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301" r:id="rId10"/>
    <p:sldId id="310" r:id="rId11"/>
    <p:sldId id="266" r:id="rId12"/>
    <p:sldId id="267" r:id="rId13"/>
    <p:sldId id="269" r:id="rId14"/>
    <p:sldId id="275" r:id="rId15"/>
    <p:sldId id="292" r:id="rId16"/>
    <p:sldId id="293" r:id="rId17"/>
    <p:sldId id="276" r:id="rId18"/>
    <p:sldId id="296" r:id="rId19"/>
    <p:sldId id="297" r:id="rId20"/>
    <p:sldId id="279" r:id="rId21"/>
    <p:sldId id="280" r:id="rId22"/>
    <p:sldId id="281" r:id="rId23"/>
    <p:sldId id="282" r:id="rId24"/>
    <p:sldId id="302" r:id="rId25"/>
    <p:sldId id="283" r:id="rId26"/>
    <p:sldId id="303" r:id="rId27"/>
    <p:sldId id="304" r:id="rId28"/>
    <p:sldId id="305" r:id="rId29"/>
    <p:sldId id="285" r:id="rId30"/>
    <p:sldId id="286" r:id="rId31"/>
    <p:sldId id="287" r:id="rId32"/>
    <p:sldId id="288" r:id="rId33"/>
    <p:sldId id="306" r:id="rId34"/>
    <p:sldId id="307" r:id="rId35"/>
    <p:sldId id="308" r:id="rId36"/>
    <p:sldId id="309" r:id="rId37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E6B9B8"/>
    <a:srgbClr val="D339B2"/>
    <a:srgbClr val="4F81BD"/>
    <a:srgbClr val="DCDC52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104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F7C4F-AD92-41AC-9B3E-F5897A47747B}" type="datetimeFigureOut">
              <a:rPr lang="fr-FR" smtClean="0"/>
              <a:pPr/>
              <a:t>25/09/2026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DB165-2C2E-451A-A77A-AA400D79F2E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F7C4F-AD92-41AC-9B3E-F5897A47747B}" type="datetimeFigureOut">
              <a:rPr lang="fr-FR" smtClean="0"/>
              <a:pPr/>
              <a:t>25/09/2026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DB165-2C2E-451A-A77A-AA400D79F2E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F7C4F-AD92-41AC-9B3E-F5897A47747B}" type="datetimeFigureOut">
              <a:rPr lang="fr-FR" smtClean="0"/>
              <a:pPr/>
              <a:t>25/09/2026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DB165-2C2E-451A-A77A-AA400D79F2E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F7C4F-AD92-41AC-9B3E-F5897A47747B}" type="datetimeFigureOut">
              <a:rPr lang="fr-FR" smtClean="0"/>
              <a:pPr/>
              <a:t>25/09/2026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DB165-2C2E-451A-A77A-AA400D79F2E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F7C4F-AD92-41AC-9B3E-F5897A47747B}" type="datetimeFigureOut">
              <a:rPr lang="fr-FR" smtClean="0"/>
              <a:pPr/>
              <a:t>25/09/2026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DB165-2C2E-451A-A77A-AA400D79F2E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F7C4F-AD92-41AC-9B3E-F5897A47747B}" type="datetimeFigureOut">
              <a:rPr lang="fr-FR" smtClean="0"/>
              <a:pPr/>
              <a:t>25/09/2026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DB165-2C2E-451A-A77A-AA400D79F2E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F7C4F-AD92-41AC-9B3E-F5897A47747B}" type="datetimeFigureOut">
              <a:rPr lang="fr-FR" smtClean="0"/>
              <a:pPr/>
              <a:t>25/09/2026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DB165-2C2E-451A-A77A-AA400D79F2E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F7C4F-AD92-41AC-9B3E-F5897A47747B}" type="datetimeFigureOut">
              <a:rPr lang="fr-FR" smtClean="0"/>
              <a:pPr/>
              <a:t>25/09/2026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DB165-2C2E-451A-A77A-AA400D79F2E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F7C4F-AD92-41AC-9B3E-F5897A47747B}" type="datetimeFigureOut">
              <a:rPr lang="fr-FR" smtClean="0"/>
              <a:pPr/>
              <a:t>25/09/2026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DB165-2C2E-451A-A77A-AA400D79F2E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F7C4F-AD92-41AC-9B3E-F5897A47747B}" type="datetimeFigureOut">
              <a:rPr lang="fr-FR" smtClean="0"/>
              <a:pPr/>
              <a:t>25/09/2026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DB165-2C2E-451A-A77A-AA400D79F2E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F7C4F-AD92-41AC-9B3E-F5897A47747B}" type="datetimeFigureOut">
              <a:rPr lang="fr-FR" smtClean="0"/>
              <a:pPr/>
              <a:t>25/09/2026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DB165-2C2E-451A-A77A-AA400D79F2E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8F7C4F-AD92-41AC-9B3E-F5897A47747B}" type="datetimeFigureOut">
              <a:rPr lang="fr-FR" smtClean="0"/>
              <a:pPr/>
              <a:t>25/09/2026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CDB165-2C2E-451A-A77A-AA400D79F2E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youtu.be/HkCrkdtK7GQ" TargetMode="External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 l="1417" t="32760" r="21094" b="50440"/>
          <a:stretch>
            <a:fillRect/>
          </a:stretch>
        </p:blipFill>
        <p:spPr bwMode="auto">
          <a:xfrm>
            <a:off x="0" y="0"/>
            <a:ext cx="9144000" cy="1115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 l="2362" t="31920" r="3139" b="13801"/>
          <a:stretch>
            <a:fillRect/>
          </a:stretch>
        </p:blipFill>
        <p:spPr bwMode="auto">
          <a:xfrm>
            <a:off x="0" y="1412776"/>
            <a:ext cx="9144000" cy="3672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Les tribulations de Mélinez et de Martenchon, novembre 2020 - Pascal  Ordonnea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04" y="332656"/>
            <a:ext cx="9139196" cy="61206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0" y="0"/>
            <a:ext cx="577754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Arial Unicode MS" pitchFamily="34" charset="-128"/>
                <a:cs typeface="Times New Roman" pitchFamily="18" charset="0"/>
              </a:rPr>
              <a:t>I- La dualité onde-particule de la lumière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83568" y="476672"/>
            <a:ext cx="7632848" cy="707886"/>
          </a:xfrm>
          <a:prstGeom prst="rect">
            <a:avLst/>
          </a:prstGeom>
          <a:solidFill>
            <a:srgbClr val="92D050"/>
          </a:solidFill>
          <a:ln w="5715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sz="2000" b="1" u="sng" dirty="0" smtClean="0">
                <a:latin typeface="Arial" pitchFamily="34" charset="0"/>
                <a:cs typeface="Arial" pitchFamily="34" charset="0"/>
              </a:rPr>
              <a:t>2 </a:t>
            </a:r>
            <a:r>
              <a:rPr lang="fr-FR" sz="2000" b="1" u="sng" dirty="0">
                <a:latin typeface="Arial" pitchFamily="34" charset="0"/>
                <a:cs typeface="Arial" pitchFamily="34" charset="0"/>
              </a:rPr>
              <a:t>modèles</a:t>
            </a:r>
            <a:r>
              <a:rPr lang="fr-FR" sz="2000" dirty="0">
                <a:latin typeface="Arial" pitchFamily="34" charset="0"/>
                <a:cs typeface="Arial" pitchFamily="34" charset="0"/>
              </a:rPr>
              <a:t> sont </a:t>
            </a:r>
            <a:r>
              <a:rPr lang="fr-FR" sz="2000" dirty="0" smtClean="0">
                <a:latin typeface="Arial" pitchFamily="34" charset="0"/>
                <a:cs typeface="Arial" pitchFamily="34" charset="0"/>
              </a:rPr>
              <a:t>nécessaires pour interpréter la totalité des phénomènes physiques mettant en jeu la lumière</a:t>
            </a:r>
            <a:endParaRPr lang="fr-FR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755576" y="1412776"/>
            <a:ext cx="593015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Arial Unicode MS" pitchFamily="34" charset="-128"/>
                <a:cs typeface="Calibri" pitchFamily="34" charset="0"/>
              </a:rPr>
              <a:t>1) Théorie ONDULATOIRE de la lumière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2" name="Groupe 21"/>
          <p:cNvGrpSpPr/>
          <p:nvPr/>
        </p:nvGrpSpPr>
        <p:grpSpPr>
          <a:xfrm>
            <a:off x="0" y="4077072"/>
            <a:ext cx="8823030" cy="2550765"/>
            <a:chOff x="0" y="4077072"/>
            <a:chExt cx="8823030" cy="2550765"/>
          </a:xfrm>
        </p:grpSpPr>
        <p:grpSp>
          <p:nvGrpSpPr>
            <p:cNvPr id="21" name="Groupe 20"/>
            <p:cNvGrpSpPr/>
            <p:nvPr/>
          </p:nvGrpSpPr>
          <p:grpSpPr>
            <a:xfrm>
              <a:off x="0" y="4077072"/>
              <a:ext cx="8823030" cy="2550765"/>
              <a:chOff x="0" y="4077072"/>
              <a:chExt cx="8823030" cy="2550765"/>
            </a:xfrm>
          </p:grpSpPr>
          <p:grpSp>
            <p:nvGrpSpPr>
              <p:cNvPr id="5125" name="Group 5"/>
              <p:cNvGrpSpPr>
                <a:grpSpLocks/>
              </p:cNvGrpSpPr>
              <p:nvPr/>
            </p:nvGrpSpPr>
            <p:grpSpPr bwMode="auto">
              <a:xfrm>
                <a:off x="0" y="4077072"/>
                <a:ext cx="3024336" cy="2160240"/>
                <a:chOff x="624" y="568"/>
                <a:chExt cx="9975" cy="16270"/>
              </a:xfrm>
            </p:grpSpPr>
            <p:pic>
              <p:nvPicPr>
                <p:cNvPr id="5126" name="Picture 6"/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624" y="568"/>
                  <a:ext cx="9975" cy="16270"/>
                </a:xfrm>
                <a:prstGeom prst="rect">
                  <a:avLst/>
                </a:prstGeom>
                <a:noFill/>
              </p:spPr>
            </p:pic>
            <p:sp>
              <p:nvSpPr>
                <p:cNvPr id="5127" name="Rectangle 7"/>
                <p:cNvSpPr>
                  <a:spLocks noChangeArrowheads="1"/>
                </p:cNvSpPr>
                <p:nvPr/>
              </p:nvSpPr>
              <p:spPr bwMode="auto">
                <a:xfrm>
                  <a:off x="6552" y="9061"/>
                  <a:ext cx="399" cy="456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5128" name="Rectangle 8"/>
                <p:cNvSpPr>
                  <a:spLocks noChangeArrowheads="1"/>
                </p:cNvSpPr>
                <p:nvPr/>
              </p:nvSpPr>
              <p:spPr bwMode="auto">
                <a:xfrm>
                  <a:off x="6495" y="9631"/>
                  <a:ext cx="399" cy="456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5129" name="Rectangle 9"/>
                <p:cNvSpPr>
                  <a:spLocks noChangeArrowheads="1"/>
                </p:cNvSpPr>
                <p:nvPr/>
              </p:nvSpPr>
              <p:spPr bwMode="auto">
                <a:xfrm>
                  <a:off x="6153" y="10201"/>
                  <a:ext cx="741" cy="1539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5130" name="Rectangle 10"/>
                <p:cNvSpPr>
                  <a:spLocks noChangeArrowheads="1"/>
                </p:cNvSpPr>
                <p:nvPr/>
              </p:nvSpPr>
              <p:spPr bwMode="auto">
                <a:xfrm>
                  <a:off x="6267" y="8491"/>
                  <a:ext cx="399" cy="456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</p:grpSp>
          <p:sp>
            <p:nvSpPr>
              <p:cNvPr id="8" name="Rectangle 3"/>
              <p:cNvSpPr>
                <a:spLocks noChangeArrowheads="1"/>
              </p:cNvSpPr>
              <p:nvPr/>
            </p:nvSpPr>
            <p:spPr bwMode="auto">
              <a:xfrm>
                <a:off x="2987824" y="4137505"/>
                <a:ext cx="5835206" cy="576064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vl="0" algn="ctr" fontAlgn="base">
                  <a:spcBef>
                    <a:spcPct val="0"/>
                  </a:spcBef>
                </a:pPr>
                <a:r>
                  <a:rPr kumimoji="0" lang="fr-FR" b="1" i="0" u="sng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mic Sans MS" pitchFamily="66" charset="0"/>
                    <a:cs typeface="Arial" pitchFamily="34" charset="0"/>
                  </a:rPr>
                  <a:t>Doc 2</a:t>
                </a:r>
                <a:r>
                  <a:rPr kumimoji="0" lang="fr-FR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mic Sans MS" pitchFamily="66" charset="0"/>
                    <a:cs typeface="Arial" pitchFamily="34" charset="0"/>
                  </a:rPr>
                  <a:t> </a:t>
                </a:r>
                <a:r>
                  <a:rPr kumimoji="0" lang="fr-FR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mic Sans MS" pitchFamily="66" charset="0"/>
                    <a:cs typeface="Arial" pitchFamily="34" charset="0"/>
                  </a:rPr>
                  <a:t>:</a:t>
                </a:r>
                <a:r>
                  <a:rPr kumimoji="0" lang="fr-FR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mic Sans MS" pitchFamily="66" charset="0"/>
                    <a:cs typeface="Arial" pitchFamily="34" charset="0"/>
                  </a:rPr>
                  <a:t> </a:t>
                </a:r>
                <a:r>
                  <a:rPr lang="fr-FR" dirty="0">
                    <a:latin typeface="Comic Sans MS" pitchFamily="66" charset="0"/>
                  </a:rPr>
                  <a:t>Lumière laser passant par une </a:t>
                </a:r>
                <a:endParaRPr lang="fr-FR" dirty="0" smtClean="0">
                  <a:latin typeface="Comic Sans MS" pitchFamily="66" charset="0"/>
                </a:endParaRPr>
              </a:p>
              <a:p>
                <a:pPr lvl="0" algn="ctr" fontAlgn="base">
                  <a:spcBef>
                    <a:spcPct val="0"/>
                  </a:spcBef>
                </a:pPr>
                <a:r>
                  <a:rPr lang="fr-FR" dirty="0" smtClean="0">
                    <a:latin typeface="Comic Sans MS" pitchFamily="66" charset="0"/>
                  </a:rPr>
                  <a:t>petite </a:t>
                </a:r>
                <a:r>
                  <a:rPr lang="fr-FR" dirty="0">
                    <a:latin typeface="Comic Sans MS" pitchFamily="66" charset="0"/>
                  </a:rPr>
                  <a:t>ouverture</a:t>
                </a:r>
                <a:endParaRPr kumimoji="0" lang="fr-FR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itchFamily="66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  <a:tabLst/>
                </a:pPr>
                <a:endParaRPr kumimoji="0" lang="fr-FR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" name="Rectangle 4"/>
              <p:cNvSpPr>
                <a:spLocks noChangeArrowheads="1"/>
              </p:cNvSpPr>
              <p:nvPr/>
            </p:nvSpPr>
            <p:spPr bwMode="auto">
              <a:xfrm>
                <a:off x="2987824" y="4725144"/>
                <a:ext cx="5832648" cy="1440160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just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fr-FR" sz="2000" b="0" i="0" u="none" strike="noStrike" cap="none" normalizeH="0" baseline="0" dirty="0" smtClean="0">
                  <a:ln>
                    <a:noFill/>
                  </a:ln>
                  <a:solidFill>
                    <a:srgbClr val="002060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pic>
            <p:nvPicPr>
              <p:cNvPr id="5135" name="Picture 15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1187624" y="6237312"/>
                <a:ext cx="6984776" cy="3905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16" name="Rectangle 15"/>
            <p:cNvSpPr/>
            <p:nvPr/>
          </p:nvSpPr>
          <p:spPr>
            <a:xfrm>
              <a:off x="107504" y="4149080"/>
              <a:ext cx="2880320" cy="2016224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9" name="Groupe 18"/>
          <p:cNvGrpSpPr/>
          <p:nvPr/>
        </p:nvGrpSpPr>
        <p:grpSpPr>
          <a:xfrm>
            <a:off x="251520" y="1844824"/>
            <a:ext cx="8571510" cy="2232248"/>
            <a:chOff x="251520" y="1844824"/>
            <a:chExt cx="8571510" cy="2160240"/>
          </a:xfrm>
        </p:grpSpPr>
        <p:sp>
          <p:nvSpPr>
            <p:cNvPr id="5123" name="Rectangle 3"/>
            <p:cNvSpPr>
              <a:spLocks noChangeArrowheads="1"/>
            </p:cNvSpPr>
            <p:nvPr/>
          </p:nvSpPr>
          <p:spPr bwMode="auto">
            <a:xfrm>
              <a:off x="2414318" y="1905257"/>
              <a:ext cx="6408712" cy="576064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b="1" i="0" u="sng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itchFamily="66" charset="0"/>
                  <a:cs typeface="Arial" pitchFamily="34" charset="0"/>
                </a:rPr>
                <a:t>Doc 1</a:t>
              </a:r>
              <a:r>
                <a:rPr kumimoji="0" lang="fr-FR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itchFamily="66" charset="0"/>
                  <a:cs typeface="Arial" pitchFamily="34" charset="0"/>
                </a:rPr>
                <a:t> </a:t>
              </a:r>
              <a:r>
                <a:rPr kumimoji="0" lang="fr-FR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itchFamily="66" charset="0"/>
                  <a:cs typeface="Arial" pitchFamily="34" charset="0"/>
                </a:rPr>
                <a:t>:</a:t>
              </a:r>
              <a:r>
                <a:rPr kumimoji="0" lang="fr-FR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itchFamily="66" charset="0"/>
                  <a:cs typeface="Arial" pitchFamily="34" charset="0"/>
                </a:rPr>
                <a:t> </a:t>
              </a:r>
              <a:r>
                <a:rPr kumimoji="0" lang="fr-FR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itchFamily="66" charset="0"/>
                  <a:cs typeface="Arial" pitchFamily="34" charset="0"/>
                </a:rPr>
                <a:t>Onde périodique à la surface de l’eau passant par une petite ouverture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24" name="Rectangle 4"/>
            <p:cNvSpPr>
              <a:spLocks noChangeArrowheads="1"/>
            </p:cNvSpPr>
            <p:nvPr/>
          </p:nvSpPr>
          <p:spPr bwMode="auto">
            <a:xfrm>
              <a:off x="2411760" y="2492896"/>
              <a:ext cx="6408712" cy="1440160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5133" name="Picture 13"/>
            <p:cNvPicPr>
              <a:picLocks noChangeAspect="1" noChangeArrowheads="1"/>
            </p:cNvPicPr>
            <p:nvPr/>
          </p:nvPicPr>
          <p:blipFill>
            <a:blip r:embed="rId4" cstate="print"/>
            <a:srcRect l="42525" t="42839" r="43773" b="26081"/>
            <a:stretch>
              <a:fillRect/>
            </a:stretch>
          </p:blipFill>
          <p:spPr bwMode="auto">
            <a:xfrm>
              <a:off x="251520" y="1844824"/>
              <a:ext cx="2088232" cy="21602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8" name="Rectangle 17"/>
          <p:cNvSpPr/>
          <p:nvPr/>
        </p:nvSpPr>
        <p:spPr>
          <a:xfrm>
            <a:off x="2411760" y="2464321"/>
            <a:ext cx="640871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</a:t>
            </a:r>
            <a:r>
              <a:rPr lang="fr-FR" sz="2400" dirty="0" smtClean="0">
                <a:latin typeface="Arial Narrow" pitchFamily="34" charset="0"/>
                <a:cs typeface="Arial" pitchFamily="34" charset="0"/>
              </a:rPr>
              <a:t>L’onde émerge de l’ouverture en atteignant des zones qui étaient « cachées » par l’obstacle : ce phénomène s’appelle ……………………   et il est …………………….</a:t>
            </a:r>
          </a:p>
          <a:p>
            <a:pPr algn="just"/>
            <a:r>
              <a:rPr lang="fr-FR" sz="2400" dirty="0" smtClean="0">
                <a:latin typeface="Arial Narrow" pitchFamily="34" charset="0"/>
                <a:cs typeface="Arial" pitchFamily="34" charset="0"/>
              </a:rPr>
              <a:t>……………………………………</a:t>
            </a:r>
            <a:endParaRPr lang="fr-FR" dirty="0">
              <a:latin typeface="Arial Narrow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3059832" y="4797152"/>
            <a:ext cx="5670376" cy="13176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Le </a:t>
            </a: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même phénomène de diffraction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est </a:t>
            </a:r>
            <a:r>
              <a:rPr lang="fr-FR" sz="2000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ob-servé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dans le </a:t>
            </a:r>
            <a:r>
              <a:rPr lang="fr-FR" sz="2000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Doc 2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mettant en jeu la lumière : c’est pourquoi </a:t>
            </a:r>
            <a:r>
              <a:rPr lang="fr-FR" sz="2000" b="1" i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la lumière peut être considérée comme une ONDE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fr-FR" dirty="0"/>
          </a:p>
        </p:txBody>
      </p:sp>
      <p:sp>
        <p:nvSpPr>
          <p:cNvPr id="23" name="Rectangle 22"/>
          <p:cNvSpPr/>
          <p:nvPr/>
        </p:nvSpPr>
        <p:spPr>
          <a:xfrm>
            <a:off x="3472830" y="3255268"/>
            <a:ext cx="237626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 i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la DIFFRACTION</a:t>
            </a:r>
            <a:endParaRPr lang="fr-FR" dirty="0"/>
          </a:p>
        </p:txBody>
      </p:sp>
      <p:sp>
        <p:nvSpPr>
          <p:cNvPr id="24" name="Rectangle 23"/>
          <p:cNvSpPr/>
          <p:nvPr/>
        </p:nvSpPr>
        <p:spPr>
          <a:xfrm>
            <a:off x="6607274" y="3236218"/>
            <a:ext cx="214119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caractéristique</a:t>
            </a:r>
            <a:endParaRPr lang="fr-FR" dirty="0"/>
          </a:p>
        </p:txBody>
      </p:sp>
      <p:sp>
        <p:nvSpPr>
          <p:cNvPr id="25" name="Rectangle 24"/>
          <p:cNvSpPr/>
          <p:nvPr/>
        </p:nvSpPr>
        <p:spPr>
          <a:xfrm>
            <a:off x="2411760" y="3611116"/>
            <a:ext cx="381642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de la propagation d’une onde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. 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1" grpId="0"/>
      <p:bldP spid="3" grpId="0" animBg="1"/>
      <p:bldP spid="5122" grpId="0"/>
      <p:bldP spid="18" grpId="0"/>
      <p:bldP spid="20" grpId="0"/>
      <p:bldP spid="23" grpId="0"/>
      <p:bldP spid="24" grpId="0"/>
      <p:bldP spid="2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144016" y="0"/>
            <a:ext cx="3024336" cy="2160240"/>
            <a:chOff x="624" y="568"/>
            <a:chExt cx="9975" cy="16270"/>
          </a:xfrm>
        </p:grpSpPr>
        <p:pic>
          <p:nvPicPr>
            <p:cNvPr id="5126" name="Picture 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24" y="568"/>
              <a:ext cx="9975" cy="16270"/>
            </a:xfrm>
            <a:prstGeom prst="rect">
              <a:avLst/>
            </a:prstGeom>
            <a:noFill/>
          </p:spPr>
        </p:pic>
        <p:sp>
          <p:nvSpPr>
            <p:cNvPr id="5127" name="Rectangle 7"/>
            <p:cNvSpPr>
              <a:spLocks noChangeArrowheads="1"/>
            </p:cNvSpPr>
            <p:nvPr/>
          </p:nvSpPr>
          <p:spPr bwMode="auto">
            <a:xfrm>
              <a:off x="6552" y="9061"/>
              <a:ext cx="399" cy="456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128" name="Rectangle 8"/>
            <p:cNvSpPr>
              <a:spLocks noChangeArrowheads="1"/>
            </p:cNvSpPr>
            <p:nvPr/>
          </p:nvSpPr>
          <p:spPr bwMode="auto">
            <a:xfrm>
              <a:off x="6495" y="9631"/>
              <a:ext cx="399" cy="456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129" name="Rectangle 9"/>
            <p:cNvSpPr>
              <a:spLocks noChangeArrowheads="1"/>
            </p:cNvSpPr>
            <p:nvPr/>
          </p:nvSpPr>
          <p:spPr bwMode="auto">
            <a:xfrm>
              <a:off x="6153" y="10201"/>
              <a:ext cx="741" cy="1539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130" name="Rectangle 10"/>
            <p:cNvSpPr>
              <a:spLocks noChangeArrowheads="1"/>
            </p:cNvSpPr>
            <p:nvPr/>
          </p:nvSpPr>
          <p:spPr bwMode="auto">
            <a:xfrm>
              <a:off x="6267" y="8491"/>
              <a:ext cx="399" cy="456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3131840" y="60433"/>
            <a:ext cx="5835206" cy="57606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 fontAlgn="base">
              <a:spcBef>
                <a:spcPct val="0"/>
              </a:spcBef>
            </a:pPr>
            <a:r>
              <a:rPr kumimoji="0" lang="fr-FR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pitchFamily="34" charset="0"/>
              </a:rPr>
              <a:t>Doc 2</a:t>
            </a:r>
            <a:r>
              <a:rPr kumimoji="0" lang="fr-FR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pitchFamily="34" charset="0"/>
              </a:rPr>
              <a:t> </a:t>
            </a: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pitchFamily="34" charset="0"/>
              </a:rPr>
              <a:t>:</a:t>
            </a:r>
            <a:r>
              <a:rPr kumimoji="0" lang="fr-FR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pitchFamily="34" charset="0"/>
              </a:rPr>
              <a:t> </a:t>
            </a:r>
            <a:r>
              <a:rPr lang="fr-FR" dirty="0">
                <a:latin typeface="Comic Sans MS" pitchFamily="66" charset="0"/>
              </a:rPr>
              <a:t>Lumière laser passant par une </a:t>
            </a:r>
            <a:endParaRPr lang="fr-FR" dirty="0" smtClean="0">
              <a:latin typeface="Comic Sans MS" pitchFamily="66" charset="0"/>
            </a:endParaRPr>
          </a:p>
          <a:p>
            <a:pPr lvl="0" algn="ctr" fontAlgn="base">
              <a:spcBef>
                <a:spcPct val="0"/>
              </a:spcBef>
            </a:pPr>
            <a:r>
              <a:rPr lang="fr-FR" dirty="0" smtClean="0">
                <a:latin typeface="Comic Sans MS" pitchFamily="66" charset="0"/>
              </a:rPr>
              <a:t>petite </a:t>
            </a:r>
            <a:r>
              <a:rPr lang="fr-FR" dirty="0">
                <a:latin typeface="Comic Sans MS" pitchFamily="66" charset="0"/>
              </a:rPr>
              <a:t>ouverture</a:t>
            </a:r>
            <a:endParaRPr kumimoji="0" lang="fr-F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3131840" y="648072"/>
            <a:ext cx="5832648" cy="1440160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just" fontAlgn="base">
              <a:spcBef>
                <a:spcPct val="0"/>
              </a:spcBef>
              <a:spcAft>
                <a:spcPts val="1000"/>
              </a:spcAft>
            </a:pP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Le </a:t>
            </a: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même phénomène de diffraction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est </a:t>
            </a:r>
            <a:r>
              <a:rPr lang="fr-FR" sz="2000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ob-servé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dans le </a:t>
            </a:r>
            <a:r>
              <a:rPr lang="fr-FR" sz="2000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Doc 2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mettant en jeu la lumière : c’est pourquoi </a:t>
            </a:r>
            <a:r>
              <a:rPr lang="fr-FR" sz="2000" b="1" i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la lumière peut être considérée comme une ONDE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.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79512" y="70332"/>
            <a:ext cx="2940753" cy="201622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4" name="Groupe 13"/>
          <p:cNvGrpSpPr/>
          <p:nvPr/>
        </p:nvGrpSpPr>
        <p:grpSpPr>
          <a:xfrm>
            <a:off x="179512" y="2204864"/>
            <a:ext cx="8784976" cy="3744416"/>
            <a:chOff x="179512" y="2204864"/>
            <a:chExt cx="8784976" cy="3744416"/>
          </a:xfrm>
        </p:grpSpPr>
        <p:sp>
          <p:nvSpPr>
            <p:cNvPr id="16386" name="Text Box 2"/>
            <p:cNvSpPr txBox="1">
              <a:spLocks noChangeArrowheads="1"/>
            </p:cNvSpPr>
            <p:nvPr/>
          </p:nvSpPr>
          <p:spPr bwMode="auto">
            <a:xfrm>
              <a:off x="179512" y="2204864"/>
              <a:ext cx="8784976" cy="3744416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just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itchFamily="66" charset="0"/>
                  <a:cs typeface="Arial" pitchFamily="34" charset="0"/>
                  <a:sym typeface="Wingdings 2" pitchFamily="18" charset="2"/>
                </a:rPr>
                <a:t></a:t>
              </a:r>
              <a:r>
                <a:rPr kumimoji="0" lang="fr-FR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itchFamily="66" charset="0"/>
                  <a:cs typeface="Arial" pitchFamily="34" charset="0"/>
                </a:rPr>
                <a:t> </a:t>
              </a:r>
              <a:r>
                <a:rPr kumimoji="0" lang="fr-FR" sz="2000" b="1" i="0" u="sng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La lumière : quel type d’ONDES</a:t>
              </a:r>
              <a:r>
                <a:rPr kumimoji="0" lang="fr-FR" sz="2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 ?</a:t>
              </a:r>
              <a:endPara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  <a:p>
              <a:pPr marL="0" marR="3175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600" b="0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cs typeface="Arial" pitchFamily="34" charset="0"/>
                </a:rPr>
                <a:t>  	</a:t>
              </a:r>
            </a:p>
          </p:txBody>
        </p:sp>
        <p:pic>
          <p:nvPicPr>
            <p:cNvPr id="19" name="Image 18"/>
            <p:cNvPicPr/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95294" y="2564904"/>
              <a:ext cx="8769194" cy="23762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0" name="Rectangle 19"/>
          <p:cNvSpPr/>
          <p:nvPr/>
        </p:nvSpPr>
        <p:spPr>
          <a:xfrm>
            <a:off x="251520" y="4941168"/>
            <a:ext cx="864096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31750" lvl="0" fontAlgn="base">
              <a:spcBef>
                <a:spcPct val="0"/>
              </a:spcBef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      La lumière appartient à la catégorie des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ondes électromagnétiques 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(propagation d’un champ électrique et d’un champ magnétique </a:t>
            </a:r>
            <a:r>
              <a:rPr kumimoji="0" lang="fr-FR" sz="20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orthogo-naux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entre eux et à la direction de propagation de l’onde lumineuse).</a:t>
            </a:r>
            <a:endParaRPr kumimoji="0" lang="fr-FR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 txBox="1">
            <a:spLocks noChangeArrowheads="1"/>
          </p:cNvSpPr>
          <p:nvPr/>
        </p:nvSpPr>
        <p:spPr bwMode="auto">
          <a:xfrm>
            <a:off x="107504" y="116632"/>
            <a:ext cx="8928992" cy="3744416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pitchFamily="34" charset="0"/>
                <a:sym typeface="Wingdings 2" pitchFamily="18" charset="2"/>
              </a:rPr>
              <a:t>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pitchFamily="34" charset="0"/>
              </a:rPr>
              <a:t> </a:t>
            </a:r>
            <a:r>
              <a:rPr kumimoji="0" lang="fr-FR" sz="20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La lumière : quel type d’ONDES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 ?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3175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  	</a:t>
            </a:r>
          </a:p>
        </p:txBody>
      </p:sp>
      <p:pic>
        <p:nvPicPr>
          <p:cNvPr id="19" name="Image 18"/>
          <p:cNvPicPr/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1520" y="476672"/>
            <a:ext cx="8769194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Rectangle 19"/>
          <p:cNvSpPr/>
          <p:nvPr/>
        </p:nvSpPr>
        <p:spPr>
          <a:xfrm>
            <a:off x="251520" y="2852936"/>
            <a:ext cx="864096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31750" lvl="0" fontAlgn="base">
              <a:spcBef>
                <a:spcPct val="0"/>
              </a:spcBef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      La lumière appartient à la catégorie des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ondes électromagnétiques 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(propagation d’un champ électrique et d’un champ magnétique </a:t>
            </a:r>
            <a:r>
              <a:rPr kumimoji="0" lang="fr-FR" sz="20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orthogo-naux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entre eux et à la direction de propagation de l’onde lumineuse).</a:t>
            </a:r>
            <a:endParaRPr kumimoji="0" lang="fr-FR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410" name="Text Box 2"/>
          <p:cNvSpPr txBox="1">
            <a:spLocks noChangeArrowheads="1"/>
          </p:cNvSpPr>
          <p:nvPr/>
        </p:nvSpPr>
        <p:spPr bwMode="auto">
          <a:xfrm>
            <a:off x="144016" y="3933056"/>
            <a:ext cx="8892480" cy="2852936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Wingdings" pitchFamily="2" charset="2"/>
              <a:buChar char="ð"/>
              <a:tabLst/>
            </a:pPr>
            <a:r>
              <a:rPr kumimoji="0" lang="fr-FR" sz="20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Caractéristiques :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rgbClr val="1C1C1C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rgbClr val="1C1C1C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endParaRPr lang="fr-FR" sz="2000" dirty="0" smtClean="0">
              <a:solidFill>
                <a:srgbClr val="1C1C1C"/>
              </a:solidFill>
              <a:latin typeface="Calibri" pitchFamily="34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rgbClr val="1C1C1C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endParaRPr kumimoji="0" lang="fr-FR" b="0" i="0" u="none" strike="noStrike" cap="none" normalizeH="0" baseline="0" dirty="0" smtClean="0">
              <a:ln>
                <a:noFill/>
              </a:ln>
              <a:solidFill>
                <a:srgbClr val="1C1C1C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rgbClr val="1C1C1C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fr-FR" sz="600" b="0" i="0" u="none" strike="noStrike" cap="none" normalizeH="0" baseline="0" dirty="0" smtClean="0">
              <a:ln>
                <a:noFill/>
              </a:ln>
              <a:solidFill>
                <a:srgbClr val="1C1C1C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fr-FR" sz="1000" b="0" i="0" u="none" strike="noStrike" cap="none" normalizeH="0" baseline="0" dirty="0" smtClean="0">
              <a:ln>
                <a:noFill/>
              </a:ln>
              <a:solidFill>
                <a:srgbClr val="1C1C1C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fr-FR" sz="1000" b="0" i="0" u="none" strike="noStrike" cap="none" normalizeH="0" baseline="0" dirty="0" smtClean="0">
              <a:ln>
                <a:noFill/>
              </a:ln>
              <a:solidFill>
                <a:srgbClr val="1C1C1C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fr-FR" sz="1000" b="0" i="0" u="none" strike="noStrike" cap="none" normalizeH="0" baseline="0" dirty="0" smtClean="0">
              <a:ln>
                <a:noFill/>
              </a:ln>
              <a:solidFill>
                <a:srgbClr val="1C1C1C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179512" y="4293096"/>
            <a:ext cx="8964488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fontAlgn="base">
              <a:spcBef>
                <a:spcPct val="0"/>
              </a:spcBef>
              <a:spcAft>
                <a:spcPts val="1000"/>
              </a:spcAft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  <a:sym typeface="Wingdings"/>
              </a:rPr>
              <a:t>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Lumière = onde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NON MECANIQUE 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car elle peut se propager dans le vide.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Rectangle 3"/>
          <p:cNvSpPr>
            <a:spLocks noChangeArrowheads="1"/>
          </p:cNvSpPr>
          <p:nvPr/>
        </p:nvSpPr>
        <p:spPr bwMode="auto">
          <a:xfrm>
            <a:off x="179512" y="4653136"/>
            <a:ext cx="8964488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kumimoji="0" lang="fr-FR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  <a:sym typeface="Wingdings"/>
              </a:rPr>
              <a:t>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fr-FR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L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umière = </a:t>
            </a:r>
            <a:r>
              <a:rPr lang="fr-FR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onde </a:t>
            </a:r>
            <a:r>
              <a:rPr lang="fr-FR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PERIODIQUE</a:t>
            </a:r>
            <a:r>
              <a:rPr lang="fr-FR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caractérisée par une </a:t>
            </a:r>
            <a:r>
              <a:rPr lang="fr-FR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longueur d’onde </a:t>
            </a:r>
            <a:r>
              <a:rPr lang="fr-FR" sz="2000" b="1" dirty="0">
                <a:solidFill>
                  <a:srgbClr val="FF0000"/>
                </a:solidFill>
                <a:latin typeface="Symbol" pitchFamily="18" charset="2"/>
                <a:cs typeface="Arial" pitchFamily="34" charset="0"/>
              </a:rPr>
              <a:t>l</a:t>
            </a:r>
            <a:r>
              <a:rPr lang="fr-FR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une </a:t>
            </a:r>
            <a:r>
              <a:rPr lang="fr-FR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période temporelle </a:t>
            </a:r>
            <a:r>
              <a:rPr lang="fr-FR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</a:t>
            </a:r>
            <a:r>
              <a:rPr lang="fr-FR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une </a:t>
            </a:r>
            <a:r>
              <a:rPr lang="fr-FR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fréquence </a:t>
            </a:r>
            <a:r>
              <a:rPr lang="fr-FR" sz="2000" b="1" dirty="0">
                <a:solidFill>
                  <a:srgbClr val="FF0000"/>
                </a:solidFill>
                <a:latin typeface="Symbol" pitchFamily="18" charset="2"/>
                <a:cs typeface="Arial" pitchFamily="34" charset="0"/>
              </a:rPr>
              <a:t>n</a:t>
            </a:r>
            <a:r>
              <a:rPr lang="fr-FR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et une </a:t>
            </a:r>
            <a:r>
              <a:rPr lang="fr-FR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célérité </a:t>
            </a:r>
            <a:r>
              <a:rPr lang="fr-FR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v</a:t>
            </a:r>
            <a:r>
              <a:rPr lang="fr-FR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telles que :</a:t>
            </a:r>
          </a:p>
          <a:p>
            <a:pPr lvl="0" fontAlgn="base">
              <a:spcBef>
                <a:spcPct val="0"/>
              </a:spcBef>
              <a:spcAft>
                <a:spcPts val="1000"/>
              </a:spcAft>
            </a:pP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 Box 1"/>
          <p:cNvSpPr txBox="1">
            <a:spLocks noChangeArrowheads="1"/>
          </p:cNvSpPr>
          <p:nvPr/>
        </p:nvSpPr>
        <p:spPr bwMode="auto">
          <a:xfrm>
            <a:off x="1739905" y="5373216"/>
            <a:ext cx="2184023" cy="122413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2027937" y="5733256"/>
            <a:ext cx="78739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V  =  </a:t>
            </a:r>
            <a:endParaRPr lang="fr-FR" dirty="0"/>
          </a:p>
        </p:txBody>
      </p:sp>
      <p:sp>
        <p:nvSpPr>
          <p:cNvPr id="22" name="Rectangle 21"/>
          <p:cNvSpPr/>
          <p:nvPr/>
        </p:nvSpPr>
        <p:spPr>
          <a:xfrm>
            <a:off x="2820025" y="5445224"/>
            <a:ext cx="46679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002060"/>
                </a:solidFill>
                <a:latin typeface="Symbol" pitchFamily="18" charset="2"/>
                <a:cs typeface="Arial" pitchFamily="34" charset="0"/>
              </a:rPr>
              <a:t>l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</a:t>
            </a:r>
            <a:endParaRPr lang="fr-FR" dirty="0"/>
          </a:p>
        </p:txBody>
      </p:sp>
      <p:sp>
        <p:nvSpPr>
          <p:cNvPr id="23" name="Rectangle 22"/>
          <p:cNvSpPr/>
          <p:nvPr/>
        </p:nvSpPr>
        <p:spPr>
          <a:xfrm>
            <a:off x="2820025" y="6021288"/>
            <a:ext cx="48282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002060"/>
                </a:solidFill>
                <a:latin typeface="Symbol" pitchFamily="18" charset="2"/>
                <a:cs typeface="Arial" pitchFamily="34" charset="0"/>
              </a:rPr>
              <a:t>T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</a:t>
            </a:r>
            <a:endParaRPr lang="fr-FR" dirty="0"/>
          </a:p>
        </p:txBody>
      </p:sp>
      <p:cxnSp>
        <p:nvCxnSpPr>
          <p:cNvPr id="24" name="Connecteur droit 23"/>
          <p:cNvCxnSpPr/>
          <p:nvPr/>
        </p:nvCxnSpPr>
        <p:spPr>
          <a:xfrm>
            <a:off x="2748017" y="5949280"/>
            <a:ext cx="576064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/>
          <p:cNvSpPr/>
          <p:nvPr/>
        </p:nvSpPr>
        <p:spPr>
          <a:xfrm>
            <a:off x="3252073" y="5445224"/>
            <a:ext cx="58221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(m)</a:t>
            </a:r>
            <a:endParaRPr lang="fr-FR" dirty="0">
              <a:solidFill>
                <a:srgbClr val="006600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3324081" y="6021288"/>
            <a:ext cx="49725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(s)</a:t>
            </a:r>
            <a:endParaRPr lang="fr-FR" dirty="0">
              <a:solidFill>
                <a:srgbClr val="006600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1667897" y="6093296"/>
            <a:ext cx="108074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fr-FR" sz="2000" b="1" dirty="0" err="1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m.s</a:t>
            </a:r>
            <a:r>
              <a:rPr lang="fr-FR" sz="2000" b="1" baseline="300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 – 1</a:t>
            </a:r>
            <a:r>
              <a:rPr lang="fr-FR" sz="20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)</a:t>
            </a:r>
            <a:endParaRPr lang="fr-FR" dirty="0">
              <a:solidFill>
                <a:srgbClr val="006600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4355976" y="5733256"/>
            <a:ext cx="47000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ou</a:t>
            </a:r>
            <a:endParaRPr lang="fr-FR" sz="2000" dirty="0"/>
          </a:p>
        </p:txBody>
      </p:sp>
      <p:sp>
        <p:nvSpPr>
          <p:cNvPr id="30" name="Text Box 1"/>
          <p:cNvSpPr txBox="1">
            <a:spLocks noChangeArrowheads="1"/>
          </p:cNvSpPr>
          <p:nvPr/>
        </p:nvSpPr>
        <p:spPr bwMode="auto">
          <a:xfrm>
            <a:off x="5076056" y="5373216"/>
            <a:ext cx="2184023" cy="122413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5364089" y="5733256"/>
            <a:ext cx="7200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V  =  </a:t>
            </a:r>
            <a:endParaRPr lang="fr-FR" dirty="0"/>
          </a:p>
        </p:txBody>
      </p:sp>
      <p:sp>
        <p:nvSpPr>
          <p:cNvPr id="32" name="Rectangle 31"/>
          <p:cNvSpPr/>
          <p:nvPr/>
        </p:nvSpPr>
        <p:spPr>
          <a:xfrm>
            <a:off x="5940152" y="5733256"/>
            <a:ext cx="46679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002060"/>
                </a:solidFill>
                <a:latin typeface="Symbol" pitchFamily="18" charset="2"/>
                <a:cs typeface="Arial" pitchFamily="34" charset="0"/>
              </a:rPr>
              <a:t>l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</a:t>
            </a:r>
            <a:endParaRPr lang="fr-FR" dirty="0"/>
          </a:p>
        </p:txBody>
      </p:sp>
      <p:sp>
        <p:nvSpPr>
          <p:cNvPr id="33" name="Rectangle 32"/>
          <p:cNvSpPr/>
          <p:nvPr/>
        </p:nvSpPr>
        <p:spPr>
          <a:xfrm>
            <a:off x="6516216" y="5733256"/>
            <a:ext cx="45878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002060"/>
                </a:solidFill>
                <a:latin typeface="Symbol" pitchFamily="18" charset="2"/>
                <a:cs typeface="Arial" pitchFamily="34" charset="0"/>
              </a:rPr>
              <a:t>n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</a:t>
            </a:r>
            <a:endParaRPr lang="fr-FR" dirty="0"/>
          </a:p>
        </p:txBody>
      </p:sp>
      <p:sp>
        <p:nvSpPr>
          <p:cNvPr id="35" name="Rectangle 34"/>
          <p:cNvSpPr/>
          <p:nvPr/>
        </p:nvSpPr>
        <p:spPr>
          <a:xfrm>
            <a:off x="5868144" y="5373216"/>
            <a:ext cx="58221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(m)</a:t>
            </a:r>
            <a:endParaRPr lang="fr-FR" dirty="0">
              <a:solidFill>
                <a:srgbClr val="006600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6588224" y="6093296"/>
            <a:ext cx="66877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(Hz)</a:t>
            </a:r>
            <a:endParaRPr lang="fr-FR" dirty="0">
              <a:solidFill>
                <a:srgbClr val="006600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5004048" y="6093296"/>
            <a:ext cx="108074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fr-FR" sz="2000" b="1" dirty="0" err="1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m.s</a:t>
            </a:r>
            <a:r>
              <a:rPr lang="fr-FR" sz="2000" b="1" baseline="300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 – 1</a:t>
            </a:r>
            <a:r>
              <a:rPr lang="fr-FR" sz="20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)</a:t>
            </a:r>
            <a:endParaRPr lang="fr-FR" dirty="0">
              <a:solidFill>
                <a:srgbClr val="006600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6228184" y="5733256"/>
            <a:ext cx="31290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x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5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200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00"/>
                            </p:stCondLst>
                            <p:childTnLst>
                              <p:par>
                                <p:cTn id="9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 animBg="1"/>
      <p:bldP spid="18" grpId="0" animBg="1"/>
      <p:bldP spid="21" grpId="0"/>
      <p:bldP spid="22" grpId="0"/>
      <p:bldP spid="23" grpId="0"/>
      <p:bldP spid="25" grpId="0"/>
      <p:bldP spid="26" grpId="0"/>
      <p:bldP spid="27" grpId="0"/>
      <p:bldP spid="28" grpId="0"/>
      <p:bldP spid="30" grpId="0" animBg="1"/>
      <p:bldP spid="31" grpId="0"/>
      <p:bldP spid="32" grpId="0"/>
      <p:bldP spid="33" grpId="0"/>
      <p:bldP spid="35" grpId="0"/>
      <p:bldP spid="36" grpId="0"/>
      <p:bldP spid="37" grpId="0"/>
      <p:bldP spid="3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2"/>
          <p:cNvSpPr txBox="1">
            <a:spLocks noChangeArrowheads="1"/>
          </p:cNvSpPr>
          <p:nvPr/>
        </p:nvSpPr>
        <p:spPr bwMode="auto">
          <a:xfrm>
            <a:off x="144016" y="44624"/>
            <a:ext cx="8892480" cy="3240360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Wingdings" pitchFamily="2" charset="2"/>
              <a:buChar char="ð"/>
              <a:tabLst/>
            </a:pPr>
            <a:r>
              <a:rPr kumimoji="0" lang="fr-FR" sz="20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Caractéristiques :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rgbClr val="1C1C1C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rgbClr val="1C1C1C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endParaRPr lang="fr-FR" sz="2000" dirty="0">
              <a:solidFill>
                <a:srgbClr val="1C1C1C"/>
              </a:solidFill>
              <a:latin typeface="Calibri" pitchFamily="34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rgbClr val="1C1C1C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endParaRPr kumimoji="0" lang="fr-FR" b="0" i="0" u="none" strike="noStrike" cap="none" normalizeH="0" baseline="0" dirty="0" smtClean="0">
              <a:ln>
                <a:noFill/>
              </a:ln>
              <a:solidFill>
                <a:srgbClr val="1C1C1C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rgbClr val="1C1C1C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rgbClr val="1C1C1C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endParaRPr kumimoji="0" lang="fr-FR" sz="900" b="0" i="0" u="none" strike="noStrike" cap="none" normalizeH="0" baseline="0" dirty="0" smtClean="0">
              <a:ln>
                <a:noFill/>
              </a:ln>
              <a:solidFill>
                <a:srgbClr val="1C1C1C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  <a:sym typeface="Wingdings" pitchFamily="2" charset="2"/>
              </a:rPr>
              <a:t>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 </a:t>
            </a:r>
            <a:r>
              <a:rPr kumimoji="0" lang="fr-FR" sz="20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Ordre de grandeur à connaître :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         Dans le vide et dans l’air, la célérité de la lumière vaut ________________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fr-FR" sz="600" b="0" i="0" u="none" strike="noStrike" cap="none" normalizeH="0" baseline="0" dirty="0" smtClean="0">
              <a:ln>
                <a:noFill/>
              </a:ln>
              <a:solidFill>
                <a:srgbClr val="1C1C1C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fr-FR" sz="1000" b="0" i="0" u="none" strike="noStrike" cap="none" normalizeH="0" baseline="0" dirty="0" smtClean="0">
              <a:ln>
                <a:noFill/>
              </a:ln>
              <a:solidFill>
                <a:srgbClr val="1C1C1C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fr-FR" sz="1000" b="0" i="0" u="none" strike="noStrike" cap="none" normalizeH="0" baseline="0" dirty="0" smtClean="0">
              <a:ln>
                <a:noFill/>
              </a:ln>
              <a:solidFill>
                <a:srgbClr val="1C1C1C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fr-FR" sz="1000" b="0" i="0" u="none" strike="noStrike" cap="none" normalizeH="0" baseline="0" dirty="0" smtClean="0">
              <a:ln>
                <a:noFill/>
              </a:ln>
              <a:solidFill>
                <a:srgbClr val="1C1C1C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179512" y="332656"/>
            <a:ext cx="8964488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fontAlgn="base">
              <a:spcBef>
                <a:spcPct val="0"/>
              </a:spcBef>
              <a:spcAft>
                <a:spcPts val="1000"/>
              </a:spcAft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  <a:sym typeface="Wingdings"/>
              </a:rPr>
              <a:t>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Lumière</a:t>
            </a:r>
            <a:r>
              <a:rPr kumimoji="0" lang="fr-FR" sz="2000" b="0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= 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onde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NON MECANIQUE 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car elle peut se propager dans le vide.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Rectangle 3"/>
          <p:cNvSpPr>
            <a:spLocks noChangeArrowheads="1"/>
          </p:cNvSpPr>
          <p:nvPr/>
        </p:nvSpPr>
        <p:spPr bwMode="auto">
          <a:xfrm>
            <a:off x="179512" y="620688"/>
            <a:ext cx="8964488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kumimoji="0" lang="fr-FR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  <a:sym typeface="Wingdings"/>
              </a:rPr>
              <a:t>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Lumière = </a:t>
            </a:r>
            <a:r>
              <a:rPr lang="fr-FR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onde </a:t>
            </a:r>
            <a:r>
              <a:rPr lang="fr-FR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PERIODIQUE</a:t>
            </a:r>
            <a:r>
              <a:rPr lang="fr-FR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caractérisée par une </a:t>
            </a:r>
            <a:r>
              <a:rPr lang="fr-FR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longueur d’onde </a:t>
            </a:r>
            <a:r>
              <a:rPr lang="fr-FR" sz="2000" b="1" dirty="0">
                <a:solidFill>
                  <a:srgbClr val="FF0000"/>
                </a:solidFill>
                <a:latin typeface="Symbol" pitchFamily="18" charset="2"/>
                <a:cs typeface="Arial" pitchFamily="34" charset="0"/>
              </a:rPr>
              <a:t>l</a:t>
            </a:r>
            <a:r>
              <a:rPr lang="fr-FR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une </a:t>
            </a:r>
            <a:r>
              <a:rPr lang="fr-FR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période temporelle </a:t>
            </a:r>
            <a:r>
              <a:rPr lang="fr-FR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</a:t>
            </a:r>
            <a:r>
              <a:rPr lang="fr-FR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une </a:t>
            </a:r>
            <a:r>
              <a:rPr lang="fr-FR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fréquence </a:t>
            </a:r>
            <a:r>
              <a:rPr lang="fr-FR" sz="2000" b="1" dirty="0">
                <a:solidFill>
                  <a:srgbClr val="FF0000"/>
                </a:solidFill>
                <a:latin typeface="Symbol" pitchFamily="18" charset="2"/>
                <a:cs typeface="Arial" pitchFamily="34" charset="0"/>
              </a:rPr>
              <a:t>n</a:t>
            </a:r>
            <a:r>
              <a:rPr lang="fr-FR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et une </a:t>
            </a:r>
            <a:r>
              <a:rPr lang="fr-FR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célérité </a:t>
            </a:r>
            <a:r>
              <a:rPr lang="fr-FR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v</a:t>
            </a:r>
            <a:r>
              <a:rPr lang="fr-FR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telles que :</a:t>
            </a:r>
          </a:p>
          <a:p>
            <a:pPr lvl="0" fontAlgn="base">
              <a:spcBef>
                <a:spcPct val="0"/>
              </a:spcBef>
              <a:spcAft>
                <a:spcPts val="1000"/>
              </a:spcAft>
            </a:pP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 Box 1"/>
          <p:cNvSpPr txBox="1">
            <a:spLocks noChangeArrowheads="1"/>
          </p:cNvSpPr>
          <p:nvPr/>
        </p:nvSpPr>
        <p:spPr bwMode="auto">
          <a:xfrm>
            <a:off x="1739905" y="1340768"/>
            <a:ext cx="2184023" cy="122413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027937" y="1700808"/>
            <a:ext cx="78739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V  =  </a:t>
            </a:r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2820025" y="1412776"/>
            <a:ext cx="46679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002060"/>
                </a:solidFill>
                <a:latin typeface="Symbol" pitchFamily="18" charset="2"/>
                <a:cs typeface="Arial" pitchFamily="34" charset="0"/>
              </a:rPr>
              <a:t>l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</a:t>
            </a: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2820025" y="1988840"/>
            <a:ext cx="48282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002060"/>
                </a:solidFill>
                <a:latin typeface="Symbol" pitchFamily="18" charset="2"/>
                <a:cs typeface="Arial" pitchFamily="34" charset="0"/>
              </a:rPr>
              <a:t>T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</a:t>
            </a:r>
            <a:endParaRPr lang="fr-FR" dirty="0"/>
          </a:p>
        </p:txBody>
      </p:sp>
      <p:cxnSp>
        <p:nvCxnSpPr>
          <p:cNvPr id="12" name="Connecteur droit 11"/>
          <p:cNvCxnSpPr/>
          <p:nvPr/>
        </p:nvCxnSpPr>
        <p:spPr>
          <a:xfrm>
            <a:off x="2748017" y="1916832"/>
            <a:ext cx="576064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3252073" y="1412776"/>
            <a:ext cx="58221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(m)</a:t>
            </a:r>
            <a:endParaRPr lang="fr-FR" dirty="0">
              <a:solidFill>
                <a:srgbClr val="00660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324081" y="1988840"/>
            <a:ext cx="49725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(s)</a:t>
            </a:r>
            <a:endParaRPr lang="fr-FR" dirty="0">
              <a:solidFill>
                <a:srgbClr val="0066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667897" y="2060848"/>
            <a:ext cx="108074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fr-FR" sz="2000" b="1" dirty="0" err="1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m.s</a:t>
            </a:r>
            <a:r>
              <a:rPr lang="fr-FR" sz="2000" b="1" baseline="300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 – 1</a:t>
            </a:r>
            <a:r>
              <a:rPr lang="fr-FR" sz="20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)</a:t>
            </a:r>
            <a:endParaRPr lang="fr-FR" dirty="0">
              <a:solidFill>
                <a:srgbClr val="006600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355976" y="1700808"/>
            <a:ext cx="47000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ou</a:t>
            </a:r>
            <a:endParaRPr lang="fr-FR" sz="2000" dirty="0"/>
          </a:p>
        </p:txBody>
      </p:sp>
      <p:sp>
        <p:nvSpPr>
          <p:cNvPr id="18" name="Text Box 1"/>
          <p:cNvSpPr txBox="1">
            <a:spLocks noChangeArrowheads="1"/>
          </p:cNvSpPr>
          <p:nvPr/>
        </p:nvSpPr>
        <p:spPr bwMode="auto">
          <a:xfrm>
            <a:off x="5076056" y="1340768"/>
            <a:ext cx="2184023" cy="122413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5364088" y="1700808"/>
            <a:ext cx="78739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V  =  </a:t>
            </a:r>
            <a:endParaRPr lang="fr-FR" dirty="0"/>
          </a:p>
        </p:txBody>
      </p:sp>
      <p:sp>
        <p:nvSpPr>
          <p:cNvPr id="22" name="Rectangle 21"/>
          <p:cNvSpPr/>
          <p:nvPr/>
        </p:nvSpPr>
        <p:spPr>
          <a:xfrm>
            <a:off x="5940152" y="1700808"/>
            <a:ext cx="46679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002060"/>
                </a:solidFill>
                <a:latin typeface="Symbol" pitchFamily="18" charset="2"/>
                <a:cs typeface="Arial" pitchFamily="34" charset="0"/>
              </a:rPr>
              <a:t>l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</a:t>
            </a:r>
            <a:endParaRPr lang="fr-FR" dirty="0"/>
          </a:p>
        </p:txBody>
      </p:sp>
      <p:sp>
        <p:nvSpPr>
          <p:cNvPr id="23" name="Rectangle 22"/>
          <p:cNvSpPr/>
          <p:nvPr/>
        </p:nvSpPr>
        <p:spPr>
          <a:xfrm>
            <a:off x="6516216" y="1700808"/>
            <a:ext cx="45878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002060"/>
                </a:solidFill>
                <a:latin typeface="Symbol" pitchFamily="18" charset="2"/>
                <a:cs typeface="Arial" pitchFamily="34" charset="0"/>
              </a:rPr>
              <a:t>n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</a:t>
            </a:r>
            <a:endParaRPr lang="fr-FR" dirty="0"/>
          </a:p>
        </p:txBody>
      </p:sp>
      <p:sp>
        <p:nvSpPr>
          <p:cNvPr id="24" name="Rectangle 23"/>
          <p:cNvSpPr/>
          <p:nvPr/>
        </p:nvSpPr>
        <p:spPr>
          <a:xfrm>
            <a:off x="5868144" y="1340768"/>
            <a:ext cx="58221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(m)</a:t>
            </a:r>
            <a:endParaRPr lang="fr-FR" dirty="0">
              <a:solidFill>
                <a:srgbClr val="006600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6588224" y="2060848"/>
            <a:ext cx="66877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(Hz)</a:t>
            </a:r>
            <a:endParaRPr lang="fr-FR" dirty="0">
              <a:solidFill>
                <a:srgbClr val="006600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5004048" y="2060848"/>
            <a:ext cx="108074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fr-FR" sz="2000" b="1" dirty="0" err="1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m.s</a:t>
            </a:r>
            <a:r>
              <a:rPr lang="fr-FR" sz="2000" b="1" baseline="300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 – 1</a:t>
            </a:r>
            <a:r>
              <a:rPr lang="fr-FR" sz="20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)</a:t>
            </a:r>
            <a:endParaRPr lang="fr-FR" dirty="0">
              <a:solidFill>
                <a:srgbClr val="006600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6228184" y="1700808"/>
            <a:ext cx="31290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x</a:t>
            </a:r>
            <a:endParaRPr lang="fr-FR" dirty="0"/>
          </a:p>
        </p:txBody>
      </p:sp>
      <p:sp>
        <p:nvSpPr>
          <p:cNvPr id="28" name="Rectangle 3"/>
          <p:cNvSpPr>
            <a:spLocks noChangeArrowheads="1"/>
          </p:cNvSpPr>
          <p:nvPr/>
        </p:nvSpPr>
        <p:spPr bwMode="auto">
          <a:xfrm>
            <a:off x="6300192" y="2852936"/>
            <a:ext cx="3024336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fontAlgn="base">
              <a:spcBef>
                <a:spcPct val="0"/>
              </a:spcBef>
              <a:spcAft>
                <a:spcPts val="1000"/>
              </a:spcAft>
            </a:pP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c = 3,00.10</a:t>
            </a:r>
            <a:r>
              <a:rPr kumimoji="0" lang="fr-FR" sz="2000" b="1" i="0" u="none" strike="noStrike" cap="none" normalizeH="0" baseline="3000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8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fr-FR" sz="20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m.s</a:t>
            </a:r>
            <a:r>
              <a:rPr kumimoji="0" lang="fr-FR" sz="2000" b="1" i="0" u="none" strike="noStrike" cap="none" normalizeH="0" baseline="3000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 – 1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Rectangle 28"/>
          <p:cNvSpPr>
            <a:spLocks noChangeArrowheads="1"/>
          </p:cNvSpPr>
          <p:nvPr/>
        </p:nvSpPr>
        <p:spPr bwMode="auto">
          <a:xfrm>
            <a:off x="250825" y="3429000"/>
            <a:ext cx="889317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dirty="0"/>
              <a:t>     </a:t>
            </a:r>
            <a:r>
              <a:rPr lang="fr-FR" dirty="0" smtClean="0"/>
              <a:t>	</a:t>
            </a:r>
            <a:r>
              <a:rPr lang="fr-FR" sz="2000" dirty="0" smtClean="0"/>
              <a:t>On </a:t>
            </a:r>
            <a:r>
              <a:rPr lang="fr-FR" sz="2000" dirty="0"/>
              <a:t>donne des </a:t>
            </a:r>
            <a:r>
              <a:rPr lang="fr-FR" sz="2000" b="1" i="1" dirty="0">
                <a:solidFill>
                  <a:srgbClr val="FF0000"/>
                </a:solidFill>
              </a:rPr>
              <a:t>noms différents aux rayonnements électromagnétiques</a:t>
            </a:r>
            <a:r>
              <a:rPr lang="fr-FR" sz="2000" dirty="0"/>
              <a:t> selon leur longueur d’onde dans le vide</a:t>
            </a:r>
            <a:endParaRPr lang="fr-FR" dirty="0"/>
          </a:p>
        </p:txBody>
      </p:sp>
      <p:pic>
        <p:nvPicPr>
          <p:cNvPr id="30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4148138"/>
            <a:ext cx="8612188" cy="2627312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31" name="ZoneTexte 30"/>
          <p:cNvSpPr txBox="1">
            <a:spLocks noChangeArrowheads="1"/>
          </p:cNvSpPr>
          <p:nvPr/>
        </p:nvSpPr>
        <p:spPr bwMode="auto">
          <a:xfrm>
            <a:off x="3132138" y="4652963"/>
            <a:ext cx="89479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2000" b="1" dirty="0"/>
              <a:t>Visible</a:t>
            </a:r>
          </a:p>
        </p:txBody>
      </p:sp>
      <p:sp>
        <p:nvSpPr>
          <p:cNvPr id="32" name="ZoneTexte 31"/>
          <p:cNvSpPr txBox="1">
            <a:spLocks noChangeArrowheads="1"/>
          </p:cNvSpPr>
          <p:nvPr/>
        </p:nvSpPr>
        <p:spPr bwMode="auto">
          <a:xfrm>
            <a:off x="4427538" y="4652963"/>
            <a:ext cx="97815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</a:rPr>
              <a:t>800 nm</a:t>
            </a:r>
          </a:p>
        </p:txBody>
      </p:sp>
      <p:sp>
        <p:nvSpPr>
          <p:cNvPr id="33" name="ZoneTexte 32"/>
          <p:cNvSpPr txBox="1">
            <a:spLocks noChangeArrowheads="1"/>
          </p:cNvSpPr>
          <p:nvPr/>
        </p:nvSpPr>
        <p:spPr bwMode="auto">
          <a:xfrm>
            <a:off x="1908175" y="4652963"/>
            <a:ext cx="97815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</a:rPr>
              <a:t>400 nm</a:t>
            </a:r>
          </a:p>
        </p:txBody>
      </p:sp>
      <p:sp>
        <p:nvSpPr>
          <p:cNvPr id="34" name="ZoneTexte 33"/>
          <p:cNvSpPr txBox="1">
            <a:spLocks noChangeArrowheads="1"/>
          </p:cNvSpPr>
          <p:nvPr/>
        </p:nvSpPr>
        <p:spPr bwMode="auto">
          <a:xfrm>
            <a:off x="4220667" y="5300663"/>
            <a:ext cx="39786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fr-FR" sz="2000" b="1" dirty="0"/>
              <a:t>IR</a:t>
            </a:r>
          </a:p>
        </p:txBody>
      </p:sp>
      <p:sp>
        <p:nvSpPr>
          <p:cNvPr id="35" name="ZoneTexte 34"/>
          <p:cNvSpPr txBox="1">
            <a:spLocks noChangeArrowheads="1"/>
          </p:cNvSpPr>
          <p:nvPr/>
        </p:nvSpPr>
        <p:spPr bwMode="auto">
          <a:xfrm>
            <a:off x="2987675" y="5300663"/>
            <a:ext cx="50366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2000" b="1" dirty="0"/>
              <a:t>UV</a:t>
            </a:r>
          </a:p>
        </p:txBody>
      </p:sp>
      <p:sp>
        <p:nvSpPr>
          <p:cNvPr id="36" name="ZoneTexte 35"/>
          <p:cNvSpPr txBox="1">
            <a:spLocks noChangeArrowheads="1"/>
          </p:cNvSpPr>
          <p:nvPr/>
        </p:nvSpPr>
        <p:spPr bwMode="auto">
          <a:xfrm>
            <a:off x="7129463" y="5286375"/>
            <a:ext cx="147425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2000" b="1" dirty="0"/>
              <a:t>Ondes radio</a:t>
            </a:r>
          </a:p>
        </p:txBody>
      </p:sp>
      <p:sp>
        <p:nvSpPr>
          <p:cNvPr id="37" name="ZoneTexte 36"/>
          <p:cNvSpPr txBox="1">
            <a:spLocks noChangeArrowheads="1"/>
          </p:cNvSpPr>
          <p:nvPr/>
        </p:nvSpPr>
        <p:spPr bwMode="auto">
          <a:xfrm>
            <a:off x="5219700" y="5300663"/>
            <a:ext cx="152965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2000" b="1" dirty="0"/>
              <a:t>Micro-ondes</a:t>
            </a:r>
          </a:p>
        </p:txBody>
      </p:sp>
      <p:sp>
        <p:nvSpPr>
          <p:cNvPr id="38" name="ZoneTexte 37"/>
          <p:cNvSpPr txBox="1">
            <a:spLocks noChangeArrowheads="1"/>
          </p:cNvSpPr>
          <p:nvPr/>
        </p:nvSpPr>
        <p:spPr bwMode="auto">
          <a:xfrm>
            <a:off x="1908175" y="5300663"/>
            <a:ext cx="32573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2000" b="1" dirty="0"/>
              <a:t>X</a:t>
            </a:r>
          </a:p>
        </p:txBody>
      </p:sp>
      <p:sp>
        <p:nvSpPr>
          <p:cNvPr id="39" name="ZoneTexte 38"/>
          <p:cNvSpPr txBox="1">
            <a:spLocks noChangeArrowheads="1"/>
          </p:cNvSpPr>
          <p:nvPr/>
        </p:nvSpPr>
        <p:spPr bwMode="auto">
          <a:xfrm>
            <a:off x="684213" y="5156200"/>
            <a:ext cx="33178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2800" b="1" dirty="0">
                <a:latin typeface="Symbol" pitchFamily="18" charset="2"/>
              </a:rPr>
              <a:t>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44624"/>
            <a:ext cx="8612188" cy="2627312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31" name="ZoneTexte 30"/>
          <p:cNvSpPr txBox="1">
            <a:spLocks noChangeArrowheads="1"/>
          </p:cNvSpPr>
          <p:nvPr/>
        </p:nvSpPr>
        <p:spPr bwMode="auto">
          <a:xfrm>
            <a:off x="3132138" y="548507"/>
            <a:ext cx="89479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2000" b="1" dirty="0"/>
              <a:t>Visible</a:t>
            </a:r>
          </a:p>
        </p:txBody>
      </p:sp>
      <p:sp>
        <p:nvSpPr>
          <p:cNvPr id="32" name="ZoneTexte 31"/>
          <p:cNvSpPr txBox="1">
            <a:spLocks noChangeArrowheads="1"/>
          </p:cNvSpPr>
          <p:nvPr/>
        </p:nvSpPr>
        <p:spPr bwMode="auto">
          <a:xfrm>
            <a:off x="4427538" y="548507"/>
            <a:ext cx="97815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</a:rPr>
              <a:t>800 nm</a:t>
            </a:r>
          </a:p>
        </p:txBody>
      </p:sp>
      <p:sp>
        <p:nvSpPr>
          <p:cNvPr id="33" name="ZoneTexte 32"/>
          <p:cNvSpPr txBox="1">
            <a:spLocks noChangeArrowheads="1"/>
          </p:cNvSpPr>
          <p:nvPr/>
        </p:nvSpPr>
        <p:spPr bwMode="auto">
          <a:xfrm>
            <a:off x="1908175" y="548507"/>
            <a:ext cx="97815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</a:rPr>
              <a:t>400 nm</a:t>
            </a:r>
          </a:p>
        </p:txBody>
      </p:sp>
      <p:sp>
        <p:nvSpPr>
          <p:cNvPr id="34" name="ZoneTexte 33"/>
          <p:cNvSpPr txBox="1">
            <a:spLocks noChangeArrowheads="1"/>
          </p:cNvSpPr>
          <p:nvPr/>
        </p:nvSpPr>
        <p:spPr bwMode="auto">
          <a:xfrm>
            <a:off x="4220667" y="1196207"/>
            <a:ext cx="39786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fr-FR" sz="2000" b="1" dirty="0"/>
              <a:t>IR</a:t>
            </a:r>
          </a:p>
        </p:txBody>
      </p:sp>
      <p:sp>
        <p:nvSpPr>
          <p:cNvPr id="35" name="ZoneTexte 34"/>
          <p:cNvSpPr txBox="1">
            <a:spLocks noChangeArrowheads="1"/>
          </p:cNvSpPr>
          <p:nvPr/>
        </p:nvSpPr>
        <p:spPr bwMode="auto">
          <a:xfrm>
            <a:off x="2987675" y="1196207"/>
            <a:ext cx="50366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2000" b="1" dirty="0"/>
              <a:t>UV</a:t>
            </a:r>
          </a:p>
        </p:txBody>
      </p:sp>
      <p:sp>
        <p:nvSpPr>
          <p:cNvPr id="36" name="ZoneTexte 35"/>
          <p:cNvSpPr txBox="1">
            <a:spLocks noChangeArrowheads="1"/>
          </p:cNvSpPr>
          <p:nvPr/>
        </p:nvSpPr>
        <p:spPr bwMode="auto">
          <a:xfrm>
            <a:off x="7129463" y="1181919"/>
            <a:ext cx="147425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2000" b="1" dirty="0"/>
              <a:t>Ondes radio</a:t>
            </a:r>
          </a:p>
        </p:txBody>
      </p:sp>
      <p:sp>
        <p:nvSpPr>
          <p:cNvPr id="37" name="ZoneTexte 36"/>
          <p:cNvSpPr txBox="1">
            <a:spLocks noChangeArrowheads="1"/>
          </p:cNvSpPr>
          <p:nvPr/>
        </p:nvSpPr>
        <p:spPr bwMode="auto">
          <a:xfrm>
            <a:off x="5219700" y="1196207"/>
            <a:ext cx="152965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2000" b="1" dirty="0"/>
              <a:t>Micro-ondes</a:t>
            </a:r>
          </a:p>
        </p:txBody>
      </p:sp>
      <p:sp>
        <p:nvSpPr>
          <p:cNvPr id="38" name="ZoneTexte 37"/>
          <p:cNvSpPr txBox="1">
            <a:spLocks noChangeArrowheads="1"/>
          </p:cNvSpPr>
          <p:nvPr/>
        </p:nvSpPr>
        <p:spPr bwMode="auto">
          <a:xfrm>
            <a:off x="1908175" y="1196207"/>
            <a:ext cx="32573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2000" b="1" dirty="0"/>
              <a:t>X</a:t>
            </a:r>
          </a:p>
        </p:txBody>
      </p:sp>
      <p:sp>
        <p:nvSpPr>
          <p:cNvPr id="39" name="ZoneTexte 38"/>
          <p:cNvSpPr txBox="1">
            <a:spLocks noChangeArrowheads="1"/>
          </p:cNvSpPr>
          <p:nvPr/>
        </p:nvSpPr>
        <p:spPr bwMode="auto">
          <a:xfrm>
            <a:off x="684213" y="1051744"/>
            <a:ext cx="33178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2800" b="1" dirty="0">
                <a:latin typeface="Symbol" pitchFamily="18" charset="2"/>
              </a:rPr>
              <a:t>g</a:t>
            </a:r>
          </a:p>
        </p:txBody>
      </p:sp>
      <p:sp>
        <p:nvSpPr>
          <p:cNvPr id="40" name="Rectangle 2"/>
          <p:cNvSpPr>
            <a:spLocks noChangeArrowheads="1"/>
          </p:cNvSpPr>
          <p:nvPr/>
        </p:nvSpPr>
        <p:spPr bwMode="auto">
          <a:xfrm>
            <a:off x="736341" y="2924944"/>
            <a:ext cx="596862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Arial Unicode MS" pitchFamily="34" charset="-128"/>
                <a:cs typeface="Calibri" pitchFamily="34" charset="0"/>
              </a:rPr>
              <a:t>2) Théorie PARTICULAIRE de la lumière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1" name="Rectangle 2"/>
          <p:cNvSpPr>
            <a:spLocks noChangeArrowheads="1"/>
          </p:cNvSpPr>
          <p:nvPr/>
        </p:nvSpPr>
        <p:spPr bwMode="auto">
          <a:xfrm>
            <a:off x="0" y="3284984"/>
            <a:ext cx="563487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1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Arial Unicode MS" pitchFamily="34" charset="-128"/>
                <a:cs typeface="Calibri" pitchFamily="34" charset="0"/>
              </a:rPr>
              <a:t>a/ </a:t>
            </a:r>
            <a:r>
              <a:rPr kumimoji="0" lang="fr-FR" sz="2000" b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Arial Unicode MS" pitchFamily="34" charset="-128"/>
                <a:cs typeface="Calibri" pitchFamily="34" charset="0"/>
              </a:rPr>
              <a:t>1</a:t>
            </a:r>
            <a:r>
              <a:rPr kumimoji="0" lang="fr-FR" sz="2000" b="1" u="sng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Arial Unicode MS" pitchFamily="34" charset="-128"/>
                <a:cs typeface="Calibri" pitchFamily="34" charset="0"/>
              </a:rPr>
              <a:t>ère</a:t>
            </a:r>
            <a:r>
              <a:rPr kumimoji="0" lang="fr-FR" sz="2000" b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Arial Unicode MS" pitchFamily="34" charset="-128"/>
                <a:cs typeface="Calibri" pitchFamily="34" charset="0"/>
              </a:rPr>
              <a:t> approche : l’effet photoélectrique</a:t>
            </a:r>
            <a:endParaRPr kumimoji="0" lang="fr-FR" sz="2000" b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0" name="Groupe 19"/>
          <p:cNvGrpSpPr/>
          <p:nvPr/>
        </p:nvGrpSpPr>
        <p:grpSpPr>
          <a:xfrm>
            <a:off x="156363" y="3717032"/>
            <a:ext cx="2160239" cy="2987053"/>
            <a:chOff x="156363" y="3717032"/>
            <a:chExt cx="2160239" cy="2987053"/>
          </a:xfrm>
        </p:grpSpPr>
        <p:pic>
          <p:nvPicPr>
            <p:cNvPr id="18434" name="Picture 2" descr="Heinrich Hertz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67544" y="3717032"/>
              <a:ext cx="1512168" cy="2126486"/>
            </a:xfrm>
            <a:prstGeom prst="rect">
              <a:avLst/>
            </a:prstGeom>
            <a:noFill/>
          </p:spPr>
        </p:pic>
        <p:sp>
          <p:nvSpPr>
            <p:cNvPr id="42" name="Text Box 4"/>
            <p:cNvSpPr txBox="1">
              <a:spLocks noChangeArrowheads="1"/>
            </p:cNvSpPr>
            <p:nvPr/>
          </p:nvSpPr>
          <p:spPr bwMode="auto">
            <a:xfrm>
              <a:off x="156363" y="5839989"/>
              <a:ext cx="2160239" cy="864096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19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itchFamily="66" charset="0"/>
                  <a:cs typeface="Arial" pitchFamily="34" charset="0"/>
                </a:rPr>
                <a:t>Heinrich HERTZ</a:t>
              </a:r>
              <a:endParaRPr kumimoji="0" lang="fr-FR" sz="19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pitchFamily="34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lang="fr-FR" sz="1900" baseline="0" dirty="0" smtClean="0">
                  <a:latin typeface="Comic Sans MS" pitchFamily="66" charset="0"/>
                  <a:cs typeface="Arial" pitchFamily="34" charset="0"/>
                </a:rPr>
                <a:t>( 1857 </a:t>
              </a:r>
              <a:r>
                <a:rPr lang="fr-FR" sz="1900" dirty="0" smtClean="0">
                  <a:latin typeface="Comic Sans MS" pitchFamily="66" charset="0"/>
                  <a:cs typeface="Arial" pitchFamily="34" charset="0"/>
                </a:rPr>
                <a:t>; 1894 )</a:t>
              </a:r>
              <a:endParaRPr kumimoji="0" lang="fr-FR" sz="1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43" name="Image 42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11760" y="4365104"/>
            <a:ext cx="3744416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6" name="Picture 4" descr="ELECTROSCOPE ECO A FEUILLE OR - Electricité statique - SONODIS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84168" y="2785012"/>
            <a:ext cx="3059832" cy="4072988"/>
          </a:xfrm>
          <a:prstGeom prst="rect">
            <a:avLst/>
          </a:prstGeom>
          <a:noFill/>
        </p:spPr>
      </p:pic>
      <p:sp>
        <p:nvSpPr>
          <p:cNvPr id="44" name="Rectangle 43"/>
          <p:cNvSpPr/>
          <p:nvPr/>
        </p:nvSpPr>
        <p:spPr>
          <a:xfrm>
            <a:off x="2915816" y="3789040"/>
            <a:ext cx="2304256" cy="400110"/>
          </a:xfrm>
          <a:prstGeom prst="rect">
            <a:avLst/>
          </a:prstGeom>
          <a:solidFill>
            <a:srgbClr val="92D050"/>
          </a:solidFill>
          <a:ln w="5715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sz="2000" b="1" u="sng" dirty="0" smtClean="0">
                <a:latin typeface="Arial" pitchFamily="34" charset="0"/>
                <a:cs typeface="Arial" pitchFamily="34" charset="0"/>
              </a:rPr>
              <a:t>L’électroscope</a:t>
            </a:r>
            <a:endParaRPr lang="fr-FR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2411760" y="6488668"/>
            <a:ext cx="3528392" cy="369332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fr-FR" b="1" u="sng" dirty="0" smtClean="0">
                <a:hlinkClick r:id="rId6"/>
              </a:rPr>
              <a:t>https://youtu.be/HkCrkdtK7GQ</a:t>
            </a:r>
            <a:endParaRPr lang="fr-FR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1" grpId="0"/>
      <p:bldP spid="44" grpId="0" animBg="1"/>
      <p:bldP spid="4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e 15"/>
          <p:cNvGrpSpPr/>
          <p:nvPr/>
        </p:nvGrpSpPr>
        <p:grpSpPr>
          <a:xfrm>
            <a:off x="323528" y="44624"/>
            <a:ext cx="4104456" cy="3456384"/>
            <a:chOff x="323528" y="188640"/>
            <a:chExt cx="4104456" cy="3456384"/>
          </a:xfrm>
        </p:grpSpPr>
        <p:pic>
          <p:nvPicPr>
            <p:cNvPr id="20482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 l="2602" t="29400" r="66925" b="24747"/>
            <a:stretch>
              <a:fillRect/>
            </a:stretch>
          </p:blipFill>
          <p:spPr bwMode="auto">
            <a:xfrm>
              <a:off x="323528" y="188640"/>
              <a:ext cx="4104456" cy="3456384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20" name="Rectangle 19"/>
            <p:cNvSpPr/>
            <p:nvPr/>
          </p:nvSpPr>
          <p:spPr>
            <a:xfrm>
              <a:off x="395536" y="1772816"/>
              <a:ext cx="2916832" cy="187220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3" cstate="print"/>
          <a:srcRect l="34020" t="33280" r="35268" b="20742"/>
          <a:stretch>
            <a:fillRect/>
          </a:stretch>
        </p:blipFill>
        <p:spPr bwMode="auto">
          <a:xfrm>
            <a:off x="4644008" y="44624"/>
            <a:ext cx="4104456" cy="3456384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0485" name="Rectangle 5"/>
          <p:cNvSpPr>
            <a:spLocks noChangeArrowheads="1"/>
          </p:cNvSpPr>
          <p:nvPr/>
        </p:nvSpPr>
        <p:spPr bwMode="auto">
          <a:xfrm>
            <a:off x="323528" y="1601654"/>
            <a:ext cx="3096344" cy="1899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La feuille d’or demeure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écartée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car </a:t>
            </a:r>
            <a:r>
              <a:rPr kumimoji="0" lang="fr-FR" sz="20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des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électrons </a:t>
            </a:r>
            <a:r>
              <a:rPr kumimoji="0" lang="fr-FR" sz="20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sont présents sur la tige </a:t>
            </a:r>
            <a:r>
              <a:rPr kumimoji="0" lang="fr-FR" sz="2000" b="1" i="0" u="sng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et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fr-FR" sz="20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sur la feuille d’or qui vont donc se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repousser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5" name="Connecteur droit 24"/>
          <p:cNvCxnSpPr/>
          <p:nvPr/>
        </p:nvCxnSpPr>
        <p:spPr>
          <a:xfrm>
            <a:off x="3923928" y="2636912"/>
            <a:ext cx="432048" cy="288032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/>
          <p:cNvCxnSpPr/>
          <p:nvPr/>
        </p:nvCxnSpPr>
        <p:spPr>
          <a:xfrm>
            <a:off x="8268916" y="2613162"/>
            <a:ext cx="432048" cy="288032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5"/>
          <p:cNvSpPr>
            <a:spLocks noChangeArrowheads="1"/>
          </p:cNvSpPr>
          <p:nvPr/>
        </p:nvSpPr>
        <p:spPr bwMode="auto">
          <a:xfrm>
            <a:off x="4644008" y="980728"/>
            <a:ext cx="4104456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just"/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La </a:t>
            </a:r>
            <a:r>
              <a:rPr lang="fr-FR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feuille d’or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demeure </a:t>
            </a:r>
            <a:r>
              <a:rPr lang="fr-FR" sz="20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écar-tée</a:t>
            </a:r>
            <a:r>
              <a:rPr lang="fr-FR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 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quelle que soit la durée d’</a:t>
            </a:r>
            <a:r>
              <a:rPr lang="fr-FR" sz="2000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é-clairement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et quelle que soit l’</a:t>
            </a:r>
            <a:r>
              <a:rPr lang="fr-FR" sz="2000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in-tensité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de la lumière : cela</a:t>
            </a:r>
          </a:p>
          <a:p>
            <a:pPr algn="just"/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prouve que les électrons </a:t>
            </a:r>
          </a:p>
          <a:p>
            <a:pPr algn="just"/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sont </a:t>
            </a:r>
            <a:r>
              <a:rPr lang="fr-FR" sz="2000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toujours présents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algn="just"/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sur la </a:t>
            </a:r>
            <a:r>
              <a:rPr lang="fr-FR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tige </a:t>
            </a:r>
            <a:r>
              <a:rPr lang="fr-FR" sz="2000" b="1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et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sur </a:t>
            </a:r>
            <a:r>
              <a:rPr lang="fr-FR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la feuille </a:t>
            </a:r>
            <a:endParaRPr lang="fr-FR" sz="20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d’or.</a:t>
            </a:r>
            <a:endParaRPr lang="fr-FR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7" name="Groupe 16"/>
          <p:cNvGrpSpPr/>
          <p:nvPr/>
        </p:nvGrpSpPr>
        <p:grpSpPr>
          <a:xfrm>
            <a:off x="323528" y="3540849"/>
            <a:ext cx="8496944" cy="1728192"/>
            <a:chOff x="323528" y="3789040"/>
            <a:chExt cx="8496944" cy="1728192"/>
          </a:xfrm>
        </p:grpSpPr>
        <p:pic>
          <p:nvPicPr>
            <p:cNvPr id="28" name="Picture 4"/>
            <p:cNvPicPr>
              <a:picLocks noChangeAspect="1" noChangeArrowheads="1"/>
            </p:cNvPicPr>
            <p:nvPr/>
          </p:nvPicPr>
          <p:blipFill>
            <a:blip r:embed="rId3" cstate="print"/>
            <a:srcRect l="65271" t="33280" r="4018" b="62461"/>
            <a:stretch>
              <a:fillRect/>
            </a:stretch>
          </p:blipFill>
          <p:spPr bwMode="auto">
            <a:xfrm>
              <a:off x="323528" y="3861048"/>
              <a:ext cx="4104456" cy="320199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</p:pic>
        <p:pic>
          <p:nvPicPr>
            <p:cNvPr id="29" name="Picture 4"/>
            <p:cNvPicPr>
              <a:picLocks noChangeAspect="1" noChangeArrowheads="1"/>
            </p:cNvPicPr>
            <p:nvPr/>
          </p:nvPicPr>
          <p:blipFill>
            <a:blip r:embed="rId3" cstate="print"/>
            <a:srcRect l="56650" t="58185" r="35268" b="20742"/>
            <a:stretch>
              <a:fillRect/>
            </a:stretch>
          </p:blipFill>
          <p:spPr bwMode="auto">
            <a:xfrm>
              <a:off x="7596336" y="3861048"/>
              <a:ext cx="1080120" cy="1584176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</p:pic>
        <p:sp>
          <p:nvSpPr>
            <p:cNvPr id="45" name="Rectangle 44"/>
            <p:cNvSpPr/>
            <p:nvPr/>
          </p:nvSpPr>
          <p:spPr>
            <a:xfrm>
              <a:off x="323528" y="3789040"/>
              <a:ext cx="8496944" cy="1728192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0486" name="Rectangle 6"/>
          <p:cNvSpPr>
            <a:spLocks noChangeArrowheads="1"/>
          </p:cNvSpPr>
          <p:nvPr/>
        </p:nvSpPr>
        <p:spPr bwMode="auto">
          <a:xfrm>
            <a:off x="285720" y="4170418"/>
            <a:ext cx="7786742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La feuille d’or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revient se coller 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à la tige verticale : cela prouve que les électrons</a:t>
            </a:r>
            <a:r>
              <a:rPr kumimoji="0" lang="fr-FR" sz="2000" b="0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 ne sont plus </a:t>
            </a:r>
            <a:r>
              <a:rPr kumimoji="0" lang="fr-FR" sz="2000" b="1" i="0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présents</a:t>
            </a:r>
            <a:r>
              <a:rPr kumimoji="0" lang="fr-FR" sz="2000" b="0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 sur la tige </a:t>
            </a:r>
            <a:r>
              <a:rPr kumimoji="0" lang="fr-FR" sz="2000" b="1" i="0" u="sng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ni</a:t>
            </a:r>
            <a:r>
              <a:rPr kumimoji="0" lang="fr-FR" sz="2000" b="0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 sur la feuille d’or. </a:t>
            </a:r>
            <a:r>
              <a:rPr kumimoji="0" lang="fr-FR" sz="2000" i="0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Le rayonnement UV a permis </a:t>
            </a:r>
            <a:r>
              <a:rPr kumimoji="0" lang="fr-FR" sz="20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d’extraire</a:t>
            </a:r>
            <a:r>
              <a:rPr kumimoji="0" lang="fr-FR" sz="2000" i="0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 les électrons du métal</a:t>
            </a:r>
            <a:endParaRPr kumimoji="0" lang="fr-FR" sz="2000" i="0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6" name="Connecteur droit 45"/>
          <p:cNvCxnSpPr/>
          <p:nvPr/>
        </p:nvCxnSpPr>
        <p:spPr>
          <a:xfrm>
            <a:off x="8172400" y="4332937"/>
            <a:ext cx="0" cy="50405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87" name="Text Box 7"/>
          <p:cNvSpPr txBox="1">
            <a:spLocks noChangeArrowheads="1"/>
          </p:cNvSpPr>
          <p:nvPr/>
        </p:nvSpPr>
        <p:spPr bwMode="auto">
          <a:xfrm>
            <a:off x="179512" y="5317900"/>
            <a:ext cx="8856984" cy="135146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pitchFamily="34" charset="0"/>
                <a:sym typeface="Wingdings 2" pitchFamily="18" charset="2"/>
              </a:rPr>
              <a:t>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pitchFamily="34" charset="0"/>
              </a:rPr>
              <a:t> </a:t>
            </a:r>
            <a:r>
              <a:rPr kumimoji="0" lang="fr-FR" sz="20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Qu’est ce que l’EFFET PHOTOELECTRIQUE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 ?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3175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  	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488" name="Rectangle 8"/>
          <p:cNvSpPr>
            <a:spLocks noChangeArrowheads="1"/>
          </p:cNvSpPr>
          <p:nvPr/>
        </p:nvSpPr>
        <p:spPr bwMode="auto">
          <a:xfrm>
            <a:off x="455837" y="5308819"/>
            <a:ext cx="8665013" cy="712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                                                                  C’est l’</a:t>
            </a:r>
            <a:r>
              <a:rPr kumimoji="0" lang="fr-FR" sz="20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émission d’électrons par un métal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fr-FR" sz="20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soumis à un rayonnement électromagnétique</a:t>
            </a:r>
            <a:r>
              <a:rPr kumimoji="0" lang="fr-FR" sz="200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.</a:t>
            </a:r>
            <a:endParaRPr kumimoji="0" lang="fr-FR" sz="2000" b="1" i="1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Rectangle 8"/>
          <p:cNvSpPr>
            <a:spLocks noChangeArrowheads="1"/>
          </p:cNvSpPr>
          <p:nvPr/>
        </p:nvSpPr>
        <p:spPr bwMode="auto">
          <a:xfrm>
            <a:off x="320970" y="5972430"/>
            <a:ext cx="8665013" cy="712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just" fontAlgn="base">
              <a:spcBef>
                <a:spcPct val="0"/>
              </a:spcBef>
              <a:spcAft>
                <a:spcPts val="1000"/>
              </a:spcAft>
            </a:pPr>
            <a:r>
              <a:rPr lang="fr-FR" sz="2000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Ce rayonnement </a:t>
            </a: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apporte l’énergie nécessaire pour arracher les </a:t>
            </a:r>
            <a:r>
              <a:rPr lang="fr-FR" sz="20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élec-trons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aux atomes de métal.</a:t>
            </a: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50" name="Groupe 49"/>
          <p:cNvGrpSpPr/>
          <p:nvPr/>
        </p:nvGrpSpPr>
        <p:grpSpPr>
          <a:xfrm>
            <a:off x="3353065" y="2276872"/>
            <a:ext cx="1007673" cy="792088"/>
            <a:chOff x="3353065" y="2276872"/>
            <a:chExt cx="1007673" cy="792088"/>
          </a:xfrm>
        </p:grpSpPr>
        <p:grpSp>
          <p:nvGrpSpPr>
            <p:cNvPr id="37" name="Groupe 36"/>
            <p:cNvGrpSpPr/>
            <p:nvPr/>
          </p:nvGrpSpPr>
          <p:grpSpPr>
            <a:xfrm>
              <a:off x="3707904" y="2276872"/>
              <a:ext cx="652834" cy="792088"/>
              <a:chOff x="3707904" y="2276872"/>
              <a:chExt cx="652834" cy="792088"/>
            </a:xfrm>
          </p:grpSpPr>
          <p:cxnSp>
            <p:nvCxnSpPr>
              <p:cNvPr id="21" name="Connecteur droit 20"/>
              <p:cNvCxnSpPr/>
              <p:nvPr/>
            </p:nvCxnSpPr>
            <p:spPr>
              <a:xfrm>
                <a:off x="3707904" y="2276872"/>
                <a:ext cx="144016" cy="0"/>
              </a:xfrm>
              <a:prstGeom prst="line">
                <a:avLst/>
              </a:prstGeom>
              <a:ln w="38100">
                <a:solidFill>
                  <a:srgbClr val="0066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Connecteur droit 22"/>
              <p:cNvCxnSpPr/>
              <p:nvPr/>
            </p:nvCxnSpPr>
            <p:spPr>
              <a:xfrm>
                <a:off x="3707904" y="2492896"/>
                <a:ext cx="144016" cy="0"/>
              </a:xfrm>
              <a:prstGeom prst="line">
                <a:avLst/>
              </a:prstGeom>
              <a:ln w="38100">
                <a:solidFill>
                  <a:srgbClr val="0066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Connecteur droit 23"/>
              <p:cNvCxnSpPr/>
              <p:nvPr/>
            </p:nvCxnSpPr>
            <p:spPr>
              <a:xfrm>
                <a:off x="3707904" y="2780928"/>
                <a:ext cx="144016" cy="0"/>
              </a:xfrm>
              <a:prstGeom prst="line">
                <a:avLst/>
              </a:prstGeom>
              <a:ln w="38100">
                <a:solidFill>
                  <a:srgbClr val="0066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Connecteur droit 29"/>
              <p:cNvCxnSpPr/>
              <p:nvPr/>
            </p:nvCxnSpPr>
            <p:spPr>
              <a:xfrm>
                <a:off x="3707904" y="3068960"/>
                <a:ext cx="144016" cy="0"/>
              </a:xfrm>
              <a:prstGeom prst="line">
                <a:avLst/>
              </a:prstGeom>
              <a:ln w="38100">
                <a:solidFill>
                  <a:srgbClr val="0066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Connecteur droit 30"/>
              <p:cNvCxnSpPr/>
              <p:nvPr/>
            </p:nvCxnSpPr>
            <p:spPr>
              <a:xfrm>
                <a:off x="3998317" y="2566707"/>
                <a:ext cx="144016" cy="72008"/>
              </a:xfrm>
              <a:prstGeom prst="line">
                <a:avLst/>
              </a:prstGeom>
              <a:ln w="38100">
                <a:solidFill>
                  <a:srgbClr val="0066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Connecteur droit 31"/>
              <p:cNvCxnSpPr/>
              <p:nvPr/>
            </p:nvCxnSpPr>
            <p:spPr>
              <a:xfrm>
                <a:off x="4067944" y="2852936"/>
                <a:ext cx="144016" cy="72008"/>
              </a:xfrm>
              <a:prstGeom prst="line">
                <a:avLst/>
              </a:prstGeom>
              <a:ln w="38100">
                <a:solidFill>
                  <a:srgbClr val="0066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Connecteur droit 32"/>
              <p:cNvCxnSpPr/>
              <p:nvPr/>
            </p:nvCxnSpPr>
            <p:spPr>
              <a:xfrm>
                <a:off x="4216722" y="2725587"/>
                <a:ext cx="144016" cy="72008"/>
              </a:xfrm>
              <a:prstGeom prst="line">
                <a:avLst/>
              </a:prstGeom>
              <a:ln w="38100">
                <a:solidFill>
                  <a:srgbClr val="0066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8" name="Rectangle 47"/>
            <p:cNvSpPr/>
            <p:nvPr/>
          </p:nvSpPr>
          <p:spPr>
            <a:xfrm>
              <a:off x="3353065" y="2452826"/>
              <a:ext cx="498855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2000" b="1" dirty="0" smtClean="0">
                  <a:solidFill>
                    <a:srgbClr val="006600"/>
                  </a:solidFill>
                  <a:latin typeface="Arial Black" pitchFamily="34" charset="0"/>
                  <a:cs typeface="Arial" pitchFamily="34" charset="0"/>
                </a:rPr>
                <a:t>e</a:t>
              </a:r>
              <a:r>
                <a:rPr lang="fr-FR" sz="2000" b="1" baseline="30000" dirty="0" smtClean="0">
                  <a:solidFill>
                    <a:srgbClr val="006600"/>
                  </a:solidFill>
                  <a:latin typeface="Arial Black" pitchFamily="34" charset="0"/>
                  <a:cs typeface="Arial" pitchFamily="34" charset="0"/>
                </a:rPr>
                <a:t> –</a:t>
              </a:r>
              <a:endParaRPr lang="fr-FR" b="1" dirty="0">
                <a:solidFill>
                  <a:srgbClr val="006600"/>
                </a:solidFill>
                <a:latin typeface="Arial Black" pitchFamily="34" charset="0"/>
              </a:endParaRPr>
            </a:p>
          </p:txBody>
        </p:sp>
      </p:grpSp>
      <p:grpSp>
        <p:nvGrpSpPr>
          <p:cNvPr id="51" name="Groupe 50"/>
          <p:cNvGrpSpPr/>
          <p:nvPr/>
        </p:nvGrpSpPr>
        <p:grpSpPr>
          <a:xfrm>
            <a:off x="7669353" y="2267909"/>
            <a:ext cx="1021391" cy="792088"/>
            <a:chOff x="7669353" y="2267909"/>
            <a:chExt cx="1021391" cy="792088"/>
          </a:xfrm>
        </p:grpSpPr>
        <p:grpSp>
          <p:nvGrpSpPr>
            <p:cNvPr id="38" name="Groupe 37"/>
            <p:cNvGrpSpPr/>
            <p:nvPr/>
          </p:nvGrpSpPr>
          <p:grpSpPr>
            <a:xfrm>
              <a:off x="8037910" y="2267909"/>
              <a:ext cx="652834" cy="792088"/>
              <a:chOff x="3707904" y="2276872"/>
              <a:chExt cx="652834" cy="792088"/>
            </a:xfrm>
          </p:grpSpPr>
          <p:cxnSp>
            <p:nvCxnSpPr>
              <p:cNvPr id="39" name="Connecteur droit 38"/>
              <p:cNvCxnSpPr/>
              <p:nvPr/>
            </p:nvCxnSpPr>
            <p:spPr>
              <a:xfrm>
                <a:off x="3707904" y="2276872"/>
                <a:ext cx="144016" cy="0"/>
              </a:xfrm>
              <a:prstGeom prst="line">
                <a:avLst/>
              </a:prstGeom>
              <a:ln w="38100">
                <a:solidFill>
                  <a:srgbClr val="0066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Connecteur droit 39"/>
              <p:cNvCxnSpPr/>
              <p:nvPr/>
            </p:nvCxnSpPr>
            <p:spPr>
              <a:xfrm>
                <a:off x="3707904" y="2492896"/>
                <a:ext cx="144016" cy="0"/>
              </a:xfrm>
              <a:prstGeom prst="line">
                <a:avLst/>
              </a:prstGeom>
              <a:ln w="38100">
                <a:solidFill>
                  <a:srgbClr val="0066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Connecteur droit 40"/>
              <p:cNvCxnSpPr/>
              <p:nvPr/>
            </p:nvCxnSpPr>
            <p:spPr>
              <a:xfrm>
                <a:off x="3707904" y="2780928"/>
                <a:ext cx="144016" cy="0"/>
              </a:xfrm>
              <a:prstGeom prst="line">
                <a:avLst/>
              </a:prstGeom>
              <a:ln w="38100">
                <a:solidFill>
                  <a:srgbClr val="0066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Connecteur droit 41"/>
              <p:cNvCxnSpPr/>
              <p:nvPr/>
            </p:nvCxnSpPr>
            <p:spPr>
              <a:xfrm>
                <a:off x="3707904" y="3068960"/>
                <a:ext cx="144016" cy="0"/>
              </a:xfrm>
              <a:prstGeom prst="line">
                <a:avLst/>
              </a:prstGeom>
              <a:ln w="38100">
                <a:solidFill>
                  <a:srgbClr val="0066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Connecteur droit 42"/>
              <p:cNvCxnSpPr/>
              <p:nvPr/>
            </p:nvCxnSpPr>
            <p:spPr>
              <a:xfrm>
                <a:off x="3998317" y="2566707"/>
                <a:ext cx="144016" cy="72008"/>
              </a:xfrm>
              <a:prstGeom prst="line">
                <a:avLst/>
              </a:prstGeom>
              <a:ln w="38100">
                <a:solidFill>
                  <a:srgbClr val="0066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Connecteur droit 43"/>
              <p:cNvCxnSpPr/>
              <p:nvPr/>
            </p:nvCxnSpPr>
            <p:spPr>
              <a:xfrm>
                <a:off x="4067944" y="2852936"/>
                <a:ext cx="144016" cy="72008"/>
              </a:xfrm>
              <a:prstGeom prst="line">
                <a:avLst/>
              </a:prstGeom>
              <a:ln w="38100">
                <a:solidFill>
                  <a:srgbClr val="0066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Connecteur droit 46"/>
              <p:cNvCxnSpPr/>
              <p:nvPr/>
            </p:nvCxnSpPr>
            <p:spPr>
              <a:xfrm>
                <a:off x="4216722" y="2725587"/>
                <a:ext cx="144016" cy="72008"/>
              </a:xfrm>
              <a:prstGeom prst="line">
                <a:avLst/>
              </a:prstGeom>
              <a:ln w="38100">
                <a:solidFill>
                  <a:srgbClr val="0066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9" name="Rectangle 48"/>
            <p:cNvSpPr/>
            <p:nvPr/>
          </p:nvSpPr>
          <p:spPr>
            <a:xfrm>
              <a:off x="7669353" y="2428508"/>
              <a:ext cx="498855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2000" b="1" dirty="0" smtClean="0">
                  <a:solidFill>
                    <a:srgbClr val="006600"/>
                  </a:solidFill>
                  <a:latin typeface="Arial Black" pitchFamily="34" charset="0"/>
                  <a:cs typeface="Arial" pitchFamily="34" charset="0"/>
                </a:rPr>
                <a:t>e</a:t>
              </a:r>
              <a:r>
                <a:rPr lang="fr-FR" sz="2000" b="1" baseline="30000" dirty="0" smtClean="0">
                  <a:solidFill>
                    <a:srgbClr val="006600"/>
                  </a:solidFill>
                  <a:latin typeface="Arial Black" pitchFamily="34" charset="0"/>
                  <a:cs typeface="Arial" pitchFamily="34" charset="0"/>
                </a:rPr>
                <a:t> –</a:t>
              </a:r>
              <a:endParaRPr lang="fr-FR" b="1" dirty="0">
                <a:solidFill>
                  <a:srgbClr val="006600"/>
                </a:solidFill>
                <a:latin typeface="Arial Black" pitchFamily="34" charset="0"/>
              </a:endParaRPr>
            </a:p>
          </p:txBody>
        </p:sp>
      </p:grpSp>
      <p:pic>
        <p:nvPicPr>
          <p:cNvPr id="52" name="Picture 4"/>
          <p:cNvPicPr>
            <a:picLocks noChangeAspect="1" noChangeArrowheads="1"/>
          </p:cNvPicPr>
          <p:nvPr/>
        </p:nvPicPr>
        <p:blipFill>
          <a:blip r:embed="rId3" cstate="print"/>
          <a:srcRect l="65271" t="38069" r="15333" b="58099"/>
          <a:stretch>
            <a:fillRect/>
          </a:stretch>
        </p:blipFill>
        <p:spPr bwMode="auto">
          <a:xfrm>
            <a:off x="4411856" y="3656041"/>
            <a:ext cx="2592288" cy="28803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pic>
        <p:nvPicPr>
          <p:cNvPr id="53" name="Picture 4"/>
          <p:cNvPicPr>
            <a:picLocks noChangeAspect="1" noChangeArrowheads="1"/>
          </p:cNvPicPr>
          <p:nvPr/>
        </p:nvPicPr>
        <p:blipFill>
          <a:blip r:embed="rId3" cstate="print"/>
          <a:srcRect l="84667" t="38069" r="4018" b="58099"/>
          <a:stretch>
            <a:fillRect/>
          </a:stretch>
        </p:blipFill>
        <p:spPr bwMode="auto">
          <a:xfrm>
            <a:off x="1869563" y="3928782"/>
            <a:ext cx="1512168" cy="28803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pic>
        <p:nvPicPr>
          <p:cNvPr id="54" name="Picture 4"/>
          <p:cNvPicPr>
            <a:picLocks noChangeAspect="1" noChangeArrowheads="1"/>
          </p:cNvPicPr>
          <p:nvPr/>
        </p:nvPicPr>
        <p:blipFill>
          <a:blip r:embed="rId3" cstate="print"/>
          <a:srcRect l="65271" t="41901" r="29880" b="54268"/>
          <a:stretch>
            <a:fillRect/>
          </a:stretch>
        </p:blipFill>
        <p:spPr bwMode="auto">
          <a:xfrm>
            <a:off x="3336575" y="3887900"/>
            <a:ext cx="648072" cy="28803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0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500"/>
                            </p:stCondLst>
                            <p:childTnLst>
                              <p:par>
                                <p:cTn id="5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0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04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04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20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5" grpId="0"/>
      <p:bldP spid="27" grpId="0"/>
      <p:bldP spid="20486" grpId="0"/>
      <p:bldP spid="20487" grpId="0" animBg="1"/>
      <p:bldP spid="20488" grpId="0"/>
      <p:bldP spid="1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2" cstate="print"/>
          <a:srcRect l="65271" t="33280" r="4018" b="61931"/>
          <a:stretch>
            <a:fillRect/>
          </a:stretch>
        </p:blipFill>
        <p:spPr bwMode="auto">
          <a:xfrm>
            <a:off x="395536" y="116632"/>
            <a:ext cx="4104456" cy="36004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 l="56650" t="58185" r="35268" b="20742"/>
          <a:stretch>
            <a:fillRect/>
          </a:stretch>
        </p:blipFill>
        <p:spPr bwMode="auto">
          <a:xfrm>
            <a:off x="7596336" y="116632"/>
            <a:ext cx="1080120" cy="158417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323528" y="44624"/>
            <a:ext cx="8496944" cy="172819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285720" y="692696"/>
            <a:ext cx="7786742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La feuille d’or </a:t>
            </a: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revient se coller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à la tige verticale : cela prouve que les électrons ne sont plus </a:t>
            </a: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présents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 sur la tige </a:t>
            </a:r>
            <a:r>
              <a:rPr lang="fr-FR" sz="2000" b="1" u="sng" dirty="0" smtClean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ni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 sur la feuille d’or. Le rayonnement UV a permis </a:t>
            </a:r>
            <a:r>
              <a:rPr lang="fr-FR" sz="2000" b="1" u="sng" dirty="0" smtClean="0">
                <a:solidFill>
                  <a:srgbClr val="FF00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d’extraire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 les électrons du métal</a:t>
            </a:r>
            <a:endParaRPr lang="fr-FR" sz="20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7" name="Connecteur droit 6"/>
          <p:cNvCxnSpPr/>
          <p:nvPr/>
        </p:nvCxnSpPr>
        <p:spPr>
          <a:xfrm>
            <a:off x="8172400" y="836712"/>
            <a:ext cx="0" cy="50405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179512" y="1821674"/>
            <a:ext cx="8856984" cy="139130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pitchFamily="34" charset="0"/>
                <a:sym typeface="Wingdings 2" pitchFamily="18" charset="2"/>
              </a:rPr>
              <a:t>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pitchFamily="34" charset="0"/>
              </a:rPr>
              <a:t> </a:t>
            </a:r>
            <a:r>
              <a:rPr kumimoji="0" lang="fr-FR" sz="20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Qu’est ce que l’EFFET PHOTOELECTRIQUE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 ?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3175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  	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455837" y="1810099"/>
            <a:ext cx="8665013" cy="9169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                                                                  C’est l’</a:t>
            </a:r>
            <a:r>
              <a:rPr kumimoji="0" lang="fr-FR" sz="20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émission d’électrons par un métal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fr-FR" sz="20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soumis à un rayonnement électromagnétique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3" name="Rectangle 8"/>
          <p:cNvSpPr>
            <a:spLocks noChangeArrowheads="1"/>
          </p:cNvSpPr>
          <p:nvPr/>
        </p:nvSpPr>
        <p:spPr bwMode="auto">
          <a:xfrm>
            <a:off x="320970" y="2477356"/>
            <a:ext cx="8665013" cy="712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1" i="1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   </a:t>
            </a:r>
            <a:r>
              <a:rPr kumimoji="0" lang="fr-FR" sz="2000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Ce rayonnement </a:t>
            </a:r>
            <a:r>
              <a:rPr kumimoji="0" lang="fr-FR" sz="2000" b="1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apporte </a:t>
            </a: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l’énergie nécessaire pour arracher les </a:t>
            </a:r>
            <a:r>
              <a:rPr lang="fr-FR" sz="20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élec-trons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aux atomes de métal.</a:t>
            </a:r>
            <a:endParaRPr kumimoji="0" lang="fr-FR" sz="180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Rectangle 1"/>
          <p:cNvSpPr>
            <a:spLocks noChangeArrowheads="1"/>
          </p:cNvSpPr>
          <p:nvPr/>
        </p:nvSpPr>
        <p:spPr bwMode="auto">
          <a:xfrm rot="21058191">
            <a:off x="188424" y="5105331"/>
            <a:ext cx="4572000" cy="1323528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1" i="1" u="sng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Rappel : Définition d’une onde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Phénomène de propagation d’une perturbation sans transport de matière mais avec </a:t>
            </a: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transport d’énergie</a:t>
            </a:r>
            <a:endParaRPr kumimoji="0" lang="fr-FR" sz="1800" b="1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1259632" y="3933056"/>
            <a:ext cx="6480720" cy="707886"/>
          </a:xfrm>
          <a:prstGeom prst="rect">
            <a:avLst/>
          </a:prstGeom>
          <a:solidFill>
            <a:srgbClr val="92D050"/>
          </a:solidFill>
          <a:ln w="5715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sz="2000" b="1" u="sng" dirty="0" smtClean="0">
                <a:latin typeface="Arial" pitchFamily="34" charset="0"/>
                <a:cs typeface="Arial" pitchFamily="34" charset="0"/>
              </a:rPr>
              <a:t>Pourquoi la théorie ONDULATOIRE ne permet-elle pas d’expliquer cette  expérience</a:t>
            </a:r>
            <a:r>
              <a:rPr lang="fr-FR" sz="2000" b="1" dirty="0" smtClean="0">
                <a:latin typeface="Arial" pitchFamily="34" charset="0"/>
                <a:cs typeface="Arial" pitchFamily="34" charset="0"/>
              </a:rPr>
              <a:t> ?</a:t>
            </a:r>
          </a:p>
        </p:txBody>
      </p:sp>
      <p:sp>
        <p:nvSpPr>
          <p:cNvPr id="26" name="Flèche vers le bas 25"/>
          <p:cNvSpPr/>
          <p:nvPr/>
        </p:nvSpPr>
        <p:spPr>
          <a:xfrm>
            <a:off x="4211960" y="3284984"/>
            <a:ext cx="432048" cy="576064"/>
          </a:xfrm>
          <a:prstGeom prst="downArrow">
            <a:avLst/>
          </a:prstGeom>
          <a:solidFill>
            <a:srgbClr val="FFC000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5" name="Picture 4"/>
          <p:cNvPicPr>
            <a:picLocks noChangeAspect="1" noChangeArrowheads="1"/>
          </p:cNvPicPr>
          <p:nvPr/>
        </p:nvPicPr>
        <p:blipFill>
          <a:blip r:embed="rId2" cstate="print"/>
          <a:srcRect l="65271" t="38069" r="15333" b="58099"/>
          <a:stretch>
            <a:fillRect/>
          </a:stretch>
        </p:blipFill>
        <p:spPr bwMode="auto">
          <a:xfrm>
            <a:off x="4455924" y="159863"/>
            <a:ext cx="2592288" cy="28803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pic>
        <p:nvPicPr>
          <p:cNvPr id="16" name="Picture 4"/>
          <p:cNvPicPr>
            <a:picLocks noChangeAspect="1" noChangeArrowheads="1"/>
          </p:cNvPicPr>
          <p:nvPr/>
        </p:nvPicPr>
        <p:blipFill>
          <a:blip r:embed="rId2" cstate="print"/>
          <a:srcRect l="84667" t="38069" r="4018" b="58099"/>
          <a:stretch>
            <a:fillRect/>
          </a:stretch>
        </p:blipFill>
        <p:spPr bwMode="auto">
          <a:xfrm>
            <a:off x="1913631" y="432604"/>
            <a:ext cx="1512168" cy="28803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pic>
        <p:nvPicPr>
          <p:cNvPr id="17" name="Picture 4"/>
          <p:cNvPicPr>
            <a:picLocks noChangeAspect="1" noChangeArrowheads="1"/>
          </p:cNvPicPr>
          <p:nvPr/>
        </p:nvPicPr>
        <p:blipFill>
          <a:blip r:embed="rId2" cstate="print"/>
          <a:srcRect l="65271" t="41901" r="29880" b="54268"/>
          <a:stretch>
            <a:fillRect/>
          </a:stretch>
        </p:blipFill>
        <p:spPr bwMode="auto">
          <a:xfrm>
            <a:off x="3380643" y="391722"/>
            <a:ext cx="648072" cy="28803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sp>
        <p:nvSpPr>
          <p:cNvPr id="33793" name="Rectangle 1"/>
          <p:cNvSpPr>
            <a:spLocks noChangeArrowheads="1"/>
          </p:cNvSpPr>
          <p:nvPr/>
        </p:nvSpPr>
        <p:spPr bwMode="auto">
          <a:xfrm>
            <a:off x="4932040" y="4942572"/>
            <a:ext cx="4211960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N’importe quelle onde </a:t>
            </a:r>
            <a:r>
              <a:rPr kumimoji="0" lang="fr-FR" sz="2000" b="1" i="0" u="sng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électroma-gnétique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 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devrait permettre aux </a:t>
            </a:r>
            <a:r>
              <a:rPr kumimoji="0" lang="fr-FR" sz="20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é-lectrons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 d’accumuler </a:t>
            </a:r>
            <a:r>
              <a:rPr kumimoji="0" lang="fr-FR" sz="20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progressive-ment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 assez d’énergie pour être </a:t>
            </a:r>
            <a:r>
              <a:rPr kumimoji="0" lang="fr-FR" sz="20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ar-rachés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, </a:t>
            </a:r>
            <a:r>
              <a:rPr kumimoji="0" lang="fr-FR" sz="2000" b="1" i="0" u="sng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ce qui n’est pas le cas !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37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6" grpId="0" animBg="1"/>
      <p:bldP spid="3379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9512" y="260648"/>
            <a:ext cx="3672408" cy="1323439"/>
          </a:xfrm>
          <a:prstGeom prst="rect">
            <a:avLst/>
          </a:prstGeom>
          <a:solidFill>
            <a:srgbClr val="92D050"/>
          </a:solidFill>
          <a:ln w="5715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sz="2000" b="1" u="sng" dirty="0" smtClean="0">
                <a:latin typeface="Arial" pitchFamily="34" charset="0"/>
                <a:cs typeface="Arial" pitchFamily="34" charset="0"/>
              </a:rPr>
              <a:t>Pourquoi la théorie ONDULATOIRE ne permet-elle pas d’expliquer cette  expérience</a:t>
            </a:r>
            <a:r>
              <a:rPr lang="fr-FR" sz="2000" b="1" dirty="0" smtClean="0">
                <a:latin typeface="Arial" pitchFamily="34" charset="0"/>
                <a:cs typeface="Arial" pitchFamily="34" charset="0"/>
              </a:rPr>
              <a:t> ?</a:t>
            </a: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4499992" y="116632"/>
            <a:ext cx="4211960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N’importe quelle onde </a:t>
            </a:r>
            <a:r>
              <a:rPr kumimoji="0" lang="fr-FR" sz="2000" b="1" i="0" u="sng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électroma-gnétique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 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devrait permettre aux </a:t>
            </a:r>
            <a:r>
              <a:rPr kumimoji="0" lang="fr-FR" sz="20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é-lectrons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 d’accumuler </a:t>
            </a:r>
            <a:r>
              <a:rPr kumimoji="0" lang="fr-FR" sz="20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progressive-ment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 assez d’énergie pour être </a:t>
            </a:r>
            <a:r>
              <a:rPr kumimoji="0" lang="fr-FR" sz="20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ar-rachés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, </a:t>
            </a:r>
            <a:r>
              <a:rPr kumimoji="0" lang="fr-FR" sz="2000" b="1" i="0" u="sng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ce qui n’est pas le cas !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107504" y="3933056"/>
            <a:ext cx="8964488" cy="2880320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pitchFamily="34" charset="0"/>
                <a:sym typeface="Wingdings 2" pitchFamily="18" charset="2"/>
              </a:rPr>
              <a:t>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pitchFamily="34" charset="0"/>
              </a:rPr>
              <a:t> </a:t>
            </a:r>
            <a:r>
              <a:rPr kumimoji="0" lang="fr-FR" sz="20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Le modèle du PHOTON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 :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3175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  	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139952" y="5433030"/>
            <a:ext cx="2232248" cy="50405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179512" y="4293096"/>
            <a:ext cx="8964488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fr-FR" sz="2200" b="0" i="0" u="none" strike="noStrike" cap="none" normalizeH="0" baseline="0" dirty="0" smtClean="0">
                <a:ln>
                  <a:noFill/>
                </a:ln>
                <a:effectLst/>
                <a:latin typeface="+mj-lt"/>
                <a:cs typeface="Arial" pitchFamily="34" charset="0"/>
              </a:rPr>
              <a:t>     Un rayonnement lumineux de </a:t>
            </a:r>
            <a:r>
              <a:rPr kumimoji="0" lang="fr-FR" sz="2200" b="1" i="0" u="none" strike="noStrike" cap="none" normalizeH="0" baseline="0" dirty="0" smtClean="0">
                <a:ln>
                  <a:noFill/>
                </a:ln>
                <a:effectLst/>
                <a:latin typeface="+mj-lt"/>
                <a:cs typeface="Arial" pitchFamily="34" charset="0"/>
              </a:rPr>
              <a:t>fréquence</a:t>
            </a:r>
            <a:r>
              <a:rPr kumimoji="0" lang="fr-FR" sz="2200" b="0" i="0" u="none" strike="noStrike" cap="none" normalizeH="0" baseline="0" dirty="0" smtClean="0">
                <a:ln>
                  <a:noFill/>
                </a:ln>
                <a:effectLst/>
                <a:latin typeface="+mj-lt"/>
                <a:cs typeface="Arial" pitchFamily="34" charset="0"/>
              </a:rPr>
              <a:t> </a:t>
            </a:r>
            <a:r>
              <a:rPr kumimoji="0" lang="fr-FR" sz="2200" b="1" i="0" u="none" strike="noStrike" cap="none" normalizeH="0" baseline="0" dirty="0" smtClean="0">
                <a:ln>
                  <a:noFill/>
                </a:ln>
                <a:effectLst/>
                <a:latin typeface="Symbol" pitchFamily="18" charset="2"/>
                <a:cs typeface="Arial" pitchFamily="34" charset="0"/>
              </a:rPr>
              <a:t>n</a:t>
            </a:r>
            <a:r>
              <a:rPr kumimoji="0" lang="fr-FR" sz="2200" b="0" i="0" u="none" strike="noStrike" cap="none" normalizeH="0" baseline="0" dirty="0" smtClean="0">
                <a:ln>
                  <a:noFill/>
                </a:ln>
                <a:effectLst/>
                <a:latin typeface="+mj-lt"/>
                <a:cs typeface="Arial" pitchFamily="34" charset="0"/>
              </a:rPr>
              <a:t> est un ensemble de </a:t>
            </a:r>
            <a:r>
              <a:rPr kumimoji="0" lang="fr-FR" sz="2200" b="1" i="0" u="sng" strike="noStrike" cap="none" normalizeH="0" baseline="0" dirty="0" smtClean="0">
                <a:ln>
                  <a:noFill/>
                </a:ln>
                <a:effectLst/>
                <a:latin typeface="+mj-lt"/>
                <a:cs typeface="Arial" pitchFamily="34" charset="0"/>
              </a:rPr>
              <a:t>PHOTONS</a:t>
            </a:r>
            <a:r>
              <a:rPr kumimoji="0" lang="fr-FR" sz="2200" b="0" i="0" u="none" strike="noStrike" cap="none" normalizeH="0" baseline="0" dirty="0" smtClean="0">
                <a:ln>
                  <a:noFill/>
                </a:ln>
                <a:effectLst/>
                <a:latin typeface="+mj-lt"/>
                <a:cs typeface="Arial" pitchFamily="34" charset="0"/>
              </a:rPr>
              <a:t> :</a:t>
            </a:r>
          </a:p>
          <a:p>
            <a:pPr lvl="0" fontAlgn="base">
              <a:spcBef>
                <a:spcPct val="0"/>
              </a:spcBef>
              <a:spcAft>
                <a:spcPts val="600"/>
              </a:spcAft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- particules de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MASSE nulle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et de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CHARGE n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ulle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- se déplaçant </a:t>
            </a:r>
            <a:r>
              <a:rPr kumimoji="0" lang="fr-FR" sz="20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dans le vide 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à la célérité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c = 3.10</a:t>
            </a:r>
            <a:r>
              <a:rPr kumimoji="0" lang="fr-FR" sz="2000" b="1" i="0" u="none" strike="noStrike" cap="none" normalizeH="0" baseline="3000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 8 </a:t>
            </a:r>
            <a:r>
              <a:rPr kumimoji="0" lang="fr-FR" sz="20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m.s</a:t>
            </a:r>
            <a:r>
              <a:rPr kumimoji="0" lang="fr-FR" sz="2000" b="1" i="0" u="none" strike="noStrike" cap="none" normalizeH="0" baseline="3000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 – 1 </a:t>
            </a:r>
            <a:endParaRPr kumimoji="0" lang="fr-FR" sz="20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- transportant chacun une énergie  </a:t>
            </a:r>
            <a:r>
              <a:rPr kumimoji="0" lang="fr-FR" sz="2400" b="1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E</a:t>
            </a:r>
            <a:r>
              <a:rPr kumimoji="0" lang="fr-FR" sz="2400" b="1" i="0" u="none" strike="noStrike" cap="none" normalizeH="0" baseline="-25000" dirty="0" err="1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photon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 = h 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effectLst/>
                <a:latin typeface="Arial"/>
                <a:cs typeface="Arial"/>
              </a:rPr>
              <a:t>×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effectLst/>
                <a:latin typeface="Symbol" pitchFamily="18" charset="2"/>
                <a:cs typeface="Arial" pitchFamily="34" charset="0"/>
              </a:rPr>
              <a:t>n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0" y="1988840"/>
            <a:ext cx="54874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1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Arial Unicode MS" pitchFamily="34" charset="-128"/>
                <a:cs typeface="Calibri" pitchFamily="34" charset="0"/>
              </a:rPr>
              <a:t>b/ </a:t>
            </a:r>
            <a:r>
              <a:rPr kumimoji="0" lang="fr-FR" sz="2000" b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Arial Unicode MS" pitchFamily="34" charset="-128"/>
                <a:cs typeface="Calibri" pitchFamily="34" charset="0"/>
              </a:rPr>
              <a:t>Interprétation : le modèle du photon</a:t>
            </a:r>
            <a:endParaRPr kumimoji="0" lang="fr-FR" sz="2000" b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300192" y="6237312"/>
            <a:ext cx="136608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(en Hertz)</a:t>
            </a:r>
            <a:endParaRPr lang="fr-FR" b="1" dirty="0">
              <a:solidFill>
                <a:srgbClr val="0066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491880" y="6093296"/>
            <a:ext cx="273630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0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Constante </a:t>
            </a:r>
            <a:r>
              <a:rPr lang="fr-FR" sz="2000" b="1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de Planck (6,62.10</a:t>
            </a:r>
            <a:r>
              <a:rPr lang="fr-FR" sz="2000" b="1" baseline="30000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 – 34</a:t>
            </a:r>
            <a:r>
              <a:rPr lang="fr-FR" sz="2000" b="1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b="1" dirty="0" err="1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J.s</a:t>
            </a:r>
            <a:r>
              <a:rPr lang="fr-FR" sz="2000" b="1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)</a:t>
            </a:r>
            <a:endParaRPr lang="fr-FR" b="1" dirty="0">
              <a:solidFill>
                <a:srgbClr val="0066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051720" y="5877272"/>
            <a:ext cx="146546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ts val="600"/>
              </a:spcAft>
            </a:pPr>
            <a:r>
              <a:rPr lang="fr-FR" sz="2000" b="1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(en Joule)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479704" y="5445224"/>
            <a:ext cx="2664296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ts val="600"/>
              </a:spcAft>
            </a:pPr>
            <a:r>
              <a:rPr lang="fr-FR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(relation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de</a:t>
            </a:r>
          </a:p>
          <a:p>
            <a:pPr lvl="0" algn="ctr" fontAlgn="base">
              <a:spcBef>
                <a:spcPct val="0"/>
              </a:spcBef>
              <a:spcAft>
                <a:spcPts val="600"/>
              </a:spcAft>
            </a:pP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Planck-Einstein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)</a:t>
            </a:r>
            <a:endParaRPr lang="fr-FR" dirty="0"/>
          </a:p>
        </p:txBody>
      </p:sp>
      <p:cxnSp>
        <p:nvCxnSpPr>
          <p:cNvPr id="14" name="Connecteur droit 13"/>
          <p:cNvCxnSpPr/>
          <p:nvPr/>
        </p:nvCxnSpPr>
        <p:spPr>
          <a:xfrm>
            <a:off x="6084168" y="5805264"/>
            <a:ext cx="576064" cy="50405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/>
          <p:cNvCxnSpPr/>
          <p:nvPr/>
        </p:nvCxnSpPr>
        <p:spPr>
          <a:xfrm flipH="1">
            <a:off x="3347864" y="5877272"/>
            <a:ext cx="864096" cy="21602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/>
          <p:cNvCxnSpPr/>
          <p:nvPr/>
        </p:nvCxnSpPr>
        <p:spPr>
          <a:xfrm flipH="1">
            <a:off x="5004048" y="5805264"/>
            <a:ext cx="432048" cy="36004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Groupe 16"/>
          <p:cNvGrpSpPr/>
          <p:nvPr/>
        </p:nvGrpSpPr>
        <p:grpSpPr>
          <a:xfrm>
            <a:off x="4932041" y="1988840"/>
            <a:ext cx="4032448" cy="1944216"/>
            <a:chOff x="4220433" y="4509120"/>
            <a:chExt cx="4744055" cy="2232248"/>
          </a:xfrm>
        </p:grpSpPr>
        <p:sp>
          <p:nvSpPr>
            <p:cNvPr id="18" name="Text Box 4"/>
            <p:cNvSpPr txBox="1">
              <a:spLocks noChangeArrowheads="1"/>
            </p:cNvSpPr>
            <p:nvPr/>
          </p:nvSpPr>
          <p:spPr bwMode="auto">
            <a:xfrm>
              <a:off x="4220433" y="5445224"/>
              <a:ext cx="2799839" cy="864096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19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itchFamily="66" charset="0"/>
                  <a:cs typeface="Arial" pitchFamily="34" charset="0"/>
                </a:rPr>
                <a:t>Albert EINSTEIN</a:t>
              </a:r>
              <a:endParaRPr kumimoji="0" lang="fr-FR" sz="19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pitchFamily="34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lang="fr-FR" sz="1900" baseline="0" dirty="0" smtClean="0">
                  <a:latin typeface="Comic Sans MS" pitchFamily="66" charset="0"/>
                  <a:cs typeface="Arial" pitchFamily="34" charset="0"/>
                </a:rPr>
                <a:t>( 1879 </a:t>
              </a:r>
              <a:r>
                <a:rPr lang="fr-FR" sz="1900" dirty="0" smtClean="0">
                  <a:latin typeface="Comic Sans MS" pitchFamily="66" charset="0"/>
                  <a:cs typeface="Arial" pitchFamily="34" charset="0"/>
                </a:rPr>
                <a:t>; 1955 )</a:t>
              </a:r>
              <a:endParaRPr kumimoji="0" lang="fr-FR" sz="1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19" name="Picture 6" descr="Matin Première - Voici les plus belles citations d&amp;#39;Einstein"/>
            <p:cNvPicPr>
              <a:picLocks noChangeAspect="1" noChangeArrowheads="1"/>
            </p:cNvPicPr>
            <p:nvPr/>
          </p:nvPicPr>
          <p:blipFill>
            <a:blip r:embed="rId2" cstate="print"/>
            <a:srcRect l="15296" t="9655" r="2105" b="15515"/>
            <a:stretch>
              <a:fillRect/>
            </a:stretch>
          </p:blipFill>
          <p:spPr bwMode="auto">
            <a:xfrm>
              <a:off x="7020272" y="4509120"/>
              <a:ext cx="1944216" cy="2232248"/>
            </a:xfrm>
            <a:prstGeom prst="rect">
              <a:avLst/>
            </a:prstGeom>
            <a:noFill/>
          </p:spPr>
        </p:pic>
      </p:grpSp>
      <p:sp>
        <p:nvSpPr>
          <p:cNvPr id="20" name="Rectangle 19"/>
          <p:cNvSpPr/>
          <p:nvPr/>
        </p:nvSpPr>
        <p:spPr>
          <a:xfrm>
            <a:off x="395536" y="2536638"/>
            <a:ext cx="3672408" cy="400110"/>
          </a:xfrm>
          <a:prstGeom prst="rect">
            <a:avLst/>
          </a:prstGeom>
          <a:solidFill>
            <a:srgbClr val="FFFF00"/>
          </a:solidFill>
          <a:ln w="5715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sz="2000" b="1" u="sng" dirty="0" smtClean="0">
                <a:latin typeface="Arial" pitchFamily="34" charset="0"/>
                <a:cs typeface="Arial" pitchFamily="34" charset="0"/>
              </a:rPr>
              <a:t>Modèle particulaire</a:t>
            </a:r>
            <a:endParaRPr lang="fr-FR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395536" y="3449592"/>
            <a:ext cx="3744416" cy="400110"/>
          </a:xfrm>
          <a:prstGeom prst="rect">
            <a:avLst/>
          </a:prstGeom>
          <a:solidFill>
            <a:srgbClr val="FFFF00"/>
          </a:solidFill>
          <a:ln w="5715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sz="2000" b="1" u="sng" dirty="0" smtClean="0">
                <a:latin typeface="Arial" pitchFamily="34" charset="0"/>
                <a:cs typeface="Arial" pitchFamily="34" charset="0"/>
              </a:rPr>
              <a:t>Quantification des énergies</a:t>
            </a:r>
            <a:endParaRPr lang="fr-FR" sz="20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2" name="Groupe 21"/>
          <p:cNvGrpSpPr/>
          <p:nvPr/>
        </p:nvGrpSpPr>
        <p:grpSpPr>
          <a:xfrm>
            <a:off x="2051720" y="3029119"/>
            <a:ext cx="288032" cy="288032"/>
            <a:chOff x="1979712" y="5229200"/>
            <a:chExt cx="288032" cy="288032"/>
          </a:xfrm>
        </p:grpSpPr>
        <p:cxnSp>
          <p:nvCxnSpPr>
            <p:cNvPr id="23" name="Connecteur droit 22"/>
            <p:cNvCxnSpPr/>
            <p:nvPr/>
          </p:nvCxnSpPr>
          <p:spPr>
            <a:xfrm>
              <a:off x="2123728" y="5229200"/>
              <a:ext cx="0" cy="288032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necteur droit 23"/>
            <p:cNvCxnSpPr/>
            <p:nvPr/>
          </p:nvCxnSpPr>
          <p:spPr>
            <a:xfrm flipH="1">
              <a:off x="1979712" y="5396366"/>
              <a:ext cx="288032" cy="0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500"/>
                            </p:stCondLst>
                            <p:childTnLst>
                              <p:par>
                                <p:cTn id="6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000"/>
                            </p:stCondLst>
                            <p:childTnLst>
                              <p:par>
                                <p:cTn id="7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500"/>
                            </p:stCondLst>
                            <p:childTnLst>
                              <p:par>
                                <p:cTn id="7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000"/>
                            </p:stCondLst>
                            <p:childTnLst>
                              <p:par>
                                <p:cTn id="8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500"/>
                            </p:stCondLst>
                            <p:childTnLst>
                              <p:par>
                                <p:cTn id="8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/>
      <p:bldP spid="10" grpId="0"/>
      <p:bldP spid="11" grpId="0"/>
      <p:bldP spid="12" grpId="0"/>
      <p:bldP spid="20" grpId="0" animBg="1"/>
      <p:bldP spid="2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47"/>
          <p:cNvSpPr/>
          <p:nvPr/>
        </p:nvSpPr>
        <p:spPr>
          <a:xfrm>
            <a:off x="6777950" y="5977109"/>
            <a:ext cx="1944216" cy="792088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107504" y="44624"/>
            <a:ext cx="8964488" cy="1656184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	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139952" y="692695"/>
            <a:ext cx="2232248" cy="45581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179512" y="-507671"/>
            <a:ext cx="8964488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fr-FR" sz="20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fr-FR" sz="20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- transportant chacun une énergie  </a:t>
            </a:r>
            <a:r>
              <a:rPr kumimoji="0" lang="fr-FR" sz="2400" b="1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E</a:t>
            </a:r>
            <a:r>
              <a:rPr kumimoji="0" lang="fr-FR" sz="2400" b="1" i="0" u="none" strike="noStrike" cap="none" normalizeH="0" baseline="-25000" dirty="0" err="1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photon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 = h 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effectLst/>
                <a:latin typeface="Arial"/>
                <a:cs typeface="Arial"/>
              </a:rPr>
              <a:t>×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effectLst/>
                <a:latin typeface="Symbol" pitchFamily="18" charset="2"/>
                <a:cs typeface="Arial" pitchFamily="34" charset="0"/>
              </a:rPr>
              <a:t>n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660232" y="1268760"/>
            <a:ext cx="136608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(en Hertz)</a:t>
            </a:r>
            <a:endParaRPr lang="fr-FR" b="1" dirty="0">
              <a:solidFill>
                <a:srgbClr val="0066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763688" y="1268760"/>
            <a:ext cx="482453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0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Constante </a:t>
            </a:r>
            <a:r>
              <a:rPr lang="fr-FR" sz="2000" b="1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de Planck (6,62.10</a:t>
            </a:r>
            <a:r>
              <a:rPr lang="fr-FR" sz="2000" b="1" baseline="30000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 – 34</a:t>
            </a:r>
            <a:r>
              <a:rPr lang="fr-FR" sz="2000" b="1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b="1" dirty="0" err="1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J.s</a:t>
            </a:r>
            <a:r>
              <a:rPr lang="fr-FR" sz="2000" b="1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)</a:t>
            </a:r>
            <a:endParaRPr lang="fr-FR" b="1" dirty="0">
              <a:solidFill>
                <a:srgbClr val="0066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051720" y="980728"/>
            <a:ext cx="146546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ts val="600"/>
              </a:spcAft>
            </a:pPr>
            <a:r>
              <a:rPr lang="fr-FR" sz="2000" b="1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(en Joule) </a:t>
            </a:r>
          </a:p>
        </p:txBody>
      </p:sp>
      <p:cxnSp>
        <p:nvCxnSpPr>
          <p:cNvPr id="10" name="Connecteur droit 9"/>
          <p:cNvCxnSpPr/>
          <p:nvPr/>
        </p:nvCxnSpPr>
        <p:spPr>
          <a:xfrm>
            <a:off x="6084168" y="1004497"/>
            <a:ext cx="648072" cy="33627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H="1">
            <a:off x="3347864" y="980728"/>
            <a:ext cx="864096" cy="21602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0" y="1823172"/>
            <a:ext cx="9144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fr-FR" sz="2400" b="1" dirty="0" smtClean="0">
                <a:sym typeface="Wingdings 3"/>
              </a:rPr>
              <a:t></a:t>
            </a:r>
            <a:r>
              <a:rPr lang="fr-FR" sz="2400" b="1" dirty="0" smtClean="0"/>
              <a:t> </a:t>
            </a:r>
            <a:r>
              <a:rPr lang="fr-FR" sz="2000" b="1" u="sng" dirty="0" smtClean="0">
                <a:latin typeface="Arial Black" pitchFamily="34" charset="0"/>
              </a:rPr>
              <a:t>Retour sur l’effet photoélectrique</a:t>
            </a:r>
            <a:r>
              <a:rPr lang="fr-FR" sz="2000" b="1" dirty="0" smtClean="0">
                <a:latin typeface="Arial Black" pitchFamily="34" charset="0"/>
              </a:rPr>
              <a:t> :</a:t>
            </a:r>
            <a:endParaRPr lang="fr-FR" sz="2400" dirty="0">
              <a:latin typeface="Arial Black" pitchFamily="34" charset="0"/>
            </a:endParaRPr>
          </a:p>
        </p:txBody>
      </p:sp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107504" y="2255220"/>
            <a:ext cx="8928992" cy="77989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 fontAlgn="base">
              <a:spcBef>
                <a:spcPct val="0"/>
              </a:spcBef>
            </a:pPr>
            <a:r>
              <a:rPr kumimoji="0" lang="fr-FR" sz="2400" b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+mj-lt"/>
                <a:cs typeface="Arial" pitchFamily="34" charset="0"/>
              </a:rPr>
              <a:t>TRAVAIL</a:t>
            </a:r>
            <a:r>
              <a:rPr kumimoji="0" lang="fr-FR" sz="2400" b="1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+mj-lt"/>
                <a:cs typeface="Arial" pitchFamily="34" charset="0"/>
              </a:rPr>
              <a:t> d’EXTRACTION </a:t>
            </a:r>
            <a:r>
              <a:rPr kumimoji="0" lang="fr-FR" sz="2400" b="1" u="none" strike="noStrike" cap="none" normalizeH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+mj-lt"/>
                <a:cs typeface="Arial" pitchFamily="34" charset="0"/>
              </a:rPr>
              <a:t>W</a:t>
            </a:r>
            <a:r>
              <a:rPr kumimoji="0" lang="fr-FR" sz="2400" b="1" u="none" strike="noStrike" cap="none" normalizeH="0" baseline="-2500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+mj-lt"/>
                <a:cs typeface="Arial" pitchFamily="34" charset="0"/>
              </a:rPr>
              <a:t>e</a:t>
            </a:r>
            <a:r>
              <a:rPr kumimoji="0" lang="fr-FR" sz="2200" b="1" u="none" strike="noStrike" cap="none" normalizeH="0" dirty="0" smtClean="0">
                <a:ln>
                  <a:noFill/>
                </a:ln>
                <a:effectLst/>
                <a:latin typeface="+mj-lt"/>
                <a:cs typeface="Arial" pitchFamily="34" charset="0"/>
              </a:rPr>
              <a:t> </a:t>
            </a:r>
            <a:r>
              <a:rPr kumimoji="0" lang="fr-FR" sz="2200" u="none" strike="noStrike" cap="none" normalizeH="0" dirty="0" smtClean="0">
                <a:ln>
                  <a:noFill/>
                </a:ln>
                <a:effectLst/>
                <a:latin typeface="+mj-lt"/>
                <a:cs typeface="Arial" pitchFamily="34" charset="0"/>
              </a:rPr>
              <a:t>= </a:t>
            </a:r>
            <a:r>
              <a:rPr kumimoji="0" lang="fr-FR" sz="2200" b="1" u="sng" strike="noStrike" cap="none" normalizeH="0" baseline="0" dirty="0" smtClean="0">
                <a:ln>
                  <a:noFill/>
                </a:ln>
                <a:effectLst/>
                <a:latin typeface="+mj-lt"/>
                <a:cs typeface="Arial" pitchFamily="34" charset="0"/>
              </a:rPr>
              <a:t>Energie minimale </a:t>
            </a:r>
            <a:r>
              <a:rPr kumimoji="0" lang="fr-FR" sz="2200" b="1" i="0" u="sng" strike="noStrike" cap="none" normalizeH="0" baseline="0" dirty="0" smtClean="0">
                <a:ln>
                  <a:noFill/>
                </a:ln>
                <a:effectLst/>
                <a:latin typeface="+mj-lt"/>
                <a:cs typeface="Arial" pitchFamily="34" charset="0"/>
              </a:rPr>
              <a:t>nécessaire</a:t>
            </a:r>
            <a:r>
              <a:rPr kumimoji="0" lang="fr-FR" sz="2200" b="0" i="0" u="none" strike="noStrike" cap="none" normalizeH="0" dirty="0" smtClean="0">
                <a:ln>
                  <a:noFill/>
                </a:ln>
                <a:effectLst/>
                <a:latin typeface="+mj-lt"/>
                <a:cs typeface="Arial" pitchFamily="34" charset="0"/>
              </a:rPr>
              <a:t> pour arracher un électron à la surface d’un métal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779912" y="3861048"/>
            <a:ext cx="2664296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</a:pPr>
            <a:r>
              <a:rPr lang="fr-FR" sz="2400" b="1" dirty="0" err="1" smtClean="0">
                <a:latin typeface="Arial" pitchFamily="34" charset="0"/>
                <a:cs typeface="Arial" pitchFamily="34" charset="0"/>
              </a:rPr>
              <a:t>E</a:t>
            </a:r>
            <a:r>
              <a:rPr lang="fr-FR" sz="2400" b="1" baseline="-25000" dirty="0" err="1" smtClean="0">
                <a:latin typeface="Arial" pitchFamily="34" charset="0"/>
                <a:cs typeface="Arial" pitchFamily="34" charset="0"/>
              </a:rPr>
              <a:t>photon</a:t>
            </a:r>
            <a:r>
              <a:rPr lang="fr-FR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400" b="1" dirty="0">
                <a:latin typeface="Arial" pitchFamily="34" charset="0"/>
                <a:cs typeface="Arial" pitchFamily="34" charset="0"/>
              </a:rPr>
              <a:t>= </a:t>
            </a:r>
            <a:r>
              <a:rPr lang="fr-FR" sz="2400" b="1" dirty="0" err="1" smtClean="0">
                <a:latin typeface="Arial" pitchFamily="34" charset="0"/>
                <a:cs typeface="Arial" pitchFamily="34" charset="0"/>
              </a:rPr>
              <a:t>W</a:t>
            </a:r>
            <a:r>
              <a:rPr lang="fr-FR" sz="2400" b="1" baseline="-25000" dirty="0" err="1" smtClean="0">
                <a:latin typeface="Arial" pitchFamily="34" charset="0"/>
                <a:cs typeface="Arial" pitchFamily="34" charset="0"/>
              </a:rPr>
              <a:t>e</a:t>
            </a:r>
            <a:r>
              <a:rPr lang="fr-FR" sz="2400" b="1" dirty="0" smtClean="0">
                <a:latin typeface="Symbol" pitchFamily="18" charset="2"/>
                <a:cs typeface="Arial" pitchFamily="34" charset="0"/>
              </a:rPr>
              <a:t> </a:t>
            </a:r>
            <a:r>
              <a:rPr lang="fr-FR" sz="2400" b="1" dirty="0">
                <a:latin typeface="Arial" pitchFamily="34" charset="0"/>
                <a:cs typeface="Arial" pitchFamily="34" charset="0"/>
              </a:rPr>
              <a:t>+</a:t>
            </a:r>
            <a:r>
              <a:rPr lang="fr-FR" sz="2400" b="1" dirty="0" smtClean="0">
                <a:latin typeface="Arial" pitchFamily="34" charset="0"/>
                <a:cs typeface="Arial" pitchFamily="34" charset="0"/>
              </a:rPr>
              <a:t> E</a:t>
            </a:r>
            <a:r>
              <a:rPr lang="fr-FR" sz="2400" b="1" baseline="-25000" dirty="0">
                <a:latin typeface="Arial" pitchFamily="34" charset="0"/>
                <a:cs typeface="Arial" pitchFamily="34" charset="0"/>
              </a:rPr>
              <a:t>C</a:t>
            </a:r>
            <a:r>
              <a:rPr lang="fr-FR" sz="2400" b="1" dirty="0" smtClean="0">
                <a:latin typeface="Arial" pitchFamily="34" charset="0"/>
                <a:cs typeface="Arial" pitchFamily="34" charset="0"/>
              </a:rPr>
              <a:t> </a:t>
            </a:r>
            <a:endParaRPr lang="fr-FR" sz="20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3" name="Connecteur droit 22"/>
          <p:cNvCxnSpPr/>
          <p:nvPr/>
        </p:nvCxnSpPr>
        <p:spPr>
          <a:xfrm flipH="1">
            <a:off x="5148064" y="1004497"/>
            <a:ext cx="360040" cy="26426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/>
          <p:cNvSpPr/>
          <p:nvPr/>
        </p:nvSpPr>
        <p:spPr>
          <a:xfrm>
            <a:off x="6479704" y="620688"/>
            <a:ext cx="266429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</a:pPr>
            <a:r>
              <a:rPr lang="fr-FR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(relation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de</a:t>
            </a:r>
          </a:p>
          <a:p>
            <a:pPr lvl="0" algn="ctr" fontAlgn="base">
              <a:spcBef>
                <a:spcPct val="0"/>
              </a:spcBef>
            </a:pP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Planck-Einstein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)</a:t>
            </a:r>
            <a:endParaRPr lang="fr-FR" dirty="0"/>
          </a:p>
        </p:txBody>
      </p:sp>
      <p:sp>
        <p:nvSpPr>
          <p:cNvPr id="25" name="Rectangle 24"/>
          <p:cNvSpPr/>
          <p:nvPr/>
        </p:nvSpPr>
        <p:spPr>
          <a:xfrm>
            <a:off x="179512" y="332275"/>
            <a:ext cx="72008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ts val="600"/>
              </a:spcAft>
            </a:pP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- se déplaçant </a:t>
            </a:r>
            <a:r>
              <a:rPr lang="fr-FR" sz="2000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dans le vide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à la célérité </a:t>
            </a: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 = 3.10</a:t>
            </a:r>
            <a:r>
              <a:rPr lang="fr-FR" sz="2000" b="1" baseline="30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8 </a:t>
            </a:r>
            <a:r>
              <a:rPr lang="fr-FR" sz="20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m.s</a:t>
            </a:r>
            <a:r>
              <a:rPr lang="fr-FR" sz="2000" b="1" baseline="30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– 1 </a:t>
            </a:r>
            <a:endParaRPr lang="fr-FR" sz="20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Rectangle 3"/>
          <p:cNvSpPr>
            <a:spLocks noChangeArrowheads="1"/>
          </p:cNvSpPr>
          <p:nvPr/>
        </p:nvSpPr>
        <p:spPr bwMode="auto">
          <a:xfrm>
            <a:off x="179512" y="9525"/>
            <a:ext cx="7128792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fontAlgn="base">
              <a:spcBef>
                <a:spcPct val="0"/>
              </a:spcBef>
              <a:spcAft>
                <a:spcPts val="600"/>
              </a:spcAft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- particules de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MASSE nulle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et de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CHARGE n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ulle </a:t>
            </a:r>
          </a:p>
        </p:txBody>
      </p:sp>
      <p:sp>
        <p:nvSpPr>
          <p:cNvPr id="27" name="Rectangle 5"/>
          <p:cNvSpPr>
            <a:spLocks noChangeArrowheads="1"/>
          </p:cNvSpPr>
          <p:nvPr/>
        </p:nvSpPr>
        <p:spPr bwMode="auto">
          <a:xfrm>
            <a:off x="107504" y="4421570"/>
            <a:ext cx="8928992" cy="79208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 fontAlgn="base">
              <a:spcBef>
                <a:spcPct val="0"/>
              </a:spcBef>
            </a:pPr>
            <a:r>
              <a:rPr kumimoji="0" lang="fr-FR" sz="2200" b="1" u="sng" strike="noStrike" cap="none" normalizeH="0" baseline="0" dirty="0" smtClean="0">
                <a:ln>
                  <a:noFill/>
                </a:ln>
                <a:effectLst/>
                <a:latin typeface="+mj-lt"/>
                <a:cs typeface="Arial" pitchFamily="34" charset="0"/>
              </a:rPr>
              <a:t>CONSEQUENCE</a:t>
            </a:r>
            <a:r>
              <a:rPr lang="fr-FR" sz="2200" b="1" u="sng" dirty="0" smtClean="0">
                <a:latin typeface="+mj-lt"/>
                <a:cs typeface="Arial" pitchFamily="34" charset="0"/>
              </a:rPr>
              <a:t> </a:t>
            </a:r>
            <a:r>
              <a:rPr lang="fr-FR" sz="2200" i="0" dirty="0" smtClean="0">
                <a:latin typeface="+mj-lt"/>
                <a:cs typeface="Arial" pitchFamily="34" charset="0"/>
              </a:rPr>
              <a:t>: le photon doit avoir une </a:t>
            </a:r>
            <a:r>
              <a:rPr lang="fr-FR" sz="2200" b="1" i="1" dirty="0" smtClean="0">
                <a:latin typeface="+mj-lt"/>
                <a:cs typeface="Arial" pitchFamily="34" charset="0"/>
              </a:rPr>
              <a:t>fréquence MINIMALE</a:t>
            </a:r>
            <a:r>
              <a:rPr lang="fr-FR" sz="2200" i="0" dirty="0" smtClean="0">
                <a:latin typeface="+mj-lt"/>
                <a:cs typeface="Arial" pitchFamily="34" charset="0"/>
              </a:rPr>
              <a:t> (= </a:t>
            </a:r>
            <a:r>
              <a:rPr lang="fr-FR" sz="2200" b="1" i="0" dirty="0" smtClean="0">
                <a:solidFill>
                  <a:srgbClr val="FF0000"/>
                </a:solidFill>
                <a:latin typeface="+mj-lt"/>
                <a:cs typeface="Arial" pitchFamily="34" charset="0"/>
              </a:rPr>
              <a:t>fréquence SEUIL</a:t>
            </a:r>
            <a:r>
              <a:rPr lang="fr-FR" sz="2200" i="0" dirty="0" smtClean="0">
                <a:latin typeface="+mj-lt"/>
                <a:cs typeface="Arial" pitchFamily="34" charset="0"/>
              </a:rPr>
              <a:t>) ou une </a:t>
            </a:r>
            <a:r>
              <a:rPr lang="fr-FR" sz="2200" b="1" i="1" dirty="0" smtClean="0">
                <a:latin typeface="+mj-lt"/>
                <a:cs typeface="Arial" pitchFamily="34" charset="0"/>
              </a:rPr>
              <a:t>longueur d’onde MAXIMALE </a:t>
            </a:r>
            <a:r>
              <a:rPr lang="fr-FR" sz="2200" i="0" dirty="0" smtClean="0">
                <a:latin typeface="+mj-lt"/>
                <a:cs typeface="Arial" pitchFamily="34" charset="0"/>
              </a:rPr>
              <a:t>(= </a:t>
            </a:r>
            <a:r>
              <a:rPr lang="fr-FR" sz="2200" b="1" i="0" dirty="0" smtClean="0">
                <a:solidFill>
                  <a:srgbClr val="FF0000"/>
                </a:solidFill>
                <a:latin typeface="+mj-lt"/>
                <a:cs typeface="Arial" pitchFamily="34" charset="0"/>
              </a:rPr>
              <a:t>longueur d’onde SEUIL</a:t>
            </a:r>
            <a:r>
              <a:rPr lang="fr-FR" sz="2200" i="0" dirty="0" smtClean="0">
                <a:latin typeface="+mj-lt"/>
                <a:cs typeface="Arial" pitchFamily="34" charset="0"/>
              </a:rPr>
              <a:t>)</a:t>
            </a:r>
            <a:endParaRPr kumimoji="0" lang="fr-FR" sz="2200" i="0" u="none" strike="noStrike" cap="none" normalizeH="0" dirty="0" smtClean="0">
              <a:ln>
                <a:noFill/>
              </a:ln>
              <a:effectLst/>
              <a:latin typeface="+mj-lt"/>
              <a:cs typeface="Arial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0" y="521365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 smtClean="0">
                <a:latin typeface="Times New Roman" pitchFamily="18" charset="0"/>
                <a:cs typeface="Times New Roman" pitchFamily="18" charset="0"/>
                <a:sym typeface="Wingdings"/>
              </a:rPr>
              <a:t>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fr-FR" sz="2000" i="1" dirty="0" smtClean="0">
                <a:latin typeface="Times New Roman" pitchFamily="18" charset="0"/>
                <a:cs typeface="Times New Roman" pitchFamily="18" charset="0"/>
              </a:rPr>
              <a:t>Pour le zinc, </a:t>
            </a:r>
            <a:r>
              <a:rPr lang="fr-FR" sz="2000" b="1" dirty="0" err="1" smtClean="0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fr-FR" sz="2000" b="1" baseline="-25000" dirty="0" err="1" smtClean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fr-FR" sz="2000" b="1" dirty="0" smtClean="0">
                <a:latin typeface="Times New Roman" pitchFamily="18" charset="0"/>
                <a:cs typeface="Times New Roman" pitchFamily="18" charset="0"/>
              </a:rPr>
              <a:t> = 4,31 eV. </a:t>
            </a:r>
            <a:r>
              <a:rPr lang="fr-FR" sz="2000" i="1" dirty="0" smtClean="0">
                <a:latin typeface="Times New Roman" pitchFamily="18" charset="0"/>
                <a:cs typeface="Times New Roman" pitchFamily="18" charset="0"/>
              </a:rPr>
              <a:t>En déduire la longueur d’onde seuil </a:t>
            </a:r>
            <a:r>
              <a:rPr lang="fr-FR" sz="2000" b="1" dirty="0" err="1" smtClean="0">
                <a:latin typeface="Symbol" pitchFamily="18" charset="2"/>
                <a:cs typeface="Times New Roman" pitchFamily="18" charset="0"/>
              </a:rPr>
              <a:t>l</a:t>
            </a:r>
            <a:r>
              <a:rPr lang="fr-FR" sz="2000" b="1" baseline="-25000" dirty="0" err="1" smtClean="0">
                <a:latin typeface="Times New Roman" pitchFamily="18" charset="0"/>
                <a:cs typeface="Times New Roman" pitchFamily="18" charset="0"/>
              </a:rPr>
              <a:t>seuil</a:t>
            </a:r>
            <a:r>
              <a:rPr lang="fr-FR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000" i="1" dirty="0" smtClean="0">
                <a:latin typeface="Times New Roman" pitchFamily="18" charset="0"/>
                <a:cs typeface="Times New Roman" pitchFamily="18" charset="0"/>
              </a:rPr>
              <a:t>du zinc.</a:t>
            </a:r>
            <a:endParaRPr lang="fr-FR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fr-FR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Rectangle 3"/>
          <p:cNvSpPr>
            <a:spLocks noChangeArrowheads="1"/>
          </p:cNvSpPr>
          <p:nvPr/>
        </p:nvSpPr>
        <p:spPr bwMode="auto">
          <a:xfrm>
            <a:off x="297230" y="6193133"/>
            <a:ext cx="1584176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just" fontAlgn="base">
              <a:spcBef>
                <a:spcPct val="0"/>
              </a:spcBef>
              <a:spcAft>
                <a:spcPts val="1000"/>
              </a:spcAft>
            </a:pPr>
            <a:r>
              <a:rPr kumimoji="0" lang="fr-FR" sz="2000" b="1" i="0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E</a:t>
            </a:r>
            <a:r>
              <a:rPr kumimoji="0" lang="fr-FR" sz="2000" b="1" i="0" strike="noStrike" cap="none" normalizeH="0" baseline="-2500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photon</a:t>
            </a:r>
            <a:r>
              <a:rPr kumimoji="0" lang="fr-FR" sz="2000" b="1" i="0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= </a:t>
            </a:r>
            <a:r>
              <a:rPr kumimoji="0" lang="fr-FR" sz="2000" b="1" i="0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W</a:t>
            </a:r>
            <a:r>
              <a:rPr kumimoji="0" lang="fr-FR" sz="2000" b="1" i="0" strike="noStrike" cap="none" normalizeH="0" baseline="-2500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e</a:t>
            </a:r>
            <a:endParaRPr kumimoji="0" lang="fr-FR" sz="20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4995659" y="5981866"/>
            <a:ext cx="4972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c</a:t>
            </a: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</a:t>
            </a:r>
            <a:endParaRPr lang="fr-FR" sz="2000" dirty="0">
              <a:solidFill>
                <a:srgbClr val="002060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4831176" y="6424164"/>
            <a:ext cx="91896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b="1" dirty="0" err="1" smtClean="0">
                <a:solidFill>
                  <a:srgbClr val="002060"/>
                </a:solidFill>
                <a:latin typeface="Symbol" pitchFamily="18" charset="2"/>
                <a:cs typeface="Arial" pitchFamily="34" charset="0"/>
              </a:rPr>
              <a:t>l</a:t>
            </a:r>
            <a:r>
              <a:rPr lang="fr-FR" sz="2400" b="1" baseline="-25000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seuil</a:t>
            </a: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</a:t>
            </a:r>
            <a:endParaRPr lang="fr-FR" sz="2000" dirty="0">
              <a:solidFill>
                <a:srgbClr val="002060"/>
              </a:solidFill>
            </a:endParaRPr>
          </a:p>
        </p:txBody>
      </p:sp>
      <p:cxnSp>
        <p:nvCxnSpPr>
          <p:cNvPr id="35" name="Connecteur droit 34"/>
          <p:cNvCxnSpPr/>
          <p:nvPr/>
        </p:nvCxnSpPr>
        <p:spPr>
          <a:xfrm>
            <a:off x="4833734" y="6409157"/>
            <a:ext cx="720080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 3"/>
          <p:cNvSpPr>
            <a:spLocks noChangeArrowheads="1"/>
          </p:cNvSpPr>
          <p:nvPr/>
        </p:nvSpPr>
        <p:spPr bwMode="auto">
          <a:xfrm>
            <a:off x="0" y="5573698"/>
            <a:ext cx="9396536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just" fontAlgn="base">
              <a:spcBef>
                <a:spcPct val="0"/>
              </a:spcBef>
              <a:spcAft>
                <a:spcPts val="1000"/>
              </a:spcAft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Si le photon apporte </a:t>
            </a:r>
            <a:r>
              <a:rPr kumimoji="0" lang="fr-FR" sz="2000" b="0" i="0" u="sng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juste l’énergie nécessaire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pour arracher l’e </a:t>
            </a:r>
            <a:r>
              <a:rPr kumimoji="0" lang="fr-FR" sz="2000" b="0" i="0" u="none" strike="noStrike" cap="none" normalizeH="0" baseline="3000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–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, alors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E</a:t>
            </a:r>
            <a:r>
              <a:rPr kumimoji="0" lang="fr-FR" sz="2000" b="1" i="0" u="none" strike="noStrike" cap="none" normalizeH="0" baseline="-2500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C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= 0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:</a:t>
            </a: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Rectangle 3"/>
          <p:cNvSpPr>
            <a:spLocks noChangeArrowheads="1"/>
          </p:cNvSpPr>
          <p:nvPr/>
        </p:nvSpPr>
        <p:spPr bwMode="auto">
          <a:xfrm>
            <a:off x="1809398" y="6193133"/>
            <a:ext cx="2232248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just" fontAlgn="base">
              <a:spcBef>
                <a:spcPct val="0"/>
              </a:spcBef>
              <a:spcAft>
                <a:spcPts val="1000"/>
              </a:spcAft>
            </a:pPr>
            <a:r>
              <a:rPr kumimoji="0" lang="fr-FR" sz="2000" b="1" i="0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  <a:sym typeface="Wingdings 3"/>
              </a:rPr>
              <a:t>   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h </a:t>
            </a:r>
            <a:r>
              <a:rPr lang="fr-FR" sz="2000" b="1" dirty="0" smtClean="0">
                <a:solidFill>
                  <a:srgbClr val="002060"/>
                </a:solidFill>
                <a:latin typeface="Arial"/>
                <a:cs typeface="Arial"/>
              </a:rPr>
              <a:t>× </a:t>
            </a:r>
            <a:r>
              <a:rPr lang="fr-FR" sz="2000" b="1" dirty="0" err="1" smtClean="0">
                <a:solidFill>
                  <a:srgbClr val="002060"/>
                </a:solidFill>
                <a:latin typeface="Symbol" pitchFamily="18" charset="2"/>
                <a:cs typeface="Arial"/>
              </a:rPr>
              <a:t>n</a:t>
            </a:r>
            <a:r>
              <a:rPr lang="fr-FR" sz="2000" b="1" baseline="-25000" dirty="0" err="1" smtClean="0">
                <a:solidFill>
                  <a:srgbClr val="002060"/>
                </a:solidFill>
                <a:latin typeface="Arial"/>
                <a:cs typeface="Arial"/>
              </a:rPr>
              <a:t>seuil</a:t>
            </a:r>
            <a:r>
              <a:rPr lang="fr-FR" sz="2000" b="1" baseline="-25000" dirty="0" smtClean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= </a:t>
            </a:r>
            <a:r>
              <a:rPr lang="fr-FR" sz="20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W</a:t>
            </a:r>
            <a:r>
              <a:rPr lang="fr-FR" sz="2000" b="1" baseline="-25000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e</a:t>
            </a:r>
            <a:endParaRPr kumimoji="0" lang="fr-FR" sz="2000" b="1" i="0" u="none" strike="noStrike" cap="none" normalizeH="0" baseline="-2500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Rectangle 3"/>
          <p:cNvSpPr>
            <a:spLocks noChangeArrowheads="1"/>
          </p:cNvSpPr>
          <p:nvPr/>
        </p:nvSpPr>
        <p:spPr bwMode="auto">
          <a:xfrm>
            <a:off x="3995936" y="6183608"/>
            <a:ext cx="504056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just" fontAlgn="base">
              <a:spcBef>
                <a:spcPct val="0"/>
              </a:spcBef>
              <a:spcAft>
                <a:spcPts val="1000"/>
              </a:spcAft>
            </a:pPr>
            <a:r>
              <a:rPr kumimoji="0" lang="fr-FR" sz="2000" b="1" i="0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  <a:sym typeface="Wingdings 3"/>
              </a:rPr>
              <a:t></a:t>
            </a:r>
            <a:endParaRPr kumimoji="0" lang="fr-FR" sz="2000" b="1" i="0" u="none" strike="noStrike" cap="none" normalizeH="0" baseline="-2500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5553814" y="6193133"/>
            <a:ext cx="73629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= </a:t>
            </a:r>
            <a:r>
              <a:rPr lang="fr-FR" sz="20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W</a:t>
            </a:r>
            <a:r>
              <a:rPr lang="fr-FR" sz="2000" b="1" baseline="-25000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e</a:t>
            </a:r>
            <a:endParaRPr lang="fr-FR" dirty="0"/>
          </a:p>
        </p:txBody>
      </p:sp>
      <p:sp>
        <p:nvSpPr>
          <p:cNvPr id="40" name="Rectangle 3"/>
          <p:cNvSpPr>
            <a:spLocks noChangeArrowheads="1"/>
          </p:cNvSpPr>
          <p:nvPr/>
        </p:nvSpPr>
        <p:spPr bwMode="auto">
          <a:xfrm>
            <a:off x="4329678" y="6193133"/>
            <a:ext cx="576064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just" fontAlgn="base">
              <a:spcBef>
                <a:spcPct val="0"/>
              </a:spcBef>
              <a:spcAft>
                <a:spcPts val="1000"/>
              </a:spcAft>
            </a:pPr>
            <a:r>
              <a:rPr kumimoji="0" lang="fr-FR" sz="2000" b="1" i="0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  <a:sym typeface="Wingdings 3"/>
              </a:rPr>
              <a:t>h </a:t>
            </a:r>
            <a:r>
              <a:rPr kumimoji="0" lang="fr-FR" sz="2000" b="1" i="0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/>
                <a:cs typeface="Arial"/>
                <a:sym typeface="Wingdings 3"/>
              </a:rPr>
              <a:t>×</a:t>
            </a:r>
            <a:endParaRPr kumimoji="0" lang="fr-FR" sz="2000" b="1" i="0" u="none" strike="noStrike" cap="none" normalizeH="0" baseline="-2500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Rectangle 3"/>
          <p:cNvSpPr>
            <a:spLocks noChangeArrowheads="1"/>
          </p:cNvSpPr>
          <p:nvPr/>
        </p:nvSpPr>
        <p:spPr bwMode="auto">
          <a:xfrm>
            <a:off x="6345902" y="6193133"/>
            <a:ext cx="504056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just" fontAlgn="base">
              <a:spcBef>
                <a:spcPct val="0"/>
              </a:spcBef>
              <a:spcAft>
                <a:spcPts val="1000"/>
              </a:spcAft>
            </a:pPr>
            <a:r>
              <a:rPr kumimoji="0" lang="fr-FR" sz="2000" b="1" i="0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  <a:sym typeface="Wingdings 3"/>
              </a:rPr>
              <a:t></a:t>
            </a:r>
            <a:endParaRPr kumimoji="0" lang="fr-FR" sz="2000" b="1" i="0" u="none" strike="noStrike" cap="none" normalizeH="0" baseline="-2500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6777950" y="6121125"/>
            <a:ext cx="105830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err="1" smtClean="0">
                <a:solidFill>
                  <a:srgbClr val="002060"/>
                </a:solidFill>
                <a:latin typeface="Symbol" pitchFamily="18" charset="2"/>
                <a:cs typeface="Arial" pitchFamily="34" charset="0"/>
              </a:rPr>
              <a:t>l</a:t>
            </a:r>
            <a:r>
              <a:rPr lang="fr-FR" sz="2400" b="1" baseline="-25000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seuil</a:t>
            </a:r>
            <a:r>
              <a:rPr lang="fr-FR" sz="2400" b="1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=</a:t>
            </a:r>
            <a:endParaRPr lang="fr-FR" sz="2400" dirty="0"/>
          </a:p>
        </p:txBody>
      </p:sp>
      <p:sp>
        <p:nvSpPr>
          <p:cNvPr id="45" name="Rectangle 44"/>
          <p:cNvSpPr/>
          <p:nvPr/>
        </p:nvSpPr>
        <p:spPr>
          <a:xfrm>
            <a:off x="7930078" y="6369087"/>
            <a:ext cx="51668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W</a:t>
            </a:r>
            <a:r>
              <a:rPr lang="fr-FR" sz="2000" b="1" baseline="-25000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e</a:t>
            </a:r>
            <a:endParaRPr lang="fr-FR" dirty="0"/>
          </a:p>
        </p:txBody>
      </p:sp>
      <p:sp>
        <p:nvSpPr>
          <p:cNvPr id="46" name="Rectangle 45"/>
          <p:cNvSpPr/>
          <p:nvPr/>
        </p:nvSpPr>
        <p:spPr>
          <a:xfrm>
            <a:off x="7829495" y="5967584"/>
            <a:ext cx="91896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h </a:t>
            </a:r>
            <a:r>
              <a:rPr lang="fr-FR" sz="2000" b="1" dirty="0" smtClean="0">
                <a:solidFill>
                  <a:srgbClr val="002060"/>
                </a:solidFill>
                <a:latin typeface="Arial"/>
                <a:cs typeface="Arial"/>
              </a:rPr>
              <a:t>×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c</a:t>
            </a:r>
            <a:endParaRPr lang="fr-FR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7" name="Connecteur droit 46"/>
          <p:cNvCxnSpPr/>
          <p:nvPr/>
        </p:nvCxnSpPr>
        <p:spPr>
          <a:xfrm>
            <a:off x="7833687" y="6371057"/>
            <a:ext cx="720080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Rectangle 54"/>
          <p:cNvSpPr/>
          <p:nvPr/>
        </p:nvSpPr>
        <p:spPr>
          <a:xfrm>
            <a:off x="6516216" y="3933056"/>
            <a:ext cx="146546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ts val="600"/>
              </a:spcAft>
            </a:pPr>
            <a:r>
              <a:rPr lang="fr-FR" sz="2000" b="1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(en Joule) </a:t>
            </a:r>
          </a:p>
        </p:txBody>
      </p:sp>
      <p:sp>
        <p:nvSpPr>
          <p:cNvPr id="41" name="Rectangle 3"/>
          <p:cNvSpPr>
            <a:spLocks noChangeArrowheads="1"/>
          </p:cNvSpPr>
          <p:nvPr/>
        </p:nvSpPr>
        <p:spPr bwMode="auto">
          <a:xfrm>
            <a:off x="827584" y="3095812"/>
            <a:ext cx="7992888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fontAlgn="base">
              <a:spcBef>
                <a:spcPct val="0"/>
              </a:spcBef>
              <a:spcAft>
                <a:spcPts val="600"/>
              </a:spcAft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  <a:sym typeface="Wingdings"/>
              </a:rPr>
              <a:t> Si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latin typeface="Arial" pitchFamily="34" charset="0"/>
                <a:cs typeface="Arial" pitchFamily="34" charset="0"/>
                <a:sym typeface="Wingdings"/>
              </a:rPr>
              <a:t> ………………… 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  <a:sym typeface="Wingdings"/>
              </a:rPr>
              <a:t>: on n’observe </a:t>
            </a:r>
            <a:r>
              <a:rPr kumimoji="0" lang="fr-FR" sz="2000" b="1" i="0" u="sng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Arial" pitchFamily="34" charset="0"/>
                <a:cs typeface="Arial" pitchFamily="34" charset="0"/>
                <a:sym typeface="Wingdings"/>
              </a:rPr>
              <a:t>pas d’effet photoélectrique</a:t>
            </a:r>
            <a:r>
              <a:rPr kumimoji="0" lang="fr-FR" sz="2000" b="1" i="0" u="sng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fr-FR" sz="20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4" name="Rectangle 3"/>
          <p:cNvSpPr>
            <a:spLocks noChangeArrowheads="1"/>
          </p:cNvSpPr>
          <p:nvPr/>
        </p:nvSpPr>
        <p:spPr bwMode="auto">
          <a:xfrm>
            <a:off x="827584" y="3475689"/>
            <a:ext cx="7776864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fontAlgn="base">
              <a:spcBef>
                <a:spcPct val="0"/>
              </a:spcBef>
              <a:spcAft>
                <a:spcPts val="600"/>
              </a:spcAft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  <a:sym typeface="Wingdings"/>
              </a:rPr>
              <a:t> Si 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latin typeface="Arial" pitchFamily="34" charset="0"/>
                <a:cs typeface="Arial" pitchFamily="34" charset="0"/>
                <a:sym typeface="Wingdings"/>
              </a:rPr>
              <a:t>…………………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  <a:sym typeface="Wingdings"/>
              </a:rPr>
              <a:t> : on observe </a:t>
            </a:r>
            <a:r>
              <a:rPr lang="fr-FR" sz="2000" b="1" u="sng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  <a:sym typeface="Wingdings"/>
              </a:rPr>
              <a:t>l</a:t>
            </a:r>
            <a:r>
              <a:rPr kumimoji="0" lang="fr-FR" sz="2000" b="1" i="0" u="sng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Arial" pitchFamily="34" charset="0"/>
                <a:cs typeface="Arial" pitchFamily="34" charset="0"/>
                <a:sym typeface="Wingdings"/>
              </a:rPr>
              <a:t>’effet photoélectrique</a:t>
            </a:r>
            <a:r>
              <a:rPr kumimoji="0" lang="fr-FR" sz="2000" b="1" i="0" u="sng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fr-FR" sz="20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2" name="Rectangle 3"/>
          <p:cNvSpPr>
            <a:spLocks noChangeArrowheads="1"/>
          </p:cNvSpPr>
          <p:nvPr/>
        </p:nvSpPr>
        <p:spPr bwMode="auto">
          <a:xfrm>
            <a:off x="1430500" y="3039367"/>
            <a:ext cx="1944216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just" fontAlgn="base">
              <a:spcBef>
                <a:spcPct val="0"/>
              </a:spcBef>
              <a:spcAft>
                <a:spcPts val="1000"/>
              </a:spcAft>
            </a:pPr>
            <a:r>
              <a:rPr kumimoji="0" lang="fr-FR" sz="24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E</a:t>
            </a:r>
            <a:r>
              <a:rPr kumimoji="0" lang="fr-FR" sz="2400" b="1" i="0" u="none" strike="noStrike" cap="none" normalizeH="0" baseline="-2500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photon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 &lt; </a:t>
            </a:r>
            <a:r>
              <a:rPr kumimoji="0" lang="fr-FR" sz="24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W</a:t>
            </a:r>
            <a:r>
              <a:rPr kumimoji="0" lang="fr-FR" sz="2400" b="1" i="0" u="none" strike="noStrike" cap="none" normalizeH="0" baseline="-2500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e</a:t>
            </a:r>
            <a:endParaRPr kumimoji="0" lang="fr-FR" sz="2000" b="1" i="0" u="none" strike="noStrike" cap="none" normalizeH="0" baseline="-2500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3" name="Rectangle 3"/>
          <p:cNvSpPr>
            <a:spLocks noChangeArrowheads="1"/>
          </p:cNvSpPr>
          <p:nvPr/>
        </p:nvSpPr>
        <p:spPr bwMode="auto">
          <a:xfrm>
            <a:off x="1403648" y="3475689"/>
            <a:ext cx="1944216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just" fontAlgn="base">
              <a:spcBef>
                <a:spcPct val="0"/>
              </a:spcBef>
              <a:spcAft>
                <a:spcPts val="1000"/>
              </a:spcAft>
            </a:pPr>
            <a:r>
              <a:rPr kumimoji="0" lang="fr-FR" sz="24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E</a:t>
            </a:r>
            <a:r>
              <a:rPr kumimoji="0" lang="fr-FR" sz="2400" b="1" i="0" u="none" strike="noStrike" cap="none" normalizeH="0" baseline="-2500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photon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  <a:sym typeface="Symbol"/>
              </a:rPr>
              <a:t>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fr-FR" sz="24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W</a:t>
            </a:r>
            <a:r>
              <a:rPr kumimoji="0" lang="fr-FR" sz="2400" b="1" i="0" u="none" strike="noStrike" cap="none" normalizeH="0" baseline="-2500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e</a:t>
            </a:r>
            <a:endParaRPr kumimoji="0" lang="fr-FR" sz="2000" b="1" i="0" u="none" strike="noStrike" cap="none" normalizeH="0" baseline="-2500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500"/>
                            </p:stCondLst>
                            <p:childTnLst>
                              <p:par>
                                <p:cTn id="8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0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500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00"/>
                            </p:stCondLst>
                            <p:childTnLst>
                              <p:par>
                                <p:cTn id="9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000"/>
                            </p:stCondLst>
                            <p:childTnLst>
                              <p:par>
                                <p:cTn id="10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500"/>
                            </p:stCondLst>
                            <p:childTnLst>
                              <p:par>
                                <p:cTn id="10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2000"/>
                            </p:stCondLst>
                            <p:childTnLst>
                              <p:par>
                                <p:cTn id="1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1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12" grpId="0"/>
      <p:bldP spid="13" grpId="0" animBg="1"/>
      <p:bldP spid="14" grpId="0" animBg="1"/>
      <p:bldP spid="27" grpId="0" animBg="1"/>
      <p:bldP spid="28" grpId="0"/>
      <p:bldP spid="32" grpId="0"/>
      <p:bldP spid="33" grpId="0"/>
      <p:bldP spid="34" grpId="0"/>
      <p:bldP spid="36" grpId="0"/>
      <p:bldP spid="37" grpId="0"/>
      <p:bldP spid="38" grpId="0"/>
      <p:bldP spid="39" grpId="0"/>
      <p:bldP spid="40" grpId="0"/>
      <p:bldP spid="42" grpId="0"/>
      <p:bldP spid="43" grpId="0"/>
      <p:bldP spid="45" grpId="0"/>
      <p:bldP spid="46" grpId="0"/>
      <p:bldP spid="55" grpId="0"/>
      <p:bldP spid="41" grpId="0"/>
      <p:bldP spid="44" grpId="0"/>
      <p:bldP spid="52" grpId="0"/>
      <p:bldP spid="5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e 36"/>
          <p:cNvGrpSpPr/>
          <p:nvPr/>
        </p:nvGrpSpPr>
        <p:grpSpPr>
          <a:xfrm>
            <a:off x="4283968" y="3717032"/>
            <a:ext cx="2880320" cy="2448272"/>
            <a:chOff x="4283968" y="3717032"/>
            <a:chExt cx="2880320" cy="2448272"/>
          </a:xfrm>
        </p:grpSpPr>
        <p:pic>
          <p:nvPicPr>
            <p:cNvPr id="34" name="Picture 1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EF6F0"/>
                </a:clrFrom>
                <a:clrTo>
                  <a:srgbClr val="FEF6F0">
                    <a:alpha val="0"/>
                  </a:srgbClr>
                </a:clrTo>
              </a:clrChange>
            </a:blip>
            <a:srcRect t="18650" r="84282" b="17941"/>
            <a:stretch>
              <a:fillRect/>
            </a:stretch>
          </p:blipFill>
          <p:spPr bwMode="auto">
            <a:xfrm>
              <a:off x="4283968" y="3717032"/>
              <a:ext cx="2880320" cy="2448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5" name="ZoneTexte 34"/>
            <p:cNvSpPr txBox="1"/>
            <p:nvPr/>
          </p:nvSpPr>
          <p:spPr>
            <a:xfrm>
              <a:off x="4519042" y="4120505"/>
              <a:ext cx="240033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000" b="1" dirty="0" smtClean="0"/>
                <a:t>Silicium + Phosphore</a:t>
              </a:r>
              <a:endParaRPr lang="fr-FR" sz="2000" b="1" dirty="0"/>
            </a:p>
          </p:txBody>
        </p:sp>
        <p:sp>
          <p:nvSpPr>
            <p:cNvPr id="36" name="ZoneTexte 35"/>
            <p:cNvSpPr txBox="1"/>
            <p:nvPr/>
          </p:nvSpPr>
          <p:spPr>
            <a:xfrm>
              <a:off x="4824373" y="5185767"/>
              <a:ext cx="175432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000" b="1" dirty="0" smtClean="0"/>
                <a:t>Silicium + Bore</a:t>
              </a:r>
              <a:endParaRPr lang="fr-FR" sz="2000" b="1" dirty="0"/>
            </a:p>
          </p:txBody>
        </p:sp>
      </p:grp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3212976"/>
            <a:ext cx="3251211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1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Arial Unicode MS" pitchFamily="34" charset="-128"/>
                <a:cs typeface="Calibri" pitchFamily="34" charset="0"/>
              </a:rPr>
              <a:t>c/ </a:t>
            </a:r>
            <a:r>
              <a:rPr kumimoji="0" lang="fr-FR" sz="2000" b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Arial Unicode MS" pitchFamily="34" charset="-128"/>
                <a:cs typeface="Calibri" pitchFamily="34" charset="0"/>
              </a:rPr>
              <a:t>Autres interactions </a:t>
            </a:r>
          </a:p>
          <a:p>
            <a:pPr marR="0" lvl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Arial Unicode MS" pitchFamily="34" charset="-128"/>
                <a:cs typeface="Calibri" pitchFamily="34" charset="0"/>
              </a:rPr>
              <a:t>lumière - matière</a:t>
            </a:r>
            <a:endParaRPr kumimoji="0" lang="fr-FR" sz="2000" b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 l="35910" t="43360" r="36213" b="48240"/>
          <a:stretch>
            <a:fillRect/>
          </a:stretch>
        </p:blipFill>
        <p:spPr bwMode="auto">
          <a:xfrm>
            <a:off x="323528" y="4653136"/>
            <a:ext cx="3672408" cy="6224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" name="Rectangle 38"/>
          <p:cNvSpPr/>
          <p:nvPr/>
        </p:nvSpPr>
        <p:spPr>
          <a:xfrm>
            <a:off x="0" y="2154095"/>
            <a:ext cx="896448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</a:pP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L’effet photoélectrique n’est observé que si </a:t>
            </a:r>
            <a:r>
              <a:rPr lang="fr-FR" sz="2000" b="1" u="sng" dirty="0" err="1" smtClean="0">
                <a:solidFill>
                  <a:srgbClr val="002060"/>
                </a:solidFill>
                <a:latin typeface="Symbol" pitchFamily="18" charset="2"/>
                <a:cs typeface="Arial" pitchFamily="34" charset="0"/>
              </a:rPr>
              <a:t>l</a:t>
            </a:r>
            <a:r>
              <a:rPr lang="fr-FR" sz="2000" b="1" u="sng" baseline="-25000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photon</a:t>
            </a:r>
            <a:r>
              <a:rPr lang="fr-FR" sz="2000" b="1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b="1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Symbol"/>
              </a:rPr>
              <a:t></a:t>
            </a:r>
            <a:r>
              <a:rPr lang="fr-FR" sz="2000" b="1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289 nm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justifiant l’</a:t>
            </a:r>
            <a:r>
              <a:rPr lang="fr-FR" sz="2000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uti-lisation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de la </a:t>
            </a: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lumière UV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fr-FR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6879777" y="681678"/>
            <a:ext cx="1944216" cy="75706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Rectangle 25"/>
          <p:cNvSpPr/>
          <p:nvPr/>
        </p:nvSpPr>
        <p:spPr>
          <a:xfrm>
            <a:off x="0" y="-27384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 smtClean="0">
                <a:latin typeface="Times New Roman" pitchFamily="18" charset="0"/>
                <a:cs typeface="Times New Roman" pitchFamily="18" charset="0"/>
                <a:sym typeface="Wingdings"/>
              </a:rPr>
              <a:t>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fr-FR" sz="2000" i="1" dirty="0" smtClean="0">
                <a:latin typeface="Times New Roman" pitchFamily="18" charset="0"/>
                <a:cs typeface="Times New Roman" pitchFamily="18" charset="0"/>
              </a:rPr>
              <a:t>Pour le zinc, </a:t>
            </a:r>
            <a:r>
              <a:rPr lang="fr-FR" sz="2000" b="1" dirty="0" err="1" smtClean="0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fr-FR" sz="2000" b="1" baseline="-25000" dirty="0" err="1" smtClean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fr-FR" sz="2000" b="1" dirty="0" smtClean="0">
                <a:latin typeface="Times New Roman" pitchFamily="18" charset="0"/>
                <a:cs typeface="Times New Roman" pitchFamily="18" charset="0"/>
              </a:rPr>
              <a:t> = 4,31 eV. </a:t>
            </a:r>
            <a:r>
              <a:rPr lang="fr-FR" sz="2000" i="1" dirty="0" smtClean="0">
                <a:latin typeface="Times New Roman" pitchFamily="18" charset="0"/>
                <a:cs typeface="Times New Roman" pitchFamily="18" charset="0"/>
              </a:rPr>
              <a:t>En déduire la longueur d’onde seuil </a:t>
            </a:r>
            <a:r>
              <a:rPr lang="fr-FR" sz="2000" b="1" dirty="0" err="1" smtClean="0">
                <a:latin typeface="Symbol" pitchFamily="18" charset="2"/>
                <a:cs typeface="Times New Roman" pitchFamily="18" charset="0"/>
              </a:rPr>
              <a:t>l</a:t>
            </a:r>
            <a:r>
              <a:rPr lang="fr-FR" sz="2000" b="1" baseline="-25000" dirty="0" err="1" smtClean="0">
                <a:latin typeface="Times New Roman" pitchFamily="18" charset="0"/>
                <a:cs typeface="Times New Roman" pitchFamily="18" charset="0"/>
              </a:rPr>
              <a:t>seuil</a:t>
            </a:r>
            <a:r>
              <a:rPr lang="fr-FR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000" i="1" dirty="0" smtClean="0">
                <a:latin typeface="Times New Roman" pitchFamily="18" charset="0"/>
                <a:cs typeface="Times New Roman" pitchFamily="18" charset="0"/>
              </a:rPr>
              <a:t>du zinc.</a:t>
            </a:r>
            <a:endParaRPr lang="fr-FR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fr-FR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Rectangle 3"/>
          <p:cNvSpPr>
            <a:spLocks noChangeArrowheads="1"/>
          </p:cNvSpPr>
          <p:nvPr/>
        </p:nvSpPr>
        <p:spPr bwMode="auto">
          <a:xfrm>
            <a:off x="399057" y="862680"/>
            <a:ext cx="1584176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just" fontAlgn="base">
              <a:spcBef>
                <a:spcPct val="0"/>
              </a:spcBef>
              <a:spcAft>
                <a:spcPts val="1000"/>
              </a:spcAft>
            </a:pPr>
            <a:r>
              <a:rPr kumimoji="0" lang="fr-FR" sz="2000" b="1" i="0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E</a:t>
            </a:r>
            <a:r>
              <a:rPr kumimoji="0" lang="fr-FR" sz="2000" b="1" i="0" strike="noStrike" cap="none" normalizeH="0" baseline="-2500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photon</a:t>
            </a:r>
            <a:r>
              <a:rPr kumimoji="0" lang="fr-FR" sz="2000" b="1" i="0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= </a:t>
            </a:r>
            <a:r>
              <a:rPr kumimoji="0" lang="fr-FR" sz="2000" b="1" i="0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W</a:t>
            </a:r>
            <a:r>
              <a:rPr kumimoji="0" lang="fr-FR" sz="2000" b="1" i="0" strike="noStrike" cap="none" normalizeH="0" baseline="-2500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e</a:t>
            </a:r>
            <a:endParaRPr kumimoji="0" lang="fr-FR" sz="20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5097486" y="651413"/>
            <a:ext cx="4972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c</a:t>
            </a: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</a:t>
            </a:r>
            <a:endParaRPr lang="fr-FR" sz="2000" dirty="0">
              <a:solidFill>
                <a:srgbClr val="002060"/>
              </a:solidFill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4933003" y="1093711"/>
            <a:ext cx="91896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b="1" dirty="0" err="1" smtClean="0">
                <a:solidFill>
                  <a:srgbClr val="002060"/>
                </a:solidFill>
                <a:latin typeface="Symbol" pitchFamily="18" charset="2"/>
                <a:cs typeface="Arial" pitchFamily="34" charset="0"/>
              </a:rPr>
              <a:t>l</a:t>
            </a:r>
            <a:r>
              <a:rPr lang="fr-FR" sz="2400" b="1" baseline="-25000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seuil</a:t>
            </a: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</a:t>
            </a:r>
            <a:endParaRPr lang="fr-FR" sz="2000" dirty="0">
              <a:solidFill>
                <a:srgbClr val="002060"/>
              </a:solidFill>
            </a:endParaRPr>
          </a:p>
        </p:txBody>
      </p:sp>
      <p:cxnSp>
        <p:nvCxnSpPr>
          <p:cNvPr id="42" name="Connecteur droit 41"/>
          <p:cNvCxnSpPr/>
          <p:nvPr/>
        </p:nvCxnSpPr>
        <p:spPr>
          <a:xfrm>
            <a:off x="4935561" y="1078704"/>
            <a:ext cx="720080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Rectangle 3"/>
          <p:cNvSpPr>
            <a:spLocks noChangeArrowheads="1"/>
          </p:cNvSpPr>
          <p:nvPr/>
        </p:nvSpPr>
        <p:spPr bwMode="auto">
          <a:xfrm>
            <a:off x="0" y="320462"/>
            <a:ext cx="9144000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just" fontAlgn="base">
              <a:spcBef>
                <a:spcPct val="0"/>
              </a:spcBef>
              <a:spcAft>
                <a:spcPts val="1000"/>
              </a:spcAft>
            </a:pP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Si le photon apporte </a:t>
            </a:r>
            <a:r>
              <a:rPr lang="fr-FR" sz="2000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juste l’énergie nécessaire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pour arracher l’e </a:t>
            </a:r>
            <a:r>
              <a:rPr lang="fr-FR" sz="2000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–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alors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E</a:t>
            </a:r>
            <a:r>
              <a:rPr lang="fr-FR" sz="2000" b="1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C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= 0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:</a:t>
            </a:r>
            <a:endParaRPr lang="fr-FR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4" name="Rectangle 3"/>
          <p:cNvSpPr>
            <a:spLocks noChangeArrowheads="1"/>
          </p:cNvSpPr>
          <p:nvPr/>
        </p:nvSpPr>
        <p:spPr bwMode="auto">
          <a:xfrm>
            <a:off x="1911225" y="862680"/>
            <a:ext cx="2232248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just" fontAlgn="base">
              <a:spcBef>
                <a:spcPct val="0"/>
              </a:spcBef>
              <a:spcAft>
                <a:spcPts val="1000"/>
              </a:spcAft>
            </a:pPr>
            <a:r>
              <a:rPr kumimoji="0" lang="fr-FR" sz="2000" b="1" i="0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  <a:sym typeface="Wingdings 3"/>
              </a:rPr>
              <a:t>   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h </a:t>
            </a:r>
            <a:r>
              <a:rPr lang="fr-FR" sz="2000" b="1" dirty="0" smtClean="0">
                <a:solidFill>
                  <a:srgbClr val="002060"/>
                </a:solidFill>
                <a:latin typeface="Arial"/>
                <a:cs typeface="Arial"/>
              </a:rPr>
              <a:t>× </a:t>
            </a:r>
            <a:r>
              <a:rPr lang="fr-FR" sz="2000" b="1" dirty="0" err="1" smtClean="0">
                <a:solidFill>
                  <a:srgbClr val="002060"/>
                </a:solidFill>
                <a:latin typeface="Symbol" pitchFamily="18" charset="2"/>
                <a:cs typeface="Arial"/>
              </a:rPr>
              <a:t>n</a:t>
            </a:r>
            <a:r>
              <a:rPr lang="fr-FR" sz="2000" b="1" baseline="-25000" dirty="0" err="1" smtClean="0">
                <a:solidFill>
                  <a:srgbClr val="002060"/>
                </a:solidFill>
                <a:latin typeface="Arial"/>
                <a:cs typeface="Arial"/>
              </a:rPr>
              <a:t>seuil</a:t>
            </a:r>
            <a:r>
              <a:rPr lang="fr-FR" sz="2000" b="1" baseline="-25000" dirty="0" smtClean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= </a:t>
            </a:r>
            <a:r>
              <a:rPr lang="fr-FR" sz="20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W</a:t>
            </a:r>
            <a:r>
              <a:rPr lang="fr-FR" sz="2000" b="1" baseline="-25000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e</a:t>
            </a:r>
            <a:endParaRPr kumimoji="0" lang="fr-FR" sz="2000" b="1" i="0" u="none" strike="noStrike" cap="none" normalizeH="0" baseline="-2500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5" name="Rectangle 3"/>
          <p:cNvSpPr>
            <a:spLocks noChangeArrowheads="1"/>
          </p:cNvSpPr>
          <p:nvPr/>
        </p:nvSpPr>
        <p:spPr bwMode="auto">
          <a:xfrm>
            <a:off x="4071465" y="862680"/>
            <a:ext cx="504056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just" fontAlgn="base">
              <a:spcBef>
                <a:spcPct val="0"/>
              </a:spcBef>
              <a:spcAft>
                <a:spcPts val="1000"/>
              </a:spcAft>
            </a:pPr>
            <a:r>
              <a:rPr kumimoji="0" lang="fr-FR" sz="2000" b="1" i="0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  <a:sym typeface="Wingdings 3"/>
              </a:rPr>
              <a:t></a:t>
            </a:r>
            <a:endParaRPr kumimoji="0" lang="fr-FR" sz="2000" b="1" i="0" u="none" strike="noStrike" cap="none" normalizeH="0" baseline="-2500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5655641" y="862680"/>
            <a:ext cx="73629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= </a:t>
            </a:r>
            <a:r>
              <a:rPr lang="fr-FR" sz="20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W</a:t>
            </a:r>
            <a:r>
              <a:rPr lang="fr-FR" sz="2000" b="1" baseline="-25000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e</a:t>
            </a:r>
            <a:endParaRPr lang="fr-FR" dirty="0"/>
          </a:p>
        </p:txBody>
      </p:sp>
      <p:sp>
        <p:nvSpPr>
          <p:cNvPr id="47" name="Rectangle 3"/>
          <p:cNvSpPr>
            <a:spLocks noChangeArrowheads="1"/>
          </p:cNvSpPr>
          <p:nvPr/>
        </p:nvSpPr>
        <p:spPr bwMode="auto">
          <a:xfrm>
            <a:off x="4431505" y="862680"/>
            <a:ext cx="576064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just" fontAlgn="base">
              <a:spcBef>
                <a:spcPct val="0"/>
              </a:spcBef>
              <a:spcAft>
                <a:spcPts val="1000"/>
              </a:spcAft>
            </a:pPr>
            <a:r>
              <a:rPr kumimoji="0" lang="fr-FR" sz="2000" b="1" i="0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  <a:sym typeface="Wingdings 3"/>
              </a:rPr>
              <a:t>h </a:t>
            </a:r>
            <a:r>
              <a:rPr kumimoji="0" lang="fr-FR" sz="2000" b="1" i="0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/>
                <a:cs typeface="Arial"/>
                <a:sym typeface="Wingdings 3"/>
              </a:rPr>
              <a:t>×</a:t>
            </a:r>
            <a:endParaRPr kumimoji="0" lang="fr-FR" sz="2000" b="1" i="0" u="none" strike="noStrike" cap="none" normalizeH="0" baseline="-2500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6447729" y="862680"/>
            <a:ext cx="504056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just" fontAlgn="base">
              <a:spcBef>
                <a:spcPct val="0"/>
              </a:spcBef>
              <a:spcAft>
                <a:spcPts val="1000"/>
              </a:spcAft>
            </a:pPr>
            <a:r>
              <a:rPr kumimoji="0" lang="fr-FR" sz="2000" b="1" i="0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  <a:sym typeface="Wingdings 3"/>
              </a:rPr>
              <a:t></a:t>
            </a:r>
            <a:endParaRPr kumimoji="0" lang="fr-FR" sz="2000" b="1" i="0" u="none" strike="noStrike" cap="none" normalizeH="0" baseline="-2500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6879777" y="790672"/>
            <a:ext cx="105830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err="1" smtClean="0">
                <a:solidFill>
                  <a:srgbClr val="002060"/>
                </a:solidFill>
                <a:latin typeface="Symbol" pitchFamily="18" charset="2"/>
                <a:cs typeface="Arial" pitchFamily="34" charset="0"/>
              </a:rPr>
              <a:t>l</a:t>
            </a:r>
            <a:r>
              <a:rPr lang="fr-FR" sz="2400" b="1" baseline="-25000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seuil</a:t>
            </a:r>
            <a:r>
              <a:rPr lang="fr-FR" sz="2400" b="1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=</a:t>
            </a:r>
            <a:endParaRPr lang="fr-FR" sz="2400" dirty="0"/>
          </a:p>
        </p:txBody>
      </p:sp>
      <p:sp>
        <p:nvSpPr>
          <p:cNvPr id="50" name="Rectangle 49"/>
          <p:cNvSpPr/>
          <p:nvPr/>
        </p:nvSpPr>
        <p:spPr>
          <a:xfrm>
            <a:off x="8031905" y="1066515"/>
            <a:ext cx="51668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W</a:t>
            </a:r>
            <a:r>
              <a:rPr lang="fr-FR" sz="2000" b="1" baseline="-25000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e</a:t>
            </a:r>
            <a:endParaRPr lang="fr-FR" dirty="0"/>
          </a:p>
        </p:txBody>
      </p:sp>
      <p:sp>
        <p:nvSpPr>
          <p:cNvPr id="51" name="Rectangle 50"/>
          <p:cNvSpPr/>
          <p:nvPr/>
        </p:nvSpPr>
        <p:spPr>
          <a:xfrm>
            <a:off x="7897414" y="643992"/>
            <a:ext cx="91896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h </a:t>
            </a:r>
            <a:r>
              <a:rPr lang="fr-FR" sz="2000" b="1" dirty="0" smtClean="0">
                <a:solidFill>
                  <a:srgbClr val="002060"/>
                </a:solidFill>
                <a:latin typeface="Arial"/>
                <a:cs typeface="Arial"/>
              </a:rPr>
              <a:t>×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c</a:t>
            </a:r>
            <a:endParaRPr lang="fr-FR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2" name="Connecteur droit 51"/>
          <p:cNvCxnSpPr/>
          <p:nvPr/>
        </p:nvCxnSpPr>
        <p:spPr>
          <a:xfrm>
            <a:off x="7935514" y="1040604"/>
            <a:ext cx="720080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ectangle 52"/>
          <p:cNvSpPr/>
          <p:nvPr/>
        </p:nvSpPr>
        <p:spPr>
          <a:xfrm>
            <a:off x="0" y="1583937"/>
            <a:ext cx="9716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</a:pPr>
            <a:r>
              <a:rPr lang="fr-FR" sz="2000" b="1" i="1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AN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 </a:t>
            </a:r>
            <a:endParaRPr lang="fr-FR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827584" y="1511929"/>
            <a:ext cx="105830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err="1" smtClean="0">
                <a:solidFill>
                  <a:srgbClr val="002060"/>
                </a:solidFill>
                <a:latin typeface="Symbol" pitchFamily="18" charset="2"/>
                <a:cs typeface="Arial" pitchFamily="34" charset="0"/>
              </a:rPr>
              <a:t>l</a:t>
            </a:r>
            <a:r>
              <a:rPr lang="fr-FR" sz="2400" b="1" baseline="-25000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seuil</a:t>
            </a:r>
            <a:r>
              <a:rPr lang="fr-FR" sz="2400" b="1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=</a:t>
            </a:r>
            <a:endParaRPr lang="fr-FR" sz="2400" dirty="0"/>
          </a:p>
        </p:txBody>
      </p:sp>
      <p:sp>
        <p:nvSpPr>
          <p:cNvPr id="55" name="Rectangle 54"/>
          <p:cNvSpPr/>
          <p:nvPr/>
        </p:nvSpPr>
        <p:spPr>
          <a:xfrm>
            <a:off x="1979712" y="1799961"/>
            <a:ext cx="22781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4,31 </a:t>
            </a:r>
            <a:r>
              <a:rPr lang="fr-FR" sz="2000" b="1" dirty="0" smtClean="0">
                <a:solidFill>
                  <a:srgbClr val="002060"/>
                </a:solidFill>
                <a:latin typeface="Arial"/>
                <a:cs typeface="Arial"/>
              </a:rPr>
              <a:t>× 1,60.10 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/>
                <a:cs typeface="Arial"/>
              </a:rPr>
              <a:t>– 19 </a:t>
            </a:r>
            <a:endParaRPr lang="fr-FR" baseline="30000" dirty="0"/>
          </a:p>
        </p:txBody>
      </p:sp>
      <p:sp>
        <p:nvSpPr>
          <p:cNvPr id="56" name="Rectangle 55"/>
          <p:cNvSpPr/>
          <p:nvPr/>
        </p:nvSpPr>
        <p:spPr>
          <a:xfrm>
            <a:off x="1827312" y="1329813"/>
            <a:ext cx="323083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 dirty="0" smtClean="0">
                <a:solidFill>
                  <a:srgbClr val="002060"/>
                </a:solidFill>
                <a:latin typeface="Arial"/>
                <a:cs typeface="Arial"/>
              </a:rPr>
              <a:t>6,62.10 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/>
                <a:cs typeface="Arial"/>
              </a:rPr>
              <a:t>– 34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b="1" dirty="0" smtClean="0">
                <a:solidFill>
                  <a:srgbClr val="002060"/>
                </a:solidFill>
                <a:latin typeface="Arial"/>
                <a:cs typeface="Arial"/>
              </a:rPr>
              <a:t>× 3,00.10 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/>
                <a:cs typeface="Arial"/>
              </a:rPr>
              <a:t>8 </a:t>
            </a:r>
            <a:endParaRPr lang="fr-FR" sz="2000" baseline="30000" dirty="0"/>
          </a:p>
        </p:txBody>
      </p:sp>
      <p:cxnSp>
        <p:nvCxnSpPr>
          <p:cNvPr id="57" name="Connecteur droit 56"/>
          <p:cNvCxnSpPr/>
          <p:nvPr/>
        </p:nvCxnSpPr>
        <p:spPr>
          <a:xfrm>
            <a:off x="1907704" y="1727953"/>
            <a:ext cx="2520280" cy="1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Rectangle 59"/>
          <p:cNvSpPr/>
          <p:nvPr/>
        </p:nvSpPr>
        <p:spPr>
          <a:xfrm>
            <a:off x="4644008" y="1511929"/>
            <a:ext cx="315342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soit</a:t>
            </a:r>
            <a:r>
              <a:rPr lang="fr-FR" sz="2400" b="1" dirty="0" smtClean="0">
                <a:solidFill>
                  <a:srgbClr val="002060"/>
                </a:solidFill>
                <a:latin typeface="Symbol" pitchFamily="18" charset="2"/>
                <a:cs typeface="Arial" pitchFamily="34" charset="0"/>
              </a:rPr>
              <a:t> </a:t>
            </a:r>
            <a:r>
              <a:rPr lang="fr-FR" sz="2400" b="1" dirty="0" err="1" smtClean="0">
                <a:solidFill>
                  <a:srgbClr val="002060"/>
                </a:solidFill>
                <a:latin typeface="Symbol" pitchFamily="18" charset="2"/>
                <a:cs typeface="Arial" pitchFamily="34" charset="0"/>
              </a:rPr>
              <a:t>l</a:t>
            </a:r>
            <a:r>
              <a:rPr lang="fr-FR" sz="2400" b="1" baseline="-25000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seuil</a:t>
            </a:r>
            <a:r>
              <a:rPr lang="fr-FR" sz="2400" b="1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= 2,89.10 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– 7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m</a:t>
            </a:r>
            <a:endParaRPr lang="fr-FR" sz="2400" dirty="0"/>
          </a:p>
        </p:txBody>
      </p:sp>
      <p:sp>
        <p:nvSpPr>
          <p:cNvPr id="61" name="Rectangle 60"/>
          <p:cNvSpPr/>
          <p:nvPr/>
        </p:nvSpPr>
        <p:spPr>
          <a:xfrm>
            <a:off x="7592144" y="1564887"/>
            <a:ext cx="128753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= </a:t>
            </a:r>
            <a:r>
              <a:rPr lang="fr-FR" sz="2000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289 nm</a:t>
            </a:r>
            <a:endParaRPr lang="fr-FR" sz="2400" u="sng" dirty="0">
              <a:solidFill>
                <a:srgbClr val="FF0000"/>
              </a:solidFill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6156176" y="3462904"/>
            <a:ext cx="576064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8" name="Rectangle 67"/>
          <p:cNvSpPr/>
          <p:nvPr/>
        </p:nvSpPr>
        <p:spPr>
          <a:xfrm>
            <a:off x="7471372" y="4869160"/>
            <a:ext cx="432048" cy="5760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/>
        </p:nvSpPr>
        <p:spPr>
          <a:xfrm>
            <a:off x="6626891" y="6568211"/>
            <a:ext cx="576064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0721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EF6F0"/>
              </a:clrFrom>
              <a:clrTo>
                <a:srgbClr val="FEF6F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83968" y="2996952"/>
            <a:ext cx="4581057" cy="3861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0" name="Picture 3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6088" t="35280" r="31454" b="52064"/>
          <a:stretch>
            <a:fillRect/>
          </a:stretch>
        </p:blipFill>
        <p:spPr bwMode="auto">
          <a:xfrm>
            <a:off x="3707904" y="2852936"/>
            <a:ext cx="1512168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" name="Forme libre 37"/>
          <p:cNvSpPr/>
          <p:nvPr/>
        </p:nvSpPr>
        <p:spPr>
          <a:xfrm>
            <a:off x="6084168" y="2819400"/>
            <a:ext cx="2924175" cy="4038600"/>
          </a:xfrm>
          <a:custGeom>
            <a:avLst/>
            <a:gdLst>
              <a:gd name="connsiteX0" fmla="*/ 95250 w 2924175"/>
              <a:gd name="connsiteY0" fmla="*/ 904875 h 4038600"/>
              <a:gd name="connsiteX1" fmla="*/ 95250 w 2924175"/>
              <a:gd name="connsiteY1" fmla="*/ 904875 h 4038600"/>
              <a:gd name="connsiteX2" fmla="*/ 180975 w 2924175"/>
              <a:gd name="connsiteY2" fmla="*/ 895350 h 4038600"/>
              <a:gd name="connsiteX3" fmla="*/ 704850 w 2924175"/>
              <a:gd name="connsiteY3" fmla="*/ 904875 h 4038600"/>
              <a:gd name="connsiteX4" fmla="*/ 1257300 w 2924175"/>
              <a:gd name="connsiteY4" fmla="*/ 895350 h 4038600"/>
              <a:gd name="connsiteX5" fmla="*/ 1276350 w 2924175"/>
              <a:gd name="connsiteY5" fmla="*/ 3362325 h 4038600"/>
              <a:gd name="connsiteX6" fmla="*/ 419100 w 2924175"/>
              <a:gd name="connsiteY6" fmla="*/ 3343275 h 4038600"/>
              <a:gd name="connsiteX7" fmla="*/ 47625 w 2924175"/>
              <a:gd name="connsiteY7" fmla="*/ 3381375 h 4038600"/>
              <a:gd name="connsiteX8" fmla="*/ 95250 w 2924175"/>
              <a:gd name="connsiteY8" fmla="*/ 4038600 h 4038600"/>
              <a:gd name="connsiteX9" fmla="*/ 2924175 w 2924175"/>
              <a:gd name="connsiteY9" fmla="*/ 4029075 h 4038600"/>
              <a:gd name="connsiteX10" fmla="*/ 2828925 w 2924175"/>
              <a:gd name="connsiteY10" fmla="*/ 0 h 4038600"/>
              <a:gd name="connsiteX11" fmla="*/ 0 w 2924175"/>
              <a:gd name="connsiteY11" fmla="*/ 66675 h 4038600"/>
              <a:gd name="connsiteX12" fmla="*/ 95250 w 2924175"/>
              <a:gd name="connsiteY12" fmla="*/ 904875 h 403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924175" h="4038600">
                <a:moveTo>
                  <a:pt x="95250" y="904875"/>
                </a:moveTo>
                <a:lnTo>
                  <a:pt x="95250" y="904875"/>
                </a:lnTo>
                <a:cubicBezTo>
                  <a:pt x="123825" y="901700"/>
                  <a:pt x="152224" y="895350"/>
                  <a:pt x="180975" y="895350"/>
                </a:cubicBezTo>
                <a:cubicBezTo>
                  <a:pt x="355629" y="895350"/>
                  <a:pt x="530196" y="904875"/>
                  <a:pt x="704850" y="904875"/>
                </a:cubicBezTo>
                <a:lnTo>
                  <a:pt x="1257300" y="895350"/>
                </a:lnTo>
                <a:lnTo>
                  <a:pt x="1276350" y="3362325"/>
                </a:lnTo>
                <a:lnTo>
                  <a:pt x="419100" y="3343275"/>
                </a:lnTo>
                <a:lnTo>
                  <a:pt x="47625" y="3381375"/>
                </a:lnTo>
                <a:lnTo>
                  <a:pt x="95250" y="4038600"/>
                </a:lnTo>
                <a:lnTo>
                  <a:pt x="2924175" y="4029075"/>
                </a:lnTo>
                <a:lnTo>
                  <a:pt x="2828925" y="0"/>
                </a:lnTo>
                <a:lnTo>
                  <a:pt x="0" y="66675"/>
                </a:lnTo>
                <a:lnTo>
                  <a:pt x="95250" y="904875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8" name="Ellipse 57"/>
          <p:cNvSpPr/>
          <p:nvPr/>
        </p:nvSpPr>
        <p:spPr>
          <a:xfrm>
            <a:off x="6372200" y="3789040"/>
            <a:ext cx="144016" cy="144016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30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67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000"/>
                            </p:stCondLst>
                            <p:childTnLst>
                              <p:par>
                                <p:cTn id="70" presetID="17" presetClass="entr" presetSubtype="10" repeatCount="4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000"/>
                            </p:stCondLst>
                            <p:childTnLst>
                              <p:par>
                                <p:cTn id="75" presetID="0" presetClass="path" presetSubtype="0" repeatCount="400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2.96296E-6 C 0.00139 -0.01065 0.00139 -0.06319 0.00035 -0.07315 C 0.00243 -0.09676 -0.00052 -0.0824 0.03281 -0.0824 C 0.06667 -0.0824 0.10069 -0.08148 0.13455 -0.08125 C 0.15712 -0.08009 0.17934 -0.0794 0.20191 -0.08032 C 0.21319 -0.07477 0.20451 -0.08009 0.20451 -0.03426 C 0.20451 0.04977 0.20555 0.02871 0.20312 0.06898 C 0.20364 0.09537 0.20521 0.11644 0.2066 0.1419 C 0.20694 0.20047 0.20677 0.25394 0.20451 0.31181 C 0.20347 0.41783 0.21996 0.39005 0.13854 0.39167 C 0.10642 0.39514 0.07378 0.39375 0.04149 0.39445 C 0.02726 0.39375 0.0158 0.3926 0.00173 0.39167 C 0.00208 0.37963 0.00208 0.33449 0.00208 0.32223 " pathEditMode="relative" rAng="0" ptsTypes="fffffffffffff">
                                      <p:cBhvr>
                                        <p:cTn id="76" dur="5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0" y="16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4000"/>
                            </p:stCondLst>
                            <p:childTnLst>
                              <p:par>
                                <p:cTn id="78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39" grpId="0"/>
      <p:bldP spid="53" grpId="0"/>
      <p:bldP spid="54" grpId="0"/>
      <p:bldP spid="55" grpId="0"/>
      <p:bldP spid="56" grpId="0"/>
      <p:bldP spid="60" grpId="0"/>
      <p:bldP spid="61" grpId="0"/>
      <p:bldP spid="38" grpId="0" animBg="1"/>
      <p:bldP spid="58" grpId="0" animBg="1"/>
      <p:bldP spid="58" grpId="1" animBg="1"/>
      <p:bldP spid="58" grpId="2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0" name="Rectangle 8"/>
          <p:cNvSpPr>
            <a:spLocks noChangeArrowheads="1"/>
          </p:cNvSpPr>
          <p:nvPr/>
        </p:nvSpPr>
        <p:spPr bwMode="auto">
          <a:xfrm>
            <a:off x="0" y="648072"/>
            <a:ext cx="9144000" cy="258532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fr-FR" dirty="0" smtClean="0">
                <a:latin typeface="Comic Sans MS" pitchFamily="66" charset="0"/>
              </a:rPr>
              <a:t>         L'ionosphère d'une planète est une couche de son atmosphère caractérisée par une ionisation partielle des gaz : dans le cas de la Terre, elle se situe entre environ 60 et 1000 km d’altitude. C’est le rayonnement ultraviolet solaire qui est à l’origine des ions présents dans l’ionosphère ; </a:t>
            </a:r>
            <a:r>
              <a:rPr lang="fr-FR" b="1" dirty="0" smtClean="0">
                <a:latin typeface="Comic Sans MS" pitchFamily="66" charset="0"/>
              </a:rPr>
              <a:t>les molécules comme le dioxygène, le </a:t>
            </a:r>
            <a:r>
              <a:rPr lang="fr-FR" b="1" dirty="0" err="1" smtClean="0">
                <a:latin typeface="Comic Sans MS" pitchFamily="66" charset="0"/>
              </a:rPr>
              <a:t>diazote</a:t>
            </a:r>
            <a:r>
              <a:rPr lang="fr-FR" b="1" dirty="0" smtClean="0">
                <a:latin typeface="Comic Sans MS" pitchFamily="66" charset="0"/>
              </a:rPr>
              <a:t> ou le monoxyde d’azote absorbent l’énergie des photons dont l’énergie est supérieure à leur énergie d’ionisation</a:t>
            </a:r>
            <a:r>
              <a:rPr lang="fr-FR" dirty="0" smtClean="0">
                <a:latin typeface="Comic Sans MS" pitchFamily="66" charset="0"/>
              </a:rPr>
              <a:t>. </a:t>
            </a:r>
            <a:r>
              <a:rPr lang="fr-FR" b="1" dirty="0" smtClean="0">
                <a:latin typeface="Comic Sans MS" pitchFamily="66" charset="0"/>
              </a:rPr>
              <a:t>Ces molécules sont alors amputées d’un électron et se transforment en ions</a:t>
            </a:r>
            <a:r>
              <a:rPr lang="fr-FR" dirty="0" smtClean="0">
                <a:latin typeface="Comic Sans MS" pitchFamily="66" charset="0"/>
              </a:rPr>
              <a:t>, cette ionisation ne concernant qu’une molécule sur 1000 de l’ionosphère : on trouve ainsi une centaine d’ions et autant d’électrons qui coexistent dans chaque cm</a:t>
            </a:r>
            <a:r>
              <a:rPr lang="fr-FR" baseline="30000" dirty="0" smtClean="0">
                <a:latin typeface="Comic Sans MS" pitchFamily="66" charset="0"/>
              </a:rPr>
              <a:t>3</a:t>
            </a:r>
            <a:r>
              <a:rPr lang="fr-FR" dirty="0" smtClean="0">
                <a:latin typeface="Comic Sans MS" pitchFamily="66" charset="0"/>
              </a:rPr>
              <a:t> de cette couche de l’atmosphère.</a:t>
            </a:r>
            <a:endParaRPr lang="fr-FR" dirty="0">
              <a:latin typeface="Comic Sans MS" pitchFamily="66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21735" t="40319" r="26291" b="47921"/>
          <a:stretch>
            <a:fillRect/>
          </a:stretch>
        </p:blipFill>
        <p:spPr bwMode="auto">
          <a:xfrm>
            <a:off x="2051720" y="0"/>
            <a:ext cx="5184576" cy="6598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0" y="3229402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2000" dirty="0" smtClean="0">
                <a:latin typeface="Times New Roman" pitchFamily="18" charset="0"/>
                <a:cs typeface="Times New Roman" pitchFamily="18" charset="0"/>
                <a:sym typeface="Wingdings"/>
              </a:rPr>
              <a:t>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fr-FR" sz="2000" i="1" dirty="0" smtClean="0">
                <a:latin typeface="Times New Roman" pitchFamily="18" charset="0"/>
                <a:cs typeface="Times New Roman" pitchFamily="18" charset="0"/>
              </a:rPr>
              <a:t>Donner la formule des molécules subissant la </a:t>
            </a:r>
            <a:r>
              <a:rPr lang="fr-FR" sz="2000" i="1" dirty="0" err="1" smtClean="0">
                <a:latin typeface="Times New Roman" pitchFamily="18" charset="0"/>
                <a:cs typeface="Times New Roman" pitchFamily="18" charset="0"/>
              </a:rPr>
              <a:t>photoionisation</a:t>
            </a:r>
            <a:r>
              <a:rPr lang="fr-FR" sz="2000" i="1" dirty="0" smtClean="0">
                <a:latin typeface="Times New Roman" pitchFamily="18" charset="0"/>
                <a:cs typeface="Times New Roman" pitchFamily="18" charset="0"/>
              </a:rPr>
              <a:t> dans le texte </a:t>
            </a:r>
            <a:r>
              <a:rPr lang="fr-FR" sz="2000" i="1" dirty="0" err="1" smtClean="0">
                <a:latin typeface="Times New Roman" pitchFamily="18" charset="0"/>
                <a:cs typeface="Times New Roman" pitchFamily="18" charset="0"/>
              </a:rPr>
              <a:t>ci-des-sus</a:t>
            </a:r>
            <a:r>
              <a:rPr lang="fr-FR" sz="2000" i="1" dirty="0" smtClean="0">
                <a:latin typeface="Times New Roman" pitchFamily="18" charset="0"/>
                <a:cs typeface="Times New Roman" pitchFamily="18" charset="0"/>
              </a:rPr>
              <a:t> ainsi que celle des composés obtenus après </a:t>
            </a:r>
            <a:r>
              <a:rPr lang="fr-FR" sz="2000" i="1" dirty="0" err="1" smtClean="0">
                <a:latin typeface="Times New Roman" pitchFamily="18" charset="0"/>
                <a:cs typeface="Times New Roman" pitchFamily="18" charset="0"/>
              </a:rPr>
              <a:t>photoionisation</a:t>
            </a:r>
            <a:r>
              <a:rPr lang="fr-FR" sz="2000" i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fr-FR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1043608" y="3877474"/>
            <a:ext cx="7632848" cy="315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O</a:t>
            </a:r>
            <a:r>
              <a:rPr kumimoji="0" lang="fr-FR" sz="2400" b="1" i="0" u="none" strike="noStrike" cap="none" normalizeH="0" baseline="-2500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2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devient 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O</a:t>
            </a:r>
            <a:r>
              <a:rPr kumimoji="0" lang="fr-FR" sz="2400" b="1" i="0" u="none" strike="noStrike" cap="none" normalizeH="0" baseline="-2500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2</a:t>
            </a:r>
            <a:r>
              <a:rPr kumimoji="0" lang="fr-FR" sz="2400" b="1" i="0" u="none" strike="noStrike" cap="none" normalizeH="0" baseline="3000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+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  ;    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N</a:t>
            </a:r>
            <a:r>
              <a:rPr kumimoji="0" lang="fr-FR" sz="2400" b="1" i="0" u="none" strike="noStrike" cap="none" normalizeH="0" baseline="-2500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2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devient 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N</a:t>
            </a:r>
            <a:r>
              <a:rPr kumimoji="0" lang="fr-FR" sz="2400" b="1" i="0" u="none" strike="noStrike" cap="none" normalizeH="0" baseline="-2500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2</a:t>
            </a:r>
            <a:r>
              <a:rPr kumimoji="0" lang="fr-FR" sz="2400" b="1" i="0" u="none" strike="noStrike" cap="none" normalizeH="0" baseline="3000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+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  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;    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NO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devient 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NO</a:t>
            </a:r>
            <a:r>
              <a:rPr kumimoji="0" lang="fr-FR" sz="2400" b="1" i="0" u="none" strike="noStrike" cap="none" normalizeH="0" baseline="3000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+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  …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0" y="4797152"/>
            <a:ext cx="9144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Arial Unicode MS" pitchFamily="34" charset="-128"/>
                <a:cs typeface="Times New Roman" pitchFamily="18" charset="0"/>
              </a:rPr>
              <a:t>II- Description géométrique de la propagation d’une onde lumineuse</a:t>
            </a: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 Box 4"/>
          <p:cNvSpPr txBox="1">
            <a:spLocks noChangeArrowheads="1"/>
          </p:cNvSpPr>
          <p:nvPr/>
        </p:nvSpPr>
        <p:spPr bwMode="auto">
          <a:xfrm>
            <a:off x="611560" y="5603373"/>
            <a:ext cx="2520279" cy="79208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pitchFamily="34" charset="0"/>
              </a:rPr>
              <a:t>Milieu TRANSPARENT</a:t>
            </a: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 Box 4"/>
          <p:cNvSpPr txBox="1">
            <a:spLocks noChangeArrowheads="1"/>
          </p:cNvSpPr>
          <p:nvPr/>
        </p:nvSpPr>
        <p:spPr bwMode="auto">
          <a:xfrm>
            <a:off x="3635896" y="5603373"/>
            <a:ext cx="2448272" cy="79208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pitchFamily="34" charset="0"/>
              </a:rPr>
              <a:t>Milieu HOMOGENE</a:t>
            </a:r>
            <a:endParaRPr kumimoji="0" lang="fr-FR" sz="5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 Box 4"/>
          <p:cNvSpPr txBox="1">
            <a:spLocks noChangeArrowheads="1"/>
          </p:cNvSpPr>
          <p:nvPr/>
        </p:nvSpPr>
        <p:spPr bwMode="auto">
          <a:xfrm>
            <a:off x="6516216" y="5603373"/>
            <a:ext cx="2232248" cy="7920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pitchFamily="34" charset="0"/>
              </a:rPr>
              <a:t>Milieu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pitchFamily="34" charset="0"/>
              </a:rPr>
              <a:t>ISOTROPE</a:t>
            </a:r>
            <a:endParaRPr kumimoji="0" lang="fr-FR" sz="5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80" grpId="0" animBg="1"/>
      <p:bldP spid="8" grpId="0"/>
      <p:bldP spid="1028" grpId="0"/>
      <p:bldP spid="11" grpId="0"/>
      <p:bldP spid="12" grpId="0" animBg="1"/>
      <p:bldP spid="13" grpId="0" animBg="1"/>
      <p:bldP spid="1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roupe 45"/>
          <p:cNvGrpSpPr/>
          <p:nvPr/>
        </p:nvGrpSpPr>
        <p:grpSpPr>
          <a:xfrm>
            <a:off x="1835696" y="1507934"/>
            <a:ext cx="5616624" cy="1728192"/>
            <a:chOff x="1835696" y="3805731"/>
            <a:chExt cx="5616624" cy="1728192"/>
          </a:xfrm>
        </p:grpSpPr>
        <p:pic>
          <p:nvPicPr>
            <p:cNvPr id="13" name="Image 12"/>
            <p:cNvPicPr/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28859" t="24963" r="6060" b="44018"/>
            <a:stretch>
              <a:fillRect/>
            </a:stretch>
          </p:blipFill>
          <p:spPr bwMode="auto">
            <a:xfrm>
              <a:off x="1835696" y="3805731"/>
              <a:ext cx="5616624" cy="172819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</p:pic>
        <p:sp>
          <p:nvSpPr>
            <p:cNvPr id="23" name="Cylindre 22"/>
            <p:cNvSpPr/>
            <p:nvPr/>
          </p:nvSpPr>
          <p:spPr>
            <a:xfrm rot="5400000">
              <a:off x="5040052" y="3230946"/>
              <a:ext cx="432048" cy="2664296"/>
            </a:xfrm>
            <a:prstGeom prst="can">
              <a:avLst>
                <a:gd name="adj" fmla="val 30358"/>
              </a:avLst>
            </a:prstGeom>
            <a:solidFill>
              <a:schemeClr val="accent4">
                <a:lumMod val="60000"/>
                <a:lumOff val="40000"/>
                <a:alpha val="50196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45" name="Groupe 44"/>
            <p:cNvGrpSpPr/>
            <p:nvPr/>
          </p:nvGrpSpPr>
          <p:grpSpPr>
            <a:xfrm>
              <a:off x="3923928" y="4597819"/>
              <a:ext cx="2592288" cy="0"/>
              <a:chOff x="3923928" y="4725144"/>
              <a:chExt cx="2592288" cy="0"/>
            </a:xfrm>
          </p:grpSpPr>
          <p:cxnSp>
            <p:nvCxnSpPr>
              <p:cNvPr id="25" name="Connecteur droit avec flèche 24"/>
              <p:cNvCxnSpPr/>
              <p:nvPr/>
            </p:nvCxnSpPr>
            <p:spPr>
              <a:xfrm>
                <a:off x="3923928" y="4725144"/>
                <a:ext cx="1008112" cy="0"/>
              </a:xfrm>
              <a:prstGeom prst="straightConnector1">
                <a:avLst/>
              </a:prstGeom>
              <a:ln w="57150">
                <a:solidFill>
                  <a:schemeClr val="accent4">
                    <a:lumMod val="75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Connecteur droit 34"/>
              <p:cNvCxnSpPr/>
              <p:nvPr/>
            </p:nvCxnSpPr>
            <p:spPr>
              <a:xfrm>
                <a:off x="4860032" y="4725144"/>
                <a:ext cx="1656184" cy="0"/>
              </a:xfrm>
              <a:prstGeom prst="line">
                <a:avLst/>
              </a:prstGeom>
              <a:ln w="57150"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2769" name="Rectangle 1"/>
          <p:cNvSpPr>
            <a:spLocks noChangeArrowheads="1"/>
          </p:cNvSpPr>
          <p:nvPr/>
        </p:nvSpPr>
        <p:spPr bwMode="auto">
          <a:xfrm>
            <a:off x="0" y="-41517"/>
            <a:ext cx="9144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Arial Unicode MS" pitchFamily="34" charset="-128"/>
                <a:cs typeface="Times New Roman" pitchFamily="18" charset="0"/>
              </a:rPr>
              <a:t>II- Description géométrique de la propagation d’une onde lumineuse</a:t>
            </a: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403648" y="771163"/>
            <a:ext cx="32480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i="1" u="sng" dirty="0" smtClean="0">
                <a:latin typeface="Bookman Old Style" pitchFamily="18" charset="0"/>
              </a:rPr>
              <a:t>1) Cadre de l’étude</a:t>
            </a:r>
            <a:endParaRPr lang="fr-FR" sz="2400" dirty="0">
              <a:latin typeface="Bookman Old Style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1203211"/>
            <a:ext cx="412805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latin typeface="Bookman Old Style" pitchFamily="18" charset="0"/>
              </a:rPr>
              <a:t>a/ </a:t>
            </a:r>
            <a:r>
              <a:rPr lang="fr-FR" sz="2000" b="1" u="sng" dirty="0" smtClean="0">
                <a:latin typeface="Bookman Old Style" pitchFamily="18" charset="0"/>
              </a:rPr>
              <a:t>Modèle du rayon lumineux</a:t>
            </a:r>
            <a:endParaRPr lang="fr-FR" sz="2000" dirty="0">
              <a:latin typeface="Bookman Old Style" pitchFamily="18" charset="0"/>
            </a:endParaRPr>
          </a:p>
        </p:txBody>
      </p:sp>
      <p:grpSp>
        <p:nvGrpSpPr>
          <p:cNvPr id="43" name="Groupe 42"/>
          <p:cNvGrpSpPr/>
          <p:nvPr/>
        </p:nvGrpSpPr>
        <p:grpSpPr>
          <a:xfrm>
            <a:off x="5148064" y="620688"/>
            <a:ext cx="797332" cy="1463310"/>
            <a:chOff x="5148064" y="3333842"/>
            <a:chExt cx="797332" cy="1463310"/>
          </a:xfrm>
        </p:grpSpPr>
        <p:cxnSp>
          <p:nvCxnSpPr>
            <p:cNvPr id="16" name="Connecteur droit avec flèche 15"/>
            <p:cNvCxnSpPr/>
            <p:nvPr/>
          </p:nvCxnSpPr>
          <p:spPr>
            <a:xfrm flipH="1">
              <a:off x="5148064" y="3789040"/>
              <a:ext cx="432048" cy="1008112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0"/>
            <p:cNvSpPr/>
            <p:nvPr/>
          </p:nvSpPr>
          <p:spPr>
            <a:xfrm>
              <a:off x="5510662" y="3333842"/>
              <a:ext cx="434734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3200" dirty="0" smtClean="0">
                  <a:solidFill>
                    <a:srgbClr val="FF0000"/>
                  </a:solidFill>
                  <a:latin typeface="Arial Black" pitchFamily="34" charset="0"/>
                  <a:ea typeface="Arial Unicode MS" pitchFamily="34" charset="-128"/>
                  <a:cs typeface="Calibri" pitchFamily="34" charset="0"/>
                </a:rPr>
                <a:t>?</a:t>
              </a:r>
              <a:endParaRPr lang="fr-FR" sz="2800" dirty="0">
                <a:solidFill>
                  <a:srgbClr val="FF0000"/>
                </a:solidFill>
                <a:latin typeface="Arial Black" pitchFamily="34" charset="0"/>
              </a:endParaRPr>
            </a:p>
          </p:txBody>
        </p:sp>
      </p:grpSp>
      <p:grpSp>
        <p:nvGrpSpPr>
          <p:cNvPr id="44" name="Groupe 43"/>
          <p:cNvGrpSpPr/>
          <p:nvPr/>
        </p:nvGrpSpPr>
        <p:grpSpPr>
          <a:xfrm>
            <a:off x="5652120" y="1075886"/>
            <a:ext cx="794774" cy="1224136"/>
            <a:chOff x="5652120" y="3789040"/>
            <a:chExt cx="794774" cy="1224136"/>
          </a:xfrm>
        </p:grpSpPr>
        <p:sp>
          <p:nvSpPr>
            <p:cNvPr id="22" name="Rectangle 21"/>
            <p:cNvSpPr/>
            <p:nvPr/>
          </p:nvSpPr>
          <p:spPr>
            <a:xfrm>
              <a:off x="6012160" y="3789040"/>
              <a:ext cx="434734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3200" dirty="0" smtClean="0">
                  <a:solidFill>
                    <a:srgbClr val="FF0000"/>
                  </a:solidFill>
                  <a:latin typeface="Arial Black" pitchFamily="34" charset="0"/>
                  <a:ea typeface="Arial Unicode MS" pitchFamily="34" charset="-128"/>
                  <a:cs typeface="Calibri" pitchFamily="34" charset="0"/>
                </a:rPr>
                <a:t>?</a:t>
              </a:r>
              <a:endParaRPr lang="fr-FR" sz="2800" dirty="0">
                <a:solidFill>
                  <a:srgbClr val="FF0000"/>
                </a:solidFill>
                <a:latin typeface="Arial Black" pitchFamily="34" charset="0"/>
              </a:endParaRPr>
            </a:p>
          </p:txBody>
        </p:sp>
        <p:cxnSp>
          <p:nvCxnSpPr>
            <p:cNvPr id="18" name="Connecteur droit avec flèche 17"/>
            <p:cNvCxnSpPr/>
            <p:nvPr/>
          </p:nvCxnSpPr>
          <p:spPr>
            <a:xfrm flipH="1">
              <a:off x="5652120" y="4221088"/>
              <a:ext cx="432048" cy="792088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8" name="Connecteur droit 27"/>
          <p:cNvCxnSpPr>
            <a:endCxn id="23" idx="1"/>
          </p:cNvCxnSpPr>
          <p:nvPr/>
        </p:nvCxnSpPr>
        <p:spPr>
          <a:xfrm flipV="1">
            <a:off x="4932040" y="2265297"/>
            <a:ext cx="1656184" cy="23150"/>
          </a:xfrm>
          <a:prstGeom prst="line">
            <a:avLst/>
          </a:prstGeo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40"/>
          <p:cNvSpPr/>
          <p:nvPr/>
        </p:nvSpPr>
        <p:spPr>
          <a:xfrm>
            <a:off x="5596803" y="681121"/>
            <a:ext cx="2478564" cy="400110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Faisceau lumineux</a:t>
            </a:r>
            <a:endParaRPr lang="fr-FR" sz="2000" b="1" u="sng" dirty="0" smtClean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6030787" y="1156682"/>
            <a:ext cx="2165978" cy="400110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Rayon lumineux</a:t>
            </a:r>
            <a:endParaRPr lang="fr-FR" sz="2000" b="1" u="sng" dirty="0" smtClean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50" name="Text Box 2"/>
          <p:cNvSpPr txBox="1">
            <a:spLocks noChangeArrowheads="1"/>
          </p:cNvSpPr>
          <p:nvPr/>
        </p:nvSpPr>
        <p:spPr bwMode="auto">
          <a:xfrm>
            <a:off x="110062" y="3212976"/>
            <a:ext cx="8926434" cy="1296144"/>
          </a:xfrm>
          <a:prstGeom prst="rect">
            <a:avLst/>
          </a:prstGeom>
          <a:solidFill>
            <a:srgbClr val="FFFFFF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pitchFamily="34" charset="0"/>
                <a:sym typeface="Wingdings 2" pitchFamily="18" charset="2"/>
              </a:rPr>
              <a:t>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pitchFamily="34" charset="0"/>
              </a:rPr>
              <a:t> </a:t>
            </a:r>
            <a:r>
              <a:rPr kumimoji="0" lang="fr-FR" sz="20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Quelle différence y a-t-il entre un RAYON lumineux et un FAISCEAU lumineux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 ?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fr-FR" sz="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1" name="Text Box 3"/>
          <p:cNvSpPr txBox="1">
            <a:spLocks noChangeArrowheads="1"/>
          </p:cNvSpPr>
          <p:nvPr/>
        </p:nvSpPr>
        <p:spPr bwMode="auto">
          <a:xfrm>
            <a:off x="170495" y="3507467"/>
            <a:ext cx="8892480" cy="76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3175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Un </a:t>
            </a:r>
            <a:r>
              <a:rPr kumimoji="0" lang="fr-FR" sz="20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RAYON LUMINEUX </a:t>
            </a:r>
            <a:r>
              <a:rPr kumimoji="0" lang="fr-FR" sz="200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est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l’idéalisation d’un faisceau lumineux dont le diamètre tendrait vers zéro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. On le représente par une </a:t>
            </a:r>
            <a:r>
              <a:rPr kumimoji="0" lang="fr-FR" sz="2000" b="0" i="0" u="sng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ligne qui suit le trajet de la lumière et qui est orientée dans le sens de propagation de celle-ci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.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Text Box 4"/>
          <p:cNvSpPr txBox="1">
            <a:spLocks noChangeArrowheads="1"/>
          </p:cNvSpPr>
          <p:nvPr/>
        </p:nvSpPr>
        <p:spPr bwMode="auto">
          <a:xfrm>
            <a:off x="0" y="4581128"/>
            <a:ext cx="9144000" cy="4599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905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fr-FR" sz="2200" b="0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pitchFamily="34" charset="0"/>
              </a:rPr>
              <a:t>Problème qui se pose si on souhaite isoler un rayon lumineux </a:t>
            </a:r>
            <a:endParaRPr kumimoji="0" lang="fr-FR" sz="2200" b="0" i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Rectangle 10"/>
          <p:cNvSpPr>
            <a:spLocks noChangeArrowheads="1"/>
          </p:cNvSpPr>
          <p:nvPr/>
        </p:nvSpPr>
        <p:spPr bwMode="auto">
          <a:xfrm>
            <a:off x="6084168" y="5733256"/>
            <a:ext cx="2794950" cy="642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Figure de </a:t>
            </a:r>
            <a:r>
              <a:rPr kumimoji="0" lang="fr-FR" sz="2000" b="1" i="0" u="sng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diffraction</a:t>
            </a:r>
            <a:r>
              <a:rPr kumimoji="0" lang="fr-FR" sz="20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observée si </a:t>
            </a:r>
            <a:r>
              <a:rPr kumimoji="0" lang="fr-FR" sz="20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d </a:t>
            </a:r>
            <a:r>
              <a:rPr kumimoji="0" lang="fr-FR" sz="20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ahoma" pitchFamily="34" charset="0"/>
                <a:cs typeface="Arial" pitchFamily="34" charset="0"/>
              </a:rPr>
              <a:t>≈</a:t>
            </a:r>
            <a:r>
              <a:rPr kumimoji="0" lang="fr-FR" sz="20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fr-FR" sz="20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Symbol" pitchFamily="18" charset="2"/>
                <a:cs typeface="Arial" pitchFamily="34" charset="0"/>
              </a:rPr>
              <a:t>l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fr-FR" sz="20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ou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fr-FR" sz="20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si </a:t>
            </a:r>
            <a:r>
              <a:rPr kumimoji="0" lang="fr-FR" sz="20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d </a:t>
            </a:r>
            <a:r>
              <a:rPr kumimoji="0" lang="fr-FR" sz="20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ahoma" pitchFamily="34" charset="0"/>
                <a:cs typeface="Arial" pitchFamily="34" charset="0"/>
              </a:rPr>
              <a:t>&lt;</a:t>
            </a:r>
            <a:r>
              <a:rPr kumimoji="0" lang="fr-FR" sz="20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fr-FR" sz="20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Symbol" pitchFamily="18" charset="2"/>
                <a:cs typeface="Arial" pitchFamily="34" charset="0"/>
              </a:rPr>
              <a:t>l</a:t>
            </a:r>
            <a:endParaRPr kumimoji="0" lang="fr-FR" sz="2000" b="1" i="0" u="sng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Rectangle 9"/>
          <p:cNvSpPr>
            <a:spLocks noChangeArrowheads="1"/>
          </p:cNvSpPr>
          <p:nvPr/>
        </p:nvSpPr>
        <p:spPr bwMode="auto">
          <a:xfrm>
            <a:off x="5904656" y="5068261"/>
            <a:ext cx="3275856" cy="392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Figure observée si </a:t>
            </a:r>
            <a:r>
              <a:rPr kumimoji="0" lang="fr-FR" sz="20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d &gt;&gt; </a:t>
            </a:r>
            <a:r>
              <a:rPr kumimoji="0" lang="fr-FR" sz="20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Symbol" pitchFamily="18" charset="2"/>
                <a:cs typeface="Arial" pitchFamily="34" charset="0"/>
              </a:rPr>
              <a:t>l</a:t>
            </a:r>
            <a:endParaRPr kumimoji="0" lang="fr-FR" sz="2000" b="1" i="0" u="sng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9" name="Groupe 38"/>
          <p:cNvGrpSpPr/>
          <p:nvPr/>
        </p:nvGrpSpPr>
        <p:grpSpPr>
          <a:xfrm>
            <a:off x="36512" y="4996253"/>
            <a:ext cx="6336704" cy="1872208"/>
            <a:chOff x="36512" y="4996253"/>
            <a:chExt cx="6336704" cy="1872208"/>
          </a:xfrm>
        </p:grpSpPr>
        <p:grpSp>
          <p:nvGrpSpPr>
            <p:cNvPr id="31" name="Groupe 30"/>
            <p:cNvGrpSpPr/>
            <p:nvPr/>
          </p:nvGrpSpPr>
          <p:grpSpPr>
            <a:xfrm>
              <a:off x="36512" y="4996253"/>
              <a:ext cx="6336704" cy="1872208"/>
              <a:chOff x="0" y="4509120"/>
              <a:chExt cx="6336704" cy="1872208"/>
            </a:xfrm>
          </p:grpSpPr>
          <p:pic>
            <p:nvPicPr>
              <p:cNvPr id="32" name="Image 31"/>
              <p:cNvPicPr/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r="29096"/>
              <a:stretch>
                <a:fillRect/>
              </a:stretch>
            </p:blipFill>
            <p:spPr bwMode="auto">
              <a:xfrm>
                <a:off x="0" y="4509120"/>
                <a:ext cx="6336704" cy="1872208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</p:pic>
          <p:sp>
            <p:nvSpPr>
              <p:cNvPr id="33" name="Rectangle 32"/>
              <p:cNvSpPr/>
              <p:nvPr/>
            </p:nvSpPr>
            <p:spPr>
              <a:xfrm>
                <a:off x="2051720" y="5877272"/>
                <a:ext cx="130035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fr-FR" i="1" dirty="0" smtClean="0">
                    <a:latin typeface="Times New Roman" pitchFamily="18" charset="0"/>
                    <a:ea typeface="Arial Unicode MS" pitchFamily="34" charset="-128"/>
                    <a:cs typeface="Times New Roman" pitchFamily="18" charset="0"/>
                    <a:sym typeface="Wingdings" pitchFamily="2" charset="2"/>
                  </a:rPr>
                  <a:t>diaphragme</a:t>
                </a:r>
                <a:endParaRPr lang="fr-FR" dirty="0"/>
              </a:p>
            </p:txBody>
          </p:sp>
          <p:cxnSp>
            <p:nvCxnSpPr>
              <p:cNvPr id="34" name="AutoShape 11"/>
              <p:cNvCxnSpPr>
                <a:cxnSpLocks noChangeShapeType="1"/>
              </p:cNvCxnSpPr>
              <p:nvPr/>
            </p:nvCxnSpPr>
            <p:spPr bwMode="auto">
              <a:xfrm flipV="1">
                <a:off x="4355976" y="4797152"/>
                <a:ext cx="1008112" cy="455166"/>
              </a:xfrm>
              <a:prstGeom prst="straightConnector1">
                <a:avLst/>
              </a:prstGeom>
              <a:noFill/>
              <a:ln w="57150">
                <a:solidFill>
                  <a:schemeClr val="accent5">
                    <a:lumMod val="50000"/>
                  </a:schemeClr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36" name="AutoShape 12"/>
              <p:cNvCxnSpPr>
                <a:cxnSpLocks noChangeShapeType="1"/>
              </p:cNvCxnSpPr>
              <p:nvPr/>
            </p:nvCxnSpPr>
            <p:spPr bwMode="auto">
              <a:xfrm>
                <a:off x="4355976" y="5480918"/>
                <a:ext cx="576064" cy="252338"/>
              </a:xfrm>
              <a:prstGeom prst="straightConnector1">
                <a:avLst/>
              </a:prstGeom>
              <a:noFill/>
              <a:ln w="57150">
                <a:solidFill>
                  <a:schemeClr val="accent5">
                    <a:lumMod val="50000"/>
                  </a:schemeClr>
                </a:solidFill>
                <a:round/>
                <a:headEnd/>
                <a:tailEnd type="triangle" w="med" len="med"/>
              </a:ln>
            </p:spPr>
          </p:cxnSp>
        </p:grpSp>
        <p:sp>
          <p:nvSpPr>
            <p:cNvPr id="38" name="Cylindre 37"/>
            <p:cNvSpPr/>
            <p:nvPr/>
          </p:nvSpPr>
          <p:spPr>
            <a:xfrm rot="5400000">
              <a:off x="1893734" y="5171162"/>
              <a:ext cx="387980" cy="1224136"/>
            </a:xfrm>
            <a:prstGeom prst="can">
              <a:avLst>
                <a:gd name="adj" fmla="val 30358"/>
              </a:avLst>
            </a:prstGeom>
            <a:solidFill>
              <a:schemeClr val="accent4">
                <a:lumMod val="60000"/>
                <a:lumOff val="40000"/>
                <a:alpha val="50196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41" grpId="0" animBg="1"/>
      <p:bldP spid="42" grpId="0" animBg="1"/>
      <p:bldP spid="2050" grpId="0" animBg="1"/>
      <p:bldP spid="2051" grpId="0"/>
      <p:bldP spid="29" grpId="0" animBg="1"/>
      <p:bldP spid="30" grpId="0"/>
      <p:bldP spid="3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1403648" y="-27384"/>
            <a:ext cx="32480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i="1" u="sng" dirty="0" smtClean="0">
                <a:latin typeface="Bookman Old Style" pitchFamily="18" charset="0"/>
              </a:rPr>
              <a:t>1) Cadre de l’étude</a:t>
            </a:r>
            <a:endParaRPr lang="fr-FR" sz="2400" dirty="0">
              <a:latin typeface="Bookman Old Style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404664"/>
            <a:ext cx="412805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latin typeface="Bookman Old Style" pitchFamily="18" charset="0"/>
              </a:rPr>
              <a:t>a/ </a:t>
            </a:r>
            <a:r>
              <a:rPr lang="fr-FR" sz="2000" b="1" u="sng" dirty="0" smtClean="0">
                <a:latin typeface="Bookman Old Style" pitchFamily="18" charset="0"/>
              </a:rPr>
              <a:t>Modèle du rayon lumineux</a:t>
            </a:r>
            <a:endParaRPr lang="fr-FR" sz="2000" dirty="0">
              <a:latin typeface="Bookman Old Style" pitchFamily="18" charset="0"/>
            </a:endParaRPr>
          </a:p>
        </p:txBody>
      </p:sp>
      <p:sp>
        <p:nvSpPr>
          <p:cNvPr id="2050" name="Text Box 2"/>
          <p:cNvSpPr txBox="1">
            <a:spLocks noChangeArrowheads="1"/>
          </p:cNvSpPr>
          <p:nvPr/>
        </p:nvSpPr>
        <p:spPr bwMode="auto">
          <a:xfrm>
            <a:off x="110062" y="781627"/>
            <a:ext cx="8926434" cy="1296144"/>
          </a:xfrm>
          <a:prstGeom prst="rect">
            <a:avLst/>
          </a:prstGeom>
          <a:solidFill>
            <a:srgbClr val="FFFFFF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pitchFamily="34" charset="0"/>
                <a:sym typeface="Wingdings 2" pitchFamily="18" charset="2"/>
              </a:rPr>
              <a:t>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pitchFamily="34" charset="0"/>
              </a:rPr>
              <a:t> </a:t>
            </a:r>
            <a:r>
              <a:rPr kumimoji="0" lang="fr-FR" sz="20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Quelle différence y a-t-il entre un RAYON lumineux et un FAISCEAU lumineux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 ?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fr-FR" sz="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1" name="Text Box 3"/>
          <p:cNvSpPr txBox="1">
            <a:spLocks noChangeArrowheads="1"/>
          </p:cNvSpPr>
          <p:nvPr/>
        </p:nvSpPr>
        <p:spPr bwMode="auto">
          <a:xfrm>
            <a:off x="170495" y="1076118"/>
            <a:ext cx="8892480" cy="76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3175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Un </a:t>
            </a:r>
            <a:r>
              <a:rPr kumimoji="0" lang="fr-FR" sz="20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RAYON LUMINEUX </a:t>
            </a:r>
            <a:r>
              <a:rPr kumimoji="0" lang="fr-FR" sz="200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est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l’idéalisation d’un faisceau lumineux dont le diamètre tendrait vers zéro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. On le représente par une </a:t>
            </a:r>
            <a:r>
              <a:rPr kumimoji="0" lang="fr-FR" sz="2000" b="0" i="0" u="sng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ligne qui suit le trajet de la lumière et qui est orientée dans le sens de propagation de celle-ci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.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Text Box 4"/>
          <p:cNvSpPr txBox="1">
            <a:spLocks noChangeArrowheads="1"/>
          </p:cNvSpPr>
          <p:nvPr/>
        </p:nvSpPr>
        <p:spPr bwMode="auto">
          <a:xfrm>
            <a:off x="755576" y="2210770"/>
            <a:ext cx="7704856" cy="7920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905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fr-FR" sz="2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pitchFamily="34" charset="0"/>
              </a:rPr>
              <a:t>Approximation</a:t>
            </a:r>
            <a:r>
              <a:rPr kumimoji="0" lang="fr-FR" sz="2400" b="1" i="0" u="sng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pitchFamily="34" charset="0"/>
              </a:rPr>
              <a:t> de l’optique géométrique</a:t>
            </a:r>
            <a:r>
              <a:rPr kumimoji="0" lang="fr-FR" sz="2400" b="1" i="0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pitchFamily="34" charset="0"/>
              </a:rPr>
              <a:t> </a:t>
            </a:r>
            <a:r>
              <a:rPr kumimoji="0" lang="fr-FR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pitchFamily="34" charset="0"/>
              </a:rPr>
              <a:t>: on néglige le caractère ondulatoire de la lumière</a:t>
            </a:r>
            <a:endParaRPr kumimoji="0" lang="fr-FR" sz="5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Flèche vers le bas 37"/>
          <p:cNvSpPr/>
          <p:nvPr/>
        </p:nvSpPr>
        <p:spPr>
          <a:xfrm>
            <a:off x="4139952" y="3074866"/>
            <a:ext cx="432048" cy="576064"/>
          </a:xfrm>
          <a:prstGeom prst="downArrow">
            <a:avLst/>
          </a:prstGeom>
          <a:solidFill>
            <a:srgbClr val="FFC000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7" name="Groupe 46"/>
          <p:cNvGrpSpPr/>
          <p:nvPr/>
        </p:nvGrpSpPr>
        <p:grpSpPr>
          <a:xfrm>
            <a:off x="118521" y="3717032"/>
            <a:ext cx="8981411" cy="1080120"/>
            <a:chOff x="118521" y="3717032"/>
            <a:chExt cx="8981411" cy="1080120"/>
          </a:xfrm>
        </p:grpSpPr>
        <p:sp>
          <p:nvSpPr>
            <p:cNvPr id="39" name="Text Box 2"/>
            <p:cNvSpPr txBox="1">
              <a:spLocks noChangeArrowheads="1"/>
            </p:cNvSpPr>
            <p:nvPr/>
          </p:nvSpPr>
          <p:spPr bwMode="auto">
            <a:xfrm>
              <a:off x="118521" y="3717032"/>
              <a:ext cx="8928992" cy="108012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9050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just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itchFamily="66" charset="0"/>
                  <a:cs typeface="Arial" pitchFamily="34" charset="0"/>
                  <a:sym typeface="Wingdings 2" pitchFamily="18" charset="2"/>
                </a:rPr>
                <a:t></a:t>
              </a:r>
              <a:r>
                <a:rPr kumimoji="0" lang="fr-FR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itchFamily="66" charset="0"/>
                  <a:cs typeface="Arial" pitchFamily="34" charset="0"/>
                </a:rPr>
                <a:t> </a:t>
              </a:r>
              <a:r>
                <a:rPr kumimoji="0" lang="fr-FR" sz="2000" b="1" i="0" u="sng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Domaine de validité de l’approximation</a:t>
              </a:r>
              <a:r>
                <a:rPr kumimoji="0" lang="fr-FR" sz="2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 :</a:t>
              </a:r>
              <a:endPara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  <a:p>
              <a:pPr marL="0" marR="3175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600" b="0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cs typeface="Arial" pitchFamily="34" charset="0"/>
                </a:rPr>
                <a:t>  	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0" name="Text Box 3"/>
            <p:cNvSpPr txBox="1">
              <a:spLocks noChangeArrowheads="1"/>
            </p:cNvSpPr>
            <p:nvPr/>
          </p:nvSpPr>
          <p:spPr bwMode="auto">
            <a:xfrm>
              <a:off x="135444" y="3728049"/>
              <a:ext cx="8964488" cy="7683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31750" lvl="0" indent="0" algn="just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2000" b="0" i="0" u="none" strike="noStrike" cap="none" normalizeH="0" baseline="0" dirty="0" smtClean="0">
                  <a:ln>
                    <a:noFill/>
                  </a:ln>
                  <a:solidFill>
                    <a:srgbClr val="002060"/>
                  </a:solidFill>
                  <a:effectLst/>
                  <a:latin typeface="Arial" pitchFamily="34" charset="0"/>
                  <a:cs typeface="Arial" pitchFamily="34" charset="0"/>
                </a:rPr>
                <a:t>                                                                   </a:t>
              </a:r>
              <a:r>
                <a:rPr kumimoji="0" lang="fr-FR" sz="2000" b="0" i="0" u="none" strike="noStrike" cap="none" normalizeH="0" baseline="0" dirty="0" smtClean="0">
                  <a:ln>
                    <a:noFill/>
                  </a:ln>
                  <a:effectLst/>
                  <a:latin typeface="Arial" pitchFamily="34" charset="0"/>
                  <a:cs typeface="Arial" pitchFamily="34" charset="0"/>
                </a:rPr>
                <a:t>Elle</a:t>
              </a:r>
              <a:r>
                <a:rPr kumimoji="0" lang="fr-FR" sz="2000" b="0" i="0" u="none" strike="noStrike" cap="none" normalizeH="0" dirty="0" smtClean="0">
                  <a:ln>
                    <a:noFill/>
                  </a:ln>
                  <a:effectLst/>
                  <a:latin typeface="Arial" pitchFamily="34" charset="0"/>
                  <a:cs typeface="Arial" pitchFamily="34" charset="0"/>
                </a:rPr>
                <a:t> n’est valable que si </a:t>
              </a:r>
              <a:r>
                <a:rPr kumimoji="0" lang="fr-FR" sz="2000" b="1" i="1" u="none" strike="noStrike" cap="none" normalizeH="0" dirty="0" smtClean="0">
                  <a:ln>
                    <a:noFill/>
                  </a:ln>
                  <a:solidFill>
                    <a:srgbClr val="006600"/>
                  </a:solidFill>
                  <a:effectLst/>
                  <a:latin typeface="Arial" pitchFamily="34" charset="0"/>
                  <a:cs typeface="Arial" pitchFamily="34" charset="0"/>
                </a:rPr>
                <a:t>les </a:t>
              </a:r>
              <a:r>
                <a:rPr kumimoji="0" lang="fr-FR" sz="2000" b="1" i="1" u="none" strike="noStrike" cap="none" normalizeH="0" dirty="0" err="1" smtClean="0">
                  <a:ln>
                    <a:noFill/>
                  </a:ln>
                  <a:solidFill>
                    <a:srgbClr val="006600"/>
                  </a:solidFill>
                  <a:effectLst/>
                  <a:latin typeface="Arial" pitchFamily="34" charset="0"/>
                  <a:cs typeface="Arial" pitchFamily="34" charset="0"/>
                </a:rPr>
                <a:t>dimen-sions</a:t>
              </a:r>
              <a:r>
                <a:rPr kumimoji="0" lang="fr-FR" sz="2000" b="1" i="1" u="none" strike="noStrike" cap="none" normalizeH="0" dirty="0" smtClean="0">
                  <a:ln>
                    <a:noFill/>
                  </a:ln>
                  <a:solidFill>
                    <a:srgbClr val="006600"/>
                  </a:solidFill>
                  <a:effectLst/>
                  <a:latin typeface="Arial" pitchFamily="34" charset="0"/>
                  <a:cs typeface="Arial" pitchFamily="34" charset="0"/>
                </a:rPr>
                <a:t> du problème</a:t>
              </a:r>
              <a:r>
                <a:rPr kumimoji="0" lang="fr-FR" sz="2000" b="0" i="0" u="none" strike="noStrike" cap="none" normalizeH="0" dirty="0" smtClean="0">
                  <a:ln>
                    <a:noFill/>
                  </a:ln>
                  <a:effectLst/>
                  <a:latin typeface="Arial" pitchFamily="34" charset="0"/>
                  <a:cs typeface="Arial" pitchFamily="34" charset="0"/>
                </a:rPr>
                <a:t> (taille d’une fente, d’un obstacle …) sont ………............... devant </a:t>
              </a:r>
              <a:r>
                <a:rPr kumimoji="0" lang="fr-FR" sz="2000" b="1" i="1" u="none" strike="noStrike" cap="none" normalizeH="0" dirty="0" smtClean="0">
                  <a:ln>
                    <a:noFill/>
                  </a:ln>
                  <a:solidFill>
                    <a:srgbClr val="006600"/>
                  </a:solidFill>
                  <a:effectLst/>
                  <a:latin typeface="Arial" pitchFamily="34" charset="0"/>
                  <a:cs typeface="Arial" pitchFamily="34" charset="0"/>
                </a:rPr>
                <a:t>la longueur d’onde </a:t>
              </a:r>
              <a:r>
                <a:rPr kumimoji="0" lang="fr-FR" sz="2000" b="1" u="none" strike="noStrike" cap="none" normalizeH="0" dirty="0" smtClean="0">
                  <a:ln>
                    <a:noFill/>
                  </a:ln>
                  <a:solidFill>
                    <a:srgbClr val="006600"/>
                  </a:solidFill>
                  <a:effectLst/>
                  <a:latin typeface="Symbol" pitchFamily="18" charset="2"/>
                  <a:cs typeface="Arial" pitchFamily="34" charset="0"/>
                </a:rPr>
                <a:t>l</a:t>
              </a:r>
              <a:r>
                <a:rPr kumimoji="0" lang="fr-FR" sz="2000" b="1" i="1" u="none" strike="noStrike" cap="none" normalizeH="0" dirty="0" smtClean="0">
                  <a:ln>
                    <a:noFill/>
                  </a:ln>
                  <a:solidFill>
                    <a:srgbClr val="006600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r>
                <a:rPr kumimoji="0" lang="fr-FR" sz="2000" b="0" i="0" u="none" strike="noStrike" cap="none" normalizeH="0" dirty="0" smtClean="0">
                  <a:ln>
                    <a:noFill/>
                  </a:ln>
                  <a:effectLst/>
                  <a:latin typeface="Arial" pitchFamily="34" charset="0"/>
                  <a:cs typeface="Arial" pitchFamily="34" charset="0"/>
                </a:rPr>
                <a:t>de la lumière utilisée.</a:t>
              </a:r>
            </a:p>
          </p:txBody>
        </p:sp>
      </p:grpSp>
      <p:sp>
        <p:nvSpPr>
          <p:cNvPr id="43" name="Rectangle 9"/>
          <p:cNvSpPr>
            <a:spLocks noChangeArrowheads="1"/>
          </p:cNvSpPr>
          <p:nvPr/>
        </p:nvSpPr>
        <p:spPr bwMode="auto">
          <a:xfrm>
            <a:off x="7125331" y="4005064"/>
            <a:ext cx="2232248" cy="392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2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très grandes</a:t>
            </a:r>
            <a:endParaRPr kumimoji="0" lang="fr-FR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4" name="Text Box 2"/>
          <p:cNvSpPr txBox="1">
            <a:spLocks noChangeArrowheads="1"/>
          </p:cNvSpPr>
          <p:nvPr/>
        </p:nvSpPr>
        <p:spPr bwMode="auto">
          <a:xfrm>
            <a:off x="134268" y="5013176"/>
            <a:ext cx="8902228" cy="1584176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pitchFamily="34" charset="0"/>
                <a:sym typeface="Wingdings 2" pitchFamily="18" charset="2"/>
              </a:rPr>
              <a:t>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pitchFamily="34" charset="0"/>
              </a:rPr>
              <a:t> </a:t>
            </a:r>
            <a:r>
              <a:rPr kumimoji="0" lang="fr-FR" sz="20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Propriétés</a:t>
            </a:r>
            <a:r>
              <a:rPr kumimoji="0" lang="fr-FR" sz="16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 </a:t>
            </a:r>
            <a:r>
              <a:rPr kumimoji="0" lang="fr-FR" sz="20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des</a:t>
            </a:r>
            <a:r>
              <a:rPr kumimoji="0" lang="fr-FR" sz="16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 </a:t>
            </a:r>
            <a:r>
              <a:rPr kumimoji="0" lang="fr-FR" sz="20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rayons</a:t>
            </a:r>
            <a:r>
              <a:rPr kumimoji="0" lang="fr-FR" sz="16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 </a:t>
            </a:r>
            <a:r>
              <a:rPr kumimoji="0" lang="fr-FR" sz="20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lumineux</a:t>
            </a:r>
            <a:r>
              <a:rPr kumimoji="0" lang="fr-FR" sz="16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 </a:t>
            </a:r>
            <a:r>
              <a:rPr kumimoji="0" lang="fr-FR" sz="20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dans</a:t>
            </a:r>
            <a:r>
              <a:rPr kumimoji="0" lang="fr-FR" sz="16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 </a:t>
            </a:r>
            <a:r>
              <a:rPr kumimoji="0" lang="fr-FR" sz="20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l’Approximation</a:t>
            </a:r>
            <a:r>
              <a:rPr kumimoji="0" lang="fr-FR" sz="16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 </a:t>
            </a:r>
            <a:r>
              <a:rPr kumimoji="0" lang="fr-FR" sz="20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de</a:t>
            </a:r>
            <a:r>
              <a:rPr kumimoji="0" lang="fr-FR" sz="16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 </a:t>
            </a:r>
            <a:r>
              <a:rPr kumimoji="0" lang="fr-FR" sz="20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l’optique</a:t>
            </a:r>
            <a:r>
              <a:rPr kumimoji="0" lang="fr-FR" sz="16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 </a:t>
            </a:r>
            <a:r>
              <a:rPr kumimoji="0" lang="fr-FR" sz="20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géométrique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 :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  <a:sym typeface="Wingdings" pitchFamily="2" charset="2"/>
              </a:rPr>
              <a:t></a:t>
            </a:r>
          </a:p>
          <a:p>
            <a:pPr algn="just" fontAlgn="base">
              <a:spcBef>
                <a:spcPct val="0"/>
              </a:spcBef>
              <a:spcAft>
                <a:spcPts val="1000"/>
              </a:spcAft>
            </a:pPr>
            <a:r>
              <a:rPr lang="fr-FR" sz="2000" b="1" dirty="0" smtClean="0">
                <a:latin typeface="Calibri" pitchFamily="34" charset="0"/>
                <a:cs typeface="Arial" pitchFamily="34" charset="0"/>
                <a:sym typeface="Wingdings" pitchFamily="2" charset="2"/>
              </a:rPr>
              <a:t>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fr-FR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  <a:sym typeface="Wingdings" pitchFamily="2" charset="2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fr-FR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	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5" name="Rectangle 3"/>
          <p:cNvSpPr>
            <a:spLocks noChangeArrowheads="1"/>
          </p:cNvSpPr>
          <p:nvPr/>
        </p:nvSpPr>
        <p:spPr bwMode="auto">
          <a:xfrm>
            <a:off x="395536" y="5430863"/>
            <a:ext cx="8410897" cy="4279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Les rayons lumineux sont </a:t>
            </a:r>
            <a:r>
              <a:rPr kumimoji="0" lang="fr-FR" sz="20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indépendants les uns des autres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 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367596" y="5838315"/>
            <a:ext cx="856895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ts val="1000"/>
              </a:spcAft>
            </a:pPr>
            <a:r>
              <a:rPr lang="fr-FR" sz="2000" b="1" u="sng" dirty="0" smtClean="0">
                <a:latin typeface="Arial" pitchFamily="34" charset="0"/>
                <a:cs typeface="Arial" pitchFamily="34" charset="0"/>
              </a:rPr>
              <a:t>Principe de Fermat</a:t>
            </a:r>
            <a:r>
              <a:rPr lang="fr-FR" sz="2000" dirty="0" smtClean="0">
                <a:latin typeface="Arial" pitchFamily="34" charset="0"/>
                <a:cs typeface="Arial" pitchFamily="34" charset="0"/>
              </a:rPr>
              <a:t> :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pour aller d’un point A à un point B, </a:t>
            </a:r>
            <a:r>
              <a:rPr lang="fr-FR" sz="2000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la lumière emprunte le chemin correspondant à la durée minimale</a:t>
            </a:r>
            <a:r>
              <a:rPr lang="fr-FR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8" grpId="0" animBg="1"/>
      <p:bldP spid="43" grpId="0"/>
      <p:bldP spid="44" grpId="0" animBg="1"/>
      <p:bldP spid="45" grpId="0"/>
      <p:bldP spid="4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412805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latin typeface="Bookman Old Style" pitchFamily="18" charset="0"/>
              </a:rPr>
              <a:t>a/ </a:t>
            </a:r>
            <a:r>
              <a:rPr lang="fr-FR" sz="2000" b="1" u="sng" dirty="0" smtClean="0">
                <a:latin typeface="Bookman Old Style" pitchFamily="18" charset="0"/>
              </a:rPr>
              <a:t>Modèle du rayon lumineux</a:t>
            </a:r>
            <a:endParaRPr lang="fr-FR" sz="2000" dirty="0">
              <a:latin typeface="Bookman Old Style" pitchFamily="18" charset="0"/>
            </a:endParaRPr>
          </a:p>
        </p:txBody>
      </p:sp>
      <p:grpSp>
        <p:nvGrpSpPr>
          <p:cNvPr id="21" name="Groupe 20"/>
          <p:cNvGrpSpPr/>
          <p:nvPr/>
        </p:nvGrpSpPr>
        <p:grpSpPr>
          <a:xfrm>
            <a:off x="118521" y="1916832"/>
            <a:ext cx="8981411" cy="1080120"/>
            <a:chOff x="118521" y="3717032"/>
            <a:chExt cx="8981411" cy="1080120"/>
          </a:xfrm>
        </p:grpSpPr>
        <p:sp>
          <p:nvSpPr>
            <p:cNvPr id="22" name="Text Box 2"/>
            <p:cNvSpPr txBox="1">
              <a:spLocks noChangeArrowheads="1"/>
            </p:cNvSpPr>
            <p:nvPr/>
          </p:nvSpPr>
          <p:spPr bwMode="auto">
            <a:xfrm>
              <a:off x="118521" y="3717032"/>
              <a:ext cx="8928992" cy="108012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9050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just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itchFamily="66" charset="0"/>
                  <a:cs typeface="Arial" pitchFamily="34" charset="0"/>
                  <a:sym typeface="Wingdings 2" pitchFamily="18" charset="2"/>
                </a:rPr>
                <a:t></a:t>
              </a:r>
              <a:r>
                <a:rPr kumimoji="0" lang="fr-FR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itchFamily="66" charset="0"/>
                  <a:cs typeface="Arial" pitchFamily="34" charset="0"/>
                </a:rPr>
                <a:t> </a:t>
              </a:r>
              <a:r>
                <a:rPr kumimoji="0" lang="fr-FR" sz="2000" b="1" i="0" u="sng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Domaine de validité de l’approximation</a:t>
              </a:r>
              <a:r>
                <a:rPr kumimoji="0" lang="fr-FR" sz="2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 :</a:t>
              </a:r>
              <a:endPara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  <a:p>
              <a:pPr marL="0" marR="3175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600" b="0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cs typeface="Arial" pitchFamily="34" charset="0"/>
                </a:rPr>
                <a:t>  	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" name="Text Box 3"/>
            <p:cNvSpPr txBox="1">
              <a:spLocks noChangeArrowheads="1"/>
            </p:cNvSpPr>
            <p:nvPr/>
          </p:nvSpPr>
          <p:spPr bwMode="auto">
            <a:xfrm>
              <a:off x="135444" y="3728049"/>
              <a:ext cx="8964488" cy="7683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31750" lvl="0" indent="0" algn="just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2000" b="0" i="0" u="none" strike="noStrike" cap="none" normalizeH="0" baseline="0" dirty="0" smtClean="0">
                  <a:ln>
                    <a:noFill/>
                  </a:ln>
                  <a:solidFill>
                    <a:srgbClr val="002060"/>
                  </a:solidFill>
                  <a:effectLst/>
                  <a:latin typeface="Arial" pitchFamily="34" charset="0"/>
                  <a:cs typeface="Arial" pitchFamily="34" charset="0"/>
                </a:rPr>
                <a:t>                                                                   </a:t>
              </a:r>
              <a:r>
                <a:rPr kumimoji="0" lang="fr-FR" sz="2000" b="0" i="0" u="none" strike="noStrike" cap="none" normalizeH="0" baseline="0" dirty="0" smtClean="0">
                  <a:ln>
                    <a:noFill/>
                  </a:ln>
                  <a:effectLst/>
                  <a:latin typeface="Arial" pitchFamily="34" charset="0"/>
                  <a:cs typeface="Arial" pitchFamily="34" charset="0"/>
                </a:rPr>
                <a:t>Elle</a:t>
              </a:r>
              <a:r>
                <a:rPr kumimoji="0" lang="fr-FR" sz="2000" b="0" i="0" u="none" strike="noStrike" cap="none" normalizeH="0" dirty="0" smtClean="0">
                  <a:ln>
                    <a:noFill/>
                  </a:ln>
                  <a:effectLst/>
                  <a:latin typeface="Arial" pitchFamily="34" charset="0"/>
                  <a:cs typeface="Arial" pitchFamily="34" charset="0"/>
                </a:rPr>
                <a:t> n’est valable que si </a:t>
              </a:r>
              <a:r>
                <a:rPr kumimoji="0" lang="fr-FR" sz="2000" b="1" i="1" u="none" strike="noStrike" cap="none" normalizeH="0" dirty="0" smtClean="0">
                  <a:ln>
                    <a:noFill/>
                  </a:ln>
                  <a:solidFill>
                    <a:srgbClr val="006600"/>
                  </a:solidFill>
                  <a:effectLst/>
                  <a:latin typeface="Arial" pitchFamily="34" charset="0"/>
                  <a:cs typeface="Arial" pitchFamily="34" charset="0"/>
                </a:rPr>
                <a:t>les </a:t>
              </a:r>
              <a:r>
                <a:rPr kumimoji="0" lang="fr-FR" sz="2000" b="1" i="1" u="none" strike="noStrike" cap="none" normalizeH="0" dirty="0" err="1" smtClean="0">
                  <a:ln>
                    <a:noFill/>
                  </a:ln>
                  <a:solidFill>
                    <a:srgbClr val="006600"/>
                  </a:solidFill>
                  <a:effectLst/>
                  <a:latin typeface="Arial" pitchFamily="34" charset="0"/>
                  <a:cs typeface="Arial" pitchFamily="34" charset="0"/>
                </a:rPr>
                <a:t>dimen-sions</a:t>
              </a:r>
              <a:r>
                <a:rPr kumimoji="0" lang="fr-FR" sz="2000" b="1" i="1" u="none" strike="noStrike" cap="none" normalizeH="0" dirty="0" smtClean="0">
                  <a:ln>
                    <a:noFill/>
                  </a:ln>
                  <a:solidFill>
                    <a:srgbClr val="006600"/>
                  </a:solidFill>
                  <a:effectLst/>
                  <a:latin typeface="Arial" pitchFamily="34" charset="0"/>
                  <a:cs typeface="Arial" pitchFamily="34" charset="0"/>
                </a:rPr>
                <a:t> du problème</a:t>
              </a:r>
              <a:r>
                <a:rPr kumimoji="0" lang="fr-FR" sz="2000" b="0" i="0" u="none" strike="noStrike" cap="none" normalizeH="0" dirty="0" smtClean="0">
                  <a:ln>
                    <a:noFill/>
                  </a:ln>
                  <a:effectLst/>
                  <a:latin typeface="Arial" pitchFamily="34" charset="0"/>
                  <a:cs typeface="Arial" pitchFamily="34" charset="0"/>
                </a:rPr>
                <a:t> (taille d’une fente, d’un obstacle …) sont ………............... devant </a:t>
              </a:r>
              <a:r>
                <a:rPr kumimoji="0" lang="fr-FR" sz="2000" b="1" i="1" u="none" strike="noStrike" cap="none" normalizeH="0" dirty="0" smtClean="0">
                  <a:ln>
                    <a:noFill/>
                  </a:ln>
                  <a:solidFill>
                    <a:srgbClr val="006600"/>
                  </a:solidFill>
                  <a:effectLst/>
                  <a:latin typeface="Arial" pitchFamily="34" charset="0"/>
                  <a:cs typeface="Arial" pitchFamily="34" charset="0"/>
                </a:rPr>
                <a:t>la longueur d’onde </a:t>
              </a:r>
              <a:r>
                <a:rPr kumimoji="0" lang="fr-FR" sz="2000" b="1" u="none" strike="noStrike" cap="none" normalizeH="0" dirty="0" smtClean="0">
                  <a:ln>
                    <a:noFill/>
                  </a:ln>
                  <a:solidFill>
                    <a:srgbClr val="006600"/>
                  </a:solidFill>
                  <a:effectLst/>
                  <a:latin typeface="Symbol" pitchFamily="18" charset="2"/>
                  <a:cs typeface="Arial" pitchFamily="34" charset="0"/>
                </a:rPr>
                <a:t>l</a:t>
              </a:r>
              <a:r>
                <a:rPr kumimoji="0" lang="fr-FR" sz="2000" b="1" i="1" u="none" strike="noStrike" cap="none" normalizeH="0" dirty="0" smtClean="0">
                  <a:ln>
                    <a:noFill/>
                  </a:ln>
                  <a:solidFill>
                    <a:srgbClr val="006600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r>
                <a:rPr kumimoji="0" lang="fr-FR" sz="2000" b="0" i="0" u="none" strike="noStrike" cap="none" normalizeH="0" dirty="0" smtClean="0">
                  <a:ln>
                    <a:noFill/>
                  </a:ln>
                  <a:effectLst/>
                  <a:latin typeface="Arial" pitchFamily="34" charset="0"/>
                  <a:cs typeface="Arial" pitchFamily="34" charset="0"/>
                </a:rPr>
                <a:t>de la lumière utilisée.</a:t>
              </a:r>
            </a:p>
          </p:txBody>
        </p:sp>
      </p:grpSp>
      <p:sp>
        <p:nvSpPr>
          <p:cNvPr id="24" name="Text Box 2"/>
          <p:cNvSpPr txBox="1">
            <a:spLocks noChangeArrowheads="1"/>
          </p:cNvSpPr>
          <p:nvPr/>
        </p:nvSpPr>
        <p:spPr bwMode="auto">
          <a:xfrm>
            <a:off x="134268" y="3115879"/>
            <a:ext cx="8902228" cy="2717850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pitchFamily="34" charset="0"/>
                <a:sym typeface="Wingdings 2" pitchFamily="18" charset="2"/>
              </a:rPr>
              <a:t>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pitchFamily="34" charset="0"/>
              </a:rPr>
              <a:t> </a:t>
            </a:r>
            <a:r>
              <a:rPr kumimoji="0" lang="fr-FR" sz="20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Propriétés</a:t>
            </a:r>
            <a:r>
              <a:rPr kumimoji="0" lang="fr-FR" sz="16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 </a:t>
            </a:r>
            <a:r>
              <a:rPr kumimoji="0" lang="fr-FR" sz="20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des</a:t>
            </a:r>
            <a:r>
              <a:rPr kumimoji="0" lang="fr-FR" sz="16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 </a:t>
            </a:r>
            <a:r>
              <a:rPr kumimoji="0" lang="fr-FR" sz="20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rayons</a:t>
            </a:r>
            <a:r>
              <a:rPr kumimoji="0" lang="fr-FR" sz="16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 </a:t>
            </a:r>
            <a:r>
              <a:rPr kumimoji="0" lang="fr-FR" sz="20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lumineux</a:t>
            </a:r>
            <a:r>
              <a:rPr kumimoji="0" lang="fr-FR" sz="16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 </a:t>
            </a:r>
            <a:r>
              <a:rPr kumimoji="0" lang="fr-FR" sz="20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dans</a:t>
            </a:r>
            <a:r>
              <a:rPr kumimoji="0" lang="fr-FR" sz="16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 </a:t>
            </a:r>
            <a:r>
              <a:rPr kumimoji="0" lang="fr-FR" sz="20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l’Approximation</a:t>
            </a:r>
            <a:r>
              <a:rPr kumimoji="0" lang="fr-FR" sz="16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 </a:t>
            </a:r>
            <a:r>
              <a:rPr kumimoji="0" lang="fr-FR" sz="20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de</a:t>
            </a:r>
            <a:r>
              <a:rPr kumimoji="0" lang="fr-FR" sz="16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 </a:t>
            </a:r>
            <a:r>
              <a:rPr kumimoji="0" lang="fr-FR" sz="20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l’optique</a:t>
            </a:r>
            <a:r>
              <a:rPr kumimoji="0" lang="fr-FR" sz="16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 </a:t>
            </a:r>
            <a:r>
              <a:rPr kumimoji="0" lang="fr-FR" sz="20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géométrique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 :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  <a:sym typeface="Wingdings" pitchFamily="2" charset="2"/>
              </a:rPr>
              <a:t></a:t>
            </a:r>
            <a:endParaRPr kumimoji="0" lang="fr-FR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  <a:sym typeface="Wingdings" pitchFamily="2" charset="2"/>
              </a:rPr>
              <a:t></a:t>
            </a:r>
            <a:endParaRPr kumimoji="0" lang="fr-FR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fr-FR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  <a:sym typeface="Wingdings" pitchFamily="2" charset="2"/>
              </a:rPr>
              <a:t>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3175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  	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Rectangle 3"/>
          <p:cNvSpPr>
            <a:spLocks noChangeArrowheads="1"/>
          </p:cNvSpPr>
          <p:nvPr/>
        </p:nvSpPr>
        <p:spPr bwMode="auto">
          <a:xfrm>
            <a:off x="395536" y="3533566"/>
            <a:ext cx="8410897" cy="4279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Les rayons lumineux sont </a:t>
            </a:r>
            <a:r>
              <a:rPr kumimoji="0" lang="fr-FR" sz="20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indépendants les uns des autres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 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395536" y="4753609"/>
            <a:ext cx="858227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ts val="1000"/>
              </a:spcAft>
            </a:pPr>
            <a:r>
              <a:rPr lang="fr-FR" sz="2000" b="1" u="sng" dirty="0" smtClean="0">
                <a:latin typeface="Arial" pitchFamily="34" charset="0"/>
                <a:cs typeface="Arial" pitchFamily="34" charset="0"/>
              </a:rPr>
              <a:t>Principe de retour inverse de la lumière</a:t>
            </a:r>
            <a:r>
              <a:rPr lang="fr-FR" sz="2000" b="1" dirty="0" smtClean="0">
                <a:latin typeface="Arial" pitchFamily="34" charset="0"/>
                <a:cs typeface="Arial" pitchFamily="34" charset="0"/>
              </a:rPr>
              <a:t> : </a:t>
            </a:r>
            <a:r>
              <a:rPr lang="fr-FR" sz="2000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la trajectoire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suivie par la lumière pour aller d’un point A à un point B </a:t>
            </a:r>
            <a:r>
              <a:rPr lang="fr-FR" sz="2000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est la même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que celle pour aller du point B au point A</a:t>
            </a:r>
          </a:p>
        </p:txBody>
      </p:sp>
      <p:sp>
        <p:nvSpPr>
          <p:cNvPr id="31" name="Rectangle 30"/>
          <p:cNvSpPr/>
          <p:nvPr/>
        </p:nvSpPr>
        <p:spPr>
          <a:xfrm>
            <a:off x="323529" y="3973715"/>
            <a:ext cx="856895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ts val="1000"/>
              </a:spcAft>
            </a:pPr>
            <a:r>
              <a:rPr lang="fr-FR" sz="2000" b="1" u="sng" dirty="0" smtClean="0">
                <a:latin typeface="Arial" pitchFamily="34" charset="0"/>
                <a:cs typeface="Arial" pitchFamily="34" charset="0"/>
              </a:rPr>
              <a:t>Principe de Fermat</a:t>
            </a:r>
            <a:r>
              <a:rPr lang="fr-FR" sz="2000" dirty="0" smtClean="0">
                <a:latin typeface="Arial" pitchFamily="34" charset="0"/>
                <a:cs typeface="Arial" pitchFamily="34" charset="0"/>
              </a:rPr>
              <a:t> :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pour aller d’un point A à un point B, </a:t>
            </a:r>
            <a:r>
              <a:rPr lang="fr-FR" sz="2000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la lumière emprunte le chemin correspondant à la durée minimale</a:t>
            </a:r>
            <a:r>
              <a:rPr lang="fr-FR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. </a:t>
            </a:r>
          </a:p>
        </p:txBody>
      </p:sp>
      <p:sp>
        <p:nvSpPr>
          <p:cNvPr id="35" name="Rectangle 4"/>
          <p:cNvSpPr>
            <a:spLocks noChangeArrowheads="1"/>
          </p:cNvSpPr>
          <p:nvPr/>
        </p:nvSpPr>
        <p:spPr bwMode="auto">
          <a:xfrm>
            <a:off x="0" y="6165304"/>
            <a:ext cx="9144000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                                            La lumière se propage de façon </a:t>
            </a:r>
            <a:r>
              <a:rPr kumimoji="0" lang="fr-FR" sz="2000" b="1" i="1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rectiligne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, </a:t>
            </a:r>
            <a:r>
              <a:rPr kumimoji="0" lang="fr-FR" sz="2000" b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en accord avec le principe de Fermat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.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Rectangle 7"/>
          <p:cNvSpPr>
            <a:spLocks noChangeArrowheads="1"/>
          </p:cNvSpPr>
          <p:nvPr/>
        </p:nvSpPr>
        <p:spPr bwMode="auto">
          <a:xfrm>
            <a:off x="0" y="5852183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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- </a:t>
            </a:r>
            <a:r>
              <a:rPr kumimoji="0" lang="fr-FR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Quelle est la forme de la trajectoire d’un rayon lumineux dans un milieu </a:t>
            </a:r>
            <a:r>
              <a:rPr kumimoji="0" lang="fr-FR" sz="20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transpa-rent</a:t>
            </a:r>
            <a:r>
              <a:rPr kumimoji="0" lang="fr-FR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, homogène et isotrope ?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Arial Unicode MS" pitchFamily="34" charset="-128"/>
              <a:cs typeface="Times New Roman" pitchFamily="18" charset="0"/>
              <a:sym typeface="Wingdings" pitchFamily="2" charset="2"/>
            </a:endParaRPr>
          </a:p>
        </p:txBody>
      </p:sp>
      <p:sp>
        <p:nvSpPr>
          <p:cNvPr id="39" name="Rectangle 9"/>
          <p:cNvSpPr>
            <a:spLocks noChangeArrowheads="1"/>
          </p:cNvSpPr>
          <p:nvPr/>
        </p:nvSpPr>
        <p:spPr bwMode="auto">
          <a:xfrm>
            <a:off x="7092280" y="2204864"/>
            <a:ext cx="2232248" cy="392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2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très grandes</a:t>
            </a:r>
            <a:endParaRPr kumimoji="0" lang="fr-FR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1403648" y="-1827584"/>
            <a:ext cx="32480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i="1" u="sng" dirty="0" smtClean="0">
                <a:latin typeface="Bookman Old Style" pitchFamily="18" charset="0"/>
              </a:rPr>
              <a:t>1) Cadre de l’étude</a:t>
            </a:r>
            <a:endParaRPr lang="fr-FR" sz="2400" dirty="0">
              <a:latin typeface="Bookman Old Style" pitchFamily="18" charset="0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0" y="-1395536"/>
            <a:ext cx="412805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latin typeface="Bookman Old Style" pitchFamily="18" charset="0"/>
              </a:rPr>
              <a:t>a/ </a:t>
            </a:r>
            <a:r>
              <a:rPr lang="fr-FR" sz="2000" b="1" u="sng" dirty="0" smtClean="0">
                <a:latin typeface="Bookman Old Style" pitchFamily="18" charset="0"/>
              </a:rPr>
              <a:t>Modèle du rayon lumineux</a:t>
            </a:r>
            <a:endParaRPr lang="fr-FR" sz="2000" dirty="0">
              <a:latin typeface="Bookman Old Style" pitchFamily="18" charset="0"/>
            </a:endParaRPr>
          </a:p>
        </p:txBody>
      </p:sp>
      <p:sp>
        <p:nvSpPr>
          <p:cNvPr id="42" name="Text Box 4"/>
          <p:cNvSpPr txBox="1">
            <a:spLocks noChangeArrowheads="1"/>
          </p:cNvSpPr>
          <p:nvPr/>
        </p:nvSpPr>
        <p:spPr bwMode="auto">
          <a:xfrm>
            <a:off x="755576" y="410570"/>
            <a:ext cx="7704856" cy="7920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905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fr-FR" sz="2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pitchFamily="34" charset="0"/>
              </a:rPr>
              <a:t>Approximation</a:t>
            </a:r>
            <a:r>
              <a:rPr kumimoji="0" lang="fr-FR" sz="2400" b="1" i="0" u="sng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pitchFamily="34" charset="0"/>
              </a:rPr>
              <a:t> de l’optique géométrique</a:t>
            </a:r>
            <a:r>
              <a:rPr kumimoji="0" lang="fr-FR" sz="2400" b="1" i="0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pitchFamily="34" charset="0"/>
              </a:rPr>
              <a:t> </a:t>
            </a:r>
            <a:r>
              <a:rPr kumimoji="0" lang="fr-FR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pitchFamily="34" charset="0"/>
              </a:rPr>
              <a:t>: on néglige le caractère ondulatoire de la lumière</a:t>
            </a:r>
            <a:endParaRPr kumimoji="0" lang="fr-FR" sz="5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Flèche vers le bas 42"/>
          <p:cNvSpPr/>
          <p:nvPr/>
        </p:nvSpPr>
        <p:spPr>
          <a:xfrm>
            <a:off x="4139952" y="1274666"/>
            <a:ext cx="432048" cy="576064"/>
          </a:xfrm>
          <a:prstGeom prst="downArrow">
            <a:avLst/>
          </a:prstGeom>
          <a:solidFill>
            <a:srgbClr val="FFC000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5" grpId="0"/>
      <p:bldP spid="3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2"/>
          <p:cNvSpPr txBox="1">
            <a:spLocks noChangeArrowheads="1"/>
          </p:cNvSpPr>
          <p:nvPr/>
        </p:nvSpPr>
        <p:spPr bwMode="auto">
          <a:xfrm>
            <a:off x="62260" y="63078"/>
            <a:ext cx="8902228" cy="2357810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pitchFamily="34" charset="0"/>
                <a:sym typeface="Wingdings 2" pitchFamily="18" charset="2"/>
              </a:rPr>
              <a:t>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pitchFamily="34" charset="0"/>
              </a:rPr>
              <a:t> </a:t>
            </a:r>
            <a:r>
              <a:rPr kumimoji="0" lang="fr-FR" sz="20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Propriétés</a:t>
            </a:r>
            <a:r>
              <a:rPr kumimoji="0" lang="fr-FR" sz="16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 </a:t>
            </a:r>
            <a:r>
              <a:rPr kumimoji="0" lang="fr-FR" sz="20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des</a:t>
            </a:r>
            <a:r>
              <a:rPr kumimoji="0" lang="fr-FR" sz="16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 </a:t>
            </a:r>
            <a:r>
              <a:rPr kumimoji="0" lang="fr-FR" sz="20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rayons</a:t>
            </a:r>
            <a:r>
              <a:rPr kumimoji="0" lang="fr-FR" sz="16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 </a:t>
            </a:r>
            <a:r>
              <a:rPr kumimoji="0" lang="fr-FR" sz="20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lumineux</a:t>
            </a:r>
            <a:r>
              <a:rPr kumimoji="0" lang="fr-FR" sz="16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 </a:t>
            </a:r>
            <a:r>
              <a:rPr kumimoji="0" lang="fr-FR" sz="20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dans</a:t>
            </a:r>
            <a:r>
              <a:rPr kumimoji="0" lang="fr-FR" sz="16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 </a:t>
            </a:r>
            <a:r>
              <a:rPr kumimoji="0" lang="fr-FR" sz="20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l’approximation</a:t>
            </a:r>
            <a:r>
              <a:rPr kumimoji="0" lang="fr-FR" sz="16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 </a:t>
            </a:r>
            <a:r>
              <a:rPr kumimoji="0" lang="fr-FR" sz="20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de</a:t>
            </a:r>
            <a:r>
              <a:rPr kumimoji="0" lang="fr-FR" sz="16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 </a:t>
            </a:r>
            <a:r>
              <a:rPr kumimoji="0" lang="fr-FR" sz="20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l’optique</a:t>
            </a:r>
            <a:r>
              <a:rPr kumimoji="0" lang="fr-FR" sz="16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 </a:t>
            </a:r>
            <a:r>
              <a:rPr kumimoji="0" lang="fr-FR" sz="20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géométrique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 :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endParaRPr kumimoji="0" lang="fr-FR" sz="3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  <a:sym typeface="Wingdings" pitchFamily="2" charset="2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  <a:sym typeface="Wingdings" pitchFamily="2" charset="2"/>
              </a:rPr>
              <a:t></a:t>
            </a:r>
            <a:endParaRPr kumimoji="0" lang="fr-FR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endParaRPr kumimoji="0" lang="fr-FR" sz="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  <a:sym typeface="Wingdings" pitchFamily="2" charset="2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  <a:sym typeface="Wingdings" pitchFamily="2" charset="2"/>
              </a:rPr>
              <a:t></a:t>
            </a:r>
            <a:endParaRPr kumimoji="0" lang="fr-FR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endParaRPr kumimoji="0" lang="fr-FR" sz="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endParaRPr kumimoji="0" lang="fr-FR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  <a:sym typeface="Wingdings" pitchFamily="2" charset="2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  <a:sym typeface="Wingdings" pitchFamily="2" charset="2"/>
              </a:rPr>
              <a:t>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3175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  	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323528" y="388165"/>
            <a:ext cx="8410897" cy="4279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Les rayons lumineux sont </a:t>
            </a:r>
            <a:r>
              <a:rPr kumimoji="0" lang="fr-FR" sz="20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indépendants les uns des autres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 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23528" y="1435926"/>
            <a:ext cx="858227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ts val="1000"/>
              </a:spcAft>
            </a:pPr>
            <a:r>
              <a:rPr lang="fr-FR" sz="2000" b="1" u="sng" dirty="0" smtClean="0">
                <a:latin typeface="Arial" pitchFamily="34" charset="0"/>
                <a:cs typeface="Arial" pitchFamily="34" charset="0"/>
              </a:rPr>
              <a:t>Principe de retour inverse de la lumière</a:t>
            </a:r>
            <a:r>
              <a:rPr lang="fr-FR" sz="2000" b="1" dirty="0" smtClean="0">
                <a:latin typeface="Arial" pitchFamily="34" charset="0"/>
                <a:cs typeface="Arial" pitchFamily="34" charset="0"/>
              </a:rPr>
              <a:t> : </a:t>
            </a:r>
            <a:r>
              <a:rPr lang="fr-FR" sz="2000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la trajectoire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suivie par la lumière pour aller d’un point A à un point B </a:t>
            </a:r>
            <a:r>
              <a:rPr lang="fr-FR" sz="2000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est la même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que celle pour aller du point B au point A</a:t>
            </a:r>
          </a:p>
        </p:txBody>
      </p:sp>
      <p:sp>
        <p:nvSpPr>
          <p:cNvPr id="7" name="Rectangle 6"/>
          <p:cNvSpPr/>
          <p:nvPr/>
        </p:nvSpPr>
        <p:spPr>
          <a:xfrm>
            <a:off x="320971" y="758864"/>
            <a:ext cx="856895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ts val="1000"/>
              </a:spcAft>
            </a:pPr>
            <a:r>
              <a:rPr lang="fr-FR" sz="2000" b="1" u="sng" dirty="0" smtClean="0">
                <a:latin typeface="Arial" pitchFamily="34" charset="0"/>
                <a:cs typeface="Arial" pitchFamily="34" charset="0"/>
              </a:rPr>
              <a:t>Principe de Fermat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 </a:t>
            </a:r>
            <a:r>
              <a:rPr lang="fr-FR" sz="2000" dirty="0" smtClean="0">
                <a:latin typeface="Arial" pitchFamily="34" charset="0"/>
                <a:cs typeface="Arial" pitchFamily="34" charset="0"/>
              </a:rPr>
              <a:t>: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pour aller d’un point A à un point B, </a:t>
            </a:r>
            <a:r>
              <a:rPr lang="fr-FR" sz="2000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la lumière emprunte le chemin correspondant à la durée minimale</a:t>
            </a:r>
            <a:r>
              <a:rPr lang="fr-FR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. </a:t>
            </a: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33796" name="Rectangle 4"/>
          <p:cNvSpPr>
            <a:spLocks noChangeArrowheads="1"/>
          </p:cNvSpPr>
          <p:nvPr/>
        </p:nvSpPr>
        <p:spPr bwMode="auto">
          <a:xfrm>
            <a:off x="0" y="2746203"/>
            <a:ext cx="9144000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                                            La lumière se propage de façon </a:t>
            </a:r>
            <a:r>
              <a:rPr kumimoji="0" lang="fr-FR" sz="2000" b="1" i="1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rectiligne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, </a:t>
            </a:r>
            <a:r>
              <a:rPr kumimoji="0" lang="fr-FR" sz="2000" b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en accord avec le principe de Fermat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.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0" y="2433082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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- </a:t>
            </a:r>
            <a:r>
              <a:rPr kumimoji="0" lang="fr-FR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Quelle est la forme de la trajectoire d’un rayon lumineux dans un milieu </a:t>
            </a:r>
            <a:r>
              <a:rPr kumimoji="0" lang="fr-FR" sz="20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transpa-rent</a:t>
            </a:r>
            <a:r>
              <a:rPr kumimoji="0" lang="fr-FR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, homogène et isotrope ?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Arial Unicode MS" pitchFamily="34" charset="-128"/>
              <a:cs typeface="Times New Roman" pitchFamily="18" charset="0"/>
              <a:sym typeface="Wingdings" pitchFamily="2" charset="2"/>
            </a:endParaRPr>
          </a:p>
        </p:txBody>
      </p:sp>
      <p:sp>
        <p:nvSpPr>
          <p:cNvPr id="17" name="Rectangle 1"/>
          <p:cNvSpPr>
            <a:spLocks noChangeArrowheads="1"/>
          </p:cNvSpPr>
          <p:nvPr/>
        </p:nvSpPr>
        <p:spPr bwMode="auto">
          <a:xfrm>
            <a:off x="395536" y="4005064"/>
            <a:ext cx="8136904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La célérité d’une onde lumineuse :</a:t>
            </a: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2400" b="1" i="1" dirty="0" smtClean="0">
                <a:latin typeface="Calibri" pitchFamily="34" charset="0"/>
                <a:ea typeface="Arial Unicode MS" pitchFamily="34" charset="-128"/>
                <a:cs typeface="Calibri" pitchFamily="34" charset="0"/>
              </a:rPr>
              <a:t>- </a:t>
            </a:r>
            <a:r>
              <a:rPr kumimoji="0" lang="fr-FR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peut dépendre de sa </a:t>
            </a:r>
            <a:r>
              <a:rPr kumimoji="0" lang="fr-FR" sz="24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fréquence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 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: milieu DISPERSIF</a:t>
            </a:r>
            <a:r>
              <a:rPr kumimoji="0" lang="fr-FR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 ;</a:t>
            </a: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Arial Unicode MS" pitchFamily="34" charset="-128"/>
              <a:cs typeface="Calibri" pitchFamily="34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2400" b="1" i="1" dirty="0" smtClean="0">
                <a:latin typeface="Calibri" pitchFamily="34" charset="0"/>
                <a:ea typeface="Arial Unicode MS" pitchFamily="34" charset="-128"/>
                <a:cs typeface="Calibri" pitchFamily="34" charset="0"/>
              </a:rPr>
              <a:t>- </a:t>
            </a:r>
            <a:r>
              <a:rPr kumimoji="0" lang="fr-FR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est généralement </a:t>
            </a:r>
            <a:r>
              <a:rPr kumimoji="0" lang="fr-FR" sz="24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différente dans deux milieux différents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. </a:t>
            </a:r>
            <a:endParaRPr kumimoji="0" lang="fr-FR" sz="4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0" y="3618890"/>
            <a:ext cx="604524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u="sng" dirty="0" smtClean="0">
                <a:latin typeface="Bookman Old Style" pitchFamily="18" charset="0"/>
              </a:rPr>
              <a:t>b/ L’indice optique (ou indice de réfraction)</a:t>
            </a:r>
            <a:endParaRPr lang="fr-FR" sz="2000" dirty="0">
              <a:latin typeface="Bookman Old Style" pitchFamily="18" charset="0"/>
            </a:endParaRPr>
          </a:p>
        </p:txBody>
      </p:sp>
      <p:sp>
        <p:nvSpPr>
          <p:cNvPr id="19" name="Text Box 2"/>
          <p:cNvSpPr txBox="1">
            <a:spLocks noChangeArrowheads="1"/>
          </p:cNvSpPr>
          <p:nvPr/>
        </p:nvSpPr>
        <p:spPr bwMode="auto">
          <a:xfrm>
            <a:off x="107504" y="5206050"/>
            <a:ext cx="8964488" cy="1584176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pitchFamily="34" charset="0"/>
                <a:sym typeface="Wingdings 2" pitchFamily="18" charset="2"/>
              </a:rPr>
              <a:t>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pitchFamily="34" charset="0"/>
              </a:rPr>
              <a:t> </a:t>
            </a:r>
            <a:r>
              <a:rPr kumimoji="0" lang="fr-FR" sz="20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Indice optique d’un milieu pour une radiation monochromatique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 :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3175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  	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Rectangle 3"/>
          <p:cNvSpPr>
            <a:spLocks noChangeArrowheads="1"/>
          </p:cNvSpPr>
          <p:nvPr/>
        </p:nvSpPr>
        <p:spPr bwMode="auto">
          <a:xfrm>
            <a:off x="179512" y="5638098"/>
            <a:ext cx="6624736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    Noté par la lettre « 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n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 », c’est le rapport de la célérité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c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de la lumière dans le vide par la célérité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v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de la lumière dans le milieu.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Text Box 1"/>
          <p:cNvSpPr txBox="1">
            <a:spLocks noChangeArrowheads="1"/>
          </p:cNvSpPr>
          <p:nvPr/>
        </p:nvSpPr>
        <p:spPr bwMode="auto">
          <a:xfrm>
            <a:off x="6948264" y="5638098"/>
            <a:ext cx="1967999" cy="1080120"/>
          </a:xfrm>
          <a:prstGeom prst="rect">
            <a:avLst/>
          </a:prstGeom>
          <a:solidFill>
            <a:srgbClr val="FFFF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6962397" y="5902980"/>
            <a:ext cx="7200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b="1" dirty="0" smtClean="0">
                <a:latin typeface="Arial" pitchFamily="34" charset="0"/>
                <a:cs typeface="Arial" pitchFamily="34" charset="0"/>
              </a:rPr>
              <a:t>n  =  </a:t>
            </a:r>
            <a:endParaRPr lang="fr-FR" sz="2000" dirty="0"/>
          </a:p>
        </p:txBody>
      </p:sp>
      <p:sp>
        <p:nvSpPr>
          <p:cNvPr id="23" name="Rectangle 22"/>
          <p:cNvSpPr/>
          <p:nvPr/>
        </p:nvSpPr>
        <p:spPr>
          <a:xfrm>
            <a:off x="7691494" y="5638098"/>
            <a:ext cx="52610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latin typeface="Arial" pitchFamily="34" charset="0"/>
                <a:cs typeface="Arial" pitchFamily="34" charset="0"/>
              </a:rPr>
              <a:t>c  </a:t>
            </a:r>
            <a:endParaRPr lang="fr-FR" sz="2000" dirty="0"/>
          </a:p>
        </p:txBody>
      </p:sp>
      <p:sp>
        <p:nvSpPr>
          <p:cNvPr id="24" name="Rectangle 23"/>
          <p:cNvSpPr/>
          <p:nvPr/>
        </p:nvSpPr>
        <p:spPr>
          <a:xfrm>
            <a:off x="7691494" y="6208817"/>
            <a:ext cx="52610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latin typeface="Arial" pitchFamily="34" charset="0"/>
                <a:cs typeface="Arial" pitchFamily="34" charset="0"/>
              </a:rPr>
              <a:t>v  </a:t>
            </a:r>
            <a:endParaRPr lang="fr-FR" sz="2000" dirty="0"/>
          </a:p>
        </p:txBody>
      </p:sp>
      <p:cxnSp>
        <p:nvCxnSpPr>
          <p:cNvPr id="25" name="Connecteur droit 24"/>
          <p:cNvCxnSpPr/>
          <p:nvPr/>
        </p:nvCxnSpPr>
        <p:spPr>
          <a:xfrm>
            <a:off x="7679919" y="6142154"/>
            <a:ext cx="43204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7884368" y="5638098"/>
            <a:ext cx="108074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fr-FR" sz="2000" b="1" dirty="0" err="1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m.s</a:t>
            </a:r>
            <a:r>
              <a:rPr lang="fr-FR" sz="2000" b="1" baseline="300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 – 1</a:t>
            </a:r>
            <a:r>
              <a:rPr lang="fr-FR" sz="20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)</a:t>
            </a:r>
            <a:endParaRPr lang="fr-FR" dirty="0">
              <a:solidFill>
                <a:srgbClr val="006600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7884368" y="6214162"/>
            <a:ext cx="108074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fr-FR" sz="2000" b="1" dirty="0" err="1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m.s</a:t>
            </a:r>
            <a:r>
              <a:rPr lang="fr-FR" sz="2000" b="1" baseline="300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 – 1</a:t>
            </a:r>
            <a:r>
              <a:rPr lang="fr-FR" sz="20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)</a:t>
            </a:r>
            <a:endParaRPr lang="fr-FR" dirty="0">
              <a:solidFill>
                <a:srgbClr val="006600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6948264" y="6286170"/>
            <a:ext cx="55335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(Ø)</a:t>
            </a:r>
            <a:endParaRPr lang="fr-FR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 animBg="1"/>
      <p:bldP spid="20" grpId="0"/>
      <p:bldP spid="21" grpId="0" animBg="1"/>
      <p:bldP spid="22" grpId="0"/>
      <p:bldP spid="23" grpId="0"/>
      <p:bldP spid="24" grpId="0"/>
      <p:bldP spid="26" grpId="0"/>
      <p:bldP spid="27" grpId="0"/>
      <p:bldP spid="2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395536" y="332656"/>
            <a:ext cx="8136904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La célérité d’une onde lumineuse :</a:t>
            </a: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2400" b="1" i="1" dirty="0" smtClean="0">
                <a:latin typeface="Calibri" pitchFamily="34" charset="0"/>
                <a:ea typeface="Arial Unicode MS" pitchFamily="34" charset="-128"/>
                <a:cs typeface="Calibri" pitchFamily="34" charset="0"/>
              </a:rPr>
              <a:t>- </a:t>
            </a:r>
            <a:r>
              <a:rPr kumimoji="0" lang="fr-FR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peut dépendre de sa </a:t>
            </a:r>
            <a:r>
              <a:rPr kumimoji="0" lang="fr-FR" sz="24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fréquence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 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: milieu DISPERSIF</a:t>
            </a:r>
            <a:r>
              <a:rPr kumimoji="0" lang="fr-FR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 ;</a:t>
            </a: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Arial Unicode MS" pitchFamily="34" charset="-128"/>
              <a:cs typeface="Calibri" pitchFamily="34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2400" b="1" i="1" dirty="0" smtClean="0">
                <a:latin typeface="Calibri" pitchFamily="34" charset="0"/>
                <a:ea typeface="Arial Unicode MS" pitchFamily="34" charset="-128"/>
                <a:cs typeface="Calibri" pitchFamily="34" charset="0"/>
              </a:rPr>
              <a:t>- </a:t>
            </a:r>
            <a:r>
              <a:rPr kumimoji="0" lang="fr-FR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est généralement </a:t>
            </a:r>
            <a:r>
              <a:rPr kumimoji="0" lang="fr-FR" sz="24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différente dans deux milieux différents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. </a:t>
            </a:r>
            <a:endParaRPr kumimoji="0" lang="fr-FR" sz="4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-27384"/>
            <a:ext cx="604524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u="sng" dirty="0" smtClean="0">
                <a:latin typeface="Bookman Old Style" pitchFamily="18" charset="0"/>
              </a:rPr>
              <a:t>b/ L’indice optique (ou indice de réfraction)</a:t>
            </a:r>
            <a:endParaRPr lang="fr-FR" sz="2000" dirty="0">
              <a:latin typeface="Bookman Old Style" pitchFamily="18" charset="0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107504" y="1559776"/>
            <a:ext cx="8964488" cy="1584176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pitchFamily="34" charset="0"/>
                <a:sym typeface="Wingdings 2" pitchFamily="18" charset="2"/>
              </a:rPr>
              <a:t>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pitchFamily="34" charset="0"/>
              </a:rPr>
              <a:t> </a:t>
            </a:r>
            <a:r>
              <a:rPr kumimoji="0" lang="fr-FR" sz="20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Indice optique d’un milieu pour une radiation monochromatique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 :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3175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  	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179512" y="1991824"/>
            <a:ext cx="6624736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    Noté par la lettre « 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n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 », c’est le rapport de la célérité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c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de la lumière dans le vide par la célérité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v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de la lumière dans le milieu.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 Box 1"/>
          <p:cNvSpPr txBox="1">
            <a:spLocks noChangeArrowheads="1"/>
          </p:cNvSpPr>
          <p:nvPr/>
        </p:nvSpPr>
        <p:spPr bwMode="auto">
          <a:xfrm>
            <a:off x="6948264" y="1991824"/>
            <a:ext cx="1967999" cy="1080120"/>
          </a:xfrm>
          <a:prstGeom prst="rect">
            <a:avLst/>
          </a:prstGeom>
          <a:solidFill>
            <a:srgbClr val="FFFF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962397" y="2256706"/>
            <a:ext cx="7200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b="1" dirty="0" smtClean="0">
                <a:latin typeface="Arial" pitchFamily="34" charset="0"/>
                <a:cs typeface="Arial" pitchFamily="34" charset="0"/>
              </a:rPr>
              <a:t>n  =  </a:t>
            </a:r>
            <a:endParaRPr lang="fr-FR" sz="2000" dirty="0"/>
          </a:p>
        </p:txBody>
      </p:sp>
      <p:sp>
        <p:nvSpPr>
          <p:cNvPr id="12" name="Rectangle 11"/>
          <p:cNvSpPr/>
          <p:nvPr/>
        </p:nvSpPr>
        <p:spPr>
          <a:xfrm>
            <a:off x="7691494" y="1991824"/>
            <a:ext cx="52610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latin typeface="Arial" pitchFamily="34" charset="0"/>
                <a:cs typeface="Arial" pitchFamily="34" charset="0"/>
              </a:rPr>
              <a:t>c  </a:t>
            </a:r>
            <a:endParaRPr lang="fr-FR" sz="2000" dirty="0"/>
          </a:p>
        </p:txBody>
      </p:sp>
      <p:sp>
        <p:nvSpPr>
          <p:cNvPr id="13" name="Rectangle 12"/>
          <p:cNvSpPr/>
          <p:nvPr/>
        </p:nvSpPr>
        <p:spPr>
          <a:xfrm>
            <a:off x="7691494" y="2562543"/>
            <a:ext cx="52610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latin typeface="Arial" pitchFamily="34" charset="0"/>
                <a:cs typeface="Arial" pitchFamily="34" charset="0"/>
              </a:rPr>
              <a:t>v  </a:t>
            </a:r>
            <a:endParaRPr lang="fr-FR" sz="2000" dirty="0"/>
          </a:p>
        </p:txBody>
      </p:sp>
      <p:cxnSp>
        <p:nvCxnSpPr>
          <p:cNvPr id="14" name="Connecteur droit 13"/>
          <p:cNvCxnSpPr/>
          <p:nvPr/>
        </p:nvCxnSpPr>
        <p:spPr>
          <a:xfrm>
            <a:off x="7679919" y="2495880"/>
            <a:ext cx="43204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7884368" y="1991824"/>
            <a:ext cx="108074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fr-FR" sz="2000" b="1" dirty="0" err="1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m.s</a:t>
            </a:r>
            <a:r>
              <a:rPr lang="fr-FR" sz="2000" b="1" baseline="300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 – 1</a:t>
            </a:r>
            <a:r>
              <a:rPr lang="fr-FR" sz="20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)</a:t>
            </a:r>
            <a:endParaRPr lang="fr-FR" dirty="0">
              <a:solidFill>
                <a:srgbClr val="006600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884368" y="2567888"/>
            <a:ext cx="108074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fr-FR" sz="2000" b="1" dirty="0" err="1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m.s</a:t>
            </a:r>
            <a:r>
              <a:rPr lang="fr-FR" sz="2000" b="1" baseline="300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 – 1</a:t>
            </a:r>
            <a:r>
              <a:rPr lang="fr-FR" sz="20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)</a:t>
            </a:r>
            <a:endParaRPr lang="fr-FR" dirty="0">
              <a:solidFill>
                <a:srgbClr val="006600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6948264" y="2639896"/>
            <a:ext cx="55335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(Ø)</a:t>
            </a:r>
            <a:endParaRPr lang="fr-FR" sz="2000" dirty="0"/>
          </a:p>
        </p:txBody>
      </p:sp>
      <p:sp>
        <p:nvSpPr>
          <p:cNvPr id="18" name="Rectangle 17"/>
          <p:cNvSpPr/>
          <p:nvPr/>
        </p:nvSpPr>
        <p:spPr>
          <a:xfrm>
            <a:off x="2123728" y="3215960"/>
            <a:ext cx="6840760" cy="1154162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r>
              <a:rPr lang="fr-FR" sz="2000" dirty="0" smtClean="0"/>
              <a:t>- </a:t>
            </a:r>
            <a:r>
              <a:rPr lang="fr-FR" sz="2000" i="1" dirty="0" smtClean="0"/>
              <a:t>L’indice optique d’un milieu est </a:t>
            </a:r>
            <a:r>
              <a:rPr lang="fr-FR" sz="2000" b="1" dirty="0" smtClean="0"/>
              <a:t>toujours supérieur ou égal à 1</a:t>
            </a:r>
            <a:r>
              <a:rPr lang="fr-FR" sz="2000" i="1" dirty="0" smtClean="0"/>
              <a:t> : </a:t>
            </a:r>
          </a:p>
          <a:p>
            <a:pPr algn="ctr"/>
            <a:r>
              <a:rPr lang="fr-FR" sz="2000" dirty="0" smtClean="0"/>
              <a:t>n(air sec) = 1,0003 ; n(eau liquide) = 1,33 ; n(verre) = 1,5 …</a:t>
            </a:r>
          </a:p>
          <a:p>
            <a:r>
              <a:rPr lang="fr-FR" sz="800" dirty="0" smtClean="0"/>
              <a:t> </a:t>
            </a:r>
            <a:endParaRPr lang="fr-FR" sz="400" dirty="0" smtClean="0"/>
          </a:p>
          <a:p>
            <a:r>
              <a:rPr lang="fr-FR" sz="2000" dirty="0" smtClean="0"/>
              <a:t>- </a:t>
            </a:r>
            <a:r>
              <a:rPr lang="fr-FR" sz="2000" i="1" dirty="0" smtClean="0"/>
              <a:t>Un milieu 1 est dit </a:t>
            </a:r>
            <a:r>
              <a:rPr lang="fr-FR" sz="2000" b="1" dirty="0" smtClean="0"/>
              <a:t>plus réfringent</a:t>
            </a:r>
            <a:r>
              <a:rPr lang="fr-FR" sz="2000" i="1" dirty="0" smtClean="0"/>
              <a:t> qu’un milieu 2 si </a:t>
            </a:r>
            <a:r>
              <a:rPr lang="fr-FR" sz="2000" b="1" dirty="0" smtClean="0"/>
              <a:t>n</a:t>
            </a:r>
            <a:r>
              <a:rPr lang="fr-FR" sz="2000" b="1" baseline="-25000" dirty="0" smtClean="0"/>
              <a:t>1</a:t>
            </a:r>
            <a:r>
              <a:rPr lang="fr-FR" sz="2000" b="1" dirty="0" smtClean="0"/>
              <a:t> &gt; n</a:t>
            </a:r>
            <a:r>
              <a:rPr lang="fr-FR" sz="2000" b="1" baseline="-25000" dirty="0" smtClean="0"/>
              <a:t>2</a:t>
            </a:r>
            <a:r>
              <a:rPr lang="fr-FR" sz="2000" i="1" dirty="0" smtClean="0"/>
              <a:t>.</a:t>
            </a:r>
            <a:endParaRPr lang="fr-FR" sz="2000" dirty="0"/>
          </a:p>
        </p:txBody>
      </p:sp>
      <p:pic>
        <p:nvPicPr>
          <p:cNvPr id="19" name="Image 18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3212976"/>
            <a:ext cx="504056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0" y="4437112"/>
            <a:ext cx="91440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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- </a:t>
            </a:r>
            <a:r>
              <a:rPr kumimoji="0" lang="fr-FR" sz="2000" b="0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La </a:t>
            </a:r>
            <a:r>
              <a:rPr kumimoji="0" lang="fr-FR" sz="20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fréquence</a:t>
            </a:r>
            <a:r>
              <a:rPr kumimoji="0" lang="fr-FR" sz="2000" b="0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 </a:t>
            </a:r>
            <a:r>
              <a:rPr lang="fr-FR" sz="2000" b="1" u="sng" dirty="0" smtClean="0">
                <a:latin typeface="Symbol" pitchFamily="18" charset="2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n </a:t>
            </a:r>
            <a:r>
              <a:rPr kumimoji="0" lang="fr-FR" sz="2000" b="0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d’une onde ne dépendant pas du milieu de propagation</a:t>
            </a:r>
            <a:r>
              <a:rPr kumimoji="0" lang="fr-FR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, exprimer la </a:t>
            </a:r>
            <a:r>
              <a:rPr kumimoji="0" lang="fr-FR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longueur d’onde</a:t>
            </a:r>
            <a:r>
              <a:rPr kumimoji="0" lang="fr-FR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ymbol" pitchFamily="18" charset="2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l</a:t>
            </a:r>
            <a:r>
              <a:rPr kumimoji="0" lang="fr-FR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 d’une onde lumineuse dans un milieu d’</a:t>
            </a:r>
            <a:r>
              <a:rPr kumimoji="0" lang="fr-FR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indice</a:t>
            </a:r>
            <a:r>
              <a:rPr kumimoji="0" lang="fr-FR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 </a:t>
            </a:r>
            <a:r>
              <a:rPr kumimoji="0" lang="fr-FR" sz="20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n</a:t>
            </a:r>
            <a:r>
              <a:rPr kumimoji="0" lang="fr-FR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 en fonction de sa </a:t>
            </a:r>
            <a:r>
              <a:rPr kumimoji="0" lang="fr-FR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longueur d’onde dans le vide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ymbol" pitchFamily="18" charset="2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l</a:t>
            </a:r>
            <a:r>
              <a:rPr kumimoji="0" lang="fr-FR" sz="2000" b="1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Symbol" pitchFamily="18" charset="2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0</a:t>
            </a:r>
            <a:r>
              <a:rPr kumimoji="0" lang="fr-FR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. 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Arial Unicode MS" pitchFamily="34" charset="-128"/>
              <a:cs typeface="Times New Roman" pitchFamily="18" charset="0"/>
              <a:sym typeface="Wingdings" pitchFamily="2" charset="2"/>
            </a:endParaRPr>
          </a:p>
        </p:txBody>
      </p:sp>
      <p:sp>
        <p:nvSpPr>
          <p:cNvPr id="21" name="Rectangle 3"/>
          <p:cNvSpPr>
            <a:spLocks noChangeArrowheads="1"/>
          </p:cNvSpPr>
          <p:nvPr/>
        </p:nvSpPr>
        <p:spPr bwMode="auto">
          <a:xfrm>
            <a:off x="-252536" y="5991671"/>
            <a:ext cx="2808312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just" fontAlgn="base">
              <a:spcBef>
                <a:spcPct val="0"/>
              </a:spcBef>
              <a:spcAft>
                <a:spcPts val="1000"/>
              </a:spcAft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    </a:t>
            </a:r>
            <a:r>
              <a:rPr kumimoji="0" lang="fr-FR" sz="2000" b="0" i="0" u="sng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Dans le vide</a:t>
            </a:r>
            <a:r>
              <a:rPr kumimoji="0" lang="fr-FR" sz="2000" b="0" i="0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:</a:t>
            </a:r>
            <a:r>
              <a:rPr kumimoji="0" lang="fr-FR" sz="2000" b="0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fr-FR" sz="2400" b="1" dirty="0" smtClean="0">
                <a:solidFill>
                  <a:srgbClr val="002060"/>
                </a:solidFill>
                <a:latin typeface="Symbol" pitchFamily="18" charset="2"/>
                <a:cs typeface="Arial" pitchFamily="34" charset="0"/>
              </a:rPr>
              <a:t>n </a:t>
            </a:r>
            <a:r>
              <a:rPr kumimoji="0" lang="fr-FR" sz="2400" b="1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=</a:t>
            </a:r>
            <a:endParaRPr kumimoji="0" lang="fr-FR" sz="20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2339752" y="5733256"/>
            <a:ext cx="52610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c  </a:t>
            </a:r>
            <a:endParaRPr lang="fr-FR" sz="2000" dirty="0">
              <a:solidFill>
                <a:srgbClr val="002060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2337194" y="6295187"/>
            <a:ext cx="63671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002060"/>
                </a:solidFill>
                <a:latin typeface="Symbol" pitchFamily="18" charset="2"/>
                <a:cs typeface="Arial" pitchFamily="34" charset="0"/>
              </a:rPr>
              <a:t>l</a:t>
            </a:r>
            <a:r>
              <a:rPr lang="fr-FR" sz="2400" b="1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0</a:t>
            </a: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</a:t>
            </a:r>
            <a:endParaRPr lang="fr-FR" sz="2000" dirty="0">
              <a:solidFill>
                <a:srgbClr val="002060"/>
              </a:solidFill>
            </a:endParaRPr>
          </a:p>
        </p:txBody>
      </p:sp>
      <p:cxnSp>
        <p:nvCxnSpPr>
          <p:cNvPr id="24" name="Connecteur droit 23"/>
          <p:cNvCxnSpPr/>
          <p:nvPr/>
        </p:nvCxnSpPr>
        <p:spPr>
          <a:xfrm>
            <a:off x="2339752" y="6237312"/>
            <a:ext cx="432048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à coins arrondis 24"/>
          <p:cNvSpPr/>
          <p:nvPr/>
        </p:nvSpPr>
        <p:spPr>
          <a:xfrm>
            <a:off x="467544" y="4470163"/>
            <a:ext cx="7272808" cy="360040"/>
          </a:xfrm>
          <a:prstGeom prst="roundRect">
            <a:avLst/>
          </a:prstGeom>
          <a:solidFill>
            <a:srgbClr val="D339B2">
              <a:alpha val="3490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Rectangle 3"/>
          <p:cNvSpPr>
            <a:spLocks noChangeArrowheads="1"/>
          </p:cNvSpPr>
          <p:nvPr/>
        </p:nvSpPr>
        <p:spPr bwMode="auto">
          <a:xfrm>
            <a:off x="3419872" y="5949280"/>
            <a:ext cx="4104456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just" fontAlgn="base">
              <a:spcBef>
                <a:spcPct val="0"/>
              </a:spcBef>
              <a:spcAft>
                <a:spcPts val="1000"/>
              </a:spcAft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    </a:t>
            </a:r>
            <a:r>
              <a:rPr kumimoji="0" lang="fr-FR" sz="2000" b="0" i="0" u="sng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Dans le milieu d’indice n</a:t>
            </a:r>
            <a:r>
              <a:rPr kumimoji="0" lang="fr-FR" sz="2000" b="0" i="0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:</a:t>
            </a:r>
            <a:r>
              <a:rPr kumimoji="0" lang="fr-FR" sz="2000" b="0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 </a:t>
            </a:r>
            <a:r>
              <a:rPr lang="fr-FR" sz="2400" b="1" dirty="0" smtClean="0">
                <a:solidFill>
                  <a:srgbClr val="002060"/>
                </a:solidFill>
                <a:latin typeface="Symbol" pitchFamily="18" charset="2"/>
                <a:cs typeface="Arial" pitchFamily="34" charset="0"/>
              </a:rPr>
              <a:t>n</a:t>
            </a:r>
            <a:r>
              <a:rPr kumimoji="0" lang="fr-FR" sz="2400" b="1" i="0" u="none" strike="noStrike" cap="none" normalizeH="0" baseline="-2500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fr-FR" sz="2400" b="1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=</a:t>
            </a:r>
            <a:endParaRPr kumimoji="0" lang="fr-FR" sz="20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7380312" y="5661248"/>
            <a:ext cx="52610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v  </a:t>
            </a:r>
            <a:endParaRPr lang="fr-FR" sz="2000" dirty="0">
              <a:solidFill>
                <a:srgbClr val="002060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7607911" y="6351711"/>
            <a:ext cx="3545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</a:t>
            </a:r>
            <a:endParaRPr lang="fr-FR" sz="2000" dirty="0">
              <a:solidFill>
                <a:srgbClr val="002060"/>
              </a:solidFill>
            </a:endParaRPr>
          </a:p>
        </p:txBody>
      </p:sp>
      <p:cxnSp>
        <p:nvCxnSpPr>
          <p:cNvPr id="29" name="Connecteur droit 28"/>
          <p:cNvCxnSpPr/>
          <p:nvPr/>
        </p:nvCxnSpPr>
        <p:spPr>
          <a:xfrm>
            <a:off x="7380312" y="6200029"/>
            <a:ext cx="432048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3"/>
          <p:cNvSpPr>
            <a:spLocks noChangeArrowheads="1"/>
          </p:cNvSpPr>
          <p:nvPr/>
        </p:nvSpPr>
        <p:spPr bwMode="auto">
          <a:xfrm>
            <a:off x="3384376" y="5013176"/>
            <a:ext cx="5652120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just" fontAlgn="base">
              <a:spcBef>
                <a:spcPct val="0"/>
              </a:spcBef>
              <a:spcAft>
                <a:spcPts val="1000"/>
              </a:spcAft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Wingdings 3"/>
              </a:rPr>
              <a:t>  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fr-FR" sz="2000" b="0" i="0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La </a:t>
            </a:r>
            <a:r>
              <a:rPr kumimoji="0" lang="fr-FR" sz="2000" b="1" i="0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fréquence</a:t>
            </a:r>
            <a:r>
              <a:rPr kumimoji="0" lang="fr-FR" sz="2000" b="0" i="0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fr-FR" sz="2400" b="1" dirty="0" smtClean="0">
                <a:solidFill>
                  <a:srgbClr val="002060"/>
                </a:solidFill>
                <a:latin typeface="Symbol" pitchFamily="18" charset="2"/>
                <a:cs typeface="Arial" pitchFamily="34" charset="0"/>
              </a:rPr>
              <a:t>n</a:t>
            </a:r>
            <a:r>
              <a:rPr kumimoji="0" lang="fr-FR" sz="2000" b="0" i="0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de la lumière</a:t>
            </a:r>
            <a:r>
              <a:rPr kumimoji="0" lang="fr-FR" sz="2000" b="0" i="0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fr-FR" sz="2000" b="0" i="0" u="sng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est </a:t>
            </a:r>
            <a:r>
              <a:rPr kumimoji="0" lang="fr-FR" sz="2000" b="1" i="0" u="sng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la même </a:t>
            </a:r>
            <a:r>
              <a:rPr kumimoji="0" lang="fr-FR" sz="2000" b="0" i="0" u="sng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dans le vide et dans le milieu d’indice n</a:t>
            </a:r>
            <a:endParaRPr kumimoji="0" lang="fr-FR" sz="20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Flèche vers le bas 30"/>
          <p:cNvSpPr/>
          <p:nvPr/>
        </p:nvSpPr>
        <p:spPr>
          <a:xfrm rot="19532284">
            <a:off x="3357215" y="4764863"/>
            <a:ext cx="341340" cy="64793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Rectangle 31"/>
          <p:cNvSpPr/>
          <p:nvPr/>
        </p:nvSpPr>
        <p:spPr>
          <a:xfrm>
            <a:off x="7406020" y="6272037"/>
            <a:ext cx="35298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002060"/>
                </a:solidFill>
                <a:latin typeface="Symbol" pitchFamily="18" charset="2"/>
                <a:cs typeface="Arial" pitchFamily="34" charset="0"/>
              </a:rPr>
              <a:t>l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5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5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3073" grpId="0"/>
      <p:bldP spid="21" grpId="0"/>
      <p:bldP spid="22" grpId="0"/>
      <p:bldP spid="23" grpId="0"/>
      <p:bldP spid="25" grpId="0" animBg="1"/>
      <p:bldP spid="26" grpId="0"/>
      <p:bldP spid="27" grpId="0"/>
      <p:bldP spid="30" grpId="0"/>
      <p:bldP spid="31" grpId="0" animBg="1"/>
      <p:bldP spid="3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Text Box 1"/>
          <p:cNvSpPr txBox="1">
            <a:spLocks noChangeArrowheads="1"/>
          </p:cNvSpPr>
          <p:nvPr/>
        </p:nvSpPr>
        <p:spPr bwMode="auto">
          <a:xfrm>
            <a:off x="7452320" y="5589240"/>
            <a:ext cx="1463943" cy="1008112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Text Box 2"/>
          <p:cNvSpPr txBox="1">
            <a:spLocks noChangeArrowheads="1"/>
          </p:cNvSpPr>
          <p:nvPr/>
        </p:nvSpPr>
        <p:spPr bwMode="auto">
          <a:xfrm>
            <a:off x="107504" y="116632"/>
            <a:ext cx="8964488" cy="1584176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pitchFamily="34" charset="0"/>
                <a:sym typeface="Wingdings 2" pitchFamily="18" charset="2"/>
              </a:rPr>
              <a:t>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pitchFamily="34" charset="0"/>
              </a:rPr>
              <a:t> </a:t>
            </a:r>
            <a:r>
              <a:rPr kumimoji="0" lang="fr-FR" sz="20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Indice optique d’un milieu pour une radiation monochromatique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 :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3175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  	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0" name="Text Box 1"/>
          <p:cNvSpPr txBox="1">
            <a:spLocks noChangeArrowheads="1"/>
          </p:cNvSpPr>
          <p:nvPr/>
        </p:nvSpPr>
        <p:spPr bwMode="auto">
          <a:xfrm>
            <a:off x="6959839" y="546122"/>
            <a:ext cx="1967999" cy="1080120"/>
          </a:xfrm>
          <a:prstGeom prst="rect">
            <a:avLst/>
          </a:prstGeom>
          <a:solidFill>
            <a:srgbClr val="FFFF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3270851"/>
            <a:ext cx="91440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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- </a:t>
            </a:r>
            <a:r>
              <a:rPr lang="fr-FR" sz="2000" i="1" u="sng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La </a:t>
            </a:r>
            <a:r>
              <a:rPr lang="fr-FR" sz="2000" b="1" i="1" u="sng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fréquence</a:t>
            </a:r>
            <a:r>
              <a:rPr lang="fr-FR" sz="2000" i="1" u="sng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 </a:t>
            </a:r>
            <a:r>
              <a:rPr lang="fr-FR" sz="2000" b="1" u="sng" dirty="0" smtClean="0">
                <a:latin typeface="Symbol" pitchFamily="18" charset="2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n </a:t>
            </a:r>
            <a:r>
              <a:rPr lang="fr-FR" sz="2000" i="1" u="sng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d’une onde ne dépendant pas du milieu de propagation</a:t>
            </a:r>
            <a:r>
              <a:rPr lang="fr-FR" sz="2000" i="1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, exprimer la </a:t>
            </a:r>
            <a:r>
              <a:rPr lang="fr-FR" sz="2000" b="1" i="1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longueur d’onde</a:t>
            </a:r>
            <a:r>
              <a:rPr lang="fr-FR" sz="2000" i="1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 </a:t>
            </a:r>
            <a:r>
              <a:rPr lang="fr-FR" sz="2000" b="1" dirty="0" smtClean="0">
                <a:latin typeface="Symbol" pitchFamily="18" charset="2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l</a:t>
            </a:r>
            <a:r>
              <a:rPr lang="fr-FR" sz="2000" i="1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 d’une onde lumineuse dans un milieu d’</a:t>
            </a:r>
            <a:r>
              <a:rPr lang="fr-FR" sz="2000" b="1" i="1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indice</a:t>
            </a:r>
            <a:r>
              <a:rPr lang="fr-FR" sz="2000" i="1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 </a:t>
            </a:r>
            <a:r>
              <a:rPr lang="fr-FR" sz="2000" b="1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n</a:t>
            </a:r>
            <a:r>
              <a:rPr lang="fr-FR" sz="2000" i="1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 en fonction de sa </a:t>
            </a:r>
            <a:r>
              <a:rPr lang="fr-FR" sz="2000" b="1" i="1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longueur d’onde dans le vide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ymbol" pitchFamily="18" charset="2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l</a:t>
            </a:r>
            <a:r>
              <a:rPr kumimoji="0" lang="fr-FR" sz="2000" b="1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Symbol" pitchFamily="18" charset="2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0</a:t>
            </a:r>
            <a:r>
              <a:rPr kumimoji="0" lang="fr-FR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. 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Arial Unicode MS" pitchFamily="34" charset="-128"/>
              <a:cs typeface="Times New Roman" pitchFamily="18" charset="0"/>
              <a:sym typeface="Wingdings" pitchFamily="2" charset="2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-252536" y="4839543"/>
            <a:ext cx="2664296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just" fontAlgn="base">
              <a:spcBef>
                <a:spcPct val="0"/>
              </a:spcBef>
              <a:spcAft>
                <a:spcPts val="1000"/>
              </a:spcAft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    </a:t>
            </a:r>
            <a:r>
              <a:rPr kumimoji="0" lang="fr-FR" sz="2000" b="0" i="0" u="sng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Dans le vide</a:t>
            </a:r>
            <a:r>
              <a:rPr kumimoji="0" lang="fr-FR" sz="2000" b="0" i="0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:</a:t>
            </a:r>
            <a:r>
              <a:rPr kumimoji="0" lang="fr-FR" sz="2000" b="0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fr-FR" sz="2400" b="1" dirty="0" smtClean="0">
                <a:solidFill>
                  <a:srgbClr val="002060"/>
                </a:solidFill>
                <a:latin typeface="Symbol" pitchFamily="18" charset="2"/>
                <a:cs typeface="Arial" pitchFamily="34" charset="0"/>
              </a:rPr>
              <a:t>n </a:t>
            </a:r>
            <a:r>
              <a:rPr kumimoji="0" lang="fr-FR" sz="2400" b="1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=</a:t>
            </a:r>
            <a:endParaRPr kumimoji="0" lang="fr-FR" sz="20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339752" y="4581128"/>
            <a:ext cx="52610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c  </a:t>
            </a:r>
            <a:endParaRPr lang="fr-FR" sz="2000" dirty="0">
              <a:solidFill>
                <a:srgbClr val="00206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337194" y="5143059"/>
            <a:ext cx="63671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002060"/>
                </a:solidFill>
                <a:latin typeface="Symbol" pitchFamily="18" charset="2"/>
                <a:cs typeface="Arial" pitchFamily="34" charset="0"/>
              </a:rPr>
              <a:t>l</a:t>
            </a:r>
            <a:r>
              <a:rPr lang="fr-FR" sz="2400" b="1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0</a:t>
            </a: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</a:t>
            </a:r>
            <a:endParaRPr lang="fr-FR" sz="2000" dirty="0">
              <a:solidFill>
                <a:srgbClr val="002060"/>
              </a:solidFill>
            </a:endParaRPr>
          </a:p>
        </p:txBody>
      </p:sp>
      <p:cxnSp>
        <p:nvCxnSpPr>
          <p:cNvPr id="8" name="Connecteur droit 7"/>
          <p:cNvCxnSpPr/>
          <p:nvPr/>
        </p:nvCxnSpPr>
        <p:spPr>
          <a:xfrm>
            <a:off x="2339752" y="5085184"/>
            <a:ext cx="432048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à coins arrondis 8"/>
          <p:cNvSpPr/>
          <p:nvPr/>
        </p:nvSpPr>
        <p:spPr>
          <a:xfrm>
            <a:off x="395536" y="3284984"/>
            <a:ext cx="7344816" cy="360040"/>
          </a:xfrm>
          <a:prstGeom prst="roundRect">
            <a:avLst/>
          </a:prstGeom>
          <a:solidFill>
            <a:srgbClr val="D339B2">
              <a:alpha val="3490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3419872" y="4797152"/>
            <a:ext cx="4104456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just" fontAlgn="base">
              <a:spcBef>
                <a:spcPct val="0"/>
              </a:spcBef>
              <a:spcAft>
                <a:spcPts val="1000"/>
              </a:spcAft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    </a:t>
            </a:r>
            <a:r>
              <a:rPr kumimoji="0" lang="fr-FR" sz="2000" b="0" i="0" u="sng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Dans le milieu d’indice n</a:t>
            </a:r>
            <a:r>
              <a:rPr kumimoji="0" lang="fr-FR" sz="2000" b="0" i="0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:</a:t>
            </a:r>
            <a:r>
              <a:rPr kumimoji="0" lang="fr-FR" sz="2000" b="0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 </a:t>
            </a:r>
            <a:r>
              <a:rPr lang="fr-FR" sz="2400" b="1" dirty="0" smtClean="0">
                <a:solidFill>
                  <a:srgbClr val="002060"/>
                </a:solidFill>
                <a:latin typeface="Symbol" pitchFamily="18" charset="2"/>
                <a:cs typeface="Arial" pitchFamily="34" charset="0"/>
              </a:rPr>
              <a:t>n</a:t>
            </a:r>
            <a:r>
              <a:rPr kumimoji="0" lang="fr-FR" sz="2400" b="1" i="0" u="none" strike="noStrike" cap="none" normalizeH="0" baseline="-2500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fr-FR" sz="2400" b="1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=</a:t>
            </a:r>
            <a:endParaRPr kumimoji="0" lang="fr-FR" sz="20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380312" y="4509120"/>
            <a:ext cx="52610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v  </a:t>
            </a:r>
            <a:endParaRPr lang="fr-FR" sz="2000" dirty="0">
              <a:solidFill>
                <a:srgbClr val="002060"/>
              </a:solidFill>
            </a:endParaRPr>
          </a:p>
        </p:txBody>
      </p:sp>
      <p:cxnSp>
        <p:nvCxnSpPr>
          <p:cNvPr id="12" name="Connecteur droit 11"/>
          <p:cNvCxnSpPr/>
          <p:nvPr/>
        </p:nvCxnSpPr>
        <p:spPr>
          <a:xfrm>
            <a:off x="7380312" y="5047901"/>
            <a:ext cx="432048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3563889" y="3861048"/>
            <a:ext cx="5545386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just" fontAlgn="base">
              <a:spcBef>
                <a:spcPct val="0"/>
              </a:spcBef>
              <a:spcAft>
                <a:spcPts val="1000"/>
              </a:spcAft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Wingdings 3"/>
              </a:rPr>
              <a:t>  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fr-FR" sz="2000" b="0" i="0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La </a:t>
            </a:r>
            <a:r>
              <a:rPr kumimoji="0" lang="fr-FR" sz="2000" b="1" i="0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fréquence</a:t>
            </a:r>
            <a:r>
              <a:rPr kumimoji="0" lang="fr-FR" sz="2000" b="0" i="0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fr-FR" sz="2400" b="1" dirty="0" smtClean="0">
                <a:solidFill>
                  <a:srgbClr val="002060"/>
                </a:solidFill>
                <a:latin typeface="Symbol" pitchFamily="18" charset="2"/>
                <a:cs typeface="Arial" pitchFamily="34" charset="0"/>
              </a:rPr>
              <a:t>n</a:t>
            </a:r>
            <a:r>
              <a:rPr kumimoji="0" lang="fr-FR" sz="2000" b="0" i="0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de la lumière</a:t>
            </a:r>
            <a:r>
              <a:rPr kumimoji="0" lang="fr-FR" sz="2000" b="0" i="0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fr-FR" sz="2000" b="0" i="0" u="sng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est </a:t>
            </a:r>
            <a:r>
              <a:rPr kumimoji="0" lang="fr-FR" sz="2000" b="1" i="0" u="sng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la même </a:t>
            </a:r>
            <a:r>
              <a:rPr kumimoji="0" lang="fr-FR" sz="2000" b="0" i="0" u="sng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dans le vide et dans le milieu d’indice n</a:t>
            </a:r>
            <a:endParaRPr kumimoji="0" lang="fr-FR" sz="20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Flèche vers le bas 13"/>
          <p:cNvSpPr/>
          <p:nvPr/>
        </p:nvSpPr>
        <p:spPr>
          <a:xfrm rot="19532284">
            <a:off x="3357213" y="3612736"/>
            <a:ext cx="341340" cy="64793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/>
          <p:cNvSpPr/>
          <p:nvPr/>
        </p:nvSpPr>
        <p:spPr>
          <a:xfrm>
            <a:off x="7406020" y="5119909"/>
            <a:ext cx="35298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002060"/>
                </a:solidFill>
                <a:latin typeface="Symbol" pitchFamily="18" charset="2"/>
                <a:cs typeface="Arial" pitchFamily="34" charset="0"/>
              </a:rPr>
              <a:t>l</a:t>
            </a:r>
            <a:endParaRPr lang="fr-FR" dirty="0"/>
          </a:p>
        </p:txBody>
      </p:sp>
      <p:sp>
        <p:nvSpPr>
          <p:cNvPr id="20" name="Rectangle 3"/>
          <p:cNvSpPr>
            <a:spLocks noChangeArrowheads="1"/>
          </p:cNvSpPr>
          <p:nvPr/>
        </p:nvSpPr>
        <p:spPr bwMode="auto">
          <a:xfrm>
            <a:off x="-144016" y="5914555"/>
            <a:ext cx="3059832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just" fontAlgn="base">
              <a:spcBef>
                <a:spcPct val="0"/>
              </a:spcBef>
              <a:spcAft>
                <a:spcPts val="1000"/>
              </a:spcAft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 On</a:t>
            </a:r>
            <a:r>
              <a:rPr kumimoji="0" lang="fr-FR" sz="2000" b="0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en déduit donc que :  </a:t>
            </a:r>
            <a:endParaRPr kumimoji="0" lang="fr-FR" sz="20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2865416" y="5645573"/>
            <a:ext cx="52610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c  </a:t>
            </a:r>
            <a:endParaRPr lang="fr-FR" sz="2000" dirty="0">
              <a:solidFill>
                <a:srgbClr val="002060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2862858" y="6207504"/>
            <a:ext cx="63671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002060"/>
                </a:solidFill>
                <a:latin typeface="Symbol" pitchFamily="18" charset="2"/>
                <a:cs typeface="Arial" pitchFamily="34" charset="0"/>
              </a:rPr>
              <a:t>l</a:t>
            </a:r>
            <a:r>
              <a:rPr lang="fr-FR" sz="2400" b="1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0</a:t>
            </a: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</a:t>
            </a:r>
            <a:endParaRPr lang="fr-FR" sz="2000" dirty="0">
              <a:solidFill>
                <a:srgbClr val="002060"/>
              </a:solidFill>
            </a:endParaRPr>
          </a:p>
        </p:txBody>
      </p:sp>
      <p:cxnSp>
        <p:nvCxnSpPr>
          <p:cNvPr id="23" name="Connecteur droit 22"/>
          <p:cNvCxnSpPr/>
          <p:nvPr/>
        </p:nvCxnSpPr>
        <p:spPr>
          <a:xfrm>
            <a:off x="2865416" y="6149629"/>
            <a:ext cx="432048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/>
          <p:cNvSpPr/>
          <p:nvPr/>
        </p:nvSpPr>
        <p:spPr>
          <a:xfrm>
            <a:off x="3441480" y="5887305"/>
            <a:ext cx="3642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=</a:t>
            </a:r>
            <a:endParaRPr lang="fr-FR" dirty="0"/>
          </a:p>
        </p:txBody>
      </p:sp>
      <p:sp>
        <p:nvSpPr>
          <p:cNvPr id="25" name="Rectangle 24"/>
          <p:cNvSpPr/>
          <p:nvPr/>
        </p:nvSpPr>
        <p:spPr>
          <a:xfrm>
            <a:off x="3919828" y="5643015"/>
            <a:ext cx="52610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v  </a:t>
            </a:r>
            <a:endParaRPr lang="fr-FR" sz="2000" dirty="0">
              <a:solidFill>
                <a:srgbClr val="002060"/>
              </a:solidFill>
            </a:endParaRPr>
          </a:p>
        </p:txBody>
      </p:sp>
      <p:cxnSp>
        <p:nvCxnSpPr>
          <p:cNvPr id="26" name="Connecteur droit 25"/>
          <p:cNvCxnSpPr/>
          <p:nvPr/>
        </p:nvCxnSpPr>
        <p:spPr>
          <a:xfrm>
            <a:off x="3910811" y="6147071"/>
            <a:ext cx="432048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/>
          <p:cNvSpPr/>
          <p:nvPr/>
        </p:nvSpPr>
        <p:spPr>
          <a:xfrm>
            <a:off x="5677361" y="5833839"/>
            <a:ext cx="43794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002060"/>
                </a:solidFill>
                <a:latin typeface="Symbol" pitchFamily="18" charset="2"/>
                <a:cs typeface="Arial" pitchFamily="34" charset="0"/>
              </a:rPr>
              <a:t>l</a:t>
            </a:r>
            <a:r>
              <a:rPr lang="fr-FR" b="1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0</a:t>
            </a:r>
            <a:endParaRPr lang="fr-FR" dirty="0"/>
          </a:p>
        </p:txBody>
      </p:sp>
      <p:sp>
        <p:nvSpPr>
          <p:cNvPr id="28" name="Rectangle 27"/>
          <p:cNvSpPr/>
          <p:nvPr/>
        </p:nvSpPr>
        <p:spPr>
          <a:xfrm>
            <a:off x="4449592" y="5896322"/>
            <a:ext cx="66396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Wingdings"/>
              </a:rPr>
              <a:t></a:t>
            </a:r>
            <a:r>
              <a:rPr lang="fr-FR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fr-FR" sz="2800" b="1" dirty="0"/>
          </a:p>
        </p:txBody>
      </p:sp>
      <p:sp>
        <p:nvSpPr>
          <p:cNvPr id="29" name="Rectangle 28"/>
          <p:cNvSpPr/>
          <p:nvPr/>
        </p:nvSpPr>
        <p:spPr>
          <a:xfrm>
            <a:off x="5056251" y="5861597"/>
            <a:ext cx="35298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002060"/>
                </a:solidFill>
                <a:latin typeface="Symbol" pitchFamily="18" charset="2"/>
                <a:cs typeface="Arial" pitchFamily="34" charset="0"/>
              </a:rPr>
              <a:t>l</a:t>
            </a:r>
            <a:endParaRPr lang="fr-FR" dirty="0"/>
          </a:p>
        </p:txBody>
      </p:sp>
      <p:sp>
        <p:nvSpPr>
          <p:cNvPr id="30" name="Rectangle 29"/>
          <p:cNvSpPr/>
          <p:nvPr/>
        </p:nvSpPr>
        <p:spPr>
          <a:xfrm>
            <a:off x="5385696" y="5896322"/>
            <a:ext cx="3642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=</a:t>
            </a:r>
            <a:endParaRPr lang="fr-FR" dirty="0"/>
          </a:p>
        </p:txBody>
      </p:sp>
      <p:sp>
        <p:nvSpPr>
          <p:cNvPr id="31" name="Rectangle 30"/>
          <p:cNvSpPr/>
          <p:nvPr/>
        </p:nvSpPr>
        <p:spPr>
          <a:xfrm>
            <a:off x="8307170" y="5589240"/>
            <a:ext cx="45557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002060"/>
                </a:solidFill>
                <a:latin typeface="Symbol" pitchFamily="18" charset="2"/>
                <a:cs typeface="Arial" pitchFamily="34" charset="0"/>
              </a:rPr>
              <a:t>l</a:t>
            </a:r>
            <a:r>
              <a:rPr lang="fr-FR" sz="2400" b="1" baseline="-25000" dirty="0" smtClean="0">
                <a:solidFill>
                  <a:srgbClr val="002060"/>
                </a:solidFill>
                <a:latin typeface="Symbol" pitchFamily="18" charset="2"/>
                <a:cs typeface="Arial" pitchFamily="34" charset="0"/>
              </a:rPr>
              <a:t>0</a:t>
            </a:r>
            <a:endParaRPr lang="fr-FR" dirty="0"/>
          </a:p>
        </p:txBody>
      </p:sp>
      <p:sp>
        <p:nvSpPr>
          <p:cNvPr id="33" name="Rectangle 32"/>
          <p:cNvSpPr/>
          <p:nvPr/>
        </p:nvSpPr>
        <p:spPr>
          <a:xfrm>
            <a:off x="7475470" y="5861932"/>
            <a:ext cx="35298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002060"/>
                </a:solidFill>
                <a:latin typeface="Symbol" pitchFamily="18" charset="2"/>
                <a:cs typeface="Arial" pitchFamily="34" charset="0"/>
              </a:rPr>
              <a:t>l</a:t>
            </a:r>
            <a:endParaRPr lang="fr-FR" dirty="0"/>
          </a:p>
        </p:txBody>
      </p:sp>
      <p:sp>
        <p:nvSpPr>
          <p:cNvPr id="34" name="Rectangle 33"/>
          <p:cNvSpPr/>
          <p:nvPr/>
        </p:nvSpPr>
        <p:spPr>
          <a:xfrm>
            <a:off x="7866105" y="5832315"/>
            <a:ext cx="3642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=</a:t>
            </a:r>
            <a:endParaRPr lang="fr-FR" dirty="0"/>
          </a:p>
        </p:txBody>
      </p:sp>
      <p:sp>
        <p:nvSpPr>
          <p:cNvPr id="35" name="Rectangle 34"/>
          <p:cNvSpPr/>
          <p:nvPr/>
        </p:nvSpPr>
        <p:spPr>
          <a:xfrm>
            <a:off x="3921153" y="6221637"/>
            <a:ext cx="35298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002060"/>
                </a:solidFill>
                <a:latin typeface="Symbol" pitchFamily="18" charset="2"/>
                <a:cs typeface="Arial" pitchFamily="34" charset="0"/>
              </a:rPr>
              <a:t>l</a:t>
            </a:r>
            <a:endParaRPr lang="fr-FR" dirty="0"/>
          </a:p>
        </p:txBody>
      </p:sp>
      <p:sp>
        <p:nvSpPr>
          <p:cNvPr id="36" name="Rectangle 35"/>
          <p:cNvSpPr/>
          <p:nvPr/>
        </p:nvSpPr>
        <p:spPr>
          <a:xfrm>
            <a:off x="8385866" y="6140947"/>
            <a:ext cx="44916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D339B2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fr-FR" sz="2400" b="1" dirty="0" smtClean="0">
                <a:solidFill>
                  <a:srgbClr val="002060"/>
                </a:solidFill>
                <a:latin typeface="Symbol" pitchFamily="18" charset="2"/>
                <a:cs typeface="Arial" pitchFamily="34" charset="0"/>
              </a:rPr>
              <a:t> </a:t>
            </a:r>
            <a:endParaRPr lang="fr-FR" dirty="0"/>
          </a:p>
        </p:txBody>
      </p:sp>
      <p:cxnSp>
        <p:nvCxnSpPr>
          <p:cNvPr id="37" name="Connecteur droit 36"/>
          <p:cNvCxnSpPr/>
          <p:nvPr/>
        </p:nvCxnSpPr>
        <p:spPr>
          <a:xfrm>
            <a:off x="8339566" y="6077956"/>
            <a:ext cx="432048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angle 37"/>
          <p:cNvSpPr/>
          <p:nvPr/>
        </p:nvSpPr>
        <p:spPr>
          <a:xfrm>
            <a:off x="6804248" y="5842547"/>
            <a:ext cx="66396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Wingdings"/>
              </a:rPr>
              <a:t></a:t>
            </a:r>
            <a:r>
              <a:rPr lang="fr-FR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fr-FR" sz="2800" b="1" dirty="0"/>
          </a:p>
        </p:txBody>
      </p:sp>
      <p:sp>
        <p:nvSpPr>
          <p:cNvPr id="40" name="Rectangle 3"/>
          <p:cNvSpPr>
            <a:spLocks noChangeArrowheads="1"/>
          </p:cNvSpPr>
          <p:nvPr/>
        </p:nvSpPr>
        <p:spPr bwMode="auto">
          <a:xfrm>
            <a:off x="179512" y="548680"/>
            <a:ext cx="6624736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    Noté par la lettre « 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n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 », c’est le rapport de la célérité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c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de la lumière dans le vide par la célérité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v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de la lumière dans le milieu.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6962397" y="813562"/>
            <a:ext cx="7200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b="1" dirty="0" smtClean="0">
                <a:latin typeface="Arial" pitchFamily="34" charset="0"/>
                <a:cs typeface="Arial" pitchFamily="34" charset="0"/>
              </a:rPr>
              <a:t>n  =  </a:t>
            </a:r>
            <a:endParaRPr lang="fr-FR" sz="2000" dirty="0"/>
          </a:p>
        </p:txBody>
      </p:sp>
      <p:sp>
        <p:nvSpPr>
          <p:cNvPr id="42" name="Rectangle 41"/>
          <p:cNvSpPr/>
          <p:nvPr/>
        </p:nvSpPr>
        <p:spPr>
          <a:xfrm>
            <a:off x="7691494" y="548680"/>
            <a:ext cx="52610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latin typeface="Arial" pitchFamily="34" charset="0"/>
                <a:cs typeface="Arial" pitchFamily="34" charset="0"/>
              </a:rPr>
              <a:t>c  </a:t>
            </a:r>
            <a:endParaRPr lang="fr-FR" sz="2000" dirty="0"/>
          </a:p>
        </p:txBody>
      </p:sp>
      <p:sp>
        <p:nvSpPr>
          <p:cNvPr id="43" name="Rectangle 42"/>
          <p:cNvSpPr/>
          <p:nvPr/>
        </p:nvSpPr>
        <p:spPr>
          <a:xfrm>
            <a:off x="7691494" y="1119399"/>
            <a:ext cx="52610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latin typeface="Arial" pitchFamily="34" charset="0"/>
                <a:cs typeface="Arial" pitchFamily="34" charset="0"/>
              </a:rPr>
              <a:t>v  </a:t>
            </a:r>
            <a:endParaRPr lang="fr-FR" sz="2000" dirty="0"/>
          </a:p>
        </p:txBody>
      </p:sp>
      <p:cxnSp>
        <p:nvCxnSpPr>
          <p:cNvPr id="44" name="Connecteur droit 43"/>
          <p:cNvCxnSpPr/>
          <p:nvPr/>
        </p:nvCxnSpPr>
        <p:spPr>
          <a:xfrm>
            <a:off x="7679919" y="1052736"/>
            <a:ext cx="43204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ectangle 44"/>
          <p:cNvSpPr/>
          <p:nvPr/>
        </p:nvSpPr>
        <p:spPr>
          <a:xfrm>
            <a:off x="7884368" y="548680"/>
            <a:ext cx="108074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fr-FR" sz="2000" b="1" dirty="0" err="1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m.s</a:t>
            </a:r>
            <a:r>
              <a:rPr lang="fr-FR" sz="2000" b="1" baseline="300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 – 1</a:t>
            </a:r>
            <a:r>
              <a:rPr lang="fr-FR" sz="20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)</a:t>
            </a:r>
            <a:endParaRPr lang="fr-FR" dirty="0">
              <a:solidFill>
                <a:srgbClr val="006600"/>
              </a:solidFill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7884368" y="1124744"/>
            <a:ext cx="108074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fr-FR" sz="2000" b="1" dirty="0" err="1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m.s</a:t>
            </a:r>
            <a:r>
              <a:rPr lang="fr-FR" sz="2000" b="1" baseline="300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 – 1</a:t>
            </a:r>
            <a:r>
              <a:rPr lang="fr-FR" sz="20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)</a:t>
            </a:r>
            <a:endParaRPr lang="fr-FR" dirty="0">
              <a:solidFill>
                <a:srgbClr val="006600"/>
              </a:solidFill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6948264" y="1196752"/>
            <a:ext cx="55335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(Ø)</a:t>
            </a:r>
            <a:endParaRPr lang="fr-FR" sz="2000" dirty="0"/>
          </a:p>
        </p:txBody>
      </p:sp>
      <p:sp>
        <p:nvSpPr>
          <p:cNvPr id="48" name="Rectangle 47"/>
          <p:cNvSpPr/>
          <p:nvPr/>
        </p:nvSpPr>
        <p:spPr>
          <a:xfrm>
            <a:off x="2123728" y="1772816"/>
            <a:ext cx="6840760" cy="1154162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r>
              <a:rPr lang="fr-FR" sz="2000" dirty="0" smtClean="0"/>
              <a:t>- </a:t>
            </a:r>
            <a:r>
              <a:rPr lang="fr-FR" sz="2000" i="1" dirty="0" smtClean="0"/>
              <a:t>L’indice optique d’un milieu est </a:t>
            </a:r>
            <a:r>
              <a:rPr lang="fr-FR" sz="2000" b="1" dirty="0" smtClean="0"/>
              <a:t>toujours supérieur ou égal à 1</a:t>
            </a:r>
            <a:r>
              <a:rPr lang="fr-FR" sz="2000" i="1" dirty="0" smtClean="0"/>
              <a:t> : </a:t>
            </a:r>
          </a:p>
          <a:p>
            <a:pPr algn="ctr"/>
            <a:r>
              <a:rPr lang="fr-FR" sz="2000" dirty="0" smtClean="0"/>
              <a:t>n(air sec) = 1,0003 ; n(eau liquide) = 1,33 ; n(verre) = 1,5 …</a:t>
            </a:r>
          </a:p>
          <a:p>
            <a:r>
              <a:rPr lang="fr-FR" sz="800" dirty="0" smtClean="0"/>
              <a:t> </a:t>
            </a:r>
            <a:endParaRPr lang="fr-FR" sz="400" dirty="0" smtClean="0"/>
          </a:p>
          <a:p>
            <a:r>
              <a:rPr lang="fr-FR" sz="2000" dirty="0" smtClean="0"/>
              <a:t>- </a:t>
            </a:r>
            <a:r>
              <a:rPr lang="fr-FR" sz="2000" i="1" dirty="0" smtClean="0"/>
              <a:t>Un milieu 1 est dit </a:t>
            </a:r>
            <a:r>
              <a:rPr lang="fr-FR" sz="2000" b="1" dirty="0" smtClean="0"/>
              <a:t>plus réfringent</a:t>
            </a:r>
            <a:r>
              <a:rPr lang="fr-FR" sz="2000" i="1" dirty="0" smtClean="0"/>
              <a:t> qu’un milieu 2 si </a:t>
            </a:r>
            <a:r>
              <a:rPr lang="fr-FR" sz="2000" b="1" dirty="0" smtClean="0"/>
              <a:t>n</a:t>
            </a:r>
            <a:r>
              <a:rPr lang="fr-FR" sz="2000" b="1" baseline="-25000" dirty="0" smtClean="0"/>
              <a:t>1</a:t>
            </a:r>
            <a:r>
              <a:rPr lang="fr-FR" sz="2000" b="1" dirty="0" smtClean="0"/>
              <a:t> &gt; n</a:t>
            </a:r>
            <a:r>
              <a:rPr lang="fr-FR" sz="2000" b="1" baseline="-25000" dirty="0" smtClean="0"/>
              <a:t>2</a:t>
            </a:r>
            <a:r>
              <a:rPr lang="fr-FR" sz="2000" i="1" dirty="0" smtClean="0"/>
              <a:t>.</a:t>
            </a:r>
            <a:endParaRPr lang="fr-FR" sz="2000" dirty="0"/>
          </a:p>
        </p:txBody>
      </p:sp>
      <p:pic>
        <p:nvPicPr>
          <p:cNvPr id="49" name="Image 48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1769832"/>
            <a:ext cx="504056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" name="Rectangle 52"/>
          <p:cNvSpPr/>
          <p:nvPr/>
        </p:nvSpPr>
        <p:spPr>
          <a:xfrm>
            <a:off x="6012160" y="5877272"/>
            <a:ext cx="3642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002060"/>
                </a:solidFill>
                <a:latin typeface="Arial"/>
                <a:cs typeface="Arial"/>
              </a:rPr>
              <a:t>×</a:t>
            </a:r>
            <a:endParaRPr lang="fr-FR" dirty="0"/>
          </a:p>
        </p:txBody>
      </p:sp>
      <p:sp>
        <p:nvSpPr>
          <p:cNvPr id="55" name="Rectangle 54"/>
          <p:cNvSpPr/>
          <p:nvPr/>
        </p:nvSpPr>
        <p:spPr>
          <a:xfrm>
            <a:off x="6372200" y="5589240"/>
            <a:ext cx="52610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D339B2"/>
                </a:solidFill>
                <a:latin typeface="Arial" pitchFamily="34" charset="0"/>
                <a:cs typeface="Arial" pitchFamily="34" charset="0"/>
              </a:rPr>
              <a:t>v</a:t>
            </a: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</a:t>
            </a:r>
            <a:endParaRPr lang="fr-FR" sz="2000" dirty="0">
              <a:solidFill>
                <a:srgbClr val="002060"/>
              </a:solidFill>
            </a:endParaRPr>
          </a:p>
        </p:txBody>
      </p:sp>
      <p:cxnSp>
        <p:nvCxnSpPr>
          <p:cNvPr id="56" name="Connecteur droit 55"/>
          <p:cNvCxnSpPr/>
          <p:nvPr/>
        </p:nvCxnSpPr>
        <p:spPr>
          <a:xfrm>
            <a:off x="6363183" y="6093296"/>
            <a:ext cx="432048" cy="0"/>
          </a:xfrm>
          <a:prstGeom prst="line">
            <a:avLst/>
          </a:prstGeom>
          <a:ln w="38100">
            <a:solidFill>
              <a:srgbClr val="D339B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Rectangle 56"/>
          <p:cNvSpPr/>
          <p:nvPr/>
        </p:nvSpPr>
        <p:spPr>
          <a:xfrm>
            <a:off x="6373525" y="6167862"/>
            <a:ext cx="3561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D339B2"/>
                </a:solidFill>
                <a:latin typeface="Arial" pitchFamily="34" charset="0"/>
                <a:cs typeface="Arial" pitchFamily="34" charset="0"/>
              </a:rPr>
              <a:t>c</a:t>
            </a:r>
            <a:endParaRPr lang="fr-FR" dirty="0">
              <a:solidFill>
                <a:srgbClr val="D339B2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5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000"/>
                            </p:stCondLst>
                            <p:childTnLst>
                              <p:par>
                                <p:cTn id="6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5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000"/>
                            </p:stCondLst>
                            <p:childTnLst>
                              <p:par>
                                <p:cTn id="7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5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2000"/>
                            </p:stCondLst>
                            <p:childTnLst>
                              <p:par>
                                <p:cTn id="8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2500"/>
                            </p:stCondLst>
                            <p:childTnLst>
                              <p:par>
                                <p:cTn id="9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3000"/>
                            </p:stCondLst>
                            <p:childTnLst>
                              <p:par>
                                <p:cTn id="9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97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20" grpId="0"/>
      <p:bldP spid="21" grpId="0"/>
      <p:bldP spid="22" grpId="0"/>
      <p:bldP spid="24" grpId="0"/>
      <p:bldP spid="25" grpId="0"/>
      <p:bldP spid="27" grpId="0"/>
      <p:bldP spid="28" grpId="0"/>
      <p:bldP spid="29" grpId="0"/>
      <p:bldP spid="30" grpId="0"/>
      <p:bldP spid="31" grpId="0"/>
      <p:bldP spid="33" grpId="0"/>
      <p:bldP spid="34" grpId="0"/>
      <p:bldP spid="35" grpId="0"/>
      <p:bldP spid="36" grpId="0"/>
      <p:bldP spid="38" grpId="0"/>
      <p:bldP spid="53" grpId="0"/>
      <p:bldP spid="55" grpId="0"/>
      <p:bldP spid="5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 cstate="print"/>
          <a:srcRect l="49139" t="21840" r="7864" b="13481"/>
          <a:stretch>
            <a:fillRect/>
          </a:stretch>
        </p:blipFill>
        <p:spPr bwMode="auto">
          <a:xfrm>
            <a:off x="1296144" y="1700808"/>
            <a:ext cx="6094863" cy="5157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Rectangle 15"/>
          <p:cNvSpPr/>
          <p:nvPr/>
        </p:nvSpPr>
        <p:spPr>
          <a:xfrm>
            <a:off x="395536" y="1844824"/>
            <a:ext cx="43396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i="1" u="sng" dirty="0" smtClean="0">
                <a:latin typeface="Bookman Old Style" pitchFamily="18" charset="0"/>
              </a:rPr>
              <a:t>2) Lois de </a:t>
            </a:r>
            <a:r>
              <a:rPr lang="fr-FR" sz="2400" b="1" i="1" u="sng" dirty="0" err="1" smtClean="0">
                <a:latin typeface="Bookman Old Style" pitchFamily="18" charset="0"/>
              </a:rPr>
              <a:t>Snell</a:t>
            </a:r>
            <a:r>
              <a:rPr lang="fr-FR" sz="2400" b="1" i="1" u="sng" dirty="0" smtClean="0">
                <a:latin typeface="Bookman Old Style" pitchFamily="18" charset="0"/>
              </a:rPr>
              <a:t>-Descartes</a:t>
            </a:r>
            <a:endParaRPr lang="fr-FR" sz="2400" dirty="0">
              <a:latin typeface="Bookman Old Style" pitchFamily="18" charset="0"/>
            </a:endParaRPr>
          </a:p>
        </p:txBody>
      </p:sp>
      <p:sp>
        <p:nvSpPr>
          <p:cNvPr id="21" name="Text Box 4"/>
          <p:cNvSpPr txBox="1">
            <a:spLocks noChangeArrowheads="1"/>
          </p:cNvSpPr>
          <p:nvPr/>
        </p:nvSpPr>
        <p:spPr bwMode="auto">
          <a:xfrm>
            <a:off x="7291381" y="2597955"/>
            <a:ext cx="1656184" cy="504056"/>
          </a:xfrm>
          <a:prstGeom prst="rect">
            <a:avLst/>
          </a:prstGeom>
          <a:solidFill>
            <a:srgbClr val="DCDC52"/>
          </a:solidFill>
          <a:ln w="57150">
            <a:solidFill>
              <a:srgbClr val="FFFF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pitchFamily="34" charset="0"/>
              </a:rPr>
              <a:t>= dioptre</a:t>
            </a:r>
            <a:endParaRPr kumimoji="0" lang="fr-FR" sz="5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Text Box 4"/>
          <p:cNvSpPr txBox="1">
            <a:spLocks noChangeArrowheads="1"/>
          </p:cNvSpPr>
          <p:nvPr/>
        </p:nvSpPr>
        <p:spPr bwMode="auto">
          <a:xfrm>
            <a:off x="1800200" y="3861048"/>
            <a:ext cx="2016224" cy="86409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76200">
            <a:solidFill>
              <a:srgbClr val="FF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omic Sans MS" pitchFamily="66" charset="0"/>
                <a:cs typeface="Arial" pitchFamily="34" charset="0"/>
              </a:rPr>
              <a:t>Le rayon incident</a:t>
            </a:r>
            <a:endParaRPr kumimoji="0" lang="fr-FR" sz="5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Text Box 4"/>
          <p:cNvSpPr txBox="1">
            <a:spLocks noChangeArrowheads="1"/>
          </p:cNvSpPr>
          <p:nvPr/>
        </p:nvSpPr>
        <p:spPr bwMode="auto">
          <a:xfrm>
            <a:off x="5184576" y="4005064"/>
            <a:ext cx="2016224" cy="86409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38100">
            <a:solidFill>
              <a:srgbClr val="0066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Comic Sans MS" pitchFamily="66" charset="0"/>
                <a:cs typeface="Arial" pitchFamily="34" charset="0"/>
              </a:rPr>
              <a:t>Le point d’incidence I</a:t>
            </a:r>
            <a:endParaRPr kumimoji="0" lang="fr-FR" sz="5400" b="0" i="0" u="none" strike="noStrike" cap="none" normalizeH="0" baseline="0" dirty="0" smtClean="0">
              <a:ln>
                <a:noFill/>
              </a:ln>
              <a:solidFill>
                <a:srgbClr val="0066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Text Box 4"/>
          <p:cNvSpPr txBox="1">
            <a:spLocks noChangeArrowheads="1"/>
          </p:cNvSpPr>
          <p:nvPr/>
        </p:nvSpPr>
        <p:spPr bwMode="auto">
          <a:xfrm>
            <a:off x="4896544" y="6021288"/>
            <a:ext cx="2016224" cy="50405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57150">
            <a:solidFill>
              <a:srgbClr val="0070C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omic Sans MS" pitchFamily="66" charset="0"/>
                <a:cs typeface="Arial" pitchFamily="34" charset="0"/>
              </a:rPr>
              <a:t>La normale</a:t>
            </a:r>
            <a:endParaRPr kumimoji="0" lang="fr-FR" sz="54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Text Box 4"/>
          <p:cNvSpPr txBox="1">
            <a:spLocks noChangeArrowheads="1"/>
          </p:cNvSpPr>
          <p:nvPr/>
        </p:nvSpPr>
        <p:spPr bwMode="auto">
          <a:xfrm>
            <a:off x="1080120" y="2311597"/>
            <a:ext cx="3456384" cy="50405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solidFill>
              <a:srgbClr val="7030A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omic Sans MS" pitchFamily="66" charset="0"/>
                <a:cs typeface="Arial" pitchFamily="34" charset="0"/>
              </a:rPr>
              <a:t>L’angle d’incidence 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omic Sans MS" pitchFamily="66" charset="0"/>
                <a:cs typeface="Arial" pitchFamily="34" charset="0"/>
              </a:rPr>
              <a:t>i</a:t>
            </a:r>
            <a:r>
              <a:rPr kumimoji="0" lang="fr-FR" sz="2400" b="1" i="0" u="none" strike="noStrike" cap="none" normalizeH="0" baseline="-25000" dirty="0" smtClean="0">
                <a:ln>
                  <a:noFill/>
                </a:ln>
                <a:solidFill>
                  <a:srgbClr val="7030A0"/>
                </a:solidFill>
                <a:effectLst/>
                <a:latin typeface="Comic Sans MS" pitchFamily="66" charset="0"/>
                <a:cs typeface="Arial" pitchFamily="34" charset="0"/>
              </a:rPr>
              <a:t>1</a:t>
            </a:r>
            <a:endParaRPr kumimoji="0" lang="fr-FR" sz="5400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3" name="Groupe 32"/>
          <p:cNvGrpSpPr/>
          <p:nvPr/>
        </p:nvGrpSpPr>
        <p:grpSpPr>
          <a:xfrm>
            <a:off x="3672408" y="3429000"/>
            <a:ext cx="1080120" cy="792088"/>
            <a:chOff x="5004048" y="3429000"/>
            <a:chExt cx="1080120" cy="792088"/>
          </a:xfrm>
        </p:grpSpPr>
        <p:cxnSp>
          <p:nvCxnSpPr>
            <p:cNvPr id="32" name="Connecteur droit 31"/>
            <p:cNvCxnSpPr/>
            <p:nvPr/>
          </p:nvCxnSpPr>
          <p:spPr>
            <a:xfrm>
              <a:off x="5004048" y="3429000"/>
              <a:ext cx="1080120" cy="792088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necteur droit avec flèche 27"/>
            <p:cNvCxnSpPr/>
            <p:nvPr/>
          </p:nvCxnSpPr>
          <p:spPr>
            <a:xfrm>
              <a:off x="5024640" y="3461167"/>
              <a:ext cx="720080" cy="504056"/>
            </a:xfrm>
            <a:prstGeom prst="straightConnector1">
              <a:avLst/>
            </a:prstGeom>
            <a:ln w="762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ZoneTexte 33"/>
          <p:cNvSpPr txBox="1"/>
          <p:nvPr/>
        </p:nvSpPr>
        <p:spPr>
          <a:xfrm>
            <a:off x="4807074" y="4077072"/>
            <a:ext cx="5760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rgbClr val="006600"/>
                </a:solidFill>
                <a:latin typeface="Comic Sans MS" pitchFamily="66" charset="0"/>
              </a:rPr>
              <a:t>I</a:t>
            </a:r>
            <a:endParaRPr lang="fr-FR" sz="2800" b="1" dirty="0">
              <a:solidFill>
                <a:srgbClr val="006600"/>
              </a:solidFill>
              <a:latin typeface="Comic Sans MS" pitchFamily="66" charset="0"/>
            </a:endParaRPr>
          </a:p>
        </p:txBody>
      </p:sp>
      <p:cxnSp>
        <p:nvCxnSpPr>
          <p:cNvPr id="36" name="Connecteur droit 35"/>
          <p:cNvCxnSpPr/>
          <p:nvPr/>
        </p:nvCxnSpPr>
        <p:spPr>
          <a:xfrm flipV="1">
            <a:off x="4752528" y="2276872"/>
            <a:ext cx="0" cy="4176464"/>
          </a:xfrm>
          <a:prstGeom prst="line">
            <a:avLst/>
          </a:prstGeom>
          <a:ln w="57150">
            <a:solidFill>
              <a:srgbClr val="0070C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Forme libre 37"/>
          <p:cNvSpPr/>
          <p:nvPr/>
        </p:nvSpPr>
        <p:spPr>
          <a:xfrm>
            <a:off x="4050588" y="3179180"/>
            <a:ext cx="694481" cy="455271"/>
          </a:xfrm>
          <a:custGeom>
            <a:avLst/>
            <a:gdLst>
              <a:gd name="connsiteX0" fmla="*/ 0 w 694481"/>
              <a:gd name="connsiteY0" fmla="*/ 455271 h 455271"/>
              <a:gd name="connsiteX1" fmla="*/ 185195 w 694481"/>
              <a:gd name="connsiteY1" fmla="*/ 177478 h 455271"/>
              <a:gd name="connsiteX2" fmla="*/ 497711 w 694481"/>
              <a:gd name="connsiteY2" fmla="*/ 27007 h 455271"/>
              <a:gd name="connsiteX3" fmla="*/ 694481 w 694481"/>
              <a:gd name="connsiteY3" fmla="*/ 15433 h 455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4481" h="455271">
                <a:moveTo>
                  <a:pt x="0" y="455271"/>
                </a:moveTo>
                <a:cubicBezTo>
                  <a:pt x="51121" y="352063"/>
                  <a:pt x="102243" y="248855"/>
                  <a:pt x="185195" y="177478"/>
                </a:cubicBezTo>
                <a:cubicBezTo>
                  <a:pt x="268147" y="106101"/>
                  <a:pt x="412830" y="54015"/>
                  <a:pt x="497711" y="27007"/>
                </a:cubicBezTo>
                <a:cubicBezTo>
                  <a:pt x="582592" y="0"/>
                  <a:pt x="638536" y="7716"/>
                  <a:pt x="694481" y="15433"/>
                </a:cubicBezTo>
              </a:path>
            </a:pathLst>
          </a:custGeom>
          <a:ln w="57150">
            <a:solidFill>
              <a:srgbClr val="7030A0"/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0" name="ZoneTexte 39"/>
          <p:cNvSpPr txBox="1"/>
          <p:nvPr/>
        </p:nvSpPr>
        <p:spPr>
          <a:xfrm>
            <a:off x="4104456" y="2761764"/>
            <a:ext cx="10801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rgbClr val="7030A0"/>
                </a:solidFill>
                <a:latin typeface="Comic Sans MS" pitchFamily="66" charset="0"/>
              </a:rPr>
              <a:t>i</a:t>
            </a:r>
            <a:r>
              <a:rPr lang="fr-FR" sz="2800" b="1" baseline="-25000" dirty="0" smtClean="0">
                <a:solidFill>
                  <a:srgbClr val="7030A0"/>
                </a:solidFill>
                <a:latin typeface="Comic Sans MS" pitchFamily="66" charset="0"/>
              </a:rPr>
              <a:t>1</a:t>
            </a:r>
            <a:endParaRPr lang="fr-FR" sz="2800" b="1" dirty="0">
              <a:solidFill>
                <a:srgbClr val="7030A0"/>
              </a:solidFill>
              <a:latin typeface="Comic Sans MS" pitchFamily="66" charset="0"/>
            </a:endParaRPr>
          </a:p>
        </p:txBody>
      </p:sp>
      <p:sp>
        <p:nvSpPr>
          <p:cNvPr id="29" name="Rectangle 3"/>
          <p:cNvSpPr>
            <a:spLocks noChangeArrowheads="1"/>
          </p:cNvSpPr>
          <p:nvPr/>
        </p:nvSpPr>
        <p:spPr bwMode="auto">
          <a:xfrm>
            <a:off x="-252536" y="159023"/>
            <a:ext cx="2664296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just" fontAlgn="base">
              <a:spcBef>
                <a:spcPct val="0"/>
              </a:spcBef>
              <a:spcAft>
                <a:spcPts val="1000"/>
              </a:spcAft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    </a:t>
            </a:r>
            <a:r>
              <a:rPr kumimoji="0" lang="fr-FR" sz="2000" b="0" i="0" u="sng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Dans le vide</a:t>
            </a:r>
            <a:r>
              <a:rPr kumimoji="0" lang="fr-FR" sz="2000" b="0" i="0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:</a:t>
            </a:r>
            <a:r>
              <a:rPr kumimoji="0" lang="fr-FR" sz="2000" b="0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fr-FR" sz="2400" b="1" dirty="0" smtClean="0">
                <a:solidFill>
                  <a:srgbClr val="002060"/>
                </a:solidFill>
                <a:latin typeface="Symbol" pitchFamily="18" charset="2"/>
                <a:cs typeface="Arial" pitchFamily="34" charset="0"/>
              </a:rPr>
              <a:t>n </a:t>
            </a:r>
            <a:r>
              <a:rPr kumimoji="0" lang="fr-FR" sz="2400" b="1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=</a:t>
            </a:r>
            <a:endParaRPr kumimoji="0" lang="fr-FR" sz="20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2339752" y="-99392"/>
            <a:ext cx="52610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c  </a:t>
            </a:r>
            <a:endParaRPr lang="fr-FR" sz="2000" dirty="0">
              <a:solidFill>
                <a:srgbClr val="002060"/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2337194" y="462539"/>
            <a:ext cx="63671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002060"/>
                </a:solidFill>
                <a:latin typeface="Symbol" pitchFamily="18" charset="2"/>
                <a:cs typeface="Arial" pitchFamily="34" charset="0"/>
              </a:rPr>
              <a:t>l</a:t>
            </a:r>
            <a:r>
              <a:rPr lang="fr-FR" sz="2400" b="1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0</a:t>
            </a: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</a:t>
            </a:r>
            <a:endParaRPr lang="fr-FR" sz="2000" dirty="0">
              <a:solidFill>
                <a:srgbClr val="002060"/>
              </a:solidFill>
            </a:endParaRPr>
          </a:p>
        </p:txBody>
      </p:sp>
      <p:cxnSp>
        <p:nvCxnSpPr>
          <p:cNvPr id="35" name="Connecteur droit 34"/>
          <p:cNvCxnSpPr/>
          <p:nvPr/>
        </p:nvCxnSpPr>
        <p:spPr>
          <a:xfrm>
            <a:off x="2339752" y="404664"/>
            <a:ext cx="432048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3"/>
          <p:cNvSpPr>
            <a:spLocks noChangeArrowheads="1"/>
          </p:cNvSpPr>
          <p:nvPr/>
        </p:nvSpPr>
        <p:spPr bwMode="auto">
          <a:xfrm>
            <a:off x="3419872" y="139782"/>
            <a:ext cx="4104456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just" fontAlgn="base">
              <a:spcBef>
                <a:spcPct val="0"/>
              </a:spcBef>
              <a:spcAft>
                <a:spcPts val="1000"/>
              </a:spcAft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    </a:t>
            </a:r>
            <a:r>
              <a:rPr kumimoji="0" lang="fr-FR" sz="2000" b="0" i="0" u="sng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Dans le milieu d’indice n</a:t>
            </a:r>
            <a:r>
              <a:rPr kumimoji="0" lang="fr-FR" sz="2000" b="0" i="0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:</a:t>
            </a:r>
            <a:r>
              <a:rPr kumimoji="0" lang="fr-FR" sz="2000" b="0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 </a:t>
            </a:r>
            <a:r>
              <a:rPr lang="fr-FR" sz="2400" b="1" dirty="0" smtClean="0">
                <a:solidFill>
                  <a:srgbClr val="002060"/>
                </a:solidFill>
                <a:latin typeface="Symbol" pitchFamily="18" charset="2"/>
                <a:cs typeface="Arial" pitchFamily="34" charset="0"/>
              </a:rPr>
              <a:t>n</a:t>
            </a:r>
            <a:r>
              <a:rPr kumimoji="0" lang="fr-FR" sz="2400" b="1" i="0" u="none" strike="noStrike" cap="none" normalizeH="0" baseline="-2500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fr-FR" sz="2400" b="1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=</a:t>
            </a:r>
            <a:endParaRPr kumimoji="0" lang="fr-FR" sz="20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7380312" y="-148250"/>
            <a:ext cx="52610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v  </a:t>
            </a:r>
            <a:endParaRPr lang="fr-FR" sz="2000" dirty="0">
              <a:solidFill>
                <a:srgbClr val="002060"/>
              </a:solidFill>
            </a:endParaRPr>
          </a:p>
        </p:txBody>
      </p:sp>
      <p:cxnSp>
        <p:nvCxnSpPr>
          <p:cNvPr id="41" name="Connecteur droit 40"/>
          <p:cNvCxnSpPr/>
          <p:nvPr/>
        </p:nvCxnSpPr>
        <p:spPr>
          <a:xfrm>
            <a:off x="7380312" y="390531"/>
            <a:ext cx="432048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/>
          <p:cNvSpPr/>
          <p:nvPr/>
        </p:nvSpPr>
        <p:spPr>
          <a:xfrm>
            <a:off x="7406020" y="462539"/>
            <a:ext cx="35298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002060"/>
                </a:solidFill>
                <a:latin typeface="Symbol" pitchFamily="18" charset="2"/>
                <a:cs typeface="Arial" pitchFamily="34" charset="0"/>
              </a:rPr>
              <a:t>l</a:t>
            </a:r>
            <a:endParaRPr lang="fr-FR" dirty="0"/>
          </a:p>
        </p:txBody>
      </p:sp>
      <p:sp>
        <p:nvSpPr>
          <p:cNvPr id="65" name="Forme libre 64"/>
          <p:cNvSpPr/>
          <p:nvPr/>
        </p:nvSpPr>
        <p:spPr>
          <a:xfrm>
            <a:off x="4771554" y="3648075"/>
            <a:ext cx="242887" cy="502444"/>
          </a:xfrm>
          <a:custGeom>
            <a:avLst/>
            <a:gdLst>
              <a:gd name="connsiteX0" fmla="*/ 2381 w 242887"/>
              <a:gd name="connsiteY0" fmla="*/ 502444 h 502444"/>
              <a:gd name="connsiteX1" fmla="*/ 0 w 242887"/>
              <a:gd name="connsiteY1" fmla="*/ 171450 h 502444"/>
              <a:gd name="connsiteX2" fmla="*/ 240506 w 242887"/>
              <a:gd name="connsiteY2" fmla="*/ 0 h 502444"/>
              <a:gd name="connsiteX3" fmla="*/ 242887 w 242887"/>
              <a:gd name="connsiteY3" fmla="*/ 338138 h 502444"/>
              <a:gd name="connsiteX4" fmla="*/ 2381 w 242887"/>
              <a:gd name="connsiteY4" fmla="*/ 502444 h 502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887" h="502444">
                <a:moveTo>
                  <a:pt x="2381" y="502444"/>
                </a:moveTo>
                <a:cubicBezTo>
                  <a:pt x="1587" y="392113"/>
                  <a:pt x="794" y="281781"/>
                  <a:pt x="0" y="171450"/>
                </a:cubicBezTo>
                <a:lnTo>
                  <a:pt x="240506" y="0"/>
                </a:lnTo>
                <a:cubicBezTo>
                  <a:pt x="241300" y="112713"/>
                  <a:pt x="242093" y="225425"/>
                  <a:pt x="242887" y="338138"/>
                </a:cubicBezTo>
                <a:lnTo>
                  <a:pt x="2381" y="502444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4" name="Text Box 1"/>
          <p:cNvSpPr txBox="1">
            <a:spLocks noChangeArrowheads="1"/>
          </p:cNvSpPr>
          <p:nvPr/>
        </p:nvSpPr>
        <p:spPr bwMode="auto">
          <a:xfrm>
            <a:off x="7452320" y="836712"/>
            <a:ext cx="1463943" cy="1008112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6" name="Rectangle 3"/>
          <p:cNvSpPr>
            <a:spLocks noChangeArrowheads="1"/>
          </p:cNvSpPr>
          <p:nvPr/>
        </p:nvSpPr>
        <p:spPr bwMode="auto">
          <a:xfrm>
            <a:off x="-144016" y="1162027"/>
            <a:ext cx="3059832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just" fontAlgn="base">
              <a:spcBef>
                <a:spcPct val="0"/>
              </a:spcBef>
              <a:spcAft>
                <a:spcPts val="1000"/>
              </a:spcAft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 On</a:t>
            </a:r>
            <a:r>
              <a:rPr kumimoji="0" lang="fr-FR" sz="2000" b="0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en déduit donc que :  </a:t>
            </a:r>
            <a:endParaRPr kumimoji="0" lang="fr-FR" sz="20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2865416" y="893045"/>
            <a:ext cx="52610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c  </a:t>
            </a:r>
            <a:endParaRPr lang="fr-FR" sz="2000" dirty="0">
              <a:solidFill>
                <a:srgbClr val="002060"/>
              </a:solidFill>
            </a:endParaRPr>
          </a:p>
        </p:txBody>
      </p:sp>
      <p:sp>
        <p:nvSpPr>
          <p:cNvPr id="68" name="Rectangle 67"/>
          <p:cNvSpPr/>
          <p:nvPr/>
        </p:nvSpPr>
        <p:spPr>
          <a:xfrm>
            <a:off x="2862858" y="1454976"/>
            <a:ext cx="63671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002060"/>
                </a:solidFill>
                <a:latin typeface="Symbol" pitchFamily="18" charset="2"/>
                <a:cs typeface="Arial" pitchFamily="34" charset="0"/>
              </a:rPr>
              <a:t>l</a:t>
            </a:r>
            <a:r>
              <a:rPr lang="fr-FR" sz="2400" b="1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0</a:t>
            </a: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</a:t>
            </a:r>
            <a:endParaRPr lang="fr-FR" sz="2000" dirty="0">
              <a:solidFill>
                <a:srgbClr val="002060"/>
              </a:solidFill>
            </a:endParaRPr>
          </a:p>
        </p:txBody>
      </p:sp>
      <p:cxnSp>
        <p:nvCxnSpPr>
          <p:cNvPr id="69" name="Connecteur droit 68"/>
          <p:cNvCxnSpPr/>
          <p:nvPr/>
        </p:nvCxnSpPr>
        <p:spPr>
          <a:xfrm>
            <a:off x="2865416" y="1397101"/>
            <a:ext cx="432048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Rectangle 69"/>
          <p:cNvSpPr/>
          <p:nvPr/>
        </p:nvSpPr>
        <p:spPr>
          <a:xfrm>
            <a:off x="3441480" y="1134777"/>
            <a:ext cx="3642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=</a:t>
            </a:r>
            <a:endParaRPr lang="fr-FR" dirty="0"/>
          </a:p>
        </p:txBody>
      </p:sp>
      <p:sp>
        <p:nvSpPr>
          <p:cNvPr id="71" name="Rectangle 70"/>
          <p:cNvSpPr/>
          <p:nvPr/>
        </p:nvSpPr>
        <p:spPr>
          <a:xfrm>
            <a:off x="3919828" y="890487"/>
            <a:ext cx="52610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v  </a:t>
            </a:r>
            <a:endParaRPr lang="fr-FR" sz="2000" dirty="0">
              <a:solidFill>
                <a:srgbClr val="002060"/>
              </a:solidFill>
            </a:endParaRPr>
          </a:p>
        </p:txBody>
      </p:sp>
      <p:cxnSp>
        <p:nvCxnSpPr>
          <p:cNvPr id="72" name="Connecteur droit 71"/>
          <p:cNvCxnSpPr/>
          <p:nvPr/>
        </p:nvCxnSpPr>
        <p:spPr>
          <a:xfrm>
            <a:off x="3910811" y="1394543"/>
            <a:ext cx="432048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Rectangle 72"/>
          <p:cNvSpPr/>
          <p:nvPr/>
        </p:nvSpPr>
        <p:spPr>
          <a:xfrm>
            <a:off x="5677361" y="1081311"/>
            <a:ext cx="43794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002060"/>
                </a:solidFill>
                <a:latin typeface="Symbol" pitchFamily="18" charset="2"/>
                <a:cs typeface="Arial" pitchFamily="34" charset="0"/>
              </a:rPr>
              <a:t>l</a:t>
            </a:r>
            <a:r>
              <a:rPr lang="fr-FR" b="1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0</a:t>
            </a:r>
            <a:endParaRPr lang="fr-FR" dirty="0"/>
          </a:p>
        </p:txBody>
      </p:sp>
      <p:sp>
        <p:nvSpPr>
          <p:cNvPr id="74" name="Rectangle 73"/>
          <p:cNvSpPr/>
          <p:nvPr/>
        </p:nvSpPr>
        <p:spPr>
          <a:xfrm>
            <a:off x="4449592" y="1143794"/>
            <a:ext cx="66396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Wingdings"/>
              </a:rPr>
              <a:t></a:t>
            </a:r>
            <a:r>
              <a:rPr lang="fr-FR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fr-FR" sz="2800" b="1" dirty="0"/>
          </a:p>
        </p:txBody>
      </p:sp>
      <p:sp>
        <p:nvSpPr>
          <p:cNvPr id="75" name="Rectangle 74"/>
          <p:cNvSpPr/>
          <p:nvPr/>
        </p:nvSpPr>
        <p:spPr>
          <a:xfrm>
            <a:off x="5056251" y="1109069"/>
            <a:ext cx="35298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002060"/>
                </a:solidFill>
                <a:latin typeface="Symbol" pitchFamily="18" charset="2"/>
                <a:cs typeface="Arial" pitchFamily="34" charset="0"/>
              </a:rPr>
              <a:t>l</a:t>
            </a:r>
            <a:endParaRPr lang="fr-FR" dirty="0"/>
          </a:p>
        </p:txBody>
      </p:sp>
      <p:sp>
        <p:nvSpPr>
          <p:cNvPr id="76" name="Rectangle 75"/>
          <p:cNvSpPr/>
          <p:nvPr/>
        </p:nvSpPr>
        <p:spPr>
          <a:xfrm>
            <a:off x="5385696" y="1143794"/>
            <a:ext cx="3642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=</a:t>
            </a:r>
            <a:endParaRPr lang="fr-FR" dirty="0"/>
          </a:p>
        </p:txBody>
      </p:sp>
      <p:sp>
        <p:nvSpPr>
          <p:cNvPr id="77" name="Rectangle 76"/>
          <p:cNvSpPr/>
          <p:nvPr/>
        </p:nvSpPr>
        <p:spPr>
          <a:xfrm>
            <a:off x="8307170" y="836712"/>
            <a:ext cx="45557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002060"/>
                </a:solidFill>
                <a:latin typeface="Symbol" pitchFamily="18" charset="2"/>
                <a:cs typeface="Arial" pitchFamily="34" charset="0"/>
              </a:rPr>
              <a:t>l</a:t>
            </a:r>
            <a:r>
              <a:rPr lang="fr-FR" sz="2400" b="1" baseline="-25000" dirty="0" smtClean="0">
                <a:solidFill>
                  <a:srgbClr val="002060"/>
                </a:solidFill>
                <a:latin typeface="Symbol" pitchFamily="18" charset="2"/>
                <a:cs typeface="Arial" pitchFamily="34" charset="0"/>
              </a:rPr>
              <a:t>0</a:t>
            </a:r>
            <a:endParaRPr lang="fr-FR" dirty="0"/>
          </a:p>
        </p:txBody>
      </p:sp>
      <p:sp>
        <p:nvSpPr>
          <p:cNvPr id="78" name="Rectangle 77"/>
          <p:cNvSpPr/>
          <p:nvPr/>
        </p:nvSpPr>
        <p:spPr>
          <a:xfrm>
            <a:off x="7475470" y="1109404"/>
            <a:ext cx="35298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002060"/>
                </a:solidFill>
                <a:latin typeface="Symbol" pitchFamily="18" charset="2"/>
                <a:cs typeface="Arial" pitchFamily="34" charset="0"/>
              </a:rPr>
              <a:t>l</a:t>
            </a:r>
            <a:endParaRPr lang="fr-FR" dirty="0"/>
          </a:p>
        </p:txBody>
      </p:sp>
      <p:sp>
        <p:nvSpPr>
          <p:cNvPr id="79" name="Rectangle 78"/>
          <p:cNvSpPr/>
          <p:nvPr/>
        </p:nvSpPr>
        <p:spPr>
          <a:xfrm>
            <a:off x="7866105" y="1079787"/>
            <a:ext cx="3642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=</a:t>
            </a:r>
            <a:endParaRPr lang="fr-FR" dirty="0"/>
          </a:p>
        </p:txBody>
      </p:sp>
      <p:sp>
        <p:nvSpPr>
          <p:cNvPr id="80" name="Rectangle 79"/>
          <p:cNvSpPr/>
          <p:nvPr/>
        </p:nvSpPr>
        <p:spPr>
          <a:xfrm>
            <a:off x="3921153" y="1469109"/>
            <a:ext cx="35298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002060"/>
                </a:solidFill>
                <a:latin typeface="Symbol" pitchFamily="18" charset="2"/>
                <a:cs typeface="Arial" pitchFamily="34" charset="0"/>
              </a:rPr>
              <a:t>l</a:t>
            </a:r>
            <a:endParaRPr lang="fr-FR" dirty="0"/>
          </a:p>
        </p:txBody>
      </p:sp>
      <p:sp>
        <p:nvSpPr>
          <p:cNvPr id="81" name="Rectangle 80"/>
          <p:cNvSpPr/>
          <p:nvPr/>
        </p:nvSpPr>
        <p:spPr>
          <a:xfrm>
            <a:off x="8385866" y="1388419"/>
            <a:ext cx="44916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D339B2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fr-FR" sz="2400" b="1" dirty="0" smtClean="0">
                <a:solidFill>
                  <a:srgbClr val="002060"/>
                </a:solidFill>
                <a:latin typeface="Symbol" pitchFamily="18" charset="2"/>
                <a:cs typeface="Arial" pitchFamily="34" charset="0"/>
              </a:rPr>
              <a:t> </a:t>
            </a:r>
            <a:endParaRPr lang="fr-FR" dirty="0"/>
          </a:p>
        </p:txBody>
      </p:sp>
      <p:cxnSp>
        <p:nvCxnSpPr>
          <p:cNvPr id="82" name="Connecteur droit 81"/>
          <p:cNvCxnSpPr/>
          <p:nvPr/>
        </p:nvCxnSpPr>
        <p:spPr>
          <a:xfrm>
            <a:off x="8339566" y="1325428"/>
            <a:ext cx="432048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Rectangle 82"/>
          <p:cNvSpPr/>
          <p:nvPr/>
        </p:nvSpPr>
        <p:spPr>
          <a:xfrm>
            <a:off x="6804248" y="1090019"/>
            <a:ext cx="66396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Wingdings"/>
              </a:rPr>
              <a:t></a:t>
            </a:r>
            <a:r>
              <a:rPr lang="fr-FR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fr-FR" sz="2800" b="1" dirty="0"/>
          </a:p>
        </p:txBody>
      </p:sp>
      <p:sp>
        <p:nvSpPr>
          <p:cNvPr id="84" name="Rectangle 83"/>
          <p:cNvSpPr/>
          <p:nvPr/>
        </p:nvSpPr>
        <p:spPr>
          <a:xfrm>
            <a:off x="6012160" y="1124744"/>
            <a:ext cx="3642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002060"/>
                </a:solidFill>
                <a:latin typeface="Arial"/>
                <a:cs typeface="Arial"/>
              </a:rPr>
              <a:t>×</a:t>
            </a:r>
            <a:endParaRPr lang="fr-FR" dirty="0"/>
          </a:p>
        </p:txBody>
      </p:sp>
      <p:sp>
        <p:nvSpPr>
          <p:cNvPr id="85" name="Rectangle 84"/>
          <p:cNvSpPr/>
          <p:nvPr/>
        </p:nvSpPr>
        <p:spPr>
          <a:xfrm>
            <a:off x="6372200" y="836712"/>
            <a:ext cx="52610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D339B2"/>
                </a:solidFill>
                <a:latin typeface="Arial" pitchFamily="34" charset="0"/>
                <a:cs typeface="Arial" pitchFamily="34" charset="0"/>
              </a:rPr>
              <a:t>v</a:t>
            </a: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</a:t>
            </a:r>
            <a:endParaRPr lang="fr-FR" sz="2000" dirty="0">
              <a:solidFill>
                <a:srgbClr val="002060"/>
              </a:solidFill>
            </a:endParaRPr>
          </a:p>
        </p:txBody>
      </p:sp>
      <p:cxnSp>
        <p:nvCxnSpPr>
          <p:cNvPr id="86" name="Connecteur droit 85"/>
          <p:cNvCxnSpPr/>
          <p:nvPr/>
        </p:nvCxnSpPr>
        <p:spPr>
          <a:xfrm>
            <a:off x="6363183" y="1340768"/>
            <a:ext cx="432048" cy="0"/>
          </a:xfrm>
          <a:prstGeom prst="line">
            <a:avLst/>
          </a:prstGeom>
          <a:ln w="38100">
            <a:solidFill>
              <a:srgbClr val="D339B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Rectangle 86"/>
          <p:cNvSpPr/>
          <p:nvPr/>
        </p:nvSpPr>
        <p:spPr>
          <a:xfrm>
            <a:off x="6373525" y="1415334"/>
            <a:ext cx="3561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D339B2"/>
                </a:solidFill>
                <a:latin typeface="Arial" pitchFamily="34" charset="0"/>
                <a:cs typeface="Arial" pitchFamily="34" charset="0"/>
              </a:rPr>
              <a:t>c</a:t>
            </a:r>
            <a:endParaRPr lang="fr-FR" dirty="0">
              <a:solidFill>
                <a:srgbClr val="D339B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8" name="Text Box 4"/>
          <p:cNvSpPr txBox="1">
            <a:spLocks noChangeArrowheads="1"/>
          </p:cNvSpPr>
          <p:nvPr/>
        </p:nvSpPr>
        <p:spPr bwMode="auto">
          <a:xfrm>
            <a:off x="6012160" y="5157192"/>
            <a:ext cx="2987824" cy="50405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57150">
            <a:solidFill>
              <a:schemeClr val="accent6">
                <a:lumMod val="75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Comic Sans MS" pitchFamily="66" charset="0"/>
                <a:cs typeface="Arial" pitchFamily="34" charset="0"/>
              </a:rPr>
              <a:t>Le plan d’incidence</a:t>
            </a:r>
            <a:endParaRPr kumimoji="0" lang="fr-FR" sz="5400" b="1" i="0" u="none" strike="noStrike" cap="none" normalizeH="0" baseline="0" dirty="0" smtClean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0" name="Connecteur droit 49"/>
          <p:cNvCxnSpPr>
            <a:stCxn id="48" idx="1"/>
          </p:cNvCxnSpPr>
          <p:nvPr/>
        </p:nvCxnSpPr>
        <p:spPr>
          <a:xfrm flipH="1" flipV="1">
            <a:off x="5364088" y="5229200"/>
            <a:ext cx="648072" cy="180020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Ellipse 50"/>
          <p:cNvSpPr/>
          <p:nvPr/>
        </p:nvSpPr>
        <p:spPr>
          <a:xfrm>
            <a:off x="4672584" y="4120504"/>
            <a:ext cx="144015" cy="172592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8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00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50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1" grpId="0" animBg="1"/>
      <p:bldP spid="23" grpId="0" animBg="1"/>
      <p:bldP spid="24" grpId="0" animBg="1"/>
      <p:bldP spid="25" grpId="0" animBg="1"/>
      <p:bldP spid="26" grpId="0" animBg="1"/>
      <p:bldP spid="34" grpId="0"/>
      <p:bldP spid="38" grpId="0" animBg="1"/>
      <p:bldP spid="40" grpId="0"/>
      <p:bldP spid="65" grpId="0" animBg="1"/>
      <p:bldP spid="48" grpId="0" animBg="1"/>
      <p:bldP spid="5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e 13"/>
          <p:cNvGrpSpPr/>
          <p:nvPr/>
        </p:nvGrpSpPr>
        <p:grpSpPr>
          <a:xfrm>
            <a:off x="179512" y="1124744"/>
            <a:ext cx="8784976" cy="4968552"/>
            <a:chOff x="179512" y="1124744"/>
            <a:chExt cx="8784976" cy="4968552"/>
          </a:xfrm>
        </p:grpSpPr>
        <p:sp>
          <p:nvSpPr>
            <p:cNvPr id="37892" name="Text Box 4"/>
            <p:cNvSpPr txBox="1">
              <a:spLocks noChangeArrowheads="1"/>
            </p:cNvSpPr>
            <p:nvPr/>
          </p:nvSpPr>
          <p:spPr bwMode="auto">
            <a:xfrm>
              <a:off x="179512" y="1124744"/>
              <a:ext cx="8784976" cy="4968552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just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itchFamily="66" charset="0"/>
                  <a:cs typeface="Arial" pitchFamily="34" charset="0"/>
                  <a:sym typeface="Wingdings 2" pitchFamily="18" charset="2"/>
                </a:rPr>
                <a:t></a:t>
              </a:r>
              <a:r>
                <a:rPr kumimoji="0" lang="fr-FR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itchFamily="66" charset="0"/>
                  <a:cs typeface="Arial" pitchFamily="34" charset="0"/>
                </a:rPr>
                <a:t> </a:t>
              </a:r>
              <a:r>
                <a:rPr kumimoji="0" lang="fr-FR" sz="2000" b="1" i="0" u="sng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Définition</a:t>
              </a:r>
              <a:r>
                <a:rPr kumimoji="0" lang="fr-FR" sz="2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 :</a:t>
              </a:r>
              <a:endPara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  <a:p>
              <a:pPr marL="0" marR="3175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2000" b="0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cs typeface="Arial" pitchFamily="34" charset="0"/>
                </a:rPr>
                <a:t>  	</a:t>
              </a:r>
            </a:p>
            <a:p>
              <a:pPr marL="0" marR="0" lvl="0" indent="0" algn="just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just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just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just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itchFamily="66" charset="0"/>
                  <a:cs typeface="Arial" pitchFamily="34" charset="0"/>
                  <a:sym typeface="Wingdings 2" pitchFamily="18" charset="2"/>
                </a:rPr>
                <a:t></a:t>
              </a:r>
              <a:r>
                <a:rPr kumimoji="0" lang="fr-FR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itchFamily="66" charset="0"/>
                  <a:cs typeface="Arial" pitchFamily="34" charset="0"/>
                </a:rPr>
                <a:t> </a:t>
              </a:r>
              <a:r>
                <a:rPr kumimoji="0" lang="fr-FR" sz="2000" b="1" i="0" u="sng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Lois de </a:t>
              </a:r>
              <a:r>
                <a:rPr kumimoji="0" lang="fr-FR" sz="2000" b="1" i="0" u="sng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Snell</a:t>
              </a:r>
              <a:r>
                <a:rPr kumimoji="0" lang="fr-FR" sz="2000" b="1" i="0" u="sng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-Descartes sur la réflexion</a:t>
              </a:r>
              <a:r>
                <a:rPr kumimoji="0" lang="fr-FR" sz="2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 :</a:t>
              </a:r>
            </a:p>
            <a:p>
              <a:pPr marL="0" marR="0" lvl="0" indent="0" algn="just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2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  <a:sym typeface="Wingdings" pitchFamily="2" charset="2"/>
                </a:rPr>
                <a:t></a:t>
              </a:r>
              <a:endPara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  <a:p>
              <a:pPr marL="0" marR="0" lvl="0" indent="0" algn="just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fr-FR" sz="7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  <a:p>
              <a:pPr marL="0" marR="0" lvl="0" indent="0" algn="just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2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  <a:sym typeface="Wingdings" pitchFamily="2" charset="2"/>
                </a:rPr>
                <a:t></a:t>
              </a:r>
              <a:endPara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  <a:p>
              <a:pPr marL="0" marR="0" lvl="0" indent="0" algn="just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fr-FR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37911" name="Picture 23"/>
            <p:cNvPicPr>
              <a:picLocks noChangeAspect="1" noChangeArrowheads="1"/>
            </p:cNvPicPr>
            <p:nvPr/>
          </p:nvPicPr>
          <p:blipFill>
            <a:blip r:embed="rId2" cstate="print"/>
            <a:srcRect l="48194" t="41159" r="10226" b="21041"/>
            <a:stretch>
              <a:fillRect/>
            </a:stretch>
          </p:blipFill>
          <p:spPr bwMode="auto">
            <a:xfrm>
              <a:off x="5292080" y="3645024"/>
              <a:ext cx="3585999" cy="19442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1" name="Text Box 1"/>
          <p:cNvSpPr txBox="1">
            <a:spLocks noChangeArrowheads="1"/>
          </p:cNvSpPr>
          <p:nvPr/>
        </p:nvSpPr>
        <p:spPr bwMode="auto">
          <a:xfrm>
            <a:off x="2195736" y="5622291"/>
            <a:ext cx="1224136" cy="43204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79512" y="116632"/>
            <a:ext cx="43396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i="1" u="sng" dirty="0" smtClean="0">
                <a:latin typeface="Bookman Old Style" pitchFamily="18" charset="0"/>
              </a:rPr>
              <a:t>2) Lois de </a:t>
            </a:r>
            <a:r>
              <a:rPr lang="fr-FR" sz="2400" b="1" i="1" u="sng" dirty="0" err="1" smtClean="0">
                <a:latin typeface="Bookman Old Style" pitchFamily="18" charset="0"/>
              </a:rPr>
              <a:t>Snell</a:t>
            </a:r>
            <a:r>
              <a:rPr lang="fr-FR" sz="2400" b="1" i="1" u="sng" dirty="0" smtClean="0">
                <a:latin typeface="Bookman Old Style" pitchFamily="18" charset="0"/>
              </a:rPr>
              <a:t>-Descartes</a:t>
            </a:r>
            <a:endParaRPr lang="fr-FR" sz="2400" dirty="0">
              <a:latin typeface="Bookman Old Style" pitchFamily="18" charset="0"/>
            </a:endParaRPr>
          </a:p>
        </p:txBody>
      </p:sp>
      <p:sp>
        <p:nvSpPr>
          <p:cNvPr id="37891" name="Rectangle 3"/>
          <p:cNvSpPr>
            <a:spLocks noChangeArrowheads="1"/>
          </p:cNvSpPr>
          <p:nvPr/>
        </p:nvSpPr>
        <p:spPr bwMode="auto">
          <a:xfrm>
            <a:off x="0" y="692696"/>
            <a:ext cx="435597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Arial Unicode MS" pitchFamily="34" charset="-128"/>
                <a:cs typeface="Calibri" pitchFamily="34" charset="0"/>
              </a:rPr>
              <a:t>a/ Réflexion de la lumière </a:t>
            </a:r>
            <a:endParaRPr kumimoji="0" lang="fr-FR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7893" name="Rectangle 5"/>
          <p:cNvSpPr>
            <a:spLocks noChangeArrowheads="1"/>
          </p:cNvSpPr>
          <p:nvPr/>
        </p:nvSpPr>
        <p:spPr bwMode="auto">
          <a:xfrm>
            <a:off x="251520" y="1484784"/>
            <a:ext cx="4680520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Le phénomène de </a:t>
            </a:r>
            <a:r>
              <a:rPr kumimoji="0" lang="fr-FR" sz="2000" b="1" i="0" u="sng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REFLEXION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est le phénomène au cours duquel </a:t>
            </a:r>
            <a:r>
              <a:rPr kumimoji="0" lang="fr-FR" sz="20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la lumière </a:t>
            </a:r>
            <a:r>
              <a:rPr kumimoji="0" lang="fr-FR" sz="20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change brutalement de direction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à la rencontre du dioptre, </a:t>
            </a:r>
            <a:r>
              <a:rPr kumimoji="0" lang="fr-FR" sz="20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tout en restant dans le même milieu</a:t>
            </a:r>
            <a:r>
              <a:rPr kumimoji="0" lang="fr-FR" sz="2000" b="0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7910" name="Rectangle 22"/>
          <p:cNvSpPr>
            <a:spLocks noChangeArrowheads="1"/>
          </p:cNvSpPr>
          <p:nvPr/>
        </p:nvSpPr>
        <p:spPr bwMode="auto">
          <a:xfrm>
            <a:off x="395536" y="3645024"/>
            <a:ext cx="4348163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Le rayon réfléchi appartient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au plan d’incidence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384519" y="4315130"/>
            <a:ext cx="4896544" cy="17594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ts val="1000"/>
              </a:spcAft>
            </a:pP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L’angle de réflexion </a:t>
            </a: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fr-FR" sz="2000" b="1" baseline="-25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’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(orienté entre la normale et le rayon réfléchi) est égal à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l’opposé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de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l’angle d’incidence </a:t>
            </a: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fr-FR" sz="2000" b="1" baseline="-25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fr-FR" sz="2000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ori-enté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entre la normale et le rayon incident)    </a:t>
            </a:r>
          </a:p>
          <a:p>
            <a:pPr lvl="0" algn="ctr" fontAlgn="base">
              <a:spcBef>
                <a:spcPct val="0"/>
              </a:spcBef>
              <a:spcAft>
                <a:spcPts val="1000"/>
              </a:spcAft>
            </a:pPr>
            <a:r>
              <a:rPr lang="fr-FR" sz="2000" b="1" dirty="0" smtClean="0">
                <a:latin typeface="Arial" pitchFamily="34" charset="0"/>
                <a:cs typeface="Arial" pitchFamily="34" charset="0"/>
              </a:rPr>
              <a:t>i</a:t>
            </a:r>
            <a:r>
              <a:rPr lang="fr-FR" sz="2000" b="1" baseline="-25000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fr-FR" sz="2000" b="1" dirty="0" smtClean="0">
                <a:latin typeface="Arial" pitchFamily="34" charset="0"/>
                <a:cs typeface="Arial" pitchFamily="34" charset="0"/>
              </a:rPr>
              <a:t>’ = – i</a:t>
            </a:r>
            <a:r>
              <a:rPr lang="fr-FR" sz="2000" b="1" baseline="-25000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fr-FR" sz="2000" b="1" dirty="0" smtClean="0"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28" name="Rectangle 27"/>
          <p:cNvSpPr/>
          <p:nvPr/>
        </p:nvSpPr>
        <p:spPr>
          <a:xfrm>
            <a:off x="7832692" y="3573016"/>
            <a:ext cx="116570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Rayon </a:t>
            </a:r>
          </a:p>
          <a:p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réfléchi 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2123728" y="6226295"/>
            <a:ext cx="6840760" cy="461665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r>
              <a:rPr lang="fr-FR" i="1" dirty="0" smtClean="0"/>
              <a:t>Simplification avec des </a:t>
            </a:r>
            <a:r>
              <a:rPr lang="fr-FR" b="1" i="1" u="sng" dirty="0" smtClean="0"/>
              <a:t>angles NON ORIENTES (tous positifs)</a:t>
            </a:r>
            <a:r>
              <a:rPr lang="fr-FR" i="1" dirty="0" smtClean="0"/>
              <a:t> : </a:t>
            </a:r>
            <a:r>
              <a:rPr lang="fr-FR" sz="2400" b="1" dirty="0" smtClean="0"/>
              <a:t>i</a:t>
            </a:r>
            <a:r>
              <a:rPr lang="fr-FR" sz="2400" b="1" baseline="-25000" dirty="0" smtClean="0"/>
              <a:t>1</a:t>
            </a:r>
            <a:r>
              <a:rPr lang="fr-FR" sz="2400" b="1" dirty="0" smtClean="0"/>
              <a:t>’= i</a:t>
            </a:r>
            <a:r>
              <a:rPr lang="fr-FR" sz="2400" b="1" baseline="-25000" dirty="0" smtClean="0"/>
              <a:t>1</a:t>
            </a:r>
            <a:r>
              <a:rPr lang="fr-FR" i="1" dirty="0" smtClean="0"/>
              <a:t>.</a:t>
            </a:r>
            <a:endParaRPr lang="fr-FR" dirty="0"/>
          </a:p>
        </p:txBody>
      </p:sp>
      <p:pic>
        <p:nvPicPr>
          <p:cNvPr id="30" name="Image 29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5656" y="6126347"/>
            <a:ext cx="504056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Rectangle 19"/>
          <p:cNvSpPr/>
          <p:nvPr/>
        </p:nvSpPr>
        <p:spPr>
          <a:xfrm>
            <a:off x="4499992" y="908720"/>
            <a:ext cx="4536504" cy="4320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 20"/>
          <p:cNvSpPr/>
          <p:nvPr/>
        </p:nvSpPr>
        <p:spPr>
          <a:xfrm>
            <a:off x="8820472" y="908720"/>
            <a:ext cx="216024" cy="22322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44008" y="188640"/>
            <a:ext cx="4499992" cy="3035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78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78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7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79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800" decel="100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800" decel="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800" decel="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800" decel="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800" decel="100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800" decel="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800" decel="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800" decel="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7891" grpId="0"/>
      <p:bldP spid="37893" grpId="0"/>
      <p:bldP spid="37910" grpId="0"/>
      <p:bldP spid="26" grpId="0"/>
      <p:bldP spid="28" grpId="0"/>
      <p:bldP spid="2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e 17"/>
          <p:cNvGrpSpPr/>
          <p:nvPr/>
        </p:nvGrpSpPr>
        <p:grpSpPr>
          <a:xfrm>
            <a:off x="179512" y="2924944"/>
            <a:ext cx="8787870" cy="3861048"/>
            <a:chOff x="179512" y="2924944"/>
            <a:chExt cx="8787870" cy="3861048"/>
          </a:xfrm>
        </p:grpSpPr>
        <p:sp>
          <p:nvSpPr>
            <p:cNvPr id="9" name="Text Box 4"/>
            <p:cNvSpPr txBox="1">
              <a:spLocks noChangeArrowheads="1"/>
            </p:cNvSpPr>
            <p:nvPr/>
          </p:nvSpPr>
          <p:spPr bwMode="auto">
            <a:xfrm>
              <a:off x="179512" y="2924944"/>
              <a:ext cx="8784976" cy="3861048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just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itchFamily="66" charset="0"/>
                  <a:cs typeface="Arial" pitchFamily="34" charset="0"/>
                  <a:sym typeface="Wingdings 2" pitchFamily="18" charset="2"/>
                </a:rPr>
                <a:t></a:t>
              </a:r>
              <a:r>
                <a:rPr kumimoji="0" lang="fr-FR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itchFamily="66" charset="0"/>
                  <a:cs typeface="Arial" pitchFamily="34" charset="0"/>
                </a:rPr>
                <a:t> </a:t>
              </a:r>
              <a:r>
                <a:rPr kumimoji="0" lang="fr-FR" sz="2000" b="1" i="0" u="sng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Définition</a:t>
              </a:r>
              <a:r>
                <a:rPr kumimoji="0" lang="fr-FR" sz="2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 :</a:t>
              </a:r>
              <a:endPara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  <a:p>
              <a:pPr marL="0" marR="3175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2000" b="0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cs typeface="Arial" pitchFamily="34" charset="0"/>
                </a:rPr>
                <a:t>  	</a:t>
              </a:r>
            </a:p>
            <a:p>
              <a:pPr marL="0" marR="0" lvl="0" indent="0" algn="just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just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itchFamily="66" charset="0"/>
                  <a:cs typeface="Arial" pitchFamily="34" charset="0"/>
                  <a:sym typeface="Wingdings 2" pitchFamily="18" charset="2"/>
                </a:rPr>
                <a:t></a:t>
              </a:r>
              <a:r>
                <a:rPr kumimoji="0" lang="fr-FR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itchFamily="66" charset="0"/>
                  <a:cs typeface="Arial" pitchFamily="34" charset="0"/>
                </a:rPr>
                <a:t> </a:t>
              </a:r>
              <a:r>
                <a:rPr kumimoji="0" lang="fr-FR" sz="2000" b="1" i="0" u="sng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Lois de </a:t>
              </a:r>
              <a:r>
                <a:rPr kumimoji="0" lang="fr-FR" sz="2000" b="1" i="0" u="sng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Snell</a:t>
              </a:r>
              <a:r>
                <a:rPr kumimoji="0" lang="fr-FR" sz="2000" b="1" i="0" u="sng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-Descartes sur la réfraction</a:t>
              </a:r>
              <a:r>
                <a:rPr kumimoji="0" lang="fr-FR" sz="2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 :</a:t>
              </a:r>
            </a:p>
            <a:p>
              <a:pPr marL="0" marR="0" lvl="0" indent="0" algn="just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2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  <a:sym typeface="Wingdings" pitchFamily="2" charset="2"/>
                </a:rPr>
                <a:t></a:t>
              </a:r>
              <a:endPara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  <a:p>
              <a:pPr marL="0" marR="0" lvl="0" indent="0" algn="just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fr-FR" sz="7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  <a:p>
              <a:pPr marL="0" marR="0" lvl="0" indent="0" algn="just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2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  <a:sym typeface="Wingdings" pitchFamily="2" charset="2"/>
                </a:rPr>
                <a:t></a:t>
              </a:r>
              <a:endPara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  <a:p>
              <a:pPr marL="0" marR="0" lvl="0" indent="0" algn="just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fr-FR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38914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 l="53392" t="41479" r="9281" b="13481"/>
            <a:stretch>
              <a:fillRect/>
            </a:stretch>
          </p:blipFill>
          <p:spPr bwMode="auto">
            <a:xfrm>
              <a:off x="5148064" y="4149080"/>
              <a:ext cx="3819318" cy="2592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9" name="Text Box 1"/>
          <p:cNvSpPr txBox="1">
            <a:spLocks noChangeArrowheads="1"/>
          </p:cNvSpPr>
          <p:nvPr/>
        </p:nvSpPr>
        <p:spPr bwMode="auto">
          <a:xfrm>
            <a:off x="1331640" y="6237312"/>
            <a:ext cx="2880320" cy="43204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179512" y="59482"/>
            <a:ext cx="8784976" cy="2433414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pitchFamily="34" charset="0"/>
                <a:sym typeface="Wingdings 2" pitchFamily="18" charset="2"/>
              </a:rPr>
              <a:t>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pitchFamily="34" charset="0"/>
              </a:rPr>
              <a:t> </a:t>
            </a:r>
            <a:r>
              <a:rPr kumimoji="0" lang="fr-FR" sz="20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Lois de </a:t>
            </a:r>
            <a:r>
              <a:rPr kumimoji="0" lang="fr-FR" sz="2000" b="1" i="0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Snell</a:t>
            </a:r>
            <a:r>
              <a:rPr kumimoji="0" lang="fr-FR" sz="20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-Descartes sur la réflexion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 :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  <a:sym typeface="Wingdings" pitchFamily="2" charset="2"/>
              </a:rPr>
              <a:t></a:t>
            </a:r>
            <a:endParaRPr kumimoji="0" lang="fr-FR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fr-FR" sz="7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  <a:sym typeface="Wingdings" pitchFamily="2" charset="2"/>
              </a:rPr>
              <a:t></a:t>
            </a:r>
            <a:endParaRPr kumimoji="0" lang="fr-FR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fr-FR" sz="1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22"/>
          <p:cNvSpPr>
            <a:spLocks noChangeArrowheads="1"/>
          </p:cNvSpPr>
          <p:nvPr/>
        </p:nvSpPr>
        <p:spPr bwMode="auto">
          <a:xfrm>
            <a:off x="395536" y="408856"/>
            <a:ext cx="4348163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fontAlgn="base">
              <a:spcBef>
                <a:spcPct val="0"/>
              </a:spcBef>
              <a:spcAft>
                <a:spcPts val="1000"/>
              </a:spcAft>
            </a:pP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Le rayon réfléchi appartient </a:t>
            </a: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au plan d’incidence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95536" y="1052736"/>
            <a:ext cx="496855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ts val="1000"/>
              </a:spcAft>
            </a:pP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L’angle de réflexion </a:t>
            </a: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fr-FR" sz="2000" b="1" baseline="-25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’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(orienté entre la normale et le rayon réfléchi) est égal à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l’opposé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de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l’angle d’incidence </a:t>
            </a: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fr-FR" sz="2000" b="1" baseline="-25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fr-FR" sz="2000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ori-enté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entre la normale et le rayon incident)    </a:t>
            </a:r>
          </a:p>
        </p:txBody>
      </p:sp>
      <p:pic>
        <p:nvPicPr>
          <p:cNvPr id="7" name="Picture 23"/>
          <p:cNvPicPr>
            <a:picLocks noChangeAspect="1" noChangeArrowheads="1"/>
          </p:cNvPicPr>
          <p:nvPr/>
        </p:nvPicPr>
        <p:blipFill>
          <a:blip r:embed="rId3" cstate="print"/>
          <a:srcRect l="48194" t="41159" r="10226" b="21041"/>
          <a:stretch>
            <a:fillRect/>
          </a:stretch>
        </p:blipFill>
        <p:spPr bwMode="auto">
          <a:xfrm>
            <a:off x="5364088" y="188640"/>
            <a:ext cx="3441983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7740352" y="188640"/>
            <a:ext cx="116570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Rayon </a:t>
            </a:r>
          </a:p>
          <a:p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réfléchi 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0" y="2564904"/>
            <a:ext cx="435597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Arial Unicode MS" pitchFamily="34" charset="-128"/>
                <a:cs typeface="Calibri" pitchFamily="34" charset="0"/>
              </a:rPr>
              <a:t>b/ Réfraction de la lumière </a:t>
            </a:r>
            <a:endParaRPr kumimoji="0" lang="fr-FR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8913" name="Rectangle 1"/>
          <p:cNvSpPr>
            <a:spLocks noChangeArrowheads="1"/>
          </p:cNvSpPr>
          <p:nvPr/>
        </p:nvSpPr>
        <p:spPr bwMode="auto">
          <a:xfrm>
            <a:off x="179512" y="3212976"/>
            <a:ext cx="8820472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Le phénomène de </a:t>
            </a:r>
            <a:r>
              <a:rPr kumimoji="0" lang="fr-FR" sz="2000" b="1" i="0" u="sng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REFRACTION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 est le phénomène au cours duquel </a:t>
            </a:r>
            <a:r>
              <a:rPr kumimoji="0" lang="fr-FR" sz="20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la lumière</a:t>
            </a:r>
            <a:r>
              <a:rPr kumimoji="0" lang="fr-FR" sz="20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 change brutalement de direction </a:t>
            </a:r>
            <a:r>
              <a:rPr lang="fr-FR" sz="2000" b="1" i="1" dirty="0" smtClean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à la rencontre du dioptre, </a:t>
            </a:r>
            <a:r>
              <a:rPr lang="fr-FR" sz="2000" b="1" i="1" dirty="0" smtClean="0">
                <a:solidFill>
                  <a:srgbClr val="FF00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lorsqu’elle </a:t>
            </a:r>
            <a:r>
              <a:rPr kumimoji="0" lang="fr-FR" sz="20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change de milieu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.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8915" name="Rectangle 3"/>
          <p:cNvSpPr>
            <a:spLocks noChangeArrowheads="1"/>
          </p:cNvSpPr>
          <p:nvPr/>
        </p:nvSpPr>
        <p:spPr bwMode="auto">
          <a:xfrm>
            <a:off x="352103" y="4588679"/>
            <a:ext cx="4348163" cy="705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Le rayon réfracté appartient </a:t>
            </a:r>
            <a:r>
              <a:rPr kumimoji="0" lang="fr-FR" sz="2000" b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au plan d’incidence</a:t>
            </a:r>
            <a:r>
              <a:rPr kumimoji="0" lang="fr-FR" sz="200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.</a:t>
            </a:r>
            <a:endParaRPr kumimoji="0" lang="fr-FR" sz="200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95536" y="5258932"/>
            <a:ext cx="468052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ts val="1000"/>
              </a:spcAft>
            </a:pP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L’angle de réfraction </a:t>
            </a: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fr-FR" sz="2000" b="1" baseline="-25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fr-FR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(orienté entre la normale et le rayon réfracté) est relié à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l’angle d’incidence</a:t>
            </a: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i</a:t>
            </a:r>
            <a:r>
              <a:rPr lang="fr-FR" sz="2000" b="1" baseline="-25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fr-FR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par la relation : 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043608" y="6237312"/>
            <a:ext cx="345638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ts val="1000"/>
              </a:spcAft>
            </a:pPr>
            <a:r>
              <a:rPr lang="fr-FR" sz="2000" b="1" dirty="0" smtClean="0">
                <a:latin typeface="Arial" pitchFamily="34" charset="0"/>
                <a:cs typeface="Arial" pitchFamily="34" charset="0"/>
              </a:rPr>
              <a:t>n</a:t>
            </a:r>
            <a:r>
              <a:rPr lang="fr-FR" sz="2000" b="1" baseline="-25000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fr-FR" sz="20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000" b="1" dirty="0" smtClean="0">
                <a:latin typeface="Arial"/>
                <a:cs typeface="Arial"/>
              </a:rPr>
              <a:t>×</a:t>
            </a:r>
            <a:r>
              <a:rPr lang="fr-FR" sz="2000" b="1" dirty="0" smtClean="0">
                <a:latin typeface="Arial" pitchFamily="34" charset="0"/>
                <a:cs typeface="Arial" pitchFamily="34" charset="0"/>
              </a:rPr>
              <a:t> sin i</a:t>
            </a:r>
            <a:r>
              <a:rPr lang="fr-FR" sz="2000" b="1" baseline="-25000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fr-FR" sz="2000" b="1" dirty="0" smtClean="0">
                <a:latin typeface="Arial" pitchFamily="34" charset="0"/>
                <a:cs typeface="Arial" pitchFamily="34" charset="0"/>
              </a:rPr>
              <a:t> = n</a:t>
            </a:r>
            <a:r>
              <a:rPr lang="fr-FR" sz="2000" b="1" baseline="-25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fr-FR" sz="20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000" b="1" dirty="0" smtClean="0">
                <a:latin typeface="Arial"/>
                <a:cs typeface="Arial"/>
              </a:rPr>
              <a:t>×</a:t>
            </a:r>
            <a:r>
              <a:rPr lang="fr-FR" sz="2000" b="1" dirty="0" smtClean="0">
                <a:latin typeface="Arial" pitchFamily="34" charset="0"/>
                <a:cs typeface="Arial" pitchFamily="34" charset="0"/>
              </a:rPr>
              <a:t> sin i</a:t>
            </a:r>
            <a:r>
              <a:rPr lang="fr-FR" sz="2000" b="1" baseline="-25000" dirty="0" smtClean="0">
                <a:latin typeface="Arial" pitchFamily="34" charset="0"/>
                <a:cs typeface="Arial" pitchFamily="34" charset="0"/>
              </a:rPr>
              <a:t>2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596336" y="5589240"/>
            <a:ext cx="112402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Rayon </a:t>
            </a:r>
          </a:p>
          <a:p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réfracté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7" name="Text Box 1"/>
          <p:cNvSpPr txBox="1">
            <a:spLocks noChangeArrowheads="1"/>
          </p:cNvSpPr>
          <p:nvPr/>
        </p:nvSpPr>
        <p:spPr bwMode="auto">
          <a:xfrm>
            <a:off x="5347960" y="1982934"/>
            <a:ext cx="1224136" cy="43204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 fontAlgn="base">
              <a:spcBef>
                <a:spcPct val="0"/>
              </a:spcBef>
              <a:spcAft>
                <a:spcPts val="1000"/>
              </a:spcAft>
            </a:pPr>
            <a:r>
              <a:rPr lang="fr-FR" sz="2000" b="1" dirty="0" smtClean="0">
                <a:latin typeface="Arial" pitchFamily="34" charset="0"/>
                <a:cs typeface="Arial" pitchFamily="34" charset="0"/>
              </a:rPr>
              <a:t>i</a:t>
            </a:r>
            <a:r>
              <a:rPr lang="fr-FR" sz="2000" b="1" baseline="-25000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fr-FR" sz="2000" b="1" dirty="0" smtClean="0">
                <a:latin typeface="Arial" pitchFamily="34" charset="0"/>
                <a:cs typeface="Arial" pitchFamily="34" charset="0"/>
              </a:rPr>
              <a:t>’ = – i</a:t>
            </a:r>
            <a:r>
              <a:rPr lang="fr-FR" sz="2000" b="1" baseline="-25000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fr-FR" sz="20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89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8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0" grpId="0"/>
      <p:bldP spid="38913" grpId="0"/>
      <p:bldP spid="38915" grpId="0"/>
      <p:bldP spid="14" grpId="0"/>
      <p:bldP spid="15" grpId="0"/>
      <p:bldP spid="2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6"/>
          <p:cNvSpPr>
            <a:spLocks noChangeArrowheads="1"/>
          </p:cNvSpPr>
          <p:nvPr/>
        </p:nvSpPr>
        <p:spPr bwMode="auto">
          <a:xfrm>
            <a:off x="5436096" y="5805264"/>
            <a:ext cx="467544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fr-FR" sz="2000" b="1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	</a:t>
            </a: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179512" y="476672"/>
            <a:ext cx="8784976" cy="2574331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pitchFamily="34" charset="0"/>
                <a:sym typeface="Wingdings 2" pitchFamily="18" charset="2"/>
              </a:rPr>
              <a:t>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pitchFamily="34" charset="0"/>
              </a:rPr>
              <a:t> </a:t>
            </a:r>
            <a:r>
              <a:rPr kumimoji="0" lang="fr-FR" sz="20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Lois de </a:t>
            </a:r>
            <a:r>
              <a:rPr kumimoji="0" lang="fr-FR" sz="2000" b="1" i="0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Snell</a:t>
            </a:r>
            <a:r>
              <a:rPr kumimoji="0" lang="fr-FR" sz="20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-Descartes sur la réfraction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 :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  <a:sym typeface="Wingdings" pitchFamily="2" charset="2"/>
              </a:rPr>
              <a:t></a:t>
            </a:r>
            <a:endParaRPr kumimoji="0" lang="fr-FR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fr-FR" sz="7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  <a:sym typeface="Wingdings" pitchFamily="2" charset="2"/>
              </a:rPr>
              <a:t></a:t>
            </a:r>
            <a:endParaRPr kumimoji="0" lang="fr-FR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fr-FR" sz="1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76486" y="1524273"/>
            <a:ext cx="4680520" cy="14516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ts val="1000"/>
              </a:spcAft>
            </a:pP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L’angle de réfraction </a:t>
            </a: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fr-FR" sz="2000" b="1" baseline="-25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fr-FR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(orienté entre la normale et le rayon réfracté) est relié à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l’angle d’incidence</a:t>
            </a: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i</a:t>
            </a:r>
            <a:r>
              <a:rPr lang="fr-FR" sz="2000" b="1" baseline="-25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fr-FR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par la relation : </a:t>
            </a:r>
          </a:p>
          <a:p>
            <a:pPr lvl="0" fontAlgn="base">
              <a:spcBef>
                <a:spcPct val="0"/>
              </a:spcBef>
              <a:spcAft>
                <a:spcPts val="1000"/>
              </a:spcAft>
            </a:pPr>
            <a:endParaRPr lang="fr-FR" sz="20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 Box 1"/>
          <p:cNvSpPr txBox="1">
            <a:spLocks noChangeArrowheads="1"/>
          </p:cNvSpPr>
          <p:nvPr/>
        </p:nvSpPr>
        <p:spPr bwMode="auto">
          <a:xfrm>
            <a:off x="539552" y="2564904"/>
            <a:ext cx="2880320" cy="43204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 l="53392" t="41479" r="9281" b="13481"/>
          <a:stretch>
            <a:fillRect/>
          </a:stretch>
        </p:blipFill>
        <p:spPr bwMode="auto">
          <a:xfrm>
            <a:off x="5564549" y="512419"/>
            <a:ext cx="3307548" cy="2110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352103" y="876201"/>
            <a:ext cx="4348163" cy="705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fontAlgn="base">
              <a:spcBef>
                <a:spcPct val="0"/>
              </a:spcBef>
              <a:spcAft>
                <a:spcPts val="1000"/>
              </a:spcAft>
            </a:pPr>
            <a:r>
              <a:rPr lang="fr-FR" sz="200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Le rayon réfracté appartient </a:t>
            </a:r>
            <a:r>
              <a:rPr lang="fr-FR" sz="2000" b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au plan d’incidence</a:t>
            </a:r>
            <a:r>
              <a:rPr lang="fr-FR" sz="200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fr-FR" sz="20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92510" y="2575522"/>
            <a:ext cx="280831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ts val="1000"/>
              </a:spcAft>
            </a:pPr>
            <a:r>
              <a:rPr lang="fr-FR" sz="2000" b="1" dirty="0" smtClean="0">
                <a:latin typeface="Arial" pitchFamily="34" charset="0"/>
                <a:cs typeface="Arial" pitchFamily="34" charset="0"/>
              </a:rPr>
              <a:t>n</a:t>
            </a:r>
            <a:r>
              <a:rPr lang="fr-FR" sz="2000" b="1" baseline="-25000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fr-FR" sz="20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000" b="1" dirty="0" smtClean="0">
                <a:latin typeface="Arial"/>
                <a:cs typeface="Arial"/>
              </a:rPr>
              <a:t>×</a:t>
            </a:r>
            <a:r>
              <a:rPr lang="fr-FR" sz="2000" b="1" dirty="0" smtClean="0">
                <a:latin typeface="Arial" pitchFamily="34" charset="0"/>
                <a:cs typeface="Arial" pitchFamily="34" charset="0"/>
              </a:rPr>
              <a:t> sin i</a:t>
            </a:r>
            <a:r>
              <a:rPr lang="fr-FR" sz="2000" b="1" baseline="-25000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fr-FR" sz="2000" b="1" dirty="0" smtClean="0">
                <a:latin typeface="Arial" pitchFamily="34" charset="0"/>
                <a:cs typeface="Arial" pitchFamily="34" charset="0"/>
              </a:rPr>
              <a:t> = n</a:t>
            </a:r>
            <a:r>
              <a:rPr lang="fr-FR" sz="2000" b="1" baseline="-25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fr-FR" sz="20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000" b="1" dirty="0" smtClean="0">
                <a:latin typeface="Arial"/>
                <a:cs typeface="Arial"/>
              </a:rPr>
              <a:t>×</a:t>
            </a:r>
            <a:r>
              <a:rPr lang="fr-FR" sz="2000" b="1" dirty="0" smtClean="0">
                <a:latin typeface="Arial" pitchFamily="34" charset="0"/>
                <a:cs typeface="Arial" pitchFamily="34" charset="0"/>
              </a:rPr>
              <a:t> sin i</a:t>
            </a:r>
            <a:r>
              <a:rPr lang="fr-FR" sz="2000" b="1" baseline="-25000" dirty="0" smtClean="0">
                <a:latin typeface="Arial" pitchFamily="34" charset="0"/>
                <a:cs typeface="Arial" pitchFamily="34" charset="0"/>
              </a:rPr>
              <a:t>2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596336" y="1754859"/>
            <a:ext cx="112402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Rayon </a:t>
            </a:r>
          </a:p>
          <a:p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réfracté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419872" y="2618955"/>
            <a:ext cx="57606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ts val="1000"/>
              </a:spcAft>
            </a:pP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fr-FR" sz="2000" b="1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et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fr-FR" sz="2000" b="1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= indices optiques des milieux 1 et 2)</a:t>
            </a:r>
          </a:p>
        </p:txBody>
      </p:sp>
      <p:sp>
        <p:nvSpPr>
          <p:cNvPr id="39942" name="Rectangle 6"/>
          <p:cNvSpPr>
            <a:spLocks noChangeArrowheads="1"/>
          </p:cNvSpPr>
          <p:nvPr/>
        </p:nvSpPr>
        <p:spPr bwMode="auto">
          <a:xfrm>
            <a:off x="0" y="5572317"/>
            <a:ext cx="5076056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kumimoji="0" lang="fr-FR" sz="2000" b="0" i="0" u="sng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Figure de gauche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: 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fr-FR" sz="2000" b="1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b="1" dirty="0" smtClean="0">
                <a:solidFill>
                  <a:srgbClr val="002060"/>
                </a:solidFill>
                <a:latin typeface="Arial"/>
                <a:cs typeface="Arial"/>
              </a:rPr>
              <a:t>×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sin i</a:t>
            </a:r>
            <a:r>
              <a:rPr lang="fr-FR" sz="2000" b="1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= n</a:t>
            </a:r>
            <a:r>
              <a:rPr lang="fr-FR" sz="2000" b="1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b="1" dirty="0" smtClean="0">
                <a:solidFill>
                  <a:srgbClr val="002060"/>
                </a:solidFill>
                <a:latin typeface="Arial"/>
                <a:cs typeface="Arial"/>
              </a:rPr>
              <a:t>×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sin i</a:t>
            </a:r>
            <a:r>
              <a:rPr lang="fr-FR" sz="2000" b="1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	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026082" y="5594351"/>
            <a:ext cx="45717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ts val="1000"/>
              </a:spcAft>
            </a:pP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Wingdings"/>
              </a:rPr>
              <a:t></a:t>
            </a:r>
            <a:endParaRPr lang="fr-FR" sz="20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3419872" y="5301208"/>
            <a:ext cx="110799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	</a:t>
            </a:r>
            <a:endParaRPr lang="fr-FR" dirty="0"/>
          </a:p>
        </p:txBody>
      </p:sp>
      <p:sp>
        <p:nvSpPr>
          <p:cNvPr id="23" name="Rectangle 22"/>
          <p:cNvSpPr/>
          <p:nvPr/>
        </p:nvSpPr>
        <p:spPr>
          <a:xfrm>
            <a:off x="4067944" y="6180955"/>
            <a:ext cx="42484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Wingdings 3"/>
              </a:rPr>
              <a:t> </a:t>
            </a:r>
            <a:r>
              <a:rPr lang="fr-FR" sz="2000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Milieu 2 le plus réfringent</a:t>
            </a:r>
            <a:endParaRPr lang="fr-FR" dirty="0"/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3172906"/>
            <a:ext cx="9144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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- </a:t>
            </a:r>
            <a:r>
              <a:rPr kumimoji="0" lang="fr-FR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Que vaut l’angle de réfraction pour un</a:t>
            </a:r>
            <a:r>
              <a:rPr kumimoji="0" lang="fr-FR" sz="2000" b="0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 </a:t>
            </a:r>
            <a:r>
              <a:rPr kumimoji="0" lang="fr-FR" sz="2000" b="1" i="1" u="sng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rayon incident perpendiculaire au dioptre</a:t>
            </a:r>
            <a:r>
              <a:rPr kumimoji="0" lang="fr-FR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 ?  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Arial Unicode MS" pitchFamily="34" charset="-128"/>
              <a:cs typeface="Times New Roman" pitchFamily="18" charset="0"/>
              <a:sym typeface="Wingdings" pitchFamily="2" charset="2"/>
            </a:endParaRPr>
          </a:p>
        </p:txBody>
      </p:sp>
      <p:sp>
        <p:nvSpPr>
          <p:cNvPr id="25" name="Rectangle 6"/>
          <p:cNvSpPr>
            <a:spLocks noChangeArrowheads="1"/>
          </p:cNvSpPr>
          <p:nvPr/>
        </p:nvSpPr>
        <p:spPr bwMode="auto">
          <a:xfrm>
            <a:off x="68547" y="3640579"/>
            <a:ext cx="1896655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On a : 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i</a:t>
            </a:r>
            <a:r>
              <a:rPr kumimoji="0" lang="fr-FR" sz="2000" b="1" i="0" u="none" strike="noStrike" cap="none" normalizeH="0" baseline="-2500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1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= 0 ° 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	</a:t>
            </a:r>
          </a:p>
        </p:txBody>
      </p:sp>
      <p:sp>
        <p:nvSpPr>
          <p:cNvPr id="26" name="Rectangle 25"/>
          <p:cNvSpPr/>
          <p:nvPr/>
        </p:nvSpPr>
        <p:spPr>
          <a:xfrm>
            <a:off x="1797436" y="3641337"/>
            <a:ext cx="214994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ts val="1000"/>
              </a:spcAft>
            </a:pP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Wingdings"/>
              </a:rPr>
              <a:t>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fr-FR" sz="2000" b="1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b="1" dirty="0" smtClean="0">
                <a:solidFill>
                  <a:srgbClr val="002060"/>
                </a:solidFill>
                <a:latin typeface="Arial"/>
                <a:cs typeface="Arial"/>
              </a:rPr>
              <a:t>×</a:t>
            </a:r>
            <a:r>
              <a:rPr lang="fr-FR" sz="20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sin 0</a:t>
            </a:r>
            <a:r>
              <a:rPr lang="fr-FR" sz="2000" b="1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= 0 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071374" y="3646137"/>
            <a:ext cx="154401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Wingdings"/>
              </a:rPr>
              <a:t>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sin i</a:t>
            </a:r>
            <a:r>
              <a:rPr lang="fr-FR" sz="2000" b="1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= 0</a:t>
            </a:r>
            <a:endParaRPr lang="fr-FR" dirty="0"/>
          </a:p>
        </p:txBody>
      </p:sp>
      <p:sp>
        <p:nvSpPr>
          <p:cNvPr id="28" name="Rectangle 27"/>
          <p:cNvSpPr/>
          <p:nvPr/>
        </p:nvSpPr>
        <p:spPr>
          <a:xfrm>
            <a:off x="381026" y="4037002"/>
            <a:ext cx="662473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fr-FR" sz="2000" b="1" u="sng" baseline="-25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fr-FR" sz="2000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= 0 °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(le rayon traverse le dioptre sans être dévié)</a:t>
            </a:r>
            <a:endParaRPr lang="fr-FR" dirty="0">
              <a:solidFill>
                <a:srgbClr val="002060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4005176" y="3637650"/>
            <a:ext cx="214994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ts val="1000"/>
              </a:spcAft>
            </a:pPr>
            <a:r>
              <a:rPr lang="fr-FR" sz="2000" b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Wingdings"/>
              </a:rPr>
              <a:t> </a:t>
            </a:r>
            <a:r>
              <a:rPr lang="fr-FR" sz="2000" b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fr-FR" sz="2000" b="1" baseline="-2500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fr-FR" sz="2000" b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b="1" smtClean="0">
                <a:solidFill>
                  <a:srgbClr val="002060"/>
                </a:solidFill>
                <a:latin typeface="Arial"/>
                <a:cs typeface="Arial"/>
              </a:rPr>
              <a:t>×</a:t>
            </a:r>
            <a:r>
              <a:rPr lang="fr-FR" sz="2000" b="1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000" b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sin i</a:t>
            </a:r>
            <a:r>
              <a:rPr lang="fr-FR" sz="2000" b="1" baseline="-2500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 </a:t>
            </a:r>
            <a:r>
              <a:rPr lang="fr-FR" sz="2000" b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=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0 </a:t>
            </a:r>
          </a:p>
        </p:txBody>
      </p:sp>
      <p:sp>
        <p:nvSpPr>
          <p:cNvPr id="30" name="Rectangle 4"/>
          <p:cNvSpPr>
            <a:spLocks noChangeArrowheads="1"/>
          </p:cNvSpPr>
          <p:nvPr/>
        </p:nvSpPr>
        <p:spPr bwMode="auto">
          <a:xfrm>
            <a:off x="0" y="5013176"/>
            <a:ext cx="824440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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- </a:t>
            </a:r>
            <a:r>
              <a:rPr kumimoji="0" lang="fr-FR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Sur les figures illustrant</a:t>
            </a:r>
            <a:r>
              <a:rPr kumimoji="0" lang="fr-FR" sz="2000" b="0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 la définition</a:t>
            </a:r>
            <a:r>
              <a:rPr kumimoji="0" lang="fr-FR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, </a:t>
            </a:r>
            <a:r>
              <a:rPr kumimoji="0" lang="fr-FR" sz="20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quel milieu est le plus réfringent</a:t>
            </a:r>
            <a:r>
              <a:rPr kumimoji="0" lang="fr-FR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 ?  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Arial Unicode MS" pitchFamily="34" charset="-128"/>
              <a:cs typeface="Times New Roman" pitchFamily="18" charset="0"/>
              <a:sym typeface="Wingdings" pitchFamily="2" charset="2"/>
            </a:endParaRPr>
          </a:p>
        </p:txBody>
      </p:sp>
      <p:grpSp>
        <p:nvGrpSpPr>
          <p:cNvPr id="45" name="Groupe 44"/>
          <p:cNvGrpSpPr/>
          <p:nvPr/>
        </p:nvGrpSpPr>
        <p:grpSpPr>
          <a:xfrm rot="2921136">
            <a:off x="8235816" y="3208680"/>
            <a:ext cx="811276" cy="713085"/>
            <a:chOff x="5004048" y="3429000"/>
            <a:chExt cx="1080120" cy="792088"/>
          </a:xfrm>
        </p:grpSpPr>
        <p:cxnSp>
          <p:nvCxnSpPr>
            <p:cNvPr id="46" name="Connecteur droit 45"/>
            <p:cNvCxnSpPr/>
            <p:nvPr/>
          </p:nvCxnSpPr>
          <p:spPr>
            <a:xfrm>
              <a:off x="5004048" y="3429000"/>
              <a:ext cx="1080120" cy="792088"/>
            </a:xfrm>
            <a:prstGeom prst="line">
              <a:avLst/>
            </a:prstGeom>
            <a:ln w="5715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Connecteur droit avec flèche 46"/>
            <p:cNvCxnSpPr/>
            <p:nvPr/>
          </p:nvCxnSpPr>
          <p:spPr>
            <a:xfrm>
              <a:off x="5024640" y="3461167"/>
              <a:ext cx="720080" cy="504056"/>
            </a:xfrm>
            <a:prstGeom prst="straightConnector1">
              <a:avLst/>
            </a:prstGeom>
            <a:ln w="57150">
              <a:solidFill>
                <a:srgbClr val="7030A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" name="Groupe 47"/>
          <p:cNvGrpSpPr/>
          <p:nvPr/>
        </p:nvGrpSpPr>
        <p:grpSpPr>
          <a:xfrm rot="20578512" flipH="1">
            <a:off x="8489963" y="4128331"/>
            <a:ext cx="307983" cy="1005812"/>
            <a:chOff x="5004048" y="3429000"/>
            <a:chExt cx="1080120" cy="792088"/>
          </a:xfrm>
        </p:grpSpPr>
        <p:cxnSp>
          <p:nvCxnSpPr>
            <p:cNvPr id="49" name="Connecteur droit 48"/>
            <p:cNvCxnSpPr/>
            <p:nvPr/>
          </p:nvCxnSpPr>
          <p:spPr>
            <a:xfrm>
              <a:off x="5004048" y="3429000"/>
              <a:ext cx="1080120" cy="792088"/>
            </a:xfrm>
            <a:prstGeom prst="line">
              <a:avLst/>
            </a:prstGeom>
            <a:ln w="5715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Connecteur droit avec flèche 49"/>
            <p:cNvCxnSpPr/>
            <p:nvPr/>
          </p:nvCxnSpPr>
          <p:spPr>
            <a:xfrm>
              <a:off x="5024640" y="3461167"/>
              <a:ext cx="720080" cy="504056"/>
            </a:xfrm>
            <a:prstGeom prst="straightConnector1">
              <a:avLst/>
            </a:prstGeom>
            <a:ln w="57150">
              <a:solidFill>
                <a:srgbClr val="7030A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2" name="Connecteur droit 51"/>
          <p:cNvCxnSpPr/>
          <p:nvPr/>
        </p:nvCxnSpPr>
        <p:spPr>
          <a:xfrm>
            <a:off x="7773403" y="4099106"/>
            <a:ext cx="140364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ZoneTexte 52"/>
          <p:cNvSpPr txBox="1"/>
          <p:nvPr/>
        </p:nvSpPr>
        <p:spPr>
          <a:xfrm>
            <a:off x="7684472" y="3745242"/>
            <a:ext cx="8370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Arial Narrow" pitchFamily="34" charset="0"/>
              </a:rPr>
              <a:t>Milieu 1</a:t>
            </a:r>
            <a:endParaRPr lang="fr-FR" dirty="0">
              <a:latin typeface="Arial Narrow" pitchFamily="34" charset="0"/>
            </a:endParaRPr>
          </a:p>
        </p:txBody>
      </p:sp>
      <p:sp>
        <p:nvSpPr>
          <p:cNvPr id="55" name="ZoneTexte 54"/>
          <p:cNvSpPr txBox="1"/>
          <p:nvPr/>
        </p:nvSpPr>
        <p:spPr>
          <a:xfrm>
            <a:off x="7696284" y="4105283"/>
            <a:ext cx="8370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Arial Narrow" pitchFamily="34" charset="0"/>
              </a:rPr>
              <a:t>Milieu 2</a:t>
            </a:r>
            <a:endParaRPr lang="fr-FR" dirty="0">
              <a:latin typeface="Arial Narrow" pitchFamily="34" charset="0"/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0" y="6157808"/>
            <a:ext cx="54360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ts val="1000"/>
              </a:spcAft>
            </a:pP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Wingdings"/>
              </a:rPr>
              <a:t>On a donc : </a:t>
            </a: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fr-FR" sz="2000" b="1" baseline="-25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&lt; n</a:t>
            </a:r>
            <a:r>
              <a:rPr lang="fr-FR" sz="2000" b="1" baseline="-25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</a:t>
            </a:r>
          </a:p>
        </p:txBody>
      </p:sp>
      <p:sp>
        <p:nvSpPr>
          <p:cNvPr id="57" name="Rectangle 3"/>
          <p:cNvSpPr>
            <a:spLocks noChangeArrowheads="1"/>
          </p:cNvSpPr>
          <p:nvPr/>
        </p:nvSpPr>
        <p:spPr bwMode="auto">
          <a:xfrm>
            <a:off x="0" y="44624"/>
            <a:ext cx="435597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Arial Unicode MS" pitchFamily="34" charset="-128"/>
                <a:cs typeface="Calibri" pitchFamily="34" charset="0"/>
              </a:rPr>
              <a:t>b/ Réfraction de la lumière </a:t>
            </a:r>
            <a:endParaRPr kumimoji="0" lang="fr-FR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Rectangle 6"/>
          <p:cNvSpPr>
            <a:spLocks noChangeArrowheads="1"/>
          </p:cNvSpPr>
          <p:nvPr/>
        </p:nvSpPr>
        <p:spPr bwMode="auto">
          <a:xfrm>
            <a:off x="5436096" y="5373216"/>
            <a:ext cx="467544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fr-FR" sz="2000" b="1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	</a:t>
            </a:r>
          </a:p>
        </p:txBody>
      </p:sp>
      <p:cxnSp>
        <p:nvCxnSpPr>
          <p:cNvPr id="33" name="Connecteur droit 32"/>
          <p:cNvCxnSpPr/>
          <p:nvPr/>
        </p:nvCxnSpPr>
        <p:spPr>
          <a:xfrm>
            <a:off x="5508104" y="5805264"/>
            <a:ext cx="360040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6"/>
          <p:cNvSpPr>
            <a:spLocks noChangeArrowheads="1"/>
          </p:cNvSpPr>
          <p:nvPr/>
        </p:nvSpPr>
        <p:spPr bwMode="auto">
          <a:xfrm>
            <a:off x="5940152" y="5589240"/>
            <a:ext cx="504056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=</a:t>
            </a:r>
            <a:endParaRPr lang="fr-FR" sz="2000" b="1" baseline="-250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	</a:t>
            </a:r>
          </a:p>
        </p:txBody>
      </p:sp>
      <p:sp>
        <p:nvSpPr>
          <p:cNvPr id="38" name="Rectangle 6"/>
          <p:cNvSpPr>
            <a:spLocks noChangeArrowheads="1"/>
          </p:cNvSpPr>
          <p:nvPr/>
        </p:nvSpPr>
        <p:spPr bwMode="auto">
          <a:xfrm>
            <a:off x="6300192" y="5805264"/>
            <a:ext cx="936104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sin i</a:t>
            </a:r>
            <a:r>
              <a:rPr lang="fr-FR" sz="2000" b="1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	</a:t>
            </a:r>
          </a:p>
        </p:txBody>
      </p:sp>
      <p:sp>
        <p:nvSpPr>
          <p:cNvPr id="39" name="Rectangle 6"/>
          <p:cNvSpPr>
            <a:spLocks noChangeArrowheads="1"/>
          </p:cNvSpPr>
          <p:nvPr/>
        </p:nvSpPr>
        <p:spPr bwMode="auto">
          <a:xfrm>
            <a:off x="6300192" y="5373216"/>
            <a:ext cx="1656184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sin i</a:t>
            </a:r>
            <a:r>
              <a:rPr lang="fr-FR" sz="2000" b="1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	</a:t>
            </a:r>
          </a:p>
        </p:txBody>
      </p:sp>
      <p:cxnSp>
        <p:nvCxnSpPr>
          <p:cNvPr id="40" name="Connecteur droit 39"/>
          <p:cNvCxnSpPr/>
          <p:nvPr/>
        </p:nvCxnSpPr>
        <p:spPr>
          <a:xfrm>
            <a:off x="6372200" y="5805264"/>
            <a:ext cx="720080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6"/>
          <p:cNvSpPr>
            <a:spLocks noChangeArrowheads="1"/>
          </p:cNvSpPr>
          <p:nvPr/>
        </p:nvSpPr>
        <p:spPr bwMode="auto">
          <a:xfrm>
            <a:off x="7180416" y="5622291"/>
            <a:ext cx="2144112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&lt; 1 </a:t>
            </a:r>
            <a:r>
              <a:rPr lang="fr-FR" sz="2000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car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i</a:t>
            </a:r>
            <a:r>
              <a:rPr lang="fr-FR" sz="2000" b="1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&lt; i</a:t>
            </a:r>
            <a:r>
              <a:rPr lang="fr-FR" sz="2000" b="1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fr-FR" sz="2000" b="1" baseline="-250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	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39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00"/>
                            </p:stCondLst>
                            <p:childTnLst>
                              <p:par>
                                <p:cTn id="7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50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20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500"/>
                            </p:stCondLst>
                            <p:childTnLst>
                              <p:par>
                                <p:cTn id="8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3000"/>
                            </p:stCondLst>
                            <p:childTnLst>
                              <p:par>
                                <p:cTn id="9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3500"/>
                            </p:stCondLst>
                            <p:childTnLst>
                              <p:par>
                                <p:cTn id="9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13" grpId="0"/>
      <p:bldP spid="39942" grpId="0"/>
      <p:bldP spid="19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53" grpId="0"/>
      <p:bldP spid="55" grpId="0"/>
      <p:bldP spid="56" grpId="0"/>
      <p:bldP spid="32" grpId="0"/>
      <p:bldP spid="37" grpId="0"/>
      <p:bldP spid="38" grpId="0"/>
      <p:bldP spid="39" grpId="0"/>
      <p:bldP spid="4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36512" y="5013176"/>
            <a:ext cx="824440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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- </a:t>
            </a:r>
            <a:r>
              <a:rPr kumimoji="0" lang="fr-FR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Sur les figures illustrant</a:t>
            </a:r>
            <a:r>
              <a:rPr kumimoji="0" lang="fr-FR" sz="2000" b="0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 la définition</a:t>
            </a:r>
            <a:r>
              <a:rPr kumimoji="0" lang="fr-FR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, quel milieu est le plus réfringent ?  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Arial Unicode MS" pitchFamily="34" charset="-128"/>
              <a:cs typeface="Times New Roman" pitchFamily="18" charset="0"/>
              <a:sym typeface="Wingdings" pitchFamily="2" charset="2"/>
            </a:endParaRP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33051" y="6453097"/>
            <a:ext cx="3851920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0" i="0" u="sng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Figure de droite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: 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le contraire !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	</a:t>
            </a:r>
          </a:p>
        </p:txBody>
      </p:sp>
      <p:pic>
        <p:nvPicPr>
          <p:cNvPr id="25" name="Image 2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351785"/>
            <a:ext cx="7632848" cy="24592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Rectangle 25"/>
          <p:cNvSpPr/>
          <p:nvPr/>
        </p:nvSpPr>
        <p:spPr>
          <a:xfrm>
            <a:off x="805550" y="3772117"/>
            <a:ext cx="3672408" cy="12003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</a:pPr>
            <a:r>
              <a:rPr lang="fr-FR" sz="2400" b="1" dirty="0" smtClean="0">
                <a:cs typeface="Arial" pitchFamily="34" charset="0"/>
              </a:rPr>
              <a:t>i</a:t>
            </a:r>
            <a:r>
              <a:rPr lang="fr-FR" sz="2400" b="1" baseline="-25000" dirty="0" smtClean="0">
                <a:cs typeface="Arial" pitchFamily="34" charset="0"/>
              </a:rPr>
              <a:t>2</a:t>
            </a:r>
            <a:r>
              <a:rPr lang="fr-FR" sz="2400" b="1" dirty="0" smtClean="0">
                <a:cs typeface="Arial" pitchFamily="34" charset="0"/>
              </a:rPr>
              <a:t> </a:t>
            </a:r>
            <a:r>
              <a:rPr lang="fr-FR" sz="2400" dirty="0" smtClean="0">
                <a:cs typeface="Arial" pitchFamily="34" charset="0"/>
              </a:rPr>
              <a:t>&lt;</a:t>
            </a:r>
            <a:r>
              <a:rPr lang="fr-FR" sz="2400" b="1" dirty="0" smtClean="0">
                <a:cs typeface="Arial" pitchFamily="34" charset="0"/>
              </a:rPr>
              <a:t> i</a:t>
            </a:r>
            <a:r>
              <a:rPr lang="fr-FR" sz="2400" b="1" baseline="-25000" dirty="0" smtClean="0">
                <a:cs typeface="Arial" pitchFamily="34" charset="0"/>
              </a:rPr>
              <a:t>1</a:t>
            </a:r>
            <a:r>
              <a:rPr lang="fr-FR" sz="2400" dirty="0" smtClean="0">
                <a:cs typeface="Arial" pitchFamily="34" charset="0"/>
              </a:rPr>
              <a:t> : le rayon </a:t>
            </a:r>
            <a:r>
              <a:rPr lang="fr-FR" sz="2400" b="1" i="1" dirty="0" smtClean="0">
                <a:cs typeface="Arial" pitchFamily="34" charset="0"/>
              </a:rPr>
              <a:t>réfracté</a:t>
            </a:r>
            <a:r>
              <a:rPr lang="fr-FR" sz="2400" dirty="0" smtClean="0">
                <a:cs typeface="Arial" pitchFamily="34" charset="0"/>
              </a:rPr>
              <a:t> </a:t>
            </a:r>
          </a:p>
          <a:p>
            <a:pPr lvl="0" algn="ctr" fontAlgn="base">
              <a:spcBef>
                <a:spcPct val="0"/>
              </a:spcBef>
            </a:pPr>
            <a:r>
              <a:rPr lang="fr-FR" sz="2400" dirty="0" smtClean="0">
                <a:cs typeface="Arial" pitchFamily="34" charset="0"/>
              </a:rPr>
              <a:t>…………………… de la </a:t>
            </a:r>
            <a:r>
              <a:rPr lang="fr-FR" sz="2400" b="1" i="1" dirty="0" smtClean="0">
                <a:cs typeface="Arial" pitchFamily="34" charset="0"/>
              </a:rPr>
              <a:t>normale</a:t>
            </a:r>
          </a:p>
          <a:p>
            <a:pPr lvl="0" algn="ctr" fontAlgn="base">
              <a:spcBef>
                <a:spcPct val="0"/>
              </a:spcBef>
              <a:spcAft>
                <a:spcPts val="1000"/>
              </a:spcAft>
            </a:pPr>
            <a:r>
              <a:rPr lang="fr-FR" sz="2400" b="1" dirty="0" smtClean="0">
                <a:cs typeface="Arial" pitchFamily="34" charset="0"/>
              </a:rPr>
              <a:t>n</a:t>
            </a:r>
            <a:r>
              <a:rPr lang="fr-FR" sz="2400" b="1" baseline="-25000" dirty="0" smtClean="0">
                <a:cs typeface="Arial" pitchFamily="34" charset="0"/>
              </a:rPr>
              <a:t>2</a:t>
            </a:r>
            <a:r>
              <a:rPr lang="fr-FR" sz="2400" b="1" dirty="0" smtClean="0">
                <a:cs typeface="Arial" pitchFamily="34" charset="0"/>
              </a:rPr>
              <a:t> </a:t>
            </a:r>
            <a:r>
              <a:rPr lang="fr-FR" sz="2400" dirty="0" smtClean="0">
                <a:cs typeface="Arial" pitchFamily="34" charset="0"/>
              </a:rPr>
              <a:t>……</a:t>
            </a:r>
            <a:r>
              <a:rPr lang="fr-FR" sz="2400" b="1" dirty="0" smtClean="0">
                <a:cs typeface="Arial" pitchFamily="34" charset="0"/>
              </a:rPr>
              <a:t> n</a:t>
            </a:r>
            <a:r>
              <a:rPr lang="fr-FR" sz="2400" b="1" baseline="-25000" dirty="0" smtClean="0">
                <a:cs typeface="Arial" pitchFamily="34" charset="0"/>
              </a:rPr>
              <a:t>1</a:t>
            </a:r>
            <a:r>
              <a:rPr lang="fr-FR" sz="2400" b="1" dirty="0" smtClean="0">
                <a:cs typeface="Arial" pitchFamily="34" charset="0"/>
              </a:rPr>
              <a:t> 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655025" y="3772117"/>
            <a:ext cx="3672408" cy="12003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</a:pPr>
            <a:r>
              <a:rPr lang="fr-FR" sz="2400" b="1" dirty="0" smtClean="0">
                <a:cs typeface="Arial" pitchFamily="34" charset="0"/>
              </a:rPr>
              <a:t>i</a:t>
            </a:r>
            <a:r>
              <a:rPr lang="fr-FR" sz="2400" b="1" baseline="-25000" dirty="0" smtClean="0">
                <a:cs typeface="Arial" pitchFamily="34" charset="0"/>
              </a:rPr>
              <a:t>2</a:t>
            </a:r>
            <a:r>
              <a:rPr lang="fr-FR" sz="2400" b="1" dirty="0" smtClean="0">
                <a:cs typeface="Arial" pitchFamily="34" charset="0"/>
              </a:rPr>
              <a:t> </a:t>
            </a:r>
            <a:r>
              <a:rPr lang="fr-FR" sz="2400" dirty="0" smtClean="0">
                <a:cs typeface="Arial" pitchFamily="34" charset="0"/>
              </a:rPr>
              <a:t>&gt;</a:t>
            </a:r>
            <a:r>
              <a:rPr lang="fr-FR" sz="2400" b="1" dirty="0" smtClean="0">
                <a:cs typeface="Arial" pitchFamily="34" charset="0"/>
              </a:rPr>
              <a:t> i</a:t>
            </a:r>
            <a:r>
              <a:rPr lang="fr-FR" sz="2400" b="1" baseline="-25000" dirty="0" smtClean="0">
                <a:cs typeface="Arial" pitchFamily="34" charset="0"/>
              </a:rPr>
              <a:t>1</a:t>
            </a:r>
            <a:r>
              <a:rPr lang="fr-FR" sz="2400" dirty="0" smtClean="0">
                <a:cs typeface="Arial" pitchFamily="34" charset="0"/>
              </a:rPr>
              <a:t> : le rayon </a:t>
            </a:r>
            <a:r>
              <a:rPr lang="fr-FR" sz="2400" b="1" i="1" dirty="0" smtClean="0">
                <a:cs typeface="Arial" pitchFamily="34" charset="0"/>
              </a:rPr>
              <a:t>réfracté</a:t>
            </a:r>
            <a:r>
              <a:rPr lang="fr-FR" sz="2400" dirty="0" smtClean="0">
                <a:cs typeface="Arial" pitchFamily="34" charset="0"/>
              </a:rPr>
              <a:t> </a:t>
            </a:r>
          </a:p>
          <a:p>
            <a:pPr lvl="0" algn="ctr" fontAlgn="base">
              <a:spcBef>
                <a:spcPct val="0"/>
              </a:spcBef>
            </a:pPr>
            <a:r>
              <a:rPr lang="fr-FR" sz="2400" dirty="0" smtClean="0">
                <a:cs typeface="Arial" pitchFamily="34" charset="0"/>
              </a:rPr>
              <a:t>…………………… de la </a:t>
            </a:r>
            <a:r>
              <a:rPr lang="fr-FR" sz="2400" b="1" i="1" dirty="0" smtClean="0">
                <a:cs typeface="Arial" pitchFamily="34" charset="0"/>
              </a:rPr>
              <a:t>normale</a:t>
            </a:r>
          </a:p>
          <a:p>
            <a:pPr lvl="0" algn="ctr" fontAlgn="base">
              <a:spcBef>
                <a:spcPct val="0"/>
              </a:spcBef>
              <a:spcAft>
                <a:spcPts val="1000"/>
              </a:spcAft>
            </a:pPr>
            <a:r>
              <a:rPr lang="fr-FR" sz="2400" b="1" dirty="0" smtClean="0">
                <a:cs typeface="Arial" pitchFamily="34" charset="0"/>
              </a:rPr>
              <a:t>n</a:t>
            </a:r>
            <a:r>
              <a:rPr lang="fr-FR" sz="2400" b="1" baseline="-25000" dirty="0" smtClean="0">
                <a:cs typeface="Arial" pitchFamily="34" charset="0"/>
              </a:rPr>
              <a:t>2</a:t>
            </a:r>
            <a:r>
              <a:rPr lang="fr-FR" sz="2400" b="1" dirty="0" smtClean="0">
                <a:cs typeface="Arial" pitchFamily="34" charset="0"/>
              </a:rPr>
              <a:t> </a:t>
            </a:r>
            <a:r>
              <a:rPr lang="fr-FR" sz="2400" dirty="0" smtClean="0">
                <a:cs typeface="Arial" pitchFamily="34" charset="0"/>
              </a:rPr>
              <a:t>……</a:t>
            </a:r>
            <a:r>
              <a:rPr lang="fr-FR" sz="2400" b="1" dirty="0" smtClean="0">
                <a:cs typeface="Arial" pitchFamily="34" charset="0"/>
              </a:rPr>
              <a:t> n</a:t>
            </a:r>
            <a:r>
              <a:rPr lang="fr-FR" sz="2400" b="1" baseline="-25000" dirty="0" smtClean="0">
                <a:cs typeface="Arial" pitchFamily="34" charset="0"/>
              </a:rPr>
              <a:t>1</a:t>
            </a:r>
            <a:r>
              <a:rPr lang="fr-FR" sz="2400" b="1" dirty="0" smtClean="0">
                <a:cs typeface="Arial" pitchFamily="34" charset="0"/>
              </a:rPr>
              <a:t> </a:t>
            </a:r>
          </a:p>
        </p:txBody>
      </p:sp>
      <p:sp>
        <p:nvSpPr>
          <p:cNvPr id="28" name="Rectangle 27"/>
          <p:cNvSpPr/>
          <p:nvPr/>
        </p:nvSpPr>
        <p:spPr>
          <a:xfrm>
            <a:off x="794533" y="4143174"/>
            <a:ext cx="204927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 dirty="0" smtClean="0">
                <a:solidFill>
                  <a:srgbClr val="FF0000"/>
                </a:solidFill>
                <a:latin typeface="Arial Narrow" pitchFamily="34" charset="0"/>
                <a:cs typeface="Arial" pitchFamily="34" charset="0"/>
                <a:sym typeface="Wingdings 3"/>
              </a:rPr>
              <a:t>SE RAPPROCHE</a:t>
            </a:r>
            <a:endParaRPr lang="fr-FR" b="1" dirty="0">
              <a:latin typeface="Arial Narrow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5004048" y="4142061"/>
            <a:ext cx="168923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 dirty="0" smtClean="0">
                <a:solidFill>
                  <a:srgbClr val="FF0000"/>
                </a:solidFill>
                <a:latin typeface="Arial Narrow" pitchFamily="34" charset="0"/>
                <a:cs typeface="Arial" pitchFamily="34" charset="0"/>
                <a:sym typeface="Wingdings 3"/>
              </a:rPr>
              <a:t>S’ELOIGNE</a:t>
            </a:r>
            <a:endParaRPr lang="fr-FR" b="1" dirty="0">
              <a:latin typeface="Arial Narrow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6261235" y="4354087"/>
            <a:ext cx="4320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600" b="1" dirty="0" smtClean="0">
                <a:solidFill>
                  <a:srgbClr val="FF0000"/>
                </a:solidFill>
                <a:latin typeface="Arial Narrow" pitchFamily="34" charset="0"/>
                <a:cs typeface="Arial" pitchFamily="34" charset="0"/>
                <a:sym typeface="Wingdings 3"/>
              </a:rPr>
              <a:t>&lt;</a:t>
            </a:r>
            <a:endParaRPr lang="fr-FR" sz="3200" b="1" dirty="0">
              <a:latin typeface="Arial Narrow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2466845" y="4354087"/>
            <a:ext cx="4320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600" b="1" dirty="0" smtClean="0">
                <a:solidFill>
                  <a:srgbClr val="FF0000"/>
                </a:solidFill>
                <a:latin typeface="Arial Narrow" pitchFamily="34" charset="0"/>
                <a:cs typeface="Arial" pitchFamily="34" charset="0"/>
                <a:sym typeface="Wingdings 3"/>
              </a:rPr>
              <a:t>&gt;</a:t>
            </a:r>
            <a:endParaRPr lang="fr-FR" sz="3200" b="1" dirty="0">
              <a:latin typeface="Arial Narrow" pitchFamily="34" charset="0"/>
            </a:endParaRPr>
          </a:p>
        </p:txBody>
      </p:sp>
      <p:sp>
        <p:nvSpPr>
          <p:cNvPr id="32" name="Rectangle 4"/>
          <p:cNvSpPr>
            <a:spLocks noChangeArrowheads="1"/>
          </p:cNvSpPr>
          <p:nvPr/>
        </p:nvSpPr>
        <p:spPr bwMode="auto">
          <a:xfrm>
            <a:off x="0" y="-23656"/>
            <a:ext cx="9144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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- </a:t>
            </a:r>
            <a:r>
              <a:rPr kumimoji="0" lang="fr-FR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Que vaut l’angle de réfraction pour un</a:t>
            </a:r>
            <a:r>
              <a:rPr kumimoji="0" lang="fr-FR" sz="2000" b="0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 rayon incident perpendiculaire au dioptre</a:t>
            </a:r>
            <a:r>
              <a:rPr kumimoji="0" lang="fr-FR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 ?  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Arial Unicode MS" pitchFamily="34" charset="-128"/>
              <a:cs typeface="Times New Roman" pitchFamily="18" charset="0"/>
              <a:sym typeface="Wingdings" pitchFamily="2" charset="2"/>
            </a:endParaRPr>
          </a:p>
        </p:txBody>
      </p:sp>
      <p:sp>
        <p:nvSpPr>
          <p:cNvPr id="33" name="Rectangle 6"/>
          <p:cNvSpPr>
            <a:spLocks noChangeArrowheads="1"/>
          </p:cNvSpPr>
          <p:nvPr/>
        </p:nvSpPr>
        <p:spPr bwMode="auto">
          <a:xfrm>
            <a:off x="68547" y="444017"/>
            <a:ext cx="1896655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On a : 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i</a:t>
            </a:r>
            <a:r>
              <a:rPr kumimoji="0" lang="fr-FR" sz="2000" b="1" i="0" u="none" strike="noStrike" cap="none" normalizeH="0" baseline="-2500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1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= 0 ° 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	</a:t>
            </a:r>
          </a:p>
        </p:txBody>
      </p:sp>
      <p:sp>
        <p:nvSpPr>
          <p:cNvPr id="34" name="Rectangle 33"/>
          <p:cNvSpPr/>
          <p:nvPr/>
        </p:nvSpPr>
        <p:spPr>
          <a:xfrm>
            <a:off x="1797436" y="444775"/>
            <a:ext cx="214994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ts val="1000"/>
              </a:spcAft>
            </a:pP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Wingdings"/>
              </a:rPr>
              <a:t>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fr-FR" sz="2000" b="1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b="1" dirty="0" smtClean="0">
                <a:solidFill>
                  <a:srgbClr val="002060"/>
                </a:solidFill>
                <a:latin typeface="Arial"/>
                <a:cs typeface="Arial"/>
              </a:rPr>
              <a:t>×</a:t>
            </a:r>
            <a:r>
              <a:rPr lang="fr-FR" sz="20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sin 0</a:t>
            </a:r>
            <a:r>
              <a:rPr lang="fr-FR" sz="2000" b="1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= 0 </a:t>
            </a:r>
          </a:p>
        </p:txBody>
      </p:sp>
      <p:sp>
        <p:nvSpPr>
          <p:cNvPr id="35" name="Rectangle 34"/>
          <p:cNvSpPr/>
          <p:nvPr/>
        </p:nvSpPr>
        <p:spPr>
          <a:xfrm>
            <a:off x="6071374" y="449575"/>
            <a:ext cx="154401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Wingdings"/>
              </a:rPr>
              <a:t>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sin i</a:t>
            </a:r>
            <a:r>
              <a:rPr lang="fr-FR" sz="2000" b="1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= 0</a:t>
            </a:r>
            <a:endParaRPr lang="fr-FR" dirty="0"/>
          </a:p>
        </p:txBody>
      </p:sp>
      <p:sp>
        <p:nvSpPr>
          <p:cNvPr id="36" name="Rectangle 35"/>
          <p:cNvSpPr/>
          <p:nvPr/>
        </p:nvSpPr>
        <p:spPr>
          <a:xfrm>
            <a:off x="381026" y="840440"/>
            <a:ext cx="662473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fr-FR" sz="2000" b="1" u="sng" baseline="-25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fr-FR" sz="2000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= 0 °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(le rayon traverse le dioptre sans être dévié)</a:t>
            </a:r>
            <a:endParaRPr lang="fr-FR" dirty="0">
              <a:solidFill>
                <a:srgbClr val="002060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4005176" y="441088"/>
            <a:ext cx="214994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ts val="1000"/>
              </a:spcAft>
            </a:pPr>
            <a:r>
              <a:rPr lang="fr-FR" sz="2000" b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Wingdings"/>
              </a:rPr>
              <a:t> </a:t>
            </a:r>
            <a:r>
              <a:rPr lang="fr-FR" sz="2000" b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fr-FR" sz="2000" b="1" baseline="-2500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fr-FR" sz="2000" b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b="1" smtClean="0">
                <a:solidFill>
                  <a:srgbClr val="002060"/>
                </a:solidFill>
                <a:latin typeface="Arial"/>
                <a:cs typeface="Arial"/>
              </a:rPr>
              <a:t>×</a:t>
            </a:r>
            <a:r>
              <a:rPr lang="fr-FR" sz="2000" b="1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000" b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sin i</a:t>
            </a:r>
            <a:r>
              <a:rPr lang="fr-FR" sz="2000" b="1" baseline="-2500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 </a:t>
            </a:r>
            <a:r>
              <a:rPr lang="fr-FR" sz="2000" b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=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0 </a:t>
            </a:r>
          </a:p>
        </p:txBody>
      </p:sp>
      <p:grpSp>
        <p:nvGrpSpPr>
          <p:cNvPr id="38" name="Groupe 37"/>
          <p:cNvGrpSpPr/>
          <p:nvPr/>
        </p:nvGrpSpPr>
        <p:grpSpPr>
          <a:xfrm rot="2921136">
            <a:off x="8235816" y="12118"/>
            <a:ext cx="811276" cy="713085"/>
            <a:chOff x="5004048" y="3429000"/>
            <a:chExt cx="1080120" cy="792088"/>
          </a:xfrm>
        </p:grpSpPr>
        <p:cxnSp>
          <p:nvCxnSpPr>
            <p:cNvPr id="39" name="Connecteur droit 38"/>
            <p:cNvCxnSpPr/>
            <p:nvPr/>
          </p:nvCxnSpPr>
          <p:spPr>
            <a:xfrm>
              <a:off x="5004048" y="3429000"/>
              <a:ext cx="1080120" cy="792088"/>
            </a:xfrm>
            <a:prstGeom prst="line">
              <a:avLst/>
            </a:prstGeom>
            <a:ln w="5715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Connecteur droit avec flèche 39"/>
            <p:cNvCxnSpPr/>
            <p:nvPr/>
          </p:nvCxnSpPr>
          <p:spPr>
            <a:xfrm>
              <a:off x="5024640" y="3461167"/>
              <a:ext cx="720080" cy="504056"/>
            </a:xfrm>
            <a:prstGeom prst="straightConnector1">
              <a:avLst/>
            </a:prstGeom>
            <a:ln w="57150">
              <a:solidFill>
                <a:srgbClr val="7030A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Groupe 40"/>
          <p:cNvGrpSpPr/>
          <p:nvPr/>
        </p:nvGrpSpPr>
        <p:grpSpPr>
          <a:xfrm rot="20578512" flipH="1">
            <a:off x="8489963" y="931769"/>
            <a:ext cx="307983" cy="1005812"/>
            <a:chOff x="5004048" y="3429000"/>
            <a:chExt cx="1080120" cy="792088"/>
          </a:xfrm>
        </p:grpSpPr>
        <p:cxnSp>
          <p:nvCxnSpPr>
            <p:cNvPr id="42" name="Connecteur droit 41"/>
            <p:cNvCxnSpPr/>
            <p:nvPr/>
          </p:nvCxnSpPr>
          <p:spPr>
            <a:xfrm>
              <a:off x="5004048" y="3429000"/>
              <a:ext cx="1080120" cy="792088"/>
            </a:xfrm>
            <a:prstGeom prst="line">
              <a:avLst/>
            </a:prstGeom>
            <a:ln w="5715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Connecteur droit avec flèche 42"/>
            <p:cNvCxnSpPr/>
            <p:nvPr/>
          </p:nvCxnSpPr>
          <p:spPr>
            <a:xfrm>
              <a:off x="5024640" y="3461167"/>
              <a:ext cx="720080" cy="504056"/>
            </a:xfrm>
            <a:prstGeom prst="straightConnector1">
              <a:avLst/>
            </a:prstGeom>
            <a:ln w="57150">
              <a:solidFill>
                <a:srgbClr val="7030A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4" name="Connecteur droit 43"/>
          <p:cNvCxnSpPr/>
          <p:nvPr/>
        </p:nvCxnSpPr>
        <p:spPr>
          <a:xfrm>
            <a:off x="7773403" y="902544"/>
            <a:ext cx="140364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ZoneTexte 44"/>
          <p:cNvSpPr txBox="1"/>
          <p:nvPr/>
        </p:nvSpPr>
        <p:spPr>
          <a:xfrm>
            <a:off x="7684472" y="548680"/>
            <a:ext cx="8370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Arial Narrow" pitchFamily="34" charset="0"/>
              </a:rPr>
              <a:t>Milieu 1</a:t>
            </a:r>
            <a:endParaRPr lang="fr-FR" dirty="0">
              <a:latin typeface="Arial Narrow" pitchFamily="34" charset="0"/>
            </a:endParaRPr>
          </a:p>
        </p:txBody>
      </p:sp>
      <p:sp>
        <p:nvSpPr>
          <p:cNvPr id="46" name="ZoneTexte 45"/>
          <p:cNvSpPr txBox="1"/>
          <p:nvPr/>
        </p:nvSpPr>
        <p:spPr>
          <a:xfrm>
            <a:off x="7696284" y="908721"/>
            <a:ext cx="8370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Arial Narrow" pitchFamily="34" charset="0"/>
              </a:rPr>
              <a:t>Milieu 2</a:t>
            </a:r>
            <a:endParaRPr lang="fr-FR" dirty="0">
              <a:latin typeface="Arial Narrow" pitchFamily="34" charset="0"/>
            </a:endParaRPr>
          </a:p>
        </p:txBody>
      </p:sp>
      <p:sp>
        <p:nvSpPr>
          <p:cNvPr id="47" name="Rectangle 6"/>
          <p:cNvSpPr>
            <a:spLocks noChangeArrowheads="1"/>
          </p:cNvSpPr>
          <p:nvPr/>
        </p:nvSpPr>
        <p:spPr bwMode="auto">
          <a:xfrm>
            <a:off x="5436096" y="5677535"/>
            <a:ext cx="467544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fr-FR" sz="2000" b="1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	</a:t>
            </a:r>
          </a:p>
        </p:txBody>
      </p:sp>
      <p:sp>
        <p:nvSpPr>
          <p:cNvPr id="48" name="Rectangle 6"/>
          <p:cNvSpPr>
            <a:spLocks noChangeArrowheads="1"/>
          </p:cNvSpPr>
          <p:nvPr/>
        </p:nvSpPr>
        <p:spPr bwMode="auto">
          <a:xfrm>
            <a:off x="0" y="5444588"/>
            <a:ext cx="5076056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kumimoji="0" lang="fr-FR" sz="2000" b="0" i="0" u="sng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Figure de gauche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: 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fr-FR" sz="2000" b="1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b="1" dirty="0" smtClean="0">
                <a:solidFill>
                  <a:srgbClr val="002060"/>
                </a:solidFill>
                <a:latin typeface="Arial"/>
                <a:cs typeface="Arial"/>
              </a:rPr>
              <a:t>×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sin i</a:t>
            </a:r>
            <a:r>
              <a:rPr lang="fr-FR" sz="2000" b="1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= n</a:t>
            </a:r>
            <a:r>
              <a:rPr lang="fr-FR" sz="2000" b="1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b="1" dirty="0" smtClean="0">
                <a:solidFill>
                  <a:srgbClr val="002060"/>
                </a:solidFill>
                <a:latin typeface="Arial"/>
                <a:cs typeface="Arial"/>
              </a:rPr>
              <a:t>×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sin i</a:t>
            </a:r>
            <a:r>
              <a:rPr lang="fr-FR" sz="2000" b="1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	</a:t>
            </a:r>
          </a:p>
        </p:txBody>
      </p:sp>
      <p:sp>
        <p:nvSpPr>
          <p:cNvPr id="49" name="Rectangle 48"/>
          <p:cNvSpPr/>
          <p:nvPr/>
        </p:nvSpPr>
        <p:spPr>
          <a:xfrm>
            <a:off x="5026082" y="5466622"/>
            <a:ext cx="45717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ts val="1000"/>
              </a:spcAft>
            </a:pP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Wingdings"/>
              </a:rPr>
              <a:t></a:t>
            </a:r>
            <a:endParaRPr lang="fr-FR" sz="20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4067944" y="6053226"/>
            <a:ext cx="42484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Wingdings 3"/>
              </a:rPr>
              <a:t> </a:t>
            </a:r>
            <a:r>
              <a:rPr lang="fr-FR" sz="2000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Milieu 2 le plus réfringent</a:t>
            </a:r>
            <a:endParaRPr lang="fr-FR" dirty="0"/>
          </a:p>
        </p:txBody>
      </p:sp>
      <p:sp>
        <p:nvSpPr>
          <p:cNvPr id="52" name="Rectangle 51"/>
          <p:cNvSpPr/>
          <p:nvPr/>
        </p:nvSpPr>
        <p:spPr>
          <a:xfrm>
            <a:off x="0" y="6030079"/>
            <a:ext cx="54360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ts val="1000"/>
              </a:spcAft>
            </a:pP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Wingdings"/>
              </a:rPr>
              <a:t>On a donc : </a:t>
            </a: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fr-FR" sz="2000" b="1" baseline="-25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&lt; n</a:t>
            </a:r>
            <a:r>
              <a:rPr lang="fr-FR" sz="2000" b="1" baseline="-25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</a:t>
            </a:r>
          </a:p>
        </p:txBody>
      </p:sp>
      <p:sp>
        <p:nvSpPr>
          <p:cNvPr id="53" name="Rectangle 6"/>
          <p:cNvSpPr>
            <a:spLocks noChangeArrowheads="1"/>
          </p:cNvSpPr>
          <p:nvPr/>
        </p:nvSpPr>
        <p:spPr bwMode="auto">
          <a:xfrm>
            <a:off x="5436096" y="5245487"/>
            <a:ext cx="467544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fr-FR" sz="2000" b="1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	</a:t>
            </a:r>
          </a:p>
        </p:txBody>
      </p:sp>
      <p:cxnSp>
        <p:nvCxnSpPr>
          <p:cNvPr id="54" name="Connecteur droit 53"/>
          <p:cNvCxnSpPr/>
          <p:nvPr/>
        </p:nvCxnSpPr>
        <p:spPr>
          <a:xfrm>
            <a:off x="5508104" y="5677535"/>
            <a:ext cx="360040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5940152" y="5461511"/>
            <a:ext cx="504056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=</a:t>
            </a:r>
            <a:endParaRPr lang="fr-FR" sz="2000" b="1" baseline="-250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	</a:t>
            </a:r>
          </a:p>
        </p:txBody>
      </p:sp>
      <p:sp>
        <p:nvSpPr>
          <p:cNvPr id="56" name="Rectangle 6"/>
          <p:cNvSpPr>
            <a:spLocks noChangeArrowheads="1"/>
          </p:cNvSpPr>
          <p:nvPr/>
        </p:nvSpPr>
        <p:spPr bwMode="auto">
          <a:xfrm>
            <a:off x="6300192" y="5677535"/>
            <a:ext cx="936104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sin i</a:t>
            </a:r>
            <a:r>
              <a:rPr lang="fr-FR" sz="2000" b="1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	</a:t>
            </a:r>
          </a:p>
        </p:txBody>
      </p:sp>
      <p:sp>
        <p:nvSpPr>
          <p:cNvPr id="57" name="Rectangle 6"/>
          <p:cNvSpPr>
            <a:spLocks noChangeArrowheads="1"/>
          </p:cNvSpPr>
          <p:nvPr/>
        </p:nvSpPr>
        <p:spPr bwMode="auto">
          <a:xfrm>
            <a:off x="6300192" y="5245487"/>
            <a:ext cx="1656184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sin i</a:t>
            </a:r>
            <a:r>
              <a:rPr lang="fr-FR" sz="2000" b="1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	</a:t>
            </a:r>
          </a:p>
        </p:txBody>
      </p:sp>
      <p:cxnSp>
        <p:nvCxnSpPr>
          <p:cNvPr id="58" name="Connecteur droit 57"/>
          <p:cNvCxnSpPr/>
          <p:nvPr/>
        </p:nvCxnSpPr>
        <p:spPr>
          <a:xfrm>
            <a:off x="6372200" y="5677535"/>
            <a:ext cx="720080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Rectangle 6"/>
          <p:cNvSpPr>
            <a:spLocks noChangeArrowheads="1"/>
          </p:cNvSpPr>
          <p:nvPr/>
        </p:nvSpPr>
        <p:spPr bwMode="auto">
          <a:xfrm>
            <a:off x="7180416" y="5494562"/>
            <a:ext cx="2144112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&lt; 1 </a:t>
            </a:r>
            <a:r>
              <a:rPr lang="fr-FR" sz="2000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car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i</a:t>
            </a:r>
            <a:r>
              <a:rPr lang="fr-FR" sz="2000" b="1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&lt; i</a:t>
            </a:r>
            <a:r>
              <a:rPr lang="fr-FR" sz="2000" b="1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fr-FR" sz="2000" b="1" baseline="-250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	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8" grpId="0"/>
      <p:bldP spid="29" grpId="0"/>
      <p:bldP spid="30" grpId="0"/>
      <p:bldP spid="3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e 35"/>
          <p:cNvGrpSpPr/>
          <p:nvPr/>
        </p:nvGrpSpPr>
        <p:grpSpPr>
          <a:xfrm>
            <a:off x="107504" y="3212976"/>
            <a:ext cx="8982282" cy="3528392"/>
            <a:chOff x="107504" y="3212976"/>
            <a:chExt cx="8982282" cy="3528392"/>
          </a:xfrm>
        </p:grpSpPr>
        <p:sp>
          <p:nvSpPr>
            <p:cNvPr id="35" name="Rectangle 34"/>
            <p:cNvSpPr/>
            <p:nvPr/>
          </p:nvSpPr>
          <p:spPr>
            <a:xfrm>
              <a:off x="6012160" y="3284984"/>
              <a:ext cx="936104" cy="360040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6385" name="Text Box 1"/>
            <p:cNvSpPr txBox="1">
              <a:spLocks noChangeArrowheads="1"/>
            </p:cNvSpPr>
            <p:nvPr/>
          </p:nvSpPr>
          <p:spPr bwMode="auto">
            <a:xfrm>
              <a:off x="107504" y="3212976"/>
              <a:ext cx="8982282" cy="3528392"/>
            </a:xfrm>
            <a:prstGeom prst="rect">
              <a:avLst/>
            </a:prstGeom>
            <a:noFill/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just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itchFamily="66" charset="0"/>
                  <a:cs typeface="Arial" pitchFamily="34" charset="0"/>
                  <a:sym typeface="Wingdings 2" pitchFamily="18" charset="2"/>
                </a:rPr>
                <a:t></a:t>
              </a:r>
              <a:r>
                <a:rPr kumimoji="0" lang="fr-FR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itchFamily="66" charset="0"/>
                  <a:cs typeface="Arial" pitchFamily="34" charset="0"/>
                </a:rPr>
                <a:t> </a:t>
              </a:r>
              <a:r>
                <a:rPr kumimoji="0" lang="fr-FR" sz="2400" b="1" i="0" u="sng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Quel(s)</a:t>
              </a:r>
              <a:r>
                <a:rPr kumimoji="0" lang="fr-FR" sz="2400" b="1" i="0" u="sng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 phénomène(s) observe-t-on quand  </a:t>
              </a:r>
              <a:r>
                <a:rPr kumimoji="0" lang="fr-FR" sz="2400" b="1" i="0" u="sng" strike="noStrike" cap="none" normalizeH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Calibri" pitchFamily="34" charset="0"/>
                  <a:cs typeface="Arial" pitchFamily="34" charset="0"/>
                </a:rPr>
                <a:t>n</a:t>
              </a:r>
              <a:r>
                <a:rPr kumimoji="0" lang="fr-FR" sz="2400" b="1" i="0" u="sng" strike="noStrike" cap="none" normalizeH="0" baseline="-2500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Calibri" pitchFamily="34" charset="0"/>
                  <a:cs typeface="Arial" pitchFamily="34" charset="0"/>
                </a:rPr>
                <a:t>2</a:t>
              </a:r>
              <a:r>
                <a:rPr kumimoji="0" lang="fr-FR" sz="2400" b="1" i="0" u="sng" strike="noStrike" cap="none" normalizeH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Calibri" pitchFamily="34" charset="0"/>
                  <a:cs typeface="Arial" pitchFamily="34" charset="0"/>
                </a:rPr>
                <a:t> &gt; n</a:t>
              </a:r>
              <a:r>
                <a:rPr kumimoji="0" lang="fr-FR" sz="2400" b="1" i="0" u="sng" strike="noStrike" cap="none" normalizeH="0" baseline="-2500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Calibri" pitchFamily="34" charset="0"/>
                  <a:cs typeface="Arial" pitchFamily="34" charset="0"/>
                </a:rPr>
                <a:t>1</a:t>
              </a:r>
              <a:r>
                <a:rPr kumimoji="0" lang="fr-FR" sz="2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 ?</a:t>
              </a:r>
              <a:endPara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  <a:p>
              <a:pPr marL="0" marR="3175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600" b="0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cs typeface="Arial" pitchFamily="34" charset="0"/>
                </a:rPr>
                <a:t>  	</a:t>
              </a:r>
            </a:p>
            <a:p>
              <a:pPr marL="0" marR="0" lvl="0" indent="0" algn="just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just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038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48" name="Rectangle 47"/>
          <p:cNvSpPr/>
          <p:nvPr/>
        </p:nvSpPr>
        <p:spPr>
          <a:xfrm>
            <a:off x="805550" y="373354"/>
            <a:ext cx="3672408" cy="12003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</a:pPr>
            <a:r>
              <a:rPr lang="fr-FR" sz="2400" b="1" dirty="0" smtClean="0">
                <a:cs typeface="Arial" pitchFamily="34" charset="0"/>
              </a:rPr>
              <a:t>i</a:t>
            </a:r>
            <a:r>
              <a:rPr lang="fr-FR" sz="2400" b="1" baseline="-25000" dirty="0" smtClean="0">
                <a:cs typeface="Arial" pitchFamily="34" charset="0"/>
              </a:rPr>
              <a:t>2</a:t>
            </a:r>
            <a:r>
              <a:rPr lang="fr-FR" sz="2400" b="1" dirty="0" smtClean="0">
                <a:cs typeface="Arial" pitchFamily="34" charset="0"/>
              </a:rPr>
              <a:t> </a:t>
            </a:r>
            <a:r>
              <a:rPr lang="fr-FR" sz="2400" dirty="0" smtClean="0">
                <a:cs typeface="Arial" pitchFamily="34" charset="0"/>
              </a:rPr>
              <a:t>&lt;</a:t>
            </a:r>
            <a:r>
              <a:rPr lang="fr-FR" sz="2400" b="1" dirty="0" smtClean="0">
                <a:cs typeface="Arial" pitchFamily="34" charset="0"/>
              </a:rPr>
              <a:t> i</a:t>
            </a:r>
            <a:r>
              <a:rPr lang="fr-FR" sz="2400" b="1" baseline="-25000" dirty="0" smtClean="0">
                <a:cs typeface="Arial" pitchFamily="34" charset="0"/>
              </a:rPr>
              <a:t>1</a:t>
            </a:r>
            <a:r>
              <a:rPr lang="fr-FR" sz="2400" dirty="0" smtClean="0">
                <a:cs typeface="Arial" pitchFamily="34" charset="0"/>
              </a:rPr>
              <a:t> : le rayon </a:t>
            </a:r>
            <a:r>
              <a:rPr lang="fr-FR" sz="2400" b="1" i="1" dirty="0" smtClean="0">
                <a:cs typeface="Arial" pitchFamily="34" charset="0"/>
              </a:rPr>
              <a:t>réfracté</a:t>
            </a:r>
            <a:r>
              <a:rPr lang="fr-FR" sz="2400" dirty="0" smtClean="0">
                <a:cs typeface="Arial" pitchFamily="34" charset="0"/>
              </a:rPr>
              <a:t> </a:t>
            </a:r>
          </a:p>
          <a:p>
            <a:pPr lvl="0" algn="ctr" fontAlgn="base">
              <a:spcBef>
                <a:spcPct val="0"/>
              </a:spcBef>
            </a:pPr>
            <a:r>
              <a:rPr lang="fr-FR" sz="2400" dirty="0" smtClean="0">
                <a:cs typeface="Arial" pitchFamily="34" charset="0"/>
              </a:rPr>
              <a:t>…………………… de la </a:t>
            </a:r>
            <a:r>
              <a:rPr lang="fr-FR" sz="2400" b="1" i="1" dirty="0" smtClean="0">
                <a:cs typeface="Arial" pitchFamily="34" charset="0"/>
              </a:rPr>
              <a:t>normale</a:t>
            </a:r>
          </a:p>
          <a:p>
            <a:pPr lvl="0" algn="ctr" fontAlgn="base">
              <a:spcBef>
                <a:spcPct val="0"/>
              </a:spcBef>
              <a:spcAft>
                <a:spcPts val="1000"/>
              </a:spcAft>
            </a:pPr>
            <a:r>
              <a:rPr lang="fr-FR" sz="2400" b="1" dirty="0" smtClean="0">
                <a:cs typeface="Arial" pitchFamily="34" charset="0"/>
              </a:rPr>
              <a:t>n</a:t>
            </a:r>
            <a:r>
              <a:rPr lang="fr-FR" sz="2400" b="1" baseline="-25000" dirty="0" smtClean="0">
                <a:cs typeface="Arial" pitchFamily="34" charset="0"/>
              </a:rPr>
              <a:t>2</a:t>
            </a:r>
            <a:r>
              <a:rPr lang="fr-FR" sz="2400" b="1" dirty="0" smtClean="0">
                <a:cs typeface="Arial" pitchFamily="34" charset="0"/>
              </a:rPr>
              <a:t> </a:t>
            </a:r>
            <a:r>
              <a:rPr lang="fr-FR" sz="2400" dirty="0" smtClean="0">
                <a:cs typeface="Arial" pitchFamily="34" charset="0"/>
              </a:rPr>
              <a:t>……</a:t>
            </a:r>
            <a:r>
              <a:rPr lang="fr-FR" sz="2400" b="1" dirty="0" smtClean="0">
                <a:cs typeface="Arial" pitchFamily="34" charset="0"/>
              </a:rPr>
              <a:t> n</a:t>
            </a:r>
            <a:r>
              <a:rPr lang="fr-FR" sz="2400" b="1" baseline="-25000" dirty="0" smtClean="0">
                <a:cs typeface="Arial" pitchFamily="34" charset="0"/>
              </a:rPr>
              <a:t>1</a:t>
            </a:r>
            <a:r>
              <a:rPr lang="fr-FR" sz="2400" b="1" dirty="0" smtClean="0">
                <a:cs typeface="Arial" pitchFamily="34" charset="0"/>
              </a:rPr>
              <a:t> </a:t>
            </a:r>
          </a:p>
        </p:txBody>
      </p:sp>
      <p:sp>
        <p:nvSpPr>
          <p:cNvPr id="49" name="Rectangle 48"/>
          <p:cNvSpPr/>
          <p:nvPr/>
        </p:nvSpPr>
        <p:spPr>
          <a:xfrm>
            <a:off x="4655025" y="373354"/>
            <a:ext cx="3672408" cy="12003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</a:pPr>
            <a:r>
              <a:rPr lang="fr-FR" sz="2400" b="1" dirty="0" smtClean="0">
                <a:cs typeface="Arial" pitchFamily="34" charset="0"/>
              </a:rPr>
              <a:t>i</a:t>
            </a:r>
            <a:r>
              <a:rPr lang="fr-FR" sz="2400" b="1" baseline="-25000" dirty="0" smtClean="0">
                <a:cs typeface="Arial" pitchFamily="34" charset="0"/>
              </a:rPr>
              <a:t>2</a:t>
            </a:r>
            <a:r>
              <a:rPr lang="fr-FR" sz="2400" b="1" dirty="0" smtClean="0">
                <a:cs typeface="Arial" pitchFamily="34" charset="0"/>
              </a:rPr>
              <a:t> </a:t>
            </a:r>
            <a:r>
              <a:rPr lang="fr-FR" sz="2400" dirty="0" smtClean="0">
                <a:cs typeface="Arial" pitchFamily="34" charset="0"/>
              </a:rPr>
              <a:t>&gt;</a:t>
            </a:r>
            <a:r>
              <a:rPr lang="fr-FR" sz="2400" b="1" dirty="0" smtClean="0">
                <a:cs typeface="Arial" pitchFamily="34" charset="0"/>
              </a:rPr>
              <a:t> i</a:t>
            </a:r>
            <a:r>
              <a:rPr lang="fr-FR" sz="2400" b="1" baseline="-25000" dirty="0" smtClean="0">
                <a:cs typeface="Arial" pitchFamily="34" charset="0"/>
              </a:rPr>
              <a:t>1</a:t>
            </a:r>
            <a:r>
              <a:rPr lang="fr-FR" sz="2400" dirty="0" smtClean="0">
                <a:cs typeface="Arial" pitchFamily="34" charset="0"/>
              </a:rPr>
              <a:t> : le rayon </a:t>
            </a:r>
            <a:r>
              <a:rPr lang="fr-FR" sz="2400" b="1" i="1" dirty="0" smtClean="0">
                <a:cs typeface="Arial" pitchFamily="34" charset="0"/>
              </a:rPr>
              <a:t>réfracté</a:t>
            </a:r>
            <a:r>
              <a:rPr lang="fr-FR" sz="2400" dirty="0" smtClean="0">
                <a:cs typeface="Arial" pitchFamily="34" charset="0"/>
              </a:rPr>
              <a:t> </a:t>
            </a:r>
          </a:p>
          <a:p>
            <a:pPr lvl="0" algn="ctr" fontAlgn="base">
              <a:spcBef>
                <a:spcPct val="0"/>
              </a:spcBef>
            </a:pPr>
            <a:r>
              <a:rPr lang="fr-FR" sz="2400" dirty="0" smtClean="0">
                <a:cs typeface="Arial" pitchFamily="34" charset="0"/>
              </a:rPr>
              <a:t>…………………… de la </a:t>
            </a:r>
            <a:r>
              <a:rPr lang="fr-FR" sz="2400" b="1" i="1" dirty="0" smtClean="0">
                <a:cs typeface="Arial" pitchFamily="34" charset="0"/>
              </a:rPr>
              <a:t>normale</a:t>
            </a:r>
          </a:p>
          <a:p>
            <a:pPr lvl="0" algn="ctr" fontAlgn="base">
              <a:spcBef>
                <a:spcPct val="0"/>
              </a:spcBef>
              <a:spcAft>
                <a:spcPts val="1000"/>
              </a:spcAft>
            </a:pPr>
            <a:r>
              <a:rPr lang="fr-FR" sz="2400" b="1" dirty="0" smtClean="0">
                <a:cs typeface="Arial" pitchFamily="34" charset="0"/>
              </a:rPr>
              <a:t>n</a:t>
            </a:r>
            <a:r>
              <a:rPr lang="fr-FR" sz="2400" b="1" baseline="-25000" dirty="0" smtClean="0">
                <a:cs typeface="Arial" pitchFamily="34" charset="0"/>
              </a:rPr>
              <a:t>2</a:t>
            </a:r>
            <a:r>
              <a:rPr lang="fr-FR" sz="2400" b="1" dirty="0" smtClean="0">
                <a:cs typeface="Arial" pitchFamily="34" charset="0"/>
              </a:rPr>
              <a:t> </a:t>
            </a:r>
            <a:r>
              <a:rPr lang="fr-FR" sz="2400" dirty="0" smtClean="0">
                <a:cs typeface="Arial" pitchFamily="34" charset="0"/>
              </a:rPr>
              <a:t>……</a:t>
            </a:r>
            <a:r>
              <a:rPr lang="fr-FR" sz="2400" b="1" dirty="0" smtClean="0">
                <a:cs typeface="Arial" pitchFamily="34" charset="0"/>
              </a:rPr>
              <a:t> n</a:t>
            </a:r>
            <a:r>
              <a:rPr lang="fr-FR" sz="2400" b="1" baseline="-25000" dirty="0" smtClean="0">
                <a:cs typeface="Arial" pitchFamily="34" charset="0"/>
              </a:rPr>
              <a:t>1</a:t>
            </a:r>
            <a:r>
              <a:rPr lang="fr-FR" sz="2400" b="1" dirty="0" smtClean="0">
                <a:cs typeface="Arial" pitchFamily="34" charset="0"/>
              </a:rPr>
              <a:t> </a:t>
            </a:r>
          </a:p>
        </p:txBody>
      </p:sp>
      <p:sp>
        <p:nvSpPr>
          <p:cNvPr id="50" name="Rectangle 49"/>
          <p:cNvSpPr/>
          <p:nvPr/>
        </p:nvSpPr>
        <p:spPr>
          <a:xfrm>
            <a:off x="794533" y="744411"/>
            <a:ext cx="204927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 dirty="0" smtClean="0">
                <a:solidFill>
                  <a:srgbClr val="FF0000"/>
                </a:solidFill>
                <a:latin typeface="Arial Narrow" pitchFamily="34" charset="0"/>
                <a:cs typeface="Arial" pitchFamily="34" charset="0"/>
                <a:sym typeface="Wingdings 3"/>
              </a:rPr>
              <a:t>SE RAPPROCHE</a:t>
            </a:r>
            <a:endParaRPr lang="fr-FR" b="1" dirty="0">
              <a:latin typeface="Arial Narrow" pitchFamily="34" charset="0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5004048" y="743298"/>
            <a:ext cx="168923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 dirty="0" smtClean="0">
                <a:solidFill>
                  <a:srgbClr val="FF0000"/>
                </a:solidFill>
                <a:latin typeface="Arial Narrow" pitchFamily="34" charset="0"/>
                <a:cs typeface="Arial" pitchFamily="34" charset="0"/>
                <a:sym typeface="Wingdings 3"/>
              </a:rPr>
              <a:t>S’ELOIGNE</a:t>
            </a:r>
            <a:endParaRPr lang="fr-FR" b="1" dirty="0">
              <a:latin typeface="Arial Narrow" pitchFamily="34" charset="0"/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6261235" y="955324"/>
            <a:ext cx="4320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600" b="1" dirty="0" smtClean="0">
                <a:solidFill>
                  <a:srgbClr val="FF0000"/>
                </a:solidFill>
                <a:latin typeface="Arial Narrow" pitchFamily="34" charset="0"/>
                <a:cs typeface="Arial" pitchFamily="34" charset="0"/>
                <a:sym typeface="Wingdings 3"/>
              </a:rPr>
              <a:t>&lt;</a:t>
            </a:r>
            <a:endParaRPr lang="fr-FR" sz="3200" b="1" dirty="0">
              <a:latin typeface="Arial Narrow" pitchFamily="34" charset="0"/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2466845" y="955324"/>
            <a:ext cx="4320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600" b="1" dirty="0" smtClean="0">
                <a:solidFill>
                  <a:srgbClr val="FF0000"/>
                </a:solidFill>
                <a:latin typeface="Arial Narrow" pitchFamily="34" charset="0"/>
                <a:cs typeface="Arial" pitchFamily="34" charset="0"/>
                <a:sym typeface="Wingdings 3"/>
              </a:rPr>
              <a:t>&gt;</a:t>
            </a:r>
            <a:endParaRPr lang="fr-FR" sz="3200" b="1" dirty="0">
              <a:latin typeface="Arial Narrow" pitchFamily="34" charset="0"/>
            </a:endParaRPr>
          </a:p>
        </p:txBody>
      </p:sp>
      <p:sp>
        <p:nvSpPr>
          <p:cNvPr id="54" name="Rectangle 4"/>
          <p:cNvSpPr>
            <a:spLocks noChangeArrowheads="1"/>
          </p:cNvSpPr>
          <p:nvPr/>
        </p:nvSpPr>
        <p:spPr bwMode="auto">
          <a:xfrm>
            <a:off x="0" y="-27384"/>
            <a:ext cx="824440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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- </a:t>
            </a:r>
            <a:r>
              <a:rPr kumimoji="0" lang="fr-FR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Sur les figures illustrant</a:t>
            </a:r>
            <a:r>
              <a:rPr kumimoji="0" lang="fr-FR" sz="2000" b="0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 la définition</a:t>
            </a:r>
            <a:r>
              <a:rPr kumimoji="0" lang="fr-FR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, quel milieu est le plus réfringent ?  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Arial Unicode MS" pitchFamily="34" charset="-128"/>
              <a:cs typeface="Times New Roman" pitchFamily="18" charset="0"/>
              <a:sym typeface="Wingdings" pitchFamily="2" charset="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 l="3780" t="28560" r="26763" b="44561"/>
          <a:stretch>
            <a:fillRect/>
          </a:stretch>
        </p:blipFill>
        <p:spPr bwMode="auto">
          <a:xfrm>
            <a:off x="202090" y="3717032"/>
            <a:ext cx="8784976" cy="1912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251520" y="5733256"/>
            <a:ext cx="8568952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0" i="0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Le </a:t>
            </a:r>
            <a:r>
              <a:rPr kumimoji="0" lang="fr-FR" sz="2000" b="1" i="0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Arial" pitchFamily="34" charset="0"/>
                <a:cs typeface="Arial" pitchFamily="34" charset="0"/>
              </a:rPr>
              <a:t>rayon incident</a:t>
            </a:r>
            <a:r>
              <a:rPr kumimoji="0" lang="fr-FR" sz="2000" b="0" i="0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subit toujours les deux phénomènes :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1" i="0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REFLEXION</a:t>
            </a:r>
            <a:r>
              <a:rPr kumimoji="0" lang="fr-FR" sz="2000" b="0" i="0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et </a:t>
            </a:r>
            <a:r>
              <a:rPr kumimoji="0" lang="fr-FR" sz="2000" b="1" i="0" strike="noStrike" cap="none" normalizeH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cs typeface="Arial" pitchFamily="34" charset="0"/>
              </a:rPr>
              <a:t>REFRACTION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	</a:t>
            </a:r>
          </a:p>
        </p:txBody>
      </p:sp>
      <p:cxnSp>
        <p:nvCxnSpPr>
          <p:cNvPr id="57" name="Connecteur droit 56"/>
          <p:cNvCxnSpPr/>
          <p:nvPr/>
        </p:nvCxnSpPr>
        <p:spPr>
          <a:xfrm>
            <a:off x="1187624" y="3789040"/>
            <a:ext cx="576064" cy="936104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necteur droit 60"/>
          <p:cNvCxnSpPr/>
          <p:nvPr/>
        </p:nvCxnSpPr>
        <p:spPr>
          <a:xfrm>
            <a:off x="3995936" y="4221088"/>
            <a:ext cx="997095" cy="515073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Connecteur droit 63"/>
          <p:cNvCxnSpPr/>
          <p:nvPr/>
        </p:nvCxnSpPr>
        <p:spPr>
          <a:xfrm>
            <a:off x="6372200" y="4581128"/>
            <a:ext cx="1573159" cy="155033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Connecteur droit 69"/>
          <p:cNvCxnSpPr/>
          <p:nvPr/>
        </p:nvCxnSpPr>
        <p:spPr>
          <a:xfrm>
            <a:off x="5004048" y="4725144"/>
            <a:ext cx="432048" cy="792088"/>
          </a:xfrm>
          <a:prstGeom prst="line">
            <a:avLst/>
          </a:prstGeom>
          <a:ln w="571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Connecteur droit 70"/>
          <p:cNvCxnSpPr/>
          <p:nvPr/>
        </p:nvCxnSpPr>
        <p:spPr>
          <a:xfrm flipV="1">
            <a:off x="7956376" y="4653136"/>
            <a:ext cx="1008112" cy="7200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Connecteur droit 73"/>
          <p:cNvCxnSpPr/>
          <p:nvPr/>
        </p:nvCxnSpPr>
        <p:spPr>
          <a:xfrm flipV="1">
            <a:off x="5004048" y="4221088"/>
            <a:ext cx="936104" cy="50405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Connecteur droit 76"/>
          <p:cNvCxnSpPr/>
          <p:nvPr/>
        </p:nvCxnSpPr>
        <p:spPr>
          <a:xfrm>
            <a:off x="7934342" y="4736161"/>
            <a:ext cx="1008112" cy="576064"/>
          </a:xfrm>
          <a:prstGeom prst="line">
            <a:avLst/>
          </a:prstGeom>
          <a:ln w="571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Connecteur droit 78"/>
          <p:cNvCxnSpPr/>
          <p:nvPr/>
        </p:nvCxnSpPr>
        <p:spPr>
          <a:xfrm flipV="1">
            <a:off x="1763688" y="3772117"/>
            <a:ext cx="648072" cy="100811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Connecteur droit 80"/>
          <p:cNvCxnSpPr/>
          <p:nvPr/>
        </p:nvCxnSpPr>
        <p:spPr>
          <a:xfrm>
            <a:off x="1785722" y="4725144"/>
            <a:ext cx="144016" cy="792088"/>
          </a:xfrm>
          <a:prstGeom prst="line">
            <a:avLst/>
          </a:prstGeom>
          <a:ln w="571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6"/>
          <p:cNvSpPr>
            <a:spLocks noChangeArrowheads="1"/>
          </p:cNvSpPr>
          <p:nvPr/>
        </p:nvSpPr>
        <p:spPr bwMode="auto">
          <a:xfrm>
            <a:off x="0" y="2708920"/>
            <a:ext cx="3851920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0" i="0" u="sng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Figure de droite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: 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le contraire !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	</a:t>
            </a:r>
          </a:p>
        </p:txBody>
      </p:sp>
      <p:sp>
        <p:nvSpPr>
          <p:cNvPr id="29" name="Rectangle 6"/>
          <p:cNvSpPr>
            <a:spLocks noChangeArrowheads="1"/>
          </p:cNvSpPr>
          <p:nvPr/>
        </p:nvSpPr>
        <p:spPr bwMode="auto">
          <a:xfrm>
            <a:off x="5436096" y="1933119"/>
            <a:ext cx="467544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fr-FR" sz="2000" b="1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	</a:t>
            </a:r>
          </a:p>
        </p:txBody>
      </p:sp>
      <p:sp>
        <p:nvSpPr>
          <p:cNvPr id="37" name="Rectangle 6"/>
          <p:cNvSpPr>
            <a:spLocks noChangeArrowheads="1"/>
          </p:cNvSpPr>
          <p:nvPr/>
        </p:nvSpPr>
        <p:spPr bwMode="auto">
          <a:xfrm>
            <a:off x="0" y="1700172"/>
            <a:ext cx="5076056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kumimoji="0" lang="fr-FR" sz="2000" b="0" i="0" u="sng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Figure de gauche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: 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fr-FR" sz="2000" b="1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b="1" dirty="0" smtClean="0">
                <a:solidFill>
                  <a:srgbClr val="002060"/>
                </a:solidFill>
                <a:latin typeface="Arial"/>
                <a:cs typeface="Arial"/>
              </a:rPr>
              <a:t>×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sin i</a:t>
            </a:r>
            <a:r>
              <a:rPr lang="fr-FR" sz="2000" b="1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= n</a:t>
            </a:r>
            <a:r>
              <a:rPr lang="fr-FR" sz="2000" b="1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b="1" dirty="0" smtClean="0">
                <a:solidFill>
                  <a:srgbClr val="002060"/>
                </a:solidFill>
                <a:latin typeface="Arial"/>
                <a:cs typeface="Arial"/>
              </a:rPr>
              <a:t>×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sin i</a:t>
            </a:r>
            <a:r>
              <a:rPr lang="fr-FR" sz="2000" b="1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	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026082" y="1722206"/>
            <a:ext cx="45717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ts val="1000"/>
              </a:spcAft>
            </a:pP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Wingdings"/>
              </a:rPr>
              <a:t></a:t>
            </a:r>
            <a:endParaRPr lang="fr-FR" sz="20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4067944" y="2308810"/>
            <a:ext cx="42484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Wingdings 3"/>
              </a:rPr>
              <a:t> </a:t>
            </a:r>
            <a:r>
              <a:rPr lang="fr-FR" sz="2000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Milieu 2 le plus réfringent</a:t>
            </a:r>
            <a:endParaRPr lang="fr-FR" dirty="0"/>
          </a:p>
        </p:txBody>
      </p:sp>
      <p:sp>
        <p:nvSpPr>
          <p:cNvPr id="41" name="Rectangle 40"/>
          <p:cNvSpPr/>
          <p:nvPr/>
        </p:nvSpPr>
        <p:spPr>
          <a:xfrm>
            <a:off x="0" y="2285663"/>
            <a:ext cx="54360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ts val="1000"/>
              </a:spcAft>
            </a:pP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Wingdings"/>
              </a:rPr>
              <a:t>On a donc : </a:t>
            </a: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fr-FR" sz="2000" b="1" baseline="-25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&lt; n</a:t>
            </a:r>
            <a:r>
              <a:rPr lang="fr-FR" sz="2000" b="1" baseline="-25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</a:t>
            </a:r>
          </a:p>
        </p:txBody>
      </p:sp>
      <p:sp>
        <p:nvSpPr>
          <p:cNvPr id="42" name="Rectangle 6"/>
          <p:cNvSpPr>
            <a:spLocks noChangeArrowheads="1"/>
          </p:cNvSpPr>
          <p:nvPr/>
        </p:nvSpPr>
        <p:spPr bwMode="auto">
          <a:xfrm>
            <a:off x="5436096" y="1501071"/>
            <a:ext cx="467544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fr-FR" sz="2000" b="1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	</a:t>
            </a:r>
          </a:p>
        </p:txBody>
      </p:sp>
      <p:cxnSp>
        <p:nvCxnSpPr>
          <p:cNvPr id="43" name="Connecteur droit 42"/>
          <p:cNvCxnSpPr/>
          <p:nvPr/>
        </p:nvCxnSpPr>
        <p:spPr>
          <a:xfrm>
            <a:off x="5508104" y="1933119"/>
            <a:ext cx="360040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angle 6"/>
          <p:cNvSpPr>
            <a:spLocks noChangeArrowheads="1"/>
          </p:cNvSpPr>
          <p:nvPr/>
        </p:nvSpPr>
        <p:spPr bwMode="auto">
          <a:xfrm>
            <a:off x="5940152" y="1717095"/>
            <a:ext cx="504056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=</a:t>
            </a:r>
            <a:endParaRPr lang="fr-FR" sz="2000" b="1" baseline="-250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	</a:t>
            </a:r>
          </a:p>
        </p:txBody>
      </p:sp>
      <p:sp>
        <p:nvSpPr>
          <p:cNvPr id="45" name="Rectangle 6"/>
          <p:cNvSpPr>
            <a:spLocks noChangeArrowheads="1"/>
          </p:cNvSpPr>
          <p:nvPr/>
        </p:nvSpPr>
        <p:spPr bwMode="auto">
          <a:xfrm>
            <a:off x="6300192" y="1933119"/>
            <a:ext cx="936104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sin i</a:t>
            </a:r>
            <a:r>
              <a:rPr lang="fr-FR" sz="2000" b="1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	</a:t>
            </a:r>
          </a:p>
        </p:txBody>
      </p:sp>
      <p:sp>
        <p:nvSpPr>
          <p:cNvPr id="46" name="Rectangle 6"/>
          <p:cNvSpPr>
            <a:spLocks noChangeArrowheads="1"/>
          </p:cNvSpPr>
          <p:nvPr/>
        </p:nvSpPr>
        <p:spPr bwMode="auto">
          <a:xfrm>
            <a:off x="6300192" y="1501071"/>
            <a:ext cx="1656184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sin i</a:t>
            </a:r>
            <a:r>
              <a:rPr lang="fr-FR" sz="2000" b="1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	</a:t>
            </a:r>
          </a:p>
        </p:txBody>
      </p:sp>
      <p:cxnSp>
        <p:nvCxnSpPr>
          <p:cNvPr id="47" name="Connecteur droit 46"/>
          <p:cNvCxnSpPr/>
          <p:nvPr/>
        </p:nvCxnSpPr>
        <p:spPr>
          <a:xfrm>
            <a:off x="6372200" y="1933119"/>
            <a:ext cx="720080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Rectangle 6"/>
          <p:cNvSpPr>
            <a:spLocks noChangeArrowheads="1"/>
          </p:cNvSpPr>
          <p:nvPr/>
        </p:nvSpPr>
        <p:spPr bwMode="auto">
          <a:xfrm>
            <a:off x="7180416" y="1750146"/>
            <a:ext cx="2144112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&lt; 1 </a:t>
            </a:r>
            <a:r>
              <a:rPr lang="fr-FR" sz="2000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car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i</a:t>
            </a:r>
            <a:r>
              <a:rPr lang="fr-FR" sz="2000" b="1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&lt; i</a:t>
            </a:r>
            <a:r>
              <a:rPr lang="fr-FR" sz="2000" b="1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fr-FR" sz="2000" b="1" baseline="-250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	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2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2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2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2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8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 l="3780" t="28560" r="26763" b="44561"/>
          <a:stretch>
            <a:fillRect/>
          </a:stretch>
        </p:blipFill>
        <p:spPr bwMode="auto">
          <a:xfrm>
            <a:off x="202090" y="454638"/>
            <a:ext cx="8784976" cy="1912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251520" y="2337863"/>
            <a:ext cx="8568952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fr-FR" sz="2000" b="0" i="0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Le </a:t>
            </a:r>
            <a:r>
              <a:rPr kumimoji="0" lang="fr-FR" sz="2000" b="1" i="0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Arial" pitchFamily="34" charset="0"/>
                <a:cs typeface="Arial" pitchFamily="34" charset="0"/>
              </a:rPr>
              <a:t>rayon incident</a:t>
            </a:r>
            <a:r>
              <a:rPr kumimoji="0" lang="fr-FR" sz="2000" b="0" i="0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subit toujours les </a:t>
            </a:r>
            <a:r>
              <a:rPr kumimoji="0" lang="fr-FR" sz="2000" b="0" i="0" u="sng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deux phénomènes</a:t>
            </a:r>
            <a:r>
              <a:rPr kumimoji="0" lang="fr-FR" sz="2000" b="0" i="0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: </a:t>
            </a:r>
            <a:r>
              <a:rPr kumimoji="0" lang="fr-FR" sz="2000" b="1" i="0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REFLEXION</a:t>
            </a:r>
            <a:r>
              <a:rPr kumimoji="0" lang="fr-FR" sz="2000" b="0" i="0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et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                                                                                </a:t>
            </a:r>
            <a:r>
              <a:rPr kumimoji="0" lang="fr-FR" sz="2000" b="0" i="0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fr-FR" sz="2000" b="1" i="0" strike="noStrike" cap="none" normalizeH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cs typeface="Arial" pitchFamily="34" charset="0"/>
              </a:rPr>
              <a:t>REFRACTION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	</a:t>
            </a:r>
          </a:p>
        </p:txBody>
      </p:sp>
      <p:cxnSp>
        <p:nvCxnSpPr>
          <p:cNvPr id="57" name="Connecteur droit 56"/>
          <p:cNvCxnSpPr/>
          <p:nvPr/>
        </p:nvCxnSpPr>
        <p:spPr>
          <a:xfrm>
            <a:off x="1187624" y="526646"/>
            <a:ext cx="576064" cy="936104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necteur droit 60"/>
          <p:cNvCxnSpPr/>
          <p:nvPr/>
        </p:nvCxnSpPr>
        <p:spPr>
          <a:xfrm>
            <a:off x="3995936" y="958694"/>
            <a:ext cx="997095" cy="515073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Connecteur droit 63"/>
          <p:cNvCxnSpPr/>
          <p:nvPr/>
        </p:nvCxnSpPr>
        <p:spPr>
          <a:xfrm>
            <a:off x="6372200" y="1318734"/>
            <a:ext cx="1573159" cy="155033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Connecteur droit 69"/>
          <p:cNvCxnSpPr/>
          <p:nvPr/>
        </p:nvCxnSpPr>
        <p:spPr>
          <a:xfrm>
            <a:off x="5004048" y="1462750"/>
            <a:ext cx="432048" cy="792088"/>
          </a:xfrm>
          <a:prstGeom prst="line">
            <a:avLst/>
          </a:prstGeom>
          <a:ln w="571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Connecteur droit 70"/>
          <p:cNvCxnSpPr/>
          <p:nvPr/>
        </p:nvCxnSpPr>
        <p:spPr>
          <a:xfrm flipV="1">
            <a:off x="7956376" y="1390742"/>
            <a:ext cx="1008112" cy="7200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Connecteur droit 73"/>
          <p:cNvCxnSpPr/>
          <p:nvPr/>
        </p:nvCxnSpPr>
        <p:spPr>
          <a:xfrm flipV="1">
            <a:off x="5004048" y="958694"/>
            <a:ext cx="936104" cy="50405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Connecteur droit 76"/>
          <p:cNvCxnSpPr/>
          <p:nvPr/>
        </p:nvCxnSpPr>
        <p:spPr>
          <a:xfrm>
            <a:off x="7934342" y="1473767"/>
            <a:ext cx="1008112" cy="576064"/>
          </a:xfrm>
          <a:prstGeom prst="line">
            <a:avLst/>
          </a:prstGeom>
          <a:ln w="571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Connecteur droit 78"/>
          <p:cNvCxnSpPr/>
          <p:nvPr/>
        </p:nvCxnSpPr>
        <p:spPr>
          <a:xfrm flipV="1">
            <a:off x="1763688" y="509723"/>
            <a:ext cx="648072" cy="100811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Connecteur droit 80"/>
          <p:cNvCxnSpPr/>
          <p:nvPr/>
        </p:nvCxnSpPr>
        <p:spPr>
          <a:xfrm>
            <a:off x="1785722" y="1462750"/>
            <a:ext cx="144016" cy="792088"/>
          </a:xfrm>
          <a:prstGeom prst="line">
            <a:avLst/>
          </a:prstGeom>
          <a:ln w="571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 l="3780" t="41999" r="14479" b="27761"/>
          <a:stretch>
            <a:fillRect/>
          </a:stretch>
        </p:blipFill>
        <p:spPr bwMode="auto">
          <a:xfrm>
            <a:off x="143264" y="3179925"/>
            <a:ext cx="8784976" cy="1843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61897" t="41159" r="11644" b="27421"/>
          <a:stretch>
            <a:fillRect/>
          </a:stretch>
        </p:blipFill>
        <p:spPr bwMode="auto">
          <a:xfrm>
            <a:off x="6079057" y="4971185"/>
            <a:ext cx="2808312" cy="18757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1" name="Connecteur droit 30"/>
          <p:cNvCxnSpPr/>
          <p:nvPr/>
        </p:nvCxnSpPr>
        <p:spPr>
          <a:xfrm>
            <a:off x="1373306" y="3212976"/>
            <a:ext cx="360040" cy="1008112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31"/>
          <p:cNvCxnSpPr/>
          <p:nvPr/>
        </p:nvCxnSpPr>
        <p:spPr>
          <a:xfrm flipV="1">
            <a:off x="1744363" y="3212976"/>
            <a:ext cx="310066" cy="100811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32"/>
          <p:cNvCxnSpPr/>
          <p:nvPr/>
        </p:nvCxnSpPr>
        <p:spPr>
          <a:xfrm>
            <a:off x="1766397" y="4221088"/>
            <a:ext cx="1080120" cy="648072"/>
          </a:xfrm>
          <a:prstGeom prst="line">
            <a:avLst/>
          </a:prstGeom>
          <a:ln w="571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33"/>
          <p:cNvCxnSpPr/>
          <p:nvPr/>
        </p:nvCxnSpPr>
        <p:spPr>
          <a:xfrm>
            <a:off x="6806957" y="3717032"/>
            <a:ext cx="1080120" cy="504056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34"/>
          <p:cNvCxnSpPr/>
          <p:nvPr/>
        </p:nvCxnSpPr>
        <p:spPr>
          <a:xfrm flipV="1">
            <a:off x="7887077" y="3717032"/>
            <a:ext cx="1008112" cy="50405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35"/>
          <p:cNvCxnSpPr/>
          <p:nvPr/>
        </p:nvCxnSpPr>
        <p:spPr>
          <a:xfrm>
            <a:off x="4934749" y="4221088"/>
            <a:ext cx="1080120" cy="144016"/>
          </a:xfrm>
          <a:prstGeom prst="line">
            <a:avLst/>
          </a:prstGeom>
          <a:ln w="571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36"/>
          <p:cNvCxnSpPr/>
          <p:nvPr/>
        </p:nvCxnSpPr>
        <p:spPr>
          <a:xfrm>
            <a:off x="4142661" y="3429000"/>
            <a:ext cx="792088" cy="792088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37"/>
          <p:cNvCxnSpPr/>
          <p:nvPr/>
        </p:nvCxnSpPr>
        <p:spPr>
          <a:xfrm flipV="1">
            <a:off x="4934749" y="3356992"/>
            <a:ext cx="864096" cy="86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38"/>
          <p:cNvCxnSpPr/>
          <p:nvPr/>
        </p:nvCxnSpPr>
        <p:spPr>
          <a:xfrm>
            <a:off x="7887077" y="4221088"/>
            <a:ext cx="1008112" cy="0"/>
          </a:xfrm>
          <a:prstGeom prst="line">
            <a:avLst/>
          </a:prstGeom>
          <a:ln w="571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39"/>
          <p:cNvCxnSpPr/>
          <p:nvPr/>
        </p:nvCxnSpPr>
        <p:spPr>
          <a:xfrm>
            <a:off x="6511105" y="5733256"/>
            <a:ext cx="1368152" cy="310066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40"/>
          <p:cNvCxnSpPr/>
          <p:nvPr/>
        </p:nvCxnSpPr>
        <p:spPr>
          <a:xfrm flipV="1">
            <a:off x="7857223" y="5766307"/>
            <a:ext cx="1187624" cy="28803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Freeform 9"/>
          <p:cNvSpPr>
            <a:spLocks/>
          </p:cNvSpPr>
          <p:nvPr/>
        </p:nvSpPr>
        <p:spPr bwMode="auto">
          <a:xfrm>
            <a:off x="7887077" y="4221088"/>
            <a:ext cx="576064" cy="432048"/>
          </a:xfrm>
          <a:custGeom>
            <a:avLst/>
            <a:gdLst/>
            <a:ahLst/>
            <a:cxnLst>
              <a:cxn ang="0">
                <a:pos x="0" y="408"/>
              </a:cxn>
              <a:cxn ang="0">
                <a:pos x="237" y="382"/>
              </a:cxn>
              <a:cxn ang="0">
                <a:pos x="416" y="266"/>
              </a:cxn>
              <a:cxn ang="0">
                <a:pos x="510" y="0"/>
              </a:cxn>
            </a:cxnLst>
            <a:rect l="0" t="0" r="r" b="b"/>
            <a:pathLst>
              <a:path w="510" h="409">
                <a:moveTo>
                  <a:pt x="0" y="408"/>
                </a:moveTo>
                <a:cubicBezTo>
                  <a:pt x="87" y="409"/>
                  <a:pt x="168" y="406"/>
                  <a:pt x="237" y="382"/>
                </a:cubicBezTo>
                <a:cubicBezTo>
                  <a:pt x="306" y="358"/>
                  <a:pt x="370" y="330"/>
                  <a:pt x="416" y="266"/>
                </a:cubicBezTo>
                <a:cubicBezTo>
                  <a:pt x="462" y="202"/>
                  <a:pt x="490" y="55"/>
                  <a:pt x="510" y="0"/>
                </a:cubicBezTo>
              </a:path>
            </a:pathLst>
          </a:custGeom>
          <a:noFill/>
          <a:ln w="76200">
            <a:solidFill>
              <a:srgbClr val="7030A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 flipH="1" flipV="1">
            <a:off x="7383021" y="3645024"/>
            <a:ext cx="504056" cy="360040"/>
          </a:xfrm>
          <a:custGeom>
            <a:avLst/>
            <a:gdLst/>
            <a:ahLst/>
            <a:cxnLst>
              <a:cxn ang="0">
                <a:pos x="0" y="408"/>
              </a:cxn>
              <a:cxn ang="0">
                <a:pos x="237" y="382"/>
              </a:cxn>
              <a:cxn ang="0">
                <a:pos x="416" y="266"/>
              </a:cxn>
              <a:cxn ang="0">
                <a:pos x="510" y="0"/>
              </a:cxn>
            </a:cxnLst>
            <a:rect l="0" t="0" r="r" b="b"/>
            <a:pathLst>
              <a:path w="510" h="409">
                <a:moveTo>
                  <a:pt x="0" y="408"/>
                </a:moveTo>
                <a:cubicBezTo>
                  <a:pt x="87" y="409"/>
                  <a:pt x="168" y="406"/>
                  <a:pt x="237" y="382"/>
                </a:cubicBezTo>
                <a:cubicBezTo>
                  <a:pt x="306" y="358"/>
                  <a:pt x="370" y="330"/>
                  <a:pt x="416" y="266"/>
                </a:cubicBezTo>
                <a:cubicBezTo>
                  <a:pt x="462" y="202"/>
                  <a:pt x="490" y="55"/>
                  <a:pt x="510" y="0"/>
                </a:cubicBezTo>
              </a:path>
            </a:pathLst>
          </a:custGeom>
          <a:noFill/>
          <a:ln w="76200">
            <a:solidFill>
              <a:srgbClr val="0066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8" name="Rectangle 77"/>
          <p:cNvSpPr/>
          <p:nvPr/>
        </p:nvSpPr>
        <p:spPr>
          <a:xfrm>
            <a:off x="6934050" y="3207865"/>
            <a:ext cx="266158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angle limite </a:t>
            </a:r>
            <a:r>
              <a:rPr lang="fr-FR" sz="2400" b="1" dirty="0" err="1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fr-FR" sz="2400" b="1" baseline="-25000" dirty="0" err="1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lim</a:t>
            </a:r>
            <a:endParaRPr lang="fr-FR" baseline="-25000" dirty="0"/>
          </a:p>
        </p:txBody>
      </p:sp>
      <p:sp>
        <p:nvSpPr>
          <p:cNvPr id="80" name="Rectangle 79"/>
          <p:cNvSpPr/>
          <p:nvPr/>
        </p:nvSpPr>
        <p:spPr>
          <a:xfrm>
            <a:off x="7959085" y="4603162"/>
            <a:ext cx="100540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fr-FR" sz="2000" b="1" baseline="-250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2 </a:t>
            </a:r>
            <a:r>
              <a:rPr lang="fr-FR" sz="20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= 90°</a:t>
            </a:r>
            <a:endParaRPr lang="fr-FR" dirty="0">
              <a:solidFill>
                <a:srgbClr val="7030A0"/>
              </a:solidFill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6228184" y="4437112"/>
            <a:ext cx="936104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5"/>
          <p:cNvSpPr>
            <a:spLocks noChangeArrowheads="1"/>
          </p:cNvSpPr>
          <p:nvPr/>
        </p:nvSpPr>
        <p:spPr bwMode="auto">
          <a:xfrm>
            <a:off x="6156176" y="4221088"/>
            <a:ext cx="2051720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 Narrow" pitchFamily="34" charset="0"/>
                <a:ea typeface="Arial Unicode MS" pitchFamily="34" charset="-128"/>
                <a:cs typeface="Arial" pitchFamily="34" charset="0"/>
              </a:rPr>
              <a:t>        Rayon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2000" b="1" dirty="0" smtClean="0">
                <a:solidFill>
                  <a:srgbClr val="7030A0"/>
                </a:solidFill>
                <a:latin typeface="Arial Narrow" pitchFamily="34" charset="0"/>
                <a:ea typeface="Arial Unicode MS" pitchFamily="34" charset="-128"/>
                <a:cs typeface="Arial" pitchFamily="34" charset="0"/>
              </a:rPr>
              <a:t>r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 Narrow" pitchFamily="34" charset="0"/>
                <a:ea typeface="Arial Unicode MS" pitchFamily="34" charset="-128"/>
                <a:cs typeface="Arial" pitchFamily="34" charset="0"/>
              </a:rPr>
              <a:t>éfracté rasant</a:t>
            </a:r>
            <a:endParaRPr kumimoji="0" lang="fr-FR" sz="2000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Arial Narrow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3" name="Rectangle 6"/>
          <p:cNvSpPr>
            <a:spLocks noChangeArrowheads="1"/>
          </p:cNvSpPr>
          <p:nvPr/>
        </p:nvSpPr>
        <p:spPr bwMode="auto">
          <a:xfrm>
            <a:off x="179512" y="5013176"/>
            <a:ext cx="5400600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just" fontAlgn="base">
              <a:spcBef>
                <a:spcPct val="0"/>
              </a:spcBef>
            </a:pPr>
            <a:r>
              <a:rPr kumimoji="0" lang="fr-FR" sz="2000" b="1" i="0" u="sng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 Black" pitchFamily="34" charset="0"/>
                <a:cs typeface="Arial" pitchFamily="34" charset="0"/>
              </a:rPr>
              <a:t>4</a:t>
            </a:r>
            <a:r>
              <a:rPr kumimoji="0" lang="fr-FR" sz="2000" b="1" i="0" u="sng" strike="noStrike" cap="none" normalizeH="0" baseline="3000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 Black" pitchFamily="34" charset="0"/>
                <a:cs typeface="Arial" pitchFamily="34" charset="0"/>
              </a:rPr>
              <a:t>ème</a:t>
            </a:r>
            <a:r>
              <a:rPr kumimoji="0" lang="fr-FR" sz="2000" b="1" i="0" u="sng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 Black" pitchFamily="34" charset="0"/>
                <a:cs typeface="Arial" pitchFamily="34" charset="0"/>
              </a:rPr>
              <a:t> Figure</a:t>
            </a:r>
            <a:r>
              <a:rPr kumimoji="0" lang="fr-FR" sz="2000" b="1" i="0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 Black" pitchFamily="34" charset="0"/>
                <a:cs typeface="Arial" pitchFamily="34" charset="0"/>
              </a:rPr>
              <a:t> </a:t>
            </a:r>
            <a:r>
              <a:rPr kumimoji="0" lang="fr-FR" sz="2000" b="0" i="0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: le </a:t>
            </a:r>
            <a:r>
              <a:rPr kumimoji="0" lang="fr-FR" sz="2000" b="1" i="0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Arial" pitchFamily="34" charset="0"/>
                <a:cs typeface="Arial" pitchFamily="34" charset="0"/>
              </a:rPr>
              <a:t>rayon incident</a:t>
            </a:r>
            <a:r>
              <a:rPr kumimoji="0" lang="fr-FR" sz="2000" b="0" i="0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ne subit que le phénomène de </a:t>
            </a:r>
            <a:r>
              <a:rPr kumimoji="0" lang="fr-FR" sz="2000" b="1" i="0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REFLEXION</a:t>
            </a:r>
            <a:r>
              <a:rPr kumimoji="0" lang="fr-FR" sz="2000" b="0" i="0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. On parle de </a:t>
            </a:r>
            <a:r>
              <a:rPr kumimoji="0" lang="fr-FR" sz="2000" b="1" i="0" u="sng" strike="noStrike" cap="none" normalizeH="0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REFLEXION TOTALE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. C’est le cas si :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4" name="Rectangle 20"/>
          <p:cNvSpPr>
            <a:spLocks noChangeArrowheads="1"/>
          </p:cNvSpPr>
          <p:nvPr/>
        </p:nvSpPr>
        <p:spPr bwMode="auto">
          <a:xfrm>
            <a:off x="179512" y="6026399"/>
            <a:ext cx="5616624" cy="831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- le </a:t>
            </a:r>
            <a:r>
              <a:rPr kumimoji="0" lang="fr-FR" sz="2000" b="0" i="0" u="sng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rayon réfracté</a:t>
            </a:r>
            <a:r>
              <a:rPr kumimoji="0" lang="fr-FR" sz="2000" b="0" i="0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évolue dans un </a:t>
            </a:r>
            <a:r>
              <a:rPr kumimoji="0" lang="fr-FR" sz="20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milieu moins réfringent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que le </a:t>
            </a:r>
            <a:r>
              <a:rPr kumimoji="0" lang="fr-FR" sz="2000" b="0" i="0" u="sng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rayon incident</a:t>
            </a:r>
            <a:r>
              <a:rPr kumimoji="0" lang="fr-FR" sz="2000" b="0" i="0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(</a:t>
            </a:r>
            <a:r>
              <a:rPr kumimoji="0" lang="fr-FR" sz="2000" b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n</a:t>
            </a:r>
            <a:r>
              <a:rPr kumimoji="0" lang="fr-FR" sz="2000" b="1" u="none" strike="noStrike" cap="none" normalizeH="0" baseline="-2500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2</a:t>
            </a:r>
            <a:r>
              <a:rPr kumimoji="0" lang="fr-FR" sz="2000" b="1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&lt; n</a:t>
            </a:r>
            <a:r>
              <a:rPr lang="fr-FR" sz="2000" b="1" baseline="-25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)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;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5" name="Flèche droite 84"/>
          <p:cNvSpPr/>
          <p:nvPr/>
        </p:nvSpPr>
        <p:spPr>
          <a:xfrm flipH="1">
            <a:off x="5580112" y="5589240"/>
            <a:ext cx="576064" cy="5040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4" name="Groupe 43"/>
          <p:cNvGrpSpPr/>
          <p:nvPr/>
        </p:nvGrpSpPr>
        <p:grpSpPr>
          <a:xfrm>
            <a:off x="107504" y="44624"/>
            <a:ext cx="8982282" cy="6768752"/>
            <a:chOff x="107504" y="44624"/>
            <a:chExt cx="8982282" cy="6768752"/>
          </a:xfrm>
        </p:grpSpPr>
        <p:sp>
          <p:nvSpPr>
            <p:cNvPr id="42" name="Rectangle 41"/>
            <p:cNvSpPr/>
            <p:nvPr/>
          </p:nvSpPr>
          <p:spPr>
            <a:xfrm>
              <a:off x="5508104" y="116632"/>
              <a:ext cx="936104" cy="360040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3" name="Rectangle 42"/>
            <p:cNvSpPr/>
            <p:nvPr/>
          </p:nvSpPr>
          <p:spPr>
            <a:xfrm>
              <a:off x="5508104" y="2852936"/>
              <a:ext cx="936104" cy="360040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6385" name="Text Box 1"/>
            <p:cNvSpPr txBox="1">
              <a:spLocks noChangeArrowheads="1"/>
            </p:cNvSpPr>
            <p:nvPr/>
          </p:nvSpPr>
          <p:spPr bwMode="auto">
            <a:xfrm>
              <a:off x="107504" y="44624"/>
              <a:ext cx="8982282" cy="6768752"/>
            </a:xfrm>
            <a:prstGeom prst="rect">
              <a:avLst/>
            </a:prstGeom>
            <a:noFill/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just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2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itchFamily="66" charset="0"/>
                  <a:cs typeface="Arial" pitchFamily="34" charset="0"/>
                  <a:sym typeface="Wingdings 2" pitchFamily="18" charset="2"/>
                </a:rPr>
                <a:t></a:t>
              </a:r>
              <a:r>
                <a:rPr kumimoji="0" lang="fr-FR" sz="2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itchFamily="66" charset="0"/>
                  <a:cs typeface="Arial" pitchFamily="34" charset="0"/>
                </a:rPr>
                <a:t> </a:t>
              </a:r>
              <a:r>
                <a:rPr kumimoji="0" lang="fr-FR" sz="2200" b="1" i="0" u="sng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Quel(s)</a:t>
              </a:r>
              <a:r>
                <a:rPr kumimoji="0" lang="fr-FR" sz="2200" b="1" i="0" u="sng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 phénomène(s) observe-t-on quand  </a:t>
              </a:r>
              <a:r>
                <a:rPr kumimoji="0" lang="fr-FR" sz="2200" b="1" i="0" u="sng" strike="noStrike" cap="none" normalizeH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Calibri" pitchFamily="34" charset="0"/>
                  <a:cs typeface="Arial" pitchFamily="34" charset="0"/>
                </a:rPr>
                <a:t>n</a:t>
              </a:r>
              <a:r>
                <a:rPr kumimoji="0" lang="fr-FR" sz="2200" b="1" i="0" u="sng" strike="noStrike" cap="none" normalizeH="0" baseline="-2500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Calibri" pitchFamily="34" charset="0"/>
                  <a:cs typeface="Arial" pitchFamily="34" charset="0"/>
                </a:rPr>
                <a:t>2</a:t>
              </a:r>
              <a:r>
                <a:rPr kumimoji="0" lang="fr-FR" sz="2200" b="1" i="0" u="sng" strike="noStrike" cap="none" normalizeH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Calibri" pitchFamily="34" charset="0"/>
                  <a:cs typeface="Arial" pitchFamily="34" charset="0"/>
                </a:rPr>
                <a:t> &gt; n</a:t>
              </a:r>
              <a:r>
                <a:rPr kumimoji="0" lang="fr-FR" sz="2200" b="1" i="0" u="sng" strike="noStrike" cap="none" normalizeH="0" baseline="-2500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Calibri" pitchFamily="34" charset="0"/>
                  <a:cs typeface="Arial" pitchFamily="34" charset="0"/>
                </a:rPr>
                <a:t>1 </a:t>
              </a:r>
              <a:r>
                <a:rPr kumimoji="0" lang="fr-FR" sz="2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 ?</a:t>
              </a:r>
            </a:p>
            <a:p>
              <a:pPr marL="0" marR="0" lvl="0" indent="0" algn="just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  <a:p>
              <a:pPr marL="0" marR="0" lvl="0" indent="0" algn="just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lang="fr-FR" sz="2400" dirty="0" smtClean="0">
                <a:latin typeface="Calibri" pitchFamily="34" charset="0"/>
                <a:cs typeface="Arial" pitchFamily="34" charset="0"/>
              </a:endParaRPr>
            </a:p>
            <a:p>
              <a:pPr marL="0" marR="0" lvl="0" indent="0" algn="just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  <a:p>
              <a:pPr marL="0" marR="0" lvl="0" indent="0" algn="just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lang="fr-FR" sz="2400" dirty="0" smtClean="0">
                <a:latin typeface="Calibri" pitchFamily="34" charset="0"/>
                <a:cs typeface="Arial" pitchFamily="34" charset="0"/>
              </a:endParaRPr>
            </a:p>
            <a:p>
              <a:pPr marL="0" marR="0" lvl="0" indent="0" algn="just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  <a:p>
              <a:pPr algn="just" fontAlgn="base">
                <a:spcBef>
                  <a:spcPct val="0"/>
                </a:spcBef>
                <a:spcAft>
                  <a:spcPts val="1000"/>
                </a:spcAft>
              </a:pPr>
              <a:r>
                <a:rPr lang="fr-FR" sz="2200" dirty="0" smtClean="0">
                  <a:latin typeface="Comic Sans MS" pitchFamily="66" charset="0"/>
                  <a:cs typeface="Arial" pitchFamily="34" charset="0"/>
                  <a:sym typeface="Wingdings 2" pitchFamily="18" charset="2"/>
                </a:rPr>
                <a:t></a:t>
              </a:r>
              <a:r>
                <a:rPr lang="fr-FR" sz="2200" dirty="0" smtClean="0">
                  <a:latin typeface="Comic Sans MS" pitchFamily="66" charset="0"/>
                  <a:cs typeface="Arial" pitchFamily="34" charset="0"/>
                </a:rPr>
                <a:t> </a:t>
              </a:r>
              <a:r>
                <a:rPr lang="fr-FR" sz="2200" b="1" u="sng" dirty="0" smtClean="0">
                  <a:latin typeface="Calibri" pitchFamily="34" charset="0"/>
                  <a:cs typeface="Arial" pitchFamily="34" charset="0"/>
                </a:rPr>
                <a:t>Quel(s) phénomène(s) observe-t-on quand  </a:t>
              </a:r>
              <a:r>
                <a:rPr lang="fr-FR" sz="2200" b="1" u="sng" dirty="0" smtClean="0">
                  <a:solidFill>
                    <a:srgbClr val="FF0000"/>
                  </a:solidFill>
                  <a:latin typeface="Calibri" pitchFamily="34" charset="0"/>
                  <a:cs typeface="Arial" pitchFamily="34" charset="0"/>
                </a:rPr>
                <a:t>n</a:t>
              </a:r>
              <a:r>
                <a:rPr lang="fr-FR" sz="2200" b="1" u="sng" baseline="-25000" dirty="0" smtClean="0">
                  <a:solidFill>
                    <a:srgbClr val="FF0000"/>
                  </a:solidFill>
                  <a:latin typeface="Calibri" pitchFamily="34" charset="0"/>
                  <a:cs typeface="Arial" pitchFamily="34" charset="0"/>
                </a:rPr>
                <a:t>2</a:t>
              </a:r>
              <a:r>
                <a:rPr lang="fr-FR" sz="2200" b="1" u="sng" dirty="0" smtClean="0">
                  <a:solidFill>
                    <a:srgbClr val="FF0000"/>
                  </a:solidFill>
                  <a:latin typeface="Calibri" pitchFamily="34" charset="0"/>
                  <a:cs typeface="Arial" pitchFamily="34" charset="0"/>
                </a:rPr>
                <a:t> &lt; n</a:t>
              </a:r>
              <a:r>
                <a:rPr lang="fr-FR" sz="2200" b="1" u="sng" baseline="-25000" dirty="0" smtClean="0">
                  <a:solidFill>
                    <a:srgbClr val="FF0000"/>
                  </a:solidFill>
                  <a:latin typeface="Calibri" pitchFamily="34" charset="0"/>
                  <a:cs typeface="Arial" pitchFamily="34" charset="0"/>
                </a:rPr>
                <a:t>1 </a:t>
              </a:r>
              <a:r>
                <a:rPr lang="fr-FR" sz="2200" b="1" dirty="0" smtClean="0">
                  <a:latin typeface="Calibri" pitchFamily="34" charset="0"/>
                  <a:cs typeface="Arial" pitchFamily="34" charset="0"/>
                </a:rPr>
                <a:t> ?</a:t>
              </a:r>
              <a:endParaRPr lang="fr-FR" sz="2200" dirty="0" smtClean="0">
                <a:latin typeface="Calibri" pitchFamily="34" charset="0"/>
                <a:cs typeface="Arial" pitchFamily="34" charset="0"/>
              </a:endParaRPr>
            </a:p>
            <a:p>
              <a:pPr marL="0" marR="0" lvl="0" indent="0" algn="just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  <a:p>
              <a:pPr marL="0" marR="3175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600" b="0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cs typeface="Arial" pitchFamily="34" charset="0"/>
                </a:rPr>
                <a:t>  	</a:t>
              </a:r>
            </a:p>
            <a:p>
              <a:pPr marL="0" marR="0" lvl="0" indent="0" algn="just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just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fr-FR" sz="1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50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9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0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animBg="1"/>
      <p:bldP spid="76" grpId="0" animBg="1"/>
      <p:bldP spid="78" grpId="0"/>
      <p:bldP spid="80" grpId="0"/>
      <p:bldP spid="83" grpId="0"/>
      <p:bldP spid="8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/>
          <p:cNvSpPr/>
          <p:nvPr/>
        </p:nvSpPr>
        <p:spPr>
          <a:xfrm>
            <a:off x="5508104" y="116632"/>
            <a:ext cx="914400" cy="36004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385" name="Text Box 1"/>
          <p:cNvSpPr txBox="1">
            <a:spLocks noChangeArrowheads="1"/>
          </p:cNvSpPr>
          <p:nvPr/>
        </p:nvSpPr>
        <p:spPr bwMode="auto">
          <a:xfrm>
            <a:off x="107504" y="44624"/>
            <a:ext cx="8982282" cy="6768752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just" fontAlgn="base">
              <a:spcBef>
                <a:spcPct val="0"/>
              </a:spcBef>
              <a:spcAft>
                <a:spcPts val="1000"/>
              </a:spcAft>
            </a:pPr>
            <a:r>
              <a:rPr lang="fr-FR" sz="2200" dirty="0" smtClean="0">
                <a:latin typeface="Comic Sans MS" pitchFamily="66" charset="0"/>
                <a:cs typeface="Arial" pitchFamily="34" charset="0"/>
                <a:sym typeface="Wingdings 2" pitchFamily="18" charset="2"/>
              </a:rPr>
              <a:t></a:t>
            </a:r>
            <a:r>
              <a:rPr lang="fr-FR" sz="2200" dirty="0" smtClean="0">
                <a:latin typeface="Comic Sans MS" pitchFamily="66" charset="0"/>
                <a:cs typeface="Arial" pitchFamily="34" charset="0"/>
              </a:rPr>
              <a:t> </a:t>
            </a:r>
            <a:r>
              <a:rPr lang="fr-FR" sz="2200" b="1" u="sng" dirty="0" smtClean="0">
                <a:latin typeface="Calibri" pitchFamily="34" charset="0"/>
                <a:cs typeface="Arial" pitchFamily="34" charset="0"/>
              </a:rPr>
              <a:t>Quel(s) phénomène(s) observe-t-on quand  </a:t>
            </a:r>
            <a:r>
              <a:rPr lang="fr-FR" sz="2200" b="1" u="sng" dirty="0" smtClean="0">
                <a:solidFill>
                  <a:srgbClr val="FF0000"/>
                </a:solidFill>
                <a:latin typeface="Calibri" pitchFamily="34" charset="0"/>
                <a:cs typeface="Arial" pitchFamily="34" charset="0"/>
              </a:rPr>
              <a:t>n</a:t>
            </a:r>
            <a:r>
              <a:rPr lang="fr-FR" sz="2200" b="1" u="sng" baseline="-25000" dirty="0" smtClean="0">
                <a:solidFill>
                  <a:srgbClr val="FF0000"/>
                </a:solidFill>
                <a:latin typeface="Calibri" pitchFamily="34" charset="0"/>
                <a:cs typeface="Arial" pitchFamily="34" charset="0"/>
              </a:rPr>
              <a:t>2</a:t>
            </a:r>
            <a:r>
              <a:rPr lang="fr-FR" sz="2200" b="1" u="sng" dirty="0" smtClean="0">
                <a:solidFill>
                  <a:srgbClr val="FF0000"/>
                </a:solidFill>
                <a:latin typeface="Calibri" pitchFamily="34" charset="0"/>
                <a:cs typeface="Arial" pitchFamily="34" charset="0"/>
              </a:rPr>
              <a:t> &lt; n</a:t>
            </a:r>
            <a:r>
              <a:rPr lang="fr-FR" sz="2200" b="1" u="sng" baseline="-25000" dirty="0" smtClean="0">
                <a:solidFill>
                  <a:srgbClr val="FF0000"/>
                </a:solidFill>
                <a:latin typeface="Calibri" pitchFamily="34" charset="0"/>
                <a:cs typeface="Arial" pitchFamily="34" charset="0"/>
              </a:rPr>
              <a:t>1</a:t>
            </a:r>
            <a:r>
              <a:rPr lang="fr-FR" sz="2200" b="1" dirty="0" smtClean="0">
                <a:latin typeface="Calibri" pitchFamily="34" charset="0"/>
                <a:cs typeface="Arial" pitchFamily="34" charset="0"/>
              </a:rPr>
              <a:t>  ?</a:t>
            </a:r>
            <a:endParaRPr lang="fr-FR" sz="2200" dirty="0" smtClean="0">
              <a:latin typeface="Calibri" pitchFamily="34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3175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  	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fr-FR" sz="1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fr-FR" sz="1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5" name="Text Box 1"/>
          <p:cNvSpPr txBox="1">
            <a:spLocks noChangeArrowheads="1"/>
          </p:cNvSpPr>
          <p:nvPr/>
        </p:nvSpPr>
        <p:spPr bwMode="auto">
          <a:xfrm>
            <a:off x="5796136" y="5567206"/>
            <a:ext cx="2592288" cy="108012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8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l="3780" t="41999" r="14479" b="27761"/>
          <a:stretch>
            <a:fillRect/>
          </a:stretch>
        </p:blipFill>
        <p:spPr bwMode="auto">
          <a:xfrm>
            <a:off x="143264" y="448732"/>
            <a:ext cx="8784976" cy="1843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61897" t="41159" r="11644" b="27421"/>
          <a:stretch>
            <a:fillRect/>
          </a:stretch>
        </p:blipFill>
        <p:spPr bwMode="auto">
          <a:xfrm>
            <a:off x="6079057" y="2245103"/>
            <a:ext cx="2808312" cy="18757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1" name="Connecteur droit 30"/>
          <p:cNvCxnSpPr/>
          <p:nvPr/>
        </p:nvCxnSpPr>
        <p:spPr>
          <a:xfrm>
            <a:off x="1373306" y="486894"/>
            <a:ext cx="360040" cy="1008112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31"/>
          <p:cNvCxnSpPr/>
          <p:nvPr/>
        </p:nvCxnSpPr>
        <p:spPr>
          <a:xfrm flipV="1">
            <a:off x="1744363" y="486894"/>
            <a:ext cx="310066" cy="100811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32"/>
          <p:cNvCxnSpPr/>
          <p:nvPr/>
        </p:nvCxnSpPr>
        <p:spPr>
          <a:xfrm>
            <a:off x="1766397" y="1495006"/>
            <a:ext cx="1080120" cy="648072"/>
          </a:xfrm>
          <a:prstGeom prst="line">
            <a:avLst/>
          </a:prstGeom>
          <a:ln w="571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33"/>
          <p:cNvCxnSpPr/>
          <p:nvPr/>
        </p:nvCxnSpPr>
        <p:spPr>
          <a:xfrm>
            <a:off x="6806957" y="990950"/>
            <a:ext cx="1080120" cy="504056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34"/>
          <p:cNvCxnSpPr/>
          <p:nvPr/>
        </p:nvCxnSpPr>
        <p:spPr>
          <a:xfrm flipV="1">
            <a:off x="7887077" y="990950"/>
            <a:ext cx="1008112" cy="50405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35"/>
          <p:cNvCxnSpPr/>
          <p:nvPr/>
        </p:nvCxnSpPr>
        <p:spPr>
          <a:xfrm>
            <a:off x="4934749" y="1495006"/>
            <a:ext cx="1080120" cy="144016"/>
          </a:xfrm>
          <a:prstGeom prst="line">
            <a:avLst/>
          </a:prstGeom>
          <a:ln w="571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36"/>
          <p:cNvCxnSpPr/>
          <p:nvPr/>
        </p:nvCxnSpPr>
        <p:spPr>
          <a:xfrm>
            <a:off x="4142661" y="702918"/>
            <a:ext cx="792088" cy="792088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37"/>
          <p:cNvCxnSpPr/>
          <p:nvPr/>
        </p:nvCxnSpPr>
        <p:spPr>
          <a:xfrm flipV="1">
            <a:off x="4934749" y="630910"/>
            <a:ext cx="864096" cy="86409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38"/>
          <p:cNvCxnSpPr/>
          <p:nvPr/>
        </p:nvCxnSpPr>
        <p:spPr>
          <a:xfrm>
            <a:off x="7887077" y="1495006"/>
            <a:ext cx="1008112" cy="0"/>
          </a:xfrm>
          <a:prstGeom prst="line">
            <a:avLst/>
          </a:prstGeom>
          <a:ln w="571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39"/>
          <p:cNvCxnSpPr/>
          <p:nvPr/>
        </p:nvCxnSpPr>
        <p:spPr>
          <a:xfrm>
            <a:off x="6511105" y="3007174"/>
            <a:ext cx="1368152" cy="310066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40"/>
          <p:cNvCxnSpPr/>
          <p:nvPr/>
        </p:nvCxnSpPr>
        <p:spPr>
          <a:xfrm flipV="1">
            <a:off x="7857223" y="3040225"/>
            <a:ext cx="1187624" cy="28803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Freeform 9"/>
          <p:cNvSpPr>
            <a:spLocks/>
          </p:cNvSpPr>
          <p:nvPr/>
        </p:nvSpPr>
        <p:spPr bwMode="auto">
          <a:xfrm>
            <a:off x="7887077" y="1495006"/>
            <a:ext cx="576064" cy="432048"/>
          </a:xfrm>
          <a:custGeom>
            <a:avLst/>
            <a:gdLst/>
            <a:ahLst/>
            <a:cxnLst>
              <a:cxn ang="0">
                <a:pos x="0" y="408"/>
              </a:cxn>
              <a:cxn ang="0">
                <a:pos x="237" y="382"/>
              </a:cxn>
              <a:cxn ang="0">
                <a:pos x="416" y="266"/>
              </a:cxn>
              <a:cxn ang="0">
                <a:pos x="510" y="0"/>
              </a:cxn>
            </a:cxnLst>
            <a:rect l="0" t="0" r="r" b="b"/>
            <a:pathLst>
              <a:path w="510" h="409">
                <a:moveTo>
                  <a:pt x="0" y="408"/>
                </a:moveTo>
                <a:cubicBezTo>
                  <a:pt x="87" y="409"/>
                  <a:pt x="168" y="406"/>
                  <a:pt x="237" y="382"/>
                </a:cubicBezTo>
                <a:cubicBezTo>
                  <a:pt x="306" y="358"/>
                  <a:pt x="370" y="330"/>
                  <a:pt x="416" y="266"/>
                </a:cubicBezTo>
                <a:cubicBezTo>
                  <a:pt x="462" y="202"/>
                  <a:pt x="490" y="55"/>
                  <a:pt x="510" y="0"/>
                </a:cubicBezTo>
              </a:path>
            </a:pathLst>
          </a:custGeom>
          <a:noFill/>
          <a:ln w="76200">
            <a:solidFill>
              <a:srgbClr val="7030A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 flipH="1" flipV="1">
            <a:off x="7383021" y="918942"/>
            <a:ext cx="504056" cy="360040"/>
          </a:xfrm>
          <a:custGeom>
            <a:avLst/>
            <a:gdLst/>
            <a:ahLst/>
            <a:cxnLst>
              <a:cxn ang="0">
                <a:pos x="0" y="408"/>
              </a:cxn>
              <a:cxn ang="0">
                <a:pos x="237" y="382"/>
              </a:cxn>
              <a:cxn ang="0">
                <a:pos x="416" y="266"/>
              </a:cxn>
              <a:cxn ang="0">
                <a:pos x="510" y="0"/>
              </a:cxn>
            </a:cxnLst>
            <a:rect l="0" t="0" r="r" b="b"/>
            <a:pathLst>
              <a:path w="510" h="409">
                <a:moveTo>
                  <a:pt x="0" y="408"/>
                </a:moveTo>
                <a:cubicBezTo>
                  <a:pt x="87" y="409"/>
                  <a:pt x="168" y="406"/>
                  <a:pt x="237" y="382"/>
                </a:cubicBezTo>
                <a:cubicBezTo>
                  <a:pt x="306" y="358"/>
                  <a:pt x="370" y="330"/>
                  <a:pt x="416" y="266"/>
                </a:cubicBezTo>
                <a:cubicBezTo>
                  <a:pt x="462" y="202"/>
                  <a:pt x="490" y="55"/>
                  <a:pt x="510" y="0"/>
                </a:cubicBezTo>
              </a:path>
            </a:pathLst>
          </a:custGeom>
          <a:noFill/>
          <a:ln w="76200">
            <a:solidFill>
              <a:srgbClr val="0066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8" name="Rectangle 77"/>
          <p:cNvSpPr/>
          <p:nvPr/>
        </p:nvSpPr>
        <p:spPr>
          <a:xfrm>
            <a:off x="6934050" y="481783"/>
            <a:ext cx="266158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angle limite </a:t>
            </a:r>
            <a:r>
              <a:rPr lang="fr-FR" sz="2400" b="1" dirty="0" err="1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fr-FR" sz="2400" b="1" baseline="-25000" dirty="0" err="1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lim</a:t>
            </a:r>
            <a:endParaRPr lang="fr-FR" baseline="-25000" dirty="0"/>
          </a:p>
        </p:txBody>
      </p:sp>
      <p:sp>
        <p:nvSpPr>
          <p:cNvPr id="80" name="Rectangle 79"/>
          <p:cNvSpPr/>
          <p:nvPr/>
        </p:nvSpPr>
        <p:spPr>
          <a:xfrm>
            <a:off x="7959085" y="1877080"/>
            <a:ext cx="100540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fr-FR" sz="2000" b="1" baseline="-250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2 </a:t>
            </a:r>
            <a:r>
              <a:rPr lang="fr-FR" sz="20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= 90°</a:t>
            </a:r>
            <a:endParaRPr lang="fr-FR" dirty="0">
              <a:solidFill>
                <a:srgbClr val="7030A0"/>
              </a:solidFill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6228184" y="1700808"/>
            <a:ext cx="936104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5"/>
          <p:cNvSpPr>
            <a:spLocks noChangeArrowheads="1"/>
          </p:cNvSpPr>
          <p:nvPr/>
        </p:nvSpPr>
        <p:spPr bwMode="auto">
          <a:xfrm>
            <a:off x="6156176" y="1495006"/>
            <a:ext cx="2051720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 Narrow" pitchFamily="34" charset="0"/>
                <a:ea typeface="Arial Unicode MS" pitchFamily="34" charset="-128"/>
                <a:cs typeface="Arial" pitchFamily="34" charset="0"/>
              </a:rPr>
              <a:t>        Rayon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2000" b="1" dirty="0" smtClean="0">
                <a:solidFill>
                  <a:srgbClr val="7030A0"/>
                </a:solidFill>
                <a:latin typeface="Arial Narrow" pitchFamily="34" charset="0"/>
                <a:ea typeface="Arial Unicode MS" pitchFamily="34" charset="-128"/>
                <a:cs typeface="Arial" pitchFamily="34" charset="0"/>
              </a:rPr>
              <a:t>r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 Narrow" pitchFamily="34" charset="0"/>
                <a:ea typeface="Arial Unicode MS" pitchFamily="34" charset="-128"/>
                <a:cs typeface="Arial" pitchFamily="34" charset="0"/>
              </a:rPr>
              <a:t>éfracté rasant</a:t>
            </a:r>
            <a:endParaRPr kumimoji="0" lang="fr-FR" sz="2000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Arial Narrow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3" name="Rectangle 6"/>
          <p:cNvSpPr>
            <a:spLocks noChangeArrowheads="1"/>
          </p:cNvSpPr>
          <p:nvPr/>
        </p:nvSpPr>
        <p:spPr bwMode="auto">
          <a:xfrm>
            <a:off x="179512" y="2287094"/>
            <a:ext cx="5400600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just" fontAlgn="base">
              <a:spcBef>
                <a:spcPct val="0"/>
              </a:spcBef>
            </a:pPr>
            <a:r>
              <a:rPr kumimoji="0" lang="fr-FR" sz="2000" b="1" i="0" u="sng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 Black" pitchFamily="34" charset="0"/>
                <a:cs typeface="Arial" pitchFamily="34" charset="0"/>
              </a:rPr>
              <a:t>4</a:t>
            </a:r>
            <a:r>
              <a:rPr kumimoji="0" lang="fr-FR" sz="2000" b="1" i="0" u="sng" strike="noStrike" cap="none" normalizeH="0" baseline="3000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 Black" pitchFamily="34" charset="0"/>
                <a:cs typeface="Arial" pitchFamily="34" charset="0"/>
              </a:rPr>
              <a:t>ème</a:t>
            </a:r>
            <a:r>
              <a:rPr kumimoji="0" lang="fr-FR" sz="2000" b="1" i="0" u="sng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 Black" pitchFamily="34" charset="0"/>
                <a:cs typeface="Arial" pitchFamily="34" charset="0"/>
              </a:rPr>
              <a:t> Figure</a:t>
            </a:r>
            <a:r>
              <a:rPr kumimoji="0" lang="fr-FR" sz="2000" b="1" i="0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 Black" pitchFamily="34" charset="0"/>
                <a:cs typeface="Arial" pitchFamily="34" charset="0"/>
              </a:rPr>
              <a:t> </a:t>
            </a:r>
            <a:r>
              <a:rPr kumimoji="0" lang="fr-FR" sz="2000" b="0" i="0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: le </a:t>
            </a:r>
            <a:r>
              <a:rPr kumimoji="0" lang="fr-FR" sz="2000" b="1" i="0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Arial" pitchFamily="34" charset="0"/>
                <a:cs typeface="Arial" pitchFamily="34" charset="0"/>
              </a:rPr>
              <a:t>rayon incident</a:t>
            </a:r>
            <a:r>
              <a:rPr kumimoji="0" lang="fr-FR" sz="2000" b="0" i="0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ne subit que le phénomène de </a:t>
            </a:r>
            <a:r>
              <a:rPr kumimoji="0" lang="fr-FR" sz="2000" b="1" i="0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REFLEXION</a:t>
            </a:r>
            <a:r>
              <a:rPr kumimoji="0" lang="fr-FR" sz="2000" b="0" i="0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. On parle de </a:t>
            </a:r>
            <a:r>
              <a:rPr kumimoji="0" lang="fr-FR" sz="2000" b="1" i="0" u="sng" strike="noStrike" cap="none" normalizeH="0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REFLEXION TOTALE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. C’est le cas si :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4" name="Rectangle 20"/>
          <p:cNvSpPr>
            <a:spLocks noChangeArrowheads="1"/>
          </p:cNvSpPr>
          <p:nvPr/>
        </p:nvSpPr>
        <p:spPr bwMode="auto">
          <a:xfrm>
            <a:off x="179512" y="3300317"/>
            <a:ext cx="5616624" cy="831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- le </a:t>
            </a:r>
            <a:r>
              <a:rPr kumimoji="0" lang="fr-FR" sz="2000" b="0" i="0" u="sng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rayon réfracté</a:t>
            </a:r>
            <a:r>
              <a:rPr kumimoji="0" lang="fr-FR" sz="2000" b="0" i="0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évolue dans un </a:t>
            </a:r>
            <a:r>
              <a:rPr kumimoji="0" lang="fr-FR" sz="20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milieu moins réfringent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que le </a:t>
            </a:r>
            <a:r>
              <a:rPr kumimoji="0" lang="fr-FR" sz="2000" b="0" i="0" u="sng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rayon incident</a:t>
            </a:r>
            <a:r>
              <a:rPr kumimoji="0" lang="fr-FR" sz="2000" b="0" i="0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(</a:t>
            </a:r>
            <a:r>
              <a:rPr kumimoji="0" lang="fr-FR" sz="2000" b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n</a:t>
            </a:r>
            <a:r>
              <a:rPr kumimoji="0" lang="fr-FR" sz="2000" b="1" u="none" strike="noStrike" cap="none" normalizeH="0" baseline="-2500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2</a:t>
            </a:r>
            <a:r>
              <a:rPr kumimoji="0" lang="fr-FR" sz="2000" b="1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&lt; n</a:t>
            </a:r>
            <a:r>
              <a:rPr lang="fr-FR" sz="2000" b="1" baseline="-25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)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;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251520" y="4077072"/>
            <a:ext cx="878497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ts val="600"/>
              </a:spcAft>
            </a:pP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- l’</a:t>
            </a:r>
            <a:r>
              <a:rPr lang="fr-FR" sz="2000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angle d’incidence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dépasse une valeur limite (appelée « </a:t>
            </a:r>
            <a:r>
              <a:rPr lang="fr-FR" sz="20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angle limite </a:t>
            </a:r>
            <a:r>
              <a:rPr lang="fr-FR" sz="2000" b="1" dirty="0" err="1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fr-FR" sz="2000" b="1" baseline="-25000" dirty="0" err="1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lim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 ») </a:t>
            </a:r>
            <a:r>
              <a:rPr lang="fr-FR" sz="2000" b="1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pour laquelle </a:t>
            </a:r>
            <a:r>
              <a:rPr lang="fr-FR" sz="2000" b="1" u="sng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l’angle réfracté vaut i</a:t>
            </a:r>
            <a:r>
              <a:rPr lang="fr-FR" sz="2000" b="1" u="sng" baseline="-250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fr-FR" sz="2000" b="1" u="sng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= 90 °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fr-FR" sz="2000" b="1" dirty="0" smtClean="0">
                <a:solidFill>
                  <a:srgbClr val="002060"/>
                </a:solidFill>
                <a:latin typeface="Arial Black" pitchFamily="34" charset="0"/>
                <a:cs typeface="Arial" pitchFamily="34" charset="0"/>
              </a:rPr>
              <a:t>3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 Black" pitchFamily="34" charset="0"/>
                <a:cs typeface="Arial" pitchFamily="34" charset="0"/>
              </a:rPr>
              <a:t>ème</a:t>
            </a:r>
            <a:r>
              <a:rPr lang="fr-FR" sz="2000" b="1" dirty="0" smtClean="0">
                <a:solidFill>
                  <a:srgbClr val="002060"/>
                </a:solidFill>
                <a:latin typeface="Arial Black" pitchFamily="34" charset="0"/>
                <a:cs typeface="Arial" pitchFamily="34" charset="0"/>
              </a:rPr>
              <a:t> Figure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)</a:t>
            </a:r>
            <a:endParaRPr lang="fr-FR" sz="28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Flèche droite 42"/>
          <p:cNvSpPr/>
          <p:nvPr/>
        </p:nvSpPr>
        <p:spPr>
          <a:xfrm flipH="1">
            <a:off x="5580112" y="2852936"/>
            <a:ext cx="576064" cy="5040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" name="Rectangle 43"/>
          <p:cNvSpPr/>
          <p:nvPr/>
        </p:nvSpPr>
        <p:spPr>
          <a:xfrm>
            <a:off x="5724128" y="4869160"/>
            <a:ext cx="15664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sin (</a:t>
            </a:r>
            <a:r>
              <a:rPr lang="fr-FR" sz="2400" b="1" dirty="0" err="1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fr-FR" sz="2400" b="1" baseline="-25000" dirty="0" err="1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lim</a:t>
            </a: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) =</a:t>
            </a:r>
            <a:endParaRPr lang="fr-FR" sz="2400" dirty="0"/>
          </a:p>
        </p:txBody>
      </p:sp>
      <p:sp>
        <p:nvSpPr>
          <p:cNvPr id="46" name="Rectangle 45"/>
          <p:cNvSpPr/>
          <p:nvPr/>
        </p:nvSpPr>
        <p:spPr>
          <a:xfrm>
            <a:off x="7380312" y="4631102"/>
            <a:ext cx="4860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fr-FR" sz="2400" b="1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</a:t>
            </a:r>
            <a:endParaRPr lang="fr-FR" baseline="-25000" dirty="0"/>
          </a:p>
        </p:txBody>
      </p:sp>
      <p:sp>
        <p:nvSpPr>
          <p:cNvPr id="47" name="Rectangle 46"/>
          <p:cNvSpPr/>
          <p:nvPr/>
        </p:nvSpPr>
        <p:spPr>
          <a:xfrm>
            <a:off x="7413363" y="5130047"/>
            <a:ext cx="4860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fr-FR" sz="2400" b="1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</a:t>
            </a:r>
            <a:endParaRPr lang="fr-FR" baseline="-25000" dirty="0"/>
          </a:p>
        </p:txBody>
      </p:sp>
      <p:sp>
        <p:nvSpPr>
          <p:cNvPr id="48" name="Rectangle 47"/>
          <p:cNvSpPr/>
          <p:nvPr/>
        </p:nvSpPr>
        <p:spPr>
          <a:xfrm>
            <a:off x="504056" y="4847126"/>
            <a:ext cx="50405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ts val="1000"/>
              </a:spcAft>
            </a:pP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fr-FR" sz="2400" b="1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 </a:t>
            </a:r>
            <a:r>
              <a:rPr lang="fr-FR" sz="2400" b="1" dirty="0" smtClean="0">
                <a:solidFill>
                  <a:srgbClr val="002060"/>
                </a:solidFill>
                <a:latin typeface="Arial"/>
                <a:cs typeface="Arial"/>
              </a:rPr>
              <a:t>×</a:t>
            </a: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sin (</a:t>
            </a:r>
            <a:r>
              <a:rPr lang="fr-FR" sz="2400" b="1" dirty="0" err="1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fr-FR" sz="2400" b="1" baseline="-25000" dirty="0" err="1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lim</a:t>
            </a: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) = n</a:t>
            </a:r>
            <a:r>
              <a:rPr lang="fr-FR" sz="2400" b="1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400" b="1" dirty="0" smtClean="0">
                <a:solidFill>
                  <a:srgbClr val="002060"/>
                </a:solidFill>
                <a:latin typeface="Arial"/>
                <a:cs typeface="Arial"/>
              </a:rPr>
              <a:t>×</a:t>
            </a: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sin (</a:t>
            </a:r>
            <a:r>
              <a:rPr lang="fr-FR" sz="24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90°</a:t>
            </a: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)</a:t>
            </a:r>
            <a:r>
              <a:rPr lang="fr-FR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	</a:t>
            </a:r>
            <a:endParaRPr lang="fr-FR" sz="24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9" name="Connecteur droit 48"/>
          <p:cNvCxnSpPr/>
          <p:nvPr/>
        </p:nvCxnSpPr>
        <p:spPr>
          <a:xfrm>
            <a:off x="7308304" y="5135158"/>
            <a:ext cx="720080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Rectangle 49"/>
          <p:cNvSpPr/>
          <p:nvPr/>
        </p:nvSpPr>
        <p:spPr>
          <a:xfrm>
            <a:off x="5068433" y="4889517"/>
            <a:ext cx="51167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Wingdings"/>
              </a:rPr>
              <a:t></a:t>
            </a:r>
            <a:endParaRPr lang="fr-FR" b="1" dirty="0"/>
          </a:p>
        </p:txBody>
      </p:sp>
      <p:sp>
        <p:nvSpPr>
          <p:cNvPr id="51" name="Rectangle 50"/>
          <p:cNvSpPr/>
          <p:nvPr/>
        </p:nvSpPr>
        <p:spPr>
          <a:xfrm>
            <a:off x="5796136" y="5783230"/>
            <a:ext cx="182453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err="1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fr-FR" sz="2400" b="1" baseline="-25000" dirty="0" err="1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lim</a:t>
            </a: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= </a:t>
            </a:r>
            <a:r>
              <a:rPr lang="fr-FR" sz="24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arcsin</a:t>
            </a:r>
            <a:endParaRPr lang="fr-FR" sz="2400" dirty="0"/>
          </a:p>
        </p:txBody>
      </p:sp>
      <p:sp>
        <p:nvSpPr>
          <p:cNvPr id="52" name="Rectangle 51"/>
          <p:cNvSpPr/>
          <p:nvPr/>
        </p:nvSpPr>
        <p:spPr>
          <a:xfrm>
            <a:off x="7668344" y="5545172"/>
            <a:ext cx="4860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fr-FR" sz="2400" b="1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</a:t>
            </a:r>
            <a:endParaRPr lang="fr-FR" baseline="-25000" dirty="0"/>
          </a:p>
        </p:txBody>
      </p:sp>
      <p:sp>
        <p:nvSpPr>
          <p:cNvPr id="53" name="Rectangle 52"/>
          <p:cNvSpPr/>
          <p:nvPr/>
        </p:nvSpPr>
        <p:spPr>
          <a:xfrm>
            <a:off x="7701395" y="6044117"/>
            <a:ext cx="4860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fr-FR" sz="2400" b="1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</a:t>
            </a:r>
            <a:endParaRPr lang="fr-FR" baseline="-25000" dirty="0"/>
          </a:p>
        </p:txBody>
      </p:sp>
      <p:cxnSp>
        <p:nvCxnSpPr>
          <p:cNvPr id="54" name="Connecteur droit 53"/>
          <p:cNvCxnSpPr/>
          <p:nvPr/>
        </p:nvCxnSpPr>
        <p:spPr>
          <a:xfrm>
            <a:off x="7701395" y="6060245"/>
            <a:ext cx="432048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Rectangle 55"/>
          <p:cNvSpPr/>
          <p:nvPr/>
        </p:nvSpPr>
        <p:spPr>
          <a:xfrm>
            <a:off x="5140441" y="5803587"/>
            <a:ext cx="51167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Wingdings"/>
              </a:rPr>
              <a:t></a:t>
            </a:r>
            <a:endParaRPr lang="fr-FR" b="1" dirty="0"/>
          </a:p>
        </p:txBody>
      </p:sp>
      <p:sp>
        <p:nvSpPr>
          <p:cNvPr id="62" name="Parenthèses 61"/>
          <p:cNvSpPr/>
          <p:nvPr/>
        </p:nvSpPr>
        <p:spPr>
          <a:xfrm>
            <a:off x="7596336" y="5639214"/>
            <a:ext cx="648072" cy="864096"/>
          </a:xfrm>
          <a:prstGeom prst="bracketPair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5" name="Accolade ouvrante 54"/>
          <p:cNvSpPr/>
          <p:nvPr/>
        </p:nvSpPr>
        <p:spPr>
          <a:xfrm rot="16200000">
            <a:off x="3923928" y="4653136"/>
            <a:ext cx="288032" cy="1296144"/>
          </a:xfrm>
          <a:prstGeom prst="leftBrace">
            <a:avLst>
              <a:gd name="adj1" fmla="val 60588"/>
              <a:gd name="adj2" fmla="val 5153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7" name="Rectangle 56"/>
          <p:cNvSpPr/>
          <p:nvPr/>
        </p:nvSpPr>
        <p:spPr>
          <a:xfrm>
            <a:off x="3901894" y="5406267"/>
            <a:ext cx="3642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latin typeface="Arial" pitchFamily="34" charset="0"/>
                <a:cs typeface="Arial" pitchFamily="34" charset="0"/>
              </a:rPr>
              <a:t>1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0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5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000"/>
                            </p:stCondLst>
                            <p:childTnLst>
                              <p:par>
                                <p:cTn id="69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" grpId="0" animBg="1"/>
      <p:bldP spid="42" grpId="0"/>
      <p:bldP spid="44" grpId="0"/>
      <p:bldP spid="46" grpId="0"/>
      <p:bldP spid="47" grpId="0"/>
      <p:bldP spid="48" grpId="0"/>
      <p:bldP spid="50" grpId="0"/>
      <p:bldP spid="51" grpId="0"/>
      <p:bldP spid="52" grpId="0"/>
      <p:bldP spid="53" grpId="0"/>
      <p:bldP spid="56" grpId="0"/>
      <p:bldP spid="62" grpId="0" animBg="1"/>
      <p:bldP spid="55" grpId="0" animBg="1"/>
      <p:bldP spid="5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 Box 1"/>
          <p:cNvSpPr txBox="1">
            <a:spLocks noChangeArrowheads="1"/>
          </p:cNvSpPr>
          <p:nvPr/>
        </p:nvSpPr>
        <p:spPr bwMode="auto">
          <a:xfrm>
            <a:off x="107504" y="44624"/>
            <a:ext cx="8982282" cy="4464496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3175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  	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fr-FR" sz="1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fr-FR" sz="1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 Box 1"/>
          <p:cNvSpPr txBox="1">
            <a:spLocks noChangeArrowheads="1"/>
          </p:cNvSpPr>
          <p:nvPr/>
        </p:nvSpPr>
        <p:spPr bwMode="auto">
          <a:xfrm>
            <a:off x="5796136" y="3350599"/>
            <a:ext cx="2592288" cy="108012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61897" t="41159" r="11644" b="27421"/>
          <a:stretch>
            <a:fillRect/>
          </a:stretch>
        </p:blipFill>
        <p:spPr bwMode="auto">
          <a:xfrm>
            <a:off x="6079057" y="28496"/>
            <a:ext cx="2808312" cy="18757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Connecteur droit 6"/>
          <p:cNvCxnSpPr/>
          <p:nvPr/>
        </p:nvCxnSpPr>
        <p:spPr>
          <a:xfrm>
            <a:off x="6511105" y="790567"/>
            <a:ext cx="1368152" cy="310066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/>
          <p:cNvCxnSpPr/>
          <p:nvPr/>
        </p:nvCxnSpPr>
        <p:spPr>
          <a:xfrm flipV="1">
            <a:off x="7857223" y="823618"/>
            <a:ext cx="1187624" cy="28803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179512" y="70487"/>
            <a:ext cx="5400600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just" fontAlgn="base">
              <a:spcBef>
                <a:spcPct val="0"/>
              </a:spcBef>
            </a:pPr>
            <a:r>
              <a:rPr kumimoji="0" lang="fr-FR" sz="2000" b="1" i="0" u="sng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 Black" pitchFamily="34" charset="0"/>
                <a:cs typeface="Arial" pitchFamily="34" charset="0"/>
              </a:rPr>
              <a:t>4</a:t>
            </a:r>
            <a:r>
              <a:rPr kumimoji="0" lang="fr-FR" sz="2000" b="1" i="0" u="sng" strike="noStrike" cap="none" normalizeH="0" baseline="3000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 Black" pitchFamily="34" charset="0"/>
                <a:cs typeface="Arial" pitchFamily="34" charset="0"/>
              </a:rPr>
              <a:t>ème</a:t>
            </a:r>
            <a:r>
              <a:rPr kumimoji="0" lang="fr-FR" sz="2000" b="1" i="0" u="sng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 Black" pitchFamily="34" charset="0"/>
                <a:cs typeface="Arial" pitchFamily="34" charset="0"/>
              </a:rPr>
              <a:t> Figure</a:t>
            </a:r>
            <a:r>
              <a:rPr kumimoji="0" lang="fr-FR" sz="2000" b="1" i="0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 Black" pitchFamily="34" charset="0"/>
                <a:cs typeface="Arial" pitchFamily="34" charset="0"/>
              </a:rPr>
              <a:t> </a:t>
            </a:r>
            <a:r>
              <a:rPr kumimoji="0" lang="fr-FR" sz="2000" b="0" i="0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: le </a:t>
            </a:r>
            <a:r>
              <a:rPr kumimoji="0" lang="fr-FR" sz="2000" b="1" i="0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Arial" pitchFamily="34" charset="0"/>
                <a:cs typeface="Arial" pitchFamily="34" charset="0"/>
              </a:rPr>
              <a:t>rayon incident</a:t>
            </a:r>
            <a:r>
              <a:rPr kumimoji="0" lang="fr-FR" sz="2000" b="0" i="0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ne subit que le phénomène de </a:t>
            </a:r>
            <a:r>
              <a:rPr kumimoji="0" lang="fr-FR" sz="2000" b="1" i="0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REFLEXION</a:t>
            </a:r>
            <a:r>
              <a:rPr kumimoji="0" lang="fr-FR" sz="2000" b="0" i="0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. On parle de </a:t>
            </a:r>
            <a:r>
              <a:rPr kumimoji="0" lang="fr-FR" sz="2000" b="1" i="0" u="sng" strike="noStrike" cap="none" normalizeH="0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REFLEXION TOTALE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. C’est le cas si :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20"/>
          <p:cNvSpPr>
            <a:spLocks noChangeArrowheads="1"/>
          </p:cNvSpPr>
          <p:nvPr/>
        </p:nvSpPr>
        <p:spPr bwMode="auto">
          <a:xfrm>
            <a:off x="179512" y="1083710"/>
            <a:ext cx="5616624" cy="831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- le </a:t>
            </a:r>
            <a:r>
              <a:rPr kumimoji="0" lang="fr-FR" sz="2000" b="0" i="0" u="sng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rayon réfracté</a:t>
            </a:r>
            <a:r>
              <a:rPr kumimoji="0" lang="fr-FR" sz="2000" b="0" i="0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évolue dans un </a:t>
            </a:r>
            <a:r>
              <a:rPr kumimoji="0" lang="fr-FR" sz="20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milieu moins réfringent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que le </a:t>
            </a:r>
            <a:r>
              <a:rPr kumimoji="0" lang="fr-FR" sz="2000" b="0" i="0" u="sng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rayon incident</a:t>
            </a:r>
            <a:r>
              <a:rPr kumimoji="0" lang="fr-FR" sz="2000" b="0" i="0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(</a:t>
            </a:r>
            <a:r>
              <a:rPr kumimoji="0" lang="fr-FR" sz="2000" b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n</a:t>
            </a:r>
            <a:r>
              <a:rPr kumimoji="0" lang="fr-FR" sz="2000" b="1" u="none" strike="noStrike" cap="none" normalizeH="0" baseline="-2500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2</a:t>
            </a:r>
            <a:r>
              <a:rPr kumimoji="0" lang="fr-FR" sz="2000" b="1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&lt; n</a:t>
            </a:r>
            <a:r>
              <a:rPr lang="fr-FR" sz="2000" b="1" baseline="-25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)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;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51520" y="1860465"/>
            <a:ext cx="878497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ts val="600"/>
              </a:spcAft>
            </a:pP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- l’</a:t>
            </a:r>
            <a:r>
              <a:rPr lang="fr-FR" sz="2000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angle d’incidence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dépasse une valeur limite (appelée « </a:t>
            </a:r>
            <a:r>
              <a:rPr lang="fr-FR" sz="20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angle limite </a:t>
            </a:r>
            <a:r>
              <a:rPr lang="fr-FR" sz="2000" b="1" dirty="0" err="1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fr-FR" sz="2000" b="1" baseline="-25000" dirty="0" err="1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lim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 ») </a:t>
            </a:r>
            <a:r>
              <a:rPr lang="fr-FR" sz="2000" b="1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pour laquelle </a:t>
            </a:r>
            <a:r>
              <a:rPr lang="fr-FR" sz="2000" b="1" u="sng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l’angle réfracté vaut i</a:t>
            </a:r>
            <a:r>
              <a:rPr lang="fr-FR" sz="2000" b="1" u="sng" baseline="-250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fr-FR" sz="2000" b="1" u="sng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= 90 °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fr-FR" sz="2000" b="1" dirty="0" smtClean="0">
                <a:solidFill>
                  <a:srgbClr val="002060"/>
                </a:solidFill>
                <a:latin typeface="Arial Black" pitchFamily="34" charset="0"/>
                <a:cs typeface="Arial" pitchFamily="34" charset="0"/>
              </a:rPr>
              <a:t>3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 Black" pitchFamily="34" charset="0"/>
                <a:cs typeface="Arial" pitchFamily="34" charset="0"/>
              </a:rPr>
              <a:t>ème</a:t>
            </a:r>
            <a:r>
              <a:rPr lang="fr-FR" sz="2000" b="1" dirty="0" smtClean="0">
                <a:solidFill>
                  <a:srgbClr val="002060"/>
                </a:solidFill>
                <a:latin typeface="Arial Black" pitchFamily="34" charset="0"/>
                <a:cs typeface="Arial" pitchFamily="34" charset="0"/>
              </a:rPr>
              <a:t> Figure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)</a:t>
            </a:r>
            <a:endParaRPr lang="fr-FR" sz="28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Flèche droite 11"/>
          <p:cNvSpPr/>
          <p:nvPr/>
        </p:nvSpPr>
        <p:spPr>
          <a:xfrm flipH="1">
            <a:off x="5580112" y="636329"/>
            <a:ext cx="576064" cy="5040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/>
          <p:cNvSpPr/>
          <p:nvPr/>
        </p:nvSpPr>
        <p:spPr>
          <a:xfrm>
            <a:off x="5724128" y="2652553"/>
            <a:ext cx="15664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sin (</a:t>
            </a:r>
            <a:r>
              <a:rPr lang="fr-FR" sz="2400" b="1" dirty="0" err="1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fr-FR" sz="2400" b="1" baseline="-25000" dirty="0" err="1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lim</a:t>
            </a: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) =</a:t>
            </a:r>
            <a:endParaRPr lang="fr-FR" sz="2400" dirty="0"/>
          </a:p>
        </p:txBody>
      </p:sp>
      <p:sp>
        <p:nvSpPr>
          <p:cNvPr id="14" name="Rectangle 13"/>
          <p:cNvSpPr/>
          <p:nvPr/>
        </p:nvSpPr>
        <p:spPr>
          <a:xfrm>
            <a:off x="7380312" y="2414495"/>
            <a:ext cx="4860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fr-FR" sz="2400" b="1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</a:t>
            </a:r>
            <a:endParaRPr lang="fr-FR" baseline="-25000" dirty="0"/>
          </a:p>
        </p:txBody>
      </p:sp>
      <p:sp>
        <p:nvSpPr>
          <p:cNvPr id="15" name="Rectangle 14"/>
          <p:cNvSpPr/>
          <p:nvPr/>
        </p:nvSpPr>
        <p:spPr>
          <a:xfrm>
            <a:off x="7413363" y="2913440"/>
            <a:ext cx="4860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fr-FR" sz="2400" b="1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</a:t>
            </a:r>
            <a:endParaRPr lang="fr-FR" baseline="-25000" dirty="0"/>
          </a:p>
        </p:txBody>
      </p:sp>
      <p:sp>
        <p:nvSpPr>
          <p:cNvPr id="16" name="Rectangle 15"/>
          <p:cNvSpPr/>
          <p:nvPr/>
        </p:nvSpPr>
        <p:spPr>
          <a:xfrm>
            <a:off x="504056" y="2630519"/>
            <a:ext cx="50405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ts val="1000"/>
              </a:spcAft>
            </a:pP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fr-FR" sz="2400" b="1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 </a:t>
            </a:r>
            <a:r>
              <a:rPr lang="fr-FR" sz="2400" b="1" dirty="0" smtClean="0">
                <a:solidFill>
                  <a:srgbClr val="002060"/>
                </a:solidFill>
                <a:latin typeface="Arial"/>
                <a:cs typeface="Arial"/>
              </a:rPr>
              <a:t>×</a:t>
            </a: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sin (</a:t>
            </a:r>
            <a:r>
              <a:rPr lang="fr-FR" sz="2400" b="1" dirty="0" err="1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fr-FR" sz="2400" b="1" baseline="-25000" dirty="0" err="1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lim</a:t>
            </a: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) = n</a:t>
            </a:r>
            <a:r>
              <a:rPr lang="fr-FR" sz="2400" b="1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400" b="1" dirty="0" smtClean="0">
                <a:solidFill>
                  <a:srgbClr val="002060"/>
                </a:solidFill>
                <a:latin typeface="Arial"/>
                <a:cs typeface="Arial"/>
              </a:rPr>
              <a:t>×</a:t>
            </a: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sin (</a:t>
            </a:r>
            <a:r>
              <a:rPr lang="fr-FR" sz="24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90°</a:t>
            </a: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)</a:t>
            </a:r>
            <a:r>
              <a:rPr lang="fr-FR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	</a:t>
            </a:r>
            <a:endParaRPr lang="fr-FR" sz="24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7" name="Connecteur droit 16"/>
          <p:cNvCxnSpPr/>
          <p:nvPr/>
        </p:nvCxnSpPr>
        <p:spPr>
          <a:xfrm>
            <a:off x="7308304" y="2918551"/>
            <a:ext cx="720080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5068433" y="2672910"/>
            <a:ext cx="51167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Wingdings"/>
              </a:rPr>
              <a:t></a:t>
            </a:r>
            <a:endParaRPr lang="fr-FR" b="1" dirty="0"/>
          </a:p>
        </p:txBody>
      </p:sp>
      <p:sp>
        <p:nvSpPr>
          <p:cNvPr id="19" name="Rectangle 18"/>
          <p:cNvSpPr/>
          <p:nvPr/>
        </p:nvSpPr>
        <p:spPr>
          <a:xfrm>
            <a:off x="5796136" y="3566623"/>
            <a:ext cx="182453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err="1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fr-FR" sz="2400" b="1" baseline="-25000" dirty="0" err="1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lim</a:t>
            </a: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= </a:t>
            </a:r>
            <a:r>
              <a:rPr lang="fr-FR" sz="24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arcsin</a:t>
            </a:r>
            <a:endParaRPr lang="fr-FR" sz="2400" dirty="0"/>
          </a:p>
        </p:txBody>
      </p:sp>
      <p:sp>
        <p:nvSpPr>
          <p:cNvPr id="20" name="Rectangle 19"/>
          <p:cNvSpPr/>
          <p:nvPr/>
        </p:nvSpPr>
        <p:spPr>
          <a:xfrm>
            <a:off x="7668344" y="3328565"/>
            <a:ext cx="4860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fr-FR" sz="2400" b="1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</a:t>
            </a:r>
            <a:endParaRPr lang="fr-FR" baseline="-25000" dirty="0"/>
          </a:p>
        </p:txBody>
      </p:sp>
      <p:sp>
        <p:nvSpPr>
          <p:cNvPr id="21" name="Rectangle 20"/>
          <p:cNvSpPr/>
          <p:nvPr/>
        </p:nvSpPr>
        <p:spPr>
          <a:xfrm>
            <a:off x="7701395" y="3827510"/>
            <a:ext cx="4860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fr-FR" sz="2400" b="1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</a:t>
            </a:r>
            <a:endParaRPr lang="fr-FR" baseline="-25000" dirty="0"/>
          </a:p>
        </p:txBody>
      </p:sp>
      <p:cxnSp>
        <p:nvCxnSpPr>
          <p:cNvPr id="22" name="Connecteur droit 21"/>
          <p:cNvCxnSpPr/>
          <p:nvPr/>
        </p:nvCxnSpPr>
        <p:spPr>
          <a:xfrm>
            <a:off x="7701395" y="3843638"/>
            <a:ext cx="432048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Parenthèses 22"/>
          <p:cNvSpPr/>
          <p:nvPr/>
        </p:nvSpPr>
        <p:spPr>
          <a:xfrm>
            <a:off x="7596336" y="3422607"/>
            <a:ext cx="648072" cy="864096"/>
          </a:xfrm>
          <a:prstGeom prst="bracketPair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Rectangle 18"/>
          <p:cNvSpPr>
            <a:spLocks noChangeArrowheads="1"/>
          </p:cNvSpPr>
          <p:nvPr/>
        </p:nvSpPr>
        <p:spPr bwMode="auto">
          <a:xfrm>
            <a:off x="0" y="4487912"/>
            <a:ext cx="9144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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- </a:t>
            </a:r>
            <a:r>
              <a:rPr kumimoji="0" lang="fr-FR" sz="2000" b="0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Application numérique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 :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n(air) = 1,00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 ;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n(eau) = 1,33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. Que vaut </a:t>
            </a:r>
            <a:r>
              <a:rPr kumimoji="0" lang="fr-FR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i</a:t>
            </a:r>
            <a:r>
              <a:rPr kumimoji="0" lang="fr-FR" sz="2000" b="1" i="0" u="none" strike="noStrike" cap="none" normalizeH="0" baseline="-2500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lim</a:t>
            </a:r>
            <a:r>
              <a:rPr kumimoji="0" lang="fr-FR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 ?</a:t>
            </a:r>
            <a:r>
              <a:rPr kumimoji="0" lang="fr-FR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  <a:sym typeface="Wingdings" pitchFamily="2" charset="2"/>
              </a:rPr>
              <a:t> </a:t>
            </a:r>
            <a:endParaRPr kumimoji="0" lang="fr-FR" sz="2000" b="0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Arial Unicode MS" pitchFamily="34" charset="-128"/>
              <a:cs typeface="Times New Roman" pitchFamily="18" charset="0"/>
              <a:sym typeface="Wingdings" pitchFamily="2" charset="2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215192" y="5328677"/>
            <a:ext cx="28438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ts val="1000"/>
              </a:spcAft>
            </a:pPr>
            <a:r>
              <a:rPr lang="fr-FR" sz="2400" b="1" i="1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A.N.</a:t>
            </a:r>
            <a:r>
              <a:rPr lang="fr-FR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: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fr-FR" sz="2400" b="1" dirty="0" err="1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fr-FR" sz="2400" b="1" baseline="-25000" dirty="0" err="1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lim</a:t>
            </a: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= </a:t>
            </a:r>
            <a:r>
              <a:rPr lang="fr-FR" sz="24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arcsin</a:t>
            </a: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524312" y="5343599"/>
            <a:ext cx="21691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Soit </a:t>
            </a:r>
            <a:r>
              <a:rPr lang="fr-FR" sz="2400" b="1" u="sng" dirty="0" err="1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fr-FR" sz="2400" b="1" u="sng" baseline="-25000" dirty="0" err="1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lim</a:t>
            </a:r>
            <a:r>
              <a:rPr lang="fr-FR" sz="2400" b="1" u="sng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 = 49 °</a:t>
            </a:r>
            <a:r>
              <a:rPr lang="fr-FR" sz="24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fr-FR" sz="2000" b="1" dirty="0">
              <a:solidFill>
                <a:srgbClr val="006600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3914984" y="5112653"/>
            <a:ext cx="8691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1,00 </a:t>
            </a:r>
            <a:endParaRPr lang="fr-FR" dirty="0"/>
          </a:p>
        </p:txBody>
      </p:sp>
      <p:sp>
        <p:nvSpPr>
          <p:cNvPr id="31" name="Rectangle 30"/>
          <p:cNvSpPr/>
          <p:nvPr/>
        </p:nvSpPr>
        <p:spPr>
          <a:xfrm>
            <a:off x="3938134" y="5688717"/>
            <a:ext cx="7841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1,33</a:t>
            </a:r>
            <a:endParaRPr lang="fr-FR" dirty="0"/>
          </a:p>
        </p:txBody>
      </p:sp>
      <p:cxnSp>
        <p:nvCxnSpPr>
          <p:cNvPr id="32" name="Connecteur droit 31"/>
          <p:cNvCxnSpPr/>
          <p:nvPr/>
        </p:nvCxnSpPr>
        <p:spPr>
          <a:xfrm>
            <a:off x="3977975" y="5616709"/>
            <a:ext cx="720080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1540868" y="6237312"/>
            <a:ext cx="7603132" cy="400110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r>
              <a:rPr lang="fr-FR" sz="2000" i="1" dirty="0" smtClean="0"/>
              <a:t>Le phénomène de réflexion totale est exploité dans la </a:t>
            </a:r>
            <a:r>
              <a:rPr lang="fr-FR" sz="2000" b="1" dirty="0" smtClean="0"/>
              <a:t>fibre optique</a:t>
            </a:r>
            <a:r>
              <a:rPr lang="fr-FR" sz="2000" dirty="0" smtClean="0"/>
              <a:t>.</a:t>
            </a:r>
            <a:endParaRPr lang="fr-FR" sz="2000" dirty="0"/>
          </a:p>
        </p:txBody>
      </p:sp>
      <p:pic>
        <p:nvPicPr>
          <p:cNvPr id="34" name="Image 33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6093296"/>
            <a:ext cx="504056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" name="Rectangle à coins arrondis 34"/>
          <p:cNvSpPr/>
          <p:nvPr/>
        </p:nvSpPr>
        <p:spPr>
          <a:xfrm>
            <a:off x="2987824" y="4526043"/>
            <a:ext cx="1446066" cy="360040"/>
          </a:xfrm>
          <a:prstGeom prst="roundRect">
            <a:avLst/>
          </a:prstGeom>
          <a:solidFill>
            <a:srgbClr val="00B050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7" name="Rectangle à coins arrondis 36"/>
          <p:cNvSpPr/>
          <p:nvPr/>
        </p:nvSpPr>
        <p:spPr>
          <a:xfrm>
            <a:off x="4499992" y="4509120"/>
            <a:ext cx="1440160" cy="360040"/>
          </a:xfrm>
          <a:prstGeom prst="roundRect">
            <a:avLst/>
          </a:prstGeom>
          <a:solidFill>
            <a:srgbClr val="7030A0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1" name="Rectangle 40"/>
          <p:cNvSpPr/>
          <p:nvPr/>
        </p:nvSpPr>
        <p:spPr>
          <a:xfrm>
            <a:off x="1691680" y="4805660"/>
            <a:ext cx="561662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ts val="600"/>
              </a:spcAft>
            </a:pPr>
            <a:r>
              <a:rPr lang="fr-FR" sz="2000" b="1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Eau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= milieu 1 et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Air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= milieu 2 pour que </a:t>
            </a: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fr-FR" sz="2000" b="1" baseline="-25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&lt; n</a:t>
            </a:r>
            <a:r>
              <a:rPr lang="fr-FR" sz="2000" b="1" baseline="-25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</a:t>
            </a:r>
            <a:endParaRPr lang="fr-FR" sz="2800" b="1" baseline="-250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Parenthèses 41"/>
          <p:cNvSpPr/>
          <p:nvPr/>
        </p:nvSpPr>
        <p:spPr>
          <a:xfrm>
            <a:off x="3914984" y="5184661"/>
            <a:ext cx="864096" cy="864096"/>
          </a:xfrm>
          <a:prstGeom prst="bracketPair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6" name="Accolade ouvrante 35"/>
          <p:cNvSpPr/>
          <p:nvPr/>
        </p:nvSpPr>
        <p:spPr>
          <a:xfrm rot="16200000">
            <a:off x="3923928" y="2492896"/>
            <a:ext cx="288032" cy="1296144"/>
          </a:xfrm>
          <a:prstGeom prst="leftBrace">
            <a:avLst>
              <a:gd name="adj1" fmla="val 60588"/>
              <a:gd name="adj2" fmla="val 5153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8" name="Rectangle 37"/>
          <p:cNvSpPr/>
          <p:nvPr/>
        </p:nvSpPr>
        <p:spPr>
          <a:xfrm>
            <a:off x="3901894" y="3246027"/>
            <a:ext cx="3642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latin typeface="Arial" pitchFamily="34" charset="0"/>
                <a:cs typeface="Arial" pitchFamily="34" charset="0"/>
              </a:rPr>
              <a:t>1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800" decel="100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800" decel="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800" decel="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800" decel="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800" decel="100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800" decel="10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800" decel="10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800" decel="10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  <p:bldP spid="30" grpId="0"/>
      <p:bldP spid="31" grpId="0"/>
      <p:bldP spid="33" grpId="0" animBg="1"/>
      <p:bldP spid="35" grpId="0" animBg="1"/>
      <p:bldP spid="37" grpId="0" animBg="1"/>
      <p:bldP spid="41" grpId="0"/>
      <p:bldP spid="42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0" y="1670844"/>
            <a:ext cx="951093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Arial Unicode MS" pitchFamily="34" charset="-128"/>
                <a:cs typeface="Calibri" pitchFamily="34" charset="0"/>
              </a:rPr>
              <a:t>c/</a:t>
            </a:r>
            <a:r>
              <a:rPr kumimoji="0" lang="fr-FR" sz="1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Arial Unicode MS" pitchFamily="34" charset="-128"/>
                <a:cs typeface="Calibri" pitchFamily="34" charset="0"/>
              </a:rPr>
              <a:t> </a:t>
            </a:r>
            <a:r>
              <a:rPr kumimoji="0" lang="fr-FR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Arial Unicode MS" pitchFamily="34" charset="-128"/>
                <a:cs typeface="Calibri" pitchFamily="34" charset="0"/>
              </a:rPr>
              <a:t>Généralisation</a:t>
            </a:r>
            <a:r>
              <a:rPr kumimoji="0" lang="fr-FR" sz="1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Arial Unicode MS" pitchFamily="34" charset="-128"/>
                <a:cs typeface="Calibri" pitchFamily="34" charset="0"/>
              </a:rPr>
              <a:t> </a:t>
            </a:r>
            <a:r>
              <a:rPr kumimoji="0" lang="fr-FR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Arial Unicode MS" pitchFamily="34" charset="-128"/>
                <a:cs typeface="Calibri" pitchFamily="34" charset="0"/>
              </a:rPr>
              <a:t>des</a:t>
            </a:r>
            <a:r>
              <a:rPr kumimoji="0" lang="fr-FR" sz="1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Arial Unicode MS" pitchFamily="34" charset="-128"/>
                <a:cs typeface="Calibri" pitchFamily="34" charset="0"/>
              </a:rPr>
              <a:t> </a:t>
            </a:r>
            <a:r>
              <a:rPr kumimoji="0" lang="fr-FR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Arial Unicode MS" pitchFamily="34" charset="-128"/>
                <a:cs typeface="Calibri" pitchFamily="34" charset="0"/>
              </a:rPr>
              <a:t>lois</a:t>
            </a:r>
            <a:r>
              <a:rPr kumimoji="0" lang="fr-FR" sz="1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Arial Unicode MS" pitchFamily="34" charset="-128"/>
                <a:cs typeface="Calibri" pitchFamily="34" charset="0"/>
              </a:rPr>
              <a:t> </a:t>
            </a:r>
            <a:r>
              <a:rPr kumimoji="0" lang="fr-FR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Arial Unicode MS" pitchFamily="34" charset="-128"/>
                <a:cs typeface="Calibri" pitchFamily="34" charset="0"/>
              </a:rPr>
              <a:t>de</a:t>
            </a:r>
            <a:r>
              <a:rPr kumimoji="0" lang="fr-FR" sz="1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Arial Unicode MS" pitchFamily="34" charset="-128"/>
                <a:cs typeface="Calibri" pitchFamily="34" charset="0"/>
              </a:rPr>
              <a:t> </a:t>
            </a:r>
            <a:r>
              <a:rPr kumimoji="0" lang="fr-FR" b="1" i="0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Arial Unicode MS" pitchFamily="34" charset="-128"/>
                <a:cs typeface="Calibri" pitchFamily="34" charset="0"/>
              </a:rPr>
              <a:t>Snell</a:t>
            </a:r>
            <a:r>
              <a:rPr kumimoji="0" lang="fr-FR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Arial Unicode MS" pitchFamily="34" charset="-128"/>
                <a:cs typeface="Calibri" pitchFamily="34" charset="0"/>
              </a:rPr>
              <a:t>-Descartes</a:t>
            </a:r>
            <a:r>
              <a:rPr kumimoji="0" lang="fr-FR" sz="1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Arial Unicode MS" pitchFamily="34" charset="-128"/>
                <a:cs typeface="Calibri" pitchFamily="34" charset="0"/>
              </a:rPr>
              <a:t> </a:t>
            </a:r>
            <a:r>
              <a:rPr kumimoji="0" lang="fr-FR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Arial Unicode MS" pitchFamily="34" charset="-128"/>
                <a:cs typeface="Calibri" pitchFamily="34" charset="0"/>
              </a:rPr>
              <a:t>aux</a:t>
            </a:r>
            <a:r>
              <a:rPr kumimoji="0" lang="fr-FR" sz="1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Arial Unicode MS" pitchFamily="34" charset="-128"/>
                <a:cs typeface="Calibri" pitchFamily="34" charset="0"/>
              </a:rPr>
              <a:t> </a:t>
            </a:r>
            <a:r>
              <a:rPr kumimoji="0" lang="fr-FR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Arial Unicode MS" pitchFamily="34" charset="-128"/>
                <a:cs typeface="Calibri" pitchFamily="34" charset="0"/>
              </a:rPr>
              <a:t>ondes</a:t>
            </a:r>
            <a:r>
              <a:rPr kumimoji="0" lang="fr-FR" sz="1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Arial Unicode MS" pitchFamily="34" charset="-128"/>
                <a:cs typeface="Calibri" pitchFamily="34" charset="0"/>
              </a:rPr>
              <a:t> </a:t>
            </a:r>
            <a:r>
              <a:rPr kumimoji="0" lang="fr-FR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Arial Unicode MS" pitchFamily="34" charset="-128"/>
                <a:cs typeface="Calibri" pitchFamily="34" charset="0"/>
              </a:rPr>
              <a:t>sismiques</a:t>
            </a:r>
            <a:r>
              <a:rPr kumimoji="0" lang="fr-FR" sz="1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Arial Unicode MS" pitchFamily="34" charset="-128"/>
                <a:cs typeface="Calibri" pitchFamily="34" charset="0"/>
              </a:rPr>
              <a:t> </a:t>
            </a:r>
            <a:r>
              <a:rPr kumimoji="0" lang="fr-FR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Arial Unicode MS" pitchFamily="34" charset="-128"/>
                <a:cs typeface="Calibri" pitchFamily="34" charset="0"/>
              </a:rPr>
              <a:t>de</a:t>
            </a:r>
            <a:r>
              <a:rPr kumimoji="0" lang="fr-FR" sz="1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Arial Unicode MS" pitchFamily="34" charset="-128"/>
                <a:cs typeface="Calibri" pitchFamily="34" charset="0"/>
              </a:rPr>
              <a:t> </a:t>
            </a:r>
            <a:r>
              <a:rPr kumimoji="0" lang="fr-FR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Arial Unicode MS" pitchFamily="34" charset="-128"/>
                <a:cs typeface="Calibri" pitchFamily="34" charset="0"/>
              </a:rPr>
              <a:t>volume </a:t>
            </a:r>
            <a:endParaRPr kumimoji="0" lang="fr-FR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Rectangle 4"/>
          <p:cNvSpPr>
            <a:spLocks noChangeArrowheads="1"/>
          </p:cNvSpPr>
          <p:nvPr/>
        </p:nvSpPr>
        <p:spPr bwMode="auto">
          <a:xfrm>
            <a:off x="0" y="1916832"/>
            <a:ext cx="9144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2400" b="1" dirty="0" smtClean="0">
                <a:solidFill>
                  <a:srgbClr val="FF0000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</a:rPr>
              <a:t>Une 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onde sismique 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qui évolue dans un premier milieu puis dans un second milieu 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se comporte comme un rayon lumineux</a:t>
            </a:r>
            <a:r>
              <a:rPr lang="fr-FR" sz="2400" dirty="0" smtClean="0">
                <a:latin typeface="Calibri" pitchFamily="34" charset="0"/>
                <a:ea typeface="Arial Unicode MS" pitchFamily="34" charset="-128"/>
                <a:cs typeface="Calibri" pitchFamily="34" charset="0"/>
              </a:rPr>
              <a:t> :  </a:t>
            </a:r>
            <a:endParaRPr kumimoji="0" lang="fr-FR" sz="4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827584" y="2708920"/>
            <a:ext cx="7560840" cy="83099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fr-FR" sz="2400" dirty="0" smtClean="0">
                <a:solidFill>
                  <a:prstClr val="black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</a:rPr>
              <a:t> 	</a:t>
            </a:r>
            <a:r>
              <a:rPr lang="fr-FR" sz="2400" dirty="0" smtClean="0">
                <a:solidFill>
                  <a:prstClr val="black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  <a:sym typeface="Wingdings 3"/>
              </a:rPr>
              <a:t> </a:t>
            </a:r>
            <a:r>
              <a:rPr lang="fr-FR" sz="2400" dirty="0" smtClean="0">
                <a:solidFill>
                  <a:prstClr val="black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</a:rPr>
              <a:t>Phénomène de </a:t>
            </a:r>
            <a:r>
              <a:rPr lang="fr-FR" sz="2400" b="1" u="sng" dirty="0" smtClean="0">
                <a:solidFill>
                  <a:srgbClr val="006600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</a:rPr>
              <a:t>REFLEXION</a:t>
            </a:r>
            <a:r>
              <a:rPr lang="fr-FR" sz="2400" dirty="0" smtClean="0">
                <a:solidFill>
                  <a:prstClr val="black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</a:rPr>
              <a:t> et de </a:t>
            </a:r>
            <a:r>
              <a:rPr lang="fr-FR" sz="2400" b="1" u="sng" dirty="0" smtClean="0">
                <a:solidFill>
                  <a:srgbClr val="006600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</a:rPr>
              <a:t>REFRACTION</a:t>
            </a:r>
            <a:r>
              <a:rPr lang="fr-FR" sz="2400" dirty="0" smtClean="0">
                <a:solidFill>
                  <a:prstClr val="black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</a:rPr>
              <a:t> 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fr-FR" sz="2400" dirty="0" smtClean="0">
                <a:solidFill>
                  <a:prstClr val="black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  <a:sym typeface="Wingdings 3"/>
              </a:rPr>
              <a:t>	 </a:t>
            </a:r>
            <a:r>
              <a:rPr lang="fr-FR" sz="2400" b="1" u="sng" dirty="0" smtClean="0">
                <a:solidFill>
                  <a:srgbClr val="006600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</a:rPr>
              <a:t>Lois de </a:t>
            </a:r>
            <a:r>
              <a:rPr lang="fr-FR" sz="2400" b="1" u="sng" dirty="0" err="1" smtClean="0">
                <a:solidFill>
                  <a:srgbClr val="006600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</a:rPr>
              <a:t>Snell</a:t>
            </a:r>
            <a:r>
              <a:rPr lang="fr-FR" sz="2400" b="1" u="sng" dirty="0" smtClean="0">
                <a:solidFill>
                  <a:srgbClr val="006600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</a:rPr>
              <a:t>-Descartes</a:t>
            </a:r>
            <a:r>
              <a:rPr lang="fr-FR" sz="2400" dirty="0" smtClean="0">
                <a:solidFill>
                  <a:prstClr val="black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</a:rPr>
              <a:t> applicables</a:t>
            </a:r>
            <a:endParaRPr lang="fr-FR" dirty="0"/>
          </a:p>
        </p:txBody>
      </p:sp>
      <p:grpSp>
        <p:nvGrpSpPr>
          <p:cNvPr id="26" name="Groupe 25"/>
          <p:cNvGrpSpPr/>
          <p:nvPr/>
        </p:nvGrpSpPr>
        <p:grpSpPr>
          <a:xfrm>
            <a:off x="4499992" y="3645819"/>
            <a:ext cx="4499992" cy="3028528"/>
            <a:chOff x="4499992" y="3644652"/>
            <a:chExt cx="4499992" cy="2952700"/>
          </a:xfrm>
        </p:grpSpPr>
        <p:pic>
          <p:nvPicPr>
            <p:cNvPr id="11" name="Image 10"/>
            <p:cNvPicPr/>
            <p:nvPr/>
          </p:nvPicPr>
          <p:blipFill>
            <a:blip r:embed="rId2" cstate="print"/>
            <a:srcRect l="30440" t="23055" r="12843" b="11062"/>
            <a:stretch>
              <a:fillRect/>
            </a:stretch>
          </p:blipFill>
          <p:spPr bwMode="auto">
            <a:xfrm>
              <a:off x="4499992" y="3644652"/>
              <a:ext cx="4499992" cy="29527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24" name="Connecteur droit 23"/>
            <p:cNvCxnSpPr/>
            <p:nvPr/>
          </p:nvCxnSpPr>
          <p:spPr>
            <a:xfrm>
              <a:off x="5078614" y="5073609"/>
              <a:ext cx="3816424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3" cstate="print"/>
          <a:srcRect t="6537"/>
          <a:stretch>
            <a:fillRect/>
          </a:stretch>
        </p:blipFill>
        <p:spPr bwMode="auto">
          <a:xfrm>
            <a:off x="77912" y="3645819"/>
            <a:ext cx="4331048" cy="3028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Rectangle 18"/>
          <p:cNvSpPr>
            <a:spLocks noChangeArrowheads="1"/>
          </p:cNvSpPr>
          <p:nvPr/>
        </p:nvSpPr>
        <p:spPr bwMode="auto">
          <a:xfrm>
            <a:off x="0" y="-33670"/>
            <a:ext cx="9144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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- </a:t>
            </a:r>
            <a:r>
              <a:rPr kumimoji="0" lang="fr-FR" sz="2000" b="0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Application numérique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 :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n(eau) = 1,33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 ;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n(air) = 1,0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. Que vaut </a:t>
            </a:r>
            <a:r>
              <a:rPr kumimoji="0" lang="fr-FR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i</a:t>
            </a:r>
            <a:r>
              <a:rPr kumimoji="0" lang="fr-FR" sz="2000" b="1" i="0" u="none" strike="noStrike" cap="none" normalizeH="0" baseline="-2500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lim</a:t>
            </a:r>
            <a:r>
              <a:rPr kumimoji="0" lang="fr-FR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 ?</a:t>
            </a:r>
            <a:r>
              <a:rPr kumimoji="0" lang="fr-FR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  <a:sym typeface="Wingdings" pitchFamily="2" charset="2"/>
              </a:rPr>
              <a:t> </a:t>
            </a:r>
            <a:endParaRPr kumimoji="0" lang="fr-FR" sz="2000" b="0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Arial Unicode MS" pitchFamily="34" charset="-128"/>
              <a:cs typeface="Times New Roman" pitchFamily="18" charset="0"/>
              <a:sym typeface="Wingdings" pitchFamily="2" charset="2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1215192" y="807095"/>
            <a:ext cx="28438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ts val="1000"/>
              </a:spcAft>
            </a:pPr>
            <a:r>
              <a:rPr lang="fr-FR" sz="2400" b="1" i="1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A.N.</a:t>
            </a:r>
            <a:r>
              <a:rPr lang="fr-FR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: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fr-FR" sz="2400" b="1" dirty="0" err="1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fr-FR" sz="2400" b="1" baseline="-25000" dirty="0" err="1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lim</a:t>
            </a: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= </a:t>
            </a:r>
            <a:r>
              <a:rPr lang="fr-FR" sz="24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arcsin</a:t>
            </a:r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359212" y="815603"/>
            <a:ext cx="21691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Soit </a:t>
            </a:r>
            <a:r>
              <a:rPr lang="fr-FR" sz="2400" b="1" u="sng" dirty="0" err="1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fr-FR" sz="2400" b="1" u="sng" baseline="-25000" dirty="0" err="1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lim</a:t>
            </a:r>
            <a:r>
              <a:rPr lang="fr-FR" sz="2400" b="1" u="sng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 = 49 °</a:t>
            </a:r>
            <a:r>
              <a:rPr lang="fr-FR" sz="24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fr-FR" sz="2000" b="1" dirty="0">
              <a:solidFill>
                <a:srgbClr val="006600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3914984" y="591071"/>
            <a:ext cx="8691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1,00 </a:t>
            </a:r>
            <a:endParaRPr lang="fr-FR" dirty="0"/>
          </a:p>
        </p:txBody>
      </p:sp>
      <p:sp>
        <p:nvSpPr>
          <p:cNvPr id="29" name="Rectangle 28"/>
          <p:cNvSpPr/>
          <p:nvPr/>
        </p:nvSpPr>
        <p:spPr>
          <a:xfrm>
            <a:off x="3938134" y="1167135"/>
            <a:ext cx="7841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1,33</a:t>
            </a:r>
            <a:endParaRPr lang="fr-FR" dirty="0"/>
          </a:p>
        </p:txBody>
      </p:sp>
      <p:cxnSp>
        <p:nvCxnSpPr>
          <p:cNvPr id="30" name="Connecteur droit 29"/>
          <p:cNvCxnSpPr/>
          <p:nvPr/>
        </p:nvCxnSpPr>
        <p:spPr>
          <a:xfrm>
            <a:off x="3977975" y="1095127"/>
            <a:ext cx="720080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à coins arrondis 30"/>
          <p:cNvSpPr/>
          <p:nvPr/>
        </p:nvSpPr>
        <p:spPr>
          <a:xfrm>
            <a:off x="2915816" y="238"/>
            <a:ext cx="1584176" cy="360040"/>
          </a:xfrm>
          <a:prstGeom prst="roundRect">
            <a:avLst/>
          </a:prstGeom>
          <a:solidFill>
            <a:srgbClr val="00B050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Rectangle à coins arrondis 31"/>
          <p:cNvSpPr/>
          <p:nvPr/>
        </p:nvSpPr>
        <p:spPr>
          <a:xfrm>
            <a:off x="4572000" y="238"/>
            <a:ext cx="1296144" cy="360040"/>
          </a:xfrm>
          <a:prstGeom prst="roundRect">
            <a:avLst/>
          </a:prstGeom>
          <a:solidFill>
            <a:srgbClr val="7030A0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Rectangle 32"/>
          <p:cNvSpPr/>
          <p:nvPr/>
        </p:nvSpPr>
        <p:spPr>
          <a:xfrm>
            <a:off x="1691680" y="284078"/>
            <a:ext cx="561662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ts val="600"/>
              </a:spcAft>
            </a:pPr>
            <a:r>
              <a:rPr lang="fr-FR" sz="2000" b="1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Eau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= milieu 1 et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Air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= milieu 2 pour que </a:t>
            </a: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fr-FR" sz="2000" b="1" baseline="-25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&lt; n</a:t>
            </a:r>
            <a:r>
              <a:rPr lang="fr-FR" sz="2000" b="1" baseline="-25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</a:t>
            </a:r>
            <a:endParaRPr lang="fr-FR" sz="2800" b="1" baseline="-250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Parenthèses 33"/>
          <p:cNvSpPr/>
          <p:nvPr/>
        </p:nvSpPr>
        <p:spPr>
          <a:xfrm>
            <a:off x="3914984" y="663079"/>
            <a:ext cx="864096" cy="864096"/>
          </a:xfrm>
          <a:prstGeom prst="bracketPair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 18"/>
          <p:cNvSpPr/>
          <p:nvPr/>
        </p:nvSpPr>
        <p:spPr>
          <a:xfrm>
            <a:off x="68547" y="6248329"/>
            <a:ext cx="7393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chemeClr val="bg1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</a:rPr>
              <a:t>t = 0</a:t>
            </a:r>
            <a:endParaRPr lang="fr-FR" dirty="0">
              <a:solidFill>
                <a:schemeClr val="bg1"/>
              </a:solidFill>
            </a:endParaRPr>
          </a:p>
        </p:txBody>
      </p:sp>
      <p:cxnSp>
        <p:nvCxnSpPr>
          <p:cNvPr id="35" name="Connecteur droit avec flèche 34"/>
          <p:cNvCxnSpPr/>
          <p:nvPr/>
        </p:nvCxnSpPr>
        <p:spPr>
          <a:xfrm flipH="1" flipV="1">
            <a:off x="1835696" y="3861048"/>
            <a:ext cx="288032" cy="216024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 35"/>
          <p:cNvSpPr/>
          <p:nvPr/>
        </p:nvSpPr>
        <p:spPr>
          <a:xfrm>
            <a:off x="2079660" y="3844125"/>
            <a:ext cx="20971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dirty="0" smtClean="0">
                <a:solidFill>
                  <a:prstClr val="black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</a:rPr>
              <a:t>Foyer de l’onde</a:t>
            </a:r>
            <a:endParaRPr lang="fr-FR" dirty="0"/>
          </a:p>
        </p:txBody>
      </p:sp>
      <p:sp>
        <p:nvSpPr>
          <p:cNvPr id="37" name="Rectangle 36"/>
          <p:cNvSpPr/>
          <p:nvPr/>
        </p:nvSpPr>
        <p:spPr>
          <a:xfrm>
            <a:off x="4499992" y="6237312"/>
            <a:ext cx="133722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chemeClr val="bg1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</a:rPr>
              <a:t>t = 25 ms</a:t>
            </a:r>
            <a:endParaRPr lang="fr-FR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00"/>
                            </p:stCondLst>
                            <p:childTnLst>
                              <p:par>
                                <p:cTn id="2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1" grpId="0"/>
      <p:bldP spid="22" grpId="0" animBg="1"/>
      <p:bldP spid="3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0" y="0"/>
            <a:ext cx="951093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Arial Unicode MS" pitchFamily="34" charset="-128"/>
                <a:cs typeface="Calibri" pitchFamily="34" charset="0"/>
              </a:rPr>
              <a:t>c/</a:t>
            </a:r>
            <a:r>
              <a:rPr kumimoji="0" lang="fr-FR" sz="1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Arial Unicode MS" pitchFamily="34" charset="-128"/>
                <a:cs typeface="Calibri" pitchFamily="34" charset="0"/>
              </a:rPr>
              <a:t> </a:t>
            </a:r>
            <a:r>
              <a:rPr kumimoji="0" lang="fr-FR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Arial Unicode MS" pitchFamily="34" charset="-128"/>
                <a:cs typeface="Calibri" pitchFamily="34" charset="0"/>
              </a:rPr>
              <a:t>Généralisation</a:t>
            </a:r>
            <a:r>
              <a:rPr kumimoji="0" lang="fr-FR" sz="1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Arial Unicode MS" pitchFamily="34" charset="-128"/>
                <a:cs typeface="Calibri" pitchFamily="34" charset="0"/>
              </a:rPr>
              <a:t> </a:t>
            </a:r>
            <a:r>
              <a:rPr kumimoji="0" lang="fr-FR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Arial Unicode MS" pitchFamily="34" charset="-128"/>
                <a:cs typeface="Calibri" pitchFamily="34" charset="0"/>
              </a:rPr>
              <a:t>des</a:t>
            </a:r>
            <a:r>
              <a:rPr kumimoji="0" lang="fr-FR" sz="1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Arial Unicode MS" pitchFamily="34" charset="-128"/>
                <a:cs typeface="Calibri" pitchFamily="34" charset="0"/>
              </a:rPr>
              <a:t> </a:t>
            </a:r>
            <a:r>
              <a:rPr kumimoji="0" lang="fr-FR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Arial Unicode MS" pitchFamily="34" charset="-128"/>
                <a:cs typeface="Calibri" pitchFamily="34" charset="0"/>
              </a:rPr>
              <a:t>lois</a:t>
            </a:r>
            <a:r>
              <a:rPr kumimoji="0" lang="fr-FR" sz="1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Arial Unicode MS" pitchFamily="34" charset="-128"/>
                <a:cs typeface="Calibri" pitchFamily="34" charset="0"/>
              </a:rPr>
              <a:t> </a:t>
            </a:r>
            <a:r>
              <a:rPr kumimoji="0" lang="fr-FR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Arial Unicode MS" pitchFamily="34" charset="-128"/>
                <a:cs typeface="Calibri" pitchFamily="34" charset="0"/>
              </a:rPr>
              <a:t>de</a:t>
            </a:r>
            <a:r>
              <a:rPr kumimoji="0" lang="fr-FR" sz="1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Arial Unicode MS" pitchFamily="34" charset="-128"/>
                <a:cs typeface="Calibri" pitchFamily="34" charset="0"/>
              </a:rPr>
              <a:t> </a:t>
            </a:r>
            <a:r>
              <a:rPr kumimoji="0" lang="fr-FR" b="1" i="0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Arial Unicode MS" pitchFamily="34" charset="-128"/>
                <a:cs typeface="Calibri" pitchFamily="34" charset="0"/>
              </a:rPr>
              <a:t>Snell</a:t>
            </a:r>
            <a:r>
              <a:rPr kumimoji="0" lang="fr-FR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Arial Unicode MS" pitchFamily="34" charset="-128"/>
                <a:cs typeface="Calibri" pitchFamily="34" charset="0"/>
              </a:rPr>
              <a:t>-Descartes</a:t>
            </a:r>
            <a:r>
              <a:rPr kumimoji="0" lang="fr-FR" sz="1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Arial Unicode MS" pitchFamily="34" charset="-128"/>
                <a:cs typeface="Calibri" pitchFamily="34" charset="0"/>
              </a:rPr>
              <a:t> </a:t>
            </a:r>
            <a:r>
              <a:rPr kumimoji="0" lang="fr-FR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Arial Unicode MS" pitchFamily="34" charset="-128"/>
                <a:cs typeface="Calibri" pitchFamily="34" charset="0"/>
              </a:rPr>
              <a:t>aux</a:t>
            </a:r>
            <a:r>
              <a:rPr kumimoji="0" lang="fr-FR" sz="1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Arial Unicode MS" pitchFamily="34" charset="-128"/>
                <a:cs typeface="Calibri" pitchFamily="34" charset="0"/>
              </a:rPr>
              <a:t> </a:t>
            </a:r>
            <a:r>
              <a:rPr kumimoji="0" lang="fr-FR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Arial Unicode MS" pitchFamily="34" charset="-128"/>
                <a:cs typeface="Calibri" pitchFamily="34" charset="0"/>
              </a:rPr>
              <a:t>ondes</a:t>
            </a:r>
            <a:r>
              <a:rPr kumimoji="0" lang="fr-FR" sz="1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Arial Unicode MS" pitchFamily="34" charset="-128"/>
                <a:cs typeface="Calibri" pitchFamily="34" charset="0"/>
              </a:rPr>
              <a:t> </a:t>
            </a:r>
            <a:r>
              <a:rPr kumimoji="0" lang="fr-FR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Arial Unicode MS" pitchFamily="34" charset="-128"/>
                <a:cs typeface="Calibri" pitchFamily="34" charset="0"/>
              </a:rPr>
              <a:t>sismiques</a:t>
            </a:r>
            <a:r>
              <a:rPr kumimoji="0" lang="fr-FR" sz="1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Arial Unicode MS" pitchFamily="34" charset="-128"/>
                <a:cs typeface="Calibri" pitchFamily="34" charset="0"/>
              </a:rPr>
              <a:t> </a:t>
            </a:r>
            <a:r>
              <a:rPr kumimoji="0" lang="fr-FR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Arial Unicode MS" pitchFamily="34" charset="-128"/>
                <a:cs typeface="Calibri" pitchFamily="34" charset="0"/>
              </a:rPr>
              <a:t>de</a:t>
            </a:r>
            <a:r>
              <a:rPr kumimoji="0" lang="fr-FR" sz="1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Arial Unicode MS" pitchFamily="34" charset="-128"/>
                <a:cs typeface="Calibri" pitchFamily="34" charset="0"/>
              </a:rPr>
              <a:t> </a:t>
            </a:r>
            <a:r>
              <a:rPr kumimoji="0" lang="fr-FR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Arial Unicode MS" pitchFamily="34" charset="-128"/>
                <a:cs typeface="Calibri" pitchFamily="34" charset="0"/>
              </a:rPr>
              <a:t>volume </a:t>
            </a:r>
            <a:endParaRPr kumimoji="0" lang="fr-FR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4" name="Image 13"/>
          <p:cNvPicPr/>
          <p:nvPr/>
        </p:nvPicPr>
        <p:blipFill>
          <a:blip r:embed="rId2" cstate="print"/>
          <a:srcRect t="9734"/>
          <a:stretch>
            <a:fillRect/>
          </a:stretch>
        </p:blipFill>
        <p:spPr bwMode="auto">
          <a:xfrm>
            <a:off x="4607496" y="3672408"/>
            <a:ext cx="4429000" cy="2924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0" name="Rectangle 2"/>
          <p:cNvSpPr>
            <a:spLocks noChangeArrowheads="1"/>
          </p:cNvSpPr>
          <p:nvPr/>
        </p:nvSpPr>
        <p:spPr bwMode="auto">
          <a:xfrm>
            <a:off x="5724128" y="4464496"/>
            <a:ext cx="1402581" cy="66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Onde réfléchie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3011" name="Rectangle 3"/>
          <p:cNvSpPr>
            <a:spLocks noChangeArrowheads="1"/>
          </p:cNvSpPr>
          <p:nvPr/>
        </p:nvSpPr>
        <p:spPr bwMode="auto">
          <a:xfrm>
            <a:off x="7549728" y="4705920"/>
            <a:ext cx="1382539" cy="66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  Onde incidente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3012" name="Rectangle 4"/>
          <p:cNvSpPr>
            <a:spLocks noChangeArrowheads="1"/>
          </p:cNvSpPr>
          <p:nvPr/>
        </p:nvSpPr>
        <p:spPr bwMode="auto">
          <a:xfrm>
            <a:off x="6674520" y="5557316"/>
            <a:ext cx="2520280" cy="668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Onde réfractée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2" name="Groupe 21"/>
          <p:cNvGrpSpPr/>
          <p:nvPr/>
        </p:nvGrpSpPr>
        <p:grpSpPr>
          <a:xfrm>
            <a:off x="107504" y="3672408"/>
            <a:ext cx="4392488" cy="2924944"/>
            <a:chOff x="107504" y="3933056"/>
            <a:chExt cx="4392488" cy="2924944"/>
          </a:xfrm>
        </p:grpSpPr>
        <p:pic>
          <p:nvPicPr>
            <p:cNvPr id="13" name="Image 12"/>
            <p:cNvPicPr/>
            <p:nvPr/>
          </p:nvPicPr>
          <p:blipFill>
            <a:blip r:embed="rId3" cstate="print"/>
            <a:srcRect l="20921" t="24984" r="25861" b="12813"/>
            <a:stretch>
              <a:fillRect/>
            </a:stretch>
          </p:blipFill>
          <p:spPr bwMode="auto">
            <a:xfrm>
              <a:off x="107504" y="3933056"/>
              <a:ext cx="4392488" cy="2924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15" name="Connecteur droit 14"/>
            <p:cNvCxnSpPr/>
            <p:nvPr/>
          </p:nvCxnSpPr>
          <p:spPr>
            <a:xfrm>
              <a:off x="611560" y="5335933"/>
              <a:ext cx="3816424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e 20"/>
          <p:cNvGrpSpPr/>
          <p:nvPr/>
        </p:nvGrpSpPr>
        <p:grpSpPr>
          <a:xfrm>
            <a:off x="4572000" y="383425"/>
            <a:ext cx="4499992" cy="3024336"/>
            <a:chOff x="4572000" y="620688"/>
            <a:chExt cx="4499992" cy="2952328"/>
          </a:xfrm>
        </p:grpSpPr>
        <p:pic>
          <p:nvPicPr>
            <p:cNvPr id="11" name="Image 10"/>
            <p:cNvPicPr/>
            <p:nvPr/>
          </p:nvPicPr>
          <p:blipFill>
            <a:blip r:embed="rId4" cstate="print"/>
            <a:srcRect l="30440" t="23063" r="12843" b="11062"/>
            <a:stretch>
              <a:fillRect/>
            </a:stretch>
          </p:blipFill>
          <p:spPr bwMode="auto">
            <a:xfrm>
              <a:off x="4572000" y="620688"/>
              <a:ext cx="4499992" cy="29523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20" name="Connecteur droit 19"/>
            <p:cNvCxnSpPr/>
            <p:nvPr/>
          </p:nvCxnSpPr>
          <p:spPr>
            <a:xfrm>
              <a:off x="5148064" y="2037698"/>
              <a:ext cx="3816424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/>
          <a:srcRect t="6667"/>
          <a:stretch>
            <a:fillRect/>
          </a:stretch>
        </p:blipFill>
        <p:spPr bwMode="auto">
          <a:xfrm>
            <a:off x="121791" y="383425"/>
            <a:ext cx="4331048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Rectangle 15"/>
          <p:cNvSpPr/>
          <p:nvPr/>
        </p:nvSpPr>
        <p:spPr>
          <a:xfrm>
            <a:off x="112615" y="2952884"/>
            <a:ext cx="7393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chemeClr val="bg1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</a:rPr>
              <a:t>t = 0</a:t>
            </a:r>
            <a:endParaRPr lang="fr-FR" dirty="0">
              <a:solidFill>
                <a:schemeClr val="bg1"/>
              </a:solidFill>
            </a:endParaRPr>
          </a:p>
        </p:txBody>
      </p:sp>
      <p:cxnSp>
        <p:nvCxnSpPr>
          <p:cNvPr id="17" name="Connecteur droit avec flèche 16"/>
          <p:cNvCxnSpPr/>
          <p:nvPr/>
        </p:nvCxnSpPr>
        <p:spPr>
          <a:xfrm flipH="1" flipV="1">
            <a:off x="1879764" y="565603"/>
            <a:ext cx="288032" cy="216024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2123728" y="548680"/>
            <a:ext cx="20971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dirty="0" smtClean="0">
                <a:solidFill>
                  <a:prstClr val="black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</a:rPr>
              <a:t>Foyer de l’onde</a:t>
            </a:r>
            <a:endParaRPr lang="fr-FR" dirty="0"/>
          </a:p>
        </p:txBody>
      </p:sp>
      <p:sp>
        <p:nvSpPr>
          <p:cNvPr id="19" name="Rectangle 18"/>
          <p:cNvSpPr/>
          <p:nvPr/>
        </p:nvSpPr>
        <p:spPr>
          <a:xfrm>
            <a:off x="4544060" y="2941867"/>
            <a:ext cx="133722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chemeClr val="bg1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</a:rPr>
              <a:t>t = 25 ms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140555" y="6176321"/>
            <a:ext cx="133722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chemeClr val="bg1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</a:rPr>
              <a:t>t = 50 ms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4572000" y="6165304"/>
            <a:ext cx="133722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chemeClr val="bg1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</a:rPr>
              <a:t>t = 75 ms</a:t>
            </a:r>
            <a:endParaRPr lang="fr-FR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30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3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430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0" grpId="1"/>
      <p:bldP spid="43011" grpId="0"/>
      <p:bldP spid="4301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e 34"/>
          <p:cNvGrpSpPr/>
          <p:nvPr/>
        </p:nvGrpSpPr>
        <p:grpSpPr>
          <a:xfrm>
            <a:off x="35496" y="3212976"/>
            <a:ext cx="9001000" cy="3528392"/>
            <a:chOff x="35496" y="3356992"/>
            <a:chExt cx="9001000" cy="3528392"/>
          </a:xfrm>
        </p:grpSpPr>
        <p:sp>
          <p:nvSpPr>
            <p:cNvPr id="44034" name="Text Box 2"/>
            <p:cNvSpPr txBox="1">
              <a:spLocks noChangeArrowheads="1"/>
            </p:cNvSpPr>
            <p:nvPr/>
          </p:nvSpPr>
          <p:spPr bwMode="auto">
            <a:xfrm>
              <a:off x="35496" y="3356992"/>
              <a:ext cx="9001000" cy="3528392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just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itchFamily="66" charset="0"/>
                  <a:cs typeface="Arial" pitchFamily="34" charset="0"/>
                  <a:sym typeface="Wingdings 2" pitchFamily="18" charset="2"/>
                </a:rPr>
                <a:t></a:t>
              </a:r>
              <a:r>
                <a:rPr kumimoji="0" lang="fr-FR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itchFamily="66" charset="0"/>
                  <a:cs typeface="Arial" pitchFamily="34" charset="0"/>
                </a:rPr>
                <a:t> </a:t>
              </a:r>
              <a:r>
                <a:rPr kumimoji="0" lang="fr-FR" sz="2000" b="1" i="0" u="sng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Notion de RAI SISMIQUE</a:t>
              </a:r>
              <a:r>
                <a:rPr kumimoji="0" lang="fr-FR" sz="2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 :</a:t>
              </a:r>
              <a:endPara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  <a:p>
              <a:pPr marL="0" marR="3175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2000" b="0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cs typeface="Arial" pitchFamily="34" charset="0"/>
                </a:rPr>
                <a:t>  	</a:t>
              </a:r>
            </a:p>
            <a:p>
              <a:pPr marL="0" marR="0" lvl="0" indent="0" algn="just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 typeface="Wingdings 2" pitchFamily="18" charset="2"/>
                <a:buChar char="E"/>
                <a:tabLst/>
              </a:pPr>
              <a:endParaRPr kumimoji="0" lang="fr-FR" sz="1100" b="1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  <a:p>
              <a:pPr marL="0" marR="0" lvl="0" indent="0" algn="just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 typeface="Wingdings 2" pitchFamily="18" charset="2"/>
                <a:buChar char="E"/>
                <a:tabLst/>
              </a:pPr>
              <a:r>
                <a:rPr kumimoji="0" lang="fr-FR" sz="2000" b="1" i="0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r>
                <a:rPr kumimoji="0" lang="fr-FR" sz="2000" b="1" i="0" u="sng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Loi de </a:t>
              </a:r>
              <a:r>
                <a:rPr kumimoji="0" lang="fr-FR" sz="2000" b="1" i="0" u="sng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Snell</a:t>
              </a:r>
              <a:r>
                <a:rPr kumimoji="0" lang="fr-FR" sz="2000" b="1" i="0" u="sng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-Descartes sur la REFLEXION</a:t>
              </a:r>
              <a:r>
                <a:rPr kumimoji="0" lang="fr-FR" sz="2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 :</a:t>
              </a:r>
            </a:p>
            <a:p>
              <a:pPr marL="0" marR="0" lvl="0" indent="0" algn="just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 typeface="Wingdings 2" pitchFamily="18" charset="2"/>
                <a:buChar char="E"/>
                <a:tabLst/>
              </a:pPr>
              <a:endParaRPr lang="fr-FR" sz="2000" b="1" dirty="0" smtClean="0">
                <a:latin typeface="Calibri" pitchFamily="34" charset="0"/>
                <a:cs typeface="Arial" pitchFamily="34" charset="0"/>
              </a:endParaRPr>
            </a:p>
            <a:p>
              <a:pPr marL="0" marR="0" lvl="0" indent="0" algn="just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 typeface="Wingdings 2" pitchFamily="18" charset="2"/>
                <a:buChar char="E"/>
                <a:tabLst/>
              </a:pPr>
              <a:endPara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  <a:p>
              <a:pPr marL="0" marR="0" lvl="0" indent="0" algn="just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fr-FR" sz="105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pitchFamily="34" charset="0"/>
                <a:sym typeface="Wingdings 2" pitchFamily="18" charset="2"/>
              </a:endParaRPr>
            </a:p>
            <a:p>
              <a:pPr marL="0" marR="0" lvl="0" indent="0" algn="just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itchFamily="66" charset="0"/>
                  <a:cs typeface="Arial" pitchFamily="34" charset="0"/>
                  <a:sym typeface="Wingdings 2" pitchFamily="18" charset="2"/>
                </a:rPr>
                <a:t></a:t>
              </a:r>
              <a:r>
                <a:rPr kumimoji="0" lang="fr-FR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itchFamily="66" charset="0"/>
                  <a:cs typeface="Arial" pitchFamily="34" charset="0"/>
                </a:rPr>
                <a:t> </a:t>
              </a:r>
              <a:r>
                <a:rPr kumimoji="0" lang="fr-FR" sz="2000" b="1" i="0" u="sng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Loi de </a:t>
              </a:r>
              <a:r>
                <a:rPr kumimoji="0" lang="fr-FR" sz="2000" b="1" i="0" u="sng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Snell</a:t>
              </a:r>
              <a:r>
                <a:rPr kumimoji="0" lang="fr-FR" sz="2000" b="1" i="0" u="sng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-Descartes sur la REFRACTION</a:t>
              </a:r>
              <a:r>
                <a:rPr kumimoji="0" lang="fr-FR" sz="2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 :</a:t>
              </a:r>
            </a:p>
            <a:p>
              <a:pPr marL="0" marR="0" lvl="0" indent="0" algn="just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  <a:p>
              <a:pPr marL="0" marR="0" lvl="0" indent="0" algn="just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  <a:p>
              <a:pPr marL="0" marR="0" lvl="0" indent="0" algn="just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fr-FR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12" name="Image 11"/>
            <p:cNvPicPr/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940152" y="3429000"/>
              <a:ext cx="3024336" cy="201622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</p:grpSp>
      <p:sp>
        <p:nvSpPr>
          <p:cNvPr id="30" name="Text Box 1"/>
          <p:cNvSpPr txBox="1">
            <a:spLocks noChangeArrowheads="1"/>
          </p:cNvSpPr>
          <p:nvPr/>
        </p:nvSpPr>
        <p:spPr bwMode="auto">
          <a:xfrm>
            <a:off x="6228184" y="5993904"/>
            <a:ext cx="2376264" cy="86409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 Box 1"/>
          <p:cNvSpPr txBox="1">
            <a:spLocks noChangeArrowheads="1"/>
          </p:cNvSpPr>
          <p:nvPr/>
        </p:nvSpPr>
        <p:spPr bwMode="auto">
          <a:xfrm>
            <a:off x="3203848" y="5445224"/>
            <a:ext cx="1224136" cy="43204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Image 3"/>
          <p:cNvPicPr/>
          <p:nvPr/>
        </p:nvPicPr>
        <p:blipFill>
          <a:blip r:embed="rId3" cstate="print"/>
          <a:srcRect t="8889"/>
          <a:stretch>
            <a:fillRect/>
          </a:stretch>
        </p:blipFill>
        <p:spPr bwMode="auto">
          <a:xfrm>
            <a:off x="4665117" y="101299"/>
            <a:ext cx="4429000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5781749" y="920771"/>
            <a:ext cx="1402581" cy="66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Onde réfléchie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Image 8"/>
          <p:cNvPicPr/>
          <p:nvPr/>
        </p:nvPicPr>
        <p:blipFill>
          <a:blip r:embed="rId4" cstate="print"/>
          <a:srcRect l="20921" t="24401" r="25861" b="12813"/>
          <a:stretch>
            <a:fillRect/>
          </a:stretch>
        </p:blipFill>
        <p:spPr bwMode="auto">
          <a:xfrm>
            <a:off x="107504" y="101299"/>
            <a:ext cx="4392488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35" name="Rectangle 3"/>
          <p:cNvSpPr>
            <a:spLocks noChangeArrowheads="1"/>
          </p:cNvSpPr>
          <p:nvPr/>
        </p:nvSpPr>
        <p:spPr bwMode="auto">
          <a:xfrm>
            <a:off x="107504" y="3573016"/>
            <a:ext cx="5832648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Vecteur 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matérialisant la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direction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de propagation de l’onde sismique depuis</a:t>
            </a:r>
            <a:r>
              <a:rPr kumimoji="0" lang="fr-FR" sz="2000" b="0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le foyer.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4037" name="Rectangle 5"/>
          <p:cNvSpPr>
            <a:spLocks noChangeArrowheads="1"/>
          </p:cNvSpPr>
          <p:nvPr/>
        </p:nvSpPr>
        <p:spPr bwMode="auto">
          <a:xfrm>
            <a:off x="3328814" y="5464274"/>
            <a:ext cx="1296144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i</a:t>
            </a:r>
            <a:r>
              <a:rPr kumimoji="0" lang="fr-FR" sz="2000" b="1" i="0" u="none" strike="noStrike" cap="none" normalizeH="0" baseline="-2500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1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’ = – i</a:t>
            </a:r>
            <a:r>
              <a:rPr kumimoji="0" lang="fr-FR" sz="2000" b="1" i="0" u="none" strike="noStrike" cap="none" normalizeH="0" baseline="-2500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1</a:t>
            </a:r>
            <a:endParaRPr kumimoji="0" lang="fr-FR" sz="2800" b="1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300192" y="5993904"/>
            <a:ext cx="100811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 dirty="0" smtClean="0">
                <a:latin typeface="Arial" pitchFamily="34" charset="0"/>
                <a:cs typeface="Arial" pitchFamily="34" charset="0"/>
              </a:rPr>
              <a:t>sin (i</a:t>
            </a:r>
            <a:r>
              <a:rPr lang="fr-FR" sz="2000" b="1" baseline="-25000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fr-FR" sz="2000" b="1" dirty="0" smtClean="0">
                <a:latin typeface="Arial" pitchFamily="34" charset="0"/>
                <a:cs typeface="Arial" pitchFamily="34" charset="0"/>
              </a:rPr>
              <a:t>)</a:t>
            </a:r>
            <a:endParaRPr lang="fr-FR" dirty="0"/>
          </a:p>
        </p:txBody>
      </p:sp>
      <p:sp>
        <p:nvSpPr>
          <p:cNvPr id="16" name="Rectangle 15"/>
          <p:cNvSpPr/>
          <p:nvPr/>
        </p:nvSpPr>
        <p:spPr>
          <a:xfrm>
            <a:off x="6497548" y="6452240"/>
            <a:ext cx="57740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latin typeface="Arial" pitchFamily="34" charset="0"/>
                <a:cs typeface="Arial" pitchFamily="34" charset="0"/>
              </a:rPr>
              <a:t>v</a:t>
            </a:r>
            <a:r>
              <a:rPr lang="fr-FR" sz="2000" b="1" baseline="-25000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fr-FR" sz="20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fr-FR" dirty="0"/>
          </a:p>
        </p:txBody>
      </p:sp>
      <p:sp>
        <p:nvSpPr>
          <p:cNvPr id="17" name="Rectangle 16"/>
          <p:cNvSpPr/>
          <p:nvPr/>
        </p:nvSpPr>
        <p:spPr>
          <a:xfrm>
            <a:off x="7812360" y="6459860"/>
            <a:ext cx="57740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latin typeface="Arial" pitchFamily="34" charset="0"/>
                <a:cs typeface="Arial" pitchFamily="34" charset="0"/>
              </a:rPr>
              <a:t>v</a:t>
            </a:r>
            <a:r>
              <a:rPr lang="fr-FR" sz="2000" b="1" baseline="-25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</a:t>
            </a:r>
            <a:endParaRPr lang="fr-FR" dirty="0"/>
          </a:p>
        </p:txBody>
      </p:sp>
      <p:cxnSp>
        <p:nvCxnSpPr>
          <p:cNvPr id="18" name="Connecteur droit 17"/>
          <p:cNvCxnSpPr/>
          <p:nvPr/>
        </p:nvCxnSpPr>
        <p:spPr>
          <a:xfrm>
            <a:off x="7668344" y="6425952"/>
            <a:ext cx="79208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Freeform 9"/>
          <p:cNvSpPr>
            <a:spLocks/>
          </p:cNvSpPr>
          <p:nvPr/>
        </p:nvSpPr>
        <p:spPr bwMode="auto">
          <a:xfrm flipH="1" flipV="1">
            <a:off x="7380310" y="3693166"/>
            <a:ext cx="399722" cy="167878"/>
          </a:xfrm>
          <a:custGeom>
            <a:avLst/>
            <a:gdLst>
              <a:gd name="connsiteX0" fmla="*/ 0 w 21760"/>
              <a:gd name="connsiteY0" fmla="*/ 4029 h 4053"/>
              <a:gd name="connsiteX1" fmla="*/ 4647 w 21760"/>
              <a:gd name="connsiteY1" fmla="*/ 3393 h 4053"/>
              <a:gd name="connsiteX2" fmla="*/ 8157 w 21760"/>
              <a:gd name="connsiteY2" fmla="*/ 557 h 4053"/>
              <a:gd name="connsiteX3" fmla="*/ 21760 w 21760"/>
              <a:gd name="connsiteY3" fmla="*/ 53 h 4053"/>
              <a:gd name="connsiteX0" fmla="*/ 0 w 10000"/>
              <a:gd name="connsiteY0" fmla="*/ 9810 h 9876"/>
              <a:gd name="connsiteX1" fmla="*/ 2136 w 10000"/>
              <a:gd name="connsiteY1" fmla="*/ 8241 h 9876"/>
              <a:gd name="connsiteX2" fmla="*/ 10000 w 10000"/>
              <a:gd name="connsiteY2" fmla="*/ 0 h 9876"/>
              <a:gd name="connsiteX0" fmla="*/ 0 w 10000"/>
              <a:gd name="connsiteY0" fmla="*/ 9933 h 11649"/>
              <a:gd name="connsiteX1" fmla="*/ 4596 w 10000"/>
              <a:gd name="connsiteY1" fmla="*/ 9993 h 11649"/>
              <a:gd name="connsiteX2" fmla="*/ 10000 w 10000"/>
              <a:gd name="connsiteY2" fmla="*/ 0 h 11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000" h="11649">
                <a:moveTo>
                  <a:pt x="0" y="9933"/>
                </a:moveTo>
                <a:cubicBezTo>
                  <a:pt x="784" y="9993"/>
                  <a:pt x="2929" y="11649"/>
                  <a:pt x="4596" y="9993"/>
                </a:cubicBezTo>
                <a:cubicBezTo>
                  <a:pt x="6263" y="8338"/>
                  <a:pt x="8362" y="1739"/>
                  <a:pt x="10000" y="0"/>
                </a:cubicBezTo>
              </a:path>
            </a:pathLst>
          </a:custGeom>
          <a:noFill/>
          <a:ln w="38100">
            <a:solidFill>
              <a:srgbClr val="0066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ln w="38100">
                <a:solidFill>
                  <a:schemeClr val="tx1"/>
                </a:solidFill>
              </a:ln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7164288" y="3789040"/>
            <a:ext cx="34977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fr-FR" sz="2000" b="1" baseline="-250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1</a:t>
            </a:r>
            <a:endParaRPr lang="fr-FR" dirty="0">
              <a:solidFill>
                <a:srgbClr val="0070C0"/>
              </a:solidFill>
            </a:endParaRPr>
          </a:p>
        </p:txBody>
      </p:sp>
      <p:sp>
        <p:nvSpPr>
          <p:cNvPr id="22" name="Freeform 9"/>
          <p:cNvSpPr>
            <a:spLocks/>
          </p:cNvSpPr>
          <p:nvPr/>
        </p:nvSpPr>
        <p:spPr bwMode="auto">
          <a:xfrm flipV="1">
            <a:off x="7812360" y="3573016"/>
            <a:ext cx="504056" cy="144016"/>
          </a:xfrm>
          <a:custGeom>
            <a:avLst/>
            <a:gdLst>
              <a:gd name="connsiteX0" fmla="*/ 0 w 21760"/>
              <a:gd name="connsiteY0" fmla="*/ 4029 h 4053"/>
              <a:gd name="connsiteX1" fmla="*/ 4647 w 21760"/>
              <a:gd name="connsiteY1" fmla="*/ 3393 h 4053"/>
              <a:gd name="connsiteX2" fmla="*/ 8157 w 21760"/>
              <a:gd name="connsiteY2" fmla="*/ 557 h 4053"/>
              <a:gd name="connsiteX3" fmla="*/ 21760 w 21760"/>
              <a:gd name="connsiteY3" fmla="*/ 53 h 4053"/>
              <a:gd name="connsiteX0" fmla="*/ 0 w 10000"/>
              <a:gd name="connsiteY0" fmla="*/ 9810 h 9876"/>
              <a:gd name="connsiteX1" fmla="*/ 2136 w 10000"/>
              <a:gd name="connsiteY1" fmla="*/ 8241 h 9876"/>
              <a:gd name="connsiteX2" fmla="*/ 10000 w 10000"/>
              <a:gd name="connsiteY2" fmla="*/ 0 h 9876"/>
              <a:gd name="connsiteX0" fmla="*/ 0 w 10000"/>
              <a:gd name="connsiteY0" fmla="*/ 9933 h 11649"/>
              <a:gd name="connsiteX1" fmla="*/ 4596 w 10000"/>
              <a:gd name="connsiteY1" fmla="*/ 9993 h 11649"/>
              <a:gd name="connsiteX2" fmla="*/ 10000 w 10000"/>
              <a:gd name="connsiteY2" fmla="*/ 0 h 11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000" h="11649">
                <a:moveTo>
                  <a:pt x="0" y="9933"/>
                </a:moveTo>
                <a:cubicBezTo>
                  <a:pt x="784" y="9993"/>
                  <a:pt x="2929" y="11649"/>
                  <a:pt x="4596" y="9993"/>
                </a:cubicBezTo>
                <a:cubicBezTo>
                  <a:pt x="6263" y="8338"/>
                  <a:pt x="8362" y="1739"/>
                  <a:pt x="10000" y="0"/>
                </a:cubicBezTo>
              </a:path>
            </a:pathLst>
          </a:custGeom>
          <a:noFill/>
          <a:ln w="38100">
            <a:solidFill>
              <a:srgbClr val="0070C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ln w="38100">
                <a:solidFill>
                  <a:schemeClr val="tx1"/>
                </a:solidFill>
              </a:ln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7956376" y="3212976"/>
            <a:ext cx="42030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fr-FR" sz="2000" b="1" baseline="-25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fr-FR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’</a:t>
            </a:r>
            <a:endParaRPr lang="fr-FR" dirty="0">
              <a:solidFill>
                <a:srgbClr val="0070C0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7262590" y="6209928"/>
            <a:ext cx="33374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latin typeface="Arial" pitchFamily="34" charset="0"/>
                <a:cs typeface="Arial" pitchFamily="34" charset="0"/>
              </a:rPr>
              <a:t>=</a:t>
            </a:r>
            <a:endParaRPr lang="fr-FR" dirty="0"/>
          </a:p>
        </p:txBody>
      </p:sp>
      <p:cxnSp>
        <p:nvCxnSpPr>
          <p:cNvPr id="25" name="Connecteur droit 24"/>
          <p:cNvCxnSpPr/>
          <p:nvPr/>
        </p:nvCxnSpPr>
        <p:spPr>
          <a:xfrm>
            <a:off x="6300192" y="6425952"/>
            <a:ext cx="86409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/>
          <p:cNvSpPr/>
          <p:nvPr/>
        </p:nvSpPr>
        <p:spPr>
          <a:xfrm>
            <a:off x="7596336" y="5993904"/>
            <a:ext cx="100811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 dirty="0" smtClean="0">
                <a:latin typeface="Arial" pitchFamily="34" charset="0"/>
                <a:cs typeface="Arial" pitchFamily="34" charset="0"/>
              </a:rPr>
              <a:t>sin (i</a:t>
            </a:r>
            <a:r>
              <a:rPr lang="fr-FR" sz="2000" b="1" baseline="-25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fr-FR" sz="2000" b="1" dirty="0" smtClean="0">
                <a:latin typeface="Arial" pitchFamily="34" charset="0"/>
                <a:cs typeface="Arial" pitchFamily="34" charset="0"/>
              </a:rPr>
              <a:t>)</a:t>
            </a:r>
            <a:endParaRPr lang="fr-FR" dirty="0"/>
          </a:p>
        </p:txBody>
      </p:sp>
      <p:sp>
        <p:nvSpPr>
          <p:cNvPr id="31" name="Freeform 9"/>
          <p:cNvSpPr>
            <a:spLocks/>
          </p:cNvSpPr>
          <p:nvPr/>
        </p:nvSpPr>
        <p:spPr bwMode="auto">
          <a:xfrm>
            <a:off x="7812360" y="4869160"/>
            <a:ext cx="288032" cy="144016"/>
          </a:xfrm>
          <a:custGeom>
            <a:avLst/>
            <a:gdLst>
              <a:gd name="connsiteX0" fmla="*/ 0 w 21760"/>
              <a:gd name="connsiteY0" fmla="*/ 4029 h 4053"/>
              <a:gd name="connsiteX1" fmla="*/ 4647 w 21760"/>
              <a:gd name="connsiteY1" fmla="*/ 3393 h 4053"/>
              <a:gd name="connsiteX2" fmla="*/ 8157 w 21760"/>
              <a:gd name="connsiteY2" fmla="*/ 557 h 4053"/>
              <a:gd name="connsiteX3" fmla="*/ 21760 w 21760"/>
              <a:gd name="connsiteY3" fmla="*/ 53 h 4053"/>
              <a:gd name="connsiteX0" fmla="*/ 0 w 10000"/>
              <a:gd name="connsiteY0" fmla="*/ 9810 h 9876"/>
              <a:gd name="connsiteX1" fmla="*/ 2136 w 10000"/>
              <a:gd name="connsiteY1" fmla="*/ 8241 h 9876"/>
              <a:gd name="connsiteX2" fmla="*/ 10000 w 10000"/>
              <a:gd name="connsiteY2" fmla="*/ 0 h 9876"/>
              <a:gd name="connsiteX0" fmla="*/ 0 w 10000"/>
              <a:gd name="connsiteY0" fmla="*/ 9933 h 11649"/>
              <a:gd name="connsiteX1" fmla="*/ 4596 w 10000"/>
              <a:gd name="connsiteY1" fmla="*/ 9993 h 11649"/>
              <a:gd name="connsiteX2" fmla="*/ 10000 w 10000"/>
              <a:gd name="connsiteY2" fmla="*/ 0 h 11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000" h="11649">
                <a:moveTo>
                  <a:pt x="0" y="9933"/>
                </a:moveTo>
                <a:cubicBezTo>
                  <a:pt x="784" y="9993"/>
                  <a:pt x="2929" y="11649"/>
                  <a:pt x="4596" y="9993"/>
                </a:cubicBezTo>
                <a:cubicBezTo>
                  <a:pt x="6263" y="8338"/>
                  <a:pt x="8362" y="1739"/>
                  <a:pt x="10000" y="0"/>
                </a:cubicBezTo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ln w="38100">
                <a:solidFill>
                  <a:schemeClr val="tx1"/>
                </a:solidFill>
              </a:ln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7812360" y="4941168"/>
            <a:ext cx="34977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fr-FR" sz="2000" b="1" baseline="-25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44038" name="Rectangle 6"/>
          <p:cNvSpPr>
            <a:spLocks noChangeArrowheads="1"/>
          </p:cNvSpPr>
          <p:nvPr/>
        </p:nvSpPr>
        <p:spPr bwMode="auto">
          <a:xfrm>
            <a:off x="8676456" y="5877272"/>
            <a:ext cx="2808312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v</a:t>
            </a:r>
            <a:r>
              <a:rPr kumimoji="0" lang="fr-FR" sz="2000" b="1" i="0" u="none" strike="noStrike" cap="none" normalizeH="0" baseline="-2500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1</a:t>
            </a:r>
            <a:r>
              <a:rPr kumimoji="0" lang="fr-FR" sz="20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et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v</a:t>
            </a:r>
            <a:r>
              <a:rPr kumimoji="0" lang="fr-FR" sz="2000" b="1" i="0" u="none" strike="noStrike" cap="none" normalizeH="0" baseline="-2500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2</a:t>
            </a:r>
            <a:r>
              <a:rPr kumimoji="0" lang="fr-FR" sz="20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= célérités des ondes sismiques dans les milieux 1 et 2</a:t>
            </a:r>
            <a:endParaRPr kumimoji="0" lang="fr-FR" sz="280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Rectangle 3"/>
          <p:cNvSpPr>
            <a:spLocks noChangeArrowheads="1"/>
          </p:cNvSpPr>
          <p:nvPr/>
        </p:nvSpPr>
        <p:spPr bwMode="auto">
          <a:xfrm>
            <a:off x="7607448" y="1173854"/>
            <a:ext cx="1382539" cy="66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  Onde incidente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Rectangle 4"/>
          <p:cNvSpPr>
            <a:spLocks noChangeArrowheads="1"/>
          </p:cNvSpPr>
          <p:nvPr/>
        </p:nvSpPr>
        <p:spPr bwMode="auto">
          <a:xfrm>
            <a:off x="6732240" y="2025250"/>
            <a:ext cx="2520280" cy="668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Onde réfractée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124427" y="2653040"/>
            <a:ext cx="133722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chemeClr val="bg1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</a:rPr>
              <a:t>t = 50 ms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4632991" y="2642023"/>
            <a:ext cx="133722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chemeClr val="bg1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</a:rPr>
              <a:t>t = 75 ms</a:t>
            </a:r>
            <a:endParaRPr lang="fr-FR" dirty="0">
              <a:solidFill>
                <a:schemeClr val="bg1"/>
              </a:solidFill>
            </a:endParaRPr>
          </a:p>
        </p:txBody>
      </p:sp>
      <p:cxnSp>
        <p:nvCxnSpPr>
          <p:cNvPr id="40" name="Connecteur droit 39"/>
          <p:cNvCxnSpPr/>
          <p:nvPr/>
        </p:nvCxnSpPr>
        <p:spPr>
          <a:xfrm>
            <a:off x="611560" y="1534758"/>
            <a:ext cx="381642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22"/>
          <p:cNvSpPr>
            <a:spLocks noChangeArrowheads="1"/>
          </p:cNvSpPr>
          <p:nvPr/>
        </p:nvSpPr>
        <p:spPr bwMode="auto">
          <a:xfrm>
            <a:off x="179512" y="4725144"/>
            <a:ext cx="6120680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  <a:sym typeface="Wingdings"/>
              </a:rPr>
              <a:t> </a:t>
            </a:r>
            <a:r>
              <a:rPr kumimoji="0" lang="fr-FR" sz="20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Le </a:t>
            </a:r>
            <a:r>
              <a:rPr kumimoji="0" lang="fr-FR" sz="20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rai </a:t>
            </a:r>
            <a:r>
              <a:rPr kumimoji="0" lang="fr-FR" sz="20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réfléchi appartient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au plan d’incidence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179512" y="5085184"/>
            <a:ext cx="568863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ts val="1000"/>
              </a:spcAft>
            </a:pPr>
            <a:r>
              <a:rPr lang="fr-FR" sz="2000" dirty="0" smtClean="0">
                <a:latin typeface="Arial" pitchFamily="34" charset="0"/>
                <a:cs typeface="Arial" pitchFamily="34" charset="0"/>
                <a:sym typeface="Wingdings"/>
              </a:rPr>
              <a:t>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L’angle de réflexion </a:t>
            </a: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fr-FR" sz="2000" b="1" baseline="-25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’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est égal à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l’opposé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de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l’angle d’incidence </a:t>
            </a: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fr-FR" sz="2000" b="1" baseline="-25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:</a:t>
            </a:r>
          </a:p>
        </p:txBody>
      </p:sp>
      <p:sp>
        <p:nvSpPr>
          <p:cNvPr id="44" name="Rectangle 22"/>
          <p:cNvSpPr>
            <a:spLocks noChangeArrowheads="1"/>
          </p:cNvSpPr>
          <p:nvPr/>
        </p:nvSpPr>
        <p:spPr bwMode="auto">
          <a:xfrm>
            <a:off x="179512" y="6294462"/>
            <a:ext cx="6120680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  <a:sym typeface="Wingdings"/>
              </a:rPr>
              <a:t> </a:t>
            </a:r>
            <a:r>
              <a:rPr kumimoji="0" lang="fr-FR" sz="20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Le </a:t>
            </a:r>
            <a:r>
              <a:rPr kumimoji="0" lang="fr-FR" sz="20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rai </a:t>
            </a:r>
            <a:r>
              <a:rPr kumimoji="0" lang="fr-FR" sz="20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réfracté appartient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au plan d’incidence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4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44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0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50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0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500"/>
                            </p:stCondLst>
                            <p:childTnLst>
                              <p:par>
                                <p:cTn id="77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00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44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14" grpId="0" animBg="1"/>
      <p:bldP spid="44035" grpId="0"/>
      <p:bldP spid="44037" grpId="0"/>
      <p:bldP spid="15" grpId="0"/>
      <p:bldP spid="16" grpId="0"/>
      <p:bldP spid="17" grpId="0"/>
      <p:bldP spid="20" grpId="0" animBg="1"/>
      <p:bldP spid="21" grpId="0"/>
      <p:bldP spid="22" grpId="0" animBg="1"/>
      <p:bldP spid="23" grpId="0"/>
      <p:bldP spid="24" grpId="0"/>
      <p:bldP spid="27" grpId="0"/>
      <p:bldP spid="31" grpId="0" animBg="1"/>
      <p:bldP spid="32" grpId="0"/>
      <p:bldP spid="44038" grpId="0"/>
      <p:bldP spid="41" grpId="0"/>
      <p:bldP spid="44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35496" y="44624"/>
            <a:ext cx="9001000" cy="3384376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Wingdings 2" pitchFamily="18" charset="2"/>
              <a:buChar char="E"/>
              <a:tabLst/>
            </a:pPr>
            <a:r>
              <a:rPr kumimoji="0" lang="fr-FR" sz="2000" b="1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 </a:t>
            </a:r>
            <a:r>
              <a:rPr kumimoji="0" lang="fr-FR" sz="20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Loi de </a:t>
            </a:r>
            <a:r>
              <a:rPr kumimoji="0" lang="fr-FR" sz="2000" b="1" i="0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Snell</a:t>
            </a:r>
            <a:r>
              <a:rPr kumimoji="0" lang="fr-FR" sz="20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-Descartes sur la REFLEXION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 :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tabLst/>
            </a:pPr>
            <a:endParaRPr lang="fr-FR" sz="2000" b="1" dirty="0" smtClean="0">
              <a:latin typeface="Calibri" pitchFamily="34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tabLst/>
            </a:pPr>
            <a:endParaRPr kumimoji="0" lang="fr-FR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pitchFamily="34" charset="0"/>
                <a:sym typeface="Wingdings 2" pitchFamily="18" charset="2"/>
              </a:rPr>
              <a:t>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pitchFamily="34" charset="0"/>
              </a:rPr>
              <a:t> </a:t>
            </a:r>
            <a:r>
              <a:rPr kumimoji="0" lang="fr-FR" sz="20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Loi de </a:t>
            </a:r>
            <a:r>
              <a:rPr kumimoji="0" lang="fr-FR" sz="2000" b="1" i="0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Snell</a:t>
            </a:r>
            <a:r>
              <a:rPr kumimoji="0" lang="fr-FR" sz="20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-Descartes sur la REFRACTION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 :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fr-FR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fr-FR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fr-FR" sz="1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 Box 1"/>
          <p:cNvSpPr txBox="1">
            <a:spLocks noChangeArrowheads="1"/>
          </p:cNvSpPr>
          <p:nvPr/>
        </p:nvSpPr>
        <p:spPr bwMode="auto">
          <a:xfrm>
            <a:off x="7775848" y="260648"/>
            <a:ext cx="1224136" cy="43204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Image 7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0152" y="1340768"/>
            <a:ext cx="3024336" cy="2016224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7847856" y="260648"/>
            <a:ext cx="1296144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i</a:t>
            </a:r>
            <a:r>
              <a:rPr kumimoji="0" lang="fr-FR" sz="2000" b="1" i="0" u="none" strike="noStrike" cap="none" normalizeH="0" baseline="-2500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1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’ = – i</a:t>
            </a:r>
            <a:r>
              <a:rPr kumimoji="0" lang="fr-FR" sz="2000" b="1" i="0" u="none" strike="noStrike" cap="none" normalizeH="0" baseline="-2500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1</a:t>
            </a:r>
            <a:endParaRPr kumimoji="0" lang="fr-FR" sz="2800" b="1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164288" y="1844824"/>
            <a:ext cx="34977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fr-FR" sz="2000" b="1" baseline="-250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1</a:t>
            </a:r>
            <a:endParaRPr lang="fr-FR" dirty="0">
              <a:solidFill>
                <a:srgbClr val="0070C0"/>
              </a:solidFill>
            </a:endParaRPr>
          </a:p>
        </p:txBody>
      </p:sp>
      <p:sp>
        <p:nvSpPr>
          <p:cNvPr id="15" name="Freeform 9"/>
          <p:cNvSpPr>
            <a:spLocks/>
          </p:cNvSpPr>
          <p:nvPr/>
        </p:nvSpPr>
        <p:spPr bwMode="auto">
          <a:xfrm flipV="1">
            <a:off x="7812360" y="1628800"/>
            <a:ext cx="504056" cy="144016"/>
          </a:xfrm>
          <a:custGeom>
            <a:avLst/>
            <a:gdLst>
              <a:gd name="connsiteX0" fmla="*/ 0 w 21760"/>
              <a:gd name="connsiteY0" fmla="*/ 4029 h 4053"/>
              <a:gd name="connsiteX1" fmla="*/ 4647 w 21760"/>
              <a:gd name="connsiteY1" fmla="*/ 3393 h 4053"/>
              <a:gd name="connsiteX2" fmla="*/ 8157 w 21760"/>
              <a:gd name="connsiteY2" fmla="*/ 557 h 4053"/>
              <a:gd name="connsiteX3" fmla="*/ 21760 w 21760"/>
              <a:gd name="connsiteY3" fmla="*/ 53 h 4053"/>
              <a:gd name="connsiteX0" fmla="*/ 0 w 10000"/>
              <a:gd name="connsiteY0" fmla="*/ 9810 h 9876"/>
              <a:gd name="connsiteX1" fmla="*/ 2136 w 10000"/>
              <a:gd name="connsiteY1" fmla="*/ 8241 h 9876"/>
              <a:gd name="connsiteX2" fmla="*/ 10000 w 10000"/>
              <a:gd name="connsiteY2" fmla="*/ 0 h 9876"/>
              <a:gd name="connsiteX0" fmla="*/ 0 w 10000"/>
              <a:gd name="connsiteY0" fmla="*/ 9933 h 11649"/>
              <a:gd name="connsiteX1" fmla="*/ 4596 w 10000"/>
              <a:gd name="connsiteY1" fmla="*/ 9993 h 11649"/>
              <a:gd name="connsiteX2" fmla="*/ 10000 w 10000"/>
              <a:gd name="connsiteY2" fmla="*/ 0 h 11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000" h="11649">
                <a:moveTo>
                  <a:pt x="0" y="9933"/>
                </a:moveTo>
                <a:cubicBezTo>
                  <a:pt x="784" y="9993"/>
                  <a:pt x="2929" y="11649"/>
                  <a:pt x="4596" y="9993"/>
                </a:cubicBezTo>
                <a:cubicBezTo>
                  <a:pt x="6263" y="8338"/>
                  <a:pt x="8362" y="1739"/>
                  <a:pt x="10000" y="0"/>
                </a:cubicBezTo>
              </a:path>
            </a:pathLst>
          </a:custGeom>
          <a:noFill/>
          <a:ln w="38100">
            <a:solidFill>
              <a:srgbClr val="0070C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ln w="38100">
                <a:solidFill>
                  <a:schemeClr val="tx1"/>
                </a:solidFill>
              </a:ln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956376" y="1268760"/>
            <a:ext cx="42030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fr-FR" sz="2000" b="1" baseline="-25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fr-FR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’</a:t>
            </a:r>
            <a:endParaRPr lang="fr-FR" dirty="0">
              <a:solidFill>
                <a:srgbClr val="0070C0"/>
              </a:solidFill>
            </a:endParaRPr>
          </a:p>
        </p:txBody>
      </p:sp>
      <p:sp>
        <p:nvSpPr>
          <p:cNvPr id="19" name="Freeform 9"/>
          <p:cNvSpPr>
            <a:spLocks/>
          </p:cNvSpPr>
          <p:nvPr/>
        </p:nvSpPr>
        <p:spPr bwMode="auto">
          <a:xfrm>
            <a:off x="7812360" y="2924944"/>
            <a:ext cx="288032" cy="144016"/>
          </a:xfrm>
          <a:custGeom>
            <a:avLst/>
            <a:gdLst>
              <a:gd name="connsiteX0" fmla="*/ 0 w 21760"/>
              <a:gd name="connsiteY0" fmla="*/ 4029 h 4053"/>
              <a:gd name="connsiteX1" fmla="*/ 4647 w 21760"/>
              <a:gd name="connsiteY1" fmla="*/ 3393 h 4053"/>
              <a:gd name="connsiteX2" fmla="*/ 8157 w 21760"/>
              <a:gd name="connsiteY2" fmla="*/ 557 h 4053"/>
              <a:gd name="connsiteX3" fmla="*/ 21760 w 21760"/>
              <a:gd name="connsiteY3" fmla="*/ 53 h 4053"/>
              <a:gd name="connsiteX0" fmla="*/ 0 w 10000"/>
              <a:gd name="connsiteY0" fmla="*/ 9810 h 9876"/>
              <a:gd name="connsiteX1" fmla="*/ 2136 w 10000"/>
              <a:gd name="connsiteY1" fmla="*/ 8241 h 9876"/>
              <a:gd name="connsiteX2" fmla="*/ 10000 w 10000"/>
              <a:gd name="connsiteY2" fmla="*/ 0 h 9876"/>
              <a:gd name="connsiteX0" fmla="*/ 0 w 10000"/>
              <a:gd name="connsiteY0" fmla="*/ 9933 h 11649"/>
              <a:gd name="connsiteX1" fmla="*/ 4596 w 10000"/>
              <a:gd name="connsiteY1" fmla="*/ 9993 h 11649"/>
              <a:gd name="connsiteX2" fmla="*/ 10000 w 10000"/>
              <a:gd name="connsiteY2" fmla="*/ 0 h 11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000" h="11649">
                <a:moveTo>
                  <a:pt x="0" y="9933"/>
                </a:moveTo>
                <a:cubicBezTo>
                  <a:pt x="784" y="9993"/>
                  <a:pt x="2929" y="11649"/>
                  <a:pt x="4596" y="9993"/>
                </a:cubicBezTo>
                <a:cubicBezTo>
                  <a:pt x="6263" y="8338"/>
                  <a:pt x="8362" y="1739"/>
                  <a:pt x="10000" y="0"/>
                </a:cubicBezTo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ln w="38100">
                <a:solidFill>
                  <a:schemeClr val="tx1"/>
                </a:solidFill>
              </a:ln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7812360" y="2996952"/>
            <a:ext cx="34977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fr-FR" sz="2000" b="1" baseline="-25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24" name="Freeform 9"/>
          <p:cNvSpPr>
            <a:spLocks/>
          </p:cNvSpPr>
          <p:nvPr/>
        </p:nvSpPr>
        <p:spPr bwMode="auto">
          <a:xfrm flipH="1" flipV="1">
            <a:off x="7380310" y="1748950"/>
            <a:ext cx="399722" cy="167878"/>
          </a:xfrm>
          <a:custGeom>
            <a:avLst/>
            <a:gdLst>
              <a:gd name="connsiteX0" fmla="*/ 0 w 21760"/>
              <a:gd name="connsiteY0" fmla="*/ 4029 h 4053"/>
              <a:gd name="connsiteX1" fmla="*/ 4647 w 21760"/>
              <a:gd name="connsiteY1" fmla="*/ 3393 h 4053"/>
              <a:gd name="connsiteX2" fmla="*/ 8157 w 21760"/>
              <a:gd name="connsiteY2" fmla="*/ 557 h 4053"/>
              <a:gd name="connsiteX3" fmla="*/ 21760 w 21760"/>
              <a:gd name="connsiteY3" fmla="*/ 53 h 4053"/>
              <a:gd name="connsiteX0" fmla="*/ 0 w 10000"/>
              <a:gd name="connsiteY0" fmla="*/ 9810 h 9876"/>
              <a:gd name="connsiteX1" fmla="*/ 2136 w 10000"/>
              <a:gd name="connsiteY1" fmla="*/ 8241 h 9876"/>
              <a:gd name="connsiteX2" fmla="*/ 10000 w 10000"/>
              <a:gd name="connsiteY2" fmla="*/ 0 h 9876"/>
              <a:gd name="connsiteX0" fmla="*/ 0 w 10000"/>
              <a:gd name="connsiteY0" fmla="*/ 9933 h 11649"/>
              <a:gd name="connsiteX1" fmla="*/ 4596 w 10000"/>
              <a:gd name="connsiteY1" fmla="*/ 9993 h 11649"/>
              <a:gd name="connsiteX2" fmla="*/ 10000 w 10000"/>
              <a:gd name="connsiteY2" fmla="*/ 0 h 11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000" h="11649">
                <a:moveTo>
                  <a:pt x="0" y="9933"/>
                </a:moveTo>
                <a:cubicBezTo>
                  <a:pt x="784" y="9993"/>
                  <a:pt x="2929" y="11649"/>
                  <a:pt x="4596" y="9993"/>
                </a:cubicBezTo>
                <a:cubicBezTo>
                  <a:pt x="6263" y="8338"/>
                  <a:pt x="8362" y="1739"/>
                  <a:pt x="10000" y="0"/>
                </a:cubicBezTo>
              </a:path>
            </a:pathLst>
          </a:custGeom>
          <a:noFill/>
          <a:ln w="38100">
            <a:solidFill>
              <a:srgbClr val="0066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ln w="38100">
                <a:solidFill>
                  <a:schemeClr val="tx1"/>
                </a:solidFill>
              </a:ln>
            </a:endParaRPr>
          </a:p>
        </p:txBody>
      </p:sp>
      <p:sp>
        <p:nvSpPr>
          <p:cNvPr id="25" name="Text Box 1"/>
          <p:cNvSpPr txBox="1">
            <a:spLocks noChangeArrowheads="1"/>
          </p:cNvSpPr>
          <p:nvPr/>
        </p:nvSpPr>
        <p:spPr bwMode="auto">
          <a:xfrm>
            <a:off x="458019" y="2420888"/>
            <a:ext cx="2376264" cy="86409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530027" y="2420888"/>
            <a:ext cx="100811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 dirty="0" smtClean="0">
                <a:latin typeface="Arial" pitchFamily="34" charset="0"/>
                <a:cs typeface="Arial" pitchFamily="34" charset="0"/>
              </a:rPr>
              <a:t>sin (i</a:t>
            </a:r>
            <a:r>
              <a:rPr lang="fr-FR" sz="2000" b="1" baseline="-25000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fr-FR" sz="2000" b="1" dirty="0" smtClean="0">
                <a:latin typeface="Arial" pitchFamily="34" charset="0"/>
                <a:cs typeface="Arial" pitchFamily="34" charset="0"/>
              </a:rPr>
              <a:t>)</a:t>
            </a:r>
            <a:endParaRPr lang="fr-FR" dirty="0"/>
          </a:p>
        </p:txBody>
      </p:sp>
      <p:sp>
        <p:nvSpPr>
          <p:cNvPr id="27" name="Rectangle 26"/>
          <p:cNvSpPr/>
          <p:nvPr/>
        </p:nvSpPr>
        <p:spPr>
          <a:xfrm>
            <a:off x="727383" y="2879224"/>
            <a:ext cx="57740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latin typeface="Arial" pitchFamily="34" charset="0"/>
                <a:cs typeface="Arial" pitchFamily="34" charset="0"/>
              </a:rPr>
              <a:t>v</a:t>
            </a:r>
            <a:r>
              <a:rPr lang="fr-FR" sz="2000" b="1" baseline="-25000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fr-FR" sz="20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fr-FR" dirty="0"/>
          </a:p>
        </p:txBody>
      </p:sp>
      <p:sp>
        <p:nvSpPr>
          <p:cNvPr id="28" name="Rectangle 27"/>
          <p:cNvSpPr/>
          <p:nvPr/>
        </p:nvSpPr>
        <p:spPr>
          <a:xfrm>
            <a:off x="2042195" y="2886844"/>
            <a:ext cx="57740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latin typeface="Arial" pitchFamily="34" charset="0"/>
                <a:cs typeface="Arial" pitchFamily="34" charset="0"/>
              </a:rPr>
              <a:t>v</a:t>
            </a:r>
            <a:r>
              <a:rPr lang="fr-FR" sz="2000" b="1" baseline="-25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</a:t>
            </a:r>
            <a:endParaRPr lang="fr-FR" dirty="0"/>
          </a:p>
        </p:txBody>
      </p:sp>
      <p:cxnSp>
        <p:nvCxnSpPr>
          <p:cNvPr id="29" name="Connecteur droit 28"/>
          <p:cNvCxnSpPr/>
          <p:nvPr/>
        </p:nvCxnSpPr>
        <p:spPr>
          <a:xfrm>
            <a:off x="1898179" y="2852936"/>
            <a:ext cx="79208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/>
          <p:cNvSpPr/>
          <p:nvPr/>
        </p:nvSpPr>
        <p:spPr>
          <a:xfrm>
            <a:off x="1492425" y="2636912"/>
            <a:ext cx="33374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latin typeface="Arial" pitchFamily="34" charset="0"/>
                <a:cs typeface="Arial" pitchFamily="34" charset="0"/>
              </a:rPr>
              <a:t>=</a:t>
            </a:r>
            <a:endParaRPr lang="fr-FR" dirty="0"/>
          </a:p>
        </p:txBody>
      </p:sp>
      <p:cxnSp>
        <p:nvCxnSpPr>
          <p:cNvPr id="31" name="Connecteur droit 30"/>
          <p:cNvCxnSpPr/>
          <p:nvPr/>
        </p:nvCxnSpPr>
        <p:spPr>
          <a:xfrm>
            <a:off x="530027" y="2852936"/>
            <a:ext cx="86409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/>
          <p:cNvSpPr/>
          <p:nvPr/>
        </p:nvSpPr>
        <p:spPr>
          <a:xfrm>
            <a:off x="1826171" y="2420888"/>
            <a:ext cx="100811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 dirty="0" smtClean="0">
                <a:latin typeface="Arial" pitchFamily="34" charset="0"/>
                <a:cs typeface="Arial" pitchFamily="34" charset="0"/>
              </a:rPr>
              <a:t>sin (i</a:t>
            </a:r>
            <a:r>
              <a:rPr lang="fr-FR" sz="2000" b="1" baseline="-25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fr-FR" sz="2000" b="1" dirty="0" smtClean="0">
                <a:latin typeface="Arial" pitchFamily="34" charset="0"/>
                <a:cs typeface="Arial" pitchFamily="34" charset="0"/>
              </a:rPr>
              <a:t>)</a:t>
            </a:r>
            <a:endParaRPr lang="fr-FR" dirty="0"/>
          </a:p>
        </p:txBody>
      </p:sp>
      <p:sp>
        <p:nvSpPr>
          <p:cNvPr id="33" name="Rectangle 6"/>
          <p:cNvSpPr>
            <a:spLocks noChangeArrowheads="1"/>
          </p:cNvSpPr>
          <p:nvPr/>
        </p:nvSpPr>
        <p:spPr bwMode="auto">
          <a:xfrm>
            <a:off x="2963441" y="2399551"/>
            <a:ext cx="2808312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v</a:t>
            </a:r>
            <a:r>
              <a:rPr kumimoji="0" lang="fr-FR" sz="2000" b="1" i="0" u="none" strike="noStrike" cap="none" normalizeH="0" baseline="-2500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1</a:t>
            </a:r>
            <a:r>
              <a:rPr kumimoji="0" lang="fr-FR" sz="20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et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v</a:t>
            </a:r>
            <a:r>
              <a:rPr kumimoji="0" lang="fr-FR" sz="2000" b="1" i="0" u="none" strike="noStrike" cap="none" normalizeH="0" baseline="-2500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2</a:t>
            </a:r>
            <a:r>
              <a:rPr kumimoji="0" lang="fr-FR" sz="20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= célérités des ondes sismiques dans les milieux 1 et 2</a:t>
            </a:r>
            <a:endParaRPr kumimoji="0" lang="fr-FR" sz="280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5057" name="Rectangle 1"/>
          <p:cNvSpPr>
            <a:spLocks noChangeArrowheads="1"/>
          </p:cNvSpPr>
          <p:nvPr/>
        </p:nvSpPr>
        <p:spPr bwMode="auto">
          <a:xfrm>
            <a:off x="0" y="3501008"/>
            <a:ext cx="9144000" cy="40011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Arial Unicode MS" pitchFamily="34" charset="-128"/>
                <a:cs typeface="Calibri" pitchFamily="34" charset="0"/>
              </a:rPr>
              <a:t>Application : la</a:t>
            </a:r>
            <a:r>
              <a:rPr kumimoji="0" lang="fr-FR" sz="2000" b="1" i="0" u="sng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Arial Unicode MS" pitchFamily="34" charset="-128"/>
                <a:cs typeface="Calibri" pitchFamily="34" charset="0"/>
              </a:rPr>
              <a:t> « discontinuité de Mohorovicic » ou « </a:t>
            </a:r>
            <a:r>
              <a:rPr kumimoji="0" lang="fr-FR" sz="2000" b="1" i="0" u="sng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Arial Unicode MS" pitchFamily="34" charset="-128"/>
                <a:cs typeface="Calibri" pitchFamily="34" charset="0"/>
              </a:rPr>
              <a:t>Moho</a:t>
            </a:r>
            <a:r>
              <a:rPr kumimoji="0" lang="fr-FR" sz="2000" b="1" i="0" u="sng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Arial Unicode MS" pitchFamily="34" charset="-128"/>
                <a:cs typeface="Calibri" pitchFamily="34" charset="0"/>
              </a:rPr>
              <a:t> »</a:t>
            </a:r>
            <a:endParaRPr kumimoji="0" lang="fr-FR" sz="4400" b="1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45088" name="Rectangle 3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 l="40395" t="30240" r="7631" b="13481"/>
          <a:stretch>
            <a:fillRect/>
          </a:stretch>
        </p:blipFill>
        <p:spPr bwMode="auto">
          <a:xfrm>
            <a:off x="4353372" y="3925178"/>
            <a:ext cx="4752528" cy="2894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24" name="Rectangle 5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3136" name="Rectangle 64"/>
          <p:cNvSpPr>
            <a:spLocks noChangeArrowheads="1"/>
          </p:cNvSpPr>
          <p:nvPr/>
        </p:nvSpPr>
        <p:spPr bwMode="auto">
          <a:xfrm>
            <a:off x="0" y="4005064"/>
            <a:ext cx="4211960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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- </a:t>
            </a:r>
            <a:r>
              <a:rPr kumimoji="0" lang="fr-FR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Quel(s) phénomène(s) observe-t-on pour les trajets ci-dessous ?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  <a:sym typeface="Wingdings" pitchFamily="2" charset="2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Arial Unicode MS" pitchFamily="34" charset="-128"/>
              <a:cs typeface="Calibri" pitchFamily="34" charset="0"/>
              <a:sym typeface="Wingdings" pitchFamily="2" charset="2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  <a:sym typeface="Wingdings" pitchFamily="2" charset="2"/>
              </a:rPr>
              <a:t>- </a:t>
            </a:r>
            <a:r>
              <a:rPr kumimoji="0" lang="fr-FR" sz="20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  <a:sym typeface="Wingdings" pitchFamily="2" charset="2"/>
              </a:rPr>
              <a:t>Trajet </a:t>
            </a:r>
            <a:r>
              <a:rPr kumimoji="0" lang="fr-FR" sz="2000" b="1" i="0" u="sng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 Black" pitchFamily="34" charset="0"/>
                <a:ea typeface="Arial Unicode MS" pitchFamily="34" charset="-128"/>
                <a:cs typeface="Calibri" pitchFamily="34" charset="0"/>
                <a:sym typeface="Wingdings" pitchFamily="2" charset="2"/>
              </a:rPr>
              <a:t>FS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/>
                <a:ea typeface="Arial Unicode MS" pitchFamily="34" charset="-128"/>
                <a:cs typeface="Calibri" pitchFamily="34" charset="0"/>
                <a:sym typeface="Wingdings" pitchFamily="2" charset="2"/>
              </a:rPr>
              <a:t> 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  <a:sym typeface="Wingdings" pitchFamily="2" charset="2"/>
              </a:rPr>
              <a:t>: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  <a:sym typeface="Wingdings" pitchFamily="2" charset="2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Arial Unicode MS" pitchFamily="34" charset="-128"/>
              <a:cs typeface="Calibri" pitchFamily="34" charset="0"/>
              <a:sym typeface="Wingdings" pitchFamily="2" charset="2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  <a:sym typeface="Wingdings" pitchFamily="2" charset="2"/>
              </a:rPr>
              <a:t>- </a:t>
            </a:r>
            <a:r>
              <a:rPr kumimoji="0" lang="fr-FR" sz="20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  <a:sym typeface="Wingdings" pitchFamily="2" charset="2"/>
              </a:rPr>
              <a:t>Trajet </a:t>
            </a:r>
            <a:r>
              <a:rPr kumimoji="0" lang="fr-FR" sz="2000" b="1" i="0" u="sng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Arial Black" pitchFamily="34" charset="0"/>
                <a:ea typeface="Arial Unicode MS" pitchFamily="34" charset="-128"/>
                <a:cs typeface="Calibri" pitchFamily="34" charset="0"/>
                <a:sym typeface="Wingdings" pitchFamily="2" charset="2"/>
              </a:rPr>
              <a:t>FBS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/>
                <a:ea typeface="Arial Unicode MS" pitchFamily="34" charset="-128"/>
                <a:cs typeface="Calibri" pitchFamily="34" charset="0"/>
                <a:sym typeface="Wingdings" pitchFamily="2" charset="2"/>
              </a:rPr>
              <a:t> 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  <a:sym typeface="Wingdings" pitchFamily="2" charset="2"/>
              </a:rPr>
              <a:t>: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  <a:sym typeface="Wingdings" pitchFamily="2" charset="2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Arial Unicode MS" pitchFamily="34" charset="-128"/>
              <a:cs typeface="Calibri" pitchFamily="34" charset="0"/>
              <a:sym typeface="Wingdings" pitchFamily="2" charset="2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  <a:sym typeface="Wingdings" pitchFamily="2" charset="2"/>
              </a:rPr>
              <a:t>- </a:t>
            </a:r>
            <a:r>
              <a:rPr kumimoji="0" lang="fr-FR" sz="20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  <a:sym typeface="Wingdings" pitchFamily="2" charset="2"/>
              </a:rPr>
              <a:t>Trajet </a:t>
            </a:r>
            <a:r>
              <a:rPr kumimoji="0" lang="fr-FR" sz="20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 Black" pitchFamily="34" charset="0"/>
                <a:ea typeface="Arial Unicode MS" pitchFamily="34" charset="-128"/>
                <a:cs typeface="Calibri" pitchFamily="34" charset="0"/>
                <a:sym typeface="Wingdings" pitchFamily="2" charset="2"/>
              </a:rPr>
              <a:t>FADCS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/>
                <a:ea typeface="Arial Unicode MS" pitchFamily="34" charset="-128"/>
                <a:cs typeface="Calibri" pitchFamily="34" charset="0"/>
                <a:sym typeface="Wingdings" pitchFamily="2" charset="2"/>
              </a:rPr>
              <a:t> 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  <a:sym typeface="Wingdings" pitchFamily="2" charset="2"/>
              </a:rPr>
              <a:t>: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Arial Unicode MS" pitchFamily="34" charset="-128"/>
              <a:cs typeface="Times New Roman" pitchFamily="18" charset="0"/>
              <a:sym typeface="Wingdings" pitchFamily="2" charset="2"/>
            </a:endParaRPr>
          </a:p>
        </p:txBody>
      </p:sp>
      <p:sp>
        <p:nvSpPr>
          <p:cNvPr id="102" name="Rectangle 6"/>
          <p:cNvSpPr>
            <a:spLocks noChangeArrowheads="1"/>
          </p:cNvSpPr>
          <p:nvPr/>
        </p:nvSpPr>
        <p:spPr bwMode="auto">
          <a:xfrm>
            <a:off x="1382440" y="4797152"/>
            <a:ext cx="2808312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Trajet </a:t>
            </a:r>
            <a:r>
              <a:rPr kumimoji="0" lang="fr-FR" sz="2000" i="0" u="sng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direct</a:t>
            </a:r>
            <a:endParaRPr kumimoji="0" lang="fr-FR" sz="2800" i="0" u="sng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" name="Rectangle 6"/>
          <p:cNvSpPr>
            <a:spLocks noChangeArrowheads="1"/>
          </p:cNvSpPr>
          <p:nvPr/>
        </p:nvSpPr>
        <p:spPr bwMode="auto">
          <a:xfrm>
            <a:off x="1585764" y="5254600"/>
            <a:ext cx="2808312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i="0" u="sng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Réflexion</a:t>
            </a:r>
            <a:r>
              <a:rPr kumimoji="0" lang="fr-FR" sz="20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en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B</a:t>
            </a:r>
            <a:endParaRPr kumimoji="0" lang="fr-FR" sz="28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4" name="Rectangle 6"/>
          <p:cNvSpPr>
            <a:spLocks noChangeArrowheads="1"/>
          </p:cNvSpPr>
          <p:nvPr/>
        </p:nvSpPr>
        <p:spPr bwMode="auto">
          <a:xfrm>
            <a:off x="1933104" y="5707856"/>
            <a:ext cx="2808312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i="0" u="sng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Réfraction</a:t>
            </a:r>
            <a:r>
              <a:rPr kumimoji="0" lang="fr-FR" sz="20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en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A</a:t>
            </a:r>
            <a:endParaRPr kumimoji="0" lang="fr-FR" sz="28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5" name="Rectangle 6"/>
          <p:cNvSpPr>
            <a:spLocks noChangeArrowheads="1"/>
          </p:cNvSpPr>
          <p:nvPr/>
        </p:nvSpPr>
        <p:spPr bwMode="auto">
          <a:xfrm>
            <a:off x="1907704" y="6021288"/>
            <a:ext cx="2808312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i="0" u="sng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Réflexion</a:t>
            </a:r>
            <a:r>
              <a:rPr kumimoji="0" lang="fr-FR" sz="20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en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D</a:t>
            </a:r>
            <a:endParaRPr kumimoji="0" lang="fr-FR" sz="28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6" name="Rectangle 6"/>
          <p:cNvSpPr>
            <a:spLocks noChangeArrowheads="1"/>
          </p:cNvSpPr>
          <p:nvPr/>
        </p:nvSpPr>
        <p:spPr bwMode="auto">
          <a:xfrm>
            <a:off x="1907704" y="6375152"/>
            <a:ext cx="2808312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i="0" u="sng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Réfraction</a:t>
            </a:r>
            <a:r>
              <a:rPr kumimoji="0" lang="fr-FR" sz="20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en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C</a:t>
            </a:r>
            <a:endParaRPr kumimoji="0" lang="fr-FR" sz="28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Rectangle 22"/>
          <p:cNvSpPr>
            <a:spLocks noChangeArrowheads="1"/>
          </p:cNvSpPr>
          <p:nvPr/>
        </p:nvSpPr>
        <p:spPr bwMode="auto">
          <a:xfrm>
            <a:off x="179512" y="332656"/>
            <a:ext cx="6120680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  <a:sym typeface="Wingdings"/>
              </a:rPr>
              <a:t> </a:t>
            </a:r>
            <a:r>
              <a:rPr kumimoji="0" lang="fr-FR" sz="20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Le </a:t>
            </a:r>
            <a:r>
              <a:rPr kumimoji="0" lang="fr-FR" sz="20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rai </a:t>
            </a:r>
            <a:r>
              <a:rPr kumimoji="0" lang="fr-FR" sz="20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réfléchi appartient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au plan d’incidence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179512" y="692696"/>
            <a:ext cx="885698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ts val="1000"/>
              </a:spcAft>
            </a:pPr>
            <a:r>
              <a:rPr lang="fr-FR" sz="2000" dirty="0" smtClean="0">
                <a:latin typeface="Arial" pitchFamily="34" charset="0"/>
                <a:cs typeface="Arial" pitchFamily="34" charset="0"/>
                <a:sym typeface="Wingdings"/>
              </a:rPr>
              <a:t>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L’angle de réflexion </a:t>
            </a: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fr-FR" sz="2000" b="1" baseline="-25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’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est égal à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l’opposé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de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l’angle d’incidence </a:t>
            </a: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fr-FR" sz="2000" b="1" baseline="-25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:</a:t>
            </a:r>
          </a:p>
        </p:txBody>
      </p:sp>
      <p:sp>
        <p:nvSpPr>
          <p:cNvPr id="38" name="Rectangle 22"/>
          <p:cNvSpPr>
            <a:spLocks noChangeArrowheads="1"/>
          </p:cNvSpPr>
          <p:nvPr/>
        </p:nvSpPr>
        <p:spPr bwMode="auto">
          <a:xfrm>
            <a:off x="179512" y="1556792"/>
            <a:ext cx="6120680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  <a:sym typeface="Wingdings"/>
              </a:rPr>
              <a:t> </a:t>
            </a:r>
            <a:r>
              <a:rPr kumimoji="0" lang="fr-FR" sz="20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Le </a:t>
            </a:r>
            <a:r>
              <a:rPr kumimoji="0" lang="fr-FR" sz="20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rai </a:t>
            </a:r>
            <a:r>
              <a:rPr kumimoji="0" lang="fr-FR" sz="20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réfracté appartient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au plan d’incidence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0" y="1988840"/>
            <a:ext cx="554461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ts val="1000"/>
              </a:spcAft>
            </a:pPr>
            <a:r>
              <a:rPr lang="fr-FR" sz="2000" dirty="0" smtClean="0">
                <a:latin typeface="Arial" pitchFamily="34" charset="0"/>
                <a:cs typeface="Arial" pitchFamily="34" charset="0"/>
                <a:sym typeface="Wingdings"/>
              </a:rPr>
              <a:t>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Wingdings"/>
              </a:rPr>
              <a:t>La relation </a:t>
            </a:r>
            <a:r>
              <a:rPr lang="fr-FR" sz="2000" b="1" dirty="0" smtClean="0">
                <a:latin typeface="Arial" pitchFamily="34" charset="0"/>
                <a:cs typeface="Arial" pitchFamily="34" charset="0"/>
              </a:rPr>
              <a:t>n</a:t>
            </a:r>
            <a:r>
              <a:rPr lang="fr-FR" sz="2000" b="1" baseline="-25000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fr-FR" sz="20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000" b="1" dirty="0" smtClean="0">
                <a:latin typeface="Arial"/>
                <a:cs typeface="Arial"/>
              </a:rPr>
              <a:t>×</a:t>
            </a:r>
            <a:r>
              <a:rPr lang="fr-FR" sz="2000" b="1" dirty="0" smtClean="0">
                <a:latin typeface="Arial" pitchFamily="34" charset="0"/>
                <a:cs typeface="Arial" pitchFamily="34" charset="0"/>
              </a:rPr>
              <a:t> sin i</a:t>
            </a:r>
            <a:r>
              <a:rPr lang="fr-FR" sz="2000" b="1" baseline="-25000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fr-FR" sz="2000" b="1" dirty="0" smtClean="0">
                <a:latin typeface="Arial" pitchFamily="34" charset="0"/>
                <a:cs typeface="Arial" pitchFamily="34" charset="0"/>
              </a:rPr>
              <a:t> = n</a:t>
            </a:r>
            <a:r>
              <a:rPr lang="fr-FR" sz="2000" b="1" baseline="-25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fr-FR" sz="20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000" b="1" dirty="0" smtClean="0">
                <a:latin typeface="Arial"/>
                <a:cs typeface="Arial"/>
              </a:rPr>
              <a:t>×</a:t>
            </a:r>
            <a:r>
              <a:rPr lang="fr-FR" sz="2000" b="1" dirty="0" smtClean="0">
                <a:latin typeface="Arial" pitchFamily="34" charset="0"/>
                <a:cs typeface="Arial" pitchFamily="34" charset="0"/>
              </a:rPr>
              <a:t> sin i</a:t>
            </a:r>
            <a:r>
              <a:rPr lang="fr-FR" sz="2000" b="1" baseline="-25000" dirty="0" smtClean="0">
                <a:latin typeface="Arial" pitchFamily="34" charset="0"/>
                <a:cs typeface="Arial" pitchFamily="34" charset="0"/>
              </a:rPr>
              <a:t>2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devient 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9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5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5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800" decel="100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800" decel="100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800" decel="100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800" decel="100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/>
      <p:bldP spid="27" grpId="0"/>
      <p:bldP spid="28" grpId="0"/>
      <p:bldP spid="30" grpId="0"/>
      <p:bldP spid="32" grpId="0"/>
      <p:bldP spid="33" grpId="0"/>
      <p:bldP spid="45057" grpId="0" animBg="1"/>
      <p:bldP spid="3136" grpId="0"/>
      <p:bldP spid="102" grpId="0"/>
      <p:bldP spid="103" grpId="0"/>
      <p:bldP spid="104" grpId="0"/>
      <p:bldP spid="105" grpId="0"/>
      <p:bldP spid="106" grpId="0"/>
      <p:bldP spid="39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44624"/>
            <a:ext cx="9144000" cy="40011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Arial Unicode MS" pitchFamily="34" charset="-128"/>
                <a:cs typeface="Calibri" pitchFamily="34" charset="0"/>
              </a:rPr>
              <a:t>Application : la</a:t>
            </a:r>
            <a:r>
              <a:rPr kumimoji="0" lang="fr-FR" sz="2000" b="1" i="0" u="sng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Arial Unicode MS" pitchFamily="34" charset="-128"/>
                <a:cs typeface="Calibri" pitchFamily="34" charset="0"/>
              </a:rPr>
              <a:t> « discontinuité de Mohorovicic » ou « </a:t>
            </a:r>
            <a:r>
              <a:rPr kumimoji="0" lang="fr-FR" sz="2000" b="1" i="0" u="sng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Arial Unicode MS" pitchFamily="34" charset="-128"/>
                <a:cs typeface="Calibri" pitchFamily="34" charset="0"/>
              </a:rPr>
              <a:t>Moho</a:t>
            </a:r>
            <a:r>
              <a:rPr kumimoji="0" lang="fr-FR" sz="2000" b="1" i="0" u="sng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Arial Unicode MS" pitchFamily="34" charset="-128"/>
                <a:cs typeface="Calibri" pitchFamily="34" charset="0"/>
              </a:rPr>
              <a:t> »</a:t>
            </a:r>
            <a:endParaRPr kumimoji="0" lang="fr-FR" sz="4400" b="1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Black" pitchFamily="34" charset="0"/>
              <a:cs typeface="Arial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 l="40395" t="30240" r="7631" b="13481"/>
          <a:stretch>
            <a:fillRect/>
          </a:stretch>
        </p:blipFill>
        <p:spPr bwMode="auto">
          <a:xfrm>
            <a:off x="4353372" y="468794"/>
            <a:ext cx="4752528" cy="2894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64"/>
          <p:cNvSpPr>
            <a:spLocks noChangeArrowheads="1"/>
          </p:cNvSpPr>
          <p:nvPr/>
        </p:nvSpPr>
        <p:spPr bwMode="auto">
          <a:xfrm>
            <a:off x="0" y="548680"/>
            <a:ext cx="4211960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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- </a:t>
            </a:r>
            <a:r>
              <a:rPr kumimoji="0" lang="fr-FR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Quel(s) phénomène(s) observe-t-on pour les trajets ci-dessous ?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  <a:sym typeface="Wingdings" pitchFamily="2" charset="2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Arial Unicode MS" pitchFamily="34" charset="-128"/>
              <a:cs typeface="Calibri" pitchFamily="34" charset="0"/>
              <a:sym typeface="Wingdings" pitchFamily="2" charset="2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  <a:sym typeface="Wingdings" pitchFamily="2" charset="2"/>
              </a:rPr>
              <a:t>- </a:t>
            </a:r>
            <a:r>
              <a:rPr kumimoji="0" lang="fr-FR" sz="20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  <a:sym typeface="Wingdings" pitchFamily="2" charset="2"/>
              </a:rPr>
              <a:t>Trajet </a:t>
            </a:r>
            <a:r>
              <a:rPr kumimoji="0" lang="fr-FR" sz="2000" b="1" i="0" u="sng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 Black" pitchFamily="34" charset="0"/>
                <a:ea typeface="Arial Unicode MS" pitchFamily="34" charset="-128"/>
                <a:cs typeface="Calibri" pitchFamily="34" charset="0"/>
                <a:sym typeface="Wingdings" pitchFamily="2" charset="2"/>
              </a:rPr>
              <a:t>FS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/>
                <a:ea typeface="Arial Unicode MS" pitchFamily="34" charset="-128"/>
                <a:cs typeface="Calibri" pitchFamily="34" charset="0"/>
                <a:sym typeface="Wingdings" pitchFamily="2" charset="2"/>
              </a:rPr>
              <a:t> 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  <a:sym typeface="Wingdings" pitchFamily="2" charset="2"/>
              </a:rPr>
              <a:t>: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  <a:sym typeface="Wingdings" pitchFamily="2" charset="2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Arial Unicode MS" pitchFamily="34" charset="-128"/>
              <a:cs typeface="Calibri" pitchFamily="34" charset="0"/>
              <a:sym typeface="Wingdings" pitchFamily="2" charset="2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  <a:sym typeface="Wingdings" pitchFamily="2" charset="2"/>
              </a:rPr>
              <a:t>- </a:t>
            </a:r>
            <a:r>
              <a:rPr kumimoji="0" lang="fr-FR" sz="20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  <a:sym typeface="Wingdings" pitchFamily="2" charset="2"/>
              </a:rPr>
              <a:t>Trajet </a:t>
            </a:r>
            <a:r>
              <a:rPr kumimoji="0" lang="fr-FR" sz="2000" b="1" i="0" u="sng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Arial Black" pitchFamily="34" charset="0"/>
                <a:ea typeface="Arial Unicode MS" pitchFamily="34" charset="-128"/>
                <a:cs typeface="Calibri" pitchFamily="34" charset="0"/>
                <a:sym typeface="Wingdings" pitchFamily="2" charset="2"/>
              </a:rPr>
              <a:t>FBS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/>
                <a:ea typeface="Arial Unicode MS" pitchFamily="34" charset="-128"/>
                <a:cs typeface="Calibri" pitchFamily="34" charset="0"/>
                <a:sym typeface="Wingdings" pitchFamily="2" charset="2"/>
              </a:rPr>
              <a:t> 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  <a:sym typeface="Wingdings" pitchFamily="2" charset="2"/>
              </a:rPr>
              <a:t>: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  <a:sym typeface="Wingdings" pitchFamily="2" charset="2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Arial Unicode MS" pitchFamily="34" charset="-128"/>
              <a:cs typeface="Calibri" pitchFamily="34" charset="0"/>
              <a:sym typeface="Wingdings" pitchFamily="2" charset="2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  <a:sym typeface="Wingdings" pitchFamily="2" charset="2"/>
              </a:rPr>
              <a:t>- </a:t>
            </a:r>
            <a:r>
              <a:rPr kumimoji="0" lang="fr-FR" sz="20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  <a:sym typeface="Wingdings" pitchFamily="2" charset="2"/>
              </a:rPr>
              <a:t>Trajet </a:t>
            </a:r>
            <a:r>
              <a:rPr kumimoji="0" lang="fr-FR" sz="20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 Black" pitchFamily="34" charset="0"/>
                <a:ea typeface="Arial Unicode MS" pitchFamily="34" charset="-128"/>
                <a:cs typeface="Calibri" pitchFamily="34" charset="0"/>
                <a:sym typeface="Wingdings" pitchFamily="2" charset="2"/>
              </a:rPr>
              <a:t>FADCS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/>
                <a:ea typeface="Arial Unicode MS" pitchFamily="34" charset="-128"/>
                <a:cs typeface="Calibri" pitchFamily="34" charset="0"/>
                <a:sym typeface="Wingdings" pitchFamily="2" charset="2"/>
              </a:rPr>
              <a:t> 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  <a:sym typeface="Wingdings" pitchFamily="2" charset="2"/>
              </a:rPr>
              <a:t>: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Arial Unicode MS" pitchFamily="34" charset="-128"/>
              <a:cs typeface="Times New Roman" pitchFamily="18" charset="0"/>
              <a:sym typeface="Wingdings" pitchFamily="2" charset="2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382440" y="1340768"/>
            <a:ext cx="2808312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Trajet </a:t>
            </a:r>
            <a:r>
              <a:rPr kumimoji="0" lang="fr-FR" sz="2000" i="0" u="sng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direct</a:t>
            </a:r>
            <a:endParaRPr kumimoji="0" lang="fr-FR" sz="2800" i="0" u="sng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1585764" y="1798216"/>
            <a:ext cx="2808312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i="0" u="sng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Réflexion</a:t>
            </a:r>
            <a:r>
              <a:rPr kumimoji="0" lang="fr-FR" sz="20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en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B</a:t>
            </a:r>
            <a:endParaRPr kumimoji="0" lang="fr-FR" sz="28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1933104" y="2251472"/>
            <a:ext cx="2808312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i="0" u="sng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Réfraction</a:t>
            </a:r>
            <a:r>
              <a:rPr kumimoji="0" lang="fr-FR" sz="20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en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A</a:t>
            </a:r>
            <a:endParaRPr kumimoji="0" lang="fr-FR" sz="28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1907704" y="2564904"/>
            <a:ext cx="2808312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i="0" u="sng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Réflexion</a:t>
            </a:r>
            <a:r>
              <a:rPr kumimoji="0" lang="fr-FR" sz="20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en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D</a:t>
            </a:r>
            <a:endParaRPr kumimoji="0" lang="fr-FR" sz="28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1907704" y="2918768"/>
            <a:ext cx="2808312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i="0" u="sng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Réfraction</a:t>
            </a:r>
            <a:r>
              <a:rPr kumimoji="0" lang="fr-FR" sz="20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en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C</a:t>
            </a:r>
            <a:endParaRPr kumimoji="0" lang="fr-FR" sz="28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3356992"/>
            <a:ext cx="9144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2000" dirty="0" smtClean="0">
                <a:latin typeface="Times New Roman" pitchFamily="18" charset="0"/>
                <a:cs typeface="Times New Roman" pitchFamily="18" charset="0"/>
                <a:sym typeface="Wingdings"/>
              </a:rPr>
              <a:t>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fr-FR" sz="2000" i="1" dirty="0" smtClean="0">
                <a:latin typeface="Times New Roman" pitchFamily="18" charset="0"/>
                <a:cs typeface="Times New Roman" pitchFamily="18" charset="0"/>
              </a:rPr>
              <a:t>Dans la croûte terrestre, les ondes 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fr-FR" sz="2000" i="1" dirty="0" smtClean="0">
                <a:latin typeface="Times New Roman" pitchFamily="18" charset="0"/>
                <a:cs typeface="Times New Roman" pitchFamily="18" charset="0"/>
              </a:rPr>
              <a:t> se propagent à </a:t>
            </a:r>
            <a:r>
              <a:rPr lang="fr-FR" sz="2000" b="1" dirty="0" err="1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fr-FR" sz="2000" b="1" baseline="-25000" dirty="0" err="1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fr-FR" sz="2000" b="1" dirty="0" smtClean="0">
                <a:latin typeface="Times New Roman" pitchFamily="18" charset="0"/>
                <a:cs typeface="Times New Roman" pitchFamily="18" charset="0"/>
              </a:rPr>
              <a:t> =</a:t>
            </a:r>
            <a:r>
              <a:rPr lang="fr-FR" sz="20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000" b="1" dirty="0" smtClean="0">
                <a:latin typeface="Times New Roman" pitchFamily="18" charset="0"/>
                <a:cs typeface="Times New Roman" pitchFamily="18" charset="0"/>
              </a:rPr>
              <a:t>6,0 </a:t>
            </a:r>
            <a:r>
              <a:rPr lang="fr-FR" sz="2000" b="1" dirty="0" err="1" smtClean="0">
                <a:latin typeface="Times New Roman" pitchFamily="18" charset="0"/>
                <a:cs typeface="Times New Roman" pitchFamily="18" charset="0"/>
              </a:rPr>
              <a:t>km.s</a:t>
            </a:r>
            <a:r>
              <a:rPr lang="fr-FR" sz="2000" b="1" baseline="30000" dirty="0" smtClean="0">
                <a:latin typeface="Times New Roman" pitchFamily="18" charset="0"/>
                <a:cs typeface="Times New Roman" pitchFamily="18" charset="0"/>
              </a:rPr>
              <a:t> – 1</a:t>
            </a:r>
            <a:r>
              <a:rPr lang="fr-FR" sz="2000" b="1" i="1" baseline="30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000" i="1" dirty="0" smtClean="0">
                <a:latin typeface="Times New Roman" pitchFamily="18" charset="0"/>
                <a:cs typeface="Times New Roman" pitchFamily="18" charset="0"/>
              </a:rPr>
              <a:t>et dans le </a:t>
            </a:r>
            <a:r>
              <a:rPr lang="fr-FR" sz="2000" i="1" dirty="0" err="1" smtClean="0">
                <a:latin typeface="Times New Roman" pitchFamily="18" charset="0"/>
                <a:cs typeface="Times New Roman" pitchFamily="18" charset="0"/>
              </a:rPr>
              <a:t>man-teau</a:t>
            </a:r>
            <a:r>
              <a:rPr lang="fr-FR" sz="2000" i="1" dirty="0" smtClean="0">
                <a:latin typeface="Times New Roman" pitchFamily="18" charset="0"/>
                <a:cs typeface="Times New Roman" pitchFamily="18" charset="0"/>
              </a:rPr>
              <a:t> supérieur, elles se propagent à </a:t>
            </a:r>
            <a:r>
              <a:rPr lang="fr-FR" sz="2000" b="1" dirty="0" err="1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fr-FR" sz="2000" b="1" baseline="-25000" dirty="0" err="1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fr-FR" sz="2000" b="1" dirty="0" smtClean="0">
                <a:latin typeface="Times New Roman" pitchFamily="18" charset="0"/>
                <a:cs typeface="Times New Roman" pitchFamily="18" charset="0"/>
              </a:rPr>
              <a:t> =</a:t>
            </a:r>
            <a:r>
              <a:rPr lang="fr-FR" sz="20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000" b="1" dirty="0" smtClean="0">
                <a:latin typeface="Times New Roman" pitchFamily="18" charset="0"/>
                <a:cs typeface="Times New Roman" pitchFamily="18" charset="0"/>
              </a:rPr>
              <a:t>8,0 </a:t>
            </a:r>
            <a:r>
              <a:rPr lang="fr-FR" sz="2000" b="1" dirty="0" err="1" smtClean="0">
                <a:latin typeface="Times New Roman" pitchFamily="18" charset="0"/>
                <a:cs typeface="Times New Roman" pitchFamily="18" charset="0"/>
              </a:rPr>
              <a:t>km.s</a:t>
            </a:r>
            <a:r>
              <a:rPr lang="fr-FR" sz="2000" b="1" baseline="30000" dirty="0" smtClean="0">
                <a:latin typeface="Times New Roman" pitchFamily="18" charset="0"/>
                <a:cs typeface="Times New Roman" pitchFamily="18" charset="0"/>
              </a:rPr>
              <a:t> – 1</a:t>
            </a:r>
            <a:r>
              <a:rPr lang="fr-FR" sz="2000" i="1" dirty="0" smtClean="0">
                <a:latin typeface="Times New Roman" pitchFamily="18" charset="0"/>
                <a:cs typeface="Times New Roman" pitchFamily="18" charset="0"/>
              </a:rPr>
              <a:t>. Justifier la manière dont est dévié le rai au point </a:t>
            </a:r>
            <a:r>
              <a:rPr lang="fr-FR" sz="2000" b="1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fr-FR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7912" y="4274234"/>
            <a:ext cx="216024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2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sin (</a:t>
            </a:r>
            <a:r>
              <a:rPr lang="fr-FR" sz="22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fr-FR" sz="2200" b="1" baseline="-25000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incidence</a:t>
            </a:r>
            <a:r>
              <a:rPr lang="fr-FR" sz="22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)</a:t>
            </a:r>
            <a:endParaRPr lang="fr-FR" sz="2200" dirty="0">
              <a:solidFill>
                <a:srgbClr val="00206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68538" y="4780260"/>
            <a:ext cx="63511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2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v</a:t>
            </a:r>
            <a:r>
              <a:rPr lang="fr-FR" sz="2200" b="1" baseline="-25000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C</a:t>
            </a:r>
            <a:r>
              <a:rPr lang="fr-FR" sz="22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</a:t>
            </a:r>
            <a:endParaRPr lang="fr-FR" sz="2200" dirty="0">
              <a:solidFill>
                <a:srgbClr val="002060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763688" y="4509120"/>
            <a:ext cx="349776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2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=</a:t>
            </a:r>
            <a:endParaRPr lang="fr-FR" sz="2200" dirty="0">
              <a:solidFill>
                <a:srgbClr val="002060"/>
              </a:solidFill>
            </a:endParaRPr>
          </a:p>
        </p:txBody>
      </p:sp>
      <p:cxnSp>
        <p:nvCxnSpPr>
          <p:cNvPr id="18" name="Connecteur droit 17"/>
          <p:cNvCxnSpPr/>
          <p:nvPr/>
        </p:nvCxnSpPr>
        <p:spPr>
          <a:xfrm>
            <a:off x="179512" y="4720952"/>
            <a:ext cx="1512168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/>
          <p:cNvSpPr/>
          <p:nvPr/>
        </p:nvSpPr>
        <p:spPr>
          <a:xfrm>
            <a:off x="2123728" y="4293096"/>
            <a:ext cx="216024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2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sin (</a:t>
            </a:r>
            <a:r>
              <a:rPr lang="fr-FR" sz="22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fr-FR" sz="2200" b="1" baseline="-25000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réfraction</a:t>
            </a:r>
            <a:r>
              <a:rPr lang="fr-FR" sz="22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)</a:t>
            </a:r>
            <a:endParaRPr lang="fr-FR" sz="2200" dirty="0">
              <a:solidFill>
                <a:srgbClr val="002060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2691915" y="4797152"/>
            <a:ext cx="655949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2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v</a:t>
            </a:r>
            <a:r>
              <a:rPr lang="fr-FR" sz="2200" b="1" baseline="-25000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M</a:t>
            </a:r>
            <a:r>
              <a:rPr lang="fr-FR" sz="22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</a:t>
            </a:r>
            <a:endParaRPr lang="fr-FR" sz="2200" dirty="0">
              <a:solidFill>
                <a:srgbClr val="002060"/>
              </a:solidFill>
            </a:endParaRPr>
          </a:p>
        </p:txBody>
      </p:sp>
      <p:cxnSp>
        <p:nvCxnSpPr>
          <p:cNvPr id="25" name="Connecteur droit 24"/>
          <p:cNvCxnSpPr/>
          <p:nvPr/>
        </p:nvCxnSpPr>
        <p:spPr>
          <a:xfrm>
            <a:off x="2123728" y="4725144"/>
            <a:ext cx="1656184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/>
          <p:cNvSpPr/>
          <p:nvPr/>
        </p:nvSpPr>
        <p:spPr>
          <a:xfrm>
            <a:off x="3890020" y="4475212"/>
            <a:ext cx="51167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Wingdings"/>
              </a:rPr>
              <a:t></a:t>
            </a:r>
            <a:endParaRPr lang="fr-FR" b="1" dirty="0"/>
          </a:p>
        </p:txBody>
      </p:sp>
      <p:sp>
        <p:nvSpPr>
          <p:cNvPr id="31" name="Rectangle 6"/>
          <p:cNvSpPr>
            <a:spLocks noChangeArrowheads="1"/>
          </p:cNvSpPr>
          <p:nvPr/>
        </p:nvSpPr>
        <p:spPr bwMode="auto">
          <a:xfrm>
            <a:off x="0" y="5157192"/>
            <a:ext cx="3851920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	</a:t>
            </a:r>
          </a:p>
        </p:txBody>
      </p:sp>
      <p:sp>
        <p:nvSpPr>
          <p:cNvPr id="33" name="Rectangle 32"/>
          <p:cNvSpPr/>
          <p:nvPr/>
        </p:nvSpPr>
        <p:spPr>
          <a:xfrm>
            <a:off x="3635896" y="5589240"/>
            <a:ext cx="550810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Wingdings 3"/>
              </a:rPr>
              <a:t> </a:t>
            </a:r>
            <a:r>
              <a:rPr lang="fr-FR" sz="2000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Le rayon réfracté s’éloigne de la normale</a:t>
            </a:r>
            <a:endParaRPr lang="fr-FR" dirty="0"/>
          </a:p>
        </p:txBody>
      </p:sp>
      <p:sp>
        <p:nvSpPr>
          <p:cNvPr id="34" name="Rectangle 33"/>
          <p:cNvSpPr/>
          <p:nvPr/>
        </p:nvSpPr>
        <p:spPr>
          <a:xfrm>
            <a:off x="0" y="5157192"/>
            <a:ext cx="828092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ts val="1000"/>
              </a:spcAft>
            </a:pP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Donc : </a:t>
            </a:r>
            <a:r>
              <a:rPr lang="fr-FR" sz="2200" b="1" dirty="0" smtClean="0">
                <a:latin typeface="Arial" pitchFamily="34" charset="0"/>
                <a:cs typeface="Arial" pitchFamily="34" charset="0"/>
              </a:rPr>
              <a:t>sin (</a:t>
            </a:r>
            <a:r>
              <a:rPr lang="fr-FR" sz="2200" b="1" dirty="0" err="1" smtClean="0">
                <a:latin typeface="Arial" pitchFamily="34" charset="0"/>
                <a:cs typeface="Arial" pitchFamily="34" charset="0"/>
              </a:rPr>
              <a:t>i</a:t>
            </a:r>
            <a:r>
              <a:rPr lang="fr-FR" sz="2200" b="1" baseline="-25000" dirty="0" err="1" smtClean="0">
                <a:latin typeface="Arial" pitchFamily="34" charset="0"/>
                <a:cs typeface="Arial" pitchFamily="34" charset="0"/>
              </a:rPr>
              <a:t>réfraction</a:t>
            </a:r>
            <a:r>
              <a:rPr lang="fr-FR" sz="2200" b="1" dirty="0" smtClean="0">
                <a:latin typeface="Arial" pitchFamily="34" charset="0"/>
                <a:cs typeface="Arial" pitchFamily="34" charset="0"/>
              </a:rPr>
              <a:t>) &gt; sin (</a:t>
            </a:r>
            <a:r>
              <a:rPr lang="fr-FR" sz="2200" b="1" dirty="0" err="1" smtClean="0">
                <a:latin typeface="Arial" pitchFamily="34" charset="0"/>
                <a:cs typeface="Arial" pitchFamily="34" charset="0"/>
              </a:rPr>
              <a:t>i</a:t>
            </a:r>
            <a:r>
              <a:rPr lang="fr-FR" sz="2200" b="1" baseline="-25000" dirty="0" err="1" smtClean="0">
                <a:latin typeface="Arial" pitchFamily="34" charset="0"/>
                <a:cs typeface="Arial" pitchFamily="34" charset="0"/>
              </a:rPr>
              <a:t>incidence</a:t>
            </a:r>
            <a:r>
              <a:rPr lang="fr-FR" sz="2200" b="1" dirty="0" smtClean="0">
                <a:latin typeface="Arial" pitchFamily="34" charset="0"/>
                <a:cs typeface="Arial" pitchFamily="34" charset="0"/>
              </a:rPr>
              <a:t>)</a:t>
            </a:r>
            <a:r>
              <a:rPr lang="fr-FR" sz="2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Wingdings"/>
              </a:rPr>
              <a:t>, soit </a:t>
            </a:r>
            <a:r>
              <a:rPr lang="fr-FR" sz="2200" b="1" dirty="0" err="1" smtClean="0">
                <a:latin typeface="Arial" pitchFamily="34" charset="0"/>
                <a:cs typeface="Arial" pitchFamily="34" charset="0"/>
                <a:sym typeface="Wingdings"/>
              </a:rPr>
              <a:t>i</a:t>
            </a:r>
            <a:r>
              <a:rPr lang="fr-FR" sz="2200" b="1" baseline="-25000" dirty="0" err="1" smtClean="0">
                <a:latin typeface="Arial" pitchFamily="34" charset="0"/>
                <a:cs typeface="Arial" pitchFamily="34" charset="0"/>
                <a:sym typeface="Wingdings"/>
              </a:rPr>
              <a:t>réfraction</a:t>
            </a:r>
            <a:r>
              <a:rPr lang="fr-FR" sz="2200" b="1" dirty="0" smtClean="0">
                <a:latin typeface="Arial" pitchFamily="34" charset="0"/>
                <a:cs typeface="Arial" pitchFamily="34" charset="0"/>
                <a:sym typeface="Wingdings"/>
              </a:rPr>
              <a:t> &gt; </a:t>
            </a:r>
            <a:r>
              <a:rPr lang="fr-FR" sz="2200" b="1" dirty="0" err="1" smtClean="0">
                <a:latin typeface="Arial" pitchFamily="34" charset="0"/>
                <a:cs typeface="Arial" pitchFamily="34" charset="0"/>
                <a:sym typeface="Wingdings"/>
              </a:rPr>
              <a:t>i</a:t>
            </a:r>
            <a:r>
              <a:rPr lang="fr-FR" sz="2200" b="1" baseline="-25000" dirty="0" err="1" smtClean="0">
                <a:latin typeface="Arial" pitchFamily="34" charset="0"/>
                <a:cs typeface="Arial" pitchFamily="34" charset="0"/>
                <a:sym typeface="Wingdings"/>
              </a:rPr>
              <a:t>incidence</a:t>
            </a:r>
            <a:endParaRPr lang="fr-FR" sz="2000" b="1" baseline="-250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4355976" y="4284920"/>
            <a:ext cx="216024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2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sin (</a:t>
            </a:r>
            <a:r>
              <a:rPr lang="fr-FR" sz="22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fr-FR" sz="2200" b="1" baseline="-25000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réfraction</a:t>
            </a:r>
            <a:r>
              <a:rPr lang="fr-FR" sz="22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)</a:t>
            </a:r>
            <a:endParaRPr lang="fr-FR" sz="2200" dirty="0">
              <a:solidFill>
                <a:srgbClr val="002060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4380359" y="4768577"/>
            <a:ext cx="1808508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2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sin (</a:t>
            </a:r>
            <a:r>
              <a:rPr lang="fr-FR" sz="22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fr-FR" sz="2200" b="1" baseline="-25000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incidence</a:t>
            </a:r>
            <a:r>
              <a:rPr lang="fr-FR" sz="22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)</a:t>
            </a:r>
            <a:endParaRPr lang="fr-FR" sz="2200" dirty="0">
              <a:solidFill>
                <a:srgbClr val="002060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6041752" y="4519806"/>
            <a:ext cx="349776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2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=</a:t>
            </a:r>
            <a:endParaRPr lang="fr-FR" sz="2200" dirty="0">
              <a:solidFill>
                <a:srgbClr val="002060"/>
              </a:solidFill>
            </a:endParaRPr>
          </a:p>
        </p:txBody>
      </p:sp>
      <p:cxnSp>
        <p:nvCxnSpPr>
          <p:cNvPr id="29" name="Connecteur droit 28"/>
          <p:cNvCxnSpPr/>
          <p:nvPr/>
        </p:nvCxnSpPr>
        <p:spPr>
          <a:xfrm>
            <a:off x="4457576" y="4731638"/>
            <a:ext cx="1512168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/>
          <p:cNvSpPr/>
          <p:nvPr/>
        </p:nvSpPr>
        <p:spPr>
          <a:xfrm>
            <a:off x="6415633" y="4274046"/>
            <a:ext cx="54647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2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v</a:t>
            </a:r>
            <a:r>
              <a:rPr lang="fr-FR" sz="2200" b="1" baseline="-25000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M</a:t>
            </a:r>
            <a:endParaRPr lang="fr-FR" sz="2200" dirty="0">
              <a:solidFill>
                <a:srgbClr val="002060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6444208" y="4734669"/>
            <a:ext cx="655949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2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v</a:t>
            </a:r>
            <a:r>
              <a:rPr lang="fr-FR" sz="2200" b="1" baseline="-25000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C</a:t>
            </a:r>
            <a:r>
              <a:rPr lang="fr-FR" sz="22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</a:t>
            </a:r>
            <a:endParaRPr lang="fr-FR" sz="2200" dirty="0">
              <a:solidFill>
                <a:srgbClr val="002060"/>
              </a:solidFill>
            </a:endParaRPr>
          </a:p>
        </p:txBody>
      </p:sp>
      <p:cxnSp>
        <p:nvCxnSpPr>
          <p:cNvPr id="37" name="Connecteur droit 36"/>
          <p:cNvCxnSpPr/>
          <p:nvPr/>
        </p:nvCxnSpPr>
        <p:spPr>
          <a:xfrm flipV="1">
            <a:off x="6401792" y="4734669"/>
            <a:ext cx="618480" cy="1161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/>
          <p:cNvSpPr/>
          <p:nvPr/>
        </p:nvSpPr>
        <p:spPr>
          <a:xfrm>
            <a:off x="7092280" y="4484737"/>
            <a:ext cx="2132315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2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&gt; 1 </a:t>
            </a:r>
            <a:r>
              <a:rPr lang="fr-FR" sz="2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car</a:t>
            </a:r>
            <a:r>
              <a:rPr lang="fr-FR" sz="22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2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v</a:t>
            </a:r>
            <a:r>
              <a:rPr lang="fr-FR" sz="2200" b="1" baseline="-25000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M</a:t>
            </a:r>
            <a:r>
              <a:rPr lang="fr-FR" sz="22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&gt; </a:t>
            </a:r>
            <a:r>
              <a:rPr lang="fr-FR" sz="22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v</a:t>
            </a:r>
            <a:r>
              <a:rPr lang="fr-FR" sz="2200" b="1" baseline="-25000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C</a:t>
            </a:r>
            <a:endParaRPr lang="fr-FR" sz="2200" baseline="-25000" dirty="0">
              <a:solidFill>
                <a:srgbClr val="002060"/>
              </a:solidFill>
            </a:endParaRPr>
          </a:p>
        </p:txBody>
      </p:sp>
      <p:sp>
        <p:nvSpPr>
          <p:cNvPr id="40" name="Rectangle 27"/>
          <p:cNvSpPr>
            <a:spLocks noChangeArrowheads="1"/>
          </p:cNvSpPr>
          <p:nvPr/>
        </p:nvSpPr>
        <p:spPr bwMode="auto">
          <a:xfrm>
            <a:off x="0" y="6105490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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- </a:t>
            </a:r>
            <a:r>
              <a:rPr kumimoji="0" lang="fr-FR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Le train d’ondes P qui se réfléchit en </a:t>
            </a:r>
            <a:r>
              <a:rPr kumimoji="0" lang="fr-FR" sz="20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B</a:t>
            </a:r>
            <a:r>
              <a:rPr kumimoji="0" lang="fr-FR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 met </a:t>
            </a:r>
            <a:r>
              <a:rPr kumimoji="0" lang="fr-FR" sz="2000" b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ymbol" pitchFamily="18" charset="2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D</a:t>
            </a:r>
            <a:r>
              <a:rPr kumimoji="0" lang="fr-FR" sz="2000" b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t</a:t>
            </a:r>
            <a:r>
              <a:rPr kumimoji="0" lang="fr-FR" sz="20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 = 12,7 s </a:t>
            </a:r>
            <a:r>
              <a:rPr kumimoji="0" lang="fr-FR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pour être détecté par le sismographe. En déduire l’épaisseur </a:t>
            </a:r>
            <a:r>
              <a:rPr kumimoji="0" lang="fr-FR" sz="20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e</a:t>
            </a:r>
            <a:r>
              <a:rPr kumimoji="0" lang="fr-FR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 </a:t>
            </a:r>
            <a:r>
              <a:rPr kumimoji="0" lang="fr-FR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de la croûte terrestre (</a:t>
            </a:r>
            <a:r>
              <a:rPr kumimoji="0" lang="fr-FR" sz="2000" b="0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Donnée</a:t>
            </a:r>
            <a:r>
              <a:rPr kumimoji="0" lang="fr-FR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 : </a:t>
            </a:r>
            <a:r>
              <a:rPr kumimoji="0" lang="fr-FR" sz="20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FS = 40 km</a:t>
            </a:r>
            <a:r>
              <a:rPr kumimoji="0" lang="fr-FR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).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Arial Unicode MS" pitchFamily="34" charset="-128"/>
              <a:cs typeface="Times New Roman" pitchFamily="18" charset="0"/>
              <a:sym typeface="Wingdings" pitchFamily="2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7" grpId="0"/>
      <p:bldP spid="23" grpId="0"/>
      <p:bldP spid="24" grpId="0"/>
      <p:bldP spid="30" grpId="0"/>
      <p:bldP spid="33" grpId="0"/>
      <p:bldP spid="26" grpId="0"/>
      <p:bldP spid="27" grpId="0"/>
      <p:bldP spid="28" grpId="0"/>
      <p:bldP spid="32" grpId="0"/>
      <p:bldP spid="36" grpId="0"/>
      <p:bldP spid="39" grpId="0"/>
      <p:bldP spid="40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/>
          <p:cNvSpPr/>
          <p:nvPr/>
        </p:nvSpPr>
        <p:spPr>
          <a:xfrm>
            <a:off x="3419872" y="5094709"/>
            <a:ext cx="32733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</a:t>
            </a:r>
            <a:endParaRPr lang="fr-FR" sz="2000" dirty="0">
              <a:solidFill>
                <a:srgbClr val="FF0000"/>
              </a:solidFill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44624"/>
            <a:ext cx="9144000" cy="40011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Arial Unicode MS" pitchFamily="34" charset="-128"/>
                <a:cs typeface="Calibri" pitchFamily="34" charset="0"/>
              </a:rPr>
              <a:t>Application : la</a:t>
            </a:r>
            <a:r>
              <a:rPr kumimoji="0" lang="fr-FR" sz="2000" b="1" i="0" u="sng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Arial Unicode MS" pitchFamily="34" charset="-128"/>
                <a:cs typeface="Calibri" pitchFamily="34" charset="0"/>
              </a:rPr>
              <a:t> « discontinuité de Mohorovicic » ou « </a:t>
            </a:r>
            <a:r>
              <a:rPr kumimoji="0" lang="fr-FR" sz="2000" b="1" i="0" u="sng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Arial Unicode MS" pitchFamily="34" charset="-128"/>
                <a:cs typeface="Calibri" pitchFamily="34" charset="0"/>
              </a:rPr>
              <a:t>Moho</a:t>
            </a:r>
            <a:r>
              <a:rPr kumimoji="0" lang="fr-FR" sz="2000" b="1" i="0" u="sng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Arial Unicode MS" pitchFamily="34" charset="-128"/>
                <a:cs typeface="Calibri" pitchFamily="34" charset="0"/>
              </a:rPr>
              <a:t> »</a:t>
            </a:r>
            <a:endParaRPr kumimoji="0" lang="fr-FR" sz="4400" b="1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476672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2000" dirty="0" smtClean="0">
                <a:latin typeface="Times New Roman" pitchFamily="18" charset="0"/>
                <a:cs typeface="Times New Roman" pitchFamily="18" charset="0"/>
                <a:sym typeface="Wingdings"/>
              </a:rPr>
              <a:t>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fr-FR" sz="2000" i="1" dirty="0" smtClean="0">
                <a:latin typeface="Times New Roman" pitchFamily="18" charset="0"/>
                <a:cs typeface="Times New Roman" pitchFamily="18" charset="0"/>
              </a:rPr>
              <a:t>Dans la croûte, les ondes 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fr-FR" sz="2000" i="1" dirty="0" smtClean="0">
                <a:latin typeface="Times New Roman" pitchFamily="18" charset="0"/>
                <a:cs typeface="Times New Roman" pitchFamily="18" charset="0"/>
              </a:rPr>
              <a:t> se propagent à </a:t>
            </a:r>
            <a:r>
              <a:rPr lang="fr-FR" sz="2000" b="1" dirty="0" err="1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fr-FR" sz="2000" b="1" baseline="-25000" dirty="0" err="1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fr-FR" sz="2000" b="1" dirty="0" smtClean="0">
                <a:latin typeface="Times New Roman" pitchFamily="18" charset="0"/>
                <a:cs typeface="Times New Roman" pitchFamily="18" charset="0"/>
              </a:rPr>
              <a:t> =</a:t>
            </a:r>
            <a:r>
              <a:rPr lang="fr-FR" sz="20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000" b="1" dirty="0" smtClean="0">
                <a:latin typeface="Times New Roman" pitchFamily="18" charset="0"/>
                <a:cs typeface="Times New Roman" pitchFamily="18" charset="0"/>
              </a:rPr>
              <a:t>6,0 </a:t>
            </a:r>
            <a:r>
              <a:rPr lang="fr-FR" sz="2000" b="1" dirty="0" err="1" smtClean="0">
                <a:latin typeface="Times New Roman" pitchFamily="18" charset="0"/>
                <a:cs typeface="Times New Roman" pitchFamily="18" charset="0"/>
              </a:rPr>
              <a:t>km.s</a:t>
            </a:r>
            <a:r>
              <a:rPr lang="fr-FR" sz="2000" b="1" baseline="30000" dirty="0" smtClean="0">
                <a:latin typeface="Times New Roman" pitchFamily="18" charset="0"/>
                <a:cs typeface="Times New Roman" pitchFamily="18" charset="0"/>
              </a:rPr>
              <a:t> – 1</a:t>
            </a:r>
            <a:r>
              <a:rPr lang="fr-FR" sz="2000" b="1" i="1" baseline="30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000" i="1" dirty="0" smtClean="0">
                <a:latin typeface="Times New Roman" pitchFamily="18" charset="0"/>
                <a:cs typeface="Times New Roman" pitchFamily="18" charset="0"/>
              </a:rPr>
              <a:t>et dans le manteau, elles se propagent à </a:t>
            </a:r>
            <a:r>
              <a:rPr lang="fr-FR" sz="2000" b="1" dirty="0" err="1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fr-FR" sz="2000" b="1" baseline="-25000" dirty="0" err="1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fr-FR" sz="2000" b="1" dirty="0" smtClean="0">
                <a:latin typeface="Times New Roman" pitchFamily="18" charset="0"/>
                <a:cs typeface="Times New Roman" pitchFamily="18" charset="0"/>
              </a:rPr>
              <a:t> =</a:t>
            </a:r>
            <a:r>
              <a:rPr lang="fr-FR" sz="20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000" b="1" dirty="0" smtClean="0">
                <a:latin typeface="Times New Roman" pitchFamily="18" charset="0"/>
                <a:cs typeface="Times New Roman" pitchFamily="18" charset="0"/>
              </a:rPr>
              <a:t>8,0 </a:t>
            </a:r>
            <a:r>
              <a:rPr lang="fr-FR" sz="2000" b="1" dirty="0" err="1" smtClean="0">
                <a:latin typeface="Times New Roman" pitchFamily="18" charset="0"/>
                <a:cs typeface="Times New Roman" pitchFamily="18" charset="0"/>
              </a:rPr>
              <a:t>km.s</a:t>
            </a:r>
            <a:r>
              <a:rPr lang="fr-FR" sz="2000" b="1" baseline="30000" dirty="0" smtClean="0">
                <a:latin typeface="Times New Roman" pitchFamily="18" charset="0"/>
                <a:cs typeface="Times New Roman" pitchFamily="18" charset="0"/>
              </a:rPr>
              <a:t> – 1</a:t>
            </a:r>
            <a:r>
              <a:rPr lang="fr-FR" sz="2000" i="1" dirty="0" smtClean="0">
                <a:latin typeface="Times New Roman" pitchFamily="18" charset="0"/>
                <a:cs typeface="Times New Roman" pitchFamily="18" charset="0"/>
              </a:rPr>
              <a:t>. Justifier la manière dont est dévié le rai en 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A.</a:t>
            </a:r>
            <a:endParaRPr lang="fr-FR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Rectangle 6"/>
          <p:cNvSpPr>
            <a:spLocks noChangeArrowheads="1"/>
          </p:cNvSpPr>
          <p:nvPr/>
        </p:nvSpPr>
        <p:spPr bwMode="auto">
          <a:xfrm>
            <a:off x="0" y="5157192"/>
            <a:ext cx="3851920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	</a:t>
            </a:r>
          </a:p>
        </p:txBody>
      </p:sp>
      <p:sp>
        <p:nvSpPr>
          <p:cNvPr id="26" name="Rectangle 27"/>
          <p:cNvSpPr>
            <a:spLocks noChangeArrowheads="1"/>
          </p:cNvSpPr>
          <p:nvPr/>
        </p:nvSpPr>
        <p:spPr bwMode="auto">
          <a:xfrm>
            <a:off x="0" y="2924944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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- </a:t>
            </a:r>
            <a:r>
              <a:rPr kumimoji="0" lang="fr-FR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Le train d’ondes P qui se réfléchit en </a:t>
            </a:r>
            <a:r>
              <a:rPr kumimoji="0" lang="fr-FR" sz="20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B</a:t>
            </a:r>
            <a:r>
              <a:rPr kumimoji="0" lang="fr-FR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 met </a:t>
            </a:r>
            <a:r>
              <a:rPr kumimoji="0" lang="fr-FR" sz="2000" b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ymbol" pitchFamily="18" charset="2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D</a:t>
            </a:r>
            <a:r>
              <a:rPr kumimoji="0" lang="fr-FR" sz="2000" b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t</a:t>
            </a:r>
            <a:r>
              <a:rPr kumimoji="0" lang="fr-FR" sz="20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 = 12,7 s </a:t>
            </a:r>
            <a:r>
              <a:rPr kumimoji="0" lang="fr-FR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pour être détecté par le sismographe. En déduire l’épaisseur </a:t>
            </a:r>
            <a:r>
              <a:rPr kumimoji="0" lang="fr-FR" sz="20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e</a:t>
            </a:r>
            <a:r>
              <a:rPr kumimoji="0" lang="fr-FR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 </a:t>
            </a:r>
            <a:r>
              <a:rPr kumimoji="0" lang="fr-FR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de la croûte terrestre (</a:t>
            </a:r>
            <a:r>
              <a:rPr kumimoji="0" lang="fr-FR" sz="2000" b="0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Donnée</a:t>
            </a:r>
            <a:r>
              <a:rPr kumimoji="0" lang="fr-FR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 : </a:t>
            </a:r>
            <a:r>
              <a:rPr kumimoji="0" lang="fr-FR" sz="20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FS = 40 km</a:t>
            </a:r>
            <a:r>
              <a:rPr kumimoji="0" lang="fr-FR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).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Arial Unicode MS" pitchFamily="34" charset="-128"/>
              <a:cs typeface="Times New Roman" pitchFamily="18" charset="0"/>
              <a:sym typeface="Wingdings" pitchFamily="2" charset="2"/>
            </a:endParaRPr>
          </a:p>
        </p:txBody>
      </p:sp>
      <p:grpSp>
        <p:nvGrpSpPr>
          <p:cNvPr id="36" name="Groupe 35"/>
          <p:cNvGrpSpPr/>
          <p:nvPr/>
        </p:nvGrpSpPr>
        <p:grpSpPr>
          <a:xfrm>
            <a:off x="4391472" y="3654549"/>
            <a:ext cx="4752528" cy="2996952"/>
            <a:chOff x="4391472" y="3861048"/>
            <a:chExt cx="4752528" cy="2996952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 l="40395" t="30240" r="7631" b="13481"/>
            <a:stretch>
              <a:fillRect/>
            </a:stretch>
          </p:blipFill>
          <p:spPr bwMode="auto">
            <a:xfrm>
              <a:off x="4391472" y="3963278"/>
              <a:ext cx="4752528" cy="28947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27" name="AutoShape 2"/>
            <p:cNvCxnSpPr>
              <a:cxnSpLocks noChangeShapeType="1"/>
            </p:cNvCxnSpPr>
            <p:nvPr/>
          </p:nvCxnSpPr>
          <p:spPr bwMode="auto">
            <a:xfrm>
              <a:off x="6134968" y="4348212"/>
              <a:ext cx="1" cy="1008112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</p:spPr>
        </p:cxnSp>
        <p:cxnSp>
          <p:nvCxnSpPr>
            <p:cNvPr id="28" name="Connecteur droit avec flèche 27"/>
            <p:cNvCxnSpPr/>
            <p:nvPr/>
          </p:nvCxnSpPr>
          <p:spPr>
            <a:xfrm>
              <a:off x="4932040" y="4221088"/>
              <a:ext cx="2448272" cy="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 Box 5"/>
            <p:cNvSpPr txBox="1">
              <a:spLocks noChangeArrowheads="1"/>
            </p:cNvSpPr>
            <p:nvPr/>
          </p:nvSpPr>
          <p:spPr bwMode="auto">
            <a:xfrm>
              <a:off x="5580112" y="3861048"/>
              <a:ext cx="1440160" cy="4027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</a:pPr>
              <a:r>
                <a:rPr kumimoji="0" lang="fr-FR" sz="2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Times New Roman" pitchFamily="18" charset="0"/>
                </a:rPr>
                <a:t>FS = 40</a:t>
              </a:r>
              <a:r>
                <a:rPr kumimoji="0" lang="fr-FR" sz="2000" b="1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Times New Roman" pitchFamily="18" charset="0"/>
                </a:rPr>
                <a:t> km</a:t>
              </a:r>
              <a:endParaRPr kumimoji="0" lang="fr-FR" sz="4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2" name="Text Box 5"/>
            <p:cNvSpPr txBox="1">
              <a:spLocks noChangeArrowheads="1"/>
            </p:cNvSpPr>
            <p:nvPr/>
          </p:nvSpPr>
          <p:spPr bwMode="auto">
            <a:xfrm>
              <a:off x="5796136" y="4437112"/>
              <a:ext cx="360041" cy="4027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2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Times New Roman" pitchFamily="18" charset="0"/>
                </a:rPr>
                <a:t>H</a:t>
              </a:r>
              <a:endParaRPr kumimoji="0" lang="fr-FR" sz="4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37" name="Rectangle 6"/>
          <p:cNvSpPr>
            <a:spLocks noChangeArrowheads="1"/>
          </p:cNvSpPr>
          <p:nvPr/>
        </p:nvSpPr>
        <p:spPr bwMode="auto">
          <a:xfrm>
            <a:off x="0" y="3654549"/>
            <a:ext cx="4427984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0" i="0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Les ondes parcourent la </a:t>
            </a:r>
            <a:r>
              <a:rPr kumimoji="0" lang="fr-FR" sz="2000" b="1" i="0" u="sng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distance FBS = 2 BS</a:t>
            </a:r>
            <a:r>
              <a:rPr kumimoji="0" lang="fr-FR" sz="2000" b="0" i="0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pendant la </a:t>
            </a:r>
            <a:r>
              <a:rPr kumimoji="0" lang="fr-FR" sz="2000" b="1" i="0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durée </a:t>
            </a:r>
            <a:r>
              <a:rPr kumimoji="0" lang="fr-FR" sz="2000" b="1" i="0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Symbol" pitchFamily="18" charset="2"/>
                <a:cs typeface="Arial" pitchFamily="34" charset="0"/>
              </a:rPr>
              <a:t>D</a:t>
            </a:r>
            <a:r>
              <a:rPr kumimoji="0" lang="fr-FR" sz="2000" b="1" i="0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t</a:t>
            </a:r>
            <a:r>
              <a:rPr kumimoji="0" lang="fr-FR" sz="2000" b="1" i="0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fr-FR" sz="2000" b="0" i="0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à la </a:t>
            </a:r>
            <a:r>
              <a:rPr kumimoji="0" lang="fr-FR" sz="2000" b="1" i="0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célérité </a:t>
            </a:r>
            <a:r>
              <a:rPr kumimoji="0" lang="fr-FR" sz="2000" b="1" i="0" strike="noStrike" cap="none" normalizeH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v</a:t>
            </a:r>
            <a:r>
              <a:rPr kumimoji="0" lang="fr-FR" sz="2000" b="1" i="0" strike="noStrike" cap="none" normalizeH="0" baseline="-2500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C</a:t>
            </a:r>
            <a:r>
              <a:rPr kumimoji="0" lang="fr-FR" sz="2000" b="1" i="0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telle que :</a:t>
            </a:r>
          </a:p>
        </p:txBody>
      </p:sp>
      <p:sp>
        <p:nvSpPr>
          <p:cNvPr id="38" name="Rectangle 37"/>
          <p:cNvSpPr/>
          <p:nvPr/>
        </p:nvSpPr>
        <p:spPr>
          <a:xfrm>
            <a:off x="179512" y="4878685"/>
            <a:ext cx="7200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v</a:t>
            </a:r>
            <a:r>
              <a:rPr lang="fr-FR" sz="2000" b="1" baseline="-25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</a:t>
            </a: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b="1" dirty="0" smtClean="0">
                <a:solidFill>
                  <a:srgbClr val="FF0000"/>
                </a:solidFill>
                <a:latin typeface="Arial"/>
                <a:cs typeface="Arial"/>
              </a:rPr>
              <a:t>=</a:t>
            </a:r>
            <a:endParaRPr lang="fr-FR" sz="2000" b="1" dirty="0">
              <a:solidFill>
                <a:srgbClr val="FF0000"/>
              </a:solidFill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827584" y="4662661"/>
            <a:ext cx="75533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 BS</a:t>
            </a:r>
            <a:endParaRPr lang="fr-FR" sz="2000" dirty="0">
              <a:solidFill>
                <a:srgbClr val="FF0000"/>
              </a:solidFill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971600" y="5094709"/>
            <a:ext cx="42672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err="1" smtClean="0">
                <a:solidFill>
                  <a:srgbClr val="FF0000"/>
                </a:solidFill>
                <a:latin typeface="Symbol" pitchFamily="18" charset="2"/>
                <a:cs typeface="Arial" pitchFamily="34" charset="0"/>
              </a:rPr>
              <a:t>D</a:t>
            </a:r>
            <a:r>
              <a:rPr lang="fr-FR" sz="20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</a:t>
            </a:r>
            <a:endParaRPr lang="fr-FR" sz="2000" dirty="0">
              <a:solidFill>
                <a:srgbClr val="FF0000"/>
              </a:solidFill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1835696" y="4878685"/>
            <a:ext cx="134524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Soit</a:t>
            </a:r>
            <a:r>
              <a:rPr lang="fr-FR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BS =</a:t>
            </a:r>
            <a:endParaRPr lang="fr-FR" b="1" dirty="0">
              <a:solidFill>
                <a:srgbClr val="FF0000"/>
              </a:solidFill>
            </a:endParaRPr>
          </a:p>
        </p:txBody>
      </p:sp>
      <p:cxnSp>
        <p:nvCxnSpPr>
          <p:cNvPr id="42" name="Connecteur droit 41"/>
          <p:cNvCxnSpPr/>
          <p:nvPr/>
        </p:nvCxnSpPr>
        <p:spPr>
          <a:xfrm>
            <a:off x="827584" y="5094709"/>
            <a:ext cx="72008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angle 6"/>
          <p:cNvSpPr>
            <a:spLocks noChangeArrowheads="1"/>
          </p:cNvSpPr>
          <p:nvPr/>
        </p:nvSpPr>
        <p:spPr bwMode="auto">
          <a:xfrm>
            <a:off x="0" y="5454749"/>
            <a:ext cx="5004048" cy="459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0" i="0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Dans le </a:t>
            </a:r>
            <a:r>
              <a:rPr kumimoji="0" lang="fr-FR" sz="2000" b="1" i="0" u="sng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triangle BHS</a:t>
            </a:r>
            <a:r>
              <a:rPr kumimoji="0" lang="fr-FR" sz="2000" b="0" i="0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: </a:t>
            </a:r>
            <a:r>
              <a:rPr kumimoji="0" lang="fr-FR" sz="2000" b="1" i="0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H</a:t>
            </a: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B² + HS² = BS²</a:t>
            </a:r>
          </a:p>
        </p:txBody>
      </p:sp>
      <p:sp>
        <p:nvSpPr>
          <p:cNvPr id="45" name="Rectangle 6"/>
          <p:cNvSpPr>
            <a:spLocks noChangeArrowheads="1"/>
          </p:cNvSpPr>
          <p:nvPr/>
        </p:nvSpPr>
        <p:spPr bwMode="auto">
          <a:xfrm>
            <a:off x="755576" y="5958805"/>
            <a:ext cx="648072" cy="459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1" i="0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e</a:t>
            </a: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² + </a:t>
            </a:r>
          </a:p>
        </p:txBody>
      </p:sp>
      <p:sp>
        <p:nvSpPr>
          <p:cNvPr id="46" name="Rectangle 45"/>
          <p:cNvSpPr/>
          <p:nvPr/>
        </p:nvSpPr>
        <p:spPr>
          <a:xfrm>
            <a:off x="1475656" y="5814789"/>
            <a:ext cx="51328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FS</a:t>
            </a:r>
            <a:endParaRPr lang="fr-FR" sz="2000" dirty="0"/>
          </a:p>
        </p:txBody>
      </p:sp>
      <p:sp>
        <p:nvSpPr>
          <p:cNvPr id="47" name="Rectangle 46"/>
          <p:cNvSpPr/>
          <p:nvPr/>
        </p:nvSpPr>
        <p:spPr>
          <a:xfrm>
            <a:off x="1547664" y="6174829"/>
            <a:ext cx="32733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</a:t>
            </a:r>
            <a:endParaRPr lang="fr-FR" sz="2000" dirty="0"/>
          </a:p>
        </p:txBody>
      </p:sp>
      <p:cxnSp>
        <p:nvCxnSpPr>
          <p:cNvPr id="48" name="Connecteur droit 47"/>
          <p:cNvCxnSpPr/>
          <p:nvPr/>
        </p:nvCxnSpPr>
        <p:spPr>
          <a:xfrm>
            <a:off x="1547664" y="6174829"/>
            <a:ext cx="43204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angle 48"/>
          <p:cNvSpPr/>
          <p:nvPr/>
        </p:nvSpPr>
        <p:spPr>
          <a:xfrm>
            <a:off x="3059832" y="4662661"/>
            <a:ext cx="110158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v</a:t>
            </a:r>
            <a:r>
              <a:rPr lang="fr-FR" sz="2000" b="1" baseline="-25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</a:t>
            </a:r>
            <a:r>
              <a:rPr lang="fr-FR" sz="2000" b="1" baseline="-25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b="1" dirty="0" smtClean="0">
                <a:solidFill>
                  <a:srgbClr val="FF0000"/>
                </a:solidFill>
                <a:latin typeface="Arial"/>
                <a:cs typeface="Arial"/>
              </a:rPr>
              <a:t>× </a:t>
            </a:r>
            <a:r>
              <a:rPr lang="fr-FR" sz="2000" b="1" dirty="0" err="1" smtClean="0">
                <a:solidFill>
                  <a:srgbClr val="FF0000"/>
                </a:solidFill>
                <a:latin typeface="Symbol" pitchFamily="18" charset="2"/>
                <a:cs typeface="Arial" pitchFamily="34" charset="0"/>
              </a:rPr>
              <a:t>D</a:t>
            </a:r>
            <a:r>
              <a:rPr lang="fr-FR" sz="20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</a:t>
            </a: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fr-FR" dirty="0">
              <a:solidFill>
                <a:srgbClr val="FF0000"/>
              </a:solidFill>
            </a:endParaRPr>
          </a:p>
        </p:txBody>
      </p:sp>
      <p:cxnSp>
        <p:nvCxnSpPr>
          <p:cNvPr id="52" name="Connecteur droit 51"/>
          <p:cNvCxnSpPr/>
          <p:nvPr/>
        </p:nvCxnSpPr>
        <p:spPr>
          <a:xfrm>
            <a:off x="3131840" y="5094709"/>
            <a:ext cx="93610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Parenthèses 56"/>
          <p:cNvSpPr/>
          <p:nvPr/>
        </p:nvSpPr>
        <p:spPr>
          <a:xfrm>
            <a:off x="1403648" y="5886797"/>
            <a:ext cx="648072" cy="576064"/>
          </a:xfrm>
          <a:prstGeom prst="bracketPair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8" name="Rectangle 57"/>
          <p:cNvSpPr/>
          <p:nvPr/>
        </p:nvSpPr>
        <p:spPr>
          <a:xfrm>
            <a:off x="1979712" y="5742781"/>
            <a:ext cx="28405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</a:t>
            </a:r>
            <a:endParaRPr lang="fr-FR" sz="1400" dirty="0"/>
          </a:p>
        </p:txBody>
      </p:sp>
      <p:sp>
        <p:nvSpPr>
          <p:cNvPr id="59" name="Rectangle 58"/>
          <p:cNvSpPr/>
          <p:nvPr/>
        </p:nvSpPr>
        <p:spPr>
          <a:xfrm>
            <a:off x="2195736" y="5958805"/>
            <a:ext cx="33374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=</a:t>
            </a:r>
            <a:endParaRPr lang="fr-FR" dirty="0"/>
          </a:p>
        </p:txBody>
      </p:sp>
      <p:sp>
        <p:nvSpPr>
          <p:cNvPr id="60" name="Parenthèses 59"/>
          <p:cNvSpPr/>
          <p:nvPr/>
        </p:nvSpPr>
        <p:spPr>
          <a:xfrm>
            <a:off x="2555776" y="5886797"/>
            <a:ext cx="1152128" cy="576064"/>
          </a:xfrm>
          <a:prstGeom prst="bracketPair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1" name="Rectangle 60"/>
          <p:cNvSpPr/>
          <p:nvPr/>
        </p:nvSpPr>
        <p:spPr>
          <a:xfrm>
            <a:off x="3669804" y="5750401"/>
            <a:ext cx="28405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</a:t>
            </a:r>
            <a:endParaRPr lang="fr-FR" sz="1400" dirty="0"/>
          </a:p>
        </p:txBody>
      </p:sp>
      <p:sp>
        <p:nvSpPr>
          <p:cNvPr id="62" name="Rectangle 61"/>
          <p:cNvSpPr/>
          <p:nvPr/>
        </p:nvSpPr>
        <p:spPr>
          <a:xfrm>
            <a:off x="2915816" y="6174829"/>
            <a:ext cx="32733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</a:t>
            </a:r>
            <a:endParaRPr lang="fr-FR" sz="2000" dirty="0"/>
          </a:p>
        </p:txBody>
      </p:sp>
      <p:sp>
        <p:nvSpPr>
          <p:cNvPr id="63" name="Rectangle 62"/>
          <p:cNvSpPr/>
          <p:nvPr/>
        </p:nvSpPr>
        <p:spPr>
          <a:xfrm>
            <a:off x="2555776" y="5742781"/>
            <a:ext cx="110158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v</a:t>
            </a:r>
            <a:r>
              <a:rPr lang="fr-FR" sz="2000" b="1" baseline="-25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</a:t>
            </a:r>
            <a:r>
              <a:rPr lang="fr-FR" sz="2000" b="1" baseline="-25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b="1" dirty="0" smtClean="0">
                <a:solidFill>
                  <a:srgbClr val="FF0000"/>
                </a:solidFill>
                <a:latin typeface="Arial"/>
                <a:cs typeface="Arial"/>
              </a:rPr>
              <a:t>× </a:t>
            </a:r>
            <a:r>
              <a:rPr lang="fr-FR" sz="2000" b="1" dirty="0" err="1" smtClean="0">
                <a:solidFill>
                  <a:srgbClr val="FF0000"/>
                </a:solidFill>
                <a:latin typeface="Symbol" pitchFamily="18" charset="2"/>
                <a:cs typeface="Arial" pitchFamily="34" charset="0"/>
              </a:rPr>
              <a:t>D</a:t>
            </a:r>
            <a:r>
              <a:rPr lang="fr-FR" sz="20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</a:t>
            </a: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fr-FR" dirty="0"/>
          </a:p>
        </p:txBody>
      </p:sp>
      <p:cxnSp>
        <p:nvCxnSpPr>
          <p:cNvPr id="64" name="Connecteur droit 63"/>
          <p:cNvCxnSpPr/>
          <p:nvPr/>
        </p:nvCxnSpPr>
        <p:spPr>
          <a:xfrm>
            <a:off x="2627784" y="6174829"/>
            <a:ext cx="93610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Rectangle 49"/>
          <p:cNvSpPr/>
          <p:nvPr/>
        </p:nvSpPr>
        <p:spPr>
          <a:xfrm>
            <a:off x="77912" y="1137820"/>
            <a:ext cx="216024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2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sin (</a:t>
            </a:r>
            <a:r>
              <a:rPr lang="fr-FR" sz="22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fr-FR" sz="2200" b="1" baseline="-25000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incidence</a:t>
            </a:r>
            <a:r>
              <a:rPr lang="fr-FR" sz="22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)</a:t>
            </a:r>
            <a:endParaRPr lang="fr-FR" sz="2200" dirty="0">
              <a:solidFill>
                <a:srgbClr val="002060"/>
              </a:solidFill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768538" y="1643846"/>
            <a:ext cx="63511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2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v</a:t>
            </a:r>
            <a:r>
              <a:rPr lang="fr-FR" sz="2200" b="1" baseline="-25000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C</a:t>
            </a:r>
            <a:r>
              <a:rPr lang="fr-FR" sz="22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</a:t>
            </a:r>
            <a:endParaRPr lang="fr-FR" sz="2200" dirty="0">
              <a:solidFill>
                <a:srgbClr val="002060"/>
              </a:solidFill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1763688" y="1372706"/>
            <a:ext cx="349776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2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=</a:t>
            </a:r>
            <a:endParaRPr lang="fr-FR" sz="2200" dirty="0">
              <a:solidFill>
                <a:srgbClr val="002060"/>
              </a:solidFill>
            </a:endParaRPr>
          </a:p>
        </p:txBody>
      </p:sp>
      <p:cxnSp>
        <p:nvCxnSpPr>
          <p:cNvPr id="55" name="Connecteur droit 54"/>
          <p:cNvCxnSpPr/>
          <p:nvPr/>
        </p:nvCxnSpPr>
        <p:spPr>
          <a:xfrm>
            <a:off x="179512" y="1584538"/>
            <a:ext cx="1512168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Rectangle 55"/>
          <p:cNvSpPr/>
          <p:nvPr/>
        </p:nvSpPr>
        <p:spPr>
          <a:xfrm>
            <a:off x="2123728" y="1156682"/>
            <a:ext cx="216024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2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sin (</a:t>
            </a:r>
            <a:r>
              <a:rPr lang="fr-FR" sz="22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fr-FR" sz="2200" b="1" baseline="-25000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réfraction</a:t>
            </a:r>
            <a:r>
              <a:rPr lang="fr-FR" sz="22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)</a:t>
            </a:r>
            <a:endParaRPr lang="fr-FR" sz="2200" dirty="0">
              <a:solidFill>
                <a:srgbClr val="002060"/>
              </a:solidFill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2691915" y="1660738"/>
            <a:ext cx="655949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2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v</a:t>
            </a:r>
            <a:r>
              <a:rPr lang="fr-FR" sz="2200" b="1" baseline="-25000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M</a:t>
            </a:r>
            <a:r>
              <a:rPr lang="fr-FR" sz="22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</a:t>
            </a:r>
            <a:endParaRPr lang="fr-FR" sz="2200" dirty="0">
              <a:solidFill>
                <a:srgbClr val="002060"/>
              </a:solidFill>
            </a:endParaRPr>
          </a:p>
        </p:txBody>
      </p:sp>
      <p:cxnSp>
        <p:nvCxnSpPr>
          <p:cNvPr id="66" name="Connecteur droit 65"/>
          <p:cNvCxnSpPr/>
          <p:nvPr/>
        </p:nvCxnSpPr>
        <p:spPr>
          <a:xfrm>
            <a:off x="2123728" y="1588730"/>
            <a:ext cx="1656184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Rectangle 66"/>
          <p:cNvSpPr/>
          <p:nvPr/>
        </p:nvSpPr>
        <p:spPr>
          <a:xfrm>
            <a:off x="3890020" y="1338798"/>
            <a:ext cx="51167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Wingdings"/>
              </a:rPr>
              <a:t></a:t>
            </a:r>
            <a:endParaRPr lang="fr-FR" b="1" dirty="0"/>
          </a:p>
        </p:txBody>
      </p:sp>
      <p:sp>
        <p:nvSpPr>
          <p:cNvPr id="68" name="Rectangle 67"/>
          <p:cNvSpPr/>
          <p:nvPr/>
        </p:nvSpPr>
        <p:spPr>
          <a:xfrm>
            <a:off x="3635896" y="2452826"/>
            <a:ext cx="550810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Wingdings 3"/>
              </a:rPr>
              <a:t> </a:t>
            </a:r>
            <a:r>
              <a:rPr lang="fr-FR" sz="2000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Le rayon réfracté s’éloigne de la normale</a:t>
            </a:r>
            <a:endParaRPr lang="fr-FR" dirty="0"/>
          </a:p>
        </p:txBody>
      </p:sp>
      <p:sp>
        <p:nvSpPr>
          <p:cNvPr id="69" name="Rectangle 68"/>
          <p:cNvSpPr/>
          <p:nvPr/>
        </p:nvSpPr>
        <p:spPr>
          <a:xfrm>
            <a:off x="0" y="2020778"/>
            <a:ext cx="828092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ts val="1000"/>
              </a:spcAft>
            </a:pP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Donc : </a:t>
            </a:r>
            <a:r>
              <a:rPr lang="fr-FR" sz="2200" b="1" dirty="0" smtClean="0">
                <a:latin typeface="Arial" pitchFamily="34" charset="0"/>
                <a:cs typeface="Arial" pitchFamily="34" charset="0"/>
              </a:rPr>
              <a:t>sin (</a:t>
            </a:r>
            <a:r>
              <a:rPr lang="fr-FR" sz="2200" b="1" dirty="0" err="1" smtClean="0">
                <a:latin typeface="Arial" pitchFamily="34" charset="0"/>
                <a:cs typeface="Arial" pitchFamily="34" charset="0"/>
              </a:rPr>
              <a:t>i</a:t>
            </a:r>
            <a:r>
              <a:rPr lang="fr-FR" sz="2200" b="1" baseline="-25000" dirty="0" err="1" smtClean="0">
                <a:latin typeface="Arial" pitchFamily="34" charset="0"/>
                <a:cs typeface="Arial" pitchFamily="34" charset="0"/>
              </a:rPr>
              <a:t>réfraction</a:t>
            </a:r>
            <a:r>
              <a:rPr lang="fr-FR" sz="2200" b="1" dirty="0" smtClean="0">
                <a:latin typeface="Arial" pitchFamily="34" charset="0"/>
                <a:cs typeface="Arial" pitchFamily="34" charset="0"/>
              </a:rPr>
              <a:t>) &gt; sin (</a:t>
            </a:r>
            <a:r>
              <a:rPr lang="fr-FR" sz="2200" b="1" dirty="0" err="1" smtClean="0">
                <a:latin typeface="Arial" pitchFamily="34" charset="0"/>
                <a:cs typeface="Arial" pitchFamily="34" charset="0"/>
              </a:rPr>
              <a:t>i</a:t>
            </a:r>
            <a:r>
              <a:rPr lang="fr-FR" sz="2200" b="1" baseline="-25000" dirty="0" err="1" smtClean="0">
                <a:latin typeface="Arial" pitchFamily="34" charset="0"/>
                <a:cs typeface="Arial" pitchFamily="34" charset="0"/>
              </a:rPr>
              <a:t>incidence</a:t>
            </a:r>
            <a:r>
              <a:rPr lang="fr-FR" sz="2200" b="1" dirty="0" smtClean="0">
                <a:latin typeface="Arial" pitchFamily="34" charset="0"/>
                <a:cs typeface="Arial" pitchFamily="34" charset="0"/>
              </a:rPr>
              <a:t>)</a:t>
            </a:r>
            <a:r>
              <a:rPr lang="fr-FR" sz="2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Wingdings"/>
              </a:rPr>
              <a:t>, soit </a:t>
            </a:r>
            <a:r>
              <a:rPr lang="fr-FR" sz="2200" b="1" dirty="0" err="1" smtClean="0">
                <a:latin typeface="Arial" pitchFamily="34" charset="0"/>
                <a:cs typeface="Arial" pitchFamily="34" charset="0"/>
                <a:sym typeface="Wingdings"/>
              </a:rPr>
              <a:t>i</a:t>
            </a:r>
            <a:r>
              <a:rPr lang="fr-FR" sz="2200" b="1" baseline="-25000" dirty="0" err="1" smtClean="0">
                <a:latin typeface="Arial" pitchFamily="34" charset="0"/>
                <a:cs typeface="Arial" pitchFamily="34" charset="0"/>
                <a:sym typeface="Wingdings"/>
              </a:rPr>
              <a:t>réfraction</a:t>
            </a:r>
            <a:r>
              <a:rPr lang="fr-FR" sz="2200" b="1" dirty="0" smtClean="0">
                <a:latin typeface="Arial" pitchFamily="34" charset="0"/>
                <a:cs typeface="Arial" pitchFamily="34" charset="0"/>
                <a:sym typeface="Wingdings"/>
              </a:rPr>
              <a:t> &gt; </a:t>
            </a:r>
            <a:r>
              <a:rPr lang="fr-FR" sz="2200" b="1" dirty="0" err="1" smtClean="0">
                <a:latin typeface="Arial" pitchFamily="34" charset="0"/>
                <a:cs typeface="Arial" pitchFamily="34" charset="0"/>
                <a:sym typeface="Wingdings"/>
              </a:rPr>
              <a:t>i</a:t>
            </a:r>
            <a:r>
              <a:rPr lang="fr-FR" sz="2200" b="1" baseline="-25000" dirty="0" err="1" smtClean="0">
                <a:latin typeface="Arial" pitchFamily="34" charset="0"/>
                <a:cs typeface="Arial" pitchFamily="34" charset="0"/>
                <a:sym typeface="Wingdings"/>
              </a:rPr>
              <a:t>incidence</a:t>
            </a:r>
            <a:endParaRPr lang="fr-FR" sz="2000" b="1" baseline="-250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4355976" y="1148506"/>
            <a:ext cx="216024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2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sin (</a:t>
            </a:r>
            <a:r>
              <a:rPr lang="fr-FR" sz="22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fr-FR" sz="2200" b="1" baseline="-25000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réfraction</a:t>
            </a:r>
            <a:r>
              <a:rPr lang="fr-FR" sz="22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)</a:t>
            </a:r>
            <a:endParaRPr lang="fr-FR" sz="2200" dirty="0">
              <a:solidFill>
                <a:srgbClr val="002060"/>
              </a:solidFill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4380359" y="1632163"/>
            <a:ext cx="1808508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2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sin (</a:t>
            </a:r>
            <a:r>
              <a:rPr lang="fr-FR" sz="22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fr-FR" sz="2200" b="1" baseline="-25000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incidence</a:t>
            </a:r>
            <a:r>
              <a:rPr lang="fr-FR" sz="22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)</a:t>
            </a:r>
            <a:endParaRPr lang="fr-FR" sz="2200" dirty="0">
              <a:solidFill>
                <a:srgbClr val="002060"/>
              </a:solidFill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6041752" y="1383392"/>
            <a:ext cx="349776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2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=</a:t>
            </a:r>
            <a:endParaRPr lang="fr-FR" sz="2200" dirty="0">
              <a:solidFill>
                <a:srgbClr val="002060"/>
              </a:solidFill>
            </a:endParaRPr>
          </a:p>
        </p:txBody>
      </p:sp>
      <p:cxnSp>
        <p:nvCxnSpPr>
          <p:cNvPr id="73" name="Connecteur droit 72"/>
          <p:cNvCxnSpPr/>
          <p:nvPr/>
        </p:nvCxnSpPr>
        <p:spPr>
          <a:xfrm>
            <a:off x="4457576" y="1595224"/>
            <a:ext cx="1512168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Rectangle 73"/>
          <p:cNvSpPr/>
          <p:nvPr/>
        </p:nvSpPr>
        <p:spPr>
          <a:xfrm>
            <a:off x="6415633" y="1137632"/>
            <a:ext cx="54647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2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v</a:t>
            </a:r>
            <a:r>
              <a:rPr lang="fr-FR" sz="2200" b="1" baseline="-25000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M</a:t>
            </a:r>
            <a:endParaRPr lang="fr-FR" sz="2200" dirty="0">
              <a:solidFill>
                <a:srgbClr val="002060"/>
              </a:solidFill>
            </a:endParaRPr>
          </a:p>
        </p:txBody>
      </p:sp>
      <p:sp>
        <p:nvSpPr>
          <p:cNvPr id="75" name="Rectangle 74"/>
          <p:cNvSpPr/>
          <p:nvPr/>
        </p:nvSpPr>
        <p:spPr>
          <a:xfrm>
            <a:off x="6444208" y="1598255"/>
            <a:ext cx="655949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2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v</a:t>
            </a:r>
            <a:r>
              <a:rPr lang="fr-FR" sz="2200" b="1" baseline="-25000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C</a:t>
            </a:r>
            <a:r>
              <a:rPr lang="fr-FR" sz="22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</a:t>
            </a:r>
            <a:endParaRPr lang="fr-FR" sz="2200" dirty="0">
              <a:solidFill>
                <a:srgbClr val="002060"/>
              </a:solidFill>
            </a:endParaRPr>
          </a:p>
        </p:txBody>
      </p:sp>
      <p:cxnSp>
        <p:nvCxnSpPr>
          <p:cNvPr id="76" name="Connecteur droit 75"/>
          <p:cNvCxnSpPr/>
          <p:nvPr/>
        </p:nvCxnSpPr>
        <p:spPr>
          <a:xfrm flipV="1">
            <a:off x="6401792" y="1598255"/>
            <a:ext cx="618480" cy="1161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Rectangle 76"/>
          <p:cNvSpPr/>
          <p:nvPr/>
        </p:nvSpPr>
        <p:spPr>
          <a:xfrm>
            <a:off x="7092280" y="1348323"/>
            <a:ext cx="2132315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2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&gt; 1 </a:t>
            </a:r>
            <a:r>
              <a:rPr lang="fr-FR" sz="2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car</a:t>
            </a:r>
            <a:r>
              <a:rPr lang="fr-FR" sz="22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2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v</a:t>
            </a:r>
            <a:r>
              <a:rPr lang="fr-FR" sz="2200" b="1" baseline="-25000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M</a:t>
            </a:r>
            <a:r>
              <a:rPr lang="fr-FR" sz="22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&gt; </a:t>
            </a:r>
            <a:r>
              <a:rPr lang="fr-FR" sz="22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v</a:t>
            </a:r>
            <a:r>
              <a:rPr lang="fr-FR" sz="2200" b="1" baseline="-25000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C</a:t>
            </a:r>
            <a:endParaRPr lang="fr-FR" sz="2200" baseline="-250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50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0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5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00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35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4000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4500"/>
                            </p:stCondLst>
                            <p:childTnLst>
                              <p:par>
                                <p:cTn id="9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000"/>
                            </p:stCondLst>
                            <p:childTnLst>
                              <p:par>
                                <p:cTn id="9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5500"/>
                            </p:stCondLst>
                            <p:childTnLst>
                              <p:par>
                                <p:cTn id="10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37" grpId="0"/>
      <p:bldP spid="38" grpId="0"/>
      <p:bldP spid="39" grpId="0"/>
      <p:bldP spid="40" grpId="0"/>
      <p:bldP spid="41" grpId="0"/>
      <p:bldP spid="44" grpId="0"/>
      <p:bldP spid="45" grpId="0"/>
      <p:bldP spid="46" grpId="0"/>
      <p:bldP spid="47" grpId="0"/>
      <p:bldP spid="49" grpId="0"/>
      <p:bldP spid="57" grpId="0" animBg="1"/>
      <p:bldP spid="58" grpId="0"/>
      <p:bldP spid="59" grpId="0"/>
      <p:bldP spid="60" grpId="0" animBg="1"/>
      <p:bldP spid="61" grpId="0"/>
      <p:bldP spid="62" grpId="0"/>
      <p:bldP spid="63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Text Box 1"/>
          <p:cNvSpPr txBox="1">
            <a:spLocks noChangeArrowheads="1"/>
          </p:cNvSpPr>
          <p:nvPr/>
        </p:nvSpPr>
        <p:spPr bwMode="auto">
          <a:xfrm>
            <a:off x="1043608" y="5938819"/>
            <a:ext cx="2520280" cy="86409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6" name="Text Box 1"/>
          <p:cNvSpPr txBox="1">
            <a:spLocks noChangeArrowheads="1"/>
          </p:cNvSpPr>
          <p:nvPr/>
        </p:nvSpPr>
        <p:spPr bwMode="auto">
          <a:xfrm>
            <a:off x="755576" y="3396744"/>
            <a:ext cx="2592288" cy="86409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419872" y="1988840"/>
            <a:ext cx="32733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</a:t>
            </a:r>
            <a:endParaRPr lang="fr-FR" sz="2000" dirty="0"/>
          </a:p>
        </p:txBody>
      </p:sp>
      <p:sp>
        <p:nvSpPr>
          <p:cNvPr id="5" name="Rectangle 27"/>
          <p:cNvSpPr>
            <a:spLocks noChangeArrowheads="1"/>
          </p:cNvSpPr>
          <p:nvPr/>
        </p:nvSpPr>
        <p:spPr bwMode="auto">
          <a:xfrm>
            <a:off x="0" y="0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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- </a:t>
            </a:r>
            <a:r>
              <a:rPr kumimoji="0" lang="fr-FR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Le train d’ondes P qui se réfléchit en </a:t>
            </a:r>
            <a:r>
              <a:rPr kumimoji="0" lang="fr-FR" sz="20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B</a:t>
            </a:r>
            <a:r>
              <a:rPr kumimoji="0" lang="fr-FR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 met </a:t>
            </a:r>
            <a:r>
              <a:rPr kumimoji="0" lang="fr-FR" sz="2000" b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ymbol" pitchFamily="18" charset="2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D</a:t>
            </a:r>
            <a:r>
              <a:rPr kumimoji="0" lang="fr-FR" sz="2000" b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t</a:t>
            </a:r>
            <a:r>
              <a:rPr kumimoji="0" lang="fr-FR" sz="20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 = 12,7 s </a:t>
            </a:r>
            <a:r>
              <a:rPr kumimoji="0" lang="fr-FR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pour être détecté par le sismographe. En déduire l’épaisseur </a:t>
            </a:r>
            <a:r>
              <a:rPr kumimoji="0" lang="fr-FR" sz="20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e</a:t>
            </a:r>
            <a:r>
              <a:rPr kumimoji="0" lang="fr-FR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 de la croûte terrestre (</a:t>
            </a:r>
            <a:r>
              <a:rPr kumimoji="0" lang="fr-FR" sz="2000" b="0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Donnée</a:t>
            </a:r>
            <a:r>
              <a:rPr kumimoji="0" lang="fr-FR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 : </a:t>
            </a:r>
            <a:r>
              <a:rPr kumimoji="0" lang="fr-FR" sz="20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FS = 40 km</a:t>
            </a:r>
            <a:r>
              <a:rPr kumimoji="0" lang="fr-FR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).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Arial Unicode MS" pitchFamily="34" charset="-128"/>
              <a:cs typeface="Times New Roman" pitchFamily="18" charset="0"/>
              <a:sym typeface="Wingdings" pitchFamily="2" charset="2"/>
            </a:endParaRPr>
          </a:p>
        </p:txBody>
      </p:sp>
      <p:grpSp>
        <p:nvGrpSpPr>
          <p:cNvPr id="6" name="Groupe 5"/>
          <p:cNvGrpSpPr/>
          <p:nvPr/>
        </p:nvGrpSpPr>
        <p:grpSpPr>
          <a:xfrm>
            <a:off x="4391472" y="620688"/>
            <a:ext cx="4752528" cy="2808312"/>
            <a:chOff x="4391472" y="3861048"/>
            <a:chExt cx="4752528" cy="2808312"/>
          </a:xfrm>
        </p:grpSpPr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 l="40395" t="30240" r="7631" b="17149"/>
            <a:stretch>
              <a:fillRect/>
            </a:stretch>
          </p:blipFill>
          <p:spPr bwMode="auto">
            <a:xfrm>
              <a:off x="4391472" y="3963278"/>
              <a:ext cx="4752528" cy="27060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8" name="AutoShape 2"/>
            <p:cNvCxnSpPr>
              <a:cxnSpLocks noChangeShapeType="1"/>
            </p:cNvCxnSpPr>
            <p:nvPr/>
          </p:nvCxnSpPr>
          <p:spPr bwMode="auto">
            <a:xfrm>
              <a:off x="6134968" y="4348212"/>
              <a:ext cx="1" cy="1008112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</p:spPr>
        </p:cxnSp>
        <p:cxnSp>
          <p:nvCxnSpPr>
            <p:cNvPr id="9" name="Connecteur droit avec flèche 8"/>
            <p:cNvCxnSpPr/>
            <p:nvPr/>
          </p:nvCxnSpPr>
          <p:spPr>
            <a:xfrm>
              <a:off x="4932040" y="4221088"/>
              <a:ext cx="2448272" cy="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 Box 5"/>
            <p:cNvSpPr txBox="1">
              <a:spLocks noChangeArrowheads="1"/>
            </p:cNvSpPr>
            <p:nvPr/>
          </p:nvSpPr>
          <p:spPr bwMode="auto">
            <a:xfrm>
              <a:off x="5580112" y="3861048"/>
              <a:ext cx="1440160" cy="4027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</a:pPr>
              <a:r>
                <a:rPr kumimoji="0" lang="fr-FR" sz="2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Times New Roman" pitchFamily="18" charset="0"/>
                </a:rPr>
                <a:t>FS = 40</a:t>
              </a:r>
              <a:r>
                <a:rPr kumimoji="0" lang="fr-FR" sz="2000" b="1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Times New Roman" pitchFamily="18" charset="0"/>
                </a:rPr>
                <a:t> km</a:t>
              </a:r>
              <a:endParaRPr kumimoji="0" lang="fr-FR" sz="4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1" name="Text Box 5"/>
            <p:cNvSpPr txBox="1">
              <a:spLocks noChangeArrowheads="1"/>
            </p:cNvSpPr>
            <p:nvPr/>
          </p:nvSpPr>
          <p:spPr bwMode="auto">
            <a:xfrm>
              <a:off x="5796136" y="4437112"/>
              <a:ext cx="360041" cy="4027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2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Times New Roman" pitchFamily="18" charset="0"/>
                </a:rPr>
                <a:t>H</a:t>
              </a:r>
              <a:endParaRPr kumimoji="0" lang="fr-FR" sz="4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0" y="620688"/>
            <a:ext cx="4427984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0" i="0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Les ondes parcourent la </a:t>
            </a:r>
            <a:r>
              <a:rPr kumimoji="0" lang="fr-FR" sz="2000" b="1" i="0" u="sng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distance FBS = 2 BS</a:t>
            </a:r>
            <a:r>
              <a:rPr kumimoji="0" lang="fr-FR" sz="2000" b="0" i="0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pendant la </a:t>
            </a:r>
            <a:r>
              <a:rPr kumimoji="0" lang="fr-FR" sz="2000" b="1" i="0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durée </a:t>
            </a:r>
            <a:r>
              <a:rPr kumimoji="0" lang="fr-FR" sz="2000" b="1" i="0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Symbol" pitchFamily="18" charset="2"/>
                <a:cs typeface="Arial" pitchFamily="34" charset="0"/>
              </a:rPr>
              <a:t>D</a:t>
            </a:r>
            <a:r>
              <a:rPr kumimoji="0" lang="fr-FR" sz="2000" b="1" i="0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t</a:t>
            </a:r>
            <a:r>
              <a:rPr kumimoji="0" lang="fr-FR" sz="2000" b="1" i="0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fr-FR" sz="2000" b="0" i="0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à la </a:t>
            </a:r>
            <a:r>
              <a:rPr kumimoji="0" lang="fr-FR" sz="2000" b="1" i="0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célérité </a:t>
            </a:r>
            <a:r>
              <a:rPr kumimoji="0" lang="fr-FR" sz="2000" b="1" i="0" strike="noStrike" cap="none" normalizeH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v</a:t>
            </a:r>
            <a:r>
              <a:rPr kumimoji="0" lang="fr-FR" sz="2000" b="1" i="0" strike="noStrike" cap="none" normalizeH="0" baseline="-2500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C</a:t>
            </a:r>
            <a:r>
              <a:rPr kumimoji="0" lang="fr-FR" sz="2000" b="1" i="0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telle que :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79512" y="1772816"/>
            <a:ext cx="7200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v</a:t>
            </a:r>
            <a:r>
              <a:rPr lang="fr-FR" sz="2000" b="1" baseline="-25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</a:t>
            </a: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b="1" dirty="0" smtClean="0">
                <a:solidFill>
                  <a:srgbClr val="FF0000"/>
                </a:solidFill>
                <a:latin typeface="Arial"/>
                <a:cs typeface="Arial"/>
              </a:rPr>
              <a:t>=</a:t>
            </a:r>
            <a:endParaRPr lang="fr-FR" sz="2000" b="1" dirty="0">
              <a:solidFill>
                <a:srgbClr val="00206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827584" y="1556792"/>
            <a:ext cx="75533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 BS</a:t>
            </a:r>
            <a:endParaRPr lang="fr-FR" sz="2000" dirty="0"/>
          </a:p>
        </p:txBody>
      </p:sp>
      <p:sp>
        <p:nvSpPr>
          <p:cNvPr id="15" name="Rectangle 14"/>
          <p:cNvSpPr/>
          <p:nvPr/>
        </p:nvSpPr>
        <p:spPr>
          <a:xfrm>
            <a:off x="971600" y="1988840"/>
            <a:ext cx="42672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err="1" smtClean="0">
                <a:solidFill>
                  <a:srgbClr val="FF0000"/>
                </a:solidFill>
                <a:latin typeface="Symbol" pitchFamily="18" charset="2"/>
                <a:cs typeface="Arial" pitchFamily="34" charset="0"/>
              </a:rPr>
              <a:t>D</a:t>
            </a:r>
            <a:r>
              <a:rPr lang="fr-FR" sz="20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</a:t>
            </a:r>
            <a:endParaRPr lang="fr-FR" sz="2000" dirty="0"/>
          </a:p>
        </p:txBody>
      </p:sp>
      <p:sp>
        <p:nvSpPr>
          <p:cNvPr id="16" name="Rectangle 15"/>
          <p:cNvSpPr/>
          <p:nvPr/>
        </p:nvSpPr>
        <p:spPr>
          <a:xfrm>
            <a:off x="1835696" y="1772816"/>
            <a:ext cx="134524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Soit  </a:t>
            </a: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BS =</a:t>
            </a:r>
            <a:endParaRPr lang="fr-FR" b="1" dirty="0">
              <a:solidFill>
                <a:srgbClr val="FF0000"/>
              </a:solidFill>
            </a:endParaRPr>
          </a:p>
        </p:txBody>
      </p:sp>
      <p:cxnSp>
        <p:nvCxnSpPr>
          <p:cNvPr id="17" name="Connecteur droit 16"/>
          <p:cNvCxnSpPr/>
          <p:nvPr/>
        </p:nvCxnSpPr>
        <p:spPr>
          <a:xfrm>
            <a:off x="827584" y="1988840"/>
            <a:ext cx="72008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6"/>
          <p:cNvSpPr>
            <a:spLocks noChangeArrowheads="1"/>
          </p:cNvSpPr>
          <p:nvPr/>
        </p:nvSpPr>
        <p:spPr bwMode="auto">
          <a:xfrm>
            <a:off x="0" y="2287889"/>
            <a:ext cx="5004048" cy="459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0" i="0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Dans le </a:t>
            </a:r>
            <a:r>
              <a:rPr kumimoji="0" lang="fr-FR" sz="2000" b="1" i="0" u="sng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triangle BHS</a:t>
            </a:r>
            <a:r>
              <a:rPr kumimoji="0" lang="fr-FR" sz="2000" b="0" i="0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: </a:t>
            </a:r>
            <a:r>
              <a:rPr kumimoji="0" lang="fr-FR" sz="2000" b="1" i="0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H</a:t>
            </a: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B² + HS² = BS²</a:t>
            </a:r>
          </a:p>
        </p:txBody>
      </p:sp>
      <p:sp>
        <p:nvSpPr>
          <p:cNvPr id="19" name="Rectangle 6"/>
          <p:cNvSpPr>
            <a:spLocks noChangeArrowheads="1"/>
          </p:cNvSpPr>
          <p:nvPr/>
        </p:nvSpPr>
        <p:spPr bwMode="auto">
          <a:xfrm>
            <a:off x="755576" y="2791945"/>
            <a:ext cx="648072" cy="459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1" i="0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e</a:t>
            </a: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² + 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475656" y="2647929"/>
            <a:ext cx="51328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FS</a:t>
            </a:r>
            <a:endParaRPr lang="fr-FR" sz="2000" dirty="0"/>
          </a:p>
        </p:txBody>
      </p:sp>
      <p:sp>
        <p:nvSpPr>
          <p:cNvPr id="21" name="Rectangle 20"/>
          <p:cNvSpPr/>
          <p:nvPr/>
        </p:nvSpPr>
        <p:spPr>
          <a:xfrm>
            <a:off x="1547664" y="3007969"/>
            <a:ext cx="32733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</a:t>
            </a:r>
            <a:endParaRPr lang="fr-FR" sz="2000" dirty="0"/>
          </a:p>
        </p:txBody>
      </p:sp>
      <p:cxnSp>
        <p:nvCxnSpPr>
          <p:cNvPr id="22" name="Connecteur droit 21"/>
          <p:cNvCxnSpPr/>
          <p:nvPr/>
        </p:nvCxnSpPr>
        <p:spPr>
          <a:xfrm>
            <a:off x="1547664" y="3007969"/>
            <a:ext cx="43204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/>
          <p:cNvSpPr/>
          <p:nvPr/>
        </p:nvSpPr>
        <p:spPr>
          <a:xfrm>
            <a:off x="3059832" y="1556792"/>
            <a:ext cx="110158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v</a:t>
            </a:r>
            <a:r>
              <a:rPr lang="fr-FR" sz="2000" b="1" baseline="-25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</a:t>
            </a:r>
            <a:r>
              <a:rPr lang="fr-FR" sz="2000" b="1" baseline="-25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b="1" dirty="0" smtClean="0">
                <a:solidFill>
                  <a:srgbClr val="FF0000"/>
                </a:solidFill>
                <a:latin typeface="Arial"/>
                <a:cs typeface="Arial"/>
              </a:rPr>
              <a:t>× </a:t>
            </a:r>
            <a:r>
              <a:rPr lang="fr-FR" sz="2000" b="1" dirty="0" err="1" smtClean="0">
                <a:solidFill>
                  <a:srgbClr val="FF0000"/>
                </a:solidFill>
                <a:latin typeface="Symbol" pitchFamily="18" charset="2"/>
                <a:cs typeface="Arial" pitchFamily="34" charset="0"/>
              </a:rPr>
              <a:t>D</a:t>
            </a:r>
            <a:r>
              <a:rPr lang="fr-FR" sz="20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</a:t>
            </a: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fr-FR" dirty="0"/>
          </a:p>
        </p:txBody>
      </p:sp>
      <p:cxnSp>
        <p:nvCxnSpPr>
          <p:cNvPr id="24" name="Connecteur droit 23"/>
          <p:cNvCxnSpPr/>
          <p:nvPr/>
        </p:nvCxnSpPr>
        <p:spPr>
          <a:xfrm>
            <a:off x="3131840" y="1988840"/>
            <a:ext cx="93610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Parenthèses 24"/>
          <p:cNvSpPr/>
          <p:nvPr/>
        </p:nvSpPr>
        <p:spPr>
          <a:xfrm>
            <a:off x="1403648" y="2719937"/>
            <a:ext cx="648072" cy="576064"/>
          </a:xfrm>
          <a:prstGeom prst="bracketPair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Rectangle 25"/>
          <p:cNvSpPr/>
          <p:nvPr/>
        </p:nvSpPr>
        <p:spPr>
          <a:xfrm>
            <a:off x="1979712" y="2575921"/>
            <a:ext cx="28405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</a:t>
            </a:r>
            <a:endParaRPr lang="fr-FR" sz="1400" dirty="0"/>
          </a:p>
        </p:txBody>
      </p:sp>
      <p:sp>
        <p:nvSpPr>
          <p:cNvPr id="27" name="Rectangle 26"/>
          <p:cNvSpPr/>
          <p:nvPr/>
        </p:nvSpPr>
        <p:spPr>
          <a:xfrm>
            <a:off x="2195736" y="2791945"/>
            <a:ext cx="33374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=</a:t>
            </a:r>
            <a:endParaRPr lang="fr-FR" dirty="0"/>
          </a:p>
        </p:txBody>
      </p:sp>
      <p:sp>
        <p:nvSpPr>
          <p:cNvPr id="28" name="Parenthèses 27"/>
          <p:cNvSpPr/>
          <p:nvPr/>
        </p:nvSpPr>
        <p:spPr>
          <a:xfrm>
            <a:off x="2555776" y="2719937"/>
            <a:ext cx="1152128" cy="576064"/>
          </a:xfrm>
          <a:prstGeom prst="bracketPair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Rectangle 28"/>
          <p:cNvSpPr/>
          <p:nvPr/>
        </p:nvSpPr>
        <p:spPr>
          <a:xfrm>
            <a:off x="3669804" y="2583541"/>
            <a:ext cx="28405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</a:t>
            </a:r>
            <a:endParaRPr lang="fr-FR" sz="1400" dirty="0"/>
          </a:p>
        </p:txBody>
      </p:sp>
      <p:sp>
        <p:nvSpPr>
          <p:cNvPr id="30" name="Rectangle 29"/>
          <p:cNvSpPr/>
          <p:nvPr/>
        </p:nvSpPr>
        <p:spPr>
          <a:xfrm>
            <a:off x="2915816" y="3007969"/>
            <a:ext cx="32733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</a:t>
            </a:r>
            <a:endParaRPr lang="fr-FR" sz="2000" dirty="0"/>
          </a:p>
        </p:txBody>
      </p:sp>
      <p:sp>
        <p:nvSpPr>
          <p:cNvPr id="31" name="Rectangle 30"/>
          <p:cNvSpPr/>
          <p:nvPr/>
        </p:nvSpPr>
        <p:spPr>
          <a:xfrm>
            <a:off x="2555776" y="2575921"/>
            <a:ext cx="110158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v</a:t>
            </a:r>
            <a:r>
              <a:rPr lang="fr-FR" sz="2000" b="1" baseline="-25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</a:t>
            </a:r>
            <a:r>
              <a:rPr lang="fr-FR" sz="2000" b="1" baseline="-25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b="1" dirty="0" smtClean="0">
                <a:solidFill>
                  <a:srgbClr val="FF0000"/>
                </a:solidFill>
                <a:latin typeface="Arial"/>
                <a:cs typeface="Arial"/>
              </a:rPr>
              <a:t>× </a:t>
            </a:r>
            <a:r>
              <a:rPr lang="fr-FR" sz="2000" b="1" dirty="0" err="1" smtClean="0">
                <a:solidFill>
                  <a:srgbClr val="FF0000"/>
                </a:solidFill>
                <a:latin typeface="Symbol" pitchFamily="18" charset="2"/>
                <a:cs typeface="Arial" pitchFamily="34" charset="0"/>
              </a:rPr>
              <a:t>D</a:t>
            </a:r>
            <a:r>
              <a:rPr lang="fr-FR" sz="20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</a:t>
            </a: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fr-FR" dirty="0"/>
          </a:p>
        </p:txBody>
      </p:sp>
      <p:cxnSp>
        <p:nvCxnSpPr>
          <p:cNvPr id="32" name="Connecteur droit 31"/>
          <p:cNvCxnSpPr/>
          <p:nvPr/>
        </p:nvCxnSpPr>
        <p:spPr>
          <a:xfrm>
            <a:off x="2627784" y="3007969"/>
            <a:ext cx="93610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6"/>
          <p:cNvSpPr>
            <a:spLocks noChangeArrowheads="1"/>
          </p:cNvSpPr>
          <p:nvPr/>
        </p:nvSpPr>
        <p:spPr bwMode="auto">
          <a:xfrm>
            <a:off x="0" y="3612768"/>
            <a:ext cx="1403648" cy="459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0" i="0" u="sng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Soit</a:t>
            </a:r>
            <a:r>
              <a:rPr kumimoji="0" lang="fr-FR" sz="2000" b="0" i="0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:   </a:t>
            </a:r>
            <a:r>
              <a:rPr kumimoji="0" lang="fr-FR" sz="2000" b="1" i="0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e =</a:t>
            </a:r>
            <a:r>
              <a:rPr kumimoji="0" lang="fr-FR" sz="2000" b="0" i="0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lang="fr-FR" sz="20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5" name="Groupe 44"/>
          <p:cNvGrpSpPr/>
          <p:nvPr/>
        </p:nvGrpSpPr>
        <p:grpSpPr>
          <a:xfrm>
            <a:off x="1305571" y="3463641"/>
            <a:ext cx="1970285" cy="827047"/>
            <a:chOff x="1305571" y="3639913"/>
            <a:chExt cx="1970285" cy="827047"/>
          </a:xfrm>
        </p:grpSpPr>
        <p:cxnSp>
          <p:nvCxnSpPr>
            <p:cNvPr id="34" name="AutoShape 8"/>
            <p:cNvCxnSpPr>
              <a:cxnSpLocks noChangeShapeType="1"/>
            </p:cNvCxnSpPr>
            <p:nvPr/>
          </p:nvCxnSpPr>
          <p:spPr bwMode="auto">
            <a:xfrm>
              <a:off x="1305571" y="3888988"/>
              <a:ext cx="72008" cy="504056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35" name="AutoShape 9"/>
            <p:cNvCxnSpPr>
              <a:cxnSpLocks noChangeShapeType="1"/>
            </p:cNvCxnSpPr>
            <p:nvPr/>
          </p:nvCxnSpPr>
          <p:spPr bwMode="auto">
            <a:xfrm flipH="1">
              <a:off x="1377580" y="3672964"/>
              <a:ext cx="72007" cy="703511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38" name="Rectangle 37"/>
            <p:cNvSpPr/>
            <p:nvPr/>
          </p:nvSpPr>
          <p:spPr>
            <a:xfrm>
              <a:off x="1377579" y="3639913"/>
              <a:ext cx="1898277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2000" b="1" dirty="0" smtClean="0">
                  <a:latin typeface="Arial" pitchFamily="34" charset="0"/>
                  <a:cs typeface="Arial" pitchFamily="34" charset="0"/>
                </a:rPr>
                <a:t> v</a:t>
              </a:r>
              <a:r>
                <a:rPr lang="fr-FR" sz="2000" b="1" baseline="-25000" dirty="0" smtClean="0">
                  <a:latin typeface="Arial" pitchFamily="34" charset="0"/>
                  <a:cs typeface="Arial" pitchFamily="34" charset="0"/>
                </a:rPr>
                <a:t>C</a:t>
              </a:r>
              <a:r>
                <a:rPr lang="fr-FR" sz="2000" b="1" dirty="0" smtClean="0">
                  <a:latin typeface="Arial"/>
                  <a:cs typeface="Arial"/>
                </a:rPr>
                <a:t>²</a:t>
              </a:r>
              <a:r>
                <a:rPr lang="fr-FR" sz="2000" b="1" baseline="-25000" dirty="0" smtClean="0">
                  <a:latin typeface="Arial" pitchFamily="34" charset="0"/>
                  <a:cs typeface="Arial" pitchFamily="34" charset="0"/>
                </a:rPr>
                <a:t> </a:t>
              </a:r>
              <a:r>
                <a:rPr lang="fr-FR" sz="2000" b="1" dirty="0" smtClean="0">
                  <a:latin typeface="Arial"/>
                  <a:cs typeface="Arial"/>
                </a:rPr>
                <a:t>× </a:t>
              </a:r>
              <a:r>
                <a:rPr lang="fr-FR" sz="2000" b="1" dirty="0" smtClean="0">
                  <a:latin typeface="Symbol" pitchFamily="18" charset="2"/>
                  <a:cs typeface="Arial" pitchFamily="34" charset="0"/>
                </a:rPr>
                <a:t>D</a:t>
              </a:r>
              <a:r>
                <a:rPr lang="fr-FR" sz="2000" b="1" dirty="0" smtClean="0">
                  <a:latin typeface="Arial" pitchFamily="34" charset="0"/>
                  <a:cs typeface="Arial" pitchFamily="34" charset="0"/>
                </a:rPr>
                <a:t>t² – FS²</a:t>
              </a:r>
              <a:endParaRPr lang="fr-FR" dirty="0"/>
            </a:p>
          </p:txBody>
        </p:sp>
        <p:sp>
          <p:nvSpPr>
            <p:cNvPr id="39" name="Rectangle 38"/>
            <p:cNvSpPr/>
            <p:nvPr/>
          </p:nvSpPr>
          <p:spPr>
            <a:xfrm>
              <a:off x="2158650" y="4066850"/>
              <a:ext cx="327334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2000" b="1" dirty="0" smtClean="0">
                  <a:latin typeface="Arial" pitchFamily="34" charset="0"/>
                  <a:cs typeface="Arial" pitchFamily="34" charset="0"/>
                </a:rPr>
                <a:t>4</a:t>
              </a:r>
              <a:endParaRPr lang="fr-FR" sz="2000" dirty="0"/>
            </a:p>
          </p:txBody>
        </p:sp>
        <p:cxnSp>
          <p:nvCxnSpPr>
            <p:cNvPr id="40" name="Connecteur droit 39"/>
            <p:cNvCxnSpPr/>
            <p:nvPr/>
          </p:nvCxnSpPr>
          <p:spPr>
            <a:xfrm>
              <a:off x="1521595" y="4055038"/>
              <a:ext cx="1584176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AutoShape 10"/>
            <p:cNvCxnSpPr>
              <a:cxnSpLocks noChangeShapeType="1"/>
            </p:cNvCxnSpPr>
            <p:nvPr/>
          </p:nvCxnSpPr>
          <p:spPr bwMode="auto">
            <a:xfrm>
              <a:off x="1442605" y="3678075"/>
              <a:ext cx="1800200" cy="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</p:cxnSp>
      </p:grpSp>
      <p:sp>
        <p:nvSpPr>
          <p:cNvPr id="47" name="Rectangle 6"/>
          <p:cNvSpPr>
            <a:spLocks noChangeArrowheads="1"/>
          </p:cNvSpPr>
          <p:nvPr/>
        </p:nvSpPr>
        <p:spPr bwMode="auto">
          <a:xfrm>
            <a:off x="3563888" y="3617084"/>
            <a:ext cx="1944216" cy="459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1" i="1" u="sng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AN</a:t>
            </a:r>
            <a:r>
              <a:rPr kumimoji="0" lang="fr-FR" sz="2000" b="0" i="0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fr-FR" sz="2000" b="0" i="0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  <a:sym typeface="Wingdings" pitchFamily="2" charset="2"/>
              </a:rPr>
              <a:t></a:t>
            </a:r>
            <a:r>
              <a:rPr kumimoji="0" lang="fr-FR" sz="2000" b="0" i="0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  </a:t>
            </a:r>
            <a:r>
              <a:rPr kumimoji="0" lang="fr-FR" sz="2000" b="1" i="0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e =</a:t>
            </a:r>
            <a:r>
              <a:rPr kumimoji="0" lang="fr-FR" sz="2000" b="0" i="0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lang="fr-FR" sz="20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8" name="Groupe 47"/>
          <p:cNvGrpSpPr/>
          <p:nvPr/>
        </p:nvGrpSpPr>
        <p:grpSpPr>
          <a:xfrm>
            <a:off x="5015065" y="3429000"/>
            <a:ext cx="3562066" cy="827047"/>
            <a:chOff x="1305571" y="3639913"/>
            <a:chExt cx="3562066" cy="827047"/>
          </a:xfrm>
        </p:grpSpPr>
        <p:cxnSp>
          <p:nvCxnSpPr>
            <p:cNvPr id="49" name="AutoShape 8"/>
            <p:cNvCxnSpPr>
              <a:cxnSpLocks noChangeShapeType="1"/>
            </p:cNvCxnSpPr>
            <p:nvPr/>
          </p:nvCxnSpPr>
          <p:spPr bwMode="auto">
            <a:xfrm>
              <a:off x="1305571" y="3888988"/>
              <a:ext cx="72008" cy="504056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50" name="AutoShape 9"/>
            <p:cNvCxnSpPr>
              <a:cxnSpLocks noChangeShapeType="1"/>
            </p:cNvCxnSpPr>
            <p:nvPr/>
          </p:nvCxnSpPr>
          <p:spPr bwMode="auto">
            <a:xfrm flipH="1">
              <a:off x="1377580" y="3672964"/>
              <a:ext cx="72007" cy="703511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51" name="Rectangle 50"/>
            <p:cNvSpPr/>
            <p:nvPr/>
          </p:nvSpPr>
          <p:spPr>
            <a:xfrm>
              <a:off x="1377579" y="3639913"/>
              <a:ext cx="3490058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2000" b="1" dirty="0" smtClean="0">
                  <a:latin typeface="Arial" pitchFamily="34" charset="0"/>
                  <a:cs typeface="Arial" pitchFamily="34" charset="0"/>
                </a:rPr>
                <a:t> (6,0.10</a:t>
              </a:r>
              <a:r>
                <a:rPr lang="fr-FR" sz="2000" b="1" baseline="30000" dirty="0" smtClean="0">
                  <a:latin typeface="Arial" pitchFamily="34" charset="0"/>
                  <a:cs typeface="Arial" pitchFamily="34" charset="0"/>
                </a:rPr>
                <a:t>3</a:t>
              </a:r>
              <a:r>
                <a:rPr lang="fr-FR" sz="2000" b="1" dirty="0" smtClean="0">
                  <a:latin typeface="Arial" pitchFamily="34" charset="0"/>
                  <a:cs typeface="Arial" pitchFamily="34" charset="0"/>
                </a:rPr>
                <a:t>)</a:t>
              </a:r>
              <a:r>
                <a:rPr lang="fr-FR" sz="2000" b="1" dirty="0" smtClean="0">
                  <a:latin typeface="Arial"/>
                  <a:cs typeface="Arial"/>
                </a:rPr>
                <a:t>²</a:t>
              </a:r>
              <a:r>
                <a:rPr lang="fr-FR" sz="2000" b="1" baseline="-25000" dirty="0" smtClean="0">
                  <a:latin typeface="Arial" pitchFamily="34" charset="0"/>
                  <a:cs typeface="Arial" pitchFamily="34" charset="0"/>
                </a:rPr>
                <a:t> </a:t>
              </a:r>
              <a:r>
                <a:rPr lang="fr-FR" sz="2000" b="1" dirty="0" smtClean="0">
                  <a:latin typeface="Arial"/>
                  <a:cs typeface="Arial"/>
                </a:rPr>
                <a:t>× </a:t>
              </a:r>
              <a:r>
                <a:rPr lang="fr-FR" sz="2000" b="1" dirty="0" smtClean="0">
                  <a:latin typeface="Arial" pitchFamily="34" charset="0"/>
                  <a:cs typeface="Arial" pitchFamily="34" charset="0"/>
                </a:rPr>
                <a:t>12,7² – (40.10</a:t>
              </a:r>
              <a:r>
                <a:rPr lang="fr-FR" sz="2000" b="1" baseline="30000" dirty="0" smtClean="0">
                  <a:latin typeface="Arial" pitchFamily="34" charset="0"/>
                  <a:cs typeface="Arial" pitchFamily="34" charset="0"/>
                </a:rPr>
                <a:t>3</a:t>
              </a:r>
              <a:r>
                <a:rPr lang="fr-FR" sz="2000" b="1" dirty="0" smtClean="0">
                  <a:latin typeface="Arial" pitchFamily="34" charset="0"/>
                  <a:cs typeface="Arial" pitchFamily="34" charset="0"/>
                </a:rPr>
                <a:t>)²</a:t>
              </a:r>
              <a:endParaRPr lang="fr-FR" dirty="0"/>
            </a:p>
          </p:txBody>
        </p:sp>
        <p:sp>
          <p:nvSpPr>
            <p:cNvPr id="52" name="Rectangle 51"/>
            <p:cNvSpPr/>
            <p:nvPr/>
          </p:nvSpPr>
          <p:spPr>
            <a:xfrm>
              <a:off x="3094754" y="4066850"/>
              <a:ext cx="327334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2000" b="1" dirty="0" smtClean="0">
                  <a:latin typeface="Arial" pitchFamily="34" charset="0"/>
                  <a:cs typeface="Arial" pitchFamily="34" charset="0"/>
                </a:rPr>
                <a:t>4</a:t>
              </a:r>
              <a:endParaRPr lang="fr-FR" sz="2000" dirty="0"/>
            </a:p>
          </p:txBody>
        </p:sp>
        <p:cxnSp>
          <p:nvCxnSpPr>
            <p:cNvPr id="53" name="Connecteur droit 52"/>
            <p:cNvCxnSpPr/>
            <p:nvPr/>
          </p:nvCxnSpPr>
          <p:spPr>
            <a:xfrm flipV="1">
              <a:off x="1521595" y="4044021"/>
              <a:ext cx="3229343" cy="11017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AutoShape 10"/>
            <p:cNvCxnSpPr>
              <a:cxnSpLocks noChangeShapeType="1"/>
            </p:cNvCxnSpPr>
            <p:nvPr/>
          </p:nvCxnSpPr>
          <p:spPr bwMode="auto">
            <a:xfrm>
              <a:off x="1442605" y="3678075"/>
              <a:ext cx="3380341" cy="5906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</p:cxnSp>
      </p:grpSp>
      <p:sp>
        <p:nvSpPr>
          <p:cNvPr id="57" name="Rectangle 6"/>
          <p:cNvSpPr>
            <a:spLocks noChangeArrowheads="1"/>
          </p:cNvSpPr>
          <p:nvPr/>
        </p:nvSpPr>
        <p:spPr bwMode="auto">
          <a:xfrm>
            <a:off x="6250218" y="4210071"/>
            <a:ext cx="2736304" cy="36004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1" i="0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e = 3,2.10</a:t>
            </a:r>
            <a:r>
              <a:rPr kumimoji="0" lang="fr-FR" sz="2000" b="1" i="0" strike="noStrike" cap="none" normalizeH="0" baseline="3000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4</a:t>
            </a:r>
            <a:r>
              <a:rPr kumimoji="0" lang="fr-FR" sz="2000" b="1" i="0" strike="noStrike" cap="none" normalizeH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 m = 32 km</a:t>
            </a:r>
            <a:r>
              <a:rPr kumimoji="0" lang="fr-FR" sz="2000" b="0" i="0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lang="fr-FR" sz="20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5437" t="35280" r="9754" b="21041"/>
          <a:stretch>
            <a:fillRect/>
          </a:stretch>
        </p:blipFill>
        <p:spPr bwMode="auto">
          <a:xfrm>
            <a:off x="3582925" y="4365104"/>
            <a:ext cx="5561076" cy="24928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6" name="Rectangle 27"/>
          <p:cNvSpPr>
            <a:spLocks noChangeArrowheads="1"/>
          </p:cNvSpPr>
          <p:nvPr/>
        </p:nvSpPr>
        <p:spPr bwMode="auto">
          <a:xfrm>
            <a:off x="0" y="4437112"/>
            <a:ext cx="349188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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- </a:t>
            </a:r>
            <a:r>
              <a:rPr kumimoji="0" lang="fr-FR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Exprimer puis calculer </a:t>
            </a:r>
            <a:r>
              <a:rPr kumimoji="0" lang="fr-FR" sz="24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i</a:t>
            </a:r>
            <a:r>
              <a:rPr kumimoji="0" lang="fr-FR" sz="2400" b="1" i="1" u="none" strike="noStrike" cap="none" normalizeH="0" baseline="-2500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lim</a:t>
            </a:r>
            <a:r>
              <a:rPr kumimoji="0" lang="fr-FR" sz="2000" b="0" i="1" u="none" strike="noStrike" cap="none" normalizeH="0" baseline="-25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.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Arial Unicode MS" pitchFamily="34" charset="-128"/>
              <a:cs typeface="Times New Roman" pitchFamily="18" charset="0"/>
              <a:sym typeface="Wingdings" pitchFamily="2" charset="2"/>
            </a:endParaRPr>
          </a:p>
        </p:txBody>
      </p:sp>
      <p:sp>
        <p:nvSpPr>
          <p:cNvPr id="77" name="Rectangle 6"/>
          <p:cNvSpPr>
            <a:spLocks noChangeArrowheads="1"/>
          </p:cNvSpPr>
          <p:nvPr/>
        </p:nvSpPr>
        <p:spPr bwMode="auto">
          <a:xfrm>
            <a:off x="0" y="4797152"/>
            <a:ext cx="4427984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0" i="0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A la </a:t>
            </a:r>
            <a:r>
              <a:rPr kumimoji="0" lang="fr-FR" sz="2000" b="0" i="0" u="sng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limite de la réflexion totale</a:t>
            </a:r>
            <a:r>
              <a:rPr kumimoji="0" lang="fr-FR" sz="2000" b="0" i="0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, </a:t>
            </a:r>
            <a:endParaRPr lang="fr-FR" sz="20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8" name="Rectangle 77"/>
          <p:cNvSpPr/>
          <p:nvPr/>
        </p:nvSpPr>
        <p:spPr>
          <a:xfrm>
            <a:off x="361690" y="5080868"/>
            <a:ext cx="13316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 dirty="0" smtClean="0">
                <a:latin typeface="Arial" pitchFamily="34" charset="0"/>
                <a:cs typeface="Arial" pitchFamily="34" charset="0"/>
              </a:rPr>
              <a:t>sin (</a:t>
            </a:r>
            <a:r>
              <a:rPr lang="fr-FR" sz="20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fr-FR" sz="2000" b="1" baseline="-250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b="1" baseline="-25000" dirty="0" err="1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lim</a:t>
            </a:r>
            <a:r>
              <a:rPr lang="fr-FR" sz="2000" b="1" dirty="0" smtClean="0">
                <a:latin typeface="Arial" pitchFamily="34" charset="0"/>
                <a:cs typeface="Arial" pitchFamily="34" charset="0"/>
              </a:rPr>
              <a:t>)</a:t>
            </a:r>
            <a:endParaRPr lang="fr-FR" dirty="0"/>
          </a:p>
        </p:txBody>
      </p:sp>
      <p:sp>
        <p:nvSpPr>
          <p:cNvPr id="79" name="Rectangle 78"/>
          <p:cNvSpPr/>
          <p:nvPr/>
        </p:nvSpPr>
        <p:spPr>
          <a:xfrm>
            <a:off x="775070" y="5539204"/>
            <a:ext cx="59182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err="1" smtClean="0">
                <a:latin typeface="Arial" pitchFamily="34" charset="0"/>
                <a:cs typeface="Arial" pitchFamily="34" charset="0"/>
              </a:rPr>
              <a:t>v</a:t>
            </a:r>
            <a:r>
              <a:rPr lang="fr-FR" sz="2000" b="1" baseline="-25000" dirty="0" err="1" smtClean="0">
                <a:latin typeface="Arial" pitchFamily="34" charset="0"/>
                <a:cs typeface="Arial" pitchFamily="34" charset="0"/>
              </a:rPr>
              <a:t>C</a:t>
            </a:r>
            <a:r>
              <a:rPr lang="fr-FR" sz="20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fr-FR" dirty="0"/>
          </a:p>
        </p:txBody>
      </p:sp>
      <p:sp>
        <p:nvSpPr>
          <p:cNvPr id="80" name="Rectangle 79"/>
          <p:cNvSpPr/>
          <p:nvPr/>
        </p:nvSpPr>
        <p:spPr>
          <a:xfrm>
            <a:off x="2233898" y="5536066"/>
            <a:ext cx="61106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err="1" smtClean="0">
                <a:latin typeface="Arial" pitchFamily="34" charset="0"/>
                <a:cs typeface="Arial" pitchFamily="34" charset="0"/>
              </a:rPr>
              <a:t>v</a:t>
            </a:r>
            <a:r>
              <a:rPr lang="fr-FR" sz="2000" b="1" baseline="-25000" dirty="0" err="1" smtClean="0">
                <a:latin typeface="Arial" pitchFamily="34" charset="0"/>
                <a:cs typeface="Arial" pitchFamily="34" charset="0"/>
              </a:rPr>
              <a:t>M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</a:t>
            </a:r>
            <a:endParaRPr lang="fr-FR" dirty="0"/>
          </a:p>
        </p:txBody>
      </p:sp>
      <p:cxnSp>
        <p:nvCxnSpPr>
          <p:cNvPr id="81" name="Connecteur droit 80"/>
          <p:cNvCxnSpPr/>
          <p:nvPr/>
        </p:nvCxnSpPr>
        <p:spPr>
          <a:xfrm>
            <a:off x="1945866" y="5512916"/>
            <a:ext cx="1008112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Rectangle 81"/>
          <p:cNvSpPr/>
          <p:nvPr/>
        </p:nvSpPr>
        <p:spPr>
          <a:xfrm>
            <a:off x="1540112" y="5296892"/>
            <a:ext cx="33374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latin typeface="Arial" pitchFamily="34" charset="0"/>
                <a:cs typeface="Arial" pitchFamily="34" charset="0"/>
              </a:rPr>
              <a:t>=</a:t>
            </a:r>
            <a:endParaRPr lang="fr-FR" dirty="0"/>
          </a:p>
        </p:txBody>
      </p:sp>
      <p:cxnSp>
        <p:nvCxnSpPr>
          <p:cNvPr id="83" name="Connecteur droit 82"/>
          <p:cNvCxnSpPr/>
          <p:nvPr/>
        </p:nvCxnSpPr>
        <p:spPr>
          <a:xfrm>
            <a:off x="433698" y="5512916"/>
            <a:ext cx="108012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Rectangle 83"/>
          <p:cNvSpPr/>
          <p:nvPr/>
        </p:nvSpPr>
        <p:spPr>
          <a:xfrm>
            <a:off x="1873858" y="5080868"/>
            <a:ext cx="122413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 dirty="0" smtClean="0">
                <a:latin typeface="Arial" pitchFamily="34" charset="0"/>
                <a:cs typeface="Arial" pitchFamily="34" charset="0"/>
              </a:rPr>
              <a:t>sin (</a:t>
            </a: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90°</a:t>
            </a:r>
            <a:r>
              <a:rPr lang="fr-FR" sz="2000" b="1" dirty="0" smtClean="0">
                <a:latin typeface="Arial" pitchFamily="34" charset="0"/>
                <a:cs typeface="Arial" pitchFamily="34" charset="0"/>
              </a:rPr>
              <a:t>)</a:t>
            </a:r>
            <a:endParaRPr lang="fr-FR" dirty="0"/>
          </a:p>
        </p:txBody>
      </p:sp>
      <p:sp>
        <p:nvSpPr>
          <p:cNvPr id="85" name="Rectangle 84"/>
          <p:cNvSpPr/>
          <p:nvPr/>
        </p:nvSpPr>
        <p:spPr>
          <a:xfrm>
            <a:off x="251520" y="6148381"/>
            <a:ext cx="332395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Soit :</a:t>
            </a:r>
            <a:r>
              <a:rPr lang="fr-FR" sz="22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fr-FR" sz="22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i </a:t>
            </a:r>
            <a:r>
              <a:rPr lang="fr-FR" sz="2200" b="1" baseline="-25000" dirty="0" err="1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lim</a:t>
            </a:r>
            <a:r>
              <a:rPr lang="fr-FR" sz="22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= </a:t>
            </a:r>
            <a:r>
              <a:rPr lang="fr-FR" sz="22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arcsin</a:t>
            </a:r>
            <a:endParaRPr lang="fr-FR" sz="2200" dirty="0"/>
          </a:p>
        </p:txBody>
      </p:sp>
      <p:sp>
        <p:nvSpPr>
          <p:cNvPr id="86" name="Rectangle 85"/>
          <p:cNvSpPr/>
          <p:nvPr/>
        </p:nvSpPr>
        <p:spPr>
          <a:xfrm>
            <a:off x="2843808" y="5897390"/>
            <a:ext cx="478016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2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v</a:t>
            </a:r>
            <a:r>
              <a:rPr lang="fr-FR" sz="2200" b="1" baseline="-25000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C</a:t>
            </a:r>
            <a:endParaRPr lang="fr-FR" sz="2200" baseline="-25000" dirty="0"/>
          </a:p>
        </p:txBody>
      </p:sp>
      <p:sp>
        <p:nvSpPr>
          <p:cNvPr id="87" name="Rectangle 86"/>
          <p:cNvSpPr/>
          <p:nvPr/>
        </p:nvSpPr>
        <p:spPr>
          <a:xfrm>
            <a:off x="2876859" y="6396335"/>
            <a:ext cx="47000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v</a:t>
            </a:r>
            <a:r>
              <a:rPr lang="fr-FR" sz="2000" b="1" baseline="-25000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M</a:t>
            </a:r>
            <a:endParaRPr lang="fr-FR" sz="1600" baseline="-25000" dirty="0"/>
          </a:p>
        </p:txBody>
      </p:sp>
      <p:cxnSp>
        <p:nvCxnSpPr>
          <p:cNvPr id="88" name="Connecteur droit 87"/>
          <p:cNvCxnSpPr/>
          <p:nvPr/>
        </p:nvCxnSpPr>
        <p:spPr>
          <a:xfrm>
            <a:off x="2893782" y="6390429"/>
            <a:ext cx="432048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Parenthèses 88"/>
          <p:cNvSpPr/>
          <p:nvPr/>
        </p:nvSpPr>
        <p:spPr>
          <a:xfrm>
            <a:off x="2771800" y="5991432"/>
            <a:ext cx="648072" cy="749936"/>
          </a:xfrm>
          <a:prstGeom prst="bracketPair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800" decel="100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00" decel="100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5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"/>
                            </p:stCondLst>
                            <p:childTnLst>
                              <p:par>
                                <p:cTn id="8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000"/>
                            </p:stCondLst>
                            <p:childTnLst>
                              <p:par>
                                <p:cTn id="9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500"/>
                            </p:stCondLst>
                            <p:childTnLst>
                              <p:par>
                                <p:cTn id="9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2000"/>
                            </p:stCondLst>
                            <p:childTnLst>
                              <p:par>
                                <p:cTn id="9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2500"/>
                            </p:stCondLst>
                            <p:childTnLst>
                              <p:par>
                                <p:cTn id="102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04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 animBg="1"/>
      <p:bldP spid="46" grpId="0" animBg="1"/>
      <p:bldP spid="33" grpId="0"/>
      <p:bldP spid="47" grpId="0"/>
      <p:bldP spid="57" grpId="0" animBg="1"/>
      <p:bldP spid="76" grpId="0"/>
      <p:bldP spid="77" grpId="0"/>
      <p:bldP spid="78" grpId="0"/>
      <p:bldP spid="79" grpId="0"/>
      <p:bldP spid="80" grpId="0"/>
      <p:bldP spid="82" grpId="0"/>
      <p:bldP spid="84" grpId="0"/>
      <p:bldP spid="85" grpId="0"/>
      <p:bldP spid="86" grpId="0"/>
      <p:bldP spid="87" grpId="0"/>
      <p:bldP spid="89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7"/>
          <p:cNvSpPr>
            <a:spLocks noChangeArrowheads="1"/>
          </p:cNvSpPr>
          <p:nvPr/>
        </p:nvSpPr>
        <p:spPr bwMode="auto">
          <a:xfrm>
            <a:off x="0" y="0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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- </a:t>
            </a:r>
            <a:r>
              <a:rPr kumimoji="0" lang="fr-FR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Le train d’ondes P qui se réfléchit en </a:t>
            </a:r>
            <a:r>
              <a:rPr kumimoji="0" lang="fr-FR" sz="20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B</a:t>
            </a:r>
            <a:r>
              <a:rPr kumimoji="0" lang="fr-FR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 met </a:t>
            </a:r>
            <a:r>
              <a:rPr kumimoji="0" lang="fr-FR" sz="2000" b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ymbol" pitchFamily="18" charset="2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D</a:t>
            </a:r>
            <a:r>
              <a:rPr kumimoji="0" lang="fr-FR" sz="2000" b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t</a:t>
            </a:r>
            <a:r>
              <a:rPr kumimoji="0" lang="fr-FR" sz="20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 = 12,7 s </a:t>
            </a:r>
            <a:r>
              <a:rPr kumimoji="0" lang="fr-FR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pour être détecté par le sismographe. En déduire l’épaisseur </a:t>
            </a:r>
            <a:r>
              <a:rPr kumimoji="0" lang="fr-FR" sz="20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e</a:t>
            </a:r>
            <a:r>
              <a:rPr kumimoji="0" lang="fr-FR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 de la croûte terrestre (</a:t>
            </a:r>
            <a:r>
              <a:rPr kumimoji="0" lang="fr-FR" sz="2000" b="0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Donnée</a:t>
            </a:r>
            <a:r>
              <a:rPr kumimoji="0" lang="fr-FR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 : </a:t>
            </a:r>
            <a:r>
              <a:rPr kumimoji="0" lang="fr-FR" sz="20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FS = 40 km</a:t>
            </a:r>
            <a:r>
              <a:rPr kumimoji="0" lang="fr-FR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).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Arial Unicode MS" pitchFamily="34" charset="-128"/>
              <a:cs typeface="Times New Roman" pitchFamily="18" charset="0"/>
              <a:sym typeface="Wingdings" pitchFamily="2" charset="2"/>
            </a:endParaRPr>
          </a:p>
        </p:txBody>
      </p:sp>
      <p:sp>
        <p:nvSpPr>
          <p:cNvPr id="5" name="Text Box 1"/>
          <p:cNvSpPr txBox="1">
            <a:spLocks noChangeArrowheads="1"/>
          </p:cNvSpPr>
          <p:nvPr/>
        </p:nvSpPr>
        <p:spPr bwMode="auto">
          <a:xfrm>
            <a:off x="1043608" y="3234771"/>
            <a:ext cx="2520280" cy="86409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 Box 1"/>
          <p:cNvSpPr txBox="1">
            <a:spLocks noChangeArrowheads="1"/>
          </p:cNvSpPr>
          <p:nvPr/>
        </p:nvSpPr>
        <p:spPr bwMode="auto">
          <a:xfrm>
            <a:off x="755576" y="692696"/>
            <a:ext cx="2592288" cy="86409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908720"/>
            <a:ext cx="1403648" cy="459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0" i="0" u="sng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Soit</a:t>
            </a:r>
            <a:r>
              <a:rPr kumimoji="0" lang="fr-FR" sz="2000" b="0" i="0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:   </a:t>
            </a:r>
            <a:r>
              <a:rPr kumimoji="0" lang="fr-FR" sz="2000" b="1" i="0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e =</a:t>
            </a:r>
            <a:r>
              <a:rPr kumimoji="0" lang="fr-FR" sz="2000" b="0" i="0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lang="fr-FR" sz="20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8" name="Groupe 7"/>
          <p:cNvGrpSpPr/>
          <p:nvPr/>
        </p:nvGrpSpPr>
        <p:grpSpPr>
          <a:xfrm>
            <a:off x="1305571" y="759593"/>
            <a:ext cx="1970285" cy="827047"/>
            <a:chOff x="1305571" y="3639913"/>
            <a:chExt cx="1970285" cy="827047"/>
          </a:xfrm>
        </p:grpSpPr>
        <p:cxnSp>
          <p:nvCxnSpPr>
            <p:cNvPr id="9" name="AutoShape 8"/>
            <p:cNvCxnSpPr>
              <a:cxnSpLocks noChangeShapeType="1"/>
            </p:cNvCxnSpPr>
            <p:nvPr/>
          </p:nvCxnSpPr>
          <p:spPr bwMode="auto">
            <a:xfrm>
              <a:off x="1305571" y="3888988"/>
              <a:ext cx="72008" cy="504056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0" name="AutoShape 9"/>
            <p:cNvCxnSpPr>
              <a:cxnSpLocks noChangeShapeType="1"/>
            </p:cNvCxnSpPr>
            <p:nvPr/>
          </p:nvCxnSpPr>
          <p:spPr bwMode="auto">
            <a:xfrm flipH="1">
              <a:off x="1377580" y="3672964"/>
              <a:ext cx="72007" cy="703511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11" name="Rectangle 10"/>
            <p:cNvSpPr/>
            <p:nvPr/>
          </p:nvSpPr>
          <p:spPr>
            <a:xfrm>
              <a:off x="1377579" y="3639913"/>
              <a:ext cx="1898277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2000" b="1" dirty="0" smtClean="0">
                  <a:latin typeface="Arial" pitchFamily="34" charset="0"/>
                  <a:cs typeface="Arial" pitchFamily="34" charset="0"/>
                </a:rPr>
                <a:t> v</a:t>
              </a:r>
              <a:r>
                <a:rPr lang="fr-FR" sz="2000" b="1" baseline="-25000" dirty="0" smtClean="0">
                  <a:latin typeface="Arial" pitchFamily="34" charset="0"/>
                  <a:cs typeface="Arial" pitchFamily="34" charset="0"/>
                </a:rPr>
                <a:t>C</a:t>
              </a:r>
              <a:r>
                <a:rPr lang="fr-FR" sz="2000" b="1" dirty="0" smtClean="0">
                  <a:latin typeface="Arial"/>
                  <a:cs typeface="Arial"/>
                </a:rPr>
                <a:t>²</a:t>
              </a:r>
              <a:r>
                <a:rPr lang="fr-FR" sz="2000" b="1" baseline="-25000" dirty="0" smtClean="0">
                  <a:latin typeface="Arial" pitchFamily="34" charset="0"/>
                  <a:cs typeface="Arial" pitchFamily="34" charset="0"/>
                </a:rPr>
                <a:t> </a:t>
              </a:r>
              <a:r>
                <a:rPr lang="fr-FR" sz="2000" b="1" dirty="0" smtClean="0">
                  <a:latin typeface="Arial"/>
                  <a:cs typeface="Arial"/>
                </a:rPr>
                <a:t>× </a:t>
              </a:r>
              <a:r>
                <a:rPr lang="fr-FR" sz="2000" b="1" dirty="0" smtClean="0">
                  <a:latin typeface="Symbol" pitchFamily="18" charset="2"/>
                  <a:cs typeface="Arial" pitchFamily="34" charset="0"/>
                </a:rPr>
                <a:t>D</a:t>
              </a:r>
              <a:r>
                <a:rPr lang="fr-FR" sz="2000" b="1" dirty="0" smtClean="0">
                  <a:latin typeface="Arial" pitchFamily="34" charset="0"/>
                  <a:cs typeface="Arial" pitchFamily="34" charset="0"/>
                </a:rPr>
                <a:t>t² – FS²</a:t>
              </a:r>
              <a:endParaRPr lang="fr-FR" dirty="0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2158650" y="4066850"/>
              <a:ext cx="327334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2000" b="1" dirty="0" smtClean="0">
                  <a:latin typeface="Arial" pitchFamily="34" charset="0"/>
                  <a:cs typeface="Arial" pitchFamily="34" charset="0"/>
                </a:rPr>
                <a:t>4</a:t>
              </a:r>
              <a:endParaRPr lang="fr-FR" sz="2000" dirty="0"/>
            </a:p>
          </p:txBody>
        </p:sp>
        <p:cxnSp>
          <p:nvCxnSpPr>
            <p:cNvPr id="13" name="Connecteur droit 12"/>
            <p:cNvCxnSpPr/>
            <p:nvPr/>
          </p:nvCxnSpPr>
          <p:spPr>
            <a:xfrm>
              <a:off x="1521595" y="4055038"/>
              <a:ext cx="1584176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AutoShape 10"/>
            <p:cNvCxnSpPr>
              <a:cxnSpLocks noChangeShapeType="1"/>
            </p:cNvCxnSpPr>
            <p:nvPr/>
          </p:nvCxnSpPr>
          <p:spPr bwMode="auto">
            <a:xfrm>
              <a:off x="1442605" y="3678075"/>
              <a:ext cx="1800200" cy="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</p:cxnSp>
      </p:grpSp>
      <p:sp>
        <p:nvSpPr>
          <p:cNvPr id="15" name="Rectangle 6"/>
          <p:cNvSpPr>
            <a:spLocks noChangeArrowheads="1"/>
          </p:cNvSpPr>
          <p:nvPr/>
        </p:nvSpPr>
        <p:spPr bwMode="auto">
          <a:xfrm>
            <a:off x="3563888" y="913036"/>
            <a:ext cx="1944216" cy="459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1" i="1" u="sng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AN</a:t>
            </a:r>
            <a:r>
              <a:rPr kumimoji="0" lang="fr-FR" sz="2000" b="0" i="0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fr-FR" sz="2000" b="1" i="0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  <a:sym typeface="Wingdings" pitchFamily="2" charset="2"/>
              </a:rPr>
              <a:t></a:t>
            </a:r>
            <a:r>
              <a:rPr kumimoji="0" lang="fr-FR" sz="2000" b="0" i="0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  </a:t>
            </a:r>
            <a:r>
              <a:rPr kumimoji="0" lang="fr-FR" sz="2000" b="1" i="0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e =</a:t>
            </a:r>
            <a:r>
              <a:rPr kumimoji="0" lang="fr-FR" sz="2000" b="0" i="0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lang="fr-FR" sz="20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6" name="Groupe 15"/>
          <p:cNvGrpSpPr/>
          <p:nvPr/>
        </p:nvGrpSpPr>
        <p:grpSpPr>
          <a:xfrm>
            <a:off x="5015065" y="724952"/>
            <a:ext cx="3562066" cy="827047"/>
            <a:chOff x="1305571" y="3639913"/>
            <a:chExt cx="3562066" cy="827047"/>
          </a:xfrm>
        </p:grpSpPr>
        <p:cxnSp>
          <p:nvCxnSpPr>
            <p:cNvPr id="17" name="AutoShape 8"/>
            <p:cNvCxnSpPr>
              <a:cxnSpLocks noChangeShapeType="1"/>
            </p:cNvCxnSpPr>
            <p:nvPr/>
          </p:nvCxnSpPr>
          <p:spPr bwMode="auto">
            <a:xfrm>
              <a:off x="1305571" y="3888988"/>
              <a:ext cx="72008" cy="504056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8" name="AutoShape 9"/>
            <p:cNvCxnSpPr>
              <a:cxnSpLocks noChangeShapeType="1"/>
            </p:cNvCxnSpPr>
            <p:nvPr/>
          </p:nvCxnSpPr>
          <p:spPr bwMode="auto">
            <a:xfrm flipH="1">
              <a:off x="1377580" y="3672964"/>
              <a:ext cx="72007" cy="703511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19" name="Rectangle 18"/>
            <p:cNvSpPr/>
            <p:nvPr/>
          </p:nvSpPr>
          <p:spPr>
            <a:xfrm>
              <a:off x="1377579" y="3639913"/>
              <a:ext cx="3490058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2000" b="1" dirty="0" smtClean="0">
                  <a:latin typeface="Arial" pitchFamily="34" charset="0"/>
                  <a:cs typeface="Arial" pitchFamily="34" charset="0"/>
                </a:rPr>
                <a:t> (6,0.10</a:t>
              </a:r>
              <a:r>
                <a:rPr lang="fr-FR" sz="2000" b="1" baseline="30000" dirty="0" smtClean="0">
                  <a:latin typeface="Arial" pitchFamily="34" charset="0"/>
                  <a:cs typeface="Arial" pitchFamily="34" charset="0"/>
                </a:rPr>
                <a:t>3</a:t>
              </a:r>
              <a:r>
                <a:rPr lang="fr-FR" sz="2000" b="1" dirty="0" smtClean="0">
                  <a:latin typeface="Arial" pitchFamily="34" charset="0"/>
                  <a:cs typeface="Arial" pitchFamily="34" charset="0"/>
                </a:rPr>
                <a:t>)</a:t>
              </a:r>
              <a:r>
                <a:rPr lang="fr-FR" sz="2000" b="1" dirty="0" smtClean="0">
                  <a:latin typeface="Arial"/>
                  <a:cs typeface="Arial"/>
                </a:rPr>
                <a:t>²</a:t>
              </a:r>
              <a:r>
                <a:rPr lang="fr-FR" sz="2000" b="1" baseline="-25000" dirty="0" smtClean="0">
                  <a:latin typeface="Arial" pitchFamily="34" charset="0"/>
                  <a:cs typeface="Arial" pitchFamily="34" charset="0"/>
                </a:rPr>
                <a:t> </a:t>
              </a:r>
              <a:r>
                <a:rPr lang="fr-FR" sz="2000" b="1" dirty="0" smtClean="0">
                  <a:latin typeface="Arial"/>
                  <a:cs typeface="Arial"/>
                </a:rPr>
                <a:t>× </a:t>
              </a:r>
              <a:r>
                <a:rPr lang="fr-FR" sz="2000" b="1" dirty="0" smtClean="0">
                  <a:latin typeface="Arial" pitchFamily="34" charset="0"/>
                  <a:cs typeface="Arial" pitchFamily="34" charset="0"/>
                </a:rPr>
                <a:t>12,7² – (40.10</a:t>
              </a:r>
              <a:r>
                <a:rPr lang="fr-FR" sz="2000" b="1" baseline="30000" dirty="0" smtClean="0">
                  <a:latin typeface="Arial" pitchFamily="34" charset="0"/>
                  <a:cs typeface="Arial" pitchFamily="34" charset="0"/>
                </a:rPr>
                <a:t>3</a:t>
              </a:r>
              <a:r>
                <a:rPr lang="fr-FR" sz="2000" b="1" dirty="0" smtClean="0">
                  <a:latin typeface="Arial" pitchFamily="34" charset="0"/>
                  <a:cs typeface="Arial" pitchFamily="34" charset="0"/>
                </a:rPr>
                <a:t>)²</a:t>
              </a:r>
              <a:endParaRPr lang="fr-FR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3094754" y="4066850"/>
              <a:ext cx="327334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2000" b="1" dirty="0" smtClean="0">
                  <a:latin typeface="Arial" pitchFamily="34" charset="0"/>
                  <a:cs typeface="Arial" pitchFamily="34" charset="0"/>
                </a:rPr>
                <a:t>4</a:t>
              </a:r>
              <a:endParaRPr lang="fr-FR" sz="2000" dirty="0"/>
            </a:p>
          </p:txBody>
        </p:sp>
        <p:cxnSp>
          <p:nvCxnSpPr>
            <p:cNvPr id="21" name="Connecteur droit 20"/>
            <p:cNvCxnSpPr/>
            <p:nvPr/>
          </p:nvCxnSpPr>
          <p:spPr>
            <a:xfrm flipV="1">
              <a:off x="1521595" y="4044021"/>
              <a:ext cx="3229343" cy="11017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AutoShape 10"/>
            <p:cNvCxnSpPr>
              <a:cxnSpLocks noChangeShapeType="1"/>
            </p:cNvCxnSpPr>
            <p:nvPr/>
          </p:nvCxnSpPr>
          <p:spPr bwMode="auto">
            <a:xfrm>
              <a:off x="1442605" y="3678075"/>
              <a:ext cx="3380341" cy="5906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</p:cxnSp>
      </p:grp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6250218" y="1506023"/>
            <a:ext cx="2736304" cy="36004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1" i="0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e = 3,2.10</a:t>
            </a:r>
            <a:r>
              <a:rPr kumimoji="0" lang="fr-FR" sz="2000" b="1" i="0" strike="noStrike" cap="none" normalizeH="0" baseline="3000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4</a:t>
            </a:r>
            <a:r>
              <a:rPr kumimoji="0" lang="fr-FR" sz="2000" b="1" i="0" strike="noStrike" cap="none" normalizeH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 m = 32 km</a:t>
            </a:r>
            <a:r>
              <a:rPr kumimoji="0" lang="fr-FR" sz="2000" b="0" i="0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lang="fr-FR" sz="20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5437" t="35280" r="9754" b="21041"/>
          <a:stretch>
            <a:fillRect/>
          </a:stretch>
        </p:blipFill>
        <p:spPr bwMode="auto">
          <a:xfrm>
            <a:off x="3582925" y="1661056"/>
            <a:ext cx="5561076" cy="24928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Rectangle 27"/>
          <p:cNvSpPr>
            <a:spLocks noChangeArrowheads="1"/>
          </p:cNvSpPr>
          <p:nvPr/>
        </p:nvSpPr>
        <p:spPr bwMode="auto">
          <a:xfrm>
            <a:off x="0" y="1733064"/>
            <a:ext cx="349188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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- </a:t>
            </a:r>
            <a:r>
              <a:rPr kumimoji="0" lang="fr-FR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Exprimer puis calculer </a:t>
            </a:r>
            <a:r>
              <a:rPr kumimoji="0" lang="fr-FR" sz="24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i</a:t>
            </a:r>
            <a:r>
              <a:rPr kumimoji="0" lang="fr-FR" sz="2400" b="1" i="1" u="none" strike="noStrike" cap="none" normalizeH="0" baseline="-2500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lim</a:t>
            </a:r>
            <a:r>
              <a:rPr kumimoji="0" lang="fr-FR" sz="2000" b="0" i="1" u="none" strike="noStrike" cap="none" normalizeH="0" baseline="-25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.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Arial Unicode MS" pitchFamily="34" charset="-128"/>
              <a:cs typeface="Times New Roman" pitchFamily="18" charset="0"/>
              <a:sym typeface="Wingdings" pitchFamily="2" charset="2"/>
            </a:endParaRPr>
          </a:p>
        </p:txBody>
      </p:sp>
      <p:sp>
        <p:nvSpPr>
          <p:cNvPr id="26" name="Rectangle 6"/>
          <p:cNvSpPr>
            <a:spLocks noChangeArrowheads="1"/>
          </p:cNvSpPr>
          <p:nvPr/>
        </p:nvSpPr>
        <p:spPr bwMode="auto">
          <a:xfrm>
            <a:off x="0" y="2093104"/>
            <a:ext cx="4427984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0" i="0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A la </a:t>
            </a:r>
            <a:r>
              <a:rPr kumimoji="0" lang="fr-FR" sz="2000" b="0" i="0" u="sng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limite de la réflexion totale</a:t>
            </a:r>
            <a:r>
              <a:rPr kumimoji="0" lang="fr-FR" sz="2000" b="0" i="0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, </a:t>
            </a:r>
            <a:endParaRPr lang="fr-FR" sz="20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361690" y="2376820"/>
            <a:ext cx="13316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 dirty="0" smtClean="0">
                <a:latin typeface="Arial" pitchFamily="34" charset="0"/>
                <a:cs typeface="Arial" pitchFamily="34" charset="0"/>
              </a:rPr>
              <a:t>sin (</a:t>
            </a:r>
            <a:r>
              <a:rPr lang="fr-FR" sz="20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fr-FR" sz="2000" b="1" baseline="-250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b="1" baseline="-25000" dirty="0" err="1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lim</a:t>
            </a:r>
            <a:r>
              <a:rPr lang="fr-FR" sz="2000" b="1" dirty="0" smtClean="0">
                <a:latin typeface="Arial" pitchFamily="34" charset="0"/>
                <a:cs typeface="Arial" pitchFamily="34" charset="0"/>
              </a:rPr>
              <a:t>)</a:t>
            </a:r>
            <a:endParaRPr lang="fr-FR" dirty="0"/>
          </a:p>
        </p:txBody>
      </p:sp>
      <p:sp>
        <p:nvSpPr>
          <p:cNvPr id="28" name="Rectangle 27"/>
          <p:cNvSpPr/>
          <p:nvPr/>
        </p:nvSpPr>
        <p:spPr>
          <a:xfrm>
            <a:off x="775070" y="2835156"/>
            <a:ext cx="59182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err="1" smtClean="0">
                <a:latin typeface="Arial" pitchFamily="34" charset="0"/>
                <a:cs typeface="Arial" pitchFamily="34" charset="0"/>
              </a:rPr>
              <a:t>v</a:t>
            </a:r>
            <a:r>
              <a:rPr lang="fr-FR" sz="2000" b="1" baseline="-25000" dirty="0" err="1" smtClean="0">
                <a:latin typeface="Arial" pitchFamily="34" charset="0"/>
                <a:cs typeface="Arial" pitchFamily="34" charset="0"/>
              </a:rPr>
              <a:t>C</a:t>
            </a:r>
            <a:r>
              <a:rPr lang="fr-FR" sz="20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fr-FR" dirty="0"/>
          </a:p>
        </p:txBody>
      </p:sp>
      <p:sp>
        <p:nvSpPr>
          <p:cNvPr id="29" name="Rectangle 28"/>
          <p:cNvSpPr/>
          <p:nvPr/>
        </p:nvSpPr>
        <p:spPr>
          <a:xfrm>
            <a:off x="2233898" y="2832018"/>
            <a:ext cx="61106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err="1" smtClean="0">
                <a:latin typeface="Arial" pitchFamily="34" charset="0"/>
                <a:cs typeface="Arial" pitchFamily="34" charset="0"/>
              </a:rPr>
              <a:t>v</a:t>
            </a:r>
            <a:r>
              <a:rPr lang="fr-FR" sz="2000" b="1" baseline="-25000" dirty="0" err="1" smtClean="0">
                <a:latin typeface="Arial" pitchFamily="34" charset="0"/>
                <a:cs typeface="Arial" pitchFamily="34" charset="0"/>
              </a:rPr>
              <a:t>M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</a:t>
            </a:r>
            <a:endParaRPr lang="fr-FR" dirty="0"/>
          </a:p>
        </p:txBody>
      </p:sp>
      <p:cxnSp>
        <p:nvCxnSpPr>
          <p:cNvPr id="30" name="Connecteur droit 29"/>
          <p:cNvCxnSpPr/>
          <p:nvPr/>
        </p:nvCxnSpPr>
        <p:spPr>
          <a:xfrm>
            <a:off x="1945866" y="2808868"/>
            <a:ext cx="1008112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30"/>
          <p:cNvSpPr/>
          <p:nvPr/>
        </p:nvSpPr>
        <p:spPr>
          <a:xfrm>
            <a:off x="1540112" y="2592844"/>
            <a:ext cx="33374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latin typeface="Arial" pitchFamily="34" charset="0"/>
                <a:cs typeface="Arial" pitchFamily="34" charset="0"/>
              </a:rPr>
              <a:t>=</a:t>
            </a:r>
            <a:endParaRPr lang="fr-FR" dirty="0"/>
          </a:p>
        </p:txBody>
      </p:sp>
      <p:cxnSp>
        <p:nvCxnSpPr>
          <p:cNvPr id="32" name="Connecteur droit 31"/>
          <p:cNvCxnSpPr/>
          <p:nvPr/>
        </p:nvCxnSpPr>
        <p:spPr>
          <a:xfrm>
            <a:off x="433698" y="2808868"/>
            <a:ext cx="108012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1873858" y="2376820"/>
            <a:ext cx="122413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 dirty="0" smtClean="0">
                <a:latin typeface="Arial" pitchFamily="34" charset="0"/>
                <a:cs typeface="Arial" pitchFamily="34" charset="0"/>
              </a:rPr>
              <a:t>sin (</a:t>
            </a: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90°</a:t>
            </a:r>
            <a:r>
              <a:rPr lang="fr-FR" sz="2000" b="1" dirty="0" smtClean="0">
                <a:latin typeface="Arial" pitchFamily="34" charset="0"/>
                <a:cs typeface="Arial" pitchFamily="34" charset="0"/>
              </a:rPr>
              <a:t>)</a:t>
            </a:r>
            <a:endParaRPr lang="fr-FR" dirty="0"/>
          </a:p>
        </p:txBody>
      </p:sp>
      <p:sp>
        <p:nvSpPr>
          <p:cNvPr id="34" name="Rectangle 33"/>
          <p:cNvSpPr/>
          <p:nvPr/>
        </p:nvSpPr>
        <p:spPr>
          <a:xfrm>
            <a:off x="251520" y="3444333"/>
            <a:ext cx="332395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Soit :</a:t>
            </a:r>
            <a:r>
              <a:rPr lang="fr-FR" sz="22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fr-FR" sz="22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i </a:t>
            </a:r>
            <a:r>
              <a:rPr lang="fr-FR" sz="2200" b="1" baseline="-25000" dirty="0" err="1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lim</a:t>
            </a:r>
            <a:r>
              <a:rPr lang="fr-FR" sz="22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= </a:t>
            </a:r>
            <a:r>
              <a:rPr lang="fr-FR" sz="22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arcsin</a:t>
            </a:r>
            <a:endParaRPr lang="fr-FR" sz="2200" dirty="0"/>
          </a:p>
        </p:txBody>
      </p:sp>
      <p:sp>
        <p:nvSpPr>
          <p:cNvPr id="35" name="Rectangle 34"/>
          <p:cNvSpPr/>
          <p:nvPr/>
        </p:nvSpPr>
        <p:spPr>
          <a:xfrm>
            <a:off x="2843808" y="3193342"/>
            <a:ext cx="478016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2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v</a:t>
            </a:r>
            <a:r>
              <a:rPr lang="fr-FR" sz="2200" b="1" baseline="-25000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C</a:t>
            </a:r>
            <a:endParaRPr lang="fr-FR" sz="2200" baseline="-25000" dirty="0"/>
          </a:p>
        </p:txBody>
      </p:sp>
      <p:sp>
        <p:nvSpPr>
          <p:cNvPr id="36" name="Rectangle 35"/>
          <p:cNvSpPr/>
          <p:nvPr/>
        </p:nvSpPr>
        <p:spPr>
          <a:xfrm>
            <a:off x="2876859" y="3692287"/>
            <a:ext cx="47000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v</a:t>
            </a:r>
            <a:r>
              <a:rPr lang="fr-FR" sz="2000" b="1" baseline="-25000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M</a:t>
            </a:r>
            <a:endParaRPr lang="fr-FR" sz="1600" baseline="-25000" dirty="0"/>
          </a:p>
        </p:txBody>
      </p:sp>
      <p:cxnSp>
        <p:nvCxnSpPr>
          <p:cNvPr id="37" name="Connecteur droit 36"/>
          <p:cNvCxnSpPr/>
          <p:nvPr/>
        </p:nvCxnSpPr>
        <p:spPr>
          <a:xfrm>
            <a:off x="2893782" y="3686381"/>
            <a:ext cx="432048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Parenthèses 37"/>
          <p:cNvSpPr/>
          <p:nvPr/>
        </p:nvSpPr>
        <p:spPr>
          <a:xfrm>
            <a:off x="2771800" y="3287384"/>
            <a:ext cx="648072" cy="749936"/>
          </a:xfrm>
          <a:prstGeom prst="bracketPair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9" name="Rectangle 6"/>
          <p:cNvSpPr>
            <a:spLocks noChangeArrowheads="1"/>
          </p:cNvSpPr>
          <p:nvPr/>
        </p:nvSpPr>
        <p:spPr bwMode="auto">
          <a:xfrm>
            <a:off x="395536" y="4365104"/>
            <a:ext cx="3312368" cy="459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fontAlgn="base">
              <a:spcBef>
                <a:spcPct val="0"/>
              </a:spcBef>
              <a:spcAft>
                <a:spcPts val="1000"/>
              </a:spcAft>
            </a:pPr>
            <a:r>
              <a:rPr kumimoji="0" lang="fr-FR" sz="2000" b="1" i="1" u="sng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AN</a:t>
            </a:r>
            <a:r>
              <a:rPr kumimoji="0" lang="fr-FR" sz="2000" b="0" i="0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fr-FR" sz="2000" b="1" i="0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  <a:sym typeface="Wingdings" pitchFamily="2" charset="2"/>
              </a:rPr>
              <a:t></a:t>
            </a:r>
            <a:r>
              <a:rPr kumimoji="0" lang="fr-FR" sz="2000" b="0" i="0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fr-FR" sz="22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i </a:t>
            </a:r>
            <a:r>
              <a:rPr lang="fr-FR" sz="2200" b="1" baseline="-25000" dirty="0" err="1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lim</a:t>
            </a:r>
            <a:r>
              <a:rPr lang="fr-FR" sz="22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= </a:t>
            </a:r>
            <a:r>
              <a:rPr lang="fr-FR" sz="22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arcsin</a:t>
            </a:r>
            <a:r>
              <a:rPr kumimoji="0" lang="fr-FR" sz="2200" b="0" i="0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lang="fr-FR" sz="22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2915816" y="4127046"/>
            <a:ext cx="577402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2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6,0</a:t>
            </a:r>
            <a:endParaRPr lang="fr-FR" sz="2200" baseline="-25000" dirty="0"/>
          </a:p>
        </p:txBody>
      </p:sp>
      <p:sp>
        <p:nvSpPr>
          <p:cNvPr id="41" name="Rectangle 40"/>
          <p:cNvSpPr/>
          <p:nvPr/>
        </p:nvSpPr>
        <p:spPr>
          <a:xfrm>
            <a:off x="2948867" y="4625991"/>
            <a:ext cx="54053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8,0</a:t>
            </a:r>
            <a:endParaRPr lang="fr-FR" sz="1600" baseline="-25000" dirty="0"/>
          </a:p>
        </p:txBody>
      </p:sp>
      <p:cxnSp>
        <p:nvCxnSpPr>
          <p:cNvPr id="42" name="Connecteur droit 41"/>
          <p:cNvCxnSpPr/>
          <p:nvPr/>
        </p:nvCxnSpPr>
        <p:spPr>
          <a:xfrm>
            <a:off x="2932739" y="4581128"/>
            <a:ext cx="576064" cy="1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Parenthèses 42"/>
          <p:cNvSpPr/>
          <p:nvPr/>
        </p:nvSpPr>
        <p:spPr>
          <a:xfrm>
            <a:off x="2843808" y="4221088"/>
            <a:ext cx="720080" cy="749936"/>
          </a:xfrm>
          <a:prstGeom prst="bracketPair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8" name="Rectangle 6"/>
          <p:cNvSpPr>
            <a:spLocks noChangeArrowheads="1"/>
          </p:cNvSpPr>
          <p:nvPr/>
        </p:nvSpPr>
        <p:spPr bwMode="auto">
          <a:xfrm>
            <a:off x="3923928" y="4437112"/>
            <a:ext cx="1368152" cy="36004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1" i="0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i </a:t>
            </a:r>
            <a:r>
              <a:rPr kumimoji="0" lang="fr-FR" sz="2000" b="1" i="0" strike="noStrike" cap="none" normalizeH="0" baseline="-25000" dirty="0" err="1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lim</a:t>
            </a:r>
            <a:r>
              <a:rPr kumimoji="0" lang="fr-FR" sz="2000" b="1" i="0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 = 49 °</a:t>
            </a:r>
            <a:endParaRPr lang="fr-FR" sz="20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9" name="Rectangle 6"/>
          <p:cNvSpPr>
            <a:spLocks noChangeArrowheads="1"/>
          </p:cNvSpPr>
          <p:nvPr/>
        </p:nvSpPr>
        <p:spPr bwMode="auto">
          <a:xfrm>
            <a:off x="5292080" y="4437112"/>
            <a:ext cx="3851920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0" i="0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Il y aura </a:t>
            </a:r>
            <a:r>
              <a:rPr kumimoji="0" lang="fr-FR" sz="2000" b="1" i="0" u="sng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réflexion totale</a:t>
            </a:r>
            <a:r>
              <a:rPr kumimoji="0" lang="fr-FR" sz="2000" b="1" i="0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en M </a:t>
            </a:r>
            <a:r>
              <a:rPr kumimoji="0" lang="fr-FR" sz="2000" b="0" i="0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si </a:t>
            </a:r>
            <a:r>
              <a:rPr kumimoji="0" lang="fr-FR" sz="20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i &gt;</a:t>
            </a:r>
            <a:r>
              <a:rPr kumimoji="0" lang="fr-FR" sz="2000" b="1" i="0" u="sng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fr-FR" sz="2000" b="1" i="0" u="sng" strike="noStrike" cap="none" normalizeH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49 °</a:t>
            </a:r>
            <a:r>
              <a:rPr kumimoji="0" lang="fr-FR" sz="2000" b="0" i="0" strike="noStrike" cap="none" normalizeH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; </a:t>
            </a:r>
            <a:r>
              <a:rPr kumimoji="0" lang="fr-FR" sz="2000" b="0" i="0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sinon, il y aura </a:t>
            </a:r>
            <a:r>
              <a:rPr kumimoji="0" lang="fr-FR" sz="2000" b="1" i="0" u="sng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réflexio</a:t>
            </a:r>
            <a:r>
              <a:rPr lang="fr-FR" sz="2000" b="1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n ET réfraction</a:t>
            </a:r>
          </a:p>
        </p:txBody>
      </p:sp>
      <p:sp>
        <p:nvSpPr>
          <p:cNvPr id="50" name="Rectangle 6"/>
          <p:cNvSpPr>
            <a:spLocks noChangeArrowheads="1"/>
          </p:cNvSpPr>
          <p:nvPr/>
        </p:nvSpPr>
        <p:spPr bwMode="auto">
          <a:xfrm>
            <a:off x="251520" y="5578462"/>
            <a:ext cx="8640960" cy="109089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1" i="1" u="sng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NB</a:t>
            </a:r>
            <a:r>
              <a:rPr kumimoji="0" lang="fr-FR" sz="2000" b="0" i="0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 : la réflexion totale n’est possible que si le rayon réfracté évolue dans un milieu où </a:t>
            </a:r>
            <a:r>
              <a:rPr kumimoji="0" lang="fr-FR" sz="2000" b="1" i="1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la célérité de l’onde est </a:t>
            </a:r>
            <a:r>
              <a:rPr kumimoji="0" lang="fr-FR" sz="2000" b="1" i="1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plus</a:t>
            </a:r>
            <a:r>
              <a:rPr kumimoji="0" lang="fr-FR" sz="2000" b="1" i="1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 grande</a:t>
            </a:r>
            <a:r>
              <a:rPr kumimoji="0" lang="fr-FR" sz="2000" b="0" i="0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fr-FR" sz="2000" b="0" i="0" strike="noStrike" cap="none" normalizeH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que dans le milieu dans lequel évolue le rayon incident.</a:t>
            </a:r>
            <a:endParaRPr lang="fr-FR" sz="2000" b="1" u="sng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/>
      <p:bldP spid="41" grpId="0"/>
      <p:bldP spid="43" grpId="0" animBg="1"/>
      <p:bldP spid="48" grpId="0" animBg="1"/>
      <p:bldP spid="49" grpId="0"/>
      <p:bldP spid="50" grpId="0" animBg="1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1879</TotalTime>
  <Words>3922</Words>
  <Application>Microsoft Office PowerPoint</Application>
  <PresentationFormat>Affichage à l'écran (4:3)</PresentationFormat>
  <Paragraphs>805</Paragraphs>
  <Slides>36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36</vt:i4>
      </vt:variant>
    </vt:vector>
  </HeadingPairs>
  <TitlesOfParts>
    <vt:vector size="37" baseType="lpstr">
      <vt:lpstr>Thème Office</vt:lpstr>
      <vt:lpstr>Diapositive 1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  <vt:lpstr>Diapositive 11</vt:lpstr>
      <vt:lpstr>Diapositive 12</vt:lpstr>
      <vt:lpstr>Diapositive 13</vt:lpstr>
      <vt:lpstr>Diapositive 14</vt:lpstr>
      <vt:lpstr>Diapositive 15</vt:lpstr>
      <vt:lpstr>Diapositive 16</vt:lpstr>
      <vt:lpstr>Diapositive 17</vt:lpstr>
      <vt:lpstr>Diapositive 18</vt:lpstr>
      <vt:lpstr>Diapositive 19</vt:lpstr>
      <vt:lpstr>Diapositive 20</vt:lpstr>
      <vt:lpstr>Diapositive 21</vt:lpstr>
      <vt:lpstr>Diapositive 22</vt:lpstr>
      <vt:lpstr>Diapositive 23</vt:lpstr>
      <vt:lpstr>Diapositive 24</vt:lpstr>
      <vt:lpstr>Diapositive 25</vt:lpstr>
      <vt:lpstr>Diapositive 26</vt:lpstr>
      <vt:lpstr>Diapositive 27</vt:lpstr>
      <vt:lpstr>Diapositive 28</vt:lpstr>
      <vt:lpstr>Diapositive 29</vt:lpstr>
      <vt:lpstr>Diapositive 30</vt:lpstr>
      <vt:lpstr>Diapositive 31</vt:lpstr>
      <vt:lpstr>Diapositive 32</vt:lpstr>
      <vt:lpstr>Diapositive 33</vt:lpstr>
      <vt:lpstr>Diapositive 34</vt:lpstr>
      <vt:lpstr>Diapositive 35</vt:lpstr>
      <vt:lpstr>Diapositive 36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Marty</dc:creator>
  <cp:lastModifiedBy>Marty</cp:lastModifiedBy>
  <cp:revision>215</cp:revision>
  <dcterms:created xsi:type="dcterms:W3CDTF">2021-09-05T12:50:13Z</dcterms:created>
  <dcterms:modified xsi:type="dcterms:W3CDTF">2026-09-25T14:49:00Z</dcterms:modified>
</cp:coreProperties>
</file>