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60" r:id="rId5"/>
    <p:sldId id="286" r:id="rId6"/>
    <p:sldId id="261" r:id="rId7"/>
    <p:sldId id="300" r:id="rId8"/>
    <p:sldId id="29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7" r:id="rId21"/>
    <p:sldId id="274" r:id="rId22"/>
    <p:sldId id="275" r:id="rId23"/>
    <p:sldId id="276" r:id="rId24"/>
    <p:sldId id="297" r:id="rId25"/>
    <p:sldId id="288" r:id="rId26"/>
    <p:sldId id="277" r:id="rId27"/>
    <p:sldId id="289" r:id="rId28"/>
    <p:sldId id="290" r:id="rId29"/>
    <p:sldId id="291" r:id="rId30"/>
    <p:sldId id="292" r:id="rId31"/>
    <p:sldId id="293" r:id="rId32"/>
    <p:sldId id="296" r:id="rId33"/>
    <p:sldId id="294" r:id="rId34"/>
    <p:sldId id="295" r:id="rId35"/>
    <p:sldId id="279" r:id="rId36"/>
    <p:sldId id="280" r:id="rId37"/>
    <p:sldId id="281" r:id="rId38"/>
    <p:sldId id="278" r:id="rId39"/>
    <p:sldId id="282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8D6AD-421B-47C3-BC09-A94EB13C9D10}" type="datetimeFigureOut">
              <a:rPr lang="fr-FR" smtClean="0"/>
              <a:pPr/>
              <a:t>10/03/2026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CE033-1BB3-470C-A1BD-419FB01BDD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E033-1BB3-470C-A1BD-419FB01BDD6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E033-1BB3-470C-A1BD-419FB01BDD6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E033-1BB3-470C-A1BD-419FB01BDD6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10/03/2026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10/03/2026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10/03/2026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10/03/2026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10/03/2026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10/03/2026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459C-2A8F-46E9-ADFE-A5BB4434B713}" type="datetimeFigureOut">
              <a:rPr lang="fr-FR" smtClean="0"/>
              <a:pPr/>
              <a:t>10/03/2026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_luASMIFj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y_luASMIFj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512" y="908720"/>
          <a:ext cx="8856984" cy="2355347"/>
        </p:xfrm>
        <a:graphic>
          <a:graphicData uri="http://schemas.openxmlformats.org/drawingml/2006/table">
            <a:tbl>
              <a:tblPr/>
              <a:tblGrid>
                <a:gridCol w="4428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1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2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Système à comportement capacitif : modèle du condensateur idéal.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Relation entre charge et tension électriques, entre intensité du courant électrique et tension électrique ; capacité d’un condensateur.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Continuité de la tension électrique aux bornes d’un condensateur.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Énergie stockée dans un condensateur.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Exploiter l’expression fournie de la capacité d’un condensateur plan.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Exploiter la condition de continuité de la tension électrique aux bornes d’un condensateur pour déterminer les conditions initiales dans un circuit.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Modèle du circuit RC série alimenté par une source idéale de tension.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Établir l’équation différentielle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vériﬁée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par la tension aux bornes du condensateur.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1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Arial Unicode MS"/>
                          <a:cs typeface="Times New Roman"/>
                        </a:rPr>
                        <a:t>- Charge d’un condensateur par une source de tension constante, décharge d’un condensateur, temps caractéristique.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Établir l’expression, en fonction du temps, de la tension aux bornes d’un condensateur dans le cas de sa charge et de sa décharge.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Déterminer un ordre de grandeur de la durée du régime transitoire.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100" b="1" dirty="0">
                          <a:latin typeface="Arial"/>
                          <a:ea typeface="Arial Unicode MS"/>
                          <a:cs typeface="Times New Roman"/>
                        </a:rPr>
                        <a:t>(TP)</a:t>
                      </a: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 Réaliser l’acquisition d’un signal électrique caractéristique d’un système du premier ordre et en étudier les caractéristiques.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Arial Unicode MS"/>
                          <a:cs typeface="Times New Roman"/>
                        </a:rPr>
                        <a:t>- Stockage et dissipation d’énergie.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Réaliser un bilan énergétique pour le circuit RC série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052" name="Picture 4" descr="https://www.cdiscount.com/pdt2/1/5/2/1/700x700/auc2009116832152/rw/montre-connectee-oled-android-ios-rythme-cardia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2448272" cy="2448272"/>
          </a:xfrm>
          <a:prstGeom prst="rect">
            <a:avLst/>
          </a:prstGeom>
          <a:noFill/>
        </p:spPr>
      </p:pic>
      <p:pic>
        <p:nvPicPr>
          <p:cNvPr id="2054" name="Picture 6" descr="Foudre, éclairs... Les orages en chiffres - Hortus Focus I m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573016"/>
            <a:ext cx="4301208" cy="2867472"/>
          </a:xfrm>
          <a:prstGeom prst="rect">
            <a:avLst/>
          </a:prstGeom>
          <a:noFill/>
        </p:spPr>
      </p:pic>
      <p:pic>
        <p:nvPicPr>
          <p:cNvPr id="2056" name="Picture 8" descr="Utilisation Du Flash De L&amp;#39;appareil Photo | Photo Gratuite"/>
          <p:cNvPicPr>
            <a:picLocks noChangeAspect="1" noChangeArrowheads="1"/>
          </p:cNvPicPr>
          <p:nvPr/>
        </p:nvPicPr>
        <p:blipFill>
          <a:blip r:embed="rId5" cstate="print"/>
          <a:srcRect l="21992" r="23027"/>
          <a:stretch>
            <a:fillRect/>
          </a:stretch>
        </p:blipFill>
        <p:spPr bwMode="auto">
          <a:xfrm>
            <a:off x="7092280" y="3933056"/>
            <a:ext cx="1872208" cy="22659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23728" y="116632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9450" y="44624"/>
            <a:ext cx="9036496" cy="795125"/>
            <a:chOff x="69450" y="44624"/>
            <a:chExt cx="9036496" cy="795125"/>
          </a:xfrm>
        </p:grpSpPr>
        <p:grpSp>
          <p:nvGrpSpPr>
            <p:cNvPr id="13" name="Groupe 12"/>
            <p:cNvGrpSpPr/>
            <p:nvPr/>
          </p:nvGrpSpPr>
          <p:grpSpPr>
            <a:xfrm>
              <a:off x="69450" y="46300"/>
              <a:ext cx="9036496" cy="793449"/>
              <a:chOff x="69450" y="46300"/>
              <a:chExt cx="9036496" cy="793449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73" t="32760" r="1566" b="52120"/>
              <a:stretch>
                <a:fillRect/>
              </a:stretch>
            </p:blipFill>
            <p:spPr bwMode="auto">
              <a:xfrm>
                <a:off x="69450" y="46300"/>
                <a:ext cx="9036496" cy="793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123728" y="116632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" name="ZoneTexte 8"/>
            <p:cNvSpPr txBox="1"/>
            <p:nvPr/>
          </p:nvSpPr>
          <p:spPr>
            <a:xfrm>
              <a:off x="2089820" y="44624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latin typeface="Bookman Old Style" pitchFamily="18" charset="0"/>
                </a:rPr>
                <a:t>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117793"/>
            <a:ext cx="71468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4)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Energie stockée</a:t>
            </a:r>
            <a:r>
              <a:rPr kumimoji="0" lang="fr-FR" sz="22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dans un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64496"/>
            <a:ext cx="4314645" cy="20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avec flèche 3"/>
          <p:cNvCxnSpPr/>
          <p:nvPr/>
        </p:nvCxnSpPr>
        <p:spPr>
          <a:xfrm flipV="1">
            <a:off x="6516216" y="2156584"/>
            <a:ext cx="0" cy="93610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407975" y="2138542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152" y="2444616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7092280" y="2156584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732240" y="2156584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286794"/>
            <a:ext cx="297607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Qu’observe-t-on quand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063493"/>
            <a:ext cx="46440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La tension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-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passe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0 V à environ 10 V :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condensa-teur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SE CHARGE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1664686"/>
            <a:ext cx="42119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fr-FR" sz="2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on bascule l’interrupteur sur  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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2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?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3061286"/>
            <a:ext cx="52200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fr-FR" sz="2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on bascule ensuite l’interrupteur sur  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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2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?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79512" y="4613066"/>
            <a:ext cx="8856984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Interprétation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  <a:p>
            <a:r>
              <a:rPr lang="fr-FR" sz="2000" dirty="0"/>
              <a:t>        L’</a:t>
            </a:r>
            <a:r>
              <a:rPr lang="fr-FR" sz="2000" b="1" i="1" dirty="0"/>
              <a:t>énergie électrique </a:t>
            </a:r>
            <a:r>
              <a:rPr lang="fr-FR" sz="2000" b="1" dirty="0"/>
              <a:t>E</a:t>
            </a:r>
            <a:r>
              <a:rPr lang="fr-FR" sz="2000" b="1" baseline="-25000" dirty="0"/>
              <a:t>C</a:t>
            </a:r>
            <a:r>
              <a:rPr lang="fr-FR" sz="2000" b="1" dirty="0"/>
              <a:t> </a:t>
            </a:r>
            <a:r>
              <a:rPr lang="fr-FR" sz="2000" b="1" i="1" dirty="0"/>
              <a:t>stockée par </a:t>
            </a:r>
          </a:p>
          <a:p>
            <a:r>
              <a:rPr lang="fr-FR" sz="2000" b="1" i="1" dirty="0"/>
              <a:t>un condensateur</a:t>
            </a:r>
            <a:r>
              <a:rPr lang="fr-FR" sz="2000" dirty="0"/>
              <a:t> vérifie la relation :  </a:t>
            </a:r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23528" y="4613066"/>
            <a:ext cx="856895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715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Au cours de la charge, le condensateur </a:t>
            </a:r>
            <a:r>
              <a:rPr kumimoji="0" lang="fr-FR" sz="2000" b="1" i="1" u="sng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emmagasine</a:t>
            </a:r>
            <a:r>
              <a:rPr kumimoji="0" lang="fr-FR" sz="2000" b="1" i="1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l’énergie</a:t>
            </a:r>
            <a:r>
              <a:rPr kumimoji="0" lang="fr-FR" sz="2000" b="0" i="0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qu’il </a:t>
            </a:r>
            <a:r>
              <a:rPr kumimoji="0" lang="fr-FR" sz="2000" b="1" i="0" u="sng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stocke</a:t>
            </a:r>
            <a:r>
              <a:rPr kumimoji="0" lang="fr-FR" sz="2000" b="0" i="0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Lors de la décharge, il </a:t>
            </a:r>
            <a:r>
              <a:rPr kumimoji="0" lang="fr-FR" sz="2000" b="1" i="1" u="sng" strike="noStrike" cap="none" normalizeH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libère</a:t>
            </a:r>
            <a:r>
              <a:rPr kumimoji="0" lang="fr-FR" sz="2000" b="0" i="0" u="none" strike="noStrike" cap="none" normalizeH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cette énergie.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716016" y="5373216"/>
            <a:ext cx="2592288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6372200" y="5405154"/>
            <a:ext cx="1152128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7020272" y="6053226"/>
            <a:ext cx="65709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334012" y="5165980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7642636" y="6125234"/>
            <a:ext cx="1431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Volt (V)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4716016" y="5644328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      </a:t>
            </a:r>
            <a:r>
              <a:rPr lang="fr-FR" sz="2400" b="1" dirty="0">
                <a:latin typeface="Arial"/>
                <a:cs typeface="Arial"/>
              </a:rPr>
              <a:t> 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508104" y="535629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1</a:t>
            </a:r>
            <a:endParaRPr lang="fr-FR" sz="2000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5508104" y="593236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2</a:t>
            </a:r>
            <a:endParaRPr lang="fr-FR" sz="20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5508104" y="590042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771800" y="6053226"/>
            <a:ext cx="1681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Joule (J)</a:t>
            </a:r>
            <a:endParaRPr lang="fr-FR" sz="2000" dirty="0"/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4427984" y="6053226"/>
            <a:ext cx="504056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796136" y="5661248"/>
            <a:ext cx="155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Arial"/>
                <a:cs typeface="Arial"/>
              </a:rPr>
              <a:t>× C × u</a:t>
            </a:r>
            <a:r>
              <a:rPr lang="fr-FR" sz="2400" b="1" baseline="-250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fr-FR" sz="2400" b="1" baseline="300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fr-FR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fr-FR" dirty="0"/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3447034"/>
            <a:ext cx="9036496" cy="77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La tension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-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passe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10 V à environ 0 V :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condensa-teur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SE DECHARGE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fournit de l’énergie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à la lampe qui se met à briller.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3568" y="620688"/>
            <a:ext cx="7272808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cs typeface="Arial" pitchFamily="34" charset="0"/>
              </a:rPr>
              <a:t>Expérience : </a:t>
            </a:r>
            <a:r>
              <a:rPr lang="fr-FR" sz="2000" u="sng" dirty="0">
                <a:hlinkClick r:id="rId3"/>
              </a:rPr>
              <a:t>https://www.youtube.com/watch?v=y_luASMIFjM</a:t>
            </a:r>
            <a:endParaRPr lang="fr-FR" sz="20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553" grpId="0"/>
      <p:bldP spid="18" grpId="0" animBg="1"/>
      <p:bldP spid="21" grpId="0"/>
      <p:bldP spid="22" grpId="0"/>
      <p:bldP spid="25" grpId="0"/>
      <p:bldP spid="26" grpId="0"/>
      <p:bldP spid="27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44624"/>
            <a:ext cx="8856984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Interprétation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  <a:p>
            <a:r>
              <a:rPr lang="fr-FR" sz="2000" dirty="0"/>
              <a:t>        L’</a:t>
            </a:r>
            <a:r>
              <a:rPr lang="fr-FR" sz="2000" b="1" i="1" dirty="0"/>
              <a:t>énergie électrique </a:t>
            </a:r>
            <a:r>
              <a:rPr lang="fr-FR" sz="2000" b="1" dirty="0"/>
              <a:t>E</a:t>
            </a:r>
            <a:r>
              <a:rPr lang="fr-FR" sz="2000" b="1" baseline="-25000" dirty="0"/>
              <a:t>C</a:t>
            </a:r>
            <a:r>
              <a:rPr lang="fr-FR" sz="2000" b="1" dirty="0"/>
              <a:t> </a:t>
            </a:r>
            <a:r>
              <a:rPr lang="fr-FR" sz="2000" b="1" i="1" dirty="0"/>
              <a:t>stockée par </a:t>
            </a:r>
          </a:p>
          <a:p>
            <a:r>
              <a:rPr lang="fr-FR" sz="2000" b="1" i="1" dirty="0"/>
              <a:t>un condensateur</a:t>
            </a:r>
            <a:r>
              <a:rPr lang="fr-FR" sz="2000" dirty="0"/>
              <a:t> vérifie la relation :  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716016" y="787854"/>
            <a:ext cx="2592288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6372200" y="836712"/>
            <a:ext cx="1152128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7020272" y="1484784"/>
            <a:ext cx="65709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334012" y="597538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642636" y="1556792"/>
            <a:ext cx="1431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Volt (V)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716016" y="1075886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      </a:t>
            </a:r>
            <a:r>
              <a:rPr lang="fr-FR" sz="2400" b="1" dirty="0">
                <a:latin typeface="Arial"/>
                <a:cs typeface="Arial"/>
              </a:rPr>
              <a:t>× C × u</a:t>
            </a:r>
            <a:r>
              <a:rPr lang="fr-FR" sz="2400" b="1" baseline="-25000" dirty="0">
                <a:latin typeface="Arial"/>
                <a:cs typeface="Arial"/>
              </a:rPr>
              <a:t>C</a:t>
            </a:r>
            <a:r>
              <a:rPr lang="fr-FR" sz="2400" b="1" baseline="30000" dirty="0">
                <a:latin typeface="Arial"/>
                <a:cs typeface="Arial"/>
              </a:rPr>
              <a:t>2</a:t>
            </a:r>
            <a:r>
              <a:rPr lang="fr-FR" sz="2400" b="1" dirty="0">
                <a:latin typeface="Arial"/>
                <a:cs typeface="Arial"/>
              </a:rPr>
              <a:t> 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508104" y="78785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1</a:t>
            </a:r>
            <a:endParaRPr lang="fr-FR" sz="20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5508104" y="136391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2</a:t>
            </a:r>
            <a:endParaRPr lang="fr-FR" sz="20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5508104" y="129191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71800" y="1484784"/>
            <a:ext cx="1681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Joule (J)</a:t>
            </a:r>
            <a:endParaRPr lang="fr-FR" sz="2000" dirty="0"/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4427984" y="1484784"/>
            <a:ext cx="504056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2060848"/>
            <a:ext cx="5397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Le modèle du circuit RC série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612" t="31080" r="10226" b="20201"/>
          <a:stretch>
            <a:fillRect/>
          </a:stretch>
        </p:blipFill>
        <p:spPr bwMode="auto">
          <a:xfrm>
            <a:off x="0" y="2517535"/>
            <a:ext cx="4355976" cy="29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845434" y="2420888"/>
            <a:ext cx="52985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1)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CHARGE du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4499992" y="3861048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2267744" y="2636912"/>
            <a:ext cx="324091" cy="393539"/>
          </a:xfrm>
          <a:custGeom>
            <a:avLst/>
            <a:gdLst>
              <a:gd name="connsiteX0" fmla="*/ 324091 w 324091"/>
              <a:gd name="connsiteY0" fmla="*/ 0 h 393539"/>
              <a:gd name="connsiteX1" fmla="*/ 69448 w 324091"/>
              <a:gd name="connsiteY1" fmla="*/ 104172 h 393539"/>
              <a:gd name="connsiteX2" fmla="*/ 0 w 324091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091" h="393539">
                <a:moveTo>
                  <a:pt x="324091" y="0"/>
                </a:moveTo>
                <a:cubicBezTo>
                  <a:pt x="223777" y="19291"/>
                  <a:pt x="123463" y="38582"/>
                  <a:pt x="69448" y="104172"/>
                </a:cubicBezTo>
                <a:cubicBezTo>
                  <a:pt x="15433" y="169762"/>
                  <a:pt x="7716" y="281650"/>
                  <a:pt x="0" y="393539"/>
                </a:cubicBezTo>
              </a:path>
            </a:pathLst>
          </a:cu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60479" t="36960" r="10226" b="18521"/>
          <a:stretch>
            <a:fillRect/>
          </a:stretch>
        </p:blipFill>
        <p:spPr bwMode="auto">
          <a:xfrm>
            <a:off x="5508104" y="2825552"/>
            <a:ext cx="31167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avec flèche 30"/>
          <p:cNvCxnSpPr/>
          <p:nvPr/>
        </p:nvCxnSpPr>
        <p:spPr>
          <a:xfrm flipV="1">
            <a:off x="7484487" y="3014994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376246" y="2996952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08423" y="3303026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008000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8060551" y="3014994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700511" y="3014994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7668344" y="4221088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092280" y="4509120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400" dirty="0">
              <a:solidFill>
                <a:srgbClr val="008000"/>
              </a:solidFill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0" y="5836088"/>
            <a:ext cx="9144000" cy="1015663"/>
            <a:chOff x="0" y="827695"/>
            <a:chExt cx="9144000" cy="1015663"/>
          </a:xfrm>
        </p:grpSpPr>
        <p:sp>
          <p:nvSpPr>
            <p:cNvPr id="39" name="Organigramme : Entrée manuelle 38"/>
            <p:cNvSpPr/>
            <p:nvPr/>
          </p:nvSpPr>
          <p:spPr>
            <a:xfrm>
              <a:off x="395536" y="836712"/>
              <a:ext cx="2232248" cy="360040"/>
            </a:xfrm>
            <a:prstGeom prst="flowChartManualInpu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0" y="827695"/>
              <a:ext cx="9144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2000" dirty="0">
                  <a:sym typeface="Wingdings 3"/>
                </a:rPr>
                <a:t></a:t>
              </a:r>
              <a:r>
                <a:rPr lang="fr-FR" sz="2000" dirty="0"/>
                <a:t> </a:t>
              </a:r>
              <a:r>
                <a:rPr lang="fr-FR" sz="2000" b="1" u="sng" dirty="0"/>
                <a:t>Conditions initiales</a:t>
              </a:r>
              <a:r>
                <a:rPr lang="fr-FR" sz="2000" dirty="0"/>
                <a:t> : Avant de basculer l’interrupteur sur la position </a:t>
              </a:r>
              <a:r>
                <a:rPr lang="fr-FR" sz="2000" dirty="0">
                  <a:sym typeface="Wingdings"/>
                </a:rPr>
                <a:t></a:t>
              </a:r>
              <a:r>
                <a:rPr lang="fr-FR" sz="2000" dirty="0"/>
                <a:t>, le </a:t>
              </a:r>
              <a:r>
                <a:rPr lang="fr-FR" sz="2000" dirty="0" err="1"/>
                <a:t>conden-sateur</a:t>
              </a:r>
              <a:r>
                <a:rPr lang="fr-FR" sz="2000" dirty="0"/>
                <a:t> est déchargé. </a:t>
              </a:r>
              <a:r>
                <a:rPr lang="fr-FR" sz="2000" b="1" u="sng" dirty="0"/>
                <a:t>Que peut-on alors dire de la tension </a:t>
              </a:r>
              <a:r>
                <a:rPr lang="fr-FR" sz="2000" b="1" u="sng" dirty="0" err="1"/>
                <a:t>u</a:t>
              </a:r>
              <a:r>
                <a:rPr lang="fr-FR" sz="2000" b="1" u="sng" baseline="-25000" dirty="0" err="1"/>
                <a:t>C</a:t>
              </a:r>
              <a:r>
                <a:rPr lang="fr-FR" sz="2000" b="1" u="sng" dirty="0"/>
                <a:t> aux bornes du </a:t>
              </a:r>
              <a:r>
                <a:rPr lang="fr-FR" sz="2000" b="1" u="sng" dirty="0" err="1"/>
                <a:t>condensa-teur</a:t>
              </a:r>
              <a:r>
                <a:rPr lang="fr-FR" sz="2000" b="1" u="sng" dirty="0"/>
                <a:t>  à t = 0</a:t>
              </a:r>
              <a:r>
                <a:rPr lang="fr-FR" sz="2000" dirty="0"/>
                <a:t> ?</a:t>
              </a:r>
            </a:p>
          </p:txBody>
        </p:sp>
      </p:grp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0" y="5517232"/>
            <a:ext cx="4297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la situation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1"/>
          <p:cNvSpPr txBox="1">
            <a:spLocks noChangeArrowheads="1"/>
          </p:cNvSpPr>
          <p:nvPr/>
        </p:nvSpPr>
        <p:spPr bwMode="auto">
          <a:xfrm>
            <a:off x="395536" y="44624"/>
            <a:ext cx="856895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715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Au cours de la charge, le condensateur </a:t>
            </a:r>
            <a:r>
              <a:rPr kumimoji="0" lang="fr-FR" sz="2000" b="1" i="1" u="sng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emmagasine</a:t>
            </a:r>
            <a:r>
              <a:rPr kumimoji="0" lang="fr-FR" sz="2000" b="1" i="1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l’énergie</a:t>
            </a:r>
            <a:r>
              <a:rPr kumimoji="0" lang="fr-FR" sz="2000" b="0" i="0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qu’il </a:t>
            </a:r>
            <a:r>
              <a:rPr kumimoji="0" lang="fr-FR" sz="2000" b="1" i="0" u="sng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stocke</a:t>
            </a:r>
            <a:r>
              <a:rPr kumimoji="0" lang="fr-FR" sz="2000" b="0" i="0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Lors de la décharge, il </a:t>
            </a:r>
            <a:r>
              <a:rPr kumimoji="0" lang="fr-FR" sz="2000" b="1" i="1" u="sng" strike="noStrike" cap="none" normalizeH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libère</a:t>
            </a:r>
            <a:r>
              <a:rPr kumimoji="0" lang="fr-FR" sz="2000" b="0" i="0" u="none" strike="noStrike" cap="none" normalizeH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cette énergie.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 animBg="1"/>
      <p:bldP spid="24" grpId="0" animBg="1"/>
      <p:bldP spid="32" grpId="0"/>
      <p:bldP spid="33" grpId="0"/>
      <p:bldP spid="35" grpId="0"/>
      <p:bldP spid="37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2008" y="3645024"/>
            <a:ext cx="9036496" cy="30963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d’Ohm associée au conducteur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ohmique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l’intensité du courant électrique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traversant le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Réexpression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</p:txBody>
      </p:sp>
      <p:sp>
        <p:nvSpPr>
          <p:cNvPr id="41" name="Rectangle 40"/>
          <p:cNvSpPr/>
          <p:nvPr/>
        </p:nvSpPr>
        <p:spPr>
          <a:xfrm>
            <a:off x="6458474" y="5896511"/>
            <a:ext cx="256697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Groupe 36"/>
          <p:cNvGrpSpPr/>
          <p:nvPr/>
        </p:nvGrpSpPr>
        <p:grpSpPr>
          <a:xfrm>
            <a:off x="0" y="836712"/>
            <a:ext cx="5508104" cy="1323439"/>
            <a:chOff x="0" y="836712"/>
            <a:chExt cx="5508104" cy="1323439"/>
          </a:xfrm>
        </p:grpSpPr>
        <p:sp>
          <p:nvSpPr>
            <p:cNvPr id="13" name="Organigramme : Entrée manuelle 12"/>
            <p:cNvSpPr/>
            <p:nvPr/>
          </p:nvSpPr>
          <p:spPr>
            <a:xfrm>
              <a:off x="395536" y="836712"/>
              <a:ext cx="2232248" cy="360040"/>
            </a:xfrm>
            <a:prstGeom prst="flowChartManualInpu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836712"/>
              <a:ext cx="550810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2000" dirty="0">
                  <a:sym typeface="Wingdings 3"/>
                </a:rPr>
                <a:t></a:t>
              </a:r>
              <a:r>
                <a:rPr lang="fr-FR" sz="2000" dirty="0"/>
                <a:t> </a:t>
              </a:r>
              <a:r>
                <a:rPr lang="fr-FR" sz="2000" b="1" u="sng" dirty="0"/>
                <a:t>Conditions initiales</a:t>
              </a:r>
              <a:r>
                <a:rPr lang="fr-FR" sz="2000" dirty="0"/>
                <a:t> : on suppose qu’avant de basculer l’interrupteur sur la position </a:t>
              </a:r>
              <a:r>
                <a:rPr lang="fr-FR" sz="2000" dirty="0">
                  <a:sym typeface="Wingdings"/>
                </a:rPr>
                <a:t></a:t>
              </a:r>
              <a:r>
                <a:rPr lang="fr-FR" sz="2000" dirty="0"/>
                <a:t>, le </a:t>
              </a:r>
              <a:r>
                <a:rPr lang="fr-FR" sz="2000" dirty="0" err="1"/>
                <a:t>con-densateur</a:t>
              </a:r>
              <a:r>
                <a:rPr lang="fr-FR" sz="2000" dirty="0"/>
                <a:t> est déchargé. </a:t>
              </a:r>
              <a:r>
                <a:rPr lang="fr-FR" sz="2000" b="1" u="sng" dirty="0"/>
                <a:t>Que peut-on alors dire de la tension </a:t>
              </a:r>
              <a:r>
                <a:rPr lang="fr-FR" sz="2000" b="1" u="sng" dirty="0" err="1"/>
                <a:t>u</a:t>
              </a:r>
              <a:r>
                <a:rPr lang="fr-FR" sz="2000" b="1" u="sng" baseline="-25000" dirty="0" err="1"/>
                <a:t>C</a:t>
              </a:r>
              <a:r>
                <a:rPr lang="fr-FR" sz="2000" b="1" u="sng" dirty="0"/>
                <a:t> aux bornes du condensateur  à t = 0</a:t>
              </a:r>
              <a:r>
                <a:rPr lang="fr-FR" sz="2000" dirty="0"/>
                <a:t> ?</a:t>
              </a: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0479" t="36960" r="10226" b="18521"/>
          <a:stretch>
            <a:fillRect/>
          </a:stretch>
        </p:blipFill>
        <p:spPr bwMode="auto">
          <a:xfrm>
            <a:off x="5796136" y="17240"/>
            <a:ext cx="31167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-27384"/>
            <a:ext cx="52985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1)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CHARGE du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7772519" y="206682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664278" y="18864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6455" y="494714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008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8348583" y="206682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988543" y="20668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7956376" y="1412776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380312" y="1700808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04664"/>
            <a:ext cx="4297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la situation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2132856"/>
            <a:ext cx="6408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&lt; 0 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 V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(condensateur déchargé donc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9512" y="2780928"/>
            <a:ext cx="8964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Comme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fonction continue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temps, on a aussi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(t = 0) = 0 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3284984"/>
            <a:ext cx="558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Equation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95736" y="3645024"/>
            <a:ext cx="244827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220072" y="4077072"/>
            <a:ext cx="36004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R ×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267744" y="5157192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récepteur,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2160" y="4941168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6098301" y="5398924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6084168" y="537321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5496" y="6093296"/>
            <a:ext cx="216024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R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07704" y="587727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93845" y="633502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1979712" y="6309320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417714" y="6080596"/>
            <a:ext cx="115212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35202" y="586457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21343" y="632232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4307210" y="6296620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439318" y="6093296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4777359" y="6087641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E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2949809" y="6065004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CF6898F-12D9-4096-93DB-0136CC26448F}"/>
              </a:ext>
            </a:extLst>
          </p:cNvPr>
          <p:cNvSpPr/>
          <p:nvPr/>
        </p:nvSpPr>
        <p:spPr>
          <a:xfrm>
            <a:off x="6476852" y="586457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B1E1F4-44FD-C4B2-BB9E-D59F5B3DBF0C}"/>
              </a:ext>
            </a:extLst>
          </p:cNvPr>
          <p:cNvSpPr/>
          <p:nvPr/>
        </p:nvSpPr>
        <p:spPr>
          <a:xfrm>
            <a:off x="6562993" y="632232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7F4E6489-8EA2-5572-5AF6-1AE1D93C6334}"/>
              </a:ext>
            </a:extLst>
          </p:cNvPr>
          <p:cNvCxnSpPr/>
          <p:nvPr/>
        </p:nvCxnSpPr>
        <p:spPr>
          <a:xfrm>
            <a:off x="6548860" y="6296620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377934B-2CE7-11B1-5460-DEF1797C47E7}"/>
              </a:ext>
            </a:extLst>
          </p:cNvPr>
          <p:cNvSpPr/>
          <p:nvPr/>
        </p:nvSpPr>
        <p:spPr>
          <a:xfrm>
            <a:off x="7020789" y="6109265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B79846B-FA3B-CC23-0C4F-89AA02488884}"/>
              </a:ext>
            </a:extLst>
          </p:cNvPr>
          <p:cNvSpPr/>
          <p:nvPr/>
        </p:nvSpPr>
        <p:spPr>
          <a:xfrm>
            <a:off x="7989020" y="609183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5552F1C-F029-618B-746E-494E7C69BEAA}"/>
              </a:ext>
            </a:extLst>
          </p:cNvPr>
          <p:cNvSpPr/>
          <p:nvPr/>
        </p:nvSpPr>
        <p:spPr>
          <a:xfrm>
            <a:off x="7388923" y="5887586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BA147715-96BD-8194-5597-1F50F28A0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940" y="6322328"/>
            <a:ext cx="82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84244497-BDC7-6D79-5207-D968C7E23DD9}"/>
              </a:ext>
            </a:extLst>
          </p:cNvPr>
          <p:cNvCxnSpPr>
            <a:cxnSpLocks/>
          </p:cNvCxnSpPr>
          <p:nvPr/>
        </p:nvCxnSpPr>
        <p:spPr>
          <a:xfrm>
            <a:off x="7342286" y="6309320"/>
            <a:ext cx="6287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6EF21B6-DA71-1874-3CD8-AD08D0C6028A}"/>
              </a:ext>
            </a:extLst>
          </p:cNvPr>
          <p:cNvSpPr/>
          <p:nvPr/>
        </p:nvSpPr>
        <p:spPr>
          <a:xfrm>
            <a:off x="5934098" y="6077327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54F5B6F-1CD8-4C6E-C8DF-D58641C7FC71}"/>
              </a:ext>
            </a:extLst>
          </p:cNvPr>
          <p:cNvSpPr/>
          <p:nvPr/>
        </p:nvSpPr>
        <p:spPr>
          <a:xfrm>
            <a:off x="8267260" y="6309320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9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xmlns="" id="{793A4FDD-8D58-7F11-8AFF-E70A7D435119}"/>
              </a:ext>
            </a:extLst>
          </p:cNvPr>
          <p:cNvCxnSpPr>
            <a:cxnSpLocks/>
          </p:cNvCxnSpPr>
          <p:nvPr/>
        </p:nvCxnSpPr>
        <p:spPr>
          <a:xfrm>
            <a:off x="8369825" y="6322328"/>
            <a:ext cx="54303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F3BD57F-635F-C091-E224-B7B18168C663}"/>
              </a:ext>
            </a:extLst>
          </p:cNvPr>
          <p:cNvSpPr/>
          <p:nvPr/>
        </p:nvSpPr>
        <p:spPr>
          <a:xfrm>
            <a:off x="8488243" y="594607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1" grpId="0" animBg="1"/>
      <p:bldP spid="21505" grpId="0"/>
      <p:bldP spid="21506" grpId="0"/>
      <p:bldP spid="16" grpId="0"/>
      <p:bldP spid="21507" grpId="0"/>
      <p:bldP spid="21508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4" grpId="0"/>
      <p:bldP spid="35" grpId="0"/>
      <p:bldP spid="38" grpId="0"/>
      <p:bldP spid="39" grpId="0"/>
      <p:bldP spid="40" grpId="0"/>
      <p:bldP spid="14" grpId="0"/>
      <p:bldP spid="15" grpId="0"/>
      <p:bldP spid="19" grpId="0"/>
      <p:bldP spid="20" grpId="0"/>
      <p:bldP spid="25" grpId="0"/>
      <p:bldP spid="27" grpId="0"/>
      <p:bldP spid="42" grpId="0"/>
      <p:bldP spid="43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2008" y="332656"/>
            <a:ext cx="9036496" cy="331236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</a:pPr>
            <a:endParaRPr kumimoji="0" lang="fr-FR" sz="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d’Ohm associée au conducteur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ohmique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</a:pPr>
            <a:endParaRPr kumimoji="0" lang="fr-FR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l’intensité du courant électrique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traversant le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Réexpression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558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Equation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95736" y="332656"/>
            <a:ext cx="244827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20072" y="715846"/>
            <a:ext cx="3923928" cy="40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convent</a:t>
            </a:r>
            <a:r>
              <a:rPr kumimoji="0" lang="fr-FR" sz="2000" b="0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récepteur,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R ×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67744" y="1588730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récepteur,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2160" y="1372706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6098301" y="1830462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084168" y="180475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403648" y="3215534"/>
            <a:ext cx="76328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à coefficients constants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7875" y="4163212"/>
            <a:ext cx="9036496" cy="257815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particulière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de l’équation homogène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3789040"/>
            <a:ext cx="7651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Résolution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l’équation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9552" y="5013176"/>
            <a:ext cx="8424936" cy="1656184"/>
            <a:chOff x="539552" y="5013176"/>
            <a:chExt cx="8424936" cy="1656184"/>
          </a:xfrm>
        </p:grpSpPr>
        <p:pic>
          <p:nvPicPr>
            <p:cNvPr id="22" name="Image 2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5013176"/>
              <a:ext cx="4752528" cy="1656184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dash"/>
              <a:miter lim="800000"/>
              <a:headEnd/>
              <a:tailEnd/>
            </a:ln>
          </p:spPr>
        </p:pic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 rot="21094405">
              <a:off x="539552" y="5229200"/>
              <a:ext cx="3096344" cy="115212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Mme MOREL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1" i="0" u="sng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is</a:t>
              </a:r>
              <a:r>
                <a:rPr kumimoji="0" lang="fr-FR" sz="32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back !!!</a:t>
              </a:r>
              <a:endParaRPr kumimoji="0" lang="fr-FR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771800" y="4221088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C,p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5160BB2-16AA-A87C-0717-D95A18B8A756}"/>
              </a:ext>
            </a:extLst>
          </p:cNvPr>
          <p:cNvSpPr/>
          <p:nvPr/>
        </p:nvSpPr>
        <p:spPr>
          <a:xfrm>
            <a:off x="6458474" y="2359613"/>
            <a:ext cx="256697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E7F08745-4749-3CB9-82D0-608A8479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2556398"/>
            <a:ext cx="216024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R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1DE2586-F38B-8897-D598-70CF8D0075B3}"/>
              </a:ext>
            </a:extLst>
          </p:cNvPr>
          <p:cNvSpPr/>
          <p:nvPr/>
        </p:nvSpPr>
        <p:spPr>
          <a:xfrm>
            <a:off x="1907704" y="2340374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AE916E5-6BED-68C8-6D96-9FB1C5E9C437}"/>
              </a:ext>
            </a:extLst>
          </p:cNvPr>
          <p:cNvSpPr/>
          <p:nvPr/>
        </p:nvSpPr>
        <p:spPr>
          <a:xfrm>
            <a:off x="1993845" y="2798130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9A62FFBD-457F-A230-EF14-664B71F6F307}"/>
              </a:ext>
            </a:extLst>
          </p:cNvPr>
          <p:cNvCxnSpPr/>
          <p:nvPr/>
        </p:nvCxnSpPr>
        <p:spPr>
          <a:xfrm>
            <a:off x="1979712" y="2772422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E0D71E4A-2941-19D1-62DF-80935C1C1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714" y="2543698"/>
            <a:ext cx="115212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1BE1648-A0CD-598C-FEA8-EE1AB47A29E2}"/>
              </a:ext>
            </a:extLst>
          </p:cNvPr>
          <p:cNvSpPr/>
          <p:nvPr/>
        </p:nvSpPr>
        <p:spPr>
          <a:xfrm>
            <a:off x="4235202" y="2327674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4CD0D8E-E18C-316B-DF30-DB8D612DC437}"/>
              </a:ext>
            </a:extLst>
          </p:cNvPr>
          <p:cNvSpPr/>
          <p:nvPr/>
        </p:nvSpPr>
        <p:spPr>
          <a:xfrm>
            <a:off x="4321343" y="2785430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26508AD-2C18-7B5C-B9D0-D97B70436A30}"/>
              </a:ext>
            </a:extLst>
          </p:cNvPr>
          <p:cNvSpPr/>
          <p:nvPr/>
        </p:nvSpPr>
        <p:spPr>
          <a:xfrm>
            <a:off x="2439318" y="2556398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ED9FD9C-58B0-DCA5-2C5D-A4D9A90A2080}"/>
              </a:ext>
            </a:extLst>
          </p:cNvPr>
          <p:cNvSpPr/>
          <p:nvPr/>
        </p:nvSpPr>
        <p:spPr>
          <a:xfrm>
            <a:off x="4777359" y="2550743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E</a:t>
            </a:r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1F1D3BC-F8AA-C591-6053-BCFD357B59B2}"/>
              </a:ext>
            </a:extLst>
          </p:cNvPr>
          <p:cNvSpPr/>
          <p:nvPr/>
        </p:nvSpPr>
        <p:spPr>
          <a:xfrm>
            <a:off x="2949809" y="2528106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E83CB07-75DD-B5F7-0812-4BE4CBA42072}"/>
              </a:ext>
            </a:extLst>
          </p:cNvPr>
          <p:cNvSpPr/>
          <p:nvPr/>
        </p:nvSpPr>
        <p:spPr>
          <a:xfrm>
            <a:off x="6476852" y="2327674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92512EB-05FF-25D0-35B2-0735B8CC17CF}"/>
              </a:ext>
            </a:extLst>
          </p:cNvPr>
          <p:cNvSpPr/>
          <p:nvPr/>
        </p:nvSpPr>
        <p:spPr>
          <a:xfrm>
            <a:off x="6562993" y="2785430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xmlns="" id="{B8A5F241-A382-B250-CD37-9FBD6EF2684E}"/>
              </a:ext>
            </a:extLst>
          </p:cNvPr>
          <p:cNvCxnSpPr/>
          <p:nvPr/>
        </p:nvCxnSpPr>
        <p:spPr>
          <a:xfrm>
            <a:off x="6548860" y="2759722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6F824DB-1059-CF89-2B2B-8D5FD210C7DB}"/>
              </a:ext>
            </a:extLst>
          </p:cNvPr>
          <p:cNvSpPr/>
          <p:nvPr/>
        </p:nvSpPr>
        <p:spPr>
          <a:xfrm>
            <a:off x="7020789" y="2572367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CF37C78-E60B-F294-221E-4939CCDF5203}"/>
              </a:ext>
            </a:extLst>
          </p:cNvPr>
          <p:cNvSpPr/>
          <p:nvPr/>
        </p:nvSpPr>
        <p:spPr>
          <a:xfrm>
            <a:off x="7989020" y="255494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E68077B7-7CA3-0B3C-03A9-726717DF11F8}"/>
              </a:ext>
            </a:extLst>
          </p:cNvPr>
          <p:cNvSpPr/>
          <p:nvPr/>
        </p:nvSpPr>
        <p:spPr>
          <a:xfrm>
            <a:off x="7388923" y="2350688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xmlns="" id="{7D03ECDB-C6EB-DD0E-B308-248A5AA66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940" y="2785430"/>
            <a:ext cx="82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xmlns="" id="{1C176ABF-E4C7-9470-EA65-6F3D48E62BD8}"/>
              </a:ext>
            </a:extLst>
          </p:cNvPr>
          <p:cNvCxnSpPr>
            <a:cxnSpLocks/>
          </p:cNvCxnSpPr>
          <p:nvPr/>
        </p:nvCxnSpPr>
        <p:spPr>
          <a:xfrm>
            <a:off x="7342286" y="2772422"/>
            <a:ext cx="6287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5367C777-512E-060C-E178-09C1FC159483}"/>
              </a:ext>
            </a:extLst>
          </p:cNvPr>
          <p:cNvSpPr/>
          <p:nvPr/>
        </p:nvSpPr>
        <p:spPr>
          <a:xfrm>
            <a:off x="5934098" y="2540429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9CE6696-7331-B95D-80D4-24C8A6EA6967}"/>
              </a:ext>
            </a:extLst>
          </p:cNvPr>
          <p:cNvSpPr/>
          <p:nvPr/>
        </p:nvSpPr>
        <p:spPr>
          <a:xfrm>
            <a:off x="8267260" y="2772422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9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xmlns="" id="{A8987C8F-0E97-ABF0-9A11-BA0296C07093}"/>
              </a:ext>
            </a:extLst>
          </p:cNvPr>
          <p:cNvCxnSpPr>
            <a:cxnSpLocks/>
          </p:cNvCxnSpPr>
          <p:nvPr/>
        </p:nvCxnSpPr>
        <p:spPr>
          <a:xfrm>
            <a:off x="8369825" y="2785430"/>
            <a:ext cx="54303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E067537-ED3E-98E0-F259-DD768EC381F0}"/>
              </a:ext>
            </a:extLst>
          </p:cNvPr>
          <p:cNvSpPr/>
          <p:nvPr/>
        </p:nvSpPr>
        <p:spPr>
          <a:xfrm>
            <a:off x="8488243" y="2409172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xmlns="" id="{B95F6ACB-38E3-2E2B-E160-556607A48559}"/>
              </a:ext>
            </a:extLst>
          </p:cNvPr>
          <p:cNvCxnSpPr/>
          <p:nvPr/>
        </p:nvCxnSpPr>
        <p:spPr>
          <a:xfrm>
            <a:off x="4345311" y="2771243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008" y="44624"/>
            <a:ext cx="9036496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Réexpression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71600" y="1340768"/>
            <a:ext cx="76328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à coefficients constants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7875" y="2291005"/>
            <a:ext cx="9036496" cy="44503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particulière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de l’équation homogène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5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générale de l’équation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différentielle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Utilisation de la condition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initiale pour trouver la valeur de la constante </a:t>
            </a:r>
            <a:r>
              <a:rPr kumimoji="0" lang="fr-FR" sz="2000" b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916833"/>
            <a:ext cx="7651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Résolution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l’équation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40969"/>
            <a:ext cx="4752528" cy="165618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  <a:miter lim="800000"/>
            <a:headEnd/>
            <a:tailEnd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771800" y="2348881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C,p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rot="21094405">
            <a:off x="679264" y="3361621"/>
            <a:ext cx="3096344" cy="11521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Bye </a:t>
            </a:r>
            <a:r>
              <a:rPr kumimoji="0" lang="fr-FR" sz="3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Bye</a:t>
            </a:r>
            <a:endParaRPr kumimoji="0" lang="fr-FR" sz="3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Mme MOREL !!!</a:t>
            </a:r>
            <a:endParaRPr kumimoji="0" lang="fr-FR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2600" y="3604954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C,eh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K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88003" y="3100898"/>
            <a:ext cx="4469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88944" y="3532946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3275856" y="3501008"/>
            <a:ext cx="432048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707904" y="3284984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15816" y="327085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00756" y="4797152"/>
            <a:ext cx="21710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C,p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C,eh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760996" y="5445224"/>
            <a:ext cx="28191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=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 +  K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5677828" y="4846010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80112" y="5301208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5675270" y="5252350"/>
            <a:ext cx="3600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6012160" y="5013176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317788" y="50363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23528" y="6237312"/>
            <a:ext cx="8820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date t = 0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tension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bornes du condensateur vaut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V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19872" y="4869160"/>
            <a:ext cx="3168352" cy="98072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0270C2F-E472-7A9A-7FAE-BF3B1EC92313}"/>
              </a:ext>
            </a:extLst>
          </p:cNvPr>
          <p:cNvSpPr/>
          <p:nvPr/>
        </p:nvSpPr>
        <p:spPr>
          <a:xfrm>
            <a:off x="6458474" y="462004"/>
            <a:ext cx="256697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4F02A3F3-1880-0DCF-6935-933E6BE92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58789"/>
            <a:ext cx="216024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R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4DBFB7C-493E-FC80-29AA-70D69C5A5DAA}"/>
              </a:ext>
            </a:extLst>
          </p:cNvPr>
          <p:cNvSpPr/>
          <p:nvPr/>
        </p:nvSpPr>
        <p:spPr>
          <a:xfrm>
            <a:off x="1907704" y="442765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6BF8817-1191-059E-47B5-F299637E6AC2}"/>
              </a:ext>
            </a:extLst>
          </p:cNvPr>
          <p:cNvSpPr/>
          <p:nvPr/>
        </p:nvSpPr>
        <p:spPr>
          <a:xfrm>
            <a:off x="1993845" y="90052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xmlns="" id="{B8FF5C66-CCB4-F041-6091-89C16574F89A}"/>
              </a:ext>
            </a:extLst>
          </p:cNvPr>
          <p:cNvCxnSpPr/>
          <p:nvPr/>
        </p:nvCxnSpPr>
        <p:spPr>
          <a:xfrm>
            <a:off x="1979712" y="874813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DD2C8FB5-8B12-3221-261A-2C9F9406E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714" y="646089"/>
            <a:ext cx="115212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45100DF-0BC4-F528-F403-74CC6F24E5DF}"/>
              </a:ext>
            </a:extLst>
          </p:cNvPr>
          <p:cNvSpPr/>
          <p:nvPr/>
        </p:nvSpPr>
        <p:spPr>
          <a:xfrm>
            <a:off x="4235202" y="430065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0E70D4B-5CD0-2AF1-33A6-3F7C2199A4DB}"/>
              </a:ext>
            </a:extLst>
          </p:cNvPr>
          <p:cNvSpPr/>
          <p:nvPr/>
        </p:nvSpPr>
        <p:spPr>
          <a:xfrm>
            <a:off x="4321343" y="88782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5830A77-B0E1-AA76-88F9-7F16541FAF13}"/>
              </a:ext>
            </a:extLst>
          </p:cNvPr>
          <p:cNvSpPr/>
          <p:nvPr/>
        </p:nvSpPr>
        <p:spPr>
          <a:xfrm>
            <a:off x="2439318" y="658789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fr-FR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8A8A4189-3BC1-87C3-BCFA-00EDBE8BF9A9}"/>
              </a:ext>
            </a:extLst>
          </p:cNvPr>
          <p:cNvSpPr/>
          <p:nvPr/>
        </p:nvSpPr>
        <p:spPr>
          <a:xfrm>
            <a:off x="4777359" y="653134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E</a:t>
            </a:r>
            <a:endParaRPr lang="fr-FR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B089668-3C8F-408A-E417-B00B93DE482E}"/>
              </a:ext>
            </a:extLst>
          </p:cNvPr>
          <p:cNvSpPr/>
          <p:nvPr/>
        </p:nvSpPr>
        <p:spPr>
          <a:xfrm>
            <a:off x="2949809" y="630497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DA103799-55C3-C6F9-A710-0F69AB45307D}"/>
              </a:ext>
            </a:extLst>
          </p:cNvPr>
          <p:cNvSpPr/>
          <p:nvPr/>
        </p:nvSpPr>
        <p:spPr>
          <a:xfrm>
            <a:off x="6476852" y="430065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59A36B95-FF06-118A-DB13-980FCFB1F5C1}"/>
              </a:ext>
            </a:extLst>
          </p:cNvPr>
          <p:cNvSpPr/>
          <p:nvPr/>
        </p:nvSpPr>
        <p:spPr>
          <a:xfrm>
            <a:off x="6562993" y="88782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xmlns="" id="{6F5CCCE6-FD4E-5CFC-8E46-1B30164ACD9B}"/>
              </a:ext>
            </a:extLst>
          </p:cNvPr>
          <p:cNvCxnSpPr/>
          <p:nvPr/>
        </p:nvCxnSpPr>
        <p:spPr>
          <a:xfrm>
            <a:off x="6548860" y="862113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8D0CE3D-0E76-0505-7F1F-8AE3A737D30E}"/>
              </a:ext>
            </a:extLst>
          </p:cNvPr>
          <p:cNvSpPr/>
          <p:nvPr/>
        </p:nvSpPr>
        <p:spPr>
          <a:xfrm>
            <a:off x="7020789" y="67475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4B9C832-C43C-05E1-7DEE-14289D79FE98}"/>
              </a:ext>
            </a:extLst>
          </p:cNvPr>
          <p:cNvSpPr/>
          <p:nvPr/>
        </p:nvSpPr>
        <p:spPr>
          <a:xfrm>
            <a:off x="7989020" y="657331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36D7860-A19A-FD07-6F84-B5DB34F6CCCE}"/>
              </a:ext>
            </a:extLst>
          </p:cNvPr>
          <p:cNvSpPr/>
          <p:nvPr/>
        </p:nvSpPr>
        <p:spPr>
          <a:xfrm>
            <a:off x="7388923" y="453079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67D65BA6-FF86-4C24-AE82-DC4DC9381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940" y="887821"/>
            <a:ext cx="82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xmlns="" id="{FCA4BB9A-0F49-6CAB-5F33-D3525BE26BD0}"/>
              </a:ext>
            </a:extLst>
          </p:cNvPr>
          <p:cNvCxnSpPr>
            <a:cxnSpLocks/>
          </p:cNvCxnSpPr>
          <p:nvPr/>
        </p:nvCxnSpPr>
        <p:spPr>
          <a:xfrm>
            <a:off x="7342286" y="874813"/>
            <a:ext cx="6287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F81752D-8A29-940D-7087-69E1F6781EDE}"/>
              </a:ext>
            </a:extLst>
          </p:cNvPr>
          <p:cNvSpPr/>
          <p:nvPr/>
        </p:nvSpPr>
        <p:spPr>
          <a:xfrm>
            <a:off x="5934098" y="642820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D31F4CF-5A6E-215E-8C09-07A21CBC29CC}"/>
              </a:ext>
            </a:extLst>
          </p:cNvPr>
          <p:cNvSpPr/>
          <p:nvPr/>
        </p:nvSpPr>
        <p:spPr>
          <a:xfrm>
            <a:off x="8267260" y="874813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9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xmlns="" id="{BAFF6FD2-BA34-BE4F-6C97-B2897CD437FC}"/>
              </a:ext>
            </a:extLst>
          </p:cNvPr>
          <p:cNvCxnSpPr>
            <a:cxnSpLocks/>
          </p:cNvCxnSpPr>
          <p:nvPr/>
        </p:nvCxnSpPr>
        <p:spPr>
          <a:xfrm>
            <a:off x="8369825" y="887821"/>
            <a:ext cx="54303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A60109B8-081B-3A5D-1FAB-B408E4DB7C48}"/>
              </a:ext>
            </a:extLst>
          </p:cNvPr>
          <p:cNvSpPr/>
          <p:nvPr/>
        </p:nvSpPr>
        <p:spPr>
          <a:xfrm>
            <a:off x="8488243" y="511563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xmlns="" id="{0ADC4127-B89F-E89C-5C42-6E495DD5868D}"/>
              </a:ext>
            </a:extLst>
          </p:cNvPr>
          <p:cNvCxnSpPr/>
          <p:nvPr/>
        </p:nvCxnSpPr>
        <p:spPr>
          <a:xfrm>
            <a:off x="4321343" y="874813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4" grpId="0"/>
      <p:bldP spid="25" grpId="0"/>
      <p:bldP spid="27" grpId="0"/>
      <p:bldP spid="28" grpId="0"/>
      <p:bldP spid="29" grpId="0"/>
      <p:bldP spid="30" grpId="0"/>
      <p:bldP spid="32" grpId="0"/>
      <p:bldP spid="33" grpId="0"/>
      <p:bldP spid="39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8646" y="70332"/>
            <a:ext cx="9036496" cy="48708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générale de l’équation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différentielle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Utilisation de la condition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initiale pour trouver la valeur de la constante </a:t>
            </a:r>
            <a:r>
              <a:rPr kumimoji="0" lang="fr-FR" sz="2000" b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tension </a:t>
            </a:r>
            <a:r>
              <a:rPr kumimoji="0" lang="fr-FR" sz="2000" b="1" u="sng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fr-FR" sz="2000" b="1" u="sng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aux bornes du condensateur au cours de la charge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87624" y="620688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C,p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C,eh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05212" y="599214"/>
            <a:ext cx="28191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=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 +  K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2044" y="0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4328" y="455198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7619486" y="406340"/>
            <a:ext cx="3600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956376" y="167166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9" name="Rectangle 8"/>
          <p:cNvSpPr/>
          <p:nvPr/>
        </p:nvSpPr>
        <p:spPr>
          <a:xfrm>
            <a:off x="7262004" y="19031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23528" y="1412776"/>
            <a:ext cx="8820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date t = 0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tension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bornes du condensateur vaut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V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325" y="3143526"/>
            <a:ext cx="3796603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2276872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à cette date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835696" y="2276872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 =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 +  K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050482" y="1700808"/>
            <a:ext cx="4212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2998" y="2121281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4079519" y="2086556"/>
            <a:ext cx="28908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79126" y="1882107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72408" y="186797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788024" y="2276872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 =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 +  K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236296" y="2276872"/>
            <a:ext cx="25922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= – 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40352" y="2276872"/>
            <a:ext cx="1080120" cy="43204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07504" y="3645024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</a:t>
            </a:r>
            <a:r>
              <a:rPr lang="fr-FR" sz="2400" b="1" dirty="0">
                <a:latin typeface="Arial"/>
                <a:cs typeface="Arial"/>
              </a:rPr>
              <a:t>×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( 1 </a:t>
            </a:r>
            <a:r>
              <a:rPr lang="fr-FR" sz="2400" b="1" dirty="0">
                <a:latin typeface="Arial"/>
                <a:cs typeface="Arial"/>
              </a:rPr>
              <a:t>–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                )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771800" y="314096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07192" y="3501008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2699792" y="350100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094557" y="3284984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67744" y="321297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 l="38744" t="28560" r="10699" b="44561"/>
          <a:stretch>
            <a:fillRect/>
          </a:stretch>
        </p:blipFill>
        <p:spPr bwMode="auto">
          <a:xfrm>
            <a:off x="4211960" y="3140968"/>
            <a:ext cx="484739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5364088" y="34725"/>
            <a:ext cx="3168352" cy="98072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07505" y="4293096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 =  E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47665" y="4581128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4364993" y="314096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62709" y="414908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932040" y="3861048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6873698" y="3860492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39"/>
          <p:cNvCxnSpPr>
            <a:cxnSpLocks/>
          </p:cNvCxnSpPr>
          <p:nvPr/>
        </p:nvCxnSpPr>
        <p:spPr>
          <a:xfrm>
            <a:off x="6948264" y="3212976"/>
            <a:ext cx="0" cy="15841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5157192"/>
            <a:ext cx="5190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L’intensité i du courant électrique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8646" y="5566090"/>
            <a:ext cx="9036496" cy="117527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i en fonction du temps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3623628" y="6102084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525778" y="588350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4611919" y="634125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73" name="Connecteur droit 72"/>
          <p:cNvCxnSpPr/>
          <p:nvPr/>
        </p:nvCxnSpPr>
        <p:spPr>
          <a:xfrm>
            <a:off x="4597786" y="631555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92600" y="6097530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servir de la relation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5208497" y="6070146"/>
            <a:ext cx="317992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alors plus simplement :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8195550" y="6070146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567165" y="5865697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aseline="-25000" dirty="0"/>
          </a:p>
        </p:txBody>
      </p:sp>
      <p:sp>
        <p:nvSpPr>
          <p:cNvPr id="78" name="Rectangle 77"/>
          <p:cNvSpPr/>
          <p:nvPr/>
        </p:nvSpPr>
        <p:spPr>
          <a:xfrm>
            <a:off x="8618581" y="633502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8604448" y="630932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6" grpId="0"/>
      <p:bldP spid="27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 animBg="1"/>
      <p:bldP spid="70" grpId="0"/>
      <p:bldP spid="71" grpId="0"/>
      <p:bldP spid="72" grpId="0"/>
      <p:bldP spid="74" grpId="0"/>
      <p:bldP spid="75" grpId="0"/>
      <p:bldP spid="76" grpId="0"/>
      <p:bldP spid="77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8646" y="381514"/>
            <a:ext cx="9036496" cy="477567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i en fonction du temps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9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l’intensité du courant électrique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au cours de la charge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91413" y="1453960"/>
            <a:ext cx="2536971" cy="11521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5190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L’intensité i du courant électrique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5076056" y="1958016"/>
            <a:ext cx="16561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2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2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6012160" y="1814000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998027" y="22203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R</a:t>
            </a:r>
            <a:endParaRPr lang="fr-FR" sz="2000" dirty="0"/>
          </a:p>
        </p:txBody>
      </p:sp>
      <p:cxnSp>
        <p:nvCxnSpPr>
          <p:cNvPr id="46" name="Connecteur droit 45"/>
          <p:cNvCxnSpPr/>
          <p:nvPr/>
        </p:nvCxnSpPr>
        <p:spPr>
          <a:xfrm>
            <a:off x="5969761" y="217148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534789" y="193463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7083263" y="141277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988105" y="1819116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7040864" y="177025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7533345" y="1603092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706532" y="153108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284984"/>
            <a:ext cx="23397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 =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6300" y="3823765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discontinuité de i à l’origine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pour t &lt; 0, i = 0)</a:t>
            </a:r>
            <a:endParaRPr lang="fr-FR" dirty="0"/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2339752" y="314096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325619" y="354730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58" name="Connecteur droit 57"/>
          <p:cNvCxnSpPr/>
          <p:nvPr/>
        </p:nvCxnSpPr>
        <p:spPr>
          <a:xfrm>
            <a:off x="2297353" y="349845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699792" y="3284984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 0</a:t>
            </a: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179512" y="4509120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(i) = 0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619672" y="4797152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9217" t="41999" r="10699" b="31121"/>
          <a:stretch>
            <a:fillRect/>
          </a:stretch>
        </p:blipFill>
        <p:spPr bwMode="auto">
          <a:xfrm>
            <a:off x="3782470" y="3054827"/>
            <a:ext cx="52475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62"/>
          <p:cNvSpPr/>
          <p:nvPr/>
        </p:nvSpPr>
        <p:spPr>
          <a:xfrm>
            <a:off x="3842903" y="291081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021644" y="402821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4572000" y="3126835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6804248" y="3126835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 flipH="1">
            <a:off x="6804248" y="3054827"/>
            <a:ext cx="1" cy="15841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842903" y="334285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69" name="Connecteur droit 68"/>
          <p:cNvCxnSpPr/>
          <p:nvPr/>
        </p:nvCxnSpPr>
        <p:spPr>
          <a:xfrm>
            <a:off x="3842903" y="3342859"/>
            <a:ext cx="43204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-32854" y="5266483"/>
            <a:ext cx="5256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Temps caractéristique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charge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49629" y="5661248"/>
            <a:ext cx="9036496" cy="11620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528" y="5571206"/>
            <a:ext cx="866566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temps caractéristique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circuit (ou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constante de temps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 circuit) est égal au produit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 × 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Il est homogène à une durée et s’exprime en seconde.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Connecteur droit 75"/>
          <p:cNvCxnSpPr>
            <a:cxnSpLocks/>
          </p:cNvCxnSpPr>
          <p:nvPr/>
        </p:nvCxnSpPr>
        <p:spPr>
          <a:xfrm>
            <a:off x="4430542" y="6381328"/>
            <a:ext cx="599292" cy="2211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000110" y="6423753"/>
            <a:ext cx="1665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dirty="0"/>
          </a:p>
        </p:txBody>
      </p:sp>
      <p:sp>
        <p:nvSpPr>
          <p:cNvPr id="78" name="Rectangle 77"/>
          <p:cNvSpPr/>
          <p:nvPr/>
        </p:nvSpPr>
        <p:spPr>
          <a:xfrm>
            <a:off x="2922148" y="6455613"/>
            <a:ext cx="1681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Ohm (</a:t>
            </a:r>
            <a:r>
              <a:rPr lang="fr-FR" sz="2000" b="1" dirty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cxnSp>
        <p:nvCxnSpPr>
          <p:cNvPr id="79" name="Connecteur droit 78"/>
          <p:cNvCxnSpPr>
            <a:cxnSpLocks/>
          </p:cNvCxnSpPr>
          <p:nvPr/>
        </p:nvCxnSpPr>
        <p:spPr>
          <a:xfrm flipH="1">
            <a:off x="3623628" y="6385882"/>
            <a:ext cx="230850" cy="13375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3623628" y="773492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525778" y="554910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83" name="Rectangle 82"/>
          <p:cNvSpPr/>
          <p:nvPr/>
        </p:nvSpPr>
        <p:spPr>
          <a:xfrm>
            <a:off x="4611919" y="1012666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84" name="Connecteur droit 83"/>
          <p:cNvCxnSpPr/>
          <p:nvPr/>
        </p:nvCxnSpPr>
        <p:spPr>
          <a:xfrm>
            <a:off x="4597786" y="98695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92600" y="768938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servir de la relation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3"/>
          <p:cNvSpPr>
            <a:spLocks noChangeArrowheads="1"/>
          </p:cNvSpPr>
          <p:nvPr/>
        </p:nvSpPr>
        <p:spPr bwMode="auto">
          <a:xfrm>
            <a:off x="5208497" y="741554"/>
            <a:ext cx="317992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alors plus simplement :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8195550" y="741554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567165" y="537105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aseline="-25000" dirty="0"/>
          </a:p>
        </p:txBody>
      </p:sp>
      <p:sp>
        <p:nvSpPr>
          <p:cNvPr id="89" name="Rectangle 88"/>
          <p:cNvSpPr/>
          <p:nvPr/>
        </p:nvSpPr>
        <p:spPr>
          <a:xfrm>
            <a:off x="8618581" y="100643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90" name="Connecteur droit 89"/>
          <p:cNvCxnSpPr/>
          <p:nvPr/>
        </p:nvCxnSpPr>
        <p:spPr>
          <a:xfrm>
            <a:off x="8604448" y="98072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0" y="1916832"/>
            <a:ext cx="57606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467544" y="1916832"/>
            <a:ext cx="1584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3"/>
          <p:cNvSpPr>
            <a:spLocks noChangeArrowheads="1"/>
          </p:cNvSpPr>
          <p:nvPr/>
        </p:nvSpPr>
        <p:spPr bwMode="auto">
          <a:xfrm>
            <a:off x="1835696" y="1916832"/>
            <a:ext cx="33123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E – 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( 1 –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              )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"/>
          <p:cNvSpPr>
            <a:spLocks noChangeArrowheads="1"/>
          </p:cNvSpPr>
          <p:nvPr/>
        </p:nvSpPr>
        <p:spPr bwMode="auto">
          <a:xfrm>
            <a:off x="4050482" y="1412776"/>
            <a:ext cx="4212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3962998" y="1833249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106" name="Connecteur droit 105"/>
          <p:cNvCxnSpPr/>
          <p:nvPr/>
        </p:nvCxnSpPr>
        <p:spPr>
          <a:xfrm>
            <a:off x="4079519" y="1798524"/>
            <a:ext cx="28908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"/>
          <p:cNvSpPr>
            <a:spLocks noChangeArrowheads="1"/>
          </p:cNvSpPr>
          <p:nvPr/>
        </p:nvSpPr>
        <p:spPr bwMode="auto">
          <a:xfrm>
            <a:off x="4379126" y="1594075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3672408" y="157994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cxnSp>
        <p:nvCxnSpPr>
          <p:cNvPr id="110" name="Connecteur droit 109"/>
          <p:cNvCxnSpPr/>
          <p:nvPr/>
        </p:nvCxnSpPr>
        <p:spPr>
          <a:xfrm flipH="1">
            <a:off x="2195736" y="1772816"/>
            <a:ext cx="144016" cy="576064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H="1">
            <a:off x="3203848" y="1844824"/>
            <a:ext cx="144016" cy="576064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e 69"/>
          <p:cNvGrpSpPr/>
          <p:nvPr/>
        </p:nvGrpSpPr>
        <p:grpSpPr>
          <a:xfrm>
            <a:off x="3203848" y="4500103"/>
            <a:ext cx="6084168" cy="729097"/>
            <a:chOff x="3203848" y="4500103"/>
            <a:chExt cx="6084168" cy="729097"/>
          </a:xfrm>
        </p:grpSpPr>
        <p:sp>
          <p:nvSpPr>
            <p:cNvPr id="62" name="Rectangle 61"/>
            <p:cNvSpPr/>
            <p:nvPr/>
          </p:nvSpPr>
          <p:spPr>
            <a:xfrm>
              <a:off x="5004048" y="4869160"/>
              <a:ext cx="2448272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03848" y="4500103"/>
              <a:ext cx="60841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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En régime permanent, le condensateur est équivalent à un </a:t>
              </a:r>
              <a:r>
                <a:rPr lang="fr-FR" sz="20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interrupteur ouvert</a:t>
              </a:r>
              <a:endParaRPr lang="fr-FR" b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3" grpId="0"/>
      <p:bldP spid="44" grpId="0"/>
      <p:bldP spid="45" grpId="0"/>
      <p:bldP spid="47" grpId="0"/>
      <p:bldP spid="48" grpId="0"/>
      <p:bldP spid="49" grpId="0"/>
      <p:bldP spid="51" grpId="0"/>
      <p:bldP spid="52" grpId="0"/>
      <p:bldP spid="17409" grpId="0"/>
      <p:bldP spid="55" grpId="0"/>
      <p:bldP spid="56" grpId="0"/>
      <p:bldP spid="57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8" grpId="0"/>
      <p:bldP spid="72" grpId="0"/>
      <p:bldP spid="74" grpId="0" animBg="1"/>
      <p:bldP spid="17411" grpId="0"/>
      <p:bldP spid="77" grpId="0"/>
      <p:bldP spid="78" grpId="0"/>
      <p:bldP spid="96" grpId="0"/>
      <p:bldP spid="97" grpId="0"/>
      <p:bldP spid="103" grpId="0"/>
      <p:bldP spid="104" grpId="0"/>
      <p:bldP spid="105" grpId="0"/>
      <p:bldP spid="107" grpId="0"/>
      <p:bldP spid="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3230142" y="4948509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 Q ]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8646" y="44624"/>
            <a:ext cx="9036496" cy="24482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l’intensité du courant électrique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au cours de la charge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2048"/>
            <a:ext cx="23397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 =</a:t>
            </a:r>
          </a:p>
        </p:txBody>
      </p:sp>
      <p:sp>
        <p:nvSpPr>
          <p:cNvPr id="5" name="Rectangle 4"/>
          <p:cNvSpPr/>
          <p:nvPr/>
        </p:nvSpPr>
        <p:spPr>
          <a:xfrm>
            <a:off x="46300" y="970829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discontinuité de i à l’origine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pour t &lt; 0, i = 0)</a:t>
            </a:r>
            <a:endParaRPr lang="fr-F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39752" y="28803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5619" y="694372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297353" y="64551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99792" y="432048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 0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1656184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(i) = 0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1944216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39217" t="41999" r="10699" b="31121"/>
          <a:stretch>
            <a:fillRect/>
          </a:stretch>
        </p:blipFill>
        <p:spPr bwMode="auto">
          <a:xfrm>
            <a:off x="3782470" y="432049"/>
            <a:ext cx="524758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842903" y="36004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5936" y="126876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572000" y="576064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804248" y="576064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6804248" y="504056"/>
            <a:ext cx="1" cy="15841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42903" y="79208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842903" y="792088"/>
            <a:ext cx="43204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-32854" y="2564904"/>
            <a:ext cx="5256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Temps caractéristique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charge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9629" y="2959669"/>
            <a:ext cx="9036496" cy="11620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23528" y="2869627"/>
            <a:ext cx="882047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temps caractéristique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circuit (ou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temps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 circuit) est égal au produit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 × 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Il est homogène à une durée et s’exprime en seconde.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4067944" y="3679749"/>
            <a:ext cx="65709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716016" y="3756311"/>
            <a:ext cx="1665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833138" y="3721586"/>
            <a:ext cx="1681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Ohm (</a:t>
            </a:r>
            <a:r>
              <a:rPr lang="fr-FR" sz="2000" b="1" dirty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3347864" y="3684303"/>
            <a:ext cx="144016" cy="21147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4228429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Par une analyse dimensionnelle, vérifier que le produit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dirty="0">
                <a:latin typeface="Arial"/>
                <a:cs typeface="Arial"/>
              </a:rPr>
              <a:t>×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est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ho-mogène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à une durée.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913" y="5183703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</a:t>
            </a:r>
            <a:endParaRPr lang="fr-FR" b="1" dirty="0"/>
          </a:p>
        </p:txBody>
      </p:sp>
      <p:sp>
        <p:nvSpPr>
          <p:cNvPr id="29" name="Rectangle 28"/>
          <p:cNvSpPr/>
          <p:nvPr/>
        </p:nvSpPr>
        <p:spPr>
          <a:xfrm>
            <a:off x="1912820" y="518768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endParaRPr lang="fr-FR" b="1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259632" y="4962642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[ U ]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91799" y="5415282"/>
            <a:ext cx="59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]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1367708" y="5377999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2195736" y="4948509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 Q ]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27903" y="5401149"/>
            <a:ext cx="681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]</a:t>
            </a:r>
            <a:endParaRPr lang="fr-FR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2303812" y="5363866"/>
            <a:ext cx="43204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915816" y="516453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3275856" y="5452565"/>
            <a:ext cx="59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]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3347864" y="5380557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950222" y="5164533"/>
            <a:ext cx="1399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[temps]</a:t>
            </a:r>
            <a:endParaRPr lang="fr-FR" dirty="0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51416" y="6009381"/>
            <a:ext cx="9036496" cy="7319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Interprétation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79512" y="6028629"/>
            <a:ext cx="885698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On estime que 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régime permanent est atteint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bout d’une durée égale 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 flipH="1">
            <a:off x="1331640" y="5020517"/>
            <a:ext cx="50405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>
            <a:off x="2339752" y="5452565"/>
            <a:ext cx="497740" cy="3554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3275856" y="1758683"/>
            <a:ext cx="6084168" cy="707886"/>
            <a:chOff x="3275856" y="1758683"/>
            <a:chExt cx="6084168" cy="707886"/>
          </a:xfrm>
        </p:grpSpPr>
        <p:sp>
          <p:nvSpPr>
            <p:cNvPr id="46" name="Rectangle 45"/>
            <p:cNvSpPr/>
            <p:nvPr/>
          </p:nvSpPr>
          <p:spPr>
            <a:xfrm>
              <a:off x="5076056" y="2132856"/>
              <a:ext cx="2448272" cy="2880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275856" y="1758683"/>
              <a:ext cx="60841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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En régime permanent, le condensateur est équivalent à un </a:t>
              </a:r>
              <a:r>
                <a:rPr lang="fr-FR" sz="20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interrupteur ouvert</a:t>
              </a:r>
              <a:endParaRPr lang="fr-FR" b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7" grpId="0" animBg="1"/>
      <p:bldP spid="28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40" grpId="0"/>
      <p:bldP spid="41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0142" y="2356221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 Q ]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2854" y="-27384"/>
            <a:ext cx="5256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Temps caractéristique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charge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629" y="367381"/>
            <a:ext cx="9036496" cy="11620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528" y="277339"/>
            <a:ext cx="882047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temps caractéristique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circuit (ou constante de temps du circuit) est égal au produit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 × 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Il est homogène à une durée et s’exprime en seconde.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4067944" y="1087461"/>
            <a:ext cx="65709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716016" y="1164023"/>
            <a:ext cx="1665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33138" y="1129298"/>
            <a:ext cx="1681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Ohm (</a:t>
            </a:r>
            <a:r>
              <a:rPr lang="fr-FR" sz="2000" b="1" dirty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3347864" y="1092015"/>
            <a:ext cx="144016" cy="21147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636141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Par une analyse dimensionnelle, vérifier que le produit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dirty="0">
                <a:latin typeface="Arial"/>
                <a:cs typeface="Arial"/>
              </a:rPr>
              <a:t>×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est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ho-mogène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à une durée.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13" y="2591415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1912820" y="2595395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endParaRPr lang="fr-FR" b="1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259632" y="2370354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[ U 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91799" y="2822994"/>
            <a:ext cx="59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]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367708" y="2785711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195736" y="2356221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 Q 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27903" y="2808861"/>
            <a:ext cx="681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]</a:t>
            </a:r>
            <a:endParaRPr lang="fr-FR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2303812" y="2771578"/>
            <a:ext cx="43204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15816" y="2572245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275856" y="2860277"/>
            <a:ext cx="59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]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3347864" y="2788269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50222" y="2572245"/>
            <a:ext cx="1399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[temps]</a:t>
            </a:r>
            <a:endParaRPr lang="fr-FR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1416" y="3417093"/>
            <a:ext cx="9036496" cy="7319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Interprétation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9512" y="3436341"/>
            <a:ext cx="885698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On estime que 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régime permanent est atteint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bout d’une durée égale 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de l’expression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établie au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II-1.b)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érifier l’affirmation précédente.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79512" y="5445224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3568" y="5445224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2302469" y="4978451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51053" y="5347279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2216328" y="540515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819005" y="511712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3310581" y="5375774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5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32240" y="5445224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8195550" y="4906443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244408" y="5301208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8201437" y="537321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804114" y="508518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0" y="6053226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35696" y="6125234"/>
            <a:ext cx="1872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157548" y="5943935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937950" y="59439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3995936" y="6067359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= 0,993 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60032" y="6457890"/>
            <a:ext cx="390363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 chargé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99,3 %</a:t>
            </a:r>
            <a:endParaRPr lang="fr-FR" b="1" u="sng" dirty="0">
              <a:solidFill>
                <a:srgbClr val="FF0000"/>
              </a:solidFill>
            </a:endParaRPr>
          </a:p>
        </p:txBody>
      </p:sp>
      <p:cxnSp>
        <p:nvCxnSpPr>
          <p:cNvPr id="46" name="Connecteur droit 45"/>
          <p:cNvCxnSpPr/>
          <p:nvPr/>
        </p:nvCxnSpPr>
        <p:spPr>
          <a:xfrm flipH="1">
            <a:off x="1331640" y="2420888"/>
            <a:ext cx="50405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>
            <a:off x="2339752" y="2852936"/>
            <a:ext cx="497740" cy="3554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835696" y="1793179"/>
            <a:ext cx="1872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de l’expression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établie au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II-1.b)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érifier l’affirmation précédente.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1124744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124744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02469" y="657971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51053" y="1026799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216328" y="108467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19005" y="79664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310581" y="1055294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5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2240" y="1124744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195550" y="585963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44408" y="980728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8201437" y="105273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04114" y="76470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1732746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157548" y="1623455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37950" y="162345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95936" y="1746879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= 0,993 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0032" y="2164794"/>
            <a:ext cx="390363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 chargé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99,3 %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5496" y="2905695"/>
            <a:ext cx="9036496" cy="282756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Détermination graphique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 l="11812" t="44519" r="40466" b="48761"/>
          <a:stretch>
            <a:fillRect/>
          </a:stretch>
        </p:blipFill>
        <p:spPr bwMode="auto">
          <a:xfrm>
            <a:off x="1243712" y="3284984"/>
            <a:ext cx="6048672" cy="47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 cstate="print"/>
          <a:srcRect l="11812" t="59551" r="35419" b="33379"/>
          <a:stretch>
            <a:fillRect/>
          </a:stretch>
        </p:blipFill>
        <p:spPr bwMode="auto">
          <a:xfrm>
            <a:off x="1243712" y="4365104"/>
            <a:ext cx="66883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163592" y="486916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Abscisse du point de croisement</a:t>
            </a:r>
            <a:r>
              <a:rPr lang="fr-FR" sz="2400" dirty="0"/>
              <a:t> de l’</a:t>
            </a:r>
            <a:r>
              <a:rPr lang="fr-FR" sz="2400" b="1" u="sng" dirty="0">
                <a:solidFill>
                  <a:srgbClr val="FF0000"/>
                </a:solidFill>
              </a:rPr>
              <a:t>asymptote horizontale</a:t>
            </a:r>
            <a:r>
              <a:rPr lang="fr-FR" sz="2400" dirty="0"/>
              <a:t> du graphique </a:t>
            </a:r>
            <a:r>
              <a:rPr lang="fr-FR" sz="2400" b="1" dirty="0" err="1"/>
              <a:t>u</a:t>
            </a:r>
            <a:r>
              <a:rPr lang="fr-FR" sz="2400" b="1" baseline="-25000" dirty="0" err="1"/>
              <a:t>C</a:t>
            </a:r>
            <a:r>
              <a:rPr lang="fr-FR" sz="2400" b="1" dirty="0"/>
              <a:t> = f(t) </a:t>
            </a:r>
            <a:r>
              <a:rPr lang="fr-FR" sz="2400" dirty="0"/>
              <a:t>et de la </a:t>
            </a:r>
            <a:r>
              <a:rPr lang="fr-FR" sz="2400" b="1" u="sng" dirty="0">
                <a:solidFill>
                  <a:srgbClr val="FF0000"/>
                </a:solidFill>
              </a:rPr>
              <a:t>tangente à l’origine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1664" y="371703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FF0000"/>
                </a:solidFill>
              </a:rPr>
              <a:t>Abscisse du graphique </a:t>
            </a:r>
            <a:r>
              <a:rPr lang="fr-FR" sz="2400" b="1" dirty="0" err="1">
                <a:solidFill>
                  <a:srgbClr val="FF0000"/>
                </a:solidFill>
              </a:rPr>
              <a:t>u</a:t>
            </a:r>
            <a:r>
              <a:rPr lang="fr-FR" sz="2400" b="1" baseline="-25000" dirty="0" err="1">
                <a:solidFill>
                  <a:srgbClr val="FF0000"/>
                </a:solidFill>
              </a:rPr>
              <a:t>C</a:t>
            </a:r>
            <a:r>
              <a:rPr lang="fr-FR" sz="2400" b="1" dirty="0">
                <a:solidFill>
                  <a:srgbClr val="FF0000"/>
                </a:solidFill>
              </a:rPr>
              <a:t> = f(t)</a:t>
            </a:r>
            <a:r>
              <a:rPr lang="fr-FR" sz="2000" dirty="0">
                <a:solidFill>
                  <a:prstClr val="black"/>
                </a:solidFill>
              </a:rPr>
              <a:t> pour laquelle </a:t>
            </a:r>
            <a:r>
              <a:rPr lang="fr-FR" sz="2400" b="1" u="sng" dirty="0" err="1">
                <a:solidFill>
                  <a:srgbClr val="FF0000"/>
                </a:solidFill>
              </a:rPr>
              <a:t>u</a:t>
            </a:r>
            <a:r>
              <a:rPr lang="fr-FR" sz="2400" b="1" u="sng" baseline="-25000" dirty="0" err="1">
                <a:solidFill>
                  <a:srgbClr val="FF0000"/>
                </a:solidFill>
              </a:rPr>
              <a:t>C</a:t>
            </a:r>
            <a:r>
              <a:rPr lang="fr-FR" sz="2400" b="1" u="sng" baseline="-25000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</a:rPr>
              <a:t>= 0,63 </a:t>
            </a:r>
            <a:r>
              <a:rPr lang="fr-FR" sz="2400" b="1" u="sng" dirty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400" b="1" u="sng" dirty="0">
                <a:solidFill>
                  <a:srgbClr val="FF0000"/>
                </a:solidFill>
              </a:rPr>
              <a:t> E</a:t>
            </a:r>
            <a:r>
              <a:rPr lang="fr-FR" sz="2000" dirty="0">
                <a:solidFill>
                  <a:prstClr val="black"/>
                </a:solidFill>
              </a:rPr>
              <a:t>.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5877272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Déterminer la constante de temps </a:t>
            </a:r>
            <a:r>
              <a:rPr lang="fr-FR" sz="2400" b="1" dirty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du circuit dont l’évolution de la tension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aux bornes du condensateur est représentée sur le graphique ci-contre.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5804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 modèle du condensateur idéal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476672"/>
            <a:ext cx="73632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1)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représentation symbolique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9512" y="908720"/>
            <a:ext cx="8784976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63688" y="908720"/>
            <a:ext cx="72008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 système constitué de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deux surfaces conductrices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regard, appelées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armatures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séparées par un matériau isolant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appelé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diélectrique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79512" y="2060848"/>
            <a:ext cx="4464496" cy="2376264"/>
            <a:chOff x="179512" y="2060848"/>
            <a:chExt cx="4464496" cy="2376264"/>
          </a:xfrm>
        </p:grpSpPr>
        <p:sp>
          <p:nvSpPr>
            <p:cNvPr id="10" name="Rectangle 9"/>
            <p:cNvSpPr/>
            <p:nvPr/>
          </p:nvSpPr>
          <p:spPr>
            <a:xfrm>
              <a:off x="179512" y="2060848"/>
              <a:ext cx="4464496" cy="237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/>
            <p:nvPr/>
          </p:nvPicPr>
          <p:blipFill>
            <a:blip r:embed="rId2" cstate="print"/>
            <a:srcRect l="32221" t="27376" r="33185" b="25666"/>
            <a:stretch>
              <a:fillRect/>
            </a:stretch>
          </p:blipFill>
          <p:spPr bwMode="auto">
            <a:xfrm>
              <a:off x="1763688" y="2083998"/>
              <a:ext cx="2808312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6"/>
            <p:cNvPicPr/>
            <p:nvPr/>
          </p:nvPicPr>
          <p:blipFill>
            <a:blip r:embed="rId3" cstate="print"/>
            <a:srcRect l="40132" t="39354" r="44400" b="32699"/>
            <a:stretch>
              <a:fillRect/>
            </a:stretch>
          </p:blipFill>
          <p:spPr bwMode="auto">
            <a:xfrm>
              <a:off x="323528" y="2420888"/>
              <a:ext cx="1440160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e 15"/>
          <p:cNvGrpSpPr/>
          <p:nvPr/>
        </p:nvGrpSpPr>
        <p:grpSpPr>
          <a:xfrm>
            <a:off x="4679504" y="2060848"/>
            <a:ext cx="4284984" cy="2376264"/>
            <a:chOff x="4679504" y="2060848"/>
            <a:chExt cx="4284984" cy="2376264"/>
          </a:xfrm>
        </p:grpSpPr>
        <p:pic>
          <p:nvPicPr>
            <p:cNvPr id="8" name="Image 7"/>
            <p:cNvPicPr/>
            <p:nvPr/>
          </p:nvPicPr>
          <p:blipFill>
            <a:blip r:embed="rId4" cstate="print"/>
            <a:srcRect l="32221" t="25856" r="33506" b="21863"/>
            <a:stretch>
              <a:fillRect/>
            </a:stretch>
          </p:blipFill>
          <p:spPr bwMode="auto">
            <a:xfrm>
              <a:off x="6660232" y="2276872"/>
              <a:ext cx="2164819" cy="1890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/>
            <p:cNvPicPr/>
            <p:nvPr/>
          </p:nvPicPr>
          <p:blipFill>
            <a:blip r:embed="rId5" cstate="print"/>
            <a:srcRect l="66111" t="33080" r="16653" b="43917"/>
            <a:stretch>
              <a:fillRect/>
            </a:stretch>
          </p:blipFill>
          <p:spPr bwMode="auto">
            <a:xfrm>
              <a:off x="4788024" y="2492896"/>
              <a:ext cx="1800200" cy="1548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679504" y="2060848"/>
              <a:ext cx="4284984" cy="237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79512" y="4509120"/>
            <a:ext cx="8784976" cy="2160240"/>
            <a:chOff x="179512" y="4509120"/>
            <a:chExt cx="8784976" cy="2160240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179512" y="4509120"/>
              <a:ext cx="8784976" cy="2160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1" i="1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Représentation symbolique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: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Image 12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104" y="4581128"/>
              <a:ext cx="2592288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age 13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91680" y="5085184"/>
              <a:ext cx="288032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2" grpId="0"/>
      <p:bldP spid="30723" grpId="0" animBg="1"/>
      <p:bldP spid="307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140968"/>
            <a:ext cx="50040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26504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de l’expression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érifier l’affirmation précédente.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917737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917737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02469" y="45096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51053" y="819792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216328" y="877667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19005" y="5896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310581" y="848287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5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2240" y="917737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195550" y="378956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44408" y="773721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8201437" y="845729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04114" y="55769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1372706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157548" y="1196752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37950" y="119675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95936" y="1386839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= 0,993 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0032" y="1804754"/>
            <a:ext cx="390363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 chargé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99,3 %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5696" y="1433139"/>
            <a:ext cx="1872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2276872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Déterminer la constante de temps </a:t>
            </a:r>
            <a:r>
              <a:rPr lang="fr-FR" sz="2400" b="1" dirty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du circuit dont l’évolution de la tension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aux bornes du condensateur est représentée sur le graphique ci-contre.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140968"/>
            <a:ext cx="29158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= 5 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3501008"/>
            <a:ext cx="2987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lit l’abscisse du graphique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f(t)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laquelle :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0,63 × E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80891" y="4437112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0,63 × 5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15616" y="4725144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3,15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0" y="5085184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obtient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91880" y="3140968"/>
            <a:ext cx="38985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3953738" y="3391717"/>
            <a:ext cx="4794726" cy="1480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059832" y="4149080"/>
            <a:ext cx="107433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0,63 E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932040" y="4365104"/>
            <a:ext cx="0" cy="1800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e 51"/>
          <p:cNvGrpSpPr/>
          <p:nvPr/>
        </p:nvGrpSpPr>
        <p:grpSpPr>
          <a:xfrm>
            <a:off x="4139952" y="4388254"/>
            <a:ext cx="792088" cy="336890"/>
            <a:chOff x="4188810" y="4388254"/>
            <a:chExt cx="936104" cy="0"/>
          </a:xfrm>
        </p:grpSpPr>
        <p:cxnSp>
          <p:nvCxnSpPr>
            <p:cNvPr id="38" name="Connecteur droit avec flèche 37"/>
            <p:cNvCxnSpPr/>
            <p:nvPr/>
          </p:nvCxnSpPr>
          <p:spPr>
            <a:xfrm>
              <a:off x="4188810" y="4388254"/>
              <a:ext cx="93610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>
              <a:off x="4355976" y="4388254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4779007" y="6200029"/>
            <a:ext cx="34176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0" y="5733256"/>
            <a:ext cx="40679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tangente à l’origine coupe l’asymptote horizontale pour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 flipV="1">
            <a:off x="4211960" y="2708920"/>
            <a:ext cx="864096" cy="3384376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4932040" y="3429000"/>
            <a:ext cx="0" cy="1008112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4825307" y="3287542"/>
            <a:ext cx="216024" cy="21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3" presetClass="entr" presetSubtype="16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29" grpId="0"/>
      <p:bldP spid="30" grpId="0"/>
      <p:bldP spid="31" grpId="0"/>
      <p:bldP spid="32" grpId="0"/>
      <p:bldP spid="33" grpId="0" animBg="1"/>
      <p:bldP spid="37" grpId="0" animBg="1"/>
      <p:bldP spid="53" grpId="0" animBg="1"/>
      <p:bldP spid="53" grpId="1" animBg="1"/>
      <p:bldP spid="54" grpId="0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61625" y="4658939"/>
            <a:ext cx="9036496" cy="205697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01906" y="4775741"/>
            <a:ext cx="3128386" cy="5005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821211" y="4802943"/>
            <a:ext cx="3269144" cy="4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× i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187" y="-9666"/>
            <a:ext cx="29158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= 5 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187" y="350374"/>
            <a:ext cx="2987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lit l’abscisse du graphique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f(t)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laquelle :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0,63 × E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2078" y="1286478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0,63 × 5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6803" y="1574510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3,15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6272" y="1846414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obtient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016" y="2315829"/>
            <a:ext cx="40679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tangente à l’origine coupe l’asymptote horizontale pour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3689783"/>
            <a:ext cx="467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f/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Bilan de puissance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et d’énergie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07504" y="4074839"/>
            <a:ext cx="889572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=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200" dirty="0">
                <a:latin typeface="Calibri" pitchFamily="34" charset="0"/>
                <a:cs typeface="Calibri" pitchFamily="34" charset="0"/>
              </a:rPr>
              <a:t>    </a:t>
            </a:r>
            <a:r>
              <a:rPr lang="fr-FR" sz="2200" dirty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 </a:t>
            </a:r>
            <a:r>
              <a:rPr lang="fr-FR" sz="2400" b="1" u="sng" dirty="0">
                <a:latin typeface="Calibri" pitchFamily="34" charset="0"/>
                <a:cs typeface="Calibri" pitchFamily="34" charset="0"/>
              </a:rPr>
              <a:t>Bilan de PUISSANCE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obtenu en </a:t>
            </a:r>
            <a:r>
              <a:rPr lang="fr-FR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kumimoji="0" lang="fr-FR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ultipliant par </a:t>
            </a: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« i »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2743"/>
            <a:ext cx="50040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3491880" y="62743"/>
            <a:ext cx="38985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3953738" y="313492"/>
            <a:ext cx="4794726" cy="1480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059832" y="1070855"/>
            <a:ext cx="107433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0,63 E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4932040" y="1286879"/>
            <a:ext cx="0" cy="1800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4139952" y="1310029"/>
            <a:ext cx="792088" cy="336890"/>
            <a:chOff x="4188810" y="4388254"/>
            <a:chExt cx="936104" cy="0"/>
          </a:xfrm>
        </p:grpSpPr>
        <p:cxnSp>
          <p:nvCxnSpPr>
            <p:cNvPr id="34" name="Connecteur droit avec flèche 33"/>
            <p:cNvCxnSpPr/>
            <p:nvPr/>
          </p:nvCxnSpPr>
          <p:spPr>
            <a:xfrm>
              <a:off x="4188810" y="4388254"/>
              <a:ext cx="93610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4355976" y="4388254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4779007" y="3121804"/>
            <a:ext cx="34176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 flipV="1">
            <a:off x="4211960" y="-369305"/>
            <a:ext cx="864096" cy="3384376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932040" y="350775"/>
            <a:ext cx="0" cy="1008112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4825307" y="209317"/>
            <a:ext cx="216024" cy="21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77121" y="5320373"/>
            <a:ext cx="947444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………  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= puissance </a:t>
            </a:r>
            <a:r>
              <a:rPr lang="fr-FR" sz="22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algébriquement FOURNIE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par le générateur (c° générateur)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………  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= puissance </a:t>
            </a:r>
            <a:r>
              <a:rPr lang="fr-FR" sz="22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algébriquement RECUE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par le condensateur (c° récepteur)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83025" y="6209928"/>
            <a:ext cx="10548664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………  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= puissance </a:t>
            </a:r>
            <a:r>
              <a:rPr lang="fr-FR" sz="22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algébriquement RECUE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par le conducteur ohmique (c° récepteur)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9331158-9571-BFB3-8CB9-0CFB741A031B}"/>
              </a:ext>
            </a:extLst>
          </p:cNvPr>
          <p:cNvSpPr txBox="1"/>
          <p:nvPr/>
        </p:nvSpPr>
        <p:spPr>
          <a:xfrm>
            <a:off x="72008" y="5294505"/>
            <a:ext cx="9492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× i</a:t>
            </a:r>
            <a:endParaRPr lang="fr-FR" sz="2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7D1B10B8-3E8F-EA8A-9B98-C9F8333F89C1}"/>
              </a:ext>
            </a:extLst>
          </p:cNvPr>
          <p:cNvSpPr txBox="1"/>
          <p:nvPr/>
        </p:nvSpPr>
        <p:spPr>
          <a:xfrm>
            <a:off x="80604" y="5744844"/>
            <a:ext cx="9753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</a:t>
            </a:r>
            <a:endParaRPr lang="fr-FR" sz="2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FDBD3B2A-D99E-061C-0908-49A000FF0C92}"/>
              </a:ext>
            </a:extLst>
          </p:cNvPr>
          <p:cNvSpPr txBox="1"/>
          <p:nvPr/>
        </p:nvSpPr>
        <p:spPr>
          <a:xfrm>
            <a:off x="72779" y="6208778"/>
            <a:ext cx="98349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13320" grpId="0"/>
      <p:bldP spid="19" grpId="0"/>
      <p:bldP spid="13317" grpId="0" animBg="1"/>
      <p:bldP spid="41" grpId="0"/>
      <p:bldP spid="42" grpId="0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529"/>
            <a:ext cx="467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f/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Bilan de puissance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et d’énergie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2835" t="36120" r="84168" b="53800"/>
          <a:stretch>
            <a:fillRect/>
          </a:stretch>
        </p:blipFill>
        <p:spPr bwMode="auto">
          <a:xfrm>
            <a:off x="179512" y="4714489"/>
            <a:ext cx="19807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83160" t="37837" r="1246" b="55929"/>
          <a:stretch>
            <a:fillRect/>
          </a:stretch>
        </p:blipFill>
        <p:spPr bwMode="auto">
          <a:xfrm>
            <a:off x="6660232" y="5846967"/>
            <a:ext cx="2376264" cy="534361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7482" t="41999" r="55503" b="45401"/>
          <a:stretch>
            <a:fillRect/>
          </a:stretch>
        </p:blipFill>
        <p:spPr bwMode="auto">
          <a:xfrm>
            <a:off x="2134845" y="4678864"/>
            <a:ext cx="3589283" cy="94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68428" t="41999" r="8809" b="45401"/>
          <a:stretch>
            <a:fillRect/>
          </a:stretch>
        </p:blipFill>
        <p:spPr bwMode="auto">
          <a:xfrm>
            <a:off x="611560" y="5655709"/>
            <a:ext cx="3024336" cy="94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44581" t="41999" r="31388" b="45401"/>
          <a:stretch>
            <a:fillRect/>
          </a:stretch>
        </p:blipFill>
        <p:spPr bwMode="auto">
          <a:xfrm>
            <a:off x="5771628" y="4697075"/>
            <a:ext cx="3192860" cy="94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60000" t="41999" r="19443" b="47081"/>
          <a:stretch>
            <a:fillRect/>
          </a:stretch>
        </p:blipFill>
        <p:spPr bwMode="auto">
          <a:xfrm>
            <a:off x="3707904" y="5655709"/>
            <a:ext cx="26508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-180528" y="6499636"/>
            <a:ext cx="9577064" cy="4191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&gt; 0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en</a:t>
            </a:r>
            <a:r>
              <a:rPr kumimoji="0" lang="fr-FR" sz="14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convention</a:t>
            </a:r>
            <a:r>
              <a:rPr kumimoji="0" lang="fr-FR" sz="14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générateur</a:t>
            </a:r>
            <a:r>
              <a:rPr kumimoji="0" lang="fr-FR" sz="1400" b="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générateur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cède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cette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énergie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au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reste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du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circuit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2835" t="36959" r="40944" b="58480"/>
          <a:stretch>
            <a:fillRect/>
          </a:stretch>
        </p:blipFill>
        <p:spPr bwMode="auto">
          <a:xfrm>
            <a:off x="0" y="4365104"/>
            <a:ext cx="6876256" cy="3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DFEC435A-82DB-0A54-6332-3856E0F26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5" y="404665"/>
            <a:ext cx="9036496" cy="157135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40989F3-DCA5-3BBF-A652-65E2D79AE5BD}"/>
              </a:ext>
            </a:extLst>
          </p:cNvPr>
          <p:cNvSpPr/>
          <p:nvPr/>
        </p:nvSpPr>
        <p:spPr>
          <a:xfrm>
            <a:off x="2901906" y="452016"/>
            <a:ext cx="3128386" cy="5005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303084BF-0DEF-A8B7-61C2-7F5D5E8D4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1211" y="479218"/>
            <a:ext cx="3269144" cy="4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× i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BAA7BAFD-34B6-73C1-81DC-4490E9F72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5" y="901537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………  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= puissance </a:t>
            </a:r>
            <a:r>
              <a:rPr lang="fr-FR" sz="22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algébriquement FOURNIE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par le générateur (c° générateur)</a:t>
            </a:r>
          </a:p>
          <a:p>
            <a:pPr lvl="0" fontAlgn="base">
              <a:spcBef>
                <a:spcPct val="0"/>
              </a:spcBef>
            </a:pP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………  </a:t>
            </a:r>
            <a:r>
              <a:rPr lang="fr-FR" sz="22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= puissance </a:t>
            </a:r>
            <a:r>
              <a:rPr lang="fr-FR" sz="22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algébriquement RECUE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par le condensateur (c° récepteur)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BB1255B3-09FF-6B28-01F4-C65E5829E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8" y="1539955"/>
            <a:ext cx="9324528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= puissance </a:t>
            </a:r>
            <a:r>
              <a:rPr lang="fr-FR" sz="22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algébriquement RECUE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par le conducteur ohmique (c° récepteur)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E45F148D-55E7-9E49-774C-935C6505A19F}"/>
              </a:ext>
            </a:extLst>
          </p:cNvPr>
          <p:cNvSpPr txBox="1"/>
          <p:nvPr/>
        </p:nvSpPr>
        <p:spPr>
          <a:xfrm>
            <a:off x="72008" y="871437"/>
            <a:ext cx="9492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× i</a:t>
            </a:r>
            <a:endParaRPr lang="fr-FR" sz="24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618E453D-D2F5-72C3-6C50-7710A2FC5000}"/>
              </a:ext>
            </a:extLst>
          </p:cNvPr>
          <p:cNvSpPr txBox="1"/>
          <p:nvPr/>
        </p:nvSpPr>
        <p:spPr>
          <a:xfrm>
            <a:off x="80604" y="1206026"/>
            <a:ext cx="9753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</a:t>
            </a:r>
            <a:endParaRPr lang="fr-FR" sz="24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C97EAC8F-9BFF-AF5F-C6C4-8F85254A0777}"/>
              </a:ext>
            </a:extLst>
          </p:cNvPr>
          <p:cNvSpPr txBox="1"/>
          <p:nvPr/>
        </p:nvSpPr>
        <p:spPr>
          <a:xfrm>
            <a:off x="72779" y="1522998"/>
            <a:ext cx="983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</a:t>
            </a:r>
            <a:endParaRPr lang="fr-FR" sz="2400" dirty="0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xmlns="" id="{BD7D2CD4-7A4C-3CC8-C4CE-BA3F6EF4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1904"/>
            <a:ext cx="92056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 </a:t>
            </a:r>
            <a:r>
              <a:rPr lang="fr-FR" sz="2400" b="1" u="sng" dirty="0">
                <a:latin typeface="Calibri" pitchFamily="34" charset="0"/>
                <a:cs typeface="Calibri" pitchFamily="34" charset="0"/>
              </a:rPr>
              <a:t>Bilan d’ENERGIE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obtenu en </a:t>
            </a:r>
            <a:r>
              <a:rPr lang="fr-FR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kumimoji="0" lang="fr-FR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ultipliant par </a:t>
            </a: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« </a:t>
            </a:r>
            <a:r>
              <a:rPr kumimoji="0" lang="fr-FR" sz="24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dt</a:t>
            </a: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 »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xmlns="" id="{2EE3E6E5-2D13-7ABA-7228-5AC6A8F07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5" y="2564904"/>
            <a:ext cx="9036496" cy="16483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7194978-A164-8AE8-27A7-29AFE3C06DCD}"/>
              </a:ext>
            </a:extLst>
          </p:cNvPr>
          <p:cNvSpPr/>
          <p:nvPr/>
        </p:nvSpPr>
        <p:spPr>
          <a:xfrm>
            <a:off x="1653435" y="2623885"/>
            <a:ext cx="5030177" cy="5005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xmlns="" id="{6BF06C3F-A8B5-2F31-2BA8-C34D521EA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054" y="2639457"/>
            <a:ext cx="5030177" cy="4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× i ×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×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i ×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5C10DD22-A6C8-A7B2-AE3A-DC1031DEA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23" y="3154561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= énergie </a:t>
            </a:r>
            <a:r>
              <a:rPr lang="fr-FR" sz="22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algébriquement FOURNIE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par le générateur pendant </a:t>
            </a:r>
            <a:r>
              <a:rPr lang="fr-FR" sz="2200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dt</a:t>
            </a:r>
            <a:endParaRPr lang="fr-FR" sz="22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= énergie </a:t>
            </a:r>
            <a:r>
              <a:rPr lang="fr-FR" sz="22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algébriquement RECUE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par le condensateur pendant </a:t>
            </a:r>
            <a:r>
              <a:rPr lang="fr-FR" sz="2200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dt</a:t>
            </a:r>
            <a:endParaRPr lang="fr-FR" sz="22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xmlns="" id="{78227300-9A2D-1317-202D-E6FC9328B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89" y="3836490"/>
            <a:ext cx="9324528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= énergie </a:t>
            </a:r>
            <a:r>
              <a:rPr lang="fr-FR" sz="22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algébriquement RECUE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par le conducteur ohmique pendant </a:t>
            </a:r>
            <a:r>
              <a:rPr lang="fr-FR" sz="2200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dt</a:t>
            </a:r>
            <a:endParaRPr lang="fr-FR" sz="22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C02BBCDA-6A8E-C820-F47B-8D40C42AE365}"/>
              </a:ext>
            </a:extLst>
          </p:cNvPr>
          <p:cNvSpPr txBox="1"/>
          <p:nvPr/>
        </p:nvSpPr>
        <p:spPr>
          <a:xfrm>
            <a:off x="72008" y="3140968"/>
            <a:ext cx="1547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E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× i × </a:t>
            </a:r>
            <a:r>
              <a:rPr lang="fr-FR" sz="24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dt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CEF90A4C-6EAD-885D-7983-8DFBD00BE1DC}"/>
              </a:ext>
            </a:extLst>
          </p:cNvPr>
          <p:cNvSpPr txBox="1"/>
          <p:nvPr/>
        </p:nvSpPr>
        <p:spPr>
          <a:xfrm>
            <a:off x="84775" y="3452150"/>
            <a:ext cx="1807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× i × </a:t>
            </a:r>
            <a:r>
              <a:rPr lang="fr-FR" sz="24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dt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009B1E7B-3113-9E54-AFC3-6A0F89179698}"/>
              </a:ext>
            </a:extLst>
          </p:cNvPr>
          <p:cNvSpPr txBox="1"/>
          <p:nvPr/>
        </p:nvSpPr>
        <p:spPr>
          <a:xfrm>
            <a:off x="95928" y="3763332"/>
            <a:ext cx="1834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× i × </a:t>
            </a:r>
            <a:r>
              <a:rPr lang="fr-FR" sz="24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dt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endParaRPr lang="fr-FR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 l="53392" t="36880" r="6256" b="45480"/>
          <a:stretch>
            <a:fillRect/>
          </a:stretch>
        </p:blipFill>
        <p:spPr bwMode="auto">
          <a:xfrm>
            <a:off x="1619672" y="5077510"/>
            <a:ext cx="43924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83160" t="38100" r="1246" b="56080"/>
          <a:stretch>
            <a:fillRect/>
          </a:stretch>
        </p:blipFill>
        <p:spPr bwMode="auto">
          <a:xfrm>
            <a:off x="323528" y="2014548"/>
            <a:ext cx="2376264" cy="49894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75078" t="50399" r="6734" b="39521"/>
          <a:stretch>
            <a:fillRect/>
          </a:stretch>
        </p:blipFill>
        <p:spPr bwMode="auto">
          <a:xfrm>
            <a:off x="6228184" y="5005502"/>
            <a:ext cx="2771800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835" t="36959" r="77903" b="45401"/>
          <a:stretch>
            <a:fillRect/>
          </a:stretch>
        </p:blipFill>
        <p:spPr bwMode="auto">
          <a:xfrm>
            <a:off x="179512" y="3030462"/>
            <a:ext cx="2160240" cy="111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 l="22664" t="36959" r="33676" b="45401"/>
          <a:stretch>
            <a:fillRect/>
          </a:stretch>
        </p:blipFill>
        <p:spPr bwMode="auto">
          <a:xfrm>
            <a:off x="2411760" y="3030462"/>
            <a:ext cx="4896544" cy="111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7010" t="36880" r="46608" b="45480"/>
          <a:stretch>
            <a:fillRect/>
          </a:stretch>
        </p:blipFill>
        <p:spPr bwMode="auto">
          <a:xfrm>
            <a:off x="1619672" y="4127273"/>
            <a:ext cx="39604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555776" y="1988818"/>
            <a:ext cx="6408712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&gt; 0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en</a:t>
            </a:r>
            <a:r>
              <a:rPr lang="fr-FR" sz="14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convention</a:t>
            </a:r>
            <a:r>
              <a:rPr lang="fr-FR" sz="14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générateur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: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le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générateur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cède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cette énergie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au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reste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du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circuit</a:t>
            </a:r>
            <a:endParaRPr lang="fr-FR" sz="2800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724128" y="3933056"/>
            <a:ext cx="3419872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&gt; 0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en</a:t>
            </a:r>
            <a:r>
              <a:rPr lang="fr-FR" sz="14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convention</a:t>
            </a:r>
            <a:r>
              <a:rPr lang="fr-FR" sz="14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récepteur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: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le condensateur </a:t>
            </a:r>
            <a:r>
              <a:rPr lang="fr-FR" sz="20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reçoit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cette énergie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 l="2835" t="36959" r="40944" b="58480"/>
          <a:stretch>
            <a:fillRect/>
          </a:stretch>
        </p:blipFill>
        <p:spPr bwMode="auto">
          <a:xfrm>
            <a:off x="0" y="1646801"/>
            <a:ext cx="6876256" cy="3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 l="2835" t="60156" r="40944" b="35825"/>
          <a:stretch>
            <a:fillRect/>
          </a:stretch>
        </p:blipFill>
        <p:spPr bwMode="auto">
          <a:xfrm>
            <a:off x="0" y="2747546"/>
            <a:ext cx="6876256" cy="2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 l="17955" t="44519" r="41411" b="46241"/>
          <a:stretch>
            <a:fillRect/>
          </a:stretch>
        </p:blipFill>
        <p:spPr bwMode="auto">
          <a:xfrm>
            <a:off x="1619672" y="6050897"/>
            <a:ext cx="61926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0529FAFF-4A46-DC5A-26E2-AE45A7762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5" y="30223"/>
            <a:ext cx="9036496" cy="154718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1E9CDD-02AC-F189-4F5F-8D50A9F1A8E2}"/>
              </a:ext>
            </a:extLst>
          </p:cNvPr>
          <p:cNvSpPr/>
          <p:nvPr/>
        </p:nvSpPr>
        <p:spPr>
          <a:xfrm>
            <a:off x="1653435" y="89204"/>
            <a:ext cx="5030177" cy="5005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E741EF20-7E18-4979-69A7-B4FB9648F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054" y="104776"/>
            <a:ext cx="5030177" cy="4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× i ×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×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i ×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940B5509-C6B9-81D0-4C8D-58B3030BB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23" y="59394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>
                <a:solidFill>
                  <a:srgbClr val="002060"/>
                </a:solidFill>
                <a:latin typeface="Aptos Narrow" panose="020B0004020202020204" pitchFamily="34" charset="0"/>
                <a:cs typeface="Arial" pitchFamily="34" charset="0"/>
              </a:rPr>
              <a:t>= énergie </a:t>
            </a:r>
            <a:r>
              <a:rPr lang="fr-FR" sz="2000" b="1" u="sng" dirty="0">
                <a:solidFill>
                  <a:srgbClr val="002060"/>
                </a:solidFill>
                <a:latin typeface="Aptos Narrow" panose="020B0004020202020204" pitchFamily="34" charset="0"/>
                <a:cs typeface="Arial" pitchFamily="34" charset="0"/>
              </a:rPr>
              <a:t>algébriquement FOURNIE</a:t>
            </a:r>
            <a:r>
              <a:rPr lang="fr-FR" sz="2000" dirty="0">
                <a:solidFill>
                  <a:srgbClr val="002060"/>
                </a:solidFill>
                <a:latin typeface="Aptos Narrow" panose="020B0004020202020204" pitchFamily="34" charset="0"/>
                <a:cs typeface="Arial" pitchFamily="34" charset="0"/>
              </a:rPr>
              <a:t> par le générateur pendant </a:t>
            </a:r>
            <a:r>
              <a:rPr lang="fr-FR" sz="2000" dirty="0" err="1">
                <a:solidFill>
                  <a:srgbClr val="002060"/>
                </a:solidFill>
                <a:latin typeface="Aptos Narrow" panose="020B0004020202020204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2060"/>
              </a:solidFill>
              <a:latin typeface="Aptos Narrow" panose="020B0004020202020204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r>
              <a:rPr lang="fr-FR" sz="2000" dirty="0">
                <a:solidFill>
                  <a:srgbClr val="002060"/>
                </a:solidFill>
                <a:latin typeface="Aptos Narrow" panose="020B0004020202020204" pitchFamily="34" charset="0"/>
                <a:cs typeface="Arial" pitchFamily="34" charset="0"/>
              </a:rPr>
              <a:t>= énergie </a:t>
            </a:r>
            <a:r>
              <a:rPr lang="fr-FR" sz="2000" b="1" u="sng" dirty="0">
                <a:solidFill>
                  <a:srgbClr val="002060"/>
                </a:solidFill>
                <a:latin typeface="Aptos Narrow" panose="020B0004020202020204" pitchFamily="34" charset="0"/>
                <a:cs typeface="Arial" pitchFamily="34" charset="0"/>
              </a:rPr>
              <a:t>algébriquement RECUE</a:t>
            </a:r>
            <a:r>
              <a:rPr lang="fr-FR" sz="2000" dirty="0">
                <a:solidFill>
                  <a:srgbClr val="002060"/>
                </a:solidFill>
                <a:latin typeface="Aptos Narrow" panose="020B0004020202020204" pitchFamily="34" charset="0"/>
                <a:cs typeface="Arial" pitchFamily="34" charset="0"/>
              </a:rPr>
              <a:t> par le condensateur pendant </a:t>
            </a:r>
            <a:r>
              <a:rPr lang="fr-FR" sz="2000" dirty="0" err="1">
                <a:solidFill>
                  <a:srgbClr val="002060"/>
                </a:solidFill>
                <a:latin typeface="Aptos Narrow" panose="020B0004020202020204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2060"/>
              </a:solidFill>
              <a:latin typeface="Aptos Narrow" panose="020B0004020202020204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4A006FE7-FE82-0675-FD87-C53032FD5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89" y="1197634"/>
            <a:ext cx="9324528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fr-FR" sz="2000" dirty="0">
                <a:solidFill>
                  <a:srgbClr val="002060"/>
                </a:solidFill>
                <a:latin typeface="Aptos Narrow" panose="020B0004020202020204" pitchFamily="34" charset="0"/>
                <a:cs typeface="Arial" pitchFamily="34" charset="0"/>
              </a:rPr>
              <a:t>= énergie </a:t>
            </a:r>
            <a:r>
              <a:rPr lang="fr-FR" sz="2000" b="1" u="sng" dirty="0">
                <a:solidFill>
                  <a:srgbClr val="002060"/>
                </a:solidFill>
                <a:latin typeface="Aptos Narrow" panose="020B0004020202020204" pitchFamily="34" charset="0"/>
                <a:cs typeface="Arial" pitchFamily="34" charset="0"/>
              </a:rPr>
              <a:t>algébriquement RECUE</a:t>
            </a:r>
            <a:r>
              <a:rPr lang="fr-FR" sz="2000" dirty="0">
                <a:solidFill>
                  <a:srgbClr val="002060"/>
                </a:solidFill>
                <a:latin typeface="Aptos Narrow" panose="020B0004020202020204" pitchFamily="34" charset="0"/>
                <a:cs typeface="Arial" pitchFamily="34" charset="0"/>
              </a:rPr>
              <a:t> par le conducteur ohmique pendant </a:t>
            </a:r>
            <a:r>
              <a:rPr lang="fr-FR" sz="2000" dirty="0" err="1">
                <a:solidFill>
                  <a:srgbClr val="002060"/>
                </a:solidFill>
                <a:latin typeface="Aptos Narrow" panose="020B0004020202020204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2060"/>
              </a:solidFill>
              <a:latin typeface="Aptos Narrow" panose="020B0004020202020204" pitchFamily="34" charset="0"/>
              <a:cs typeface="Arial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ADDB20E-E7F8-9070-A070-9CD799753054}"/>
              </a:ext>
            </a:extLst>
          </p:cNvPr>
          <p:cNvSpPr txBox="1"/>
          <p:nvPr/>
        </p:nvSpPr>
        <p:spPr>
          <a:xfrm>
            <a:off x="72008" y="525262"/>
            <a:ext cx="1547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E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× i × </a:t>
            </a:r>
            <a:r>
              <a:rPr lang="fr-FR" sz="24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dt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E7A6F3F7-1D83-7792-9FE4-3C86243AB2B7}"/>
              </a:ext>
            </a:extLst>
          </p:cNvPr>
          <p:cNvSpPr txBox="1"/>
          <p:nvPr/>
        </p:nvSpPr>
        <p:spPr>
          <a:xfrm>
            <a:off x="84775" y="836444"/>
            <a:ext cx="1807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× i × </a:t>
            </a:r>
            <a:r>
              <a:rPr lang="fr-FR" sz="24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dt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00D0D458-1CAD-D1A8-2023-754253C7604F}"/>
              </a:ext>
            </a:extLst>
          </p:cNvPr>
          <p:cNvSpPr txBox="1"/>
          <p:nvPr/>
        </p:nvSpPr>
        <p:spPr>
          <a:xfrm>
            <a:off x="95928" y="1124476"/>
            <a:ext cx="1834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× i × </a:t>
            </a:r>
            <a:r>
              <a:rPr lang="fr-FR" sz="24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dt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endParaRPr lang="fr-FR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02" t="53759" r="50384" b="37001"/>
          <a:stretch>
            <a:fillRect/>
          </a:stretch>
        </p:blipFill>
        <p:spPr bwMode="auto">
          <a:xfrm>
            <a:off x="6300192" y="4686187"/>
            <a:ext cx="18002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83160" t="38446" r="1246" b="56514"/>
          <a:stretch>
            <a:fillRect/>
          </a:stretch>
        </p:blipFill>
        <p:spPr bwMode="auto">
          <a:xfrm>
            <a:off x="179512" y="1092714"/>
            <a:ext cx="2376264" cy="432049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74126" t="50399" r="6734" b="39521"/>
          <a:stretch>
            <a:fillRect/>
          </a:stretch>
        </p:blipFill>
        <p:spPr bwMode="auto">
          <a:xfrm>
            <a:off x="179512" y="2182701"/>
            <a:ext cx="2916832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 l="2835" t="40319" r="82990" b="47081"/>
          <a:stretch>
            <a:fillRect/>
          </a:stretch>
        </p:blipFill>
        <p:spPr bwMode="auto">
          <a:xfrm>
            <a:off x="0" y="3496692"/>
            <a:ext cx="21602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 l="17188" t="40319" r="69582" b="47081"/>
          <a:stretch>
            <a:fillRect/>
          </a:stretch>
        </p:blipFill>
        <p:spPr bwMode="auto">
          <a:xfrm>
            <a:off x="2195736" y="3496692"/>
            <a:ext cx="20162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 l="30713" t="40319" r="46604" b="47081"/>
          <a:stretch>
            <a:fillRect/>
          </a:stretch>
        </p:blipFill>
        <p:spPr bwMode="auto">
          <a:xfrm>
            <a:off x="4283968" y="3496692"/>
            <a:ext cx="34563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96" t="40319" r="28174" b="47081"/>
          <a:stretch>
            <a:fillRect/>
          </a:stretch>
        </p:blipFill>
        <p:spPr bwMode="auto">
          <a:xfrm>
            <a:off x="323528" y="4542171"/>
            <a:ext cx="28083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245" t="40319" r="7202" b="47081"/>
          <a:stretch>
            <a:fillRect/>
          </a:stretch>
        </p:blipFill>
        <p:spPr bwMode="auto">
          <a:xfrm>
            <a:off x="3203848" y="4542171"/>
            <a:ext cx="31318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/>
          <a:srcRect l="72774" t="53759" r="4540" b="37001"/>
          <a:stretch>
            <a:fillRect/>
          </a:stretch>
        </p:blipFill>
        <p:spPr bwMode="auto">
          <a:xfrm>
            <a:off x="4716016" y="5534155"/>
            <a:ext cx="3312368" cy="75908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699792" y="1031452"/>
            <a:ext cx="6264696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&gt; 0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en</a:t>
            </a:r>
            <a:r>
              <a:rPr lang="fr-FR" sz="14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convention</a:t>
            </a:r>
            <a:r>
              <a:rPr lang="fr-FR" sz="14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générateur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: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le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générateur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cède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cette énergie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au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reste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du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circuit</a:t>
            </a:r>
            <a:endParaRPr lang="fr-FR" sz="2800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131840" y="2292871"/>
            <a:ext cx="5688632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&gt; 0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en</a:t>
            </a:r>
            <a:r>
              <a:rPr lang="fr-FR" sz="14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convention</a:t>
            </a:r>
            <a:r>
              <a:rPr lang="fr-FR" sz="14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récepteur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: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le condensateur </a:t>
            </a:r>
            <a:r>
              <a:rPr lang="fr-FR" sz="20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reçoit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cette énergie</a:t>
            </a:r>
            <a:endParaRPr lang="fr-FR" sz="2800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 l="2835" t="36959" r="40944" b="58480"/>
          <a:stretch>
            <a:fillRect/>
          </a:stretch>
        </p:blipFill>
        <p:spPr bwMode="auto">
          <a:xfrm>
            <a:off x="0" y="738974"/>
            <a:ext cx="6876256" cy="3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/>
          <a:srcRect l="2835" t="60156" r="40944" b="35825"/>
          <a:stretch>
            <a:fillRect/>
          </a:stretch>
        </p:blipFill>
        <p:spPr bwMode="auto">
          <a:xfrm>
            <a:off x="0" y="1822661"/>
            <a:ext cx="6876256" cy="2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2835" t="33600" r="34323" b="62200"/>
          <a:stretch>
            <a:fillRect/>
          </a:stretch>
        </p:blipFill>
        <p:spPr bwMode="auto">
          <a:xfrm>
            <a:off x="0" y="3136652"/>
            <a:ext cx="7488832" cy="28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075" t="72239" r="39993" b="18521"/>
          <a:stretch>
            <a:fillRect/>
          </a:stretch>
        </p:blipFill>
        <p:spPr bwMode="auto">
          <a:xfrm>
            <a:off x="357395" y="5594874"/>
            <a:ext cx="41044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6425952"/>
            <a:ext cx="9144000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&gt; 0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en</a:t>
            </a:r>
            <a:r>
              <a:rPr lang="fr-FR" sz="14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convention</a:t>
            </a:r>
            <a:r>
              <a:rPr lang="fr-FR" sz="14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récepteur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: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le conducteur ohmique </a:t>
            </a:r>
            <a:r>
              <a:rPr lang="fr-FR" sz="20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reçoit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cette énergie</a:t>
            </a:r>
            <a:endParaRPr lang="fr-FR" sz="2800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6AAF68-2DF2-098B-F287-656352D5E1F6}"/>
              </a:ext>
            </a:extLst>
          </p:cNvPr>
          <p:cNvSpPr/>
          <p:nvPr/>
        </p:nvSpPr>
        <p:spPr>
          <a:xfrm>
            <a:off x="2062103" y="44624"/>
            <a:ext cx="5030177" cy="5005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1BB45892-E363-9154-58BA-201462446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722" y="60196"/>
            <a:ext cx="5030177" cy="4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× i ×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×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i ×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1204" y="5500541"/>
            <a:ext cx="9036496" cy="11315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83160" t="36120" r="1246" b="53800"/>
          <a:stretch>
            <a:fillRect/>
          </a:stretch>
        </p:blipFill>
        <p:spPr bwMode="auto">
          <a:xfrm>
            <a:off x="395536" y="1340768"/>
            <a:ext cx="2376264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74126" t="50399" r="6734" b="39521"/>
          <a:stretch>
            <a:fillRect/>
          </a:stretch>
        </p:blipFill>
        <p:spPr bwMode="auto">
          <a:xfrm>
            <a:off x="251520" y="2860610"/>
            <a:ext cx="2916832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rcRect l="72774" t="53759" r="4540" b="37001"/>
          <a:stretch>
            <a:fillRect/>
          </a:stretch>
        </p:blipFill>
        <p:spPr bwMode="auto">
          <a:xfrm>
            <a:off x="107504" y="4402387"/>
            <a:ext cx="3456384" cy="79208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79512" y="5566090"/>
            <a:ext cx="87849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euleme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la moitié de l’énergie fournie par la source de tension est stockée dans le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l’autre moitié étant fournie au conducteur ohmique.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843808" y="1484784"/>
            <a:ext cx="6120680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&gt; 0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en</a:t>
            </a:r>
            <a:r>
              <a:rPr lang="fr-FR" sz="14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convention</a:t>
            </a:r>
            <a:r>
              <a:rPr lang="fr-FR" sz="14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générateur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: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le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générateur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cède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cette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énergie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au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reste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du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circuit</a:t>
            </a:r>
            <a:endParaRPr lang="fr-FR" sz="2800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131840" y="2955768"/>
            <a:ext cx="5688632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&gt; 0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en</a:t>
            </a:r>
            <a:r>
              <a:rPr lang="fr-FR" sz="14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convention</a:t>
            </a:r>
            <a:r>
              <a:rPr lang="fr-FR" sz="14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récepteur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: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le condensateur </a:t>
            </a:r>
            <a:r>
              <a:rPr lang="fr-FR" sz="20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reçoit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cette énergie</a:t>
            </a:r>
            <a:endParaRPr lang="fr-FR" sz="2800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563888" y="4439670"/>
            <a:ext cx="5436096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&gt; 0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en</a:t>
            </a:r>
            <a:r>
              <a:rPr lang="fr-FR" sz="14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convention</a:t>
            </a:r>
            <a:r>
              <a:rPr lang="fr-FR" sz="14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récepteur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:</a:t>
            </a:r>
            <a:r>
              <a:rPr lang="fr-FR" sz="14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le conducteur ohmique </a:t>
            </a:r>
            <a:r>
              <a:rPr lang="fr-FR" sz="20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reçoit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cette énergie</a:t>
            </a:r>
            <a:endParaRPr lang="fr-FR" sz="2800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 l="2835" t="36959" r="40944" b="58480"/>
          <a:stretch>
            <a:fillRect/>
          </a:stretch>
        </p:blipFill>
        <p:spPr bwMode="auto">
          <a:xfrm>
            <a:off x="0" y="938367"/>
            <a:ext cx="6876256" cy="3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 l="2835" t="60156" r="40944" b="35825"/>
          <a:stretch>
            <a:fillRect/>
          </a:stretch>
        </p:blipFill>
        <p:spPr bwMode="auto">
          <a:xfrm>
            <a:off x="0" y="2521200"/>
            <a:ext cx="6876256" cy="2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 l="2835" t="33600" r="34323" b="62200"/>
          <a:stretch>
            <a:fillRect/>
          </a:stretch>
        </p:blipFill>
        <p:spPr bwMode="auto">
          <a:xfrm>
            <a:off x="0" y="4005102"/>
            <a:ext cx="7488832" cy="28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32938E4-31B5-13BB-F92F-08EBBD3A8034}"/>
              </a:ext>
            </a:extLst>
          </p:cNvPr>
          <p:cNvSpPr/>
          <p:nvPr/>
        </p:nvSpPr>
        <p:spPr>
          <a:xfrm>
            <a:off x="1990095" y="116632"/>
            <a:ext cx="5030177" cy="5005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C2DEB0AD-5727-79D7-6E86-45C5397B6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714" y="132204"/>
            <a:ext cx="5030177" cy="4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× i ×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×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i ×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91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0" y="5842337"/>
            <a:ext cx="9144000" cy="1015663"/>
            <a:chOff x="0" y="5842337"/>
            <a:chExt cx="9144000" cy="1015663"/>
          </a:xfrm>
        </p:grpSpPr>
        <p:sp>
          <p:nvSpPr>
            <p:cNvPr id="25" name="Organigramme : Entrée manuelle 24"/>
            <p:cNvSpPr/>
            <p:nvPr/>
          </p:nvSpPr>
          <p:spPr>
            <a:xfrm>
              <a:off x="251520" y="5842547"/>
              <a:ext cx="2232248" cy="360040"/>
            </a:xfrm>
            <a:prstGeom prst="flowChartManualInpu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5842337"/>
              <a:ext cx="9144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2000" dirty="0">
                  <a:sym typeface="Wingdings 3"/>
                </a:rPr>
                <a:t></a:t>
              </a:r>
              <a:r>
                <a:rPr lang="fr-FR" sz="2000" dirty="0"/>
                <a:t> </a:t>
              </a:r>
              <a:r>
                <a:rPr lang="fr-FR" sz="2000" b="1" u="sng" dirty="0"/>
                <a:t>Conditions initiales</a:t>
              </a:r>
              <a:r>
                <a:rPr lang="fr-FR" sz="2000" dirty="0"/>
                <a:t> : on suppose qu’avant de basculer l’interrupteur sur la position </a:t>
              </a:r>
              <a:r>
                <a:rPr lang="fr-FR" sz="2000" dirty="0">
                  <a:sym typeface="Wingdings"/>
                </a:rPr>
                <a:t></a:t>
              </a:r>
              <a:r>
                <a:rPr lang="fr-FR" sz="2000" dirty="0"/>
                <a:t>, le condensateur était chargé. </a:t>
              </a:r>
              <a:r>
                <a:rPr lang="fr-FR" sz="2000" b="1" u="sng" dirty="0"/>
                <a:t>Que peut-on dire de la tension </a:t>
              </a:r>
              <a:r>
                <a:rPr lang="fr-FR" sz="2000" b="1" u="sng" dirty="0" err="1"/>
                <a:t>u</a:t>
              </a:r>
              <a:r>
                <a:rPr lang="fr-FR" sz="2000" b="1" u="sng" baseline="-25000" dirty="0" err="1"/>
                <a:t>C</a:t>
              </a:r>
              <a:r>
                <a:rPr lang="fr-FR" sz="2000" b="1" u="sng" dirty="0"/>
                <a:t> aux bornes du condensateur  à t = 0</a:t>
              </a:r>
              <a:r>
                <a:rPr lang="fr-FR" sz="2000" dirty="0"/>
                <a:t> ?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754" t="22680" r="12589" b="16841"/>
          <a:stretch>
            <a:fillRect/>
          </a:stretch>
        </p:blipFill>
        <p:spPr bwMode="auto">
          <a:xfrm>
            <a:off x="5796136" y="2852936"/>
            <a:ext cx="2520280" cy="270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612" t="31080" r="10226" b="20201"/>
          <a:stretch>
            <a:fillRect/>
          </a:stretch>
        </p:blipFill>
        <p:spPr bwMode="auto">
          <a:xfrm>
            <a:off x="0" y="2564904"/>
            <a:ext cx="4355976" cy="29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2132856"/>
            <a:ext cx="57217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2)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DECHARGE du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4788024" y="4077072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 rot="16874433" flipH="1">
            <a:off x="2373347" y="2600688"/>
            <a:ext cx="395989" cy="393539"/>
          </a:xfrm>
          <a:custGeom>
            <a:avLst/>
            <a:gdLst>
              <a:gd name="connsiteX0" fmla="*/ 324091 w 324091"/>
              <a:gd name="connsiteY0" fmla="*/ 0 h 393539"/>
              <a:gd name="connsiteX1" fmla="*/ 69448 w 324091"/>
              <a:gd name="connsiteY1" fmla="*/ 104172 h 393539"/>
              <a:gd name="connsiteX2" fmla="*/ 0 w 324091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091" h="393539">
                <a:moveTo>
                  <a:pt x="324091" y="0"/>
                </a:moveTo>
                <a:cubicBezTo>
                  <a:pt x="223777" y="19291"/>
                  <a:pt x="123463" y="38582"/>
                  <a:pt x="69448" y="104172"/>
                </a:cubicBezTo>
                <a:cubicBezTo>
                  <a:pt x="15433" y="169762"/>
                  <a:pt x="7716" y="281650"/>
                  <a:pt x="0" y="393539"/>
                </a:cubicBezTo>
              </a:path>
            </a:pathLst>
          </a:cu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7020272" y="3068960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47945" y="3036793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0272" y="3429000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008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6383775" y="2996952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12160" y="2924944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6804248" y="4221088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76256" y="4581128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2008" y="1052736"/>
            <a:ext cx="9036496" cy="9361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83160" t="36120" r="1246" b="53800"/>
          <a:stretch>
            <a:fillRect/>
          </a:stretch>
        </p:blipFill>
        <p:spPr bwMode="auto">
          <a:xfrm>
            <a:off x="0" y="0"/>
            <a:ext cx="2376264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l="74126" t="50399" r="6734" b="39521"/>
          <a:stretch>
            <a:fillRect/>
          </a:stretch>
        </p:blipFill>
        <p:spPr bwMode="auto">
          <a:xfrm>
            <a:off x="2555776" y="0"/>
            <a:ext cx="2916832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/>
          <a:srcRect l="72774" t="53759" r="4540" b="37001"/>
          <a:stretch>
            <a:fillRect/>
          </a:stretch>
        </p:blipFill>
        <p:spPr bwMode="auto">
          <a:xfrm>
            <a:off x="5687616" y="0"/>
            <a:ext cx="3456384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90316" y="1014110"/>
            <a:ext cx="87849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euleme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la moitié de l’énergie fournie par la source de tension est stockée dans le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l’autre moitié étant fournie au conducteur ohmique.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5517232"/>
            <a:ext cx="4297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la situation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79512" y="7599809"/>
            <a:ext cx="6408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&lt; 0 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 V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(condensateur déchargé donc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9512" y="8247881"/>
            <a:ext cx="8964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Comme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fonction continue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temps, on a aussi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(t = 0) = 0 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9" grpId="0"/>
      <p:bldP spid="10" grpId="0"/>
      <p:bldP spid="12" grpId="0"/>
      <p:bldP spid="14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58646" y="6165304"/>
            <a:ext cx="9036496" cy="5040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25" name="Organigramme : Entrée manuelle 24"/>
          <p:cNvSpPr/>
          <p:nvPr/>
        </p:nvSpPr>
        <p:spPr>
          <a:xfrm>
            <a:off x="323528" y="3814748"/>
            <a:ext cx="2232248" cy="360040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754" t="22680" r="12589" b="16841"/>
          <a:stretch>
            <a:fillRect/>
          </a:stretch>
        </p:blipFill>
        <p:spPr bwMode="auto">
          <a:xfrm>
            <a:off x="5796136" y="720639"/>
            <a:ext cx="2520280" cy="270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612" t="31080" r="10226" b="20201"/>
          <a:stretch>
            <a:fillRect/>
          </a:stretch>
        </p:blipFill>
        <p:spPr bwMode="auto">
          <a:xfrm>
            <a:off x="0" y="432607"/>
            <a:ext cx="4355976" cy="29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559"/>
            <a:ext cx="57217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2)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DECHARGE du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4788024" y="1944775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 rot="16874433" flipH="1">
            <a:off x="2373347" y="468391"/>
            <a:ext cx="395989" cy="393539"/>
          </a:xfrm>
          <a:custGeom>
            <a:avLst/>
            <a:gdLst>
              <a:gd name="connsiteX0" fmla="*/ 324091 w 324091"/>
              <a:gd name="connsiteY0" fmla="*/ 0 h 393539"/>
              <a:gd name="connsiteX1" fmla="*/ 69448 w 324091"/>
              <a:gd name="connsiteY1" fmla="*/ 104172 h 393539"/>
              <a:gd name="connsiteX2" fmla="*/ 0 w 324091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091" h="393539">
                <a:moveTo>
                  <a:pt x="324091" y="0"/>
                </a:moveTo>
                <a:cubicBezTo>
                  <a:pt x="223777" y="19291"/>
                  <a:pt x="123463" y="38582"/>
                  <a:pt x="69448" y="104172"/>
                </a:cubicBezTo>
                <a:cubicBezTo>
                  <a:pt x="15433" y="169762"/>
                  <a:pt x="7716" y="281650"/>
                  <a:pt x="0" y="393539"/>
                </a:cubicBezTo>
              </a:path>
            </a:pathLst>
          </a:cu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7020272" y="936663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47945" y="904496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0272" y="1296703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008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6383775" y="864655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12160" y="792647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6804248" y="2088791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76256" y="2448831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3501008"/>
            <a:ext cx="4297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la situation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82611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ym typeface="Wingdings 3"/>
              </a:rPr>
              <a:t></a:t>
            </a:r>
            <a:r>
              <a:rPr lang="fr-FR" sz="2000" dirty="0"/>
              <a:t> </a:t>
            </a:r>
            <a:r>
              <a:rPr lang="fr-FR" sz="2000" b="1" u="sng" dirty="0"/>
              <a:t>Conditions initiales</a:t>
            </a:r>
            <a:r>
              <a:rPr lang="fr-FR" sz="2000" dirty="0"/>
              <a:t> : on suppose qu’avant de basculer l’interrupteur sur la position </a:t>
            </a:r>
            <a:r>
              <a:rPr lang="fr-FR" sz="2000" dirty="0">
                <a:sym typeface="Wingdings"/>
              </a:rPr>
              <a:t></a:t>
            </a:r>
            <a:r>
              <a:rPr lang="fr-FR" sz="2000" dirty="0"/>
              <a:t>, le condensateur était chargé. </a:t>
            </a:r>
            <a:r>
              <a:rPr lang="fr-FR" sz="2000" b="1" u="sng" dirty="0"/>
              <a:t>Que peut-on dire de la tension </a:t>
            </a:r>
            <a:r>
              <a:rPr lang="fr-FR" sz="2000" b="1" u="sng" dirty="0" err="1"/>
              <a:t>u</a:t>
            </a:r>
            <a:r>
              <a:rPr lang="fr-FR" sz="2000" b="1" u="sng" baseline="-25000" dirty="0" err="1"/>
              <a:t>C</a:t>
            </a:r>
            <a:r>
              <a:rPr lang="fr-FR" sz="2000" b="1" u="sng" dirty="0"/>
              <a:t> aux bornes du condensateur  à t = 0</a:t>
            </a:r>
            <a:r>
              <a:rPr lang="fr-FR" sz="2000" dirty="0"/>
              <a:t> ?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79512" y="7599809"/>
            <a:ext cx="6408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520" y="4797152"/>
            <a:ext cx="889248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&lt; 0 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E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(condensateur chargé, régime permanent atteint)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79512" y="5157192"/>
            <a:ext cx="8964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Comme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fonction continue du temps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 aussi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(t = 0) = 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33256"/>
            <a:ext cx="558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Equation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195736" y="6179437"/>
            <a:ext cx="244827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50" grpId="0"/>
      <p:bldP spid="2051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2008" y="3645024"/>
            <a:ext cx="9036496" cy="30963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d’Ohm associée au conducteur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ohmique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l’intensité du courant électrique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traversant le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Réexpression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</p:txBody>
      </p:sp>
      <p:sp>
        <p:nvSpPr>
          <p:cNvPr id="13" name="Organigramme : Entrée manuelle 12"/>
          <p:cNvSpPr/>
          <p:nvPr/>
        </p:nvSpPr>
        <p:spPr>
          <a:xfrm>
            <a:off x="395536" y="836712"/>
            <a:ext cx="2232248" cy="360040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7956" y="-27384"/>
            <a:ext cx="57217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2)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DECHARGE du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04664"/>
            <a:ext cx="4297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la situation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36712"/>
            <a:ext cx="5508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ym typeface="Wingdings 3"/>
              </a:rPr>
              <a:t></a:t>
            </a:r>
            <a:r>
              <a:rPr lang="fr-FR" sz="2000" dirty="0"/>
              <a:t> </a:t>
            </a:r>
            <a:r>
              <a:rPr lang="fr-FR" sz="2000" b="1" u="sng" dirty="0"/>
              <a:t>Conditions initiales</a:t>
            </a:r>
            <a:r>
              <a:rPr lang="fr-FR" sz="2000" dirty="0"/>
              <a:t> : on suppose qu’avant de basculer l’interrupteur sur la position </a:t>
            </a:r>
            <a:r>
              <a:rPr lang="fr-FR" sz="2000" dirty="0">
                <a:sym typeface="Wingdings"/>
              </a:rPr>
              <a:t></a:t>
            </a:r>
            <a:r>
              <a:rPr lang="fr-FR" sz="2000" dirty="0"/>
              <a:t>, le condensateur était chargé. </a:t>
            </a:r>
            <a:r>
              <a:rPr lang="fr-FR" sz="2000" b="1" u="sng" dirty="0"/>
              <a:t>Que peut-on dire de la tension </a:t>
            </a:r>
            <a:r>
              <a:rPr lang="fr-FR" sz="2000" b="1" u="sng" dirty="0" err="1"/>
              <a:t>u</a:t>
            </a:r>
            <a:r>
              <a:rPr lang="fr-FR" sz="2000" b="1" u="sng" baseline="-25000" dirty="0" err="1"/>
              <a:t>C</a:t>
            </a:r>
            <a:r>
              <a:rPr lang="fr-FR" sz="2000" b="1" u="sng" dirty="0"/>
              <a:t> aux bornes du condensateur  à t = 0</a:t>
            </a:r>
            <a:r>
              <a:rPr lang="fr-FR" sz="2000" dirty="0"/>
              <a:t> ?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3284984"/>
            <a:ext cx="558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Equation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95736" y="3645024"/>
            <a:ext cx="244827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220072" y="4077072"/>
            <a:ext cx="36004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R ×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267744" y="5157192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récepteur,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2160" y="4941168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6098301" y="5398924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6084168" y="537321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5496" y="6093296"/>
            <a:ext cx="108012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C ×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1600" y="587727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7741" y="633502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1043608" y="6309320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51520" y="2132856"/>
            <a:ext cx="604867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&lt; 0 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E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(condensateur chargé, régime permanent atteint)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179512" y="2852936"/>
            <a:ext cx="871296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Comme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fonction continue du temps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 aussi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(t = 0) = 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 l="55754" t="22680" r="12589" b="16841"/>
          <a:stretch>
            <a:fillRect/>
          </a:stretch>
        </p:blipFill>
        <p:spPr bwMode="auto">
          <a:xfrm>
            <a:off x="6444208" y="72567"/>
            <a:ext cx="2520280" cy="270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Connecteur droit avec flèche 39"/>
          <p:cNvCxnSpPr/>
          <p:nvPr/>
        </p:nvCxnSpPr>
        <p:spPr>
          <a:xfrm flipV="1">
            <a:off x="7668344" y="288591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196017" y="256424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68344" y="648631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008000"/>
              </a:solidFill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7031847" y="216583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660232" y="144575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V="1">
            <a:off x="7452320" y="1440719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524328" y="1800759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42542" y="6093296"/>
            <a:ext cx="1117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2000" dirty="0"/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5443619" y="5998754"/>
            <a:ext cx="360040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sans 2</a:t>
            </a:r>
            <a:r>
              <a:rPr lang="fr-FR" sz="2000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membre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00C236-936B-661A-9399-16CE6CB86998}"/>
              </a:ext>
            </a:extLst>
          </p:cNvPr>
          <p:cNvSpPr/>
          <p:nvPr/>
        </p:nvSpPr>
        <p:spPr>
          <a:xfrm>
            <a:off x="3167336" y="5913276"/>
            <a:ext cx="2168666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C3E550E-A1E5-94C8-2F94-A5D1AA1E916D}"/>
              </a:ext>
            </a:extLst>
          </p:cNvPr>
          <p:cNvSpPr/>
          <p:nvPr/>
        </p:nvSpPr>
        <p:spPr>
          <a:xfrm>
            <a:off x="3185714" y="5881337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2FA4B71-8368-A52B-EE6C-14050FA0EC0F}"/>
              </a:ext>
            </a:extLst>
          </p:cNvPr>
          <p:cNvSpPr/>
          <p:nvPr/>
        </p:nvSpPr>
        <p:spPr>
          <a:xfrm>
            <a:off x="3271855" y="6339093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F508D7EC-C6F1-CC41-E3F3-9667469621FF}"/>
              </a:ext>
            </a:extLst>
          </p:cNvPr>
          <p:cNvCxnSpPr/>
          <p:nvPr/>
        </p:nvCxnSpPr>
        <p:spPr>
          <a:xfrm>
            <a:off x="3257722" y="6313385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A55A7-16C5-13A7-AB3A-8D15239A64B9}"/>
              </a:ext>
            </a:extLst>
          </p:cNvPr>
          <p:cNvSpPr/>
          <p:nvPr/>
        </p:nvSpPr>
        <p:spPr>
          <a:xfrm>
            <a:off x="3729651" y="612603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01D0751-B67C-8743-5A0F-5DB930D9D0C7}"/>
              </a:ext>
            </a:extLst>
          </p:cNvPr>
          <p:cNvSpPr/>
          <p:nvPr/>
        </p:nvSpPr>
        <p:spPr>
          <a:xfrm>
            <a:off x="4697882" y="610860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739C72A-2933-CBBD-DBF0-5EEC2449E964}"/>
              </a:ext>
            </a:extLst>
          </p:cNvPr>
          <p:cNvSpPr/>
          <p:nvPr/>
        </p:nvSpPr>
        <p:spPr>
          <a:xfrm>
            <a:off x="4097785" y="5904351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xmlns="" id="{58D873E7-E045-DB6F-FB5C-84CBE484B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802" y="6339093"/>
            <a:ext cx="82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420C178B-D73F-B7EC-7C81-7F9B5597DB63}"/>
              </a:ext>
            </a:extLst>
          </p:cNvPr>
          <p:cNvCxnSpPr>
            <a:cxnSpLocks/>
          </p:cNvCxnSpPr>
          <p:nvPr/>
        </p:nvCxnSpPr>
        <p:spPr>
          <a:xfrm>
            <a:off x="4051148" y="6326085"/>
            <a:ext cx="6287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2222B75-6656-0602-5D4A-E1F6BE1F1033}"/>
              </a:ext>
            </a:extLst>
          </p:cNvPr>
          <p:cNvSpPr/>
          <p:nvPr/>
        </p:nvSpPr>
        <p:spPr>
          <a:xfrm>
            <a:off x="2642960" y="6094092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19A7A30-88AB-A42E-1927-9484E16EE910}"/>
              </a:ext>
            </a:extLst>
          </p:cNvPr>
          <p:cNvSpPr/>
          <p:nvPr/>
        </p:nvSpPr>
        <p:spPr>
          <a:xfrm>
            <a:off x="4957027" y="609329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" grpId="0"/>
      <p:bldP spid="22" grpId="0"/>
      <p:bldP spid="23" grpId="0"/>
      <p:bldP spid="26" grpId="0"/>
      <p:bldP spid="30" grpId="0"/>
      <p:bldP spid="31" grpId="0"/>
      <p:bldP spid="47" grpId="0"/>
      <p:bldP spid="49" grpId="0" animBg="1"/>
      <p:bldP spid="8" grpId="0" animBg="1"/>
      <p:bldP spid="9" grpId="0"/>
      <p:bldP spid="10" grpId="0"/>
      <p:bldP spid="15" grpId="0"/>
      <p:bldP spid="18" grpId="0"/>
      <p:bldP spid="19" grpId="0"/>
      <p:bldP spid="20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2008" y="332656"/>
            <a:ext cx="9036496" cy="30243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</a:pPr>
            <a:endParaRPr kumimoji="0" lang="fr-FR" sz="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d’Ohm associée au conducteur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ohmique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</a:pPr>
            <a:endParaRPr kumimoji="0" lang="fr-FR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l’intensité du courant électrique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traversant le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Réexpression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558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Equation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20072" y="715846"/>
            <a:ext cx="3923928" cy="40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convent</a:t>
            </a:r>
            <a:r>
              <a:rPr kumimoji="0" lang="fr-FR" sz="2000" b="0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récepteur,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R ×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67744" y="1588730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récepteur,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2160" y="1372706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6098301" y="1830462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084168" y="180475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4513" y="3898331"/>
            <a:ext cx="9036496" cy="28430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générale de l’équation différentielle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3501008"/>
            <a:ext cx="7651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Résolution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l’équation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9552" y="4365104"/>
            <a:ext cx="8424936" cy="1656184"/>
            <a:chOff x="539552" y="5013176"/>
            <a:chExt cx="8424936" cy="1656184"/>
          </a:xfrm>
        </p:grpSpPr>
        <p:pic>
          <p:nvPicPr>
            <p:cNvPr id="22" name="Image 2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5013176"/>
              <a:ext cx="4752528" cy="1656184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dash"/>
              <a:miter lim="800000"/>
              <a:headEnd/>
              <a:tailEnd/>
            </a:ln>
          </p:spPr>
        </p:pic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 rot="21094405">
              <a:off x="539552" y="5229200"/>
              <a:ext cx="3096344" cy="115212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Mme MOREL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1" i="0" u="sng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is</a:t>
              </a:r>
              <a:r>
                <a:rPr kumimoji="0" lang="fr-FR" sz="32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back </a:t>
              </a:r>
              <a:r>
                <a:rPr kumimoji="0" lang="fr-FR" sz="3200" b="1" i="0" u="sng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itchFamily="34" charset="0"/>
                  <a:cs typeface="Arial" pitchFamily="34" charset="0"/>
                </a:rPr>
                <a:t>again</a:t>
              </a:r>
              <a:r>
                <a:rPr kumimoji="0" lang="fr-FR" sz="3200" b="1" i="0" u="sng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32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!!!</a:t>
              </a:r>
              <a:endParaRPr kumimoji="0" lang="fr-FR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195736" y="332656"/>
            <a:ext cx="244827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92600" y="6269250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K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143987" y="5765194"/>
            <a:ext cx="4469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4928" y="6197242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3131840" y="6165304"/>
            <a:ext cx="432048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563888" y="5949280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71800" y="593514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AF6B524-943D-40AC-5049-3C6D6EC1A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2636912"/>
            <a:ext cx="108012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C ×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3DF40BF-B6F9-F97C-B4B0-2CEEA9B155E7}"/>
              </a:ext>
            </a:extLst>
          </p:cNvPr>
          <p:cNvSpPr/>
          <p:nvPr/>
        </p:nvSpPr>
        <p:spPr>
          <a:xfrm>
            <a:off x="971600" y="2420888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9CE8B70-F519-F85C-1A1B-657002B3B496}"/>
              </a:ext>
            </a:extLst>
          </p:cNvPr>
          <p:cNvSpPr/>
          <p:nvPr/>
        </p:nvSpPr>
        <p:spPr>
          <a:xfrm>
            <a:off x="1057741" y="2878644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816F7EE3-F8D5-0FD6-C8B6-63E8A4AFF9D9}"/>
              </a:ext>
            </a:extLst>
          </p:cNvPr>
          <p:cNvCxnSpPr/>
          <p:nvPr/>
        </p:nvCxnSpPr>
        <p:spPr>
          <a:xfrm>
            <a:off x="1043608" y="2852936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CEA0332-10A1-AE80-0183-2BC5AA16B5F3}"/>
              </a:ext>
            </a:extLst>
          </p:cNvPr>
          <p:cNvSpPr/>
          <p:nvPr/>
        </p:nvSpPr>
        <p:spPr>
          <a:xfrm>
            <a:off x="1542542" y="2636912"/>
            <a:ext cx="1117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2000" dirty="0"/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98FEE31F-A595-80A5-09FA-DB0FC9A1E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619" y="2542370"/>
            <a:ext cx="360040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sans 2</a:t>
            </a:r>
            <a:r>
              <a:rPr lang="fr-FR" sz="2000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membre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7782DA4-CCDA-4A30-BB8A-25F660AF6F28}"/>
              </a:ext>
            </a:extLst>
          </p:cNvPr>
          <p:cNvSpPr/>
          <p:nvPr/>
        </p:nvSpPr>
        <p:spPr>
          <a:xfrm>
            <a:off x="3167336" y="2456892"/>
            <a:ext cx="2168666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CE18E8F-76FD-95CE-161B-9487E9A4A87D}"/>
              </a:ext>
            </a:extLst>
          </p:cNvPr>
          <p:cNvSpPr/>
          <p:nvPr/>
        </p:nvSpPr>
        <p:spPr>
          <a:xfrm>
            <a:off x="3185714" y="2424953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370686B-D3A9-C6F3-6DEF-9C0621E67546}"/>
              </a:ext>
            </a:extLst>
          </p:cNvPr>
          <p:cNvSpPr/>
          <p:nvPr/>
        </p:nvSpPr>
        <p:spPr>
          <a:xfrm>
            <a:off x="3271855" y="2882709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xmlns="" id="{57A3FC7A-4AE5-78F3-6118-F206E8382BFC}"/>
              </a:ext>
            </a:extLst>
          </p:cNvPr>
          <p:cNvCxnSpPr/>
          <p:nvPr/>
        </p:nvCxnSpPr>
        <p:spPr>
          <a:xfrm>
            <a:off x="3257722" y="2857001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700B6EB-8816-7E2A-DD8E-B876E35C7729}"/>
              </a:ext>
            </a:extLst>
          </p:cNvPr>
          <p:cNvSpPr/>
          <p:nvPr/>
        </p:nvSpPr>
        <p:spPr>
          <a:xfrm>
            <a:off x="3729651" y="266964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CA1536D-7DEB-C2E8-A430-E139FAFFF89A}"/>
              </a:ext>
            </a:extLst>
          </p:cNvPr>
          <p:cNvSpPr/>
          <p:nvPr/>
        </p:nvSpPr>
        <p:spPr>
          <a:xfrm>
            <a:off x="4097785" y="2447967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xmlns="" id="{500FFA17-52EA-D45C-37C0-93E4B254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802" y="2882709"/>
            <a:ext cx="82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4D2D27B4-C830-0270-368D-9AA4B63B8BBB}"/>
              </a:ext>
            </a:extLst>
          </p:cNvPr>
          <p:cNvCxnSpPr>
            <a:cxnSpLocks/>
          </p:cNvCxnSpPr>
          <p:nvPr/>
        </p:nvCxnSpPr>
        <p:spPr>
          <a:xfrm>
            <a:off x="4051148" y="2869701"/>
            <a:ext cx="6287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8984226-3D0D-82D0-40AB-8A95CA237E91}"/>
              </a:ext>
            </a:extLst>
          </p:cNvPr>
          <p:cNvSpPr/>
          <p:nvPr/>
        </p:nvSpPr>
        <p:spPr>
          <a:xfrm>
            <a:off x="2642960" y="2637708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6FC8D48-86D3-536C-047D-98CD041D8957}"/>
              </a:ext>
            </a:extLst>
          </p:cNvPr>
          <p:cNvSpPr/>
          <p:nvPr/>
        </p:nvSpPr>
        <p:spPr>
          <a:xfrm>
            <a:off x="4957027" y="263691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3CEA0332-10A1-AE80-0183-2BC5AA16B5F3}"/>
              </a:ext>
            </a:extLst>
          </p:cNvPr>
          <p:cNvSpPr/>
          <p:nvPr/>
        </p:nvSpPr>
        <p:spPr>
          <a:xfrm>
            <a:off x="4687550" y="266594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7" grpId="0"/>
      <p:bldP spid="28" grpId="0"/>
      <p:bldP spid="29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8777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2)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Comportement</a:t>
            </a:r>
            <a:r>
              <a:rPr kumimoji="0" lang="fr-FR" sz="22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capacitif d’un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95647"/>
            <a:ext cx="770485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Arial" pitchFamily="34" charset="0"/>
                <a:cs typeface="Arial" pitchFamily="34" charset="0"/>
              </a:rPr>
              <a:t>Aptitude à pouvoir </a:t>
            </a:r>
            <a:r>
              <a:rPr lang="fr-FR" sz="2000" b="1" i="1" dirty="0">
                <a:latin typeface="Arial" pitchFamily="34" charset="0"/>
                <a:cs typeface="Arial" pitchFamily="34" charset="0"/>
              </a:rPr>
              <a:t>accumuler des charges électriques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opposées sur chacune de ses surfaces conductrices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787" y="1280335"/>
            <a:ext cx="500404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Justifier le comportement capacitif du condensateur à l’aide du circuit électrique ci-contre.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276872"/>
            <a:ext cx="5436096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La présence du générateur impose la circulation d’un courant électrique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l="57644" t="31920" r="9281" b="17681"/>
          <a:stretch>
            <a:fillRect/>
          </a:stretch>
        </p:blipFill>
        <p:spPr bwMode="auto">
          <a:xfrm>
            <a:off x="5564872" y="1306860"/>
            <a:ext cx="3564904" cy="305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2924944"/>
            <a:ext cx="5436096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Des e</a:t>
            </a:r>
            <a:r>
              <a:rPr lang="fr-FR" sz="2000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arrachés de la plaque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se charge positivement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(charge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;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3573016"/>
            <a:ext cx="8028384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A cause du diélectrique, 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 e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s’accumulent sur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la </a:t>
            </a:r>
          </a:p>
          <a:p>
            <a:pPr lvl="0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plaque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se charge négativement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(charge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q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= –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q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6342671" y="2675012"/>
            <a:ext cx="261473" cy="472118"/>
            <a:chOff x="6141887" y="2780928"/>
            <a:chExt cx="261473" cy="472118"/>
          </a:xfrm>
        </p:grpSpPr>
        <p:cxnSp>
          <p:nvCxnSpPr>
            <p:cNvPr id="27" name="Connecteur droit avec flèche 26"/>
            <p:cNvCxnSpPr/>
            <p:nvPr/>
          </p:nvCxnSpPr>
          <p:spPr>
            <a:xfrm flipV="1">
              <a:off x="6141887" y="2780928"/>
              <a:ext cx="0" cy="4320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6156176" y="2852936"/>
              <a:ext cx="2471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8085152" y="2675012"/>
            <a:ext cx="278506" cy="432048"/>
            <a:chOff x="7884368" y="2780928"/>
            <a:chExt cx="278506" cy="432048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8162874" y="2780928"/>
              <a:ext cx="0" cy="4320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7884368" y="2780928"/>
              <a:ext cx="2471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5852904" y="2026940"/>
            <a:ext cx="494530" cy="432048"/>
            <a:chOff x="7668344" y="2780928"/>
            <a:chExt cx="494530" cy="432048"/>
          </a:xfrm>
        </p:grpSpPr>
        <p:cxnSp>
          <p:nvCxnSpPr>
            <p:cNvPr id="35" name="Connecteur droit avec flèche 34"/>
            <p:cNvCxnSpPr/>
            <p:nvPr/>
          </p:nvCxnSpPr>
          <p:spPr>
            <a:xfrm>
              <a:off x="8162874" y="2780928"/>
              <a:ext cx="0" cy="43204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7668344" y="278092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008000"/>
                  </a:solidFill>
                </a:rPr>
                <a:t>e </a:t>
              </a:r>
              <a:r>
                <a:rPr lang="fr-FR" sz="2000" b="1" baseline="30000" dirty="0">
                  <a:solidFill>
                    <a:srgbClr val="008000"/>
                  </a:solidFill>
                </a:rPr>
                <a:t>–</a:t>
              </a: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8354132" y="2032266"/>
            <a:ext cx="471465" cy="472118"/>
            <a:chOff x="6141887" y="2780928"/>
            <a:chExt cx="471465" cy="472118"/>
          </a:xfrm>
        </p:grpSpPr>
        <p:cxnSp>
          <p:nvCxnSpPr>
            <p:cNvPr id="38" name="Connecteur droit avec flèche 37"/>
            <p:cNvCxnSpPr/>
            <p:nvPr/>
          </p:nvCxnSpPr>
          <p:spPr>
            <a:xfrm flipV="1">
              <a:off x="6141887" y="2780928"/>
              <a:ext cx="0" cy="43204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6156176" y="2852936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008000"/>
                  </a:solidFill>
                </a:rPr>
                <a:t>e </a:t>
              </a:r>
              <a:r>
                <a:rPr lang="fr-FR" sz="2000" b="1" baseline="30000" dirty="0">
                  <a:solidFill>
                    <a:srgbClr val="008000"/>
                  </a:solidFill>
                </a:rPr>
                <a:t>–</a:t>
              </a: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6660232" y="1556792"/>
            <a:ext cx="529184" cy="400110"/>
            <a:chOff x="7884368" y="2780928"/>
            <a:chExt cx="529184" cy="400110"/>
          </a:xfrm>
        </p:grpSpPr>
        <p:cxnSp>
          <p:nvCxnSpPr>
            <p:cNvPr id="44" name="Connecteur droit avec flèche 43"/>
            <p:cNvCxnSpPr/>
            <p:nvPr/>
          </p:nvCxnSpPr>
          <p:spPr>
            <a:xfrm flipH="1">
              <a:off x="7884368" y="3149476"/>
              <a:ext cx="432048" cy="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7956376" y="278092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008000"/>
                  </a:solidFill>
                </a:rPr>
                <a:t>e </a:t>
              </a:r>
              <a:r>
                <a:rPr lang="fr-FR" sz="2000" b="1" baseline="30000" dirty="0">
                  <a:solidFill>
                    <a:srgbClr val="008000"/>
                  </a:solidFill>
                </a:rPr>
                <a:t>–</a:t>
              </a: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7812360" y="1556792"/>
            <a:ext cx="573634" cy="400110"/>
            <a:chOff x="7884368" y="2780928"/>
            <a:chExt cx="573634" cy="400110"/>
          </a:xfrm>
        </p:grpSpPr>
        <p:cxnSp>
          <p:nvCxnSpPr>
            <p:cNvPr id="53" name="Connecteur droit avec flèche 52"/>
            <p:cNvCxnSpPr/>
            <p:nvPr/>
          </p:nvCxnSpPr>
          <p:spPr>
            <a:xfrm flipH="1">
              <a:off x="7884368" y="3149476"/>
              <a:ext cx="432048" cy="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>
              <a:off x="8000826" y="278092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008000"/>
                  </a:solidFill>
                </a:rPr>
                <a:t>e </a:t>
              </a:r>
              <a:r>
                <a:rPr lang="fr-FR" sz="2000" b="1" baseline="30000" dirty="0">
                  <a:solidFill>
                    <a:srgbClr val="008000"/>
                  </a:solidFill>
                </a:rPr>
                <a:t>–</a:t>
              </a: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6444208" y="3441700"/>
            <a:ext cx="491356" cy="400110"/>
            <a:chOff x="8172400" y="3081660"/>
            <a:chExt cx="491356" cy="400110"/>
          </a:xfrm>
        </p:grpSpPr>
        <p:cxnSp>
          <p:nvCxnSpPr>
            <p:cNvPr id="56" name="Connecteur droit avec flèche 55"/>
            <p:cNvCxnSpPr/>
            <p:nvPr/>
          </p:nvCxnSpPr>
          <p:spPr>
            <a:xfrm flipV="1">
              <a:off x="8231708" y="3115568"/>
              <a:ext cx="432048" cy="850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/>
            <p:cNvSpPr txBox="1"/>
            <p:nvPr/>
          </p:nvSpPr>
          <p:spPr>
            <a:xfrm>
              <a:off x="8172400" y="308166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008000"/>
                  </a:solidFill>
                </a:rPr>
                <a:t>e </a:t>
              </a:r>
              <a:r>
                <a:rPr lang="fr-FR" sz="2000" b="1" baseline="30000" dirty="0">
                  <a:solidFill>
                    <a:srgbClr val="008000"/>
                  </a:solidFill>
                </a:rPr>
                <a:t>–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7812360" y="3454400"/>
            <a:ext cx="491356" cy="400110"/>
            <a:chOff x="8172400" y="3081660"/>
            <a:chExt cx="491356" cy="400110"/>
          </a:xfrm>
        </p:grpSpPr>
        <p:cxnSp>
          <p:nvCxnSpPr>
            <p:cNvPr id="61" name="Connecteur droit avec flèche 60"/>
            <p:cNvCxnSpPr/>
            <p:nvPr/>
          </p:nvCxnSpPr>
          <p:spPr>
            <a:xfrm flipV="1">
              <a:off x="8231708" y="3115568"/>
              <a:ext cx="432048" cy="850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ZoneTexte 61"/>
            <p:cNvSpPr txBox="1"/>
            <p:nvPr/>
          </p:nvSpPr>
          <p:spPr>
            <a:xfrm>
              <a:off x="8172400" y="308166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008000"/>
                  </a:solidFill>
                </a:rPr>
                <a:t>e </a:t>
              </a:r>
              <a:r>
                <a:rPr lang="fr-FR" sz="2000" b="1" baseline="30000" dirty="0">
                  <a:solidFill>
                    <a:srgbClr val="008000"/>
                  </a:solidFill>
                </a:rPr>
                <a:t>–</a:t>
              </a:r>
            </a:p>
          </p:txBody>
        </p:sp>
      </p:grp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6484049" y="5589240"/>
            <a:ext cx="1800200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4437112"/>
            <a:ext cx="4405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 CAPACITE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d’un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235110" y="4439362"/>
            <a:ext cx="490889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cs typeface="Arial" pitchFamily="34" charset="0"/>
              </a:rPr>
              <a:t>De quelques </a:t>
            </a:r>
            <a:r>
              <a:rPr lang="fr-FR" sz="2200" b="1" dirty="0">
                <a:solidFill>
                  <a:srgbClr val="FF0000"/>
                </a:solidFill>
                <a:cs typeface="Arial" pitchFamily="34" charset="0"/>
              </a:rPr>
              <a:t>pF</a:t>
            </a:r>
            <a:r>
              <a:rPr lang="fr-FR" sz="2200" b="1" dirty="0">
                <a:cs typeface="Arial" pitchFamily="34" charset="0"/>
              </a:rPr>
              <a:t> (10 </a:t>
            </a:r>
            <a:r>
              <a:rPr lang="fr-FR" sz="2200" b="1" baseline="30000" dirty="0">
                <a:cs typeface="Arial" pitchFamily="34" charset="0"/>
              </a:rPr>
              <a:t>– 12</a:t>
            </a:r>
            <a:r>
              <a:rPr lang="fr-FR" sz="2200" b="1" dirty="0">
                <a:cs typeface="Arial" pitchFamily="34" charset="0"/>
              </a:rPr>
              <a:t> F) </a:t>
            </a:r>
            <a:r>
              <a:rPr lang="fr-FR" sz="2200" dirty="0">
                <a:cs typeface="Arial" pitchFamily="34" charset="0"/>
              </a:rPr>
              <a:t>à </a:t>
            </a:r>
            <a:r>
              <a:rPr lang="fr-FR" sz="2200" b="1" dirty="0" err="1">
                <a:solidFill>
                  <a:srgbClr val="FF0000"/>
                </a:solidFill>
                <a:cs typeface="Arial" pitchFamily="34" charset="0"/>
              </a:rPr>
              <a:t>mF</a:t>
            </a:r>
            <a:r>
              <a:rPr lang="fr-FR" sz="2200" b="1" dirty="0">
                <a:cs typeface="Arial" pitchFamily="34" charset="0"/>
              </a:rPr>
              <a:t> (10 </a:t>
            </a:r>
            <a:r>
              <a:rPr lang="fr-FR" sz="2200" b="1" baseline="30000" dirty="0">
                <a:cs typeface="Arial" pitchFamily="34" charset="0"/>
              </a:rPr>
              <a:t>– 3</a:t>
            </a:r>
            <a:r>
              <a:rPr lang="fr-FR" sz="2200" b="1" dirty="0">
                <a:cs typeface="Arial" pitchFamily="34" charset="0"/>
              </a:rPr>
              <a:t> F)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79512" y="4869160"/>
            <a:ext cx="5544616" cy="19543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200" dirty="0"/>
              <a:t>- </a:t>
            </a:r>
            <a:r>
              <a:rPr lang="fr-FR" sz="2200" u="sng" dirty="0"/>
              <a:t>Proportionnelle</a:t>
            </a:r>
            <a:r>
              <a:rPr lang="fr-FR" sz="2200" dirty="0"/>
              <a:t> à :</a:t>
            </a:r>
          </a:p>
          <a:p>
            <a:r>
              <a:rPr lang="fr-FR" sz="2200" dirty="0"/>
              <a:t>     # la </a:t>
            </a:r>
            <a:r>
              <a:rPr lang="fr-FR" sz="2200" b="1" u="sng" dirty="0">
                <a:solidFill>
                  <a:srgbClr val="FF0000"/>
                </a:solidFill>
              </a:rPr>
              <a:t>surface S</a:t>
            </a:r>
            <a:r>
              <a:rPr lang="fr-FR" sz="2200" b="1" u="sng" dirty="0"/>
              <a:t> des armatures</a:t>
            </a:r>
            <a:r>
              <a:rPr lang="fr-FR" sz="2200" dirty="0"/>
              <a:t> en regard ;</a:t>
            </a:r>
          </a:p>
          <a:p>
            <a:r>
              <a:rPr lang="fr-FR" sz="2200" dirty="0"/>
              <a:t>     # la </a:t>
            </a:r>
            <a:r>
              <a:rPr lang="fr-FR" sz="2200" b="1" u="sng" dirty="0">
                <a:solidFill>
                  <a:srgbClr val="FF0000"/>
                </a:solidFill>
              </a:rPr>
              <a:t>permittivité </a:t>
            </a:r>
            <a:r>
              <a:rPr lang="fr-FR" sz="2200" b="1" u="sng" dirty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fr-FR" sz="2200" b="1" u="sng" dirty="0"/>
              <a:t> du diélectrique</a:t>
            </a:r>
            <a:r>
              <a:rPr lang="fr-FR" sz="2200" dirty="0"/>
              <a:t> ;</a:t>
            </a:r>
          </a:p>
          <a:p>
            <a:endParaRPr lang="fr-FR" sz="1100" dirty="0"/>
          </a:p>
          <a:p>
            <a:r>
              <a:rPr lang="fr-FR" sz="2200" dirty="0"/>
              <a:t>- </a:t>
            </a:r>
            <a:r>
              <a:rPr lang="fr-FR" sz="2200" u="sng" dirty="0"/>
              <a:t>Inversement proportionnelle</a:t>
            </a:r>
            <a:r>
              <a:rPr lang="fr-FR" sz="2200" dirty="0"/>
              <a:t> à :</a:t>
            </a:r>
          </a:p>
          <a:p>
            <a:r>
              <a:rPr lang="fr-FR" sz="2200" dirty="0"/>
              <a:t>     # la </a:t>
            </a:r>
            <a:r>
              <a:rPr lang="fr-FR" sz="2200" b="1" u="sng" dirty="0">
                <a:solidFill>
                  <a:srgbClr val="FF0000"/>
                </a:solidFill>
              </a:rPr>
              <a:t>distance e</a:t>
            </a:r>
            <a:r>
              <a:rPr lang="fr-FR" sz="2200" b="1" u="sng" dirty="0"/>
              <a:t> séparant les armatures</a:t>
            </a:r>
            <a:r>
              <a:rPr lang="fr-FR" sz="2200" dirty="0"/>
              <a:t> 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556057" y="5946722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C =  </a:t>
            </a:r>
            <a:endParaRPr lang="fr-FR" sz="2000" dirty="0"/>
          </a:p>
        </p:txBody>
      </p:sp>
      <p:sp>
        <p:nvSpPr>
          <p:cNvPr id="69" name="Rectangle 68"/>
          <p:cNvSpPr/>
          <p:nvPr/>
        </p:nvSpPr>
        <p:spPr>
          <a:xfrm>
            <a:off x="7252987" y="5445224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latin typeface="Symbol" pitchFamily="18" charset="2"/>
                <a:cs typeface="Arial" pitchFamily="34" charset="0"/>
              </a:rPr>
              <a:t>e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x S</a:t>
            </a:r>
            <a:endParaRPr lang="fr-FR" sz="2000" dirty="0"/>
          </a:p>
        </p:txBody>
      </p:sp>
      <p:sp>
        <p:nvSpPr>
          <p:cNvPr id="70" name="Rectangle 69"/>
          <p:cNvSpPr/>
          <p:nvPr/>
        </p:nvSpPr>
        <p:spPr>
          <a:xfrm>
            <a:off x="7478028" y="623475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e</a:t>
            </a:r>
            <a:endParaRPr lang="fr-FR" sz="2000" dirty="0"/>
          </a:p>
        </p:txBody>
      </p:sp>
      <p:cxnSp>
        <p:nvCxnSpPr>
          <p:cNvPr id="71" name="Connecteur droit 70"/>
          <p:cNvCxnSpPr/>
          <p:nvPr/>
        </p:nvCxnSpPr>
        <p:spPr>
          <a:xfrm>
            <a:off x="7348145" y="616274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7812360" y="6165304"/>
            <a:ext cx="648072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 flipV="1">
            <a:off x="7132121" y="5373216"/>
            <a:ext cx="20700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8244408" y="5877272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m</a:t>
            </a:r>
            <a:endParaRPr lang="fr-FR" dirty="0"/>
          </a:p>
        </p:txBody>
      </p:sp>
      <p:sp>
        <p:nvSpPr>
          <p:cNvPr id="75" name="Rectangle 74"/>
          <p:cNvSpPr/>
          <p:nvPr/>
        </p:nvSpPr>
        <p:spPr>
          <a:xfrm>
            <a:off x="5675270" y="6413266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</a:t>
            </a:r>
            <a:endParaRPr lang="fr-FR" dirty="0"/>
          </a:p>
        </p:txBody>
      </p:sp>
      <p:sp>
        <p:nvSpPr>
          <p:cNvPr id="76" name="Rectangle 75"/>
          <p:cNvSpPr/>
          <p:nvPr/>
        </p:nvSpPr>
        <p:spPr>
          <a:xfrm>
            <a:off x="5979993" y="5085184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F.m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cxnSp>
        <p:nvCxnSpPr>
          <p:cNvPr id="77" name="Connecteur droit 76"/>
          <p:cNvCxnSpPr/>
          <p:nvPr/>
        </p:nvCxnSpPr>
        <p:spPr>
          <a:xfrm flipV="1">
            <a:off x="8068225" y="5301208"/>
            <a:ext cx="288032" cy="43204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708185" y="4941168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m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 flipV="1">
            <a:off x="6300192" y="6165304"/>
            <a:ext cx="292045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29697" grpId="0"/>
      <p:bldP spid="64" grpId="0" animBg="1"/>
      <p:bldP spid="65" grpId="0"/>
      <p:bldP spid="66" grpId="0" animBg="1"/>
      <p:bldP spid="67" grpId="0" animBg="1"/>
      <p:bldP spid="68" grpId="0"/>
      <p:bldP spid="69" grpId="0"/>
      <p:bldP spid="70" grpId="0"/>
      <p:bldP spid="74" grpId="0"/>
      <p:bldP spid="75" grpId="0"/>
      <p:bldP spid="76" grpId="0"/>
      <p:bldP spid="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7875" y="2218997"/>
            <a:ext cx="9036496" cy="452237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de l’équation différentielle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Utilisation</a:t>
            </a:r>
            <a:r>
              <a:rPr kumimoji="0" lang="fr-FR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</a:t>
            </a:r>
            <a:r>
              <a:rPr kumimoji="0" lang="fr-FR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</a:t>
            </a:r>
            <a:r>
              <a:rPr kumimoji="0" lang="fr-FR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kumimoji="0" lang="fr-FR" sz="12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initiale</a:t>
            </a:r>
            <a:r>
              <a:rPr kumimoji="0" lang="fr-FR" sz="12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pour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trouver la valeur de la constante </a:t>
            </a:r>
            <a:r>
              <a:rPr kumimoji="0" lang="fr-FR" sz="2000" b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Evolution de la tension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aux bornes du condensateur au cours de la décharge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9512" y="5805264"/>
            <a:ext cx="3024336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008" y="44624"/>
            <a:ext cx="9036496" cy="14401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Réexpression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844824"/>
            <a:ext cx="7651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Résolution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l’équation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08920"/>
            <a:ext cx="4605954" cy="151216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  <a:miter lim="800000"/>
            <a:headEnd/>
            <a:tailEnd/>
          </a:ln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2600" y="3100898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K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143987" y="2596842"/>
            <a:ext cx="4469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4928" y="3028890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3131840" y="2996952"/>
            <a:ext cx="432048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63888" y="2780928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71800" y="276679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23528" y="4221088"/>
            <a:ext cx="8820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date t = 0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tension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bornes du condensateur vaut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008112" y="5085184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à cette date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843808" y="5085184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 =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459380" y="4509120"/>
            <a:ext cx="4212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71896" y="4929593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4488417" y="4894868"/>
            <a:ext cx="28908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4788024" y="4690419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081306" y="467628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796136" y="5085184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= 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00192" y="5085184"/>
            <a:ext cx="936104" cy="36004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179512" y="6239870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</a:t>
            </a:r>
            <a:r>
              <a:rPr lang="fr-FR" sz="2400" b="1" dirty="0">
                <a:latin typeface="Arial"/>
                <a:cs typeface="Arial"/>
              </a:rPr>
              <a:t>×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e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2161011" y="5747389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996403" y="6107429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2089003" y="6107429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2483768" y="5891405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656955" y="58193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3822439" y="5872156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 =  0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383465" y="6185896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40E7C1-D69C-A6C3-0B9C-071FAC038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92696"/>
            <a:ext cx="108012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C ×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65362C-0CC7-1A5A-95D9-C11CB0B89591}"/>
              </a:ext>
            </a:extLst>
          </p:cNvPr>
          <p:cNvSpPr/>
          <p:nvPr/>
        </p:nvSpPr>
        <p:spPr>
          <a:xfrm>
            <a:off x="971600" y="47667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231E5CC-52A0-2B03-97BF-37B0273C1DBF}"/>
              </a:ext>
            </a:extLst>
          </p:cNvPr>
          <p:cNvSpPr/>
          <p:nvPr/>
        </p:nvSpPr>
        <p:spPr>
          <a:xfrm>
            <a:off x="1057741" y="93442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7535976F-668F-8D09-BFA8-252B752D197A}"/>
              </a:ext>
            </a:extLst>
          </p:cNvPr>
          <p:cNvCxnSpPr/>
          <p:nvPr/>
        </p:nvCxnSpPr>
        <p:spPr>
          <a:xfrm>
            <a:off x="1043608" y="908720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17613C8-621B-C7CC-5B14-E2E614BA2569}"/>
              </a:ext>
            </a:extLst>
          </p:cNvPr>
          <p:cNvSpPr/>
          <p:nvPr/>
        </p:nvSpPr>
        <p:spPr>
          <a:xfrm>
            <a:off x="1542542" y="692696"/>
            <a:ext cx="1117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20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59890EA7-D9B8-AD23-486E-2BE87DF4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619" y="598154"/>
            <a:ext cx="360040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sans 2</a:t>
            </a:r>
            <a:r>
              <a:rPr lang="fr-FR" sz="2000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membre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4CDC183-375E-E1AA-0853-0CC9323DA35F}"/>
              </a:ext>
            </a:extLst>
          </p:cNvPr>
          <p:cNvSpPr/>
          <p:nvPr/>
        </p:nvSpPr>
        <p:spPr>
          <a:xfrm>
            <a:off x="3167336" y="512676"/>
            <a:ext cx="2168666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FD845B2-3A74-4724-C4A3-749C53FAA422}"/>
              </a:ext>
            </a:extLst>
          </p:cNvPr>
          <p:cNvSpPr/>
          <p:nvPr/>
        </p:nvSpPr>
        <p:spPr>
          <a:xfrm>
            <a:off x="3185714" y="480737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078EF6A-4A94-30D3-188E-A9D66553D512}"/>
              </a:ext>
            </a:extLst>
          </p:cNvPr>
          <p:cNvSpPr/>
          <p:nvPr/>
        </p:nvSpPr>
        <p:spPr>
          <a:xfrm>
            <a:off x="3271855" y="938493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1392041A-B801-9A4B-B785-41CE3DDC31BB}"/>
              </a:ext>
            </a:extLst>
          </p:cNvPr>
          <p:cNvCxnSpPr/>
          <p:nvPr/>
        </p:nvCxnSpPr>
        <p:spPr>
          <a:xfrm>
            <a:off x="3257722" y="912785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2ABF766-C668-AE09-6573-65214320A400}"/>
              </a:ext>
            </a:extLst>
          </p:cNvPr>
          <p:cNvSpPr/>
          <p:nvPr/>
        </p:nvSpPr>
        <p:spPr>
          <a:xfrm>
            <a:off x="3729651" y="72543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F29A0A3-3A59-850B-6D13-2837F88722A0}"/>
              </a:ext>
            </a:extLst>
          </p:cNvPr>
          <p:cNvSpPr/>
          <p:nvPr/>
        </p:nvSpPr>
        <p:spPr>
          <a:xfrm>
            <a:off x="4097785" y="503751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xmlns="" id="{93D6F694-2BF5-4FBC-32DC-1DFEB6952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802" y="938493"/>
            <a:ext cx="82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DE47FEAD-34F9-19E8-16AF-E0C95849C5D6}"/>
              </a:ext>
            </a:extLst>
          </p:cNvPr>
          <p:cNvCxnSpPr>
            <a:cxnSpLocks/>
          </p:cNvCxnSpPr>
          <p:nvPr/>
        </p:nvCxnSpPr>
        <p:spPr>
          <a:xfrm>
            <a:off x="4051148" y="925485"/>
            <a:ext cx="6287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84FC63C-5550-876B-4CED-1EDF9663ABE5}"/>
              </a:ext>
            </a:extLst>
          </p:cNvPr>
          <p:cNvSpPr/>
          <p:nvPr/>
        </p:nvSpPr>
        <p:spPr>
          <a:xfrm>
            <a:off x="2642960" y="693492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34A8506-215A-6083-F298-C611DA51AD4B}"/>
              </a:ext>
            </a:extLst>
          </p:cNvPr>
          <p:cNvSpPr/>
          <p:nvPr/>
        </p:nvSpPr>
        <p:spPr>
          <a:xfrm>
            <a:off x="4957027" y="69269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CEA0332-10A1-AE80-0183-2BC5AA16B5F3}"/>
              </a:ext>
            </a:extLst>
          </p:cNvPr>
          <p:cNvSpPr/>
          <p:nvPr/>
        </p:nvSpPr>
        <p:spPr>
          <a:xfrm>
            <a:off x="4701502" y="73623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9" grpId="0"/>
      <p:bldP spid="35" grpId="0"/>
      <p:bldP spid="36" grpId="0"/>
      <p:bldP spid="37" grpId="0"/>
      <p:bldP spid="38" grpId="0"/>
      <p:bldP spid="41" grpId="0"/>
      <p:bldP spid="42" grpId="0"/>
      <p:bldP spid="44" grpId="0"/>
      <p:bldP spid="45" grpId="0" animBg="1"/>
      <p:bldP spid="46" grpId="0"/>
      <p:bldP spid="47" grpId="0"/>
      <p:bldP spid="48" grpId="0"/>
      <p:bldP spid="50" grpId="0"/>
      <p:bldP spid="51" grpId="0"/>
      <p:bldP spid="53" grpId="0"/>
      <p:bldP spid="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57875" y="58757"/>
            <a:ext cx="9036496" cy="46663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générale de l’équation homogène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Utilisation</a:t>
            </a:r>
            <a:r>
              <a:rPr kumimoji="0" lang="fr-FR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</a:t>
            </a:r>
            <a:r>
              <a:rPr kumimoji="0" lang="fr-FR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</a:t>
            </a:r>
            <a:r>
              <a:rPr kumimoji="0" lang="fr-FR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kumimoji="0" lang="fr-FR" sz="12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initiale</a:t>
            </a:r>
            <a:r>
              <a:rPr kumimoji="0" lang="fr-FR" sz="12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pour trouver la valeur de la constante </a:t>
            </a:r>
            <a:r>
              <a:rPr kumimoji="0" lang="fr-FR" sz="2000" b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Evolution de la tension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aux bornes du condensateur au cours de la décharge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9689" t="44519" r="12116" b="28921"/>
          <a:stretch>
            <a:fillRect/>
          </a:stretch>
        </p:blipFill>
        <p:spPr bwMode="auto">
          <a:xfrm>
            <a:off x="3923928" y="2996952"/>
            <a:ext cx="502195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3779912" y="292494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51920" y="405136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716016" y="3212976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6876256" y="3212976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6948264" y="2924944"/>
            <a:ext cx="0" cy="172819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4968552"/>
            <a:ext cx="5190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L’intensité i du courant électrique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8646" y="5377450"/>
            <a:ext cx="9036496" cy="129191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i en fonction du temps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23628" y="5814052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25778" y="5595470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45" name="Rectangle 44"/>
          <p:cNvSpPr/>
          <p:nvPr/>
        </p:nvSpPr>
        <p:spPr>
          <a:xfrm>
            <a:off x="4611919" y="6053226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46" name="Connecteur droit 45"/>
          <p:cNvCxnSpPr/>
          <p:nvPr/>
        </p:nvCxnSpPr>
        <p:spPr>
          <a:xfrm>
            <a:off x="4597786" y="602751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5133160" y="476672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K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8184547" y="-27384"/>
            <a:ext cx="4469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085488" y="404664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74" name="Connecteur droit 73"/>
          <p:cNvCxnSpPr/>
          <p:nvPr/>
        </p:nvCxnSpPr>
        <p:spPr>
          <a:xfrm flipV="1">
            <a:off x="8172400" y="372726"/>
            <a:ext cx="432048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8604448" y="156702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812360" y="14256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323528" y="1196752"/>
            <a:ext cx="8820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date t = 0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tension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bornes du condensateur vaut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1008112" y="2060848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à cette date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2843808" y="2060848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 =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1"/>
          <p:cNvSpPr>
            <a:spLocks noChangeArrowheads="1"/>
          </p:cNvSpPr>
          <p:nvPr/>
        </p:nvSpPr>
        <p:spPr bwMode="auto">
          <a:xfrm>
            <a:off x="4459380" y="1484784"/>
            <a:ext cx="4212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371896" y="1905257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82" name="Connecteur droit 81"/>
          <p:cNvCxnSpPr/>
          <p:nvPr/>
        </p:nvCxnSpPr>
        <p:spPr>
          <a:xfrm>
            <a:off x="4488417" y="1870532"/>
            <a:ext cx="28908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4788024" y="1666083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0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081306" y="165195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5796136" y="2060848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= 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300192" y="2060848"/>
            <a:ext cx="936104" cy="36004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/>
          <p:cNvSpPr/>
          <p:nvPr/>
        </p:nvSpPr>
        <p:spPr>
          <a:xfrm>
            <a:off x="179512" y="2838803"/>
            <a:ext cx="3024336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179512" y="3273409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</a:t>
            </a:r>
            <a:r>
              <a:rPr lang="fr-FR" sz="2400" b="1" dirty="0">
                <a:latin typeface="Arial"/>
                <a:cs typeface="Arial"/>
              </a:rPr>
              <a:t>×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e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1"/>
          <p:cNvSpPr>
            <a:spLocks noChangeArrowheads="1"/>
          </p:cNvSpPr>
          <p:nvPr/>
        </p:nvSpPr>
        <p:spPr bwMode="auto">
          <a:xfrm>
            <a:off x="2161011" y="278092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996403" y="3140968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91" name="Connecteur droit 90"/>
          <p:cNvCxnSpPr/>
          <p:nvPr/>
        </p:nvCxnSpPr>
        <p:spPr>
          <a:xfrm>
            <a:off x="2089003" y="314096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483768" y="292494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656955" y="285293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sp>
        <p:nvSpPr>
          <p:cNvPr id="94" name="Rectangle 3"/>
          <p:cNvSpPr>
            <a:spLocks noChangeArrowheads="1"/>
          </p:cNvSpPr>
          <p:nvPr/>
        </p:nvSpPr>
        <p:spPr bwMode="auto">
          <a:xfrm>
            <a:off x="107504" y="3789040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 =  0 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668530" y="4102780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34725" y="5793689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servir de la relation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5208497" y="5782114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alors plus simplement :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8195550" y="5782114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567165" y="5577665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aseline="-25000" dirty="0"/>
          </a:p>
        </p:txBody>
      </p:sp>
      <p:sp>
        <p:nvSpPr>
          <p:cNvPr id="101" name="Rectangle 100"/>
          <p:cNvSpPr/>
          <p:nvPr/>
        </p:nvSpPr>
        <p:spPr>
          <a:xfrm>
            <a:off x="8618581" y="604699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102" name="Connecteur droit 101"/>
          <p:cNvCxnSpPr/>
          <p:nvPr/>
        </p:nvCxnSpPr>
        <p:spPr>
          <a:xfrm>
            <a:off x="8604448" y="602128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1" grpId="0"/>
      <p:bldP spid="42" grpId="0" animBg="1"/>
      <p:bldP spid="43" grpId="0"/>
      <p:bldP spid="44" grpId="0"/>
      <p:bldP spid="45" grpId="0"/>
      <p:bldP spid="97" grpId="0"/>
      <p:bldP spid="98" grpId="0"/>
      <p:bldP spid="99" grpId="0"/>
      <p:bldP spid="100" grpId="0"/>
      <p:bldP spid="10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57875" y="58757"/>
            <a:ext cx="9036496" cy="207409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Evolution de la tension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aux bornes du condensateur au cours de la décharge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9689" t="44519" r="12116" b="28921"/>
          <a:stretch>
            <a:fillRect/>
          </a:stretch>
        </p:blipFill>
        <p:spPr bwMode="auto">
          <a:xfrm>
            <a:off x="3923928" y="404664"/>
            <a:ext cx="502195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3779912" y="33265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51920" y="145907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716016" y="620688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6876256" y="620688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6948264" y="332656"/>
            <a:ext cx="0" cy="165618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2276872"/>
            <a:ext cx="5190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L’intensité i du courant électrique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8646" y="2636912"/>
            <a:ext cx="9036496" cy="41044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i en fonction du temps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Evolution de l’intensité du courant électrique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au cours de la décharge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23628" y="3046130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25778" y="2827548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45" name="Rectangle 44"/>
          <p:cNvSpPr/>
          <p:nvPr/>
        </p:nvSpPr>
        <p:spPr>
          <a:xfrm>
            <a:off x="4611919" y="3285304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46" name="Connecteur droit 45"/>
          <p:cNvCxnSpPr/>
          <p:nvPr/>
        </p:nvCxnSpPr>
        <p:spPr>
          <a:xfrm>
            <a:off x="4597786" y="325959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79512" y="462539"/>
            <a:ext cx="3024336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179512" y="897145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</a:t>
            </a:r>
            <a:r>
              <a:rPr lang="fr-FR" sz="2400" b="1" dirty="0">
                <a:latin typeface="Arial"/>
                <a:cs typeface="Arial"/>
              </a:rPr>
              <a:t>×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e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1"/>
          <p:cNvSpPr>
            <a:spLocks noChangeArrowheads="1"/>
          </p:cNvSpPr>
          <p:nvPr/>
        </p:nvSpPr>
        <p:spPr bwMode="auto">
          <a:xfrm>
            <a:off x="2137861" y="369939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996403" y="764704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91" name="Connecteur droit 90"/>
          <p:cNvCxnSpPr/>
          <p:nvPr/>
        </p:nvCxnSpPr>
        <p:spPr>
          <a:xfrm>
            <a:off x="2089003" y="76470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483768" y="548680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656955" y="47667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sp>
        <p:nvSpPr>
          <p:cNvPr id="94" name="Rectangle 3"/>
          <p:cNvSpPr>
            <a:spLocks noChangeArrowheads="1"/>
          </p:cNvSpPr>
          <p:nvPr/>
        </p:nvSpPr>
        <p:spPr bwMode="auto">
          <a:xfrm>
            <a:off x="107504" y="1412776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 =  0 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668530" y="1726516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92600" y="3041576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servir de la relation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5208497" y="3014192"/>
            <a:ext cx="317992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alors plus simplement :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8195550" y="3014192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567165" y="2809743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aseline="-25000" dirty="0"/>
          </a:p>
        </p:txBody>
      </p:sp>
      <p:sp>
        <p:nvSpPr>
          <p:cNvPr id="101" name="Rectangle 100"/>
          <p:cNvSpPr/>
          <p:nvPr/>
        </p:nvSpPr>
        <p:spPr>
          <a:xfrm>
            <a:off x="8618581" y="327907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102" name="Connecteur droit 101"/>
          <p:cNvCxnSpPr/>
          <p:nvPr/>
        </p:nvCxnSpPr>
        <p:spPr>
          <a:xfrm>
            <a:off x="8604448" y="325336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179513" y="3640790"/>
            <a:ext cx="57606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683568" y="3640790"/>
            <a:ext cx="1584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2411761" y="3640790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3131840" y="3640790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63888" y="3496774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52" name="Rectangle 51"/>
          <p:cNvSpPr/>
          <p:nvPr/>
        </p:nvSpPr>
        <p:spPr>
          <a:xfrm>
            <a:off x="3710462" y="391724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53" name="Connecteur droit 52"/>
          <p:cNvCxnSpPr/>
          <p:nvPr/>
        </p:nvCxnSpPr>
        <p:spPr>
          <a:xfrm>
            <a:off x="3696329" y="3891539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148064" y="3424766"/>
            <a:ext cx="3024336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5148064" y="3928822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i =  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fr-FR" sz="2400" b="1" dirty="0">
                <a:latin typeface="Arial"/>
                <a:cs typeface="Arial"/>
              </a:rPr>
              <a:t>×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e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7247871" y="3387483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108971" y="3798939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58" name="Connecteur droit 57"/>
          <p:cNvCxnSpPr/>
          <p:nvPr/>
        </p:nvCxnSpPr>
        <p:spPr>
          <a:xfrm>
            <a:off x="7201571" y="3798939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7596336" y="3582915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769523" y="351090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sp>
        <p:nvSpPr>
          <p:cNvPr id="61" name="Rectangle 60"/>
          <p:cNvSpPr/>
          <p:nvPr/>
        </p:nvSpPr>
        <p:spPr>
          <a:xfrm>
            <a:off x="5779445" y="420527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</a:t>
            </a:r>
            <a:endParaRPr lang="fr-FR" sz="2000" dirty="0"/>
          </a:p>
        </p:txBody>
      </p:sp>
      <p:cxnSp>
        <p:nvCxnSpPr>
          <p:cNvPr id="62" name="Connecteur droit 61"/>
          <p:cNvCxnSpPr/>
          <p:nvPr/>
        </p:nvCxnSpPr>
        <p:spPr>
          <a:xfrm>
            <a:off x="5698420" y="4167996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5649562" y="3701223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0" y="5157192"/>
            <a:ext cx="23397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 =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6300" y="5695973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discontinuité de i à l’origine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pour t &lt; 0, i = 0)</a:t>
            </a:r>
            <a:endParaRPr lang="fr-FR" dirty="0"/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2224002" y="4978451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325619" y="541951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103" name="Connecteur droit 102"/>
          <p:cNvCxnSpPr/>
          <p:nvPr/>
        </p:nvCxnSpPr>
        <p:spPr>
          <a:xfrm>
            <a:off x="2297353" y="537065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2699792" y="5157192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0</a:t>
            </a:r>
          </a:p>
        </p:txBody>
      </p:sp>
      <p:sp>
        <p:nvSpPr>
          <p:cNvPr id="107" name="Rectangle 3"/>
          <p:cNvSpPr>
            <a:spLocks noChangeArrowheads="1"/>
          </p:cNvSpPr>
          <p:nvPr/>
        </p:nvSpPr>
        <p:spPr bwMode="auto">
          <a:xfrm>
            <a:off x="4283968" y="5128697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(i) = 0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5724128" y="5416729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grpSp>
        <p:nvGrpSpPr>
          <p:cNvPr id="65" name="Groupe 64"/>
          <p:cNvGrpSpPr/>
          <p:nvPr/>
        </p:nvGrpSpPr>
        <p:grpSpPr>
          <a:xfrm>
            <a:off x="4067944" y="5805264"/>
            <a:ext cx="4836882" cy="707886"/>
            <a:chOff x="4067944" y="5805264"/>
            <a:chExt cx="4836882" cy="707886"/>
          </a:xfrm>
        </p:grpSpPr>
        <p:sp>
          <p:nvSpPr>
            <p:cNvPr id="64" name="Rectangle 63"/>
            <p:cNvSpPr/>
            <p:nvPr/>
          </p:nvSpPr>
          <p:spPr>
            <a:xfrm>
              <a:off x="6228184" y="6165304"/>
              <a:ext cx="2376264" cy="2880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067944" y="5805264"/>
              <a:ext cx="48368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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En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régime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permanent,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le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condensateur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est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équivalent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à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un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interrupteur</a:t>
              </a:r>
              <a:r>
                <a:rPr lang="fr-FR" sz="12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ouvert</a:t>
              </a:r>
              <a:endParaRPr lang="fr-FR" b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4" grpId="0" animBg="1"/>
      <p:bldP spid="55" grpId="0"/>
      <p:bldP spid="56" grpId="0"/>
      <p:bldP spid="57" grpId="0"/>
      <p:bldP spid="59" grpId="0"/>
      <p:bldP spid="60" grpId="0"/>
      <p:bldP spid="61" grpId="0"/>
      <p:bldP spid="63" grpId="0"/>
      <p:bldP spid="67" grpId="0"/>
      <p:bldP spid="68" grpId="0"/>
      <p:bldP spid="69" grpId="0"/>
      <p:bldP spid="96" grpId="0"/>
      <p:bldP spid="104" grpId="0"/>
      <p:bldP spid="107" grpId="0"/>
      <p:bldP spid="10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8646" y="381514"/>
            <a:ext cx="9036496" cy="477567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i en fonction du temps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l’intensité du courant électrique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au cours de la décharge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40634" t="32760" r="10226" b="39521"/>
          <a:stretch>
            <a:fillRect/>
          </a:stretch>
        </p:blipFill>
        <p:spPr bwMode="auto">
          <a:xfrm>
            <a:off x="3672992" y="2780928"/>
            <a:ext cx="52194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5190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L’intensité i du courant électrique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3501008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discontinuité de i à l’origine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pour t &lt; 0, i = 0)</a:t>
            </a:r>
            <a:endParaRPr lang="fr-FR" dirty="0"/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179512" y="4183805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(i) = 0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619672" y="4471837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3426729" y="390343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707904" y="314096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4572000" y="3429000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6804248" y="3429000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 flipH="1">
            <a:off x="6804248" y="2924944"/>
            <a:ext cx="1" cy="15841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565629" y="4335487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69" name="Connecteur droit 68"/>
          <p:cNvCxnSpPr/>
          <p:nvPr/>
        </p:nvCxnSpPr>
        <p:spPr>
          <a:xfrm>
            <a:off x="3565629" y="4335487"/>
            <a:ext cx="43204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0" y="5373216"/>
            <a:ext cx="5569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Temps caractéristique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décharge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49629" y="5805264"/>
            <a:ext cx="9036496" cy="9361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528" y="5715221"/>
            <a:ext cx="882047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temps caractéristique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décharge du circuit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même que le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temps caractéristique de charge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soit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R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3623628" y="791351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525778" y="572769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82" name="Rectangle 81"/>
          <p:cNvSpPr/>
          <p:nvPr/>
        </p:nvSpPr>
        <p:spPr>
          <a:xfrm>
            <a:off x="4611919" y="1030525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83" name="Connecteur droit 82"/>
          <p:cNvCxnSpPr/>
          <p:nvPr/>
        </p:nvCxnSpPr>
        <p:spPr>
          <a:xfrm>
            <a:off x="4597786" y="1004817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3"/>
          <p:cNvSpPr>
            <a:spLocks noChangeArrowheads="1"/>
          </p:cNvSpPr>
          <p:nvPr/>
        </p:nvSpPr>
        <p:spPr bwMode="auto">
          <a:xfrm>
            <a:off x="92600" y="786797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servir de la relation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5208497" y="759413"/>
            <a:ext cx="317992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alors plus simplement :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8195550" y="759413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567165" y="554964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aseline="-25000" dirty="0"/>
          </a:p>
        </p:txBody>
      </p:sp>
      <p:sp>
        <p:nvSpPr>
          <p:cNvPr id="88" name="Rectangle 87"/>
          <p:cNvSpPr/>
          <p:nvPr/>
        </p:nvSpPr>
        <p:spPr>
          <a:xfrm>
            <a:off x="8618581" y="1024295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89" name="Connecteur droit 88"/>
          <p:cNvCxnSpPr/>
          <p:nvPr/>
        </p:nvCxnSpPr>
        <p:spPr>
          <a:xfrm>
            <a:off x="8604448" y="998587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179512" y="1386011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683568" y="1386011"/>
            <a:ext cx="1584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411761" y="1386011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131840" y="1386011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563888" y="1241995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95" name="Rectangle 94"/>
          <p:cNvSpPr/>
          <p:nvPr/>
        </p:nvSpPr>
        <p:spPr>
          <a:xfrm>
            <a:off x="3710462" y="16624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96" name="Connecteur droit 95"/>
          <p:cNvCxnSpPr/>
          <p:nvPr/>
        </p:nvCxnSpPr>
        <p:spPr>
          <a:xfrm>
            <a:off x="3696329" y="163676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5148064" y="1169987"/>
            <a:ext cx="3024336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5148064" y="1674043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i =  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fr-FR" sz="2400" b="1" dirty="0">
                <a:latin typeface="Arial"/>
                <a:cs typeface="Arial"/>
              </a:rPr>
              <a:t>×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e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1"/>
          <p:cNvSpPr>
            <a:spLocks noChangeArrowheads="1"/>
          </p:cNvSpPr>
          <p:nvPr/>
        </p:nvSpPr>
        <p:spPr bwMode="auto">
          <a:xfrm>
            <a:off x="7247871" y="113270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108971" y="1544160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101" name="Connecteur droit 100"/>
          <p:cNvCxnSpPr/>
          <p:nvPr/>
        </p:nvCxnSpPr>
        <p:spPr>
          <a:xfrm>
            <a:off x="7201571" y="154416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"/>
          <p:cNvSpPr>
            <a:spLocks noChangeArrowheads="1"/>
          </p:cNvSpPr>
          <p:nvPr/>
        </p:nvSpPr>
        <p:spPr bwMode="auto">
          <a:xfrm>
            <a:off x="7596336" y="1328136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6769523" y="125612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sp>
        <p:nvSpPr>
          <p:cNvPr id="104" name="Rectangle 103"/>
          <p:cNvSpPr/>
          <p:nvPr/>
        </p:nvSpPr>
        <p:spPr>
          <a:xfrm>
            <a:off x="5779445" y="195050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</a:t>
            </a:r>
            <a:endParaRPr lang="fr-FR" sz="2000" dirty="0"/>
          </a:p>
        </p:txBody>
      </p:sp>
      <p:cxnSp>
        <p:nvCxnSpPr>
          <p:cNvPr id="105" name="Connecteur droit 104"/>
          <p:cNvCxnSpPr/>
          <p:nvPr/>
        </p:nvCxnSpPr>
        <p:spPr>
          <a:xfrm>
            <a:off x="5698420" y="1913217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"/>
          <p:cNvSpPr>
            <a:spLocks noChangeArrowheads="1"/>
          </p:cNvSpPr>
          <p:nvPr/>
        </p:nvSpPr>
        <p:spPr bwMode="auto">
          <a:xfrm>
            <a:off x="5649562" y="144644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07" name="Rectangle 1"/>
          <p:cNvSpPr>
            <a:spLocks noChangeArrowheads="1"/>
          </p:cNvSpPr>
          <p:nvPr/>
        </p:nvSpPr>
        <p:spPr bwMode="auto">
          <a:xfrm>
            <a:off x="0" y="2902413"/>
            <a:ext cx="23397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 =</a:t>
            </a:r>
          </a:p>
        </p:txBody>
      </p:sp>
      <p:sp>
        <p:nvSpPr>
          <p:cNvPr id="109" name="Rectangle 1"/>
          <p:cNvSpPr>
            <a:spLocks noChangeArrowheads="1"/>
          </p:cNvSpPr>
          <p:nvPr/>
        </p:nvSpPr>
        <p:spPr bwMode="auto">
          <a:xfrm>
            <a:off x="2224002" y="2723672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111" name="Connecteur droit 110"/>
          <p:cNvCxnSpPr/>
          <p:nvPr/>
        </p:nvCxnSpPr>
        <p:spPr>
          <a:xfrm>
            <a:off x="2297353" y="3115879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2699792" y="2902413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0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339752" y="31409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grpSp>
        <p:nvGrpSpPr>
          <p:cNvPr id="52" name="Groupe 51"/>
          <p:cNvGrpSpPr/>
          <p:nvPr/>
        </p:nvGrpSpPr>
        <p:grpSpPr>
          <a:xfrm>
            <a:off x="23150" y="4725144"/>
            <a:ext cx="9288016" cy="432048"/>
            <a:chOff x="23150" y="4725144"/>
            <a:chExt cx="9288016" cy="432048"/>
          </a:xfrm>
        </p:grpSpPr>
        <p:sp>
          <p:nvSpPr>
            <p:cNvPr id="51" name="Rectangle 50"/>
            <p:cNvSpPr/>
            <p:nvPr/>
          </p:nvSpPr>
          <p:spPr>
            <a:xfrm>
              <a:off x="6804248" y="4725144"/>
              <a:ext cx="2339752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3150" y="4748294"/>
              <a:ext cx="92880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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En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régime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permanent,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le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condensateur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est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équivalent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à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un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interrupteur</a:t>
              </a:r>
              <a:r>
                <a:rPr lang="fr-FR" sz="12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ouvert</a:t>
              </a:r>
              <a:endParaRPr lang="fr-FR" b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8" grpId="0"/>
      <p:bldP spid="72" grpId="0"/>
      <p:bldP spid="74" grpId="0" animBg="1"/>
      <p:bldP spid="174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8646" y="47500"/>
            <a:ext cx="9036496" cy="27334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l’intensité du courant électrique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au cours de la décharge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32240" y="2348880"/>
            <a:ext cx="2411760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/>
          <a:srcRect l="40634" t="32760" r="10226" b="39521"/>
          <a:stretch>
            <a:fillRect/>
          </a:stretch>
        </p:blipFill>
        <p:spPr bwMode="auto">
          <a:xfrm>
            <a:off x="3672992" y="404664"/>
            <a:ext cx="52194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0" y="1124744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discontinuité de i à l’origine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pour t &lt; 0, i = 0)</a:t>
            </a:r>
            <a:endParaRPr lang="fr-FR" dirty="0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179512" y="1807541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(i) = 0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619672" y="2095573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3426729" y="152717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07904" y="76470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4572000" y="1052736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6804248" y="1052736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 flipH="1">
            <a:off x="6804248" y="548680"/>
            <a:ext cx="1" cy="15841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65629" y="195922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3565629" y="1959223"/>
            <a:ext cx="43204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0" y="2996952"/>
            <a:ext cx="5569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Temps caractéristique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décharge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49629" y="3429000"/>
            <a:ext cx="9036496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Interprétation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323528" y="3338957"/>
            <a:ext cx="882047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temps caractéristique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décharge du circuit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même que le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temps caractéristique de charge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soit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R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0" y="526149"/>
            <a:ext cx="23397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 =</a:t>
            </a:r>
          </a:p>
        </p:txBody>
      </p: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2224002" y="347408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60" name="Connecteur droit 59"/>
          <p:cNvCxnSpPr/>
          <p:nvPr/>
        </p:nvCxnSpPr>
        <p:spPr>
          <a:xfrm>
            <a:off x="2297353" y="739615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699792" y="526149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339752" y="76470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23150" y="2372030"/>
            <a:ext cx="9288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régime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permanent,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équivalent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interrupteur</a:t>
            </a:r>
            <a:r>
              <a:rPr lang="fr-FR" sz="1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ouvert</a:t>
            </a:r>
            <a:endParaRPr lang="fr-FR" b="1" u="sng" dirty="0"/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71250" y="4365104"/>
            <a:ext cx="885698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 de la décharge comme lors de la charge, 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 estime que 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régime permanent est atteint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bout d’une durée égale 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0" y="5157192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de l’expression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établie au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II-2.b)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érifier l’affirmation précédente.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179512" y="6309320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3568" y="6309320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1743096" y="5842547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726405" y="6211375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59632" y="598121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483768" y="6260462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5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868144" y="6309320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6929786" y="5770539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978644" y="6165304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74" name="Connecteur droit 73"/>
          <p:cNvCxnSpPr/>
          <p:nvPr/>
        </p:nvCxnSpPr>
        <p:spPr>
          <a:xfrm>
            <a:off x="6935673" y="6237312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538350" y="594928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81" name="Connecteur droit 80"/>
          <p:cNvCxnSpPr/>
          <p:nvPr/>
        </p:nvCxnSpPr>
        <p:spPr>
          <a:xfrm>
            <a:off x="1708371" y="6237312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7524328" y="6309320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fr-FR" dirty="0"/>
          </a:p>
        </p:txBody>
      </p:sp>
      <p:sp>
        <p:nvSpPr>
          <p:cNvPr id="83" name="Rectangle 82"/>
          <p:cNvSpPr/>
          <p:nvPr/>
        </p:nvSpPr>
        <p:spPr>
          <a:xfrm>
            <a:off x="7812360" y="6309320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1"/>
          <p:cNvSpPr>
            <a:spLocks noChangeArrowheads="1"/>
          </p:cNvSpPr>
          <p:nvPr/>
        </p:nvSpPr>
        <p:spPr bwMode="auto">
          <a:xfrm>
            <a:off x="8414132" y="6056013"/>
            <a:ext cx="6835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4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82" grpId="0"/>
      <p:bldP spid="83" grpId="0"/>
      <p:bldP spid="8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596"/>
            <a:ext cx="5569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Temps caractéristique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décharge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629" y="413452"/>
            <a:ext cx="9036496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Interprétation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323409"/>
            <a:ext cx="882047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temps caractéristique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décharge du circuit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même que le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temps caractéristique de charge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soit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R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250" y="1349556"/>
            <a:ext cx="885698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 de la décharge comme lors de la charge, 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 estime que 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régime permanent est atteint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bout d’une durée égale 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141644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de l’expression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établie au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II-2.b)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érifier l’affirmation précédente.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512" y="3293772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3293772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43096" y="2826999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6405" y="3195827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9632" y="296567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483768" y="3244914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5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8144" y="3293772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929786" y="2754991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78644" y="3149756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6935673" y="322176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38350" y="293373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708371" y="322176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524328" y="3293772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7812360" y="3293772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8414132" y="3040465"/>
            <a:ext cx="6835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835696" y="3691095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= 0,007 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8024" y="3748970"/>
            <a:ext cx="420339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 déchargé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99,3 %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7071" y="4278964"/>
            <a:ext cx="9036496" cy="25202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Détermination graphique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2" cstate="print"/>
          <a:srcRect l="11812" t="59551" r="35419" b="33379"/>
          <a:stretch>
            <a:fillRect/>
          </a:stretch>
        </p:blipFill>
        <p:spPr bwMode="auto">
          <a:xfrm>
            <a:off x="1199199" y="5503099"/>
            <a:ext cx="66883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81025" y="596912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Abscisse du point de croisement</a:t>
            </a:r>
            <a:r>
              <a:rPr lang="fr-FR" sz="2400" dirty="0"/>
              <a:t> de l’</a:t>
            </a:r>
            <a:r>
              <a:rPr lang="fr-FR" sz="2400" b="1" u="sng" dirty="0">
                <a:solidFill>
                  <a:srgbClr val="FF0000"/>
                </a:solidFill>
              </a:rPr>
              <a:t>asymptote horizontale</a:t>
            </a:r>
            <a:r>
              <a:rPr lang="fr-FR" sz="2400" dirty="0"/>
              <a:t> du graphique </a:t>
            </a:r>
            <a:r>
              <a:rPr lang="fr-FR" sz="2400" b="1" dirty="0" err="1"/>
              <a:t>u</a:t>
            </a:r>
            <a:r>
              <a:rPr lang="fr-FR" sz="2400" b="1" baseline="-25000" dirty="0" err="1"/>
              <a:t>C</a:t>
            </a:r>
            <a:r>
              <a:rPr lang="fr-FR" sz="2400" b="1" dirty="0"/>
              <a:t> = f(t) </a:t>
            </a:r>
            <a:r>
              <a:rPr lang="fr-FR" sz="2400" dirty="0"/>
              <a:t>et de la </a:t>
            </a:r>
            <a:r>
              <a:rPr lang="fr-FR" sz="2400" b="1" u="sng" dirty="0">
                <a:solidFill>
                  <a:srgbClr val="FF0000"/>
                </a:solidFill>
              </a:rPr>
              <a:t>tangente à l’origine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7151" y="5071051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FF0000"/>
                </a:solidFill>
              </a:rPr>
              <a:t>Abscisse du graphique </a:t>
            </a:r>
            <a:r>
              <a:rPr lang="fr-FR" sz="2400" b="1" dirty="0" err="1">
                <a:solidFill>
                  <a:srgbClr val="FF0000"/>
                </a:solidFill>
              </a:rPr>
              <a:t>u</a:t>
            </a:r>
            <a:r>
              <a:rPr lang="fr-FR" sz="2400" b="1" baseline="-25000" dirty="0" err="1">
                <a:solidFill>
                  <a:srgbClr val="FF0000"/>
                </a:solidFill>
              </a:rPr>
              <a:t>C</a:t>
            </a:r>
            <a:r>
              <a:rPr lang="fr-FR" sz="2400" b="1" dirty="0">
                <a:solidFill>
                  <a:srgbClr val="FF0000"/>
                </a:solidFill>
              </a:rPr>
              <a:t> = f(t)</a:t>
            </a:r>
            <a:r>
              <a:rPr lang="fr-FR" sz="2000" dirty="0">
                <a:solidFill>
                  <a:prstClr val="black"/>
                </a:solidFill>
              </a:rPr>
              <a:t> pour laquelle </a:t>
            </a:r>
            <a:r>
              <a:rPr lang="fr-FR" sz="2400" b="1" u="sng" dirty="0" err="1">
                <a:solidFill>
                  <a:srgbClr val="FF0000"/>
                </a:solidFill>
              </a:rPr>
              <a:t>u</a:t>
            </a:r>
            <a:r>
              <a:rPr lang="fr-FR" sz="2400" b="1" u="sng" baseline="-25000" dirty="0" err="1">
                <a:solidFill>
                  <a:srgbClr val="FF0000"/>
                </a:solidFill>
              </a:rPr>
              <a:t>C</a:t>
            </a:r>
            <a:r>
              <a:rPr lang="fr-FR" sz="2400" b="1" u="sng" baseline="-25000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</a:rPr>
              <a:t>= 0,37 </a:t>
            </a:r>
            <a:r>
              <a:rPr lang="fr-FR" sz="2400" b="1" u="sng" dirty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400" b="1" u="sng" dirty="0">
                <a:solidFill>
                  <a:srgbClr val="FF0000"/>
                </a:solidFill>
              </a:rPr>
              <a:t> E</a:t>
            </a:r>
            <a:r>
              <a:rPr lang="fr-FR" sz="2000" dirty="0">
                <a:solidFill>
                  <a:prstClr val="black"/>
                </a:solidFill>
              </a:rPr>
              <a:t>.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2757" t="44519" r="33851" b="48761"/>
          <a:stretch>
            <a:fillRect/>
          </a:stretch>
        </p:blipFill>
        <p:spPr bwMode="auto">
          <a:xfrm>
            <a:off x="1343215" y="4639003"/>
            <a:ext cx="6120680" cy="43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7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068960"/>
            <a:ext cx="52200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341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de l’expression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établie au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II-2.b)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érifier l’affirmation précédente.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1159469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159469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43096" y="69269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6405" y="1061524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83136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483768" y="1110611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5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8144" y="1159469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929786" y="620688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78644" y="1015453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6935673" y="1087461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538350" y="79942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1708371" y="1087461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812360" y="1159469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414132" y="906162"/>
            <a:ext cx="6835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835696" y="1556792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= 0,007 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8024" y="1614667"/>
            <a:ext cx="420339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 déchargé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99,3 %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3140968"/>
            <a:ext cx="29158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= 5 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3501008"/>
            <a:ext cx="2987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lit l’abscisse du graphique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f(t)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laquelle :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0,37 × E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80891" y="4437112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0,37 × 5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15616" y="4725144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1,85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0" y="5085184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obtient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99792" y="4869160"/>
            <a:ext cx="107433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0,37 E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5733256"/>
            <a:ext cx="40679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tangente à l’origine coupe l’asymptote horizontale pour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H="1" flipV="1">
            <a:off x="4067944" y="3356992"/>
            <a:ext cx="864096" cy="331236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0" y="2242147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Déterminer la constante de temps </a:t>
            </a:r>
            <a:r>
              <a:rPr lang="fr-FR" sz="2400" b="1" dirty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du circuit dont l’évolution de la tension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aux bornes du condensateur est représentée sur le graphique ci-contre.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3995936" y="5085184"/>
            <a:ext cx="792088" cy="336890"/>
            <a:chOff x="4188810" y="4388254"/>
            <a:chExt cx="936104" cy="0"/>
          </a:xfrm>
        </p:grpSpPr>
        <p:cxnSp>
          <p:nvCxnSpPr>
            <p:cNvPr id="30" name="Connecteur droit avec flèche 29"/>
            <p:cNvCxnSpPr/>
            <p:nvPr/>
          </p:nvCxnSpPr>
          <p:spPr>
            <a:xfrm>
              <a:off x="4188810" y="4388254"/>
              <a:ext cx="93610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4355976" y="4388254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avec flèche 27"/>
          <p:cNvCxnSpPr/>
          <p:nvPr/>
        </p:nvCxnSpPr>
        <p:spPr>
          <a:xfrm>
            <a:off x="4788024" y="5057800"/>
            <a:ext cx="0" cy="1107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651682" y="6269479"/>
            <a:ext cx="34176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7" grpId="0" animBg="1"/>
      <p:bldP spid="33" grpId="0"/>
      <p:bldP spid="37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76672"/>
            <a:ext cx="52200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48680"/>
            <a:ext cx="29158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= 5 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08720"/>
            <a:ext cx="3707904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lit l’abscisse du graphique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f(t)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laquelle :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0,37 × 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680" y="1656981"/>
            <a:ext cx="140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0,37 × 5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040171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1,85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2400211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obtient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2276872"/>
            <a:ext cx="107433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0,37 E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904267"/>
            <a:ext cx="40679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tangente à l’origine coupe l’asymptote horizontale pour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H="1" flipV="1">
            <a:off x="4067944" y="764704"/>
            <a:ext cx="864096" cy="331236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3995936" y="2492896"/>
            <a:ext cx="792088" cy="336890"/>
            <a:chOff x="4188810" y="4388254"/>
            <a:chExt cx="936104" cy="0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4188810" y="4388254"/>
              <a:ext cx="93610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4355976" y="4388254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cteur droit avec flèche 13"/>
          <p:cNvCxnSpPr/>
          <p:nvPr/>
        </p:nvCxnSpPr>
        <p:spPr>
          <a:xfrm>
            <a:off x="4788024" y="2465512"/>
            <a:ext cx="0" cy="1107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51682" y="3677191"/>
            <a:ext cx="34176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4285250"/>
            <a:ext cx="467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f/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Bilan de puissance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et d’énergie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xmlns="" id="{724B8EAA-A077-3A89-A3AA-DD42036A3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5" y="5261883"/>
            <a:ext cx="9036496" cy="15244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E4F97A5-F02F-4C72-E155-28E9A8E63439}"/>
              </a:ext>
            </a:extLst>
          </p:cNvPr>
          <p:cNvSpPr/>
          <p:nvPr/>
        </p:nvSpPr>
        <p:spPr>
          <a:xfrm>
            <a:off x="2901906" y="5378684"/>
            <a:ext cx="3128386" cy="5005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="" id="{2687C8B8-95D0-F58B-5914-1E9DBDA12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1211" y="5405886"/>
            <a:ext cx="3269144" cy="4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= 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xmlns="" id="{E15E171B-7147-D8F9-063D-3E10501D9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677782"/>
            <a:ext cx="889572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fr-FR" sz="2200" dirty="0">
                <a:latin typeface="Calibri" pitchFamily="34" charset="0"/>
                <a:cs typeface="Calibri" pitchFamily="34" charset="0"/>
              </a:rPr>
              <a:t>  </a:t>
            </a:r>
            <a:r>
              <a:rPr lang="fr-FR" sz="2200" dirty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 </a:t>
            </a:r>
            <a:r>
              <a:rPr lang="fr-FR" sz="2400" b="1" u="sng" dirty="0">
                <a:latin typeface="Calibri" pitchFamily="34" charset="0"/>
                <a:cs typeface="Calibri" pitchFamily="34" charset="0"/>
              </a:rPr>
              <a:t>Bilan de PUISSANCE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obtenu en </a:t>
            </a:r>
            <a:r>
              <a:rPr lang="fr-FR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kumimoji="0" lang="fr-FR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ultipliant par </a:t>
            </a: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« i »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xmlns="" id="{3FA85767-B585-11F6-C2E5-7F1B85EDD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05" y="596059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ptos Narrow" panose="020B0004020202020204" pitchFamily="34" charset="0"/>
                <a:cs typeface="Arial" pitchFamily="34" charset="0"/>
              </a:rPr>
              <a:t>             </a:t>
            </a:r>
            <a:r>
              <a:rPr lang="fr-FR" sz="22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= 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puissance </a:t>
            </a:r>
            <a:r>
              <a:rPr lang="fr-FR" sz="22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algébriquement RECUE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par le condensateur (c° récepteur)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401D1261-6B52-7111-0E86-38CDC49F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08" y="6325871"/>
            <a:ext cx="9324528" cy="99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= puissance </a:t>
            </a:r>
            <a:r>
              <a:rPr lang="fr-FR" sz="22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algébriquement RECUE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par le conducteur ohmique (c° récepteur)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8E6F0A23-6F3F-421B-FECC-E3D991078317}"/>
              </a:ext>
            </a:extLst>
          </p:cNvPr>
          <p:cNvSpPr txBox="1"/>
          <p:nvPr/>
        </p:nvSpPr>
        <p:spPr>
          <a:xfrm>
            <a:off x="104946" y="5919663"/>
            <a:ext cx="9753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</a:t>
            </a:r>
            <a:endParaRPr lang="fr-FR" sz="24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42E1A957-CF40-2A4A-33F4-B878B248C510}"/>
              </a:ext>
            </a:extLst>
          </p:cNvPr>
          <p:cNvSpPr txBox="1"/>
          <p:nvPr/>
        </p:nvSpPr>
        <p:spPr>
          <a:xfrm>
            <a:off x="119079" y="6325007"/>
            <a:ext cx="983494" cy="558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</a:t>
            </a:r>
            <a:endParaRPr lang="fr-FR" sz="2400" dirty="0"/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xmlns="" id="{FC8F8BE6-69B9-865B-47B9-DBED13F2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624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4" grpId="0" animBg="1"/>
      <p:bldP spid="25" grpId="0"/>
      <p:bldP spid="26" grpId="0" animBg="1"/>
      <p:bldP spid="27" grpId="0"/>
      <p:bldP spid="28" grpId="0"/>
      <p:bldP spid="29" grpId="0" animBg="1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467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f/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Bilan de puissance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et d’énergie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835" t="31080" r="19676" b="63880"/>
          <a:stretch>
            <a:fillRect/>
          </a:stretch>
        </p:blipFill>
        <p:spPr bwMode="auto">
          <a:xfrm>
            <a:off x="1" y="4469183"/>
            <a:ext cx="8964488" cy="32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2835" t="35506" r="80359" b="49001"/>
          <a:stretch>
            <a:fillRect/>
          </a:stretch>
        </p:blipFill>
        <p:spPr bwMode="auto">
          <a:xfrm>
            <a:off x="179512" y="4869160"/>
            <a:ext cx="19442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19641" t="35506" r="43635" b="49001"/>
          <a:stretch>
            <a:fillRect/>
          </a:stretch>
        </p:blipFill>
        <p:spPr bwMode="auto">
          <a:xfrm>
            <a:off x="2123728" y="4869160"/>
            <a:ext cx="42484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56293" t="35506" r="19432" b="49001"/>
          <a:stretch>
            <a:fillRect/>
          </a:stretch>
        </p:blipFill>
        <p:spPr bwMode="auto">
          <a:xfrm>
            <a:off x="6335688" y="4869160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62842" t="36959" r="11644" b="51281"/>
          <a:stretch>
            <a:fillRect/>
          </a:stretch>
        </p:blipFill>
        <p:spPr bwMode="auto">
          <a:xfrm>
            <a:off x="683568" y="5877272"/>
            <a:ext cx="30551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47" t="57959" r="33851" b="31121"/>
          <a:stretch>
            <a:fillRect/>
          </a:stretch>
        </p:blipFill>
        <p:spPr bwMode="auto">
          <a:xfrm>
            <a:off x="3851920" y="5805264"/>
            <a:ext cx="4752528" cy="89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037798" y="5921340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latin typeface="Arial" pitchFamily="34" charset="0"/>
                <a:cs typeface="Arial" pitchFamily="34" charset="0"/>
              </a:rPr>
              <a:t>2</a:t>
            </a:r>
            <a:endParaRPr lang="fr-FR" sz="1200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51F26EDE-5CF7-ADB4-E494-56FB68453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6872"/>
            <a:ext cx="92056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 </a:t>
            </a:r>
            <a:r>
              <a:rPr lang="fr-FR" sz="2400" b="1" u="sng" dirty="0">
                <a:latin typeface="Calibri" pitchFamily="34" charset="0"/>
                <a:cs typeface="Calibri" pitchFamily="34" charset="0"/>
              </a:rPr>
              <a:t>Bilan d’ENERGIE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obtenu en </a:t>
            </a:r>
            <a:r>
              <a:rPr lang="fr-FR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kumimoji="0" lang="fr-FR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ultipliant par </a:t>
            </a: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« </a:t>
            </a:r>
            <a:r>
              <a:rPr kumimoji="0" lang="fr-FR" sz="24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dt</a:t>
            </a: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 »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C7EF974D-6E2D-358B-38B5-EA9307003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5" y="2769873"/>
            <a:ext cx="9036496" cy="1379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D80A325-7034-2A42-9FA9-A117ED9C6640}"/>
              </a:ext>
            </a:extLst>
          </p:cNvPr>
          <p:cNvSpPr/>
          <p:nvPr/>
        </p:nvSpPr>
        <p:spPr>
          <a:xfrm>
            <a:off x="1653435" y="2828853"/>
            <a:ext cx="5030177" cy="5005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16D3136E-33FE-3500-0363-155EB4A64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054" y="2844425"/>
            <a:ext cx="5030177" cy="4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×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+  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i ×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= 0 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1E4C2769-ABB1-FDA3-3300-0E570BFC4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23" y="3359529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= énergie </a:t>
            </a:r>
            <a:r>
              <a:rPr lang="fr-FR" sz="22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algébriquement RECUE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par le condensateur pendant </a:t>
            </a:r>
            <a:r>
              <a:rPr lang="fr-FR" sz="2200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dt</a:t>
            </a:r>
            <a:endParaRPr lang="fr-FR" sz="22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F97C9B87-9DAB-F717-6C2E-8E17AE164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89" y="3709648"/>
            <a:ext cx="9324528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= énergie </a:t>
            </a:r>
            <a:r>
              <a:rPr lang="fr-FR" sz="22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algébriquement RECUE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par le conducteur ohmique pendant </a:t>
            </a:r>
            <a:r>
              <a:rPr lang="fr-FR" sz="2200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dt</a:t>
            </a:r>
            <a:endParaRPr lang="fr-FR" sz="22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4A8DD0F4-9EE0-0602-6C53-743A7B2DCFCC}"/>
              </a:ext>
            </a:extLst>
          </p:cNvPr>
          <p:cNvSpPr txBox="1"/>
          <p:nvPr/>
        </p:nvSpPr>
        <p:spPr>
          <a:xfrm>
            <a:off x="84775" y="3345936"/>
            <a:ext cx="1807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× i × </a:t>
            </a:r>
            <a:r>
              <a:rPr lang="fr-FR" sz="24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dt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FA191359-D61F-5D35-DD49-EDAC60E08A6B}"/>
              </a:ext>
            </a:extLst>
          </p:cNvPr>
          <p:cNvSpPr txBox="1"/>
          <p:nvPr/>
        </p:nvSpPr>
        <p:spPr>
          <a:xfrm>
            <a:off x="95928" y="3691575"/>
            <a:ext cx="1834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× i × </a:t>
            </a:r>
            <a:r>
              <a:rPr lang="fr-FR" sz="24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dt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67F0F5F8-522B-96BF-E402-FE08D0C41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5" y="836712"/>
            <a:ext cx="9036496" cy="1285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608C05C-3AB1-1E27-E9A3-1DED5C37F43D}"/>
              </a:ext>
            </a:extLst>
          </p:cNvPr>
          <p:cNvSpPr/>
          <p:nvPr/>
        </p:nvSpPr>
        <p:spPr>
          <a:xfrm>
            <a:off x="2901906" y="877541"/>
            <a:ext cx="3128386" cy="443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xmlns="" id="{A7638DC5-36A0-B705-24B6-88FFACDB6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1211" y="848287"/>
            <a:ext cx="3269144" cy="4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= 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xmlns="" id="{DA00EA9A-FDE8-A816-29C2-D1251D8EA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32656"/>
            <a:ext cx="889572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fr-FR" sz="2200" dirty="0">
                <a:latin typeface="Calibri" pitchFamily="34" charset="0"/>
                <a:cs typeface="Calibri" pitchFamily="34" charset="0"/>
              </a:rPr>
              <a:t>  </a:t>
            </a:r>
            <a:r>
              <a:rPr lang="fr-FR" sz="2200" dirty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 </a:t>
            </a:r>
            <a:r>
              <a:rPr lang="fr-FR" sz="2400" b="1" u="sng" dirty="0">
                <a:latin typeface="Calibri" pitchFamily="34" charset="0"/>
                <a:cs typeface="Calibri" pitchFamily="34" charset="0"/>
              </a:rPr>
              <a:t>Bilan de PUISSANCE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obtenu en </a:t>
            </a:r>
            <a:r>
              <a:rPr lang="fr-FR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kumimoji="0" lang="fr-FR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ultipliant par </a:t>
            </a: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« i »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EB8E6CE4-C14A-78C1-223A-8CE2F0263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05" y="135208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ptos Narrow" panose="020B0004020202020204" pitchFamily="34" charset="0"/>
                <a:cs typeface="Arial" pitchFamily="34" charset="0"/>
              </a:rPr>
              <a:t>            </a:t>
            </a:r>
            <a:r>
              <a:rPr lang="fr-FR" sz="22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= 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puissance </a:t>
            </a:r>
            <a:r>
              <a:rPr lang="fr-FR" sz="22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algébriquement RECUE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par le condensateur (c° récepteur)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5BC1CB6F-5F15-A753-618D-36071240A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08" y="1717359"/>
            <a:ext cx="9324528" cy="99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fr-FR" sz="22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= 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puissance </a:t>
            </a:r>
            <a:r>
              <a:rPr lang="fr-FR" sz="22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algébriquement RECUE</a:t>
            </a:r>
            <a:r>
              <a:rPr lang="fr-FR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par le conducteur ohmique (c° récepteur)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273E7342-379D-9707-C3C4-CB2D0CE97AC5}"/>
              </a:ext>
            </a:extLst>
          </p:cNvPr>
          <p:cNvSpPr txBox="1"/>
          <p:nvPr/>
        </p:nvSpPr>
        <p:spPr>
          <a:xfrm>
            <a:off x="104946" y="1311151"/>
            <a:ext cx="9753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</a:t>
            </a:r>
            <a:endParaRPr lang="fr-FR" sz="24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4B020247-5DFA-D9C7-4B2C-39A059C7E995}"/>
              </a:ext>
            </a:extLst>
          </p:cNvPr>
          <p:cNvSpPr txBox="1"/>
          <p:nvPr/>
        </p:nvSpPr>
        <p:spPr>
          <a:xfrm>
            <a:off x="119079" y="1681770"/>
            <a:ext cx="983494" cy="558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 animBg="1"/>
      <p:bldP spid="16" grpId="0" animBg="1"/>
      <p:bldP spid="17" grpId="0" animBg="1"/>
      <p:bldP spid="18" grpId="0"/>
      <p:bldP spid="19" grpId="0"/>
      <p:bldP spid="21" grpId="0"/>
      <p:bldP spid="22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835" t="31080" r="19676" b="63880"/>
          <a:stretch>
            <a:fillRect/>
          </a:stretch>
        </p:blipFill>
        <p:spPr bwMode="auto">
          <a:xfrm>
            <a:off x="1" y="14133"/>
            <a:ext cx="8964488" cy="32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835" t="35506" r="80359" b="49001"/>
          <a:stretch>
            <a:fillRect/>
          </a:stretch>
        </p:blipFill>
        <p:spPr bwMode="auto">
          <a:xfrm>
            <a:off x="179512" y="323639"/>
            <a:ext cx="19442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41" t="35506" r="43635" b="49001"/>
          <a:stretch>
            <a:fillRect/>
          </a:stretch>
        </p:blipFill>
        <p:spPr bwMode="auto">
          <a:xfrm>
            <a:off x="2123728" y="323639"/>
            <a:ext cx="42484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6293" t="35506" r="19432" b="49001"/>
          <a:stretch>
            <a:fillRect/>
          </a:stretch>
        </p:blipFill>
        <p:spPr bwMode="auto">
          <a:xfrm>
            <a:off x="6335688" y="323639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842" t="36959" r="11644" b="51281"/>
          <a:stretch>
            <a:fillRect/>
          </a:stretch>
        </p:blipFill>
        <p:spPr bwMode="auto">
          <a:xfrm>
            <a:off x="1403648" y="1268760"/>
            <a:ext cx="30551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66449" t="51926" r="9498" b="37383"/>
          <a:stretch>
            <a:fillRect/>
          </a:stretch>
        </p:blipFill>
        <p:spPr bwMode="auto">
          <a:xfrm>
            <a:off x="5940152" y="2132856"/>
            <a:ext cx="2880320" cy="72008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2835" t="62999" r="12116" b="31961"/>
          <a:stretch>
            <a:fillRect/>
          </a:stretch>
        </p:blipFill>
        <p:spPr bwMode="auto">
          <a:xfrm>
            <a:off x="0" y="2940756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2835" t="68162" r="80091" b="16760"/>
          <a:stretch>
            <a:fillRect/>
          </a:stretch>
        </p:blipFill>
        <p:spPr bwMode="auto">
          <a:xfrm>
            <a:off x="126612" y="3261971"/>
            <a:ext cx="2017158" cy="100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20131" t="68162" r="65241" b="16760"/>
          <a:stretch>
            <a:fillRect/>
          </a:stretch>
        </p:blipFill>
        <p:spPr bwMode="auto">
          <a:xfrm>
            <a:off x="2178332" y="3261971"/>
            <a:ext cx="1728192" cy="100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34759" t="68162" r="38423" b="16760"/>
          <a:stretch>
            <a:fillRect/>
          </a:stretch>
        </p:blipFill>
        <p:spPr bwMode="auto">
          <a:xfrm>
            <a:off x="3906524" y="3261971"/>
            <a:ext cx="3168352" cy="100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77" t="68162" r="16791" b="16760"/>
          <a:stretch>
            <a:fillRect/>
          </a:stretch>
        </p:blipFill>
        <p:spPr bwMode="auto">
          <a:xfrm>
            <a:off x="1835696" y="4221026"/>
            <a:ext cx="2520280" cy="100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 l="67567" t="39480" r="4714" b="49320"/>
          <a:stretch>
            <a:fillRect/>
          </a:stretch>
        </p:blipFill>
        <p:spPr bwMode="auto">
          <a:xfrm>
            <a:off x="5652120" y="5157192"/>
            <a:ext cx="3168352" cy="72008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9512" y="6055134"/>
            <a:ext cx="8784976" cy="69269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conducteur ohmique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reçoit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la totalité de l’énergie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cédée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le condensateur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5536" y="2132856"/>
            <a:ext cx="5580112" cy="792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&lt;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convention récepteur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: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le condensateur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cède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cette énergie au conducteur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ohmique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611560" y="5157192"/>
            <a:ext cx="4968552" cy="792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&gt; 0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en </a:t>
            </a:r>
            <a:r>
              <a:rPr lang="fr-FR" sz="2000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convention récepteur</a:t>
            </a:r>
            <a:r>
              <a:rPr lang="fr-FR" sz="2000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: le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conducteur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ohmique </a:t>
            </a:r>
            <a:r>
              <a:rPr lang="fr-FR" sz="20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reçoit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cette énergie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47" t="57959" r="33851" b="31121"/>
          <a:stretch>
            <a:fillRect/>
          </a:stretch>
        </p:blipFill>
        <p:spPr bwMode="auto">
          <a:xfrm>
            <a:off x="4283968" y="1268760"/>
            <a:ext cx="4752528" cy="89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768895" y="1334862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latin typeface="Arial" pitchFamily="34" charset="0"/>
                <a:cs typeface="Arial" pitchFamily="34" charset="0"/>
              </a:rPr>
              <a:t>2</a:t>
            </a:r>
            <a:endParaRPr lang="fr-FR" sz="1200" dirty="0"/>
          </a:p>
        </p:txBody>
      </p:sp>
      <p:sp>
        <p:nvSpPr>
          <p:cNvPr id="22" name="Rectangle 21"/>
          <p:cNvSpPr/>
          <p:nvPr/>
        </p:nvSpPr>
        <p:spPr>
          <a:xfrm>
            <a:off x="4355976" y="4475212"/>
            <a:ext cx="4137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opposé de la relation précédente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8" grpId="0"/>
      <p:bldP spid="1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084168" y="44624"/>
            <a:ext cx="2655912" cy="25202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(formule</a:t>
            </a:r>
            <a:r>
              <a:rPr kumimoji="0" lang="fr-FR" sz="2000" b="1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fournie)</a:t>
            </a:r>
            <a:endParaRPr kumimoji="0" lang="fr-FR" sz="2000" b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588224" y="980728"/>
            <a:ext cx="1800200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405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 CAPACITE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d’un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0232" y="1338210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C =  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7357162" y="836712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latin typeface="Symbol" pitchFamily="18" charset="2"/>
                <a:cs typeface="Arial" pitchFamily="34" charset="0"/>
              </a:rPr>
              <a:t>e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x S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7582203" y="162624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e</a:t>
            </a:r>
            <a:endParaRPr lang="fr-FR" sz="20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7452320" y="1554234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7884368" y="1916832"/>
            <a:ext cx="36004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7236296" y="764704"/>
            <a:ext cx="20700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84368" y="213285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m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084168" y="2204864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084168" y="476672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F.m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8172400" y="692696"/>
            <a:ext cx="288032" cy="43204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12360" y="33265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m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dirty="0"/>
          </a:p>
        </p:txBody>
      </p:sp>
      <p:cxnSp>
        <p:nvCxnSpPr>
          <p:cNvPr id="15" name="Connecteur droit 14"/>
          <p:cNvCxnSpPr>
            <a:stCxn id="11" idx="0"/>
          </p:cNvCxnSpPr>
          <p:nvPr/>
        </p:nvCxnSpPr>
        <p:spPr>
          <a:xfrm flipV="1">
            <a:off x="6440195" y="1700808"/>
            <a:ext cx="436061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55576" y="692696"/>
            <a:ext cx="5256584" cy="181588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/>
              <a:t>Pour un matériau donné de </a:t>
            </a:r>
            <a:r>
              <a:rPr lang="fr-FR" sz="2000" b="1" dirty="0"/>
              <a:t>permittivité</a:t>
            </a:r>
            <a:r>
              <a:rPr lang="fr-FR" sz="2000" i="1" dirty="0"/>
              <a:t>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i="1" dirty="0"/>
              <a:t>, on définit la </a:t>
            </a:r>
            <a:r>
              <a:rPr lang="fr-FR" sz="2000" b="1" u="sng" dirty="0"/>
              <a:t>permittivité relative</a:t>
            </a:r>
            <a:r>
              <a:rPr lang="fr-FR" sz="2000" i="1" dirty="0"/>
              <a:t>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r</a:t>
            </a:r>
            <a:r>
              <a:rPr lang="fr-FR" sz="2000" b="1" dirty="0"/>
              <a:t> =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dirty="0"/>
              <a:t> /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0</a:t>
            </a:r>
            <a:r>
              <a:rPr lang="fr-FR" sz="2000" i="1" dirty="0"/>
              <a:t> où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0</a:t>
            </a:r>
            <a:r>
              <a:rPr lang="fr-FR" sz="2000" i="1" dirty="0"/>
              <a:t> est la </a:t>
            </a:r>
            <a:r>
              <a:rPr lang="fr-FR" sz="2000" b="1" dirty="0"/>
              <a:t>permittivité du vide </a:t>
            </a:r>
            <a:r>
              <a:rPr lang="fr-FR" sz="2000" i="1" dirty="0"/>
              <a:t>(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0</a:t>
            </a:r>
            <a:r>
              <a:rPr lang="fr-FR" sz="2000" b="1" dirty="0"/>
              <a:t> = 8,9.10</a:t>
            </a:r>
            <a:r>
              <a:rPr lang="fr-FR" sz="2000" b="1" baseline="30000" dirty="0"/>
              <a:t> – 12 </a:t>
            </a:r>
            <a:r>
              <a:rPr lang="fr-FR" sz="2000" b="1" dirty="0" err="1"/>
              <a:t>F.m</a:t>
            </a:r>
            <a:r>
              <a:rPr lang="fr-FR" sz="2000" b="1" baseline="30000" dirty="0"/>
              <a:t> – 1</a:t>
            </a:r>
            <a:r>
              <a:rPr lang="fr-FR" sz="2000" i="1" dirty="0"/>
              <a:t>). Cette grandeur est sans unité et est toujours supérieure à 1. </a:t>
            </a:r>
            <a:endParaRPr lang="fr-FR" sz="2000" dirty="0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122406" y="2665178"/>
          <a:ext cx="8928994" cy="1828800"/>
        </p:xfrm>
        <a:graphic>
          <a:graphicData uri="http://schemas.openxmlformats.org/drawingml/2006/table">
            <a:tbl>
              <a:tblPr/>
              <a:tblGrid>
                <a:gridCol w="2176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09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09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7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b="1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Air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b="1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Plastique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b="1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Papier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b="1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Verre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Eau distillée</a:t>
                      </a:r>
                      <a:endParaRPr lang="fr-FR" sz="200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Permittivité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Symbol"/>
                          <a:ea typeface="Arial Unicode MS"/>
                          <a:cs typeface="Calibri"/>
                        </a:rPr>
                        <a:t>e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(en </a:t>
                      </a:r>
                      <a:r>
                        <a:rPr lang="fr-FR" sz="2000" b="1" dirty="0" err="1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F.m</a:t>
                      </a:r>
                      <a:r>
                        <a:rPr lang="fr-FR" sz="2000" b="1" baseline="30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 1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)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8,9.10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 12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1,8.10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 11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3,3.10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 11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4,4.10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 11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7,1.10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 10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Permittivité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relative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Symbol"/>
                          <a:ea typeface="Arial Unicode MS"/>
                          <a:cs typeface="Calibri"/>
                        </a:rPr>
                        <a:t>e</a:t>
                      </a:r>
                      <a:r>
                        <a:rPr lang="fr-FR" sz="20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r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1,0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2,0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3,7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5,0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80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79512" y="4725144"/>
            <a:ext cx="4472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Application aux capteurs capacitifs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1600" y="5157192"/>
            <a:ext cx="673224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cs typeface="Arial" pitchFamily="34" charset="0"/>
              </a:rPr>
              <a:t>Dispositifs dont </a:t>
            </a:r>
            <a:r>
              <a:rPr lang="fr-FR" sz="2200" b="1" u="sng" dirty="0">
                <a:cs typeface="Arial" pitchFamily="34" charset="0"/>
              </a:rPr>
              <a:t>la capacité  varie en fonction de</a:t>
            </a:r>
            <a:r>
              <a:rPr lang="fr-FR" sz="2200" dirty="0"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fr-FR" sz="2200" dirty="0">
                <a:cs typeface="Arial" pitchFamily="34" charset="0"/>
              </a:rPr>
              <a:t>, </a:t>
            </a:r>
            <a:r>
              <a:rPr lang="fr-FR" sz="2400" b="1" dirty="0">
                <a:solidFill>
                  <a:srgbClr val="FF0000"/>
                </a:solidFill>
                <a:cs typeface="Arial" pitchFamily="34" charset="0"/>
              </a:rPr>
              <a:t>S</a:t>
            </a:r>
            <a:r>
              <a:rPr lang="fr-FR" sz="2200" dirty="0">
                <a:cs typeface="Arial" pitchFamily="34" charset="0"/>
              </a:rPr>
              <a:t> et </a:t>
            </a:r>
            <a:r>
              <a:rPr lang="fr-FR" sz="24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e</a:t>
            </a:r>
            <a:endParaRPr lang="fr-FR" sz="2200" b="1" dirty="0">
              <a:solidFill>
                <a:srgbClr val="FF0000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5815136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Quel paramètre est modifié dans chacune des actions schématisées ci-contre ?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084168" y="44624"/>
            <a:ext cx="2655912" cy="25202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(formule</a:t>
            </a:r>
            <a:r>
              <a:rPr kumimoji="0" lang="fr-FR" sz="2000" b="1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fournie)</a:t>
            </a:r>
            <a:endParaRPr kumimoji="0" lang="fr-FR" sz="2000" b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588224" y="980728"/>
            <a:ext cx="1800200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300" y="4554"/>
            <a:ext cx="4020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 capacité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d’un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0232" y="1338210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C =  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7357162" y="836712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latin typeface="Symbol" pitchFamily="18" charset="2"/>
                <a:cs typeface="Arial" pitchFamily="34" charset="0"/>
              </a:rPr>
              <a:t>e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x S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7582203" y="162624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e</a:t>
            </a:r>
            <a:endParaRPr lang="fr-FR" sz="20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7452320" y="1554234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7884368" y="1916832"/>
            <a:ext cx="36004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7236296" y="764704"/>
            <a:ext cx="20700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84368" y="213285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m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084168" y="2204864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084168" y="476672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F.m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8172400" y="692696"/>
            <a:ext cx="288032" cy="43204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12360" y="33265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m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dirty="0"/>
          </a:p>
        </p:txBody>
      </p:sp>
      <p:cxnSp>
        <p:nvCxnSpPr>
          <p:cNvPr id="15" name="Connecteur droit 14"/>
          <p:cNvCxnSpPr>
            <a:stCxn id="11" idx="0"/>
          </p:cNvCxnSpPr>
          <p:nvPr/>
        </p:nvCxnSpPr>
        <p:spPr>
          <a:xfrm flipV="1">
            <a:off x="6440195" y="1700808"/>
            <a:ext cx="436061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9512" y="2276872"/>
            <a:ext cx="4472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Application aux capteurs capacitifs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Quel paramètre est modifié dans chacune des actions ci-dessous ?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5445224"/>
            <a:ext cx="914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a)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diminution de « e »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donc augmentation de la capacité (montre connectée, déclenchement airbag …)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6093296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changement de « 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»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changement de milieu (capteur de remplissage)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-9788" y="6453336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diminution de « S »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donc diminution de capacité (capteur de déplacement)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55576" y="404664"/>
            <a:ext cx="5256584" cy="181588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/>
              <a:t>Pour un matériau donné de </a:t>
            </a:r>
            <a:r>
              <a:rPr lang="fr-FR" sz="2000" b="1" dirty="0"/>
              <a:t>permittivité</a:t>
            </a:r>
            <a:r>
              <a:rPr lang="fr-FR" sz="2000" i="1" dirty="0"/>
              <a:t>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i="1" dirty="0"/>
              <a:t>, on définit la </a:t>
            </a:r>
            <a:r>
              <a:rPr lang="fr-FR" sz="2000" b="1" u="sng" dirty="0"/>
              <a:t>permittivité relative</a:t>
            </a:r>
            <a:r>
              <a:rPr lang="fr-FR" sz="2000" i="1" dirty="0"/>
              <a:t>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r</a:t>
            </a:r>
            <a:r>
              <a:rPr lang="fr-FR" sz="2000" b="1" dirty="0"/>
              <a:t> =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dirty="0"/>
              <a:t> /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0</a:t>
            </a:r>
            <a:r>
              <a:rPr lang="fr-FR" sz="2000" i="1" dirty="0"/>
              <a:t> où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0</a:t>
            </a:r>
            <a:r>
              <a:rPr lang="fr-FR" sz="2000" i="1" dirty="0"/>
              <a:t> est la </a:t>
            </a:r>
            <a:r>
              <a:rPr lang="fr-FR" sz="2000" b="1" dirty="0"/>
              <a:t>permittivité du vide </a:t>
            </a:r>
            <a:r>
              <a:rPr lang="fr-FR" sz="2000" i="1" dirty="0"/>
              <a:t>(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0</a:t>
            </a:r>
            <a:r>
              <a:rPr lang="fr-FR" sz="2000" b="1" dirty="0"/>
              <a:t> = 8,9.10</a:t>
            </a:r>
            <a:r>
              <a:rPr lang="fr-FR" sz="2000" b="1" baseline="30000" dirty="0"/>
              <a:t> – 12 </a:t>
            </a:r>
            <a:r>
              <a:rPr lang="fr-FR" sz="2000" b="1" dirty="0" err="1"/>
              <a:t>F.m</a:t>
            </a:r>
            <a:r>
              <a:rPr lang="fr-FR" sz="2000" b="1" baseline="30000" dirty="0"/>
              <a:t> – 1</a:t>
            </a:r>
            <a:r>
              <a:rPr lang="fr-FR" sz="2000" i="1" dirty="0"/>
              <a:t>). Cette grandeur est sans unité et est toujours supérieure à 1. </a:t>
            </a:r>
            <a:endParaRPr lang="fr-FR" sz="2000" dirty="0"/>
          </a:p>
        </p:txBody>
      </p:sp>
      <p:pic>
        <p:nvPicPr>
          <p:cNvPr id="27" name="Image 2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140968"/>
            <a:ext cx="71287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Quel paramètre est modifié dans chacune des actions ci-dessous ?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32656"/>
            <a:ext cx="914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a)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diminution de « e »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donc augmentation de la capacité (montre connectée, déclenchement airbag …)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0728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changement de « 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»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changement de milieu (capteur de remplissage)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9788" y="1340768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diminution de « S »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donc diminution de capacité (capteur de déplacement)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1844824"/>
            <a:ext cx="68502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3)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Relation entre grandeurs électriques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2276872"/>
            <a:ext cx="7285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Relation entre CHARGE et TENSION ELECTRIQUE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2843808" y="4725144"/>
            <a:ext cx="1872208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C ×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V="1">
            <a:off x="4427984" y="4883293"/>
            <a:ext cx="576064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3788930" y="4595261"/>
            <a:ext cx="351022" cy="26488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932040" y="4667269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Volt (V)</a:t>
            </a: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4067944" y="4307229"/>
            <a:ext cx="165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107504" y="4739277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Coulomb (C)</a:t>
            </a:r>
            <a:endParaRPr lang="fr-FR" sz="2000" dirty="0"/>
          </a:p>
        </p:txBody>
      </p:sp>
      <p:cxnSp>
        <p:nvCxnSpPr>
          <p:cNvPr id="58" name="Connecteur droit 57"/>
          <p:cNvCxnSpPr/>
          <p:nvPr/>
        </p:nvCxnSpPr>
        <p:spPr>
          <a:xfrm>
            <a:off x="2195736" y="4955301"/>
            <a:ext cx="792089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e 69"/>
          <p:cNvGrpSpPr/>
          <p:nvPr/>
        </p:nvGrpSpPr>
        <p:grpSpPr>
          <a:xfrm>
            <a:off x="120204" y="2670512"/>
            <a:ext cx="8928992" cy="2702704"/>
            <a:chOff x="120204" y="2670512"/>
            <a:chExt cx="8928992" cy="2702704"/>
          </a:xfrm>
        </p:grpSpPr>
        <p:sp>
          <p:nvSpPr>
            <p:cNvPr id="50" name="Rectangle 3"/>
            <p:cNvSpPr>
              <a:spLocks noChangeArrowheads="1"/>
            </p:cNvSpPr>
            <p:nvPr/>
          </p:nvSpPr>
          <p:spPr bwMode="auto">
            <a:xfrm>
              <a:off x="120204" y="2670512"/>
              <a:ext cx="8928992" cy="270270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 2" pitchFamily="18" charset="2"/>
                </a:rPr>
                <a:t>Soit :</a:t>
              </a:r>
              <a:r>
                <a:rPr kumimoji="0" lang="fr-FR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 2" pitchFamily="18" charset="2"/>
                </a:rPr>
                <a:t>	</a:t>
              </a:r>
              <a:r>
                <a:rPr kumimoji="0" lang="fr-FR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 C </a:t>
              </a:r>
              <a:r>
                <a:rPr kumimoji="0" lang="fr-FR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la</a:t>
              </a:r>
              <a:r>
                <a:rPr kumimoji="0" lang="fr-FR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 </a:t>
              </a:r>
              <a:r>
                <a:rPr kumimoji="0" lang="fr-FR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cs typeface="Times New Roman" pitchFamily="18" charset="0"/>
                  <a:sym typeface="Wingdings"/>
                </a:rPr>
                <a:t>capacité</a:t>
              </a:r>
              <a:r>
                <a:rPr kumimoji="0" lang="fr-FR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 </a:t>
              </a:r>
              <a:r>
                <a:rPr kumimoji="0" lang="fr-FR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du condensateur ;</a:t>
              </a:r>
            </a:p>
            <a:p>
              <a:pPr lvl="0" algn="just" fontAlgn="base">
                <a:spcBef>
                  <a:spcPct val="0"/>
                </a:spcBef>
              </a:pPr>
              <a:r>
                <a:rPr lang="fr-FR" sz="2400" b="1" dirty="0">
                  <a:cs typeface="Times New Roman" pitchFamily="18" charset="0"/>
                  <a:sym typeface="Wingdings"/>
                </a:rPr>
                <a:t>	 </a:t>
              </a:r>
              <a:r>
                <a:rPr lang="fr-FR" sz="2400" b="1" dirty="0" err="1">
                  <a:solidFill>
                    <a:srgbClr val="7030A0"/>
                  </a:solidFill>
                  <a:cs typeface="Times New Roman" pitchFamily="18" charset="0"/>
                  <a:sym typeface="Wingdings"/>
                </a:rPr>
                <a:t>u</a:t>
              </a:r>
              <a:r>
                <a:rPr lang="fr-FR" sz="2400" b="1" baseline="-25000" dirty="0" err="1">
                  <a:solidFill>
                    <a:srgbClr val="7030A0"/>
                  </a:solidFill>
                  <a:cs typeface="Times New Roman" pitchFamily="18" charset="0"/>
                  <a:sym typeface="Wingdings"/>
                </a:rPr>
                <a:t>C</a:t>
              </a:r>
              <a:r>
                <a:rPr lang="fr-FR" sz="2400" b="1" dirty="0">
                  <a:cs typeface="Times New Roman" pitchFamily="18" charset="0"/>
                  <a:sym typeface="Wingdings"/>
                </a:rPr>
                <a:t> </a:t>
              </a:r>
              <a:r>
                <a:rPr lang="fr-FR" sz="2400" dirty="0">
                  <a:cs typeface="Times New Roman" pitchFamily="18" charset="0"/>
                  <a:sym typeface="Wingdings"/>
                </a:rPr>
                <a:t>la</a:t>
              </a:r>
              <a:r>
                <a:rPr lang="fr-FR" sz="2400" b="1" dirty="0">
                  <a:cs typeface="Times New Roman" pitchFamily="18" charset="0"/>
                  <a:sym typeface="Wingdings"/>
                </a:rPr>
                <a:t> </a:t>
              </a:r>
              <a:r>
                <a:rPr lang="fr-FR" sz="2400" b="1" dirty="0">
                  <a:solidFill>
                    <a:srgbClr val="FF0000"/>
                  </a:solidFill>
                  <a:cs typeface="Times New Roman" pitchFamily="18" charset="0"/>
                  <a:sym typeface="Wingdings"/>
                </a:rPr>
                <a:t>tension électrique</a:t>
              </a:r>
              <a:r>
                <a:rPr lang="fr-FR" sz="2400" b="1" dirty="0">
                  <a:cs typeface="Times New Roman" pitchFamily="18" charset="0"/>
                  <a:sym typeface="Wingdings"/>
                </a:rPr>
                <a:t> </a:t>
              </a:r>
              <a:r>
                <a:rPr lang="fr-FR" sz="2400" dirty="0">
                  <a:cs typeface="Times New Roman" pitchFamily="18" charset="0"/>
                  <a:sym typeface="Wingdings"/>
                </a:rPr>
                <a:t>aux bornes du condensateur ;</a:t>
              </a:r>
              <a:r>
                <a:rPr lang="fr-FR" sz="2400" b="1" dirty="0">
                  <a:cs typeface="Times New Roman" pitchFamily="18" charset="0"/>
                  <a:sym typeface="Wingdings"/>
                </a:rPr>
                <a:t> </a:t>
              </a:r>
            </a:p>
            <a:p>
              <a:pPr lvl="0" algn="just" fontAlgn="base">
                <a:spcBef>
                  <a:spcPct val="0"/>
                </a:spcBef>
              </a:pPr>
              <a:r>
                <a:rPr lang="fr-FR" sz="2400" b="1" dirty="0">
                  <a:cs typeface="Times New Roman" pitchFamily="18" charset="0"/>
                  <a:sym typeface="Wingdings"/>
                </a:rPr>
                <a:t>	 </a:t>
              </a:r>
              <a:r>
                <a:rPr lang="fr-FR" sz="2400" b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  <a:sym typeface="Wingdings"/>
                </a:rPr>
                <a:t>q</a:t>
              </a:r>
              <a:r>
                <a:rPr lang="fr-FR" sz="2400" b="1" dirty="0">
                  <a:cs typeface="Times New Roman" pitchFamily="18" charset="0"/>
                  <a:sym typeface="Wingdings"/>
                </a:rPr>
                <a:t> </a:t>
              </a:r>
              <a:r>
                <a:rPr lang="fr-FR" sz="2400" dirty="0">
                  <a:cs typeface="Times New Roman" pitchFamily="18" charset="0"/>
                  <a:sym typeface="Wingdings"/>
                </a:rPr>
                <a:t>la</a:t>
              </a:r>
              <a:r>
                <a:rPr lang="fr-FR" sz="2400" b="1" dirty="0">
                  <a:cs typeface="Times New Roman" pitchFamily="18" charset="0"/>
                  <a:sym typeface="Wingdings"/>
                </a:rPr>
                <a:t> </a:t>
              </a:r>
              <a:r>
                <a:rPr lang="fr-FR" sz="2400" b="1" dirty="0">
                  <a:solidFill>
                    <a:srgbClr val="FF0000"/>
                  </a:solidFill>
                  <a:cs typeface="Times New Roman" pitchFamily="18" charset="0"/>
                  <a:sym typeface="Wingdings"/>
                </a:rPr>
                <a:t>charge électrique </a:t>
              </a:r>
              <a:r>
                <a:rPr lang="fr-FR" sz="2400" dirty="0">
                  <a:cs typeface="Times New Roman" pitchFamily="18" charset="0"/>
                  <a:sym typeface="Wingdings"/>
                </a:rPr>
                <a:t>de l’armature du condensateur pointée 	par la flèche de tension </a:t>
              </a:r>
              <a:r>
                <a:rPr lang="fr-FR" sz="2400" dirty="0" err="1">
                  <a:cs typeface="Times New Roman" pitchFamily="18" charset="0"/>
                  <a:sym typeface="Wingdings"/>
                </a:rPr>
                <a:t>u</a:t>
              </a:r>
              <a:r>
                <a:rPr lang="fr-FR" sz="2400" baseline="-25000" dirty="0" err="1">
                  <a:cs typeface="Times New Roman" pitchFamily="18" charset="0"/>
                  <a:sym typeface="Wingdings"/>
                </a:rPr>
                <a:t>C</a:t>
              </a:r>
              <a:r>
                <a:rPr lang="fr-FR" sz="2400" dirty="0">
                  <a:cs typeface="Times New Roman" pitchFamily="18" charset="0"/>
                  <a:sym typeface="Wingdings"/>
                </a:rPr>
                <a:t> .</a:t>
              </a:r>
              <a:endParaRPr kumimoji="0" 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b="1" dirty="0">
                  <a:latin typeface="Times New Roman" pitchFamily="18" charset="0"/>
                  <a:cs typeface="Times New Roman" pitchFamily="18" charset="0"/>
                  <a:sym typeface="Wingdings"/>
                </a:rPr>
                <a:t>	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2" name="Image 6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44208" y="4234207"/>
              <a:ext cx="2477624" cy="106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Rectangle 63"/>
          <p:cNvSpPr/>
          <p:nvPr/>
        </p:nvSpPr>
        <p:spPr>
          <a:xfrm>
            <a:off x="7164288" y="4748786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740352" y="4746228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" name="Groupe 68"/>
          <p:cNvGrpSpPr/>
          <p:nvPr/>
        </p:nvGrpSpPr>
        <p:grpSpPr>
          <a:xfrm>
            <a:off x="7020272" y="3742432"/>
            <a:ext cx="1468418" cy="550664"/>
            <a:chOff x="7020272" y="3742432"/>
            <a:chExt cx="1468418" cy="550664"/>
          </a:xfrm>
        </p:grpSpPr>
        <p:sp>
          <p:nvSpPr>
            <p:cNvPr id="63" name="Rectangle 62"/>
            <p:cNvSpPr/>
            <p:nvPr/>
          </p:nvSpPr>
          <p:spPr>
            <a:xfrm>
              <a:off x="7164288" y="3742432"/>
              <a:ext cx="1324402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24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400" b="1" baseline="-250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fr-FR" sz="24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AB</a:t>
              </a:r>
              <a:endParaRPr lang="fr-FR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67" name="Connecteur droit avec flèche 66"/>
            <p:cNvCxnSpPr/>
            <p:nvPr/>
          </p:nvCxnSpPr>
          <p:spPr>
            <a:xfrm flipH="1">
              <a:off x="7020272" y="4293096"/>
              <a:ext cx="1368152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Picture 2" descr="Première Partie: L'argent, le vocabulaire – Français inclusif: An  Interactive Textbook for French 202"/>
          <p:cNvPicPr>
            <a:picLocks noChangeAspect="1" noChangeArrowheads="1"/>
          </p:cNvPicPr>
          <p:nvPr/>
        </p:nvPicPr>
        <p:blipFill>
          <a:blip r:embed="rId3" cstate="print"/>
          <a:srcRect l="5984" t="32059" b="5302"/>
          <a:stretch>
            <a:fillRect/>
          </a:stretch>
        </p:blipFill>
        <p:spPr bwMode="auto">
          <a:xfrm rot="20777177">
            <a:off x="293906" y="5684077"/>
            <a:ext cx="2088232" cy="608697"/>
          </a:xfrm>
          <a:prstGeom prst="rect">
            <a:avLst/>
          </a:prstGeom>
          <a:noFill/>
        </p:spPr>
      </p:pic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2555776" y="5445224"/>
            <a:ext cx="65882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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charge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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décharge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fr-FR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0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 chargé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; </a:t>
            </a:r>
          </a:p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</a:rPr>
              <a:t> q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"/>
              </a:rPr>
              <a:t>= 0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 déchargé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6" grpId="0"/>
      <p:bldP spid="52" grpId="0" animBg="1"/>
      <p:bldP spid="55" grpId="0"/>
      <p:bldP spid="56" grpId="0"/>
      <p:bldP spid="57" grpId="0"/>
      <p:bldP spid="64" grpId="0"/>
      <p:bldP spid="65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68502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3)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Relation entre grandeurs électriques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404664"/>
            <a:ext cx="7285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Relation entre CHARGE et TENSION ELECTRIQUE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2843808" y="2830911"/>
            <a:ext cx="1872208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C ×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V="1">
            <a:off x="4427984" y="2989060"/>
            <a:ext cx="576064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3788930" y="2701028"/>
            <a:ext cx="351022" cy="26488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932040" y="2773036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Volt (V)</a:t>
            </a: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4067944" y="2412996"/>
            <a:ext cx="173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(F))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107504" y="2845044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Coulomb (C)</a:t>
            </a:r>
            <a:endParaRPr lang="fr-FR" sz="2000" dirty="0"/>
          </a:p>
        </p:txBody>
      </p:sp>
      <p:cxnSp>
        <p:nvCxnSpPr>
          <p:cNvPr id="58" name="Connecteur droit 57"/>
          <p:cNvCxnSpPr/>
          <p:nvPr/>
        </p:nvCxnSpPr>
        <p:spPr>
          <a:xfrm>
            <a:off x="2195736" y="3061068"/>
            <a:ext cx="792089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69"/>
          <p:cNvGrpSpPr/>
          <p:nvPr/>
        </p:nvGrpSpPr>
        <p:grpSpPr>
          <a:xfrm>
            <a:off x="120204" y="776279"/>
            <a:ext cx="8928992" cy="2702704"/>
            <a:chOff x="120204" y="2670512"/>
            <a:chExt cx="8928992" cy="2702704"/>
          </a:xfrm>
        </p:grpSpPr>
        <p:sp>
          <p:nvSpPr>
            <p:cNvPr id="50" name="Rectangle 3"/>
            <p:cNvSpPr>
              <a:spLocks noChangeArrowheads="1"/>
            </p:cNvSpPr>
            <p:nvPr/>
          </p:nvSpPr>
          <p:spPr bwMode="auto">
            <a:xfrm>
              <a:off x="120204" y="2670512"/>
              <a:ext cx="8928992" cy="270270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 2" pitchFamily="18" charset="2"/>
                </a:rPr>
                <a:t>Soit :</a:t>
              </a:r>
              <a:r>
                <a:rPr kumimoji="0" lang="fr-FR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 2" pitchFamily="18" charset="2"/>
                </a:rPr>
                <a:t>	</a:t>
              </a:r>
              <a:r>
                <a:rPr kumimoji="0" lang="fr-FR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 C </a:t>
              </a:r>
              <a:r>
                <a:rPr kumimoji="0" lang="fr-FR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la</a:t>
              </a:r>
              <a:r>
                <a:rPr kumimoji="0" lang="fr-FR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 </a:t>
              </a:r>
              <a:r>
                <a:rPr kumimoji="0" lang="fr-FR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cs typeface="Times New Roman" pitchFamily="18" charset="0"/>
                  <a:sym typeface="Wingdings"/>
                </a:rPr>
                <a:t>capacité</a:t>
              </a:r>
              <a:r>
                <a:rPr kumimoji="0" lang="fr-FR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 </a:t>
              </a:r>
              <a:r>
                <a:rPr kumimoji="0" lang="fr-FR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du condensateur ;</a:t>
              </a:r>
            </a:p>
            <a:p>
              <a:pPr lvl="0" algn="just" fontAlgn="base">
                <a:spcBef>
                  <a:spcPct val="0"/>
                </a:spcBef>
              </a:pPr>
              <a:r>
                <a:rPr lang="fr-FR" sz="2400" b="1" dirty="0">
                  <a:cs typeface="Times New Roman" pitchFamily="18" charset="0"/>
                  <a:sym typeface="Wingdings"/>
                </a:rPr>
                <a:t>	 </a:t>
              </a:r>
              <a:r>
                <a:rPr lang="fr-FR" sz="2400" b="1" dirty="0" err="1">
                  <a:solidFill>
                    <a:srgbClr val="7030A0"/>
                  </a:solidFill>
                  <a:cs typeface="Times New Roman" pitchFamily="18" charset="0"/>
                  <a:sym typeface="Wingdings"/>
                </a:rPr>
                <a:t>u</a:t>
              </a:r>
              <a:r>
                <a:rPr lang="fr-FR" sz="2400" b="1" baseline="-25000" dirty="0" err="1">
                  <a:solidFill>
                    <a:srgbClr val="7030A0"/>
                  </a:solidFill>
                  <a:cs typeface="Times New Roman" pitchFamily="18" charset="0"/>
                  <a:sym typeface="Wingdings"/>
                </a:rPr>
                <a:t>C</a:t>
              </a:r>
              <a:r>
                <a:rPr lang="fr-FR" sz="2400" b="1" dirty="0">
                  <a:cs typeface="Times New Roman" pitchFamily="18" charset="0"/>
                  <a:sym typeface="Wingdings"/>
                </a:rPr>
                <a:t> </a:t>
              </a:r>
              <a:r>
                <a:rPr lang="fr-FR" sz="2400" dirty="0">
                  <a:cs typeface="Times New Roman" pitchFamily="18" charset="0"/>
                  <a:sym typeface="Wingdings"/>
                </a:rPr>
                <a:t>la</a:t>
              </a:r>
              <a:r>
                <a:rPr lang="fr-FR" sz="2400" b="1" dirty="0">
                  <a:cs typeface="Times New Roman" pitchFamily="18" charset="0"/>
                  <a:sym typeface="Wingdings"/>
                </a:rPr>
                <a:t> </a:t>
              </a:r>
              <a:r>
                <a:rPr lang="fr-FR" sz="2400" b="1" dirty="0">
                  <a:solidFill>
                    <a:srgbClr val="FF0000"/>
                  </a:solidFill>
                  <a:cs typeface="Times New Roman" pitchFamily="18" charset="0"/>
                  <a:sym typeface="Wingdings"/>
                </a:rPr>
                <a:t>tension électrique</a:t>
              </a:r>
              <a:r>
                <a:rPr lang="fr-FR" sz="2400" b="1" dirty="0">
                  <a:cs typeface="Times New Roman" pitchFamily="18" charset="0"/>
                  <a:sym typeface="Wingdings"/>
                </a:rPr>
                <a:t> </a:t>
              </a:r>
              <a:r>
                <a:rPr lang="fr-FR" sz="2400" dirty="0">
                  <a:cs typeface="Times New Roman" pitchFamily="18" charset="0"/>
                  <a:sym typeface="Wingdings"/>
                </a:rPr>
                <a:t>aux bornes du condensateur ;</a:t>
              </a:r>
              <a:r>
                <a:rPr lang="fr-FR" sz="2400" b="1" dirty="0">
                  <a:cs typeface="Times New Roman" pitchFamily="18" charset="0"/>
                  <a:sym typeface="Wingdings"/>
                </a:rPr>
                <a:t> </a:t>
              </a:r>
            </a:p>
            <a:p>
              <a:pPr lvl="0" algn="just" fontAlgn="base">
                <a:spcBef>
                  <a:spcPct val="0"/>
                </a:spcBef>
              </a:pPr>
              <a:r>
                <a:rPr lang="fr-FR" sz="2400" b="1" dirty="0">
                  <a:cs typeface="Times New Roman" pitchFamily="18" charset="0"/>
                  <a:sym typeface="Wingdings"/>
                </a:rPr>
                <a:t>	 </a:t>
              </a:r>
              <a:r>
                <a:rPr lang="fr-FR" sz="2400" b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  <a:sym typeface="Wingdings"/>
                </a:rPr>
                <a:t>q</a:t>
              </a:r>
              <a:r>
                <a:rPr lang="fr-FR" sz="2400" b="1" dirty="0">
                  <a:cs typeface="Times New Roman" pitchFamily="18" charset="0"/>
                  <a:sym typeface="Wingdings"/>
                </a:rPr>
                <a:t> </a:t>
              </a:r>
              <a:r>
                <a:rPr lang="fr-FR" sz="2400" dirty="0">
                  <a:cs typeface="Times New Roman" pitchFamily="18" charset="0"/>
                  <a:sym typeface="Wingdings"/>
                </a:rPr>
                <a:t>la</a:t>
              </a:r>
              <a:r>
                <a:rPr lang="fr-FR" sz="2400" b="1" dirty="0">
                  <a:cs typeface="Times New Roman" pitchFamily="18" charset="0"/>
                  <a:sym typeface="Wingdings"/>
                </a:rPr>
                <a:t> </a:t>
              </a:r>
              <a:r>
                <a:rPr lang="fr-FR" sz="2400" b="1" dirty="0">
                  <a:solidFill>
                    <a:srgbClr val="FF0000"/>
                  </a:solidFill>
                  <a:cs typeface="Times New Roman" pitchFamily="18" charset="0"/>
                  <a:sym typeface="Wingdings"/>
                </a:rPr>
                <a:t>charge électrique </a:t>
              </a:r>
              <a:r>
                <a:rPr lang="fr-FR" sz="2400" dirty="0">
                  <a:cs typeface="Times New Roman" pitchFamily="18" charset="0"/>
                  <a:sym typeface="Wingdings"/>
                </a:rPr>
                <a:t>de l’armature du condensateur pointée 	par la flèche de tension </a:t>
              </a:r>
              <a:r>
                <a:rPr lang="fr-FR" sz="2400" dirty="0" err="1">
                  <a:cs typeface="Times New Roman" pitchFamily="18" charset="0"/>
                  <a:sym typeface="Wingdings"/>
                </a:rPr>
                <a:t>u</a:t>
              </a:r>
              <a:r>
                <a:rPr lang="fr-FR" sz="2400" baseline="-25000" dirty="0" err="1">
                  <a:cs typeface="Times New Roman" pitchFamily="18" charset="0"/>
                  <a:sym typeface="Wingdings"/>
                </a:rPr>
                <a:t>C</a:t>
              </a:r>
              <a:r>
                <a:rPr lang="fr-FR" sz="2400" dirty="0">
                  <a:cs typeface="Times New Roman" pitchFamily="18" charset="0"/>
                  <a:sym typeface="Wingdings"/>
                </a:rPr>
                <a:t> .</a:t>
              </a:r>
              <a:endParaRPr kumimoji="0" 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b="1" dirty="0">
                  <a:latin typeface="Times New Roman" pitchFamily="18" charset="0"/>
                  <a:cs typeface="Times New Roman" pitchFamily="18" charset="0"/>
                  <a:sym typeface="Wingdings"/>
                </a:rPr>
                <a:t>	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2" name="Image 6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44208" y="4234207"/>
              <a:ext cx="2477624" cy="106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Rectangle 63"/>
          <p:cNvSpPr/>
          <p:nvPr/>
        </p:nvSpPr>
        <p:spPr>
          <a:xfrm>
            <a:off x="7164288" y="2854553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740352" y="2851995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Groupe 68"/>
          <p:cNvGrpSpPr/>
          <p:nvPr/>
        </p:nvGrpSpPr>
        <p:grpSpPr>
          <a:xfrm>
            <a:off x="7020272" y="1848199"/>
            <a:ext cx="1468418" cy="550664"/>
            <a:chOff x="7020272" y="3742432"/>
            <a:chExt cx="1468418" cy="550664"/>
          </a:xfrm>
        </p:grpSpPr>
        <p:sp>
          <p:nvSpPr>
            <p:cNvPr id="63" name="Rectangle 62"/>
            <p:cNvSpPr/>
            <p:nvPr/>
          </p:nvSpPr>
          <p:spPr>
            <a:xfrm>
              <a:off x="7164288" y="3742432"/>
              <a:ext cx="1324402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24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400" b="1" baseline="-250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fr-FR" sz="24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AB</a:t>
              </a:r>
              <a:endParaRPr lang="fr-FR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67" name="Connecteur droit avec flèche 66"/>
            <p:cNvCxnSpPr/>
            <p:nvPr/>
          </p:nvCxnSpPr>
          <p:spPr>
            <a:xfrm flipH="1">
              <a:off x="7020272" y="4293096"/>
              <a:ext cx="1368152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Picture 2" descr="Première Partie: L'argent, le vocabulaire – Français inclusif: An  Interactive Textbook for French 202"/>
          <p:cNvPicPr>
            <a:picLocks noChangeAspect="1" noChangeArrowheads="1"/>
          </p:cNvPicPr>
          <p:nvPr/>
        </p:nvPicPr>
        <p:blipFill>
          <a:blip r:embed="rId3" cstate="print"/>
          <a:srcRect l="5984" t="32059" b="5302"/>
          <a:stretch>
            <a:fillRect/>
          </a:stretch>
        </p:blipFill>
        <p:spPr bwMode="auto">
          <a:xfrm rot="20777177">
            <a:off x="293906" y="3789844"/>
            <a:ext cx="2088232" cy="608697"/>
          </a:xfrm>
          <a:prstGeom prst="rect">
            <a:avLst/>
          </a:prstGeom>
          <a:noFill/>
        </p:spPr>
      </p:pic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2555776" y="3550991"/>
            <a:ext cx="65882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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charge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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décharge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fr-FR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0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 chargé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; </a:t>
            </a:r>
          </a:p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</a:rPr>
              <a:t> q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"/>
              </a:rPr>
              <a:t>= 0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 déchargé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5536" y="5145617"/>
            <a:ext cx="835292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Arial" pitchFamily="34" charset="0"/>
                <a:cs typeface="Arial" pitchFamily="34" charset="0"/>
              </a:rPr>
              <a:t>La charge électrique apparaît sur les armatures </a:t>
            </a:r>
            <a:r>
              <a:rPr lang="fr-FR" sz="2000" b="1" i="1" dirty="0">
                <a:latin typeface="Arial" pitchFamily="34" charset="0"/>
                <a:cs typeface="Arial" pitchFamily="34" charset="0"/>
              </a:rPr>
              <a:t>de façon progressive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07504" y="5639089"/>
            <a:ext cx="8928992" cy="11627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 3"/>
              </a:rPr>
              <a:t> </a:t>
            </a:r>
            <a:r>
              <a:rPr kumimoji="0" lang="fr-FR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/>
              </a:rPr>
              <a:t>Conséquence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 3"/>
              </a:rPr>
              <a:t> :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483768" y="5721681"/>
            <a:ext cx="64087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charge électrique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varie de façon continue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(au sens mathématique du terme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fr-FR" sz="2000" b="1" i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tout comme la tension électrique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bornes du condensateur.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4175" y="2924944"/>
            <a:ext cx="8928992" cy="25922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11152" y="4869160"/>
            <a:ext cx="7632848" cy="52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>
                <a:latin typeface="Comic Sans MS" pitchFamily="66" charset="0"/>
                <a:cs typeface="Arial" pitchFamily="34" charset="0"/>
              </a:rPr>
              <a:t>Cette relation n’est valable qu’en </a:t>
            </a:r>
            <a:r>
              <a:rPr lang="fr-FR" sz="2000" b="1" u="sng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convention RECEPTEUR</a:t>
            </a:r>
            <a:r>
              <a:rPr lang="fr-FR" sz="20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dirty="0">
                <a:latin typeface="Comic Sans MS" pitchFamily="66" charset="0"/>
                <a:cs typeface="Arial" pitchFamily="34" charset="0"/>
              </a:rPr>
              <a:t>!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39752" y="3076580"/>
            <a:ext cx="194421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4100508" y="3140968"/>
            <a:ext cx="504056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803458" y="3933056"/>
            <a:ext cx="65709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32556" y="2924944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Volt (V)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460548" y="400506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seconde (s)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254588" y="4228708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sz="20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974668" y="3652644"/>
            <a:ext cx="0" cy="57606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1911487"/>
            <a:ext cx="4164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Relation Intensité-Tension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20486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relation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 = C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×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2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donnée précédemment est valable à tout instant. Si l’on dérive chaque membre par rapport au temps, on obtient la relation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33412" y="3284984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i = C </a:t>
            </a:r>
            <a:r>
              <a:rPr lang="fr-FR" sz="2400" b="1" dirty="0">
                <a:latin typeface="Arial"/>
                <a:cs typeface="Arial"/>
              </a:rPr>
              <a:t>×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03312" y="3068960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dq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03312" y="3573016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175320" y="3501008"/>
            <a:ext cx="3600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35360" y="328498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3424" y="3068960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d(C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err="1">
                <a:solidFill>
                  <a:srgbClr val="002060"/>
                </a:solidFill>
                <a:latin typeface="Arial"/>
                <a:cs typeface="Arial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143464" y="3573016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846252" y="3501008"/>
            <a:ext cx="11521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380428" y="3068960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d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latin typeface="Arial" pitchFamily="34" charset="0"/>
                <a:cs typeface="Arial" pitchFamily="34" charset="0"/>
              </a:rPr>
              <a:t>C</a:t>
            </a:r>
            <a:endParaRPr lang="fr-FR" sz="2000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3524444" y="3573016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Arial" pitchFamily="34" charset="0"/>
                <a:cs typeface="Arial" pitchFamily="34" charset="0"/>
              </a:rPr>
              <a:t>dt</a:t>
            </a:r>
            <a:endParaRPr lang="fr-FR" sz="2000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3452436" y="353491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310256" y="3292604"/>
            <a:ext cx="2664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on suppose la capacité constante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3528" y="4149080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Ampère (A)</a:t>
            </a:r>
            <a:endParaRPr lang="fr-FR" sz="2000" dirty="0"/>
          </a:p>
        </p:txBody>
      </p:sp>
      <p:cxnSp>
        <p:nvCxnSpPr>
          <p:cNvPr id="37" name="Connecteur droit 36"/>
          <p:cNvCxnSpPr/>
          <p:nvPr/>
        </p:nvCxnSpPr>
        <p:spPr>
          <a:xfrm flipH="1">
            <a:off x="2123728" y="3645024"/>
            <a:ext cx="360040" cy="64807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 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5313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 3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140968"/>
            <a:ext cx="2232248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Connecteur droit avec flèche 40"/>
          <p:cNvCxnSpPr/>
          <p:nvPr/>
        </p:nvCxnSpPr>
        <p:spPr>
          <a:xfrm flipH="1">
            <a:off x="7092280" y="4077072"/>
            <a:ext cx="1512168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380312" y="314096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12360" y="3140968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93582" y="4115172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400" dirty="0">
              <a:solidFill>
                <a:srgbClr val="7030A0"/>
              </a:solidFill>
            </a:endParaRPr>
          </a:p>
          <a:p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6884640" y="3573016"/>
            <a:ext cx="567680" cy="6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876256" y="3573016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7544" y="44624"/>
            <a:ext cx="828092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Arial" pitchFamily="34" charset="0"/>
                <a:cs typeface="Arial" pitchFamily="34" charset="0"/>
              </a:rPr>
              <a:t>La charge électrique apparaît sur les armatures </a:t>
            </a:r>
            <a:r>
              <a:rPr lang="fr-FR" sz="2000" b="1" i="1" dirty="0">
                <a:latin typeface="Arial" pitchFamily="34" charset="0"/>
                <a:cs typeface="Arial" pitchFamily="34" charset="0"/>
              </a:rPr>
              <a:t>de façon progressive</a:t>
            </a: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107504" y="538096"/>
            <a:ext cx="8928992" cy="11627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 3"/>
              </a:rPr>
              <a:t> </a:t>
            </a:r>
            <a:r>
              <a:rPr kumimoji="0" lang="fr-FR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/>
              </a:rPr>
              <a:t>Conséquence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 3"/>
              </a:rPr>
              <a:t> :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2483768" y="620688"/>
            <a:ext cx="64087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charge électrique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varie de façon continue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(au sens mathématique du terme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fr-FR" sz="2000" b="1" i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tout comme la tension électrique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bornes du condensateur.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e 47"/>
          <p:cNvGrpSpPr/>
          <p:nvPr/>
        </p:nvGrpSpPr>
        <p:grpSpPr>
          <a:xfrm>
            <a:off x="179512" y="5533915"/>
            <a:ext cx="8820472" cy="991429"/>
            <a:chOff x="179512" y="5533915"/>
            <a:chExt cx="8820472" cy="991429"/>
          </a:xfrm>
        </p:grpSpPr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179512" y="5821947"/>
              <a:ext cx="8820472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(En </a:t>
              </a:r>
              <a:r>
                <a:rPr kumimoji="0" lang="fr-FR" sz="2000" b="0" i="0" u="sng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convention générateur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on aurait </a:t>
              </a:r>
              <a:r>
                <a:rPr kumimoji="0" lang="fr-FR" sz="2000" b="0" i="0" u="none" strike="noStrike" cap="none" normalizeH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                                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819287" y="5787222"/>
              <a:ext cx="14170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latin typeface="Arial" pitchFamily="34" charset="0"/>
                  <a:cs typeface="Arial" pitchFamily="34" charset="0"/>
                </a:rPr>
                <a:t>= – C </a:t>
              </a:r>
              <a:r>
                <a:rPr lang="fr-FR" sz="2400" b="1" dirty="0">
                  <a:latin typeface="Arial"/>
                  <a:cs typeface="Arial"/>
                </a:rPr>
                <a:t>× </a:t>
              </a:r>
              <a:r>
                <a:rPr lang="fr-FR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</a:t>
              </a:r>
              <a:endParaRPr lang="fr-FR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948264" y="5533915"/>
              <a:ext cx="7922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>
                  <a:latin typeface="Arial" pitchFamily="34" charset="0"/>
                  <a:cs typeface="Arial" pitchFamily="34" charset="0"/>
                </a:rPr>
                <a:t>d </a:t>
              </a:r>
              <a:r>
                <a:rPr lang="fr-FR" sz="2400" b="1" dirty="0" err="1"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err="1">
                  <a:latin typeface="Arial" pitchFamily="34" charset="0"/>
                  <a:cs typeface="Arial" pitchFamily="34" charset="0"/>
                </a:rPr>
                <a:t>C</a:t>
              </a:r>
              <a:endParaRPr lang="fr-FR" sz="20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092280" y="6037971"/>
              <a:ext cx="4748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err="1">
                  <a:latin typeface="Arial" pitchFamily="34" charset="0"/>
                  <a:cs typeface="Arial" pitchFamily="34" charset="0"/>
                </a:rPr>
                <a:t>dt</a:t>
              </a:r>
              <a:endParaRPr lang="fr-FR" sz="2000" dirty="0"/>
            </a:p>
          </p:txBody>
        </p:sp>
        <p:cxnSp>
          <p:nvCxnSpPr>
            <p:cNvPr id="68" name="Connecteur droit 67"/>
            <p:cNvCxnSpPr/>
            <p:nvPr/>
          </p:nvCxnSpPr>
          <p:spPr>
            <a:xfrm>
              <a:off x="7020272" y="6037971"/>
              <a:ext cx="7200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4390701" y="5784664"/>
              <a:ext cx="9013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latin typeface="Arial" pitchFamily="34" charset="0"/>
                  <a:cs typeface="Arial" pitchFamily="34" charset="0"/>
                </a:rPr>
                <a:t>i = –</a:t>
              </a:r>
              <a:endParaRPr lang="fr-FR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148064" y="5533915"/>
              <a:ext cx="5597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err="1">
                  <a:latin typeface="Arial" pitchFamily="34" charset="0"/>
                  <a:cs typeface="Arial" pitchFamily="34" charset="0"/>
                </a:rPr>
                <a:t>dq</a:t>
              </a:r>
              <a:endParaRPr lang="fr-FR" sz="2000" baseline="-25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208497" y="6063679"/>
              <a:ext cx="4748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err="1">
                  <a:latin typeface="Arial" pitchFamily="34" charset="0"/>
                  <a:cs typeface="Arial" pitchFamily="34" charset="0"/>
                </a:rPr>
                <a:t>dt</a:t>
              </a:r>
              <a:endParaRPr lang="fr-FR" sz="2000" dirty="0"/>
            </a:p>
          </p:txBody>
        </p:sp>
        <p:cxnSp>
          <p:nvCxnSpPr>
            <p:cNvPr id="72" name="Connecteur droit 71"/>
            <p:cNvCxnSpPr/>
            <p:nvPr/>
          </p:nvCxnSpPr>
          <p:spPr>
            <a:xfrm>
              <a:off x="5220072" y="6037971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1" grpId="0"/>
      <p:bldP spid="12" grpId="0"/>
      <p:bldP spid="13" grpId="0"/>
      <p:bldP spid="15" grpId="0"/>
      <p:bldP spid="26625" grpId="0"/>
      <p:bldP spid="17" grpId="0"/>
      <p:bldP spid="18" grpId="0"/>
      <p:bldP spid="19" grpId="0"/>
      <p:bldP spid="21" grpId="0"/>
      <p:bldP spid="22" grpId="0"/>
      <p:bldP spid="23" grpId="0"/>
      <p:bldP spid="27" grpId="0"/>
      <p:bldP spid="28" grpId="0"/>
      <p:bldP spid="32" grpId="0"/>
      <p:bldP spid="36" grpId="0"/>
      <p:bldP spid="42" grpId="0"/>
      <p:bldP spid="43" grpId="0"/>
      <p:bldP spid="44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04175" y="-27384"/>
            <a:ext cx="8928992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2339752" y="114074"/>
            <a:ext cx="194421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1916832"/>
            <a:ext cx="882047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(En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convention générateur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aurait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9287" y="1882107"/>
            <a:ext cx="1417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= – C </a:t>
            </a:r>
            <a:r>
              <a:rPr lang="fr-FR" sz="2400" b="1" dirty="0">
                <a:latin typeface="Arial"/>
                <a:cs typeface="Arial"/>
              </a:rPr>
              <a:t>×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948264" y="1628800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d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latin typeface="Arial" pitchFamily="34" charset="0"/>
                <a:cs typeface="Arial" pitchFamily="34" charset="0"/>
              </a:rPr>
              <a:t>C</a:t>
            </a:r>
            <a:endParaRPr lang="fr-FR" sz="20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092280" y="2132856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Arial" pitchFamily="34" charset="0"/>
                <a:cs typeface="Arial" pitchFamily="34" charset="0"/>
              </a:rPr>
              <a:t>dt</a:t>
            </a:r>
            <a:endParaRPr lang="fr-FR" sz="20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7020272" y="213285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90701" y="1879549"/>
            <a:ext cx="901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i = –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148064" y="1628800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Arial" pitchFamily="34" charset="0"/>
                <a:cs typeface="Arial" pitchFamily="34" charset="0"/>
              </a:rPr>
              <a:t>dq</a:t>
            </a:r>
            <a:endParaRPr lang="fr-FR" sz="2000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208497" y="2158564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Arial" pitchFamily="34" charset="0"/>
                <a:cs typeface="Arial" pitchFamily="34" charset="0"/>
              </a:rPr>
              <a:t>dt</a:t>
            </a:r>
            <a:endParaRPr lang="fr-FR" sz="2000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5220072" y="2132856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79512" y="2708920"/>
            <a:ext cx="71468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4)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Energie stockée</a:t>
            </a:r>
            <a:r>
              <a:rPr kumimoji="0" lang="fr-FR" sz="22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dans un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3140968"/>
            <a:ext cx="7272808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cs typeface="Arial" pitchFamily="34" charset="0"/>
              </a:rPr>
              <a:t>Expérience : </a:t>
            </a:r>
            <a:r>
              <a:rPr lang="fr-FR" sz="2000" u="sng" dirty="0">
                <a:hlinkClick r:id="rId2"/>
              </a:rPr>
              <a:t>https://www.youtube.com/watch?v=y_luASMIFjM</a:t>
            </a:r>
            <a:endParaRPr lang="fr-FR" sz="2000" b="1" dirty="0">
              <a:cs typeface="Arial" pitchFamily="34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4314645" cy="20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necteur droit avec flèche 20"/>
          <p:cNvCxnSpPr/>
          <p:nvPr/>
        </p:nvCxnSpPr>
        <p:spPr>
          <a:xfrm flipV="1">
            <a:off x="6516216" y="4581128"/>
            <a:ext cx="0" cy="93610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407975" y="4563086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0152" y="4869160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7092280" y="4581128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732240" y="458112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660413"/>
            <a:ext cx="297607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Qu’observe-t-on quand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4437112"/>
            <a:ext cx="47160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La tension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-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passe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0 V à environ 10 V :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condensa-teur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SE CHARGE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4078233"/>
            <a:ext cx="42119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fr-FR" sz="2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on bascule l’interrupteur sur  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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2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?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5535266"/>
            <a:ext cx="52200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fr-FR" sz="2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on bascule ensuite l’interrupteur sur  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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2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?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5895306"/>
            <a:ext cx="9036496" cy="77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La tension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-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passe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10 V à environ 0 V :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condensa-teur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SE DECHARGE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fournit de l’énergie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à la lampe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qui se met à briller.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4100508" y="188640"/>
            <a:ext cx="504056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3803458" y="980728"/>
            <a:ext cx="65709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32556" y="-27384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Volt (V)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4460548" y="1052736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seconde (s)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2254588" y="1276380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sz="2000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2974668" y="700316"/>
            <a:ext cx="0" cy="57606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933412" y="332656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i = C </a:t>
            </a:r>
            <a:r>
              <a:rPr lang="fr-FR" sz="2400" b="1" dirty="0">
                <a:latin typeface="Arial"/>
                <a:cs typeface="Arial"/>
              </a:rPr>
              <a:t>×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103312" y="116632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dq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103312" y="62068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175320" y="548680"/>
            <a:ext cx="3600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535360" y="33265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83424" y="116632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d(C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err="1">
                <a:solidFill>
                  <a:srgbClr val="002060"/>
                </a:solidFill>
                <a:latin typeface="Arial"/>
                <a:cs typeface="Arial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1143464" y="62068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846252" y="548680"/>
            <a:ext cx="11521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380428" y="116632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d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latin typeface="Arial" pitchFamily="34" charset="0"/>
                <a:cs typeface="Arial" pitchFamily="34" charset="0"/>
              </a:rPr>
              <a:t>C</a:t>
            </a:r>
            <a:endParaRPr lang="fr-FR" sz="2000" baseline="-25000" dirty="0"/>
          </a:p>
        </p:txBody>
      </p:sp>
      <p:sp>
        <p:nvSpPr>
          <p:cNvPr id="50" name="Rectangle 49"/>
          <p:cNvSpPr/>
          <p:nvPr/>
        </p:nvSpPr>
        <p:spPr>
          <a:xfrm>
            <a:off x="3524444" y="620688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Arial" pitchFamily="34" charset="0"/>
                <a:cs typeface="Arial" pitchFamily="34" charset="0"/>
              </a:rPr>
              <a:t>dt</a:t>
            </a:r>
            <a:endParaRPr lang="fr-FR" sz="2000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3452436" y="582588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310256" y="340276"/>
            <a:ext cx="2664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on suppose la capacité constante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323528" y="1196752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Ampère (A)</a:t>
            </a:r>
            <a:endParaRPr lang="fr-FR" sz="2000" dirty="0"/>
          </a:p>
        </p:txBody>
      </p:sp>
      <p:cxnSp>
        <p:nvCxnSpPr>
          <p:cNvPr id="54" name="Connecteur droit 53"/>
          <p:cNvCxnSpPr/>
          <p:nvPr/>
        </p:nvCxnSpPr>
        <p:spPr>
          <a:xfrm flipH="1">
            <a:off x="2123728" y="692696"/>
            <a:ext cx="360040" cy="64807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age 5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8640"/>
            <a:ext cx="2232248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Connecteur droit avec flèche 55"/>
          <p:cNvCxnSpPr/>
          <p:nvPr/>
        </p:nvCxnSpPr>
        <p:spPr>
          <a:xfrm flipH="1">
            <a:off x="7092280" y="1124744"/>
            <a:ext cx="1512168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380312" y="18864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812360" y="188640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93582" y="1162844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400" dirty="0">
              <a:solidFill>
                <a:srgbClr val="7030A0"/>
              </a:solidFill>
            </a:endParaRPr>
          </a:p>
          <a:p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876256" y="62068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6804248" y="620688"/>
            <a:ext cx="567680" cy="6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2" grpId="0"/>
      <p:bldP spid="23" grpId="0"/>
      <p:bldP spid="25" grpId="0"/>
      <p:bldP spid="24579" grpId="0"/>
      <p:bldP spid="24578" grpId="0"/>
      <p:bldP spid="24580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4952</Words>
  <Application>Microsoft Office PowerPoint</Application>
  <PresentationFormat>Affichage à l'écran (4:3)</PresentationFormat>
  <Paragraphs>1214</Paragraphs>
  <Slides>39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117</cp:revision>
  <dcterms:created xsi:type="dcterms:W3CDTF">2022-02-12T12:27:59Z</dcterms:created>
  <dcterms:modified xsi:type="dcterms:W3CDTF">2026-03-10T08:20:30Z</dcterms:modified>
</cp:coreProperties>
</file>