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95" r:id="rId5"/>
    <p:sldId id="296" r:id="rId6"/>
    <p:sldId id="266" r:id="rId7"/>
    <p:sldId id="263" r:id="rId8"/>
    <p:sldId id="297" r:id="rId9"/>
    <p:sldId id="298" r:id="rId10"/>
    <p:sldId id="268" r:id="rId11"/>
    <p:sldId id="258" r:id="rId12"/>
    <p:sldId id="259" r:id="rId13"/>
    <p:sldId id="260" r:id="rId14"/>
    <p:sldId id="276" r:id="rId15"/>
    <p:sldId id="277" r:id="rId16"/>
    <p:sldId id="278" r:id="rId17"/>
    <p:sldId id="279" r:id="rId18"/>
    <p:sldId id="273" r:id="rId19"/>
    <p:sldId id="272" r:id="rId20"/>
    <p:sldId id="271" r:id="rId21"/>
    <p:sldId id="274" r:id="rId22"/>
    <p:sldId id="270" r:id="rId23"/>
    <p:sldId id="299" r:id="rId24"/>
    <p:sldId id="300" r:id="rId25"/>
    <p:sldId id="301" r:id="rId26"/>
    <p:sldId id="302" r:id="rId27"/>
    <p:sldId id="257" r:id="rId28"/>
    <p:sldId id="262" r:id="rId29"/>
    <p:sldId id="280" r:id="rId30"/>
    <p:sldId id="281" r:id="rId31"/>
    <p:sldId id="285" r:id="rId32"/>
    <p:sldId id="286" r:id="rId33"/>
    <p:sldId id="284" r:id="rId34"/>
    <p:sldId id="283" r:id="rId35"/>
    <p:sldId id="289" r:id="rId36"/>
    <p:sldId id="303" r:id="rId37"/>
    <p:sldId id="304" r:id="rId38"/>
    <p:sldId id="305" r:id="rId39"/>
    <p:sldId id="306" r:id="rId40"/>
    <p:sldId id="307" r:id="rId41"/>
    <p:sldId id="309" r:id="rId42"/>
    <p:sldId id="311" r:id="rId43"/>
    <p:sldId id="310" r:id="rId44"/>
    <p:sldId id="312" r:id="rId45"/>
    <p:sldId id="315" r:id="rId46"/>
    <p:sldId id="316" r:id="rId47"/>
    <p:sldId id="314" r:id="rId4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B0F0"/>
    <a:srgbClr val="006600"/>
    <a:srgbClr val="D99694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8" autoAdjust="0"/>
    <p:restoredTop sz="94660"/>
  </p:normalViewPr>
  <p:slideViewPr>
    <p:cSldViewPr>
      <p:cViewPr varScale="1">
        <p:scale>
          <a:sx n="86" d="100"/>
          <a:sy n="86" d="100"/>
        </p:scale>
        <p:origin x="-9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8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9F82-6784-46A7-8D3B-50CCA11A18A4}" type="datetimeFigureOut">
              <a:rPr lang="fr-FR" smtClean="0"/>
              <a:pPr/>
              <a:t>19/01/2026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3B0D-C67D-42A4-BC64-B5DB78681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9F82-6784-46A7-8D3B-50CCA11A18A4}" type="datetimeFigureOut">
              <a:rPr lang="fr-FR" smtClean="0"/>
              <a:pPr/>
              <a:t>19/01/2026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3B0D-C67D-42A4-BC64-B5DB78681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9F82-6784-46A7-8D3B-50CCA11A18A4}" type="datetimeFigureOut">
              <a:rPr lang="fr-FR" smtClean="0"/>
              <a:pPr/>
              <a:t>19/01/2026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3B0D-C67D-42A4-BC64-B5DB78681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9F82-6784-46A7-8D3B-50CCA11A18A4}" type="datetimeFigureOut">
              <a:rPr lang="fr-FR" smtClean="0"/>
              <a:pPr/>
              <a:t>19/01/2026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3B0D-C67D-42A4-BC64-B5DB78681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9F82-6784-46A7-8D3B-50CCA11A18A4}" type="datetimeFigureOut">
              <a:rPr lang="fr-FR" smtClean="0"/>
              <a:pPr/>
              <a:t>19/01/2026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3B0D-C67D-42A4-BC64-B5DB78681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9F82-6784-46A7-8D3B-50CCA11A18A4}" type="datetimeFigureOut">
              <a:rPr lang="fr-FR" smtClean="0"/>
              <a:pPr/>
              <a:t>19/01/2026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3B0D-C67D-42A4-BC64-B5DB78681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9F82-6784-46A7-8D3B-50CCA11A18A4}" type="datetimeFigureOut">
              <a:rPr lang="fr-FR" smtClean="0"/>
              <a:pPr/>
              <a:t>19/01/2026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3B0D-C67D-42A4-BC64-B5DB78681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9F82-6784-46A7-8D3B-50CCA11A18A4}" type="datetimeFigureOut">
              <a:rPr lang="fr-FR" smtClean="0"/>
              <a:pPr/>
              <a:t>19/01/2026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3B0D-C67D-42A4-BC64-B5DB78681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9F82-6784-46A7-8D3B-50CCA11A18A4}" type="datetimeFigureOut">
              <a:rPr lang="fr-FR" smtClean="0"/>
              <a:pPr/>
              <a:t>19/01/2026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3B0D-C67D-42A4-BC64-B5DB78681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9F82-6784-46A7-8D3B-50CCA11A18A4}" type="datetimeFigureOut">
              <a:rPr lang="fr-FR" smtClean="0"/>
              <a:pPr/>
              <a:t>19/01/2026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3B0D-C67D-42A4-BC64-B5DB78681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9F82-6784-46A7-8D3B-50CCA11A18A4}" type="datetimeFigureOut">
              <a:rPr lang="fr-FR" smtClean="0"/>
              <a:pPr/>
              <a:t>19/01/2026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3B0D-C67D-42A4-BC64-B5DB78681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79F82-6784-46A7-8D3B-50CCA11A18A4}" type="datetimeFigureOut">
              <a:rPr lang="fr-FR" smtClean="0"/>
              <a:pPr/>
              <a:t>19/01/2026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43B0D-C67D-42A4-BC64-B5DB78681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5.png"/><Relationship Id="rId4" Type="http://schemas.openxmlformats.org/officeDocument/2006/relationships/oleObject" Target="../embeddings/oleObject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4.png"/><Relationship Id="rId7" Type="http://schemas.openxmlformats.org/officeDocument/2006/relationships/image" Target="../media/image59.png"/><Relationship Id="rId12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8.png"/><Relationship Id="rId7" Type="http://schemas.openxmlformats.org/officeDocument/2006/relationships/image" Target="../media/image7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8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83.png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9.png"/><Relationship Id="rId11" Type="http://schemas.openxmlformats.org/officeDocument/2006/relationships/image" Target="../media/image85.png"/><Relationship Id="rId5" Type="http://schemas.openxmlformats.org/officeDocument/2006/relationships/image" Target="../media/image78.png"/><Relationship Id="rId10" Type="http://schemas.openxmlformats.org/officeDocument/2006/relationships/image" Target="../media/image84.png"/><Relationship Id="rId4" Type="http://schemas.openxmlformats.org/officeDocument/2006/relationships/image" Target="../media/image77.png"/><Relationship Id="rId9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83.png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oleObject" Target="../embeddings/oleObject1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image" Target="../media/image8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90.png"/><Relationship Id="rId4" Type="http://schemas.openxmlformats.org/officeDocument/2006/relationships/oleObject" Target="../embeddings/oleObject15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2.png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0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8977" t="36119" r="13061" b="18521"/>
          <a:stretch>
            <a:fillRect/>
          </a:stretch>
        </p:blipFill>
        <p:spPr bwMode="auto">
          <a:xfrm>
            <a:off x="107504" y="1124744"/>
            <a:ext cx="90010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4737918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fr-FR" sz="24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I- Modes de représentation des molécules</a:t>
            </a:r>
          </a:p>
          <a:p>
            <a:pPr algn="just">
              <a:defRPr/>
            </a:pPr>
            <a:endParaRPr lang="fr-FR" sz="800" dirty="0">
              <a:latin typeface="Bookman Old Style" pitchFamily="18" charset="0"/>
              <a:cs typeface="Arial" pitchFamily="34" charset="0"/>
            </a:endParaRPr>
          </a:p>
          <a:p>
            <a:pPr indent="449263" algn="just" eaLnBrk="0" hangingPunct="0">
              <a:defRPr/>
            </a:pPr>
            <a:r>
              <a:rPr lang="fr-FR" sz="20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Représentations planes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3293" y="5673690"/>
            <a:ext cx="274947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44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defRPr/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Formule développée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39179" y="6105490"/>
            <a:ext cx="85693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fr-FR" sz="2000" dirty="0">
                <a:latin typeface="Arial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Tous les atomes sont représentés avec l’ensemble des liaisons qui les relient à leur(s) voisin(s).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288803" y="46300"/>
            <a:ext cx="8604448" cy="1016273"/>
            <a:chOff x="288803" y="46300"/>
            <a:chExt cx="8604448" cy="1016273"/>
          </a:xfrm>
        </p:grpSpPr>
        <p:grpSp>
          <p:nvGrpSpPr>
            <p:cNvPr id="10" name="Groupe 9"/>
            <p:cNvGrpSpPr/>
            <p:nvPr/>
          </p:nvGrpSpPr>
          <p:grpSpPr>
            <a:xfrm>
              <a:off x="288803" y="46300"/>
              <a:ext cx="8604448" cy="1016273"/>
              <a:chOff x="288803" y="46300"/>
              <a:chExt cx="8604448" cy="1016273"/>
            </a:xfrm>
          </p:grpSpPr>
          <p:pic>
            <p:nvPicPr>
              <p:cNvPr id="29697" name="Picture 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9845" t="26040" r="20149" b="61360"/>
              <a:stretch>
                <a:fillRect/>
              </a:stretch>
            </p:blipFill>
            <p:spPr bwMode="auto">
              <a:xfrm>
                <a:off x="288803" y="46300"/>
                <a:ext cx="8604448" cy="1016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Rectangle 8"/>
              <p:cNvSpPr/>
              <p:nvPr/>
            </p:nvSpPr>
            <p:spPr>
              <a:xfrm>
                <a:off x="2878533" y="119190"/>
                <a:ext cx="936104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600" b="1" dirty="0">
                  <a:solidFill>
                    <a:schemeClr val="tx1"/>
                  </a:solidFill>
                  <a:latin typeface="Bookman Old Style" pitchFamily="18" charset="0"/>
                </a:endParaRPr>
              </a:p>
            </p:txBody>
          </p:sp>
        </p:grpSp>
        <p:sp>
          <p:nvSpPr>
            <p:cNvPr id="11" name="ZoneTexte 10"/>
            <p:cNvSpPr txBox="1"/>
            <p:nvPr/>
          </p:nvSpPr>
          <p:spPr>
            <a:xfrm>
              <a:off x="2866958" y="57875"/>
              <a:ext cx="62388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600" b="1" dirty="0" smtClean="0">
                  <a:latin typeface="Bookman Old Style" pitchFamily="18" charset="0"/>
                </a:rPr>
                <a:t>08</a:t>
              </a:r>
              <a:endParaRPr lang="fr-FR" sz="2600" b="1" dirty="0">
                <a:latin typeface="Bookman Old Styl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4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II- Isomères de constitution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3573016"/>
            <a:ext cx="2267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ym typeface="Wingdings"/>
              </a:rPr>
              <a:t></a:t>
            </a:r>
            <a:r>
              <a:rPr lang="fr-FR" sz="2000" dirty="0" smtClean="0"/>
              <a:t>- 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Application 3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2483768" y="3573016"/>
            <a:ext cx="4175125" cy="12311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 err="1">
                <a:latin typeface="Bookman Old Style" pitchFamily="18" charset="0"/>
              </a:rPr>
              <a:t>Pentan</a:t>
            </a:r>
            <a:r>
              <a:rPr lang="fr-FR" sz="2000" dirty="0">
                <a:latin typeface="Bookman Old Style" pitchFamily="18" charset="0"/>
              </a:rPr>
              <a:t>-2-one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645024"/>
            <a:ext cx="2230438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5084763"/>
            <a:ext cx="1584325" cy="160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5556250"/>
            <a:ext cx="2273300" cy="1112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5480050"/>
            <a:ext cx="2354262" cy="1189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Double flèche horizontale 20"/>
          <p:cNvSpPr/>
          <p:nvPr/>
        </p:nvSpPr>
        <p:spPr>
          <a:xfrm rot="19798829">
            <a:off x="1344613" y="4557713"/>
            <a:ext cx="1152525" cy="3603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Double flèche horizontale 21"/>
          <p:cNvSpPr/>
          <p:nvPr/>
        </p:nvSpPr>
        <p:spPr>
          <a:xfrm rot="2073996">
            <a:off x="6661150" y="4876800"/>
            <a:ext cx="1150938" cy="3587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Double flèche horizontale 22"/>
          <p:cNvSpPr/>
          <p:nvPr/>
        </p:nvSpPr>
        <p:spPr>
          <a:xfrm rot="16200000">
            <a:off x="3797722" y="4995366"/>
            <a:ext cx="635000" cy="3825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042988" y="4292600"/>
            <a:ext cx="10699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i="1" u="sng" dirty="0">
                <a:solidFill>
                  <a:schemeClr val="tx1">
                    <a:lumMod val="95000"/>
                    <a:lumOff val="5000"/>
                  </a:schemeClr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CHAÎNE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4211960" y="5013176"/>
            <a:ext cx="12874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i="1" u="sng" dirty="0">
                <a:solidFill>
                  <a:schemeClr val="tx1">
                    <a:lumMod val="95000"/>
                    <a:lumOff val="5000"/>
                  </a:schemeClr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POSITION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7235825" y="4652963"/>
            <a:ext cx="13906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i="1" u="sng" dirty="0">
                <a:solidFill>
                  <a:schemeClr val="tx1">
                    <a:lumMod val="95000"/>
                    <a:lumOff val="5000"/>
                  </a:schemeClr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FONCTION</a:t>
            </a:r>
            <a:endParaRPr lang="fr-FR" dirty="0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3300993" y="1838173"/>
            <a:ext cx="2736304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fr-FR" sz="2000" b="1" i="1" u="sng" dirty="0">
                <a:solidFill>
                  <a:schemeClr val="tx1">
                    <a:lumMod val="95000"/>
                    <a:lumOff val="5000"/>
                  </a:schemeClr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Isomères de CHAÎNE </a:t>
            </a:r>
          </a:p>
          <a:p>
            <a:pPr algn="ctr">
              <a:defRPr/>
            </a:pPr>
            <a:r>
              <a:rPr lang="fr-FR" sz="2000" b="1" i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Même fonction chimique </a:t>
            </a:r>
            <a:r>
              <a:rPr lang="fr-FR" sz="2000" dirty="0">
                <a:ea typeface="Calibri" pitchFamily="34" charset="0"/>
                <a:cs typeface="Times New Roman" pitchFamily="18" charset="0"/>
                <a:sym typeface="Wingdings 2" pitchFamily="18" charset="2"/>
              </a:rPr>
              <a:t>mais</a:t>
            </a:r>
            <a:r>
              <a:rPr lang="fr-FR" sz="2000" b="1" i="1" dirty="0"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fr-FR" sz="2000" b="1" i="1" dirty="0">
                <a:solidFill>
                  <a:srgbClr val="006600"/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chaîne carbonée différente</a:t>
            </a:r>
            <a:endParaRPr lang="fr-FR" sz="1200" dirty="0">
              <a:solidFill>
                <a:srgbClr val="006600"/>
              </a:solidFill>
              <a:latin typeface="Calibri" pitchFamily="34" charset="0"/>
              <a:ea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204649" y="1550141"/>
            <a:ext cx="2952327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fr-FR" sz="2000" b="1" i="1" u="sng" dirty="0">
                <a:solidFill>
                  <a:schemeClr val="tx1">
                    <a:lumMod val="95000"/>
                    <a:lumOff val="5000"/>
                  </a:schemeClr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Isomères de POSITION </a:t>
            </a:r>
          </a:p>
          <a:p>
            <a:pPr algn="ctr">
              <a:defRPr/>
            </a:pPr>
            <a:r>
              <a:rPr lang="fr-FR" sz="2000" b="1" i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Même fonction chimique </a:t>
            </a:r>
            <a:r>
              <a:rPr lang="fr-FR" sz="2000" dirty="0">
                <a:ea typeface="Calibri" pitchFamily="34" charset="0"/>
                <a:cs typeface="Times New Roman" pitchFamily="18" charset="0"/>
                <a:sym typeface="Wingdings 2" pitchFamily="18" charset="2"/>
              </a:rPr>
              <a:t>et</a:t>
            </a:r>
            <a:r>
              <a:rPr lang="fr-FR" sz="2000" b="1" i="1" dirty="0"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fr-FR" sz="2000" b="1" i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même chaîne carbonée</a:t>
            </a:r>
            <a:r>
              <a:rPr lang="fr-FR" sz="2000" dirty="0">
                <a:ea typeface="Calibri" pitchFamily="34" charset="0"/>
                <a:cs typeface="Times New Roman" pitchFamily="18" charset="0"/>
                <a:sym typeface="Wingdings 2" pitchFamily="18" charset="2"/>
              </a:rPr>
              <a:t> mais </a:t>
            </a:r>
            <a:r>
              <a:rPr lang="fr-FR" sz="2000" b="1" i="1" dirty="0">
                <a:solidFill>
                  <a:srgbClr val="006600"/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fonction placée à un endroit différent de la chaîne</a:t>
            </a:r>
            <a:r>
              <a:rPr lang="fr-FR" sz="2000" dirty="0">
                <a:ea typeface="Calibri" pitchFamily="34" charset="0"/>
                <a:cs typeface="Times New Roman" pitchFamily="18" charset="0"/>
                <a:sym typeface="Wingdings 2" pitchFamily="18" charset="2"/>
              </a:rPr>
              <a:t>.</a:t>
            </a:r>
            <a:endParaRPr lang="fr-FR" sz="1200" dirty="0">
              <a:latin typeface="Calibri" pitchFamily="34" charset="0"/>
              <a:ea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6181313" y="1838173"/>
            <a:ext cx="280809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fr-FR" sz="2000" b="1" i="1" u="sng" dirty="0">
                <a:solidFill>
                  <a:schemeClr val="tx1">
                    <a:lumMod val="95000"/>
                    <a:lumOff val="5000"/>
                  </a:schemeClr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Isomères de FONCTION </a:t>
            </a:r>
          </a:p>
          <a:p>
            <a:pPr algn="ctr">
              <a:defRPr/>
            </a:pPr>
            <a:r>
              <a:rPr lang="fr-FR" sz="2000" b="1" i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Même formule brute</a:t>
            </a:r>
            <a:r>
              <a:rPr lang="fr-FR" sz="2000" dirty="0">
                <a:ea typeface="Calibri" pitchFamily="34" charset="0"/>
                <a:cs typeface="Times New Roman" pitchFamily="18" charset="0"/>
                <a:sym typeface="Wingdings 2" pitchFamily="18" charset="2"/>
              </a:rPr>
              <a:t> mais </a:t>
            </a:r>
            <a:r>
              <a:rPr lang="fr-FR" sz="2000" b="1" i="1" dirty="0">
                <a:solidFill>
                  <a:srgbClr val="006600"/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fonction chimique différente</a:t>
            </a:r>
            <a:endParaRPr lang="fr-FR" sz="1200" dirty="0">
              <a:solidFill>
                <a:srgbClr val="006600"/>
              </a:solidFill>
              <a:latin typeface="Calibri" pitchFamily="34" charset="0"/>
              <a:ea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179512" y="445895"/>
            <a:ext cx="8821488" cy="1077218"/>
          </a:xfrm>
          <a:prstGeom prst="rect">
            <a:avLst/>
          </a:prstGeom>
          <a:solidFill>
            <a:srgbClr val="C6EAEC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fr-FR" sz="2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 isomères de constitution ont la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même formule brute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mais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 la même représentation plane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le type de liaisons ou l’ordre des atomes change.</a:t>
            </a:r>
            <a:endParaRPr lang="fr-FR" sz="1200" b="1" i="1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4624"/>
            <a:ext cx="2483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ym typeface="Wingdings"/>
              </a:rPr>
              <a:t></a:t>
            </a:r>
            <a:r>
              <a:rPr lang="fr-FR" sz="2000" dirty="0" smtClean="0"/>
              <a:t>- 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Application 3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2483768" y="44624"/>
            <a:ext cx="4175125" cy="12311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 err="1">
                <a:latin typeface="Bookman Old Style" pitchFamily="18" charset="0"/>
              </a:rPr>
              <a:t>Pentan</a:t>
            </a:r>
            <a:r>
              <a:rPr lang="fr-FR" sz="2000" dirty="0">
                <a:latin typeface="Bookman Old Style" pitchFamily="18" charset="0"/>
              </a:rPr>
              <a:t>-2-one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116632"/>
            <a:ext cx="2230438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556371"/>
            <a:ext cx="1584325" cy="160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2027858"/>
            <a:ext cx="2273300" cy="1112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1951658"/>
            <a:ext cx="2354262" cy="1189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Double flèche horizontale 7"/>
          <p:cNvSpPr/>
          <p:nvPr/>
        </p:nvSpPr>
        <p:spPr>
          <a:xfrm rot="19798829">
            <a:off x="1344613" y="1029321"/>
            <a:ext cx="1152525" cy="3603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Double flèche horizontale 8"/>
          <p:cNvSpPr/>
          <p:nvPr/>
        </p:nvSpPr>
        <p:spPr>
          <a:xfrm rot="2073996">
            <a:off x="6661150" y="1348408"/>
            <a:ext cx="1150938" cy="3587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Double flèche horizontale 9"/>
          <p:cNvSpPr/>
          <p:nvPr/>
        </p:nvSpPr>
        <p:spPr>
          <a:xfrm rot="16200000">
            <a:off x="3797722" y="1466974"/>
            <a:ext cx="635000" cy="3825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42988" y="764208"/>
            <a:ext cx="10699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i="1" u="sng" dirty="0">
                <a:solidFill>
                  <a:schemeClr val="tx1">
                    <a:lumMod val="95000"/>
                    <a:lumOff val="5000"/>
                  </a:schemeClr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CHAÎNE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4211960" y="1484784"/>
            <a:ext cx="12874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i="1" u="sng" dirty="0">
                <a:solidFill>
                  <a:schemeClr val="tx1">
                    <a:lumMod val="95000"/>
                    <a:lumOff val="5000"/>
                  </a:schemeClr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POSITION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7235825" y="1124571"/>
            <a:ext cx="13906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i="1" u="sng" dirty="0">
                <a:solidFill>
                  <a:schemeClr val="tx1">
                    <a:lumMod val="95000"/>
                    <a:lumOff val="5000"/>
                  </a:schemeClr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FONCTION</a:t>
            </a:r>
            <a:endParaRPr lang="fr-FR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335699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4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III- </a:t>
            </a:r>
            <a:r>
              <a:rPr lang="fr-FR" sz="2400" b="1" i="1" u="sng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Stéréoisomérie</a:t>
            </a:r>
            <a:endParaRPr lang="fr-FR" sz="2400" b="1" i="1" u="sng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79512" y="3758263"/>
            <a:ext cx="8821488" cy="1077218"/>
          </a:xfrm>
          <a:prstGeom prst="rect">
            <a:avLst/>
          </a:prstGeom>
          <a:solidFill>
            <a:srgbClr val="C6EAEC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fr-FR" sz="2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Deux molécules forment un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couple de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STEREOISOMERES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si elles ont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un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enchaînement identique des atomes et des liaisons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mais une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disposition spatiale différentes des atomes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.</a:t>
            </a:r>
            <a:endParaRPr lang="fr-FR" sz="1200" b="1" i="1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486916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ym typeface="Wingdings"/>
              </a:rPr>
              <a:t></a:t>
            </a:r>
            <a:r>
              <a:rPr lang="fr-FR" sz="2000" dirty="0" smtClean="0"/>
              <a:t>- 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Application 4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kumimoji="0" lang="fr-FR" sz="20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Identifier le </a:t>
            </a:r>
            <a:r>
              <a:rPr kumimoji="0" lang="fr-FR" sz="200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stéréoisomère</a:t>
            </a:r>
            <a:r>
              <a:rPr kumimoji="0" lang="fr-FR" sz="20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parmi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puis celui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parmi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 l="3463" t="41999" r="29443" b="26921"/>
          <a:stretch>
            <a:fillRect/>
          </a:stretch>
        </p:blipFill>
        <p:spPr bwMode="auto">
          <a:xfrm>
            <a:off x="2339752" y="5300700"/>
            <a:ext cx="5688632" cy="148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à coins arrondis 17"/>
          <p:cNvSpPr/>
          <p:nvPr/>
        </p:nvSpPr>
        <p:spPr>
          <a:xfrm>
            <a:off x="4499992" y="5275808"/>
            <a:ext cx="1800200" cy="15121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7170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3463" t="41999" r="29443" b="26921"/>
          <a:stretch>
            <a:fillRect/>
          </a:stretch>
        </p:blipFill>
        <p:spPr bwMode="auto">
          <a:xfrm>
            <a:off x="2123728" y="1988840"/>
            <a:ext cx="5976664" cy="15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 l="13702" t="41999" r="10699" b="26081"/>
          <a:stretch>
            <a:fillRect/>
          </a:stretch>
        </p:blipFill>
        <p:spPr bwMode="auto">
          <a:xfrm>
            <a:off x="2195736" y="3532512"/>
            <a:ext cx="6840760" cy="162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67734" y="5301208"/>
            <a:ext cx="76709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</a:t>
            </a:r>
            <a:r>
              <a:rPr kumimoji="0" lang="fr-FR" sz="20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Que faut-il faire pour passer de la molécule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à son </a:t>
            </a:r>
            <a:r>
              <a:rPr kumimoji="0" lang="fr-FR" sz="2000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stéréoisomère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74947" y="6021288"/>
            <a:ext cx="76565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</a:t>
            </a:r>
            <a:r>
              <a:rPr kumimoji="0" lang="fr-FR" sz="20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Que </a:t>
            </a:r>
            <a:r>
              <a:rPr lang="fr-FR" sz="2000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faut</a:t>
            </a:r>
            <a:r>
              <a:rPr kumimoji="0" lang="fr-FR" sz="20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-il faire pour passer de la molécule </a:t>
            </a:r>
            <a:r>
              <a:rPr lang="fr-FR" sz="20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à son </a:t>
            </a:r>
            <a:r>
              <a:rPr kumimoji="0" lang="fr-FR" sz="2000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stéréoisomère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1600" y="5589240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 suffit de faire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tourner le CH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 droite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la molécule.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0" y="638588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 faut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casser les liaisons C-F et C-OH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pour inverser la position 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OH</a:t>
            </a:r>
            <a:endParaRPr lang="fr-FR" b="1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4427984" y="1988840"/>
            <a:ext cx="1800200" cy="15121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5940152" y="3604520"/>
            <a:ext cx="1440160" cy="15121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79512" y="445895"/>
            <a:ext cx="8821488" cy="1077218"/>
          </a:xfrm>
          <a:prstGeom prst="rect">
            <a:avLst/>
          </a:prstGeom>
          <a:solidFill>
            <a:srgbClr val="C6EAEC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fr-FR" sz="2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Deux molécules forment un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couple de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STEREOISOMERES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si elles ont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un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enchaînement identique des atomes et des liaisons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mais une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disposition spatiale différentes des atomes</a:t>
            </a:r>
            <a:endParaRPr lang="fr-FR" sz="1200" b="1" i="1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155679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ym typeface="Wingdings"/>
              </a:rPr>
              <a:t></a:t>
            </a:r>
            <a:r>
              <a:rPr lang="fr-FR" sz="2000" dirty="0" smtClean="0"/>
              <a:t>- 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Application 4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kumimoji="0" lang="fr-FR" sz="20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Identifier le </a:t>
            </a:r>
            <a:r>
              <a:rPr kumimoji="0" lang="fr-FR" sz="200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stéréoisomère</a:t>
            </a:r>
            <a:r>
              <a:rPr kumimoji="0" lang="fr-FR" sz="20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parmi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puis celui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parmi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4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III- </a:t>
            </a:r>
            <a:r>
              <a:rPr lang="fr-FR" sz="2400" b="1" i="1" u="sng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Stéréoisomérie</a:t>
            </a:r>
            <a:endParaRPr lang="fr-FR" sz="2400" b="1" i="1" u="sng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63183">
            <a:off x="2397792" y="4343063"/>
            <a:ext cx="659423" cy="41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693535">
            <a:off x="2976151" y="4012609"/>
            <a:ext cx="659423" cy="41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Forme libre 21"/>
          <p:cNvSpPr/>
          <p:nvPr/>
        </p:nvSpPr>
        <p:spPr>
          <a:xfrm>
            <a:off x="3044824" y="2499002"/>
            <a:ext cx="304817" cy="590604"/>
          </a:xfrm>
          <a:custGeom>
            <a:avLst/>
            <a:gdLst>
              <a:gd name="connsiteX0" fmla="*/ 419893 w 419893"/>
              <a:gd name="connsiteY0" fmla="*/ 0 h 1138238"/>
              <a:gd name="connsiteX1" fmla="*/ 5556 w 419893"/>
              <a:gd name="connsiteY1" fmla="*/ 552450 h 1138238"/>
              <a:gd name="connsiteX2" fmla="*/ 386556 w 419893"/>
              <a:gd name="connsiteY2" fmla="*/ 1138238 h 1138238"/>
              <a:gd name="connsiteX0" fmla="*/ 457199 w 457199"/>
              <a:gd name="connsiteY0" fmla="*/ 0 h 1138238"/>
              <a:gd name="connsiteX1" fmla="*/ 42862 w 457199"/>
              <a:gd name="connsiteY1" fmla="*/ 552450 h 1138238"/>
              <a:gd name="connsiteX2" fmla="*/ 136797 w 457199"/>
              <a:gd name="connsiteY2" fmla="*/ 969268 h 1138238"/>
              <a:gd name="connsiteX3" fmla="*/ 423862 w 457199"/>
              <a:gd name="connsiteY3" fmla="*/ 1138238 h 1138238"/>
              <a:gd name="connsiteX0" fmla="*/ 457199 w 457199"/>
              <a:gd name="connsiteY0" fmla="*/ 0 h 1138238"/>
              <a:gd name="connsiteX1" fmla="*/ 208805 w 457199"/>
              <a:gd name="connsiteY1" fmla="*/ 105172 h 1138238"/>
              <a:gd name="connsiteX2" fmla="*/ 42862 w 457199"/>
              <a:gd name="connsiteY2" fmla="*/ 552450 h 1138238"/>
              <a:gd name="connsiteX3" fmla="*/ 136797 w 457199"/>
              <a:gd name="connsiteY3" fmla="*/ 969268 h 1138238"/>
              <a:gd name="connsiteX4" fmla="*/ 423862 w 457199"/>
              <a:gd name="connsiteY4" fmla="*/ 1138238 h 1138238"/>
              <a:gd name="connsiteX0" fmla="*/ 457199 w 457199"/>
              <a:gd name="connsiteY0" fmla="*/ 0 h 1138238"/>
              <a:gd name="connsiteX1" fmla="*/ 280813 w 457199"/>
              <a:gd name="connsiteY1" fmla="*/ 393204 h 1138238"/>
              <a:gd name="connsiteX2" fmla="*/ 208805 w 457199"/>
              <a:gd name="connsiteY2" fmla="*/ 105172 h 1138238"/>
              <a:gd name="connsiteX3" fmla="*/ 42862 w 457199"/>
              <a:gd name="connsiteY3" fmla="*/ 552450 h 1138238"/>
              <a:gd name="connsiteX4" fmla="*/ 136797 w 457199"/>
              <a:gd name="connsiteY4" fmla="*/ 969268 h 1138238"/>
              <a:gd name="connsiteX5" fmla="*/ 423862 w 457199"/>
              <a:gd name="connsiteY5" fmla="*/ 1138238 h 1138238"/>
              <a:gd name="connsiteX0" fmla="*/ 280813 w 423862"/>
              <a:gd name="connsiteY0" fmla="*/ 530597 h 1059607"/>
              <a:gd name="connsiteX1" fmla="*/ 280813 w 423862"/>
              <a:gd name="connsiteY1" fmla="*/ 314573 h 1059607"/>
              <a:gd name="connsiteX2" fmla="*/ 208805 w 423862"/>
              <a:gd name="connsiteY2" fmla="*/ 26541 h 1059607"/>
              <a:gd name="connsiteX3" fmla="*/ 42862 w 423862"/>
              <a:gd name="connsiteY3" fmla="*/ 473819 h 1059607"/>
              <a:gd name="connsiteX4" fmla="*/ 136797 w 423862"/>
              <a:gd name="connsiteY4" fmla="*/ 890637 h 1059607"/>
              <a:gd name="connsiteX5" fmla="*/ 423862 w 423862"/>
              <a:gd name="connsiteY5" fmla="*/ 1059607 h 1059607"/>
              <a:gd name="connsiteX0" fmla="*/ 280813 w 423862"/>
              <a:gd name="connsiteY0" fmla="*/ 530597 h 1059607"/>
              <a:gd name="connsiteX1" fmla="*/ 280813 w 423862"/>
              <a:gd name="connsiteY1" fmla="*/ 314573 h 1059607"/>
              <a:gd name="connsiteX2" fmla="*/ 208805 w 423862"/>
              <a:gd name="connsiteY2" fmla="*/ 26541 h 1059607"/>
              <a:gd name="connsiteX3" fmla="*/ 42862 w 423862"/>
              <a:gd name="connsiteY3" fmla="*/ 473819 h 1059607"/>
              <a:gd name="connsiteX4" fmla="*/ 136797 w 423862"/>
              <a:gd name="connsiteY4" fmla="*/ 890637 h 1059607"/>
              <a:gd name="connsiteX5" fmla="*/ 423862 w 423862"/>
              <a:gd name="connsiteY5" fmla="*/ 1059607 h 1059607"/>
              <a:gd name="connsiteX0" fmla="*/ 280813 w 423862"/>
              <a:gd name="connsiteY0" fmla="*/ 542598 h 1071608"/>
              <a:gd name="connsiteX1" fmla="*/ 280813 w 423862"/>
              <a:gd name="connsiteY1" fmla="*/ 254566 h 1071608"/>
              <a:gd name="connsiteX2" fmla="*/ 208805 w 423862"/>
              <a:gd name="connsiteY2" fmla="*/ 38542 h 1071608"/>
              <a:gd name="connsiteX3" fmla="*/ 42862 w 423862"/>
              <a:gd name="connsiteY3" fmla="*/ 485820 h 1071608"/>
              <a:gd name="connsiteX4" fmla="*/ 136797 w 423862"/>
              <a:gd name="connsiteY4" fmla="*/ 902638 h 1071608"/>
              <a:gd name="connsiteX5" fmla="*/ 423862 w 423862"/>
              <a:gd name="connsiteY5" fmla="*/ 1071608 h 1071608"/>
              <a:gd name="connsiteX0" fmla="*/ 280813 w 423862"/>
              <a:gd name="connsiteY0" fmla="*/ 542598 h 1071608"/>
              <a:gd name="connsiteX1" fmla="*/ 280813 w 423862"/>
              <a:gd name="connsiteY1" fmla="*/ 398582 h 1071608"/>
              <a:gd name="connsiteX2" fmla="*/ 280813 w 423862"/>
              <a:gd name="connsiteY2" fmla="*/ 254566 h 1071608"/>
              <a:gd name="connsiteX3" fmla="*/ 208805 w 423862"/>
              <a:gd name="connsiteY3" fmla="*/ 38542 h 1071608"/>
              <a:gd name="connsiteX4" fmla="*/ 42862 w 423862"/>
              <a:gd name="connsiteY4" fmla="*/ 485820 h 1071608"/>
              <a:gd name="connsiteX5" fmla="*/ 136797 w 423862"/>
              <a:gd name="connsiteY5" fmla="*/ 902638 h 1071608"/>
              <a:gd name="connsiteX6" fmla="*/ 423862 w 423862"/>
              <a:gd name="connsiteY6" fmla="*/ 1071608 h 1071608"/>
              <a:gd name="connsiteX0" fmla="*/ 280813 w 423862"/>
              <a:gd name="connsiteY0" fmla="*/ 542598 h 1071608"/>
              <a:gd name="connsiteX1" fmla="*/ 280813 w 423862"/>
              <a:gd name="connsiteY1" fmla="*/ 254566 h 1071608"/>
              <a:gd name="connsiteX2" fmla="*/ 208805 w 423862"/>
              <a:gd name="connsiteY2" fmla="*/ 38542 h 1071608"/>
              <a:gd name="connsiteX3" fmla="*/ 42862 w 423862"/>
              <a:gd name="connsiteY3" fmla="*/ 485820 h 1071608"/>
              <a:gd name="connsiteX4" fmla="*/ 136797 w 423862"/>
              <a:gd name="connsiteY4" fmla="*/ 902638 h 1071608"/>
              <a:gd name="connsiteX5" fmla="*/ 423862 w 423862"/>
              <a:gd name="connsiteY5" fmla="*/ 1071608 h 1071608"/>
              <a:gd name="connsiteX0" fmla="*/ 280813 w 423862"/>
              <a:gd name="connsiteY0" fmla="*/ 398582 h 1071608"/>
              <a:gd name="connsiteX1" fmla="*/ 280813 w 423862"/>
              <a:gd name="connsiteY1" fmla="*/ 254566 h 1071608"/>
              <a:gd name="connsiteX2" fmla="*/ 208805 w 423862"/>
              <a:gd name="connsiteY2" fmla="*/ 38542 h 1071608"/>
              <a:gd name="connsiteX3" fmla="*/ 42862 w 423862"/>
              <a:gd name="connsiteY3" fmla="*/ 485820 h 1071608"/>
              <a:gd name="connsiteX4" fmla="*/ 136797 w 423862"/>
              <a:gd name="connsiteY4" fmla="*/ 902638 h 1071608"/>
              <a:gd name="connsiteX5" fmla="*/ 423862 w 423862"/>
              <a:gd name="connsiteY5" fmla="*/ 1071608 h 1071608"/>
              <a:gd name="connsiteX0" fmla="*/ 280813 w 423862"/>
              <a:gd name="connsiteY0" fmla="*/ 254566 h 927592"/>
              <a:gd name="connsiteX1" fmla="*/ 280813 w 423862"/>
              <a:gd name="connsiteY1" fmla="*/ 110550 h 927592"/>
              <a:gd name="connsiteX2" fmla="*/ 136797 w 423862"/>
              <a:gd name="connsiteY2" fmla="*/ 38542 h 927592"/>
              <a:gd name="connsiteX3" fmla="*/ 42862 w 423862"/>
              <a:gd name="connsiteY3" fmla="*/ 341804 h 927592"/>
              <a:gd name="connsiteX4" fmla="*/ 136797 w 423862"/>
              <a:gd name="connsiteY4" fmla="*/ 758622 h 927592"/>
              <a:gd name="connsiteX5" fmla="*/ 423862 w 423862"/>
              <a:gd name="connsiteY5" fmla="*/ 927592 h 927592"/>
              <a:gd name="connsiteX0" fmla="*/ 280813 w 423862"/>
              <a:gd name="connsiteY0" fmla="*/ 254566 h 927592"/>
              <a:gd name="connsiteX1" fmla="*/ 280813 w 423862"/>
              <a:gd name="connsiteY1" fmla="*/ 110550 h 927592"/>
              <a:gd name="connsiteX2" fmla="*/ 136797 w 423862"/>
              <a:gd name="connsiteY2" fmla="*/ 38542 h 927592"/>
              <a:gd name="connsiteX3" fmla="*/ 42862 w 423862"/>
              <a:gd name="connsiteY3" fmla="*/ 341804 h 927592"/>
              <a:gd name="connsiteX4" fmla="*/ 136797 w 423862"/>
              <a:gd name="connsiteY4" fmla="*/ 758622 h 927592"/>
              <a:gd name="connsiteX5" fmla="*/ 423862 w 423862"/>
              <a:gd name="connsiteY5" fmla="*/ 927592 h 927592"/>
              <a:gd name="connsiteX0" fmla="*/ 280813 w 352821"/>
              <a:gd name="connsiteY0" fmla="*/ 254566 h 780086"/>
              <a:gd name="connsiteX1" fmla="*/ 280813 w 352821"/>
              <a:gd name="connsiteY1" fmla="*/ 110550 h 780086"/>
              <a:gd name="connsiteX2" fmla="*/ 136797 w 352821"/>
              <a:gd name="connsiteY2" fmla="*/ 38542 h 780086"/>
              <a:gd name="connsiteX3" fmla="*/ 42862 w 352821"/>
              <a:gd name="connsiteY3" fmla="*/ 341804 h 780086"/>
              <a:gd name="connsiteX4" fmla="*/ 136797 w 352821"/>
              <a:gd name="connsiteY4" fmla="*/ 758622 h 780086"/>
              <a:gd name="connsiteX5" fmla="*/ 352821 w 352821"/>
              <a:gd name="connsiteY5" fmla="*/ 470590 h 780086"/>
              <a:gd name="connsiteX0" fmla="*/ 280813 w 352821"/>
              <a:gd name="connsiteY0" fmla="*/ 254566 h 780086"/>
              <a:gd name="connsiteX1" fmla="*/ 280813 w 352821"/>
              <a:gd name="connsiteY1" fmla="*/ 110550 h 780086"/>
              <a:gd name="connsiteX2" fmla="*/ 136797 w 352821"/>
              <a:gd name="connsiteY2" fmla="*/ 38542 h 780086"/>
              <a:gd name="connsiteX3" fmla="*/ 42862 w 352821"/>
              <a:gd name="connsiteY3" fmla="*/ 341804 h 780086"/>
              <a:gd name="connsiteX4" fmla="*/ 136798 w 352821"/>
              <a:gd name="connsiteY4" fmla="*/ 758622 h 780086"/>
              <a:gd name="connsiteX5" fmla="*/ 352821 w 352821"/>
              <a:gd name="connsiteY5" fmla="*/ 470590 h 780086"/>
              <a:gd name="connsiteX0" fmla="*/ 280813 w 352821"/>
              <a:gd name="connsiteY0" fmla="*/ 254566 h 813391"/>
              <a:gd name="connsiteX1" fmla="*/ 280813 w 352821"/>
              <a:gd name="connsiteY1" fmla="*/ 110550 h 813391"/>
              <a:gd name="connsiteX2" fmla="*/ 136797 w 352821"/>
              <a:gd name="connsiteY2" fmla="*/ 38542 h 813391"/>
              <a:gd name="connsiteX3" fmla="*/ 42862 w 352821"/>
              <a:gd name="connsiteY3" fmla="*/ 341804 h 813391"/>
              <a:gd name="connsiteX4" fmla="*/ 136798 w 352821"/>
              <a:gd name="connsiteY4" fmla="*/ 758622 h 813391"/>
              <a:gd name="connsiteX5" fmla="*/ 280814 w 352821"/>
              <a:gd name="connsiteY5" fmla="*/ 686614 h 813391"/>
              <a:gd name="connsiteX6" fmla="*/ 352821 w 352821"/>
              <a:gd name="connsiteY6" fmla="*/ 470590 h 813391"/>
              <a:gd name="connsiteX0" fmla="*/ 280813 w 304817"/>
              <a:gd name="connsiteY0" fmla="*/ 254566 h 813391"/>
              <a:gd name="connsiteX1" fmla="*/ 280813 w 304817"/>
              <a:gd name="connsiteY1" fmla="*/ 110550 h 813391"/>
              <a:gd name="connsiteX2" fmla="*/ 136797 w 304817"/>
              <a:gd name="connsiteY2" fmla="*/ 38542 h 813391"/>
              <a:gd name="connsiteX3" fmla="*/ 42862 w 304817"/>
              <a:gd name="connsiteY3" fmla="*/ 341804 h 813391"/>
              <a:gd name="connsiteX4" fmla="*/ 136798 w 304817"/>
              <a:gd name="connsiteY4" fmla="*/ 758622 h 813391"/>
              <a:gd name="connsiteX5" fmla="*/ 280814 w 304817"/>
              <a:gd name="connsiteY5" fmla="*/ 686614 h 813391"/>
              <a:gd name="connsiteX6" fmla="*/ 280814 w 304817"/>
              <a:gd name="connsiteY6" fmla="*/ 398582 h 813391"/>
              <a:gd name="connsiteX0" fmla="*/ 280813 w 304817"/>
              <a:gd name="connsiteY0" fmla="*/ 254566 h 813391"/>
              <a:gd name="connsiteX1" fmla="*/ 208806 w 304817"/>
              <a:gd name="connsiteY1" fmla="*/ 110550 h 813391"/>
              <a:gd name="connsiteX2" fmla="*/ 136797 w 304817"/>
              <a:gd name="connsiteY2" fmla="*/ 38542 h 813391"/>
              <a:gd name="connsiteX3" fmla="*/ 42862 w 304817"/>
              <a:gd name="connsiteY3" fmla="*/ 341804 h 813391"/>
              <a:gd name="connsiteX4" fmla="*/ 136798 w 304817"/>
              <a:gd name="connsiteY4" fmla="*/ 758622 h 813391"/>
              <a:gd name="connsiteX5" fmla="*/ 280814 w 304817"/>
              <a:gd name="connsiteY5" fmla="*/ 686614 h 813391"/>
              <a:gd name="connsiteX6" fmla="*/ 280814 w 304817"/>
              <a:gd name="connsiteY6" fmla="*/ 398582 h 813391"/>
              <a:gd name="connsiteX0" fmla="*/ 280813 w 304817"/>
              <a:gd name="connsiteY0" fmla="*/ 158556 h 717381"/>
              <a:gd name="connsiteX1" fmla="*/ 208806 w 304817"/>
              <a:gd name="connsiteY1" fmla="*/ 14540 h 717381"/>
              <a:gd name="connsiteX2" fmla="*/ 42862 w 304817"/>
              <a:gd name="connsiteY2" fmla="*/ 245794 h 717381"/>
              <a:gd name="connsiteX3" fmla="*/ 136798 w 304817"/>
              <a:gd name="connsiteY3" fmla="*/ 662612 h 717381"/>
              <a:gd name="connsiteX4" fmla="*/ 280814 w 304817"/>
              <a:gd name="connsiteY4" fmla="*/ 590604 h 717381"/>
              <a:gd name="connsiteX5" fmla="*/ 280814 w 304817"/>
              <a:gd name="connsiteY5" fmla="*/ 302572 h 71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17" h="717381">
                <a:moveTo>
                  <a:pt x="280813" y="158556"/>
                </a:moveTo>
                <a:cubicBezTo>
                  <a:pt x="280813" y="98549"/>
                  <a:pt x="248464" y="0"/>
                  <a:pt x="208806" y="14540"/>
                </a:cubicBezTo>
                <a:cubicBezTo>
                  <a:pt x="169148" y="29080"/>
                  <a:pt x="54863" y="137782"/>
                  <a:pt x="42862" y="245794"/>
                </a:cubicBezTo>
                <a:cubicBezTo>
                  <a:pt x="0" y="395019"/>
                  <a:pt x="85138" y="641148"/>
                  <a:pt x="136798" y="662612"/>
                </a:cubicBezTo>
                <a:cubicBezTo>
                  <a:pt x="163786" y="717381"/>
                  <a:pt x="256811" y="650611"/>
                  <a:pt x="280814" y="590604"/>
                </a:cubicBezTo>
                <a:cubicBezTo>
                  <a:pt x="304817" y="530597"/>
                  <a:pt x="256142" y="335877"/>
                  <a:pt x="280814" y="302572"/>
                </a:cubicBezTo>
              </a:path>
            </a:pathLst>
          </a:custGeom>
          <a:ln w="571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8" grpId="0"/>
      <p:bldP spid="9" grpId="0"/>
      <p:bldP spid="10" grpId="0"/>
      <p:bldP spid="12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4228" y="-27384"/>
            <a:ext cx="79979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</a:t>
            </a:r>
            <a:r>
              <a:rPr kumimoji="0" lang="fr-FR" sz="20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Que </a:t>
            </a:r>
            <a:r>
              <a:rPr lang="fr-FR" sz="2000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fau</a:t>
            </a:r>
            <a:r>
              <a:rPr kumimoji="0" lang="fr-FR" sz="20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t-il faire pour passer de la molécule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à son </a:t>
            </a:r>
            <a:r>
              <a:rPr kumimoji="0" lang="fr-FR" sz="2000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stéréoisomère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4528" y="792088"/>
            <a:ext cx="76773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</a:t>
            </a:r>
            <a:r>
              <a:rPr kumimoji="0" lang="fr-FR" sz="20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Que </a:t>
            </a:r>
            <a:r>
              <a:rPr lang="fr-FR" sz="2000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faut</a:t>
            </a:r>
            <a:r>
              <a:rPr kumimoji="0" lang="fr-FR" sz="20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-il faire pour passer de la molécule </a:t>
            </a:r>
            <a:r>
              <a:rPr lang="fr-FR" sz="20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à son </a:t>
            </a:r>
            <a:r>
              <a:rPr kumimoji="0" lang="fr-FR" sz="2000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stéréoisomère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260648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 suffit de faire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tourner le CH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 droite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la molécule.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0" y="115668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 faut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casser les liaisons C-F et C-OH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pour inverser la position 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OH</a:t>
            </a:r>
            <a:endParaRPr lang="fr-FR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71600" y="1844824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lang="fr-FR" sz="2000" b="1" i="1" u="sng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Stéréoisomères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de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CONFORMATION</a:t>
            </a:r>
            <a:endParaRPr lang="fr-FR" sz="2000" b="1" i="1" u="sng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2276872"/>
            <a:ext cx="29658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Etude de l’éthane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068960"/>
            <a:ext cx="501405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270892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latin typeface="Calibri" pitchFamily="34" charset="0"/>
              </a:rPr>
              <a:t>      </a:t>
            </a:r>
            <a:r>
              <a:rPr lang="fr-FR" sz="2000" dirty="0"/>
              <a:t>La figure ci-contre représente deux </a:t>
            </a:r>
            <a:r>
              <a:rPr lang="fr-FR" sz="2000" dirty="0" err="1" smtClean="0"/>
              <a:t>stéréoisomères</a:t>
            </a:r>
            <a:r>
              <a:rPr lang="fr-FR" sz="2000" dirty="0" smtClean="0"/>
              <a:t> </a:t>
            </a:r>
            <a:r>
              <a:rPr lang="fr-FR" sz="2000" dirty="0"/>
              <a:t>de conformation de l’éthane.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191" y="5756406"/>
            <a:ext cx="62071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943100" y="5805264"/>
            <a:ext cx="7200900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i="1" dirty="0"/>
              <a:t>Il existe une </a:t>
            </a:r>
            <a:r>
              <a:rPr lang="fr-FR" sz="2000" b="1" i="1" dirty="0"/>
              <a:t>infinité de </a:t>
            </a:r>
            <a:r>
              <a:rPr lang="fr-FR" sz="2000" b="1" i="1" dirty="0" err="1"/>
              <a:t>stéréoisomères</a:t>
            </a:r>
            <a:r>
              <a:rPr lang="fr-FR" sz="2000" b="1" i="1" dirty="0"/>
              <a:t> de conformation pour une même molécule</a:t>
            </a:r>
            <a:r>
              <a:rPr lang="fr-FR" sz="2000" i="1" dirty="0"/>
              <a:t>, mais tous ne sont pas équivalents </a:t>
            </a:r>
            <a:r>
              <a:rPr lang="fr-FR" sz="2000" i="1" dirty="0" smtClean="0"/>
              <a:t>en énergie.</a:t>
            </a:r>
            <a:endParaRPr lang="fr-FR" sz="2000" dirty="0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79512" y="4947266"/>
            <a:ext cx="8821488" cy="769441"/>
          </a:xfrm>
          <a:prstGeom prst="rect">
            <a:avLst/>
          </a:prstGeom>
          <a:solidFill>
            <a:srgbClr val="C6EAEC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fr-FR" sz="2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stéréoisomères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sont 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stéréoisomères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CONFORMATION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 on passe de l’un à l’autre par des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rotations autour de liaisons simples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1200" b="1" i="1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5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49"/>
          <p:cNvSpPr>
            <a:spLocks noChangeArrowheads="1"/>
          </p:cNvSpPr>
          <p:nvPr/>
        </p:nvSpPr>
        <p:spPr bwMode="auto">
          <a:xfrm>
            <a:off x="570" y="4365873"/>
            <a:ext cx="18358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i="1" dirty="0">
                <a:solidFill>
                  <a:srgbClr val="FF0000"/>
                </a:solidFill>
              </a:rPr>
              <a:t>Conformations  </a:t>
            </a:r>
          </a:p>
          <a:p>
            <a:r>
              <a:rPr lang="fr-FR" sz="2000" b="1" i="1" u="sng" dirty="0">
                <a:solidFill>
                  <a:srgbClr val="FF0000"/>
                </a:solidFill>
              </a:rPr>
              <a:t>éclipsées</a:t>
            </a:r>
            <a:r>
              <a:rPr lang="fr-FR" sz="2000" i="1" dirty="0">
                <a:solidFill>
                  <a:srgbClr val="FF0000"/>
                </a:solidFill>
              </a:rPr>
              <a:t> </a:t>
            </a:r>
            <a:r>
              <a:rPr lang="fr-FR" sz="2000" b="1" dirty="0">
                <a:solidFill>
                  <a:srgbClr val="FF0000"/>
                </a:solidFill>
              </a:rPr>
              <a:t>(A)</a:t>
            </a:r>
            <a:endParaRPr lang="fr-FR" sz="2000" b="1" dirty="0">
              <a:latin typeface="Calibri" pitchFamily="34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724128" y="1052736"/>
            <a:ext cx="3168650" cy="1439862"/>
            <a:chOff x="8131" y="10801"/>
            <a:chExt cx="3267" cy="1570"/>
          </a:xfrm>
        </p:grpSpPr>
        <p:pic>
          <p:nvPicPr>
            <p:cNvPr id="1439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31" y="10801"/>
              <a:ext cx="3267" cy="157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4394" name="Freeform 3"/>
            <p:cNvSpPr>
              <a:spLocks/>
            </p:cNvSpPr>
            <p:nvPr/>
          </p:nvSpPr>
          <p:spPr bwMode="auto">
            <a:xfrm>
              <a:off x="10714" y="11105"/>
              <a:ext cx="403" cy="219"/>
            </a:xfrm>
            <a:custGeom>
              <a:avLst/>
              <a:gdLst>
                <a:gd name="T0" fmla="*/ 0 w 403"/>
                <a:gd name="T1" fmla="*/ 0 h 219"/>
                <a:gd name="T2" fmla="*/ 299 w 403"/>
                <a:gd name="T3" fmla="*/ 81 h 219"/>
                <a:gd name="T4" fmla="*/ 403 w 403"/>
                <a:gd name="T5" fmla="*/ 219 h 219"/>
                <a:gd name="T6" fmla="*/ 0 60000 65536"/>
                <a:gd name="T7" fmla="*/ 0 60000 65536"/>
                <a:gd name="T8" fmla="*/ 0 60000 65536"/>
                <a:gd name="T9" fmla="*/ 0 w 403"/>
                <a:gd name="T10" fmla="*/ 0 h 219"/>
                <a:gd name="T11" fmla="*/ 403 w 403"/>
                <a:gd name="T12" fmla="*/ 219 h 2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3" h="219">
                  <a:moveTo>
                    <a:pt x="0" y="0"/>
                  </a:moveTo>
                  <a:cubicBezTo>
                    <a:pt x="116" y="22"/>
                    <a:pt x="232" y="45"/>
                    <a:pt x="299" y="81"/>
                  </a:cubicBezTo>
                  <a:cubicBezTo>
                    <a:pt x="366" y="117"/>
                    <a:pt x="384" y="168"/>
                    <a:pt x="403" y="21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95" name="Text Box 4"/>
            <p:cNvSpPr txBox="1">
              <a:spLocks noChangeArrowheads="1"/>
            </p:cNvSpPr>
            <p:nvPr/>
          </p:nvSpPr>
          <p:spPr bwMode="auto">
            <a:xfrm>
              <a:off x="10817" y="10801"/>
              <a:ext cx="581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fr-FR" sz="2000" b="1" dirty="0">
                  <a:solidFill>
                    <a:srgbClr val="FF0000"/>
                  </a:solidFill>
                  <a:latin typeface="Symbol" pitchFamily="18" charset="2"/>
                </a:rPr>
                <a:t>q</a:t>
              </a:r>
              <a:endParaRPr lang="fr-FR" sz="4800" dirty="0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549970" y="3645024"/>
            <a:ext cx="7702550" cy="2520950"/>
            <a:chOff x="1997" y="9842"/>
            <a:chExt cx="9297" cy="3867"/>
          </a:xfrm>
        </p:grpSpPr>
        <p:sp>
          <p:nvSpPr>
            <p:cNvPr id="14379" name="Text Box 6"/>
            <p:cNvSpPr txBox="1">
              <a:spLocks noChangeArrowheads="1"/>
            </p:cNvSpPr>
            <p:nvPr/>
          </p:nvSpPr>
          <p:spPr bwMode="auto">
            <a:xfrm>
              <a:off x="2169" y="9842"/>
              <a:ext cx="1564" cy="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fr-FR" sz="2400" b="1">
                  <a:latin typeface="Calibri" pitchFamily="34" charset="0"/>
                </a:rPr>
                <a:t>E</a:t>
              </a:r>
              <a:r>
                <a:rPr lang="fr-FR" sz="2400" b="1" baseline="-25000">
                  <a:latin typeface="Calibri" pitchFamily="34" charset="0"/>
                </a:rPr>
                <a:t>p</a:t>
              </a:r>
              <a:endParaRPr lang="fr-FR" sz="3200"/>
            </a:p>
          </p:txBody>
        </p:sp>
        <p:sp>
          <p:nvSpPr>
            <p:cNvPr id="14380" name="Text Box 7"/>
            <p:cNvSpPr txBox="1">
              <a:spLocks noChangeArrowheads="1"/>
            </p:cNvSpPr>
            <p:nvPr/>
          </p:nvSpPr>
          <p:spPr bwMode="auto">
            <a:xfrm>
              <a:off x="9857" y="13153"/>
              <a:ext cx="903" cy="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fr-FR" sz="2400" b="1">
                  <a:latin typeface="Symbol" pitchFamily="18" charset="2"/>
                </a:rPr>
                <a:t>q</a:t>
              </a:r>
              <a:endParaRPr lang="fr-FR" sz="3200"/>
            </a:p>
          </p:txBody>
        </p:sp>
        <p:cxnSp>
          <p:nvCxnSpPr>
            <p:cNvPr id="14381" name="AutoShape 8"/>
            <p:cNvCxnSpPr>
              <a:cxnSpLocks noChangeShapeType="1"/>
            </p:cNvCxnSpPr>
            <p:nvPr/>
          </p:nvCxnSpPr>
          <p:spPr bwMode="auto">
            <a:xfrm>
              <a:off x="9469" y="10726"/>
              <a:ext cx="0" cy="2154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14382" name="Text Box 9"/>
            <p:cNvSpPr txBox="1">
              <a:spLocks noChangeArrowheads="1"/>
            </p:cNvSpPr>
            <p:nvPr/>
          </p:nvSpPr>
          <p:spPr bwMode="auto">
            <a:xfrm>
              <a:off x="9431" y="11385"/>
              <a:ext cx="1863" cy="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fr-FR" b="1">
                  <a:latin typeface="Calibri" pitchFamily="34" charset="0"/>
                </a:rPr>
                <a:t>11,7 kJ.mol</a:t>
              </a:r>
              <a:r>
                <a:rPr lang="fr-FR" b="1" baseline="30000">
                  <a:latin typeface="Calibri" pitchFamily="34" charset="0"/>
                </a:rPr>
                <a:t> – 1 </a:t>
              </a:r>
              <a:endParaRPr lang="fr-FR" sz="2800"/>
            </a:p>
          </p:txBody>
        </p:sp>
        <p:cxnSp>
          <p:nvCxnSpPr>
            <p:cNvPr id="14383" name="AutoShape 10"/>
            <p:cNvCxnSpPr>
              <a:cxnSpLocks noChangeShapeType="1"/>
            </p:cNvCxnSpPr>
            <p:nvPr/>
          </p:nvCxnSpPr>
          <p:spPr bwMode="auto">
            <a:xfrm flipV="1">
              <a:off x="2143" y="10173"/>
              <a:ext cx="0" cy="338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4384" name="AutoShape 11"/>
            <p:cNvCxnSpPr>
              <a:cxnSpLocks noChangeShapeType="1"/>
            </p:cNvCxnSpPr>
            <p:nvPr/>
          </p:nvCxnSpPr>
          <p:spPr bwMode="auto">
            <a:xfrm>
              <a:off x="1997" y="13422"/>
              <a:ext cx="795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4385" name="AutoShape 12"/>
            <p:cNvCxnSpPr>
              <a:cxnSpLocks noChangeShapeType="1"/>
            </p:cNvCxnSpPr>
            <p:nvPr/>
          </p:nvCxnSpPr>
          <p:spPr bwMode="auto">
            <a:xfrm>
              <a:off x="2143" y="10666"/>
              <a:ext cx="7462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4386" name="AutoShape 13"/>
            <p:cNvCxnSpPr>
              <a:cxnSpLocks noChangeShapeType="1"/>
            </p:cNvCxnSpPr>
            <p:nvPr/>
          </p:nvCxnSpPr>
          <p:spPr bwMode="auto">
            <a:xfrm>
              <a:off x="2143" y="12815"/>
              <a:ext cx="7462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4387" name="AutoShape 14"/>
            <p:cNvCxnSpPr>
              <a:cxnSpLocks noChangeShapeType="1"/>
            </p:cNvCxnSpPr>
            <p:nvPr/>
          </p:nvCxnSpPr>
          <p:spPr bwMode="auto">
            <a:xfrm flipV="1">
              <a:off x="3352" y="13341"/>
              <a:ext cx="0" cy="15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388" name="AutoShape 15"/>
            <p:cNvCxnSpPr>
              <a:cxnSpLocks noChangeShapeType="1"/>
            </p:cNvCxnSpPr>
            <p:nvPr/>
          </p:nvCxnSpPr>
          <p:spPr bwMode="auto">
            <a:xfrm flipV="1">
              <a:off x="4608" y="13341"/>
              <a:ext cx="0" cy="15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389" name="AutoShape 16"/>
            <p:cNvCxnSpPr>
              <a:cxnSpLocks noChangeShapeType="1"/>
            </p:cNvCxnSpPr>
            <p:nvPr/>
          </p:nvCxnSpPr>
          <p:spPr bwMode="auto">
            <a:xfrm flipV="1">
              <a:off x="5818" y="13341"/>
              <a:ext cx="0" cy="15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390" name="AutoShape 17"/>
            <p:cNvCxnSpPr>
              <a:cxnSpLocks noChangeShapeType="1"/>
            </p:cNvCxnSpPr>
            <p:nvPr/>
          </p:nvCxnSpPr>
          <p:spPr bwMode="auto">
            <a:xfrm flipV="1">
              <a:off x="7027" y="13341"/>
              <a:ext cx="0" cy="15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391" name="AutoShape 18"/>
            <p:cNvCxnSpPr>
              <a:cxnSpLocks noChangeShapeType="1"/>
            </p:cNvCxnSpPr>
            <p:nvPr/>
          </p:nvCxnSpPr>
          <p:spPr bwMode="auto">
            <a:xfrm flipV="1">
              <a:off x="8214" y="13341"/>
              <a:ext cx="0" cy="15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392" name="AutoShape 19"/>
            <p:cNvCxnSpPr>
              <a:cxnSpLocks noChangeShapeType="1"/>
            </p:cNvCxnSpPr>
            <p:nvPr/>
          </p:nvCxnSpPr>
          <p:spPr bwMode="auto">
            <a:xfrm flipV="1">
              <a:off x="9446" y="13341"/>
              <a:ext cx="0" cy="15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93" name="ZoneTexte 23"/>
          <p:cNvSpPr txBox="1">
            <a:spLocks noChangeArrowheads="1"/>
          </p:cNvSpPr>
          <p:nvPr/>
        </p:nvSpPr>
        <p:spPr bwMode="auto">
          <a:xfrm>
            <a:off x="6300192" y="665326"/>
            <a:ext cx="504056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  <a:latin typeface="Calibri" pitchFamily="34" charset="0"/>
              </a:rPr>
              <a:t>(A)</a:t>
            </a:r>
            <a:r>
              <a:rPr lang="fr-FR" sz="2000" b="1" dirty="0">
                <a:latin typeface="Calibri" pitchFamily="34" charset="0"/>
              </a:rPr>
              <a:t>                          </a:t>
            </a:r>
            <a:r>
              <a:rPr lang="fr-FR" sz="2000" b="1" dirty="0" smtClean="0">
                <a:latin typeface="Calibri" pitchFamily="34" charset="0"/>
              </a:rPr>
              <a:t> </a:t>
            </a:r>
            <a:endParaRPr lang="fr-F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4" name="Groupe 29"/>
          <p:cNvGrpSpPr>
            <a:grpSpLocks/>
          </p:cNvGrpSpPr>
          <p:nvPr/>
        </p:nvGrpSpPr>
        <p:grpSpPr bwMode="auto">
          <a:xfrm>
            <a:off x="1529333" y="4042347"/>
            <a:ext cx="287337" cy="287337"/>
            <a:chOff x="2843808" y="2708920"/>
            <a:chExt cx="288032" cy="288032"/>
          </a:xfrm>
        </p:grpSpPr>
        <p:cxnSp>
          <p:nvCxnSpPr>
            <p:cNvPr id="95" name="Connecteur droit 94"/>
            <p:cNvCxnSpPr/>
            <p:nvPr/>
          </p:nvCxnSpPr>
          <p:spPr>
            <a:xfrm>
              <a:off x="2988619" y="2708920"/>
              <a:ext cx="0" cy="28803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/>
            <p:cNvCxnSpPr/>
            <p:nvPr/>
          </p:nvCxnSpPr>
          <p:spPr>
            <a:xfrm flipH="1">
              <a:off x="2843808" y="2853731"/>
              <a:ext cx="288032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30"/>
          <p:cNvGrpSpPr>
            <a:grpSpLocks/>
          </p:cNvGrpSpPr>
          <p:nvPr/>
        </p:nvGrpSpPr>
        <p:grpSpPr bwMode="auto">
          <a:xfrm>
            <a:off x="2527870" y="5444109"/>
            <a:ext cx="288925" cy="288925"/>
            <a:chOff x="2843808" y="2708920"/>
            <a:chExt cx="288032" cy="288032"/>
          </a:xfrm>
        </p:grpSpPr>
        <p:cxnSp>
          <p:nvCxnSpPr>
            <p:cNvPr id="98" name="Connecteur droit 97"/>
            <p:cNvCxnSpPr/>
            <p:nvPr/>
          </p:nvCxnSpPr>
          <p:spPr>
            <a:xfrm>
              <a:off x="2987824" y="2708920"/>
              <a:ext cx="0" cy="28803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/>
            <p:cNvCxnSpPr/>
            <p:nvPr/>
          </p:nvCxnSpPr>
          <p:spPr>
            <a:xfrm flipH="1">
              <a:off x="2843808" y="2852936"/>
              <a:ext cx="288032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33"/>
          <p:cNvGrpSpPr>
            <a:grpSpLocks/>
          </p:cNvGrpSpPr>
          <p:nvPr/>
        </p:nvGrpSpPr>
        <p:grpSpPr bwMode="auto">
          <a:xfrm>
            <a:off x="4572570" y="5444109"/>
            <a:ext cx="288925" cy="288925"/>
            <a:chOff x="2843808" y="2708920"/>
            <a:chExt cx="288032" cy="288032"/>
          </a:xfrm>
        </p:grpSpPr>
        <p:cxnSp>
          <p:nvCxnSpPr>
            <p:cNvPr id="101" name="Connecteur droit 100"/>
            <p:cNvCxnSpPr/>
            <p:nvPr/>
          </p:nvCxnSpPr>
          <p:spPr>
            <a:xfrm>
              <a:off x="2987824" y="2708920"/>
              <a:ext cx="0" cy="28803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/>
            <p:cNvCxnSpPr/>
            <p:nvPr/>
          </p:nvCxnSpPr>
          <p:spPr>
            <a:xfrm flipH="1">
              <a:off x="2843808" y="2852936"/>
              <a:ext cx="288032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36"/>
          <p:cNvGrpSpPr>
            <a:grpSpLocks/>
          </p:cNvGrpSpPr>
          <p:nvPr/>
        </p:nvGrpSpPr>
        <p:grpSpPr bwMode="auto">
          <a:xfrm>
            <a:off x="6545833" y="5444109"/>
            <a:ext cx="287337" cy="288925"/>
            <a:chOff x="2843808" y="2708920"/>
            <a:chExt cx="288032" cy="288032"/>
          </a:xfrm>
        </p:grpSpPr>
        <p:cxnSp>
          <p:nvCxnSpPr>
            <p:cNvPr id="104" name="Connecteur droit 103"/>
            <p:cNvCxnSpPr/>
            <p:nvPr/>
          </p:nvCxnSpPr>
          <p:spPr>
            <a:xfrm>
              <a:off x="2988619" y="2708920"/>
              <a:ext cx="0" cy="28803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/>
            <p:cNvCxnSpPr/>
            <p:nvPr/>
          </p:nvCxnSpPr>
          <p:spPr>
            <a:xfrm flipH="1">
              <a:off x="2843808" y="2852936"/>
              <a:ext cx="288032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39"/>
          <p:cNvGrpSpPr>
            <a:grpSpLocks/>
          </p:cNvGrpSpPr>
          <p:nvPr/>
        </p:nvGrpSpPr>
        <p:grpSpPr bwMode="auto">
          <a:xfrm>
            <a:off x="7596758" y="4042347"/>
            <a:ext cx="288925" cy="287337"/>
            <a:chOff x="2843808" y="2708920"/>
            <a:chExt cx="288032" cy="288032"/>
          </a:xfrm>
        </p:grpSpPr>
        <p:cxnSp>
          <p:nvCxnSpPr>
            <p:cNvPr id="107" name="Connecteur droit 106"/>
            <p:cNvCxnSpPr/>
            <p:nvPr/>
          </p:nvCxnSpPr>
          <p:spPr>
            <a:xfrm>
              <a:off x="2987824" y="2708920"/>
              <a:ext cx="0" cy="28803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/>
            <p:cNvCxnSpPr/>
            <p:nvPr/>
          </p:nvCxnSpPr>
          <p:spPr>
            <a:xfrm flipH="1">
              <a:off x="2843808" y="2853731"/>
              <a:ext cx="288032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42"/>
          <p:cNvGrpSpPr>
            <a:grpSpLocks/>
          </p:cNvGrpSpPr>
          <p:nvPr/>
        </p:nvGrpSpPr>
        <p:grpSpPr bwMode="auto">
          <a:xfrm>
            <a:off x="5580633" y="4047109"/>
            <a:ext cx="288925" cy="288925"/>
            <a:chOff x="2843808" y="2708920"/>
            <a:chExt cx="288032" cy="288032"/>
          </a:xfrm>
        </p:grpSpPr>
        <p:cxnSp>
          <p:nvCxnSpPr>
            <p:cNvPr id="110" name="Connecteur droit 109"/>
            <p:cNvCxnSpPr/>
            <p:nvPr/>
          </p:nvCxnSpPr>
          <p:spPr>
            <a:xfrm>
              <a:off x="2987824" y="2708920"/>
              <a:ext cx="0" cy="28803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/>
            <p:cNvCxnSpPr/>
            <p:nvPr/>
          </p:nvCxnSpPr>
          <p:spPr>
            <a:xfrm flipH="1">
              <a:off x="2843808" y="2852936"/>
              <a:ext cx="288032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45"/>
          <p:cNvGrpSpPr>
            <a:grpSpLocks/>
          </p:cNvGrpSpPr>
          <p:nvPr/>
        </p:nvGrpSpPr>
        <p:grpSpPr bwMode="auto">
          <a:xfrm>
            <a:off x="3564508" y="4047109"/>
            <a:ext cx="288925" cy="288925"/>
            <a:chOff x="2843808" y="2708920"/>
            <a:chExt cx="288032" cy="288032"/>
          </a:xfrm>
        </p:grpSpPr>
        <p:cxnSp>
          <p:nvCxnSpPr>
            <p:cNvPr id="113" name="Connecteur droit 112"/>
            <p:cNvCxnSpPr/>
            <p:nvPr/>
          </p:nvCxnSpPr>
          <p:spPr>
            <a:xfrm>
              <a:off x="2987824" y="2708920"/>
              <a:ext cx="0" cy="28803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/>
            <p:cNvCxnSpPr/>
            <p:nvPr/>
          </p:nvCxnSpPr>
          <p:spPr>
            <a:xfrm flipH="1">
              <a:off x="2843808" y="2852936"/>
              <a:ext cx="288032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Forme libre 114"/>
          <p:cNvSpPr/>
          <p:nvPr/>
        </p:nvSpPr>
        <p:spPr>
          <a:xfrm>
            <a:off x="1695450" y="4072186"/>
            <a:ext cx="6076950" cy="1568450"/>
          </a:xfrm>
          <a:custGeom>
            <a:avLst/>
            <a:gdLst>
              <a:gd name="connsiteX0" fmla="*/ 0 w 6076950"/>
              <a:gd name="connsiteY0" fmla="*/ 119062 h 1525587"/>
              <a:gd name="connsiteX1" fmla="*/ 971550 w 6076950"/>
              <a:gd name="connsiteY1" fmla="*/ 1509712 h 1525587"/>
              <a:gd name="connsiteX2" fmla="*/ 2000250 w 6076950"/>
              <a:gd name="connsiteY2" fmla="*/ 147637 h 1525587"/>
              <a:gd name="connsiteX3" fmla="*/ 3009900 w 6076950"/>
              <a:gd name="connsiteY3" fmla="*/ 1509712 h 1525587"/>
              <a:gd name="connsiteX4" fmla="*/ 4038600 w 6076950"/>
              <a:gd name="connsiteY4" fmla="*/ 119062 h 1525587"/>
              <a:gd name="connsiteX5" fmla="*/ 5000625 w 6076950"/>
              <a:gd name="connsiteY5" fmla="*/ 1509712 h 1525587"/>
              <a:gd name="connsiteX6" fmla="*/ 5791200 w 6076950"/>
              <a:gd name="connsiteY6" fmla="*/ 214312 h 1525587"/>
              <a:gd name="connsiteX7" fmla="*/ 6076950 w 6076950"/>
              <a:gd name="connsiteY7" fmla="*/ 223837 h 1525587"/>
              <a:gd name="connsiteX0" fmla="*/ 0 w 6076950"/>
              <a:gd name="connsiteY0" fmla="*/ 119062 h 1568387"/>
              <a:gd name="connsiteX1" fmla="*/ 296838 w 6076950"/>
              <a:gd name="connsiteY1" fmla="*/ 499690 h 1568387"/>
              <a:gd name="connsiteX2" fmla="*/ 971550 w 6076950"/>
              <a:gd name="connsiteY2" fmla="*/ 1509712 h 1568387"/>
              <a:gd name="connsiteX3" fmla="*/ 2000250 w 6076950"/>
              <a:gd name="connsiteY3" fmla="*/ 147637 h 1568387"/>
              <a:gd name="connsiteX4" fmla="*/ 3009900 w 6076950"/>
              <a:gd name="connsiteY4" fmla="*/ 1509712 h 1568387"/>
              <a:gd name="connsiteX5" fmla="*/ 4038600 w 6076950"/>
              <a:gd name="connsiteY5" fmla="*/ 119062 h 1568387"/>
              <a:gd name="connsiteX6" fmla="*/ 5000625 w 6076950"/>
              <a:gd name="connsiteY6" fmla="*/ 1509712 h 1568387"/>
              <a:gd name="connsiteX7" fmla="*/ 5791200 w 6076950"/>
              <a:gd name="connsiteY7" fmla="*/ 214312 h 1568387"/>
              <a:gd name="connsiteX8" fmla="*/ 6076950 w 6076950"/>
              <a:gd name="connsiteY8" fmla="*/ 223837 h 1568387"/>
              <a:gd name="connsiteX0" fmla="*/ 0 w 6076950"/>
              <a:gd name="connsiteY0" fmla="*/ 119062 h 1568387"/>
              <a:gd name="connsiteX1" fmla="*/ 296838 w 6076950"/>
              <a:gd name="connsiteY1" fmla="*/ 499690 h 1568387"/>
              <a:gd name="connsiteX2" fmla="*/ 971550 w 6076950"/>
              <a:gd name="connsiteY2" fmla="*/ 1509712 h 1568387"/>
              <a:gd name="connsiteX3" fmla="*/ 2000250 w 6076950"/>
              <a:gd name="connsiteY3" fmla="*/ 147637 h 1568387"/>
              <a:gd name="connsiteX4" fmla="*/ 3009900 w 6076950"/>
              <a:gd name="connsiteY4" fmla="*/ 1509712 h 1568387"/>
              <a:gd name="connsiteX5" fmla="*/ 4038600 w 6076950"/>
              <a:gd name="connsiteY5" fmla="*/ 119062 h 1568387"/>
              <a:gd name="connsiteX6" fmla="*/ 5000625 w 6076950"/>
              <a:gd name="connsiteY6" fmla="*/ 1509712 h 1568387"/>
              <a:gd name="connsiteX7" fmla="*/ 5791200 w 6076950"/>
              <a:gd name="connsiteY7" fmla="*/ 214312 h 1568387"/>
              <a:gd name="connsiteX8" fmla="*/ 6076950 w 6076950"/>
              <a:gd name="connsiteY8" fmla="*/ 223837 h 15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76950" h="1568387">
                <a:moveTo>
                  <a:pt x="0" y="119062"/>
                </a:moveTo>
                <a:cubicBezTo>
                  <a:pt x="44450" y="206374"/>
                  <a:pt x="182116" y="169986"/>
                  <a:pt x="296838" y="499690"/>
                </a:cubicBezTo>
                <a:cubicBezTo>
                  <a:pt x="458763" y="731465"/>
                  <a:pt x="687648" y="1568387"/>
                  <a:pt x="971550" y="1509712"/>
                </a:cubicBezTo>
                <a:cubicBezTo>
                  <a:pt x="1255452" y="1451037"/>
                  <a:pt x="1660525" y="147637"/>
                  <a:pt x="2000250" y="147637"/>
                </a:cubicBezTo>
                <a:cubicBezTo>
                  <a:pt x="2339975" y="147637"/>
                  <a:pt x="2670175" y="1514475"/>
                  <a:pt x="3009900" y="1509712"/>
                </a:cubicBezTo>
                <a:cubicBezTo>
                  <a:pt x="3349625" y="1504950"/>
                  <a:pt x="3706813" y="119062"/>
                  <a:pt x="4038600" y="119062"/>
                </a:cubicBezTo>
                <a:cubicBezTo>
                  <a:pt x="4370387" y="119062"/>
                  <a:pt x="4708525" y="1493837"/>
                  <a:pt x="5000625" y="1509712"/>
                </a:cubicBezTo>
                <a:cubicBezTo>
                  <a:pt x="5292725" y="1525587"/>
                  <a:pt x="5611813" y="428624"/>
                  <a:pt x="5791200" y="214312"/>
                </a:cubicBezTo>
                <a:cubicBezTo>
                  <a:pt x="5970587" y="0"/>
                  <a:pt x="6023768" y="111918"/>
                  <a:pt x="6076950" y="223837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7" name="Forme libre 116"/>
          <p:cNvSpPr/>
          <p:nvPr/>
        </p:nvSpPr>
        <p:spPr>
          <a:xfrm>
            <a:off x="827658" y="4149973"/>
            <a:ext cx="720725" cy="287338"/>
          </a:xfrm>
          <a:custGeom>
            <a:avLst/>
            <a:gdLst>
              <a:gd name="connsiteX0" fmla="*/ 0 w 733425"/>
              <a:gd name="connsiteY0" fmla="*/ 219075 h 219075"/>
              <a:gd name="connsiteX1" fmla="*/ 400050 w 733425"/>
              <a:gd name="connsiteY1" fmla="*/ 28575 h 219075"/>
              <a:gd name="connsiteX2" fmla="*/ 733425 w 733425"/>
              <a:gd name="connsiteY2" fmla="*/ 4762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425" h="219075">
                <a:moveTo>
                  <a:pt x="0" y="219075"/>
                </a:moveTo>
                <a:cubicBezTo>
                  <a:pt x="138906" y="138112"/>
                  <a:pt x="277813" y="57150"/>
                  <a:pt x="400050" y="28575"/>
                </a:cubicBezTo>
                <a:cubicBezTo>
                  <a:pt x="522287" y="0"/>
                  <a:pt x="627856" y="23812"/>
                  <a:pt x="733425" y="47625"/>
                </a:cubicBezTo>
              </a:path>
            </a:pathLst>
          </a:cu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8" name="Rectangle 51"/>
          <p:cNvSpPr>
            <a:spLocks noChangeArrowheads="1"/>
          </p:cNvSpPr>
          <p:nvPr/>
        </p:nvSpPr>
        <p:spPr bwMode="auto">
          <a:xfrm>
            <a:off x="-48643" y="5735886"/>
            <a:ext cx="18358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i="1" dirty="0">
                <a:solidFill>
                  <a:srgbClr val="FF0000"/>
                </a:solidFill>
              </a:rPr>
              <a:t>Conformations  </a:t>
            </a:r>
          </a:p>
          <a:p>
            <a:r>
              <a:rPr lang="fr-FR" sz="2000" b="1" i="1" u="sng" dirty="0">
                <a:solidFill>
                  <a:srgbClr val="FF0000"/>
                </a:solidFill>
              </a:rPr>
              <a:t>décalées</a:t>
            </a:r>
            <a:r>
              <a:rPr lang="fr-FR" sz="2000" i="1" dirty="0">
                <a:solidFill>
                  <a:srgbClr val="FF0000"/>
                </a:solidFill>
              </a:rPr>
              <a:t> </a:t>
            </a:r>
            <a:r>
              <a:rPr lang="fr-FR" sz="2000" b="1" dirty="0">
                <a:solidFill>
                  <a:srgbClr val="FF0000"/>
                </a:solidFill>
              </a:rPr>
              <a:t>(B)</a:t>
            </a:r>
            <a:endParaRPr lang="fr-FR" sz="2000" b="1" dirty="0">
              <a:latin typeface="Calibri" pitchFamily="34" charset="0"/>
            </a:endParaRPr>
          </a:p>
        </p:txBody>
      </p:sp>
      <p:sp>
        <p:nvSpPr>
          <p:cNvPr id="119" name="Forme libre 118"/>
          <p:cNvSpPr/>
          <p:nvPr/>
        </p:nvSpPr>
        <p:spPr>
          <a:xfrm>
            <a:off x="900683" y="5519986"/>
            <a:ext cx="719137" cy="287337"/>
          </a:xfrm>
          <a:custGeom>
            <a:avLst/>
            <a:gdLst>
              <a:gd name="connsiteX0" fmla="*/ 0 w 733425"/>
              <a:gd name="connsiteY0" fmla="*/ 219075 h 219075"/>
              <a:gd name="connsiteX1" fmla="*/ 400050 w 733425"/>
              <a:gd name="connsiteY1" fmla="*/ 28575 h 219075"/>
              <a:gd name="connsiteX2" fmla="*/ 733425 w 733425"/>
              <a:gd name="connsiteY2" fmla="*/ 4762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425" h="219075">
                <a:moveTo>
                  <a:pt x="0" y="219075"/>
                </a:moveTo>
                <a:cubicBezTo>
                  <a:pt x="138906" y="138112"/>
                  <a:pt x="277813" y="57150"/>
                  <a:pt x="400050" y="28575"/>
                </a:cubicBezTo>
                <a:cubicBezTo>
                  <a:pt x="522287" y="0"/>
                  <a:pt x="627856" y="23812"/>
                  <a:pt x="733425" y="47625"/>
                </a:cubicBezTo>
              </a:path>
            </a:pathLst>
          </a:cu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0" name="ZoneTexte 53"/>
          <p:cNvSpPr txBox="1">
            <a:spLocks noChangeArrowheads="1"/>
          </p:cNvSpPr>
          <p:nvPr/>
        </p:nvSpPr>
        <p:spPr bwMode="auto">
          <a:xfrm>
            <a:off x="2497138" y="6012111"/>
            <a:ext cx="5309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/>
              <a:t>60°</a:t>
            </a:r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3432175" y="6012111"/>
            <a:ext cx="7921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/>
              <a:t>120°</a:t>
            </a:r>
          </a:p>
        </p:txBody>
      </p:sp>
      <p:sp>
        <p:nvSpPr>
          <p:cNvPr id="122" name="Rectangle 121"/>
          <p:cNvSpPr>
            <a:spLocks noChangeArrowheads="1"/>
          </p:cNvSpPr>
          <p:nvPr/>
        </p:nvSpPr>
        <p:spPr bwMode="auto">
          <a:xfrm>
            <a:off x="4368800" y="6012111"/>
            <a:ext cx="66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/>
              <a:t>180°</a:t>
            </a:r>
          </a:p>
        </p:txBody>
      </p:sp>
      <p:sp>
        <p:nvSpPr>
          <p:cNvPr id="123" name="Rectangle 122"/>
          <p:cNvSpPr>
            <a:spLocks noChangeArrowheads="1"/>
          </p:cNvSpPr>
          <p:nvPr/>
        </p:nvSpPr>
        <p:spPr bwMode="auto">
          <a:xfrm>
            <a:off x="5448300" y="6012111"/>
            <a:ext cx="66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/>
              <a:t>240°</a:t>
            </a:r>
          </a:p>
        </p:txBody>
      </p:sp>
      <p:sp>
        <p:nvSpPr>
          <p:cNvPr id="124" name="Rectangle 123"/>
          <p:cNvSpPr>
            <a:spLocks noChangeArrowheads="1"/>
          </p:cNvSpPr>
          <p:nvPr/>
        </p:nvSpPr>
        <p:spPr bwMode="auto">
          <a:xfrm>
            <a:off x="6384925" y="6012111"/>
            <a:ext cx="7184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/>
              <a:t> 300°</a:t>
            </a:r>
          </a:p>
        </p:txBody>
      </p:sp>
      <p:sp>
        <p:nvSpPr>
          <p:cNvPr id="125" name="Rectangle 124"/>
          <p:cNvSpPr>
            <a:spLocks noChangeArrowheads="1"/>
          </p:cNvSpPr>
          <p:nvPr/>
        </p:nvSpPr>
        <p:spPr bwMode="auto">
          <a:xfrm>
            <a:off x="7392988" y="6012111"/>
            <a:ext cx="713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/>
              <a:t> </a:t>
            </a:r>
            <a:r>
              <a:rPr lang="fr-FR" sz="2000" dirty="0"/>
              <a:t>360°</a:t>
            </a:r>
          </a:p>
        </p:txBody>
      </p:sp>
      <p:sp>
        <p:nvSpPr>
          <p:cNvPr id="126" name="ZoneTexte 53"/>
          <p:cNvSpPr txBox="1">
            <a:spLocks noChangeArrowheads="1"/>
          </p:cNvSpPr>
          <p:nvPr/>
        </p:nvSpPr>
        <p:spPr bwMode="auto">
          <a:xfrm>
            <a:off x="1514475" y="6012111"/>
            <a:ext cx="4010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/>
              <a:t>0°</a:t>
            </a: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0" y="0"/>
            <a:ext cx="29658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Etude de l’éthane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5040560" cy="180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0" y="33265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latin typeface="Calibri" pitchFamily="34" charset="0"/>
              </a:rPr>
              <a:t>      </a:t>
            </a:r>
            <a:r>
              <a:rPr lang="fr-FR" sz="2000" dirty="0"/>
              <a:t>La figure ci-contre représente deux </a:t>
            </a:r>
            <a:r>
              <a:rPr lang="fr-FR" sz="2000" dirty="0" err="1" smtClean="0"/>
              <a:t>stéréoisomères</a:t>
            </a:r>
            <a:r>
              <a:rPr lang="fr-FR" sz="2000" dirty="0" smtClean="0"/>
              <a:t> </a:t>
            </a:r>
            <a:r>
              <a:rPr lang="fr-FR" sz="2000" dirty="0"/>
              <a:t>de conformation de l’éthane.</a:t>
            </a:r>
          </a:p>
        </p:txBody>
      </p:sp>
      <p:sp>
        <p:nvSpPr>
          <p:cNvPr id="63" name="ZoneTexte 23"/>
          <p:cNvSpPr txBox="1">
            <a:spLocks noChangeArrowheads="1"/>
          </p:cNvSpPr>
          <p:nvPr/>
        </p:nvSpPr>
        <p:spPr bwMode="auto">
          <a:xfrm>
            <a:off x="7956376" y="665326"/>
            <a:ext cx="504056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fr-FR" sz="2000" b="1" dirty="0">
                <a:solidFill>
                  <a:srgbClr val="FF0000"/>
                </a:solidFill>
                <a:latin typeface="Calibri" pitchFamily="34" charset="0"/>
              </a:rPr>
              <a:t>B)</a:t>
            </a: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179512" y="2708920"/>
            <a:ext cx="8821488" cy="769441"/>
          </a:xfrm>
          <a:prstGeom prst="rect">
            <a:avLst/>
          </a:prstGeom>
          <a:solidFill>
            <a:srgbClr val="C6EAEC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fr-FR" sz="2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stéréoisomères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sont 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stéréoisomères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CONFORMATION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 on passe de l’un à l’autre par des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rotations autour de liaisons simples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1200" b="1" i="1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93" grpId="0" animBg="1"/>
      <p:bldP spid="118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Box 3"/>
          <p:cNvSpPr txBox="1">
            <a:spLocks noChangeArrowheads="1"/>
          </p:cNvSpPr>
          <p:nvPr/>
        </p:nvSpPr>
        <p:spPr bwMode="auto">
          <a:xfrm>
            <a:off x="35496" y="4299002"/>
            <a:ext cx="9036496" cy="165027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4624"/>
            <a:ext cx="43243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219700" y="116062"/>
            <a:ext cx="3168650" cy="1439862"/>
            <a:chOff x="8131" y="10801"/>
            <a:chExt cx="3267" cy="1570"/>
          </a:xfrm>
        </p:grpSpPr>
        <p:pic>
          <p:nvPicPr>
            <p:cNvPr id="154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31" y="10801"/>
              <a:ext cx="3267" cy="157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5419" name="Freeform 3"/>
            <p:cNvSpPr>
              <a:spLocks/>
            </p:cNvSpPr>
            <p:nvPr/>
          </p:nvSpPr>
          <p:spPr bwMode="auto">
            <a:xfrm>
              <a:off x="10714" y="11105"/>
              <a:ext cx="403" cy="219"/>
            </a:xfrm>
            <a:custGeom>
              <a:avLst/>
              <a:gdLst>
                <a:gd name="T0" fmla="*/ 0 w 403"/>
                <a:gd name="T1" fmla="*/ 0 h 219"/>
                <a:gd name="T2" fmla="*/ 299 w 403"/>
                <a:gd name="T3" fmla="*/ 81 h 219"/>
                <a:gd name="T4" fmla="*/ 403 w 403"/>
                <a:gd name="T5" fmla="*/ 219 h 219"/>
                <a:gd name="T6" fmla="*/ 0 60000 65536"/>
                <a:gd name="T7" fmla="*/ 0 60000 65536"/>
                <a:gd name="T8" fmla="*/ 0 60000 65536"/>
                <a:gd name="T9" fmla="*/ 0 w 403"/>
                <a:gd name="T10" fmla="*/ 0 h 219"/>
                <a:gd name="T11" fmla="*/ 403 w 403"/>
                <a:gd name="T12" fmla="*/ 219 h 2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3" h="219">
                  <a:moveTo>
                    <a:pt x="0" y="0"/>
                  </a:moveTo>
                  <a:cubicBezTo>
                    <a:pt x="116" y="22"/>
                    <a:pt x="232" y="45"/>
                    <a:pt x="299" y="81"/>
                  </a:cubicBezTo>
                  <a:cubicBezTo>
                    <a:pt x="366" y="117"/>
                    <a:pt x="384" y="168"/>
                    <a:pt x="403" y="21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420" name="Text Box 4"/>
            <p:cNvSpPr txBox="1">
              <a:spLocks noChangeArrowheads="1"/>
            </p:cNvSpPr>
            <p:nvPr/>
          </p:nvSpPr>
          <p:spPr bwMode="auto">
            <a:xfrm>
              <a:off x="10817" y="10801"/>
              <a:ext cx="581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fr-FR" sz="2000" b="1">
                  <a:solidFill>
                    <a:srgbClr val="FF0000"/>
                  </a:solidFill>
                  <a:latin typeface="Symbol" pitchFamily="18" charset="2"/>
                </a:rPr>
                <a:t>q</a:t>
              </a:r>
              <a:endParaRPr lang="fr-FR" sz="4800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549400" y="1555924"/>
            <a:ext cx="7594845" cy="2520950"/>
            <a:chOff x="1997" y="9842"/>
            <a:chExt cx="9167" cy="3867"/>
          </a:xfrm>
        </p:grpSpPr>
        <p:sp>
          <p:nvSpPr>
            <p:cNvPr id="15404" name="Text Box 6"/>
            <p:cNvSpPr txBox="1">
              <a:spLocks noChangeArrowheads="1"/>
            </p:cNvSpPr>
            <p:nvPr/>
          </p:nvSpPr>
          <p:spPr bwMode="auto">
            <a:xfrm>
              <a:off x="2169" y="9842"/>
              <a:ext cx="1564" cy="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fr-FR" sz="2400" b="1">
                  <a:latin typeface="Calibri" pitchFamily="34" charset="0"/>
                </a:rPr>
                <a:t>E</a:t>
              </a:r>
              <a:r>
                <a:rPr lang="fr-FR" sz="2400" b="1" baseline="-25000">
                  <a:latin typeface="Calibri" pitchFamily="34" charset="0"/>
                </a:rPr>
                <a:t>p</a:t>
              </a:r>
              <a:endParaRPr lang="fr-FR" sz="3200"/>
            </a:p>
          </p:txBody>
        </p:sp>
        <p:sp>
          <p:nvSpPr>
            <p:cNvPr id="15405" name="Text Box 7"/>
            <p:cNvSpPr txBox="1">
              <a:spLocks noChangeArrowheads="1"/>
            </p:cNvSpPr>
            <p:nvPr/>
          </p:nvSpPr>
          <p:spPr bwMode="auto">
            <a:xfrm>
              <a:off x="9857" y="13153"/>
              <a:ext cx="903" cy="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fr-FR" sz="2400" b="1">
                  <a:latin typeface="Symbol" pitchFamily="18" charset="2"/>
                </a:rPr>
                <a:t>q</a:t>
              </a:r>
              <a:endParaRPr lang="fr-FR" sz="3200"/>
            </a:p>
          </p:txBody>
        </p:sp>
        <p:cxnSp>
          <p:nvCxnSpPr>
            <p:cNvPr id="15406" name="AutoShape 8"/>
            <p:cNvCxnSpPr>
              <a:cxnSpLocks noChangeShapeType="1"/>
            </p:cNvCxnSpPr>
            <p:nvPr/>
          </p:nvCxnSpPr>
          <p:spPr bwMode="auto">
            <a:xfrm>
              <a:off x="9296" y="10727"/>
              <a:ext cx="0" cy="2154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15407" name="Text Box 9"/>
            <p:cNvSpPr txBox="1">
              <a:spLocks noChangeArrowheads="1"/>
            </p:cNvSpPr>
            <p:nvPr/>
          </p:nvSpPr>
          <p:spPr bwMode="auto">
            <a:xfrm>
              <a:off x="9301" y="11390"/>
              <a:ext cx="1863" cy="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fr-FR" b="1" dirty="0">
                  <a:latin typeface="Calibri" pitchFamily="34" charset="0"/>
                </a:rPr>
                <a:t>11,7 kJ.mol</a:t>
              </a:r>
              <a:r>
                <a:rPr lang="fr-FR" b="1" baseline="30000" dirty="0">
                  <a:latin typeface="Calibri" pitchFamily="34" charset="0"/>
                </a:rPr>
                <a:t> – 1 </a:t>
              </a:r>
              <a:endParaRPr lang="fr-FR" sz="2800" dirty="0"/>
            </a:p>
          </p:txBody>
        </p:sp>
        <p:cxnSp>
          <p:nvCxnSpPr>
            <p:cNvPr id="15408" name="AutoShape 10"/>
            <p:cNvCxnSpPr>
              <a:cxnSpLocks noChangeShapeType="1"/>
            </p:cNvCxnSpPr>
            <p:nvPr/>
          </p:nvCxnSpPr>
          <p:spPr bwMode="auto">
            <a:xfrm flipV="1">
              <a:off x="2143" y="10173"/>
              <a:ext cx="0" cy="338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5409" name="AutoShape 11"/>
            <p:cNvCxnSpPr>
              <a:cxnSpLocks noChangeShapeType="1"/>
            </p:cNvCxnSpPr>
            <p:nvPr/>
          </p:nvCxnSpPr>
          <p:spPr bwMode="auto">
            <a:xfrm>
              <a:off x="1997" y="13422"/>
              <a:ext cx="795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5410" name="AutoShape 12"/>
            <p:cNvCxnSpPr>
              <a:cxnSpLocks noChangeShapeType="1"/>
            </p:cNvCxnSpPr>
            <p:nvPr/>
          </p:nvCxnSpPr>
          <p:spPr bwMode="auto">
            <a:xfrm>
              <a:off x="2143" y="10666"/>
              <a:ext cx="7462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5411" name="AutoShape 13"/>
            <p:cNvCxnSpPr>
              <a:cxnSpLocks noChangeShapeType="1"/>
            </p:cNvCxnSpPr>
            <p:nvPr/>
          </p:nvCxnSpPr>
          <p:spPr bwMode="auto">
            <a:xfrm>
              <a:off x="2143" y="12815"/>
              <a:ext cx="7462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5412" name="AutoShape 14"/>
            <p:cNvCxnSpPr>
              <a:cxnSpLocks noChangeShapeType="1"/>
            </p:cNvCxnSpPr>
            <p:nvPr/>
          </p:nvCxnSpPr>
          <p:spPr bwMode="auto">
            <a:xfrm flipV="1">
              <a:off x="3352" y="13341"/>
              <a:ext cx="0" cy="15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413" name="AutoShape 15"/>
            <p:cNvCxnSpPr>
              <a:cxnSpLocks noChangeShapeType="1"/>
            </p:cNvCxnSpPr>
            <p:nvPr/>
          </p:nvCxnSpPr>
          <p:spPr bwMode="auto">
            <a:xfrm flipV="1">
              <a:off x="4608" y="13341"/>
              <a:ext cx="0" cy="15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414" name="AutoShape 16"/>
            <p:cNvCxnSpPr>
              <a:cxnSpLocks noChangeShapeType="1"/>
            </p:cNvCxnSpPr>
            <p:nvPr/>
          </p:nvCxnSpPr>
          <p:spPr bwMode="auto">
            <a:xfrm flipV="1">
              <a:off x="5818" y="13341"/>
              <a:ext cx="0" cy="15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415" name="AutoShape 17"/>
            <p:cNvCxnSpPr>
              <a:cxnSpLocks noChangeShapeType="1"/>
            </p:cNvCxnSpPr>
            <p:nvPr/>
          </p:nvCxnSpPr>
          <p:spPr bwMode="auto">
            <a:xfrm flipV="1">
              <a:off x="7027" y="13341"/>
              <a:ext cx="0" cy="15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416" name="AutoShape 18"/>
            <p:cNvCxnSpPr>
              <a:cxnSpLocks noChangeShapeType="1"/>
            </p:cNvCxnSpPr>
            <p:nvPr/>
          </p:nvCxnSpPr>
          <p:spPr bwMode="auto">
            <a:xfrm flipV="1">
              <a:off x="8214" y="13341"/>
              <a:ext cx="0" cy="15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417" name="AutoShape 19"/>
            <p:cNvCxnSpPr>
              <a:cxnSpLocks noChangeShapeType="1"/>
            </p:cNvCxnSpPr>
            <p:nvPr/>
          </p:nvCxnSpPr>
          <p:spPr bwMode="auto">
            <a:xfrm flipV="1">
              <a:off x="9446" y="13341"/>
              <a:ext cx="0" cy="15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15366" name="ZoneTexte 23"/>
          <p:cNvSpPr txBox="1">
            <a:spLocks noChangeArrowheads="1"/>
          </p:cNvSpPr>
          <p:nvPr/>
        </p:nvSpPr>
        <p:spPr bwMode="auto">
          <a:xfrm>
            <a:off x="5220072" y="116062"/>
            <a:ext cx="24475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fr-FR" sz="2000" b="1" dirty="0">
                <a:solidFill>
                  <a:srgbClr val="FF0000"/>
                </a:solidFill>
                <a:latin typeface="Calibri" pitchFamily="34" charset="0"/>
              </a:rPr>
              <a:t>A)</a:t>
            </a:r>
            <a:r>
              <a:rPr lang="fr-FR" sz="2000" b="1" dirty="0">
                <a:latin typeface="Calibri" pitchFamily="34" charset="0"/>
              </a:rPr>
              <a:t>                             </a:t>
            </a:r>
            <a:r>
              <a:rPr lang="fr-FR" sz="2000" b="1" dirty="0">
                <a:solidFill>
                  <a:srgbClr val="FF0000"/>
                </a:solidFill>
                <a:latin typeface="Calibri" pitchFamily="34" charset="0"/>
              </a:rPr>
              <a:t>(B)</a:t>
            </a:r>
          </a:p>
        </p:txBody>
      </p:sp>
      <p:grpSp>
        <p:nvGrpSpPr>
          <p:cNvPr id="4" name="Groupe 29"/>
          <p:cNvGrpSpPr>
            <a:grpSpLocks/>
          </p:cNvGrpSpPr>
          <p:nvPr/>
        </p:nvGrpSpPr>
        <p:grpSpPr bwMode="auto">
          <a:xfrm>
            <a:off x="1528763" y="1988840"/>
            <a:ext cx="287337" cy="287337"/>
            <a:chOff x="2843808" y="2708920"/>
            <a:chExt cx="288032" cy="288032"/>
          </a:xfrm>
        </p:grpSpPr>
        <p:cxnSp>
          <p:nvCxnSpPr>
            <p:cNvPr id="26" name="Connecteur droit 25"/>
            <p:cNvCxnSpPr/>
            <p:nvPr/>
          </p:nvCxnSpPr>
          <p:spPr>
            <a:xfrm>
              <a:off x="2988619" y="2708920"/>
              <a:ext cx="0" cy="28803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flipH="1">
              <a:off x="2843808" y="2853731"/>
              <a:ext cx="288032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30"/>
          <p:cNvGrpSpPr>
            <a:grpSpLocks/>
          </p:cNvGrpSpPr>
          <p:nvPr/>
        </p:nvGrpSpPr>
        <p:grpSpPr bwMode="auto">
          <a:xfrm>
            <a:off x="2527300" y="3390602"/>
            <a:ext cx="288925" cy="288925"/>
            <a:chOff x="2843808" y="2708920"/>
            <a:chExt cx="288032" cy="288032"/>
          </a:xfrm>
        </p:grpSpPr>
        <p:cxnSp>
          <p:nvCxnSpPr>
            <p:cNvPr id="32" name="Connecteur droit 31"/>
            <p:cNvCxnSpPr/>
            <p:nvPr/>
          </p:nvCxnSpPr>
          <p:spPr>
            <a:xfrm>
              <a:off x="2987824" y="2708920"/>
              <a:ext cx="0" cy="28803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flipH="1">
              <a:off x="2843808" y="2852936"/>
              <a:ext cx="288032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33"/>
          <p:cNvGrpSpPr>
            <a:grpSpLocks/>
          </p:cNvGrpSpPr>
          <p:nvPr/>
        </p:nvGrpSpPr>
        <p:grpSpPr bwMode="auto">
          <a:xfrm>
            <a:off x="4572000" y="3390602"/>
            <a:ext cx="288925" cy="288925"/>
            <a:chOff x="2843808" y="2708920"/>
            <a:chExt cx="288032" cy="288032"/>
          </a:xfrm>
        </p:grpSpPr>
        <p:cxnSp>
          <p:nvCxnSpPr>
            <p:cNvPr id="35" name="Connecteur droit 34"/>
            <p:cNvCxnSpPr/>
            <p:nvPr/>
          </p:nvCxnSpPr>
          <p:spPr>
            <a:xfrm>
              <a:off x="2987824" y="2708920"/>
              <a:ext cx="0" cy="28803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 flipH="1">
              <a:off x="2843808" y="2852936"/>
              <a:ext cx="288032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36"/>
          <p:cNvGrpSpPr>
            <a:grpSpLocks/>
          </p:cNvGrpSpPr>
          <p:nvPr/>
        </p:nvGrpSpPr>
        <p:grpSpPr bwMode="auto">
          <a:xfrm>
            <a:off x="6545263" y="3390602"/>
            <a:ext cx="287337" cy="288925"/>
            <a:chOff x="2843808" y="2708920"/>
            <a:chExt cx="288032" cy="288032"/>
          </a:xfrm>
        </p:grpSpPr>
        <p:cxnSp>
          <p:nvCxnSpPr>
            <p:cNvPr id="38" name="Connecteur droit 37"/>
            <p:cNvCxnSpPr/>
            <p:nvPr/>
          </p:nvCxnSpPr>
          <p:spPr>
            <a:xfrm>
              <a:off x="2988619" y="2708920"/>
              <a:ext cx="0" cy="28803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 flipH="1">
              <a:off x="2843808" y="2852936"/>
              <a:ext cx="288032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39"/>
          <p:cNvGrpSpPr>
            <a:grpSpLocks/>
          </p:cNvGrpSpPr>
          <p:nvPr/>
        </p:nvGrpSpPr>
        <p:grpSpPr bwMode="auto">
          <a:xfrm>
            <a:off x="7596188" y="1988840"/>
            <a:ext cx="288925" cy="287337"/>
            <a:chOff x="2843808" y="2708920"/>
            <a:chExt cx="288032" cy="288032"/>
          </a:xfrm>
        </p:grpSpPr>
        <p:cxnSp>
          <p:nvCxnSpPr>
            <p:cNvPr id="41" name="Connecteur droit 40"/>
            <p:cNvCxnSpPr/>
            <p:nvPr/>
          </p:nvCxnSpPr>
          <p:spPr>
            <a:xfrm>
              <a:off x="2987824" y="2708920"/>
              <a:ext cx="0" cy="28803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 flipH="1">
              <a:off x="2843808" y="2853731"/>
              <a:ext cx="288032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42"/>
          <p:cNvGrpSpPr>
            <a:grpSpLocks/>
          </p:cNvGrpSpPr>
          <p:nvPr/>
        </p:nvGrpSpPr>
        <p:grpSpPr bwMode="auto">
          <a:xfrm>
            <a:off x="5580063" y="1993602"/>
            <a:ext cx="288925" cy="288925"/>
            <a:chOff x="2843808" y="2708920"/>
            <a:chExt cx="288032" cy="288032"/>
          </a:xfrm>
        </p:grpSpPr>
        <p:cxnSp>
          <p:nvCxnSpPr>
            <p:cNvPr id="44" name="Connecteur droit 43"/>
            <p:cNvCxnSpPr/>
            <p:nvPr/>
          </p:nvCxnSpPr>
          <p:spPr>
            <a:xfrm>
              <a:off x="2987824" y="2708920"/>
              <a:ext cx="0" cy="28803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 flipH="1">
              <a:off x="2843808" y="2852936"/>
              <a:ext cx="288032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45"/>
          <p:cNvGrpSpPr>
            <a:grpSpLocks/>
          </p:cNvGrpSpPr>
          <p:nvPr/>
        </p:nvGrpSpPr>
        <p:grpSpPr bwMode="auto">
          <a:xfrm>
            <a:off x="3563938" y="1993602"/>
            <a:ext cx="288925" cy="288925"/>
            <a:chOff x="2843808" y="2708920"/>
            <a:chExt cx="288032" cy="288032"/>
          </a:xfrm>
        </p:grpSpPr>
        <p:cxnSp>
          <p:nvCxnSpPr>
            <p:cNvPr id="47" name="Connecteur droit 46"/>
            <p:cNvCxnSpPr/>
            <p:nvPr/>
          </p:nvCxnSpPr>
          <p:spPr>
            <a:xfrm>
              <a:off x="2987824" y="2708920"/>
              <a:ext cx="0" cy="28803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flipH="1">
              <a:off x="2843808" y="2852936"/>
              <a:ext cx="288032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Forme libre 48"/>
          <p:cNvSpPr/>
          <p:nvPr/>
        </p:nvSpPr>
        <p:spPr>
          <a:xfrm>
            <a:off x="1682750" y="1986282"/>
            <a:ext cx="6076950" cy="1568450"/>
          </a:xfrm>
          <a:custGeom>
            <a:avLst/>
            <a:gdLst>
              <a:gd name="connsiteX0" fmla="*/ 0 w 6076950"/>
              <a:gd name="connsiteY0" fmla="*/ 119062 h 1525587"/>
              <a:gd name="connsiteX1" fmla="*/ 971550 w 6076950"/>
              <a:gd name="connsiteY1" fmla="*/ 1509712 h 1525587"/>
              <a:gd name="connsiteX2" fmla="*/ 2000250 w 6076950"/>
              <a:gd name="connsiteY2" fmla="*/ 147637 h 1525587"/>
              <a:gd name="connsiteX3" fmla="*/ 3009900 w 6076950"/>
              <a:gd name="connsiteY3" fmla="*/ 1509712 h 1525587"/>
              <a:gd name="connsiteX4" fmla="*/ 4038600 w 6076950"/>
              <a:gd name="connsiteY4" fmla="*/ 119062 h 1525587"/>
              <a:gd name="connsiteX5" fmla="*/ 5000625 w 6076950"/>
              <a:gd name="connsiteY5" fmla="*/ 1509712 h 1525587"/>
              <a:gd name="connsiteX6" fmla="*/ 5791200 w 6076950"/>
              <a:gd name="connsiteY6" fmla="*/ 214312 h 1525587"/>
              <a:gd name="connsiteX7" fmla="*/ 6076950 w 6076950"/>
              <a:gd name="connsiteY7" fmla="*/ 223837 h 1525587"/>
              <a:gd name="connsiteX0" fmla="*/ 0 w 6076950"/>
              <a:gd name="connsiteY0" fmla="*/ 119062 h 1568387"/>
              <a:gd name="connsiteX1" fmla="*/ 296838 w 6076950"/>
              <a:gd name="connsiteY1" fmla="*/ 499690 h 1568387"/>
              <a:gd name="connsiteX2" fmla="*/ 971550 w 6076950"/>
              <a:gd name="connsiteY2" fmla="*/ 1509712 h 1568387"/>
              <a:gd name="connsiteX3" fmla="*/ 2000250 w 6076950"/>
              <a:gd name="connsiteY3" fmla="*/ 147637 h 1568387"/>
              <a:gd name="connsiteX4" fmla="*/ 3009900 w 6076950"/>
              <a:gd name="connsiteY4" fmla="*/ 1509712 h 1568387"/>
              <a:gd name="connsiteX5" fmla="*/ 4038600 w 6076950"/>
              <a:gd name="connsiteY5" fmla="*/ 119062 h 1568387"/>
              <a:gd name="connsiteX6" fmla="*/ 5000625 w 6076950"/>
              <a:gd name="connsiteY6" fmla="*/ 1509712 h 1568387"/>
              <a:gd name="connsiteX7" fmla="*/ 5791200 w 6076950"/>
              <a:gd name="connsiteY7" fmla="*/ 214312 h 1568387"/>
              <a:gd name="connsiteX8" fmla="*/ 6076950 w 6076950"/>
              <a:gd name="connsiteY8" fmla="*/ 223837 h 1568387"/>
              <a:gd name="connsiteX0" fmla="*/ 0 w 6076950"/>
              <a:gd name="connsiteY0" fmla="*/ 119062 h 1568387"/>
              <a:gd name="connsiteX1" fmla="*/ 296838 w 6076950"/>
              <a:gd name="connsiteY1" fmla="*/ 499690 h 1568387"/>
              <a:gd name="connsiteX2" fmla="*/ 971550 w 6076950"/>
              <a:gd name="connsiteY2" fmla="*/ 1509712 h 1568387"/>
              <a:gd name="connsiteX3" fmla="*/ 2000250 w 6076950"/>
              <a:gd name="connsiteY3" fmla="*/ 147637 h 1568387"/>
              <a:gd name="connsiteX4" fmla="*/ 3009900 w 6076950"/>
              <a:gd name="connsiteY4" fmla="*/ 1509712 h 1568387"/>
              <a:gd name="connsiteX5" fmla="*/ 4038600 w 6076950"/>
              <a:gd name="connsiteY5" fmla="*/ 119062 h 1568387"/>
              <a:gd name="connsiteX6" fmla="*/ 5000625 w 6076950"/>
              <a:gd name="connsiteY6" fmla="*/ 1509712 h 1568387"/>
              <a:gd name="connsiteX7" fmla="*/ 5791200 w 6076950"/>
              <a:gd name="connsiteY7" fmla="*/ 214312 h 1568387"/>
              <a:gd name="connsiteX8" fmla="*/ 6076950 w 6076950"/>
              <a:gd name="connsiteY8" fmla="*/ 223837 h 15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76950" h="1568387">
                <a:moveTo>
                  <a:pt x="0" y="119062"/>
                </a:moveTo>
                <a:cubicBezTo>
                  <a:pt x="44450" y="206374"/>
                  <a:pt x="182116" y="169986"/>
                  <a:pt x="296838" y="499690"/>
                </a:cubicBezTo>
                <a:cubicBezTo>
                  <a:pt x="458763" y="731465"/>
                  <a:pt x="687648" y="1568387"/>
                  <a:pt x="971550" y="1509712"/>
                </a:cubicBezTo>
                <a:cubicBezTo>
                  <a:pt x="1255452" y="1451037"/>
                  <a:pt x="1660525" y="147637"/>
                  <a:pt x="2000250" y="147637"/>
                </a:cubicBezTo>
                <a:cubicBezTo>
                  <a:pt x="2339975" y="147637"/>
                  <a:pt x="2670175" y="1514475"/>
                  <a:pt x="3009900" y="1509712"/>
                </a:cubicBezTo>
                <a:cubicBezTo>
                  <a:pt x="3349625" y="1504950"/>
                  <a:pt x="3706813" y="119062"/>
                  <a:pt x="4038600" y="119062"/>
                </a:cubicBezTo>
                <a:cubicBezTo>
                  <a:pt x="4370387" y="119062"/>
                  <a:pt x="4708525" y="1493837"/>
                  <a:pt x="5000625" y="1509712"/>
                </a:cubicBezTo>
                <a:cubicBezTo>
                  <a:pt x="5292725" y="1525587"/>
                  <a:pt x="5611813" y="428624"/>
                  <a:pt x="5791200" y="214312"/>
                </a:cubicBezTo>
                <a:cubicBezTo>
                  <a:pt x="5970587" y="0"/>
                  <a:pt x="6023768" y="111918"/>
                  <a:pt x="6076950" y="223837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375" name="Rectangle 49"/>
          <p:cNvSpPr>
            <a:spLocks noChangeArrowheads="1"/>
          </p:cNvSpPr>
          <p:nvPr/>
        </p:nvSpPr>
        <p:spPr bwMode="auto">
          <a:xfrm>
            <a:off x="-8572" y="2221564"/>
            <a:ext cx="18358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i="1" dirty="0">
                <a:solidFill>
                  <a:srgbClr val="FF0000"/>
                </a:solidFill>
              </a:rPr>
              <a:t>Conformations  </a:t>
            </a:r>
          </a:p>
          <a:p>
            <a:r>
              <a:rPr lang="fr-FR" sz="2000" i="1" dirty="0">
                <a:solidFill>
                  <a:srgbClr val="FF0000"/>
                </a:solidFill>
              </a:rPr>
              <a:t>éclipsées </a:t>
            </a:r>
            <a:r>
              <a:rPr lang="fr-FR" sz="2000" b="1" dirty="0">
                <a:solidFill>
                  <a:srgbClr val="FF0000"/>
                </a:solidFill>
              </a:rPr>
              <a:t>(A)</a:t>
            </a:r>
            <a:endParaRPr lang="fr-FR" sz="2000" b="1" dirty="0">
              <a:latin typeface="Calibri" pitchFamily="34" charset="0"/>
            </a:endParaRPr>
          </a:p>
        </p:txBody>
      </p:sp>
      <p:sp>
        <p:nvSpPr>
          <p:cNvPr id="51" name="Forme libre 50"/>
          <p:cNvSpPr/>
          <p:nvPr/>
        </p:nvSpPr>
        <p:spPr>
          <a:xfrm>
            <a:off x="827088" y="2060749"/>
            <a:ext cx="720725" cy="287338"/>
          </a:xfrm>
          <a:custGeom>
            <a:avLst/>
            <a:gdLst>
              <a:gd name="connsiteX0" fmla="*/ 0 w 733425"/>
              <a:gd name="connsiteY0" fmla="*/ 219075 h 219075"/>
              <a:gd name="connsiteX1" fmla="*/ 400050 w 733425"/>
              <a:gd name="connsiteY1" fmla="*/ 28575 h 219075"/>
              <a:gd name="connsiteX2" fmla="*/ 733425 w 733425"/>
              <a:gd name="connsiteY2" fmla="*/ 4762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425" h="219075">
                <a:moveTo>
                  <a:pt x="0" y="219075"/>
                </a:moveTo>
                <a:cubicBezTo>
                  <a:pt x="138906" y="138112"/>
                  <a:pt x="277813" y="57150"/>
                  <a:pt x="400050" y="28575"/>
                </a:cubicBezTo>
                <a:cubicBezTo>
                  <a:pt x="522287" y="0"/>
                  <a:pt x="627856" y="23812"/>
                  <a:pt x="733425" y="47625"/>
                </a:cubicBezTo>
              </a:path>
            </a:pathLst>
          </a:cu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377" name="Rectangle 51"/>
          <p:cNvSpPr>
            <a:spLocks noChangeArrowheads="1"/>
          </p:cNvSpPr>
          <p:nvPr/>
        </p:nvSpPr>
        <p:spPr bwMode="auto">
          <a:xfrm>
            <a:off x="7556" y="3591577"/>
            <a:ext cx="18358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i="1" dirty="0">
                <a:solidFill>
                  <a:srgbClr val="FF0000"/>
                </a:solidFill>
              </a:rPr>
              <a:t>Conformations  </a:t>
            </a:r>
          </a:p>
          <a:p>
            <a:r>
              <a:rPr lang="fr-FR" sz="2000" i="1" dirty="0">
                <a:solidFill>
                  <a:srgbClr val="FF0000"/>
                </a:solidFill>
              </a:rPr>
              <a:t>décalées </a:t>
            </a:r>
            <a:r>
              <a:rPr lang="fr-FR" sz="2000" b="1" dirty="0">
                <a:solidFill>
                  <a:srgbClr val="FF0000"/>
                </a:solidFill>
              </a:rPr>
              <a:t>(B)</a:t>
            </a:r>
            <a:endParaRPr lang="fr-FR" sz="2000" b="1" dirty="0">
              <a:latin typeface="Calibri" pitchFamily="34" charset="0"/>
            </a:endParaRPr>
          </a:p>
        </p:txBody>
      </p:sp>
      <p:sp>
        <p:nvSpPr>
          <p:cNvPr id="53" name="Forme libre 52"/>
          <p:cNvSpPr/>
          <p:nvPr/>
        </p:nvSpPr>
        <p:spPr>
          <a:xfrm>
            <a:off x="900113" y="3430762"/>
            <a:ext cx="719137" cy="287337"/>
          </a:xfrm>
          <a:custGeom>
            <a:avLst/>
            <a:gdLst>
              <a:gd name="connsiteX0" fmla="*/ 0 w 733425"/>
              <a:gd name="connsiteY0" fmla="*/ 219075 h 219075"/>
              <a:gd name="connsiteX1" fmla="*/ 400050 w 733425"/>
              <a:gd name="connsiteY1" fmla="*/ 28575 h 219075"/>
              <a:gd name="connsiteX2" fmla="*/ 733425 w 733425"/>
              <a:gd name="connsiteY2" fmla="*/ 4762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425" h="219075">
                <a:moveTo>
                  <a:pt x="0" y="219075"/>
                </a:moveTo>
                <a:cubicBezTo>
                  <a:pt x="138906" y="138112"/>
                  <a:pt x="277813" y="57150"/>
                  <a:pt x="400050" y="28575"/>
                </a:cubicBezTo>
                <a:cubicBezTo>
                  <a:pt x="522287" y="0"/>
                  <a:pt x="627856" y="23812"/>
                  <a:pt x="733425" y="47625"/>
                </a:cubicBezTo>
              </a:path>
            </a:pathLst>
          </a:cu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379" name="ZoneTexte 53"/>
          <p:cNvSpPr txBox="1">
            <a:spLocks noChangeArrowheads="1"/>
          </p:cNvSpPr>
          <p:nvPr/>
        </p:nvSpPr>
        <p:spPr bwMode="auto">
          <a:xfrm>
            <a:off x="2484438" y="3932412"/>
            <a:ext cx="5309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/>
              <a:t>60°</a:t>
            </a: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35281" y="4244712"/>
            <a:ext cx="21916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fr-FR" b="1" dirty="0">
                <a:sym typeface="Wingdings" pitchFamily="2" charset="2"/>
              </a:rPr>
              <a:t></a:t>
            </a:r>
            <a:r>
              <a:rPr lang="fr-FR" b="1" dirty="0"/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Commentaires : </a:t>
            </a:r>
            <a:endParaRPr lang="fr-FR" sz="20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9237" name="ZoneTexte 55"/>
          <p:cNvSpPr txBox="1">
            <a:spLocks noChangeArrowheads="1"/>
          </p:cNvSpPr>
          <p:nvPr/>
        </p:nvSpPr>
        <p:spPr bwMode="auto">
          <a:xfrm>
            <a:off x="107504" y="4619392"/>
            <a:ext cx="88569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Les conformations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DECALEES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sont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les plus stables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car la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distance entre les liaisons C-H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est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la plus grande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ce qui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minimise </a:t>
            </a:r>
            <a:r>
              <a:rPr lang="fr-FR" sz="20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la répulsion </a:t>
            </a:r>
            <a:r>
              <a:rPr lang="fr-FR" sz="2000" b="1" i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électro-nique</a:t>
            </a:r>
            <a:r>
              <a:rPr lang="fr-FR" sz="20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entre ces doublets liants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(énergie potentielle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minimale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).</a:t>
            </a:r>
          </a:p>
        </p:txBody>
      </p:sp>
      <p:sp>
        <p:nvSpPr>
          <p:cNvPr id="15384" name="Rectangle 54"/>
          <p:cNvSpPr>
            <a:spLocks noChangeArrowheads="1"/>
          </p:cNvSpPr>
          <p:nvPr/>
        </p:nvSpPr>
        <p:spPr bwMode="auto">
          <a:xfrm>
            <a:off x="3419475" y="3932412"/>
            <a:ext cx="7921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/>
              <a:t>120°</a:t>
            </a:r>
          </a:p>
        </p:txBody>
      </p:sp>
      <p:sp>
        <p:nvSpPr>
          <p:cNvPr id="15385" name="Rectangle 55"/>
          <p:cNvSpPr>
            <a:spLocks noChangeArrowheads="1"/>
          </p:cNvSpPr>
          <p:nvPr/>
        </p:nvSpPr>
        <p:spPr bwMode="auto">
          <a:xfrm>
            <a:off x="4356100" y="3932412"/>
            <a:ext cx="66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/>
              <a:t>180°</a:t>
            </a:r>
          </a:p>
        </p:txBody>
      </p:sp>
      <p:sp>
        <p:nvSpPr>
          <p:cNvPr id="15386" name="Rectangle 56"/>
          <p:cNvSpPr>
            <a:spLocks noChangeArrowheads="1"/>
          </p:cNvSpPr>
          <p:nvPr/>
        </p:nvSpPr>
        <p:spPr bwMode="auto">
          <a:xfrm>
            <a:off x="5435600" y="3932412"/>
            <a:ext cx="66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/>
              <a:t>240°</a:t>
            </a:r>
          </a:p>
        </p:txBody>
      </p:sp>
      <p:sp>
        <p:nvSpPr>
          <p:cNvPr id="15387" name="Rectangle 57"/>
          <p:cNvSpPr>
            <a:spLocks noChangeArrowheads="1"/>
          </p:cNvSpPr>
          <p:nvPr/>
        </p:nvSpPr>
        <p:spPr bwMode="auto">
          <a:xfrm>
            <a:off x="6372225" y="3932412"/>
            <a:ext cx="713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/>
              <a:t> </a:t>
            </a:r>
            <a:r>
              <a:rPr lang="fr-FR" sz="2000" dirty="0"/>
              <a:t>300°</a:t>
            </a:r>
          </a:p>
        </p:txBody>
      </p:sp>
      <p:sp>
        <p:nvSpPr>
          <p:cNvPr id="15388" name="Rectangle 58"/>
          <p:cNvSpPr>
            <a:spLocks noChangeArrowheads="1"/>
          </p:cNvSpPr>
          <p:nvPr/>
        </p:nvSpPr>
        <p:spPr bwMode="auto">
          <a:xfrm>
            <a:off x="7380288" y="3932412"/>
            <a:ext cx="713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/>
              <a:t> </a:t>
            </a:r>
            <a:r>
              <a:rPr lang="fr-FR" sz="2000" dirty="0"/>
              <a:t>360°</a:t>
            </a:r>
          </a:p>
        </p:txBody>
      </p:sp>
      <p:sp>
        <p:nvSpPr>
          <p:cNvPr id="15389" name="ZoneTexte 53"/>
          <p:cNvSpPr txBox="1">
            <a:spLocks noChangeArrowheads="1"/>
          </p:cNvSpPr>
          <p:nvPr/>
        </p:nvSpPr>
        <p:spPr bwMode="auto">
          <a:xfrm>
            <a:off x="1501775" y="3932412"/>
            <a:ext cx="4010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/>
              <a:t>0°</a:t>
            </a:r>
          </a:p>
        </p:txBody>
      </p:sp>
      <p:sp>
        <p:nvSpPr>
          <p:cNvPr id="60" name="Ellipse 59"/>
          <p:cNvSpPr/>
          <p:nvPr/>
        </p:nvSpPr>
        <p:spPr>
          <a:xfrm rot="19553465">
            <a:off x="2104699" y="765983"/>
            <a:ext cx="144016" cy="233135"/>
          </a:xfrm>
          <a:prstGeom prst="ellipse">
            <a:avLst/>
          </a:prstGeom>
          <a:solidFill>
            <a:srgbClr val="00B0F0">
              <a:alpha val="69804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 rot="2217145">
            <a:off x="2637578" y="765530"/>
            <a:ext cx="144016" cy="233135"/>
          </a:xfrm>
          <a:prstGeom prst="ellipse">
            <a:avLst/>
          </a:prstGeom>
          <a:solidFill>
            <a:srgbClr val="00B0F0">
              <a:alpha val="69804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Forme libre 61"/>
          <p:cNvSpPr/>
          <p:nvPr/>
        </p:nvSpPr>
        <p:spPr>
          <a:xfrm>
            <a:off x="2205035" y="716511"/>
            <a:ext cx="466179" cy="59780"/>
          </a:xfrm>
          <a:custGeom>
            <a:avLst/>
            <a:gdLst>
              <a:gd name="connsiteX0" fmla="*/ 0 w 357187"/>
              <a:gd name="connsiteY0" fmla="*/ 97631 h 97631"/>
              <a:gd name="connsiteX1" fmla="*/ 176212 w 357187"/>
              <a:gd name="connsiteY1" fmla="*/ 2381 h 97631"/>
              <a:gd name="connsiteX2" fmla="*/ 357187 w 357187"/>
              <a:gd name="connsiteY2" fmla="*/ 83343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97631">
                <a:moveTo>
                  <a:pt x="0" y="97631"/>
                </a:moveTo>
                <a:cubicBezTo>
                  <a:pt x="58340" y="51196"/>
                  <a:pt x="116681" y="4762"/>
                  <a:pt x="176212" y="2381"/>
                </a:cubicBezTo>
                <a:cubicBezTo>
                  <a:pt x="235743" y="0"/>
                  <a:pt x="296465" y="41671"/>
                  <a:pt x="357187" y="83343"/>
                </a:cubicBezTo>
              </a:path>
            </a:pathLst>
          </a:custGeom>
          <a:ln w="57150">
            <a:solidFill>
              <a:srgbClr val="00B0F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55"/>
          <p:cNvSpPr txBox="1">
            <a:spLocks noChangeArrowheads="1"/>
          </p:cNvSpPr>
          <p:nvPr/>
        </p:nvSpPr>
        <p:spPr bwMode="auto">
          <a:xfrm>
            <a:off x="0" y="5599939"/>
            <a:ext cx="88569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C’est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le contraire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pour les conformations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ECLIPSEES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6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7191" y="6056632"/>
            <a:ext cx="62071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ectangle 17"/>
          <p:cNvSpPr>
            <a:spLocks noChangeArrowheads="1"/>
          </p:cNvSpPr>
          <p:nvPr/>
        </p:nvSpPr>
        <p:spPr bwMode="auto">
          <a:xfrm>
            <a:off x="1943100" y="6105490"/>
            <a:ext cx="7200900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</a:rPr>
              <a:t>110</a:t>
            </a:r>
            <a:r>
              <a:rPr lang="fr-FR" sz="2000" b="1" dirty="0" smtClean="0"/>
              <a:t> conformations décalées</a:t>
            </a:r>
            <a:r>
              <a:rPr lang="fr-FR" sz="2000" i="1" dirty="0" smtClean="0"/>
              <a:t> pour </a:t>
            </a:r>
            <a:r>
              <a:rPr lang="fr-FR" sz="2000" b="1" dirty="0" smtClean="0">
                <a:solidFill>
                  <a:srgbClr val="FF0000"/>
                </a:solidFill>
              </a:rPr>
              <a:t>1</a:t>
            </a:r>
            <a:r>
              <a:rPr lang="fr-FR" sz="2000" b="1" dirty="0" smtClean="0"/>
              <a:t> conformation éclipsée </a:t>
            </a:r>
            <a:r>
              <a:rPr lang="fr-FR" sz="2000" i="1" dirty="0" smtClean="0"/>
              <a:t>(à 25 °C) Agitation thermique suffit pour passer de l’une à l’autre.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" grpId="0"/>
      <p:bldP spid="9237" grpId="0"/>
      <p:bldP spid="60" grpId="0" animBg="1"/>
      <p:bldP spid="61" grpId="0" animBg="1"/>
      <p:bldP spid="62" grpId="0" animBg="1"/>
      <p:bldP spid="62" grpId="1" animBg="1"/>
      <p:bldP spid="65" grpId="0"/>
      <p:bldP spid="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 5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92896"/>
            <a:ext cx="8280920" cy="4365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1" name="Rectangle 19"/>
          <p:cNvSpPr>
            <a:spLocks noChangeArrowheads="1"/>
          </p:cNvSpPr>
          <p:nvPr/>
        </p:nvSpPr>
        <p:spPr bwMode="auto">
          <a:xfrm>
            <a:off x="0" y="1438808"/>
            <a:ext cx="2826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Etude du butane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2" name="Rectangle 20"/>
          <p:cNvSpPr>
            <a:spLocks noChangeArrowheads="1"/>
          </p:cNvSpPr>
          <p:nvPr/>
        </p:nvSpPr>
        <p:spPr bwMode="auto">
          <a:xfrm>
            <a:off x="0" y="1831273"/>
            <a:ext cx="42846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Observation selon l’axe </a:t>
            </a:r>
            <a:r>
              <a:rPr lang="fr-FR" sz="2000" b="1" dirty="0"/>
              <a:t>C</a:t>
            </a:r>
            <a:r>
              <a:rPr lang="fr-FR" sz="2000" b="1" baseline="-25000" dirty="0"/>
              <a:t>2</a:t>
            </a:r>
            <a:r>
              <a:rPr lang="fr-FR" sz="2000" b="1" dirty="0"/>
              <a:t> – C</a:t>
            </a:r>
            <a:r>
              <a:rPr lang="fr-FR" sz="2000" b="1" baseline="-25000" dirty="0"/>
              <a:t>3</a:t>
            </a:r>
            <a:r>
              <a:rPr lang="fr-FR" sz="2000" dirty="0"/>
              <a:t> afin d’en réaliser la projection de Newman.</a:t>
            </a:r>
          </a:p>
        </p:txBody>
      </p:sp>
      <p:sp>
        <p:nvSpPr>
          <p:cNvPr id="112" name="Forme libre 111"/>
          <p:cNvSpPr/>
          <p:nvPr/>
        </p:nvSpPr>
        <p:spPr>
          <a:xfrm>
            <a:off x="899592" y="2852936"/>
            <a:ext cx="7344816" cy="1944216"/>
          </a:xfrm>
          <a:custGeom>
            <a:avLst/>
            <a:gdLst>
              <a:gd name="connsiteX0" fmla="*/ 0 w 6076950"/>
              <a:gd name="connsiteY0" fmla="*/ 119062 h 1525587"/>
              <a:gd name="connsiteX1" fmla="*/ 971550 w 6076950"/>
              <a:gd name="connsiteY1" fmla="*/ 1509712 h 1525587"/>
              <a:gd name="connsiteX2" fmla="*/ 2000250 w 6076950"/>
              <a:gd name="connsiteY2" fmla="*/ 147637 h 1525587"/>
              <a:gd name="connsiteX3" fmla="*/ 3009900 w 6076950"/>
              <a:gd name="connsiteY3" fmla="*/ 1509712 h 1525587"/>
              <a:gd name="connsiteX4" fmla="*/ 4038600 w 6076950"/>
              <a:gd name="connsiteY4" fmla="*/ 119062 h 1525587"/>
              <a:gd name="connsiteX5" fmla="*/ 5000625 w 6076950"/>
              <a:gd name="connsiteY5" fmla="*/ 1509712 h 1525587"/>
              <a:gd name="connsiteX6" fmla="*/ 5791200 w 6076950"/>
              <a:gd name="connsiteY6" fmla="*/ 214312 h 1525587"/>
              <a:gd name="connsiteX7" fmla="*/ 6076950 w 6076950"/>
              <a:gd name="connsiteY7" fmla="*/ 223837 h 1525587"/>
              <a:gd name="connsiteX0" fmla="*/ 0 w 6076950"/>
              <a:gd name="connsiteY0" fmla="*/ 119062 h 1568387"/>
              <a:gd name="connsiteX1" fmla="*/ 296838 w 6076950"/>
              <a:gd name="connsiteY1" fmla="*/ 499690 h 1568387"/>
              <a:gd name="connsiteX2" fmla="*/ 971550 w 6076950"/>
              <a:gd name="connsiteY2" fmla="*/ 1509712 h 1568387"/>
              <a:gd name="connsiteX3" fmla="*/ 2000250 w 6076950"/>
              <a:gd name="connsiteY3" fmla="*/ 147637 h 1568387"/>
              <a:gd name="connsiteX4" fmla="*/ 3009900 w 6076950"/>
              <a:gd name="connsiteY4" fmla="*/ 1509712 h 1568387"/>
              <a:gd name="connsiteX5" fmla="*/ 4038600 w 6076950"/>
              <a:gd name="connsiteY5" fmla="*/ 119062 h 1568387"/>
              <a:gd name="connsiteX6" fmla="*/ 5000625 w 6076950"/>
              <a:gd name="connsiteY6" fmla="*/ 1509712 h 1568387"/>
              <a:gd name="connsiteX7" fmla="*/ 5791200 w 6076950"/>
              <a:gd name="connsiteY7" fmla="*/ 214312 h 1568387"/>
              <a:gd name="connsiteX8" fmla="*/ 6076950 w 6076950"/>
              <a:gd name="connsiteY8" fmla="*/ 223837 h 1568387"/>
              <a:gd name="connsiteX0" fmla="*/ 0 w 6076950"/>
              <a:gd name="connsiteY0" fmla="*/ 119062 h 1568387"/>
              <a:gd name="connsiteX1" fmla="*/ 296838 w 6076950"/>
              <a:gd name="connsiteY1" fmla="*/ 499690 h 1568387"/>
              <a:gd name="connsiteX2" fmla="*/ 971550 w 6076950"/>
              <a:gd name="connsiteY2" fmla="*/ 1509712 h 1568387"/>
              <a:gd name="connsiteX3" fmla="*/ 2000250 w 6076950"/>
              <a:gd name="connsiteY3" fmla="*/ 147637 h 1568387"/>
              <a:gd name="connsiteX4" fmla="*/ 3009900 w 6076950"/>
              <a:gd name="connsiteY4" fmla="*/ 1509712 h 1568387"/>
              <a:gd name="connsiteX5" fmla="*/ 4038600 w 6076950"/>
              <a:gd name="connsiteY5" fmla="*/ 119062 h 1568387"/>
              <a:gd name="connsiteX6" fmla="*/ 5000625 w 6076950"/>
              <a:gd name="connsiteY6" fmla="*/ 1509712 h 1568387"/>
              <a:gd name="connsiteX7" fmla="*/ 5791200 w 6076950"/>
              <a:gd name="connsiteY7" fmla="*/ 214312 h 1568387"/>
              <a:gd name="connsiteX8" fmla="*/ 6076950 w 6076950"/>
              <a:gd name="connsiteY8" fmla="*/ 223837 h 1568387"/>
              <a:gd name="connsiteX0" fmla="*/ 0 w 6076950"/>
              <a:gd name="connsiteY0" fmla="*/ 119062 h 1782501"/>
              <a:gd name="connsiteX1" fmla="*/ 296838 w 6076950"/>
              <a:gd name="connsiteY1" fmla="*/ 499690 h 1782501"/>
              <a:gd name="connsiteX2" fmla="*/ 1005309 w 6076950"/>
              <a:gd name="connsiteY2" fmla="*/ 1723826 h 1782501"/>
              <a:gd name="connsiteX3" fmla="*/ 2000250 w 6076950"/>
              <a:gd name="connsiteY3" fmla="*/ 147637 h 1782501"/>
              <a:gd name="connsiteX4" fmla="*/ 3009900 w 6076950"/>
              <a:gd name="connsiteY4" fmla="*/ 1509712 h 1782501"/>
              <a:gd name="connsiteX5" fmla="*/ 4038600 w 6076950"/>
              <a:gd name="connsiteY5" fmla="*/ 119062 h 1782501"/>
              <a:gd name="connsiteX6" fmla="*/ 5000625 w 6076950"/>
              <a:gd name="connsiteY6" fmla="*/ 1509712 h 1782501"/>
              <a:gd name="connsiteX7" fmla="*/ 5791200 w 6076950"/>
              <a:gd name="connsiteY7" fmla="*/ 214312 h 1782501"/>
              <a:gd name="connsiteX8" fmla="*/ 6076950 w 6076950"/>
              <a:gd name="connsiteY8" fmla="*/ 223837 h 1782501"/>
              <a:gd name="connsiteX0" fmla="*/ 0 w 6076950"/>
              <a:gd name="connsiteY0" fmla="*/ 119062 h 1783833"/>
              <a:gd name="connsiteX1" fmla="*/ 296838 w 6076950"/>
              <a:gd name="connsiteY1" fmla="*/ 499690 h 1783833"/>
              <a:gd name="connsiteX2" fmla="*/ 1005309 w 6076950"/>
              <a:gd name="connsiteY2" fmla="*/ 1723826 h 1783833"/>
              <a:gd name="connsiteX3" fmla="*/ 2019637 w 6076950"/>
              <a:gd name="connsiteY3" fmla="*/ 859730 h 1783833"/>
              <a:gd name="connsiteX4" fmla="*/ 3009900 w 6076950"/>
              <a:gd name="connsiteY4" fmla="*/ 1509712 h 1783833"/>
              <a:gd name="connsiteX5" fmla="*/ 4038600 w 6076950"/>
              <a:gd name="connsiteY5" fmla="*/ 119062 h 1783833"/>
              <a:gd name="connsiteX6" fmla="*/ 5000625 w 6076950"/>
              <a:gd name="connsiteY6" fmla="*/ 1509712 h 1783833"/>
              <a:gd name="connsiteX7" fmla="*/ 5791200 w 6076950"/>
              <a:gd name="connsiteY7" fmla="*/ 214312 h 1783833"/>
              <a:gd name="connsiteX8" fmla="*/ 6076950 w 6076950"/>
              <a:gd name="connsiteY8" fmla="*/ 223837 h 1783833"/>
              <a:gd name="connsiteX0" fmla="*/ 0 w 6076950"/>
              <a:gd name="connsiteY0" fmla="*/ 119062 h 2207311"/>
              <a:gd name="connsiteX1" fmla="*/ 296838 w 6076950"/>
              <a:gd name="connsiteY1" fmla="*/ 499690 h 2207311"/>
              <a:gd name="connsiteX2" fmla="*/ 1005309 w 6076950"/>
              <a:gd name="connsiteY2" fmla="*/ 1723826 h 2207311"/>
              <a:gd name="connsiteX3" fmla="*/ 2019637 w 6076950"/>
              <a:gd name="connsiteY3" fmla="*/ 859730 h 2207311"/>
              <a:gd name="connsiteX4" fmla="*/ 2970570 w 6076950"/>
              <a:gd name="connsiteY4" fmla="*/ 2083866 h 2207311"/>
              <a:gd name="connsiteX5" fmla="*/ 4038600 w 6076950"/>
              <a:gd name="connsiteY5" fmla="*/ 119062 h 2207311"/>
              <a:gd name="connsiteX6" fmla="*/ 5000625 w 6076950"/>
              <a:gd name="connsiteY6" fmla="*/ 1509712 h 2207311"/>
              <a:gd name="connsiteX7" fmla="*/ 5791200 w 6076950"/>
              <a:gd name="connsiteY7" fmla="*/ 214312 h 2207311"/>
              <a:gd name="connsiteX8" fmla="*/ 6076950 w 6076950"/>
              <a:gd name="connsiteY8" fmla="*/ 223837 h 2207311"/>
              <a:gd name="connsiteX0" fmla="*/ 0 w 6076950"/>
              <a:gd name="connsiteY0" fmla="*/ 119062 h 2083866"/>
              <a:gd name="connsiteX1" fmla="*/ 296838 w 6076950"/>
              <a:gd name="connsiteY1" fmla="*/ 499690 h 2083866"/>
              <a:gd name="connsiteX2" fmla="*/ 1005309 w 6076950"/>
              <a:gd name="connsiteY2" fmla="*/ 1723826 h 2083866"/>
              <a:gd name="connsiteX3" fmla="*/ 2019637 w 6076950"/>
              <a:gd name="connsiteY3" fmla="*/ 859730 h 2083866"/>
              <a:gd name="connsiteX4" fmla="*/ 2970570 w 6076950"/>
              <a:gd name="connsiteY4" fmla="*/ 2083866 h 2083866"/>
              <a:gd name="connsiteX5" fmla="*/ 3984898 w 6076950"/>
              <a:gd name="connsiteY5" fmla="*/ 859730 h 2083866"/>
              <a:gd name="connsiteX6" fmla="*/ 5000625 w 6076950"/>
              <a:gd name="connsiteY6" fmla="*/ 1509712 h 2083866"/>
              <a:gd name="connsiteX7" fmla="*/ 5791200 w 6076950"/>
              <a:gd name="connsiteY7" fmla="*/ 214312 h 2083866"/>
              <a:gd name="connsiteX8" fmla="*/ 6076950 w 6076950"/>
              <a:gd name="connsiteY8" fmla="*/ 223837 h 2083866"/>
              <a:gd name="connsiteX0" fmla="*/ 0 w 6076950"/>
              <a:gd name="connsiteY0" fmla="*/ 154748 h 2119552"/>
              <a:gd name="connsiteX1" fmla="*/ 296838 w 6076950"/>
              <a:gd name="connsiteY1" fmla="*/ 535376 h 2119552"/>
              <a:gd name="connsiteX2" fmla="*/ 1005309 w 6076950"/>
              <a:gd name="connsiteY2" fmla="*/ 1759512 h 2119552"/>
              <a:gd name="connsiteX3" fmla="*/ 2019637 w 6076950"/>
              <a:gd name="connsiteY3" fmla="*/ 895416 h 2119552"/>
              <a:gd name="connsiteX4" fmla="*/ 2970570 w 6076950"/>
              <a:gd name="connsiteY4" fmla="*/ 2119552 h 2119552"/>
              <a:gd name="connsiteX5" fmla="*/ 3984898 w 6076950"/>
              <a:gd name="connsiteY5" fmla="*/ 895416 h 2119552"/>
              <a:gd name="connsiteX6" fmla="*/ 4999226 w 6076950"/>
              <a:gd name="connsiteY6" fmla="*/ 1759512 h 2119552"/>
              <a:gd name="connsiteX7" fmla="*/ 5791200 w 6076950"/>
              <a:gd name="connsiteY7" fmla="*/ 249998 h 2119552"/>
              <a:gd name="connsiteX8" fmla="*/ 6076950 w 6076950"/>
              <a:gd name="connsiteY8" fmla="*/ 259523 h 2119552"/>
              <a:gd name="connsiteX0" fmla="*/ 0 w 6076950"/>
              <a:gd name="connsiteY0" fmla="*/ 154748 h 2134329"/>
              <a:gd name="connsiteX1" fmla="*/ 296838 w 6076950"/>
              <a:gd name="connsiteY1" fmla="*/ 535376 h 2134329"/>
              <a:gd name="connsiteX2" fmla="*/ 1005309 w 6076950"/>
              <a:gd name="connsiteY2" fmla="*/ 1759512 h 2134329"/>
              <a:gd name="connsiteX3" fmla="*/ 2025650 w 6076950"/>
              <a:gd name="connsiteY3" fmla="*/ 984077 h 2134329"/>
              <a:gd name="connsiteX4" fmla="*/ 2970570 w 6076950"/>
              <a:gd name="connsiteY4" fmla="*/ 2119552 h 2134329"/>
              <a:gd name="connsiteX5" fmla="*/ 3984898 w 6076950"/>
              <a:gd name="connsiteY5" fmla="*/ 895416 h 2134329"/>
              <a:gd name="connsiteX6" fmla="*/ 4999226 w 6076950"/>
              <a:gd name="connsiteY6" fmla="*/ 1759512 h 2134329"/>
              <a:gd name="connsiteX7" fmla="*/ 5791200 w 6076950"/>
              <a:gd name="connsiteY7" fmla="*/ 249998 h 2134329"/>
              <a:gd name="connsiteX8" fmla="*/ 6076950 w 6076950"/>
              <a:gd name="connsiteY8" fmla="*/ 259523 h 2134329"/>
              <a:gd name="connsiteX0" fmla="*/ 0 w 6076950"/>
              <a:gd name="connsiteY0" fmla="*/ 154748 h 2119552"/>
              <a:gd name="connsiteX1" fmla="*/ 296838 w 6076950"/>
              <a:gd name="connsiteY1" fmla="*/ 535376 h 2119552"/>
              <a:gd name="connsiteX2" fmla="*/ 1005309 w 6076950"/>
              <a:gd name="connsiteY2" fmla="*/ 1759512 h 2119552"/>
              <a:gd name="connsiteX3" fmla="*/ 2025650 w 6076950"/>
              <a:gd name="connsiteY3" fmla="*/ 984077 h 2119552"/>
              <a:gd name="connsiteX4" fmla="*/ 2970570 w 6076950"/>
              <a:gd name="connsiteY4" fmla="*/ 2119552 h 2119552"/>
              <a:gd name="connsiteX5" fmla="*/ 3995032 w 6076950"/>
              <a:gd name="connsiteY5" fmla="*/ 984076 h 2119552"/>
              <a:gd name="connsiteX6" fmla="*/ 4999226 w 6076950"/>
              <a:gd name="connsiteY6" fmla="*/ 1759512 h 2119552"/>
              <a:gd name="connsiteX7" fmla="*/ 5791200 w 6076950"/>
              <a:gd name="connsiteY7" fmla="*/ 249998 h 2119552"/>
              <a:gd name="connsiteX8" fmla="*/ 6076950 w 6076950"/>
              <a:gd name="connsiteY8" fmla="*/ 259523 h 2119552"/>
              <a:gd name="connsiteX0" fmla="*/ 0 w 6076950"/>
              <a:gd name="connsiteY0" fmla="*/ 151673 h 2116477"/>
              <a:gd name="connsiteX1" fmla="*/ 296838 w 6076950"/>
              <a:gd name="connsiteY1" fmla="*/ 532301 h 2116477"/>
              <a:gd name="connsiteX2" fmla="*/ 1005309 w 6076950"/>
              <a:gd name="connsiteY2" fmla="*/ 1756437 h 2116477"/>
              <a:gd name="connsiteX3" fmla="*/ 2025650 w 6076950"/>
              <a:gd name="connsiteY3" fmla="*/ 981002 h 2116477"/>
              <a:gd name="connsiteX4" fmla="*/ 2970570 w 6076950"/>
              <a:gd name="connsiteY4" fmla="*/ 2116477 h 2116477"/>
              <a:gd name="connsiteX5" fmla="*/ 3995032 w 6076950"/>
              <a:gd name="connsiteY5" fmla="*/ 981001 h 2116477"/>
              <a:gd name="connsiteX6" fmla="*/ 5064125 w 6076950"/>
              <a:gd name="connsiteY6" fmla="*/ 1737985 h 2116477"/>
              <a:gd name="connsiteX7" fmla="*/ 5791200 w 6076950"/>
              <a:gd name="connsiteY7" fmla="*/ 246923 h 2116477"/>
              <a:gd name="connsiteX8" fmla="*/ 6076950 w 6076950"/>
              <a:gd name="connsiteY8" fmla="*/ 256448 h 2116477"/>
              <a:gd name="connsiteX0" fmla="*/ 0 w 6076950"/>
              <a:gd name="connsiteY0" fmla="*/ 151673 h 2116477"/>
              <a:gd name="connsiteX1" fmla="*/ 296838 w 6076950"/>
              <a:gd name="connsiteY1" fmla="*/ 532301 h 2116477"/>
              <a:gd name="connsiteX2" fmla="*/ 1012825 w 6076950"/>
              <a:gd name="connsiteY2" fmla="*/ 1737985 h 2116477"/>
              <a:gd name="connsiteX3" fmla="*/ 2025650 w 6076950"/>
              <a:gd name="connsiteY3" fmla="*/ 981002 h 2116477"/>
              <a:gd name="connsiteX4" fmla="*/ 2970570 w 6076950"/>
              <a:gd name="connsiteY4" fmla="*/ 2116477 h 2116477"/>
              <a:gd name="connsiteX5" fmla="*/ 3995032 w 6076950"/>
              <a:gd name="connsiteY5" fmla="*/ 981001 h 2116477"/>
              <a:gd name="connsiteX6" fmla="*/ 5064125 w 6076950"/>
              <a:gd name="connsiteY6" fmla="*/ 1737985 h 2116477"/>
              <a:gd name="connsiteX7" fmla="*/ 5791200 w 6076950"/>
              <a:gd name="connsiteY7" fmla="*/ 246923 h 2116477"/>
              <a:gd name="connsiteX8" fmla="*/ 6076950 w 6076950"/>
              <a:gd name="connsiteY8" fmla="*/ 256448 h 2116477"/>
              <a:gd name="connsiteX0" fmla="*/ 0 w 6076950"/>
              <a:gd name="connsiteY0" fmla="*/ 151673 h 2116476"/>
              <a:gd name="connsiteX1" fmla="*/ 296838 w 6076950"/>
              <a:gd name="connsiteY1" fmla="*/ 532301 h 2116476"/>
              <a:gd name="connsiteX2" fmla="*/ 1012825 w 6076950"/>
              <a:gd name="connsiteY2" fmla="*/ 1737985 h 2116476"/>
              <a:gd name="connsiteX3" fmla="*/ 2025650 w 6076950"/>
              <a:gd name="connsiteY3" fmla="*/ 981002 h 2116476"/>
              <a:gd name="connsiteX4" fmla="*/ 3038475 w 6076950"/>
              <a:gd name="connsiteY4" fmla="*/ 2116476 h 2116476"/>
              <a:gd name="connsiteX5" fmla="*/ 3995032 w 6076950"/>
              <a:gd name="connsiteY5" fmla="*/ 981001 h 2116476"/>
              <a:gd name="connsiteX6" fmla="*/ 5064125 w 6076950"/>
              <a:gd name="connsiteY6" fmla="*/ 1737985 h 2116476"/>
              <a:gd name="connsiteX7" fmla="*/ 5791200 w 6076950"/>
              <a:gd name="connsiteY7" fmla="*/ 246923 h 2116476"/>
              <a:gd name="connsiteX8" fmla="*/ 6076950 w 6076950"/>
              <a:gd name="connsiteY8" fmla="*/ 256448 h 211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76950" h="2116476">
                <a:moveTo>
                  <a:pt x="0" y="151673"/>
                </a:moveTo>
                <a:cubicBezTo>
                  <a:pt x="44450" y="238985"/>
                  <a:pt x="182116" y="202597"/>
                  <a:pt x="296838" y="532301"/>
                </a:cubicBezTo>
                <a:cubicBezTo>
                  <a:pt x="458763" y="764076"/>
                  <a:pt x="724690" y="1663202"/>
                  <a:pt x="1012825" y="1737985"/>
                </a:cubicBezTo>
                <a:cubicBezTo>
                  <a:pt x="1300960" y="1812768"/>
                  <a:pt x="1688042" y="917920"/>
                  <a:pt x="2025650" y="981002"/>
                </a:cubicBezTo>
                <a:cubicBezTo>
                  <a:pt x="2363258" y="1044084"/>
                  <a:pt x="2710245" y="2116476"/>
                  <a:pt x="3038475" y="2116476"/>
                </a:cubicBezTo>
                <a:cubicBezTo>
                  <a:pt x="3366705" y="2116476"/>
                  <a:pt x="3657424" y="1044083"/>
                  <a:pt x="3995032" y="981001"/>
                </a:cubicBezTo>
                <a:cubicBezTo>
                  <a:pt x="4332640" y="917919"/>
                  <a:pt x="4764764" y="1860331"/>
                  <a:pt x="5064125" y="1737985"/>
                </a:cubicBezTo>
                <a:cubicBezTo>
                  <a:pt x="5363486" y="1615639"/>
                  <a:pt x="5622396" y="493846"/>
                  <a:pt x="5791200" y="246923"/>
                </a:cubicBezTo>
                <a:cubicBezTo>
                  <a:pt x="5960004" y="0"/>
                  <a:pt x="6023768" y="144529"/>
                  <a:pt x="6076950" y="256448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9" name="Connecteur droit avec flèche 58"/>
          <p:cNvCxnSpPr/>
          <p:nvPr/>
        </p:nvCxnSpPr>
        <p:spPr>
          <a:xfrm>
            <a:off x="4549966" y="2996952"/>
            <a:ext cx="0" cy="1872208"/>
          </a:xfrm>
          <a:prstGeom prst="straightConnector1">
            <a:avLst/>
          </a:prstGeom>
          <a:ln w="571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4572000" y="3284984"/>
            <a:ext cx="16850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25 kJ.mol</a:t>
            </a:r>
            <a:r>
              <a:rPr lang="fr-FR" sz="2000" b="1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 1 </a:t>
            </a:r>
            <a:endParaRPr lang="fr-FR" sz="2000" b="1" dirty="0">
              <a:solidFill>
                <a:srgbClr val="7030A0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 l="25042" t="39479" r="13061" b="26081"/>
          <a:stretch>
            <a:fillRect/>
          </a:stretch>
        </p:blipFill>
        <p:spPr bwMode="auto">
          <a:xfrm>
            <a:off x="4427984" y="1471382"/>
            <a:ext cx="4564605" cy="137474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35496" y="-276459"/>
            <a:ext cx="9036496" cy="165027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55"/>
          <p:cNvSpPr txBox="1">
            <a:spLocks noChangeArrowheads="1"/>
          </p:cNvSpPr>
          <p:nvPr/>
        </p:nvSpPr>
        <p:spPr bwMode="auto">
          <a:xfrm>
            <a:off x="107504" y="-45000"/>
            <a:ext cx="88569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Les conformations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DECALEES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sont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les plus stables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car la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distance entre les liaisons C-H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est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la plus grande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ce qui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minimise </a:t>
            </a:r>
            <a:r>
              <a:rPr lang="fr-FR" sz="20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la répulsion </a:t>
            </a:r>
            <a:r>
              <a:rPr lang="fr-FR" sz="2000" b="1" i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électro-nique</a:t>
            </a:r>
            <a:r>
              <a:rPr lang="fr-FR" sz="20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entre ces doublets liants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(énergie potentielle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minimale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).</a:t>
            </a:r>
          </a:p>
        </p:txBody>
      </p:sp>
      <p:sp>
        <p:nvSpPr>
          <p:cNvPr id="34" name="ZoneTexte 55"/>
          <p:cNvSpPr txBox="1">
            <a:spLocks noChangeArrowheads="1"/>
          </p:cNvSpPr>
          <p:nvPr/>
        </p:nvSpPr>
        <p:spPr bwMode="auto">
          <a:xfrm>
            <a:off x="0" y="935547"/>
            <a:ext cx="88569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C’est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le contraire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pour les conformations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ECLIPSEES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11" name="Groupe 63"/>
          <p:cNvGrpSpPr>
            <a:grpSpLocks/>
          </p:cNvGrpSpPr>
          <p:nvPr/>
        </p:nvGrpSpPr>
        <p:grpSpPr bwMode="auto">
          <a:xfrm>
            <a:off x="4389027" y="4653136"/>
            <a:ext cx="287338" cy="287337"/>
            <a:chOff x="2843808" y="2708920"/>
            <a:chExt cx="288032" cy="288032"/>
          </a:xfrm>
        </p:grpSpPr>
        <p:cxnSp>
          <p:nvCxnSpPr>
            <p:cNvPr id="98" name="Connecteur droit 97"/>
            <p:cNvCxnSpPr/>
            <p:nvPr/>
          </p:nvCxnSpPr>
          <p:spPr>
            <a:xfrm>
              <a:off x="2988620" y="2708920"/>
              <a:ext cx="0" cy="288032"/>
            </a:xfrm>
            <a:prstGeom prst="line">
              <a:avLst/>
            </a:prstGeom>
            <a:ln w="5715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/>
            <p:cNvCxnSpPr/>
            <p:nvPr/>
          </p:nvCxnSpPr>
          <p:spPr>
            <a:xfrm flipH="1">
              <a:off x="2843808" y="2853731"/>
              <a:ext cx="288032" cy="0"/>
            </a:xfrm>
            <a:prstGeom prst="line">
              <a:avLst/>
            </a:prstGeom>
            <a:ln w="5715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75"/>
          <p:cNvGrpSpPr>
            <a:grpSpLocks/>
          </p:cNvGrpSpPr>
          <p:nvPr/>
        </p:nvGrpSpPr>
        <p:grpSpPr bwMode="auto">
          <a:xfrm>
            <a:off x="3203848" y="3595050"/>
            <a:ext cx="287338" cy="287337"/>
            <a:chOff x="2843808" y="2708920"/>
            <a:chExt cx="288032" cy="288032"/>
          </a:xfrm>
        </p:grpSpPr>
        <p:cxnSp>
          <p:nvCxnSpPr>
            <p:cNvPr id="110" name="Connecteur droit 109"/>
            <p:cNvCxnSpPr/>
            <p:nvPr/>
          </p:nvCxnSpPr>
          <p:spPr>
            <a:xfrm>
              <a:off x="2988620" y="2708920"/>
              <a:ext cx="0" cy="28803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/>
            <p:cNvCxnSpPr/>
            <p:nvPr/>
          </p:nvCxnSpPr>
          <p:spPr>
            <a:xfrm flipH="1">
              <a:off x="2843808" y="2853731"/>
              <a:ext cx="288032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60"/>
          <p:cNvGrpSpPr>
            <a:grpSpLocks/>
          </p:cNvGrpSpPr>
          <p:nvPr/>
        </p:nvGrpSpPr>
        <p:grpSpPr bwMode="auto">
          <a:xfrm>
            <a:off x="1979712" y="4293096"/>
            <a:ext cx="288925" cy="288925"/>
            <a:chOff x="2843808" y="2708920"/>
            <a:chExt cx="288032" cy="288032"/>
          </a:xfrm>
        </p:grpSpPr>
        <p:cxnSp>
          <p:nvCxnSpPr>
            <p:cNvPr id="95" name="Connecteur droit 94"/>
            <p:cNvCxnSpPr/>
            <p:nvPr/>
          </p:nvCxnSpPr>
          <p:spPr>
            <a:xfrm>
              <a:off x="2987824" y="2708920"/>
              <a:ext cx="0" cy="288032"/>
            </a:xfrm>
            <a:prstGeom prst="line">
              <a:avLst/>
            </a:prstGeom>
            <a:ln w="5715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/>
            <p:cNvCxnSpPr/>
            <p:nvPr/>
          </p:nvCxnSpPr>
          <p:spPr>
            <a:xfrm flipH="1">
              <a:off x="2843808" y="2852936"/>
              <a:ext cx="288032" cy="0"/>
            </a:xfrm>
            <a:prstGeom prst="line">
              <a:avLst/>
            </a:prstGeom>
            <a:ln w="5715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57"/>
          <p:cNvGrpSpPr>
            <a:grpSpLocks/>
          </p:cNvGrpSpPr>
          <p:nvPr/>
        </p:nvGrpSpPr>
        <p:grpSpPr bwMode="auto">
          <a:xfrm>
            <a:off x="755576" y="2852936"/>
            <a:ext cx="288925" cy="287337"/>
            <a:chOff x="2843808" y="2708920"/>
            <a:chExt cx="288032" cy="288032"/>
          </a:xfrm>
        </p:grpSpPr>
        <p:cxnSp>
          <p:nvCxnSpPr>
            <p:cNvPr id="92" name="Connecteur droit 91"/>
            <p:cNvCxnSpPr/>
            <p:nvPr/>
          </p:nvCxnSpPr>
          <p:spPr>
            <a:xfrm>
              <a:off x="2987824" y="2708920"/>
              <a:ext cx="0" cy="28803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/>
            <p:cNvCxnSpPr/>
            <p:nvPr/>
          </p:nvCxnSpPr>
          <p:spPr>
            <a:xfrm flipH="1">
              <a:off x="2843808" y="2853731"/>
              <a:ext cx="288032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 69"/>
          <p:cNvGrpSpPr>
            <a:grpSpLocks/>
          </p:cNvGrpSpPr>
          <p:nvPr/>
        </p:nvGrpSpPr>
        <p:grpSpPr bwMode="auto">
          <a:xfrm>
            <a:off x="7956376" y="2852936"/>
            <a:ext cx="288925" cy="287338"/>
            <a:chOff x="2843808" y="2708920"/>
            <a:chExt cx="288032" cy="288032"/>
          </a:xfrm>
        </p:grpSpPr>
        <p:cxnSp>
          <p:nvCxnSpPr>
            <p:cNvPr id="104" name="Connecteur droit 103"/>
            <p:cNvCxnSpPr/>
            <p:nvPr/>
          </p:nvCxnSpPr>
          <p:spPr>
            <a:xfrm>
              <a:off x="2987824" y="2708920"/>
              <a:ext cx="0" cy="28803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/>
            <p:cNvCxnSpPr/>
            <p:nvPr/>
          </p:nvCxnSpPr>
          <p:spPr>
            <a:xfrm flipH="1">
              <a:off x="2843808" y="2853732"/>
              <a:ext cx="288032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e 72"/>
          <p:cNvGrpSpPr>
            <a:grpSpLocks/>
          </p:cNvGrpSpPr>
          <p:nvPr/>
        </p:nvGrpSpPr>
        <p:grpSpPr bwMode="auto">
          <a:xfrm>
            <a:off x="5652120" y="3589939"/>
            <a:ext cx="287338" cy="287338"/>
            <a:chOff x="2843808" y="2708920"/>
            <a:chExt cx="288032" cy="288032"/>
          </a:xfrm>
        </p:grpSpPr>
        <p:cxnSp>
          <p:nvCxnSpPr>
            <p:cNvPr id="107" name="Connecteur droit 106"/>
            <p:cNvCxnSpPr/>
            <p:nvPr/>
          </p:nvCxnSpPr>
          <p:spPr>
            <a:xfrm>
              <a:off x="2988620" y="2708920"/>
              <a:ext cx="0" cy="28803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/>
            <p:cNvCxnSpPr/>
            <p:nvPr/>
          </p:nvCxnSpPr>
          <p:spPr>
            <a:xfrm flipH="1">
              <a:off x="2843808" y="2853732"/>
              <a:ext cx="288032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66"/>
          <p:cNvGrpSpPr>
            <a:grpSpLocks/>
          </p:cNvGrpSpPr>
          <p:nvPr/>
        </p:nvGrpSpPr>
        <p:grpSpPr bwMode="auto">
          <a:xfrm>
            <a:off x="6801132" y="4321730"/>
            <a:ext cx="288925" cy="287338"/>
            <a:chOff x="2843808" y="2708920"/>
            <a:chExt cx="288032" cy="288032"/>
          </a:xfrm>
        </p:grpSpPr>
        <p:cxnSp>
          <p:nvCxnSpPr>
            <p:cNvPr id="102" name="Connecteur droit 101"/>
            <p:cNvCxnSpPr/>
            <p:nvPr/>
          </p:nvCxnSpPr>
          <p:spPr>
            <a:xfrm flipH="1">
              <a:off x="2843808" y="2853732"/>
              <a:ext cx="288032" cy="0"/>
            </a:xfrm>
            <a:prstGeom prst="line">
              <a:avLst/>
            </a:prstGeom>
            <a:ln w="5715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/>
            <p:cNvCxnSpPr/>
            <p:nvPr/>
          </p:nvCxnSpPr>
          <p:spPr>
            <a:xfrm>
              <a:off x="2987824" y="2708920"/>
              <a:ext cx="0" cy="288032"/>
            </a:xfrm>
            <a:prstGeom prst="line">
              <a:avLst/>
            </a:prstGeom>
            <a:ln w="5715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35496" y="4082978"/>
            <a:ext cx="9036496" cy="208232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20"/>
          <p:cNvSpPr>
            <a:spLocks noChangeArrowheads="1"/>
          </p:cNvSpPr>
          <p:nvPr/>
        </p:nvSpPr>
        <p:spPr bwMode="auto">
          <a:xfrm>
            <a:off x="110170" y="4110918"/>
            <a:ext cx="233975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b="1" dirty="0">
                <a:sym typeface="Wingdings" pitchFamily="2" charset="2"/>
              </a:rPr>
              <a:t></a:t>
            </a:r>
            <a:r>
              <a:rPr lang="fr-FR" b="1" dirty="0"/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Commentaires : </a:t>
            </a:r>
            <a:endParaRPr lang="fr-FR" sz="20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032" name="ZoneTexte 32"/>
          <p:cNvSpPr txBox="1">
            <a:spLocks noChangeArrowheads="1"/>
          </p:cNvSpPr>
          <p:nvPr/>
        </p:nvSpPr>
        <p:spPr bwMode="auto">
          <a:xfrm>
            <a:off x="11017" y="448201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25000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(éclipsées)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&gt;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25000" dirty="0">
                <a:solidFill>
                  <a:srgbClr val="FF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(décalées)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;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ZoneTexte 79"/>
          <p:cNvSpPr txBox="1">
            <a:spLocks noChangeArrowheads="1"/>
          </p:cNvSpPr>
          <p:nvPr/>
        </p:nvSpPr>
        <p:spPr bwMode="auto">
          <a:xfrm>
            <a:off x="11017" y="4777503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 Les variations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f(</a:t>
            </a:r>
            <a:r>
              <a:rPr lang="fr-FR" sz="20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q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sont liées à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:</a:t>
            </a: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# la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répulsion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électronique des doublets liants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se faisant face ;</a:t>
            </a:r>
          </a:p>
        </p:txBody>
      </p:sp>
      <p:pic>
        <p:nvPicPr>
          <p:cNvPr id="64" name="Image 6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4624"/>
            <a:ext cx="7992888" cy="40324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7" name="Forme libre 96"/>
          <p:cNvSpPr/>
          <p:nvPr/>
        </p:nvSpPr>
        <p:spPr>
          <a:xfrm>
            <a:off x="971600" y="360596"/>
            <a:ext cx="6984776" cy="1800200"/>
          </a:xfrm>
          <a:custGeom>
            <a:avLst/>
            <a:gdLst>
              <a:gd name="connsiteX0" fmla="*/ 0 w 6076950"/>
              <a:gd name="connsiteY0" fmla="*/ 119062 h 1525587"/>
              <a:gd name="connsiteX1" fmla="*/ 971550 w 6076950"/>
              <a:gd name="connsiteY1" fmla="*/ 1509712 h 1525587"/>
              <a:gd name="connsiteX2" fmla="*/ 2000250 w 6076950"/>
              <a:gd name="connsiteY2" fmla="*/ 147637 h 1525587"/>
              <a:gd name="connsiteX3" fmla="*/ 3009900 w 6076950"/>
              <a:gd name="connsiteY3" fmla="*/ 1509712 h 1525587"/>
              <a:gd name="connsiteX4" fmla="*/ 4038600 w 6076950"/>
              <a:gd name="connsiteY4" fmla="*/ 119062 h 1525587"/>
              <a:gd name="connsiteX5" fmla="*/ 5000625 w 6076950"/>
              <a:gd name="connsiteY5" fmla="*/ 1509712 h 1525587"/>
              <a:gd name="connsiteX6" fmla="*/ 5791200 w 6076950"/>
              <a:gd name="connsiteY6" fmla="*/ 214312 h 1525587"/>
              <a:gd name="connsiteX7" fmla="*/ 6076950 w 6076950"/>
              <a:gd name="connsiteY7" fmla="*/ 223837 h 1525587"/>
              <a:gd name="connsiteX0" fmla="*/ 0 w 6076950"/>
              <a:gd name="connsiteY0" fmla="*/ 119062 h 1568387"/>
              <a:gd name="connsiteX1" fmla="*/ 296838 w 6076950"/>
              <a:gd name="connsiteY1" fmla="*/ 499690 h 1568387"/>
              <a:gd name="connsiteX2" fmla="*/ 971550 w 6076950"/>
              <a:gd name="connsiteY2" fmla="*/ 1509712 h 1568387"/>
              <a:gd name="connsiteX3" fmla="*/ 2000250 w 6076950"/>
              <a:gd name="connsiteY3" fmla="*/ 147637 h 1568387"/>
              <a:gd name="connsiteX4" fmla="*/ 3009900 w 6076950"/>
              <a:gd name="connsiteY4" fmla="*/ 1509712 h 1568387"/>
              <a:gd name="connsiteX5" fmla="*/ 4038600 w 6076950"/>
              <a:gd name="connsiteY5" fmla="*/ 119062 h 1568387"/>
              <a:gd name="connsiteX6" fmla="*/ 5000625 w 6076950"/>
              <a:gd name="connsiteY6" fmla="*/ 1509712 h 1568387"/>
              <a:gd name="connsiteX7" fmla="*/ 5791200 w 6076950"/>
              <a:gd name="connsiteY7" fmla="*/ 214312 h 1568387"/>
              <a:gd name="connsiteX8" fmla="*/ 6076950 w 6076950"/>
              <a:gd name="connsiteY8" fmla="*/ 223837 h 1568387"/>
              <a:gd name="connsiteX0" fmla="*/ 0 w 6076950"/>
              <a:gd name="connsiteY0" fmla="*/ 119062 h 1568387"/>
              <a:gd name="connsiteX1" fmla="*/ 296838 w 6076950"/>
              <a:gd name="connsiteY1" fmla="*/ 499690 h 1568387"/>
              <a:gd name="connsiteX2" fmla="*/ 971550 w 6076950"/>
              <a:gd name="connsiteY2" fmla="*/ 1509712 h 1568387"/>
              <a:gd name="connsiteX3" fmla="*/ 2000250 w 6076950"/>
              <a:gd name="connsiteY3" fmla="*/ 147637 h 1568387"/>
              <a:gd name="connsiteX4" fmla="*/ 3009900 w 6076950"/>
              <a:gd name="connsiteY4" fmla="*/ 1509712 h 1568387"/>
              <a:gd name="connsiteX5" fmla="*/ 4038600 w 6076950"/>
              <a:gd name="connsiteY5" fmla="*/ 119062 h 1568387"/>
              <a:gd name="connsiteX6" fmla="*/ 5000625 w 6076950"/>
              <a:gd name="connsiteY6" fmla="*/ 1509712 h 1568387"/>
              <a:gd name="connsiteX7" fmla="*/ 5791200 w 6076950"/>
              <a:gd name="connsiteY7" fmla="*/ 214312 h 1568387"/>
              <a:gd name="connsiteX8" fmla="*/ 6076950 w 6076950"/>
              <a:gd name="connsiteY8" fmla="*/ 223837 h 1568387"/>
              <a:gd name="connsiteX0" fmla="*/ 0 w 6076950"/>
              <a:gd name="connsiteY0" fmla="*/ 119062 h 1782501"/>
              <a:gd name="connsiteX1" fmla="*/ 296838 w 6076950"/>
              <a:gd name="connsiteY1" fmla="*/ 499690 h 1782501"/>
              <a:gd name="connsiteX2" fmla="*/ 1005309 w 6076950"/>
              <a:gd name="connsiteY2" fmla="*/ 1723826 h 1782501"/>
              <a:gd name="connsiteX3" fmla="*/ 2000250 w 6076950"/>
              <a:gd name="connsiteY3" fmla="*/ 147637 h 1782501"/>
              <a:gd name="connsiteX4" fmla="*/ 3009900 w 6076950"/>
              <a:gd name="connsiteY4" fmla="*/ 1509712 h 1782501"/>
              <a:gd name="connsiteX5" fmla="*/ 4038600 w 6076950"/>
              <a:gd name="connsiteY5" fmla="*/ 119062 h 1782501"/>
              <a:gd name="connsiteX6" fmla="*/ 5000625 w 6076950"/>
              <a:gd name="connsiteY6" fmla="*/ 1509712 h 1782501"/>
              <a:gd name="connsiteX7" fmla="*/ 5791200 w 6076950"/>
              <a:gd name="connsiteY7" fmla="*/ 214312 h 1782501"/>
              <a:gd name="connsiteX8" fmla="*/ 6076950 w 6076950"/>
              <a:gd name="connsiteY8" fmla="*/ 223837 h 1782501"/>
              <a:gd name="connsiteX0" fmla="*/ 0 w 6076950"/>
              <a:gd name="connsiteY0" fmla="*/ 119062 h 1783833"/>
              <a:gd name="connsiteX1" fmla="*/ 296838 w 6076950"/>
              <a:gd name="connsiteY1" fmla="*/ 499690 h 1783833"/>
              <a:gd name="connsiteX2" fmla="*/ 1005309 w 6076950"/>
              <a:gd name="connsiteY2" fmla="*/ 1723826 h 1783833"/>
              <a:gd name="connsiteX3" fmla="*/ 2019637 w 6076950"/>
              <a:gd name="connsiteY3" fmla="*/ 859730 h 1783833"/>
              <a:gd name="connsiteX4" fmla="*/ 3009900 w 6076950"/>
              <a:gd name="connsiteY4" fmla="*/ 1509712 h 1783833"/>
              <a:gd name="connsiteX5" fmla="*/ 4038600 w 6076950"/>
              <a:gd name="connsiteY5" fmla="*/ 119062 h 1783833"/>
              <a:gd name="connsiteX6" fmla="*/ 5000625 w 6076950"/>
              <a:gd name="connsiteY6" fmla="*/ 1509712 h 1783833"/>
              <a:gd name="connsiteX7" fmla="*/ 5791200 w 6076950"/>
              <a:gd name="connsiteY7" fmla="*/ 214312 h 1783833"/>
              <a:gd name="connsiteX8" fmla="*/ 6076950 w 6076950"/>
              <a:gd name="connsiteY8" fmla="*/ 223837 h 1783833"/>
              <a:gd name="connsiteX0" fmla="*/ 0 w 6076950"/>
              <a:gd name="connsiteY0" fmla="*/ 119062 h 2207311"/>
              <a:gd name="connsiteX1" fmla="*/ 296838 w 6076950"/>
              <a:gd name="connsiteY1" fmla="*/ 499690 h 2207311"/>
              <a:gd name="connsiteX2" fmla="*/ 1005309 w 6076950"/>
              <a:gd name="connsiteY2" fmla="*/ 1723826 h 2207311"/>
              <a:gd name="connsiteX3" fmla="*/ 2019637 w 6076950"/>
              <a:gd name="connsiteY3" fmla="*/ 859730 h 2207311"/>
              <a:gd name="connsiteX4" fmla="*/ 2970570 w 6076950"/>
              <a:gd name="connsiteY4" fmla="*/ 2083866 h 2207311"/>
              <a:gd name="connsiteX5" fmla="*/ 4038600 w 6076950"/>
              <a:gd name="connsiteY5" fmla="*/ 119062 h 2207311"/>
              <a:gd name="connsiteX6" fmla="*/ 5000625 w 6076950"/>
              <a:gd name="connsiteY6" fmla="*/ 1509712 h 2207311"/>
              <a:gd name="connsiteX7" fmla="*/ 5791200 w 6076950"/>
              <a:gd name="connsiteY7" fmla="*/ 214312 h 2207311"/>
              <a:gd name="connsiteX8" fmla="*/ 6076950 w 6076950"/>
              <a:gd name="connsiteY8" fmla="*/ 223837 h 2207311"/>
              <a:gd name="connsiteX0" fmla="*/ 0 w 6076950"/>
              <a:gd name="connsiteY0" fmla="*/ 119062 h 2083866"/>
              <a:gd name="connsiteX1" fmla="*/ 296838 w 6076950"/>
              <a:gd name="connsiteY1" fmla="*/ 499690 h 2083866"/>
              <a:gd name="connsiteX2" fmla="*/ 1005309 w 6076950"/>
              <a:gd name="connsiteY2" fmla="*/ 1723826 h 2083866"/>
              <a:gd name="connsiteX3" fmla="*/ 2019637 w 6076950"/>
              <a:gd name="connsiteY3" fmla="*/ 859730 h 2083866"/>
              <a:gd name="connsiteX4" fmla="*/ 2970570 w 6076950"/>
              <a:gd name="connsiteY4" fmla="*/ 2083866 h 2083866"/>
              <a:gd name="connsiteX5" fmla="*/ 3984898 w 6076950"/>
              <a:gd name="connsiteY5" fmla="*/ 859730 h 2083866"/>
              <a:gd name="connsiteX6" fmla="*/ 5000625 w 6076950"/>
              <a:gd name="connsiteY6" fmla="*/ 1509712 h 2083866"/>
              <a:gd name="connsiteX7" fmla="*/ 5791200 w 6076950"/>
              <a:gd name="connsiteY7" fmla="*/ 214312 h 2083866"/>
              <a:gd name="connsiteX8" fmla="*/ 6076950 w 6076950"/>
              <a:gd name="connsiteY8" fmla="*/ 223837 h 2083866"/>
              <a:gd name="connsiteX0" fmla="*/ 0 w 6076950"/>
              <a:gd name="connsiteY0" fmla="*/ 154748 h 2119552"/>
              <a:gd name="connsiteX1" fmla="*/ 296838 w 6076950"/>
              <a:gd name="connsiteY1" fmla="*/ 535376 h 2119552"/>
              <a:gd name="connsiteX2" fmla="*/ 1005309 w 6076950"/>
              <a:gd name="connsiteY2" fmla="*/ 1759512 h 2119552"/>
              <a:gd name="connsiteX3" fmla="*/ 2019637 w 6076950"/>
              <a:gd name="connsiteY3" fmla="*/ 895416 h 2119552"/>
              <a:gd name="connsiteX4" fmla="*/ 2970570 w 6076950"/>
              <a:gd name="connsiteY4" fmla="*/ 2119552 h 2119552"/>
              <a:gd name="connsiteX5" fmla="*/ 3984898 w 6076950"/>
              <a:gd name="connsiteY5" fmla="*/ 895416 h 2119552"/>
              <a:gd name="connsiteX6" fmla="*/ 4999226 w 6076950"/>
              <a:gd name="connsiteY6" fmla="*/ 1759512 h 2119552"/>
              <a:gd name="connsiteX7" fmla="*/ 5791200 w 6076950"/>
              <a:gd name="connsiteY7" fmla="*/ 249998 h 2119552"/>
              <a:gd name="connsiteX8" fmla="*/ 6076950 w 6076950"/>
              <a:gd name="connsiteY8" fmla="*/ 259523 h 2119552"/>
              <a:gd name="connsiteX0" fmla="*/ 0 w 6076950"/>
              <a:gd name="connsiteY0" fmla="*/ 154748 h 2134329"/>
              <a:gd name="connsiteX1" fmla="*/ 296838 w 6076950"/>
              <a:gd name="connsiteY1" fmla="*/ 535376 h 2134329"/>
              <a:gd name="connsiteX2" fmla="*/ 1005309 w 6076950"/>
              <a:gd name="connsiteY2" fmla="*/ 1759512 h 2134329"/>
              <a:gd name="connsiteX3" fmla="*/ 2025650 w 6076950"/>
              <a:gd name="connsiteY3" fmla="*/ 984077 h 2134329"/>
              <a:gd name="connsiteX4" fmla="*/ 2970570 w 6076950"/>
              <a:gd name="connsiteY4" fmla="*/ 2119552 h 2134329"/>
              <a:gd name="connsiteX5" fmla="*/ 3984898 w 6076950"/>
              <a:gd name="connsiteY5" fmla="*/ 895416 h 2134329"/>
              <a:gd name="connsiteX6" fmla="*/ 4999226 w 6076950"/>
              <a:gd name="connsiteY6" fmla="*/ 1759512 h 2134329"/>
              <a:gd name="connsiteX7" fmla="*/ 5791200 w 6076950"/>
              <a:gd name="connsiteY7" fmla="*/ 249998 h 2134329"/>
              <a:gd name="connsiteX8" fmla="*/ 6076950 w 6076950"/>
              <a:gd name="connsiteY8" fmla="*/ 259523 h 2134329"/>
              <a:gd name="connsiteX0" fmla="*/ 0 w 6076950"/>
              <a:gd name="connsiteY0" fmla="*/ 154748 h 2119552"/>
              <a:gd name="connsiteX1" fmla="*/ 296838 w 6076950"/>
              <a:gd name="connsiteY1" fmla="*/ 535376 h 2119552"/>
              <a:gd name="connsiteX2" fmla="*/ 1005309 w 6076950"/>
              <a:gd name="connsiteY2" fmla="*/ 1759512 h 2119552"/>
              <a:gd name="connsiteX3" fmla="*/ 2025650 w 6076950"/>
              <a:gd name="connsiteY3" fmla="*/ 984077 h 2119552"/>
              <a:gd name="connsiteX4" fmla="*/ 2970570 w 6076950"/>
              <a:gd name="connsiteY4" fmla="*/ 2119552 h 2119552"/>
              <a:gd name="connsiteX5" fmla="*/ 3995032 w 6076950"/>
              <a:gd name="connsiteY5" fmla="*/ 984076 h 2119552"/>
              <a:gd name="connsiteX6" fmla="*/ 4999226 w 6076950"/>
              <a:gd name="connsiteY6" fmla="*/ 1759512 h 2119552"/>
              <a:gd name="connsiteX7" fmla="*/ 5791200 w 6076950"/>
              <a:gd name="connsiteY7" fmla="*/ 249998 h 2119552"/>
              <a:gd name="connsiteX8" fmla="*/ 6076950 w 6076950"/>
              <a:gd name="connsiteY8" fmla="*/ 259523 h 2119552"/>
              <a:gd name="connsiteX0" fmla="*/ 0 w 6076950"/>
              <a:gd name="connsiteY0" fmla="*/ 151673 h 2116477"/>
              <a:gd name="connsiteX1" fmla="*/ 296838 w 6076950"/>
              <a:gd name="connsiteY1" fmla="*/ 532301 h 2116477"/>
              <a:gd name="connsiteX2" fmla="*/ 1005309 w 6076950"/>
              <a:gd name="connsiteY2" fmla="*/ 1756437 h 2116477"/>
              <a:gd name="connsiteX3" fmla="*/ 2025650 w 6076950"/>
              <a:gd name="connsiteY3" fmla="*/ 981002 h 2116477"/>
              <a:gd name="connsiteX4" fmla="*/ 2970570 w 6076950"/>
              <a:gd name="connsiteY4" fmla="*/ 2116477 h 2116477"/>
              <a:gd name="connsiteX5" fmla="*/ 3995032 w 6076950"/>
              <a:gd name="connsiteY5" fmla="*/ 981001 h 2116477"/>
              <a:gd name="connsiteX6" fmla="*/ 5064125 w 6076950"/>
              <a:gd name="connsiteY6" fmla="*/ 1737985 h 2116477"/>
              <a:gd name="connsiteX7" fmla="*/ 5791200 w 6076950"/>
              <a:gd name="connsiteY7" fmla="*/ 246923 h 2116477"/>
              <a:gd name="connsiteX8" fmla="*/ 6076950 w 6076950"/>
              <a:gd name="connsiteY8" fmla="*/ 256448 h 2116477"/>
              <a:gd name="connsiteX0" fmla="*/ 0 w 6076950"/>
              <a:gd name="connsiteY0" fmla="*/ 151673 h 2116477"/>
              <a:gd name="connsiteX1" fmla="*/ 296838 w 6076950"/>
              <a:gd name="connsiteY1" fmla="*/ 532301 h 2116477"/>
              <a:gd name="connsiteX2" fmla="*/ 1012825 w 6076950"/>
              <a:gd name="connsiteY2" fmla="*/ 1737985 h 2116477"/>
              <a:gd name="connsiteX3" fmla="*/ 2025650 w 6076950"/>
              <a:gd name="connsiteY3" fmla="*/ 981002 h 2116477"/>
              <a:gd name="connsiteX4" fmla="*/ 2970570 w 6076950"/>
              <a:gd name="connsiteY4" fmla="*/ 2116477 h 2116477"/>
              <a:gd name="connsiteX5" fmla="*/ 3995032 w 6076950"/>
              <a:gd name="connsiteY5" fmla="*/ 981001 h 2116477"/>
              <a:gd name="connsiteX6" fmla="*/ 5064125 w 6076950"/>
              <a:gd name="connsiteY6" fmla="*/ 1737985 h 2116477"/>
              <a:gd name="connsiteX7" fmla="*/ 5791200 w 6076950"/>
              <a:gd name="connsiteY7" fmla="*/ 246923 h 2116477"/>
              <a:gd name="connsiteX8" fmla="*/ 6076950 w 6076950"/>
              <a:gd name="connsiteY8" fmla="*/ 256448 h 2116477"/>
              <a:gd name="connsiteX0" fmla="*/ 0 w 6076950"/>
              <a:gd name="connsiteY0" fmla="*/ 151673 h 2116476"/>
              <a:gd name="connsiteX1" fmla="*/ 296838 w 6076950"/>
              <a:gd name="connsiteY1" fmla="*/ 532301 h 2116476"/>
              <a:gd name="connsiteX2" fmla="*/ 1012825 w 6076950"/>
              <a:gd name="connsiteY2" fmla="*/ 1737985 h 2116476"/>
              <a:gd name="connsiteX3" fmla="*/ 2025650 w 6076950"/>
              <a:gd name="connsiteY3" fmla="*/ 981002 h 2116476"/>
              <a:gd name="connsiteX4" fmla="*/ 3038475 w 6076950"/>
              <a:gd name="connsiteY4" fmla="*/ 2116476 h 2116476"/>
              <a:gd name="connsiteX5" fmla="*/ 3995032 w 6076950"/>
              <a:gd name="connsiteY5" fmla="*/ 981001 h 2116476"/>
              <a:gd name="connsiteX6" fmla="*/ 5064125 w 6076950"/>
              <a:gd name="connsiteY6" fmla="*/ 1737985 h 2116476"/>
              <a:gd name="connsiteX7" fmla="*/ 5791200 w 6076950"/>
              <a:gd name="connsiteY7" fmla="*/ 246923 h 2116476"/>
              <a:gd name="connsiteX8" fmla="*/ 6076950 w 6076950"/>
              <a:gd name="connsiteY8" fmla="*/ 256448 h 211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76950" h="2116476">
                <a:moveTo>
                  <a:pt x="0" y="151673"/>
                </a:moveTo>
                <a:cubicBezTo>
                  <a:pt x="44450" y="238985"/>
                  <a:pt x="182116" y="202597"/>
                  <a:pt x="296838" y="532301"/>
                </a:cubicBezTo>
                <a:cubicBezTo>
                  <a:pt x="458763" y="764076"/>
                  <a:pt x="724690" y="1663202"/>
                  <a:pt x="1012825" y="1737985"/>
                </a:cubicBezTo>
                <a:cubicBezTo>
                  <a:pt x="1300960" y="1812768"/>
                  <a:pt x="1688042" y="917920"/>
                  <a:pt x="2025650" y="981002"/>
                </a:cubicBezTo>
                <a:cubicBezTo>
                  <a:pt x="2363258" y="1044084"/>
                  <a:pt x="2710245" y="2116476"/>
                  <a:pt x="3038475" y="2116476"/>
                </a:cubicBezTo>
                <a:cubicBezTo>
                  <a:pt x="3366705" y="2116476"/>
                  <a:pt x="3657424" y="1044083"/>
                  <a:pt x="3995032" y="981001"/>
                </a:cubicBezTo>
                <a:cubicBezTo>
                  <a:pt x="4332640" y="917919"/>
                  <a:pt x="4764764" y="1860331"/>
                  <a:pt x="5064125" y="1737985"/>
                </a:cubicBezTo>
                <a:cubicBezTo>
                  <a:pt x="5363486" y="1615639"/>
                  <a:pt x="5622396" y="493846"/>
                  <a:pt x="5791200" y="246923"/>
                </a:cubicBezTo>
                <a:cubicBezTo>
                  <a:pt x="5960004" y="0"/>
                  <a:pt x="6023768" y="144529"/>
                  <a:pt x="6076950" y="256448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98" name="Connecteur droit avec flèche 97"/>
          <p:cNvCxnSpPr/>
          <p:nvPr/>
        </p:nvCxnSpPr>
        <p:spPr>
          <a:xfrm>
            <a:off x="4499992" y="476672"/>
            <a:ext cx="0" cy="1728192"/>
          </a:xfrm>
          <a:prstGeom prst="straightConnector1">
            <a:avLst/>
          </a:prstGeom>
          <a:ln w="571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4516120" y="709619"/>
            <a:ext cx="16850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25 kJ.mol</a:t>
            </a:r>
            <a:r>
              <a:rPr lang="fr-FR" sz="2000" b="1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 1 </a:t>
            </a:r>
            <a:endParaRPr lang="fr-FR" sz="2000" b="1" dirty="0">
              <a:solidFill>
                <a:srgbClr val="7030A0"/>
              </a:solidFill>
            </a:endParaRPr>
          </a:p>
        </p:txBody>
      </p:sp>
      <p:grpSp>
        <p:nvGrpSpPr>
          <p:cNvPr id="67" name="Groupe 57"/>
          <p:cNvGrpSpPr>
            <a:grpSpLocks/>
          </p:cNvGrpSpPr>
          <p:nvPr/>
        </p:nvGrpSpPr>
        <p:grpSpPr bwMode="auto">
          <a:xfrm>
            <a:off x="827584" y="354690"/>
            <a:ext cx="288925" cy="287337"/>
            <a:chOff x="2843808" y="2708920"/>
            <a:chExt cx="288032" cy="288032"/>
          </a:xfrm>
        </p:grpSpPr>
        <p:cxnSp>
          <p:nvCxnSpPr>
            <p:cNvPr id="70" name="Connecteur droit 69"/>
            <p:cNvCxnSpPr/>
            <p:nvPr/>
          </p:nvCxnSpPr>
          <p:spPr>
            <a:xfrm>
              <a:off x="2987824" y="2708920"/>
              <a:ext cx="0" cy="28803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 flipH="1">
              <a:off x="2843808" y="2853731"/>
              <a:ext cx="288032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e 69"/>
          <p:cNvGrpSpPr>
            <a:grpSpLocks/>
          </p:cNvGrpSpPr>
          <p:nvPr/>
        </p:nvGrpSpPr>
        <p:grpSpPr bwMode="auto">
          <a:xfrm>
            <a:off x="7701395" y="327545"/>
            <a:ext cx="288925" cy="287338"/>
            <a:chOff x="2843808" y="2708920"/>
            <a:chExt cx="288032" cy="288032"/>
          </a:xfrm>
        </p:grpSpPr>
        <p:cxnSp>
          <p:nvCxnSpPr>
            <p:cNvPr id="89" name="Connecteur droit 88"/>
            <p:cNvCxnSpPr/>
            <p:nvPr/>
          </p:nvCxnSpPr>
          <p:spPr>
            <a:xfrm>
              <a:off x="2987824" y="2708920"/>
              <a:ext cx="0" cy="28803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/>
            <p:cNvCxnSpPr/>
            <p:nvPr/>
          </p:nvCxnSpPr>
          <p:spPr>
            <a:xfrm flipH="1">
              <a:off x="2843808" y="2853732"/>
              <a:ext cx="288032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e 75"/>
          <p:cNvGrpSpPr>
            <a:grpSpLocks/>
          </p:cNvGrpSpPr>
          <p:nvPr/>
        </p:nvGrpSpPr>
        <p:grpSpPr bwMode="auto">
          <a:xfrm>
            <a:off x="3131840" y="1052736"/>
            <a:ext cx="287338" cy="287337"/>
            <a:chOff x="2843808" y="2708920"/>
            <a:chExt cx="288032" cy="288032"/>
          </a:xfrm>
        </p:grpSpPr>
        <p:cxnSp>
          <p:nvCxnSpPr>
            <p:cNvPr id="95" name="Connecteur droit 94"/>
            <p:cNvCxnSpPr/>
            <p:nvPr/>
          </p:nvCxnSpPr>
          <p:spPr>
            <a:xfrm>
              <a:off x="2988620" y="2708920"/>
              <a:ext cx="0" cy="28803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/>
            <p:cNvCxnSpPr/>
            <p:nvPr/>
          </p:nvCxnSpPr>
          <p:spPr>
            <a:xfrm flipH="1">
              <a:off x="2843808" y="2853731"/>
              <a:ext cx="288032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e 72"/>
          <p:cNvGrpSpPr>
            <a:grpSpLocks/>
          </p:cNvGrpSpPr>
          <p:nvPr/>
        </p:nvGrpSpPr>
        <p:grpSpPr bwMode="auto">
          <a:xfrm>
            <a:off x="5462920" y="1064548"/>
            <a:ext cx="287338" cy="287338"/>
            <a:chOff x="2843808" y="2708920"/>
            <a:chExt cx="288032" cy="288032"/>
          </a:xfrm>
        </p:grpSpPr>
        <p:cxnSp>
          <p:nvCxnSpPr>
            <p:cNvPr id="92" name="Connecteur droit 91"/>
            <p:cNvCxnSpPr/>
            <p:nvPr/>
          </p:nvCxnSpPr>
          <p:spPr>
            <a:xfrm>
              <a:off x="2988620" y="2708920"/>
              <a:ext cx="0" cy="28803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/>
            <p:cNvCxnSpPr/>
            <p:nvPr/>
          </p:nvCxnSpPr>
          <p:spPr>
            <a:xfrm flipH="1">
              <a:off x="2843808" y="2853732"/>
              <a:ext cx="288032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e 60"/>
          <p:cNvGrpSpPr>
            <a:grpSpLocks/>
          </p:cNvGrpSpPr>
          <p:nvPr/>
        </p:nvGrpSpPr>
        <p:grpSpPr bwMode="auto">
          <a:xfrm>
            <a:off x="1979712" y="1700808"/>
            <a:ext cx="288925" cy="288925"/>
            <a:chOff x="2843808" y="2708920"/>
            <a:chExt cx="288032" cy="288032"/>
          </a:xfrm>
        </p:grpSpPr>
        <p:cxnSp>
          <p:nvCxnSpPr>
            <p:cNvPr id="80" name="Connecteur droit 79"/>
            <p:cNvCxnSpPr/>
            <p:nvPr/>
          </p:nvCxnSpPr>
          <p:spPr>
            <a:xfrm>
              <a:off x="2987824" y="2708920"/>
              <a:ext cx="0" cy="288032"/>
            </a:xfrm>
            <a:prstGeom prst="line">
              <a:avLst/>
            </a:prstGeom>
            <a:ln w="5715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 flipH="1">
              <a:off x="2843808" y="2852936"/>
              <a:ext cx="288032" cy="0"/>
            </a:xfrm>
            <a:prstGeom prst="line">
              <a:avLst/>
            </a:prstGeom>
            <a:ln w="5715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e 63"/>
          <p:cNvGrpSpPr>
            <a:grpSpLocks/>
          </p:cNvGrpSpPr>
          <p:nvPr/>
        </p:nvGrpSpPr>
        <p:grpSpPr bwMode="auto">
          <a:xfrm>
            <a:off x="4344959" y="2027797"/>
            <a:ext cx="287338" cy="287337"/>
            <a:chOff x="2843808" y="2708920"/>
            <a:chExt cx="288032" cy="288032"/>
          </a:xfrm>
        </p:grpSpPr>
        <p:cxnSp>
          <p:nvCxnSpPr>
            <p:cNvPr id="83" name="Connecteur droit 82"/>
            <p:cNvCxnSpPr/>
            <p:nvPr/>
          </p:nvCxnSpPr>
          <p:spPr>
            <a:xfrm>
              <a:off x="2988620" y="2708920"/>
              <a:ext cx="0" cy="288032"/>
            </a:xfrm>
            <a:prstGeom prst="line">
              <a:avLst/>
            </a:prstGeom>
            <a:ln w="5715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 flipH="1">
              <a:off x="2843808" y="2853731"/>
              <a:ext cx="288032" cy="0"/>
            </a:xfrm>
            <a:prstGeom prst="line">
              <a:avLst/>
            </a:prstGeom>
            <a:ln w="5715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e 66"/>
          <p:cNvGrpSpPr>
            <a:grpSpLocks/>
          </p:cNvGrpSpPr>
          <p:nvPr/>
        </p:nvGrpSpPr>
        <p:grpSpPr bwMode="auto">
          <a:xfrm>
            <a:off x="6588224" y="1700808"/>
            <a:ext cx="288925" cy="287338"/>
            <a:chOff x="2843808" y="2708920"/>
            <a:chExt cx="288032" cy="288032"/>
          </a:xfrm>
        </p:grpSpPr>
        <p:cxnSp>
          <p:nvCxnSpPr>
            <p:cNvPr id="86" name="Connecteur droit 85"/>
            <p:cNvCxnSpPr/>
            <p:nvPr/>
          </p:nvCxnSpPr>
          <p:spPr>
            <a:xfrm>
              <a:off x="2987824" y="2708920"/>
              <a:ext cx="0" cy="288032"/>
            </a:xfrm>
            <a:prstGeom prst="line">
              <a:avLst/>
            </a:prstGeom>
            <a:ln w="5715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 flipH="1">
              <a:off x="2843808" y="2853732"/>
              <a:ext cx="288032" cy="0"/>
            </a:xfrm>
            <a:prstGeom prst="line">
              <a:avLst/>
            </a:prstGeom>
            <a:ln w="5715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ZoneTexte 79"/>
          <p:cNvSpPr txBox="1">
            <a:spLocks noChangeArrowheads="1"/>
          </p:cNvSpPr>
          <p:nvPr/>
        </p:nvSpPr>
        <p:spPr bwMode="auto">
          <a:xfrm>
            <a:off x="-11017" y="544522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# la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gêne stérique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(= gêne spatiale) des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différents groupes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(les groupes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plus volumineux, se gênent le moins quand ils sont les plus éloignés)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1233" y="6187872"/>
            <a:ext cx="564489" cy="65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1888015" y="6314813"/>
            <a:ext cx="7200900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i="1" dirty="0" smtClean="0"/>
              <a:t>L’agitation thermique suffit pour passer d’une conformation à l’autre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0" y="1772816"/>
            <a:ext cx="60195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c/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Conformation des molécules biologiques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22033" y="2143873"/>
            <a:ext cx="9066881" cy="4680520"/>
            <a:chOff x="179512" y="2132856"/>
            <a:chExt cx="8712968" cy="4680520"/>
          </a:xfrm>
        </p:grpSpPr>
        <p:pic>
          <p:nvPicPr>
            <p:cNvPr id="7" name="Image 6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2132856"/>
              <a:ext cx="8712968" cy="468052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3074" name="Text Box 2"/>
            <p:cNvSpPr txBox="1">
              <a:spLocks noChangeArrowheads="1"/>
            </p:cNvSpPr>
            <p:nvPr/>
          </p:nvSpPr>
          <p:spPr bwMode="auto">
            <a:xfrm>
              <a:off x="4211960" y="3501008"/>
              <a:ext cx="4608512" cy="5650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2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* </a:t>
              </a:r>
              <a:r>
                <a:rPr kumimoji="0" lang="fr-FR" sz="1250" b="1" i="1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Liaison hydrogène</a:t>
              </a:r>
              <a:r>
                <a:rPr kumimoji="0" lang="fr-FR" sz="12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 : </a:t>
              </a:r>
              <a:r>
                <a:rPr kumimoji="0" lang="fr-FR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interaction entre un atome très </a:t>
              </a:r>
              <a:r>
                <a:rPr kumimoji="0" lang="fr-FR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électroné-gatif</a:t>
              </a:r>
              <a:r>
                <a:rPr kumimoji="0" lang="fr-FR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 et un atome d’hydrogène lié à un atome très électronégatif.</a:t>
              </a:r>
              <a:endParaRPr kumimoji="0" lang="fr-FR" sz="11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9975" y="-442509"/>
            <a:ext cx="9036496" cy="208232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134649" y="-414569"/>
            <a:ext cx="233975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b="1" dirty="0">
                <a:sym typeface="Wingdings" pitchFamily="2" charset="2"/>
              </a:rPr>
              <a:t></a:t>
            </a:r>
            <a:r>
              <a:rPr lang="fr-FR" b="1" dirty="0"/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Commentaires : </a:t>
            </a:r>
            <a:endParaRPr lang="fr-FR" sz="20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1" name="ZoneTexte 32"/>
          <p:cNvSpPr txBox="1">
            <a:spLocks noChangeArrowheads="1"/>
          </p:cNvSpPr>
          <p:nvPr/>
        </p:nvSpPr>
        <p:spPr bwMode="auto">
          <a:xfrm>
            <a:off x="35496" y="-43477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25000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(éclipsées)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&gt;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25000" dirty="0">
                <a:solidFill>
                  <a:srgbClr val="FF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(décalées)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;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79"/>
          <p:cNvSpPr txBox="1">
            <a:spLocks noChangeArrowheads="1"/>
          </p:cNvSpPr>
          <p:nvPr/>
        </p:nvSpPr>
        <p:spPr bwMode="auto">
          <a:xfrm>
            <a:off x="35496" y="25201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 Les variations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f(</a:t>
            </a:r>
            <a:r>
              <a:rPr lang="fr-FR" sz="20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q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sont liées à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:</a:t>
            </a: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# la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répulsion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électronique des doublets liants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se faisant face ;</a:t>
            </a:r>
          </a:p>
        </p:txBody>
      </p:sp>
      <p:sp>
        <p:nvSpPr>
          <p:cNvPr id="13" name="ZoneTexte 79"/>
          <p:cNvSpPr txBox="1">
            <a:spLocks noChangeArrowheads="1"/>
          </p:cNvSpPr>
          <p:nvPr/>
        </p:nvSpPr>
        <p:spPr bwMode="auto">
          <a:xfrm>
            <a:off x="13462" y="919737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# la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gêne stérique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(= gêne spatiale) des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différents groupes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(les groupes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plus volumineux, se gênent le moins quand ils sont les plus éloignés)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982038"/>
            <a:ext cx="6012160" cy="287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1718" y="0"/>
            <a:ext cx="479228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" y="153888"/>
            <a:ext cx="4788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ym typeface="Wingdings"/>
              </a:rPr>
              <a:t></a:t>
            </a:r>
            <a:r>
              <a:rPr lang="fr-FR" sz="2000" b="1" dirty="0" smtClean="0"/>
              <a:t>-</a:t>
            </a:r>
            <a:r>
              <a:rPr lang="fr-FR" sz="2000" dirty="0" smtClean="0"/>
              <a:t>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Application 5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kumimoji="0" lang="fr-FR" sz="20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Une liaison hydrogène est-elle </a:t>
            </a:r>
            <a:r>
              <a:rPr lang="fr-FR" sz="2000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fr-FR" sz="20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ttractive ou répulsive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" name="ZoneTexte 34"/>
          <p:cNvSpPr txBox="1">
            <a:spLocks noChangeArrowheads="1"/>
          </p:cNvSpPr>
          <p:nvPr/>
        </p:nvSpPr>
        <p:spPr bwMode="auto">
          <a:xfrm>
            <a:off x="0" y="836712"/>
            <a:ext cx="442798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C’est une interaction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ATTRACTIVE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(l’atome très électronégatif est polarisé 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d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alors que le H est polarisé 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d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2420888"/>
            <a:ext cx="4067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Compléter les schémas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a)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b)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en représentant ces interactions par des pointillés de couleur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650828"/>
            <a:ext cx="41399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b="1" dirty="0" smtClean="0">
                <a:sym typeface="Wingdings"/>
              </a:rPr>
              <a:t>   </a:t>
            </a:r>
            <a:r>
              <a:rPr lang="fr-FR" sz="2000" b="1" dirty="0" smtClean="0"/>
              <a:t>-</a:t>
            </a:r>
            <a:r>
              <a:rPr lang="fr-FR" sz="2000" i="1" dirty="0" smtClean="0"/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Pourquoi les protéines sont-elles détruites dés que la température dépasse 50 à 60 °C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?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34"/>
          <p:cNvSpPr txBox="1">
            <a:spLocks noChangeArrowheads="1"/>
          </p:cNvSpPr>
          <p:nvPr/>
        </p:nvSpPr>
        <p:spPr bwMode="auto">
          <a:xfrm>
            <a:off x="0" y="4658940"/>
            <a:ext cx="3275856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Au-delà de cette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tempé-rature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les liaisons H sont détruites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 </a:t>
            </a:r>
          </a:p>
          <a:p>
            <a:pPr algn="just"/>
            <a:r>
              <a:rPr lang="fr-FR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</a:t>
            </a:r>
            <a:endParaRPr lang="fr-FR" sz="1100" dirty="0" smtClean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La protéine perd alors sa forme particulière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ce qui l’empêche d’agir.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4644008" y="5373216"/>
            <a:ext cx="936104" cy="72008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5076056" y="6165304"/>
            <a:ext cx="864096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6588224" y="4941168"/>
            <a:ext cx="864096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6948264" y="5805264"/>
            <a:ext cx="864096" cy="72008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6444208" y="2132856"/>
            <a:ext cx="360040" cy="72008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6156176" y="2780928"/>
            <a:ext cx="360040" cy="72008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6804248" y="908720"/>
            <a:ext cx="360040" cy="72008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5" grpId="0"/>
      <p:bldP spid="4101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r>
              <a:rPr lang="fr-FR" sz="22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Représentations planes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79512" y="476672"/>
            <a:ext cx="274947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44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defRPr/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Formule développée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95536" y="908720"/>
            <a:ext cx="85693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fr-FR" sz="2000" dirty="0">
                <a:latin typeface="Arial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Tous les atomes sont représentés avec l’ensemble des liaisons qui les relient à leur(s) voisin(s).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79512" y="1700808"/>
            <a:ext cx="3417923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44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defRPr/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Formule semi-développée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95536" y="2132856"/>
            <a:ext cx="8569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fr-FR" sz="2000" dirty="0">
                <a:latin typeface="Arial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A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tomes d’hydrogène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regroupés autour de l’atome auquel ils sont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liés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79512" y="2636912"/>
            <a:ext cx="2805576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44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defRPr/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Formule topologique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95536" y="3068960"/>
            <a:ext cx="84963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fr-FR" sz="2000" dirty="0">
                <a:latin typeface="Arial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Les liaisons C – H ne sont pas représentées et les liaisons C – C sont représentées par des segments. Si rien n’est précisé, chaque extrémité de segment représente un atome de carbone portant autant d’atomes d’hydrogène que nécessaire pour avoir quatre doublets liants.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79613" y="5373216"/>
            <a:ext cx="2087562" cy="1079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427538" y="5444653"/>
            <a:ext cx="2089150" cy="86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804025" y="5444653"/>
            <a:ext cx="2089150" cy="86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b="89258"/>
          <a:stretch>
            <a:fillRect/>
          </a:stretch>
        </p:blipFill>
        <p:spPr bwMode="auto">
          <a:xfrm>
            <a:off x="0" y="4509120"/>
            <a:ext cx="9144000" cy="5760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 l="5430" t="29080" r="61968" b="31440"/>
          <a:stretch>
            <a:fillRect/>
          </a:stretch>
        </p:blipFill>
        <p:spPr bwMode="auto">
          <a:xfrm>
            <a:off x="2195736" y="5157191"/>
            <a:ext cx="2520280" cy="170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6596" t="15957" r="83167" b="71958"/>
          <a:stretch>
            <a:fillRect/>
          </a:stretch>
        </p:blipFill>
        <p:spPr bwMode="auto">
          <a:xfrm>
            <a:off x="323528" y="5445224"/>
            <a:ext cx="1440160" cy="99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/>
          <a:srcRect l="44444" t="43359" r="22954" b="45773"/>
          <a:stretch>
            <a:fillRect/>
          </a:stretch>
        </p:blipFill>
        <p:spPr bwMode="auto">
          <a:xfrm>
            <a:off x="4932040" y="5733256"/>
            <a:ext cx="2520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Connecteur droit 16"/>
          <p:cNvCxnSpPr/>
          <p:nvPr/>
        </p:nvCxnSpPr>
        <p:spPr>
          <a:xfrm flipV="1">
            <a:off x="7668344" y="5805264"/>
            <a:ext cx="576064" cy="288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 flipV="1">
            <a:off x="8244408" y="5805264"/>
            <a:ext cx="576064" cy="288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/>
      <p:bldP spid="4103" grpId="0" animBg="1"/>
      <p:bldP spid="410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4685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b="1" dirty="0" smtClean="0"/>
              <a:t>-</a:t>
            </a:r>
            <a:r>
              <a:rPr lang="fr-FR" sz="2000" i="1" dirty="0" smtClean="0"/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Pourquoi les protéines sont-elles détruites dés que la température dépasse 50 à 60 °C ?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oneTexte 34"/>
          <p:cNvSpPr txBox="1">
            <a:spLocks noChangeArrowheads="1"/>
          </p:cNvSpPr>
          <p:nvPr/>
        </p:nvSpPr>
        <p:spPr bwMode="auto">
          <a:xfrm>
            <a:off x="179512" y="332656"/>
            <a:ext cx="95040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Au-delà de cette température,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les liaisons hydrogène sont détruites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 </a:t>
            </a: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La protéine perd alors sa forme particulière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ce qui l’empêche d’agir.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71600" y="1484784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lang="fr-FR" sz="2000" b="1" i="1" u="sng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Stéréoisomères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de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CONFIGURATION</a:t>
            </a:r>
            <a:endParaRPr lang="fr-FR" sz="2000" b="1" i="1" u="sng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3245762"/>
            <a:ext cx="8194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Origines possibles de la </a:t>
            </a:r>
            <a:r>
              <a:rPr lang="fr-FR" sz="2000" b="1" i="1" u="sng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stéréoisomérie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de configuration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7664" y="3677810"/>
            <a:ext cx="6120680" cy="707886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/>
              <a:t>Présence d’atomes ou de groupes d’atomes particuliers appelés </a:t>
            </a:r>
            <a:r>
              <a:rPr lang="fr-FR" sz="2000" b="1" i="1" u="sng" dirty="0" smtClean="0"/>
              <a:t>CENTRES STEREOGENES</a:t>
            </a:r>
            <a:r>
              <a:rPr lang="fr-FR" sz="2000" dirty="0" smtClean="0"/>
              <a:t>. </a:t>
            </a:r>
            <a:endParaRPr lang="fr-FR" sz="2000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 l="14647" t="21840" r="25819" b="63880"/>
          <a:stretch>
            <a:fillRect/>
          </a:stretch>
        </p:blipFill>
        <p:spPr bwMode="auto">
          <a:xfrm>
            <a:off x="2195736" y="4457704"/>
            <a:ext cx="4896544" cy="66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74" y="6309320"/>
            <a:ext cx="88923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ym typeface="Wingdings"/>
              </a:rPr>
              <a:t></a:t>
            </a:r>
            <a:r>
              <a:rPr lang="fr-FR" sz="2000" dirty="0" smtClean="0"/>
              <a:t>- 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Application 6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kumimoji="0" lang="fr-FR" sz="20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Repérer les atomes de carbone asymétriques dans ces molécules</a:t>
            </a:r>
            <a:endParaRPr kumimoji="0" lang="fr-FR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 l="17638" t="40319" r="68187" b="36161"/>
          <a:stretch>
            <a:fillRect/>
          </a:stretch>
        </p:blipFill>
        <p:spPr bwMode="auto">
          <a:xfrm>
            <a:off x="6271389" y="1700808"/>
            <a:ext cx="1468963" cy="137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/>
          <a:srcRect l="54966" t="41159" r="33221" b="36161"/>
          <a:stretch>
            <a:fillRect/>
          </a:stretch>
        </p:blipFill>
        <p:spPr bwMode="auto">
          <a:xfrm>
            <a:off x="7919864" y="1700808"/>
            <a:ext cx="1224136" cy="132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79512" y="1919041"/>
            <a:ext cx="6048672" cy="1077218"/>
          </a:xfrm>
          <a:prstGeom prst="rect">
            <a:avLst/>
          </a:prstGeom>
          <a:solidFill>
            <a:srgbClr val="C6EAEC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fr-FR" sz="2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stéréoisomères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sont 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stéréoisomè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CONFIGURATION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 </a:t>
            </a:r>
            <a:r>
              <a:rPr lang="fr-FR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 est obligé de </a:t>
            </a:r>
            <a:r>
              <a:rPr lang="fr-FR" sz="2000" b="1" i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cas-ser</a:t>
            </a:r>
            <a:r>
              <a:rPr lang="fr-FR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des liaisons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passer de l’un à l’autre.</a:t>
            </a:r>
            <a:endParaRPr lang="fr-FR" sz="1200" b="1" i="1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79512" y="5176929"/>
            <a:ext cx="8784976" cy="1077218"/>
          </a:xfrm>
          <a:prstGeom prst="rect">
            <a:avLst/>
          </a:prstGeom>
          <a:solidFill>
            <a:srgbClr val="C6EAEC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fr-FR" sz="2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atome de carbone ASYMETRIQUE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un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atome de </a:t>
            </a:r>
            <a:r>
              <a:rPr lang="fr-FR" sz="20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car-bone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attaché à 4 atomes ou à 4 groupes d’atomes différents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 sur une molécule, on les repère par un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astérisque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fr-FR" sz="1200" b="1" i="1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  <a:sym typeface="Wingdings 2" pitchFamily="18" charset="2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63183">
            <a:off x="6430240" y="2470856"/>
            <a:ext cx="659423" cy="41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693535">
            <a:off x="7008599" y="2140402"/>
            <a:ext cx="659423" cy="41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12290" grpId="0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14647" t="21840" r="25819" b="63880"/>
          <a:stretch>
            <a:fillRect/>
          </a:stretch>
        </p:blipFill>
        <p:spPr bwMode="auto">
          <a:xfrm>
            <a:off x="2195736" y="44624"/>
            <a:ext cx="4896544" cy="66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132856"/>
            <a:ext cx="88923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ym typeface="Wingdings"/>
              </a:rPr>
              <a:t></a:t>
            </a:r>
            <a:r>
              <a:rPr lang="fr-FR" sz="2000" dirty="0" smtClean="0"/>
              <a:t>- 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Application 6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Repérer les atomes de carbone asymétriques dans ces molécules</a:t>
            </a:r>
            <a:endParaRPr lang="fr-FR" sz="2000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7" name="Imag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780928"/>
            <a:ext cx="1675814" cy="80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780928"/>
            <a:ext cx="3096344" cy="76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780928"/>
            <a:ext cx="2646131" cy="24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861048"/>
            <a:ext cx="2646129" cy="133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3573016"/>
            <a:ext cx="2184506" cy="13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3573016"/>
            <a:ext cx="1814430" cy="134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4211960" y="2420888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156792" y="2361074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43608" y="3501008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596336" y="4725144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115616" y="4509120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5301208"/>
            <a:ext cx="8784976" cy="400110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2 agencements spatiaux possibles </a:t>
            </a:r>
            <a:r>
              <a:rPr lang="fr-FR" sz="2000" dirty="0" smtClean="0"/>
              <a:t>autour d’un atome de carbone asymétrique</a:t>
            </a:r>
            <a:endParaRPr lang="fr-FR" sz="2000" dirty="0"/>
          </a:p>
        </p:txBody>
      </p:sp>
      <p:sp>
        <p:nvSpPr>
          <p:cNvPr id="19" name="Rectangle 18"/>
          <p:cNvSpPr/>
          <p:nvPr/>
        </p:nvSpPr>
        <p:spPr>
          <a:xfrm>
            <a:off x="179512" y="6309320"/>
            <a:ext cx="8784976" cy="461665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 smtClean="0">
                <a:solidFill>
                  <a:srgbClr val="FF0000"/>
                </a:solidFill>
              </a:rPr>
              <a:t>DESCRIPTEUR STEREOCHIMIQUE </a:t>
            </a:r>
            <a:r>
              <a:rPr lang="fr-FR" sz="2400" b="1" u="sng" dirty="0" smtClean="0"/>
              <a:t>(R)</a:t>
            </a:r>
            <a:r>
              <a:rPr lang="fr-FR" sz="2000" b="1" u="sng" dirty="0" smtClean="0">
                <a:solidFill>
                  <a:srgbClr val="FF0000"/>
                </a:solidFill>
              </a:rPr>
              <a:t> ou </a:t>
            </a:r>
            <a:r>
              <a:rPr lang="fr-FR" sz="2400" b="1" u="sng" dirty="0" smtClean="0"/>
              <a:t>(S)</a:t>
            </a:r>
            <a:r>
              <a:rPr lang="fr-FR" sz="2000" dirty="0" smtClean="0"/>
              <a:t> en suivant les </a:t>
            </a:r>
            <a:r>
              <a:rPr lang="fr-FR" sz="2000" b="1" u="sng" dirty="0" smtClean="0">
                <a:solidFill>
                  <a:srgbClr val="FF0000"/>
                </a:solidFill>
              </a:rPr>
              <a:t>règles CIP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20" name="Flèche vers le bas 19"/>
          <p:cNvSpPr/>
          <p:nvPr/>
        </p:nvSpPr>
        <p:spPr>
          <a:xfrm>
            <a:off x="4283968" y="5805264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79512" y="839614"/>
            <a:ext cx="8784976" cy="1077218"/>
          </a:xfrm>
          <a:prstGeom prst="rect">
            <a:avLst/>
          </a:prstGeom>
          <a:solidFill>
            <a:srgbClr val="C6EAEC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fr-FR" sz="2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atome de carbone ASYMETRIQUE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un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atome de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car-bone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attaché à 4 atomes ou à 4 groupes d’atomes différents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 sur une molécule, on les repère par un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astérisque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fr-FR" sz="1200" b="1" i="1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636912"/>
            <a:ext cx="9144000" cy="7200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404664"/>
            <a:ext cx="9144000" cy="7200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263" algn="just" eaLnBrk="0" hangingPunct="0">
              <a:defRPr/>
            </a:pPr>
            <a:r>
              <a:rPr lang="fr-FR" sz="2000" b="1" i="1" u="sng" dirty="0" smtClean="0">
                <a:solidFill>
                  <a:srgbClr val="FF0000"/>
                </a:solidFill>
                <a:ea typeface="Calibri" pitchFamily="34" charset="0"/>
                <a:sym typeface="Wingdings 2" pitchFamily="18" charset="2"/>
              </a:rPr>
              <a:t>Règles </a:t>
            </a:r>
            <a:r>
              <a:rPr lang="fr-FR" sz="2000" b="1" i="1" u="sng" dirty="0">
                <a:solidFill>
                  <a:srgbClr val="FF0000"/>
                </a:solidFill>
                <a:ea typeface="Calibri" pitchFamily="34" charset="0"/>
                <a:sym typeface="Wingdings 2" pitchFamily="18" charset="2"/>
              </a:rPr>
              <a:t>de priorité de </a:t>
            </a:r>
            <a:r>
              <a:rPr lang="fr-FR" sz="2000" b="1" i="1" u="sng" dirty="0" err="1">
                <a:solidFill>
                  <a:srgbClr val="FF0000"/>
                </a:solidFill>
                <a:ea typeface="Calibri" pitchFamily="34" charset="0"/>
                <a:sym typeface="Wingdings 2" pitchFamily="18" charset="2"/>
              </a:rPr>
              <a:t>Cahn</a:t>
            </a:r>
            <a:r>
              <a:rPr lang="fr-FR" sz="2000" b="1" i="1" u="sng" dirty="0">
                <a:solidFill>
                  <a:srgbClr val="FF0000"/>
                </a:solidFill>
                <a:ea typeface="Calibri" pitchFamily="34" charset="0"/>
                <a:sym typeface="Wingdings 2" pitchFamily="18" charset="2"/>
              </a:rPr>
              <a:t>, Ingold et Prelog (règles CIP)</a:t>
            </a:r>
            <a:r>
              <a:rPr lang="fr-FR" sz="2000" b="1" i="1" dirty="0">
                <a:ea typeface="Calibri" pitchFamily="34" charset="0"/>
                <a:sym typeface="Wingdings 2" pitchFamily="18" charset="2"/>
              </a:rPr>
              <a:t> </a:t>
            </a:r>
            <a:r>
              <a:rPr lang="fr-FR" sz="2000" dirty="0">
                <a:ea typeface="Calibri" pitchFamily="34" charset="0"/>
                <a:sym typeface="Wingdings 2" pitchFamily="18" charset="2"/>
              </a:rPr>
              <a:t>:</a:t>
            </a:r>
          </a:p>
          <a:p>
            <a:pPr indent="449263" algn="just" eaLnBrk="0" hangingPunct="0">
              <a:defRPr/>
            </a:pPr>
            <a:endParaRPr lang="fr-FR" sz="800" dirty="0">
              <a:sym typeface="Wingdings 2" pitchFamily="18" charset="2"/>
            </a:endParaRPr>
          </a:p>
          <a:p>
            <a:pPr algn="just" eaLnBrk="0" hangingPunct="0"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 smtClean="0">
                <a:ea typeface="Calibri" pitchFamily="34" charset="0"/>
              </a:rPr>
              <a:t> </a:t>
            </a:r>
            <a:r>
              <a:rPr lang="fr-FR" sz="2000" dirty="0">
                <a:ea typeface="Calibri" pitchFamily="34" charset="0"/>
              </a:rPr>
              <a:t>Classer les atomes du 1</a:t>
            </a:r>
            <a:r>
              <a:rPr lang="fr-FR" sz="2000" baseline="30000" dirty="0">
                <a:ea typeface="Calibri" pitchFamily="34" charset="0"/>
                <a:sym typeface="Wingdings" pitchFamily="2" charset="2"/>
              </a:rPr>
              <a:t>er</a:t>
            </a:r>
            <a:r>
              <a:rPr lang="fr-FR" sz="2000" dirty="0">
                <a:ea typeface="Calibri" pitchFamily="34" charset="0"/>
                <a:sym typeface="Wingdings" pitchFamily="2" charset="2"/>
              </a:rPr>
              <a:t> rang (ceux directement liés au C*) par </a:t>
            </a:r>
            <a:r>
              <a:rPr lang="fr-FR" sz="2000" b="1" u="sng" dirty="0">
                <a:ea typeface="Calibri" pitchFamily="34" charset="0"/>
                <a:sym typeface="Wingdings" pitchFamily="2" charset="2"/>
              </a:rPr>
              <a:t>numéro atomique décroissant</a:t>
            </a:r>
            <a:r>
              <a:rPr lang="fr-FR" sz="2000" dirty="0">
                <a:ea typeface="Calibri" pitchFamily="34" charset="0"/>
                <a:sym typeface="Wingdings" pitchFamily="2" charset="2"/>
              </a:rPr>
              <a:t>.</a:t>
            </a:r>
          </a:p>
          <a:p>
            <a:pPr algn="just" eaLnBrk="0" hangingPunct="0">
              <a:defRPr/>
            </a:pPr>
            <a:endParaRPr lang="fr-FR" sz="800" dirty="0">
              <a:sym typeface="Wingdings" pitchFamily="2" charset="2"/>
            </a:endParaRPr>
          </a:p>
          <a:p>
            <a:pPr algn="just" eaLnBrk="0" hangingPunct="0"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 smtClean="0">
                <a:ea typeface="Calibri" pitchFamily="34" charset="0"/>
              </a:rPr>
              <a:t> </a:t>
            </a:r>
            <a:r>
              <a:rPr lang="fr-FR" sz="2000" dirty="0">
                <a:ea typeface="Calibri" pitchFamily="34" charset="0"/>
              </a:rPr>
              <a:t>En cas d’égalité au premier rang, appliquer la même règle avec les atomes adjacents (atomes du 2</a:t>
            </a:r>
            <a:r>
              <a:rPr lang="fr-FR" sz="2000" baseline="30000" dirty="0">
                <a:ea typeface="Calibri" pitchFamily="34" charset="0"/>
                <a:sym typeface="Wingdings" pitchFamily="2" charset="2"/>
              </a:rPr>
              <a:t>ème</a:t>
            </a:r>
            <a:r>
              <a:rPr lang="fr-FR" sz="2000" dirty="0">
                <a:ea typeface="Calibri" pitchFamily="34" charset="0"/>
                <a:sym typeface="Wingdings" pitchFamily="2" charset="2"/>
              </a:rPr>
              <a:t> rang) …</a:t>
            </a:r>
          </a:p>
          <a:p>
            <a:pPr algn="just" eaLnBrk="0" hangingPunct="0">
              <a:defRPr/>
            </a:pPr>
            <a:endParaRPr lang="fr-FR" sz="800" dirty="0">
              <a:sym typeface="Wingdings" pitchFamily="2" charset="2"/>
            </a:endParaRPr>
          </a:p>
          <a:p>
            <a:pPr algn="just" eaLnBrk="0" hangingPunct="0"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 smtClean="0">
                <a:ea typeface="Calibri" pitchFamily="34" charset="0"/>
              </a:rPr>
              <a:t> </a:t>
            </a:r>
            <a:r>
              <a:rPr lang="fr-FR" sz="2000" dirty="0">
                <a:ea typeface="Calibri" pitchFamily="34" charset="0"/>
              </a:rPr>
              <a:t>Des liaisons multiples sont considérées comme autant de liaisons simples en faisant apparaître entre parenthèses des atomes fantômes (C), (N), (O) …</a:t>
            </a:r>
            <a:endParaRPr lang="fr-FR" sz="2000" dirty="0">
              <a:ea typeface="Calibri" pitchFamily="34" charset="0"/>
              <a:sym typeface="Wingdings" pitchFamily="2" charset="2"/>
            </a:endParaRPr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20859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2123728" y="3501008"/>
            <a:ext cx="4248472" cy="158417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000" dirty="0"/>
              <a:t>Rotation </a:t>
            </a:r>
            <a:r>
              <a:rPr lang="fr-FR" sz="2000" b="1" dirty="0"/>
              <a:t>(1) </a:t>
            </a:r>
            <a:r>
              <a:rPr lang="fr-FR" sz="2000" b="1" dirty="0">
                <a:sym typeface="Wingdings" pitchFamily="2" charset="2"/>
              </a:rPr>
              <a:t> (2)  (3) </a:t>
            </a:r>
            <a:r>
              <a:rPr lang="fr-FR" sz="2000" dirty="0">
                <a:sym typeface="Wingdings" pitchFamily="2" charset="2"/>
              </a:rPr>
              <a:t>dans le sens des aiguilles d’une montre :</a:t>
            </a:r>
          </a:p>
          <a:p>
            <a:pPr algn="ctr"/>
            <a:r>
              <a:rPr lang="fr-FR" sz="2400" b="1" u="sng" dirty="0">
                <a:solidFill>
                  <a:srgbClr val="FF0000"/>
                </a:solidFill>
                <a:sym typeface="Wingdings" pitchFamily="2" charset="2"/>
              </a:rPr>
              <a:t>Configuration </a:t>
            </a:r>
            <a:r>
              <a:rPr lang="fr-FR" sz="3600" b="1" u="sng" dirty="0">
                <a:solidFill>
                  <a:srgbClr val="FF0000"/>
                </a:solidFill>
                <a:sym typeface="Wingdings" pitchFamily="2" charset="2"/>
              </a:rPr>
              <a:t>R</a:t>
            </a:r>
          </a:p>
          <a:p>
            <a:pPr algn="ctr"/>
            <a:r>
              <a:rPr lang="fr-FR" sz="2400" b="1" dirty="0">
                <a:solidFill>
                  <a:srgbClr val="006600"/>
                </a:solidFill>
                <a:sym typeface="Wingdings" pitchFamily="2" charset="2"/>
              </a:rPr>
              <a:t>(</a:t>
            </a:r>
            <a:r>
              <a:rPr lang="fr-FR" sz="2400" b="1" dirty="0" err="1">
                <a:solidFill>
                  <a:srgbClr val="006600"/>
                </a:solidFill>
                <a:sym typeface="Wingdings" pitchFamily="2" charset="2"/>
              </a:rPr>
              <a:t>Rectus</a:t>
            </a:r>
            <a:r>
              <a:rPr lang="fr-FR" sz="2400" b="1" dirty="0">
                <a:solidFill>
                  <a:srgbClr val="006600"/>
                </a:solidFill>
                <a:sym typeface="Wingdings" pitchFamily="2" charset="2"/>
              </a:rPr>
              <a:t> = droite)</a:t>
            </a:r>
            <a:endParaRPr lang="fr-FR" sz="1400" b="1" dirty="0">
              <a:solidFill>
                <a:srgbClr val="006600"/>
              </a:solidFill>
            </a:endParaRPr>
          </a:p>
          <a:p>
            <a:pPr algn="ctr"/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63691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dirty="0"/>
              <a:t>      </a:t>
            </a:r>
            <a:r>
              <a:rPr lang="fr-FR" sz="2000" dirty="0"/>
              <a:t>Une fois l’ordre de priorité établi selon les règles CIP, orienter la molécule en plaçant </a:t>
            </a:r>
            <a:r>
              <a:rPr lang="fr-FR" sz="2000" u="sng" dirty="0"/>
              <a:t>le substituant </a:t>
            </a:r>
            <a:r>
              <a:rPr lang="fr-FR" sz="2000" b="1" u="sng" dirty="0"/>
              <a:t>(4)</a:t>
            </a:r>
            <a:r>
              <a:rPr lang="fr-FR" sz="2000" u="sng" dirty="0"/>
              <a:t> </a:t>
            </a:r>
            <a:r>
              <a:rPr lang="fr-FR" sz="2000" b="1" i="1" u="sng" dirty="0"/>
              <a:t>derrière</a:t>
            </a:r>
            <a:r>
              <a:rPr lang="fr-FR" sz="2000" dirty="0"/>
              <a:t> le plan de la feuille.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2123728" y="5229200"/>
            <a:ext cx="4248472" cy="158417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000" dirty="0"/>
              <a:t>Rotation </a:t>
            </a:r>
            <a:r>
              <a:rPr lang="fr-FR" sz="2000" b="1" dirty="0"/>
              <a:t>(1) </a:t>
            </a:r>
            <a:r>
              <a:rPr lang="fr-FR" sz="2000" b="1" dirty="0">
                <a:sym typeface="Wingdings" pitchFamily="2" charset="2"/>
              </a:rPr>
              <a:t> (2)  (3) </a:t>
            </a:r>
            <a:r>
              <a:rPr lang="fr-FR" sz="2000" dirty="0">
                <a:sym typeface="Wingdings" pitchFamily="2" charset="2"/>
              </a:rPr>
              <a:t>dans le sens </a:t>
            </a:r>
            <a:r>
              <a:rPr lang="fr-FR" sz="2000" dirty="0" smtClean="0">
                <a:sym typeface="Wingdings" pitchFamily="2" charset="2"/>
              </a:rPr>
              <a:t>inverse des </a:t>
            </a:r>
            <a:r>
              <a:rPr lang="fr-FR" sz="2000" dirty="0">
                <a:sym typeface="Wingdings" pitchFamily="2" charset="2"/>
              </a:rPr>
              <a:t>aiguilles d’une montre :</a:t>
            </a:r>
          </a:p>
          <a:p>
            <a:pPr algn="ctr"/>
            <a:r>
              <a:rPr lang="fr-FR" sz="2400" b="1" u="sng" dirty="0">
                <a:solidFill>
                  <a:srgbClr val="FF0000"/>
                </a:solidFill>
                <a:sym typeface="Wingdings" pitchFamily="2" charset="2"/>
              </a:rPr>
              <a:t>Configuration </a:t>
            </a:r>
            <a:r>
              <a:rPr lang="fr-FR" sz="3600" b="1" u="sng" dirty="0" smtClean="0">
                <a:solidFill>
                  <a:srgbClr val="FF0000"/>
                </a:solidFill>
                <a:sym typeface="Wingdings" pitchFamily="2" charset="2"/>
              </a:rPr>
              <a:t>S</a:t>
            </a:r>
            <a:endParaRPr lang="fr-FR" sz="3600" b="1" u="sng" dirty="0">
              <a:solidFill>
                <a:srgbClr val="FF0000"/>
              </a:solidFill>
              <a:sym typeface="Wingdings" pitchFamily="2" charset="2"/>
            </a:endParaRPr>
          </a:p>
          <a:p>
            <a:pPr algn="ctr"/>
            <a:r>
              <a:rPr lang="fr-FR" sz="2400" b="1" dirty="0" smtClean="0">
                <a:solidFill>
                  <a:srgbClr val="006600"/>
                </a:solidFill>
                <a:sym typeface="Wingdings" pitchFamily="2" charset="2"/>
              </a:rPr>
              <a:t>(</a:t>
            </a:r>
            <a:r>
              <a:rPr lang="fr-FR" sz="2400" b="1" dirty="0" err="1" smtClean="0">
                <a:solidFill>
                  <a:srgbClr val="006600"/>
                </a:solidFill>
                <a:sym typeface="Wingdings" pitchFamily="2" charset="2"/>
              </a:rPr>
              <a:t>Sinister</a:t>
            </a:r>
            <a:r>
              <a:rPr lang="fr-FR" sz="2400" b="1" dirty="0" smtClean="0">
                <a:solidFill>
                  <a:srgbClr val="006600"/>
                </a:solidFill>
                <a:sym typeface="Wingdings" pitchFamily="2" charset="2"/>
              </a:rPr>
              <a:t> </a:t>
            </a:r>
            <a:r>
              <a:rPr lang="fr-FR" sz="2400" b="1" dirty="0">
                <a:solidFill>
                  <a:srgbClr val="006600"/>
                </a:solidFill>
                <a:sym typeface="Wingdings" pitchFamily="2" charset="2"/>
              </a:rPr>
              <a:t>= </a:t>
            </a:r>
            <a:r>
              <a:rPr lang="fr-FR" sz="2400" b="1" dirty="0" smtClean="0">
                <a:solidFill>
                  <a:srgbClr val="006600"/>
                </a:solidFill>
                <a:sym typeface="Wingdings" pitchFamily="2" charset="2"/>
              </a:rPr>
              <a:t>gauche)</a:t>
            </a:r>
            <a:endParaRPr lang="fr-FR" sz="1400" b="1" dirty="0">
              <a:solidFill>
                <a:srgbClr val="006600"/>
              </a:solidFill>
            </a:endParaRPr>
          </a:p>
          <a:p>
            <a:pPr algn="ctr"/>
            <a:endParaRPr lang="fr-FR" b="1" u="sng" dirty="0">
              <a:solidFill>
                <a:srgbClr val="FF0000"/>
              </a:solidFill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867275"/>
            <a:ext cx="20002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2" grpId="0"/>
      <p:bldP spid="4" grpId="0" animBg="1"/>
      <p:bldP spid="5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624"/>
            <a:ext cx="1835696" cy="171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1907704" y="0"/>
            <a:ext cx="2592288" cy="17728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000" dirty="0"/>
              <a:t>Rotation </a:t>
            </a:r>
            <a:r>
              <a:rPr lang="fr-FR" sz="2000" b="1" dirty="0"/>
              <a:t>(1) </a:t>
            </a:r>
            <a:r>
              <a:rPr lang="fr-FR" sz="1400" b="1" dirty="0">
                <a:sym typeface="Wingdings" pitchFamily="2" charset="2"/>
              </a:rPr>
              <a:t></a:t>
            </a:r>
            <a:r>
              <a:rPr lang="fr-FR" sz="2000" b="1" dirty="0">
                <a:sym typeface="Wingdings" pitchFamily="2" charset="2"/>
              </a:rPr>
              <a:t> (2) </a:t>
            </a:r>
            <a:r>
              <a:rPr lang="fr-FR" sz="1400" b="1" dirty="0">
                <a:sym typeface="Wingdings" pitchFamily="2" charset="2"/>
              </a:rPr>
              <a:t></a:t>
            </a:r>
            <a:r>
              <a:rPr lang="fr-FR" sz="2000" b="1" dirty="0">
                <a:sym typeface="Wingdings" pitchFamily="2" charset="2"/>
              </a:rPr>
              <a:t> (3) </a:t>
            </a:r>
            <a:r>
              <a:rPr lang="fr-FR" sz="2000" dirty="0">
                <a:sym typeface="Wingdings" pitchFamily="2" charset="2"/>
              </a:rPr>
              <a:t>dans le sens des aiguilles d’une </a:t>
            </a:r>
            <a:r>
              <a:rPr lang="fr-FR" sz="2000" dirty="0" smtClean="0">
                <a:sym typeface="Wingdings" pitchFamily="2" charset="2"/>
              </a:rPr>
              <a:t>montre:</a:t>
            </a:r>
            <a:endParaRPr lang="fr-FR" sz="2000" dirty="0">
              <a:sym typeface="Wingdings" pitchFamily="2" charset="2"/>
            </a:endParaRPr>
          </a:p>
          <a:p>
            <a:pPr algn="ctr"/>
            <a:r>
              <a:rPr lang="fr-FR" sz="2400" b="1" u="sng" dirty="0">
                <a:solidFill>
                  <a:srgbClr val="FF0000"/>
                </a:solidFill>
                <a:sym typeface="Wingdings" pitchFamily="2" charset="2"/>
              </a:rPr>
              <a:t>Configuration </a:t>
            </a:r>
            <a:r>
              <a:rPr lang="fr-FR" sz="2800" b="1" u="sng" dirty="0">
                <a:solidFill>
                  <a:srgbClr val="FF0000"/>
                </a:solidFill>
                <a:sym typeface="Wingdings" pitchFamily="2" charset="2"/>
              </a:rPr>
              <a:t>R</a:t>
            </a:r>
            <a:endParaRPr lang="fr-FR" sz="3600" b="1" u="sng" dirty="0">
              <a:solidFill>
                <a:srgbClr val="FF0000"/>
              </a:solidFill>
              <a:sym typeface="Wingdings" pitchFamily="2" charset="2"/>
            </a:endParaRPr>
          </a:p>
          <a:p>
            <a:pPr algn="ctr"/>
            <a:r>
              <a:rPr lang="fr-FR" sz="2400" b="1" dirty="0">
                <a:solidFill>
                  <a:srgbClr val="006600"/>
                </a:solidFill>
                <a:sym typeface="Wingdings" pitchFamily="2" charset="2"/>
              </a:rPr>
              <a:t>(</a:t>
            </a:r>
            <a:r>
              <a:rPr lang="fr-FR" sz="2400" b="1" dirty="0" err="1">
                <a:solidFill>
                  <a:srgbClr val="006600"/>
                </a:solidFill>
                <a:sym typeface="Wingdings" pitchFamily="2" charset="2"/>
              </a:rPr>
              <a:t>Rectus</a:t>
            </a:r>
            <a:r>
              <a:rPr lang="fr-FR" sz="2400" b="1" dirty="0">
                <a:solidFill>
                  <a:srgbClr val="006600"/>
                </a:solidFill>
                <a:sym typeface="Wingdings" pitchFamily="2" charset="2"/>
              </a:rPr>
              <a:t> = droite)</a:t>
            </a:r>
            <a:endParaRPr lang="fr-FR" sz="1400" b="1" dirty="0">
              <a:solidFill>
                <a:srgbClr val="006600"/>
              </a:solidFill>
            </a:endParaRPr>
          </a:p>
          <a:p>
            <a:pPr algn="ctr"/>
            <a:endParaRPr lang="fr-FR" b="1" u="sng" dirty="0">
              <a:solidFill>
                <a:srgbClr val="FF0000"/>
              </a:solidFill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0349" y="0"/>
            <a:ext cx="1853651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700808"/>
            <a:ext cx="564248" cy="64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187624" y="1844824"/>
            <a:ext cx="7956376" cy="3693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fr-FR" b="1" u="sng" dirty="0" smtClean="0"/>
              <a:t>Astuce</a:t>
            </a:r>
            <a:r>
              <a:rPr lang="fr-FR" i="1" dirty="0" smtClean="0"/>
              <a:t> : le </a:t>
            </a:r>
            <a:r>
              <a:rPr lang="fr-FR" i="1" dirty="0"/>
              <a:t>raisonnement est inversé si on place le </a:t>
            </a:r>
            <a:r>
              <a:rPr lang="fr-FR" i="1" dirty="0" smtClean="0"/>
              <a:t>substituant </a:t>
            </a:r>
            <a:r>
              <a:rPr lang="fr-FR" b="1" dirty="0" smtClean="0"/>
              <a:t>(4) </a:t>
            </a:r>
            <a:r>
              <a:rPr lang="fr-FR" i="1" dirty="0"/>
              <a:t>en </a:t>
            </a:r>
            <a:r>
              <a:rPr lang="fr-FR" i="1" u="sng" dirty="0"/>
              <a:t>avant</a:t>
            </a:r>
            <a:r>
              <a:rPr lang="fr-FR" i="1" dirty="0"/>
              <a:t> du plan</a:t>
            </a:r>
            <a:r>
              <a:rPr lang="fr-FR" i="1" dirty="0" smtClean="0"/>
              <a:t>.</a:t>
            </a:r>
            <a:endParaRPr lang="fr-FR" i="1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34888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just"/>
            <a:r>
              <a:rPr lang="fr-FR" sz="2000" b="1" dirty="0" smtClean="0">
                <a:sym typeface="Wingdings"/>
              </a:rPr>
              <a:t></a:t>
            </a:r>
            <a:r>
              <a:rPr lang="fr-FR" sz="2000" dirty="0" smtClean="0"/>
              <a:t>-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Application 7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Donner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la configuration absolue des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carbones asymétriques des molécules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ci-dessous :</a:t>
            </a:r>
          </a:p>
        </p:txBody>
      </p:sp>
      <p:graphicFrame>
        <p:nvGraphicFramePr>
          <p:cNvPr id="9" name="Object 1"/>
          <p:cNvGraphicFramePr>
            <a:graphicFrameLocks noChangeAspect="1"/>
          </p:cNvGraphicFramePr>
          <p:nvPr/>
        </p:nvGraphicFramePr>
        <p:xfrm>
          <a:off x="107505" y="3429992"/>
          <a:ext cx="1632292" cy="1439168"/>
        </p:xfrm>
        <a:graphic>
          <a:graphicData uri="http://schemas.openxmlformats.org/presentationml/2006/ole">
            <p:oleObj spid="_x0000_s46082" name="ISIS/Draw Sketch" r:id="rId6" imgW="752400" imgH="666720" progId="ISISServer">
              <p:embed/>
            </p:oleObj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3851920" y="3366009"/>
          <a:ext cx="2462046" cy="1484784"/>
        </p:xfrm>
        <a:graphic>
          <a:graphicData uri="http://schemas.openxmlformats.org/presentationml/2006/ole">
            <p:oleObj spid="_x0000_s46083" name="ISIS/Draw Sketch" r:id="rId7" imgW="1104840" imgH="666720" progId="ISISServer">
              <p:embed/>
            </p:oleObj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753018" y="3798676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678733" y="3772349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557867" y="2996952"/>
            <a:ext cx="439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a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052906" y="4378107"/>
            <a:ext cx="439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b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4572000" y="0"/>
            <a:ext cx="2664296" cy="17728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000" dirty="0"/>
              <a:t>Rotation </a:t>
            </a:r>
            <a:r>
              <a:rPr lang="fr-FR" sz="2000" b="1" dirty="0"/>
              <a:t>(1) </a:t>
            </a:r>
            <a:r>
              <a:rPr lang="fr-FR" sz="1400" b="1" dirty="0">
                <a:sym typeface="Wingdings" pitchFamily="2" charset="2"/>
              </a:rPr>
              <a:t></a:t>
            </a:r>
            <a:r>
              <a:rPr lang="fr-FR" sz="2000" b="1" dirty="0">
                <a:sym typeface="Wingdings" pitchFamily="2" charset="2"/>
              </a:rPr>
              <a:t> (2) </a:t>
            </a:r>
            <a:r>
              <a:rPr lang="fr-FR" sz="1400" b="1" dirty="0">
                <a:sym typeface="Wingdings" pitchFamily="2" charset="2"/>
              </a:rPr>
              <a:t></a:t>
            </a:r>
            <a:r>
              <a:rPr lang="fr-FR" sz="2000" b="1" dirty="0">
                <a:sym typeface="Wingdings" pitchFamily="2" charset="2"/>
              </a:rPr>
              <a:t> (3) </a:t>
            </a:r>
            <a:r>
              <a:rPr lang="fr-FR" sz="2000" dirty="0">
                <a:sym typeface="Wingdings" pitchFamily="2" charset="2"/>
              </a:rPr>
              <a:t>dans le sens </a:t>
            </a:r>
            <a:r>
              <a:rPr lang="fr-FR" sz="2000" dirty="0" smtClean="0">
                <a:sym typeface="Wingdings" pitchFamily="2" charset="2"/>
              </a:rPr>
              <a:t>inverse des </a:t>
            </a:r>
            <a:r>
              <a:rPr lang="fr-FR" sz="2000" dirty="0">
                <a:sym typeface="Wingdings" pitchFamily="2" charset="2"/>
              </a:rPr>
              <a:t>aiguilles d’une </a:t>
            </a:r>
            <a:r>
              <a:rPr lang="fr-FR" sz="2000" dirty="0" smtClean="0">
                <a:sym typeface="Wingdings" pitchFamily="2" charset="2"/>
              </a:rPr>
              <a:t>montre :</a:t>
            </a:r>
            <a:endParaRPr lang="fr-FR" sz="2000" dirty="0">
              <a:sym typeface="Wingdings" pitchFamily="2" charset="2"/>
            </a:endParaRPr>
          </a:p>
          <a:p>
            <a:pPr algn="ctr"/>
            <a:r>
              <a:rPr lang="fr-FR" sz="2400" b="1" u="sng" dirty="0">
                <a:solidFill>
                  <a:srgbClr val="FF0000"/>
                </a:solidFill>
                <a:sym typeface="Wingdings" pitchFamily="2" charset="2"/>
              </a:rPr>
              <a:t>Configuration </a:t>
            </a:r>
            <a:r>
              <a:rPr lang="fr-FR" sz="2800" b="1" u="sng" dirty="0" smtClean="0">
                <a:solidFill>
                  <a:srgbClr val="FF0000"/>
                </a:solidFill>
                <a:sym typeface="Wingdings" pitchFamily="2" charset="2"/>
              </a:rPr>
              <a:t>S</a:t>
            </a:r>
            <a:endParaRPr lang="fr-FR" sz="3600" b="1" u="sng" dirty="0">
              <a:solidFill>
                <a:srgbClr val="FF0000"/>
              </a:solidFill>
              <a:sym typeface="Wingdings" pitchFamily="2" charset="2"/>
            </a:endParaRPr>
          </a:p>
          <a:p>
            <a:pPr algn="ctr"/>
            <a:r>
              <a:rPr lang="fr-FR" sz="2400" b="1" dirty="0" smtClean="0">
                <a:solidFill>
                  <a:srgbClr val="006600"/>
                </a:solidFill>
                <a:sym typeface="Wingdings" pitchFamily="2" charset="2"/>
              </a:rPr>
              <a:t>(</a:t>
            </a:r>
            <a:r>
              <a:rPr lang="fr-FR" sz="2400" b="1" dirty="0" err="1" smtClean="0">
                <a:solidFill>
                  <a:srgbClr val="006600"/>
                </a:solidFill>
                <a:sym typeface="Wingdings" pitchFamily="2" charset="2"/>
              </a:rPr>
              <a:t>Sinister</a:t>
            </a:r>
            <a:r>
              <a:rPr lang="fr-FR" sz="2400" b="1" dirty="0" smtClean="0">
                <a:solidFill>
                  <a:srgbClr val="006600"/>
                </a:solidFill>
                <a:sym typeface="Wingdings" pitchFamily="2" charset="2"/>
              </a:rPr>
              <a:t> </a:t>
            </a:r>
            <a:r>
              <a:rPr lang="fr-FR" sz="2400" b="1" dirty="0">
                <a:solidFill>
                  <a:srgbClr val="006600"/>
                </a:solidFill>
                <a:sym typeface="Wingdings" pitchFamily="2" charset="2"/>
              </a:rPr>
              <a:t>= </a:t>
            </a:r>
            <a:r>
              <a:rPr lang="fr-FR" sz="2400" b="1" dirty="0" smtClean="0">
                <a:solidFill>
                  <a:srgbClr val="006600"/>
                </a:solidFill>
                <a:sym typeface="Wingdings" pitchFamily="2" charset="2"/>
              </a:rPr>
              <a:t>gauche</a:t>
            </a:r>
            <a:r>
              <a:rPr lang="fr-FR" sz="2400" b="1" dirty="0">
                <a:solidFill>
                  <a:srgbClr val="006600"/>
                </a:solidFill>
                <a:sym typeface="Wingdings" pitchFamily="2" charset="2"/>
              </a:rPr>
              <a:t>)</a:t>
            </a:r>
            <a:endParaRPr lang="fr-FR" sz="1400" b="1" dirty="0">
              <a:solidFill>
                <a:srgbClr val="006600"/>
              </a:solidFill>
            </a:endParaRPr>
          </a:p>
          <a:p>
            <a:pPr algn="ctr"/>
            <a:endParaRPr lang="fr-FR" b="1" u="sng" dirty="0">
              <a:solidFill>
                <a:srgbClr val="FF0000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2279357" y="3166676"/>
            <a:ext cx="504056" cy="79208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2351365" y="3886756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783413" y="3670732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endParaRPr lang="fr-FR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2783413" y="287864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cxnSp>
        <p:nvCxnSpPr>
          <p:cNvPr id="36" name="Connecteur droit 35"/>
          <p:cNvCxnSpPr/>
          <p:nvPr/>
        </p:nvCxnSpPr>
        <p:spPr>
          <a:xfrm>
            <a:off x="2351365" y="4246796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907704" y="3909906"/>
            <a:ext cx="587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800" b="1" dirty="0" smtClean="0">
                <a:solidFill>
                  <a:srgbClr val="FF0000"/>
                </a:solidFill>
                <a:cs typeface="Times New Roman" pitchFamily="18" charset="0"/>
                <a:sym typeface="Wingdings 2" pitchFamily="18" charset="2"/>
              </a:rPr>
              <a:t>*</a:t>
            </a:r>
            <a:endParaRPr lang="fr-FR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38" name="Connecteur droit 37"/>
          <p:cNvCxnSpPr/>
          <p:nvPr/>
        </p:nvCxnSpPr>
        <p:spPr>
          <a:xfrm flipH="1" flipV="1">
            <a:off x="2279357" y="4390812"/>
            <a:ext cx="504056" cy="79208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783413" y="503888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Cl</a:t>
            </a:r>
            <a:endParaRPr lang="fr-FR" sz="2000" b="1" dirty="0"/>
          </a:p>
        </p:txBody>
      </p:sp>
      <p:sp>
        <p:nvSpPr>
          <p:cNvPr id="42" name="Rectangle 41"/>
          <p:cNvSpPr/>
          <p:nvPr/>
        </p:nvSpPr>
        <p:spPr>
          <a:xfrm>
            <a:off x="2783413" y="4318804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endParaRPr lang="fr-FR" sz="2000" b="1" dirty="0"/>
          </a:p>
        </p:txBody>
      </p:sp>
      <p:sp>
        <p:nvSpPr>
          <p:cNvPr id="43" name="Rectangle 42"/>
          <p:cNvSpPr/>
          <p:nvPr/>
        </p:nvSpPr>
        <p:spPr>
          <a:xfrm>
            <a:off x="3203848" y="3717032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3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203848" y="2924944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4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03848" y="5085184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203848" y="4365104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2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83568" y="3059668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3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0" y="3789040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4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7504" y="4725144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87624" y="4581128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2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1" name="Forme libre 50"/>
          <p:cNvSpPr/>
          <p:nvPr/>
        </p:nvSpPr>
        <p:spPr>
          <a:xfrm>
            <a:off x="395536" y="3284984"/>
            <a:ext cx="1476721" cy="1868672"/>
          </a:xfrm>
          <a:custGeom>
            <a:avLst/>
            <a:gdLst>
              <a:gd name="connsiteX0" fmla="*/ 0 w 1379316"/>
              <a:gd name="connsiteY0" fmla="*/ 1828800 h 1921397"/>
              <a:gd name="connsiteX1" fmla="*/ 1145894 w 1379316"/>
              <a:gd name="connsiteY1" fmla="*/ 1678329 h 1921397"/>
              <a:gd name="connsiteX2" fmla="*/ 1307939 w 1379316"/>
              <a:gd name="connsiteY2" fmla="*/ 370390 h 1921397"/>
              <a:gd name="connsiteX3" fmla="*/ 717631 w 1379316"/>
              <a:gd name="connsiteY3" fmla="*/ 0 h 1921397"/>
              <a:gd name="connsiteX0" fmla="*/ 0 w 1441563"/>
              <a:gd name="connsiteY0" fmla="*/ 1828800 h 1949669"/>
              <a:gd name="connsiteX1" fmla="*/ 1223573 w 1441563"/>
              <a:gd name="connsiteY1" fmla="*/ 1706601 h 1949669"/>
              <a:gd name="connsiteX2" fmla="*/ 1307939 w 1441563"/>
              <a:gd name="connsiteY2" fmla="*/ 370390 h 1949669"/>
              <a:gd name="connsiteX3" fmla="*/ 717631 w 1441563"/>
              <a:gd name="connsiteY3" fmla="*/ 0 h 1949669"/>
              <a:gd name="connsiteX0" fmla="*/ 0 w 1441563"/>
              <a:gd name="connsiteY0" fmla="*/ 1778383 h 1899252"/>
              <a:gd name="connsiteX1" fmla="*/ 1223573 w 1441563"/>
              <a:gd name="connsiteY1" fmla="*/ 1656184 h 1899252"/>
              <a:gd name="connsiteX2" fmla="*/ 1307939 w 1441563"/>
              <a:gd name="connsiteY2" fmla="*/ 319973 h 1899252"/>
              <a:gd name="connsiteX3" fmla="*/ 720525 w 1441563"/>
              <a:gd name="connsiteY3" fmla="*/ 0 h 1899252"/>
              <a:gd name="connsiteX0" fmla="*/ 0 w 1441984"/>
              <a:gd name="connsiteY0" fmla="*/ 1778383 h 1856571"/>
              <a:gd name="connsiteX1" fmla="*/ 1223573 w 1441984"/>
              <a:gd name="connsiteY1" fmla="*/ 1656184 h 1856571"/>
              <a:gd name="connsiteX2" fmla="*/ 1310465 w 1441984"/>
              <a:gd name="connsiteY2" fmla="*/ 576063 h 1856571"/>
              <a:gd name="connsiteX3" fmla="*/ 720525 w 1441984"/>
              <a:gd name="connsiteY3" fmla="*/ 0 h 1856571"/>
              <a:gd name="connsiteX0" fmla="*/ 0 w 1398370"/>
              <a:gd name="connsiteY0" fmla="*/ 1778383 h 1848205"/>
              <a:gd name="connsiteX1" fmla="*/ 261683 w 1398370"/>
              <a:gd name="connsiteY1" fmla="*/ 1728192 h 1848205"/>
              <a:gd name="connsiteX2" fmla="*/ 1223573 w 1398370"/>
              <a:gd name="connsiteY2" fmla="*/ 1656184 h 1848205"/>
              <a:gd name="connsiteX3" fmla="*/ 1310465 w 1398370"/>
              <a:gd name="connsiteY3" fmla="*/ 576063 h 1848205"/>
              <a:gd name="connsiteX4" fmla="*/ 720525 w 1398370"/>
              <a:gd name="connsiteY4" fmla="*/ 0 h 1848205"/>
              <a:gd name="connsiteX0" fmla="*/ 0 w 1441984"/>
              <a:gd name="connsiteY0" fmla="*/ 1778383 h 1856571"/>
              <a:gd name="connsiteX1" fmla="*/ 1223573 w 1441984"/>
              <a:gd name="connsiteY1" fmla="*/ 1656184 h 1856571"/>
              <a:gd name="connsiteX2" fmla="*/ 1310465 w 1441984"/>
              <a:gd name="connsiteY2" fmla="*/ 576063 h 1856571"/>
              <a:gd name="connsiteX3" fmla="*/ 720525 w 1441984"/>
              <a:gd name="connsiteY3" fmla="*/ 0 h 1856571"/>
              <a:gd name="connsiteX0" fmla="*/ 0 w 1213161"/>
              <a:gd name="connsiteY0" fmla="*/ 1656184 h 1836204"/>
              <a:gd name="connsiteX1" fmla="*/ 1027439 w 1213161"/>
              <a:gd name="connsiteY1" fmla="*/ 1656184 h 1836204"/>
              <a:gd name="connsiteX2" fmla="*/ 1114331 w 1213161"/>
              <a:gd name="connsiteY2" fmla="*/ 576063 h 1836204"/>
              <a:gd name="connsiteX3" fmla="*/ 524391 w 1213161"/>
              <a:gd name="connsiteY3" fmla="*/ 0 h 1836204"/>
              <a:gd name="connsiteX0" fmla="*/ 0 w 1213161"/>
              <a:gd name="connsiteY0" fmla="*/ 1656184 h 1868672"/>
              <a:gd name="connsiteX1" fmla="*/ 1027439 w 1213161"/>
              <a:gd name="connsiteY1" fmla="*/ 1656184 h 1868672"/>
              <a:gd name="connsiteX2" fmla="*/ 1114331 w 1213161"/>
              <a:gd name="connsiteY2" fmla="*/ 576063 h 1868672"/>
              <a:gd name="connsiteX3" fmla="*/ 524391 w 1213161"/>
              <a:gd name="connsiteY3" fmla="*/ 0 h 186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3161" h="1868672">
                <a:moveTo>
                  <a:pt x="0" y="1656184"/>
                </a:moveTo>
                <a:cubicBezTo>
                  <a:pt x="123211" y="1868672"/>
                  <a:pt x="841717" y="1836204"/>
                  <a:pt x="1027439" y="1656184"/>
                </a:cubicBezTo>
                <a:cubicBezTo>
                  <a:pt x="1213161" y="1476164"/>
                  <a:pt x="1198172" y="852094"/>
                  <a:pt x="1114331" y="576063"/>
                </a:cubicBezTo>
                <a:cubicBezTo>
                  <a:pt x="1030490" y="300032"/>
                  <a:pt x="783856" y="45334"/>
                  <a:pt x="524391" y="0"/>
                </a:cubicBezTo>
              </a:path>
            </a:pathLst>
          </a:cu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6671845" y="3189826"/>
            <a:ext cx="504056" cy="79208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6743853" y="3909906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175901" y="3693882"/>
            <a:ext cx="521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endParaRPr lang="fr-FR" sz="2000" b="1" dirty="0"/>
          </a:p>
        </p:txBody>
      </p:sp>
      <p:sp>
        <p:nvSpPr>
          <p:cNvPr id="39" name="Rectangle 38"/>
          <p:cNvSpPr/>
          <p:nvPr/>
        </p:nvSpPr>
        <p:spPr>
          <a:xfrm>
            <a:off x="7175901" y="290179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cxnSp>
        <p:nvCxnSpPr>
          <p:cNvPr id="40" name="Connecteur droit 39"/>
          <p:cNvCxnSpPr/>
          <p:nvPr/>
        </p:nvCxnSpPr>
        <p:spPr>
          <a:xfrm>
            <a:off x="6743853" y="4269946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300192" y="3933056"/>
            <a:ext cx="587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800" b="1" dirty="0" smtClean="0">
                <a:solidFill>
                  <a:srgbClr val="FF0000"/>
                </a:solidFill>
                <a:cs typeface="Times New Roman" pitchFamily="18" charset="0"/>
                <a:sym typeface="Wingdings 2" pitchFamily="18" charset="2"/>
              </a:rPr>
              <a:t>*</a:t>
            </a:r>
            <a:endParaRPr lang="fr-FR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53" name="Connecteur droit 52"/>
          <p:cNvCxnSpPr/>
          <p:nvPr/>
        </p:nvCxnSpPr>
        <p:spPr>
          <a:xfrm flipH="1" flipV="1">
            <a:off x="6671845" y="4413962"/>
            <a:ext cx="504056" cy="79208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7175901" y="5062034"/>
            <a:ext cx="53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b</a:t>
            </a:r>
            <a:endParaRPr lang="fr-FR" sz="2000" b="1" baseline="-25000" dirty="0"/>
          </a:p>
        </p:txBody>
      </p:sp>
      <p:sp>
        <p:nvSpPr>
          <p:cNvPr id="55" name="Rectangle 54"/>
          <p:cNvSpPr/>
          <p:nvPr/>
        </p:nvSpPr>
        <p:spPr>
          <a:xfrm>
            <a:off x="7175901" y="434195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Cl</a:t>
            </a:r>
            <a:endParaRPr lang="fr-FR" sz="2000" b="1" dirty="0"/>
          </a:p>
        </p:txBody>
      </p:sp>
      <p:sp>
        <p:nvSpPr>
          <p:cNvPr id="56" name="Rectangle 55"/>
          <p:cNvSpPr/>
          <p:nvPr/>
        </p:nvSpPr>
        <p:spPr>
          <a:xfrm>
            <a:off x="8460432" y="3789040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3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596336" y="2948094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4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388424" y="5517232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2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596336" y="4388254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60" name="Connecteur droit 59"/>
          <p:cNvCxnSpPr/>
          <p:nvPr/>
        </p:nvCxnSpPr>
        <p:spPr>
          <a:xfrm flipV="1">
            <a:off x="7668344" y="3573016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7668344" y="3933056"/>
            <a:ext cx="432048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7668344" y="4005064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V="1">
            <a:off x="7668344" y="4941168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>
            <a:off x="7668344" y="5301208"/>
            <a:ext cx="432048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>
            <a:off x="7668344" y="5373216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8028384" y="4077072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73" name="Rectangle 72"/>
          <p:cNvSpPr/>
          <p:nvPr/>
        </p:nvSpPr>
        <p:spPr>
          <a:xfrm>
            <a:off x="8028384" y="3717032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74" name="Rectangle 73"/>
          <p:cNvSpPr/>
          <p:nvPr/>
        </p:nvSpPr>
        <p:spPr>
          <a:xfrm>
            <a:off x="8028384" y="3356992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75" name="Rectangle 74"/>
          <p:cNvSpPr/>
          <p:nvPr/>
        </p:nvSpPr>
        <p:spPr>
          <a:xfrm>
            <a:off x="8028384" y="472514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76" name="Rectangle 75"/>
          <p:cNvSpPr/>
          <p:nvPr/>
        </p:nvSpPr>
        <p:spPr>
          <a:xfrm>
            <a:off x="8028384" y="508518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77" name="Rectangle 76"/>
          <p:cNvSpPr/>
          <p:nvPr/>
        </p:nvSpPr>
        <p:spPr>
          <a:xfrm>
            <a:off x="8028384" y="5445224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endParaRPr lang="fr-FR" sz="2000" b="1" dirty="0"/>
          </a:p>
        </p:txBody>
      </p:sp>
      <p:sp>
        <p:nvSpPr>
          <p:cNvPr id="78" name="Rectangle 77"/>
          <p:cNvSpPr/>
          <p:nvPr/>
        </p:nvSpPr>
        <p:spPr>
          <a:xfrm>
            <a:off x="4860032" y="2996952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3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283968" y="4725144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4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364088" y="4653136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2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851920" y="3789040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83" name="Connecteur droit 82"/>
          <p:cNvCxnSpPr/>
          <p:nvPr/>
        </p:nvCxnSpPr>
        <p:spPr>
          <a:xfrm>
            <a:off x="3707904" y="2708920"/>
            <a:ext cx="0" cy="37444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orme libre 84"/>
          <p:cNvSpPr/>
          <p:nvPr/>
        </p:nvSpPr>
        <p:spPr>
          <a:xfrm>
            <a:off x="3815915" y="3212975"/>
            <a:ext cx="2040226" cy="2173949"/>
          </a:xfrm>
          <a:custGeom>
            <a:avLst/>
            <a:gdLst>
              <a:gd name="connsiteX0" fmla="*/ 0 w 1379316"/>
              <a:gd name="connsiteY0" fmla="*/ 1828800 h 1921397"/>
              <a:gd name="connsiteX1" fmla="*/ 1145894 w 1379316"/>
              <a:gd name="connsiteY1" fmla="*/ 1678329 h 1921397"/>
              <a:gd name="connsiteX2" fmla="*/ 1307939 w 1379316"/>
              <a:gd name="connsiteY2" fmla="*/ 370390 h 1921397"/>
              <a:gd name="connsiteX3" fmla="*/ 717631 w 1379316"/>
              <a:gd name="connsiteY3" fmla="*/ 0 h 1921397"/>
              <a:gd name="connsiteX0" fmla="*/ 0 w 1441563"/>
              <a:gd name="connsiteY0" fmla="*/ 1828800 h 1949669"/>
              <a:gd name="connsiteX1" fmla="*/ 1223573 w 1441563"/>
              <a:gd name="connsiteY1" fmla="*/ 1706601 h 1949669"/>
              <a:gd name="connsiteX2" fmla="*/ 1307939 w 1441563"/>
              <a:gd name="connsiteY2" fmla="*/ 370390 h 1949669"/>
              <a:gd name="connsiteX3" fmla="*/ 717631 w 1441563"/>
              <a:gd name="connsiteY3" fmla="*/ 0 h 1949669"/>
              <a:gd name="connsiteX0" fmla="*/ 0 w 1441563"/>
              <a:gd name="connsiteY0" fmla="*/ 1778383 h 1899252"/>
              <a:gd name="connsiteX1" fmla="*/ 1223573 w 1441563"/>
              <a:gd name="connsiteY1" fmla="*/ 1656184 h 1899252"/>
              <a:gd name="connsiteX2" fmla="*/ 1307939 w 1441563"/>
              <a:gd name="connsiteY2" fmla="*/ 319973 h 1899252"/>
              <a:gd name="connsiteX3" fmla="*/ 720525 w 1441563"/>
              <a:gd name="connsiteY3" fmla="*/ 0 h 1899252"/>
              <a:gd name="connsiteX0" fmla="*/ 0 w 1441984"/>
              <a:gd name="connsiteY0" fmla="*/ 1778383 h 1856571"/>
              <a:gd name="connsiteX1" fmla="*/ 1223573 w 1441984"/>
              <a:gd name="connsiteY1" fmla="*/ 1656184 h 1856571"/>
              <a:gd name="connsiteX2" fmla="*/ 1310465 w 1441984"/>
              <a:gd name="connsiteY2" fmla="*/ 576063 h 1856571"/>
              <a:gd name="connsiteX3" fmla="*/ 720525 w 1441984"/>
              <a:gd name="connsiteY3" fmla="*/ 0 h 1856571"/>
              <a:gd name="connsiteX0" fmla="*/ 0 w 1398370"/>
              <a:gd name="connsiteY0" fmla="*/ 1778383 h 1848205"/>
              <a:gd name="connsiteX1" fmla="*/ 261683 w 1398370"/>
              <a:gd name="connsiteY1" fmla="*/ 1728192 h 1848205"/>
              <a:gd name="connsiteX2" fmla="*/ 1223573 w 1398370"/>
              <a:gd name="connsiteY2" fmla="*/ 1656184 h 1848205"/>
              <a:gd name="connsiteX3" fmla="*/ 1310465 w 1398370"/>
              <a:gd name="connsiteY3" fmla="*/ 576063 h 1848205"/>
              <a:gd name="connsiteX4" fmla="*/ 720525 w 1398370"/>
              <a:gd name="connsiteY4" fmla="*/ 0 h 1848205"/>
              <a:gd name="connsiteX0" fmla="*/ 0 w 1441984"/>
              <a:gd name="connsiteY0" fmla="*/ 1778383 h 1856571"/>
              <a:gd name="connsiteX1" fmla="*/ 1223573 w 1441984"/>
              <a:gd name="connsiteY1" fmla="*/ 1656184 h 1856571"/>
              <a:gd name="connsiteX2" fmla="*/ 1310465 w 1441984"/>
              <a:gd name="connsiteY2" fmla="*/ 576063 h 1856571"/>
              <a:gd name="connsiteX3" fmla="*/ 720525 w 1441984"/>
              <a:gd name="connsiteY3" fmla="*/ 0 h 1856571"/>
              <a:gd name="connsiteX0" fmla="*/ 0 w 1213161"/>
              <a:gd name="connsiteY0" fmla="*/ 1656184 h 1836204"/>
              <a:gd name="connsiteX1" fmla="*/ 1027439 w 1213161"/>
              <a:gd name="connsiteY1" fmla="*/ 1656184 h 1836204"/>
              <a:gd name="connsiteX2" fmla="*/ 1114331 w 1213161"/>
              <a:gd name="connsiteY2" fmla="*/ 576063 h 1836204"/>
              <a:gd name="connsiteX3" fmla="*/ 524391 w 1213161"/>
              <a:gd name="connsiteY3" fmla="*/ 0 h 1836204"/>
              <a:gd name="connsiteX0" fmla="*/ 0 w 1213161"/>
              <a:gd name="connsiteY0" fmla="*/ 1656184 h 1868672"/>
              <a:gd name="connsiteX1" fmla="*/ 1027439 w 1213161"/>
              <a:gd name="connsiteY1" fmla="*/ 1656184 h 1868672"/>
              <a:gd name="connsiteX2" fmla="*/ 1114331 w 1213161"/>
              <a:gd name="connsiteY2" fmla="*/ 576063 h 1868672"/>
              <a:gd name="connsiteX3" fmla="*/ 524391 w 1213161"/>
              <a:gd name="connsiteY3" fmla="*/ 0 h 1868672"/>
              <a:gd name="connsiteX0" fmla="*/ 0 w 1420208"/>
              <a:gd name="connsiteY0" fmla="*/ 0 h 2172241"/>
              <a:gd name="connsiteX1" fmla="*/ 1204908 w 1420208"/>
              <a:gd name="connsiteY1" fmla="*/ 2016224 h 2172241"/>
              <a:gd name="connsiteX2" fmla="*/ 1291800 w 1420208"/>
              <a:gd name="connsiteY2" fmla="*/ 936103 h 2172241"/>
              <a:gd name="connsiteX3" fmla="*/ 701860 w 1420208"/>
              <a:gd name="connsiteY3" fmla="*/ 360040 h 2172241"/>
              <a:gd name="connsiteX0" fmla="*/ 0 w 1420208"/>
              <a:gd name="connsiteY0" fmla="*/ 864095 h 3036336"/>
              <a:gd name="connsiteX1" fmla="*/ 1204908 w 1420208"/>
              <a:gd name="connsiteY1" fmla="*/ 2880319 h 3036336"/>
              <a:gd name="connsiteX2" fmla="*/ 1291800 w 1420208"/>
              <a:gd name="connsiteY2" fmla="*/ 1800198 h 3036336"/>
              <a:gd name="connsiteX3" fmla="*/ 1123969 w 1420208"/>
              <a:gd name="connsiteY3" fmla="*/ 0 h 3036336"/>
              <a:gd name="connsiteX0" fmla="*/ 0 w 2024803"/>
              <a:gd name="connsiteY0" fmla="*/ 864095 h 2928325"/>
              <a:gd name="connsiteX1" fmla="*/ 1204908 w 2024803"/>
              <a:gd name="connsiteY1" fmla="*/ 2880319 h 2928325"/>
              <a:gd name="connsiteX2" fmla="*/ 2011313 w 2024803"/>
              <a:gd name="connsiteY2" fmla="*/ 1152128 h 2928325"/>
              <a:gd name="connsiteX3" fmla="*/ 1123969 w 2024803"/>
              <a:gd name="connsiteY3" fmla="*/ 0 h 2928325"/>
              <a:gd name="connsiteX0" fmla="*/ 0 w 2109907"/>
              <a:gd name="connsiteY0" fmla="*/ 864095 h 2064231"/>
              <a:gd name="connsiteX1" fmla="*/ 532406 w 2109907"/>
              <a:gd name="connsiteY1" fmla="*/ 2016225 h 2064231"/>
              <a:gd name="connsiteX2" fmla="*/ 2011313 w 2109907"/>
              <a:gd name="connsiteY2" fmla="*/ 1152128 h 2064231"/>
              <a:gd name="connsiteX3" fmla="*/ 1123969 w 2109907"/>
              <a:gd name="connsiteY3" fmla="*/ 0 h 2064231"/>
              <a:gd name="connsiteX0" fmla="*/ 0 w 2070469"/>
              <a:gd name="connsiteY0" fmla="*/ 864095 h 2173949"/>
              <a:gd name="connsiteX1" fmla="*/ 532406 w 2070469"/>
              <a:gd name="connsiteY1" fmla="*/ 2016225 h 2173949"/>
              <a:gd name="connsiteX2" fmla="*/ 1478906 w 2070469"/>
              <a:gd name="connsiteY2" fmla="*/ 1872209 h 2173949"/>
              <a:gd name="connsiteX3" fmla="*/ 2011313 w 2070469"/>
              <a:gd name="connsiteY3" fmla="*/ 1152128 h 2173949"/>
              <a:gd name="connsiteX4" fmla="*/ 1123969 w 2070469"/>
              <a:gd name="connsiteY4" fmla="*/ 0 h 2173949"/>
              <a:gd name="connsiteX0" fmla="*/ 0 w 2070469"/>
              <a:gd name="connsiteY0" fmla="*/ 864095 h 2173949"/>
              <a:gd name="connsiteX1" fmla="*/ 532406 w 2070469"/>
              <a:gd name="connsiteY1" fmla="*/ 2016225 h 2173949"/>
              <a:gd name="connsiteX2" fmla="*/ 1478906 w 2070469"/>
              <a:gd name="connsiteY2" fmla="*/ 1872209 h 2173949"/>
              <a:gd name="connsiteX3" fmla="*/ 2011313 w 2070469"/>
              <a:gd name="connsiteY3" fmla="*/ 1152128 h 2173949"/>
              <a:gd name="connsiteX4" fmla="*/ 1833843 w 2070469"/>
              <a:gd name="connsiteY4" fmla="*/ 288033 h 2173949"/>
              <a:gd name="connsiteX5" fmla="*/ 1123969 w 2070469"/>
              <a:gd name="connsiteY5" fmla="*/ 0 h 2173949"/>
              <a:gd name="connsiteX0" fmla="*/ 29579 w 2100048"/>
              <a:gd name="connsiteY0" fmla="*/ 864095 h 2173949"/>
              <a:gd name="connsiteX1" fmla="*/ 88734 w 2100048"/>
              <a:gd name="connsiteY1" fmla="*/ 1440161 h 2173949"/>
              <a:gd name="connsiteX2" fmla="*/ 561985 w 2100048"/>
              <a:gd name="connsiteY2" fmla="*/ 2016225 h 2173949"/>
              <a:gd name="connsiteX3" fmla="*/ 1508485 w 2100048"/>
              <a:gd name="connsiteY3" fmla="*/ 1872209 h 2173949"/>
              <a:gd name="connsiteX4" fmla="*/ 2040892 w 2100048"/>
              <a:gd name="connsiteY4" fmla="*/ 1152128 h 2173949"/>
              <a:gd name="connsiteX5" fmla="*/ 1863422 w 2100048"/>
              <a:gd name="connsiteY5" fmla="*/ 288033 h 2173949"/>
              <a:gd name="connsiteX6" fmla="*/ 1153548 w 2100048"/>
              <a:gd name="connsiteY6" fmla="*/ 0 h 2173949"/>
              <a:gd name="connsiteX0" fmla="*/ 29579 w 1952156"/>
              <a:gd name="connsiteY0" fmla="*/ 864095 h 2173949"/>
              <a:gd name="connsiteX1" fmla="*/ 88734 w 1952156"/>
              <a:gd name="connsiteY1" fmla="*/ 1440161 h 2173949"/>
              <a:gd name="connsiteX2" fmla="*/ 561985 w 1952156"/>
              <a:gd name="connsiteY2" fmla="*/ 2016225 h 2173949"/>
              <a:gd name="connsiteX3" fmla="*/ 1508485 w 1952156"/>
              <a:gd name="connsiteY3" fmla="*/ 1872209 h 2173949"/>
              <a:gd name="connsiteX4" fmla="*/ 1685954 w 1952156"/>
              <a:gd name="connsiteY4" fmla="*/ 1080121 h 2173949"/>
              <a:gd name="connsiteX5" fmla="*/ 1863422 w 1952156"/>
              <a:gd name="connsiteY5" fmla="*/ 288033 h 2173949"/>
              <a:gd name="connsiteX6" fmla="*/ 1153548 w 1952156"/>
              <a:gd name="connsiteY6" fmla="*/ 0 h 2173949"/>
              <a:gd name="connsiteX0" fmla="*/ 29579 w 1922578"/>
              <a:gd name="connsiteY0" fmla="*/ 864095 h 2173949"/>
              <a:gd name="connsiteX1" fmla="*/ 88734 w 1922578"/>
              <a:gd name="connsiteY1" fmla="*/ 1440161 h 2173949"/>
              <a:gd name="connsiteX2" fmla="*/ 561985 w 1922578"/>
              <a:gd name="connsiteY2" fmla="*/ 2016225 h 2173949"/>
              <a:gd name="connsiteX3" fmla="*/ 1508485 w 1922578"/>
              <a:gd name="connsiteY3" fmla="*/ 1872209 h 2173949"/>
              <a:gd name="connsiteX4" fmla="*/ 1863422 w 1922578"/>
              <a:gd name="connsiteY4" fmla="*/ 288033 h 2173949"/>
              <a:gd name="connsiteX5" fmla="*/ 1153548 w 1922578"/>
              <a:gd name="connsiteY5" fmla="*/ 0 h 2173949"/>
              <a:gd name="connsiteX0" fmla="*/ 29579 w 1676094"/>
              <a:gd name="connsiteY0" fmla="*/ 864095 h 2173949"/>
              <a:gd name="connsiteX1" fmla="*/ 88734 w 1676094"/>
              <a:gd name="connsiteY1" fmla="*/ 1440161 h 2173949"/>
              <a:gd name="connsiteX2" fmla="*/ 561985 w 1676094"/>
              <a:gd name="connsiteY2" fmla="*/ 2016225 h 2173949"/>
              <a:gd name="connsiteX3" fmla="*/ 1508485 w 1676094"/>
              <a:gd name="connsiteY3" fmla="*/ 1872209 h 2173949"/>
              <a:gd name="connsiteX4" fmla="*/ 1567642 w 1676094"/>
              <a:gd name="connsiteY4" fmla="*/ 648073 h 2173949"/>
              <a:gd name="connsiteX5" fmla="*/ 1153548 w 1676094"/>
              <a:gd name="connsiteY5" fmla="*/ 0 h 217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6094" h="2173949">
                <a:moveTo>
                  <a:pt x="29579" y="864095"/>
                </a:moveTo>
                <a:cubicBezTo>
                  <a:pt x="58441" y="954300"/>
                  <a:pt x="0" y="1248139"/>
                  <a:pt x="88734" y="1440161"/>
                </a:cubicBezTo>
                <a:cubicBezTo>
                  <a:pt x="177468" y="1632183"/>
                  <a:pt x="344363" y="1938411"/>
                  <a:pt x="561985" y="2016225"/>
                </a:cubicBezTo>
                <a:cubicBezTo>
                  <a:pt x="765176" y="2173949"/>
                  <a:pt x="1340876" y="2100234"/>
                  <a:pt x="1508485" y="1872209"/>
                </a:cubicBezTo>
                <a:cubicBezTo>
                  <a:pt x="1676094" y="1644184"/>
                  <a:pt x="1626798" y="960108"/>
                  <a:pt x="1567642" y="648073"/>
                </a:cubicBezTo>
                <a:cubicBezTo>
                  <a:pt x="1478908" y="468053"/>
                  <a:pt x="1250236" y="89537"/>
                  <a:pt x="1153548" y="0"/>
                </a:cubicBezTo>
              </a:path>
            </a:pathLst>
          </a:cu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107505" y="5373216"/>
            <a:ext cx="2808311" cy="11387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ym typeface="Wingdings" pitchFamily="2" charset="2"/>
              </a:rPr>
              <a:t> </a:t>
            </a:r>
            <a:r>
              <a:rPr lang="fr-FR" sz="2000" dirty="0" smtClean="0">
                <a:solidFill>
                  <a:srgbClr val="002060"/>
                </a:solidFill>
                <a:sym typeface="Wingdings" pitchFamily="2" charset="2"/>
              </a:rPr>
              <a:t>Sens </a:t>
            </a:r>
            <a:r>
              <a:rPr lang="fr-FR" sz="2000" b="1" dirty="0" smtClean="0">
                <a:solidFill>
                  <a:srgbClr val="006600"/>
                </a:solidFill>
                <a:sym typeface="Wingdings" pitchFamily="2" charset="2"/>
              </a:rPr>
              <a:t>inverse</a:t>
            </a:r>
            <a:r>
              <a:rPr lang="fr-FR" sz="2000" dirty="0" smtClean="0">
                <a:solidFill>
                  <a:srgbClr val="002060"/>
                </a:solidFill>
                <a:sym typeface="Wingdings" pitchFamily="2" charset="2"/>
              </a:rPr>
              <a:t> des aiguilles d’une montre avec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 4 </a:t>
            </a:r>
            <a:r>
              <a:rPr lang="fr-FR" sz="2000" b="1" u="sng" dirty="0" smtClean="0">
                <a:solidFill>
                  <a:srgbClr val="002060"/>
                </a:solidFill>
                <a:sym typeface="Wingdings" pitchFamily="2" charset="2"/>
              </a:rPr>
              <a:t>derrière</a:t>
            </a:r>
            <a:r>
              <a:rPr lang="fr-FR" sz="2000" dirty="0" smtClean="0">
                <a:solidFill>
                  <a:srgbClr val="002060"/>
                </a:solidFill>
                <a:sym typeface="Wingdings" pitchFamily="2" charset="2"/>
              </a:rPr>
              <a:t> : </a:t>
            </a:r>
            <a:r>
              <a:rPr lang="fr-FR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</a:t>
            </a:r>
            <a:endParaRPr lang="fr-FR" sz="2000" b="1" dirty="0">
              <a:sym typeface="Wingdings" pitchFamily="2" charset="2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779912" y="5373216"/>
            <a:ext cx="2592288" cy="11387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ym typeface="Wingdings" pitchFamily="2" charset="2"/>
              </a:rPr>
              <a:t> </a:t>
            </a:r>
            <a:r>
              <a:rPr lang="fr-FR" sz="2000" dirty="0" smtClean="0">
                <a:solidFill>
                  <a:srgbClr val="002060"/>
                </a:solidFill>
                <a:sym typeface="Wingdings" pitchFamily="2" charset="2"/>
              </a:rPr>
              <a:t>Sens </a:t>
            </a:r>
            <a:r>
              <a:rPr lang="fr-FR" sz="2000" b="1" dirty="0" smtClean="0">
                <a:solidFill>
                  <a:srgbClr val="006600"/>
                </a:solidFill>
                <a:sym typeface="Wingdings" pitchFamily="2" charset="2"/>
              </a:rPr>
              <a:t>inverse</a:t>
            </a:r>
            <a:r>
              <a:rPr lang="fr-FR" sz="2000" dirty="0" smtClean="0">
                <a:solidFill>
                  <a:srgbClr val="002060"/>
                </a:solidFill>
                <a:sym typeface="Wingdings" pitchFamily="2" charset="2"/>
              </a:rPr>
              <a:t> des aiguilles d’une montre avec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 4 </a:t>
            </a:r>
            <a:r>
              <a:rPr lang="fr-FR" sz="2000" b="1" u="sng" dirty="0" smtClean="0">
                <a:solidFill>
                  <a:srgbClr val="002060"/>
                </a:solidFill>
                <a:sym typeface="Wingdings" pitchFamily="2" charset="2"/>
              </a:rPr>
              <a:t>devant</a:t>
            </a:r>
            <a:r>
              <a:rPr lang="fr-FR" sz="2000" dirty="0" smtClean="0">
                <a:solidFill>
                  <a:srgbClr val="002060"/>
                </a:solidFill>
                <a:sym typeface="Wingdings" pitchFamily="2" charset="2"/>
              </a:rPr>
              <a:t> : </a:t>
            </a:r>
            <a:r>
              <a:rPr lang="fr-FR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R</a:t>
            </a:r>
            <a:endParaRPr lang="fr-FR" sz="2000" b="1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000"/>
                            </p:stCondLst>
                            <p:childTnLst>
                              <p:par>
                                <p:cTn id="17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500"/>
                            </p:stCondLst>
                            <p:childTnLst>
                              <p:par>
                                <p:cTn id="2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000"/>
                            </p:stCondLst>
                            <p:childTnLst>
                              <p:par>
                                <p:cTn id="2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00"/>
                            </p:stCondLst>
                            <p:childTnLst>
                              <p:par>
                                <p:cTn id="2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500"/>
                            </p:stCondLst>
                            <p:childTnLst>
                              <p:par>
                                <p:cTn id="2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000"/>
                            </p:stCondLst>
                            <p:childTnLst>
                              <p:par>
                                <p:cTn id="2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500"/>
                            </p:stCondLst>
                            <p:childTnLst>
                              <p:par>
                                <p:cTn id="2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00"/>
                            </p:stCondLst>
                            <p:childTnLst>
                              <p:par>
                                <p:cTn id="2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000"/>
                            </p:stCondLst>
                            <p:childTnLst>
                              <p:par>
                                <p:cTn id="2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500"/>
                            </p:stCondLst>
                            <p:childTnLst>
                              <p:par>
                                <p:cTn id="2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000"/>
                            </p:stCondLst>
                            <p:childTnLst>
                              <p:par>
                                <p:cTn id="2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500"/>
                            </p:stCondLst>
                            <p:childTnLst>
                              <p:par>
                                <p:cTn id="2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00"/>
                            </p:stCondLst>
                            <p:childTnLst>
                              <p:par>
                                <p:cTn id="3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0"/>
                            </p:stCondLst>
                            <p:childTnLst>
                              <p:par>
                                <p:cTn id="3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500"/>
                            </p:stCondLst>
                            <p:childTnLst>
                              <p:par>
                                <p:cTn id="3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/>
      <p:bldP spid="14" grpId="0"/>
      <p:bldP spid="16" grpId="0"/>
      <p:bldP spid="17" grpId="0"/>
      <p:bldP spid="25" grpId="0"/>
      <p:bldP spid="26" grpId="0"/>
      <p:bldP spid="22" grpId="0"/>
      <p:bldP spid="41" grpId="0"/>
      <p:bldP spid="42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37" grpId="0"/>
      <p:bldP spid="39" grpId="0"/>
      <p:bldP spid="52" grpId="0"/>
      <p:bldP spid="54" grpId="0"/>
      <p:bldP spid="55" grpId="0"/>
      <p:bldP spid="56" grpId="0" animBg="1"/>
      <p:bldP spid="57" grpId="0" animBg="1"/>
      <p:bldP spid="58" grpId="0" animBg="1"/>
      <p:bldP spid="59" grpId="0" animBg="1"/>
      <p:bldP spid="72" grpId="0"/>
      <p:bldP spid="73" grpId="0"/>
      <p:bldP spid="74" grpId="0"/>
      <p:bldP spid="75" grpId="0"/>
      <p:bldP spid="76" grpId="0"/>
      <p:bldP spid="77" grpId="0"/>
      <p:bldP spid="78" grpId="0" animBg="1"/>
      <p:bldP spid="79" grpId="0" animBg="1"/>
      <p:bldP spid="80" grpId="0" animBg="1"/>
      <p:bldP spid="81" grpId="0" animBg="1"/>
      <p:bldP spid="85" grpId="0" animBg="1"/>
      <p:bldP spid="66" grpId="0" animBg="1"/>
      <p:bldP spid="6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25"/>
          <p:cNvSpPr>
            <a:spLocks noChangeArrowheads="1"/>
          </p:cNvSpPr>
          <p:nvPr/>
        </p:nvSpPr>
        <p:spPr bwMode="auto">
          <a:xfrm>
            <a:off x="3995936" y="2276872"/>
            <a:ext cx="2664296" cy="1138773"/>
          </a:xfrm>
          <a:prstGeom prst="rect">
            <a:avLst/>
          </a:prstGeom>
          <a:solidFill>
            <a:srgbClr val="C6EAE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ym typeface="Wingdings" pitchFamily="2" charset="2"/>
              </a:rPr>
              <a:t> </a:t>
            </a:r>
            <a:r>
              <a:rPr lang="fr-FR" sz="2000" dirty="0" smtClean="0">
                <a:solidFill>
                  <a:srgbClr val="002060"/>
                </a:solidFill>
                <a:sym typeface="Wingdings" pitchFamily="2" charset="2"/>
              </a:rPr>
              <a:t>Sens </a:t>
            </a:r>
            <a:r>
              <a:rPr lang="fr-FR" sz="2000" b="1" dirty="0" smtClean="0">
                <a:solidFill>
                  <a:srgbClr val="006600"/>
                </a:solidFill>
                <a:sym typeface="Wingdings" pitchFamily="2" charset="2"/>
              </a:rPr>
              <a:t>inverse</a:t>
            </a:r>
            <a:r>
              <a:rPr lang="fr-FR" sz="2000" dirty="0" smtClean="0">
                <a:solidFill>
                  <a:srgbClr val="002060"/>
                </a:solidFill>
                <a:sym typeface="Wingdings" pitchFamily="2" charset="2"/>
              </a:rPr>
              <a:t> des aiguilles d’une montre avec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 4 </a:t>
            </a:r>
            <a:r>
              <a:rPr lang="fr-FR" sz="2000" b="1" u="sng" dirty="0" smtClean="0">
                <a:solidFill>
                  <a:srgbClr val="002060"/>
                </a:solidFill>
                <a:sym typeface="Wingdings" pitchFamily="2" charset="2"/>
              </a:rPr>
              <a:t>devant</a:t>
            </a:r>
            <a:r>
              <a:rPr lang="fr-FR" sz="2000" dirty="0" smtClean="0">
                <a:solidFill>
                  <a:srgbClr val="002060"/>
                </a:solidFill>
                <a:sym typeface="Wingdings" pitchFamily="2" charset="2"/>
              </a:rPr>
              <a:t> : </a:t>
            </a:r>
            <a:r>
              <a:rPr lang="fr-FR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R</a:t>
            </a:r>
            <a:endParaRPr lang="fr-FR" sz="2000" b="1" dirty="0">
              <a:sym typeface="Wingdings" pitchFamily="2" charset="2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323528" y="5877272"/>
            <a:ext cx="2376263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/>
              <a:buChar char="ð"/>
            </a:pPr>
            <a:r>
              <a:rPr lang="fr-FR" sz="2000" dirty="0" smtClean="0">
                <a:solidFill>
                  <a:srgbClr val="002060"/>
                </a:solidFill>
                <a:sym typeface="Wingdings" pitchFamily="2" charset="2"/>
              </a:rPr>
              <a:t>Sens </a:t>
            </a:r>
            <a:r>
              <a:rPr lang="fr-FR" sz="2000" b="1" dirty="0" smtClean="0">
                <a:solidFill>
                  <a:srgbClr val="006600"/>
                </a:solidFill>
                <a:sym typeface="Wingdings" pitchFamily="2" charset="2"/>
              </a:rPr>
              <a:t>horaire</a:t>
            </a:r>
            <a:r>
              <a:rPr lang="fr-FR" sz="2000" dirty="0" smtClean="0">
                <a:solidFill>
                  <a:srgbClr val="002060"/>
                </a:solidFill>
                <a:sym typeface="Wingdings" pitchFamily="2" charset="2"/>
              </a:rPr>
              <a:t> avec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 4 </a:t>
            </a:r>
            <a:r>
              <a:rPr lang="fr-FR" sz="2000" b="1" u="sng" dirty="0" smtClean="0">
                <a:solidFill>
                  <a:srgbClr val="002060"/>
                </a:solidFill>
                <a:sym typeface="Wingdings" pitchFamily="2" charset="2"/>
              </a:rPr>
              <a:t>devant</a:t>
            </a:r>
            <a:r>
              <a:rPr lang="fr-FR" sz="2000" dirty="0" smtClean="0">
                <a:solidFill>
                  <a:srgbClr val="002060"/>
                </a:solidFill>
                <a:sym typeface="Wingdings" pitchFamily="2" charset="2"/>
              </a:rPr>
              <a:t> : </a:t>
            </a:r>
            <a:r>
              <a:rPr lang="fr-FR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</a:t>
            </a:r>
            <a:endParaRPr lang="fr-FR" sz="2000" b="1" dirty="0">
              <a:sym typeface="Wingdings" pitchFamily="2" charset="2"/>
            </a:endParaRPr>
          </a:p>
        </p:txBody>
      </p:sp>
      <p:graphicFrame>
        <p:nvGraphicFramePr>
          <p:cNvPr id="9" name="Object 1"/>
          <p:cNvGraphicFramePr>
            <a:graphicFrameLocks noChangeAspect="1"/>
          </p:cNvGraphicFramePr>
          <p:nvPr/>
        </p:nvGraphicFramePr>
        <p:xfrm>
          <a:off x="107505" y="477664"/>
          <a:ext cx="1632292" cy="1439168"/>
        </p:xfrm>
        <a:graphic>
          <a:graphicData uri="http://schemas.openxmlformats.org/presentationml/2006/ole">
            <p:oleObj spid="_x0000_s47106" name="ISIS/Draw Sketch" r:id="rId3" imgW="752400" imgH="666720" progId="ISISServer">
              <p:embed/>
            </p:oleObj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3851920" y="413681"/>
          <a:ext cx="2462046" cy="1484784"/>
        </p:xfrm>
        <a:graphic>
          <a:graphicData uri="http://schemas.openxmlformats.org/presentationml/2006/ole">
            <p:oleObj spid="_x0000_s47107" name="ISIS/Draw Sketch" r:id="rId4" imgW="1104840" imgH="666720" progId="ISISServer">
              <p:embed/>
            </p:oleObj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753018" y="846348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678733" y="820021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557867" y="44624"/>
            <a:ext cx="439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a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052906" y="1425779"/>
            <a:ext cx="439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b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2279357" y="214348"/>
            <a:ext cx="504056" cy="79208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2351365" y="934428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783413" y="71840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endParaRPr lang="fr-FR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2783413" y="-7368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cxnSp>
        <p:nvCxnSpPr>
          <p:cNvPr id="36" name="Connecteur droit 35"/>
          <p:cNvCxnSpPr/>
          <p:nvPr/>
        </p:nvCxnSpPr>
        <p:spPr>
          <a:xfrm>
            <a:off x="2351365" y="1294468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907704" y="957578"/>
            <a:ext cx="587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800" b="1" dirty="0" smtClean="0">
                <a:solidFill>
                  <a:srgbClr val="FF0000"/>
                </a:solidFill>
                <a:cs typeface="Times New Roman" pitchFamily="18" charset="0"/>
                <a:sym typeface="Wingdings 2" pitchFamily="18" charset="2"/>
              </a:rPr>
              <a:t>*</a:t>
            </a:r>
            <a:endParaRPr lang="fr-FR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38" name="Connecteur droit 37"/>
          <p:cNvCxnSpPr/>
          <p:nvPr/>
        </p:nvCxnSpPr>
        <p:spPr>
          <a:xfrm flipH="1" flipV="1">
            <a:off x="2279357" y="1438484"/>
            <a:ext cx="504056" cy="79208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783413" y="208655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Cl</a:t>
            </a:r>
            <a:endParaRPr lang="fr-FR" sz="2000" b="1" dirty="0"/>
          </a:p>
        </p:txBody>
      </p:sp>
      <p:sp>
        <p:nvSpPr>
          <p:cNvPr id="42" name="Rectangle 41"/>
          <p:cNvSpPr/>
          <p:nvPr/>
        </p:nvSpPr>
        <p:spPr>
          <a:xfrm>
            <a:off x="2783413" y="1366476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endParaRPr lang="fr-FR" sz="2000" b="1" dirty="0"/>
          </a:p>
        </p:txBody>
      </p:sp>
      <p:sp>
        <p:nvSpPr>
          <p:cNvPr id="43" name="Rectangle 42"/>
          <p:cNvSpPr/>
          <p:nvPr/>
        </p:nvSpPr>
        <p:spPr>
          <a:xfrm>
            <a:off x="3203848" y="764704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3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203848" y="-27384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4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03848" y="2132856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203848" y="1412776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2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83568" y="107340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3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0" y="836712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4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7504" y="1772816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87624" y="1628800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2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1" name="Forme libre 50"/>
          <p:cNvSpPr/>
          <p:nvPr/>
        </p:nvSpPr>
        <p:spPr>
          <a:xfrm>
            <a:off x="395536" y="332656"/>
            <a:ext cx="1476721" cy="1868672"/>
          </a:xfrm>
          <a:custGeom>
            <a:avLst/>
            <a:gdLst>
              <a:gd name="connsiteX0" fmla="*/ 0 w 1379316"/>
              <a:gd name="connsiteY0" fmla="*/ 1828800 h 1921397"/>
              <a:gd name="connsiteX1" fmla="*/ 1145894 w 1379316"/>
              <a:gd name="connsiteY1" fmla="*/ 1678329 h 1921397"/>
              <a:gd name="connsiteX2" fmla="*/ 1307939 w 1379316"/>
              <a:gd name="connsiteY2" fmla="*/ 370390 h 1921397"/>
              <a:gd name="connsiteX3" fmla="*/ 717631 w 1379316"/>
              <a:gd name="connsiteY3" fmla="*/ 0 h 1921397"/>
              <a:gd name="connsiteX0" fmla="*/ 0 w 1441563"/>
              <a:gd name="connsiteY0" fmla="*/ 1828800 h 1949669"/>
              <a:gd name="connsiteX1" fmla="*/ 1223573 w 1441563"/>
              <a:gd name="connsiteY1" fmla="*/ 1706601 h 1949669"/>
              <a:gd name="connsiteX2" fmla="*/ 1307939 w 1441563"/>
              <a:gd name="connsiteY2" fmla="*/ 370390 h 1949669"/>
              <a:gd name="connsiteX3" fmla="*/ 717631 w 1441563"/>
              <a:gd name="connsiteY3" fmla="*/ 0 h 1949669"/>
              <a:gd name="connsiteX0" fmla="*/ 0 w 1441563"/>
              <a:gd name="connsiteY0" fmla="*/ 1778383 h 1899252"/>
              <a:gd name="connsiteX1" fmla="*/ 1223573 w 1441563"/>
              <a:gd name="connsiteY1" fmla="*/ 1656184 h 1899252"/>
              <a:gd name="connsiteX2" fmla="*/ 1307939 w 1441563"/>
              <a:gd name="connsiteY2" fmla="*/ 319973 h 1899252"/>
              <a:gd name="connsiteX3" fmla="*/ 720525 w 1441563"/>
              <a:gd name="connsiteY3" fmla="*/ 0 h 1899252"/>
              <a:gd name="connsiteX0" fmla="*/ 0 w 1441984"/>
              <a:gd name="connsiteY0" fmla="*/ 1778383 h 1856571"/>
              <a:gd name="connsiteX1" fmla="*/ 1223573 w 1441984"/>
              <a:gd name="connsiteY1" fmla="*/ 1656184 h 1856571"/>
              <a:gd name="connsiteX2" fmla="*/ 1310465 w 1441984"/>
              <a:gd name="connsiteY2" fmla="*/ 576063 h 1856571"/>
              <a:gd name="connsiteX3" fmla="*/ 720525 w 1441984"/>
              <a:gd name="connsiteY3" fmla="*/ 0 h 1856571"/>
              <a:gd name="connsiteX0" fmla="*/ 0 w 1398370"/>
              <a:gd name="connsiteY0" fmla="*/ 1778383 h 1848205"/>
              <a:gd name="connsiteX1" fmla="*/ 261683 w 1398370"/>
              <a:gd name="connsiteY1" fmla="*/ 1728192 h 1848205"/>
              <a:gd name="connsiteX2" fmla="*/ 1223573 w 1398370"/>
              <a:gd name="connsiteY2" fmla="*/ 1656184 h 1848205"/>
              <a:gd name="connsiteX3" fmla="*/ 1310465 w 1398370"/>
              <a:gd name="connsiteY3" fmla="*/ 576063 h 1848205"/>
              <a:gd name="connsiteX4" fmla="*/ 720525 w 1398370"/>
              <a:gd name="connsiteY4" fmla="*/ 0 h 1848205"/>
              <a:gd name="connsiteX0" fmla="*/ 0 w 1441984"/>
              <a:gd name="connsiteY0" fmla="*/ 1778383 h 1856571"/>
              <a:gd name="connsiteX1" fmla="*/ 1223573 w 1441984"/>
              <a:gd name="connsiteY1" fmla="*/ 1656184 h 1856571"/>
              <a:gd name="connsiteX2" fmla="*/ 1310465 w 1441984"/>
              <a:gd name="connsiteY2" fmla="*/ 576063 h 1856571"/>
              <a:gd name="connsiteX3" fmla="*/ 720525 w 1441984"/>
              <a:gd name="connsiteY3" fmla="*/ 0 h 1856571"/>
              <a:gd name="connsiteX0" fmla="*/ 0 w 1213161"/>
              <a:gd name="connsiteY0" fmla="*/ 1656184 h 1836204"/>
              <a:gd name="connsiteX1" fmla="*/ 1027439 w 1213161"/>
              <a:gd name="connsiteY1" fmla="*/ 1656184 h 1836204"/>
              <a:gd name="connsiteX2" fmla="*/ 1114331 w 1213161"/>
              <a:gd name="connsiteY2" fmla="*/ 576063 h 1836204"/>
              <a:gd name="connsiteX3" fmla="*/ 524391 w 1213161"/>
              <a:gd name="connsiteY3" fmla="*/ 0 h 1836204"/>
              <a:gd name="connsiteX0" fmla="*/ 0 w 1213161"/>
              <a:gd name="connsiteY0" fmla="*/ 1656184 h 1868672"/>
              <a:gd name="connsiteX1" fmla="*/ 1027439 w 1213161"/>
              <a:gd name="connsiteY1" fmla="*/ 1656184 h 1868672"/>
              <a:gd name="connsiteX2" fmla="*/ 1114331 w 1213161"/>
              <a:gd name="connsiteY2" fmla="*/ 576063 h 1868672"/>
              <a:gd name="connsiteX3" fmla="*/ 524391 w 1213161"/>
              <a:gd name="connsiteY3" fmla="*/ 0 h 186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3161" h="1868672">
                <a:moveTo>
                  <a:pt x="0" y="1656184"/>
                </a:moveTo>
                <a:cubicBezTo>
                  <a:pt x="123211" y="1868672"/>
                  <a:pt x="841717" y="1836204"/>
                  <a:pt x="1027439" y="1656184"/>
                </a:cubicBezTo>
                <a:cubicBezTo>
                  <a:pt x="1213161" y="1476164"/>
                  <a:pt x="1198172" y="852094"/>
                  <a:pt x="1114331" y="576063"/>
                </a:cubicBezTo>
                <a:cubicBezTo>
                  <a:pt x="1030490" y="300032"/>
                  <a:pt x="783856" y="45334"/>
                  <a:pt x="524391" y="0"/>
                </a:cubicBezTo>
              </a:path>
            </a:pathLst>
          </a:cu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0" y="2195847"/>
            <a:ext cx="2592288" cy="1138773"/>
          </a:xfrm>
          <a:prstGeom prst="rect">
            <a:avLst/>
          </a:prstGeom>
          <a:solidFill>
            <a:srgbClr val="C6EAE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ym typeface="Wingdings" pitchFamily="2" charset="2"/>
              </a:rPr>
              <a:t> </a:t>
            </a:r>
            <a:r>
              <a:rPr lang="fr-FR" sz="2000" dirty="0" smtClean="0">
                <a:solidFill>
                  <a:srgbClr val="002060"/>
                </a:solidFill>
                <a:sym typeface="Wingdings" pitchFamily="2" charset="2"/>
              </a:rPr>
              <a:t>Sens </a:t>
            </a:r>
            <a:r>
              <a:rPr lang="fr-FR" sz="2000" b="1" dirty="0" smtClean="0">
                <a:solidFill>
                  <a:srgbClr val="006600"/>
                </a:solidFill>
                <a:sym typeface="Wingdings" pitchFamily="2" charset="2"/>
              </a:rPr>
              <a:t>inverse</a:t>
            </a:r>
            <a:r>
              <a:rPr lang="fr-FR" sz="2000" dirty="0" smtClean="0">
                <a:solidFill>
                  <a:srgbClr val="002060"/>
                </a:solidFill>
                <a:sym typeface="Wingdings" pitchFamily="2" charset="2"/>
              </a:rPr>
              <a:t> des aiguilles d’une montre avec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 4 </a:t>
            </a:r>
            <a:r>
              <a:rPr lang="fr-FR" sz="2000" b="1" u="sng" dirty="0" smtClean="0">
                <a:solidFill>
                  <a:srgbClr val="002060"/>
                </a:solidFill>
                <a:sym typeface="Wingdings" pitchFamily="2" charset="2"/>
              </a:rPr>
              <a:t>derrière</a:t>
            </a:r>
            <a:r>
              <a:rPr lang="fr-FR" sz="2000" dirty="0" smtClean="0">
                <a:solidFill>
                  <a:srgbClr val="002060"/>
                </a:solidFill>
                <a:sym typeface="Wingdings" pitchFamily="2" charset="2"/>
              </a:rPr>
              <a:t> : </a:t>
            </a:r>
            <a:r>
              <a:rPr lang="fr-FR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</a:t>
            </a:r>
            <a:endParaRPr lang="fr-FR" sz="2000" b="1" dirty="0">
              <a:sym typeface="Wingdings" pitchFamily="2" charset="2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6671845" y="237498"/>
            <a:ext cx="504056" cy="79208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6743853" y="957578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175901" y="741554"/>
            <a:ext cx="521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endParaRPr lang="fr-FR" sz="2000" b="1" dirty="0"/>
          </a:p>
        </p:txBody>
      </p:sp>
      <p:sp>
        <p:nvSpPr>
          <p:cNvPr id="39" name="Rectangle 38"/>
          <p:cNvSpPr/>
          <p:nvPr/>
        </p:nvSpPr>
        <p:spPr>
          <a:xfrm>
            <a:off x="7175901" y="-5053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cxnSp>
        <p:nvCxnSpPr>
          <p:cNvPr id="40" name="Connecteur droit 39"/>
          <p:cNvCxnSpPr/>
          <p:nvPr/>
        </p:nvCxnSpPr>
        <p:spPr>
          <a:xfrm>
            <a:off x="6743853" y="1317618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300192" y="980728"/>
            <a:ext cx="587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800" b="1" dirty="0" smtClean="0">
                <a:solidFill>
                  <a:srgbClr val="FF0000"/>
                </a:solidFill>
                <a:cs typeface="Times New Roman" pitchFamily="18" charset="0"/>
                <a:sym typeface="Wingdings 2" pitchFamily="18" charset="2"/>
              </a:rPr>
              <a:t>*</a:t>
            </a:r>
            <a:endParaRPr lang="fr-FR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53" name="Connecteur droit 52"/>
          <p:cNvCxnSpPr/>
          <p:nvPr/>
        </p:nvCxnSpPr>
        <p:spPr>
          <a:xfrm flipH="1" flipV="1">
            <a:off x="6671845" y="1461634"/>
            <a:ext cx="504056" cy="79208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7175901" y="2109706"/>
            <a:ext cx="53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b</a:t>
            </a:r>
            <a:endParaRPr lang="fr-FR" sz="2000" b="1" baseline="-25000" dirty="0"/>
          </a:p>
        </p:txBody>
      </p:sp>
      <p:sp>
        <p:nvSpPr>
          <p:cNvPr id="55" name="Rectangle 54"/>
          <p:cNvSpPr/>
          <p:nvPr/>
        </p:nvSpPr>
        <p:spPr>
          <a:xfrm>
            <a:off x="7175901" y="138962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Cl</a:t>
            </a:r>
            <a:endParaRPr lang="fr-FR" sz="2000" b="1" dirty="0"/>
          </a:p>
        </p:txBody>
      </p:sp>
      <p:sp>
        <p:nvSpPr>
          <p:cNvPr id="56" name="Rectangle 55"/>
          <p:cNvSpPr/>
          <p:nvPr/>
        </p:nvSpPr>
        <p:spPr>
          <a:xfrm>
            <a:off x="8460432" y="836712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3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596336" y="-4234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4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388424" y="2564904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2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596336" y="1435926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60" name="Connecteur droit 59"/>
          <p:cNvCxnSpPr/>
          <p:nvPr/>
        </p:nvCxnSpPr>
        <p:spPr>
          <a:xfrm flipV="1">
            <a:off x="7668344" y="620688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7668344" y="980728"/>
            <a:ext cx="432048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7668344" y="1052736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V="1">
            <a:off x="7668344" y="1988840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>
            <a:off x="7668344" y="2348880"/>
            <a:ext cx="432048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>
            <a:off x="7668344" y="2420888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8028384" y="112474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73" name="Rectangle 72"/>
          <p:cNvSpPr/>
          <p:nvPr/>
        </p:nvSpPr>
        <p:spPr>
          <a:xfrm>
            <a:off x="8028384" y="76470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74" name="Rectangle 73"/>
          <p:cNvSpPr/>
          <p:nvPr/>
        </p:nvSpPr>
        <p:spPr>
          <a:xfrm>
            <a:off x="8028384" y="40466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75" name="Rectangle 74"/>
          <p:cNvSpPr/>
          <p:nvPr/>
        </p:nvSpPr>
        <p:spPr>
          <a:xfrm>
            <a:off x="8028384" y="1772816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76" name="Rectangle 75"/>
          <p:cNvSpPr/>
          <p:nvPr/>
        </p:nvSpPr>
        <p:spPr>
          <a:xfrm>
            <a:off x="8028384" y="2132856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77" name="Rectangle 76"/>
          <p:cNvSpPr/>
          <p:nvPr/>
        </p:nvSpPr>
        <p:spPr>
          <a:xfrm>
            <a:off x="8028384" y="2492896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endParaRPr lang="fr-FR" sz="2000" b="1" dirty="0"/>
          </a:p>
        </p:txBody>
      </p:sp>
      <p:sp>
        <p:nvSpPr>
          <p:cNvPr id="78" name="Rectangle 77"/>
          <p:cNvSpPr/>
          <p:nvPr/>
        </p:nvSpPr>
        <p:spPr>
          <a:xfrm>
            <a:off x="4860032" y="44624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3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283968" y="1772816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4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364088" y="1700808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2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851920" y="836712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83" name="Connecteur droit 82"/>
          <p:cNvCxnSpPr/>
          <p:nvPr/>
        </p:nvCxnSpPr>
        <p:spPr>
          <a:xfrm>
            <a:off x="3707904" y="-243408"/>
            <a:ext cx="0" cy="34563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orme libre 84"/>
          <p:cNvSpPr/>
          <p:nvPr/>
        </p:nvSpPr>
        <p:spPr>
          <a:xfrm>
            <a:off x="3815915" y="260647"/>
            <a:ext cx="2040226" cy="2173949"/>
          </a:xfrm>
          <a:custGeom>
            <a:avLst/>
            <a:gdLst>
              <a:gd name="connsiteX0" fmla="*/ 0 w 1379316"/>
              <a:gd name="connsiteY0" fmla="*/ 1828800 h 1921397"/>
              <a:gd name="connsiteX1" fmla="*/ 1145894 w 1379316"/>
              <a:gd name="connsiteY1" fmla="*/ 1678329 h 1921397"/>
              <a:gd name="connsiteX2" fmla="*/ 1307939 w 1379316"/>
              <a:gd name="connsiteY2" fmla="*/ 370390 h 1921397"/>
              <a:gd name="connsiteX3" fmla="*/ 717631 w 1379316"/>
              <a:gd name="connsiteY3" fmla="*/ 0 h 1921397"/>
              <a:gd name="connsiteX0" fmla="*/ 0 w 1441563"/>
              <a:gd name="connsiteY0" fmla="*/ 1828800 h 1949669"/>
              <a:gd name="connsiteX1" fmla="*/ 1223573 w 1441563"/>
              <a:gd name="connsiteY1" fmla="*/ 1706601 h 1949669"/>
              <a:gd name="connsiteX2" fmla="*/ 1307939 w 1441563"/>
              <a:gd name="connsiteY2" fmla="*/ 370390 h 1949669"/>
              <a:gd name="connsiteX3" fmla="*/ 717631 w 1441563"/>
              <a:gd name="connsiteY3" fmla="*/ 0 h 1949669"/>
              <a:gd name="connsiteX0" fmla="*/ 0 w 1441563"/>
              <a:gd name="connsiteY0" fmla="*/ 1778383 h 1899252"/>
              <a:gd name="connsiteX1" fmla="*/ 1223573 w 1441563"/>
              <a:gd name="connsiteY1" fmla="*/ 1656184 h 1899252"/>
              <a:gd name="connsiteX2" fmla="*/ 1307939 w 1441563"/>
              <a:gd name="connsiteY2" fmla="*/ 319973 h 1899252"/>
              <a:gd name="connsiteX3" fmla="*/ 720525 w 1441563"/>
              <a:gd name="connsiteY3" fmla="*/ 0 h 1899252"/>
              <a:gd name="connsiteX0" fmla="*/ 0 w 1441984"/>
              <a:gd name="connsiteY0" fmla="*/ 1778383 h 1856571"/>
              <a:gd name="connsiteX1" fmla="*/ 1223573 w 1441984"/>
              <a:gd name="connsiteY1" fmla="*/ 1656184 h 1856571"/>
              <a:gd name="connsiteX2" fmla="*/ 1310465 w 1441984"/>
              <a:gd name="connsiteY2" fmla="*/ 576063 h 1856571"/>
              <a:gd name="connsiteX3" fmla="*/ 720525 w 1441984"/>
              <a:gd name="connsiteY3" fmla="*/ 0 h 1856571"/>
              <a:gd name="connsiteX0" fmla="*/ 0 w 1398370"/>
              <a:gd name="connsiteY0" fmla="*/ 1778383 h 1848205"/>
              <a:gd name="connsiteX1" fmla="*/ 261683 w 1398370"/>
              <a:gd name="connsiteY1" fmla="*/ 1728192 h 1848205"/>
              <a:gd name="connsiteX2" fmla="*/ 1223573 w 1398370"/>
              <a:gd name="connsiteY2" fmla="*/ 1656184 h 1848205"/>
              <a:gd name="connsiteX3" fmla="*/ 1310465 w 1398370"/>
              <a:gd name="connsiteY3" fmla="*/ 576063 h 1848205"/>
              <a:gd name="connsiteX4" fmla="*/ 720525 w 1398370"/>
              <a:gd name="connsiteY4" fmla="*/ 0 h 1848205"/>
              <a:gd name="connsiteX0" fmla="*/ 0 w 1441984"/>
              <a:gd name="connsiteY0" fmla="*/ 1778383 h 1856571"/>
              <a:gd name="connsiteX1" fmla="*/ 1223573 w 1441984"/>
              <a:gd name="connsiteY1" fmla="*/ 1656184 h 1856571"/>
              <a:gd name="connsiteX2" fmla="*/ 1310465 w 1441984"/>
              <a:gd name="connsiteY2" fmla="*/ 576063 h 1856571"/>
              <a:gd name="connsiteX3" fmla="*/ 720525 w 1441984"/>
              <a:gd name="connsiteY3" fmla="*/ 0 h 1856571"/>
              <a:gd name="connsiteX0" fmla="*/ 0 w 1213161"/>
              <a:gd name="connsiteY0" fmla="*/ 1656184 h 1836204"/>
              <a:gd name="connsiteX1" fmla="*/ 1027439 w 1213161"/>
              <a:gd name="connsiteY1" fmla="*/ 1656184 h 1836204"/>
              <a:gd name="connsiteX2" fmla="*/ 1114331 w 1213161"/>
              <a:gd name="connsiteY2" fmla="*/ 576063 h 1836204"/>
              <a:gd name="connsiteX3" fmla="*/ 524391 w 1213161"/>
              <a:gd name="connsiteY3" fmla="*/ 0 h 1836204"/>
              <a:gd name="connsiteX0" fmla="*/ 0 w 1213161"/>
              <a:gd name="connsiteY0" fmla="*/ 1656184 h 1868672"/>
              <a:gd name="connsiteX1" fmla="*/ 1027439 w 1213161"/>
              <a:gd name="connsiteY1" fmla="*/ 1656184 h 1868672"/>
              <a:gd name="connsiteX2" fmla="*/ 1114331 w 1213161"/>
              <a:gd name="connsiteY2" fmla="*/ 576063 h 1868672"/>
              <a:gd name="connsiteX3" fmla="*/ 524391 w 1213161"/>
              <a:gd name="connsiteY3" fmla="*/ 0 h 1868672"/>
              <a:gd name="connsiteX0" fmla="*/ 0 w 1420208"/>
              <a:gd name="connsiteY0" fmla="*/ 0 h 2172241"/>
              <a:gd name="connsiteX1" fmla="*/ 1204908 w 1420208"/>
              <a:gd name="connsiteY1" fmla="*/ 2016224 h 2172241"/>
              <a:gd name="connsiteX2" fmla="*/ 1291800 w 1420208"/>
              <a:gd name="connsiteY2" fmla="*/ 936103 h 2172241"/>
              <a:gd name="connsiteX3" fmla="*/ 701860 w 1420208"/>
              <a:gd name="connsiteY3" fmla="*/ 360040 h 2172241"/>
              <a:gd name="connsiteX0" fmla="*/ 0 w 1420208"/>
              <a:gd name="connsiteY0" fmla="*/ 864095 h 3036336"/>
              <a:gd name="connsiteX1" fmla="*/ 1204908 w 1420208"/>
              <a:gd name="connsiteY1" fmla="*/ 2880319 h 3036336"/>
              <a:gd name="connsiteX2" fmla="*/ 1291800 w 1420208"/>
              <a:gd name="connsiteY2" fmla="*/ 1800198 h 3036336"/>
              <a:gd name="connsiteX3" fmla="*/ 1123969 w 1420208"/>
              <a:gd name="connsiteY3" fmla="*/ 0 h 3036336"/>
              <a:gd name="connsiteX0" fmla="*/ 0 w 2024803"/>
              <a:gd name="connsiteY0" fmla="*/ 864095 h 2928325"/>
              <a:gd name="connsiteX1" fmla="*/ 1204908 w 2024803"/>
              <a:gd name="connsiteY1" fmla="*/ 2880319 h 2928325"/>
              <a:gd name="connsiteX2" fmla="*/ 2011313 w 2024803"/>
              <a:gd name="connsiteY2" fmla="*/ 1152128 h 2928325"/>
              <a:gd name="connsiteX3" fmla="*/ 1123969 w 2024803"/>
              <a:gd name="connsiteY3" fmla="*/ 0 h 2928325"/>
              <a:gd name="connsiteX0" fmla="*/ 0 w 2109907"/>
              <a:gd name="connsiteY0" fmla="*/ 864095 h 2064231"/>
              <a:gd name="connsiteX1" fmla="*/ 532406 w 2109907"/>
              <a:gd name="connsiteY1" fmla="*/ 2016225 h 2064231"/>
              <a:gd name="connsiteX2" fmla="*/ 2011313 w 2109907"/>
              <a:gd name="connsiteY2" fmla="*/ 1152128 h 2064231"/>
              <a:gd name="connsiteX3" fmla="*/ 1123969 w 2109907"/>
              <a:gd name="connsiteY3" fmla="*/ 0 h 2064231"/>
              <a:gd name="connsiteX0" fmla="*/ 0 w 2070469"/>
              <a:gd name="connsiteY0" fmla="*/ 864095 h 2173949"/>
              <a:gd name="connsiteX1" fmla="*/ 532406 w 2070469"/>
              <a:gd name="connsiteY1" fmla="*/ 2016225 h 2173949"/>
              <a:gd name="connsiteX2" fmla="*/ 1478906 w 2070469"/>
              <a:gd name="connsiteY2" fmla="*/ 1872209 h 2173949"/>
              <a:gd name="connsiteX3" fmla="*/ 2011313 w 2070469"/>
              <a:gd name="connsiteY3" fmla="*/ 1152128 h 2173949"/>
              <a:gd name="connsiteX4" fmla="*/ 1123969 w 2070469"/>
              <a:gd name="connsiteY4" fmla="*/ 0 h 2173949"/>
              <a:gd name="connsiteX0" fmla="*/ 0 w 2070469"/>
              <a:gd name="connsiteY0" fmla="*/ 864095 h 2173949"/>
              <a:gd name="connsiteX1" fmla="*/ 532406 w 2070469"/>
              <a:gd name="connsiteY1" fmla="*/ 2016225 h 2173949"/>
              <a:gd name="connsiteX2" fmla="*/ 1478906 w 2070469"/>
              <a:gd name="connsiteY2" fmla="*/ 1872209 h 2173949"/>
              <a:gd name="connsiteX3" fmla="*/ 2011313 w 2070469"/>
              <a:gd name="connsiteY3" fmla="*/ 1152128 h 2173949"/>
              <a:gd name="connsiteX4" fmla="*/ 1833843 w 2070469"/>
              <a:gd name="connsiteY4" fmla="*/ 288033 h 2173949"/>
              <a:gd name="connsiteX5" fmla="*/ 1123969 w 2070469"/>
              <a:gd name="connsiteY5" fmla="*/ 0 h 2173949"/>
              <a:gd name="connsiteX0" fmla="*/ 29579 w 2100048"/>
              <a:gd name="connsiteY0" fmla="*/ 864095 h 2173949"/>
              <a:gd name="connsiteX1" fmla="*/ 88734 w 2100048"/>
              <a:gd name="connsiteY1" fmla="*/ 1440161 h 2173949"/>
              <a:gd name="connsiteX2" fmla="*/ 561985 w 2100048"/>
              <a:gd name="connsiteY2" fmla="*/ 2016225 h 2173949"/>
              <a:gd name="connsiteX3" fmla="*/ 1508485 w 2100048"/>
              <a:gd name="connsiteY3" fmla="*/ 1872209 h 2173949"/>
              <a:gd name="connsiteX4" fmla="*/ 2040892 w 2100048"/>
              <a:gd name="connsiteY4" fmla="*/ 1152128 h 2173949"/>
              <a:gd name="connsiteX5" fmla="*/ 1863422 w 2100048"/>
              <a:gd name="connsiteY5" fmla="*/ 288033 h 2173949"/>
              <a:gd name="connsiteX6" fmla="*/ 1153548 w 2100048"/>
              <a:gd name="connsiteY6" fmla="*/ 0 h 2173949"/>
              <a:gd name="connsiteX0" fmla="*/ 29579 w 1952156"/>
              <a:gd name="connsiteY0" fmla="*/ 864095 h 2173949"/>
              <a:gd name="connsiteX1" fmla="*/ 88734 w 1952156"/>
              <a:gd name="connsiteY1" fmla="*/ 1440161 h 2173949"/>
              <a:gd name="connsiteX2" fmla="*/ 561985 w 1952156"/>
              <a:gd name="connsiteY2" fmla="*/ 2016225 h 2173949"/>
              <a:gd name="connsiteX3" fmla="*/ 1508485 w 1952156"/>
              <a:gd name="connsiteY3" fmla="*/ 1872209 h 2173949"/>
              <a:gd name="connsiteX4" fmla="*/ 1685954 w 1952156"/>
              <a:gd name="connsiteY4" fmla="*/ 1080121 h 2173949"/>
              <a:gd name="connsiteX5" fmla="*/ 1863422 w 1952156"/>
              <a:gd name="connsiteY5" fmla="*/ 288033 h 2173949"/>
              <a:gd name="connsiteX6" fmla="*/ 1153548 w 1952156"/>
              <a:gd name="connsiteY6" fmla="*/ 0 h 2173949"/>
              <a:gd name="connsiteX0" fmla="*/ 29579 w 1922578"/>
              <a:gd name="connsiteY0" fmla="*/ 864095 h 2173949"/>
              <a:gd name="connsiteX1" fmla="*/ 88734 w 1922578"/>
              <a:gd name="connsiteY1" fmla="*/ 1440161 h 2173949"/>
              <a:gd name="connsiteX2" fmla="*/ 561985 w 1922578"/>
              <a:gd name="connsiteY2" fmla="*/ 2016225 h 2173949"/>
              <a:gd name="connsiteX3" fmla="*/ 1508485 w 1922578"/>
              <a:gd name="connsiteY3" fmla="*/ 1872209 h 2173949"/>
              <a:gd name="connsiteX4" fmla="*/ 1863422 w 1922578"/>
              <a:gd name="connsiteY4" fmla="*/ 288033 h 2173949"/>
              <a:gd name="connsiteX5" fmla="*/ 1153548 w 1922578"/>
              <a:gd name="connsiteY5" fmla="*/ 0 h 2173949"/>
              <a:gd name="connsiteX0" fmla="*/ 29579 w 1676094"/>
              <a:gd name="connsiteY0" fmla="*/ 864095 h 2173949"/>
              <a:gd name="connsiteX1" fmla="*/ 88734 w 1676094"/>
              <a:gd name="connsiteY1" fmla="*/ 1440161 h 2173949"/>
              <a:gd name="connsiteX2" fmla="*/ 561985 w 1676094"/>
              <a:gd name="connsiteY2" fmla="*/ 2016225 h 2173949"/>
              <a:gd name="connsiteX3" fmla="*/ 1508485 w 1676094"/>
              <a:gd name="connsiteY3" fmla="*/ 1872209 h 2173949"/>
              <a:gd name="connsiteX4" fmla="*/ 1567642 w 1676094"/>
              <a:gd name="connsiteY4" fmla="*/ 648073 h 2173949"/>
              <a:gd name="connsiteX5" fmla="*/ 1153548 w 1676094"/>
              <a:gd name="connsiteY5" fmla="*/ 0 h 217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6094" h="2173949">
                <a:moveTo>
                  <a:pt x="29579" y="864095"/>
                </a:moveTo>
                <a:cubicBezTo>
                  <a:pt x="58441" y="954300"/>
                  <a:pt x="0" y="1248139"/>
                  <a:pt x="88734" y="1440161"/>
                </a:cubicBezTo>
                <a:cubicBezTo>
                  <a:pt x="177468" y="1632183"/>
                  <a:pt x="344363" y="1938411"/>
                  <a:pt x="561985" y="2016225"/>
                </a:cubicBezTo>
                <a:cubicBezTo>
                  <a:pt x="765176" y="2173949"/>
                  <a:pt x="1340876" y="2100234"/>
                  <a:pt x="1508485" y="1872209"/>
                </a:cubicBezTo>
                <a:cubicBezTo>
                  <a:pt x="1676094" y="1644184"/>
                  <a:pt x="1626798" y="960108"/>
                  <a:pt x="1567642" y="648073"/>
                </a:cubicBezTo>
                <a:cubicBezTo>
                  <a:pt x="1478908" y="468053"/>
                  <a:pt x="1250236" y="89537"/>
                  <a:pt x="1153548" y="0"/>
                </a:cubicBezTo>
              </a:path>
            </a:pathLst>
          </a:cu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6" name="Object 3"/>
          <p:cNvGraphicFramePr>
            <a:graphicFrameLocks noChangeAspect="1"/>
          </p:cNvGraphicFramePr>
          <p:nvPr/>
        </p:nvGraphicFramePr>
        <p:xfrm>
          <a:off x="0" y="4228184"/>
          <a:ext cx="2698978" cy="1628800"/>
        </p:xfrm>
        <a:graphic>
          <a:graphicData uri="http://schemas.openxmlformats.org/presentationml/2006/ole">
            <p:oleObj spid="_x0000_s47108" name="ISIS/Draw Sketch" r:id="rId5" imgW="1314360" imgH="790560" progId="ISISServer">
              <p:embed/>
            </p:oleObj>
          </a:graphicData>
        </a:graphic>
      </p:graphicFrame>
      <p:sp>
        <p:nvSpPr>
          <p:cNvPr id="67" name="ZoneTexte 66"/>
          <p:cNvSpPr txBox="1"/>
          <p:nvPr/>
        </p:nvSpPr>
        <p:spPr>
          <a:xfrm>
            <a:off x="1187624" y="4746992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251520" y="4300192"/>
            <a:ext cx="439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a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1619672" y="4588224"/>
            <a:ext cx="439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b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718293" y="4590782"/>
            <a:ext cx="439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d</a:t>
            </a:r>
            <a:endParaRPr lang="fr-FR" sz="3200" b="1" dirty="0">
              <a:solidFill>
                <a:srgbClr val="FF0000"/>
              </a:solidFill>
            </a:endParaRPr>
          </a:p>
        </p:txBody>
      </p:sp>
      <p:cxnSp>
        <p:nvCxnSpPr>
          <p:cNvPr id="64" name="Connecteur droit 63"/>
          <p:cNvCxnSpPr/>
          <p:nvPr/>
        </p:nvCxnSpPr>
        <p:spPr>
          <a:xfrm flipV="1">
            <a:off x="3380963" y="4077072"/>
            <a:ext cx="504056" cy="79208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 flipV="1">
            <a:off x="3452971" y="4797152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3885019" y="522920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Cl</a:t>
            </a:r>
            <a:endParaRPr lang="fr-FR" sz="2000" b="1" dirty="0"/>
          </a:p>
        </p:txBody>
      </p:sp>
      <p:sp>
        <p:nvSpPr>
          <p:cNvPr id="88" name="Rectangle 87"/>
          <p:cNvSpPr/>
          <p:nvPr/>
        </p:nvSpPr>
        <p:spPr>
          <a:xfrm>
            <a:off x="3885019" y="4437112"/>
            <a:ext cx="53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b</a:t>
            </a:r>
            <a:endParaRPr lang="fr-FR" sz="2000" b="1" dirty="0">
              <a:solidFill>
                <a:srgbClr val="FF0000"/>
              </a:solidFill>
            </a:endParaRPr>
          </a:p>
        </p:txBody>
      </p:sp>
      <p:cxnSp>
        <p:nvCxnSpPr>
          <p:cNvPr id="89" name="Connecteur droit 88"/>
          <p:cNvCxnSpPr/>
          <p:nvPr/>
        </p:nvCxnSpPr>
        <p:spPr>
          <a:xfrm>
            <a:off x="3452971" y="5157192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2904860" y="4820302"/>
            <a:ext cx="587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800" b="1" dirty="0" smtClean="0">
                <a:solidFill>
                  <a:srgbClr val="FF0000"/>
                </a:solidFill>
                <a:cs typeface="Times New Roman" pitchFamily="18" charset="0"/>
                <a:sym typeface="Wingdings 2" pitchFamily="18" charset="2"/>
              </a:rPr>
              <a:t>*</a:t>
            </a:r>
            <a:endParaRPr lang="fr-FR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91" name="Connecteur droit 90"/>
          <p:cNvCxnSpPr/>
          <p:nvPr/>
        </p:nvCxnSpPr>
        <p:spPr>
          <a:xfrm flipH="1" flipV="1">
            <a:off x="3380963" y="5301208"/>
            <a:ext cx="504056" cy="79208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3923928" y="3717032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93" name="Rectangle 92"/>
          <p:cNvSpPr/>
          <p:nvPr/>
        </p:nvSpPr>
        <p:spPr>
          <a:xfrm>
            <a:off x="3885019" y="5877272"/>
            <a:ext cx="53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4394885" y="3789040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4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4355976" y="5301208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5220072" y="4509120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2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99" name="Connecteur droit 98"/>
          <p:cNvCxnSpPr/>
          <p:nvPr/>
        </p:nvCxnSpPr>
        <p:spPr>
          <a:xfrm flipV="1">
            <a:off x="4427984" y="4293096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/>
        </p:nvCxnSpPr>
        <p:spPr>
          <a:xfrm>
            <a:off x="4427984" y="4653136"/>
            <a:ext cx="432048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>
            <a:off x="4427984" y="4725144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4788024" y="4797152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103" name="Rectangle 102"/>
          <p:cNvSpPr/>
          <p:nvPr/>
        </p:nvSpPr>
        <p:spPr>
          <a:xfrm>
            <a:off x="4788024" y="4437112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endParaRPr lang="fr-FR" sz="2000" b="1" dirty="0"/>
          </a:p>
        </p:txBody>
      </p:sp>
      <p:sp>
        <p:nvSpPr>
          <p:cNvPr id="104" name="Rectangle 103"/>
          <p:cNvSpPr/>
          <p:nvPr/>
        </p:nvSpPr>
        <p:spPr>
          <a:xfrm>
            <a:off x="4788024" y="4077072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Cl</a:t>
            </a:r>
            <a:endParaRPr lang="fr-FR" sz="2000" b="1" dirty="0"/>
          </a:p>
        </p:txBody>
      </p:sp>
      <p:sp>
        <p:nvSpPr>
          <p:cNvPr id="105" name="Rectangle 104"/>
          <p:cNvSpPr/>
          <p:nvPr/>
        </p:nvSpPr>
        <p:spPr>
          <a:xfrm>
            <a:off x="5220072" y="6021288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3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106" name="Connecteur droit 105"/>
          <p:cNvCxnSpPr/>
          <p:nvPr/>
        </p:nvCxnSpPr>
        <p:spPr>
          <a:xfrm flipV="1">
            <a:off x="4427984" y="5805264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/>
          <p:cNvCxnSpPr/>
          <p:nvPr/>
        </p:nvCxnSpPr>
        <p:spPr>
          <a:xfrm>
            <a:off x="4427984" y="6165304"/>
            <a:ext cx="432048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/>
          <p:cNvCxnSpPr/>
          <p:nvPr/>
        </p:nvCxnSpPr>
        <p:spPr>
          <a:xfrm>
            <a:off x="4427984" y="6237312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4788024" y="630932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110" name="Rectangle 109"/>
          <p:cNvSpPr/>
          <p:nvPr/>
        </p:nvSpPr>
        <p:spPr>
          <a:xfrm>
            <a:off x="4788024" y="594928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endParaRPr lang="fr-FR" sz="2000" b="1" dirty="0"/>
          </a:p>
        </p:txBody>
      </p:sp>
      <p:sp>
        <p:nvSpPr>
          <p:cNvPr id="111" name="Rectangle 110"/>
          <p:cNvSpPr/>
          <p:nvPr/>
        </p:nvSpPr>
        <p:spPr>
          <a:xfrm>
            <a:off x="4788024" y="558924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Cl</a:t>
            </a:r>
            <a:endParaRPr lang="fr-FR" sz="2000" b="1" dirty="0"/>
          </a:p>
        </p:txBody>
      </p:sp>
      <p:sp>
        <p:nvSpPr>
          <p:cNvPr id="112" name="Rectangle 111"/>
          <p:cNvSpPr/>
          <p:nvPr/>
        </p:nvSpPr>
        <p:spPr>
          <a:xfrm>
            <a:off x="395536" y="5020272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3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1547664" y="3868144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4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683568" y="3868144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2123728" y="5020272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2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6" name="Forme libre 115"/>
          <p:cNvSpPr/>
          <p:nvPr/>
        </p:nvSpPr>
        <p:spPr>
          <a:xfrm rot="2705730" flipV="1">
            <a:off x="163832" y="3591465"/>
            <a:ext cx="2443859" cy="2597036"/>
          </a:xfrm>
          <a:custGeom>
            <a:avLst/>
            <a:gdLst>
              <a:gd name="connsiteX0" fmla="*/ 0 w 1379316"/>
              <a:gd name="connsiteY0" fmla="*/ 1828800 h 1921397"/>
              <a:gd name="connsiteX1" fmla="*/ 1145894 w 1379316"/>
              <a:gd name="connsiteY1" fmla="*/ 1678329 h 1921397"/>
              <a:gd name="connsiteX2" fmla="*/ 1307939 w 1379316"/>
              <a:gd name="connsiteY2" fmla="*/ 370390 h 1921397"/>
              <a:gd name="connsiteX3" fmla="*/ 717631 w 1379316"/>
              <a:gd name="connsiteY3" fmla="*/ 0 h 1921397"/>
              <a:gd name="connsiteX0" fmla="*/ 0 w 1441563"/>
              <a:gd name="connsiteY0" fmla="*/ 1828800 h 1949669"/>
              <a:gd name="connsiteX1" fmla="*/ 1223573 w 1441563"/>
              <a:gd name="connsiteY1" fmla="*/ 1706601 h 1949669"/>
              <a:gd name="connsiteX2" fmla="*/ 1307939 w 1441563"/>
              <a:gd name="connsiteY2" fmla="*/ 370390 h 1949669"/>
              <a:gd name="connsiteX3" fmla="*/ 717631 w 1441563"/>
              <a:gd name="connsiteY3" fmla="*/ 0 h 1949669"/>
              <a:gd name="connsiteX0" fmla="*/ 0 w 1441563"/>
              <a:gd name="connsiteY0" fmla="*/ 1778383 h 1899252"/>
              <a:gd name="connsiteX1" fmla="*/ 1223573 w 1441563"/>
              <a:gd name="connsiteY1" fmla="*/ 1656184 h 1899252"/>
              <a:gd name="connsiteX2" fmla="*/ 1307939 w 1441563"/>
              <a:gd name="connsiteY2" fmla="*/ 319973 h 1899252"/>
              <a:gd name="connsiteX3" fmla="*/ 720525 w 1441563"/>
              <a:gd name="connsiteY3" fmla="*/ 0 h 1899252"/>
              <a:gd name="connsiteX0" fmla="*/ 0 w 1441984"/>
              <a:gd name="connsiteY0" fmla="*/ 1778383 h 1856571"/>
              <a:gd name="connsiteX1" fmla="*/ 1223573 w 1441984"/>
              <a:gd name="connsiteY1" fmla="*/ 1656184 h 1856571"/>
              <a:gd name="connsiteX2" fmla="*/ 1310465 w 1441984"/>
              <a:gd name="connsiteY2" fmla="*/ 576063 h 1856571"/>
              <a:gd name="connsiteX3" fmla="*/ 720525 w 1441984"/>
              <a:gd name="connsiteY3" fmla="*/ 0 h 1856571"/>
              <a:gd name="connsiteX0" fmla="*/ 0 w 1398370"/>
              <a:gd name="connsiteY0" fmla="*/ 1778383 h 1848205"/>
              <a:gd name="connsiteX1" fmla="*/ 261683 w 1398370"/>
              <a:gd name="connsiteY1" fmla="*/ 1728192 h 1848205"/>
              <a:gd name="connsiteX2" fmla="*/ 1223573 w 1398370"/>
              <a:gd name="connsiteY2" fmla="*/ 1656184 h 1848205"/>
              <a:gd name="connsiteX3" fmla="*/ 1310465 w 1398370"/>
              <a:gd name="connsiteY3" fmla="*/ 576063 h 1848205"/>
              <a:gd name="connsiteX4" fmla="*/ 720525 w 1398370"/>
              <a:gd name="connsiteY4" fmla="*/ 0 h 1848205"/>
              <a:gd name="connsiteX0" fmla="*/ 0 w 1441984"/>
              <a:gd name="connsiteY0" fmla="*/ 1778383 h 1856571"/>
              <a:gd name="connsiteX1" fmla="*/ 1223573 w 1441984"/>
              <a:gd name="connsiteY1" fmla="*/ 1656184 h 1856571"/>
              <a:gd name="connsiteX2" fmla="*/ 1310465 w 1441984"/>
              <a:gd name="connsiteY2" fmla="*/ 576063 h 1856571"/>
              <a:gd name="connsiteX3" fmla="*/ 720525 w 1441984"/>
              <a:gd name="connsiteY3" fmla="*/ 0 h 1856571"/>
              <a:gd name="connsiteX0" fmla="*/ 0 w 1213161"/>
              <a:gd name="connsiteY0" fmla="*/ 1656184 h 1836204"/>
              <a:gd name="connsiteX1" fmla="*/ 1027439 w 1213161"/>
              <a:gd name="connsiteY1" fmla="*/ 1656184 h 1836204"/>
              <a:gd name="connsiteX2" fmla="*/ 1114331 w 1213161"/>
              <a:gd name="connsiteY2" fmla="*/ 576063 h 1836204"/>
              <a:gd name="connsiteX3" fmla="*/ 524391 w 1213161"/>
              <a:gd name="connsiteY3" fmla="*/ 0 h 1836204"/>
              <a:gd name="connsiteX0" fmla="*/ 0 w 1213161"/>
              <a:gd name="connsiteY0" fmla="*/ 1656184 h 1868672"/>
              <a:gd name="connsiteX1" fmla="*/ 1027439 w 1213161"/>
              <a:gd name="connsiteY1" fmla="*/ 1656184 h 1868672"/>
              <a:gd name="connsiteX2" fmla="*/ 1114331 w 1213161"/>
              <a:gd name="connsiteY2" fmla="*/ 576063 h 1868672"/>
              <a:gd name="connsiteX3" fmla="*/ 524391 w 1213161"/>
              <a:gd name="connsiteY3" fmla="*/ 0 h 1868672"/>
              <a:gd name="connsiteX0" fmla="*/ 0 w 1420208"/>
              <a:gd name="connsiteY0" fmla="*/ 0 h 2172241"/>
              <a:gd name="connsiteX1" fmla="*/ 1204908 w 1420208"/>
              <a:gd name="connsiteY1" fmla="*/ 2016224 h 2172241"/>
              <a:gd name="connsiteX2" fmla="*/ 1291800 w 1420208"/>
              <a:gd name="connsiteY2" fmla="*/ 936103 h 2172241"/>
              <a:gd name="connsiteX3" fmla="*/ 701860 w 1420208"/>
              <a:gd name="connsiteY3" fmla="*/ 360040 h 2172241"/>
              <a:gd name="connsiteX0" fmla="*/ 0 w 1420208"/>
              <a:gd name="connsiteY0" fmla="*/ 864095 h 3036336"/>
              <a:gd name="connsiteX1" fmla="*/ 1204908 w 1420208"/>
              <a:gd name="connsiteY1" fmla="*/ 2880319 h 3036336"/>
              <a:gd name="connsiteX2" fmla="*/ 1291800 w 1420208"/>
              <a:gd name="connsiteY2" fmla="*/ 1800198 h 3036336"/>
              <a:gd name="connsiteX3" fmla="*/ 1123969 w 1420208"/>
              <a:gd name="connsiteY3" fmla="*/ 0 h 3036336"/>
              <a:gd name="connsiteX0" fmla="*/ 0 w 2024803"/>
              <a:gd name="connsiteY0" fmla="*/ 864095 h 2928325"/>
              <a:gd name="connsiteX1" fmla="*/ 1204908 w 2024803"/>
              <a:gd name="connsiteY1" fmla="*/ 2880319 h 2928325"/>
              <a:gd name="connsiteX2" fmla="*/ 2011313 w 2024803"/>
              <a:gd name="connsiteY2" fmla="*/ 1152128 h 2928325"/>
              <a:gd name="connsiteX3" fmla="*/ 1123969 w 2024803"/>
              <a:gd name="connsiteY3" fmla="*/ 0 h 2928325"/>
              <a:gd name="connsiteX0" fmla="*/ 0 w 2109907"/>
              <a:gd name="connsiteY0" fmla="*/ 864095 h 2064231"/>
              <a:gd name="connsiteX1" fmla="*/ 532406 w 2109907"/>
              <a:gd name="connsiteY1" fmla="*/ 2016225 h 2064231"/>
              <a:gd name="connsiteX2" fmla="*/ 2011313 w 2109907"/>
              <a:gd name="connsiteY2" fmla="*/ 1152128 h 2064231"/>
              <a:gd name="connsiteX3" fmla="*/ 1123969 w 2109907"/>
              <a:gd name="connsiteY3" fmla="*/ 0 h 2064231"/>
              <a:gd name="connsiteX0" fmla="*/ 0 w 2070469"/>
              <a:gd name="connsiteY0" fmla="*/ 864095 h 2173949"/>
              <a:gd name="connsiteX1" fmla="*/ 532406 w 2070469"/>
              <a:gd name="connsiteY1" fmla="*/ 2016225 h 2173949"/>
              <a:gd name="connsiteX2" fmla="*/ 1478906 w 2070469"/>
              <a:gd name="connsiteY2" fmla="*/ 1872209 h 2173949"/>
              <a:gd name="connsiteX3" fmla="*/ 2011313 w 2070469"/>
              <a:gd name="connsiteY3" fmla="*/ 1152128 h 2173949"/>
              <a:gd name="connsiteX4" fmla="*/ 1123969 w 2070469"/>
              <a:gd name="connsiteY4" fmla="*/ 0 h 2173949"/>
              <a:gd name="connsiteX0" fmla="*/ 0 w 2070469"/>
              <a:gd name="connsiteY0" fmla="*/ 864095 h 2173949"/>
              <a:gd name="connsiteX1" fmla="*/ 532406 w 2070469"/>
              <a:gd name="connsiteY1" fmla="*/ 2016225 h 2173949"/>
              <a:gd name="connsiteX2" fmla="*/ 1478906 w 2070469"/>
              <a:gd name="connsiteY2" fmla="*/ 1872209 h 2173949"/>
              <a:gd name="connsiteX3" fmla="*/ 2011313 w 2070469"/>
              <a:gd name="connsiteY3" fmla="*/ 1152128 h 2173949"/>
              <a:gd name="connsiteX4" fmla="*/ 1833843 w 2070469"/>
              <a:gd name="connsiteY4" fmla="*/ 288033 h 2173949"/>
              <a:gd name="connsiteX5" fmla="*/ 1123969 w 2070469"/>
              <a:gd name="connsiteY5" fmla="*/ 0 h 2173949"/>
              <a:gd name="connsiteX0" fmla="*/ 29579 w 2100048"/>
              <a:gd name="connsiteY0" fmla="*/ 864095 h 2173949"/>
              <a:gd name="connsiteX1" fmla="*/ 88734 w 2100048"/>
              <a:gd name="connsiteY1" fmla="*/ 1440161 h 2173949"/>
              <a:gd name="connsiteX2" fmla="*/ 561985 w 2100048"/>
              <a:gd name="connsiteY2" fmla="*/ 2016225 h 2173949"/>
              <a:gd name="connsiteX3" fmla="*/ 1508485 w 2100048"/>
              <a:gd name="connsiteY3" fmla="*/ 1872209 h 2173949"/>
              <a:gd name="connsiteX4" fmla="*/ 2040892 w 2100048"/>
              <a:gd name="connsiteY4" fmla="*/ 1152128 h 2173949"/>
              <a:gd name="connsiteX5" fmla="*/ 1863422 w 2100048"/>
              <a:gd name="connsiteY5" fmla="*/ 288033 h 2173949"/>
              <a:gd name="connsiteX6" fmla="*/ 1153548 w 2100048"/>
              <a:gd name="connsiteY6" fmla="*/ 0 h 2173949"/>
              <a:gd name="connsiteX0" fmla="*/ 29579 w 1952156"/>
              <a:gd name="connsiteY0" fmla="*/ 864095 h 2173949"/>
              <a:gd name="connsiteX1" fmla="*/ 88734 w 1952156"/>
              <a:gd name="connsiteY1" fmla="*/ 1440161 h 2173949"/>
              <a:gd name="connsiteX2" fmla="*/ 561985 w 1952156"/>
              <a:gd name="connsiteY2" fmla="*/ 2016225 h 2173949"/>
              <a:gd name="connsiteX3" fmla="*/ 1508485 w 1952156"/>
              <a:gd name="connsiteY3" fmla="*/ 1872209 h 2173949"/>
              <a:gd name="connsiteX4" fmla="*/ 1685954 w 1952156"/>
              <a:gd name="connsiteY4" fmla="*/ 1080121 h 2173949"/>
              <a:gd name="connsiteX5" fmla="*/ 1863422 w 1952156"/>
              <a:gd name="connsiteY5" fmla="*/ 288033 h 2173949"/>
              <a:gd name="connsiteX6" fmla="*/ 1153548 w 1952156"/>
              <a:gd name="connsiteY6" fmla="*/ 0 h 2173949"/>
              <a:gd name="connsiteX0" fmla="*/ 29579 w 1922578"/>
              <a:gd name="connsiteY0" fmla="*/ 864095 h 2173949"/>
              <a:gd name="connsiteX1" fmla="*/ 88734 w 1922578"/>
              <a:gd name="connsiteY1" fmla="*/ 1440161 h 2173949"/>
              <a:gd name="connsiteX2" fmla="*/ 561985 w 1922578"/>
              <a:gd name="connsiteY2" fmla="*/ 2016225 h 2173949"/>
              <a:gd name="connsiteX3" fmla="*/ 1508485 w 1922578"/>
              <a:gd name="connsiteY3" fmla="*/ 1872209 h 2173949"/>
              <a:gd name="connsiteX4" fmla="*/ 1863422 w 1922578"/>
              <a:gd name="connsiteY4" fmla="*/ 288033 h 2173949"/>
              <a:gd name="connsiteX5" fmla="*/ 1153548 w 1922578"/>
              <a:gd name="connsiteY5" fmla="*/ 0 h 2173949"/>
              <a:gd name="connsiteX0" fmla="*/ 29579 w 1676094"/>
              <a:gd name="connsiteY0" fmla="*/ 864095 h 2173949"/>
              <a:gd name="connsiteX1" fmla="*/ 88734 w 1676094"/>
              <a:gd name="connsiteY1" fmla="*/ 1440161 h 2173949"/>
              <a:gd name="connsiteX2" fmla="*/ 561985 w 1676094"/>
              <a:gd name="connsiteY2" fmla="*/ 2016225 h 2173949"/>
              <a:gd name="connsiteX3" fmla="*/ 1508485 w 1676094"/>
              <a:gd name="connsiteY3" fmla="*/ 1872209 h 2173949"/>
              <a:gd name="connsiteX4" fmla="*/ 1567642 w 1676094"/>
              <a:gd name="connsiteY4" fmla="*/ 648073 h 2173949"/>
              <a:gd name="connsiteX5" fmla="*/ 1153548 w 1676094"/>
              <a:gd name="connsiteY5" fmla="*/ 0 h 2173949"/>
              <a:gd name="connsiteX0" fmla="*/ 29579 w 1896871"/>
              <a:gd name="connsiteY0" fmla="*/ 864095 h 2173949"/>
              <a:gd name="connsiteX1" fmla="*/ 88734 w 1896871"/>
              <a:gd name="connsiteY1" fmla="*/ 1440161 h 2173949"/>
              <a:gd name="connsiteX2" fmla="*/ 561985 w 1896871"/>
              <a:gd name="connsiteY2" fmla="*/ 2016225 h 2173949"/>
              <a:gd name="connsiteX3" fmla="*/ 1508485 w 1896871"/>
              <a:gd name="connsiteY3" fmla="*/ 1872209 h 2173949"/>
              <a:gd name="connsiteX4" fmla="*/ 1837715 w 1896871"/>
              <a:gd name="connsiteY4" fmla="*/ 235324 h 2173949"/>
              <a:gd name="connsiteX5" fmla="*/ 1153548 w 1896871"/>
              <a:gd name="connsiteY5" fmla="*/ 0 h 2173949"/>
              <a:gd name="connsiteX0" fmla="*/ 29579 w 1896871"/>
              <a:gd name="connsiteY0" fmla="*/ 1428691 h 2738545"/>
              <a:gd name="connsiteX1" fmla="*/ 88734 w 1896871"/>
              <a:gd name="connsiteY1" fmla="*/ 2004757 h 2738545"/>
              <a:gd name="connsiteX2" fmla="*/ 561985 w 1896871"/>
              <a:gd name="connsiteY2" fmla="*/ 2580821 h 2738545"/>
              <a:gd name="connsiteX3" fmla="*/ 1508485 w 1896871"/>
              <a:gd name="connsiteY3" fmla="*/ 2436805 h 2738545"/>
              <a:gd name="connsiteX4" fmla="*/ 1837715 w 1896871"/>
              <a:gd name="connsiteY4" fmla="*/ 799920 h 2738545"/>
              <a:gd name="connsiteX5" fmla="*/ 583798 w 1896871"/>
              <a:gd name="connsiteY5" fmla="*/ 0 h 2738545"/>
              <a:gd name="connsiteX0" fmla="*/ 29579 w 1896871"/>
              <a:gd name="connsiteY0" fmla="*/ 2116630 h 3426484"/>
              <a:gd name="connsiteX1" fmla="*/ 88734 w 1896871"/>
              <a:gd name="connsiteY1" fmla="*/ 2692696 h 3426484"/>
              <a:gd name="connsiteX2" fmla="*/ 561985 w 1896871"/>
              <a:gd name="connsiteY2" fmla="*/ 3268760 h 3426484"/>
              <a:gd name="connsiteX3" fmla="*/ 1508485 w 1896871"/>
              <a:gd name="connsiteY3" fmla="*/ 3124744 h 3426484"/>
              <a:gd name="connsiteX4" fmla="*/ 1837715 w 1896871"/>
              <a:gd name="connsiteY4" fmla="*/ 1487859 h 3426484"/>
              <a:gd name="connsiteX5" fmla="*/ 583798 w 1896871"/>
              <a:gd name="connsiteY5" fmla="*/ 687939 h 3426484"/>
              <a:gd name="connsiteX0" fmla="*/ 29579 w 1887347"/>
              <a:gd name="connsiteY0" fmla="*/ 1732428 h 3042282"/>
              <a:gd name="connsiteX1" fmla="*/ 88734 w 1887347"/>
              <a:gd name="connsiteY1" fmla="*/ 2308494 h 3042282"/>
              <a:gd name="connsiteX2" fmla="*/ 561985 w 1887347"/>
              <a:gd name="connsiteY2" fmla="*/ 2884558 h 3042282"/>
              <a:gd name="connsiteX3" fmla="*/ 1508485 w 1887347"/>
              <a:gd name="connsiteY3" fmla="*/ 2740542 h 3042282"/>
              <a:gd name="connsiteX4" fmla="*/ 1837715 w 1887347"/>
              <a:gd name="connsiteY4" fmla="*/ 1103657 h 3042282"/>
              <a:gd name="connsiteX5" fmla="*/ 1210693 w 1887347"/>
              <a:gd name="connsiteY5" fmla="*/ 133320 h 3042282"/>
              <a:gd name="connsiteX6" fmla="*/ 583798 w 1887347"/>
              <a:gd name="connsiteY6" fmla="*/ 303737 h 3042282"/>
              <a:gd name="connsiteX0" fmla="*/ 29579 w 1887347"/>
              <a:gd name="connsiteY0" fmla="*/ 1910665 h 3220519"/>
              <a:gd name="connsiteX1" fmla="*/ 88734 w 1887347"/>
              <a:gd name="connsiteY1" fmla="*/ 2486731 h 3220519"/>
              <a:gd name="connsiteX2" fmla="*/ 561985 w 1887347"/>
              <a:gd name="connsiteY2" fmla="*/ 3062795 h 3220519"/>
              <a:gd name="connsiteX3" fmla="*/ 1508485 w 1887347"/>
              <a:gd name="connsiteY3" fmla="*/ 2918779 h 3220519"/>
              <a:gd name="connsiteX4" fmla="*/ 1837715 w 1887347"/>
              <a:gd name="connsiteY4" fmla="*/ 1281894 h 3220519"/>
              <a:gd name="connsiteX5" fmla="*/ 1210693 w 1887347"/>
              <a:gd name="connsiteY5" fmla="*/ 311557 h 3220519"/>
              <a:gd name="connsiteX6" fmla="*/ 583798 w 1887347"/>
              <a:gd name="connsiteY6" fmla="*/ 481974 h 3220519"/>
              <a:gd name="connsiteX0" fmla="*/ 29579 w 1893046"/>
              <a:gd name="connsiteY0" fmla="*/ 1910665 h 3220519"/>
              <a:gd name="connsiteX1" fmla="*/ 88734 w 1893046"/>
              <a:gd name="connsiteY1" fmla="*/ 2486731 h 3220519"/>
              <a:gd name="connsiteX2" fmla="*/ 561985 w 1893046"/>
              <a:gd name="connsiteY2" fmla="*/ 3062795 h 3220519"/>
              <a:gd name="connsiteX3" fmla="*/ 1542680 w 1893046"/>
              <a:gd name="connsiteY3" fmla="*/ 2475797 h 3220519"/>
              <a:gd name="connsiteX4" fmla="*/ 1837715 w 1893046"/>
              <a:gd name="connsiteY4" fmla="*/ 1281894 h 3220519"/>
              <a:gd name="connsiteX5" fmla="*/ 1210693 w 1893046"/>
              <a:gd name="connsiteY5" fmla="*/ 311557 h 3220519"/>
              <a:gd name="connsiteX6" fmla="*/ 583798 w 1893046"/>
              <a:gd name="connsiteY6" fmla="*/ 481974 h 3220519"/>
              <a:gd name="connsiteX0" fmla="*/ 0 w 1939338"/>
              <a:gd name="connsiteY0" fmla="*/ 2016722 h 3220519"/>
              <a:gd name="connsiteX1" fmla="*/ 135026 w 1939338"/>
              <a:gd name="connsiteY1" fmla="*/ 2486731 h 3220519"/>
              <a:gd name="connsiteX2" fmla="*/ 608277 w 1939338"/>
              <a:gd name="connsiteY2" fmla="*/ 3062795 h 3220519"/>
              <a:gd name="connsiteX3" fmla="*/ 1588972 w 1939338"/>
              <a:gd name="connsiteY3" fmla="*/ 2475797 h 3220519"/>
              <a:gd name="connsiteX4" fmla="*/ 1884007 w 1939338"/>
              <a:gd name="connsiteY4" fmla="*/ 1281894 h 3220519"/>
              <a:gd name="connsiteX5" fmla="*/ 1256985 w 1939338"/>
              <a:gd name="connsiteY5" fmla="*/ 311557 h 3220519"/>
              <a:gd name="connsiteX6" fmla="*/ 630090 w 1939338"/>
              <a:gd name="connsiteY6" fmla="*/ 481974 h 322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9338" h="3220519">
                <a:moveTo>
                  <a:pt x="0" y="2016722"/>
                </a:moveTo>
                <a:cubicBezTo>
                  <a:pt x="28862" y="2106927"/>
                  <a:pt x="33647" y="2312386"/>
                  <a:pt x="135026" y="2486731"/>
                </a:cubicBezTo>
                <a:cubicBezTo>
                  <a:pt x="236405" y="2661076"/>
                  <a:pt x="390655" y="2984981"/>
                  <a:pt x="608277" y="3062795"/>
                </a:cubicBezTo>
                <a:cubicBezTo>
                  <a:pt x="811468" y="3220519"/>
                  <a:pt x="1376350" y="2772614"/>
                  <a:pt x="1588972" y="2475797"/>
                </a:cubicBezTo>
                <a:cubicBezTo>
                  <a:pt x="1801594" y="2178980"/>
                  <a:pt x="1939338" y="1642601"/>
                  <a:pt x="1884007" y="1281894"/>
                </a:cubicBezTo>
                <a:cubicBezTo>
                  <a:pt x="1828676" y="921187"/>
                  <a:pt x="1465971" y="444877"/>
                  <a:pt x="1256985" y="311557"/>
                </a:cubicBezTo>
                <a:cubicBezTo>
                  <a:pt x="753535" y="0"/>
                  <a:pt x="723406" y="482425"/>
                  <a:pt x="630090" y="481974"/>
                </a:cubicBezTo>
              </a:path>
            </a:pathLst>
          </a:cu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8" name="Connecteur droit 117"/>
          <p:cNvCxnSpPr/>
          <p:nvPr/>
        </p:nvCxnSpPr>
        <p:spPr>
          <a:xfrm>
            <a:off x="5868144" y="3401616"/>
            <a:ext cx="0" cy="34563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4" name="Object 4"/>
          <p:cNvGraphicFramePr>
            <a:graphicFrameLocks noChangeAspect="1"/>
          </p:cNvGraphicFramePr>
          <p:nvPr/>
        </p:nvGraphicFramePr>
        <p:xfrm>
          <a:off x="6084168" y="3932709"/>
          <a:ext cx="3111500" cy="2160587"/>
        </p:xfrm>
        <a:graphic>
          <a:graphicData uri="http://schemas.openxmlformats.org/presentationml/2006/ole">
            <p:oleObj spid="_x0000_s47110" name="ISIS/Draw Sketch" r:id="rId6" imgW="1143000" imgH="790560" progId="ISISServer">
              <p:embed/>
            </p:oleObj>
          </a:graphicData>
        </a:graphic>
      </p:graphicFrame>
      <p:sp>
        <p:nvSpPr>
          <p:cNvPr id="125" name="ZoneTexte 124"/>
          <p:cNvSpPr txBox="1"/>
          <p:nvPr/>
        </p:nvSpPr>
        <p:spPr>
          <a:xfrm>
            <a:off x="7596336" y="4652789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126" name="ZoneTexte 125"/>
          <p:cNvSpPr txBox="1"/>
          <p:nvPr/>
        </p:nvSpPr>
        <p:spPr>
          <a:xfrm>
            <a:off x="6994564" y="4485623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a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127" name="ZoneTexte 126"/>
          <p:cNvSpPr txBox="1"/>
          <p:nvPr/>
        </p:nvSpPr>
        <p:spPr>
          <a:xfrm>
            <a:off x="8146692" y="4485623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b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128" name="ZoneTexte 127"/>
          <p:cNvSpPr txBox="1"/>
          <p:nvPr/>
        </p:nvSpPr>
        <p:spPr>
          <a:xfrm>
            <a:off x="7921651" y="3433769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d</a:t>
            </a:r>
            <a:endParaRPr lang="fr-FR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50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00"/>
                            </p:stCondLst>
                            <p:childTnLst>
                              <p:par>
                                <p:cTn id="1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000"/>
                            </p:stCondLst>
                            <p:childTnLst>
                              <p:par>
                                <p:cTn id="24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000"/>
                            </p:stCondLst>
                            <p:childTnLst>
                              <p:par>
                                <p:cTn id="25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6000"/>
                            </p:stCondLst>
                            <p:childTnLst>
                              <p:par>
                                <p:cTn id="27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67" grpId="0"/>
      <p:bldP spid="68" grpId="0"/>
      <p:bldP spid="82" grpId="0"/>
      <p:bldP spid="84" grpId="0"/>
      <p:bldP spid="87" grpId="0"/>
      <p:bldP spid="88" grpId="0"/>
      <p:bldP spid="90" grpId="0"/>
      <p:bldP spid="92" grpId="0"/>
      <p:bldP spid="93" grpId="0"/>
      <p:bldP spid="95" grpId="0" animBg="1"/>
      <p:bldP spid="96" grpId="0" animBg="1"/>
      <p:bldP spid="98" grpId="0" animBg="1"/>
      <p:bldP spid="102" grpId="0"/>
      <p:bldP spid="103" grpId="0"/>
      <p:bldP spid="104" grpId="0"/>
      <p:bldP spid="105" grpId="0" animBg="1"/>
      <p:bldP spid="109" grpId="0"/>
      <p:bldP spid="110" grpId="0"/>
      <p:bldP spid="111" grpId="0"/>
      <p:bldP spid="112" grpId="0" animBg="1"/>
      <p:bldP spid="113" grpId="0" animBg="1"/>
      <p:bldP spid="114" grpId="0" animBg="1"/>
      <p:bldP spid="115" grpId="0" animBg="1"/>
      <p:bldP spid="116" grpId="0" animBg="1"/>
      <p:bldP spid="125" grpId="0"/>
      <p:bldP spid="126" grpId="0"/>
      <p:bldP spid="127" grpId="0"/>
      <p:bldP spid="1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>
          <a:xfrm>
            <a:off x="299020" y="5967628"/>
            <a:ext cx="2376263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ym typeface="Wingdings" pitchFamily="2" charset="2"/>
              </a:rPr>
              <a:t> </a:t>
            </a:r>
            <a:r>
              <a:rPr lang="fr-FR" sz="2000" dirty="0" smtClean="0">
                <a:solidFill>
                  <a:srgbClr val="002060"/>
                </a:solidFill>
                <a:sym typeface="Wingdings" pitchFamily="2" charset="2"/>
              </a:rPr>
              <a:t>Sens </a:t>
            </a:r>
            <a:r>
              <a:rPr lang="fr-FR" sz="2000" b="1" dirty="0" smtClean="0">
                <a:solidFill>
                  <a:srgbClr val="006600"/>
                </a:solidFill>
                <a:sym typeface="Wingdings" pitchFamily="2" charset="2"/>
              </a:rPr>
              <a:t>horaire</a:t>
            </a:r>
            <a:r>
              <a:rPr lang="fr-FR" sz="2000" dirty="0" smtClean="0">
                <a:solidFill>
                  <a:srgbClr val="002060"/>
                </a:solidFill>
                <a:sym typeface="Wingdings" pitchFamily="2" charset="2"/>
              </a:rPr>
              <a:t> </a:t>
            </a:r>
          </a:p>
          <a:p>
            <a:r>
              <a:rPr lang="fr-FR" sz="2000" dirty="0" smtClean="0">
                <a:solidFill>
                  <a:srgbClr val="002060"/>
                </a:solidFill>
                <a:sym typeface="Wingdings" pitchFamily="2" charset="2"/>
              </a:rPr>
              <a:t>avec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 4 </a:t>
            </a:r>
            <a:r>
              <a:rPr lang="fr-FR" sz="2000" b="1" u="sng" dirty="0" smtClean="0">
                <a:solidFill>
                  <a:srgbClr val="002060"/>
                </a:solidFill>
                <a:sym typeface="Wingdings" pitchFamily="2" charset="2"/>
              </a:rPr>
              <a:t>derrière</a:t>
            </a:r>
            <a:r>
              <a:rPr lang="fr-FR" sz="2000" dirty="0" smtClean="0">
                <a:solidFill>
                  <a:srgbClr val="002060"/>
                </a:solidFill>
                <a:sym typeface="Wingdings" pitchFamily="2" charset="2"/>
              </a:rPr>
              <a:t> : </a:t>
            </a:r>
            <a:r>
              <a:rPr lang="fr-FR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R</a:t>
            </a:r>
            <a:endParaRPr lang="fr-FR" sz="2000" b="1" dirty="0">
              <a:sym typeface="Wingdings" pitchFamily="2" charset="2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720080"/>
          <a:ext cx="2698978" cy="1628800"/>
        </p:xfrm>
        <a:graphic>
          <a:graphicData uri="http://schemas.openxmlformats.org/presentationml/2006/ole">
            <p:oleObj spid="_x0000_s48130" name="ISIS/Draw Sketch" r:id="rId3" imgW="1314360" imgH="790560" progId="ISISServer">
              <p:embed/>
            </p:oleObj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176049" y="1224136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741554"/>
            <a:ext cx="439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a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19672" y="1080120"/>
            <a:ext cx="439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b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18293" y="1082678"/>
            <a:ext cx="439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d</a:t>
            </a:r>
            <a:endParaRPr lang="fr-FR" sz="3200" b="1" dirty="0">
              <a:solidFill>
                <a:srgbClr val="FF0000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3402449" y="332656"/>
            <a:ext cx="504056" cy="79208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3474457" y="1052736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906505" y="1571799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Cl</a:t>
            </a:r>
            <a:endParaRPr lang="fr-FR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3906505" y="779711"/>
            <a:ext cx="53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b</a:t>
            </a:r>
            <a:endParaRPr lang="fr-FR" sz="2000" b="1" dirty="0">
              <a:solidFill>
                <a:srgbClr val="FF0000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3474457" y="1412776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53681" y="1075886"/>
            <a:ext cx="587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800" b="1" dirty="0" smtClean="0">
                <a:solidFill>
                  <a:srgbClr val="FF0000"/>
                </a:solidFill>
                <a:cs typeface="Times New Roman" pitchFamily="18" charset="0"/>
                <a:sym typeface="Wingdings 2" pitchFamily="18" charset="2"/>
              </a:rPr>
              <a:t>*</a:t>
            </a:r>
            <a:endParaRPr lang="fr-FR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H="1" flipV="1">
            <a:off x="3402449" y="1556792"/>
            <a:ext cx="504056" cy="79208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912811" y="35625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3906505" y="2219871"/>
            <a:ext cx="53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83768" y="107633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4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77462" y="1643807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41558" y="851719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2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 flipV="1">
            <a:off x="4449470" y="635695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449470" y="995735"/>
            <a:ext cx="432048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449470" y="1067743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809510" y="1139751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25" name="Rectangle 24"/>
          <p:cNvSpPr/>
          <p:nvPr/>
        </p:nvSpPr>
        <p:spPr>
          <a:xfrm>
            <a:off x="4809510" y="779711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endParaRPr lang="fr-FR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4809510" y="419671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Cl</a:t>
            </a:r>
            <a:endParaRPr lang="fr-FR" sz="2000" b="1" dirty="0"/>
          </a:p>
        </p:txBody>
      </p:sp>
      <p:sp>
        <p:nvSpPr>
          <p:cNvPr id="27" name="Rectangle 26"/>
          <p:cNvSpPr/>
          <p:nvPr/>
        </p:nvSpPr>
        <p:spPr>
          <a:xfrm>
            <a:off x="5241558" y="2363887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3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 flipV="1">
            <a:off x="4449470" y="2147863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4449470" y="2507903"/>
            <a:ext cx="432048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4449470" y="2579911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809510" y="2651919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32" name="Rectangle 31"/>
          <p:cNvSpPr/>
          <p:nvPr/>
        </p:nvSpPr>
        <p:spPr>
          <a:xfrm>
            <a:off x="4809510" y="2291879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endParaRPr lang="fr-FR" sz="2000" b="1" dirty="0"/>
          </a:p>
        </p:txBody>
      </p:sp>
      <p:sp>
        <p:nvSpPr>
          <p:cNvPr id="33" name="Rectangle 32"/>
          <p:cNvSpPr/>
          <p:nvPr/>
        </p:nvSpPr>
        <p:spPr>
          <a:xfrm>
            <a:off x="4809510" y="1931839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Cl</a:t>
            </a:r>
            <a:endParaRPr lang="fr-FR" sz="2000" b="1" dirty="0"/>
          </a:p>
        </p:txBody>
      </p:sp>
      <p:sp>
        <p:nvSpPr>
          <p:cNvPr id="34" name="Rectangle 33"/>
          <p:cNvSpPr/>
          <p:nvPr/>
        </p:nvSpPr>
        <p:spPr>
          <a:xfrm>
            <a:off x="395536" y="1512168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3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547664" y="360040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4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83568" y="360040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123728" y="1512168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2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8" name="Forme libre 37"/>
          <p:cNvSpPr/>
          <p:nvPr/>
        </p:nvSpPr>
        <p:spPr>
          <a:xfrm rot="2705730" flipV="1">
            <a:off x="206615" y="5756"/>
            <a:ext cx="2379886" cy="2880190"/>
          </a:xfrm>
          <a:custGeom>
            <a:avLst/>
            <a:gdLst>
              <a:gd name="connsiteX0" fmla="*/ 0 w 1379316"/>
              <a:gd name="connsiteY0" fmla="*/ 1828800 h 1921397"/>
              <a:gd name="connsiteX1" fmla="*/ 1145894 w 1379316"/>
              <a:gd name="connsiteY1" fmla="*/ 1678329 h 1921397"/>
              <a:gd name="connsiteX2" fmla="*/ 1307939 w 1379316"/>
              <a:gd name="connsiteY2" fmla="*/ 370390 h 1921397"/>
              <a:gd name="connsiteX3" fmla="*/ 717631 w 1379316"/>
              <a:gd name="connsiteY3" fmla="*/ 0 h 1921397"/>
              <a:gd name="connsiteX0" fmla="*/ 0 w 1441563"/>
              <a:gd name="connsiteY0" fmla="*/ 1828800 h 1949669"/>
              <a:gd name="connsiteX1" fmla="*/ 1223573 w 1441563"/>
              <a:gd name="connsiteY1" fmla="*/ 1706601 h 1949669"/>
              <a:gd name="connsiteX2" fmla="*/ 1307939 w 1441563"/>
              <a:gd name="connsiteY2" fmla="*/ 370390 h 1949669"/>
              <a:gd name="connsiteX3" fmla="*/ 717631 w 1441563"/>
              <a:gd name="connsiteY3" fmla="*/ 0 h 1949669"/>
              <a:gd name="connsiteX0" fmla="*/ 0 w 1441563"/>
              <a:gd name="connsiteY0" fmla="*/ 1778383 h 1899252"/>
              <a:gd name="connsiteX1" fmla="*/ 1223573 w 1441563"/>
              <a:gd name="connsiteY1" fmla="*/ 1656184 h 1899252"/>
              <a:gd name="connsiteX2" fmla="*/ 1307939 w 1441563"/>
              <a:gd name="connsiteY2" fmla="*/ 319973 h 1899252"/>
              <a:gd name="connsiteX3" fmla="*/ 720525 w 1441563"/>
              <a:gd name="connsiteY3" fmla="*/ 0 h 1899252"/>
              <a:gd name="connsiteX0" fmla="*/ 0 w 1441984"/>
              <a:gd name="connsiteY0" fmla="*/ 1778383 h 1856571"/>
              <a:gd name="connsiteX1" fmla="*/ 1223573 w 1441984"/>
              <a:gd name="connsiteY1" fmla="*/ 1656184 h 1856571"/>
              <a:gd name="connsiteX2" fmla="*/ 1310465 w 1441984"/>
              <a:gd name="connsiteY2" fmla="*/ 576063 h 1856571"/>
              <a:gd name="connsiteX3" fmla="*/ 720525 w 1441984"/>
              <a:gd name="connsiteY3" fmla="*/ 0 h 1856571"/>
              <a:gd name="connsiteX0" fmla="*/ 0 w 1398370"/>
              <a:gd name="connsiteY0" fmla="*/ 1778383 h 1848205"/>
              <a:gd name="connsiteX1" fmla="*/ 261683 w 1398370"/>
              <a:gd name="connsiteY1" fmla="*/ 1728192 h 1848205"/>
              <a:gd name="connsiteX2" fmla="*/ 1223573 w 1398370"/>
              <a:gd name="connsiteY2" fmla="*/ 1656184 h 1848205"/>
              <a:gd name="connsiteX3" fmla="*/ 1310465 w 1398370"/>
              <a:gd name="connsiteY3" fmla="*/ 576063 h 1848205"/>
              <a:gd name="connsiteX4" fmla="*/ 720525 w 1398370"/>
              <a:gd name="connsiteY4" fmla="*/ 0 h 1848205"/>
              <a:gd name="connsiteX0" fmla="*/ 0 w 1441984"/>
              <a:gd name="connsiteY0" fmla="*/ 1778383 h 1856571"/>
              <a:gd name="connsiteX1" fmla="*/ 1223573 w 1441984"/>
              <a:gd name="connsiteY1" fmla="*/ 1656184 h 1856571"/>
              <a:gd name="connsiteX2" fmla="*/ 1310465 w 1441984"/>
              <a:gd name="connsiteY2" fmla="*/ 576063 h 1856571"/>
              <a:gd name="connsiteX3" fmla="*/ 720525 w 1441984"/>
              <a:gd name="connsiteY3" fmla="*/ 0 h 1856571"/>
              <a:gd name="connsiteX0" fmla="*/ 0 w 1213161"/>
              <a:gd name="connsiteY0" fmla="*/ 1656184 h 1836204"/>
              <a:gd name="connsiteX1" fmla="*/ 1027439 w 1213161"/>
              <a:gd name="connsiteY1" fmla="*/ 1656184 h 1836204"/>
              <a:gd name="connsiteX2" fmla="*/ 1114331 w 1213161"/>
              <a:gd name="connsiteY2" fmla="*/ 576063 h 1836204"/>
              <a:gd name="connsiteX3" fmla="*/ 524391 w 1213161"/>
              <a:gd name="connsiteY3" fmla="*/ 0 h 1836204"/>
              <a:gd name="connsiteX0" fmla="*/ 0 w 1213161"/>
              <a:gd name="connsiteY0" fmla="*/ 1656184 h 1868672"/>
              <a:gd name="connsiteX1" fmla="*/ 1027439 w 1213161"/>
              <a:gd name="connsiteY1" fmla="*/ 1656184 h 1868672"/>
              <a:gd name="connsiteX2" fmla="*/ 1114331 w 1213161"/>
              <a:gd name="connsiteY2" fmla="*/ 576063 h 1868672"/>
              <a:gd name="connsiteX3" fmla="*/ 524391 w 1213161"/>
              <a:gd name="connsiteY3" fmla="*/ 0 h 1868672"/>
              <a:gd name="connsiteX0" fmla="*/ 0 w 1420208"/>
              <a:gd name="connsiteY0" fmla="*/ 0 h 2172241"/>
              <a:gd name="connsiteX1" fmla="*/ 1204908 w 1420208"/>
              <a:gd name="connsiteY1" fmla="*/ 2016224 h 2172241"/>
              <a:gd name="connsiteX2" fmla="*/ 1291800 w 1420208"/>
              <a:gd name="connsiteY2" fmla="*/ 936103 h 2172241"/>
              <a:gd name="connsiteX3" fmla="*/ 701860 w 1420208"/>
              <a:gd name="connsiteY3" fmla="*/ 360040 h 2172241"/>
              <a:gd name="connsiteX0" fmla="*/ 0 w 1420208"/>
              <a:gd name="connsiteY0" fmla="*/ 864095 h 3036336"/>
              <a:gd name="connsiteX1" fmla="*/ 1204908 w 1420208"/>
              <a:gd name="connsiteY1" fmla="*/ 2880319 h 3036336"/>
              <a:gd name="connsiteX2" fmla="*/ 1291800 w 1420208"/>
              <a:gd name="connsiteY2" fmla="*/ 1800198 h 3036336"/>
              <a:gd name="connsiteX3" fmla="*/ 1123969 w 1420208"/>
              <a:gd name="connsiteY3" fmla="*/ 0 h 3036336"/>
              <a:gd name="connsiteX0" fmla="*/ 0 w 2024803"/>
              <a:gd name="connsiteY0" fmla="*/ 864095 h 2928325"/>
              <a:gd name="connsiteX1" fmla="*/ 1204908 w 2024803"/>
              <a:gd name="connsiteY1" fmla="*/ 2880319 h 2928325"/>
              <a:gd name="connsiteX2" fmla="*/ 2011313 w 2024803"/>
              <a:gd name="connsiteY2" fmla="*/ 1152128 h 2928325"/>
              <a:gd name="connsiteX3" fmla="*/ 1123969 w 2024803"/>
              <a:gd name="connsiteY3" fmla="*/ 0 h 2928325"/>
              <a:gd name="connsiteX0" fmla="*/ 0 w 2109907"/>
              <a:gd name="connsiteY0" fmla="*/ 864095 h 2064231"/>
              <a:gd name="connsiteX1" fmla="*/ 532406 w 2109907"/>
              <a:gd name="connsiteY1" fmla="*/ 2016225 h 2064231"/>
              <a:gd name="connsiteX2" fmla="*/ 2011313 w 2109907"/>
              <a:gd name="connsiteY2" fmla="*/ 1152128 h 2064231"/>
              <a:gd name="connsiteX3" fmla="*/ 1123969 w 2109907"/>
              <a:gd name="connsiteY3" fmla="*/ 0 h 2064231"/>
              <a:gd name="connsiteX0" fmla="*/ 0 w 2070469"/>
              <a:gd name="connsiteY0" fmla="*/ 864095 h 2173949"/>
              <a:gd name="connsiteX1" fmla="*/ 532406 w 2070469"/>
              <a:gd name="connsiteY1" fmla="*/ 2016225 h 2173949"/>
              <a:gd name="connsiteX2" fmla="*/ 1478906 w 2070469"/>
              <a:gd name="connsiteY2" fmla="*/ 1872209 h 2173949"/>
              <a:gd name="connsiteX3" fmla="*/ 2011313 w 2070469"/>
              <a:gd name="connsiteY3" fmla="*/ 1152128 h 2173949"/>
              <a:gd name="connsiteX4" fmla="*/ 1123969 w 2070469"/>
              <a:gd name="connsiteY4" fmla="*/ 0 h 2173949"/>
              <a:gd name="connsiteX0" fmla="*/ 0 w 2070469"/>
              <a:gd name="connsiteY0" fmla="*/ 864095 h 2173949"/>
              <a:gd name="connsiteX1" fmla="*/ 532406 w 2070469"/>
              <a:gd name="connsiteY1" fmla="*/ 2016225 h 2173949"/>
              <a:gd name="connsiteX2" fmla="*/ 1478906 w 2070469"/>
              <a:gd name="connsiteY2" fmla="*/ 1872209 h 2173949"/>
              <a:gd name="connsiteX3" fmla="*/ 2011313 w 2070469"/>
              <a:gd name="connsiteY3" fmla="*/ 1152128 h 2173949"/>
              <a:gd name="connsiteX4" fmla="*/ 1833843 w 2070469"/>
              <a:gd name="connsiteY4" fmla="*/ 288033 h 2173949"/>
              <a:gd name="connsiteX5" fmla="*/ 1123969 w 2070469"/>
              <a:gd name="connsiteY5" fmla="*/ 0 h 2173949"/>
              <a:gd name="connsiteX0" fmla="*/ 29579 w 2100048"/>
              <a:gd name="connsiteY0" fmla="*/ 864095 h 2173949"/>
              <a:gd name="connsiteX1" fmla="*/ 88734 w 2100048"/>
              <a:gd name="connsiteY1" fmla="*/ 1440161 h 2173949"/>
              <a:gd name="connsiteX2" fmla="*/ 561985 w 2100048"/>
              <a:gd name="connsiteY2" fmla="*/ 2016225 h 2173949"/>
              <a:gd name="connsiteX3" fmla="*/ 1508485 w 2100048"/>
              <a:gd name="connsiteY3" fmla="*/ 1872209 h 2173949"/>
              <a:gd name="connsiteX4" fmla="*/ 2040892 w 2100048"/>
              <a:gd name="connsiteY4" fmla="*/ 1152128 h 2173949"/>
              <a:gd name="connsiteX5" fmla="*/ 1863422 w 2100048"/>
              <a:gd name="connsiteY5" fmla="*/ 288033 h 2173949"/>
              <a:gd name="connsiteX6" fmla="*/ 1153548 w 2100048"/>
              <a:gd name="connsiteY6" fmla="*/ 0 h 2173949"/>
              <a:gd name="connsiteX0" fmla="*/ 29579 w 1952156"/>
              <a:gd name="connsiteY0" fmla="*/ 864095 h 2173949"/>
              <a:gd name="connsiteX1" fmla="*/ 88734 w 1952156"/>
              <a:gd name="connsiteY1" fmla="*/ 1440161 h 2173949"/>
              <a:gd name="connsiteX2" fmla="*/ 561985 w 1952156"/>
              <a:gd name="connsiteY2" fmla="*/ 2016225 h 2173949"/>
              <a:gd name="connsiteX3" fmla="*/ 1508485 w 1952156"/>
              <a:gd name="connsiteY3" fmla="*/ 1872209 h 2173949"/>
              <a:gd name="connsiteX4" fmla="*/ 1685954 w 1952156"/>
              <a:gd name="connsiteY4" fmla="*/ 1080121 h 2173949"/>
              <a:gd name="connsiteX5" fmla="*/ 1863422 w 1952156"/>
              <a:gd name="connsiteY5" fmla="*/ 288033 h 2173949"/>
              <a:gd name="connsiteX6" fmla="*/ 1153548 w 1952156"/>
              <a:gd name="connsiteY6" fmla="*/ 0 h 2173949"/>
              <a:gd name="connsiteX0" fmla="*/ 29579 w 1922578"/>
              <a:gd name="connsiteY0" fmla="*/ 864095 h 2173949"/>
              <a:gd name="connsiteX1" fmla="*/ 88734 w 1922578"/>
              <a:gd name="connsiteY1" fmla="*/ 1440161 h 2173949"/>
              <a:gd name="connsiteX2" fmla="*/ 561985 w 1922578"/>
              <a:gd name="connsiteY2" fmla="*/ 2016225 h 2173949"/>
              <a:gd name="connsiteX3" fmla="*/ 1508485 w 1922578"/>
              <a:gd name="connsiteY3" fmla="*/ 1872209 h 2173949"/>
              <a:gd name="connsiteX4" fmla="*/ 1863422 w 1922578"/>
              <a:gd name="connsiteY4" fmla="*/ 288033 h 2173949"/>
              <a:gd name="connsiteX5" fmla="*/ 1153548 w 1922578"/>
              <a:gd name="connsiteY5" fmla="*/ 0 h 2173949"/>
              <a:gd name="connsiteX0" fmla="*/ 29579 w 1676094"/>
              <a:gd name="connsiteY0" fmla="*/ 864095 h 2173949"/>
              <a:gd name="connsiteX1" fmla="*/ 88734 w 1676094"/>
              <a:gd name="connsiteY1" fmla="*/ 1440161 h 2173949"/>
              <a:gd name="connsiteX2" fmla="*/ 561985 w 1676094"/>
              <a:gd name="connsiteY2" fmla="*/ 2016225 h 2173949"/>
              <a:gd name="connsiteX3" fmla="*/ 1508485 w 1676094"/>
              <a:gd name="connsiteY3" fmla="*/ 1872209 h 2173949"/>
              <a:gd name="connsiteX4" fmla="*/ 1567642 w 1676094"/>
              <a:gd name="connsiteY4" fmla="*/ 648073 h 2173949"/>
              <a:gd name="connsiteX5" fmla="*/ 1153548 w 1676094"/>
              <a:gd name="connsiteY5" fmla="*/ 0 h 2173949"/>
              <a:gd name="connsiteX0" fmla="*/ 29579 w 1896871"/>
              <a:gd name="connsiteY0" fmla="*/ 864095 h 2173949"/>
              <a:gd name="connsiteX1" fmla="*/ 88734 w 1896871"/>
              <a:gd name="connsiteY1" fmla="*/ 1440161 h 2173949"/>
              <a:gd name="connsiteX2" fmla="*/ 561985 w 1896871"/>
              <a:gd name="connsiteY2" fmla="*/ 2016225 h 2173949"/>
              <a:gd name="connsiteX3" fmla="*/ 1508485 w 1896871"/>
              <a:gd name="connsiteY3" fmla="*/ 1872209 h 2173949"/>
              <a:gd name="connsiteX4" fmla="*/ 1837715 w 1896871"/>
              <a:gd name="connsiteY4" fmla="*/ 235324 h 2173949"/>
              <a:gd name="connsiteX5" fmla="*/ 1153548 w 1896871"/>
              <a:gd name="connsiteY5" fmla="*/ 0 h 2173949"/>
              <a:gd name="connsiteX0" fmla="*/ 29579 w 1896871"/>
              <a:gd name="connsiteY0" fmla="*/ 1428691 h 2738545"/>
              <a:gd name="connsiteX1" fmla="*/ 88734 w 1896871"/>
              <a:gd name="connsiteY1" fmla="*/ 2004757 h 2738545"/>
              <a:gd name="connsiteX2" fmla="*/ 561985 w 1896871"/>
              <a:gd name="connsiteY2" fmla="*/ 2580821 h 2738545"/>
              <a:gd name="connsiteX3" fmla="*/ 1508485 w 1896871"/>
              <a:gd name="connsiteY3" fmla="*/ 2436805 h 2738545"/>
              <a:gd name="connsiteX4" fmla="*/ 1837715 w 1896871"/>
              <a:gd name="connsiteY4" fmla="*/ 799920 h 2738545"/>
              <a:gd name="connsiteX5" fmla="*/ 583798 w 1896871"/>
              <a:gd name="connsiteY5" fmla="*/ 0 h 2738545"/>
              <a:gd name="connsiteX0" fmla="*/ 29579 w 1896871"/>
              <a:gd name="connsiteY0" fmla="*/ 2116630 h 3426484"/>
              <a:gd name="connsiteX1" fmla="*/ 88734 w 1896871"/>
              <a:gd name="connsiteY1" fmla="*/ 2692696 h 3426484"/>
              <a:gd name="connsiteX2" fmla="*/ 561985 w 1896871"/>
              <a:gd name="connsiteY2" fmla="*/ 3268760 h 3426484"/>
              <a:gd name="connsiteX3" fmla="*/ 1508485 w 1896871"/>
              <a:gd name="connsiteY3" fmla="*/ 3124744 h 3426484"/>
              <a:gd name="connsiteX4" fmla="*/ 1837715 w 1896871"/>
              <a:gd name="connsiteY4" fmla="*/ 1487859 h 3426484"/>
              <a:gd name="connsiteX5" fmla="*/ 583798 w 1896871"/>
              <a:gd name="connsiteY5" fmla="*/ 687939 h 3426484"/>
              <a:gd name="connsiteX0" fmla="*/ 29579 w 1887347"/>
              <a:gd name="connsiteY0" fmla="*/ 1732428 h 3042282"/>
              <a:gd name="connsiteX1" fmla="*/ 88734 w 1887347"/>
              <a:gd name="connsiteY1" fmla="*/ 2308494 h 3042282"/>
              <a:gd name="connsiteX2" fmla="*/ 561985 w 1887347"/>
              <a:gd name="connsiteY2" fmla="*/ 2884558 h 3042282"/>
              <a:gd name="connsiteX3" fmla="*/ 1508485 w 1887347"/>
              <a:gd name="connsiteY3" fmla="*/ 2740542 h 3042282"/>
              <a:gd name="connsiteX4" fmla="*/ 1837715 w 1887347"/>
              <a:gd name="connsiteY4" fmla="*/ 1103657 h 3042282"/>
              <a:gd name="connsiteX5" fmla="*/ 1210693 w 1887347"/>
              <a:gd name="connsiteY5" fmla="*/ 133320 h 3042282"/>
              <a:gd name="connsiteX6" fmla="*/ 583798 w 1887347"/>
              <a:gd name="connsiteY6" fmla="*/ 303737 h 3042282"/>
              <a:gd name="connsiteX0" fmla="*/ 29579 w 1887347"/>
              <a:gd name="connsiteY0" fmla="*/ 1910665 h 3220519"/>
              <a:gd name="connsiteX1" fmla="*/ 88734 w 1887347"/>
              <a:gd name="connsiteY1" fmla="*/ 2486731 h 3220519"/>
              <a:gd name="connsiteX2" fmla="*/ 561985 w 1887347"/>
              <a:gd name="connsiteY2" fmla="*/ 3062795 h 3220519"/>
              <a:gd name="connsiteX3" fmla="*/ 1508485 w 1887347"/>
              <a:gd name="connsiteY3" fmla="*/ 2918779 h 3220519"/>
              <a:gd name="connsiteX4" fmla="*/ 1837715 w 1887347"/>
              <a:gd name="connsiteY4" fmla="*/ 1281894 h 3220519"/>
              <a:gd name="connsiteX5" fmla="*/ 1210693 w 1887347"/>
              <a:gd name="connsiteY5" fmla="*/ 311557 h 3220519"/>
              <a:gd name="connsiteX6" fmla="*/ 583798 w 1887347"/>
              <a:gd name="connsiteY6" fmla="*/ 481974 h 3220519"/>
              <a:gd name="connsiteX0" fmla="*/ 29579 w 1893046"/>
              <a:gd name="connsiteY0" fmla="*/ 1910665 h 3220519"/>
              <a:gd name="connsiteX1" fmla="*/ 88734 w 1893046"/>
              <a:gd name="connsiteY1" fmla="*/ 2486731 h 3220519"/>
              <a:gd name="connsiteX2" fmla="*/ 561985 w 1893046"/>
              <a:gd name="connsiteY2" fmla="*/ 3062795 h 3220519"/>
              <a:gd name="connsiteX3" fmla="*/ 1542680 w 1893046"/>
              <a:gd name="connsiteY3" fmla="*/ 2475797 h 3220519"/>
              <a:gd name="connsiteX4" fmla="*/ 1837715 w 1893046"/>
              <a:gd name="connsiteY4" fmla="*/ 1281894 h 3220519"/>
              <a:gd name="connsiteX5" fmla="*/ 1210693 w 1893046"/>
              <a:gd name="connsiteY5" fmla="*/ 311557 h 3220519"/>
              <a:gd name="connsiteX6" fmla="*/ 583798 w 1893046"/>
              <a:gd name="connsiteY6" fmla="*/ 481974 h 3220519"/>
              <a:gd name="connsiteX0" fmla="*/ 59765 w 1923232"/>
              <a:gd name="connsiteY0" fmla="*/ 1910665 h 3220519"/>
              <a:gd name="connsiteX1" fmla="*/ 9859 w 1923232"/>
              <a:gd name="connsiteY1" fmla="*/ 1981498 h 3220519"/>
              <a:gd name="connsiteX2" fmla="*/ 118920 w 1923232"/>
              <a:gd name="connsiteY2" fmla="*/ 2486731 h 3220519"/>
              <a:gd name="connsiteX3" fmla="*/ 592171 w 1923232"/>
              <a:gd name="connsiteY3" fmla="*/ 3062795 h 3220519"/>
              <a:gd name="connsiteX4" fmla="*/ 1572866 w 1923232"/>
              <a:gd name="connsiteY4" fmla="*/ 2475797 h 3220519"/>
              <a:gd name="connsiteX5" fmla="*/ 1867901 w 1923232"/>
              <a:gd name="connsiteY5" fmla="*/ 1281894 h 3220519"/>
              <a:gd name="connsiteX6" fmla="*/ 1240879 w 1923232"/>
              <a:gd name="connsiteY6" fmla="*/ 311557 h 3220519"/>
              <a:gd name="connsiteX7" fmla="*/ 613984 w 1923232"/>
              <a:gd name="connsiteY7" fmla="*/ 481974 h 3220519"/>
              <a:gd name="connsiteX0" fmla="*/ 101525 w 1964992"/>
              <a:gd name="connsiteY0" fmla="*/ 1910665 h 3220519"/>
              <a:gd name="connsiteX1" fmla="*/ 9859 w 1964992"/>
              <a:gd name="connsiteY1" fmla="*/ 1924469 h 3220519"/>
              <a:gd name="connsiteX2" fmla="*/ 160680 w 1964992"/>
              <a:gd name="connsiteY2" fmla="*/ 2486731 h 3220519"/>
              <a:gd name="connsiteX3" fmla="*/ 633931 w 1964992"/>
              <a:gd name="connsiteY3" fmla="*/ 3062795 h 3220519"/>
              <a:gd name="connsiteX4" fmla="*/ 1614626 w 1964992"/>
              <a:gd name="connsiteY4" fmla="*/ 2475797 h 3220519"/>
              <a:gd name="connsiteX5" fmla="*/ 1909661 w 1964992"/>
              <a:gd name="connsiteY5" fmla="*/ 1281894 h 3220519"/>
              <a:gd name="connsiteX6" fmla="*/ 1282639 w 1964992"/>
              <a:gd name="connsiteY6" fmla="*/ 311557 h 3220519"/>
              <a:gd name="connsiteX7" fmla="*/ 655744 w 1964992"/>
              <a:gd name="connsiteY7" fmla="*/ 481974 h 3220519"/>
              <a:gd name="connsiteX0" fmla="*/ 0 w 1955133"/>
              <a:gd name="connsiteY0" fmla="*/ 1924469 h 3220519"/>
              <a:gd name="connsiteX1" fmla="*/ 150821 w 1955133"/>
              <a:gd name="connsiteY1" fmla="*/ 2486731 h 3220519"/>
              <a:gd name="connsiteX2" fmla="*/ 624072 w 1955133"/>
              <a:gd name="connsiteY2" fmla="*/ 3062795 h 3220519"/>
              <a:gd name="connsiteX3" fmla="*/ 1604767 w 1955133"/>
              <a:gd name="connsiteY3" fmla="*/ 2475797 h 3220519"/>
              <a:gd name="connsiteX4" fmla="*/ 1899802 w 1955133"/>
              <a:gd name="connsiteY4" fmla="*/ 1281894 h 3220519"/>
              <a:gd name="connsiteX5" fmla="*/ 1272780 w 1955133"/>
              <a:gd name="connsiteY5" fmla="*/ 311557 h 3220519"/>
              <a:gd name="connsiteX6" fmla="*/ 645885 w 1955133"/>
              <a:gd name="connsiteY6" fmla="*/ 481974 h 322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5133" h="3220519">
                <a:moveTo>
                  <a:pt x="0" y="1924469"/>
                </a:moveTo>
                <a:cubicBezTo>
                  <a:pt x="9859" y="2020480"/>
                  <a:pt x="46809" y="2297010"/>
                  <a:pt x="150821" y="2486731"/>
                </a:cubicBezTo>
                <a:cubicBezTo>
                  <a:pt x="254833" y="2676452"/>
                  <a:pt x="406450" y="2984981"/>
                  <a:pt x="624072" y="3062795"/>
                </a:cubicBezTo>
                <a:cubicBezTo>
                  <a:pt x="827263" y="3220519"/>
                  <a:pt x="1392145" y="2772614"/>
                  <a:pt x="1604767" y="2475797"/>
                </a:cubicBezTo>
                <a:cubicBezTo>
                  <a:pt x="1817389" y="2178980"/>
                  <a:pt x="1955133" y="1642601"/>
                  <a:pt x="1899802" y="1281894"/>
                </a:cubicBezTo>
                <a:cubicBezTo>
                  <a:pt x="1844471" y="921187"/>
                  <a:pt x="1481766" y="444877"/>
                  <a:pt x="1272780" y="311557"/>
                </a:cubicBezTo>
                <a:cubicBezTo>
                  <a:pt x="769330" y="0"/>
                  <a:pt x="739201" y="482425"/>
                  <a:pt x="645885" y="481974"/>
                </a:cubicBezTo>
              </a:path>
            </a:pathLst>
          </a:cu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25"/>
          <p:cNvSpPr>
            <a:spLocks noChangeArrowheads="1"/>
          </p:cNvSpPr>
          <p:nvPr/>
        </p:nvSpPr>
        <p:spPr bwMode="auto">
          <a:xfrm>
            <a:off x="395536" y="2636912"/>
            <a:ext cx="2088232" cy="830997"/>
          </a:xfrm>
          <a:prstGeom prst="rect">
            <a:avLst/>
          </a:prstGeom>
          <a:solidFill>
            <a:srgbClr val="C6EAE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ym typeface="Wingdings" pitchFamily="2" charset="2"/>
              </a:rPr>
              <a:t> </a:t>
            </a:r>
            <a:r>
              <a:rPr lang="fr-FR" sz="2000" dirty="0" smtClean="0">
                <a:solidFill>
                  <a:srgbClr val="002060"/>
                </a:solidFill>
                <a:latin typeface="+mj-lt"/>
                <a:sym typeface="Wingdings" pitchFamily="2" charset="2"/>
              </a:rPr>
              <a:t>Sens </a:t>
            </a:r>
            <a:r>
              <a:rPr lang="fr-FR" sz="2000" b="1" dirty="0" smtClean="0">
                <a:solidFill>
                  <a:srgbClr val="006600"/>
                </a:solidFill>
                <a:latin typeface="+mj-lt"/>
                <a:sym typeface="Wingdings" pitchFamily="2" charset="2"/>
              </a:rPr>
              <a:t>horaire</a:t>
            </a:r>
            <a:r>
              <a:rPr lang="fr-FR" sz="2000" dirty="0" smtClean="0">
                <a:solidFill>
                  <a:srgbClr val="002060"/>
                </a:solidFill>
                <a:latin typeface="+mj-lt"/>
                <a:sym typeface="Wingdings" pitchFamily="2" charset="2"/>
              </a:rPr>
              <a:t> avec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 4 </a:t>
            </a:r>
            <a:r>
              <a:rPr lang="fr-FR" sz="2000" b="1" u="sng" dirty="0" smtClean="0">
                <a:solidFill>
                  <a:srgbClr val="002060"/>
                </a:solidFill>
                <a:sym typeface="Wingdings" pitchFamily="2" charset="2"/>
              </a:rPr>
              <a:t>devant</a:t>
            </a:r>
            <a:r>
              <a:rPr lang="fr-FR" sz="2000" dirty="0" smtClean="0">
                <a:solidFill>
                  <a:srgbClr val="002060"/>
                </a:solidFill>
                <a:sym typeface="Wingdings" pitchFamily="2" charset="2"/>
              </a:rPr>
              <a:t> : </a:t>
            </a:r>
            <a:r>
              <a:rPr lang="fr-FR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</a:t>
            </a:r>
            <a:endParaRPr lang="fr-FR" sz="2000" b="1" dirty="0">
              <a:sym typeface="Wingdings" pitchFamily="2" charset="2"/>
            </a:endParaRPr>
          </a:p>
        </p:txBody>
      </p:sp>
      <p:graphicFrame>
        <p:nvGraphicFramePr>
          <p:cNvPr id="41" name="Object 4"/>
          <p:cNvGraphicFramePr>
            <a:graphicFrameLocks noChangeAspect="1"/>
          </p:cNvGraphicFramePr>
          <p:nvPr/>
        </p:nvGraphicFramePr>
        <p:xfrm>
          <a:off x="107504" y="4221088"/>
          <a:ext cx="2411760" cy="1674696"/>
        </p:xfrm>
        <a:graphic>
          <a:graphicData uri="http://schemas.openxmlformats.org/presentationml/2006/ole">
            <p:oleObj spid="_x0000_s48131" name="ISIS/Draw Sketch" r:id="rId4" imgW="1143000" imgH="790560" progId="ISISServer">
              <p:embed/>
            </p:oleObj>
          </a:graphicData>
        </a:graphic>
      </p:graphicFrame>
      <p:sp>
        <p:nvSpPr>
          <p:cNvPr id="42" name="ZoneTexte 41"/>
          <p:cNvSpPr txBox="1"/>
          <p:nvPr/>
        </p:nvSpPr>
        <p:spPr>
          <a:xfrm>
            <a:off x="1222349" y="4748294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475656" y="3789040"/>
            <a:ext cx="439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a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1900208" y="4869160"/>
            <a:ext cx="439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b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755576" y="4618411"/>
            <a:ext cx="439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d</a:t>
            </a:r>
            <a:endParaRPr lang="fr-FR" sz="3200" b="1" dirty="0">
              <a:solidFill>
                <a:srgbClr val="FF0000"/>
              </a:solidFill>
            </a:endParaRPr>
          </a:p>
        </p:txBody>
      </p:sp>
      <p:cxnSp>
        <p:nvCxnSpPr>
          <p:cNvPr id="46" name="Connecteur droit 45"/>
          <p:cNvCxnSpPr/>
          <p:nvPr/>
        </p:nvCxnSpPr>
        <p:spPr>
          <a:xfrm flipV="1">
            <a:off x="3392576" y="3464025"/>
            <a:ext cx="531352" cy="120098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>
            <a:endCxn id="49" idx="1"/>
          </p:cNvCxnSpPr>
          <p:nvPr/>
        </p:nvCxnSpPr>
        <p:spPr>
          <a:xfrm flipV="1">
            <a:off x="3464584" y="4277389"/>
            <a:ext cx="432048" cy="53163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896632" y="4838644"/>
            <a:ext cx="53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b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896632" y="4046556"/>
            <a:ext cx="53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endParaRPr lang="fr-FR" sz="2000" b="1" dirty="0">
              <a:solidFill>
                <a:srgbClr val="FF0000"/>
              </a:solidFill>
            </a:endParaRPr>
          </a:p>
        </p:txBody>
      </p:sp>
      <p:cxnSp>
        <p:nvCxnSpPr>
          <p:cNvPr id="50" name="Connecteur droit 49"/>
          <p:cNvCxnSpPr>
            <a:endCxn id="48" idx="1"/>
          </p:cNvCxnSpPr>
          <p:nvPr/>
        </p:nvCxnSpPr>
        <p:spPr>
          <a:xfrm>
            <a:off x="3464584" y="4953043"/>
            <a:ext cx="432048" cy="11643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843808" y="4616153"/>
            <a:ext cx="587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800" b="1" dirty="0" smtClean="0">
                <a:solidFill>
                  <a:srgbClr val="FF0000"/>
                </a:solidFill>
                <a:cs typeface="Times New Roman" pitchFamily="18" charset="0"/>
                <a:sym typeface="Wingdings 2" pitchFamily="18" charset="2"/>
              </a:rPr>
              <a:t>*</a:t>
            </a:r>
            <a:endParaRPr lang="fr-FR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52" name="Connecteur droit 51"/>
          <p:cNvCxnSpPr>
            <a:stCxn id="54" idx="1"/>
          </p:cNvCxnSpPr>
          <p:nvPr/>
        </p:nvCxnSpPr>
        <p:spPr>
          <a:xfrm flipH="1" flipV="1">
            <a:off x="3392576" y="5097059"/>
            <a:ext cx="504056" cy="62049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885515" y="3140968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54" name="Rectangle 53"/>
          <p:cNvSpPr/>
          <p:nvPr/>
        </p:nvSpPr>
        <p:spPr>
          <a:xfrm>
            <a:off x="3896632" y="5486716"/>
            <a:ext cx="53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260218" y="3164118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4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028384" y="4760169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220072" y="3781674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3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58" name="Connecteur droit 57"/>
          <p:cNvCxnSpPr/>
          <p:nvPr/>
        </p:nvCxnSpPr>
        <p:spPr>
          <a:xfrm flipV="1">
            <a:off x="4355976" y="3565650"/>
            <a:ext cx="432048" cy="57606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flipV="1">
            <a:off x="4355976" y="3925690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4355976" y="4285730"/>
            <a:ext cx="432048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716016" y="4040089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62" name="Rectangle 61"/>
          <p:cNvSpPr/>
          <p:nvPr/>
        </p:nvSpPr>
        <p:spPr>
          <a:xfrm>
            <a:off x="4716016" y="3680049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63" name="Rectangle 62"/>
          <p:cNvSpPr/>
          <p:nvPr/>
        </p:nvSpPr>
        <p:spPr>
          <a:xfrm>
            <a:off x="4716016" y="3320009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64" name="Rectangle 63"/>
          <p:cNvSpPr/>
          <p:nvPr/>
        </p:nvSpPr>
        <p:spPr>
          <a:xfrm>
            <a:off x="5148064" y="5725890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2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65" name="Connecteur droit 64"/>
          <p:cNvCxnSpPr/>
          <p:nvPr/>
        </p:nvCxnSpPr>
        <p:spPr>
          <a:xfrm flipV="1">
            <a:off x="4349626" y="4713586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4349626" y="5001618"/>
            <a:ext cx="432048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4349626" y="5073626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4716016" y="508213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69" name="Rectangle 68"/>
          <p:cNvSpPr/>
          <p:nvPr/>
        </p:nvSpPr>
        <p:spPr>
          <a:xfrm>
            <a:off x="4709666" y="4750869"/>
            <a:ext cx="3250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(O) </a:t>
            </a:r>
            <a:r>
              <a:rPr lang="fr-FR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Atome FANTÔME</a:t>
            </a:r>
            <a:endParaRPr lang="fr-FR" sz="2000" b="1" u="sng" dirty="0"/>
          </a:p>
        </p:txBody>
      </p:sp>
      <p:sp>
        <p:nvSpPr>
          <p:cNvPr id="70" name="Rectangle 69"/>
          <p:cNvSpPr/>
          <p:nvPr/>
        </p:nvSpPr>
        <p:spPr>
          <a:xfrm>
            <a:off x="4702229" y="4378946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endParaRPr lang="fr-FR" sz="2000" b="1" dirty="0"/>
          </a:p>
        </p:txBody>
      </p:sp>
      <p:cxnSp>
        <p:nvCxnSpPr>
          <p:cNvPr id="76" name="Connecteur droit 75"/>
          <p:cNvCxnSpPr/>
          <p:nvPr/>
        </p:nvCxnSpPr>
        <p:spPr>
          <a:xfrm>
            <a:off x="4355976" y="5725890"/>
            <a:ext cx="432048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4355976" y="5793706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4355976" y="5884039"/>
            <a:ext cx="432048" cy="43204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4716016" y="6100063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85" name="Rectangle 84"/>
          <p:cNvSpPr/>
          <p:nvPr/>
        </p:nvSpPr>
        <p:spPr>
          <a:xfrm>
            <a:off x="4716016" y="5797898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86" name="Rectangle 85"/>
          <p:cNvSpPr/>
          <p:nvPr/>
        </p:nvSpPr>
        <p:spPr>
          <a:xfrm>
            <a:off x="4716016" y="5495733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endParaRPr lang="fr-FR" sz="2000" b="1" dirty="0"/>
          </a:p>
        </p:txBody>
      </p:sp>
      <p:sp>
        <p:nvSpPr>
          <p:cNvPr id="87" name="Rectangle 86"/>
          <p:cNvSpPr/>
          <p:nvPr/>
        </p:nvSpPr>
        <p:spPr>
          <a:xfrm>
            <a:off x="683568" y="3933056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4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195736" y="5048508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763688" y="3861048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3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95536" y="5147900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2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1" name="Forme libre 90"/>
          <p:cNvSpPr/>
          <p:nvPr/>
        </p:nvSpPr>
        <p:spPr>
          <a:xfrm rot="10530899" flipV="1">
            <a:off x="48387" y="3523619"/>
            <a:ext cx="2400558" cy="2649774"/>
          </a:xfrm>
          <a:custGeom>
            <a:avLst/>
            <a:gdLst>
              <a:gd name="connsiteX0" fmla="*/ 0 w 1379316"/>
              <a:gd name="connsiteY0" fmla="*/ 1828800 h 1921397"/>
              <a:gd name="connsiteX1" fmla="*/ 1145894 w 1379316"/>
              <a:gd name="connsiteY1" fmla="*/ 1678329 h 1921397"/>
              <a:gd name="connsiteX2" fmla="*/ 1307939 w 1379316"/>
              <a:gd name="connsiteY2" fmla="*/ 370390 h 1921397"/>
              <a:gd name="connsiteX3" fmla="*/ 717631 w 1379316"/>
              <a:gd name="connsiteY3" fmla="*/ 0 h 1921397"/>
              <a:gd name="connsiteX0" fmla="*/ 0 w 1441563"/>
              <a:gd name="connsiteY0" fmla="*/ 1828800 h 1949669"/>
              <a:gd name="connsiteX1" fmla="*/ 1223573 w 1441563"/>
              <a:gd name="connsiteY1" fmla="*/ 1706601 h 1949669"/>
              <a:gd name="connsiteX2" fmla="*/ 1307939 w 1441563"/>
              <a:gd name="connsiteY2" fmla="*/ 370390 h 1949669"/>
              <a:gd name="connsiteX3" fmla="*/ 717631 w 1441563"/>
              <a:gd name="connsiteY3" fmla="*/ 0 h 1949669"/>
              <a:gd name="connsiteX0" fmla="*/ 0 w 1441563"/>
              <a:gd name="connsiteY0" fmla="*/ 1778383 h 1899252"/>
              <a:gd name="connsiteX1" fmla="*/ 1223573 w 1441563"/>
              <a:gd name="connsiteY1" fmla="*/ 1656184 h 1899252"/>
              <a:gd name="connsiteX2" fmla="*/ 1307939 w 1441563"/>
              <a:gd name="connsiteY2" fmla="*/ 319973 h 1899252"/>
              <a:gd name="connsiteX3" fmla="*/ 720525 w 1441563"/>
              <a:gd name="connsiteY3" fmla="*/ 0 h 1899252"/>
              <a:gd name="connsiteX0" fmla="*/ 0 w 1441984"/>
              <a:gd name="connsiteY0" fmla="*/ 1778383 h 1856571"/>
              <a:gd name="connsiteX1" fmla="*/ 1223573 w 1441984"/>
              <a:gd name="connsiteY1" fmla="*/ 1656184 h 1856571"/>
              <a:gd name="connsiteX2" fmla="*/ 1310465 w 1441984"/>
              <a:gd name="connsiteY2" fmla="*/ 576063 h 1856571"/>
              <a:gd name="connsiteX3" fmla="*/ 720525 w 1441984"/>
              <a:gd name="connsiteY3" fmla="*/ 0 h 1856571"/>
              <a:gd name="connsiteX0" fmla="*/ 0 w 1398370"/>
              <a:gd name="connsiteY0" fmla="*/ 1778383 h 1848205"/>
              <a:gd name="connsiteX1" fmla="*/ 261683 w 1398370"/>
              <a:gd name="connsiteY1" fmla="*/ 1728192 h 1848205"/>
              <a:gd name="connsiteX2" fmla="*/ 1223573 w 1398370"/>
              <a:gd name="connsiteY2" fmla="*/ 1656184 h 1848205"/>
              <a:gd name="connsiteX3" fmla="*/ 1310465 w 1398370"/>
              <a:gd name="connsiteY3" fmla="*/ 576063 h 1848205"/>
              <a:gd name="connsiteX4" fmla="*/ 720525 w 1398370"/>
              <a:gd name="connsiteY4" fmla="*/ 0 h 1848205"/>
              <a:gd name="connsiteX0" fmla="*/ 0 w 1441984"/>
              <a:gd name="connsiteY0" fmla="*/ 1778383 h 1856571"/>
              <a:gd name="connsiteX1" fmla="*/ 1223573 w 1441984"/>
              <a:gd name="connsiteY1" fmla="*/ 1656184 h 1856571"/>
              <a:gd name="connsiteX2" fmla="*/ 1310465 w 1441984"/>
              <a:gd name="connsiteY2" fmla="*/ 576063 h 1856571"/>
              <a:gd name="connsiteX3" fmla="*/ 720525 w 1441984"/>
              <a:gd name="connsiteY3" fmla="*/ 0 h 1856571"/>
              <a:gd name="connsiteX0" fmla="*/ 0 w 1213161"/>
              <a:gd name="connsiteY0" fmla="*/ 1656184 h 1836204"/>
              <a:gd name="connsiteX1" fmla="*/ 1027439 w 1213161"/>
              <a:gd name="connsiteY1" fmla="*/ 1656184 h 1836204"/>
              <a:gd name="connsiteX2" fmla="*/ 1114331 w 1213161"/>
              <a:gd name="connsiteY2" fmla="*/ 576063 h 1836204"/>
              <a:gd name="connsiteX3" fmla="*/ 524391 w 1213161"/>
              <a:gd name="connsiteY3" fmla="*/ 0 h 1836204"/>
              <a:gd name="connsiteX0" fmla="*/ 0 w 1213161"/>
              <a:gd name="connsiteY0" fmla="*/ 1656184 h 1868672"/>
              <a:gd name="connsiteX1" fmla="*/ 1027439 w 1213161"/>
              <a:gd name="connsiteY1" fmla="*/ 1656184 h 1868672"/>
              <a:gd name="connsiteX2" fmla="*/ 1114331 w 1213161"/>
              <a:gd name="connsiteY2" fmla="*/ 576063 h 1868672"/>
              <a:gd name="connsiteX3" fmla="*/ 524391 w 1213161"/>
              <a:gd name="connsiteY3" fmla="*/ 0 h 1868672"/>
              <a:gd name="connsiteX0" fmla="*/ 0 w 1420208"/>
              <a:gd name="connsiteY0" fmla="*/ 0 h 2172241"/>
              <a:gd name="connsiteX1" fmla="*/ 1204908 w 1420208"/>
              <a:gd name="connsiteY1" fmla="*/ 2016224 h 2172241"/>
              <a:gd name="connsiteX2" fmla="*/ 1291800 w 1420208"/>
              <a:gd name="connsiteY2" fmla="*/ 936103 h 2172241"/>
              <a:gd name="connsiteX3" fmla="*/ 701860 w 1420208"/>
              <a:gd name="connsiteY3" fmla="*/ 360040 h 2172241"/>
              <a:gd name="connsiteX0" fmla="*/ 0 w 1420208"/>
              <a:gd name="connsiteY0" fmla="*/ 864095 h 3036336"/>
              <a:gd name="connsiteX1" fmla="*/ 1204908 w 1420208"/>
              <a:gd name="connsiteY1" fmla="*/ 2880319 h 3036336"/>
              <a:gd name="connsiteX2" fmla="*/ 1291800 w 1420208"/>
              <a:gd name="connsiteY2" fmla="*/ 1800198 h 3036336"/>
              <a:gd name="connsiteX3" fmla="*/ 1123969 w 1420208"/>
              <a:gd name="connsiteY3" fmla="*/ 0 h 3036336"/>
              <a:gd name="connsiteX0" fmla="*/ 0 w 2024803"/>
              <a:gd name="connsiteY0" fmla="*/ 864095 h 2928325"/>
              <a:gd name="connsiteX1" fmla="*/ 1204908 w 2024803"/>
              <a:gd name="connsiteY1" fmla="*/ 2880319 h 2928325"/>
              <a:gd name="connsiteX2" fmla="*/ 2011313 w 2024803"/>
              <a:gd name="connsiteY2" fmla="*/ 1152128 h 2928325"/>
              <a:gd name="connsiteX3" fmla="*/ 1123969 w 2024803"/>
              <a:gd name="connsiteY3" fmla="*/ 0 h 2928325"/>
              <a:gd name="connsiteX0" fmla="*/ 0 w 2109907"/>
              <a:gd name="connsiteY0" fmla="*/ 864095 h 2064231"/>
              <a:gd name="connsiteX1" fmla="*/ 532406 w 2109907"/>
              <a:gd name="connsiteY1" fmla="*/ 2016225 h 2064231"/>
              <a:gd name="connsiteX2" fmla="*/ 2011313 w 2109907"/>
              <a:gd name="connsiteY2" fmla="*/ 1152128 h 2064231"/>
              <a:gd name="connsiteX3" fmla="*/ 1123969 w 2109907"/>
              <a:gd name="connsiteY3" fmla="*/ 0 h 2064231"/>
              <a:gd name="connsiteX0" fmla="*/ 0 w 2070469"/>
              <a:gd name="connsiteY0" fmla="*/ 864095 h 2173949"/>
              <a:gd name="connsiteX1" fmla="*/ 532406 w 2070469"/>
              <a:gd name="connsiteY1" fmla="*/ 2016225 h 2173949"/>
              <a:gd name="connsiteX2" fmla="*/ 1478906 w 2070469"/>
              <a:gd name="connsiteY2" fmla="*/ 1872209 h 2173949"/>
              <a:gd name="connsiteX3" fmla="*/ 2011313 w 2070469"/>
              <a:gd name="connsiteY3" fmla="*/ 1152128 h 2173949"/>
              <a:gd name="connsiteX4" fmla="*/ 1123969 w 2070469"/>
              <a:gd name="connsiteY4" fmla="*/ 0 h 2173949"/>
              <a:gd name="connsiteX0" fmla="*/ 0 w 2070469"/>
              <a:gd name="connsiteY0" fmla="*/ 864095 h 2173949"/>
              <a:gd name="connsiteX1" fmla="*/ 532406 w 2070469"/>
              <a:gd name="connsiteY1" fmla="*/ 2016225 h 2173949"/>
              <a:gd name="connsiteX2" fmla="*/ 1478906 w 2070469"/>
              <a:gd name="connsiteY2" fmla="*/ 1872209 h 2173949"/>
              <a:gd name="connsiteX3" fmla="*/ 2011313 w 2070469"/>
              <a:gd name="connsiteY3" fmla="*/ 1152128 h 2173949"/>
              <a:gd name="connsiteX4" fmla="*/ 1833843 w 2070469"/>
              <a:gd name="connsiteY4" fmla="*/ 288033 h 2173949"/>
              <a:gd name="connsiteX5" fmla="*/ 1123969 w 2070469"/>
              <a:gd name="connsiteY5" fmla="*/ 0 h 2173949"/>
              <a:gd name="connsiteX0" fmla="*/ 29579 w 2100048"/>
              <a:gd name="connsiteY0" fmla="*/ 864095 h 2173949"/>
              <a:gd name="connsiteX1" fmla="*/ 88734 w 2100048"/>
              <a:gd name="connsiteY1" fmla="*/ 1440161 h 2173949"/>
              <a:gd name="connsiteX2" fmla="*/ 561985 w 2100048"/>
              <a:gd name="connsiteY2" fmla="*/ 2016225 h 2173949"/>
              <a:gd name="connsiteX3" fmla="*/ 1508485 w 2100048"/>
              <a:gd name="connsiteY3" fmla="*/ 1872209 h 2173949"/>
              <a:gd name="connsiteX4" fmla="*/ 2040892 w 2100048"/>
              <a:gd name="connsiteY4" fmla="*/ 1152128 h 2173949"/>
              <a:gd name="connsiteX5" fmla="*/ 1863422 w 2100048"/>
              <a:gd name="connsiteY5" fmla="*/ 288033 h 2173949"/>
              <a:gd name="connsiteX6" fmla="*/ 1153548 w 2100048"/>
              <a:gd name="connsiteY6" fmla="*/ 0 h 2173949"/>
              <a:gd name="connsiteX0" fmla="*/ 29579 w 1952156"/>
              <a:gd name="connsiteY0" fmla="*/ 864095 h 2173949"/>
              <a:gd name="connsiteX1" fmla="*/ 88734 w 1952156"/>
              <a:gd name="connsiteY1" fmla="*/ 1440161 h 2173949"/>
              <a:gd name="connsiteX2" fmla="*/ 561985 w 1952156"/>
              <a:gd name="connsiteY2" fmla="*/ 2016225 h 2173949"/>
              <a:gd name="connsiteX3" fmla="*/ 1508485 w 1952156"/>
              <a:gd name="connsiteY3" fmla="*/ 1872209 h 2173949"/>
              <a:gd name="connsiteX4" fmla="*/ 1685954 w 1952156"/>
              <a:gd name="connsiteY4" fmla="*/ 1080121 h 2173949"/>
              <a:gd name="connsiteX5" fmla="*/ 1863422 w 1952156"/>
              <a:gd name="connsiteY5" fmla="*/ 288033 h 2173949"/>
              <a:gd name="connsiteX6" fmla="*/ 1153548 w 1952156"/>
              <a:gd name="connsiteY6" fmla="*/ 0 h 2173949"/>
              <a:gd name="connsiteX0" fmla="*/ 29579 w 1922578"/>
              <a:gd name="connsiteY0" fmla="*/ 864095 h 2173949"/>
              <a:gd name="connsiteX1" fmla="*/ 88734 w 1922578"/>
              <a:gd name="connsiteY1" fmla="*/ 1440161 h 2173949"/>
              <a:gd name="connsiteX2" fmla="*/ 561985 w 1922578"/>
              <a:gd name="connsiteY2" fmla="*/ 2016225 h 2173949"/>
              <a:gd name="connsiteX3" fmla="*/ 1508485 w 1922578"/>
              <a:gd name="connsiteY3" fmla="*/ 1872209 h 2173949"/>
              <a:gd name="connsiteX4" fmla="*/ 1863422 w 1922578"/>
              <a:gd name="connsiteY4" fmla="*/ 288033 h 2173949"/>
              <a:gd name="connsiteX5" fmla="*/ 1153548 w 1922578"/>
              <a:gd name="connsiteY5" fmla="*/ 0 h 2173949"/>
              <a:gd name="connsiteX0" fmla="*/ 29579 w 1676094"/>
              <a:gd name="connsiteY0" fmla="*/ 864095 h 2173949"/>
              <a:gd name="connsiteX1" fmla="*/ 88734 w 1676094"/>
              <a:gd name="connsiteY1" fmla="*/ 1440161 h 2173949"/>
              <a:gd name="connsiteX2" fmla="*/ 561985 w 1676094"/>
              <a:gd name="connsiteY2" fmla="*/ 2016225 h 2173949"/>
              <a:gd name="connsiteX3" fmla="*/ 1508485 w 1676094"/>
              <a:gd name="connsiteY3" fmla="*/ 1872209 h 2173949"/>
              <a:gd name="connsiteX4" fmla="*/ 1567642 w 1676094"/>
              <a:gd name="connsiteY4" fmla="*/ 648073 h 2173949"/>
              <a:gd name="connsiteX5" fmla="*/ 1153548 w 1676094"/>
              <a:gd name="connsiteY5" fmla="*/ 0 h 2173949"/>
              <a:gd name="connsiteX0" fmla="*/ 29579 w 1896871"/>
              <a:gd name="connsiteY0" fmla="*/ 864095 h 2173949"/>
              <a:gd name="connsiteX1" fmla="*/ 88734 w 1896871"/>
              <a:gd name="connsiteY1" fmla="*/ 1440161 h 2173949"/>
              <a:gd name="connsiteX2" fmla="*/ 561985 w 1896871"/>
              <a:gd name="connsiteY2" fmla="*/ 2016225 h 2173949"/>
              <a:gd name="connsiteX3" fmla="*/ 1508485 w 1896871"/>
              <a:gd name="connsiteY3" fmla="*/ 1872209 h 2173949"/>
              <a:gd name="connsiteX4" fmla="*/ 1837715 w 1896871"/>
              <a:gd name="connsiteY4" fmla="*/ 235324 h 2173949"/>
              <a:gd name="connsiteX5" fmla="*/ 1153548 w 1896871"/>
              <a:gd name="connsiteY5" fmla="*/ 0 h 2173949"/>
              <a:gd name="connsiteX0" fmla="*/ 29579 w 1896871"/>
              <a:gd name="connsiteY0" fmla="*/ 1428691 h 2738545"/>
              <a:gd name="connsiteX1" fmla="*/ 88734 w 1896871"/>
              <a:gd name="connsiteY1" fmla="*/ 2004757 h 2738545"/>
              <a:gd name="connsiteX2" fmla="*/ 561985 w 1896871"/>
              <a:gd name="connsiteY2" fmla="*/ 2580821 h 2738545"/>
              <a:gd name="connsiteX3" fmla="*/ 1508485 w 1896871"/>
              <a:gd name="connsiteY3" fmla="*/ 2436805 h 2738545"/>
              <a:gd name="connsiteX4" fmla="*/ 1837715 w 1896871"/>
              <a:gd name="connsiteY4" fmla="*/ 799920 h 2738545"/>
              <a:gd name="connsiteX5" fmla="*/ 583798 w 1896871"/>
              <a:gd name="connsiteY5" fmla="*/ 0 h 2738545"/>
              <a:gd name="connsiteX0" fmla="*/ 29579 w 1896871"/>
              <a:gd name="connsiteY0" fmla="*/ 2116630 h 3426484"/>
              <a:gd name="connsiteX1" fmla="*/ 88734 w 1896871"/>
              <a:gd name="connsiteY1" fmla="*/ 2692696 h 3426484"/>
              <a:gd name="connsiteX2" fmla="*/ 561985 w 1896871"/>
              <a:gd name="connsiteY2" fmla="*/ 3268760 h 3426484"/>
              <a:gd name="connsiteX3" fmla="*/ 1508485 w 1896871"/>
              <a:gd name="connsiteY3" fmla="*/ 3124744 h 3426484"/>
              <a:gd name="connsiteX4" fmla="*/ 1837715 w 1896871"/>
              <a:gd name="connsiteY4" fmla="*/ 1487859 h 3426484"/>
              <a:gd name="connsiteX5" fmla="*/ 583798 w 1896871"/>
              <a:gd name="connsiteY5" fmla="*/ 687939 h 3426484"/>
              <a:gd name="connsiteX0" fmla="*/ 29579 w 1887347"/>
              <a:gd name="connsiteY0" fmla="*/ 1732428 h 3042282"/>
              <a:gd name="connsiteX1" fmla="*/ 88734 w 1887347"/>
              <a:gd name="connsiteY1" fmla="*/ 2308494 h 3042282"/>
              <a:gd name="connsiteX2" fmla="*/ 561985 w 1887347"/>
              <a:gd name="connsiteY2" fmla="*/ 2884558 h 3042282"/>
              <a:gd name="connsiteX3" fmla="*/ 1508485 w 1887347"/>
              <a:gd name="connsiteY3" fmla="*/ 2740542 h 3042282"/>
              <a:gd name="connsiteX4" fmla="*/ 1837715 w 1887347"/>
              <a:gd name="connsiteY4" fmla="*/ 1103657 h 3042282"/>
              <a:gd name="connsiteX5" fmla="*/ 1210693 w 1887347"/>
              <a:gd name="connsiteY5" fmla="*/ 133320 h 3042282"/>
              <a:gd name="connsiteX6" fmla="*/ 583798 w 1887347"/>
              <a:gd name="connsiteY6" fmla="*/ 303737 h 3042282"/>
              <a:gd name="connsiteX0" fmla="*/ 29579 w 1887347"/>
              <a:gd name="connsiteY0" fmla="*/ 1910665 h 3220519"/>
              <a:gd name="connsiteX1" fmla="*/ 88734 w 1887347"/>
              <a:gd name="connsiteY1" fmla="*/ 2486731 h 3220519"/>
              <a:gd name="connsiteX2" fmla="*/ 561985 w 1887347"/>
              <a:gd name="connsiteY2" fmla="*/ 3062795 h 3220519"/>
              <a:gd name="connsiteX3" fmla="*/ 1508485 w 1887347"/>
              <a:gd name="connsiteY3" fmla="*/ 2918779 h 3220519"/>
              <a:gd name="connsiteX4" fmla="*/ 1837715 w 1887347"/>
              <a:gd name="connsiteY4" fmla="*/ 1281894 h 3220519"/>
              <a:gd name="connsiteX5" fmla="*/ 1210693 w 1887347"/>
              <a:gd name="connsiteY5" fmla="*/ 311557 h 3220519"/>
              <a:gd name="connsiteX6" fmla="*/ 583798 w 1887347"/>
              <a:gd name="connsiteY6" fmla="*/ 481974 h 3220519"/>
              <a:gd name="connsiteX0" fmla="*/ 29579 w 1893046"/>
              <a:gd name="connsiteY0" fmla="*/ 1910665 h 3220519"/>
              <a:gd name="connsiteX1" fmla="*/ 88734 w 1893046"/>
              <a:gd name="connsiteY1" fmla="*/ 2486731 h 3220519"/>
              <a:gd name="connsiteX2" fmla="*/ 561985 w 1893046"/>
              <a:gd name="connsiteY2" fmla="*/ 3062795 h 3220519"/>
              <a:gd name="connsiteX3" fmla="*/ 1542680 w 1893046"/>
              <a:gd name="connsiteY3" fmla="*/ 2475797 h 3220519"/>
              <a:gd name="connsiteX4" fmla="*/ 1837715 w 1893046"/>
              <a:gd name="connsiteY4" fmla="*/ 1281894 h 3220519"/>
              <a:gd name="connsiteX5" fmla="*/ 1210693 w 1893046"/>
              <a:gd name="connsiteY5" fmla="*/ 311557 h 3220519"/>
              <a:gd name="connsiteX6" fmla="*/ 583798 w 1893046"/>
              <a:gd name="connsiteY6" fmla="*/ 481974 h 3220519"/>
              <a:gd name="connsiteX0" fmla="*/ 59765 w 1923232"/>
              <a:gd name="connsiteY0" fmla="*/ 1910665 h 3220519"/>
              <a:gd name="connsiteX1" fmla="*/ 9859 w 1923232"/>
              <a:gd name="connsiteY1" fmla="*/ 1981498 h 3220519"/>
              <a:gd name="connsiteX2" fmla="*/ 118920 w 1923232"/>
              <a:gd name="connsiteY2" fmla="*/ 2486731 h 3220519"/>
              <a:gd name="connsiteX3" fmla="*/ 592171 w 1923232"/>
              <a:gd name="connsiteY3" fmla="*/ 3062795 h 3220519"/>
              <a:gd name="connsiteX4" fmla="*/ 1572866 w 1923232"/>
              <a:gd name="connsiteY4" fmla="*/ 2475797 h 3220519"/>
              <a:gd name="connsiteX5" fmla="*/ 1867901 w 1923232"/>
              <a:gd name="connsiteY5" fmla="*/ 1281894 h 3220519"/>
              <a:gd name="connsiteX6" fmla="*/ 1240879 w 1923232"/>
              <a:gd name="connsiteY6" fmla="*/ 311557 h 3220519"/>
              <a:gd name="connsiteX7" fmla="*/ 613984 w 1923232"/>
              <a:gd name="connsiteY7" fmla="*/ 481974 h 3220519"/>
              <a:gd name="connsiteX0" fmla="*/ 101525 w 1964992"/>
              <a:gd name="connsiteY0" fmla="*/ 1910665 h 3220519"/>
              <a:gd name="connsiteX1" fmla="*/ 9859 w 1964992"/>
              <a:gd name="connsiteY1" fmla="*/ 1924469 h 3220519"/>
              <a:gd name="connsiteX2" fmla="*/ 160680 w 1964992"/>
              <a:gd name="connsiteY2" fmla="*/ 2486731 h 3220519"/>
              <a:gd name="connsiteX3" fmla="*/ 633931 w 1964992"/>
              <a:gd name="connsiteY3" fmla="*/ 3062795 h 3220519"/>
              <a:gd name="connsiteX4" fmla="*/ 1614626 w 1964992"/>
              <a:gd name="connsiteY4" fmla="*/ 2475797 h 3220519"/>
              <a:gd name="connsiteX5" fmla="*/ 1909661 w 1964992"/>
              <a:gd name="connsiteY5" fmla="*/ 1281894 h 3220519"/>
              <a:gd name="connsiteX6" fmla="*/ 1282639 w 1964992"/>
              <a:gd name="connsiteY6" fmla="*/ 311557 h 3220519"/>
              <a:gd name="connsiteX7" fmla="*/ 655744 w 1964992"/>
              <a:gd name="connsiteY7" fmla="*/ 481974 h 3220519"/>
              <a:gd name="connsiteX0" fmla="*/ 0 w 1955133"/>
              <a:gd name="connsiteY0" fmla="*/ 1924469 h 3220519"/>
              <a:gd name="connsiteX1" fmla="*/ 150821 w 1955133"/>
              <a:gd name="connsiteY1" fmla="*/ 2486731 h 3220519"/>
              <a:gd name="connsiteX2" fmla="*/ 624072 w 1955133"/>
              <a:gd name="connsiteY2" fmla="*/ 3062795 h 3220519"/>
              <a:gd name="connsiteX3" fmla="*/ 1604767 w 1955133"/>
              <a:gd name="connsiteY3" fmla="*/ 2475797 h 3220519"/>
              <a:gd name="connsiteX4" fmla="*/ 1899802 w 1955133"/>
              <a:gd name="connsiteY4" fmla="*/ 1281894 h 3220519"/>
              <a:gd name="connsiteX5" fmla="*/ 1272780 w 1955133"/>
              <a:gd name="connsiteY5" fmla="*/ 311557 h 3220519"/>
              <a:gd name="connsiteX6" fmla="*/ 645885 w 1955133"/>
              <a:gd name="connsiteY6" fmla="*/ 481974 h 3220519"/>
              <a:gd name="connsiteX0" fmla="*/ 0 w 2169231"/>
              <a:gd name="connsiteY0" fmla="*/ 1924469 h 3220519"/>
              <a:gd name="connsiteX1" fmla="*/ 150821 w 2169231"/>
              <a:gd name="connsiteY1" fmla="*/ 2486731 h 3220519"/>
              <a:gd name="connsiteX2" fmla="*/ 624072 w 2169231"/>
              <a:gd name="connsiteY2" fmla="*/ 3062795 h 3220519"/>
              <a:gd name="connsiteX3" fmla="*/ 1604767 w 2169231"/>
              <a:gd name="connsiteY3" fmla="*/ 2475797 h 3220519"/>
              <a:gd name="connsiteX4" fmla="*/ 2113900 w 2169231"/>
              <a:gd name="connsiteY4" fmla="*/ 1189045 h 3220519"/>
              <a:gd name="connsiteX5" fmla="*/ 1272780 w 2169231"/>
              <a:gd name="connsiteY5" fmla="*/ 311557 h 3220519"/>
              <a:gd name="connsiteX6" fmla="*/ 645885 w 2169231"/>
              <a:gd name="connsiteY6" fmla="*/ 481974 h 3220519"/>
              <a:gd name="connsiteX0" fmla="*/ 0 w 2200317"/>
              <a:gd name="connsiteY0" fmla="*/ 1924469 h 3220519"/>
              <a:gd name="connsiteX1" fmla="*/ 150821 w 2200317"/>
              <a:gd name="connsiteY1" fmla="*/ 2486731 h 3220519"/>
              <a:gd name="connsiteX2" fmla="*/ 624072 w 2200317"/>
              <a:gd name="connsiteY2" fmla="*/ 3062795 h 3220519"/>
              <a:gd name="connsiteX3" fmla="*/ 1791283 w 2200317"/>
              <a:gd name="connsiteY3" fmla="*/ 2467083 h 3220519"/>
              <a:gd name="connsiteX4" fmla="*/ 2113900 w 2200317"/>
              <a:gd name="connsiteY4" fmla="*/ 1189045 h 3220519"/>
              <a:gd name="connsiteX5" fmla="*/ 1272780 w 2200317"/>
              <a:gd name="connsiteY5" fmla="*/ 311557 h 3220519"/>
              <a:gd name="connsiteX6" fmla="*/ 645885 w 2200317"/>
              <a:gd name="connsiteY6" fmla="*/ 481974 h 3220519"/>
              <a:gd name="connsiteX0" fmla="*/ 0 w 2049496"/>
              <a:gd name="connsiteY0" fmla="*/ 2486731 h 3220519"/>
              <a:gd name="connsiteX1" fmla="*/ 473251 w 2049496"/>
              <a:gd name="connsiteY1" fmla="*/ 3062795 h 3220519"/>
              <a:gd name="connsiteX2" fmla="*/ 1640462 w 2049496"/>
              <a:gd name="connsiteY2" fmla="*/ 2467083 h 3220519"/>
              <a:gd name="connsiteX3" fmla="*/ 1963079 w 2049496"/>
              <a:gd name="connsiteY3" fmla="*/ 1189045 h 3220519"/>
              <a:gd name="connsiteX4" fmla="*/ 1121959 w 2049496"/>
              <a:gd name="connsiteY4" fmla="*/ 311557 h 3220519"/>
              <a:gd name="connsiteX5" fmla="*/ 495064 w 2049496"/>
              <a:gd name="connsiteY5" fmla="*/ 481974 h 3220519"/>
              <a:gd name="connsiteX0" fmla="*/ 137898 w 2187394"/>
              <a:gd name="connsiteY0" fmla="*/ 2486731 h 3220519"/>
              <a:gd name="connsiteX1" fmla="*/ 78875 w 2187394"/>
              <a:gd name="connsiteY1" fmla="*/ 2375946 h 3220519"/>
              <a:gd name="connsiteX2" fmla="*/ 611149 w 2187394"/>
              <a:gd name="connsiteY2" fmla="*/ 3062795 h 3220519"/>
              <a:gd name="connsiteX3" fmla="*/ 1778360 w 2187394"/>
              <a:gd name="connsiteY3" fmla="*/ 2467083 h 3220519"/>
              <a:gd name="connsiteX4" fmla="*/ 2100977 w 2187394"/>
              <a:gd name="connsiteY4" fmla="*/ 1189045 h 3220519"/>
              <a:gd name="connsiteX5" fmla="*/ 1259857 w 2187394"/>
              <a:gd name="connsiteY5" fmla="*/ 311557 h 3220519"/>
              <a:gd name="connsiteX6" fmla="*/ 632962 w 2187394"/>
              <a:gd name="connsiteY6" fmla="*/ 481974 h 3220519"/>
              <a:gd name="connsiteX0" fmla="*/ 137898 w 2166181"/>
              <a:gd name="connsiteY0" fmla="*/ 2768211 h 3501999"/>
              <a:gd name="connsiteX1" fmla="*/ 78875 w 2166181"/>
              <a:gd name="connsiteY1" fmla="*/ 2657426 h 3501999"/>
              <a:gd name="connsiteX2" fmla="*/ 611149 w 2166181"/>
              <a:gd name="connsiteY2" fmla="*/ 3344275 h 3501999"/>
              <a:gd name="connsiteX3" fmla="*/ 1778360 w 2166181"/>
              <a:gd name="connsiteY3" fmla="*/ 2748563 h 3501999"/>
              <a:gd name="connsiteX4" fmla="*/ 2100977 w 2166181"/>
              <a:gd name="connsiteY4" fmla="*/ 1470525 h 3501999"/>
              <a:gd name="connsiteX5" fmla="*/ 1387137 w 2166181"/>
              <a:gd name="connsiteY5" fmla="*/ 311557 h 3501999"/>
              <a:gd name="connsiteX6" fmla="*/ 632962 w 2166181"/>
              <a:gd name="connsiteY6" fmla="*/ 763454 h 3501999"/>
              <a:gd name="connsiteX0" fmla="*/ 137898 w 2166181"/>
              <a:gd name="connsiteY0" fmla="*/ 2768211 h 3501999"/>
              <a:gd name="connsiteX1" fmla="*/ 78875 w 2166181"/>
              <a:gd name="connsiteY1" fmla="*/ 2657426 h 3501999"/>
              <a:gd name="connsiteX2" fmla="*/ 611149 w 2166181"/>
              <a:gd name="connsiteY2" fmla="*/ 3344275 h 3501999"/>
              <a:gd name="connsiteX3" fmla="*/ 1778360 w 2166181"/>
              <a:gd name="connsiteY3" fmla="*/ 2748563 h 3501999"/>
              <a:gd name="connsiteX4" fmla="*/ 2100977 w 2166181"/>
              <a:gd name="connsiteY4" fmla="*/ 1470525 h 3501999"/>
              <a:gd name="connsiteX5" fmla="*/ 1387137 w 2166181"/>
              <a:gd name="connsiteY5" fmla="*/ 311557 h 3501999"/>
              <a:gd name="connsiteX6" fmla="*/ 425621 w 2166181"/>
              <a:gd name="connsiteY6" fmla="*/ 612936 h 350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6181" h="3501999">
                <a:moveTo>
                  <a:pt x="137898" y="2768211"/>
                </a:moveTo>
                <a:cubicBezTo>
                  <a:pt x="136937" y="2773169"/>
                  <a:pt x="0" y="2561415"/>
                  <a:pt x="78875" y="2657426"/>
                </a:cubicBezTo>
                <a:cubicBezTo>
                  <a:pt x="157750" y="2753437"/>
                  <a:pt x="336778" y="3352508"/>
                  <a:pt x="611149" y="3344275"/>
                </a:cubicBezTo>
                <a:cubicBezTo>
                  <a:pt x="814340" y="3501999"/>
                  <a:pt x="1530055" y="3060855"/>
                  <a:pt x="1778360" y="2748563"/>
                </a:cubicBezTo>
                <a:cubicBezTo>
                  <a:pt x="2026665" y="2436271"/>
                  <a:pt x="2166181" y="1876693"/>
                  <a:pt x="2100977" y="1470525"/>
                </a:cubicBezTo>
                <a:cubicBezTo>
                  <a:pt x="2035773" y="1064357"/>
                  <a:pt x="1596123" y="444877"/>
                  <a:pt x="1387137" y="311557"/>
                </a:cubicBezTo>
                <a:cubicBezTo>
                  <a:pt x="883687" y="0"/>
                  <a:pt x="518937" y="613387"/>
                  <a:pt x="425621" y="612936"/>
                </a:cubicBezTo>
              </a:path>
            </a:pathLst>
          </a:cu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7101408"/>
            <a:ext cx="1529333" cy="163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403 -0.01319 C -0.12709 -0.0162 -0.12049 -0.02292 -0.11528 -0.02986 C -0.11285 -0.0331 -0.11181 -0.03819 -0.10903 -0.04097 C -0.10538 -0.04467 -0.10035 -0.04583 -0.09653 -0.0493 C -0.09202 -0.05324 -0.08854 -0.05903 -0.08403 -0.06319 C -0.07622 -0.07037 -0.06702 -0.07569 -0.05903 -0.08264 C -0.05052 -0.09005 -0.04323 -0.09884 -0.03403 -0.10486 C -0.02674 -0.10972 -0.01858 -0.11157 -0.01111 -0.11597 C 0.00573 -0.12616 -0.01823 -0.11805 0.00555 -0.1243 C 0.02135 -0.1338 0.03264 -0.14097 0.0493 -0.14653 C 0.05903 -0.16597 0.04739 -0.14653 0.07639 -0.16319 C 0.07916 -0.16481 0.08003 -0.16967 0.08264 -0.17153 C 0.08646 -0.1743 0.09097 -0.175 0.09514 -0.17708 C 0.1 -0.17963 0.10521 -0.18194 0.10972 -0.18542 C 0.12031 -0.19375 0.12934 -0.20579 0.13889 -0.21597 C 0.1441 -0.22153 0.15364 -0.22685 0.15764 -0.23542 C 0.18611 -0.27569 0.30104 -0.39398 0.30972 -0.45787 C 0.31215 -0.5412 0.17014 -0.65717 0.14514 -0.70764 C 0.10069 -0.775 0.05 -0.82338 0.04305 -0.86042 C 0.04236 -0.90393 0.09791 -0.96227 0.11805 -0.98542 C 0.15035 -1.01921 0.21458 -1.04884 0.2368 -1.06319 C 0.24982 -1.07477 0.24028 -1.06412 0.25139 -1.07153 C 0.26076 -1.07778 0.26892 -1.08241 0.27847 -1.08819 C 0.3118 -1.10787 0.34444 -1.1206 0.38055 -1.12708 C 0.38472 -1.12893 0.38871 -1.13125 0.39305 -1.13264 C 0.39791 -1.13403 0.40295 -1.13356 0.40764 -1.13611 C 0.41007 -1.13634 0.41146 -1.14005 0.41389 -1.1412 C 0.41857 -1.14282 0.42361 -1.14282 0.42847 -1.14375 C 0.44496 -1.15255 0.43541 -1.14768 0.45764 -1.15764 C 0.4618 -1.15949 0.46649 -1.15995 0.47014 -1.16319 C 0.47222 -1.16505 0.47396 -1.16759 0.47639 -1.16875 C 0.48246 -1.17176 0.48906 -1.1713 0.49514 -1.1743 C 0.51493 -1.18426 0.49114 -1.17662 0.51389 -1.18264 C 0.52812 -1.19213 0.51927 -1.1868 0.54097 -1.19653 C 0.54496 -1.19838 0.55156 -1.1993 0.55555 -1.20208 C 0.55781 -1.20347 0.55955 -1.20625 0.5618 -1.20764 C 0.57795 -1.21713 0.57066 -1.20833 0.57639 -1.21597 " pathEditMode="relative" rAng="0" ptsTypes="fffffffffffffffffffffffffffffffffffff">
                                      <p:cBhvr>
                                        <p:cTn id="111" dur="5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48" grpId="0"/>
      <p:bldP spid="49" grpId="0"/>
      <p:bldP spid="51" grpId="0"/>
      <p:bldP spid="53" grpId="0"/>
      <p:bldP spid="54" grpId="0"/>
      <p:bldP spid="55" grpId="0" animBg="1"/>
      <p:bldP spid="56" grpId="0" animBg="1"/>
      <p:bldP spid="57" grpId="0" animBg="1"/>
      <p:bldP spid="61" grpId="0"/>
      <p:bldP spid="62" grpId="0"/>
      <p:bldP spid="63" grpId="0"/>
      <p:bldP spid="64" grpId="0" animBg="1"/>
      <p:bldP spid="68" grpId="0"/>
      <p:bldP spid="69" grpId="0"/>
      <p:bldP spid="70" grpId="0"/>
      <p:bldP spid="84" grpId="0"/>
      <p:bldP spid="85" grpId="0"/>
      <p:bldP spid="86" grpId="0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25"/>
          <p:cNvSpPr>
            <a:spLocks noChangeArrowheads="1"/>
          </p:cNvSpPr>
          <p:nvPr/>
        </p:nvSpPr>
        <p:spPr bwMode="auto">
          <a:xfrm>
            <a:off x="6372200" y="260648"/>
            <a:ext cx="2304256" cy="830997"/>
          </a:xfrm>
          <a:prstGeom prst="rect">
            <a:avLst/>
          </a:prstGeom>
          <a:solidFill>
            <a:srgbClr val="C6EAE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ym typeface="Wingdings" pitchFamily="2" charset="2"/>
              </a:rPr>
              <a:t> </a:t>
            </a:r>
            <a:r>
              <a:rPr lang="fr-FR" sz="2000" dirty="0" smtClean="0">
                <a:solidFill>
                  <a:srgbClr val="002060"/>
                </a:solidFill>
                <a:latin typeface="+mj-lt"/>
                <a:sym typeface="Wingdings" pitchFamily="2" charset="2"/>
              </a:rPr>
              <a:t>Sens </a:t>
            </a:r>
            <a:r>
              <a:rPr lang="fr-FR" sz="2000" b="1" dirty="0" smtClean="0">
                <a:solidFill>
                  <a:srgbClr val="006600"/>
                </a:solidFill>
                <a:latin typeface="+mj-lt"/>
                <a:sym typeface="Wingdings" pitchFamily="2" charset="2"/>
              </a:rPr>
              <a:t>horaire</a:t>
            </a:r>
            <a:r>
              <a:rPr lang="fr-FR" sz="2000" dirty="0" smtClean="0">
                <a:solidFill>
                  <a:srgbClr val="002060"/>
                </a:solidFill>
                <a:latin typeface="+mj-lt"/>
                <a:sym typeface="Wingdings" pitchFamily="2" charset="2"/>
              </a:rPr>
              <a:t> avec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 4 </a:t>
            </a:r>
            <a:r>
              <a:rPr lang="fr-FR" sz="2000" b="1" u="sng" dirty="0" smtClean="0">
                <a:solidFill>
                  <a:srgbClr val="002060"/>
                </a:solidFill>
                <a:sym typeface="Wingdings" pitchFamily="2" charset="2"/>
              </a:rPr>
              <a:t>derrière</a:t>
            </a:r>
            <a:r>
              <a:rPr lang="fr-FR" sz="2000" dirty="0" smtClean="0">
                <a:solidFill>
                  <a:srgbClr val="002060"/>
                </a:solidFill>
                <a:sym typeface="Wingdings" pitchFamily="2" charset="2"/>
              </a:rPr>
              <a:t> : </a:t>
            </a:r>
            <a:r>
              <a:rPr lang="fr-FR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R</a:t>
            </a:r>
            <a:endParaRPr lang="fr-FR" sz="2000" b="1" dirty="0">
              <a:sym typeface="Wingdings" pitchFamily="2" charset="2"/>
            </a:endParaRPr>
          </a:p>
        </p:txBody>
      </p:sp>
      <p:graphicFrame>
        <p:nvGraphicFramePr>
          <p:cNvPr id="41" name="Object 4"/>
          <p:cNvGraphicFramePr>
            <a:graphicFrameLocks noChangeAspect="1"/>
          </p:cNvGraphicFramePr>
          <p:nvPr/>
        </p:nvGraphicFramePr>
        <p:xfrm>
          <a:off x="107504" y="615872"/>
          <a:ext cx="2411760" cy="1674696"/>
        </p:xfrm>
        <a:graphic>
          <a:graphicData uri="http://schemas.openxmlformats.org/presentationml/2006/ole">
            <p:oleObj spid="_x0000_s49155" name="ISIS/Draw Sketch" r:id="rId3" imgW="1143000" imgH="790560" progId="ISISServer">
              <p:embed/>
            </p:oleObj>
          </a:graphicData>
        </a:graphic>
      </p:graphicFrame>
      <p:sp>
        <p:nvSpPr>
          <p:cNvPr id="42" name="ZoneTexte 41"/>
          <p:cNvSpPr txBox="1"/>
          <p:nvPr/>
        </p:nvSpPr>
        <p:spPr>
          <a:xfrm>
            <a:off x="1222349" y="1143078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475656" y="188640"/>
            <a:ext cx="439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a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1900208" y="1263944"/>
            <a:ext cx="439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b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755576" y="1013195"/>
            <a:ext cx="439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d</a:t>
            </a:r>
            <a:endParaRPr lang="fr-FR" sz="3200" b="1" dirty="0">
              <a:solidFill>
                <a:srgbClr val="FF0000"/>
              </a:solidFill>
            </a:endParaRPr>
          </a:p>
        </p:txBody>
      </p:sp>
      <p:cxnSp>
        <p:nvCxnSpPr>
          <p:cNvPr id="46" name="Connecteur droit 45"/>
          <p:cNvCxnSpPr/>
          <p:nvPr/>
        </p:nvCxnSpPr>
        <p:spPr>
          <a:xfrm flipV="1">
            <a:off x="3347864" y="300906"/>
            <a:ext cx="504056" cy="119391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>
            <a:endCxn id="49" idx="1"/>
          </p:cNvCxnSpPr>
          <p:nvPr/>
        </p:nvCxnSpPr>
        <p:spPr>
          <a:xfrm flipV="1">
            <a:off x="3419872" y="956364"/>
            <a:ext cx="476760" cy="640687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896632" y="1370408"/>
            <a:ext cx="53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b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896632" y="725531"/>
            <a:ext cx="53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endParaRPr lang="fr-FR" sz="2000" b="1" dirty="0">
              <a:solidFill>
                <a:srgbClr val="FF0000"/>
              </a:solidFill>
            </a:endParaRPr>
          </a:p>
        </p:txBody>
      </p:sp>
      <p:cxnSp>
        <p:nvCxnSpPr>
          <p:cNvPr id="50" name="Connecteur droit 49"/>
          <p:cNvCxnSpPr>
            <a:endCxn id="48" idx="1"/>
          </p:cNvCxnSpPr>
          <p:nvPr/>
        </p:nvCxnSpPr>
        <p:spPr>
          <a:xfrm flipV="1">
            <a:off x="3419872" y="1601241"/>
            <a:ext cx="476760" cy="67817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843808" y="1410643"/>
            <a:ext cx="587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800" b="1" dirty="0" smtClean="0">
                <a:solidFill>
                  <a:srgbClr val="FF0000"/>
                </a:solidFill>
                <a:cs typeface="Times New Roman" pitchFamily="18" charset="0"/>
                <a:sym typeface="Wingdings 2" pitchFamily="18" charset="2"/>
              </a:rPr>
              <a:t>*</a:t>
            </a:r>
            <a:endParaRPr lang="fr-FR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52" name="Connecteur droit 51"/>
          <p:cNvCxnSpPr/>
          <p:nvPr/>
        </p:nvCxnSpPr>
        <p:spPr>
          <a:xfrm flipH="1" flipV="1">
            <a:off x="3405583" y="1760118"/>
            <a:ext cx="531352" cy="641605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3882343" y="2187239"/>
            <a:ext cx="53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956376" y="1423729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076056" y="415617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3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58" name="Connecteur droit 57"/>
          <p:cNvCxnSpPr/>
          <p:nvPr/>
        </p:nvCxnSpPr>
        <p:spPr>
          <a:xfrm flipV="1">
            <a:off x="4355976" y="373226"/>
            <a:ext cx="432048" cy="474439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flipV="1">
            <a:off x="4355976" y="633243"/>
            <a:ext cx="432048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4355976" y="955179"/>
            <a:ext cx="432048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716016" y="709538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62" name="Rectangle 61"/>
          <p:cNvSpPr/>
          <p:nvPr/>
        </p:nvSpPr>
        <p:spPr>
          <a:xfrm>
            <a:off x="4716016" y="387602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63" name="Rectangle 62"/>
          <p:cNvSpPr/>
          <p:nvPr/>
        </p:nvSpPr>
        <p:spPr>
          <a:xfrm>
            <a:off x="4716016" y="127585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64" name="Rectangle 63"/>
          <p:cNvSpPr/>
          <p:nvPr/>
        </p:nvSpPr>
        <p:spPr>
          <a:xfrm>
            <a:off x="5100434" y="2244395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2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65" name="Connecteur droit 64"/>
          <p:cNvCxnSpPr/>
          <p:nvPr/>
        </p:nvCxnSpPr>
        <p:spPr>
          <a:xfrm flipV="1">
            <a:off x="4349626" y="1326321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4349626" y="1595301"/>
            <a:ext cx="432048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4349626" y="1648257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4716016" y="163295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69" name="Rectangle 68"/>
          <p:cNvSpPr/>
          <p:nvPr/>
        </p:nvSpPr>
        <p:spPr>
          <a:xfrm>
            <a:off x="4709666" y="1344552"/>
            <a:ext cx="3250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(O) </a:t>
            </a:r>
            <a:r>
              <a:rPr lang="fr-FR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Atome FANTÔME</a:t>
            </a:r>
            <a:endParaRPr lang="fr-FR" sz="2000" b="1" u="sng" dirty="0"/>
          </a:p>
        </p:txBody>
      </p:sp>
      <p:sp>
        <p:nvSpPr>
          <p:cNvPr id="70" name="Rectangle 69"/>
          <p:cNvSpPr/>
          <p:nvPr/>
        </p:nvSpPr>
        <p:spPr>
          <a:xfrm>
            <a:off x="4702229" y="991681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endParaRPr lang="fr-FR" sz="2000" b="1" dirty="0"/>
          </a:p>
        </p:txBody>
      </p:sp>
      <p:cxnSp>
        <p:nvCxnSpPr>
          <p:cNvPr id="76" name="Connecteur droit 75"/>
          <p:cNvCxnSpPr/>
          <p:nvPr/>
        </p:nvCxnSpPr>
        <p:spPr>
          <a:xfrm>
            <a:off x="4355976" y="2431841"/>
            <a:ext cx="432048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4341687" y="2494229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4701727" y="2503537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85" name="Rectangle 84"/>
          <p:cNvSpPr/>
          <p:nvPr/>
        </p:nvSpPr>
        <p:spPr>
          <a:xfrm>
            <a:off x="4701727" y="2201372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86" name="Rectangle 85"/>
          <p:cNvSpPr/>
          <p:nvPr/>
        </p:nvSpPr>
        <p:spPr>
          <a:xfrm>
            <a:off x="4701727" y="1937307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endParaRPr lang="fr-FR" sz="2000" b="1" dirty="0"/>
          </a:p>
        </p:txBody>
      </p:sp>
      <p:sp>
        <p:nvSpPr>
          <p:cNvPr id="87" name="Rectangle 86"/>
          <p:cNvSpPr/>
          <p:nvPr/>
        </p:nvSpPr>
        <p:spPr>
          <a:xfrm>
            <a:off x="683568" y="327840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4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195736" y="1443292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763688" y="255832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3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95536" y="1542684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2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1" name="Forme libre 90"/>
          <p:cNvSpPr/>
          <p:nvPr/>
        </p:nvSpPr>
        <p:spPr>
          <a:xfrm rot="10530899" flipV="1">
            <a:off x="48387" y="-81597"/>
            <a:ext cx="2400558" cy="2649774"/>
          </a:xfrm>
          <a:custGeom>
            <a:avLst/>
            <a:gdLst>
              <a:gd name="connsiteX0" fmla="*/ 0 w 1379316"/>
              <a:gd name="connsiteY0" fmla="*/ 1828800 h 1921397"/>
              <a:gd name="connsiteX1" fmla="*/ 1145894 w 1379316"/>
              <a:gd name="connsiteY1" fmla="*/ 1678329 h 1921397"/>
              <a:gd name="connsiteX2" fmla="*/ 1307939 w 1379316"/>
              <a:gd name="connsiteY2" fmla="*/ 370390 h 1921397"/>
              <a:gd name="connsiteX3" fmla="*/ 717631 w 1379316"/>
              <a:gd name="connsiteY3" fmla="*/ 0 h 1921397"/>
              <a:gd name="connsiteX0" fmla="*/ 0 w 1441563"/>
              <a:gd name="connsiteY0" fmla="*/ 1828800 h 1949669"/>
              <a:gd name="connsiteX1" fmla="*/ 1223573 w 1441563"/>
              <a:gd name="connsiteY1" fmla="*/ 1706601 h 1949669"/>
              <a:gd name="connsiteX2" fmla="*/ 1307939 w 1441563"/>
              <a:gd name="connsiteY2" fmla="*/ 370390 h 1949669"/>
              <a:gd name="connsiteX3" fmla="*/ 717631 w 1441563"/>
              <a:gd name="connsiteY3" fmla="*/ 0 h 1949669"/>
              <a:gd name="connsiteX0" fmla="*/ 0 w 1441563"/>
              <a:gd name="connsiteY0" fmla="*/ 1778383 h 1899252"/>
              <a:gd name="connsiteX1" fmla="*/ 1223573 w 1441563"/>
              <a:gd name="connsiteY1" fmla="*/ 1656184 h 1899252"/>
              <a:gd name="connsiteX2" fmla="*/ 1307939 w 1441563"/>
              <a:gd name="connsiteY2" fmla="*/ 319973 h 1899252"/>
              <a:gd name="connsiteX3" fmla="*/ 720525 w 1441563"/>
              <a:gd name="connsiteY3" fmla="*/ 0 h 1899252"/>
              <a:gd name="connsiteX0" fmla="*/ 0 w 1441984"/>
              <a:gd name="connsiteY0" fmla="*/ 1778383 h 1856571"/>
              <a:gd name="connsiteX1" fmla="*/ 1223573 w 1441984"/>
              <a:gd name="connsiteY1" fmla="*/ 1656184 h 1856571"/>
              <a:gd name="connsiteX2" fmla="*/ 1310465 w 1441984"/>
              <a:gd name="connsiteY2" fmla="*/ 576063 h 1856571"/>
              <a:gd name="connsiteX3" fmla="*/ 720525 w 1441984"/>
              <a:gd name="connsiteY3" fmla="*/ 0 h 1856571"/>
              <a:gd name="connsiteX0" fmla="*/ 0 w 1398370"/>
              <a:gd name="connsiteY0" fmla="*/ 1778383 h 1848205"/>
              <a:gd name="connsiteX1" fmla="*/ 261683 w 1398370"/>
              <a:gd name="connsiteY1" fmla="*/ 1728192 h 1848205"/>
              <a:gd name="connsiteX2" fmla="*/ 1223573 w 1398370"/>
              <a:gd name="connsiteY2" fmla="*/ 1656184 h 1848205"/>
              <a:gd name="connsiteX3" fmla="*/ 1310465 w 1398370"/>
              <a:gd name="connsiteY3" fmla="*/ 576063 h 1848205"/>
              <a:gd name="connsiteX4" fmla="*/ 720525 w 1398370"/>
              <a:gd name="connsiteY4" fmla="*/ 0 h 1848205"/>
              <a:gd name="connsiteX0" fmla="*/ 0 w 1441984"/>
              <a:gd name="connsiteY0" fmla="*/ 1778383 h 1856571"/>
              <a:gd name="connsiteX1" fmla="*/ 1223573 w 1441984"/>
              <a:gd name="connsiteY1" fmla="*/ 1656184 h 1856571"/>
              <a:gd name="connsiteX2" fmla="*/ 1310465 w 1441984"/>
              <a:gd name="connsiteY2" fmla="*/ 576063 h 1856571"/>
              <a:gd name="connsiteX3" fmla="*/ 720525 w 1441984"/>
              <a:gd name="connsiteY3" fmla="*/ 0 h 1856571"/>
              <a:gd name="connsiteX0" fmla="*/ 0 w 1213161"/>
              <a:gd name="connsiteY0" fmla="*/ 1656184 h 1836204"/>
              <a:gd name="connsiteX1" fmla="*/ 1027439 w 1213161"/>
              <a:gd name="connsiteY1" fmla="*/ 1656184 h 1836204"/>
              <a:gd name="connsiteX2" fmla="*/ 1114331 w 1213161"/>
              <a:gd name="connsiteY2" fmla="*/ 576063 h 1836204"/>
              <a:gd name="connsiteX3" fmla="*/ 524391 w 1213161"/>
              <a:gd name="connsiteY3" fmla="*/ 0 h 1836204"/>
              <a:gd name="connsiteX0" fmla="*/ 0 w 1213161"/>
              <a:gd name="connsiteY0" fmla="*/ 1656184 h 1868672"/>
              <a:gd name="connsiteX1" fmla="*/ 1027439 w 1213161"/>
              <a:gd name="connsiteY1" fmla="*/ 1656184 h 1868672"/>
              <a:gd name="connsiteX2" fmla="*/ 1114331 w 1213161"/>
              <a:gd name="connsiteY2" fmla="*/ 576063 h 1868672"/>
              <a:gd name="connsiteX3" fmla="*/ 524391 w 1213161"/>
              <a:gd name="connsiteY3" fmla="*/ 0 h 1868672"/>
              <a:gd name="connsiteX0" fmla="*/ 0 w 1420208"/>
              <a:gd name="connsiteY0" fmla="*/ 0 h 2172241"/>
              <a:gd name="connsiteX1" fmla="*/ 1204908 w 1420208"/>
              <a:gd name="connsiteY1" fmla="*/ 2016224 h 2172241"/>
              <a:gd name="connsiteX2" fmla="*/ 1291800 w 1420208"/>
              <a:gd name="connsiteY2" fmla="*/ 936103 h 2172241"/>
              <a:gd name="connsiteX3" fmla="*/ 701860 w 1420208"/>
              <a:gd name="connsiteY3" fmla="*/ 360040 h 2172241"/>
              <a:gd name="connsiteX0" fmla="*/ 0 w 1420208"/>
              <a:gd name="connsiteY0" fmla="*/ 864095 h 3036336"/>
              <a:gd name="connsiteX1" fmla="*/ 1204908 w 1420208"/>
              <a:gd name="connsiteY1" fmla="*/ 2880319 h 3036336"/>
              <a:gd name="connsiteX2" fmla="*/ 1291800 w 1420208"/>
              <a:gd name="connsiteY2" fmla="*/ 1800198 h 3036336"/>
              <a:gd name="connsiteX3" fmla="*/ 1123969 w 1420208"/>
              <a:gd name="connsiteY3" fmla="*/ 0 h 3036336"/>
              <a:gd name="connsiteX0" fmla="*/ 0 w 2024803"/>
              <a:gd name="connsiteY0" fmla="*/ 864095 h 2928325"/>
              <a:gd name="connsiteX1" fmla="*/ 1204908 w 2024803"/>
              <a:gd name="connsiteY1" fmla="*/ 2880319 h 2928325"/>
              <a:gd name="connsiteX2" fmla="*/ 2011313 w 2024803"/>
              <a:gd name="connsiteY2" fmla="*/ 1152128 h 2928325"/>
              <a:gd name="connsiteX3" fmla="*/ 1123969 w 2024803"/>
              <a:gd name="connsiteY3" fmla="*/ 0 h 2928325"/>
              <a:gd name="connsiteX0" fmla="*/ 0 w 2109907"/>
              <a:gd name="connsiteY0" fmla="*/ 864095 h 2064231"/>
              <a:gd name="connsiteX1" fmla="*/ 532406 w 2109907"/>
              <a:gd name="connsiteY1" fmla="*/ 2016225 h 2064231"/>
              <a:gd name="connsiteX2" fmla="*/ 2011313 w 2109907"/>
              <a:gd name="connsiteY2" fmla="*/ 1152128 h 2064231"/>
              <a:gd name="connsiteX3" fmla="*/ 1123969 w 2109907"/>
              <a:gd name="connsiteY3" fmla="*/ 0 h 2064231"/>
              <a:gd name="connsiteX0" fmla="*/ 0 w 2070469"/>
              <a:gd name="connsiteY0" fmla="*/ 864095 h 2173949"/>
              <a:gd name="connsiteX1" fmla="*/ 532406 w 2070469"/>
              <a:gd name="connsiteY1" fmla="*/ 2016225 h 2173949"/>
              <a:gd name="connsiteX2" fmla="*/ 1478906 w 2070469"/>
              <a:gd name="connsiteY2" fmla="*/ 1872209 h 2173949"/>
              <a:gd name="connsiteX3" fmla="*/ 2011313 w 2070469"/>
              <a:gd name="connsiteY3" fmla="*/ 1152128 h 2173949"/>
              <a:gd name="connsiteX4" fmla="*/ 1123969 w 2070469"/>
              <a:gd name="connsiteY4" fmla="*/ 0 h 2173949"/>
              <a:gd name="connsiteX0" fmla="*/ 0 w 2070469"/>
              <a:gd name="connsiteY0" fmla="*/ 864095 h 2173949"/>
              <a:gd name="connsiteX1" fmla="*/ 532406 w 2070469"/>
              <a:gd name="connsiteY1" fmla="*/ 2016225 h 2173949"/>
              <a:gd name="connsiteX2" fmla="*/ 1478906 w 2070469"/>
              <a:gd name="connsiteY2" fmla="*/ 1872209 h 2173949"/>
              <a:gd name="connsiteX3" fmla="*/ 2011313 w 2070469"/>
              <a:gd name="connsiteY3" fmla="*/ 1152128 h 2173949"/>
              <a:gd name="connsiteX4" fmla="*/ 1833843 w 2070469"/>
              <a:gd name="connsiteY4" fmla="*/ 288033 h 2173949"/>
              <a:gd name="connsiteX5" fmla="*/ 1123969 w 2070469"/>
              <a:gd name="connsiteY5" fmla="*/ 0 h 2173949"/>
              <a:gd name="connsiteX0" fmla="*/ 29579 w 2100048"/>
              <a:gd name="connsiteY0" fmla="*/ 864095 h 2173949"/>
              <a:gd name="connsiteX1" fmla="*/ 88734 w 2100048"/>
              <a:gd name="connsiteY1" fmla="*/ 1440161 h 2173949"/>
              <a:gd name="connsiteX2" fmla="*/ 561985 w 2100048"/>
              <a:gd name="connsiteY2" fmla="*/ 2016225 h 2173949"/>
              <a:gd name="connsiteX3" fmla="*/ 1508485 w 2100048"/>
              <a:gd name="connsiteY3" fmla="*/ 1872209 h 2173949"/>
              <a:gd name="connsiteX4" fmla="*/ 2040892 w 2100048"/>
              <a:gd name="connsiteY4" fmla="*/ 1152128 h 2173949"/>
              <a:gd name="connsiteX5" fmla="*/ 1863422 w 2100048"/>
              <a:gd name="connsiteY5" fmla="*/ 288033 h 2173949"/>
              <a:gd name="connsiteX6" fmla="*/ 1153548 w 2100048"/>
              <a:gd name="connsiteY6" fmla="*/ 0 h 2173949"/>
              <a:gd name="connsiteX0" fmla="*/ 29579 w 1952156"/>
              <a:gd name="connsiteY0" fmla="*/ 864095 h 2173949"/>
              <a:gd name="connsiteX1" fmla="*/ 88734 w 1952156"/>
              <a:gd name="connsiteY1" fmla="*/ 1440161 h 2173949"/>
              <a:gd name="connsiteX2" fmla="*/ 561985 w 1952156"/>
              <a:gd name="connsiteY2" fmla="*/ 2016225 h 2173949"/>
              <a:gd name="connsiteX3" fmla="*/ 1508485 w 1952156"/>
              <a:gd name="connsiteY3" fmla="*/ 1872209 h 2173949"/>
              <a:gd name="connsiteX4" fmla="*/ 1685954 w 1952156"/>
              <a:gd name="connsiteY4" fmla="*/ 1080121 h 2173949"/>
              <a:gd name="connsiteX5" fmla="*/ 1863422 w 1952156"/>
              <a:gd name="connsiteY5" fmla="*/ 288033 h 2173949"/>
              <a:gd name="connsiteX6" fmla="*/ 1153548 w 1952156"/>
              <a:gd name="connsiteY6" fmla="*/ 0 h 2173949"/>
              <a:gd name="connsiteX0" fmla="*/ 29579 w 1922578"/>
              <a:gd name="connsiteY0" fmla="*/ 864095 h 2173949"/>
              <a:gd name="connsiteX1" fmla="*/ 88734 w 1922578"/>
              <a:gd name="connsiteY1" fmla="*/ 1440161 h 2173949"/>
              <a:gd name="connsiteX2" fmla="*/ 561985 w 1922578"/>
              <a:gd name="connsiteY2" fmla="*/ 2016225 h 2173949"/>
              <a:gd name="connsiteX3" fmla="*/ 1508485 w 1922578"/>
              <a:gd name="connsiteY3" fmla="*/ 1872209 h 2173949"/>
              <a:gd name="connsiteX4" fmla="*/ 1863422 w 1922578"/>
              <a:gd name="connsiteY4" fmla="*/ 288033 h 2173949"/>
              <a:gd name="connsiteX5" fmla="*/ 1153548 w 1922578"/>
              <a:gd name="connsiteY5" fmla="*/ 0 h 2173949"/>
              <a:gd name="connsiteX0" fmla="*/ 29579 w 1676094"/>
              <a:gd name="connsiteY0" fmla="*/ 864095 h 2173949"/>
              <a:gd name="connsiteX1" fmla="*/ 88734 w 1676094"/>
              <a:gd name="connsiteY1" fmla="*/ 1440161 h 2173949"/>
              <a:gd name="connsiteX2" fmla="*/ 561985 w 1676094"/>
              <a:gd name="connsiteY2" fmla="*/ 2016225 h 2173949"/>
              <a:gd name="connsiteX3" fmla="*/ 1508485 w 1676094"/>
              <a:gd name="connsiteY3" fmla="*/ 1872209 h 2173949"/>
              <a:gd name="connsiteX4" fmla="*/ 1567642 w 1676094"/>
              <a:gd name="connsiteY4" fmla="*/ 648073 h 2173949"/>
              <a:gd name="connsiteX5" fmla="*/ 1153548 w 1676094"/>
              <a:gd name="connsiteY5" fmla="*/ 0 h 2173949"/>
              <a:gd name="connsiteX0" fmla="*/ 29579 w 1896871"/>
              <a:gd name="connsiteY0" fmla="*/ 864095 h 2173949"/>
              <a:gd name="connsiteX1" fmla="*/ 88734 w 1896871"/>
              <a:gd name="connsiteY1" fmla="*/ 1440161 h 2173949"/>
              <a:gd name="connsiteX2" fmla="*/ 561985 w 1896871"/>
              <a:gd name="connsiteY2" fmla="*/ 2016225 h 2173949"/>
              <a:gd name="connsiteX3" fmla="*/ 1508485 w 1896871"/>
              <a:gd name="connsiteY3" fmla="*/ 1872209 h 2173949"/>
              <a:gd name="connsiteX4" fmla="*/ 1837715 w 1896871"/>
              <a:gd name="connsiteY4" fmla="*/ 235324 h 2173949"/>
              <a:gd name="connsiteX5" fmla="*/ 1153548 w 1896871"/>
              <a:gd name="connsiteY5" fmla="*/ 0 h 2173949"/>
              <a:gd name="connsiteX0" fmla="*/ 29579 w 1896871"/>
              <a:gd name="connsiteY0" fmla="*/ 1428691 h 2738545"/>
              <a:gd name="connsiteX1" fmla="*/ 88734 w 1896871"/>
              <a:gd name="connsiteY1" fmla="*/ 2004757 h 2738545"/>
              <a:gd name="connsiteX2" fmla="*/ 561985 w 1896871"/>
              <a:gd name="connsiteY2" fmla="*/ 2580821 h 2738545"/>
              <a:gd name="connsiteX3" fmla="*/ 1508485 w 1896871"/>
              <a:gd name="connsiteY3" fmla="*/ 2436805 h 2738545"/>
              <a:gd name="connsiteX4" fmla="*/ 1837715 w 1896871"/>
              <a:gd name="connsiteY4" fmla="*/ 799920 h 2738545"/>
              <a:gd name="connsiteX5" fmla="*/ 583798 w 1896871"/>
              <a:gd name="connsiteY5" fmla="*/ 0 h 2738545"/>
              <a:gd name="connsiteX0" fmla="*/ 29579 w 1896871"/>
              <a:gd name="connsiteY0" fmla="*/ 2116630 h 3426484"/>
              <a:gd name="connsiteX1" fmla="*/ 88734 w 1896871"/>
              <a:gd name="connsiteY1" fmla="*/ 2692696 h 3426484"/>
              <a:gd name="connsiteX2" fmla="*/ 561985 w 1896871"/>
              <a:gd name="connsiteY2" fmla="*/ 3268760 h 3426484"/>
              <a:gd name="connsiteX3" fmla="*/ 1508485 w 1896871"/>
              <a:gd name="connsiteY3" fmla="*/ 3124744 h 3426484"/>
              <a:gd name="connsiteX4" fmla="*/ 1837715 w 1896871"/>
              <a:gd name="connsiteY4" fmla="*/ 1487859 h 3426484"/>
              <a:gd name="connsiteX5" fmla="*/ 583798 w 1896871"/>
              <a:gd name="connsiteY5" fmla="*/ 687939 h 3426484"/>
              <a:gd name="connsiteX0" fmla="*/ 29579 w 1887347"/>
              <a:gd name="connsiteY0" fmla="*/ 1732428 h 3042282"/>
              <a:gd name="connsiteX1" fmla="*/ 88734 w 1887347"/>
              <a:gd name="connsiteY1" fmla="*/ 2308494 h 3042282"/>
              <a:gd name="connsiteX2" fmla="*/ 561985 w 1887347"/>
              <a:gd name="connsiteY2" fmla="*/ 2884558 h 3042282"/>
              <a:gd name="connsiteX3" fmla="*/ 1508485 w 1887347"/>
              <a:gd name="connsiteY3" fmla="*/ 2740542 h 3042282"/>
              <a:gd name="connsiteX4" fmla="*/ 1837715 w 1887347"/>
              <a:gd name="connsiteY4" fmla="*/ 1103657 h 3042282"/>
              <a:gd name="connsiteX5" fmla="*/ 1210693 w 1887347"/>
              <a:gd name="connsiteY5" fmla="*/ 133320 h 3042282"/>
              <a:gd name="connsiteX6" fmla="*/ 583798 w 1887347"/>
              <a:gd name="connsiteY6" fmla="*/ 303737 h 3042282"/>
              <a:gd name="connsiteX0" fmla="*/ 29579 w 1887347"/>
              <a:gd name="connsiteY0" fmla="*/ 1910665 h 3220519"/>
              <a:gd name="connsiteX1" fmla="*/ 88734 w 1887347"/>
              <a:gd name="connsiteY1" fmla="*/ 2486731 h 3220519"/>
              <a:gd name="connsiteX2" fmla="*/ 561985 w 1887347"/>
              <a:gd name="connsiteY2" fmla="*/ 3062795 h 3220519"/>
              <a:gd name="connsiteX3" fmla="*/ 1508485 w 1887347"/>
              <a:gd name="connsiteY3" fmla="*/ 2918779 h 3220519"/>
              <a:gd name="connsiteX4" fmla="*/ 1837715 w 1887347"/>
              <a:gd name="connsiteY4" fmla="*/ 1281894 h 3220519"/>
              <a:gd name="connsiteX5" fmla="*/ 1210693 w 1887347"/>
              <a:gd name="connsiteY5" fmla="*/ 311557 h 3220519"/>
              <a:gd name="connsiteX6" fmla="*/ 583798 w 1887347"/>
              <a:gd name="connsiteY6" fmla="*/ 481974 h 3220519"/>
              <a:gd name="connsiteX0" fmla="*/ 29579 w 1893046"/>
              <a:gd name="connsiteY0" fmla="*/ 1910665 h 3220519"/>
              <a:gd name="connsiteX1" fmla="*/ 88734 w 1893046"/>
              <a:gd name="connsiteY1" fmla="*/ 2486731 h 3220519"/>
              <a:gd name="connsiteX2" fmla="*/ 561985 w 1893046"/>
              <a:gd name="connsiteY2" fmla="*/ 3062795 h 3220519"/>
              <a:gd name="connsiteX3" fmla="*/ 1542680 w 1893046"/>
              <a:gd name="connsiteY3" fmla="*/ 2475797 h 3220519"/>
              <a:gd name="connsiteX4" fmla="*/ 1837715 w 1893046"/>
              <a:gd name="connsiteY4" fmla="*/ 1281894 h 3220519"/>
              <a:gd name="connsiteX5" fmla="*/ 1210693 w 1893046"/>
              <a:gd name="connsiteY5" fmla="*/ 311557 h 3220519"/>
              <a:gd name="connsiteX6" fmla="*/ 583798 w 1893046"/>
              <a:gd name="connsiteY6" fmla="*/ 481974 h 3220519"/>
              <a:gd name="connsiteX0" fmla="*/ 59765 w 1923232"/>
              <a:gd name="connsiteY0" fmla="*/ 1910665 h 3220519"/>
              <a:gd name="connsiteX1" fmla="*/ 9859 w 1923232"/>
              <a:gd name="connsiteY1" fmla="*/ 1981498 h 3220519"/>
              <a:gd name="connsiteX2" fmla="*/ 118920 w 1923232"/>
              <a:gd name="connsiteY2" fmla="*/ 2486731 h 3220519"/>
              <a:gd name="connsiteX3" fmla="*/ 592171 w 1923232"/>
              <a:gd name="connsiteY3" fmla="*/ 3062795 h 3220519"/>
              <a:gd name="connsiteX4" fmla="*/ 1572866 w 1923232"/>
              <a:gd name="connsiteY4" fmla="*/ 2475797 h 3220519"/>
              <a:gd name="connsiteX5" fmla="*/ 1867901 w 1923232"/>
              <a:gd name="connsiteY5" fmla="*/ 1281894 h 3220519"/>
              <a:gd name="connsiteX6" fmla="*/ 1240879 w 1923232"/>
              <a:gd name="connsiteY6" fmla="*/ 311557 h 3220519"/>
              <a:gd name="connsiteX7" fmla="*/ 613984 w 1923232"/>
              <a:gd name="connsiteY7" fmla="*/ 481974 h 3220519"/>
              <a:gd name="connsiteX0" fmla="*/ 101525 w 1964992"/>
              <a:gd name="connsiteY0" fmla="*/ 1910665 h 3220519"/>
              <a:gd name="connsiteX1" fmla="*/ 9859 w 1964992"/>
              <a:gd name="connsiteY1" fmla="*/ 1924469 h 3220519"/>
              <a:gd name="connsiteX2" fmla="*/ 160680 w 1964992"/>
              <a:gd name="connsiteY2" fmla="*/ 2486731 h 3220519"/>
              <a:gd name="connsiteX3" fmla="*/ 633931 w 1964992"/>
              <a:gd name="connsiteY3" fmla="*/ 3062795 h 3220519"/>
              <a:gd name="connsiteX4" fmla="*/ 1614626 w 1964992"/>
              <a:gd name="connsiteY4" fmla="*/ 2475797 h 3220519"/>
              <a:gd name="connsiteX5" fmla="*/ 1909661 w 1964992"/>
              <a:gd name="connsiteY5" fmla="*/ 1281894 h 3220519"/>
              <a:gd name="connsiteX6" fmla="*/ 1282639 w 1964992"/>
              <a:gd name="connsiteY6" fmla="*/ 311557 h 3220519"/>
              <a:gd name="connsiteX7" fmla="*/ 655744 w 1964992"/>
              <a:gd name="connsiteY7" fmla="*/ 481974 h 3220519"/>
              <a:gd name="connsiteX0" fmla="*/ 0 w 1955133"/>
              <a:gd name="connsiteY0" fmla="*/ 1924469 h 3220519"/>
              <a:gd name="connsiteX1" fmla="*/ 150821 w 1955133"/>
              <a:gd name="connsiteY1" fmla="*/ 2486731 h 3220519"/>
              <a:gd name="connsiteX2" fmla="*/ 624072 w 1955133"/>
              <a:gd name="connsiteY2" fmla="*/ 3062795 h 3220519"/>
              <a:gd name="connsiteX3" fmla="*/ 1604767 w 1955133"/>
              <a:gd name="connsiteY3" fmla="*/ 2475797 h 3220519"/>
              <a:gd name="connsiteX4" fmla="*/ 1899802 w 1955133"/>
              <a:gd name="connsiteY4" fmla="*/ 1281894 h 3220519"/>
              <a:gd name="connsiteX5" fmla="*/ 1272780 w 1955133"/>
              <a:gd name="connsiteY5" fmla="*/ 311557 h 3220519"/>
              <a:gd name="connsiteX6" fmla="*/ 645885 w 1955133"/>
              <a:gd name="connsiteY6" fmla="*/ 481974 h 3220519"/>
              <a:gd name="connsiteX0" fmla="*/ 0 w 2169231"/>
              <a:gd name="connsiteY0" fmla="*/ 1924469 h 3220519"/>
              <a:gd name="connsiteX1" fmla="*/ 150821 w 2169231"/>
              <a:gd name="connsiteY1" fmla="*/ 2486731 h 3220519"/>
              <a:gd name="connsiteX2" fmla="*/ 624072 w 2169231"/>
              <a:gd name="connsiteY2" fmla="*/ 3062795 h 3220519"/>
              <a:gd name="connsiteX3" fmla="*/ 1604767 w 2169231"/>
              <a:gd name="connsiteY3" fmla="*/ 2475797 h 3220519"/>
              <a:gd name="connsiteX4" fmla="*/ 2113900 w 2169231"/>
              <a:gd name="connsiteY4" fmla="*/ 1189045 h 3220519"/>
              <a:gd name="connsiteX5" fmla="*/ 1272780 w 2169231"/>
              <a:gd name="connsiteY5" fmla="*/ 311557 h 3220519"/>
              <a:gd name="connsiteX6" fmla="*/ 645885 w 2169231"/>
              <a:gd name="connsiteY6" fmla="*/ 481974 h 3220519"/>
              <a:gd name="connsiteX0" fmla="*/ 0 w 2200317"/>
              <a:gd name="connsiteY0" fmla="*/ 1924469 h 3220519"/>
              <a:gd name="connsiteX1" fmla="*/ 150821 w 2200317"/>
              <a:gd name="connsiteY1" fmla="*/ 2486731 h 3220519"/>
              <a:gd name="connsiteX2" fmla="*/ 624072 w 2200317"/>
              <a:gd name="connsiteY2" fmla="*/ 3062795 h 3220519"/>
              <a:gd name="connsiteX3" fmla="*/ 1791283 w 2200317"/>
              <a:gd name="connsiteY3" fmla="*/ 2467083 h 3220519"/>
              <a:gd name="connsiteX4" fmla="*/ 2113900 w 2200317"/>
              <a:gd name="connsiteY4" fmla="*/ 1189045 h 3220519"/>
              <a:gd name="connsiteX5" fmla="*/ 1272780 w 2200317"/>
              <a:gd name="connsiteY5" fmla="*/ 311557 h 3220519"/>
              <a:gd name="connsiteX6" fmla="*/ 645885 w 2200317"/>
              <a:gd name="connsiteY6" fmla="*/ 481974 h 3220519"/>
              <a:gd name="connsiteX0" fmla="*/ 0 w 2049496"/>
              <a:gd name="connsiteY0" fmla="*/ 2486731 h 3220519"/>
              <a:gd name="connsiteX1" fmla="*/ 473251 w 2049496"/>
              <a:gd name="connsiteY1" fmla="*/ 3062795 h 3220519"/>
              <a:gd name="connsiteX2" fmla="*/ 1640462 w 2049496"/>
              <a:gd name="connsiteY2" fmla="*/ 2467083 h 3220519"/>
              <a:gd name="connsiteX3" fmla="*/ 1963079 w 2049496"/>
              <a:gd name="connsiteY3" fmla="*/ 1189045 h 3220519"/>
              <a:gd name="connsiteX4" fmla="*/ 1121959 w 2049496"/>
              <a:gd name="connsiteY4" fmla="*/ 311557 h 3220519"/>
              <a:gd name="connsiteX5" fmla="*/ 495064 w 2049496"/>
              <a:gd name="connsiteY5" fmla="*/ 481974 h 3220519"/>
              <a:gd name="connsiteX0" fmla="*/ 137898 w 2187394"/>
              <a:gd name="connsiteY0" fmla="*/ 2486731 h 3220519"/>
              <a:gd name="connsiteX1" fmla="*/ 78875 w 2187394"/>
              <a:gd name="connsiteY1" fmla="*/ 2375946 h 3220519"/>
              <a:gd name="connsiteX2" fmla="*/ 611149 w 2187394"/>
              <a:gd name="connsiteY2" fmla="*/ 3062795 h 3220519"/>
              <a:gd name="connsiteX3" fmla="*/ 1778360 w 2187394"/>
              <a:gd name="connsiteY3" fmla="*/ 2467083 h 3220519"/>
              <a:gd name="connsiteX4" fmla="*/ 2100977 w 2187394"/>
              <a:gd name="connsiteY4" fmla="*/ 1189045 h 3220519"/>
              <a:gd name="connsiteX5" fmla="*/ 1259857 w 2187394"/>
              <a:gd name="connsiteY5" fmla="*/ 311557 h 3220519"/>
              <a:gd name="connsiteX6" fmla="*/ 632962 w 2187394"/>
              <a:gd name="connsiteY6" fmla="*/ 481974 h 3220519"/>
              <a:gd name="connsiteX0" fmla="*/ 137898 w 2166181"/>
              <a:gd name="connsiteY0" fmla="*/ 2768211 h 3501999"/>
              <a:gd name="connsiteX1" fmla="*/ 78875 w 2166181"/>
              <a:gd name="connsiteY1" fmla="*/ 2657426 h 3501999"/>
              <a:gd name="connsiteX2" fmla="*/ 611149 w 2166181"/>
              <a:gd name="connsiteY2" fmla="*/ 3344275 h 3501999"/>
              <a:gd name="connsiteX3" fmla="*/ 1778360 w 2166181"/>
              <a:gd name="connsiteY3" fmla="*/ 2748563 h 3501999"/>
              <a:gd name="connsiteX4" fmla="*/ 2100977 w 2166181"/>
              <a:gd name="connsiteY4" fmla="*/ 1470525 h 3501999"/>
              <a:gd name="connsiteX5" fmla="*/ 1387137 w 2166181"/>
              <a:gd name="connsiteY5" fmla="*/ 311557 h 3501999"/>
              <a:gd name="connsiteX6" fmla="*/ 632962 w 2166181"/>
              <a:gd name="connsiteY6" fmla="*/ 763454 h 3501999"/>
              <a:gd name="connsiteX0" fmla="*/ 137898 w 2166181"/>
              <a:gd name="connsiteY0" fmla="*/ 2768211 h 3501999"/>
              <a:gd name="connsiteX1" fmla="*/ 78875 w 2166181"/>
              <a:gd name="connsiteY1" fmla="*/ 2657426 h 3501999"/>
              <a:gd name="connsiteX2" fmla="*/ 611149 w 2166181"/>
              <a:gd name="connsiteY2" fmla="*/ 3344275 h 3501999"/>
              <a:gd name="connsiteX3" fmla="*/ 1778360 w 2166181"/>
              <a:gd name="connsiteY3" fmla="*/ 2748563 h 3501999"/>
              <a:gd name="connsiteX4" fmla="*/ 2100977 w 2166181"/>
              <a:gd name="connsiteY4" fmla="*/ 1470525 h 3501999"/>
              <a:gd name="connsiteX5" fmla="*/ 1387137 w 2166181"/>
              <a:gd name="connsiteY5" fmla="*/ 311557 h 3501999"/>
              <a:gd name="connsiteX6" fmla="*/ 425621 w 2166181"/>
              <a:gd name="connsiteY6" fmla="*/ 612936 h 350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6181" h="3501999">
                <a:moveTo>
                  <a:pt x="137898" y="2768211"/>
                </a:moveTo>
                <a:cubicBezTo>
                  <a:pt x="136937" y="2773169"/>
                  <a:pt x="0" y="2561415"/>
                  <a:pt x="78875" y="2657426"/>
                </a:cubicBezTo>
                <a:cubicBezTo>
                  <a:pt x="157750" y="2753437"/>
                  <a:pt x="336778" y="3352508"/>
                  <a:pt x="611149" y="3344275"/>
                </a:cubicBezTo>
                <a:cubicBezTo>
                  <a:pt x="814340" y="3501999"/>
                  <a:pt x="1530055" y="3060855"/>
                  <a:pt x="1778360" y="2748563"/>
                </a:cubicBezTo>
                <a:cubicBezTo>
                  <a:pt x="2026665" y="2436271"/>
                  <a:pt x="2166181" y="1876693"/>
                  <a:pt x="2100977" y="1470525"/>
                </a:cubicBezTo>
                <a:cubicBezTo>
                  <a:pt x="2035773" y="1064357"/>
                  <a:pt x="1596123" y="444877"/>
                  <a:pt x="1387137" y="311557"/>
                </a:cubicBezTo>
                <a:cubicBezTo>
                  <a:pt x="883687" y="0"/>
                  <a:pt x="518937" y="613387"/>
                  <a:pt x="425621" y="612936"/>
                </a:cubicBezTo>
              </a:path>
            </a:pathLst>
          </a:cu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5" name="Connecteur droit 94"/>
          <p:cNvCxnSpPr/>
          <p:nvPr/>
        </p:nvCxnSpPr>
        <p:spPr>
          <a:xfrm flipV="1">
            <a:off x="4355976" y="2215817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Picture 5"/>
          <p:cNvPicPr>
            <a:picLocks noChangeAspect="1" noChangeArrowheads="1"/>
          </p:cNvPicPr>
          <p:nvPr/>
        </p:nvPicPr>
        <p:blipFill>
          <a:blip r:embed="rId4" cstate="print"/>
          <a:srcRect l="17010" t="39479" r="29598" b="47081"/>
          <a:stretch>
            <a:fillRect/>
          </a:stretch>
        </p:blipFill>
        <p:spPr bwMode="auto">
          <a:xfrm>
            <a:off x="1907704" y="2968686"/>
            <a:ext cx="5040560" cy="71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Text Box 18"/>
          <p:cNvSpPr txBox="1">
            <a:spLocks noChangeArrowheads="1"/>
          </p:cNvSpPr>
          <p:nvPr/>
        </p:nvSpPr>
        <p:spPr bwMode="auto">
          <a:xfrm>
            <a:off x="1547813" y="5470659"/>
            <a:ext cx="3024187" cy="13684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000" b="1" dirty="0"/>
              <a:t>A</a:t>
            </a:r>
            <a:r>
              <a:rPr lang="fr-FR" sz="2000" dirty="0"/>
              <a:t> et </a:t>
            </a:r>
            <a:r>
              <a:rPr lang="fr-FR" sz="2000" b="1" dirty="0"/>
              <a:t>B</a:t>
            </a:r>
            <a:r>
              <a:rPr lang="fr-FR" sz="2000" dirty="0"/>
              <a:t> du </a:t>
            </a:r>
            <a:r>
              <a:rPr lang="fr-FR" sz="2000" b="1" u="sng" dirty="0"/>
              <a:t>même côté</a:t>
            </a:r>
            <a:r>
              <a:rPr lang="fr-FR" sz="2000" dirty="0"/>
              <a:t> de l’axe C = C</a:t>
            </a:r>
            <a:endParaRPr lang="fr-FR" sz="2000" dirty="0">
              <a:sym typeface="Wingdings" pitchFamily="2" charset="2"/>
            </a:endParaRPr>
          </a:p>
          <a:p>
            <a:pPr algn="ctr"/>
            <a:r>
              <a:rPr lang="fr-FR" sz="2000" b="1" u="sng" dirty="0" err="1">
                <a:solidFill>
                  <a:srgbClr val="FF0000"/>
                </a:solidFill>
                <a:sym typeface="Wingdings" pitchFamily="2" charset="2"/>
              </a:rPr>
              <a:t>Diastéréoisomère</a:t>
            </a:r>
            <a:r>
              <a:rPr lang="fr-FR" sz="2000" b="1" u="sng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2400" b="1" u="sng" dirty="0">
                <a:solidFill>
                  <a:srgbClr val="FF0000"/>
                </a:solidFill>
                <a:sym typeface="Wingdings" pitchFamily="2" charset="2"/>
              </a:rPr>
              <a:t>Z</a:t>
            </a:r>
            <a:endParaRPr lang="fr-FR" sz="3200" b="1" u="sng" dirty="0">
              <a:solidFill>
                <a:srgbClr val="FF0000"/>
              </a:solidFill>
              <a:sym typeface="Wingdings" pitchFamily="2" charset="2"/>
            </a:endParaRPr>
          </a:p>
          <a:p>
            <a:pPr algn="ctr"/>
            <a:r>
              <a:rPr lang="fr-FR" sz="2000" b="1" dirty="0">
                <a:solidFill>
                  <a:srgbClr val="006600"/>
                </a:solidFill>
                <a:sym typeface="Wingdings" pitchFamily="2" charset="2"/>
              </a:rPr>
              <a:t>(</a:t>
            </a:r>
            <a:r>
              <a:rPr lang="fr-FR" sz="2000" b="1" dirty="0" err="1" smtClean="0">
                <a:solidFill>
                  <a:srgbClr val="006600"/>
                </a:solidFill>
                <a:sym typeface="Wingdings" pitchFamily="2" charset="2"/>
              </a:rPr>
              <a:t>Zusammen</a:t>
            </a:r>
            <a:r>
              <a:rPr lang="fr-FR" sz="2000" b="1" dirty="0" smtClean="0">
                <a:solidFill>
                  <a:srgbClr val="006600"/>
                </a:solidFill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006600"/>
                </a:solidFill>
                <a:sym typeface="Wingdings" pitchFamily="2" charset="2"/>
              </a:rPr>
              <a:t>= ensemble)</a:t>
            </a:r>
            <a:endParaRPr lang="fr-FR" sz="1400" b="1" dirty="0">
              <a:solidFill>
                <a:srgbClr val="006600"/>
              </a:solidFill>
            </a:endParaRPr>
          </a:p>
        </p:txBody>
      </p:sp>
      <p:pic>
        <p:nvPicPr>
          <p:cNvPr id="100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70659"/>
            <a:ext cx="14668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Text Box 18"/>
          <p:cNvSpPr txBox="1">
            <a:spLocks noChangeArrowheads="1"/>
          </p:cNvSpPr>
          <p:nvPr/>
        </p:nvSpPr>
        <p:spPr bwMode="auto">
          <a:xfrm>
            <a:off x="4572000" y="5470659"/>
            <a:ext cx="3024188" cy="13684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000" b="1" dirty="0"/>
              <a:t>A</a:t>
            </a:r>
            <a:r>
              <a:rPr lang="fr-FR" sz="2000" dirty="0"/>
              <a:t> et </a:t>
            </a:r>
            <a:r>
              <a:rPr lang="fr-FR" sz="2000" b="1" dirty="0"/>
              <a:t>B</a:t>
            </a:r>
            <a:r>
              <a:rPr lang="fr-FR" sz="2000" dirty="0"/>
              <a:t> de </a:t>
            </a:r>
            <a:r>
              <a:rPr lang="fr-FR" sz="2000" b="1" u="sng" dirty="0"/>
              <a:t>part et d’autre </a:t>
            </a:r>
            <a:r>
              <a:rPr lang="fr-FR" sz="2000" dirty="0"/>
              <a:t>de l’axe C = C</a:t>
            </a:r>
            <a:endParaRPr lang="fr-FR" sz="2000" dirty="0">
              <a:sym typeface="Wingdings" pitchFamily="2" charset="2"/>
            </a:endParaRPr>
          </a:p>
          <a:p>
            <a:pPr algn="ctr"/>
            <a:r>
              <a:rPr lang="fr-FR" sz="2000" b="1" u="sng" dirty="0" err="1">
                <a:solidFill>
                  <a:srgbClr val="FF0000"/>
                </a:solidFill>
                <a:sym typeface="Wingdings" pitchFamily="2" charset="2"/>
              </a:rPr>
              <a:t>Diastéréoisomère</a:t>
            </a:r>
            <a:r>
              <a:rPr lang="fr-FR" sz="2000" b="1" u="sng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2400" b="1" u="sng" dirty="0">
                <a:solidFill>
                  <a:srgbClr val="FF0000"/>
                </a:solidFill>
                <a:sym typeface="Wingdings" pitchFamily="2" charset="2"/>
              </a:rPr>
              <a:t>E</a:t>
            </a:r>
            <a:endParaRPr lang="fr-FR" sz="3200" b="1" u="sng" dirty="0">
              <a:solidFill>
                <a:srgbClr val="FF0000"/>
              </a:solidFill>
              <a:sym typeface="Wingdings" pitchFamily="2" charset="2"/>
            </a:endParaRPr>
          </a:p>
          <a:p>
            <a:pPr algn="ctr"/>
            <a:r>
              <a:rPr lang="fr-FR" sz="2000" b="1" dirty="0">
                <a:solidFill>
                  <a:srgbClr val="006600"/>
                </a:solidFill>
                <a:sym typeface="Wingdings" pitchFamily="2" charset="2"/>
              </a:rPr>
              <a:t>(</a:t>
            </a:r>
            <a:r>
              <a:rPr lang="fr-FR" sz="2000" b="1" dirty="0" err="1">
                <a:solidFill>
                  <a:srgbClr val="006600"/>
                </a:solidFill>
                <a:sym typeface="Wingdings" pitchFamily="2" charset="2"/>
              </a:rPr>
              <a:t>Entgegen</a:t>
            </a:r>
            <a:r>
              <a:rPr lang="fr-FR" sz="2000" b="1" dirty="0">
                <a:solidFill>
                  <a:srgbClr val="006600"/>
                </a:solidFill>
                <a:sym typeface="Wingdings" pitchFamily="2" charset="2"/>
              </a:rPr>
              <a:t> = opposé)</a:t>
            </a:r>
            <a:endParaRPr lang="fr-FR" sz="2400" b="1" u="sng" dirty="0">
              <a:solidFill>
                <a:srgbClr val="006600"/>
              </a:solidFill>
            </a:endParaRPr>
          </a:p>
        </p:txBody>
      </p:sp>
      <p:pic>
        <p:nvPicPr>
          <p:cNvPr id="102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5470659"/>
            <a:ext cx="1476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" name="Rectangle 102"/>
          <p:cNvSpPr>
            <a:spLocks noChangeArrowheads="1"/>
          </p:cNvSpPr>
          <p:nvPr/>
        </p:nvSpPr>
        <p:spPr bwMode="auto">
          <a:xfrm>
            <a:off x="0" y="361675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/>
              <a:t>      Une double liaison C=C est dite </a:t>
            </a:r>
            <a:r>
              <a:rPr lang="fr-FR" sz="2000" b="1" i="1" dirty="0" smtClean="0"/>
              <a:t>dissymétrique</a:t>
            </a:r>
            <a:r>
              <a:rPr lang="fr-FR" sz="2000" dirty="0" smtClean="0"/>
              <a:t> si </a:t>
            </a:r>
            <a:r>
              <a:rPr lang="fr-FR" sz="2000" b="1" i="1" dirty="0" smtClean="0">
                <a:solidFill>
                  <a:srgbClr val="FF0000"/>
                </a:solidFill>
              </a:rPr>
              <a:t>chaque atome de carbone de la double liaison porte des </a:t>
            </a:r>
            <a:r>
              <a:rPr lang="fr-FR" sz="2000" b="1" i="1" dirty="0" err="1" smtClean="0">
                <a:solidFill>
                  <a:srgbClr val="FF0000"/>
                </a:solidFill>
              </a:rPr>
              <a:t>substituants</a:t>
            </a:r>
            <a:r>
              <a:rPr lang="fr-FR" sz="2000" b="1" i="1" dirty="0" smtClean="0">
                <a:solidFill>
                  <a:srgbClr val="FF0000"/>
                </a:solidFill>
              </a:rPr>
              <a:t> différents</a:t>
            </a:r>
            <a:r>
              <a:rPr lang="fr-FR" sz="2000" dirty="0" smtClean="0"/>
              <a:t>. </a:t>
            </a:r>
            <a:endParaRPr lang="fr-FR" sz="2000" dirty="0"/>
          </a:p>
        </p:txBody>
      </p:sp>
      <p:sp>
        <p:nvSpPr>
          <p:cNvPr id="104" name="Rectangle 103"/>
          <p:cNvSpPr/>
          <p:nvPr/>
        </p:nvSpPr>
        <p:spPr>
          <a:xfrm>
            <a:off x="179512" y="4319918"/>
            <a:ext cx="8784976" cy="400110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2 agencements spatiaux possibles </a:t>
            </a:r>
            <a:r>
              <a:rPr lang="fr-FR" sz="2000" dirty="0" smtClean="0"/>
              <a:t>pour une double liaison C=C dissymétrique</a:t>
            </a:r>
            <a:endParaRPr lang="fr-FR" sz="2000" dirty="0"/>
          </a:p>
        </p:txBody>
      </p:sp>
      <p:sp>
        <p:nvSpPr>
          <p:cNvPr id="105" name="Rectangle 104"/>
          <p:cNvSpPr/>
          <p:nvPr/>
        </p:nvSpPr>
        <p:spPr>
          <a:xfrm>
            <a:off x="179512" y="4966603"/>
            <a:ext cx="8784976" cy="461665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 smtClean="0">
                <a:solidFill>
                  <a:srgbClr val="FF0000"/>
                </a:solidFill>
              </a:rPr>
              <a:t>DESCRIPTEUR STEREOCHIMIQUE </a:t>
            </a:r>
            <a:r>
              <a:rPr lang="fr-FR" sz="2400" b="1" u="sng" dirty="0" smtClean="0"/>
              <a:t>(Z)</a:t>
            </a:r>
            <a:r>
              <a:rPr lang="fr-FR" sz="2000" b="1" u="sng" dirty="0" smtClean="0">
                <a:solidFill>
                  <a:srgbClr val="FF0000"/>
                </a:solidFill>
              </a:rPr>
              <a:t> ou </a:t>
            </a:r>
            <a:r>
              <a:rPr lang="fr-FR" sz="2400" b="1" u="sng" dirty="0" smtClean="0"/>
              <a:t>(E)</a:t>
            </a:r>
            <a:r>
              <a:rPr lang="fr-FR" sz="2000" dirty="0" smtClean="0"/>
              <a:t> en suivant les </a:t>
            </a:r>
            <a:r>
              <a:rPr lang="fr-FR" sz="2000" b="1" u="sng" dirty="0" smtClean="0">
                <a:solidFill>
                  <a:srgbClr val="FF0000"/>
                </a:solidFill>
              </a:rPr>
              <a:t>règles CIP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106" name="Flèche vers le bas 105"/>
          <p:cNvSpPr/>
          <p:nvPr/>
        </p:nvSpPr>
        <p:spPr>
          <a:xfrm>
            <a:off x="4283968" y="4653136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/>
          <p:cNvSpPr/>
          <p:nvPr/>
        </p:nvSpPr>
        <p:spPr>
          <a:xfrm>
            <a:off x="3813820" y="1287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/>
          </a:p>
        </p:txBody>
      </p:sp>
      <p:sp>
        <p:nvSpPr>
          <p:cNvPr id="72" name="Rectangle 71"/>
          <p:cNvSpPr/>
          <p:nvPr/>
        </p:nvSpPr>
        <p:spPr>
          <a:xfrm>
            <a:off x="4167248" y="36024"/>
            <a:ext cx="3385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2" pitchFamily="18" charset="2"/>
              </a:rPr>
              <a:t>4</a:t>
            </a:r>
            <a:endParaRPr lang="fr-FR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1" grpId="0" animBg="1"/>
      <p:bldP spid="103" grpId="0"/>
      <p:bldP spid="104" grpId="0" animBg="1"/>
      <p:bldP spid="105" grpId="0" animBg="1"/>
      <p:bldP spid="10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1547813" y="44624"/>
            <a:ext cx="3024187" cy="13684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000" b="1" dirty="0"/>
              <a:t>A</a:t>
            </a:r>
            <a:r>
              <a:rPr lang="fr-FR" sz="2000" dirty="0"/>
              <a:t> et </a:t>
            </a:r>
            <a:r>
              <a:rPr lang="fr-FR" sz="2000" b="1" dirty="0"/>
              <a:t>B</a:t>
            </a:r>
            <a:r>
              <a:rPr lang="fr-FR" sz="2000" dirty="0"/>
              <a:t> du </a:t>
            </a:r>
            <a:r>
              <a:rPr lang="fr-FR" sz="2000" b="1" u="sng" dirty="0"/>
              <a:t>même côté</a:t>
            </a:r>
            <a:r>
              <a:rPr lang="fr-FR" sz="2000" dirty="0"/>
              <a:t> de l’axe C = C</a:t>
            </a:r>
            <a:endParaRPr lang="fr-FR" sz="2000" dirty="0">
              <a:sym typeface="Wingdings" pitchFamily="2" charset="2"/>
            </a:endParaRPr>
          </a:p>
          <a:p>
            <a:pPr algn="ctr"/>
            <a:r>
              <a:rPr lang="fr-FR" sz="2000" b="1" u="sng" dirty="0" err="1">
                <a:solidFill>
                  <a:srgbClr val="FF0000"/>
                </a:solidFill>
                <a:sym typeface="Wingdings" pitchFamily="2" charset="2"/>
              </a:rPr>
              <a:t>Diastéréoisomère</a:t>
            </a:r>
            <a:r>
              <a:rPr lang="fr-FR" sz="2000" b="1" u="sng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2400" b="1" u="sng" dirty="0">
                <a:solidFill>
                  <a:srgbClr val="FF0000"/>
                </a:solidFill>
                <a:sym typeface="Wingdings" pitchFamily="2" charset="2"/>
              </a:rPr>
              <a:t>Z</a:t>
            </a:r>
            <a:endParaRPr lang="fr-FR" sz="3200" b="1" u="sng" dirty="0">
              <a:solidFill>
                <a:srgbClr val="FF0000"/>
              </a:solidFill>
              <a:sym typeface="Wingdings" pitchFamily="2" charset="2"/>
            </a:endParaRPr>
          </a:p>
          <a:p>
            <a:pPr algn="ctr"/>
            <a:r>
              <a:rPr lang="fr-FR" sz="2000" b="1" dirty="0">
                <a:solidFill>
                  <a:srgbClr val="006600"/>
                </a:solidFill>
                <a:sym typeface="Wingdings" pitchFamily="2" charset="2"/>
              </a:rPr>
              <a:t>(</a:t>
            </a:r>
            <a:r>
              <a:rPr lang="fr-FR" sz="2000" b="1" dirty="0" err="1" smtClean="0">
                <a:solidFill>
                  <a:srgbClr val="006600"/>
                </a:solidFill>
                <a:sym typeface="Wingdings" pitchFamily="2" charset="2"/>
              </a:rPr>
              <a:t>Zusammen</a:t>
            </a:r>
            <a:r>
              <a:rPr lang="fr-FR" sz="2000" b="1" dirty="0" smtClean="0">
                <a:solidFill>
                  <a:srgbClr val="006600"/>
                </a:solidFill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006600"/>
                </a:solidFill>
                <a:sym typeface="Wingdings" pitchFamily="2" charset="2"/>
              </a:rPr>
              <a:t>= ensemble)</a:t>
            </a:r>
            <a:endParaRPr lang="fr-FR" sz="1400" b="1" dirty="0">
              <a:solidFill>
                <a:srgbClr val="006600"/>
              </a:solidFill>
            </a:endParaRPr>
          </a:p>
        </p:txBody>
      </p:sp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14668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572000" y="44624"/>
            <a:ext cx="3024188" cy="13684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000" b="1" dirty="0"/>
              <a:t>A</a:t>
            </a:r>
            <a:r>
              <a:rPr lang="fr-FR" sz="2000" dirty="0"/>
              <a:t> et </a:t>
            </a:r>
            <a:r>
              <a:rPr lang="fr-FR" sz="2000" b="1" dirty="0"/>
              <a:t>B</a:t>
            </a:r>
            <a:r>
              <a:rPr lang="fr-FR" sz="2000" dirty="0"/>
              <a:t> de </a:t>
            </a:r>
            <a:r>
              <a:rPr lang="fr-FR" sz="2000" b="1" u="sng" dirty="0"/>
              <a:t>part et d’autre </a:t>
            </a:r>
            <a:r>
              <a:rPr lang="fr-FR" sz="2000" dirty="0"/>
              <a:t>de l’axe C = C</a:t>
            </a:r>
            <a:endParaRPr lang="fr-FR" sz="2000" dirty="0">
              <a:sym typeface="Wingdings" pitchFamily="2" charset="2"/>
            </a:endParaRPr>
          </a:p>
          <a:p>
            <a:pPr algn="ctr"/>
            <a:r>
              <a:rPr lang="fr-FR" sz="2000" b="1" u="sng" dirty="0" err="1">
                <a:solidFill>
                  <a:srgbClr val="FF0000"/>
                </a:solidFill>
                <a:sym typeface="Wingdings" pitchFamily="2" charset="2"/>
              </a:rPr>
              <a:t>Diastéréoisomère</a:t>
            </a:r>
            <a:r>
              <a:rPr lang="fr-FR" sz="2000" b="1" u="sng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2400" b="1" u="sng" dirty="0">
                <a:solidFill>
                  <a:srgbClr val="FF0000"/>
                </a:solidFill>
                <a:sym typeface="Wingdings" pitchFamily="2" charset="2"/>
              </a:rPr>
              <a:t>E</a:t>
            </a:r>
            <a:endParaRPr lang="fr-FR" sz="3200" b="1" u="sng" dirty="0">
              <a:solidFill>
                <a:srgbClr val="FF0000"/>
              </a:solidFill>
              <a:sym typeface="Wingdings" pitchFamily="2" charset="2"/>
            </a:endParaRPr>
          </a:p>
          <a:p>
            <a:pPr algn="ctr"/>
            <a:r>
              <a:rPr lang="fr-FR" sz="2000" b="1" dirty="0">
                <a:solidFill>
                  <a:srgbClr val="006600"/>
                </a:solidFill>
                <a:sym typeface="Wingdings" pitchFamily="2" charset="2"/>
              </a:rPr>
              <a:t>(</a:t>
            </a:r>
            <a:r>
              <a:rPr lang="fr-FR" sz="2000" b="1" dirty="0" err="1">
                <a:solidFill>
                  <a:srgbClr val="006600"/>
                </a:solidFill>
                <a:sym typeface="Wingdings" pitchFamily="2" charset="2"/>
              </a:rPr>
              <a:t>Entgegen</a:t>
            </a:r>
            <a:r>
              <a:rPr lang="fr-FR" sz="2000" b="1" dirty="0">
                <a:solidFill>
                  <a:srgbClr val="006600"/>
                </a:solidFill>
                <a:sym typeface="Wingdings" pitchFamily="2" charset="2"/>
              </a:rPr>
              <a:t> = opposé)</a:t>
            </a:r>
            <a:endParaRPr lang="fr-FR" sz="2400" b="1" u="sng" dirty="0">
              <a:solidFill>
                <a:srgbClr val="006600"/>
              </a:solidFill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44624"/>
            <a:ext cx="1476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6513" y="151383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fr-FR" sz="2000" b="1" dirty="0" smtClean="0">
                <a:sym typeface="Wingdings"/>
              </a:rPr>
              <a:t></a:t>
            </a:r>
            <a:r>
              <a:rPr lang="fr-FR" sz="2000" dirty="0" smtClean="0"/>
              <a:t>-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Application 8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Attribuer un descripteur stéréochimique pour ces molécules.</a:t>
            </a:r>
            <a:endParaRPr lang="fr-FR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922165"/>
            <a:ext cx="45434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13" y="1917576"/>
            <a:ext cx="4476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99592" y="2636912"/>
            <a:ext cx="385042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>
                <a:sym typeface="Wingdings" pitchFamily="2" charset="2"/>
              </a:rPr>
              <a:t>E</a:t>
            </a:r>
            <a:endParaRPr lang="fr-FR" sz="32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131840" y="2636912"/>
            <a:ext cx="380232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>
                <a:sym typeface="Wingdings" pitchFamily="2" charset="2"/>
              </a:rPr>
              <a:t>Z</a:t>
            </a:r>
            <a:endParaRPr lang="fr-FR" sz="3200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364088" y="2636912"/>
            <a:ext cx="385042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>
                <a:sym typeface="Wingdings" pitchFamily="2" charset="2"/>
              </a:rPr>
              <a:t>E</a:t>
            </a:r>
            <a:endParaRPr lang="fr-FR" sz="3200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524328" y="2635672"/>
            <a:ext cx="377026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>
                <a:sym typeface="Wingdings" pitchFamily="2" charset="2"/>
              </a:rPr>
              <a:t>Z</a:t>
            </a:r>
            <a:endParaRPr lang="fr-FR" sz="3200" b="1" dirty="0"/>
          </a:p>
        </p:txBody>
      </p:sp>
      <p:sp>
        <p:nvSpPr>
          <p:cNvPr id="26" name="Rectangle 25"/>
          <p:cNvSpPr/>
          <p:nvPr/>
        </p:nvSpPr>
        <p:spPr>
          <a:xfrm>
            <a:off x="735985" y="3789040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endParaRPr lang="fr-FR" b="1" baseline="-25000" dirty="0">
              <a:solidFill>
                <a:srgbClr val="FF0000"/>
              </a:solidFill>
            </a:endParaRPr>
          </a:p>
        </p:txBody>
      </p:sp>
      <p:cxnSp>
        <p:nvCxnSpPr>
          <p:cNvPr id="28" name="Connecteur droit 27"/>
          <p:cNvCxnSpPr/>
          <p:nvPr/>
        </p:nvCxnSpPr>
        <p:spPr>
          <a:xfrm flipV="1">
            <a:off x="1151342" y="3573016"/>
            <a:ext cx="216024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1151342" y="4149080"/>
            <a:ext cx="216024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321066" y="3356992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endParaRPr lang="fr-FR" b="1" dirty="0"/>
          </a:p>
        </p:txBody>
      </p:sp>
      <p:sp>
        <p:nvSpPr>
          <p:cNvPr id="33" name="Rectangle 32"/>
          <p:cNvSpPr/>
          <p:nvPr/>
        </p:nvSpPr>
        <p:spPr>
          <a:xfrm>
            <a:off x="1321066" y="4293096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b="1" dirty="0"/>
          </a:p>
        </p:txBody>
      </p:sp>
      <p:sp>
        <p:nvSpPr>
          <p:cNvPr id="35" name="Rectangle 34"/>
          <p:cNvSpPr/>
          <p:nvPr/>
        </p:nvSpPr>
        <p:spPr>
          <a:xfrm>
            <a:off x="2627784" y="3789040"/>
            <a:ext cx="474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b</a:t>
            </a:r>
            <a:endParaRPr lang="fr-FR" sz="2000" b="1" baseline="-25000" dirty="0">
              <a:solidFill>
                <a:srgbClr val="FF0000"/>
              </a:solidFill>
            </a:endParaRPr>
          </a:p>
        </p:txBody>
      </p:sp>
      <p:cxnSp>
        <p:nvCxnSpPr>
          <p:cNvPr id="36" name="Connecteur droit 35"/>
          <p:cNvCxnSpPr/>
          <p:nvPr/>
        </p:nvCxnSpPr>
        <p:spPr>
          <a:xfrm flipV="1">
            <a:off x="3095558" y="3645024"/>
            <a:ext cx="216024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3095558" y="4005064"/>
            <a:ext cx="216024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265282" y="3356992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b="1" dirty="0"/>
          </a:p>
        </p:txBody>
      </p:sp>
      <p:sp>
        <p:nvSpPr>
          <p:cNvPr id="39" name="Rectangle 38"/>
          <p:cNvSpPr/>
          <p:nvPr/>
        </p:nvSpPr>
        <p:spPr>
          <a:xfrm>
            <a:off x="3265282" y="414908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endParaRPr lang="fr-FR" b="1" dirty="0"/>
          </a:p>
        </p:txBody>
      </p:sp>
      <p:sp>
        <p:nvSpPr>
          <p:cNvPr id="41" name="Rectangle 40"/>
          <p:cNvSpPr/>
          <p:nvPr/>
        </p:nvSpPr>
        <p:spPr>
          <a:xfrm>
            <a:off x="5580112" y="3820978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endParaRPr lang="fr-FR" sz="2000" b="1" baseline="-25000" dirty="0">
              <a:solidFill>
                <a:srgbClr val="FF0000"/>
              </a:solidFill>
            </a:endParaRPr>
          </a:p>
        </p:txBody>
      </p:sp>
      <p:cxnSp>
        <p:nvCxnSpPr>
          <p:cNvPr id="42" name="Connecteur droit 41"/>
          <p:cNvCxnSpPr/>
          <p:nvPr/>
        </p:nvCxnSpPr>
        <p:spPr>
          <a:xfrm flipV="1">
            <a:off x="5968687" y="3604954"/>
            <a:ext cx="216024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5968687" y="4181018"/>
            <a:ext cx="216024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127561" y="3356992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Cl</a:t>
            </a:r>
            <a:endParaRPr lang="fr-FR" b="1" dirty="0"/>
          </a:p>
        </p:txBody>
      </p:sp>
      <p:sp>
        <p:nvSpPr>
          <p:cNvPr id="45" name="Rectangle 44"/>
          <p:cNvSpPr/>
          <p:nvPr/>
        </p:nvSpPr>
        <p:spPr>
          <a:xfrm>
            <a:off x="6127561" y="4325034"/>
            <a:ext cx="383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endParaRPr lang="fr-FR" b="1" dirty="0"/>
          </a:p>
        </p:txBody>
      </p:sp>
      <p:sp>
        <p:nvSpPr>
          <p:cNvPr id="47" name="Rectangle 46"/>
          <p:cNvSpPr/>
          <p:nvPr/>
        </p:nvSpPr>
        <p:spPr>
          <a:xfrm>
            <a:off x="7039322" y="3795781"/>
            <a:ext cx="474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b</a:t>
            </a:r>
            <a:endParaRPr lang="fr-FR" sz="2000" b="1" baseline="-25000" dirty="0">
              <a:solidFill>
                <a:srgbClr val="FF0000"/>
              </a:solidFill>
            </a:endParaRPr>
          </a:p>
        </p:txBody>
      </p:sp>
      <p:cxnSp>
        <p:nvCxnSpPr>
          <p:cNvPr id="48" name="Connecteur droit 47"/>
          <p:cNvCxnSpPr/>
          <p:nvPr/>
        </p:nvCxnSpPr>
        <p:spPr>
          <a:xfrm flipV="1">
            <a:off x="7476190" y="3695828"/>
            <a:ext cx="264162" cy="19101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7524328" y="4167946"/>
            <a:ext cx="216024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7711774" y="344170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endParaRPr lang="fr-FR" b="1" dirty="0"/>
          </a:p>
        </p:txBody>
      </p:sp>
      <p:sp>
        <p:nvSpPr>
          <p:cNvPr id="51" name="Rectangle 50"/>
          <p:cNvSpPr/>
          <p:nvPr/>
        </p:nvSpPr>
        <p:spPr>
          <a:xfrm>
            <a:off x="7687394" y="4312146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endParaRPr lang="fr-FR" b="1" dirty="0"/>
          </a:p>
        </p:txBody>
      </p:sp>
      <p:cxnSp>
        <p:nvCxnSpPr>
          <p:cNvPr id="52" name="Connecteur droit 51"/>
          <p:cNvCxnSpPr/>
          <p:nvPr/>
        </p:nvCxnSpPr>
        <p:spPr>
          <a:xfrm flipV="1">
            <a:off x="7999806" y="3369692"/>
            <a:ext cx="360040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7999806" y="3657724"/>
            <a:ext cx="360040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7999806" y="3729732"/>
            <a:ext cx="360040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8336604" y="3153668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b="1" dirty="0"/>
          </a:p>
        </p:txBody>
      </p:sp>
      <p:sp>
        <p:nvSpPr>
          <p:cNvPr id="62" name="Rectangle 61"/>
          <p:cNvSpPr/>
          <p:nvPr/>
        </p:nvSpPr>
        <p:spPr>
          <a:xfrm>
            <a:off x="8336604" y="344170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b="1" dirty="0"/>
          </a:p>
        </p:txBody>
      </p:sp>
      <p:sp>
        <p:nvSpPr>
          <p:cNvPr id="63" name="Rectangle 62"/>
          <p:cNvSpPr/>
          <p:nvPr/>
        </p:nvSpPr>
        <p:spPr>
          <a:xfrm>
            <a:off x="8336604" y="380174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b="1" dirty="0"/>
          </a:p>
        </p:txBody>
      </p:sp>
      <p:cxnSp>
        <p:nvCxnSpPr>
          <p:cNvPr id="64" name="Connecteur droit 63"/>
          <p:cNvCxnSpPr/>
          <p:nvPr/>
        </p:nvCxnSpPr>
        <p:spPr>
          <a:xfrm flipV="1">
            <a:off x="8028384" y="4271892"/>
            <a:ext cx="360040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8028384" y="4559924"/>
            <a:ext cx="360040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8028384" y="4631932"/>
            <a:ext cx="360040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8365182" y="4055868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endParaRPr lang="fr-FR" b="1" dirty="0"/>
          </a:p>
        </p:txBody>
      </p:sp>
      <p:sp>
        <p:nvSpPr>
          <p:cNvPr id="68" name="Rectangle 67"/>
          <p:cNvSpPr/>
          <p:nvPr/>
        </p:nvSpPr>
        <p:spPr>
          <a:xfrm>
            <a:off x="8365182" y="434390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b="1" dirty="0"/>
          </a:p>
        </p:txBody>
      </p:sp>
      <p:sp>
        <p:nvSpPr>
          <p:cNvPr id="69" name="Rectangle 68"/>
          <p:cNvSpPr/>
          <p:nvPr/>
        </p:nvSpPr>
        <p:spPr>
          <a:xfrm>
            <a:off x="8365182" y="470394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b="1" dirty="0"/>
          </a:p>
        </p:txBody>
      </p:sp>
      <p:sp>
        <p:nvSpPr>
          <p:cNvPr id="80" name="Rectangle 79"/>
          <p:cNvSpPr/>
          <p:nvPr/>
        </p:nvSpPr>
        <p:spPr>
          <a:xfrm>
            <a:off x="611560" y="2260597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endParaRPr lang="fr-FR" b="1" baseline="-25000" dirty="0">
              <a:solidFill>
                <a:srgbClr val="FF000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282782" y="2274730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b</a:t>
            </a:r>
            <a:endParaRPr lang="fr-FR" b="1" baseline="-25000" dirty="0">
              <a:solidFill>
                <a:srgbClr val="FF00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076056" y="223877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endParaRPr lang="fr-FR" b="1" baseline="-25000" dirty="0">
              <a:solidFill>
                <a:srgbClr val="FF000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786611" y="2257822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b</a:t>
            </a:r>
            <a:endParaRPr lang="fr-FR" b="1" baseline="-25000" dirty="0">
              <a:solidFill>
                <a:srgbClr val="FF0000"/>
              </a:solidFill>
            </a:endParaRPr>
          </a:p>
        </p:txBody>
      </p:sp>
      <p:sp>
        <p:nvSpPr>
          <p:cNvPr id="70" name="Rectangle à coins arrondis 69"/>
          <p:cNvSpPr/>
          <p:nvPr/>
        </p:nvSpPr>
        <p:spPr>
          <a:xfrm>
            <a:off x="251520" y="1916832"/>
            <a:ext cx="648072" cy="432048"/>
          </a:xfrm>
          <a:prstGeom prst="roundRect">
            <a:avLst/>
          </a:prstGeom>
          <a:solidFill>
            <a:schemeClr val="tx2">
              <a:lumMod val="40000"/>
              <a:lumOff val="60000"/>
              <a:alpha val="50196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à coins arrondis 70"/>
          <p:cNvSpPr/>
          <p:nvPr/>
        </p:nvSpPr>
        <p:spPr>
          <a:xfrm>
            <a:off x="1403648" y="2708920"/>
            <a:ext cx="648072" cy="432048"/>
          </a:xfrm>
          <a:prstGeom prst="roundRect">
            <a:avLst/>
          </a:prstGeom>
          <a:solidFill>
            <a:srgbClr val="D99694">
              <a:alpha val="50196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à coins arrondis 71"/>
          <p:cNvSpPr/>
          <p:nvPr/>
        </p:nvSpPr>
        <p:spPr>
          <a:xfrm>
            <a:off x="2411760" y="2685770"/>
            <a:ext cx="648072" cy="432048"/>
          </a:xfrm>
          <a:prstGeom prst="roundRect">
            <a:avLst/>
          </a:prstGeom>
          <a:solidFill>
            <a:schemeClr val="tx2">
              <a:lumMod val="40000"/>
              <a:lumOff val="60000"/>
              <a:alpha val="50196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à coins arrondis 78"/>
          <p:cNvSpPr/>
          <p:nvPr/>
        </p:nvSpPr>
        <p:spPr>
          <a:xfrm>
            <a:off x="3635896" y="2708920"/>
            <a:ext cx="648072" cy="432048"/>
          </a:xfrm>
          <a:prstGeom prst="roundRect">
            <a:avLst/>
          </a:prstGeom>
          <a:solidFill>
            <a:srgbClr val="D99694">
              <a:alpha val="50196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Rectangle à coins arrondis 83"/>
          <p:cNvSpPr/>
          <p:nvPr/>
        </p:nvSpPr>
        <p:spPr>
          <a:xfrm>
            <a:off x="4788024" y="1916832"/>
            <a:ext cx="648072" cy="432048"/>
          </a:xfrm>
          <a:prstGeom prst="roundRect">
            <a:avLst/>
          </a:prstGeom>
          <a:solidFill>
            <a:schemeClr val="tx2">
              <a:lumMod val="40000"/>
              <a:lumOff val="60000"/>
              <a:alpha val="50196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Rectangle à coins arrondis 84"/>
          <p:cNvSpPr/>
          <p:nvPr/>
        </p:nvSpPr>
        <p:spPr>
          <a:xfrm>
            <a:off x="5868144" y="2708920"/>
            <a:ext cx="648072" cy="432048"/>
          </a:xfrm>
          <a:prstGeom prst="roundRect">
            <a:avLst/>
          </a:prstGeom>
          <a:solidFill>
            <a:srgbClr val="D99694">
              <a:alpha val="50196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Rectangle à coins arrondis 85"/>
          <p:cNvSpPr/>
          <p:nvPr/>
        </p:nvSpPr>
        <p:spPr>
          <a:xfrm>
            <a:off x="6804248" y="2708920"/>
            <a:ext cx="648072" cy="432048"/>
          </a:xfrm>
          <a:prstGeom prst="roundRect">
            <a:avLst/>
          </a:prstGeom>
          <a:solidFill>
            <a:schemeClr val="tx2">
              <a:lumMod val="40000"/>
              <a:lumOff val="60000"/>
              <a:alpha val="50196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Rectangle à coins arrondis 86"/>
          <p:cNvSpPr/>
          <p:nvPr/>
        </p:nvSpPr>
        <p:spPr>
          <a:xfrm>
            <a:off x="8028384" y="2708920"/>
            <a:ext cx="648072" cy="432048"/>
          </a:xfrm>
          <a:prstGeom prst="roundRect">
            <a:avLst/>
          </a:prstGeom>
          <a:solidFill>
            <a:srgbClr val="D99694">
              <a:alpha val="50196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à coins arrondis 93"/>
          <p:cNvSpPr/>
          <p:nvPr/>
        </p:nvSpPr>
        <p:spPr>
          <a:xfrm>
            <a:off x="1331640" y="3356992"/>
            <a:ext cx="360040" cy="432048"/>
          </a:xfrm>
          <a:prstGeom prst="roundRect">
            <a:avLst/>
          </a:prstGeom>
          <a:solidFill>
            <a:schemeClr val="tx2">
              <a:lumMod val="40000"/>
              <a:lumOff val="60000"/>
              <a:alpha val="50196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Rectangle à coins arrondis 94"/>
          <p:cNvSpPr/>
          <p:nvPr/>
        </p:nvSpPr>
        <p:spPr>
          <a:xfrm>
            <a:off x="3275856" y="4149080"/>
            <a:ext cx="360040" cy="432048"/>
          </a:xfrm>
          <a:prstGeom prst="roundRect">
            <a:avLst/>
          </a:prstGeom>
          <a:solidFill>
            <a:srgbClr val="D99694">
              <a:alpha val="50196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Rectangle à coins arrondis 95"/>
          <p:cNvSpPr/>
          <p:nvPr/>
        </p:nvSpPr>
        <p:spPr>
          <a:xfrm>
            <a:off x="6156176" y="3391647"/>
            <a:ext cx="360040" cy="432048"/>
          </a:xfrm>
          <a:prstGeom prst="roundRect">
            <a:avLst/>
          </a:prstGeom>
          <a:solidFill>
            <a:schemeClr val="tx2">
              <a:lumMod val="40000"/>
              <a:lumOff val="60000"/>
              <a:alpha val="50196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Rectangle à coins arrondis 96"/>
          <p:cNvSpPr/>
          <p:nvPr/>
        </p:nvSpPr>
        <p:spPr>
          <a:xfrm>
            <a:off x="7728777" y="4291526"/>
            <a:ext cx="360040" cy="432048"/>
          </a:xfrm>
          <a:prstGeom prst="roundRect">
            <a:avLst/>
          </a:prstGeom>
          <a:solidFill>
            <a:srgbClr val="D99694">
              <a:alpha val="50196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Rectangle 15"/>
          <p:cNvSpPr>
            <a:spLocks noChangeArrowheads="1"/>
          </p:cNvSpPr>
          <p:nvPr/>
        </p:nvSpPr>
        <p:spPr bwMode="auto">
          <a:xfrm>
            <a:off x="395536" y="4653136"/>
            <a:ext cx="19797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prioritaire </a:t>
            </a:r>
          </a:p>
          <a:p>
            <a:pPr algn="ctr" eaLnBrk="0" hangingPunct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sur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99" name="Rectangle 15"/>
          <p:cNvSpPr>
            <a:spLocks noChangeArrowheads="1"/>
          </p:cNvSpPr>
          <p:nvPr/>
        </p:nvSpPr>
        <p:spPr bwMode="auto">
          <a:xfrm>
            <a:off x="2411760" y="4653136"/>
            <a:ext cx="19797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5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prioritaire </a:t>
            </a:r>
          </a:p>
          <a:p>
            <a:pPr algn="ctr" eaLnBrk="0" hangingPunct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sur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endParaRPr lang="fr-FR" sz="20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100" name="Rectangle 15"/>
          <p:cNvSpPr>
            <a:spLocks noChangeArrowheads="1"/>
          </p:cNvSpPr>
          <p:nvPr/>
        </p:nvSpPr>
        <p:spPr bwMode="auto">
          <a:xfrm>
            <a:off x="4355976" y="4365104"/>
            <a:ext cx="19797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prioritaire </a:t>
            </a:r>
          </a:p>
          <a:p>
            <a:pPr algn="ctr" eaLnBrk="0" hangingPunct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sur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OH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102" name="Rectangle 15"/>
          <p:cNvSpPr>
            <a:spLocks noChangeArrowheads="1"/>
          </p:cNvSpPr>
          <p:nvPr/>
        </p:nvSpPr>
        <p:spPr bwMode="auto">
          <a:xfrm>
            <a:off x="6516216" y="4797152"/>
            <a:ext cx="19797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5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prioritaire </a:t>
            </a:r>
          </a:p>
          <a:p>
            <a:pPr algn="ctr" eaLnBrk="0" hangingPunct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sur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endParaRPr lang="fr-FR" sz="20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179512" y="5520714"/>
            <a:ext cx="8784976" cy="1292662"/>
          </a:xfrm>
          <a:prstGeom prst="rect">
            <a:avLst/>
          </a:prstGeom>
          <a:solidFill>
            <a:srgbClr val="C6EAEC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molécule possédant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 n » centres 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stéréogènes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(carbones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asymétri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pPr algn="just">
              <a:defRPr/>
            </a:pPr>
            <a:endParaRPr lang="fr-FR" sz="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doubles liaisons C=C dissymétriques) a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 maximum     </a:t>
            </a:r>
            <a:r>
              <a:rPr lang="fr-FR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stéréo-</a:t>
            </a:r>
          </a:p>
          <a:p>
            <a:pPr algn="just">
              <a:defRPr/>
            </a:pPr>
            <a:endParaRPr lang="fr-FR" sz="5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isomères de configuration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1200" b="1" i="1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7343835" y="5877272"/>
            <a:ext cx="540533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 smtClean="0">
                <a:sym typeface="Wingdings" pitchFamily="2" charset="2"/>
              </a:rPr>
              <a:t>2</a:t>
            </a:r>
            <a:r>
              <a:rPr lang="fr-FR" sz="3200" b="1" baseline="30000" dirty="0" smtClean="0">
                <a:sym typeface="Wingdings" pitchFamily="2" charset="2"/>
              </a:rPr>
              <a:t>n</a:t>
            </a:r>
            <a:endParaRPr lang="fr-FR" sz="3200" dirty="0"/>
          </a:p>
        </p:txBody>
      </p:sp>
      <p:sp>
        <p:nvSpPr>
          <p:cNvPr id="76" name="ZoneTexte 75"/>
          <p:cNvSpPr txBox="1">
            <a:spLocks noChangeArrowheads="1"/>
          </p:cNvSpPr>
          <p:nvPr/>
        </p:nvSpPr>
        <p:spPr bwMode="auto">
          <a:xfrm>
            <a:off x="3707904" y="6408473"/>
            <a:ext cx="5112568" cy="3847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900" b="1" dirty="0" smtClean="0">
                <a:solidFill>
                  <a:srgbClr val="006600"/>
                </a:solidFill>
                <a:latin typeface="Arial" charset="0"/>
                <a:cs typeface="Arial" charset="0"/>
                <a:sym typeface="Wingdings" pitchFamily="2" charset="2"/>
              </a:rPr>
              <a:t>Nombre qui diminue s’il y a des symétries</a:t>
            </a:r>
            <a:endParaRPr lang="fr-FR" sz="1900" b="1" u="sng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3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"/>
                            </p:stCondLst>
                            <p:childTnLst>
                              <p:par>
                                <p:cTn id="2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00"/>
                            </p:stCondLst>
                            <p:childTnLst>
                              <p:par>
                                <p:cTn id="2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000"/>
                            </p:stCondLst>
                            <p:childTnLst>
                              <p:par>
                                <p:cTn id="2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"/>
                            </p:stCondLst>
                            <p:childTnLst>
                              <p:par>
                                <p:cTn id="28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5" grpId="0" animBg="1"/>
      <p:bldP spid="21" grpId="0" animBg="1"/>
      <p:bldP spid="22" grpId="0" animBg="1"/>
      <p:bldP spid="26" grpId="0"/>
      <p:bldP spid="32" grpId="0"/>
      <p:bldP spid="33" grpId="0"/>
      <p:bldP spid="35" grpId="0"/>
      <p:bldP spid="38" grpId="0"/>
      <p:bldP spid="39" grpId="0"/>
      <p:bldP spid="41" grpId="0"/>
      <p:bldP spid="44" grpId="0"/>
      <p:bldP spid="45" grpId="0"/>
      <p:bldP spid="47" grpId="0"/>
      <p:bldP spid="50" grpId="0"/>
      <p:bldP spid="51" grpId="0"/>
      <p:bldP spid="61" grpId="0"/>
      <p:bldP spid="62" grpId="0"/>
      <p:bldP spid="63" grpId="0"/>
      <p:bldP spid="67" grpId="0"/>
      <p:bldP spid="68" grpId="0"/>
      <p:bldP spid="69" grpId="0"/>
      <p:bldP spid="80" grpId="0"/>
      <p:bldP spid="81" grpId="0"/>
      <p:bldP spid="82" grpId="0"/>
      <p:bldP spid="83" grpId="0"/>
      <p:bldP spid="70" grpId="0" animBg="1"/>
      <p:bldP spid="71" grpId="0" animBg="1"/>
      <p:bldP spid="72" grpId="0" animBg="1"/>
      <p:bldP spid="79" grpId="0" animBg="1"/>
      <p:bldP spid="84" grpId="0" animBg="1"/>
      <p:bldP spid="85" grpId="0" animBg="1"/>
      <p:bldP spid="86" grpId="0" animBg="1"/>
      <p:bldP spid="87" grpId="0" animBg="1"/>
      <p:bldP spid="94" grpId="0" animBg="1"/>
      <p:bldP spid="95" grpId="0" animBg="1"/>
      <p:bldP spid="96" grpId="0" animBg="1"/>
      <p:bldP spid="97" grpId="0" animBg="1"/>
      <p:bldP spid="98" grpId="0"/>
      <p:bldP spid="99" grpId="0"/>
      <p:bldP spid="100" grpId="0"/>
      <p:bldP spid="102" grpId="0"/>
      <p:bldP spid="73" grpId="0" animBg="1"/>
      <p:bldP spid="75" grpId="0" animBg="1"/>
      <p:bldP spid="7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/>
          <p:cNvGrpSpPr/>
          <p:nvPr/>
        </p:nvGrpSpPr>
        <p:grpSpPr>
          <a:xfrm>
            <a:off x="5003800" y="5155876"/>
            <a:ext cx="4140200" cy="1702123"/>
            <a:chOff x="5003800" y="5155876"/>
            <a:chExt cx="4140200" cy="1702123"/>
          </a:xfrm>
        </p:grpSpPr>
        <p:pic>
          <p:nvPicPr>
            <p:cNvPr id="12" name="Picture 1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3800" y="5155876"/>
              <a:ext cx="4140200" cy="1702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Flèche droite 19"/>
            <p:cNvSpPr/>
            <p:nvPr/>
          </p:nvSpPr>
          <p:spPr>
            <a:xfrm>
              <a:off x="6156176" y="5949280"/>
              <a:ext cx="360040" cy="21602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3932238" y="3645024"/>
            <a:ext cx="5211762" cy="1517203"/>
            <a:chOff x="3932238" y="3645024"/>
            <a:chExt cx="5211762" cy="1517203"/>
          </a:xfrm>
        </p:grpSpPr>
        <p:pic>
          <p:nvPicPr>
            <p:cNvPr id="10" name="Picture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32238" y="3645024"/>
              <a:ext cx="5211762" cy="1517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Flèche droite 18"/>
            <p:cNvSpPr/>
            <p:nvPr/>
          </p:nvSpPr>
          <p:spPr>
            <a:xfrm>
              <a:off x="6228184" y="4269946"/>
              <a:ext cx="360040" cy="21602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700808"/>
            <a:ext cx="7417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Les deux types de </a:t>
            </a:r>
            <a:r>
              <a:rPr lang="fr-FR" sz="2000" b="1" i="1" u="sng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stéréoisoméres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de configuration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/>
          <a:srcRect l="55754" t="33600" r="19204" b="54640"/>
          <a:stretch>
            <a:fillRect/>
          </a:stretch>
        </p:blipFill>
        <p:spPr bwMode="auto">
          <a:xfrm>
            <a:off x="2915816" y="2060848"/>
            <a:ext cx="2808312" cy="74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3752011"/>
            <a:ext cx="13316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fr-FR" b="1" i="1" u="sng" dirty="0"/>
              <a:t>Exemples :</a:t>
            </a:r>
            <a:endParaRPr lang="fr-FR" sz="3200" dirty="0"/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3789040"/>
            <a:ext cx="2303462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68953"/>
            <a:ext cx="5004048" cy="151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850" y="3696461"/>
            <a:ext cx="1079574" cy="138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7710" y="5228901"/>
            <a:ext cx="2557215" cy="151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8244408" y="4437112"/>
            <a:ext cx="72340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A2</a:t>
            </a:r>
            <a:endParaRPr lang="fr-FR" sz="2000" dirty="0"/>
          </a:p>
        </p:txBody>
      </p:sp>
      <p:sp>
        <p:nvSpPr>
          <p:cNvPr id="22" name="Rectangle 21"/>
          <p:cNvSpPr/>
          <p:nvPr/>
        </p:nvSpPr>
        <p:spPr>
          <a:xfrm>
            <a:off x="7452320" y="6309320"/>
            <a:ext cx="73289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B2</a:t>
            </a:r>
            <a:endParaRPr lang="fr-FR" sz="2000" dirty="0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79512" y="2828975"/>
            <a:ext cx="8784976" cy="769441"/>
          </a:xfrm>
          <a:prstGeom prst="rect">
            <a:avLst/>
          </a:prstGeom>
          <a:solidFill>
            <a:srgbClr val="C6EAEC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fr-FR" sz="2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Deux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stéréoisomères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configuration forment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couple</a:t>
            </a:r>
          </a:p>
          <a:p>
            <a:pPr algn="just">
              <a:defRPr/>
            </a:pP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d’ENANTIOMERES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s’ils sont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images l’un de l’autre dans un miroir plan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1200" b="1" i="1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179512" y="116632"/>
            <a:ext cx="8784976" cy="1354217"/>
          </a:xfrm>
          <a:prstGeom prst="rect">
            <a:avLst/>
          </a:prstGeom>
          <a:solidFill>
            <a:srgbClr val="C6EAEC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molécule possédant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 n » centres 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stéréogènes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(carbones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asymétri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pPr algn="just">
              <a:defRPr/>
            </a:pPr>
            <a:endParaRPr lang="fr-FR" sz="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doubles liaisons C=C dissymétriques) a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 maximum     </a:t>
            </a:r>
            <a:r>
              <a:rPr lang="fr-FR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stéréo-</a:t>
            </a:r>
          </a:p>
          <a:p>
            <a:pPr algn="just">
              <a:defRPr/>
            </a:pPr>
            <a:endParaRPr lang="fr-FR" sz="5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isomères de configuration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fr-FR" sz="200" b="1" i="1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343835" y="410570"/>
            <a:ext cx="540533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 smtClean="0">
                <a:sym typeface="Wingdings" pitchFamily="2" charset="2"/>
              </a:rPr>
              <a:t>2</a:t>
            </a:r>
            <a:r>
              <a:rPr lang="fr-FR" sz="3200" b="1" baseline="30000" dirty="0" smtClean="0">
                <a:sym typeface="Wingdings" pitchFamily="2" charset="2"/>
              </a:rPr>
              <a:t>n</a:t>
            </a:r>
            <a:endParaRPr lang="fr-FR" sz="3200" dirty="0"/>
          </a:p>
        </p:txBody>
      </p:sp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3779911" y="1029907"/>
            <a:ext cx="5101551" cy="3847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900" b="1" dirty="0" smtClean="0">
                <a:solidFill>
                  <a:srgbClr val="006600"/>
                </a:solidFill>
                <a:latin typeface="Arial" charset="0"/>
                <a:cs typeface="Arial" charset="0"/>
                <a:sym typeface="Wingdings" pitchFamily="2" charset="2"/>
              </a:rPr>
              <a:t>Nombre qui diminue s’il y a des symétries</a:t>
            </a:r>
            <a:endParaRPr lang="fr-FR" sz="1900" b="1" u="sng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1" grpId="0" animBg="1"/>
      <p:bldP spid="22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e 28"/>
          <p:cNvGrpSpPr/>
          <p:nvPr/>
        </p:nvGrpSpPr>
        <p:grpSpPr>
          <a:xfrm>
            <a:off x="4859338" y="3023642"/>
            <a:ext cx="4284662" cy="1170136"/>
            <a:chOff x="4859338" y="3023642"/>
            <a:chExt cx="4284662" cy="1170136"/>
          </a:xfrm>
        </p:grpSpPr>
        <p:pic>
          <p:nvPicPr>
            <p:cNvPr id="14" name="Picture 2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59338" y="3023642"/>
              <a:ext cx="4284662" cy="1170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Flèche droite 20"/>
            <p:cNvSpPr/>
            <p:nvPr/>
          </p:nvSpPr>
          <p:spPr>
            <a:xfrm>
              <a:off x="6049443" y="3679749"/>
              <a:ext cx="360040" cy="21602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-6777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fr-FR" sz="2000" b="1" i="1" u="sng" dirty="0"/>
              <a:t>Exemples :</a:t>
            </a:r>
            <a:endParaRPr lang="fr-FR" sz="3600" dirty="0"/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5641"/>
            <a:ext cx="2303462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2238" y="-27384"/>
            <a:ext cx="5211762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40768"/>
            <a:ext cx="4953713" cy="149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1412478"/>
            <a:ext cx="41402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890441"/>
            <a:ext cx="47879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850" y="45641"/>
            <a:ext cx="9207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59563" y="1485503"/>
            <a:ext cx="2265362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688" y="3103166"/>
            <a:ext cx="2139950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293096"/>
            <a:ext cx="5255790" cy="236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lèche droite 18"/>
          <p:cNvSpPr/>
          <p:nvPr/>
        </p:nvSpPr>
        <p:spPr>
          <a:xfrm>
            <a:off x="6228184" y="571830"/>
            <a:ext cx="360040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>
            <a:off x="6156176" y="2132856"/>
            <a:ext cx="360040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0" name="Groupe 29"/>
          <p:cNvGrpSpPr/>
          <p:nvPr/>
        </p:nvGrpSpPr>
        <p:grpSpPr>
          <a:xfrm>
            <a:off x="5220072" y="4429561"/>
            <a:ext cx="3888432" cy="2241933"/>
            <a:chOff x="5220072" y="4429561"/>
            <a:chExt cx="3888432" cy="2241933"/>
          </a:xfrm>
        </p:grpSpPr>
        <p:pic>
          <p:nvPicPr>
            <p:cNvPr id="36866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948264" y="4653136"/>
              <a:ext cx="2151745" cy="2018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23"/>
            <p:cNvSpPr/>
            <p:nvPr/>
          </p:nvSpPr>
          <p:spPr>
            <a:xfrm>
              <a:off x="6876256" y="4509120"/>
              <a:ext cx="2232248" cy="21602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5220072" y="4429561"/>
              <a:ext cx="1728192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eaLnBrk="0" hangingPunct="0"/>
              <a:r>
                <a:rPr lang="fr-FR" sz="2000" b="1" u="sng" dirty="0" smtClean="0"/>
                <a:t>Image de D1 </a:t>
              </a:r>
              <a:r>
                <a:rPr lang="fr-FR" sz="2000" u="sng" dirty="0" smtClean="0"/>
                <a:t>dans un miroir plan</a:t>
              </a:r>
              <a:endParaRPr lang="fr-FR" sz="3600" u="sng" dirty="0"/>
            </a:p>
          </p:txBody>
        </p:sp>
        <p:sp>
          <p:nvSpPr>
            <p:cNvPr id="22" name="Flèche droite 21"/>
            <p:cNvSpPr/>
            <p:nvPr/>
          </p:nvSpPr>
          <p:spPr>
            <a:xfrm>
              <a:off x="6660232" y="5157192"/>
              <a:ext cx="360040" cy="21602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8244408" y="508610"/>
            <a:ext cx="72340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A2</a:t>
            </a:r>
            <a:endParaRPr lang="fr-FR" sz="2000" dirty="0"/>
          </a:p>
        </p:txBody>
      </p:sp>
      <p:sp>
        <p:nvSpPr>
          <p:cNvPr id="26" name="Rectangle 25"/>
          <p:cNvSpPr/>
          <p:nvPr/>
        </p:nvSpPr>
        <p:spPr>
          <a:xfrm>
            <a:off x="7452320" y="2380818"/>
            <a:ext cx="73289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B2</a:t>
            </a:r>
            <a:endParaRPr lang="fr-FR" sz="2000" dirty="0"/>
          </a:p>
        </p:txBody>
      </p:sp>
      <p:sp>
        <p:nvSpPr>
          <p:cNvPr id="27" name="Rectangle 26"/>
          <p:cNvSpPr/>
          <p:nvPr/>
        </p:nvSpPr>
        <p:spPr>
          <a:xfrm>
            <a:off x="8244408" y="3429000"/>
            <a:ext cx="73289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C2</a:t>
            </a:r>
            <a:endParaRPr lang="fr-FR" sz="2000" dirty="0"/>
          </a:p>
        </p:txBody>
      </p:sp>
      <p:sp>
        <p:nvSpPr>
          <p:cNvPr id="28" name="Rectangle 27"/>
          <p:cNvSpPr/>
          <p:nvPr/>
        </p:nvSpPr>
        <p:spPr>
          <a:xfrm>
            <a:off x="8411107" y="6457890"/>
            <a:ext cx="73289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= D2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86" t="29000" r="47165" b="31520"/>
          <a:stretch>
            <a:fillRect/>
          </a:stretch>
        </p:blipFill>
        <p:spPr bwMode="auto">
          <a:xfrm>
            <a:off x="1259632" y="2924944"/>
            <a:ext cx="3888432" cy="18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732588" y="1773238"/>
            <a:ext cx="2087562" cy="935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7950" y="1773238"/>
            <a:ext cx="1727200" cy="1008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8738" t="32227" r="52362" b="48974"/>
          <a:stretch>
            <a:fillRect/>
          </a:stretch>
        </p:blipFill>
        <p:spPr bwMode="auto">
          <a:xfrm>
            <a:off x="1547664" y="576352"/>
            <a:ext cx="3312368" cy="193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755" t="53399" r="21833" b="27803"/>
          <a:stretch>
            <a:fillRect/>
          </a:stretch>
        </p:blipFill>
        <p:spPr bwMode="auto">
          <a:xfrm>
            <a:off x="3707904" y="4869160"/>
            <a:ext cx="4139952" cy="186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b="89258"/>
          <a:stretch>
            <a:fillRect/>
          </a:stretch>
        </p:blipFill>
        <p:spPr bwMode="auto">
          <a:xfrm>
            <a:off x="0" y="-27384"/>
            <a:ext cx="9144000" cy="5760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864384"/>
            <a:ext cx="17636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Acide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propanoïque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(Acide carboxylique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647" t="29080" r="18498" b="47400"/>
          <a:stretch>
            <a:fillRect/>
          </a:stretch>
        </p:blipFill>
        <p:spPr bwMode="auto">
          <a:xfrm>
            <a:off x="5004048" y="548680"/>
            <a:ext cx="2998619" cy="107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Connecteur droit 20"/>
          <p:cNvCxnSpPr/>
          <p:nvPr/>
        </p:nvCxnSpPr>
        <p:spPr>
          <a:xfrm flipV="1">
            <a:off x="6732240" y="2033176"/>
            <a:ext cx="576064" cy="288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 flipV="1">
            <a:off x="7308304" y="2033176"/>
            <a:ext cx="576064" cy="288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7847856" y="2033176"/>
            <a:ext cx="576064" cy="2880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7847856" y="2321208"/>
            <a:ext cx="0" cy="5760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7991872" y="2321208"/>
            <a:ext cx="0" cy="5760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7669932" y="2833772"/>
            <a:ext cx="504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8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endParaRPr lang="fr-FR" sz="2800" b="1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8397380" y="1745144"/>
            <a:ext cx="7456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8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OH</a:t>
            </a:r>
            <a:endParaRPr lang="fr-FR" sz="2800" b="1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cxnSp>
        <p:nvCxnSpPr>
          <p:cNvPr id="29" name="Connecteur droit 28"/>
          <p:cNvCxnSpPr/>
          <p:nvPr/>
        </p:nvCxnSpPr>
        <p:spPr>
          <a:xfrm flipV="1">
            <a:off x="5148064" y="5301208"/>
            <a:ext cx="504056" cy="288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 flipV="1">
            <a:off x="6084168" y="5373216"/>
            <a:ext cx="432048" cy="21602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6706532" y="5289633"/>
            <a:ext cx="504056" cy="28803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 flipV="1">
            <a:off x="4427984" y="5289633"/>
            <a:ext cx="360040" cy="2160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0" y="4005064"/>
            <a:ext cx="1763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Pentan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-2-one (Cétone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 flipV="1">
            <a:off x="7272808" y="3717032"/>
            <a:ext cx="576064" cy="288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 flipV="1">
            <a:off x="7848872" y="3717032"/>
            <a:ext cx="576064" cy="288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8388424" y="3717032"/>
            <a:ext cx="576064" cy="28803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 flipV="1">
            <a:off x="6696744" y="3717032"/>
            <a:ext cx="576064" cy="28803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8352928" y="3933056"/>
            <a:ext cx="0" cy="5760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8496944" y="3933056"/>
            <a:ext cx="0" cy="5760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8"/>
          <p:cNvSpPr>
            <a:spLocks noChangeArrowheads="1"/>
          </p:cNvSpPr>
          <p:nvPr/>
        </p:nvSpPr>
        <p:spPr bwMode="auto">
          <a:xfrm>
            <a:off x="8175004" y="4445620"/>
            <a:ext cx="504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8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endParaRPr lang="fr-FR" sz="2800" b="1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28" grpId="0"/>
      <p:bldP spid="36" grpId="0"/>
      <p:bldP spid="4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54203"/>
            <a:ext cx="8784976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2000" b="1" u="sng" dirty="0" smtClean="0"/>
              <a:t>2 méthodes possibles pour dessiner l’énantiomère d’une molécule :</a:t>
            </a:r>
          </a:p>
          <a:p>
            <a:endParaRPr lang="fr-FR" sz="800" dirty="0" smtClean="0">
              <a:sym typeface="Wingdings 2"/>
            </a:endParaRPr>
          </a:p>
          <a:p>
            <a:r>
              <a:rPr lang="fr-FR" sz="2000" dirty="0" smtClean="0">
                <a:sym typeface="Wingdings 2"/>
              </a:rPr>
              <a:t>     </a:t>
            </a:r>
            <a:r>
              <a:rPr lang="fr-FR" sz="2000" dirty="0" smtClean="0"/>
              <a:t> </a:t>
            </a:r>
          </a:p>
          <a:p>
            <a:r>
              <a:rPr lang="fr-FR" sz="800" dirty="0" smtClean="0"/>
              <a:t> </a:t>
            </a:r>
          </a:p>
          <a:p>
            <a:r>
              <a:rPr lang="fr-FR" sz="2000" dirty="0" smtClean="0">
                <a:sym typeface="Wingdings 2"/>
              </a:rPr>
              <a:t>     </a:t>
            </a:r>
            <a:r>
              <a:rPr lang="fr-FR" sz="2000" dirty="0" smtClean="0"/>
              <a:t> </a:t>
            </a:r>
          </a:p>
          <a:p>
            <a:endParaRPr lang="fr-FR" sz="2000" b="1" u="sng" dirty="0" smtClean="0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755576" y="444505"/>
            <a:ext cx="7920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Dessiner 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symétrie de cette molécule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 rapport à un plan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755576" y="858748"/>
            <a:ext cx="79928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Inverser la configuration absolue 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TOUS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ses carbones asymétriques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50084" t="30240" r="12045" b="55560"/>
          <a:stretch>
            <a:fillRect/>
          </a:stretch>
        </p:blipFill>
        <p:spPr bwMode="auto">
          <a:xfrm>
            <a:off x="2699792" y="2751212"/>
            <a:ext cx="3240360" cy="68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 l="10395" t="35280" r="37158" b="29440"/>
          <a:stretch>
            <a:fillRect/>
          </a:stretch>
        </p:blipFill>
        <p:spPr bwMode="auto">
          <a:xfrm>
            <a:off x="1187624" y="4357319"/>
            <a:ext cx="6768752" cy="25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 descr="Première Partie: L'argent, le vocabulaire – Français inclusif: An  Interactive Textbook for French 202"/>
          <p:cNvPicPr>
            <a:picLocks noChangeAspect="1" noChangeArrowheads="1"/>
          </p:cNvPicPr>
          <p:nvPr/>
        </p:nvPicPr>
        <p:blipFill>
          <a:blip r:embed="rId4" cstate="print"/>
          <a:srcRect l="5984" t="32059" b="5302"/>
          <a:stretch>
            <a:fillRect/>
          </a:stretch>
        </p:blipFill>
        <p:spPr bwMode="auto">
          <a:xfrm rot="20777177">
            <a:off x="293907" y="1867653"/>
            <a:ext cx="2088232" cy="608697"/>
          </a:xfrm>
          <a:prstGeom prst="rect">
            <a:avLst/>
          </a:prstGeom>
          <a:noFill/>
        </p:spPr>
      </p:pic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2555776" y="1844824"/>
            <a:ext cx="6588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RACEMIQUE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= mélange équimolaire de 2 énantiomères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6200" y="3455764"/>
            <a:ext cx="8964488" cy="769441"/>
          </a:xfrm>
          <a:prstGeom prst="rect">
            <a:avLst/>
          </a:prstGeom>
          <a:solidFill>
            <a:srgbClr val="C6EAEC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fr-FR" sz="2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stéréoisomères</a:t>
            </a:r>
            <a:r>
              <a:rPr lang="fr-FR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fr-FR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configuration</a:t>
            </a:r>
            <a:r>
              <a:rPr lang="fr-FR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forment</a:t>
            </a:r>
            <a:r>
              <a:rPr lang="fr-FR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fr-FR" sz="11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couple</a:t>
            </a:r>
            <a:r>
              <a:rPr lang="fr-FR" sz="11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fr-FR" sz="11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DIASTE-REOISOMERES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s’ils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</a:t>
            </a:r>
            <a:r>
              <a:rPr lang="fr-FR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sont</a:t>
            </a:r>
            <a:r>
              <a:rPr lang="fr-FR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</a:t>
            </a:r>
            <a:r>
              <a:rPr lang="fr-FR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images</a:t>
            </a:r>
            <a:r>
              <a:rPr lang="fr-FR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l’un</a:t>
            </a:r>
            <a:r>
              <a:rPr lang="fr-FR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fr-FR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l’autre</a:t>
            </a:r>
            <a:r>
              <a:rPr lang="fr-FR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dans</a:t>
            </a:r>
            <a:r>
              <a:rPr lang="fr-FR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fr-FR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miroir</a:t>
            </a:r>
            <a:r>
              <a:rPr lang="fr-FR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1200" b="1" i="1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0" grpId="0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l="10395" t="35280" r="37158" b="29440"/>
          <a:stretch>
            <a:fillRect/>
          </a:stretch>
        </p:blipFill>
        <p:spPr bwMode="auto">
          <a:xfrm>
            <a:off x="1475656" y="1556792"/>
            <a:ext cx="6768752" cy="256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50084" t="30240" r="12045" b="55560"/>
          <a:stretch>
            <a:fillRect/>
          </a:stretch>
        </p:blipFill>
        <p:spPr bwMode="auto">
          <a:xfrm>
            <a:off x="2699792" y="42780"/>
            <a:ext cx="3240360" cy="68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 l="37327" t="35280" r="11171" b="31121"/>
          <a:stretch>
            <a:fillRect/>
          </a:stretch>
        </p:blipFill>
        <p:spPr bwMode="auto">
          <a:xfrm>
            <a:off x="1547664" y="4221088"/>
            <a:ext cx="6840760" cy="251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829675" y="5390691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75856" y="5390691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3312" y="752004"/>
            <a:ext cx="8964488" cy="769441"/>
          </a:xfrm>
          <a:prstGeom prst="rect">
            <a:avLst/>
          </a:prstGeom>
          <a:solidFill>
            <a:srgbClr val="C6EAEC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fr-FR" sz="2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stéréoisomères</a:t>
            </a:r>
            <a:r>
              <a:rPr lang="fr-FR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fr-FR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configuration</a:t>
            </a:r>
            <a:r>
              <a:rPr lang="fr-FR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forment</a:t>
            </a:r>
            <a:r>
              <a:rPr lang="fr-FR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fr-FR" sz="11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couple</a:t>
            </a:r>
            <a:r>
              <a:rPr lang="fr-FR" sz="11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fr-FR" sz="11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DIASTE-REOISOMERES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s’ils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</a:t>
            </a:r>
            <a:r>
              <a:rPr lang="fr-FR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sont</a:t>
            </a:r>
            <a:r>
              <a:rPr lang="fr-FR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</a:t>
            </a:r>
            <a:r>
              <a:rPr lang="fr-FR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images</a:t>
            </a:r>
            <a:r>
              <a:rPr lang="fr-FR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l’un</a:t>
            </a:r>
            <a:r>
              <a:rPr lang="fr-FR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fr-FR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l’autre</a:t>
            </a:r>
            <a:r>
              <a:rPr lang="fr-FR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dans</a:t>
            </a:r>
            <a:r>
              <a:rPr lang="fr-FR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fr-FR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miroir</a:t>
            </a:r>
            <a:r>
              <a:rPr lang="fr-FR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1200" b="1" i="1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e 42"/>
          <p:cNvGrpSpPr/>
          <p:nvPr/>
        </p:nvGrpSpPr>
        <p:grpSpPr>
          <a:xfrm>
            <a:off x="-108520" y="620688"/>
            <a:ext cx="5496642" cy="3702025"/>
            <a:chOff x="-108520" y="620688"/>
            <a:chExt cx="5496642" cy="3702025"/>
          </a:xfrm>
        </p:grpSpPr>
        <p:grpSp>
          <p:nvGrpSpPr>
            <p:cNvPr id="42" name="Groupe 41"/>
            <p:cNvGrpSpPr/>
            <p:nvPr/>
          </p:nvGrpSpPr>
          <p:grpSpPr>
            <a:xfrm>
              <a:off x="-108520" y="692696"/>
              <a:ext cx="5496642" cy="3630017"/>
              <a:chOff x="-108520" y="692696"/>
              <a:chExt cx="5496642" cy="3630017"/>
            </a:xfrm>
          </p:grpSpPr>
          <p:pic>
            <p:nvPicPr>
              <p:cNvPr id="39937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1262" t="20160" r="20149" b="10961"/>
              <a:stretch>
                <a:fillRect/>
              </a:stretch>
            </p:blipFill>
            <p:spPr bwMode="auto">
              <a:xfrm>
                <a:off x="0" y="692696"/>
                <a:ext cx="5008947" cy="3312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ZoneTexte 18"/>
              <p:cNvSpPr txBox="1">
                <a:spLocks noChangeArrowheads="1"/>
              </p:cNvSpPr>
              <p:nvPr/>
            </p:nvSpPr>
            <p:spPr bwMode="auto">
              <a:xfrm>
                <a:off x="4499992" y="1988840"/>
                <a:ext cx="40748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H</a:t>
                </a:r>
              </a:p>
            </p:txBody>
          </p:sp>
          <p:sp>
            <p:nvSpPr>
              <p:cNvPr id="5" name="ZoneTexte 19"/>
              <p:cNvSpPr txBox="1">
                <a:spLocks noChangeArrowheads="1"/>
              </p:cNvSpPr>
              <p:nvPr/>
            </p:nvSpPr>
            <p:spPr bwMode="auto">
              <a:xfrm>
                <a:off x="3563888" y="1988840"/>
                <a:ext cx="40748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H</a:t>
                </a:r>
              </a:p>
            </p:txBody>
          </p:sp>
          <p:sp>
            <p:nvSpPr>
              <p:cNvPr id="6" name="ZoneTexte 20"/>
              <p:cNvSpPr txBox="1">
                <a:spLocks noChangeArrowheads="1"/>
              </p:cNvSpPr>
              <p:nvPr/>
            </p:nvSpPr>
            <p:spPr bwMode="auto">
              <a:xfrm>
                <a:off x="1331640" y="3789040"/>
                <a:ext cx="40748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H</a:t>
                </a:r>
              </a:p>
            </p:txBody>
          </p:sp>
          <p:sp>
            <p:nvSpPr>
              <p:cNvPr id="7" name="ZoneTexte 21"/>
              <p:cNvSpPr txBox="1">
                <a:spLocks noChangeArrowheads="1"/>
              </p:cNvSpPr>
              <p:nvPr/>
            </p:nvSpPr>
            <p:spPr bwMode="auto">
              <a:xfrm>
                <a:off x="0" y="3501008"/>
                <a:ext cx="40748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H</a:t>
                </a:r>
              </a:p>
            </p:txBody>
          </p:sp>
          <p:sp>
            <p:nvSpPr>
              <p:cNvPr id="8" name="ZoneTexte 22"/>
              <p:cNvSpPr txBox="1">
                <a:spLocks noChangeArrowheads="1"/>
              </p:cNvSpPr>
              <p:nvPr/>
            </p:nvSpPr>
            <p:spPr bwMode="auto">
              <a:xfrm>
                <a:off x="4860032" y="3501008"/>
                <a:ext cx="40748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H</a:t>
                </a:r>
              </a:p>
            </p:txBody>
          </p:sp>
          <p:sp>
            <p:nvSpPr>
              <p:cNvPr id="9" name="ZoneTexte 24"/>
              <p:cNvSpPr txBox="1">
                <a:spLocks noChangeArrowheads="1"/>
              </p:cNvSpPr>
              <p:nvPr/>
            </p:nvSpPr>
            <p:spPr bwMode="auto">
              <a:xfrm>
                <a:off x="3563888" y="3861048"/>
                <a:ext cx="40748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H</a:t>
                </a:r>
              </a:p>
            </p:txBody>
          </p:sp>
          <p:sp>
            <p:nvSpPr>
              <p:cNvPr id="10" name="ZoneTexte 29"/>
              <p:cNvSpPr txBox="1">
                <a:spLocks noChangeArrowheads="1"/>
              </p:cNvSpPr>
              <p:nvPr/>
            </p:nvSpPr>
            <p:spPr bwMode="auto">
              <a:xfrm>
                <a:off x="1691680" y="3501008"/>
                <a:ext cx="37221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F</a:t>
                </a:r>
              </a:p>
            </p:txBody>
          </p:sp>
          <p:sp>
            <p:nvSpPr>
              <p:cNvPr id="11" name="ZoneTexte 30"/>
              <p:cNvSpPr txBox="1">
                <a:spLocks noChangeArrowheads="1"/>
              </p:cNvSpPr>
              <p:nvPr/>
            </p:nvSpPr>
            <p:spPr bwMode="auto">
              <a:xfrm>
                <a:off x="4860032" y="1628800"/>
                <a:ext cx="37221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F</a:t>
                </a:r>
              </a:p>
            </p:txBody>
          </p:sp>
          <p:sp>
            <p:nvSpPr>
              <p:cNvPr id="12" name="ZoneTexte 31"/>
              <p:cNvSpPr txBox="1">
                <a:spLocks noChangeArrowheads="1"/>
              </p:cNvSpPr>
              <p:nvPr/>
            </p:nvSpPr>
            <p:spPr bwMode="auto">
              <a:xfrm>
                <a:off x="4499992" y="3861048"/>
                <a:ext cx="36004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F</a:t>
                </a:r>
              </a:p>
            </p:txBody>
          </p:sp>
          <p:sp>
            <p:nvSpPr>
              <p:cNvPr id="13" name="ZoneTexte 45"/>
              <p:cNvSpPr txBox="1">
                <a:spLocks noChangeArrowheads="1"/>
              </p:cNvSpPr>
              <p:nvPr/>
            </p:nvSpPr>
            <p:spPr bwMode="auto">
              <a:xfrm>
                <a:off x="395536" y="3789040"/>
                <a:ext cx="47641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Cl</a:t>
                </a:r>
              </a:p>
            </p:txBody>
          </p:sp>
          <p:sp>
            <p:nvSpPr>
              <p:cNvPr id="14" name="ZoneTexte 46"/>
              <p:cNvSpPr txBox="1">
                <a:spLocks noChangeArrowheads="1"/>
              </p:cNvSpPr>
              <p:nvPr/>
            </p:nvSpPr>
            <p:spPr bwMode="auto">
              <a:xfrm>
                <a:off x="3059832" y="1628800"/>
                <a:ext cx="47641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Cl</a:t>
                </a:r>
              </a:p>
            </p:txBody>
          </p:sp>
          <p:sp>
            <p:nvSpPr>
              <p:cNvPr id="15" name="ZoneTexte 47"/>
              <p:cNvSpPr txBox="1">
                <a:spLocks noChangeArrowheads="1"/>
              </p:cNvSpPr>
              <p:nvPr/>
            </p:nvSpPr>
            <p:spPr bwMode="auto">
              <a:xfrm>
                <a:off x="3059832" y="3573016"/>
                <a:ext cx="47641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Cl</a:t>
                </a:r>
              </a:p>
            </p:txBody>
          </p:sp>
          <p:sp>
            <p:nvSpPr>
              <p:cNvPr id="16" name="ZoneTexte 57"/>
              <p:cNvSpPr txBox="1">
                <a:spLocks noChangeArrowheads="1"/>
              </p:cNvSpPr>
              <p:nvPr/>
            </p:nvSpPr>
            <p:spPr bwMode="auto">
              <a:xfrm>
                <a:off x="4644008" y="2708920"/>
                <a:ext cx="74411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CH</a:t>
                </a:r>
                <a:r>
                  <a:rPr lang="fr-FR" sz="2400" baseline="-25000" dirty="0">
                    <a:latin typeface="Arial" pitchFamily="34" charset="0"/>
                    <a:cs typeface="Arial" pitchFamily="34" charset="0"/>
                  </a:rPr>
                  <a:t>3</a:t>
                </a:r>
                <a:endParaRPr lang="fr-FR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ZoneTexte 58"/>
              <p:cNvSpPr txBox="1">
                <a:spLocks noChangeArrowheads="1"/>
              </p:cNvSpPr>
              <p:nvPr/>
            </p:nvSpPr>
            <p:spPr bwMode="auto">
              <a:xfrm>
                <a:off x="3059832" y="2708920"/>
                <a:ext cx="74411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fr-FR" sz="2400" baseline="-25000" dirty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C</a:t>
                </a:r>
              </a:p>
            </p:txBody>
          </p:sp>
          <p:sp>
            <p:nvSpPr>
              <p:cNvPr id="18" name="ZoneTexte 59"/>
              <p:cNvSpPr txBox="1">
                <a:spLocks noChangeArrowheads="1"/>
              </p:cNvSpPr>
              <p:nvPr/>
            </p:nvSpPr>
            <p:spPr bwMode="auto">
              <a:xfrm>
                <a:off x="1475656" y="2636912"/>
                <a:ext cx="74411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CH</a:t>
                </a:r>
                <a:r>
                  <a:rPr lang="fr-FR" sz="2400" baseline="-25000" dirty="0">
                    <a:latin typeface="Arial" pitchFamily="34" charset="0"/>
                    <a:cs typeface="Arial" pitchFamily="34" charset="0"/>
                  </a:rPr>
                  <a:t>3</a:t>
                </a:r>
                <a:endParaRPr lang="fr-FR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ZoneTexte 60"/>
              <p:cNvSpPr txBox="1">
                <a:spLocks noChangeArrowheads="1"/>
              </p:cNvSpPr>
              <p:nvPr/>
            </p:nvSpPr>
            <p:spPr bwMode="auto">
              <a:xfrm>
                <a:off x="-108520" y="2564904"/>
                <a:ext cx="74411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fr-FR" sz="2400" baseline="-25000" dirty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C</a:t>
                </a:r>
              </a:p>
            </p:txBody>
          </p:sp>
          <p:sp>
            <p:nvSpPr>
              <p:cNvPr id="30" name="ZoneTexte 6"/>
              <p:cNvSpPr txBox="1">
                <a:spLocks noChangeArrowheads="1"/>
              </p:cNvSpPr>
              <p:nvPr/>
            </p:nvSpPr>
            <p:spPr bwMode="auto">
              <a:xfrm>
                <a:off x="4644008" y="908720"/>
                <a:ext cx="74411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CH</a:t>
                </a:r>
                <a:r>
                  <a:rPr lang="fr-FR" sz="2400" baseline="-25000" dirty="0">
                    <a:latin typeface="Arial" pitchFamily="34" charset="0"/>
                    <a:cs typeface="Arial" pitchFamily="34" charset="0"/>
                  </a:rPr>
                  <a:t>3</a:t>
                </a:r>
                <a:endParaRPr lang="fr-FR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ZoneTexte 10"/>
              <p:cNvSpPr txBox="1">
                <a:spLocks noChangeArrowheads="1"/>
              </p:cNvSpPr>
              <p:nvPr/>
            </p:nvSpPr>
            <p:spPr bwMode="auto">
              <a:xfrm>
                <a:off x="2987824" y="908720"/>
                <a:ext cx="74411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fr-FR" sz="2400" baseline="-25000" dirty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C</a:t>
                </a:r>
              </a:p>
            </p:txBody>
          </p:sp>
          <p:sp>
            <p:nvSpPr>
              <p:cNvPr id="35" name="ZoneTexte 34"/>
              <p:cNvSpPr txBox="1"/>
              <p:nvPr/>
            </p:nvSpPr>
            <p:spPr>
              <a:xfrm>
                <a:off x="539552" y="1052736"/>
                <a:ext cx="10081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002060"/>
                    </a:solidFill>
                  </a:rPr>
                  <a:t>1           4</a:t>
                </a:r>
              </a:p>
              <a:p>
                <a:r>
                  <a:rPr lang="fr-FR" b="1" dirty="0" smtClean="0">
                    <a:solidFill>
                      <a:srgbClr val="002060"/>
                    </a:solidFill>
                  </a:rPr>
                  <a:t>   2     3</a:t>
                </a:r>
                <a:endParaRPr lang="fr-FR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9" name="ZoneTexte 38"/>
              <p:cNvSpPr txBox="1"/>
              <p:nvPr/>
            </p:nvSpPr>
            <p:spPr>
              <a:xfrm>
                <a:off x="3707904" y="1052736"/>
                <a:ext cx="10081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002060"/>
                    </a:solidFill>
                  </a:rPr>
                  <a:t>1           4</a:t>
                </a:r>
              </a:p>
              <a:p>
                <a:r>
                  <a:rPr lang="fr-FR" b="1" dirty="0" smtClean="0">
                    <a:solidFill>
                      <a:srgbClr val="002060"/>
                    </a:solidFill>
                  </a:rPr>
                  <a:t>   2     3</a:t>
                </a:r>
                <a:endParaRPr lang="fr-FR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0" name="ZoneTexte 39"/>
              <p:cNvSpPr txBox="1"/>
              <p:nvPr/>
            </p:nvSpPr>
            <p:spPr>
              <a:xfrm>
                <a:off x="539552" y="2806636"/>
                <a:ext cx="10081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002060"/>
                    </a:solidFill>
                  </a:rPr>
                  <a:t>1           4</a:t>
                </a:r>
              </a:p>
              <a:p>
                <a:r>
                  <a:rPr lang="fr-FR" b="1" dirty="0" smtClean="0">
                    <a:solidFill>
                      <a:srgbClr val="002060"/>
                    </a:solidFill>
                  </a:rPr>
                  <a:t>   2     3</a:t>
                </a:r>
                <a:endParaRPr lang="fr-FR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1" name="ZoneTexte 40"/>
              <p:cNvSpPr txBox="1"/>
              <p:nvPr/>
            </p:nvSpPr>
            <p:spPr>
              <a:xfrm>
                <a:off x="3707904" y="2852936"/>
                <a:ext cx="10081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002060"/>
                    </a:solidFill>
                  </a:rPr>
                  <a:t>1           4</a:t>
                </a:r>
              </a:p>
              <a:p>
                <a:r>
                  <a:rPr lang="fr-FR" b="1" dirty="0" smtClean="0">
                    <a:solidFill>
                      <a:srgbClr val="002060"/>
                    </a:solidFill>
                  </a:rPr>
                  <a:t>   2     3</a:t>
                </a:r>
                <a:endParaRPr lang="fr-FR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9" name="ZoneTexte 68"/>
            <p:cNvSpPr txBox="1">
              <a:spLocks noChangeArrowheads="1"/>
            </p:cNvSpPr>
            <p:nvPr/>
          </p:nvSpPr>
          <p:spPr bwMode="auto">
            <a:xfrm>
              <a:off x="539552" y="620688"/>
              <a:ext cx="1156086" cy="4616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 b="1" dirty="0"/>
                <a:t>(2S, 3R)</a:t>
              </a:r>
            </a:p>
          </p:txBody>
        </p:sp>
      </p:grp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-1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ym typeface="Wingdings"/>
              </a:rPr>
              <a:t></a:t>
            </a:r>
            <a:r>
              <a:rPr lang="fr-FR" sz="2000" dirty="0" smtClean="0"/>
              <a:t>-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Application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Indiquer la relation de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stéréoisomérie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qui existe entre tous les </a:t>
            </a:r>
            <a:r>
              <a:rPr kumimoji="0" lang="fr-FR" sz="200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stéréoisomères</a:t>
            </a:r>
            <a:r>
              <a:rPr kumimoji="0" lang="fr-FR" sz="20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de configuration du 2-</a:t>
            </a:r>
            <a:r>
              <a:rPr kumimoji="0" lang="fr-FR" sz="200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chloro</a:t>
            </a:r>
            <a:r>
              <a:rPr kumimoji="0" lang="fr-FR" sz="20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-3-</a:t>
            </a:r>
            <a:r>
              <a:rPr kumimoji="0" lang="fr-FR" sz="200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fluorobutane</a:t>
            </a:r>
            <a:r>
              <a:rPr kumimoji="0" lang="fr-FR" sz="20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dessinés ci-dessous.</a:t>
            </a:r>
            <a:endParaRPr kumimoji="0" lang="fr-FR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0" name="ZoneTexte 66"/>
          <p:cNvSpPr txBox="1">
            <a:spLocks noChangeArrowheads="1"/>
          </p:cNvSpPr>
          <p:nvPr/>
        </p:nvSpPr>
        <p:spPr bwMode="auto">
          <a:xfrm>
            <a:off x="3707904" y="620688"/>
            <a:ext cx="1156086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(2R, 3S)</a:t>
            </a:r>
          </a:p>
        </p:txBody>
      </p:sp>
      <p:sp>
        <p:nvSpPr>
          <p:cNvPr id="21" name="ZoneTexte 67"/>
          <p:cNvSpPr txBox="1">
            <a:spLocks noChangeArrowheads="1"/>
          </p:cNvSpPr>
          <p:nvPr/>
        </p:nvSpPr>
        <p:spPr bwMode="auto">
          <a:xfrm>
            <a:off x="3779912" y="4221088"/>
            <a:ext cx="1183337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(</a:t>
            </a:r>
            <a:r>
              <a:rPr lang="fr-FR" sz="2400" b="1" dirty="0" smtClean="0"/>
              <a:t>2R, 3R)</a:t>
            </a:r>
            <a:endParaRPr lang="fr-FR" sz="2400" b="1" dirty="0"/>
          </a:p>
        </p:txBody>
      </p:sp>
      <p:sp>
        <p:nvSpPr>
          <p:cNvPr id="22" name="ZoneTexte 68"/>
          <p:cNvSpPr txBox="1">
            <a:spLocks noChangeArrowheads="1"/>
          </p:cNvSpPr>
          <p:nvPr/>
        </p:nvSpPr>
        <p:spPr bwMode="auto">
          <a:xfrm>
            <a:off x="467544" y="4149080"/>
            <a:ext cx="1128835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(</a:t>
            </a:r>
            <a:r>
              <a:rPr lang="fr-FR" sz="2400" b="1" dirty="0" smtClean="0"/>
              <a:t>2S, 3S)</a:t>
            </a:r>
            <a:endParaRPr lang="fr-FR" sz="2400" b="1" dirty="0"/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1907704" y="1628800"/>
            <a:ext cx="122396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1979712" y="3501008"/>
            <a:ext cx="122396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1835696" y="2276872"/>
            <a:ext cx="1368152" cy="1008112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1907704" y="2276873"/>
            <a:ext cx="1297112" cy="936103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4211960" y="2132856"/>
            <a:ext cx="0" cy="1152525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1043608" y="2132856"/>
            <a:ext cx="0" cy="1150938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>
            <a:spLocks noChangeArrowheads="1"/>
          </p:cNvSpPr>
          <p:nvPr/>
        </p:nvSpPr>
        <p:spPr bwMode="auto">
          <a:xfrm>
            <a:off x="5364088" y="1700808"/>
            <a:ext cx="377991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b="1" u="sng" dirty="0">
                <a:latin typeface="Arial" charset="0"/>
                <a:cs typeface="Arial" charset="0"/>
              </a:rPr>
              <a:t>4 </a:t>
            </a:r>
            <a:r>
              <a:rPr lang="fr-FR" sz="2400" b="1" u="sng" dirty="0" err="1">
                <a:latin typeface="Arial" charset="0"/>
                <a:cs typeface="Arial" charset="0"/>
              </a:rPr>
              <a:t>stéréoisomères</a:t>
            </a:r>
            <a:r>
              <a:rPr lang="fr-FR" sz="2400" b="1" u="sng" dirty="0">
                <a:latin typeface="Arial" charset="0"/>
                <a:cs typeface="Arial" charset="0"/>
              </a:rPr>
              <a:t> de </a:t>
            </a:r>
            <a:r>
              <a:rPr lang="fr-FR" sz="2400" b="1" u="sng" dirty="0" smtClean="0">
                <a:latin typeface="Arial" charset="0"/>
                <a:cs typeface="Arial" charset="0"/>
              </a:rPr>
              <a:t>configuration</a:t>
            </a:r>
            <a:r>
              <a:rPr lang="fr-FR" sz="2400" b="1" dirty="0" smtClean="0">
                <a:latin typeface="Arial" charset="0"/>
                <a:cs typeface="Arial" charset="0"/>
              </a:rPr>
              <a:t> </a:t>
            </a:r>
            <a:endParaRPr lang="fr-FR" sz="2400" b="1" dirty="0">
              <a:latin typeface="Arial" charset="0"/>
              <a:cs typeface="Arial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4725144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ym typeface="Wingdings"/>
              </a:rPr>
              <a:t></a:t>
            </a:r>
            <a:r>
              <a:rPr lang="fr-FR" sz="2000" dirty="0" smtClean="0"/>
              <a:t>-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Application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kumimoji="0" lang="fr-FR" sz="20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Dessiner tous les </a:t>
            </a:r>
            <a:r>
              <a:rPr kumimoji="0" lang="fr-FR" sz="200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stéréoisomères</a:t>
            </a:r>
            <a:r>
              <a:rPr kumimoji="0" lang="fr-FR" sz="20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de configuration du 2,3-</a:t>
            </a:r>
            <a:r>
              <a:rPr kumimoji="0" lang="fr-FR" sz="200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difluoro</a:t>
            </a:r>
            <a:r>
              <a:rPr kumimoji="0" lang="fr-FR" sz="20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-butane puis indiquer la relation de </a:t>
            </a:r>
            <a:r>
              <a:rPr kumimoji="0" lang="fr-FR" sz="200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stéréoisomérie</a:t>
            </a:r>
            <a:r>
              <a:rPr kumimoji="0" lang="fr-FR" sz="20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qui existe entre toutes les molécules dessinées. Que constate-t-on ?</a:t>
            </a:r>
            <a:endParaRPr kumimoji="0" lang="fr-FR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 l="22680" t="31920" r="55854" b="41620"/>
          <a:stretch>
            <a:fillRect/>
          </a:stretch>
        </p:blipFill>
        <p:spPr bwMode="auto">
          <a:xfrm>
            <a:off x="3635896" y="5410107"/>
            <a:ext cx="2088232" cy="144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ZoneTexte 35"/>
          <p:cNvSpPr txBox="1"/>
          <p:nvPr/>
        </p:nvSpPr>
        <p:spPr>
          <a:xfrm>
            <a:off x="4177235" y="549408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1           4</a:t>
            </a:r>
          </a:p>
          <a:p>
            <a:r>
              <a:rPr lang="fr-FR" b="1" dirty="0" smtClean="0">
                <a:solidFill>
                  <a:srgbClr val="002060"/>
                </a:solidFill>
              </a:rPr>
              <a:t>   2     3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7" name="ZoneTexte 36"/>
          <p:cNvSpPr txBox="1">
            <a:spLocks noChangeArrowheads="1"/>
          </p:cNvSpPr>
          <p:nvPr/>
        </p:nvSpPr>
        <p:spPr bwMode="auto">
          <a:xfrm>
            <a:off x="5364088" y="2708920"/>
            <a:ext cx="3779912" cy="3847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900" b="1" dirty="0" smtClean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2</a:t>
            </a:r>
            <a:r>
              <a:rPr lang="fr-FR" sz="19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fr-FR" sz="1900" dirty="0">
                <a:latin typeface="Arial" charset="0"/>
                <a:cs typeface="Arial" charset="0"/>
                <a:sym typeface="Wingdings" pitchFamily="2" charset="2"/>
              </a:rPr>
              <a:t>couples d’</a:t>
            </a:r>
            <a:r>
              <a:rPr lang="fr-FR" sz="1900" b="1" u="sng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énantiomères</a:t>
            </a:r>
            <a:r>
              <a:rPr lang="fr-FR" sz="1900" dirty="0">
                <a:latin typeface="Arial" charset="0"/>
                <a:cs typeface="Arial" charset="0"/>
                <a:sym typeface="Wingdings" pitchFamily="2" charset="2"/>
              </a:rPr>
              <a:t> </a:t>
            </a:r>
          </a:p>
        </p:txBody>
      </p:sp>
      <p:sp>
        <p:nvSpPr>
          <p:cNvPr id="38" name="ZoneTexte 37"/>
          <p:cNvSpPr txBox="1">
            <a:spLocks noChangeArrowheads="1"/>
          </p:cNvSpPr>
          <p:nvPr/>
        </p:nvSpPr>
        <p:spPr bwMode="auto">
          <a:xfrm>
            <a:off x="5364088" y="3212976"/>
            <a:ext cx="3779912" cy="3847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900" b="1" dirty="0" smtClean="0">
                <a:solidFill>
                  <a:srgbClr val="006600"/>
                </a:solidFill>
                <a:latin typeface="Arial" charset="0"/>
                <a:cs typeface="Arial" charset="0"/>
                <a:sym typeface="Wingdings" pitchFamily="2" charset="2"/>
              </a:rPr>
              <a:t>4</a:t>
            </a:r>
            <a:r>
              <a:rPr lang="fr-FR" sz="19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fr-FR" sz="1900" dirty="0">
                <a:latin typeface="Arial" charset="0"/>
                <a:cs typeface="Arial" charset="0"/>
                <a:sym typeface="Wingdings" pitchFamily="2" charset="2"/>
              </a:rPr>
              <a:t>couples de </a:t>
            </a:r>
            <a:r>
              <a:rPr lang="fr-FR" sz="1900" b="1" u="sng" dirty="0" err="1" smtClean="0">
                <a:solidFill>
                  <a:srgbClr val="006600"/>
                </a:solidFill>
                <a:latin typeface="Arial" charset="0"/>
                <a:cs typeface="Arial" charset="0"/>
                <a:sym typeface="Wingdings" pitchFamily="2" charset="2"/>
              </a:rPr>
              <a:t>diastéréoisomères</a:t>
            </a:r>
            <a:endParaRPr lang="fr-FR" sz="1900" b="1" u="sng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ZoneTexte 68"/>
          <p:cNvSpPr txBox="1">
            <a:spLocks noChangeArrowheads="1"/>
          </p:cNvSpPr>
          <p:nvPr/>
        </p:nvSpPr>
        <p:spPr bwMode="auto">
          <a:xfrm>
            <a:off x="5796136" y="5805264"/>
            <a:ext cx="1156086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(</a:t>
            </a:r>
            <a:r>
              <a:rPr lang="fr-FR" sz="2400" b="1" dirty="0" smtClean="0"/>
              <a:t>2S, 3R)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  <p:bldP spid="21" grpId="0" animBg="1"/>
      <p:bldP spid="22" grpId="0" animBg="1"/>
      <p:bldP spid="32" grpId="0" animBg="1"/>
      <p:bldP spid="39938" grpId="0"/>
      <p:bldP spid="36" grpId="0"/>
      <p:bldP spid="37" grpId="0" animBg="1"/>
      <p:bldP spid="38" grpId="0" animBg="1"/>
      <p:bldP spid="4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 cstate="print"/>
          <a:srcRect l="22680" t="31920" r="24401" b="15161"/>
          <a:stretch>
            <a:fillRect/>
          </a:stretch>
        </p:blipFill>
        <p:spPr bwMode="auto">
          <a:xfrm>
            <a:off x="107504" y="375047"/>
            <a:ext cx="5148064" cy="289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18"/>
          <p:cNvSpPr txBox="1">
            <a:spLocks noChangeArrowheads="1"/>
          </p:cNvSpPr>
          <p:nvPr/>
        </p:nvSpPr>
        <p:spPr bwMode="auto">
          <a:xfrm>
            <a:off x="4572000" y="1455167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4" name="ZoneTexte 19"/>
          <p:cNvSpPr txBox="1">
            <a:spLocks noChangeArrowheads="1"/>
          </p:cNvSpPr>
          <p:nvPr/>
        </p:nvSpPr>
        <p:spPr bwMode="auto">
          <a:xfrm>
            <a:off x="3707904" y="1455167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5" name="ZoneTexte 20"/>
          <p:cNvSpPr txBox="1">
            <a:spLocks noChangeArrowheads="1"/>
          </p:cNvSpPr>
          <p:nvPr/>
        </p:nvSpPr>
        <p:spPr bwMode="auto">
          <a:xfrm>
            <a:off x="1619672" y="3111351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6" name="ZoneTexte 21"/>
          <p:cNvSpPr txBox="1">
            <a:spLocks noChangeArrowheads="1"/>
          </p:cNvSpPr>
          <p:nvPr/>
        </p:nvSpPr>
        <p:spPr bwMode="auto">
          <a:xfrm>
            <a:off x="179512" y="2751311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7" name="ZoneTexte 22"/>
          <p:cNvSpPr txBox="1">
            <a:spLocks noChangeArrowheads="1"/>
          </p:cNvSpPr>
          <p:nvPr/>
        </p:nvSpPr>
        <p:spPr bwMode="auto">
          <a:xfrm>
            <a:off x="5148064" y="2823319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8" name="ZoneTexte 24"/>
          <p:cNvSpPr txBox="1">
            <a:spLocks noChangeArrowheads="1"/>
          </p:cNvSpPr>
          <p:nvPr/>
        </p:nvSpPr>
        <p:spPr bwMode="auto">
          <a:xfrm>
            <a:off x="3851920" y="3111351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9" name="ZoneTexte 29"/>
          <p:cNvSpPr txBox="1">
            <a:spLocks noChangeArrowheads="1"/>
          </p:cNvSpPr>
          <p:nvPr/>
        </p:nvSpPr>
        <p:spPr bwMode="auto">
          <a:xfrm>
            <a:off x="1991287" y="2765444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10" name="ZoneTexte 30"/>
          <p:cNvSpPr txBox="1">
            <a:spLocks noChangeArrowheads="1"/>
          </p:cNvSpPr>
          <p:nvPr/>
        </p:nvSpPr>
        <p:spPr bwMode="auto">
          <a:xfrm>
            <a:off x="5076056" y="1095127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11" name="ZoneTexte 31"/>
          <p:cNvSpPr txBox="1">
            <a:spLocks noChangeArrowheads="1"/>
          </p:cNvSpPr>
          <p:nvPr/>
        </p:nvSpPr>
        <p:spPr bwMode="auto">
          <a:xfrm>
            <a:off x="4716016" y="3111351"/>
            <a:ext cx="3600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12" name="ZoneTexte 45"/>
          <p:cNvSpPr txBox="1">
            <a:spLocks noChangeArrowheads="1"/>
          </p:cNvSpPr>
          <p:nvPr/>
        </p:nvSpPr>
        <p:spPr bwMode="auto">
          <a:xfrm>
            <a:off x="611560" y="3111351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46"/>
          <p:cNvSpPr txBox="1">
            <a:spLocks noChangeArrowheads="1"/>
          </p:cNvSpPr>
          <p:nvPr/>
        </p:nvSpPr>
        <p:spPr bwMode="auto">
          <a:xfrm>
            <a:off x="3308023" y="1095127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47"/>
          <p:cNvSpPr txBox="1">
            <a:spLocks noChangeArrowheads="1"/>
          </p:cNvSpPr>
          <p:nvPr/>
        </p:nvSpPr>
        <p:spPr bwMode="auto">
          <a:xfrm>
            <a:off x="3394164" y="2777019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57"/>
          <p:cNvSpPr txBox="1">
            <a:spLocks noChangeArrowheads="1"/>
          </p:cNvSpPr>
          <p:nvPr/>
        </p:nvSpPr>
        <p:spPr bwMode="auto">
          <a:xfrm>
            <a:off x="4860032" y="1959223"/>
            <a:ext cx="744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latin typeface="Arial" pitchFamily="34" charset="0"/>
                <a:cs typeface="Arial" pitchFamily="34" charset="0"/>
              </a:rPr>
              <a:t>CH</a:t>
            </a:r>
            <a:r>
              <a:rPr lang="fr-FR" sz="2400" baseline="-25000" dirty="0">
                <a:latin typeface="Arial" pitchFamily="34" charset="0"/>
                <a:cs typeface="Arial" pitchFamily="34" charset="0"/>
              </a:rPr>
              <a:t>3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58"/>
          <p:cNvSpPr txBox="1">
            <a:spLocks noChangeArrowheads="1"/>
          </p:cNvSpPr>
          <p:nvPr/>
        </p:nvSpPr>
        <p:spPr bwMode="auto">
          <a:xfrm>
            <a:off x="3275856" y="1959223"/>
            <a:ext cx="744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latin typeface="Arial" pitchFamily="34" charset="0"/>
                <a:cs typeface="Arial" pitchFamily="34" charset="0"/>
              </a:rPr>
              <a:t>H</a:t>
            </a:r>
            <a:r>
              <a:rPr lang="fr-FR" sz="24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7" name="ZoneTexte 59"/>
          <p:cNvSpPr txBox="1">
            <a:spLocks noChangeArrowheads="1"/>
          </p:cNvSpPr>
          <p:nvPr/>
        </p:nvSpPr>
        <p:spPr bwMode="auto">
          <a:xfrm>
            <a:off x="1619672" y="1887215"/>
            <a:ext cx="744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latin typeface="Arial" pitchFamily="34" charset="0"/>
                <a:cs typeface="Arial" pitchFamily="34" charset="0"/>
              </a:rPr>
              <a:t>CH</a:t>
            </a:r>
            <a:r>
              <a:rPr lang="fr-FR" sz="2400" baseline="-25000" dirty="0">
                <a:latin typeface="Arial" pitchFamily="34" charset="0"/>
                <a:cs typeface="Arial" pitchFamily="34" charset="0"/>
              </a:rPr>
              <a:t>3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60"/>
          <p:cNvSpPr txBox="1">
            <a:spLocks noChangeArrowheads="1"/>
          </p:cNvSpPr>
          <p:nvPr/>
        </p:nvSpPr>
        <p:spPr bwMode="auto">
          <a:xfrm>
            <a:off x="0" y="1887215"/>
            <a:ext cx="744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latin typeface="Arial" pitchFamily="34" charset="0"/>
                <a:cs typeface="Arial" pitchFamily="34" charset="0"/>
              </a:rPr>
              <a:t>H</a:t>
            </a:r>
            <a:r>
              <a:rPr lang="fr-FR" sz="24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9" name="ZoneTexte 66"/>
          <p:cNvSpPr txBox="1">
            <a:spLocks noChangeArrowheads="1"/>
          </p:cNvSpPr>
          <p:nvPr/>
        </p:nvSpPr>
        <p:spPr bwMode="auto">
          <a:xfrm>
            <a:off x="3800103" y="-57001"/>
            <a:ext cx="1183337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(</a:t>
            </a:r>
            <a:r>
              <a:rPr lang="fr-FR" sz="2400" b="1" dirty="0" smtClean="0"/>
              <a:t>2R, 3S)</a:t>
            </a:r>
            <a:endParaRPr lang="fr-FR" sz="2400" b="1" dirty="0"/>
          </a:p>
        </p:txBody>
      </p:sp>
      <p:sp>
        <p:nvSpPr>
          <p:cNvPr id="20" name="ZoneTexte 67"/>
          <p:cNvSpPr txBox="1">
            <a:spLocks noChangeArrowheads="1"/>
          </p:cNvSpPr>
          <p:nvPr/>
        </p:nvSpPr>
        <p:spPr bwMode="auto">
          <a:xfrm>
            <a:off x="3923928" y="3471391"/>
            <a:ext cx="1183337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(</a:t>
            </a:r>
            <a:r>
              <a:rPr lang="fr-FR" sz="2400" b="1" dirty="0" smtClean="0"/>
              <a:t>2R, 3R)</a:t>
            </a:r>
            <a:endParaRPr lang="fr-FR" sz="2400" b="1" dirty="0"/>
          </a:p>
        </p:txBody>
      </p:sp>
      <p:sp>
        <p:nvSpPr>
          <p:cNvPr id="21" name="ZoneTexte 68"/>
          <p:cNvSpPr txBox="1">
            <a:spLocks noChangeArrowheads="1"/>
          </p:cNvSpPr>
          <p:nvPr/>
        </p:nvSpPr>
        <p:spPr bwMode="auto">
          <a:xfrm>
            <a:off x="755576" y="3471391"/>
            <a:ext cx="1128835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(</a:t>
            </a:r>
            <a:r>
              <a:rPr lang="fr-FR" sz="2400" b="1" dirty="0" smtClean="0"/>
              <a:t>2S, 3S)</a:t>
            </a:r>
            <a:endParaRPr lang="fr-FR" sz="2400" b="1" dirty="0"/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2267744" y="2679303"/>
            <a:ext cx="122396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1979712" y="1527175"/>
            <a:ext cx="1368152" cy="1008112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1187624" y="1527175"/>
            <a:ext cx="0" cy="1008112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68"/>
          <p:cNvSpPr txBox="1">
            <a:spLocks noChangeArrowheads="1"/>
          </p:cNvSpPr>
          <p:nvPr/>
        </p:nvSpPr>
        <p:spPr bwMode="auto">
          <a:xfrm>
            <a:off x="611560" y="-57001"/>
            <a:ext cx="1156086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(</a:t>
            </a:r>
            <a:r>
              <a:rPr lang="fr-FR" sz="2400" b="1" dirty="0" smtClean="0"/>
              <a:t>2S, 3R)</a:t>
            </a:r>
            <a:endParaRPr lang="fr-FR" sz="2400" b="1" dirty="0"/>
          </a:p>
        </p:txBody>
      </p:sp>
      <p:sp>
        <p:nvSpPr>
          <p:cNvPr id="29" name="ZoneTexte 6"/>
          <p:cNvSpPr txBox="1">
            <a:spLocks noChangeArrowheads="1"/>
          </p:cNvSpPr>
          <p:nvPr/>
        </p:nvSpPr>
        <p:spPr bwMode="auto">
          <a:xfrm>
            <a:off x="4860032" y="303039"/>
            <a:ext cx="744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latin typeface="Arial" pitchFamily="34" charset="0"/>
                <a:cs typeface="Arial" pitchFamily="34" charset="0"/>
              </a:rPr>
              <a:t>CH</a:t>
            </a:r>
            <a:r>
              <a:rPr lang="fr-FR" sz="2400" baseline="-25000" dirty="0">
                <a:latin typeface="Arial" pitchFamily="34" charset="0"/>
                <a:cs typeface="Arial" pitchFamily="34" charset="0"/>
              </a:rPr>
              <a:t>3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10"/>
          <p:cNvSpPr txBox="1">
            <a:spLocks noChangeArrowheads="1"/>
          </p:cNvSpPr>
          <p:nvPr/>
        </p:nvSpPr>
        <p:spPr bwMode="auto">
          <a:xfrm>
            <a:off x="3131840" y="303039"/>
            <a:ext cx="744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dirty="0">
                <a:latin typeface="Arial" pitchFamily="34" charset="0"/>
                <a:cs typeface="Arial" pitchFamily="34" charset="0"/>
              </a:rPr>
              <a:t>H</a:t>
            </a:r>
            <a:r>
              <a:rPr lang="fr-FR" sz="24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33" name="ZoneTexte 32"/>
          <p:cNvSpPr txBox="1">
            <a:spLocks noChangeArrowheads="1"/>
          </p:cNvSpPr>
          <p:nvPr/>
        </p:nvSpPr>
        <p:spPr bwMode="auto">
          <a:xfrm>
            <a:off x="5580111" y="1988840"/>
            <a:ext cx="3563889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b="1" u="sng" dirty="0" smtClean="0">
                <a:latin typeface="Arial" charset="0"/>
                <a:cs typeface="Arial" charset="0"/>
              </a:rPr>
              <a:t>Il n’y a que 3 </a:t>
            </a:r>
            <a:r>
              <a:rPr lang="fr-FR" sz="2400" b="1" u="sng" dirty="0" err="1" smtClean="0">
                <a:latin typeface="Arial" charset="0"/>
                <a:cs typeface="Arial" charset="0"/>
              </a:rPr>
              <a:t>stéréoisomères</a:t>
            </a:r>
            <a:r>
              <a:rPr lang="fr-FR" sz="2400" b="1" u="sng" dirty="0" smtClean="0">
                <a:latin typeface="Arial" charset="0"/>
                <a:cs typeface="Arial" charset="0"/>
              </a:rPr>
              <a:t> de configuration</a:t>
            </a:r>
            <a:r>
              <a:rPr lang="fr-FR" sz="2400" b="1" dirty="0" smtClean="0">
                <a:latin typeface="Arial" charset="0"/>
                <a:cs typeface="Arial" charset="0"/>
              </a:rPr>
              <a:t> </a:t>
            </a:r>
            <a:endParaRPr lang="fr-FR" sz="2400" b="1" dirty="0">
              <a:latin typeface="Arial" charset="0"/>
              <a:cs typeface="Arial" charset="0"/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107950" y="375047"/>
            <a:ext cx="5472162" cy="1512168"/>
          </a:xfrm>
          <a:prstGeom prst="roundRect">
            <a:avLst/>
          </a:prstGeom>
          <a:noFill/>
          <a:ln w="57150">
            <a:solidFill>
              <a:srgbClr val="385D8A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5" name="ZoneTexte 34"/>
          <p:cNvSpPr txBox="1">
            <a:spLocks noChangeArrowheads="1"/>
          </p:cNvSpPr>
          <p:nvPr/>
        </p:nvSpPr>
        <p:spPr bwMode="auto">
          <a:xfrm>
            <a:off x="5652120" y="764704"/>
            <a:ext cx="349188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dirty="0">
                <a:latin typeface="Arial" charset="0"/>
                <a:cs typeface="Arial" charset="0"/>
                <a:sym typeface="Wingdings" pitchFamily="2" charset="2"/>
              </a:rPr>
              <a:t>Une seule et même molécule appelée « </a:t>
            </a:r>
            <a:r>
              <a:rPr lang="fr-FR" sz="2000" b="1" u="sng" dirty="0">
                <a:latin typeface="Arial" charset="0"/>
                <a:cs typeface="Arial" charset="0"/>
                <a:sym typeface="Wingdings" pitchFamily="2" charset="2"/>
              </a:rPr>
              <a:t>Méso-RS</a:t>
            </a:r>
            <a:r>
              <a:rPr lang="fr-FR" sz="2000" dirty="0">
                <a:latin typeface="Arial" charset="0"/>
                <a:cs typeface="Arial" charset="0"/>
                <a:sym typeface="Wingdings" pitchFamily="2" charset="2"/>
              </a:rPr>
              <a:t> </a:t>
            </a:r>
            <a:r>
              <a:rPr lang="fr-FR" sz="2000" dirty="0" smtClean="0">
                <a:latin typeface="Arial" charset="0"/>
                <a:cs typeface="Arial" charset="0"/>
                <a:sym typeface="Wingdings" pitchFamily="2" charset="2"/>
              </a:rPr>
              <a:t>».</a:t>
            </a:r>
            <a:endParaRPr lang="fr-FR" sz="2000" dirty="0">
              <a:latin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0" y="4149080"/>
            <a:ext cx="8095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c/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Propriétés comparées énantiomères / </a:t>
            </a:r>
            <a:r>
              <a:rPr lang="fr-FR" sz="2000" b="1" i="1" u="sng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diastéréoisomères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6" name="ZoneTexte 35"/>
          <p:cNvSpPr txBox="1">
            <a:spLocks noChangeArrowheads="1"/>
          </p:cNvSpPr>
          <p:nvPr/>
        </p:nvSpPr>
        <p:spPr bwMode="auto">
          <a:xfrm>
            <a:off x="5580111" y="3501008"/>
            <a:ext cx="356388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 smtClean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1</a:t>
            </a:r>
            <a:r>
              <a:rPr lang="fr-FR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fr-FR" dirty="0">
                <a:latin typeface="Arial" charset="0"/>
                <a:cs typeface="Arial" charset="0"/>
                <a:sym typeface="Wingdings" pitchFamily="2" charset="2"/>
              </a:rPr>
              <a:t>couple d’</a:t>
            </a:r>
            <a:r>
              <a:rPr lang="fr-FR" b="1" u="sng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énantiomère</a:t>
            </a:r>
            <a:r>
              <a:rPr lang="fr-FR" dirty="0">
                <a:latin typeface="Arial" charset="0"/>
                <a:cs typeface="Arial" charset="0"/>
                <a:sym typeface="Wingdings" pitchFamily="2" charset="2"/>
              </a:rPr>
              <a:t> </a:t>
            </a:r>
          </a:p>
        </p:txBody>
      </p:sp>
      <p:sp>
        <p:nvSpPr>
          <p:cNvPr id="38" name="ZoneTexte 37"/>
          <p:cNvSpPr txBox="1">
            <a:spLocks noChangeArrowheads="1"/>
          </p:cNvSpPr>
          <p:nvPr/>
        </p:nvSpPr>
        <p:spPr bwMode="auto">
          <a:xfrm>
            <a:off x="5580111" y="3140968"/>
            <a:ext cx="356388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 smtClean="0">
                <a:solidFill>
                  <a:srgbClr val="006600"/>
                </a:solidFill>
                <a:latin typeface="Arial" charset="0"/>
                <a:cs typeface="Arial" charset="0"/>
                <a:sym typeface="Wingdings" pitchFamily="2" charset="2"/>
              </a:rPr>
              <a:t>2</a:t>
            </a:r>
            <a:r>
              <a:rPr lang="fr-FR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fr-FR" dirty="0">
                <a:latin typeface="Arial" charset="0"/>
                <a:cs typeface="Arial" charset="0"/>
                <a:sym typeface="Wingdings" pitchFamily="2" charset="2"/>
              </a:rPr>
              <a:t>couples de </a:t>
            </a:r>
            <a:r>
              <a:rPr lang="fr-FR" b="1" u="sng" dirty="0" err="1">
                <a:solidFill>
                  <a:srgbClr val="006600"/>
                </a:solidFill>
                <a:latin typeface="Arial" charset="0"/>
                <a:cs typeface="Arial" charset="0"/>
                <a:sym typeface="Wingdings" pitchFamily="2" charset="2"/>
              </a:rPr>
              <a:t>diastéréoisomères</a:t>
            </a:r>
            <a:endParaRPr lang="fr-FR" b="1" u="sng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660418" y="455263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1           4</a:t>
            </a:r>
          </a:p>
          <a:p>
            <a:r>
              <a:rPr lang="fr-FR" b="1" dirty="0" smtClean="0">
                <a:solidFill>
                  <a:srgbClr val="002060"/>
                </a:solidFill>
              </a:rPr>
              <a:t>   2     3</a:t>
            </a:r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40" name="Image 39"/>
          <p:cNvPicPr/>
          <p:nvPr/>
        </p:nvPicPr>
        <p:blipFill>
          <a:blip r:embed="rId3" cstate="print"/>
          <a:srcRect b="53703"/>
          <a:stretch>
            <a:fillRect/>
          </a:stretch>
        </p:blipFill>
        <p:spPr bwMode="auto">
          <a:xfrm>
            <a:off x="1475656" y="4581128"/>
            <a:ext cx="6480720" cy="18002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9" grpId="0"/>
      <p:bldP spid="30" grpId="0"/>
      <p:bldP spid="34" grpId="0" animBg="1"/>
      <p:bldP spid="35" grpId="0" animBg="1"/>
      <p:bldP spid="3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6120680" cy="36004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5" name="Connecteur droit avec flèche 4"/>
          <p:cNvCxnSpPr/>
          <p:nvPr/>
        </p:nvCxnSpPr>
        <p:spPr>
          <a:xfrm>
            <a:off x="2483768" y="1124744"/>
            <a:ext cx="122396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2483768" y="3140968"/>
            <a:ext cx="122396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2195736" y="1484784"/>
            <a:ext cx="1440160" cy="1152128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2267744" y="1484785"/>
            <a:ext cx="1513136" cy="1152127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716016" y="1484784"/>
            <a:ext cx="0" cy="1152525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1331640" y="1484784"/>
            <a:ext cx="0" cy="1150938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/>
          <p:nvPr/>
        </p:nvPicPr>
        <p:blipFill>
          <a:blip r:embed="rId3" cstate="print"/>
          <a:srcRect b="38876"/>
          <a:stretch>
            <a:fillRect/>
          </a:stretch>
        </p:blipFill>
        <p:spPr bwMode="auto">
          <a:xfrm>
            <a:off x="179512" y="3861048"/>
            <a:ext cx="651621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cteur droit avec flèche 15"/>
          <p:cNvCxnSpPr/>
          <p:nvPr/>
        </p:nvCxnSpPr>
        <p:spPr>
          <a:xfrm flipH="1">
            <a:off x="4211960" y="4365104"/>
            <a:ext cx="792088" cy="0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858000" y="1196752"/>
            <a:ext cx="2286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fr-FR" dirty="0" smtClean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rPr>
              <a:t>couples d’</a:t>
            </a:r>
            <a:r>
              <a:rPr lang="fr-FR" b="1" u="sng" dirty="0" smtClean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énantiomères</a:t>
            </a:r>
            <a:r>
              <a:rPr lang="fr-FR" dirty="0" smtClean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endParaRPr lang="fr-FR" dirty="0">
              <a:solidFill>
                <a:prstClr val="black"/>
              </a:solidFill>
              <a:latin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58000" y="1990581"/>
            <a:ext cx="2286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fr-FR" dirty="0" smtClean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rPr>
              <a:t>couples de </a:t>
            </a:r>
            <a:r>
              <a:rPr lang="fr-FR" b="1" u="sng" dirty="0" err="1" smtClean="0">
                <a:solidFill>
                  <a:srgbClr val="006600"/>
                </a:solidFill>
                <a:latin typeface="Arial" charset="0"/>
                <a:cs typeface="Arial" charset="0"/>
                <a:sym typeface="Wingdings" pitchFamily="2" charset="2"/>
              </a:rPr>
              <a:t>diastéréoisomères</a:t>
            </a:r>
            <a:endParaRPr lang="fr-FR" b="1" u="sng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8000" y="4077072"/>
            <a:ext cx="2286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fr-FR" dirty="0" smtClean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rPr>
              <a:t>couple de </a:t>
            </a:r>
            <a:r>
              <a:rPr lang="fr-FR" b="1" u="sng" dirty="0" err="1" smtClean="0">
                <a:solidFill>
                  <a:srgbClr val="006600"/>
                </a:solidFill>
                <a:latin typeface="Arial" charset="0"/>
                <a:cs typeface="Arial" charset="0"/>
                <a:sym typeface="Wingdings" pitchFamily="2" charset="2"/>
              </a:rPr>
              <a:t>diastéréoisomères</a:t>
            </a:r>
            <a:endParaRPr lang="fr-FR" b="1" u="sng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7504" y="44624"/>
            <a:ext cx="8928100" cy="237626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/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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r>
              <a:rPr lang="fr-FR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:</a:t>
            </a:r>
            <a:endParaRPr lang="fr-FR" sz="20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179512" y="404664"/>
            <a:ext cx="87849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/>
              </a:rPr>
              <a:t>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diastéréoisomères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ont des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propriétés physico-chimiques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différentes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énantiomères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ont des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propriétés physico-chimiques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identiques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ce qui rend difficile leur séparation.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pic>
        <p:nvPicPr>
          <p:cNvPr id="15" name="Image 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3779912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3573016"/>
            <a:ext cx="3563888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4" cstate="print"/>
          <a:srcRect l="35910" t="55960" r="51333" b="21881"/>
          <a:stretch>
            <a:fillRect/>
          </a:stretch>
        </p:blipFill>
        <p:spPr bwMode="auto">
          <a:xfrm>
            <a:off x="7080412" y="2420888"/>
            <a:ext cx="206358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179512" y="1412776"/>
            <a:ext cx="87849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/>
              </a:rPr>
              <a:t>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Diastéréoisomères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Enantiomères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ont des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propriétés différentes quand ils interagissent avec le vivant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du fait de la forme spécifique des surfaces des récepteurs biologiques.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1115616" y="3933056"/>
            <a:ext cx="0" cy="648072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2915816" y="3933056"/>
            <a:ext cx="0" cy="648072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1403648" y="3861048"/>
            <a:ext cx="1440160" cy="1152128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1619672" y="4293096"/>
            <a:ext cx="864096" cy="864096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1835696" y="3356992"/>
            <a:ext cx="720080" cy="397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1907704" y="5445224"/>
            <a:ext cx="720080" cy="1190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923928" y="2564904"/>
            <a:ext cx="2286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fr-FR" dirty="0" smtClean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rPr>
              <a:t>couples d’</a:t>
            </a:r>
            <a:r>
              <a:rPr lang="fr-FR" b="1" u="sng" dirty="0" smtClean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énantiomères</a:t>
            </a:r>
            <a:r>
              <a:rPr lang="fr-FR" dirty="0" smtClean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endParaRPr lang="fr-FR" dirty="0">
              <a:solidFill>
                <a:prstClr val="black"/>
              </a:solidFill>
              <a:latin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23928" y="3284984"/>
            <a:ext cx="2286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fr-FR" dirty="0" smtClean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rPr>
              <a:t>couples de </a:t>
            </a:r>
            <a:r>
              <a:rPr lang="fr-FR" b="1" u="sng" dirty="0" err="1" smtClean="0">
                <a:solidFill>
                  <a:srgbClr val="006600"/>
                </a:solidFill>
                <a:latin typeface="Arial" charset="0"/>
                <a:cs typeface="Arial" charset="0"/>
                <a:sym typeface="Wingdings" pitchFamily="2" charset="2"/>
              </a:rPr>
              <a:t>diastéréoisomères</a:t>
            </a:r>
            <a:endParaRPr lang="fr-FR" b="1" u="sng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1" grpId="0"/>
      <p:bldP spid="17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5652120" y="4365104"/>
            <a:ext cx="8784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fr-F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07504" y="44624"/>
            <a:ext cx="8928100" cy="237626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/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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r>
              <a:rPr lang="fr-FR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:</a:t>
            </a:r>
            <a:endParaRPr lang="fr-FR" sz="20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179512" y="404664"/>
            <a:ext cx="87849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/>
              </a:rPr>
              <a:t>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diastéréoisomères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ont des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propriétés physico-chimiques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différentes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énantiomères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ont des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propriétés physico-chimiques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identiques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ce qui rend difficile leur séparation.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179512" y="1412776"/>
            <a:ext cx="87849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/>
              </a:rPr>
              <a:t>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Diastéréoisomères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Enantiomères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ont des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propriétés différentes quand ils interagissent avec le vivant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du fait de la forme spécifique des surfaces des récepteurs biologiques.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0" y="2852936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fr-FR" sz="24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IV- Molécules chirales</a:t>
            </a:r>
            <a:endParaRPr lang="fr-FR" sz="2400" b="1" i="1" u="sng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fr-FR" sz="800" dirty="0">
              <a:latin typeface="Bookman Old Style" pitchFamily="18" charset="0"/>
              <a:cs typeface="Arial" pitchFamily="34" charset="0"/>
            </a:endParaRPr>
          </a:p>
          <a:p>
            <a:pPr indent="449263" algn="just" eaLnBrk="0" hangingPunct="0">
              <a:defRPr/>
            </a:pPr>
            <a:r>
              <a:rPr lang="fr-FR" sz="20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0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fr-FR" sz="22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fr-FR" sz="22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Définition</a:t>
            </a:r>
            <a:endParaRPr lang="fr-FR" sz="2200" b="1" i="1" u="sng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79512" y="3861048"/>
            <a:ext cx="5364088" cy="1384995"/>
          </a:xfrm>
          <a:prstGeom prst="rect">
            <a:avLst/>
          </a:prstGeom>
          <a:solidFill>
            <a:srgbClr val="C6EAEC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fr-FR" sz="2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molécule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CHIRALE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si elle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n’est pas superposable à son image dans un miroir plan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0" hangingPunct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(contraire de CHIRAL = ACHIRAL)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pic>
        <p:nvPicPr>
          <p:cNvPr id="23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040" y="5445224"/>
            <a:ext cx="564248" cy="64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1187624" y="5446094"/>
            <a:ext cx="4320480" cy="6463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   Les sites actifs des récepteurs </a:t>
            </a:r>
            <a:r>
              <a:rPr lang="fr-FR" i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biolo-giques</a:t>
            </a:r>
            <a:r>
              <a:rPr lang="fr-FR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ont souvent une surface chirale !</a:t>
            </a:r>
            <a:endParaRPr lang="fr-FR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Image 2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3573016"/>
            <a:ext cx="3563888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fr-FR" sz="24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IV- Molécules chirales</a:t>
            </a:r>
            <a:endParaRPr lang="fr-FR" sz="2400" b="1" i="1" u="sng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fr-FR" sz="800" dirty="0">
              <a:latin typeface="Bookman Old Style" pitchFamily="18" charset="0"/>
              <a:cs typeface="Arial" pitchFamily="34" charset="0"/>
            </a:endParaRPr>
          </a:p>
          <a:p>
            <a:pPr indent="449263" algn="just" eaLnBrk="0" hangingPunct="0">
              <a:defRPr/>
            </a:pPr>
            <a:r>
              <a:rPr lang="fr-FR" sz="20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0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fr-FR" sz="22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fr-FR" sz="22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Définition</a:t>
            </a:r>
            <a:endParaRPr lang="fr-FR" sz="2200" b="1" i="1" u="sng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564248" cy="64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259632" y="2132856"/>
            <a:ext cx="7884368" cy="3693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Les sites actifs des récepteurs biologiques ont souvent une surface chirale !</a:t>
            </a:r>
            <a:endParaRPr lang="fr-FR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908720"/>
            <a:ext cx="8856984" cy="1077218"/>
          </a:xfrm>
          <a:prstGeom prst="rect">
            <a:avLst/>
          </a:prstGeom>
          <a:solidFill>
            <a:srgbClr val="C6EAEC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fr-FR" sz="2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molécule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CHIRALE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si elle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n’est pas superposable à son image dans un miroir plan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0" hangingPunct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(contraire de CHIRAL = ACHIRAL)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278092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ym typeface="Wingdings"/>
              </a:rPr>
              <a:t></a:t>
            </a:r>
            <a:r>
              <a:rPr lang="fr-FR" sz="2000" dirty="0" smtClean="0"/>
              <a:t>-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Application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kumimoji="0" lang="fr-FR" sz="200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Les molécules ci-dessous sont-elles chirales ou achirales ?</a:t>
            </a:r>
            <a:endParaRPr kumimoji="0" lang="fr-FR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9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84984"/>
            <a:ext cx="1725217" cy="14541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157192"/>
            <a:ext cx="1600690" cy="152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179512" y="3645024"/>
            <a:ext cx="517004" cy="4442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A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95736" y="3717032"/>
            <a:ext cx="41415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L’image de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dans un miroir plan est :</a:t>
            </a:r>
            <a:endParaRPr lang="fr-FR" sz="2000" dirty="0"/>
          </a:p>
        </p:txBody>
      </p:sp>
      <p:pic>
        <p:nvPicPr>
          <p:cNvPr id="14" name="Image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284984"/>
            <a:ext cx="1725217" cy="14541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2445668" y="4098280"/>
            <a:ext cx="374441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Cette image est superposable à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donc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A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achirale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 smtClean="0"/>
          </a:p>
          <a:p>
            <a:pPr algn="ctr"/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0" y="4978451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79512" y="5517232"/>
            <a:ext cx="517004" cy="4442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B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51720" y="5517232"/>
            <a:ext cx="41415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L’image de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dans un miroir plan est :</a:t>
            </a:r>
            <a:endParaRPr lang="fr-FR" sz="2000" dirty="0"/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5152975"/>
            <a:ext cx="1757714" cy="158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2221136" y="5898515"/>
            <a:ext cx="374441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Cette image est superposable à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donc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B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achirale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 smtClean="0"/>
          </a:p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0354" grpId="0" animBg="1"/>
      <p:bldP spid="13" grpId="0"/>
      <p:bldP spid="15" grpId="0"/>
      <p:bldP spid="19" grpId="0" animBg="1"/>
      <p:bldP spid="20" grpId="0"/>
      <p:bldP spid="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356992"/>
            <a:ext cx="163438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 2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15841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4725"/>
            <a:ext cx="1725217" cy="14541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656184"/>
            <a:ext cx="1600690" cy="152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9512" y="394765"/>
            <a:ext cx="517004" cy="4442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A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5736" y="466773"/>
            <a:ext cx="41415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L’image de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dans un miroir plan est :</a:t>
            </a:r>
            <a:endParaRPr lang="fr-FR" sz="2000" dirty="0"/>
          </a:p>
        </p:txBody>
      </p:sp>
      <p:pic>
        <p:nvPicPr>
          <p:cNvPr id="8" name="Imag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4725"/>
            <a:ext cx="1725217" cy="14541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79512" y="2016224"/>
            <a:ext cx="517004" cy="4442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B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1720" y="2016224"/>
            <a:ext cx="41415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L’image de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dans un miroir plan est :</a:t>
            </a:r>
            <a:endParaRPr lang="fr-FR" sz="20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628800"/>
            <a:ext cx="1728192" cy="156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cteur droit 15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79512" y="3573016"/>
            <a:ext cx="517004" cy="4442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C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63688" y="3573016"/>
            <a:ext cx="41415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L’image de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dans un miroir plan est :</a:t>
            </a:r>
            <a:endParaRPr lang="fr-FR" sz="2000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0" y="3212976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79512" y="5400600"/>
            <a:ext cx="517004" cy="4442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D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51720" y="5400600"/>
            <a:ext cx="41415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L’image de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dans un miroir plan est :</a:t>
            </a:r>
            <a:endParaRPr lang="fr-FR" sz="2000" dirty="0"/>
          </a:p>
        </p:txBody>
      </p:sp>
      <p:cxnSp>
        <p:nvCxnSpPr>
          <p:cNvPr id="26" name="Connecteur droit 25"/>
          <p:cNvCxnSpPr/>
          <p:nvPr/>
        </p:nvCxnSpPr>
        <p:spPr>
          <a:xfrm>
            <a:off x="0" y="486916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5449" y="3429000"/>
            <a:ext cx="1598551" cy="129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7145238" y="4009256"/>
            <a:ext cx="455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=</a:t>
            </a:r>
            <a:endParaRPr lang="fr-FR" sz="2800" dirty="0"/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7380312" y="3726557"/>
            <a:ext cx="0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867108" y="3151634"/>
            <a:ext cx="1043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 </a:t>
            </a:r>
          </a:p>
          <a:p>
            <a:pPr algn="ctr"/>
            <a:r>
              <a:rPr lang="fr-F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rotation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6" name="Image 35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810" t="37598" r="67119" b="44125"/>
          <a:stretch>
            <a:fillRect/>
          </a:stretch>
        </p:blipFill>
        <p:spPr bwMode="auto">
          <a:xfrm>
            <a:off x="539552" y="5013176"/>
            <a:ext cx="194421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5013176"/>
            <a:ext cx="1872208" cy="119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2483768" y="2372107"/>
            <a:ext cx="374441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Cette image est superposable à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donc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B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achirale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2411760" y="764704"/>
            <a:ext cx="374441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Cette image est superposable à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donc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A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achirale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2267744" y="3869556"/>
            <a:ext cx="324036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Cette image n’est pas superposable à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 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donc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C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chirale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2483768" y="5733256"/>
            <a:ext cx="374441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Cette image est superposable à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donc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achirale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2" grpId="0" animBg="1"/>
      <p:bldP spid="23" grpId="0"/>
      <p:bldP spid="30" grpId="0"/>
      <p:bldP spid="34" grpId="0"/>
      <p:bldP spid="40" grpId="0"/>
      <p:bldP spid="4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3" cstate="print"/>
          <a:srcRect l="9366" t="44120" r="73624" b="36560"/>
          <a:stretch>
            <a:fillRect/>
          </a:stretch>
        </p:blipFill>
        <p:spPr bwMode="auto">
          <a:xfrm>
            <a:off x="683568" y="5229200"/>
            <a:ext cx="1800200" cy="115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76562"/>
            <a:ext cx="163438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48570"/>
            <a:ext cx="15841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9512" y="292586"/>
            <a:ext cx="517004" cy="4442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C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3688" y="292586"/>
            <a:ext cx="41415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L’image de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dans un miroir plan est :</a:t>
            </a:r>
            <a:endParaRPr lang="fr-FR" sz="2000" dirty="0"/>
          </a:p>
        </p:txBody>
      </p:sp>
      <p:sp>
        <p:nvSpPr>
          <p:cNvPr id="8" name="Rectangle 7"/>
          <p:cNvSpPr/>
          <p:nvPr/>
        </p:nvSpPr>
        <p:spPr>
          <a:xfrm>
            <a:off x="1979712" y="724634"/>
            <a:ext cx="3906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Cette image est non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superpo-sable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à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187080" y="1038066"/>
            <a:ext cx="24032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chirale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79512" y="2120170"/>
            <a:ext cx="517004" cy="4442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D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1720" y="1904146"/>
            <a:ext cx="41415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L’image de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dans un miroir plan est :</a:t>
            </a:r>
            <a:endParaRPr lang="fr-FR" sz="2000" dirty="0"/>
          </a:p>
        </p:txBody>
      </p:sp>
      <p:sp>
        <p:nvSpPr>
          <p:cNvPr id="12" name="Rectangle 11"/>
          <p:cNvSpPr/>
          <p:nvPr/>
        </p:nvSpPr>
        <p:spPr>
          <a:xfrm>
            <a:off x="2627785" y="2308810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Cette image est superposable à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131871" y="2612338"/>
            <a:ext cx="2545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achirale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158873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5449" y="148570"/>
            <a:ext cx="1598551" cy="129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7145238" y="728826"/>
            <a:ext cx="455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=</a:t>
            </a:r>
            <a:endParaRPr lang="fr-FR" sz="2800" dirty="0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7380312" y="446127"/>
            <a:ext cx="0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867108" y="-128796"/>
            <a:ext cx="1043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 </a:t>
            </a:r>
          </a:p>
          <a:p>
            <a:pPr algn="ctr"/>
            <a:r>
              <a:rPr lang="fr-F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rotation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19" name="Image 18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810" t="37598" r="67119" b="44125"/>
          <a:stretch>
            <a:fillRect/>
          </a:stretch>
        </p:blipFill>
        <p:spPr bwMode="auto">
          <a:xfrm>
            <a:off x="539552" y="1732746"/>
            <a:ext cx="194421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1732746"/>
            <a:ext cx="1872208" cy="119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79512" y="3645024"/>
            <a:ext cx="517004" cy="4442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E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67744" y="3933056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Cette image n’est pas 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superposable à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2483768" y="4541058"/>
            <a:ext cx="2390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chirale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/>
          </a:p>
        </p:txBody>
      </p:sp>
      <p:cxnSp>
        <p:nvCxnSpPr>
          <p:cNvPr id="25" name="Connecteur droit 24"/>
          <p:cNvCxnSpPr/>
          <p:nvPr/>
        </p:nvCxnSpPr>
        <p:spPr>
          <a:xfrm>
            <a:off x="0" y="314096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79512" y="5504546"/>
            <a:ext cx="517004" cy="4442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F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15084" y="5572348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L’image de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F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dans un miroir plan est :</a:t>
            </a:r>
            <a:endParaRPr lang="fr-FR" sz="2000" dirty="0"/>
          </a:p>
        </p:txBody>
      </p:sp>
      <p:cxnSp>
        <p:nvCxnSpPr>
          <p:cNvPr id="30" name="Connecteur droit 29"/>
          <p:cNvCxnSpPr/>
          <p:nvPr/>
        </p:nvCxnSpPr>
        <p:spPr>
          <a:xfrm>
            <a:off x="0" y="494116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683568" y="3356992"/>
          <a:ext cx="1843240" cy="1224136"/>
        </p:xfrm>
        <a:graphic>
          <a:graphicData uri="http://schemas.openxmlformats.org/presentationml/2006/ole">
            <p:oleObj spid="_x0000_s102402" name="ISIS/Draw Sketch" r:id="rId9" imgW="990000" imgH="657360" progId="ISISServer">
              <p:embed/>
            </p:oleObj>
          </a:graphicData>
        </a:graphic>
      </p:graphicFrame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56075" y="3356992"/>
            <a:ext cx="180415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2555776" y="3356992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L’image de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dans </a:t>
            </a:r>
          </a:p>
          <a:p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un miroir plan est :</a:t>
            </a:r>
            <a:endParaRPr lang="fr-FR" sz="2000" dirty="0"/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288" y="3356992"/>
            <a:ext cx="1832794" cy="116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6732240" y="3573016"/>
            <a:ext cx="455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=</a:t>
            </a:r>
            <a:endParaRPr lang="fr-FR" sz="2800" dirty="0"/>
          </a:p>
        </p:txBody>
      </p:sp>
      <p:cxnSp>
        <p:nvCxnSpPr>
          <p:cNvPr id="35" name="Connecteur droit avec flèche 34"/>
          <p:cNvCxnSpPr/>
          <p:nvPr/>
        </p:nvCxnSpPr>
        <p:spPr>
          <a:xfrm flipV="1">
            <a:off x="6948264" y="4005066"/>
            <a:ext cx="0" cy="6480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868144" y="4581128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 rotation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3" cstate="print"/>
          <a:srcRect l="9366" t="44120" r="73624" b="36560"/>
          <a:stretch>
            <a:fillRect/>
          </a:stretch>
        </p:blipFill>
        <p:spPr bwMode="auto">
          <a:xfrm>
            <a:off x="6732240" y="5301208"/>
            <a:ext cx="1800200" cy="115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1"/>
          <p:cNvSpPr/>
          <p:nvPr/>
        </p:nvSpPr>
        <p:spPr>
          <a:xfrm>
            <a:off x="2831108" y="5966296"/>
            <a:ext cx="374441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Cette image est superposable à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F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donc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F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achirale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43" name="ZoneTexte 42"/>
          <p:cNvSpPr txBox="1"/>
          <p:nvPr/>
        </p:nvSpPr>
        <p:spPr>
          <a:xfrm>
            <a:off x="1043608" y="548680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1789088" y="3611116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984300" y="3606418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1802800" y="5470624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971600" y="5445224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cxnSp>
        <p:nvCxnSpPr>
          <p:cNvPr id="49" name="Connecteur droit avec flèche 48"/>
          <p:cNvCxnSpPr/>
          <p:nvPr/>
        </p:nvCxnSpPr>
        <p:spPr>
          <a:xfrm>
            <a:off x="1547664" y="5157192"/>
            <a:ext cx="36004" cy="1296144"/>
          </a:xfrm>
          <a:prstGeom prst="straightConnector1">
            <a:avLst/>
          </a:prstGeom>
          <a:ln w="5715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95536" y="6488668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Plan de symétrie</a:t>
            </a:r>
            <a:endParaRPr lang="fr-FR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24" grpId="0"/>
      <p:bldP spid="26" grpId="0" animBg="1"/>
      <p:bldP spid="27" grpId="0"/>
      <p:bldP spid="22" grpId="0"/>
      <p:bldP spid="34" grpId="0"/>
      <p:bldP spid="36" grpId="0"/>
      <p:bldP spid="42" grpId="0"/>
      <p:bldP spid="43" grpId="0"/>
      <p:bldP spid="44" grpId="0"/>
      <p:bldP spid="45" grpId="0"/>
      <p:bldP spid="46" grpId="0"/>
      <p:bldP spid="47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86" t="29000" r="47165" b="31520"/>
          <a:stretch>
            <a:fillRect/>
          </a:stretch>
        </p:blipFill>
        <p:spPr bwMode="auto">
          <a:xfrm>
            <a:off x="0" y="836712"/>
            <a:ext cx="3888432" cy="18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732588" y="1773238"/>
            <a:ext cx="2087562" cy="935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755" t="53399" r="21833" b="27803"/>
          <a:stretch>
            <a:fillRect/>
          </a:stretch>
        </p:blipFill>
        <p:spPr bwMode="auto">
          <a:xfrm>
            <a:off x="2771800" y="-27384"/>
            <a:ext cx="4139952" cy="186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82013" t="76069" r="1450" b="6476"/>
          <a:stretch>
            <a:fillRect/>
          </a:stretch>
        </p:blipFill>
        <p:spPr bwMode="auto">
          <a:xfrm>
            <a:off x="6817588" y="3140968"/>
            <a:ext cx="232641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Connecteur droit 28"/>
          <p:cNvCxnSpPr/>
          <p:nvPr/>
        </p:nvCxnSpPr>
        <p:spPr>
          <a:xfrm flipV="1">
            <a:off x="4211960" y="404664"/>
            <a:ext cx="504056" cy="288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 flipV="1">
            <a:off x="5148064" y="476672"/>
            <a:ext cx="432048" cy="21602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5796136" y="404664"/>
            <a:ext cx="504056" cy="28803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 flipV="1">
            <a:off x="3491880" y="404664"/>
            <a:ext cx="360040" cy="2160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0" y="188640"/>
            <a:ext cx="1763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Pentan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-2-one (Cétone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 flipV="1">
            <a:off x="7164288" y="908720"/>
            <a:ext cx="576064" cy="288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 flipV="1">
            <a:off x="7740352" y="908720"/>
            <a:ext cx="576064" cy="288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8279904" y="908720"/>
            <a:ext cx="576064" cy="28803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H="1" flipV="1">
            <a:off x="6588224" y="908720"/>
            <a:ext cx="576064" cy="28803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8244408" y="1124744"/>
            <a:ext cx="0" cy="5760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8388424" y="1124744"/>
            <a:ext cx="0" cy="5760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8066484" y="1637308"/>
            <a:ext cx="504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8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endParaRPr lang="fr-FR" sz="2800" b="1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cxnSp>
        <p:nvCxnSpPr>
          <p:cNvPr id="43" name="Connecteur droit 42"/>
          <p:cNvCxnSpPr/>
          <p:nvPr/>
        </p:nvCxnSpPr>
        <p:spPr>
          <a:xfrm flipV="1">
            <a:off x="7596336" y="4077072"/>
            <a:ext cx="720080" cy="43204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H="1" flipV="1">
            <a:off x="8316416" y="4077072"/>
            <a:ext cx="648072" cy="43204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H="1" flipV="1">
            <a:off x="7020272" y="4077072"/>
            <a:ext cx="648072" cy="43204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 cstate="print"/>
          <a:srcRect l="5670" t="29400" r="54641" b="31961"/>
          <a:stretch>
            <a:fillRect/>
          </a:stretch>
        </p:blipFill>
        <p:spPr bwMode="auto">
          <a:xfrm>
            <a:off x="1115616" y="3178734"/>
            <a:ext cx="3168352" cy="17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4" cstate="print"/>
          <a:srcRect l="54282" t="29400" r="4612" b="47081"/>
          <a:stretch>
            <a:fillRect/>
          </a:stretch>
        </p:blipFill>
        <p:spPr bwMode="auto">
          <a:xfrm>
            <a:off x="4067944" y="2708920"/>
            <a:ext cx="335608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-180528" y="4221088"/>
            <a:ext cx="1763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Butan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-2-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(Alcool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539552" y="5445125"/>
            <a:ext cx="8352928" cy="12772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i="1" u="sng" dirty="0"/>
              <a:t>INCONVENIENT</a:t>
            </a:r>
          </a:p>
          <a:p>
            <a:pPr algn="just">
              <a:defRPr/>
            </a:pPr>
            <a:endParaRPr lang="fr-FR" sz="100" b="1" i="1" u="sng" dirty="0"/>
          </a:p>
          <a:p>
            <a:pPr algn="ctr">
              <a:defRPr/>
            </a:pPr>
            <a:r>
              <a:rPr lang="fr-FR" sz="2400" b="1" i="1" dirty="0"/>
              <a:t>Les représentations planes ne rendent </a:t>
            </a:r>
            <a:r>
              <a:rPr lang="fr-FR" sz="2400" b="1" i="1" dirty="0" smtClean="0"/>
              <a:t>pas </a:t>
            </a:r>
            <a:r>
              <a:rPr lang="fr-FR" sz="2400" b="1" i="1" dirty="0"/>
              <a:t>compte de la </a:t>
            </a:r>
            <a:r>
              <a:rPr lang="fr-FR" sz="2400" b="1" i="1" dirty="0">
                <a:solidFill>
                  <a:srgbClr val="FF0000"/>
                </a:solidFill>
              </a:rPr>
              <a:t>tridimensionnalité</a:t>
            </a:r>
            <a:r>
              <a:rPr lang="fr-FR" sz="2400" b="1" i="1" dirty="0"/>
              <a:t> des molécules</a:t>
            </a:r>
            <a:r>
              <a:rPr lang="fr-FR" sz="2400" dirty="0"/>
              <a:t> 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 l="9366" t="44120" r="73624" b="36560"/>
          <a:stretch>
            <a:fillRect/>
          </a:stretch>
        </p:blipFill>
        <p:spPr bwMode="auto">
          <a:xfrm>
            <a:off x="683568" y="3435211"/>
            <a:ext cx="1800200" cy="115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9512" y="2049273"/>
            <a:ext cx="517004" cy="4442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E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7744" y="2337305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Cette image n’est pas 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superposable à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483768" y="2945307"/>
            <a:ext cx="2390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chirale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9512" y="3710557"/>
            <a:ext cx="517004" cy="4442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F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15084" y="3778359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L’image de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F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dans un miroir plan est :</a:t>
            </a:r>
            <a:endParaRPr lang="fr-FR" sz="2000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0" y="3345417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683568" y="1761241"/>
          <a:ext cx="1843240" cy="1224136"/>
        </p:xfrm>
        <a:graphic>
          <a:graphicData uri="http://schemas.openxmlformats.org/presentationml/2006/ole">
            <p:oleObj spid="_x0000_s103426" name="ISIS/Draw Sketch" r:id="rId4" imgW="990000" imgH="657360" progId="ISISServer">
              <p:embed/>
            </p:oleObj>
          </a:graphicData>
        </a:graphic>
      </p:graphicFrame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6075" y="1761241"/>
            <a:ext cx="180415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555776" y="1761241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L’image de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dans </a:t>
            </a:r>
          </a:p>
          <a:p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un miroir plan est :</a:t>
            </a:r>
            <a:endParaRPr lang="fr-FR" sz="2000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1761241"/>
            <a:ext cx="1832794" cy="116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6732240" y="1977265"/>
            <a:ext cx="455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=</a:t>
            </a:r>
            <a:endParaRPr lang="fr-FR" sz="2800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6948264" y="2409315"/>
            <a:ext cx="0" cy="6480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868144" y="2985377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 rotation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/>
          <a:srcRect l="9366" t="44120" r="73624" b="36560"/>
          <a:stretch>
            <a:fillRect/>
          </a:stretch>
        </p:blipFill>
        <p:spPr bwMode="auto">
          <a:xfrm>
            <a:off x="6732240" y="3507219"/>
            <a:ext cx="1800200" cy="115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2831108" y="4172307"/>
            <a:ext cx="374441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Cette image est superposable à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F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donc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F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achirale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1789088" y="2015365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984300" y="2010667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802800" y="3676635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971600" y="3651235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*</a:t>
            </a:r>
            <a:endParaRPr lang="fr-FR" sz="4000" b="1" dirty="0">
              <a:solidFill>
                <a:srgbClr val="FF0000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1547664" y="3363203"/>
            <a:ext cx="36004" cy="1296144"/>
          </a:xfrm>
          <a:prstGeom prst="straightConnector1">
            <a:avLst/>
          </a:prstGeom>
          <a:ln w="5715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95536" y="4694679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Plan de symétrie</a:t>
            </a:r>
            <a:endParaRPr lang="fr-FR" b="1" dirty="0">
              <a:solidFill>
                <a:srgbClr val="006600"/>
              </a:solidFill>
            </a:endParaRP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179512" y="5049860"/>
            <a:ext cx="8784976" cy="177899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Conclusion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: Quand une molécule possède :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 seul carbone asymétrique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Plusieurs carbones asymétriques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43276" y="5583508"/>
            <a:ext cx="3744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Elle est forcément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CHIRALE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7584" y="6083372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Elle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CHIRALE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seulement si la molécule ne présente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pas d’éléments de symétrie</a:t>
            </a:r>
            <a:endParaRPr lang="fr-FR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79512" y="504056"/>
            <a:ext cx="517004" cy="4442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D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51720" y="288032"/>
            <a:ext cx="41415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L’image de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dans un miroir plan est :</a:t>
            </a:r>
            <a:endParaRPr lang="fr-FR" sz="2000" dirty="0"/>
          </a:p>
        </p:txBody>
      </p:sp>
      <p:sp>
        <p:nvSpPr>
          <p:cNvPr id="31" name="Rectangle 30"/>
          <p:cNvSpPr/>
          <p:nvPr/>
        </p:nvSpPr>
        <p:spPr>
          <a:xfrm>
            <a:off x="2627785" y="692696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Cette image est superposable à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</a:t>
            </a:r>
            <a:endParaRPr lang="fr-FR" dirty="0"/>
          </a:p>
        </p:txBody>
      </p:sp>
      <p:pic>
        <p:nvPicPr>
          <p:cNvPr id="32" name="Image 31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810" t="37598" r="67119" b="44125"/>
          <a:stretch>
            <a:fillRect/>
          </a:stretch>
        </p:blipFill>
        <p:spPr bwMode="auto">
          <a:xfrm>
            <a:off x="539552" y="116632"/>
            <a:ext cx="194421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116632"/>
            <a:ext cx="1872208" cy="119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Connecteur droit 33"/>
          <p:cNvCxnSpPr/>
          <p:nvPr/>
        </p:nvCxnSpPr>
        <p:spPr>
          <a:xfrm>
            <a:off x="0" y="1524854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86956" y="980728"/>
            <a:ext cx="2545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</a:t>
            </a:r>
            <a:r>
              <a:rPr lang="fr-F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achirale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animBg="1"/>
      <p:bldP spid="27" grpId="0"/>
      <p:bldP spid="2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512" y="65832"/>
            <a:ext cx="8784976" cy="177899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Conclusion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: Quand une molécule possède :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 seul carbone asymétrique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Plusieurs carbones asymétriques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276" y="599480"/>
            <a:ext cx="3744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Elle est forcément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CHIRALE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584" y="1099344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Elle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CHIRALE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seulement si la molécule ne présente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pas d’éléments de symétrie</a:t>
            </a:r>
            <a:endParaRPr lang="fr-FR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2060848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r>
              <a:rPr lang="fr-FR" sz="20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0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Activité optique des molécules chirales</a:t>
            </a:r>
            <a:endParaRPr lang="fr-FR" sz="2200" b="1" i="1" u="sng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FAD22C1-1DC4-4BEA-9382-A63977F2A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13" y="6099314"/>
            <a:ext cx="8964487" cy="707886"/>
          </a:xfrm>
          <a:prstGeom prst="rect">
            <a:avLst/>
          </a:prstGeom>
          <a:solidFill>
            <a:srgbClr val="C6EAEC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000" b="1" i="1" u="sng" dirty="0">
                <a:solidFill>
                  <a:srgbClr val="000000"/>
                </a:solidFill>
                <a:cs typeface="Calibri" panose="020F0502020204030204" pitchFamily="34" charset="0"/>
                <a:sym typeface="Wingdings 2" panose="05020102010507070707" pitchFamily="18" charset="2"/>
              </a:rPr>
              <a:t>Molécules </a:t>
            </a:r>
            <a:r>
              <a:rPr lang="fr-FR" altLang="fr-FR" sz="2000" b="1" i="1" u="sng" dirty="0" smtClean="0">
                <a:solidFill>
                  <a:srgbClr val="FF0000"/>
                </a:solidFill>
                <a:cs typeface="Calibri" panose="020F0502020204030204" pitchFamily="34" charset="0"/>
                <a:sym typeface="Wingdings 2" panose="05020102010507070707" pitchFamily="18" charset="2"/>
              </a:rPr>
              <a:t>CHIRALES</a:t>
            </a:r>
            <a:r>
              <a:rPr lang="fr-FR" altLang="fr-FR" sz="2000" b="1" i="1" dirty="0" smtClean="0">
                <a:solidFill>
                  <a:srgbClr val="FF0000"/>
                </a:solidFill>
                <a:cs typeface="Calibri" panose="020F0502020204030204" pitchFamily="34" charset="0"/>
                <a:sym typeface="Wingdings 2" panose="05020102010507070707" pitchFamily="18" charset="2"/>
              </a:rPr>
              <a:t> </a:t>
            </a:r>
            <a:r>
              <a:rPr lang="fr-FR" altLang="fr-FR" sz="2000" dirty="0" smtClean="0">
                <a:solidFill>
                  <a:srgbClr val="000000"/>
                </a:solidFill>
                <a:cs typeface="Calibri" panose="020F0502020204030204" pitchFamily="34" charset="0"/>
                <a:sym typeface="Wingdings 2" panose="05020102010507070707" pitchFamily="18" charset="2"/>
              </a:rPr>
              <a:t>= molécules qui dévient le plan de polarisation d’une lumière polarisée rectilignement (molécules </a:t>
            </a:r>
            <a:r>
              <a:rPr lang="fr-FR" altLang="fr-FR" sz="2000" b="1" i="1" u="sng" dirty="0" smtClean="0">
                <a:solidFill>
                  <a:srgbClr val="FF0000"/>
                </a:solidFill>
                <a:cs typeface="Calibri" panose="020F0502020204030204" pitchFamily="34" charset="0"/>
                <a:sym typeface="Wingdings 2" panose="05020102010507070707" pitchFamily="18" charset="2"/>
              </a:rPr>
              <a:t>OPTIQUEMENT ACTIVES</a:t>
            </a:r>
            <a:r>
              <a:rPr lang="fr-FR" altLang="fr-FR" sz="2000" dirty="0" smtClean="0">
                <a:solidFill>
                  <a:srgbClr val="000000"/>
                </a:solidFill>
                <a:cs typeface="Calibri" panose="020F0502020204030204" pitchFamily="34" charset="0"/>
                <a:sym typeface="Wingdings 2" panose="05020102010507070707" pitchFamily="18" charset="2"/>
              </a:rPr>
              <a:t>)</a:t>
            </a:r>
            <a:endParaRPr lang="fr-FR" altLang="fr-FR" sz="2000" dirty="0"/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2612" y="3212976"/>
            <a:ext cx="2701387" cy="25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6948264" y="2492896"/>
            <a:ext cx="185089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Polarimètre de LAURENT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0" y="2420888"/>
            <a:ext cx="6372200" cy="3393889"/>
            <a:chOff x="0" y="2420888"/>
            <a:chExt cx="6372200" cy="3393889"/>
          </a:xfrm>
        </p:grpSpPr>
        <p:pic>
          <p:nvPicPr>
            <p:cNvPr id="1054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540" t="42520" r="52990" b="16321"/>
            <a:stretch>
              <a:fillRect/>
            </a:stretch>
          </p:blipFill>
          <p:spPr bwMode="auto">
            <a:xfrm>
              <a:off x="0" y="2420888"/>
              <a:ext cx="6372200" cy="3393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0" y="5517232"/>
              <a:ext cx="133164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78184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r>
              <a:rPr lang="fr-FR" sz="20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0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Activité optique des molécules chirales</a:t>
            </a:r>
            <a:endParaRPr lang="fr-FR" sz="2200" b="1" i="1" u="sng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FAD22C1-1DC4-4BEA-9382-A63977F2A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13" y="3706282"/>
            <a:ext cx="8964487" cy="707886"/>
          </a:xfrm>
          <a:prstGeom prst="rect">
            <a:avLst/>
          </a:prstGeom>
          <a:solidFill>
            <a:srgbClr val="C6EAEC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000" b="1" i="1" u="sng" dirty="0">
                <a:solidFill>
                  <a:srgbClr val="000000"/>
                </a:solidFill>
                <a:cs typeface="Calibri" panose="020F0502020204030204" pitchFamily="34" charset="0"/>
                <a:sym typeface="Wingdings 2" panose="05020102010507070707" pitchFamily="18" charset="2"/>
              </a:rPr>
              <a:t>Molécules </a:t>
            </a:r>
            <a:r>
              <a:rPr lang="fr-FR" altLang="fr-FR" sz="2000" b="1" i="1" u="sng" dirty="0" smtClean="0">
                <a:solidFill>
                  <a:srgbClr val="FF0000"/>
                </a:solidFill>
                <a:cs typeface="Calibri" panose="020F0502020204030204" pitchFamily="34" charset="0"/>
                <a:sym typeface="Wingdings 2" panose="05020102010507070707" pitchFamily="18" charset="2"/>
              </a:rPr>
              <a:t>CHIRALES</a:t>
            </a:r>
            <a:r>
              <a:rPr lang="fr-FR" altLang="fr-FR" sz="2000" b="1" i="1" dirty="0" smtClean="0">
                <a:solidFill>
                  <a:srgbClr val="FF0000"/>
                </a:solidFill>
                <a:cs typeface="Calibri" panose="020F0502020204030204" pitchFamily="34" charset="0"/>
                <a:sym typeface="Wingdings 2" panose="05020102010507070707" pitchFamily="18" charset="2"/>
              </a:rPr>
              <a:t> </a:t>
            </a:r>
            <a:r>
              <a:rPr lang="fr-FR" altLang="fr-FR" sz="2000" dirty="0" smtClean="0">
                <a:solidFill>
                  <a:srgbClr val="000000"/>
                </a:solidFill>
                <a:cs typeface="Calibri" panose="020F0502020204030204" pitchFamily="34" charset="0"/>
                <a:sym typeface="Wingdings 2" panose="05020102010507070707" pitchFamily="18" charset="2"/>
              </a:rPr>
              <a:t>= molécules qui dévient le plan de polarisation d’une lumière polarisée rectilignement (molécules </a:t>
            </a:r>
            <a:r>
              <a:rPr lang="fr-FR" altLang="fr-FR" sz="2000" b="1" i="1" u="sng" dirty="0" smtClean="0">
                <a:solidFill>
                  <a:srgbClr val="FF0000"/>
                </a:solidFill>
                <a:cs typeface="Calibri" panose="020F0502020204030204" pitchFamily="34" charset="0"/>
                <a:sym typeface="Wingdings 2" panose="05020102010507070707" pitchFamily="18" charset="2"/>
              </a:rPr>
              <a:t>OPTIQUEMENT ACTIVES</a:t>
            </a:r>
            <a:r>
              <a:rPr lang="fr-FR" altLang="fr-FR" sz="2000" dirty="0" smtClean="0">
                <a:solidFill>
                  <a:srgbClr val="000000"/>
                </a:solidFill>
                <a:cs typeface="Calibri" panose="020F0502020204030204" pitchFamily="34" charset="0"/>
                <a:sym typeface="Wingdings 2" panose="05020102010507070707" pitchFamily="18" charset="2"/>
              </a:rPr>
              <a:t>)</a:t>
            </a:r>
            <a:endParaRPr lang="fr-FR" altLang="fr-FR" sz="2000" dirty="0"/>
          </a:p>
        </p:txBody>
      </p:sp>
      <p:grpSp>
        <p:nvGrpSpPr>
          <p:cNvPr id="4" name="Groupe 3"/>
          <p:cNvGrpSpPr/>
          <p:nvPr/>
        </p:nvGrpSpPr>
        <p:grpSpPr>
          <a:xfrm>
            <a:off x="0" y="281856"/>
            <a:ext cx="6372200" cy="3393889"/>
            <a:chOff x="0" y="2420888"/>
            <a:chExt cx="6372200" cy="339388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540" t="42520" r="52990" b="16321"/>
            <a:stretch>
              <a:fillRect/>
            </a:stretch>
          </p:blipFill>
          <p:spPr bwMode="auto">
            <a:xfrm>
              <a:off x="0" y="2420888"/>
              <a:ext cx="6372200" cy="3393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0" y="5517232"/>
              <a:ext cx="133164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2612" y="1073944"/>
            <a:ext cx="2701387" cy="25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948264" y="353864"/>
            <a:ext cx="185089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Polarimètre de LAURENT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xmlns="" id="{84C833B1-EA0A-4277-ACEE-54892AFF8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450656"/>
            <a:ext cx="8928100" cy="22907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endParaRPr lang="fr-FR" altLang="fr-FR" sz="100" dirty="0" smtClean="0">
              <a:sym typeface="Wingdings 2" panose="05020102010507070707" pitchFamily="18" charset="2"/>
            </a:endParaRPr>
          </a:p>
          <a:p>
            <a:pPr algn="just" eaLnBrk="1" hangingPunct="1">
              <a:spcAft>
                <a:spcPts val="600"/>
              </a:spcAft>
            </a:pPr>
            <a:r>
              <a:rPr lang="fr-FR" altLang="fr-FR" dirty="0" smtClean="0">
                <a:sym typeface="Wingdings 2" panose="05020102010507070707" pitchFamily="18" charset="2"/>
              </a:rPr>
              <a:t></a:t>
            </a:r>
            <a:r>
              <a:rPr lang="fr-FR" altLang="fr-FR" dirty="0" smtClean="0"/>
              <a:t> </a:t>
            </a:r>
            <a:r>
              <a:rPr lang="fr-FR" altLang="fr-FR" dirty="0"/>
              <a:t>La valeur de l’angle de déviation </a:t>
            </a:r>
            <a:r>
              <a:rPr lang="fr-FR" altLang="fr-FR" b="1" dirty="0">
                <a:latin typeface="Symbol" panose="05050102010706020507" pitchFamily="18" charset="2"/>
              </a:rPr>
              <a:t>a</a:t>
            </a:r>
            <a:r>
              <a:rPr lang="fr-FR" altLang="fr-FR" dirty="0"/>
              <a:t> est régie par la </a:t>
            </a:r>
            <a:r>
              <a:rPr lang="fr-FR" altLang="fr-FR" b="1" u="sng" dirty="0"/>
              <a:t>loi de Biot</a:t>
            </a:r>
            <a:r>
              <a:rPr lang="fr-FR" altLang="fr-FR" dirty="0"/>
              <a:t> : 	</a:t>
            </a: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/>
            <a:endParaRPr lang="fr-FR" altLang="fr-FR" dirty="0"/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xmlns="" id="{6BFB8C3B-1BB5-4EF8-8356-D82101B02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9822" y="4358295"/>
            <a:ext cx="32127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fr-FR" altLang="fr-FR" sz="2000" b="1" dirty="0">
                <a:latin typeface="Symbol" panose="05050102010706020507" pitchFamily="18" charset="2"/>
              </a:rPr>
              <a:t>a </a:t>
            </a:r>
            <a:r>
              <a:rPr lang="fr-FR" altLang="fr-FR" sz="2000" b="1" dirty="0"/>
              <a:t> =          </a:t>
            </a:r>
            <a:r>
              <a:rPr lang="fr-FR" altLang="fr-FR" sz="2000" b="1" dirty="0">
                <a:sym typeface="Symbol" panose="05050102010706020507" pitchFamily="18" charset="2"/>
              </a:rPr>
              <a:t> </a:t>
            </a:r>
            <a:r>
              <a:rPr lang="fr-FR" sz="3200" dirty="0" smtClean="0"/>
              <a:t>ℓ</a:t>
            </a:r>
            <a:r>
              <a:rPr lang="fr-FR" altLang="fr-FR" sz="2000" b="1" dirty="0" smtClean="0"/>
              <a:t> </a:t>
            </a:r>
            <a:r>
              <a:rPr lang="fr-FR" altLang="fr-FR" sz="2000" b="1" dirty="0">
                <a:sym typeface="Symbol" panose="05050102010706020507" pitchFamily="18" charset="2"/>
              </a:rPr>
              <a:t></a:t>
            </a:r>
            <a:r>
              <a:rPr lang="fr-FR" altLang="fr-FR" sz="2000" b="1" dirty="0"/>
              <a:t> </a:t>
            </a:r>
            <a:r>
              <a:rPr lang="fr-FR" altLang="fr-FR" sz="2000" b="1" dirty="0" smtClean="0"/>
              <a:t>C</a:t>
            </a:r>
            <a:r>
              <a:rPr lang="fr-FR" altLang="fr-FR" sz="2000" b="1" baseline="-25000" dirty="0" smtClean="0"/>
              <a:t>m</a:t>
            </a:r>
            <a:endParaRPr lang="fr-FR" altLang="fr-FR" sz="3600" b="1" dirty="0"/>
          </a:p>
        </p:txBody>
      </p:sp>
      <p:graphicFrame>
        <p:nvGraphicFramePr>
          <p:cNvPr id="11" name="Object 18">
            <a:extLst>
              <a:ext uri="{FF2B5EF4-FFF2-40B4-BE49-F238E27FC236}">
                <a16:creationId xmlns:a16="http://schemas.microsoft.com/office/drawing/2014/main" xmlns="" id="{CFA36BF8-D561-418C-A60A-28A4DD75E6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21517407"/>
              </p:ext>
            </p:extLst>
          </p:nvPr>
        </p:nvGraphicFramePr>
        <p:xfrm>
          <a:off x="7370763" y="4420778"/>
          <a:ext cx="612775" cy="504825"/>
        </p:xfrm>
        <a:graphic>
          <a:graphicData uri="http://schemas.openxmlformats.org/presentationml/2006/ole">
            <p:oleObj spid="_x0000_s106498" name="Équation" r:id="rId5" imgW="304536" imgH="253780" progId="">
              <p:embed/>
            </p:oleObj>
          </a:graphicData>
        </a:graphic>
      </p:graphicFrame>
      <p:sp>
        <p:nvSpPr>
          <p:cNvPr id="12" name="Rectangle 23">
            <a:extLst>
              <a:ext uri="{FF2B5EF4-FFF2-40B4-BE49-F238E27FC236}">
                <a16:creationId xmlns:a16="http://schemas.microsoft.com/office/drawing/2014/main" xmlns="" id="{E200665A-0B2F-47F1-A352-7194D43D5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866582"/>
            <a:ext cx="896461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fr-FR" altLang="fr-FR" dirty="0">
                <a:solidFill>
                  <a:srgbClr val="002060"/>
                </a:solidFill>
                <a:sym typeface="Wingdings 2" panose="05020102010507070707" pitchFamily="18" charset="2"/>
              </a:rPr>
              <a:t> </a:t>
            </a:r>
            <a:r>
              <a:rPr lang="fr-FR" altLang="fr-FR" sz="2000" b="1" dirty="0" smtClean="0">
                <a:sym typeface="Wingdings 2" panose="05020102010507070707" pitchFamily="18" charset="2"/>
              </a:rPr>
              <a:t>C</a:t>
            </a:r>
            <a:r>
              <a:rPr lang="fr-FR" altLang="fr-FR" sz="2000" b="1" baseline="-25000" dirty="0" smtClean="0">
                <a:sym typeface="Wingdings 2" panose="05020102010507070707" pitchFamily="18" charset="2"/>
              </a:rPr>
              <a:t>m</a:t>
            </a:r>
            <a:r>
              <a:rPr lang="fr-FR" altLang="fr-FR" sz="2000" dirty="0" smtClean="0">
                <a:solidFill>
                  <a:srgbClr val="002060"/>
                </a:solidFill>
                <a:sym typeface="Wingdings 2" panose="05020102010507070707" pitchFamily="18" charset="2"/>
              </a:rPr>
              <a:t> 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= </a:t>
            </a:r>
            <a:r>
              <a:rPr lang="fr-FR" altLang="fr-FR" sz="2000" b="1" dirty="0">
                <a:solidFill>
                  <a:srgbClr val="008000"/>
                </a:solidFill>
                <a:sym typeface="Wingdings 2" panose="05020102010507070707" pitchFamily="18" charset="2"/>
              </a:rPr>
              <a:t>Concentration massique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 de l’espèce optiquement active (en </a:t>
            </a:r>
            <a:r>
              <a:rPr lang="fr-FR" altLang="fr-FR" sz="2000" b="1" dirty="0" err="1">
                <a:solidFill>
                  <a:srgbClr val="FF0000"/>
                </a:solidFill>
                <a:sym typeface="Wingdings 2" panose="05020102010507070707" pitchFamily="18" charset="2"/>
              </a:rPr>
              <a:t>g.mL</a:t>
            </a:r>
            <a:r>
              <a:rPr lang="fr-FR" altLang="fr-FR" sz="2000" b="1" baseline="30000" dirty="0">
                <a:solidFill>
                  <a:srgbClr val="FF0000"/>
                </a:solidFill>
                <a:sym typeface="Wingdings 2" panose="05020102010507070707" pitchFamily="18" charset="2"/>
              </a:rPr>
              <a:t> – 1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) </a:t>
            </a:r>
          </a:p>
          <a:p>
            <a:pPr eaLnBrk="1" hangingPunct="1">
              <a:buFontTx/>
              <a:buChar char="-"/>
            </a:pPr>
            <a:r>
              <a:rPr lang="fr-FR" altLang="fr-FR" dirty="0">
                <a:solidFill>
                  <a:srgbClr val="002060"/>
                </a:solidFill>
                <a:sym typeface="Wingdings 2" panose="05020102010507070707" pitchFamily="18" charset="2"/>
              </a:rPr>
              <a:t> </a:t>
            </a:r>
            <a:r>
              <a:rPr lang="fr-FR" sz="3200" dirty="0" smtClean="0"/>
              <a:t>ℓ</a:t>
            </a:r>
            <a:r>
              <a:rPr lang="fr-FR" altLang="fr-FR" dirty="0" smtClean="0">
                <a:solidFill>
                  <a:srgbClr val="002060"/>
                </a:solidFill>
                <a:sym typeface="Wingdings 2" panose="05020102010507070707" pitchFamily="18" charset="2"/>
              </a:rPr>
              <a:t> 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= </a:t>
            </a:r>
            <a:r>
              <a:rPr lang="fr-FR" altLang="fr-FR" sz="2000" b="1" dirty="0">
                <a:solidFill>
                  <a:srgbClr val="008000"/>
                </a:solidFill>
                <a:sym typeface="Wingdings 2" panose="05020102010507070707" pitchFamily="18" charset="2"/>
              </a:rPr>
              <a:t>épaisseur de la cuve 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(en </a:t>
            </a:r>
            <a:r>
              <a:rPr lang="fr-FR" altLang="fr-FR" sz="2000" b="1" dirty="0">
                <a:solidFill>
                  <a:srgbClr val="FF0000"/>
                </a:solidFill>
                <a:sym typeface="Wingdings 2" panose="05020102010507070707" pitchFamily="18" charset="2"/>
              </a:rPr>
              <a:t>dm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) ;</a:t>
            </a:r>
            <a:endParaRPr lang="fr-FR" altLang="fr-FR" dirty="0">
              <a:solidFill>
                <a:srgbClr val="002060"/>
              </a:solidFill>
              <a:sym typeface="Wingdings 2" panose="05020102010507070707" pitchFamily="18" charset="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5156265-9F0C-4F75-B881-24D6816DA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763418"/>
            <a:ext cx="88571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fr-FR" altLang="fr-FR" dirty="0">
                <a:sym typeface="Wingdings 2" panose="05020102010507070707" pitchFamily="18" charset="2"/>
              </a:rPr>
              <a:t>          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= </a:t>
            </a:r>
            <a:r>
              <a:rPr lang="fr-FR" altLang="fr-FR" sz="2000" b="1" i="1" dirty="0">
                <a:solidFill>
                  <a:srgbClr val="008000"/>
                </a:solidFill>
                <a:sym typeface="Wingdings 2" panose="05020102010507070707" pitchFamily="18" charset="2"/>
              </a:rPr>
              <a:t>Pouvoir rotatoire spécifique 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; constante qui dépend de l’espèce étudiée, de la température </a:t>
            </a:r>
            <a:r>
              <a:rPr lang="fr-FR" altLang="fr-FR" sz="2000" b="1" dirty="0">
                <a:solidFill>
                  <a:srgbClr val="002060"/>
                </a:solidFill>
                <a:latin typeface="Symbol" panose="05050102010706020507" pitchFamily="18" charset="2"/>
                <a:sym typeface="Wingdings 2" panose="05020102010507070707" pitchFamily="18" charset="2"/>
              </a:rPr>
              <a:t>q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 et de la longueur d’onde</a:t>
            </a:r>
            <a:r>
              <a:rPr lang="fr-FR" altLang="fr-FR" sz="2000" b="1" dirty="0">
                <a:solidFill>
                  <a:srgbClr val="002060"/>
                </a:solidFill>
                <a:latin typeface="Symbol" panose="05050102010706020507" pitchFamily="18" charset="2"/>
                <a:sym typeface="Wingdings 2" panose="05020102010507070707" pitchFamily="18" charset="2"/>
              </a:rPr>
              <a:t> l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, en général, raie D du sodium à 589 nm (en </a:t>
            </a:r>
            <a:r>
              <a:rPr lang="fr-FR" altLang="fr-FR" sz="2000" b="1" dirty="0">
                <a:solidFill>
                  <a:srgbClr val="FF0000"/>
                </a:solidFill>
                <a:sym typeface="Wingdings 2" panose="05020102010507070707" pitchFamily="18" charset="2"/>
              </a:rPr>
              <a:t>°.</a:t>
            </a:r>
            <a:r>
              <a:rPr lang="fr-FR" altLang="fr-FR" sz="2000" b="1" dirty="0" err="1">
                <a:solidFill>
                  <a:srgbClr val="FF0000"/>
                </a:solidFill>
                <a:sym typeface="Wingdings 2" panose="05020102010507070707" pitchFamily="18" charset="2"/>
              </a:rPr>
              <a:t>mL.g</a:t>
            </a:r>
            <a:r>
              <a:rPr lang="fr-FR" altLang="fr-FR" sz="2000" b="1" baseline="30000" dirty="0">
                <a:solidFill>
                  <a:srgbClr val="FF0000"/>
                </a:solidFill>
                <a:sym typeface="Wingdings 2" panose="05020102010507070707" pitchFamily="18" charset="2"/>
              </a:rPr>
              <a:t> – 1</a:t>
            </a:r>
            <a:r>
              <a:rPr lang="fr-FR" altLang="fr-FR" sz="2000" b="1" dirty="0">
                <a:solidFill>
                  <a:srgbClr val="FF0000"/>
                </a:solidFill>
                <a:sym typeface="Wingdings 2" panose="05020102010507070707" pitchFamily="18" charset="2"/>
              </a:rPr>
              <a:t>.dm</a:t>
            </a:r>
            <a:r>
              <a:rPr lang="fr-FR" altLang="fr-FR" sz="2000" b="1" baseline="30000" dirty="0">
                <a:solidFill>
                  <a:srgbClr val="FF0000"/>
                </a:solidFill>
                <a:sym typeface="Wingdings 2" panose="05020102010507070707" pitchFamily="18" charset="2"/>
              </a:rPr>
              <a:t> – 1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) ;   </a:t>
            </a:r>
            <a:endParaRPr lang="fr-FR" altLang="fr-FR" dirty="0">
              <a:solidFill>
                <a:srgbClr val="002060"/>
              </a:solidFill>
              <a:sym typeface="Wingdings 2" panose="05020102010507070707" pitchFamily="18" charset="2"/>
            </a:endParaRPr>
          </a:p>
        </p:txBody>
      </p:sp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xmlns="" id="{1EC87F5E-838D-43DF-89D5-620F3FCEBD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7000" y="5653681"/>
          <a:ext cx="605427" cy="504825"/>
        </p:xfrm>
        <a:graphic>
          <a:graphicData uri="http://schemas.openxmlformats.org/presentationml/2006/ole">
            <p:oleObj spid="_x0000_s106499" name="Équation" r:id="rId6" imgW="304536" imgH="2537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/>
          <p:cNvGrpSpPr/>
          <p:nvPr/>
        </p:nvGrpSpPr>
        <p:grpSpPr>
          <a:xfrm>
            <a:off x="0" y="2708920"/>
            <a:ext cx="6084168" cy="1015663"/>
            <a:chOff x="0" y="2708920"/>
            <a:chExt cx="6084168" cy="101566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731DC0B-B735-48DC-BB08-B1F574DA8E37}"/>
                </a:ext>
              </a:extLst>
            </p:cNvPr>
            <p:cNvSpPr/>
            <p:nvPr/>
          </p:nvSpPr>
          <p:spPr>
            <a:xfrm>
              <a:off x="1619672" y="3055678"/>
              <a:ext cx="4104456" cy="4320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xmlns="" id="{17FCDE77-99A1-48F8-B9CF-E976BEB44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708920"/>
              <a:ext cx="6084168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fr-FR" altLang="fr-FR" dirty="0">
                  <a:sym typeface="Wingdings 2" panose="05020102010507070707" pitchFamily="18" charset="2"/>
                </a:rPr>
                <a:t>   </a:t>
              </a:r>
              <a:r>
                <a:rPr lang="fr-FR" altLang="fr-FR" dirty="0"/>
                <a:t> </a:t>
              </a:r>
              <a:r>
                <a:rPr lang="fr-FR" altLang="fr-FR" sz="2000" dirty="0"/>
                <a:t>S’il y a plusieurs substances optiquement actives, il y a </a:t>
              </a:r>
              <a:r>
                <a:rPr lang="fr-FR" altLang="fr-FR" sz="2000" b="1" u="sng" dirty="0"/>
                <a:t>additivité des pouvoirs rotatoires</a:t>
              </a:r>
              <a:r>
                <a:rPr lang="fr-FR" altLang="fr-FR" sz="2000" dirty="0"/>
                <a:t> et la loi devient </a:t>
              </a:r>
              <a:r>
                <a:rPr lang="fr-FR" altLang="fr-FR" dirty="0"/>
                <a:t>: </a:t>
              </a:r>
            </a:p>
          </p:txBody>
        </p:sp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78184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r>
              <a:rPr lang="fr-FR" sz="20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0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Activité optique des molécules chirales</a:t>
            </a:r>
            <a:endParaRPr lang="fr-FR" sz="2200" b="1" i="1" u="sng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Text Box 21">
            <a:extLst>
              <a:ext uri="{FF2B5EF4-FFF2-40B4-BE49-F238E27FC236}">
                <a16:creationId xmlns:a16="http://schemas.microsoft.com/office/drawing/2014/main" xmlns="" id="{84C833B1-EA0A-4277-ACEE-54892AFF8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08487"/>
            <a:ext cx="8928100" cy="22907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endParaRPr lang="fr-FR" altLang="fr-FR" sz="100" dirty="0" smtClean="0">
              <a:sym typeface="Wingdings 2" panose="05020102010507070707" pitchFamily="18" charset="2"/>
            </a:endParaRPr>
          </a:p>
          <a:p>
            <a:pPr algn="just" eaLnBrk="1" hangingPunct="1">
              <a:spcAft>
                <a:spcPts val="600"/>
              </a:spcAft>
            </a:pPr>
            <a:r>
              <a:rPr lang="fr-FR" altLang="fr-FR" dirty="0" smtClean="0">
                <a:sym typeface="Wingdings 2" panose="05020102010507070707" pitchFamily="18" charset="2"/>
              </a:rPr>
              <a:t></a:t>
            </a:r>
            <a:r>
              <a:rPr lang="fr-FR" altLang="fr-FR" dirty="0" smtClean="0"/>
              <a:t> </a:t>
            </a:r>
            <a:r>
              <a:rPr lang="fr-FR" altLang="fr-FR" dirty="0"/>
              <a:t>La valeur de l’angle de déviation </a:t>
            </a:r>
            <a:r>
              <a:rPr lang="fr-FR" altLang="fr-FR" b="1" dirty="0">
                <a:latin typeface="Symbol" panose="05050102010706020507" pitchFamily="18" charset="2"/>
              </a:rPr>
              <a:t>a</a:t>
            </a:r>
            <a:r>
              <a:rPr lang="fr-FR" altLang="fr-FR" dirty="0"/>
              <a:t> est régie par la </a:t>
            </a:r>
            <a:r>
              <a:rPr lang="fr-FR" altLang="fr-FR" b="1" u="sng" dirty="0"/>
              <a:t>loi de Biot</a:t>
            </a:r>
            <a:r>
              <a:rPr lang="fr-FR" altLang="fr-FR" dirty="0"/>
              <a:t> : 	</a:t>
            </a: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/>
            <a:endParaRPr lang="fr-FR" altLang="fr-FR" dirty="0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xmlns="" id="{6BFB8C3B-1BB5-4EF8-8356-D82101B02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9822" y="216126"/>
            <a:ext cx="32127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fr-FR" altLang="fr-FR" sz="2000" b="1" dirty="0">
                <a:latin typeface="Symbol" panose="05050102010706020507" pitchFamily="18" charset="2"/>
              </a:rPr>
              <a:t>a </a:t>
            </a:r>
            <a:r>
              <a:rPr lang="fr-FR" altLang="fr-FR" sz="2000" b="1" dirty="0"/>
              <a:t> =          </a:t>
            </a:r>
            <a:r>
              <a:rPr lang="fr-FR" altLang="fr-FR" sz="2000" b="1" dirty="0">
                <a:sym typeface="Symbol" panose="05050102010706020507" pitchFamily="18" charset="2"/>
              </a:rPr>
              <a:t> </a:t>
            </a:r>
            <a:r>
              <a:rPr lang="fr-FR" sz="3200" dirty="0" smtClean="0"/>
              <a:t>ℓ</a:t>
            </a:r>
            <a:r>
              <a:rPr lang="fr-FR" altLang="fr-FR" sz="2000" b="1" dirty="0" smtClean="0"/>
              <a:t> </a:t>
            </a:r>
            <a:r>
              <a:rPr lang="fr-FR" altLang="fr-FR" sz="2000" b="1" dirty="0">
                <a:sym typeface="Symbol" panose="05050102010706020507" pitchFamily="18" charset="2"/>
              </a:rPr>
              <a:t></a:t>
            </a:r>
            <a:r>
              <a:rPr lang="fr-FR" altLang="fr-FR" sz="2000" b="1" dirty="0"/>
              <a:t> </a:t>
            </a:r>
            <a:r>
              <a:rPr lang="fr-FR" altLang="fr-FR" sz="2000" b="1" dirty="0" smtClean="0"/>
              <a:t>C</a:t>
            </a:r>
            <a:r>
              <a:rPr lang="fr-FR" altLang="fr-FR" sz="2000" b="1" baseline="-25000" dirty="0" smtClean="0"/>
              <a:t>m</a:t>
            </a:r>
            <a:endParaRPr lang="fr-FR" altLang="fr-FR" sz="3600" b="1" dirty="0"/>
          </a:p>
        </p:txBody>
      </p:sp>
      <p:graphicFrame>
        <p:nvGraphicFramePr>
          <p:cNvPr id="5" name="Object 18">
            <a:extLst>
              <a:ext uri="{FF2B5EF4-FFF2-40B4-BE49-F238E27FC236}">
                <a16:creationId xmlns:a16="http://schemas.microsoft.com/office/drawing/2014/main" xmlns="" id="{CFA36BF8-D561-418C-A60A-28A4DD75E6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21517407"/>
              </p:ext>
            </p:extLst>
          </p:nvPr>
        </p:nvGraphicFramePr>
        <p:xfrm>
          <a:off x="7370763" y="278609"/>
          <a:ext cx="612775" cy="504825"/>
        </p:xfrm>
        <a:graphic>
          <a:graphicData uri="http://schemas.openxmlformats.org/presentationml/2006/ole">
            <p:oleObj spid="_x0000_s107522" name="Équation" r:id="rId3" imgW="304536" imgH="253780" progId="">
              <p:embed/>
            </p:oleObj>
          </a:graphicData>
        </a:graphic>
      </p:graphicFrame>
      <p:sp>
        <p:nvSpPr>
          <p:cNvPr id="6" name="Rectangle 23">
            <a:extLst>
              <a:ext uri="{FF2B5EF4-FFF2-40B4-BE49-F238E27FC236}">
                <a16:creationId xmlns:a16="http://schemas.microsoft.com/office/drawing/2014/main" xmlns="" id="{E200665A-0B2F-47F1-A352-7194D43D5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724413"/>
            <a:ext cx="896461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fr-FR" altLang="fr-FR" dirty="0">
                <a:solidFill>
                  <a:srgbClr val="002060"/>
                </a:solidFill>
                <a:sym typeface="Wingdings 2" panose="05020102010507070707" pitchFamily="18" charset="2"/>
              </a:rPr>
              <a:t> </a:t>
            </a:r>
            <a:r>
              <a:rPr lang="fr-FR" altLang="fr-FR" sz="2000" b="1" dirty="0" smtClean="0">
                <a:sym typeface="Wingdings 2" panose="05020102010507070707" pitchFamily="18" charset="2"/>
              </a:rPr>
              <a:t>C</a:t>
            </a:r>
            <a:r>
              <a:rPr lang="fr-FR" altLang="fr-FR" sz="2000" b="1" baseline="-25000" dirty="0" smtClean="0">
                <a:sym typeface="Wingdings 2" panose="05020102010507070707" pitchFamily="18" charset="2"/>
              </a:rPr>
              <a:t>m</a:t>
            </a:r>
            <a:r>
              <a:rPr lang="fr-FR" altLang="fr-FR" sz="2000" dirty="0" smtClean="0">
                <a:solidFill>
                  <a:srgbClr val="002060"/>
                </a:solidFill>
                <a:sym typeface="Wingdings 2" panose="05020102010507070707" pitchFamily="18" charset="2"/>
              </a:rPr>
              <a:t> 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= </a:t>
            </a:r>
            <a:r>
              <a:rPr lang="fr-FR" altLang="fr-FR" sz="2000" b="1" dirty="0">
                <a:solidFill>
                  <a:srgbClr val="008000"/>
                </a:solidFill>
                <a:sym typeface="Wingdings 2" panose="05020102010507070707" pitchFamily="18" charset="2"/>
              </a:rPr>
              <a:t>Concentration massique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 de l’espèce optiquement active (en </a:t>
            </a:r>
            <a:r>
              <a:rPr lang="fr-FR" altLang="fr-FR" sz="2000" b="1" dirty="0" err="1">
                <a:solidFill>
                  <a:srgbClr val="FF0000"/>
                </a:solidFill>
                <a:sym typeface="Wingdings 2" panose="05020102010507070707" pitchFamily="18" charset="2"/>
              </a:rPr>
              <a:t>g.mL</a:t>
            </a:r>
            <a:r>
              <a:rPr lang="fr-FR" altLang="fr-FR" sz="2000" b="1" baseline="30000" dirty="0">
                <a:solidFill>
                  <a:srgbClr val="FF0000"/>
                </a:solidFill>
                <a:sym typeface="Wingdings 2" panose="05020102010507070707" pitchFamily="18" charset="2"/>
              </a:rPr>
              <a:t> – 1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) </a:t>
            </a:r>
          </a:p>
          <a:p>
            <a:pPr eaLnBrk="1" hangingPunct="1">
              <a:buFontTx/>
              <a:buChar char="-"/>
            </a:pPr>
            <a:r>
              <a:rPr lang="fr-FR" altLang="fr-FR" dirty="0">
                <a:solidFill>
                  <a:srgbClr val="002060"/>
                </a:solidFill>
                <a:sym typeface="Wingdings 2" panose="05020102010507070707" pitchFamily="18" charset="2"/>
              </a:rPr>
              <a:t> </a:t>
            </a:r>
            <a:r>
              <a:rPr lang="fr-FR" sz="3200" dirty="0" smtClean="0"/>
              <a:t>ℓ</a:t>
            </a:r>
            <a:r>
              <a:rPr lang="fr-FR" altLang="fr-FR" dirty="0" smtClean="0">
                <a:solidFill>
                  <a:srgbClr val="002060"/>
                </a:solidFill>
                <a:sym typeface="Wingdings 2" panose="05020102010507070707" pitchFamily="18" charset="2"/>
              </a:rPr>
              <a:t> 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= </a:t>
            </a:r>
            <a:r>
              <a:rPr lang="fr-FR" altLang="fr-FR" sz="2000" b="1" dirty="0">
                <a:solidFill>
                  <a:srgbClr val="008000"/>
                </a:solidFill>
                <a:sym typeface="Wingdings 2" panose="05020102010507070707" pitchFamily="18" charset="2"/>
              </a:rPr>
              <a:t>épaisseur de la cuve 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(en </a:t>
            </a:r>
            <a:r>
              <a:rPr lang="fr-FR" altLang="fr-FR" sz="2000" b="1" dirty="0">
                <a:solidFill>
                  <a:srgbClr val="FF0000"/>
                </a:solidFill>
                <a:sym typeface="Wingdings 2" panose="05020102010507070707" pitchFamily="18" charset="2"/>
              </a:rPr>
              <a:t>dm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) ;</a:t>
            </a:r>
            <a:endParaRPr lang="fr-FR" altLang="fr-FR" dirty="0">
              <a:solidFill>
                <a:srgbClr val="002060"/>
              </a:solidFill>
              <a:sym typeface="Wingdings 2" panose="05020102010507070707" pitchFamily="18" charset="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5156265-9F0C-4F75-B881-24D6816DA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621249"/>
            <a:ext cx="88571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fr-FR" altLang="fr-FR" dirty="0">
                <a:sym typeface="Wingdings 2" panose="05020102010507070707" pitchFamily="18" charset="2"/>
              </a:rPr>
              <a:t>          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= </a:t>
            </a:r>
            <a:r>
              <a:rPr lang="fr-FR" altLang="fr-FR" sz="2000" b="1" i="1" dirty="0">
                <a:solidFill>
                  <a:srgbClr val="008000"/>
                </a:solidFill>
                <a:sym typeface="Wingdings 2" panose="05020102010507070707" pitchFamily="18" charset="2"/>
              </a:rPr>
              <a:t>Pouvoir rotatoire spécifique 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; constante qui dépend de l’espèce étudiée, de la température </a:t>
            </a:r>
            <a:r>
              <a:rPr lang="fr-FR" altLang="fr-FR" sz="2000" b="1" dirty="0">
                <a:solidFill>
                  <a:srgbClr val="002060"/>
                </a:solidFill>
                <a:latin typeface="Symbol" panose="05050102010706020507" pitchFamily="18" charset="2"/>
                <a:sym typeface="Wingdings 2" panose="05020102010507070707" pitchFamily="18" charset="2"/>
              </a:rPr>
              <a:t>q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 et de la longueur d’onde</a:t>
            </a:r>
            <a:r>
              <a:rPr lang="fr-FR" altLang="fr-FR" sz="2000" b="1" dirty="0">
                <a:solidFill>
                  <a:srgbClr val="002060"/>
                </a:solidFill>
                <a:latin typeface="Symbol" panose="05050102010706020507" pitchFamily="18" charset="2"/>
                <a:sym typeface="Wingdings 2" panose="05020102010507070707" pitchFamily="18" charset="2"/>
              </a:rPr>
              <a:t> l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, en général, raie D du sodium à 589 nm (en </a:t>
            </a:r>
            <a:r>
              <a:rPr lang="fr-FR" altLang="fr-FR" sz="2000" b="1" dirty="0">
                <a:solidFill>
                  <a:srgbClr val="FF0000"/>
                </a:solidFill>
                <a:sym typeface="Wingdings 2" panose="05020102010507070707" pitchFamily="18" charset="2"/>
              </a:rPr>
              <a:t>°.</a:t>
            </a:r>
            <a:r>
              <a:rPr lang="fr-FR" altLang="fr-FR" sz="2000" b="1" dirty="0" err="1">
                <a:solidFill>
                  <a:srgbClr val="FF0000"/>
                </a:solidFill>
                <a:sym typeface="Wingdings 2" panose="05020102010507070707" pitchFamily="18" charset="2"/>
              </a:rPr>
              <a:t>mL.g</a:t>
            </a:r>
            <a:r>
              <a:rPr lang="fr-FR" altLang="fr-FR" sz="2000" b="1" baseline="30000" dirty="0">
                <a:solidFill>
                  <a:srgbClr val="FF0000"/>
                </a:solidFill>
                <a:sym typeface="Wingdings 2" panose="05020102010507070707" pitchFamily="18" charset="2"/>
              </a:rPr>
              <a:t> – 1</a:t>
            </a:r>
            <a:r>
              <a:rPr lang="fr-FR" altLang="fr-FR" sz="2000" b="1" dirty="0">
                <a:solidFill>
                  <a:srgbClr val="FF0000"/>
                </a:solidFill>
                <a:sym typeface="Wingdings 2" panose="05020102010507070707" pitchFamily="18" charset="2"/>
              </a:rPr>
              <a:t>.dm</a:t>
            </a:r>
            <a:r>
              <a:rPr lang="fr-FR" altLang="fr-FR" sz="2000" b="1" baseline="30000" dirty="0">
                <a:solidFill>
                  <a:srgbClr val="FF0000"/>
                </a:solidFill>
                <a:sym typeface="Wingdings 2" panose="05020102010507070707" pitchFamily="18" charset="2"/>
              </a:rPr>
              <a:t> – 1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) ;   </a:t>
            </a:r>
            <a:endParaRPr lang="fr-FR" altLang="fr-FR" dirty="0">
              <a:solidFill>
                <a:srgbClr val="002060"/>
              </a:solidFill>
              <a:sym typeface="Wingdings 2" panose="05020102010507070707" pitchFamily="18" charset="2"/>
            </a:endParaRP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xmlns="" id="{1EC87F5E-838D-43DF-89D5-620F3FCEBD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1476787"/>
          <a:ext cx="605427" cy="504825"/>
        </p:xfrm>
        <a:graphic>
          <a:graphicData uri="http://schemas.openxmlformats.org/presentationml/2006/ole">
            <p:oleObj spid="_x0000_s107523" name="Équation" r:id="rId4" imgW="304536" imgH="253780" progId="">
              <p:embed/>
            </p:oleObj>
          </a:graphicData>
        </a:graphic>
      </p:graphicFrame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FACD4CAC-5EDF-4EFB-943F-20A1EA67C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1232" y="2758765"/>
            <a:ext cx="2811793" cy="84062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e 19"/>
          <p:cNvGrpSpPr/>
          <p:nvPr/>
        </p:nvGrpSpPr>
        <p:grpSpPr>
          <a:xfrm>
            <a:off x="0" y="3748830"/>
            <a:ext cx="9144000" cy="2907186"/>
            <a:chOff x="0" y="3748830"/>
            <a:chExt cx="9144000" cy="2907186"/>
          </a:xfrm>
        </p:grpSpPr>
        <p:grpSp>
          <p:nvGrpSpPr>
            <p:cNvPr id="19" name="Groupe 18"/>
            <p:cNvGrpSpPr/>
            <p:nvPr/>
          </p:nvGrpSpPr>
          <p:grpSpPr>
            <a:xfrm>
              <a:off x="0" y="3748830"/>
              <a:ext cx="9144000" cy="2907186"/>
              <a:chOff x="0" y="3748830"/>
              <a:chExt cx="9144000" cy="2907186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38D92EE7-BB41-4CC2-9C58-508B822C6536}"/>
                  </a:ext>
                </a:extLst>
              </p:cNvPr>
              <p:cNvSpPr/>
              <p:nvPr/>
            </p:nvSpPr>
            <p:spPr>
              <a:xfrm>
                <a:off x="4496510" y="3748830"/>
                <a:ext cx="2811794" cy="43204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" name="Rectangle 6">
                <a:extLst>
                  <a:ext uri="{FF2B5EF4-FFF2-40B4-BE49-F238E27FC236}">
                    <a16:creationId xmlns:a16="http://schemas.microsoft.com/office/drawing/2014/main" xmlns="" id="{8470C49E-B82F-45A0-A01C-FF98CF38A2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3793694"/>
                <a:ext cx="9144000" cy="2862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/>
                <a:r>
                  <a:rPr lang="fr-FR" altLang="fr-FR" dirty="0"/>
                  <a:t>    </a:t>
                </a:r>
                <a:r>
                  <a:rPr lang="fr-FR" altLang="fr-FR" sz="2000" dirty="0">
                    <a:sym typeface="Wingdings 2" panose="05020102010507070707" pitchFamily="18" charset="2"/>
                  </a:rPr>
                  <a:t></a:t>
                </a:r>
                <a:r>
                  <a:rPr lang="fr-FR" altLang="fr-FR" sz="2000" dirty="0"/>
                  <a:t> Les grandeurs </a:t>
                </a:r>
                <a:r>
                  <a:rPr lang="fr-FR" altLang="fr-FR" sz="2000" b="1" dirty="0">
                    <a:latin typeface="Symbol" panose="05050102010706020507" pitchFamily="18" charset="2"/>
                    <a:sym typeface="Wingdings 2" panose="05020102010507070707" pitchFamily="18" charset="2"/>
                  </a:rPr>
                  <a:t>a</a:t>
                </a:r>
                <a:r>
                  <a:rPr lang="fr-FR" altLang="fr-FR" sz="2000" dirty="0">
                    <a:sym typeface="Wingdings 2" panose="05020102010507070707" pitchFamily="18" charset="2"/>
                  </a:rPr>
                  <a:t> et          </a:t>
                </a:r>
                <a:r>
                  <a:rPr lang="fr-FR" altLang="fr-FR" sz="2000" dirty="0"/>
                  <a:t>sont des </a:t>
                </a:r>
                <a:r>
                  <a:rPr lang="fr-FR" altLang="fr-FR" sz="2000" b="1" dirty="0"/>
                  <a:t>grandeurs algébriques </a:t>
                </a:r>
                <a:r>
                  <a:rPr lang="fr-FR" altLang="fr-FR" sz="2000" dirty="0"/>
                  <a:t>; elles sont :</a:t>
                </a:r>
              </a:p>
              <a:p>
                <a:pPr algn="just"/>
                <a:r>
                  <a:rPr lang="fr-FR" altLang="fr-FR" sz="2000" dirty="0"/>
                  <a:t>- </a:t>
                </a:r>
                <a:r>
                  <a:rPr lang="fr-FR" altLang="fr-FR" sz="2000" b="1" u="sng" dirty="0"/>
                  <a:t>positives</a:t>
                </a:r>
                <a:r>
                  <a:rPr lang="fr-FR" altLang="fr-FR" sz="2000" dirty="0"/>
                  <a:t> si l’observateur voit le plan de polarisation </a:t>
                </a:r>
                <a:r>
                  <a:rPr lang="fr-FR" altLang="fr-FR" sz="2000" b="1" dirty="0">
                    <a:solidFill>
                      <a:srgbClr val="7030A0"/>
                    </a:solidFill>
                  </a:rPr>
                  <a:t>tourner dans le sens des aiguilles</a:t>
                </a:r>
                <a:r>
                  <a:rPr lang="fr-FR" altLang="fr-FR" sz="2000" dirty="0"/>
                  <a:t> d’une montre lorsque la lumière vient vers lui : les substances responsables d’une telle déviation sont dites « </a:t>
                </a:r>
                <a:r>
                  <a:rPr lang="fr-FR" altLang="fr-FR" sz="2000" b="1" i="1" dirty="0" smtClean="0">
                    <a:solidFill>
                      <a:srgbClr val="7030A0"/>
                    </a:solidFill>
                  </a:rPr>
                  <a:t>DEXTROGYRES</a:t>
                </a:r>
                <a:r>
                  <a:rPr lang="fr-FR" altLang="fr-FR" sz="2000" dirty="0"/>
                  <a:t> » et portent le signe </a:t>
                </a:r>
                <a:r>
                  <a:rPr lang="fr-FR" altLang="fr-FR" sz="2000" b="1" dirty="0">
                    <a:solidFill>
                      <a:srgbClr val="7030A0"/>
                    </a:solidFill>
                  </a:rPr>
                  <a:t>(+)</a:t>
                </a:r>
                <a:r>
                  <a:rPr lang="fr-FR" altLang="fr-FR" sz="2000" dirty="0">
                    <a:solidFill>
                      <a:srgbClr val="7030A0"/>
                    </a:solidFill>
                  </a:rPr>
                  <a:t> </a:t>
                </a:r>
                <a:r>
                  <a:rPr lang="fr-FR" altLang="fr-FR" sz="2000" dirty="0"/>
                  <a:t>dans leur nom ;</a:t>
                </a:r>
              </a:p>
              <a:p>
                <a:pPr algn="just"/>
                <a:r>
                  <a:rPr lang="fr-FR" altLang="fr-FR" sz="2000" dirty="0"/>
                  <a:t>- </a:t>
                </a:r>
                <a:r>
                  <a:rPr lang="fr-FR" altLang="fr-FR" sz="2000" b="1" u="sng" dirty="0"/>
                  <a:t>négativement</a:t>
                </a:r>
                <a:r>
                  <a:rPr lang="fr-FR" altLang="fr-FR" sz="2000" dirty="0"/>
                  <a:t> si l’observateur voit le plan de polarisation </a:t>
                </a:r>
                <a:r>
                  <a:rPr lang="fr-FR" altLang="fr-FR" sz="2000" b="1" dirty="0">
                    <a:solidFill>
                      <a:srgbClr val="00B0F0"/>
                    </a:solidFill>
                  </a:rPr>
                  <a:t>tourner dans le sens inverse des aiguilles d’une montre</a:t>
                </a:r>
                <a:r>
                  <a:rPr lang="fr-FR" altLang="fr-FR" sz="2000" dirty="0"/>
                  <a:t> lorsque la lumière vient vers lui : les substances responsables d’une telle déviation sont dites « </a:t>
                </a:r>
                <a:r>
                  <a:rPr lang="fr-FR" altLang="fr-FR" sz="2000" b="1" i="1" dirty="0" smtClean="0">
                    <a:solidFill>
                      <a:srgbClr val="00B0F0"/>
                    </a:solidFill>
                  </a:rPr>
                  <a:t>LEVOGYRES</a:t>
                </a:r>
                <a:r>
                  <a:rPr lang="fr-FR" altLang="fr-FR" sz="2000" dirty="0"/>
                  <a:t> » et portent le signe </a:t>
                </a:r>
                <a:r>
                  <a:rPr lang="fr-FR" altLang="fr-FR" sz="2000" b="1" dirty="0">
                    <a:solidFill>
                      <a:srgbClr val="00B0F0"/>
                    </a:solidFill>
                  </a:rPr>
                  <a:t>(–)</a:t>
                </a:r>
                <a:r>
                  <a:rPr lang="fr-FR" altLang="fr-FR" sz="2000" dirty="0">
                    <a:solidFill>
                      <a:srgbClr val="00B0F0"/>
                    </a:solidFill>
                  </a:rPr>
                  <a:t> </a:t>
                </a:r>
                <a:r>
                  <a:rPr lang="fr-FR" altLang="fr-FR" sz="2000" dirty="0"/>
                  <a:t>dans leur nom ;</a:t>
                </a:r>
              </a:p>
            </p:txBody>
          </p:sp>
        </p:grpSp>
        <p:graphicFrame>
          <p:nvGraphicFramePr>
            <p:cNvPr id="15" name="Object 4">
              <a:extLst>
                <a:ext uri="{FF2B5EF4-FFF2-40B4-BE49-F238E27FC236}">
                  <a16:creationId xmlns:a16="http://schemas.microsoft.com/office/drawing/2014/main" xmlns="" id="{919FE10A-D3FD-444C-B06A-7EB9955FDDC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374310392"/>
                </p:ext>
              </p:extLst>
            </p:nvPr>
          </p:nvGraphicFramePr>
          <p:xfrm>
            <a:off x="2843808" y="3779088"/>
            <a:ext cx="523875" cy="431800"/>
          </p:xfrm>
          <a:graphic>
            <a:graphicData uri="http://schemas.openxmlformats.org/presentationml/2006/ole">
              <p:oleObj spid="_x0000_s107524" name="Équation" r:id="rId6" imgW="304536" imgH="25378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FCEB8D1-94AF-43C3-B31D-A69806652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11805"/>
            <a:ext cx="4572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</a:t>
            </a:r>
            <a:r>
              <a:rPr lang="fr-FR" altLang="fr-FR" sz="2000" b="1" dirty="0">
                <a:latin typeface="Calibri" panose="020F0502020204030204" pitchFamily="34" charset="0"/>
                <a:ea typeface="Arial Unicode MS"/>
                <a:cs typeface="Calibri" panose="020F0502020204030204" pitchFamily="34" charset="0"/>
                <a:sym typeface="Wingdings 3" panose="05040102010807070707" pitchFamily="18" charset="2"/>
              </a:rPr>
              <a:t> </a:t>
            </a:r>
            <a:r>
              <a:rPr kumimoji="0" lang="fr-FR" altLang="fr-FR" sz="20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Exemples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 : 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Valeurs du pouvoir rotatoire spécifique            </a:t>
            </a:r>
            <a:r>
              <a:rPr kumimoji="0" lang="fr-FR" altLang="fr-FR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(en °.</a:t>
            </a:r>
            <a:r>
              <a:rPr kumimoji="0" lang="fr-FR" altLang="fr-FR" sz="20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mL.g</a:t>
            </a:r>
            <a:r>
              <a:rPr kumimoji="0" lang="fr-FR" altLang="fr-FR" sz="2000" b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– 1 </a:t>
            </a:r>
            <a:r>
              <a:rPr kumimoji="0" lang="fr-FR" altLang="fr-FR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.dm</a:t>
            </a:r>
            <a:r>
              <a:rPr kumimoji="0" lang="fr-FR" altLang="fr-FR" sz="2000" b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– 1</a:t>
            </a:r>
            <a:r>
              <a:rPr kumimoji="0" lang="fr-FR" altLang="fr-FR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) 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pour les différents stéréoisomères de </a:t>
            </a:r>
            <a:r>
              <a:rPr kumimoji="0" lang="fr-FR" altLang="fr-FR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configura-tion</a:t>
            </a:r>
            <a:r>
              <a:rPr kumimoji="0" lang="fr-FR" alt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de l’éphédrine. 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78184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r>
              <a:rPr lang="fr-FR" sz="20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0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Activité optique des molécules chirales</a:t>
            </a:r>
            <a:endParaRPr lang="fr-FR" sz="2200" b="1" i="1" u="sng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ext Box 21">
            <a:extLst>
              <a:ext uri="{FF2B5EF4-FFF2-40B4-BE49-F238E27FC236}">
                <a16:creationId xmlns:a16="http://schemas.microsoft.com/office/drawing/2014/main" xmlns="" id="{84C833B1-EA0A-4277-ACEE-54892AFF8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08487"/>
            <a:ext cx="8928100" cy="22907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endParaRPr lang="fr-FR" altLang="fr-FR" sz="100" dirty="0" smtClean="0">
              <a:sym typeface="Wingdings 2" panose="05020102010507070707" pitchFamily="18" charset="2"/>
            </a:endParaRPr>
          </a:p>
          <a:p>
            <a:pPr algn="just" eaLnBrk="1" hangingPunct="1">
              <a:spcAft>
                <a:spcPts val="600"/>
              </a:spcAft>
            </a:pPr>
            <a:r>
              <a:rPr lang="fr-FR" altLang="fr-FR" dirty="0" smtClean="0">
                <a:sym typeface="Wingdings 2" panose="05020102010507070707" pitchFamily="18" charset="2"/>
              </a:rPr>
              <a:t></a:t>
            </a:r>
            <a:r>
              <a:rPr lang="fr-FR" altLang="fr-FR" dirty="0" smtClean="0"/>
              <a:t> </a:t>
            </a:r>
            <a:r>
              <a:rPr lang="fr-FR" altLang="fr-FR" dirty="0"/>
              <a:t>La valeur de l’angle de déviation </a:t>
            </a:r>
            <a:r>
              <a:rPr lang="fr-FR" altLang="fr-FR" b="1" dirty="0">
                <a:latin typeface="Symbol" panose="05050102010706020507" pitchFamily="18" charset="2"/>
              </a:rPr>
              <a:t>a</a:t>
            </a:r>
            <a:r>
              <a:rPr lang="fr-FR" altLang="fr-FR" dirty="0"/>
              <a:t> est régie par la </a:t>
            </a:r>
            <a:r>
              <a:rPr lang="fr-FR" altLang="fr-FR" b="1" u="sng" dirty="0"/>
              <a:t>loi de Biot</a:t>
            </a:r>
            <a:r>
              <a:rPr lang="fr-FR" altLang="fr-FR" dirty="0"/>
              <a:t> : 	</a:t>
            </a: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endParaRPr lang="fr-FR" altLang="fr-FR" sz="1100" dirty="0">
              <a:latin typeface="Times New Roman" panose="02020603050405020304" pitchFamily="18" charset="0"/>
            </a:endParaRPr>
          </a:p>
          <a:p>
            <a:pPr eaLnBrk="1" hangingPunct="1"/>
            <a:endParaRPr lang="fr-FR" altLang="fr-FR" dirty="0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xmlns="" id="{6BFB8C3B-1BB5-4EF8-8356-D82101B02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9822" y="216126"/>
            <a:ext cx="32127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fr-FR" altLang="fr-FR" sz="2000" b="1" dirty="0">
                <a:latin typeface="Symbol" panose="05050102010706020507" pitchFamily="18" charset="2"/>
              </a:rPr>
              <a:t>a </a:t>
            </a:r>
            <a:r>
              <a:rPr lang="fr-FR" altLang="fr-FR" sz="2000" b="1" dirty="0"/>
              <a:t> =          </a:t>
            </a:r>
            <a:r>
              <a:rPr lang="fr-FR" altLang="fr-FR" sz="2000" b="1" dirty="0">
                <a:sym typeface="Symbol" panose="05050102010706020507" pitchFamily="18" charset="2"/>
              </a:rPr>
              <a:t> </a:t>
            </a:r>
            <a:r>
              <a:rPr lang="fr-FR" sz="3200" dirty="0" smtClean="0"/>
              <a:t>ℓ</a:t>
            </a:r>
            <a:r>
              <a:rPr lang="fr-FR" altLang="fr-FR" sz="2000" b="1" dirty="0" smtClean="0"/>
              <a:t> </a:t>
            </a:r>
            <a:r>
              <a:rPr lang="fr-FR" altLang="fr-FR" sz="2000" b="1" dirty="0">
                <a:sym typeface="Symbol" panose="05050102010706020507" pitchFamily="18" charset="2"/>
              </a:rPr>
              <a:t></a:t>
            </a:r>
            <a:r>
              <a:rPr lang="fr-FR" altLang="fr-FR" sz="2000" b="1" dirty="0"/>
              <a:t> </a:t>
            </a:r>
            <a:r>
              <a:rPr lang="fr-FR" altLang="fr-FR" sz="2000" b="1" dirty="0" smtClean="0"/>
              <a:t>C</a:t>
            </a:r>
            <a:r>
              <a:rPr lang="fr-FR" altLang="fr-FR" sz="2000" b="1" baseline="-25000" dirty="0" smtClean="0"/>
              <a:t>m</a:t>
            </a:r>
            <a:endParaRPr lang="fr-FR" altLang="fr-FR" sz="3600" b="1" dirty="0"/>
          </a:p>
        </p:txBody>
      </p:sp>
      <p:graphicFrame>
        <p:nvGraphicFramePr>
          <p:cNvPr id="6" name="Object 18">
            <a:extLst>
              <a:ext uri="{FF2B5EF4-FFF2-40B4-BE49-F238E27FC236}">
                <a16:creationId xmlns:a16="http://schemas.microsoft.com/office/drawing/2014/main" xmlns="" id="{CFA36BF8-D561-418C-A60A-28A4DD75E6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21517407"/>
              </p:ext>
            </p:extLst>
          </p:nvPr>
        </p:nvGraphicFramePr>
        <p:xfrm>
          <a:off x="7370763" y="278609"/>
          <a:ext cx="612775" cy="504825"/>
        </p:xfrm>
        <a:graphic>
          <a:graphicData uri="http://schemas.openxmlformats.org/presentationml/2006/ole">
            <p:oleObj spid="_x0000_s108546" name="Équation" r:id="rId3" imgW="304536" imgH="253780" progId="">
              <p:embed/>
            </p:oleObj>
          </a:graphicData>
        </a:graphic>
      </p:graphicFrame>
      <p:sp>
        <p:nvSpPr>
          <p:cNvPr id="7" name="Rectangle 23">
            <a:extLst>
              <a:ext uri="{FF2B5EF4-FFF2-40B4-BE49-F238E27FC236}">
                <a16:creationId xmlns:a16="http://schemas.microsoft.com/office/drawing/2014/main" xmlns="" id="{E200665A-0B2F-47F1-A352-7194D43D5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724413"/>
            <a:ext cx="921714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fr-FR" altLang="fr-FR" dirty="0">
                <a:solidFill>
                  <a:srgbClr val="002060"/>
                </a:solidFill>
                <a:sym typeface="Wingdings 2" panose="05020102010507070707" pitchFamily="18" charset="2"/>
              </a:rPr>
              <a:t> </a:t>
            </a:r>
            <a:r>
              <a:rPr lang="fr-FR" altLang="fr-FR" sz="2000" b="1" dirty="0" smtClean="0">
                <a:sym typeface="Wingdings 2" panose="05020102010507070707" pitchFamily="18" charset="2"/>
              </a:rPr>
              <a:t>C</a:t>
            </a:r>
            <a:r>
              <a:rPr lang="fr-FR" altLang="fr-FR" sz="2000" b="1" baseline="-25000" dirty="0" smtClean="0">
                <a:sym typeface="Wingdings 2" panose="05020102010507070707" pitchFamily="18" charset="2"/>
              </a:rPr>
              <a:t>m</a:t>
            </a:r>
            <a:r>
              <a:rPr lang="fr-FR" altLang="fr-FR" sz="2000" dirty="0" smtClean="0">
                <a:solidFill>
                  <a:srgbClr val="002060"/>
                </a:solidFill>
                <a:sym typeface="Wingdings 2" panose="05020102010507070707" pitchFamily="18" charset="2"/>
              </a:rPr>
              <a:t> 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= </a:t>
            </a:r>
            <a:r>
              <a:rPr lang="fr-FR" altLang="fr-FR" sz="2000" b="1" dirty="0">
                <a:solidFill>
                  <a:srgbClr val="008000"/>
                </a:solidFill>
                <a:sym typeface="Wingdings 2" panose="05020102010507070707" pitchFamily="18" charset="2"/>
              </a:rPr>
              <a:t>Concentration massique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 de l’espèce optiquement active (en </a:t>
            </a:r>
            <a:r>
              <a:rPr lang="fr-FR" altLang="fr-FR" sz="2000" b="1" dirty="0" err="1">
                <a:solidFill>
                  <a:srgbClr val="FF0000"/>
                </a:solidFill>
                <a:sym typeface="Wingdings 2" panose="05020102010507070707" pitchFamily="18" charset="2"/>
              </a:rPr>
              <a:t>g.mL</a:t>
            </a:r>
            <a:r>
              <a:rPr lang="fr-FR" altLang="fr-FR" sz="2000" b="1" baseline="30000" dirty="0">
                <a:solidFill>
                  <a:srgbClr val="FF0000"/>
                </a:solidFill>
                <a:sym typeface="Wingdings 2" panose="05020102010507070707" pitchFamily="18" charset="2"/>
              </a:rPr>
              <a:t> – 1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) </a:t>
            </a:r>
          </a:p>
          <a:p>
            <a:pPr eaLnBrk="1" hangingPunct="1">
              <a:buFontTx/>
              <a:buChar char="-"/>
            </a:pPr>
            <a:r>
              <a:rPr lang="fr-FR" altLang="fr-FR" dirty="0">
                <a:solidFill>
                  <a:srgbClr val="002060"/>
                </a:solidFill>
                <a:sym typeface="Wingdings 2" panose="05020102010507070707" pitchFamily="18" charset="2"/>
              </a:rPr>
              <a:t> </a:t>
            </a:r>
            <a:r>
              <a:rPr lang="fr-FR" sz="3200" dirty="0" smtClean="0"/>
              <a:t>ℓ</a:t>
            </a:r>
            <a:r>
              <a:rPr lang="fr-FR" altLang="fr-FR" dirty="0" smtClean="0">
                <a:solidFill>
                  <a:srgbClr val="002060"/>
                </a:solidFill>
                <a:sym typeface="Wingdings 2" panose="05020102010507070707" pitchFamily="18" charset="2"/>
              </a:rPr>
              <a:t> 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= </a:t>
            </a:r>
            <a:r>
              <a:rPr lang="fr-FR" altLang="fr-FR" sz="2000" b="1" dirty="0">
                <a:solidFill>
                  <a:srgbClr val="008000"/>
                </a:solidFill>
                <a:sym typeface="Wingdings 2" panose="05020102010507070707" pitchFamily="18" charset="2"/>
              </a:rPr>
              <a:t>épaisseur de la cuve 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(en </a:t>
            </a:r>
            <a:r>
              <a:rPr lang="fr-FR" altLang="fr-FR" sz="2000" b="1" dirty="0">
                <a:solidFill>
                  <a:srgbClr val="FF0000"/>
                </a:solidFill>
                <a:sym typeface="Wingdings 2" panose="05020102010507070707" pitchFamily="18" charset="2"/>
              </a:rPr>
              <a:t>dm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) ;</a:t>
            </a:r>
            <a:endParaRPr lang="fr-FR" altLang="fr-FR" dirty="0">
              <a:solidFill>
                <a:srgbClr val="002060"/>
              </a:solidFill>
              <a:sym typeface="Wingdings 2" panose="05020102010507070707" pitchFamily="18" charset="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5156265-9F0C-4F75-B881-24D6816DA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621249"/>
            <a:ext cx="88571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fr-FR" altLang="fr-FR" dirty="0">
                <a:sym typeface="Wingdings 2" panose="05020102010507070707" pitchFamily="18" charset="2"/>
              </a:rPr>
              <a:t>          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= </a:t>
            </a:r>
            <a:r>
              <a:rPr lang="fr-FR" altLang="fr-FR" sz="2000" b="1" i="1" dirty="0">
                <a:solidFill>
                  <a:srgbClr val="008000"/>
                </a:solidFill>
                <a:sym typeface="Wingdings 2" panose="05020102010507070707" pitchFamily="18" charset="2"/>
              </a:rPr>
              <a:t>Pouvoir rotatoire spécifique 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; constante qui dépend de l’espèce étudiée, de la température </a:t>
            </a:r>
            <a:r>
              <a:rPr lang="fr-FR" altLang="fr-FR" sz="2000" b="1" dirty="0">
                <a:solidFill>
                  <a:srgbClr val="002060"/>
                </a:solidFill>
                <a:latin typeface="Symbol" panose="05050102010706020507" pitchFamily="18" charset="2"/>
                <a:sym typeface="Wingdings 2" panose="05020102010507070707" pitchFamily="18" charset="2"/>
              </a:rPr>
              <a:t>q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 et de la longueur d’onde</a:t>
            </a:r>
            <a:r>
              <a:rPr lang="fr-FR" altLang="fr-FR" sz="2000" b="1" dirty="0">
                <a:solidFill>
                  <a:srgbClr val="002060"/>
                </a:solidFill>
                <a:latin typeface="Symbol" panose="05050102010706020507" pitchFamily="18" charset="2"/>
                <a:sym typeface="Wingdings 2" panose="05020102010507070707" pitchFamily="18" charset="2"/>
              </a:rPr>
              <a:t> l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, en général, raie D du sodium à 589 nm (en </a:t>
            </a:r>
            <a:r>
              <a:rPr lang="fr-FR" altLang="fr-FR" sz="2000" b="1" dirty="0">
                <a:solidFill>
                  <a:srgbClr val="FF0000"/>
                </a:solidFill>
                <a:sym typeface="Wingdings 2" panose="05020102010507070707" pitchFamily="18" charset="2"/>
              </a:rPr>
              <a:t>°.</a:t>
            </a:r>
            <a:r>
              <a:rPr lang="fr-FR" altLang="fr-FR" sz="2000" b="1" dirty="0" err="1">
                <a:solidFill>
                  <a:srgbClr val="FF0000"/>
                </a:solidFill>
                <a:sym typeface="Wingdings 2" panose="05020102010507070707" pitchFamily="18" charset="2"/>
              </a:rPr>
              <a:t>mL.g</a:t>
            </a:r>
            <a:r>
              <a:rPr lang="fr-FR" altLang="fr-FR" sz="2000" b="1" baseline="30000" dirty="0">
                <a:solidFill>
                  <a:srgbClr val="FF0000"/>
                </a:solidFill>
                <a:sym typeface="Wingdings 2" panose="05020102010507070707" pitchFamily="18" charset="2"/>
              </a:rPr>
              <a:t> – 1</a:t>
            </a:r>
            <a:r>
              <a:rPr lang="fr-FR" altLang="fr-FR" sz="2000" b="1" dirty="0">
                <a:solidFill>
                  <a:srgbClr val="FF0000"/>
                </a:solidFill>
                <a:sym typeface="Wingdings 2" panose="05020102010507070707" pitchFamily="18" charset="2"/>
              </a:rPr>
              <a:t>.dm</a:t>
            </a:r>
            <a:r>
              <a:rPr lang="fr-FR" altLang="fr-FR" sz="2000" b="1" baseline="30000" dirty="0">
                <a:solidFill>
                  <a:srgbClr val="FF0000"/>
                </a:solidFill>
                <a:sym typeface="Wingdings 2" panose="05020102010507070707" pitchFamily="18" charset="2"/>
              </a:rPr>
              <a:t> – 1</a:t>
            </a:r>
            <a:r>
              <a:rPr lang="fr-FR" altLang="fr-FR" sz="2000" dirty="0">
                <a:solidFill>
                  <a:srgbClr val="002060"/>
                </a:solidFill>
                <a:sym typeface="Wingdings 2" panose="05020102010507070707" pitchFamily="18" charset="2"/>
              </a:rPr>
              <a:t>) ;   </a:t>
            </a:r>
            <a:endParaRPr lang="fr-FR" altLang="fr-FR" dirty="0">
              <a:solidFill>
                <a:srgbClr val="002060"/>
              </a:solidFill>
              <a:sym typeface="Wingdings 2" panose="05020102010507070707" pitchFamily="18" charset="2"/>
            </a:endParaRPr>
          </a:p>
        </p:txBody>
      </p:sp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xmlns="" id="{1EC87F5E-838D-43DF-89D5-620F3FCEBD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1476787"/>
          <a:ext cx="605427" cy="504825"/>
        </p:xfrm>
        <a:graphic>
          <a:graphicData uri="http://schemas.openxmlformats.org/presentationml/2006/ole">
            <p:oleObj spid="_x0000_s108547" name="Équation" r:id="rId4" imgW="304536" imgH="253780" progId="">
              <p:embed/>
            </p:oleObj>
          </a:graphicData>
        </a:graphic>
      </p:graphicFrame>
      <p:graphicFrame>
        <p:nvGraphicFramePr>
          <p:cNvPr id="19" name="Objet 18">
            <a:extLst>
              <a:ext uri="{FF2B5EF4-FFF2-40B4-BE49-F238E27FC236}">
                <a16:creationId xmlns:a16="http://schemas.microsoft.com/office/drawing/2014/main" xmlns="" id="{8ADDB4FD-9D42-4118-AB51-0B840C9964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87710623"/>
              </p:ext>
            </p:extLst>
          </p:nvPr>
        </p:nvGraphicFramePr>
        <p:xfrm>
          <a:off x="1158596" y="2838422"/>
          <a:ext cx="755576" cy="530229"/>
        </p:xfrm>
        <a:graphic>
          <a:graphicData uri="http://schemas.openxmlformats.org/presentationml/2006/ole">
            <p:oleObj spid="_x0000_s108548" r:id="rId5" imgW="342751" imgH="241195" progId="">
              <p:embed/>
            </p:oleObj>
          </a:graphicData>
        </a:graphic>
      </p:graphicFrame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8815" y="2636912"/>
            <a:ext cx="4425185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xmlns="" id="{24409E3B-52A0-4006-A37F-6153FB26EC3E}"/>
              </a:ext>
            </a:extLst>
          </p:cNvPr>
          <p:cNvCxnSpPr/>
          <p:nvPr/>
        </p:nvCxnSpPr>
        <p:spPr>
          <a:xfrm>
            <a:off x="6300192" y="5661248"/>
            <a:ext cx="1223962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xmlns="" id="{57B94FB3-E7DF-4E34-9EB1-D9F9F7811F30}"/>
              </a:ext>
            </a:extLst>
          </p:cNvPr>
          <p:cNvCxnSpPr/>
          <p:nvPr/>
        </p:nvCxnSpPr>
        <p:spPr>
          <a:xfrm>
            <a:off x="6300192" y="3789040"/>
            <a:ext cx="1223962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xmlns="" id="{8D1376B3-65A2-402E-BDAC-9B9BBE5A57D0}"/>
              </a:ext>
            </a:extLst>
          </p:cNvPr>
          <p:cNvCxnSpPr>
            <a:cxnSpLocks/>
          </p:cNvCxnSpPr>
          <p:nvPr/>
        </p:nvCxnSpPr>
        <p:spPr>
          <a:xfrm>
            <a:off x="6444208" y="4077072"/>
            <a:ext cx="1080120" cy="1080120"/>
          </a:xfrm>
          <a:prstGeom prst="straightConnector1">
            <a:avLst/>
          </a:prstGeom>
          <a:ln w="5715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xmlns="" id="{5C246B8A-BB95-4EFC-B48B-E16E71462EE9}"/>
              </a:ext>
            </a:extLst>
          </p:cNvPr>
          <p:cNvCxnSpPr>
            <a:cxnSpLocks/>
          </p:cNvCxnSpPr>
          <p:nvPr/>
        </p:nvCxnSpPr>
        <p:spPr>
          <a:xfrm flipV="1">
            <a:off x="6588224" y="4149080"/>
            <a:ext cx="882384" cy="1008112"/>
          </a:xfrm>
          <a:prstGeom prst="straightConnector1">
            <a:avLst/>
          </a:prstGeom>
          <a:ln w="5715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xmlns="" id="{30217B8F-0E6F-4671-A1E0-8A185E00ACD3}"/>
              </a:ext>
            </a:extLst>
          </p:cNvPr>
          <p:cNvCxnSpPr>
            <a:cxnSpLocks/>
          </p:cNvCxnSpPr>
          <p:nvPr/>
        </p:nvCxnSpPr>
        <p:spPr>
          <a:xfrm>
            <a:off x="7884368" y="3933056"/>
            <a:ext cx="0" cy="1329739"/>
          </a:xfrm>
          <a:prstGeom prst="straightConnector1">
            <a:avLst/>
          </a:prstGeom>
          <a:ln w="5715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xmlns="" id="{2694CBD3-0B33-4BC8-83F6-42046E3E66E2}"/>
              </a:ext>
            </a:extLst>
          </p:cNvPr>
          <p:cNvCxnSpPr>
            <a:cxnSpLocks/>
          </p:cNvCxnSpPr>
          <p:nvPr/>
        </p:nvCxnSpPr>
        <p:spPr>
          <a:xfrm>
            <a:off x="5868144" y="3933056"/>
            <a:ext cx="0" cy="1368548"/>
          </a:xfrm>
          <a:prstGeom prst="straightConnector1">
            <a:avLst/>
          </a:prstGeom>
          <a:ln w="5715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28CDB370-6941-4936-BB06-F02C7B626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3926706"/>
            <a:ext cx="3096344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dirty="0">
                <a:latin typeface="Arial" charset="0"/>
                <a:cs typeface="Arial" charset="0"/>
                <a:sym typeface="Wingdings" pitchFamily="2" charset="2"/>
              </a:rPr>
              <a:t>couples d’</a:t>
            </a:r>
            <a:r>
              <a:rPr lang="fr-FR" sz="2000" b="1" u="sng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énantiomères</a:t>
            </a:r>
            <a:r>
              <a:rPr lang="fr-FR" sz="2000" dirty="0">
                <a:latin typeface="Arial" charset="0"/>
                <a:cs typeface="Arial" charset="0"/>
                <a:sym typeface="Wingdings" pitchFamily="2" charset="2"/>
              </a:rPr>
              <a:t> 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A8CE8E87-7D45-4907-B899-D8980BB9E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4358754"/>
            <a:ext cx="402198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dirty="0" smtClean="0">
                <a:latin typeface="Arial" charset="0"/>
                <a:cs typeface="Arial" charset="0"/>
                <a:sym typeface="Wingdings" pitchFamily="2" charset="2"/>
              </a:rPr>
              <a:t>couples </a:t>
            </a:r>
            <a:r>
              <a:rPr lang="fr-FR" sz="2000" dirty="0">
                <a:latin typeface="Arial" charset="0"/>
                <a:cs typeface="Arial" charset="0"/>
                <a:sym typeface="Wingdings" pitchFamily="2" charset="2"/>
              </a:rPr>
              <a:t>de </a:t>
            </a:r>
            <a:r>
              <a:rPr lang="fr-FR" sz="2000" b="1" u="sng" dirty="0">
                <a:solidFill>
                  <a:srgbClr val="006600"/>
                </a:solidFill>
                <a:latin typeface="Arial" charset="0"/>
                <a:cs typeface="Arial" charset="0"/>
                <a:sym typeface="Wingdings" pitchFamily="2" charset="2"/>
              </a:rPr>
              <a:t>diastéréoisomères</a:t>
            </a:r>
            <a:endParaRPr lang="fr-FR" sz="2000" b="1" u="sng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63905D81-6FA2-4A4E-88E7-4F4A9C9B7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70" y="4858224"/>
            <a:ext cx="4571438" cy="192119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latin typeface="Times New Roman" pitchFamily="18" charset="0"/>
                <a:cs typeface="Arial" pitchFamily="34" charset="0"/>
              </a:rPr>
              <a:t>Conclusion</a:t>
            </a:r>
            <a:r>
              <a:rPr lang="fr-FR" sz="2000" dirty="0" smtClean="0">
                <a:latin typeface="Times New Roman" pitchFamily="18" charset="0"/>
                <a:cs typeface="Arial" pitchFamily="34" charset="0"/>
              </a:rPr>
              <a:t> </a:t>
            </a:r>
            <a:r>
              <a:rPr lang="fr-FR" sz="2000" dirty="0" smtClean="0">
                <a:latin typeface="Calibri" pitchFamily="34" charset="0"/>
                <a:cs typeface="Arial" pitchFamily="34" charset="0"/>
              </a:rPr>
              <a:t>: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xmlns="" id="{86ADB78F-C671-4041-B988-9893741C1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4860602"/>
            <a:ext cx="4464496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énantiomères </a:t>
            </a: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ont un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pouvoir rotatoire spécifique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exac-tement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opposé l’un à l’autre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alors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2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diastéréoisomères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ont a priori un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pouvoir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rotatoire spécifique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dif-férent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 animBg="1"/>
      <p:bldP spid="30" grpId="0" animBg="1"/>
      <p:bldP spid="33" grpId="0" animBg="1"/>
      <p:bldP spid="3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78184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r>
              <a:rPr lang="fr-FR" sz="20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0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Activité optique des molécules chirales</a:t>
            </a:r>
            <a:endParaRPr lang="fr-FR" sz="2200" b="1" i="1" u="sng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FCEB8D1-94AF-43C3-B31D-A69806652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656"/>
            <a:ext cx="4572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</a:t>
            </a:r>
            <a:r>
              <a:rPr lang="fr-FR" altLang="fr-FR" sz="2000" b="1" dirty="0">
                <a:latin typeface="Calibri" panose="020F0502020204030204" pitchFamily="34" charset="0"/>
                <a:ea typeface="Arial Unicode MS"/>
                <a:cs typeface="Calibri" panose="020F0502020204030204" pitchFamily="34" charset="0"/>
                <a:sym typeface="Wingdings 3" panose="05040102010807070707" pitchFamily="18" charset="2"/>
              </a:rPr>
              <a:t> </a:t>
            </a:r>
            <a:r>
              <a:rPr kumimoji="0" lang="fr-FR" altLang="fr-FR" sz="20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Exemples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 : 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Valeurs du pouvoir rotatoire spécifique            </a:t>
            </a:r>
            <a:r>
              <a:rPr kumimoji="0" lang="fr-FR" altLang="fr-FR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(en °.</a:t>
            </a:r>
            <a:r>
              <a:rPr kumimoji="0" lang="fr-FR" altLang="fr-FR" sz="20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mL.g</a:t>
            </a:r>
            <a:r>
              <a:rPr kumimoji="0" lang="fr-FR" altLang="fr-FR" sz="2000" b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– 1 </a:t>
            </a:r>
            <a:r>
              <a:rPr kumimoji="0" lang="fr-FR" altLang="fr-FR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.dm</a:t>
            </a:r>
            <a:r>
              <a:rPr kumimoji="0" lang="fr-FR" altLang="fr-FR" sz="2000" b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– 1</a:t>
            </a:r>
            <a:r>
              <a:rPr kumimoji="0" lang="fr-FR" altLang="fr-FR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) 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pour les différents stéréoisomères de </a:t>
            </a:r>
            <a:r>
              <a:rPr kumimoji="0" lang="fr-FR" altLang="fr-FR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configura-tion</a:t>
            </a:r>
            <a:r>
              <a:rPr kumimoji="0" lang="fr-FR" alt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de l’éphédrine. 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8815" y="357763"/>
            <a:ext cx="4425185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xmlns="" id="{24409E3B-52A0-4006-A37F-6153FB26EC3E}"/>
              </a:ext>
            </a:extLst>
          </p:cNvPr>
          <p:cNvCxnSpPr/>
          <p:nvPr/>
        </p:nvCxnSpPr>
        <p:spPr>
          <a:xfrm>
            <a:off x="6300192" y="3382099"/>
            <a:ext cx="1223962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xmlns="" id="{57B94FB3-E7DF-4E34-9EB1-D9F9F7811F30}"/>
              </a:ext>
            </a:extLst>
          </p:cNvPr>
          <p:cNvCxnSpPr/>
          <p:nvPr/>
        </p:nvCxnSpPr>
        <p:spPr>
          <a:xfrm>
            <a:off x="6300192" y="1509891"/>
            <a:ext cx="1223962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xmlns="" id="{8D1376B3-65A2-402E-BDAC-9B9BBE5A57D0}"/>
              </a:ext>
            </a:extLst>
          </p:cNvPr>
          <p:cNvCxnSpPr>
            <a:cxnSpLocks/>
          </p:cNvCxnSpPr>
          <p:nvPr/>
        </p:nvCxnSpPr>
        <p:spPr>
          <a:xfrm>
            <a:off x="6444208" y="1797923"/>
            <a:ext cx="1080120" cy="1080120"/>
          </a:xfrm>
          <a:prstGeom prst="straightConnector1">
            <a:avLst/>
          </a:prstGeom>
          <a:ln w="5715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xmlns="" id="{5C246B8A-BB95-4EFC-B48B-E16E71462EE9}"/>
              </a:ext>
            </a:extLst>
          </p:cNvPr>
          <p:cNvCxnSpPr>
            <a:cxnSpLocks/>
          </p:cNvCxnSpPr>
          <p:nvPr/>
        </p:nvCxnSpPr>
        <p:spPr>
          <a:xfrm flipV="1">
            <a:off x="6588224" y="1869931"/>
            <a:ext cx="882384" cy="1008112"/>
          </a:xfrm>
          <a:prstGeom prst="straightConnector1">
            <a:avLst/>
          </a:prstGeom>
          <a:ln w="5715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xmlns="" id="{30217B8F-0E6F-4671-A1E0-8A185E00ACD3}"/>
              </a:ext>
            </a:extLst>
          </p:cNvPr>
          <p:cNvCxnSpPr>
            <a:cxnSpLocks/>
          </p:cNvCxnSpPr>
          <p:nvPr/>
        </p:nvCxnSpPr>
        <p:spPr>
          <a:xfrm>
            <a:off x="7884368" y="1653907"/>
            <a:ext cx="0" cy="1329739"/>
          </a:xfrm>
          <a:prstGeom prst="straightConnector1">
            <a:avLst/>
          </a:prstGeom>
          <a:ln w="5715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xmlns="" id="{2694CBD3-0B33-4BC8-83F6-42046E3E66E2}"/>
              </a:ext>
            </a:extLst>
          </p:cNvPr>
          <p:cNvCxnSpPr>
            <a:cxnSpLocks/>
          </p:cNvCxnSpPr>
          <p:nvPr/>
        </p:nvCxnSpPr>
        <p:spPr>
          <a:xfrm>
            <a:off x="5868144" y="1653907"/>
            <a:ext cx="0" cy="1368548"/>
          </a:xfrm>
          <a:prstGeom prst="straightConnector1">
            <a:avLst/>
          </a:prstGeom>
          <a:ln w="5715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8CDB370-6941-4936-BB06-F02C7B626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1647557"/>
            <a:ext cx="3096344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dirty="0">
                <a:latin typeface="Arial" charset="0"/>
                <a:cs typeface="Arial" charset="0"/>
                <a:sym typeface="Wingdings" pitchFamily="2" charset="2"/>
              </a:rPr>
              <a:t>couples d’</a:t>
            </a:r>
            <a:r>
              <a:rPr lang="fr-FR" sz="2000" b="1" u="sng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énantiomères</a:t>
            </a:r>
            <a:r>
              <a:rPr lang="fr-FR" sz="2000" dirty="0">
                <a:latin typeface="Arial" charset="0"/>
                <a:cs typeface="Arial" charset="0"/>
                <a:sym typeface="Wingdings" pitchFamily="2" charset="2"/>
              </a:rPr>
              <a:t>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A8CE8E87-7D45-4907-B899-D8980BB9E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079605"/>
            <a:ext cx="402198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dirty="0" smtClean="0">
                <a:latin typeface="Arial" charset="0"/>
                <a:cs typeface="Arial" charset="0"/>
                <a:sym typeface="Wingdings" pitchFamily="2" charset="2"/>
              </a:rPr>
              <a:t>couples </a:t>
            </a:r>
            <a:r>
              <a:rPr lang="fr-FR" sz="2000" dirty="0">
                <a:latin typeface="Arial" charset="0"/>
                <a:cs typeface="Arial" charset="0"/>
                <a:sym typeface="Wingdings" pitchFamily="2" charset="2"/>
              </a:rPr>
              <a:t>de </a:t>
            </a:r>
            <a:r>
              <a:rPr lang="fr-FR" sz="2000" b="1" u="sng" dirty="0">
                <a:solidFill>
                  <a:srgbClr val="006600"/>
                </a:solidFill>
                <a:latin typeface="Arial" charset="0"/>
                <a:cs typeface="Arial" charset="0"/>
                <a:sym typeface="Wingdings" pitchFamily="2" charset="2"/>
              </a:rPr>
              <a:t>diastéréoisomères</a:t>
            </a:r>
            <a:endParaRPr lang="fr-FR" sz="2000" b="1" u="sng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3905D81-6FA2-4A4E-88E7-4F4A9C9B7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70" y="2579075"/>
            <a:ext cx="4571438" cy="192119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latin typeface="Times New Roman" pitchFamily="18" charset="0"/>
                <a:cs typeface="Arial" pitchFamily="34" charset="0"/>
              </a:rPr>
              <a:t>Conclusion</a:t>
            </a:r>
            <a:r>
              <a:rPr lang="fr-FR" sz="2000" dirty="0" smtClean="0">
                <a:latin typeface="Times New Roman" pitchFamily="18" charset="0"/>
                <a:cs typeface="Arial" pitchFamily="34" charset="0"/>
              </a:rPr>
              <a:t> </a:t>
            </a:r>
            <a:r>
              <a:rPr lang="fr-FR" sz="2000" dirty="0" smtClean="0">
                <a:latin typeface="Calibri" pitchFamily="34" charset="0"/>
                <a:cs typeface="Arial" pitchFamily="34" charset="0"/>
              </a:rPr>
              <a:t>: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xmlns="" id="{86ADB78F-C671-4041-B988-9893741C1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2581453"/>
            <a:ext cx="4464496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énantiomères </a:t>
            </a: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ont un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pouvoir rotatoire spécifique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exac-tement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opposé l’un à l’autre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alors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2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diastéréoisomères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ont a priori un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pouvoir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rotatoire spécifique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dif-férent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1858" name="Object 2"/>
          <p:cNvGraphicFramePr>
            <a:graphicFrameLocks noChangeAspect="1"/>
          </p:cNvGraphicFramePr>
          <p:nvPr/>
        </p:nvGraphicFramePr>
        <p:xfrm>
          <a:off x="1158875" y="537105"/>
          <a:ext cx="755650" cy="530225"/>
        </p:xfrm>
        <a:graphic>
          <a:graphicData uri="http://schemas.openxmlformats.org/presentationml/2006/ole">
            <p:oleObj spid="_x0000_s121858" r:id="rId4" imgW="342751" imgH="241195" progId="">
              <p:embed/>
            </p:oleObj>
          </a:graphicData>
        </a:graphic>
      </p:graphicFrame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454702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ym typeface="Wingdings"/>
              </a:rPr>
              <a:t></a:t>
            </a:r>
            <a:r>
              <a:rPr lang="fr-FR" sz="2000" dirty="0" smtClean="0"/>
              <a:t>-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Application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Que vaut le pouvoir rotatoire des solutions ci-dessous, mesuré dans une cellule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polarimétrique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de 20 cm ? </a:t>
            </a:r>
            <a:endParaRPr kumimoji="0" lang="fr-FR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0" y="5254908"/>
            <a:ext cx="71915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Solution de (1R,2S)-éphédrine à une concentration de 100 </a:t>
            </a:r>
            <a:r>
              <a:rPr kumimoji="0" lang="fr-FR" sz="20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g.L</a:t>
            </a:r>
            <a:r>
              <a:rPr kumimoji="0" lang="fr-FR" sz="2000" b="0" i="0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7325" y="5498962"/>
            <a:ext cx="2483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[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1R2S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 </a:t>
            </a:r>
            <a:r>
              <a:rPr lang="fr-FR" sz="3200" dirty="0" smtClean="0">
                <a:solidFill>
                  <a:srgbClr val="002060"/>
                </a:solidFill>
              </a:rPr>
              <a:t>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3112591" y="5652231"/>
            <a:ext cx="396044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– 41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2,0 × 100.10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/>
                <a:cs typeface="Arial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/>
                <a:cs typeface="Arial"/>
              </a:rPr>
              <a:t>3</a:t>
            </a:r>
            <a:endParaRPr lang="fr-FR" b="1" dirty="0" smtClean="0"/>
          </a:p>
          <a:p>
            <a:pPr algn="just"/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7461999" y="5631364"/>
            <a:ext cx="1802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soit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b="1" u="sng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– 8,1 °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0" y="6068207"/>
            <a:ext cx="91457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Mélange racémique de (1R,2S) et de (1S,2R)-éphédrine à une concentration totale de 100 </a:t>
            </a:r>
            <a:r>
              <a:rPr lang="fr-FR" sz="2000" u="sng" dirty="0" err="1" smtClean="0">
                <a:latin typeface="Times New Roman" pitchFamily="18" charset="0"/>
                <a:cs typeface="Times New Roman" pitchFamily="18" charset="0"/>
              </a:rPr>
              <a:t>g.L</a:t>
            </a:r>
            <a:r>
              <a:rPr lang="fr-FR" sz="2000" u="sng" baseline="30000" dirty="0" smtClean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fr-FR" sz="20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121859" grpId="0"/>
      <p:bldP spid="20" grpId="0"/>
      <p:bldP spid="21" grpId="0"/>
      <p:bldP spid="22" grpId="0"/>
      <p:bldP spid="2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78184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r>
              <a:rPr lang="fr-FR" sz="20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0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Activité optique des molécules chirales</a:t>
            </a:r>
            <a:endParaRPr lang="fr-FR" sz="2200" b="1" i="1" u="sng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8815" y="357763"/>
            <a:ext cx="4425185" cy="400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xmlns="" id="{24409E3B-52A0-4006-A37F-6153FB26EC3E}"/>
              </a:ext>
            </a:extLst>
          </p:cNvPr>
          <p:cNvCxnSpPr/>
          <p:nvPr/>
        </p:nvCxnSpPr>
        <p:spPr>
          <a:xfrm>
            <a:off x="6277042" y="3243199"/>
            <a:ext cx="1223962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xmlns="" id="{57B94FB3-E7DF-4E34-9EB1-D9F9F7811F30}"/>
              </a:ext>
            </a:extLst>
          </p:cNvPr>
          <p:cNvCxnSpPr/>
          <p:nvPr/>
        </p:nvCxnSpPr>
        <p:spPr>
          <a:xfrm>
            <a:off x="6277042" y="1370991"/>
            <a:ext cx="1223962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xmlns="" id="{8D1376B3-65A2-402E-BDAC-9B9BBE5A57D0}"/>
              </a:ext>
            </a:extLst>
          </p:cNvPr>
          <p:cNvCxnSpPr>
            <a:cxnSpLocks/>
          </p:cNvCxnSpPr>
          <p:nvPr/>
        </p:nvCxnSpPr>
        <p:spPr>
          <a:xfrm>
            <a:off x="6421058" y="1659023"/>
            <a:ext cx="1080120" cy="1080120"/>
          </a:xfrm>
          <a:prstGeom prst="straightConnector1">
            <a:avLst/>
          </a:prstGeom>
          <a:ln w="5715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xmlns="" id="{5C246B8A-BB95-4EFC-B48B-E16E71462EE9}"/>
              </a:ext>
            </a:extLst>
          </p:cNvPr>
          <p:cNvCxnSpPr>
            <a:cxnSpLocks/>
          </p:cNvCxnSpPr>
          <p:nvPr/>
        </p:nvCxnSpPr>
        <p:spPr>
          <a:xfrm flipV="1">
            <a:off x="6565074" y="1731031"/>
            <a:ext cx="882384" cy="1008112"/>
          </a:xfrm>
          <a:prstGeom prst="straightConnector1">
            <a:avLst/>
          </a:prstGeom>
          <a:ln w="5715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xmlns="" id="{30217B8F-0E6F-4671-A1E0-8A185E00ACD3}"/>
              </a:ext>
            </a:extLst>
          </p:cNvPr>
          <p:cNvCxnSpPr>
            <a:cxnSpLocks/>
          </p:cNvCxnSpPr>
          <p:nvPr/>
        </p:nvCxnSpPr>
        <p:spPr>
          <a:xfrm>
            <a:off x="7861218" y="1515007"/>
            <a:ext cx="0" cy="1329739"/>
          </a:xfrm>
          <a:prstGeom prst="straightConnector1">
            <a:avLst/>
          </a:prstGeom>
          <a:ln w="5715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xmlns="" id="{2694CBD3-0B33-4BC8-83F6-42046E3E66E2}"/>
              </a:ext>
            </a:extLst>
          </p:cNvPr>
          <p:cNvCxnSpPr>
            <a:cxnSpLocks/>
          </p:cNvCxnSpPr>
          <p:nvPr/>
        </p:nvCxnSpPr>
        <p:spPr>
          <a:xfrm>
            <a:off x="5844994" y="1515007"/>
            <a:ext cx="0" cy="1368548"/>
          </a:xfrm>
          <a:prstGeom prst="straightConnector1">
            <a:avLst/>
          </a:prstGeom>
          <a:ln w="5715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3905D81-6FA2-4A4E-88E7-4F4A9C9B7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70" y="404664"/>
            <a:ext cx="4571438" cy="192119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latin typeface="Times New Roman" pitchFamily="18" charset="0"/>
                <a:cs typeface="Arial" pitchFamily="34" charset="0"/>
              </a:rPr>
              <a:t>Conclusion</a:t>
            </a:r>
            <a:r>
              <a:rPr lang="fr-FR" sz="2000" dirty="0" smtClean="0">
                <a:latin typeface="Times New Roman" pitchFamily="18" charset="0"/>
                <a:cs typeface="Arial" pitchFamily="34" charset="0"/>
              </a:rPr>
              <a:t> </a:t>
            </a:r>
            <a:r>
              <a:rPr lang="fr-FR" sz="2000" dirty="0" smtClean="0">
                <a:latin typeface="Calibri" pitchFamily="34" charset="0"/>
                <a:cs typeface="Arial" pitchFamily="34" charset="0"/>
              </a:rPr>
              <a:t>: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xmlns="" id="{86ADB78F-C671-4041-B988-9893741C1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407042"/>
            <a:ext cx="4464496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énantiomères </a:t>
            </a: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ont un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pouvoir rotatoire spécifique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exac-tement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opposé l’un à l’autre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alors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2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diastéréoisomères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ont a priori un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pouvoir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rotatoire spécifique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dif-férent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2324875"/>
            <a:ext cx="46440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ym typeface="Wingdings"/>
              </a:rPr>
              <a:t></a:t>
            </a:r>
            <a:r>
              <a:rPr lang="fr-FR" sz="2000" dirty="0" smtClean="0"/>
              <a:t>-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Application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Que vaut le pouvoir rotatoire des solutions ci-dessous, mesuré dans une cellule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polarimétrique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de 20 cm ? </a:t>
            </a:r>
            <a:endParaRPr kumimoji="0" lang="fr-FR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0" y="3355053"/>
            <a:ext cx="47160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Solution de (1R,2S)-éphédrine à une </a:t>
            </a:r>
            <a:r>
              <a:rPr kumimoji="0" lang="fr-FR" sz="20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con-centration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100 </a:t>
            </a:r>
            <a:r>
              <a:rPr kumimoji="0" lang="fr-FR" sz="20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g.L</a:t>
            </a:r>
            <a:r>
              <a:rPr kumimoji="0" lang="fr-FR" sz="2000" b="0" i="0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24136" y="3872623"/>
            <a:ext cx="2483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[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1R2S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 </a:t>
            </a:r>
            <a:r>
              <a:rPr lang="fr-FR" sz="3200" dirty="0" smtClean="0">
                <a:solidFill>
                  <a:srgbClr val="002060"/>
                </a:solidFill>
              </a:rPr>
              <a:t>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0" y="4379237"/>
            <a:ext cx="396044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– 41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2,0 × 100.10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/>
                <a:cs typeface="Arial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/>
                <a:cs typeface="Arial"/>
              </a:rPr>
              <a:t>3</a:t>
            </a:r>
            <a:endParaRPr lang="fr-FR" b="1" dirty="0" smtClean="0"/>
          </a:p>
          <a:p>
            <a:pPr algn="just"/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4019086" y="4390812"/>
            <a:ext cx="1802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soit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b="1" u="sng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– 8,1 °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0" y="4774002"/>
            <a:ext cx="91457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Mélange racémique de (1R,2S) et de (1S,2R) à une concentration totale de 100 </a:t>
            </a:r>
            <a:r>
              <a:rPr lang="fr-FR" sz="2000" u="sng" dirty="0" err="1" smtClean="0">
                <a:latin typeface="Times New Roman" pitchFamily="18" charset="0"/>
                <a:cs typeface="Times New Roman" pitchFamily="18" charset="0"/>
              </a:rPr>
              <a:t>g.L</a:t>
            </a:r>
            <a:r>
              <a:rPr lang="fr-FR" sz="2000" u="sng" baseline="30000" dirty="0" smtClean="0">
                <a:latin typeface="Times New Roman" pitchFamily="18" charset="0"/>
                <a:cs typeface="Times New Roman" pitchFamily="18" charset="0"/>
              </a:rPr>
              <a:t>–1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31640" y="5056689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[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1R2S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 </a:t>
            </a:r>
            <a:r>
              <a:rPr lang="fr-FR" sz="3200" dirty="0" smtClean="0">
                <a:solidFill>
                  <a:srgbClr val="002060"/>
                </a:solidFill>
              </a:rPr>
              <a:t>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(1R,2S)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4464496" y="5045114"/>
            <a:ext cx="3923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[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1S2R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 </a:t>
            </a:r>
            <a:r>
              <a:rPr lang="fr-FR" sz="3200" dirty="0" smtClean="0">
                <a:solidFill>
                  <a:srgbClr val="002060"/>
                </a:solidFill>
              </a:rPr>
              <a:t>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(1S,2R)</a:t>
            </a:r>
            <a:endParaRPr lang="fr-FR" sz="2000" dirty="0"/>
          </a:p>
        </p:txBody>
      </p:sp>
      <p:sp>
        <p:nvSpPr>
          <p:cNvPr id="28" name="Rectangle 27"/>
          <p:cNvSpPr/>
          <p:nvPr/>
        </p:nvSpPr>
        <p:spPr>
          <a:xfrm>
            <a:off x="1787" y="5595241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/>
              </a:rPr>
              <a:t>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(1R,2S)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(1S,2R)</a:t>
            </a:r>
            <a:r>
              <a:rPr lang="fr-F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forment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couple d’énantiomères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r>
              <a:rPr lang="fr-F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1S2R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1R2S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0" y="605322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/>
              </a:rPr>
              <a:t>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mélange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racémique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contient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autant des 2 énantiomères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donc :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15623" y="6405097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(1R,2S) = C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(1S,2R) =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totale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/ 2 </a:t>
            </a:r>
            <a:endParaRPr lang="fr-FR" sz="2000" dirty="0" smtClean="0"/>
          </a:p>
          <a:p>
            <a:pPr algn="just"/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30" grpId="0"/>
      <p:bldP spid="3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55855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ym typeface="Wingdings"/>
              </a:rPr>
              <a:t></a:t>
            </a:r>
            <a:r>
              <a:rPr lang="fr-FR" sz="2000" dirty="0" smtClean="0"/>
              <a:t>- </a:t>
            </a:r>
            <a:r>
              <a:rPr lang="fr-FR" sz="2000" b="1" u="sng" smtClean="0">
                <a:latin typeface="Times New Roman" pitchFamily="18" charset="0"/>
                <a:cs typeface="Times New Roman" pitchFamily="18" charset="0"/>
              </a:rPr>
              <a:t>Application </a:t>
            </a:r>
            <a:r>
              <a:rPr lang="fr-FR" sz="2000" b="1" u="sng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Que vaut le pouvoir rotatoire des solutions ci-dessous, mesuré dans une cellule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polarimétrique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de 20 cm ? </a:t>
            </a:r>
            <a:endParaRPr kumimoji="0" lang="fr-FR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34076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Solution de (1R,2S)-éphédrine à une concentration de 100 </a:t>
            </a:r>
            <a:r>
              <a:rPr kumimoji="0" lang="fr-FR" sz="20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g.L</a:t>
            </a:r>
            <a:r>
              <a:rPr kumimoji="0" lang="fr-FR" sz="2000" b="0" i="0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15816" y="1700808"/>
            <a:ext cx="2483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[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1R2S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 </a:t>
            </a:r>
            <a:r>
              <a:rPr lang="fr-FR" sz="3200" dirty="0" smtClean="0">
                <a:solidFill>
                  <a:srgbClr val="002060"/>
                </a:solidFill>
              </a:rPr>
              <a:t>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74575" y="2378001"/>
            <a:ext cx="396044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– 41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2,0 × 100.10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/>
                <a:cs typeface="Arial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/>
                <a:cs typeface="Arial"/>
              </a:rPr>
              <a:t>3</a:t>
            </a:r>
            <a:endParaRPr lang="fr-FR" b="1" dirty="0" smtClean="0"/>
          </a:p>
          <a:p>
            <a:pPr algn="just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493661" y="2389576"/>
            <a:ext cx="1802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soit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b="1" u="sng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– 8,1 °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853791"/>
            <a:ext cx="91457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Mélange racémique de (1R,2S) et de (1S,2R) à une concentration totale de 100 </a:t>
            </a:r>
            <a:r>
              <a:rPr lang="fr-FR" sz="2000" u="sng" dirty="0" err="1" smtClean="0">
                <a:latin typeface="Times New Roman" pitchFamily="18" charset="0"/>
                <a:cs typeface="Times New Roman" pitchFamily="18" charset="0"/>
              </a:rPr>
              <a:t>g.L</a:t>
            </a:r>
            <a:r>
              <a:rPr lang="fr-FR" sz="2000" u="sng" baseline="30000" dirty="0" smtClean="0">
                <a:latin typeface="Times New Roman" pitchFamily="18" charset="0"/>
                <a:cs typeface="Times New Roman" pitchFamily="18" charset="0"/>
              </a:rPr>
              <a:t>–1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1640" y="3136478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[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1R2S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 </a:t>
            </a:r>
            <a:r>
              <a:rPr lang="fr-FR" sz="3200" dirty="0" smtClean="0">
                <a:solidFill>
                  <a:srgbClr val="002060"/>
                </a:solidFill>
              </a:rPr>
              <a:t>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(1R,2S)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536504" y="3124903"/>
            <a:ext cx="3923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1S2R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 </a:t>
            </a:r>
            <a:r>
              <a:rPr lang="fr-FR" sz="3200" dirty="0" smtClean="0">
                <a:solidFill>
                  <a:srgbClr val="002060"/>
                </a:solidFill>
              </a:rPr>
              <a:t>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(1S,2R)</a:t>
            </a:r>
            <a:endParaRPr lang="fr-FR" sz="2000" dirty="0"/>
          </a:p>
        </p:txBody>
      </p:sp>
      <p:sp>
        <p:nvSpPr>
          <p:cNvPr id="10" name="Rectangle 9"/>
          <p:cNvSpPr/>
          <p:nvPr/>
        </p:nvSpPr>
        <p:spPr>
          <a:xfrm>
            <a:off x="1787" y="372133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/>
              </a:rPr>
              <a:t>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(1R,2S)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(1S,2R)</a:t>
            </a:r>
            <a:r>
              <a:rPr lang="fr-F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couple d’énantiomères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r>
              <a:rPr lang="fr-F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1S2R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1R2S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0" y="4179315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/>
              </a:rPr>
              <a:t>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mélange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racémique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contient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autant des 2 énantiomères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donc :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15623" y="4531186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(1R,2S) = C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(1S,2R) =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totale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/ 2 </a:t>
            </a:r>
            <a:endParaRPr lang="fr-FR" sz="2000" dirty="0" smtClean="0"/>
          </a:p>
          <a:p>
            <a:pPr algn="just"/>
            <a:endParaRPr lang="fr-FR" sz="2000" dirty="0"/>
          </a:p>
        </p:txBody>
      </p:sp>
      <p:sp>
        <p:nvSpPr>
          <p:cNvPr id="13" name="Rectangle 12"/>
          <p:cNvSpPr/>
          <p:nvPr/>
        </p:nvSpPr>
        <p:spPr>
          <a:xfrm>
            <a:off x="1259632" y="5085184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[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1R2S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 </a:t>
            </a:r>
            <a:r>
              <a:rPr lang="fr-FR" sz="3200" dirty="0" smtClean="0">
                <a:solidFill>
                  <a:srgbClr val="002060"/>
                </a:solidFill>
              </a:rPr>
              <a:t>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totale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/ 2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4320480" y="5073609"/>
            <a:ext cx="3923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 [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1R2S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 </a:t>
            </a:r>
            <a:r>
              <a:rPr lang="fr-FR" sz="3200" dirty="0" smtClean="0">
                <a:solidFill>
                  <a:srgbClr val="002060"/>
                </a:solidFill>
              </a:rPr>
              <a:t>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totale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/ 2</a:t>
            </a:r>
            <a:endParaRPr lang="fr-FR" sz="2000" dirty="0"/>
          </a:p>
        </p:txBody>
      </p:sp>
      <p:sp>
        <p:nvSpPr>
          <p:cNvPr id="15" name="Rectangle 14"/>
          <p:cNvSpPr/>
          <p:nvPr/>
        </p:nvSpPr>
        <p:spPr>
          <a:xfrm>
            <a:off x="7596336" y="5229200"/>
            <a:ext cx="1366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soit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b="1" u="sng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0 °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-27384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r>
              <a:rPr lang="fr-FR" sz="20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0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Activité optique des molécules chirales</a:t>
            </a:r>
            <a:endParaRPr lang="fr-FR" sz="2200" b="1" i="1" u="sng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07704" y="5805264"/>
            <a:ext cx="5760640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mélange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RACEMIQUE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toujours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optiquement inactif par compensation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9368" y="5196149"/>
            <a:ext cx="9036496" cy="151216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32588" y="1773238"/>
            <a:ext cx="2087562" cy="935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82013" t="76069" r="1450" b="6476"/>
          <a:stretch>
            <a:fillRect/>
          </a:stretch>
        </p:blipFill>
        <p:spPr bwMode="auto">
          <a:xfrm>
            <a:off x="6817588" y="476672"/>
            <a:ext cx="232641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Connecteur droit 42"/>
          <p:cNvCxnSpPr/>
          <p:nvPr/>
        </p:nvCxnSpPr>
        <p:spPr>
          <a:xfrm flipV="1">
            <a:off x="7596336" y="1412776"/>
            <a:ext cx="720080" cy="43204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H="1" flipV="1">
            <a:off x="8316416" y="1412776"/>
            <a:ext cx="648072" cy="43204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H="1" flipV="1">
            <a:off x="7020272" y="1412776"/>
            <a:ext cx="648072" cy="43204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 l="5670" t="29400" r="54641" b="31961"/>
          <a:stretch>
            <a:fillRect/>
          </a:stretch>
        </p:blipFill>
        <p:spPr bwMode="auto">
          <a:xfrm>
            <a:off x="1115616" y="514438"/>
            <a:ext cx="3168352" cy="17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 cstate="print"/>
          <a:srcRect l="54282" t="29400" r="4612" b="47081"/>
          <a:stretch>
            <a:fillRect/>
          </a:stretch>
        </p:blipFill>
        <p:spPr bwMode="auto">
          <a:xfrm>
            <a:off x="4067944" y="44624"/>
            <a:ext cx="335608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0" y="1541602"/>
            <a:ext cx="1763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Butan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-2-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(Alcool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539552" y="2492896"/>
            <a:ext cx="8352928" cy="12772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i="1" u="sng" dirty="0"/>
              <a:t>INCONVENIENT</a:t>
            </a:r>
          </a:p>
          <a:p>
            <a:pPr algn="just">
              <a:defRPr/>
            </a:pPr>
            <a:endParaRPr lang="fr-FR" sz="100" b="1" i="1" u="sng" dirty="0"/>
          </a:p>
          <a:p>
            <a:pPr algn="ctr">
              <a:defRPr/>
            </a:pPr>
            <a:r>
              <a:rPr lang="fr-FR" sz="2400" b="1" i="1" dirty="0"/>
              <a:t>Les représentations planes ne rendent </a:t>
            </a:r>
            <a:r>
              <a:rPr lang="fr-FR" sz="2400" b="1" i="1" dirty="0" smtClean="0"/>
              <a:t>pas </a:t>
            </a:r>
            <a:r>
              <a:rPr lang="fr-FR" sz="2400" b="1" i="1" dirty="0"/>
              <a:t>compte de la </a:t>
            </a:r>
            <a:r>
              <a:rPr lang="fr-FR" sz="2400" b="1" i="1" dirty="0">
                <a:solidFill>
                  <a:srgbClr val="FF0000"/>
                </a:solidFill>
              </a:rPr>
              <a:t>tridimensionnalité</a:t>
            </a:r>
            <a:r>
              <a:rPr lang="fr-FR" sz="2400" b="1" i="1" dirty="0"/>
              <a:t> des molécules</a:t>
            </a:r>
            <a:r>
              <a:rPr lang="fr-FR" sz="2400" dirty="0"/>
              <a:t> !!!</a:t>
            </a: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4104456"/>
            <a:ext cx="4965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0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Représentations spatiales</a:t>
            </a: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179512" y="4509120"/>
            <a:ext cx="285898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44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defRPr/>
            </a:pPr>
            <a:r>
              <a:rPr lang="fr-FR" sz="20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Représentation de </a:t>
            </a:r>
            <a:r>
              <a:rPr lang="fr-FR" sz="20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CRAM</a:t>
            </a:r>
            <a:endParaRPr lang="fr-FR" sz="2000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8" t="38639" r="13161" b="42041"/>
          <a:stretch>
            <a:fillRect/>
          </a:stretch>
        </p:blipFill>
        <p:spPr bwMode="auto">
          <a:xfrm>
            <a:off x="-52166" y="5298421"/>
            <a:ext cx="901665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5" cstate="print"/>
          <a:srcRect l="-8858"/>
          <a:stretch>
            <a:fillRect/>
          </a:stretch>
        </p:blipFill>
        <p:spPr bwMode="auto">
          <a:xfrm>
            <a:off x="7236296" y="3861048"/>
            <a:ext cx="1907704" cy="197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38"/>
          <p:cNvSpPr/>
          <p:nvPr/>
        </p:nvSpPr>
        <p:spPr>
          <a:xfrm>
            <a:off x="5285621" y="5572320"/>
            <a:ext cx="30243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 plan de la feuille</a:t>
            </a:r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5266372" y="5874485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au-dessus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du plan de la feuille</a:t>
            </a:r>
            <a:endParaRPr lang="fr-FR" dirty="0"/>
          </a:p>
        </p:txBody>
      </p:sp>
      <p:sp>
        <p:nvSpPr>
          <p:cNvPr id="47" name="Rectangle 46"/>
          <p:cNvSpPr/>
          <p:nvPr/>
        </p:nvSpPr>
        <p:spPr>
          <a:xfrm>
            <a:off x="5220072" y="6197242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en-dessous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du plan de la feuille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/>
      <p:bldP spid="26" grpId="0" animBg="1"/>
      <p:bldP spid="39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19368" y="1052736"/>
            <a:ext cx="9036496" cy="151216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0" y="0"/>
            <a:ext cx="4965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0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Représentations spatiales</a:t>
            </a:r>
          </a:p>
        </p:txBody>
      </p:sp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179512" y="404664"/>
            <a:ext cx="285898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44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defRPr/>
            </a:pPr>
            <a:r>
              <a:rPr lang="fr-FR" sz="20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Représentation de </a:t>
            </a:r>
            <a:r>
              <a:rPr lang="fr-FR" sz="20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CRAM</a:t>
            </a:r>
            <a:endParaRPr lang="fr-FR" sz="2000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8" t="38639" r="13161" b="42041"/>
          <a:stretch>
            <a:fillRect/>
          </a:stretch>
        </p:blipFill>
        <p:spPr bwMode="auto">
          <a:xfrm>
            <a:off x="-52166" y="1193965"/>
            <a:ext cx="901665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1804" y="0"/>
            <a:ext cx="15367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285621" y="1467864"/>
            <a:ext cx="30243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 plan de la feuille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5266372" y="1770029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au-dessus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du plan de la feuille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5220072" y="2092786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en-dessous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du plan de la feuille</a:t>
            </a:r>
            <a:endParaRPr lang="fr-FR" dirty="0"/>
          </a:p>
        </p:txBody>
      </p:sp>
      <p:grpSp>
        <p:nvGrpSpPr>
          <p:cNvPr id="95" name="Groupe 94"/>
          <p:cNvGrpSpPr/>
          <p:nvPr/>
        </p:nvGrpSpPr>
        <p:grpSpPr>
          <a:xfrm>
            <a:off x="0" y="3184525"/>
            <a:ext cx="7236296" cy="3673475"/>
            <a:chOff x="0" y="3184525"/>
            <a:chExt cx="7236296" cy="367347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r="19777"/>
            <a:stretch>
              <a:fillRect/>
            </a:stretch>
          </p:blipFill>
          <p:spPr bwMode="auto">
            <a:xfrm>
              <a:off x="0" y="3184525"/>
              <a:ext cx="7236296" cy="3673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" name="Connecteur droit 17"/>
            <p:cNvCxnSpPr/>
            <p:nvPr/>
          </p:nvCxnSpPr>
          <p:spPr>
            <a:xfrm flipH="1" flipV="1">
              <a:off x="2074580" y="3933056"/>
              <a:ext cx="337180" cy="72008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riangle isocèle 27"/>
            <p:cNvSpPr/>
            <p:nvPr/>
          </p:nvSpPr>
          <p:spPr>
            <a:xfrm rot="724164">
              <a:off x="2238151" y="4868546"/>
              <a:ext cx="216024" cy="720080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42" name="Groupe 41"/>
            <p:cNvGrpSpPr/>
            <p:nvPr/>
          </p:nvGrpSpPr>
          <p:grpSpPr>
            <a:xfrm rot="2905892">
              <a:off x="1897155" y="4716712"/>
              <a:ext cx="360040" cy="720080"/>
              <a:chOff x="971600" y="4898085"/>
              <a:chExt cx="360040" cy="72008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29" name="Triangle isocèle 28"/>
              <p:cNvSpPr/>
              <p:nvPr/>
            </p:nvSpPr>
            <p:spPr>
              <a:xfrm>
                <a:off x="1062748" y="4898085"/>
                <a:ext cx="216024" cy="720080"/>
              </a:xfrm>
              <a:prstGeom prst="triangle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31" name="Connecteur droit 30"/>
              <p:cNvCxnSpPr/>
              <p:nvPr/>
            </p:nvCxnSpPr>
            <p:spPr>
              <a:xfrm>
                <a:off x="1137045" y="4941168"/>
                <a:ext cx="72008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/>
              <p:cNvCxnSpPr/>
              <p:nvPr/>
            </p:nvCxnSpPr>
            <p:spPr>
              <a:xfrm>
                <a:off x="1115616" y="5013176"/>
                <a:ext cx="144016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>
                <a:off x="1115616" y="5085184"/>
                <a:ext cx="144016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>
              <a:xfrm>
                <a:off x="1115616" y="5157192"/>
                <a:ext cx="144016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/>
              <p:cNvCxnSpPr/>
              <p:nvPr/>
            </p:nvCxnSpPr>
            <p:spPr>
              <a:xfrm>
                <a:off x="1043608" y="5229200"/>
                <a:ext cx="288032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>
                <a:off x="1043608" y="5301208"/>
                <a:ext cx="288032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>
              <a:xfrm>
                <a:off x="971600" y="5373216"/>
                <a:ext cx="288032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>
                <a:off x="1043608" y="5445224"/>
                <a:ext cx="288032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/>
              <p:cNvCxnSpPr/>
              <p:nvPr/>
            </p:nvCxnSpPr>
            <p:spPr>
              <a:xfrm>
                <a:off x="1043608" y="5517232"/>
                <a:ext cx="288032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>
                <a:off x="1043608" y="5589240"/>
                <a:ext cx="288032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Connecteur droit 46"/>
            <p:cNvCxnSpPr/>
            <p:nvPr/>
          </p:nvCxnSpPr>
          <p:spPr>
            <a:xfrm flipH="1" flipV="1">
              <a:off x="3491880" y="4853920"/>
              <a:ext cx="432048" cy="86409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riangle isocèle 47"/>
            <p:cNvSpPr/>
            <p:nvPr/>
          </p:nvSpPr>
          <p:spPr>
            <a:xfrm rot="13746639">
              <a:off x="3726754" y="4034369"/>
              <a:ext cx="216024" cy="720080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9" name="Groupe 48"/>
            <p:cNvGrpSpPr/>
            <p:nvPr/>
          </p:nvGrpSpPr>
          <p:grpSpPr>
            <a:xfrm rot="11643541">
              <a:off x="3444544" y="3968511"/>
              <a:ext cx="284408" cy="642839"/>
              <a:chOff x="971600" y="4898085"/>
              <a:chExt cx="360040" cy="720080"/>
            </a:xfrm>
          </p:grpSpPr>
          <p:sp>
            <p:nvSpPr>
              <p:cNvPr id="50" name="Triangle isocèle 49"/>
              <p:cNvSpPr/>
              <p:nvPr/>
            </p:nvSpPr>
            <p:spPr>
              <a:xfrm>
                <a:off x="1062748" y="4898085"/>
                <a:ext cx="216024" cy="720080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51" name="Connecteur droit 50"/>
              <p:cNvCxnSpPr/>
              <p:nvPr/>
            </p:nvCxnSpPr>
            <p:spPr>
              <a:xfrm>
                <a:off x="1137045" y="4941168"/>
                <a:ext cx="72008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/>
              <p:cNvCxnSpPr/>
              <p:nvPr/>
            </p:nvCxnSpPr>
            <p:spPr>
              <a:xfrm>
                <a:off x="1115616" y="5013176"/>
                <a:ext cx="144016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/>
              <p:cNvCxnSpPr/>
              <p:nvPr/>
            </p:nvCxnSpPr>
            <p:spPr>
              <a:xfrm>
                <a:off x="1115616" y="5085184"/>
                <a:ext cx="144016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/>
              <p:cNvCxnSpPr/>
              <p:nvPr/>
            </p:nvCxnSpPr>
            <p:spPr>
              <a:xfrm>
                <a:off x="1115616" y="5157192"/>
                <a:ext cx="144016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/>
              <p:cNvCxnSpPr/>
              <p:nvPr/>
            </p:nvCxnSpPr>
            <p:spPr>
              <a:xfrm>
                <a:off x="1043608" y="5229200"/>
                <a:ext cx="28803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/>
              <p:cNvCxnSpPr/>
              <p:nvPr/>
            </p:nvCxnSpPr>
            <p:spPr>
              <a:xfrm>
                <a:off x="1043608" y="5301208"/>
                <a:ext cx="28803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>
                <a:off x="971600" y="5373216"/>
                <a:ext cx="28803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/>
              <p:cNvCxnSpPr/>
              <p:nvPr/>
            </p:nvCxnSpPr>
            <p:spPr>
              <a:xfrm>
                <a:off x="1043608" y="5445224"/>
                <a:ext cx="28803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/>
              <p:cNvCxnSpPr/>
              <p:nvPr/>
            </p:nvCxnSpPr>
            <p:spPr>
              <a:xfrm>
                <a:off x="1043608" y="5517232"/>
                <a:ext cx="28803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cteur droit 59"/>
              <p:cNvCxnSpPr/>
              <p:nvPr/>
            </p:nvCxnSpPr>
            <p:spPr>
              <a:xfrm>
                <a:off x="1043608" y="5589240"/>
                <a:ext cx="28803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Connecteur droit 61"/>
            <p:cNvCxnSpPr/>
            <p:nvPr/>
          </p:nvCxnSpPr>
          <p:spPr>
            <a:xfrm flipV="1">
              <a:off x="5629260" y="5396076"/>
              <a:ext cx="0" cy="28803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 flipH="1">
              <a:off x="5818996" y="4149080"/>
              <a:ext cx="193164" cy="21602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>
              <a:off x="5349802" y="3921151"/>
              <a:ext cx="144016" cy="36004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 flipH="1" flipV="1">
              <a:off x="5637834" y="3748563"/>
              <a:ext cx="7143" cy="1048589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flipH="1" flipV="1">
              <a:off x="5635453" y="4782866"/>
              <a:ext cx="360040" cy="864096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 flipH="1">
              <a:off x="5337897" y="4809057"/>
              <a:ext cx="288032" cy="504056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e 95"/>
          <p:cNvGrpSpPr/>
          <p:nvPr/>
        </p:nvGrpSpPr>
        <p:grpSpPr>
          <a:xfrm>
            <a:off x="7164288" y="3933056"/>
            <a:ext cx="1835696" cy="1924733"/>
            <a:chOff x="7164288" y="3933056"/>
            <a:chExt cx="1835696" cy="1924733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81727" t="22337" b="30618"/>
            <a:stretch>
              <a:fillRect/>
            </a:stretch>
          </p:blipFill>
          <p:spPr bwMode="auto">
            <a:xfrm>
              <a:off x="7164288" y="3933056"/>
              <a:ext cx="1835696" cy="1924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9" name="Connecteur droit 78"/>
            <p:cNvCxnSpPr/>
            <p:nvPr/>
          </p:nvCxnSpPr>
          <p:spPr>
            <a:xfrm flipH="1" flipV="1">
              <a:off x="8076004" y="5332160"/>
              <a:ext cx="1" cy="21602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>
            <a:xfrm flipH="1">
              <a:off x="8460432" y="4581128"/>
              <a:ext cx="144016" cy="7200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>
              <a:off x="7545757" y="4585890"/>
              <a:ext cx="144016" cy="7200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 flipV="1">
              <a:off x="7596336" y="4885249"/>
              <a:ext cx="504056" cy="271943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 flipH="1" flipV="1">
              <a:off x="8088487" y="4890589"/>
              <a:ext cx="504056" cy="28803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/>
            <p:cNvCxnSpPr/>
            <p:nvPr/>
          </p:nvCxnSpPr>
          <p:spPr>
            <a:xfrm flipH="1" flipV="1">
              <a:off x="8078963" y="4274048"/>
              <a:ext cx="7144" cy="6165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07504" y="2924944"/>
            <a:ext cx="3272563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44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defRPr/>
            </a:pPr>
            <a:r>
              <a:rPr lang="fr-FR" sz="2000" b="1" dirty="0">
                <a:solidFill>
                  <a:srgbClr val="FF0000"/>
                </a:solidFill>
              </a:rPr>
              <a:t>Représentation de </a:t>
            </a:r>
            <a:r>
              <a:rPr lang="fr-FR" sz="2000" b="1" dirty="0" smtClean="0">
                <a:solidFill>
                  <a:srgbClr val="FF0000"/>
                </a:solidFill>
              </a:rPr>
              <a:t>NEWMAN</a:t>
            </a:r>
            <a:endParaRPr lang="fr-FR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Connecteur droit 38"/>
          <p:cNvCxnSpPr/>
          <p:nvPr/>
        </p:nvCxnSpPr>
        <p:spPr>
          <a:xfrm>
            <a:off x="2267744" y="5445224"/>
            <a:ext cx="0" cy="5760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1749971" y="6021288"/>
            <a:ext cx="517773" cy="35470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2267744" y="6021288"/>
            <a:ext cx="534789" cy="3346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V="1">
            <a:off x="5292080" y="6093296"/>
            <a:ext cx="720080" cy="288032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H="1" flipV="1">
            <a:off x="6012160" y="6093296"/>
            <a:ext cx="504056" cy="504056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H="1">
            <a:off x="6012160" y="5426176"/>
            <a:ext cx="177928" cy="667120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3140968"/>
            <a:ext cx="89278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</a:t>
            </a:r>
            <a:r>
              <a:rPr lang="fr-FR" sz="2000" b="1" u="sng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</a:t>
            </a:r>
            <a:r>
              <a:rPr lang="fr-FR" sz="20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1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: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Donner la représentation de Newman des molécules selon l’axe indiqué.</a:t>
            </a:r>
            <a:endParaRPr lang="fr-FR" sz="2000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563494"/>
            <a:ext cx="3600400" cy="15353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3816424" cy="15289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" name="Ellipse 28"/>
          <p:cNvSpPr/>
          <p:nvPr/>
        </p:nvSpPr>
        <p:spPr>
          <a:xfrm>
            <a:off x="1907704" y="5661248"/>
            <a:ext cx="72008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30"/>
          <p:cNvCxnSpPr/>
          <p:nvPr/>
        </p:nvCxnSpPr>
        <p:spPr>
          <a:xfrm>
            <a:off x="2267744" y="6021288"/>
            <a:ext cx="0" cy="504056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028570" y="6442635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Cl</a:t>
            </a:r>
            <a:endParaRPr lang="fr-FR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2267744" y="5661248"/>
            <a:ext cx="504056" cy="360040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 flipV="1">
            <a:off x="1763688" y="5661248"/>
            <a:ext cx="504056" cy="360040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771800" y="5373216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F</a:t>
            </a:r>
            <a:endParaRPr lang="fr-FR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55457" y="5373216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HO</a:t>
            </a:r>
            <a:endParaRPr lang="fr-FR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051720" y="5085184"/>
            <a:ext cx="744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CH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3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756942" y="616530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H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259632" y="6237312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Br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5652120" y="5733256"/>
            <a:ext cx="72008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0" name="Connecteur droit 49"/>
          <p:cNvCxnSpPr/>
          <p:nvPr/>
        </p:nvCxnSpPr>
        <p:spPr>
          <a:xfrm>
            <a:off x="6012160" y="5589240"/>
            <a:ext cx="0" cy="5040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flipV="1">
            <a:off x="5508104" y="6093296"/>
            <a:ext cx="504056" cy="360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H="1" flipV="1">
            <a:off x="6012160" y="6093296"/>
            <a:ext cx="504056" cy="360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421238" y="5229200"/>
            <a:ext cx="744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H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C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478116" y="6165304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Br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006206" y="6345535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HO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046068" y="507248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Cl</a:t>
            </a:r>
            <a:endParaRPr lang="fr-FR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982840" y="6099646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F</a:t>
            </a:r>
            <a:endParaRPr lang="fr-FR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463258" y="6434435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H</a:t>
            </a:r>
            <a:endParaRPr lang="fr-FR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419872" y="4797152"/>
            <a:ext cx="254694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635896" y="4653136"/>
            <a:ext cx="432048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635896" y="3645024"/>
            <a:ext cx="504056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123728" y="3524158"/>
            <a:ext cx="288032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547664" y="3717032"/>
            <a:ext cx="504056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763688" y="4797152"/>
            <a:ext cx="360040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516216" y="4797152"/>
            <a:ext cx="504056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732240" y="4581128"/>
            <a:ext cx="432048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732240" y="3573016"/>
            <a:ext cx="576064" cy="3600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023098" y="3539108"/>
            <a:ext cx="288032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67697" y="4768577"/>
            <a:ext cx="312415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932040" y="4581128"/>
            <a:ext cx="326132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110" name="Groupe 109"/>
          <p:cNvGrpSpPr/>
          <p:nvPr/>
        </p:nvGrpSpPr>
        <p:grpSpPr>
          <a:xfrm>
            <a:off x="6876256" y="692696"/>
            <a:ext cx="1835696" cy="1924733"/>
            <a:chOff x="7164288" y="3933056"/>
            <a:chExt cx="1835696" cy="1924733"/>
          </a:xfrm>
        </p:grpSpPr>
        <p:pic>
          <p:nvPicPr>
            <p:cNvPr id="11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81727" t="22337" b="30618"/>
            <a:stretch>
              <a:fillRect/>
            </a:stretch>
          </p:blipFill>
          <p:spPr bwMode="auto">
            <a:xfrm>
              <a:off x="7164288" y="3933056"/>
              <a:ext cx="1835696" cy="1924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2" name="Connecteur droit 111"/>
            <p:cNvCxnSpPr/>
            <p:nvPr/>
          </p:nvCxnSpPr>
          <p:spPr>
            <a:xfrm flipH="1" flipV="1">
              <a:off x="8076004" y="5332160"/>
              <a:ext cx="1" cy="21602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112"/>
            <p:cNvCxnSpPr/>
            <p:nvPr/>
          </p:nvCxnSpPr>
          <p:spPr>
            <a:xfrm flipH="1">
              <a:off x="8460432" y="4581128"/>
              <a:ext cx="144016" cy="7200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/>
            <p:cNvCxnSpPr/>
            <p:nvPr/>
          </p:nvCxnSpPr>
          <p:spPr>
            <a:xfrm>
              <a:off x="7545757" y="4585890"/>
              <a:ext cx="144016" cy="7200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/>
            <p:cNvCxnSpPr/>
            <p:nvPr/>
          </p:nvCxnSpPr>
          <p:spPr>
            <a:xfrm flipV="1">
              <a:off x="7596336" y="4885249"/>
              <a:ext cx="504056" cy="271943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/>
            <p:cNvCxnSpPr/>
            <p:nvPr/>
          </p:nvCxnSpPr>
          <p:spPr>
            <a:xfrm flipH="1" flipV="1">
              <a:off x="8088487" y="4890589"/>
              <a:ext cx="504056" cy="28803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/>
            <p:cNvCxnSpPr/>
            <p:nvPr/>
          </p:nvCxnSpPr>
          <p:spPr>
            <a:xfrm flipH="1" flipV="1">
              <a:off x="8078963" y="4274048"/>
              <a:ext cx="7144" cy="6165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e 67"/>
          <p:cNvGrpSpPr/>
          <p:nvPr/>
        </p:nvGrpSpPr>
        <p:grpSpPr>
          <a:xfrm>
            <a:off x="467544" y="188640"/>
            <a:ext cx="6300192" cy="2924944"/>
            <a:chOff x="0" y="3184525"/>
            <a:chExt cx="7236296" cy="3673475"/>
          </a:xfrm>
        </p:grpSpPr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r="19777"/>
            <a:stretch>
              <a:fillRect/>
            </a:stretch>
          </p:blipFill>
          <p:spPr bwMode="auto">
            <a:xfrm>
              <a:off x="0" y="3184525"/>
              <a:ext cx="7236296" cy="3673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0" name="Connecteur droit 69"/>
            <p:cNvCxnSpPr/>
            <p:nvPr/>
          </p:nvCxnSpPr>
          <p:spPr>
            <a:xfrm flipH="1" flipV="1">
              <a:off x="2074580" y="3933056"/>
              <a:ext cx="337180" cy="72008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riangle isocèle 70"/>
            <p:cNvSpPr/>
            <p:nvPr/>
          </p:nvSpPr>
          <p:spPr>
            <a:xfrm rot="724164">
              <a:off x="2238151" y="4868546"/>
              <a:ext cx="216024" cy="720080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78" name="Groupe 41"/>
            <p:cNvGrpSpPr/>
            <p:nvPr/>
          </p:nvGrpSpPr>
          <p:grpSpPr>
            <a:xfrm rot="2905892">
              <a:off x="1897155" y="4716712"/>
              <a:ext cx="360040" cy="720080"/>
              <a:chOff x="971600" y="4898085"/>
              <a:chExt cx="360040" cy="72008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99" name="Triangle isocèle 98"/>
              <p:cNvSpPr/>
              <p:nvPr/>
            </p:nvSpPr>
            <p:spPr>
              <a:xfrm>
                <a:off x="1062748" y="4898085"/>
                <a:ext cx="216024" cy="720080"/>
              </a:xfrm>
              <a:prstGeom prst="triangle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100" name="Connecteur droit 99"/>
              <p:cNvCxnSpPr/>
              <p:nvPr/>
            </p:nvCxnSpPr>
            <p:spPr>
              <a:xfrm>
                <a:off x="1137045" y="4941168"/>
                <a:ext cx="72008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necteur droit 100"/>
              <p:cNvCxnSpPr/>
              <p:nvPr/>
            </p:nvCxnSpPr>
            <p:spPr>
              <a:xfrm>
                <a:off x="1115616" y="5013176"/>
                <a:ext cx="144016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cteur droit 101"/>
              <p:cNvCxnSpPr/>
              <p:nvPr/>
            </p:nvCxnSpPr>
            <p:spPr>
              <a:xfrm>
                <a:off x="1115616" y="5085184"/>
                <a:ext cx="144016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necteur droit 102"/>
              <p:cNvCxnSpPr/>
              <p:nvPr/>
            </p:nvCxnSpPr>
            <p:spPr>
              <a:xfrm>
                <a:off x="1115616" y="5157192"/>
                <a:ext cx="144016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cteur droit 103"/>
              <p:cNvCxnSpPr/>
              <p:nvPr/>
            </p:nvCxnSpPr>
            <p:spPr>
              <a:xfrm>
                <a:off x="1043608" y="5229200"/>
                <a:ext cx="288032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cteur droit 104"/>
              <p:cNvCxnSpPr/>
              <p:nvPr/>
            </p:nvCxnSpPr>
            <p:spPr>
              <a:xfrm>
                <a:off x="1043608" y="5301208"/>
                <a:ext cx="288032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onnecteur droit 105"/>
              <p:cNvCxnSpPr/>
              <p:nvPr/>
            </p:nvCxnSpPr>
            <p:spPr>
              <a:xfrm>
                <a:off x="971600" y="5373216"/>
                <a:ext cx="288032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onnecteur droit 106"/>
              <p:cNvCxnSpPr/>
              <p:nvPr/>
            </p:nvCxnSpPr>
            <p:spPr>
              <a:xfrm>
                <a:off x="1043608" y="5445224"/>
                <a:ext cx="288032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cteur droit 107"/>
              <p:cNvCxnSpPr/>
              <p:nvPr/>
            </p:nvCxnSpPr>
            <p:spPr>
              <a:xfrm>
                <a:off x="1043608" y="5517232"/>
                <a:ext cx="288032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cteur droit 108"/>
              <p:cNvCxnSpPr/>
              <p:nvPr/>
            </p:nvCxnSpPr>
            <p:spPr>
              <a:xfrm>
                <a:off x="1043608" y="5589240"/>
                <a:ext cx="288032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Connecteur droit 78"/>
            <p:cNvCxnSpPr/>
            <p:nvPr/>
          </p:nvCxnSpPr>
          <p:spPr>
            <a:xfrm flipH="1" flipV="1">
              <a:off x="3491880" y="4853920"/>
              <a:ext cx="432048" cy="86409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riangle isocèle 79"/>
            <p:cNvSpPr/>
            <p:nvPr/>
          </p:nvSpPr>
          <p:spPr>
            <a:xfrm rot="13746639">
              <a:off x="3726754" y="4034369"/>
              <a:ext cx="216024" cy="720080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1" name="Groupe 48"/>
            <p:cNvGrpSpPr/>
            <p:nvPr/>
          </p:nvGrpSpPr>
          <p:grpSpPr>
            <a:xfrm rot="11643541">
              <a:off x="3444544" y="3968511"/>
              <a:ext cx="284408" cy="642839"/>
              <a:chOff x="971600" y="4898085"/>
              <a:chExt cx="360040" cy="720080"/>
            </a:xfrm>
          </p:grpSpPr>
          <p:sp>
            <p:nvSpPr>
              <p:cNvPr id="88" name="Triangle isocèle 87"/>
              <p:cNvSpPr/>
              <p:nvPr/>
            </p:nvSpPr>
            <p:spPr>
              <a:xfrm>
                <a:off x="1062748" y="4898085"/>
                <a:ext cx="216024" cy="720080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89" name="Connecteur droit 88"/>
              <p:cNvCxnSpPr/>
              <p:nvPr/>
            </p:nvCxnSpPr>
            <p:spPr>
              <a:xfrm>
                <a:off x="1137045" y="4941168"/>
                <a:ext cx="72008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cteur droit 89"/>
              <p:cNvCxnSpPr/>
              <p:nvPr/>
            </p:nvCxnSpPr>
            <p:spPr>
              <a:xfrm>
                <a:off x="1115616" y="5013176"/>
                <a:ext cx="144016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90"/>
              <p:cNvCxnSpPr/>
              <p:nvPr/>
            </p:nvCxnSpPr>
            <p:spPr>
              <a:xfrm>
                <a:off x="1115616" y="5085184"/>
                <a:ext cx="144016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necteur droit 91"/>
              <p:cNvCxnSpPr/>
              <p:nvPr/>
            </p:nvCxnSpPr>
            <p:spPr>
              <a:xfrm>
                <a:off x="1115616" y="5157192"/>
                <a:ext cx="144016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necteur droit 92"/>
              <p:cNvCxnSpPr/>
              <p:nvPr/>
            </p:nvCxnSpPr>
            <p:spPr>
              <a:xfrm>
                <a:off x="1043608" y="5229200"/>
                <a:ext cx="28803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Connecteur droit 93"/>
              <p:cNvCxnSpPr/>
              <p:nvPr/>
            </p:nvCxnSpPr>
            <p:spPr>
              <a:xfrm>
                <a:off x="1043608" y="5301208"/>
                <a:ext cx="28803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onnecteur droit 94"/>
              <p:cNvCxnSpPr/>
              <p:nvPr/>
            </p:nvCxnSpPr>
            <p:spPr>
              <a:xfrm>
                <a:off x="971600" y="5373216"/>
                <a:ext cx="28803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cteur droit 95"/>
              <p:cNvCxnSpPr/>
              <p:nvPr/>
            </p:nvCxnSpPr>
            <p:spPr>
              <a:xfrm>
                <a:off x="1043608" y="5445224"/>
                <a:ext cx="28803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necteur droit 96"/>
              <p:cNvCxnSpPr/>
              <p:nvPr/>
            </p:nvCxnSpPr>
            <p:spPr>
              <a:xfrm>
                <a:off x="1043608" y="5517232"/>
                <a:ext cx="28803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cteur droit 97"/>
              <p:cNvCxnSpPr/>
              <p:nvPr/>
            </p:nvCxnSpPr>
            <p:spPr>
              <a:xfrm>
                <a:off x="1043608" y="5589240"/>
                <a:ext cx="28803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Connecteur droit 81"/>
            <p:cNvCxnSpPr/>
            <p:nvPr/>
          </p:nvCxnSpPr>
          <p:spPr>
            <a:xfrm flipV="1">
              <a:off x="5629260" y="5396076"/>
              <a:ext cx="0" cy="28803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 flipH="1">
              <a:off x="5818996" y="4149080"/>
              <a:ext cx="193164" cy="21602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>
              <a:off x="5349802" y="3921151"/>
              <a:ext cx="144016" cy="36004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 flipH="1" flipV="1">
              <a:off x="5637834" y="3748563"/>
              <a:ext cx="7143" cy="1048589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/>
            <p:nvPr/>
          </p:nvCxnSpPr>
          <p:spPr>
            <a:xfrm flipH="1" flipV="1">
              <a:off x="5635453" y="4782866"/>
              <a:ext cx="360040" cy="864096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 flipH="1">
              <a:off x="5337897" y="4809057"/>
              <a:ext cx="288032" cy="504056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7504" y="76562"/>
            <a:ext cx="3272563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44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defRPr/>
            </a:pPr>
            <a:r>
              <a:rPr lang="fr-FR" sz="2000" b="1" dirty="0">
                <a:solidFill>
                  <a:srgbClr val="FF0000"/>
                </a:solidFill>
              </a:rPr>
              <a:t>Représentation de </a:t>
            </a:r>
            <a:r>
              <a:rPr lang="fr-FR" sz="2000" b="1" dirty="0" smtClean="0">
                <a:solidFill>
                  <a:srgbClr val="FF0000"/>
                </a:solidFill>
              </a:rPr>
              <a:t>NEWMAN</a:t>
            </a:r>
            <a:endParaRPr lang="fr-FR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29" grpId="0" animBg="1"/>
      <p:bldP spid="32" grpId="0"/>
      <p:bldP spid="37" grpId="0"/>
      <p:bldP spid="38" grpId="0"/>
      <p:bldP spid="46" grpId="0"/>
      <p:bldP spid="47" grpId="0"/>
      <p:bldP spid="48" grpId="0"/>
      <p:bldP spid="49" grpId="0" animBg="1"/>
      <p:bldP spid="72" grpId="0"/>
      <p:bldP spid="73" grpId="0"/>
      <p:bldP spid="74" grpId="0"/>
      <p:bldP spid="75" grpId="0"/>
      <p:bldP spid="76" grpId="0"/>
      <p:bldP spid="77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 b="50637"/>
          <a:stretch>
            <a:fillRect/>
          </a:stretch>
        </p:blipFill>
        <p:spPr bwMode="auto">
          <a:xfrm>
            <a:off x="35496" y="3068960"/>
            <a:ext cx="563601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1"/>
          <p:cNvPicPr>
            <a:picLocks noChangeAspect="1" noChangeArrowheads="1"/>
          </p:cNvPicPr>
          <p:nvPr/>
        </p:nvPicPr>
        <p:blipFill>
          <a:blip r:embed="rId2" cstate="print"/>
          <a:srcRect t="49363"/>
          <a:stretch>
            <a:fillRect/>
          </a:stretch>
        </p:blipFill>
        <p:spPr bwMode="auto">
          <a:xfrm>
            <a:off x="3275856" y="4869160"/>
            <a:ext cx="5636016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242088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u="sng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</a:t>
            </a:r>
            <a:r>
              <a:rPr lang="fr-FR" sz="20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Compléter les représentations de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Cram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ci-dessous pour qu’elles soient en accord avec la représentation de Newman.</a:t>
            </a:r>
            <a:endParaRPr lang="fr-FR" sz="2000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9512" y="3397250"/>
            <a:ext cx="254694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22" name="Connecteur droit 21"/>
          <p:cNvCxnSpPr/>
          <p:nvPr/>
        </p:nvCxnSpPr>
        <p:spPr>
          <a:xfrm>
            <a:off x="1075775" y="817796"/>
            <a:ext cx="0" cy="5760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558002" y="1393860"/>
            <a:ext cx="517773" cy="35470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 flipV="1">
            <a:off x="1075775" y="1393860"/>
            <a:ext cx="534789" cy="3346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7465020" y="1465868"/>
            <a:ext cx="720080" cy="288032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8185100" y="1465868"/>
            <a:ext cx="504056" cy="504056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>
            <a:off x="8185100" y="798748"/>
            <a:ext cx="177928" cy="667120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715735" y="1033820"/>
            <a:ext cx="72008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28"/>
          <p:cNvCxnSpPr/>
          <p:nvPr/>
        </p:nvCxnSpPr>
        <p:spPr>
          <a:xfrm>
            <a:off x="1075775" y="1393860"/>
            <a:ext cx="0" cy="504056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836601" y="1815207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Cl</a:t>
            </a:r>
            <a:endParaRPr lang="fr-FR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 flipV="1">
            <a:off x="1075775" y="1033820"/>
            <a:ext cx="504056" cy="360040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 flipV="1">
            <a:off x="571719" y="1033820"/>
            <a:ext cx="504056" cy="360040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579831" y="745788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F</a:t>
            </a:r>
            <a:endParaRPr lang="fr-FR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36512" y="745788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HO</a:t>
            </a:r>
            <a:endParaRPr lang="fr-FR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59751" y="457756"/>
            <a:ext cx="744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CH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3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64973" y="1537876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H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7663" y="1609884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Br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7825060" y="1105828"/>
            <a:ext cx="72008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Connecteur droit 38"/>
          <p:cNvCxnSpPr/>
          <p:nvPr/>
        </p:nvCxnSpPr>
        <p:spPr>
          <a:xfrm>
            <a:off x="8185100" y="961812"/>
            <a:ext cx="0" cy="5040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7681044" y="1465868"/>
            <a:ext cx="504056" cy="360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 flipV="1">
            <a:off x="8185100" y="1465868"/>
            <a:ext cx="504056" cy="360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7594178" y="601772"/>
            <a:ext cx="744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H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C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651056" y="153787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Br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179146" y="1718107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HO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193608" y="43235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Cl</a:t>
            </a:r>
            <a:endParaRPr lang="fr-FR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155780" y="1472218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F</a:t>
            </a:r>
            <a:endParaRPr lang="fr-FR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636198" y="1807007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H</a:t>
            </a:r>
            <a:endParaRPr lang="fr-FR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3" cstate="print"/>
          <a:srcRect l="28302"/>
          <a:stretch>
            <a:fillRect/>
          </a:stretch>
        </p:blipFill>
        <p:spPr bwMode="auto">
          <a:xfrm>
            <a:off x="1979712" y="620688"/>
            <a:ext cx="2736304" cy="15289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4" cstate="print"/>
          <a:srcRect r="32000"/>
          <a:stretch>
            <a:fillRect/>
          </a:stretch>
        </p:blipFill>
        <p:spPr bwMode="auto">
          <a:xfrm>
            <a:off x="4788024" y="692696"/>
            <a:ext cx="2448272" cy="15353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69" name="Rectangle 1"/>
          <p:cNvSpPr>
            <a:spLocks noChangeArrowheads="1"/>
          </p:cNvSpPr>
          <p:nvPr/>
        </p:nvSpPr>
        <p:spPr bwMode="auto">
          <a:xfrm>
            <a:off x="0" y="0"/>
            <a:ext cx="89278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</a:t>
            </a:r>
            <a:r>
              <a:rPr lang="fr-FR" sz="2000" b="1" u="sng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</a:t>
            </a:r>
            <a:r>
              <a:rPr lang="fr-FR" sz="20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1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: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Donner la représentation de Newman des molécules selon l’axe indiqué.</a:t>
            </a:r>
            <a:endParaRPr lang="fr-FR" sz="2000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835696" y="1268760"/>
            <a:ext cx="64807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/>
          <p:cNvSpPr/>
          <p:nvPr/>
        </p:nvSpPr>
        <p:spPr>
          <a:xfrm>
            <a:off x="6732240" y="1268760"/>
            <a:ext cx="64807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73"/>
          <p:cNvSpPr/>
          <p:nvPr/>
        </p:nvSpPr>
        <p:spPr>
          <a:xfrm>
            <a:off x="755576" y="4437112"/>
            <a:ext cx="432048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403648" y="3429000"/>
            <a:ext cx="504056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07504" y="4077072"/>
            <a:ext cx="288032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403648" y="4077072"/>
            <a:ext cx="288032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55576" y="3068960"/>
            <a:ext cx="288032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157240" y="3107060"/>
            <a:ext cx="288032" cy="296540"/>
          </a:xfrm>
          <a:prstGeom prst="rect">
            <a:avLst/>
          </a:prstGeom>
          <a:solidFill>
            <a:srgbClr val="006600">
              <a:alpha val="38824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275856" y="6309320"/>
            <a:ext cx="254694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860032" y="6237312"/>
            <a:ext cx="432048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067944" y="4907260"/>
            <a:ext cx="576064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546292" y="6352753"/>
            <a:ext cx="288032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347864" y="6035421"/>
            <a:ext cx="288032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211960" y="5215067"/>
            <a:ext cx="288032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380312" y="5085184"/>
            <a:ext cx="504056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3139" y="4016639"/>
            <a:ext cx="4286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4572000" y="3356992"/>
            <a:ext cx="4286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092280" y="5877272"/>
            <a:ext cx="389804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5877272"/>
            <a:ext cx="4286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5" name="Connecteur droit 94"/>
          <p:cNvCxnSpPr/>
          <p:nvPr/>
        </p:nvCxnSpPr>
        <p:spPr>
          <a:xfrm>
            <a:off x="4644008" y="4005064"/>
            <a:ext cx="216024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/>
          <p:cNvCxnSpPr/>
          <p:nvPr/>
        </p:nvCxnSpPr>
        <p:spPr>
          <a:xfrm>
            <a:off x="6023735" y="5289633"/>
            <a:ext cx="216024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e 108"/>
          <p:cNvGrpSpPr/>
          <p:nvPr/>
        </p:nvGrpSpPr>
        <p:grpSpPr>
          <a:xfrm>
            <a:off x="3299006" y="4316246"/>
            <a:ext cx="466794" cy="430887"/>
            <a:chOff x="3299006" y="4316246"/>
            <a:chExt cx="466794" cy="430887"/>
          </a:xfrm>
        </p:grpSpPr>
        <p:sp>
          <p:nvSpPr>
            <p:cNvPr id="96" name="Rectangle 95"/>
            <p:cNvSpPr/>
            <p:nvPr/>
          </p:nvSpPr>
          <p:spPr>
            <a:xfrm>
              <a:off x="3299006" y="4316246"/>
              <a:ext cx="46679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200" b="1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" pitchFamily="2" charset="2"/>
                </a:rPr>
                <a:t>Cl</a:t>
              </a:r>
              <a:endParaRPr lang="fr-FR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397012" y="4365104"/>
              <a:ext cx="288032" cy="296540"/>
            </a:xfrm>
            <a:prstGeom prst="rect">
              <a:avLst/>
            </a:prstGeom>
            <a:solidFill>
              <a:srgbClr val="006600">
                <a:alpha val="4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1" name="Groupe 110"/>
          <p:cNvGrpSpPr/>
          <p:nvPr/>
        </p:nvGrpSpPr>
        <p:grpSpPr>
          <a:xfrm>
            <a:off x="2941524" y="4100222"/>
            <a:ext cx="497252" cy="430887"/>
            <a:chOff x="2941524" y="4100222"/>
            <a:chExt cx="497252" cy="430887"/>
          </a:xfrm>
        </p:grpSpPr>
        <p:sp>
          <p:nvSpPr>
            <p:cNvPr id="97" name="Rectangle 96"/>
            <p:cNvSpPr/>
            <p:nvPr/>
          </p:nvSpPr>
          <p:spPr>
            <a:xfrm>
              <a:off x="2941524" y="4100222"/>
              <a:ext cx="49725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200" b="1" dirty="0" err="1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" pitchFamily="2" charset="2"/>
                </a:rPr>
                <a:t>Br</a:t>
              </a:r>
              <a:endParaRPr lang="fr-FR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987824" y="4149080"/>
              <a:ext cx="360040" cy="296540"/>
            </a:xfrm>
            <a:prstGeom prst="rect">
              <a:avLst/>
            </a:prstGeom>
            <a:solidFill>
              <a:srgbClr val="006600">
                <a:alpha val="4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3" name="Groupe 112"/>
          <p:cNvGrpSpPr/>
          <p:nvPr/>
        </p:nvGrpSpPr>
        <p:grpSpPr>
          <a:xfrm>
            <a:off x="4893940" y="3334132"/>
            <a:ext cx="388248" cy="430887"/>
            <a:chOff x="4893940" y="3334132"/>
            <a:chExt cx="388248" cy="430887"/>
          </a:xfrm>
        </p:grpSpPr>
        <p:sp>
          <p:nvSpPr>
            <p:cNvPr id="102" name="Rectangle 101"/>
            <p:cNvSpPr/>
            <p:nvPr/>
          </p:nvSpPr>
          <p:spPr>
            <a:xfrm>
              <a:off x="4893940" y="3334132"/>
              <a:ext cx="38824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200" b="1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" pitchFamily="2" charset="2"/>
                </a:rPr>
                <a:t>H</a:t>
              </a:r>
              <a:endParaRPr lang="fr-FR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954900" y="3413760"/>
              <a:ext cx="254694" cy="296540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5" name="Groupe 114"/>
          <p:cNvGrpSpPr/>
          <p:nvPr/>
        </p:nvGrpSpPr>
        <p:grpSpPr>
          <a:xfrm>
            <a:off x="4621148" y="3023240"/>
            <a:ext cx="696024" cy="430887"/>
            <a:chOff x="4621148" y="3023240"/>
            <a:chExt cx="696024" cy="430887"/>
          </a:xfrm>
        </p:grpSpPr>
        <p:sp>
          <p:nvSpPr>
            <p:cNvPr id="101" name="Rectangle 100"/>
            <p:cNvSpPr/>
            <p:nvPr/>
          </p:nvSpPr>
          <p:spPr>
            <a:xfrm>
              <a:off x="4621148" y="3023240"/>
              <a:ext cx="69602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200" b="1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" pitchFamily="2" charset="2"/>
                </a:rPr>
                <a:t>CH</a:t>
              </a:r>
              <a:r>
                <a:rPr lang="fr-FR" sz="2200" b="1" baseline="-25000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" pitchFamily="2" charset="2"/>
                </a:rPr>
                <a:t>3</a:t>
              </a:r>
              <a:endParaRPr lang="fr-FR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716016" y="3102868"/>
              <a:ext cx="504056" cy="296540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7" name="Groupe 116"/>
          <p:cNvGrpSpPr/>
          <p:nvPr/>
        </p:nvGrpSpPr>
        <p:grpSpPr>
          <a:xfrm>
            <a:off x="4716016" y="4221088"/>
            <a:ext cx="607859" cy="430887"/>
            <a:chOff x="4716016" y="4221088"/>
            <a:chExt cx="607859" cy="430887"/>
          </a:xfrm>
        </p:grpSpPr>
        <p:sp>
          <p:nvSpPr>
            <p:cNvPr id="100" name="Rectangle 99"/>
            <p:cNvSpPr/>
            <p:nvPr/>
          </p:nvSpPr>
          <p:spPr>
            <a:xfrm>
              <a:off x="4716016" y="4221088"/>
              <a:ext cx="60785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200" b="1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" pitchFamily="2" charset="2"/>
                </a:rPr>
                <a:t>OH</a:t>
              </a:r>
              <a:endParaRPr lang="fr-FR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788024" y="4293096"/>
              <a:ext cx="432048" cy="296540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8" name="Groupe 117"/>
          <p:cNvGrpSpPr/>
          <p:nvPr/>
        </p:nvGrpSpPr>
        <p:grpSpPr>
          <a:xfrm>
            <a:off x="7124447" y="6185896"/>
            <a:ext cx="357790" cy="430887"/>
            <a:chOff x="7124447" y="6185896"/>
            <a:chExt cx="357790" cy="430887"/>
          </a:xfrm>
        </p:grpSpPr>
        <p:sp>
          <p:nvSpPr>
            <p:cNvPr id="98" name="Rectangle 97"/>
            <p:cNvSpPr/>
            <p:nvPr/>
          </p:nvSpPr>
          <p:spPr>
            <a:xfrm>
              <a:off x="7124447" y="6185896"/>
              <a:ext cx="35779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200" b="1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" pitchFamily="2" charset="2"/>
                </a:rPr>
                <a:t>F</a:t>
              </a:r>
              <a:endParaRPr lang="fr-FR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164288" y="6237312"/>
              <a:ext cx="254694" cy="296540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4" name="Groupe 103"/>
          <p:cNvGrpSpPr/>
          <p:nvPr/>
        </p:nvGrpSpPr>
        <p:grpSpPr>
          <a:xfrm>
            <a:off x="7357162" y="5963413"/>
            <a:ext cx="607859" cy="430887"/>
            <a:chOff x="7357162" y="5963413"/>
            <a:chExt cx="607859" cy="430887"/>
          </a:xfrm>
        </p:grpSpPr>
        <p:sp>
          <p:nvSpPr>
            <p:cNvPr id="107" name="Rectangle 106"/>
            <p:cNvSpPr/>
            <p:nvPr/>
          </p:nvSpPr>
          <p:spPr>
            <a:xfrm>
              <a:off x="7357162" y="5963413"/>
              <a:ext cx="60785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200" b="1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" pitchFamily="2" charset="2"/>
                </a:rPr>
                <a:t>OH</a:t>
              </a:r>
              <a:endParaRPr lang="fr-FR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452320" y="6021288"/>
              <a:ext cx="432048" cy="296540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2" name="Groupe 121"/>
          <p:cNvGrpSpPr/>
          <p:nvPr/>
        </p:nvGrpSpPr>
        <p:grpSpPr>
          <a:xfrm>
            <a:off x="5893852" y="6165304"/>
            <a:ext cx="497252" cy="430887"/>
            <a:chOff x="5893852" y="6165304"/>
            <a:chExt cx="497252" cy="430887"/>
          </a:xfrm>
        </p:grpSpPr>
        <p:sp>
          <p:nvSpPr>
            <p:cNvPr id="105" name="Rectangle 104"/>
            <p:cNvSpPr/>
            <p:nvPr/>
          </p:nvSpPr>
          <p:spPr>
            <a:xfrm>
              <a:off x="5893852" y="6165304"/>
              <a:ext cx="49725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200" b="1" dirty="0" err="1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" pitchFamily="2" charset="2"/>
                </a:rPr>
                <a:t>Br</a:t>
              </a:r>
              <a:endParaRPr lang="fr-FR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940152" y="6237312"/>
              <a:ext cx="432048" cy="296540"/>
            </a:xfrm>
            <a:prstGeom prst="rect">
              <a:avLst/>
            </a:prstGeom>
            <a:solidFill>
              <a:srgbClr val="006600">
                <a:alpha val="4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3" name="Groupe 122"/>
          <p:cNvGrpSpPr/>
          <p:nvPr/>
        </p:nvGrpSpPr>
        <p:grpSpPr>
          <a:xfrm>
            <a:off x="5545387" y="5984005"/>
            <a:ext cx="466794" cy="430887"/>
            <a:chOff x="5545387" y="5984005"/>
            <a:chExt cx="466794" cy="430887"/>
          </a:xfrm>
        </p:grpSpPr>
        <p:sp>
          <p:nvSpPr>
            <p:cNvPr id="106" name="Rectangle 105"/>
            <p:cNvSpPr/>
            <p:nvPr/>
          </p:nvSpPr>
          <p:spPr>
            <a:xfrm>
              <a:off x="5545387" y="5984005"/>
              <a:ext cx="46679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200" b="1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" pitchFamily="2" charset="2"/>
                </a:rPr>
                <a:t>Cl</a:t>
              </a:r>
              <a:endParaRPr lang="fr-FR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594082" y="6051133"/>
              <a:ext cx="360040" cy="296540"/>
            </a:xfrm>
            <a:prstGeom prst="rect">
              <a:avLst/>
            </a:prstGeom>
            <a:solidFill>
              <a:srgbClr val="006600">
                <a:alpha val="4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6" name="Groupe 135"/>
          <p:cNvGrpSpPr/>
          <p:nvPr/>
        </p:nvGrpSpPr>
        <p:grpSpPr>
          <a:xfrm>
            <a:off x="5663695" y="4932151"/>
            <a:ext cx="388248" cy="430887"/>
            <a:chOff x="5663695" y="4932151"/>
            <a:chExt cx="388248" cy="430887"/>
          </a:xfrm>
        </p:grpSpPr>
        <p:sp>
          <p:nvSpPr>
            <p:cNvPr id="99" name="Rectangle 98"/>
            <p:cNvSpPr/>
            <p:nvPr/>
          </p:nvSpPr>
          <p:spPr>
            <a:xfrm>
              <a:off x="5663695" y="4932151"/>
              <a:ext cx="38824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200" b="1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" pitchFamily="2" charset="2"/>
                </a:rPr>
                <a:t>H</a:t>
              </a:r>
              <a:endParaRPr lang="fr-FR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724128" y="5013176"/>
              <a:ext cx="288032" cy="296540"/>
            </a:xfrm>
            <a:prstGeom prst="rect">
              <a:avLst/>
            </a:prstGeom>
            <a:solidFill>
              <a:srgbClr val="006600">
                <a:alpha val="4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</p:grpSp>
      <p:sp>
        <p:nvSpPr>
          <p:cNvPr id="124" name="Rectangle 123"/>
          <p:cNvSpPr/>
          <p:nvPr/>
        </p:nvSpPr>
        <p:spPr>
          <a:xfrm>
            <a:off x="3923928" y="1858957"/>
            <a:ext cx="254694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4139952" y="1714941"/>
            <a:ext cx="432048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4139952" y="672104"/>
            <a:ext cx="504056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2627784" y="585963"/>
            <a:ext cx="288032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2051720" y="778837"/>
            <a:ext cx="504056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2267744" y="1858957"/>
            <a:ext cx="360040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6358067" y="1893682"/>
            <a:ext cx="504056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6574091" y="1677658"/>
            <a:ext cx="432048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6574091" y="669546"/>
            <a:ext cx="576064" cy="3600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4864949" y="635638"/>
            <a:ext cx="288032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5109548" y="1865107"/>
            <a:ext cx="312415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4773891" y="1677658"/>
            <a:ext cx="326132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15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"/>
          <p:cNvPicPr>
            <a:picLocks noChangeAspect="1" noChangeArrowheads="1"/>
          </p:cNvPicPr>
          <p:nvPr/>
        </p:nvPicPr>
        <p:blipFill>
          <a:blip r:embed="rId2" cstate="print"/>
          <a:srcRect l="1061" t="51388" r="17619" b="2025"/>
          <a:stretch>
            <a:fillRect/>
          </a:stretch>
        </p:blipFill>
        <p:spPr bwMode="auto">
          <a:xfrm>
            <a:off x="4644008" y="439389"/>
            <a:ext cx="4320480" cy="153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Picture 1"/>
          <p:cNvPicPr>
            <a:picLocks noChangeAspect="1" noChangeArrowheads="1"/>
          </p:cNvPicPr>
          <p:nvPr/>
        </p:nvPicPr>
        <p:blipFill>
          <a:blip r:embed="rId2" cstate="print"/>
          <a:srcRect l="54939" t="2057" b="54751"/>
          <a:stretch>
            <a:fillRect/>
          </a:stretch>
        </p:blipFill>
        <p:spPr bwMode="auto">
          <a:xfrm>
            <a:off x="1907704" y="476672"/>
            <a:ext cx="253967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 l="1872" t="751" r="66781" b="54000"/>
          <a:stretch>
            <a:fillRect/>
          </a:stretch>
        </p:blipFill>
        <p:spPr bwMode="auto">
          <a:xfrm>
            <a:off x="61204" y="404664"/>
            <a:ext cx="18002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u="sng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</a:t>
            </a:r>
            <a:r>
              <a:rPr lang="fr-FR" sz="20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Compléter les représentations de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Cram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3212" y="706666"/>
            <a:ext cx="254694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09276" y="1746528"/>
            <a:ext cx="432048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357348" y="738416"/>
            <a:ext cx="504056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1204" y="1386488"/>
            <a:ext cx="288032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357348" y="1386488"/>
            <a:ext cx="288032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09276" y="378376"/>
            <a:ext cx="288032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936034" y="428051"/>
            <a:ext cx="288032" cy="296540"/>
          </a:xfrm>
          <a:prstGeom prst="rect">
            <a:avLst/>
          </a:prstGeom>
          <a:solidFill>
            <a:srgbClr val="006600">
              <a:alpha val="38824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578831" y="1702549"/>
            <a:ext cx="254694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081982" y="1642116"/>
            <a:ext cx="432048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292080" y="381514"/>
            <a:ext cx="576064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779817" y="1722832"/>
            <a:ext cx="288032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650839" y="1428650"/>
            <a:ext cx="288032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433910" y="666171"/>
            <a:ext cx="288032" cy="296540"/>
          </a:xfrm>
          <a:prstGeom prst="rect">
            <a:avLst/>
          </a:prstGeom>
          <a:solidFill>
            <a:srgbClr val="0066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8472007" y="547863"/>
            <a:ext cx="504056" cy="296540"/>
          </a:xfrm>
          <a:prstGeom prst="rect">
            <a:avLst/>
          </a:prstGeom>
          <a:solidFill>
            <a:srgbClr val="FF0000">
              <a:alpha val="4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1933" y="1337630"/>
            <a:ext cx="4286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350794" y="677983"/>
            <a:ext cx="4286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233205" y="1316801"/>
            <a:ext cx="389804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644" y="1339951"/>
            <a:ext cx="4286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5" name="Connecteur droit 94"/>
          <p:cNvCxnSpPr/>
          <p:nvPr/>
        </p:nvCxnSpPr>
        <p:spPr>
          <a:xfrm>
            <a:off x="3422802" y="1326055"/>
            <a:ext cx="216024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/>
          <p:cNvCxnSpPr/>
          <p:nvPr/>
        </p:nvCxnSpPr>
        <p:spPr>
          <a:xfrm>
            <a:off x="7176235" y="752312"/>
            <a:ext cx="216024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08"/>
          <p:cNvGrpSpPr/>
          <p:nvPr/>
        </p:nvGrpSpPr>
        <p:grpSpPr>
          <a:xfrm>
            <a:off x="2077800" y="1637237"/>
            <a:ext cx="466794" cy="430887"/>
            <a:chOff x="3299006" y="4316246"/>
            <a:chExt cx="466794" cy="430887"/>
          </a:xfrm>
        </p:grpSpPr>
        <p:sp>
          <p:nvSpPr>
            <p:cNvPr id="96" name="Rectangle 95"/>
            <p:cNvSpPr/>
            <p:nvPr/>
          </p:nvSpPr>
          <p:spPr>
            <a:xfrm>
              <a:off x="3299006" y="4316246"/>
              <a:ext cx="46679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200" b="1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" pitchFamily="2" charset="2"/>
                </a:rPr>
                <a:t>Cl</a:t>
              </a:r>
              <a:endParaRPr lang="fr-FR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397012" y="4365104"/>
              <a:ext cx="288032" cy="296540"/>
            </a:xfrm>
            <a:prstGeom prst="rect">
              <a:avLst/>
            </a:prstGeom>
            <a:solidFill>
              <a:srgbClr val="006600">
                <a:alpha val="4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e 110"/>
          <p:cNvGrpSpPr/>
          <p:nvPr/>
        </p:nvGrpSpPr>
        <p:grpSpPr>
          <a:xfrm>
            <a:off x="1720318" y="1421213"/>
            <a:ext cx="497252" cy="430887"/>
            <a:chOff x="2941524" y="4100222"/>
            <a:chExt cx="497252" cy="430887"/>
          </a:xfrm>
        </p:grpSpPr>
        <p:sp>
          <p:nvSpPr>
            <p:cNvPr id="97" name="Rectangle 96"/>
            <p:cNvSpPr/>
            <p:nvPr/>
          </p:nvSpPr>
          <p:spPr>
            <a:xfrm>
              <a:off x="2941524" y="4100222"/>
              <a:ext cx="49725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200" b="1" dirty="0" err="1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" pitchFamily="2" charset="2"/>
                </a:rPr>
                <a:t>Br</a:t>
              </a:r>
              <a:endParaRPr lang="fr-FR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987824" y="4149080"/>
              <a:ext cx="360040" cy="296540"/>
            </a:xfrm>
            <a:prstGeom prst="rect">
              <a:avLst/>
            </a:prstGeom>
            <a:solidFill>
              <a:srgbClr val="006600">
                <a:alpha val="4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e 112"/>
          <p:cNvGrpSpPr/>
          <p:nvPr/>
        </p:nvGrpSpPr>
        <p:grpSpPr>
          <a:xfrm>
            <a:off x="3672734" y="655123"/>
            <a:ext cx="388248" cy="430887"/>
            <a:chOff x="4893940" y="3334132"/>
            <a:chExt cx="388248" cy="430887"/>
          </a:xfrm>
        </p:grpSpPr>
        <p:sp>
          <p:nvSpPr>
            <p:cNvPr id="102" name="Rectangle 101"/>
            <p:cNvSpPr/>
            <p:nvPr/>
          </p:nvSpPr>
          <p:spPr>
            <a:xfrm>
              <a:off x="4893940" y="3334132"/>
              <a:ext cx="38824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200" b="1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" pitchFamily="2" charset="2"/>
                </a:rPr>
                <a:t>H</a:t>
              </a:r>
              <a:endParaRPr lang="fr-FR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954900" y="3413760"/>
              <a:ext cx="254694" cy="296540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e 114"/>
          <p:cNvGrpSpPr/>
          <p:nvPr/>
        </p:nvGrpSpPr>
        <p:grpSpPr>
          <a:xfrm>
            <a:off x="3399942" y="344231"/>
            <a:ext cx="696024" cy="430887"/>
            <a:chOff x="4621148" y="3023240"/>
            <a:chExt cx="696024" cy="430887"/>
          </a:xfrm>
        </p:grpSpPr>
        <p:sp>
          <p:nvSpPr>
            <p:cNvPr id="101" name="Rectangle 100"/>
            <p:cNvSpPr/>
            <p:nvPr/>
          </p:nvSpPr>
          <p:spPr>
            <a:xfrm>
              <a:off x="4621148" y="3023240"/>
              <a:ext cx="69602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200" b="1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" pitchFamily="2" charset="2"/>
                </a:rPr>
                <a:t>CH</a:t>
              </a:r>
              <a:r>
                <a:rPr lang="fr-FR" sz="2200" b="1" baseline="-25000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" pitchFamily="2" charset="2"/>
                </a:rPr>
                <a:t>3</a:t>
              </a:r>
              <a:endParaRPr lang="fr-FR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716016" y="3102868"/>
              <a:ext cx="504056" cy="296540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e 116"/>
          <p:cNvGrpSpPr/>
          <p:nvPr/>
        </p:nvGrpSpPr>
        <p:grpSpPr>
          <a:xfrm>
            <a:off x="3494810" y="1542079"/>
            <a:ext cx="607859" cy="430887"/>
            <a:chOff x="4716016" y="4221088"/>
            <a:chExt cx="607859" cy="430887"/>
          </a:xfrm>
        </p:grpSpPr>
        <p:sp>
          <p:nvSpPr>
            <p:cNvPr id="100" name="Rectangle 99"/>
            <p:cNvSpPr/>
            <p:nvPr/>
          </p:nvSpPr>
          <p:spPr>
            <a:xfrm>
              <a:off x="4716016" y="4221088"/>
              <a:ext cx="60785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200" b="1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" pitchFamily="2" charset="2"/>
                </a:rPr>
                <a:t>OH</a:t>
              </a:r>
              <a:endParaRPr lang="fr-FR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788024" y="4293096"/>
              <a:ext cx="432048" cy="296540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e 117"/>
          <p:cNvGrpSpPr/>
          <p:nvPr/>
        </p:nvGrpSpPr>
        <p:grpSpPr>
          <a:xfrm>
            <a:off x="8265372" y="1625425"/>
            <a:ext cx="357790" cy="430887"/>
            <a:chOff x="7124447" y="6185896"/>
            <a:chExt cx="357790" cy="430887"/>
          </a:xfrm>
        </p:grpSpPr>
        <p:sp>
          <p:nvSpPr>
            <p:cNvPr id="98" name="Rectangle 97"/>
            <p:cNvSpPr/>
            <p:nvPr/>
          </p:nvSpPr>
          <p:spPr>
            <a:xfrm>
              <a:off x="7124447" y="6185896"/>
              <a:ext cx="35779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200" b="1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" pitchFamily="2" charset="2"/>
                </a:rPr>
                <a:t>F</a:t>
              </a:r>
              <a:endParaRPr lang="fr-FR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164288" y="6237312"/>
              <a:ext cx="254694" cy="296540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e 103"/>
          <p:cNvGrpSpPr/>
          <p:nvPr/>
        </p:nvGrpSpPr>
        <p:grpSpPr>
          <a:xfrm>
            <a:off x="8498087" y="1402942"/>
            <a:ext cx="607859" cy="430887"/>
            <a:chOff x="7357162" y="5963413"/>
            <a:chExt cx="607859" cy="430887"/>
          </a:xfrm>
        </p:grpSpPr>
        <p:sp>
          <p:nvSpPr>
            <p:cNvPr id="107" name="Rectangle 106"/>
            <p:cNvSpPr/>
            <p:nvPr/>
          </p:nvSpPr>
          <p:spPr>
            <a:xfrm>
              <a:off x="7357162" y="5963413"/>
              <a:ext cx="60785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200" b="1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" pitchFamily="2" charset="2"/>
                </a:rPr>
                <a:t>OH</a:t>
              </a:r>
              <a:endParaRPr lang="fr-FR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452320" y="6021288"/>
              <a:ext cx="432048" cy="296540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e 121"/>
          <p:cNvGrpSpPr/>
          <p:nvPr/>
        </p:nvGrpSpPr>
        <p:grpSpPr>
          <a:xfrm>
            <a:off x="7046352" y="1627983"/>
            <a:ext cx="497252" cy="430887"/>
            <a:chOff x="5893852" y="6165304"/>
            <a:chExt cx="497252" cy="430887"/>
          </a:xfrm>
        </p:grpSpPr>
        <p:sp>
          <p:nvSpPr>
            <p:cNvPr id="105" name="Rectangle 104"/>
            <p:cNvSpPr/>
            <p:nvPr/>
          </p:nvSpPr>
          <p:spPr>
            <a:xfrm>
              <a:off x="5893852" y="6165304"/>
              <a:ext cx="49725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200" b="1" dirty="0" err="1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" pitchFamily="2" charset="2"/>
                </a:rPr>
                <a:t>Br</a:t>
              </a:r>
              <a:endParaRPr lang="fr-FR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940152" y="6237312"/>
              <a:ext cx="432048" cy="296540"/>
            </a:xfrm>
            <a:prstGeom prst="rect">
              <a:avLst/>
            </a:prstGeom>
            <a:solidFill>
              <a:srgbClr val="006600">
                <a:alpha val="4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e 122"/>
          <p:cNvGrpSpPr/>
          <p:nvPr/>
        </p:nvGrpSpPr>
        <p:grpSpPr>
          <a:xfrm>
            <a:off x="6697887" y="1446684"/>
            <a:ext cx="466794" cy="430887"/>
            <a:chOff x="5545387" y="5984005"/>
            <a:chExt cx="466794" cy="430887"/>
          </a:xfrm>
        </p:grpSpPr>
        <p:sp>
          <p:nvSpPr>
            <p:cNvPr id="106" name="Rectangle 105"/>
            <p:cNvSpPr/>
            <p:nvPr/>
          </p:nvSpPr>
          <p:spPr>
            <a:xfrm>
              <a:off x="5545387" y="5984005"/>
              <a:ext cx="46679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200" b="1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" pitchFamily="2" charset="2"/>
                </a:rPr>
                <a:t>Cl</a:t>
              </a:r>
              <a:endParaRPr lang="fr-FR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594082" y="6051133"/>
              <a:ext cx="360040" cy="296540"/>
            </a:xfrm>
            <a:prstGeom prst="rect">
              <a:avLst/>
            </a:prstGeom>
            <a:solidFill>
              <a:srgbClr val="006600">
                <a:alpha val="4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e 135"/>
          <p:cNvGrpSpPr/>
          <p:nvPr/>
        </p:nvGrpSpPr>
        <p:grpSpPr>
          <a:xfrm>
            <a:off x="6816195" y="394830"/>
            <a:ext cx="388248" cy="430887"/>
            <a:chOff x="5663695" y="4932151"/>
            <a:chExt cx="388248" cy="430887"/>
          </a:xfrm>
        </p:grpSpPr>
        <p:sp>
          <p:nvSpPr>
            <p:cNvPr id="99" name="Rectangle 98"/>
            <p:cNvSpPr/>
            <p:nvPr/>
          </p:nvSpPr>
          <p:spPr>
            <a:xfrm>
              <a:off x="5663695" y="4932151"/>
              <a:ext cx="38824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200" b="1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" pitchFamily="2" charset="2"/>
                </a:rPr>
                <a:t>H</a:t>
              </a:r>
              <a:endParaRPr lang="fr-FR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724128" y="5013176"/>
              <a:ext cx="288032" cy="296540"/>
            </a:xfrm>
            <a:prstGeom prst="rect">
              <a:avLst/>
            </a:prstGeom>
            <a:solidFill>
              <a:srgbClr val="006600">
                <a:alpha val="4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</p:grpSp>
      <p:sp>
        <p:nvSpPr>
          <p:cNvPr id="109" name="Rectangle 2"/>
          <p:cNvSpPr>
            <a:spLocks noChangeArrowheads="1"/>
          </p:cNvSpPr>
          <p:nvPr/>
        </p:nvSpPr>
        <p:spPr bwMode="auto">
          <a:xfrm>
            <a:off x="0" y="238148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4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II- Isomères de constitution</a:t>
            </a:r>
          </a:p>
        </p:txBody>
      </p:sp>
      <p:sp>
        <p:nvSpPr>
          <p:cNvPr id="111" name="ZoneTexte 3"/>
          <p:cNvSpPr txBox="1">
            <a:spLocks noChangeArrowheads="1"/>
          </p:cNvSpPr>
          <p:nvPr/>
        </p:nvSpPr>
        <p:spPr bwMode="auto">
          <a:xfrm>
            <a:off x="3995936" y="5445224"/>
            <a:ext cx="87129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Rectangle 3"/>
          <p:cNvSpPr>
            <a:spLocks noChangeArrowheads="1"/>
          </p:cNvSpPr>
          <p:nvPr/>
        </p:nvSpPr>
        <p:spPr bwMode="auto">
          <a:xfrm>
            <a:off x="3275856" y="4226312"/>
            <a:ext cx="2736304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fr-FR" sz="2000" b="1" i="1" u="sng" dirty="0">
                <a:solidFill>
                  <a:schemeClr val="tx1">
                    <a:lumMod val="95000"/>
                    <a:lumOff val="5000"/>
                  </a:schemeClr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Isomères de CHAÎNE </a:t>
            </a:r>
          </a:p>
          <a:p>
            <a:pPr algn="ctr">
              <a:defRPr/>
            </a:pPr>
            <a:r>
              <a:rPr lang="fr-FR" sz="2000" b="1" i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Même fonction chimique </a:t>
            </a:r>
            <a:r>
              <a:rPr lang="fr-FR" sz="2000" dirty="0">
                <a:ea typeface="Calibri" pitchFamily="34" charset="0"/>
                <a:cs typeface="Times New Roman" pitchFamily="18" charset="0"/>
                <a:sym typeface="Wingdings 2" pitchFamily="18" charset="2"/>
              </a:rPr>
              <a:t>mais</a:t>
            </a:r>
            <a:r>
              <a:rPr lang="fr-FR" sz="2000" b="1" i="1" dirty="0"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fr-FR" sz="2000" b="1" i="1" dirty="0">
                <a:solidFill>
                  <a:srgbClr val="006600"/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chaîne carbonée différente</a:t>
            </a:r>
            <a:endParaRPr lang="fr-FR" sz="1200" dirty="0">
              <a:solidFill>
                <a:srgbClr val="006600"/>
              </a:solidFill>
              <a:latin typeface="Calibri" pitchFamily="34" charset="0"/>
              <a:ea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179512" y="3938280"/>
            <a:ext cx="2952327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fr-FR" sz="2000" b="1" i="1" u="sng" dirty="0">
                <a:solidFill>
                  <a:schemeClr val="tx1">
                    <a:lumMod val="95000"/>
                    <a:lumOff val="5000"/>
                  </a:schemeClr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Isomères de POSITION </a:t>
            </a:r>
          </a:p>
          <a:p>
            <a:pPr algn="ctr">
              <a:defRPr/>
            </a:pPr>
            <a:r>
              <a:rPr lang="fr-FR" sz="2000" b="1" i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Même fonction chimique </a:t>
            </a:r>
            <a:r>
              <a:rPr lang="fr-FR" sz="2000" dirty="0">
                <a:ea typeface="Calibri" pitchFamily="34" charset="0"/>
                <a:cs typeface="Times New Roman" pitchFamily="18" charset="0"/>
                <a:sym typeface="Wingdings 2" pitchFamily="18" charset="2"/>
              </a:rPr>
              <a:t>et</a:t>
            </a:r>
            <a:r>
              <a:rPr lang="fr-FR" sz="2000" b="1" i="1" dirty="0">
                <a:ea typeface="Calibri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fr-FR" sz="2000" b="1" i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même chaîne carbonée</a:t>
            </a:r>
            <a:r>
              <a:rPr lang="fr-FR" sz="2000" dirty="0">
                <a:ea typeface="Calibri" pitchFamily="34" charset="0"/>
                <a:cs typeface="Times New Roman" pitchFamily="18" charset="0"/>
                <a:sym typeface="Wingdings 2" pitchFamily="18" charset="2"/>
              </a:rPr>
              <a:t> mais </a:t>
            </a:r>
            <a:r>
              <a:rPr lang="fr-FR" sz="2000" b="1" i="1" dirty="0">
                <a:solidFill>
                  <a:srgbClr val="006600"/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fonction placée à un endroit différent de la chaîne</a:t>
            </a:r>
            <a:r>
              <a:rPr lang="fr-FR" sz="2000" dirty="0">
                <a:ea typeface="Calibri" pitchFamily="34" charset="0"/>
                <a:cs typeface="Times New Roman" pitchFamily="18" charset="0"/>
                <a:sym typeface="Wingdings 2" pitchFamily="18" charset="2"/>
              </a:rPr>
              <a:t>.</a:t>
            </a:r>
            <a:endParaRPr lang="fr-FR" sz="1200" dirty="0">
              <a:latin typeface="Calibri" pitchFamily="34" charset="0"/>
              <a:ea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117" name="Rectangle 3"/>
          <p:cNvSpPr>
            <a:spLocks noChangeArrowheads="1"/>
          </p:cNvSpPr>
          <p:nvPr/>
        </p:nvSpPr>
        <p:spPr bwMode="auto">
          <a:xfrm>
            <a:off x="6156176" y="4226312"/>
            <a:ext cx="280809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fr-FR" sz="2000" b="1" i="1" u="sng" dirty="0">
                <a:solidFill>
                  <a:schemeClr val="tx1">
                    <a:lumMod val="95000"/>
                    <a:lumOff val="5000"/>
                  </a:schemeClr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Isomères de FONCTION </a:t>
            </a:r>
          </a:p>
          <a:p>
            <a:pPr algn="ctr">
              <a:defRPr/>
            </a:pPr>
            <a:r>
              <a:rPr lang="fr-FR" sz="2000" b="1" i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Même formule brute</a:t>
            </a:r>
            <a:r>
              <a:rPr lang="fr-FR" sz="2000" dirty="0">
                <a:ea typeface="Calibri" pitchFamily="34" charset="0"/>
                <a:cs typeface="Times New Roman" pitchFamily="18" charset="0"/>
                <a:sym typeface="Wingdings 2" pitchFamily="18" charset="2"/>
              </a:rPr>
              <a:t> mais </a:t>
            </a:r>
            <a:r>
              <a:rPr lang="fr-FR" sz="2000" b="1" i="1" dirty="0">
                <a:solidFill>
                  <a:srgbClr val="006600"/>
                </a:solidFill>
                <a:ea typeface="Calibri" pitchFamily="34" charset="0"/>
                <a:cs typeface="Times New Roman" pitchFamily="18" charset="0"/>
                <a:sym typeface="Wingdings 2" pitchFamily="18" charset="2"/>
              </a:rPr>
              <a:t>fonction chimique différente</a:t>
            </a:r>
            <a:endParaRPr lang="fr-FR" sz="1200" dirty="0">
              <a:solidFill>
                <a:srgbClr val="006600"/>
              </a:solidFill>
              <a:latin typeface="Calibri" pitchFamily="34" charset="0"/>
              <a:ea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123" name="Rectangle 122"/>
          <p:cNvSpPr>
            <a:spLocks noChangeArrowheads="1"/>
          </p:cNvSpPr>
          <p:nvPr/>
        </p:nvSpPr>
        <p:spPr bwMode="auto">
          <a:xfrm>
            <a:off x="0" y="6165304"/>
            <a:ext cx="5364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ym typeface="Wingdings"/>
              </a:rPr>
              <a:t></a:t>
            </a:r>
            <a:r>
              <a:rPr lang="fr-FR" sz="2000" dirty="0" smtClean="0"/>
              <a:t>- 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Application 3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la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pentan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-2-one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7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5614243"/>
            <a:ext cx="2230438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" name="Rectangle 3"/>
          <p:cNvSpPr>
            <a:spLocks noChangeArrowheads="1"/>
          </p:cNvSpPr>
          <p:nvPr/>
        </p:nvSpPr>
        <p:spPr bwMode="auto">
          <a:xfrm>
            <a:off x="154375" y="2834034"/>
            <a:ext cx="8821488" cy="1077218"/>
          </a:xfrm>
          <a:prstGeom prst="rect">
            <a:avLst/>
          </a:prstGeom>
          <a:solidFill>
            <a:srgbClr val="C6EAEC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fr-FR" sz="24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 isomères de constitution ont la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même formule brute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mais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 la même représentation plane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le type de liaisons ou l’ordre des atomes change.</a:t>
            </a:r>
            <a:endParaRPr lang="fr-FR" sz="1200" b="1" i="1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3" grpId="0" animBg="1"/>
      <p:bldP spid="115" grpId="0" animBg="1"/>
      <p:bldP spid="117" grpId="0" animBg="1"/>
      <p:bldP spid="123" grpId="0"/>
      <p:bldP spid="13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3714</Words>
  <Application>Microsoft Office PowerPoint</Application>
  <PresentationFormat>Affichage à l'écran (4:3)</PresentationFormat>
  <Paragraphs>791</Paragraphs>
  <Slides>47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47</vt:i4>
      </vt:variant>
    </vt:vector>
  </HeadingPairs>
  <TitlesOfParts>
    <vt:vector size="50" baseType="lpstr">
      <vt:lpstr>Thème Office</vt:lpstr>
      <vt:lpstr>ISIS/Draw Sketch</vt:lpstr>
      <vt:lpstr>Équation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172</cp:revision>
  <dcterms:created xsi:type="dcterms:W3CDTF">2021-11-09T12:17:43Z</dcterms:created>
  <dcterms:modified xsi:type="dcterms:W3CDTF">2026-01-19T14:54:03Z</dcterms:modified>
</cp:coreProperties>
</file>