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5" r:id="rId12"/>
    <p:sldId id="306" r:id="rId13"/>
    <p:sldId id="268" r:id="rId14"/>
    <p:sldId id="298" r:id="rId15"/>
    <p:sldId id="286" r:id="rId16"/>
    <p:sldId id="269" r:id="rId17"/>
    <p:sldId id="270" r:id="rId18"/>
    <p:sldId id="273" r:id="rId19"/>
    <p:sldId id="299" r:id="rId20"/>
    <p:sldId id="274" r:id="rId21"/>
    <p:sldId id="275" r:id="rId22"/>
    <p:sldId id="278" r:id="rId23"/>
    <p:sldId id="301" r:id="rId24"/>
    <p:sldId id="302" r:id="rId25"/>
    <p:sldId id="307" r:id="rId26"/>
    <p:sldId id="308" r:id="rId27"/>
    <p:sldId id="303" r:id="rId28"/>
    <p:sldId id="292" r:id="rId29"/>
    <p:sldId id="293" r:id="rId30"/>
    <p:sldId id="294" r:id="rId31"/>
    <p:sldId id="295" r:id="rId32"/>
    <p:sldId id="283" r:id="rId33"/>
    <p:sldId id="296" r:id="rId34"/>
    <p:sldId id="297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FAB2A-8C49-4C81-806C-47F055337339}" type="datetimeFigureOut">
              <a:rPr lang="fr-FR" smtClean="0"/>
              <a:pPr/>
              <a:t>28/03/2026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4E395-28FD-4174-A0D3-7C14A8B05CC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5.png"/><Relationship Id="rId7" Type="http://schemas.openxmlformats.org/officeDocument/2006/relationships/image" Target="../media/image3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26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6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61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61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2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79512" y="1124744"/>
          <a:ext cx="8856984" cy="4358248"/>
        </p:xfrm>
        <a:graphic>
          <a:graphicData uri="http://schemas.openxmlformats.org/drawingml/2006/table">
            <a:tbl>
              <a:tblPr/>
              <a:tblGrid>
                <a:gridCol w="4428492"/>
                <a:gridCol w="4428492"/>
              </a:tblGrid>
              <a:tr h="1712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Notions et contenus</a:t>
                      </a:r>
                      <a:endParaRPr lang="fr-FR" sz="11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971" marR="6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solidFill>
                            <a:srgbClr val="FFFFFF"/>
                          </a:solidFill>
                          <a:latin typeface="Times New Roman"/>
                          <a:ea typeface="Arial Unicode MS"/>
                          <a:cs typeface="Times New Roman"/>
                        </a:rPr>
                        <a:t>Capacités exigibles</a:t>
                      </a:r>
                      <a:endParaRPr lang="fr-FR" sz="11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971" marR="6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2080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Repérage dans l’espace et dans le temps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Espace et temps classiques. Notion de référentiel. Caractère relatif du mouvement.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Choisir un référentiel adapté à la description du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mou-vement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étudié.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Cinématique du point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Description du mouvement d’un système par celui d’un point. Vecteurs position, vitesse et accélération.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Système des coordonnées cartésiennes.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Exprimer, à partir d’un schéma, le déplacement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élémen-taire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et en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déduire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géométriquement les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composantes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du vecteur vitesse en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coordonnées cartésiennes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Établir les expressions des composantes des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vecteurs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position,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déplacement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élémentaire, vitesse et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accélération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en coordonnées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cartésiennes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3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>
                          <a:latin typeface="Arial"/>
                          <a:ea typeface="Arial Unicode MS"/>
                          <a:cs typeface="Times New Roman"/>
                        </a:rPr>
                        <a:t>- Mouvement rectiligne uniformément accéléré.</a:t>
                      </a:r>
                      <a:endParaRPr lang="fr-FR" sz="13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Caractériser le vecteur accélération pour les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mouve-ments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suivants : rectiligne, rectiligne uniforme, </a:t>
                      </a:r>
                      <a:r>
                        <a:rPr lang="fr-FR" sz="1300" i="1" dirty="0" smtClean="0">
                          <a:latin typeface="Arial"/>
                          <a:ea typeface="Arial Unicode MS"/>
                          <a:cs typeface="Times New Roman"/>
                        </a:rPr>
                        <a:t>rectiligne 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uniformément accéléré.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>
                          <a:latin typeface="Arial"/>
                          <a:ea typeface="Arial Unicode MS"/>
                          <a:cs typeface="Times New Roman"/>
                        </a:rPr>
                        <a:t>- Mouvement de vecteur accélération constant. </a:t>
                      </a:r>
                      <a:endParaRPr lang="fr-FR" sz="13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Établir l’expression de la vitesse et de la position en fonction du temps.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Déterminer la vitesse en une position donnée.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- Obtenir l’équation de la trajectoire en coordonnées </a:t>
                      </a:r>
                      <a:r>
                        <a:rPr lang="fr-FR" sz="1300" i="1" dirty="0" err="1" smtClean="0">
                          <a:latin typeface="Arial"/>
                          <a:ea typeface="Arial Unicode MS"/>
                          <a:cs typeface="Times New Roman"/>
                        </a:rPr>
                        <a:t>carté-siennes</a:t>
                      </a:r>
                      <a:r>
                        <a:rPr lang="fr-FR" sz="1300" i="1" dirty="0">
                          <a:latin typeface="Arial"/>
                          <a:ea typeface="Arial Unicode MS"/>
                          <a:cs typeface="Times New Roman"/>
                        </a:rPr>
                        <a:t>.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- </a:t>
                      </a:r>
                      <a:r>
                        <a:rPr lang="fr-FR" sz="1300" b="1" dirty="0">
                          <a:latin typeface="Arial"/>
                          <a:ea typeface="Arial Unicode MS"/>
                          <a:cs typeface="Times New Roman"/>
                        </a:rPr>
                        <a:t>(TP)</a:t>
                      </a: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 Réaliser et exploiter quantitativement un </a:t>
                      </a:r>
                      <a:r>
                        <a:rPr lang="fr-FR" sz="1300" b="1" i="1" dirty="0" err="1" smtClean="0">
                          <a:latin typeface="Arial"/>
                          <a:ea typeface="Arial Unicode MS"/>
                          <a:cs typeface="Times New Roman"/>
                        </a:rPr>
                        <a:t>enre-gistrement</a:t>
                      </a:r>
                      <a:r>
                        <a:rPr lang="fr-FR" sz="1300" b="1" i="1" dirty="0" smtClean="0">
                          <a:latin typeface="Arial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1300" b="1" i="1" dirty="0">
                          <a:latin typeface="Arial"/>
                          <a:ea typeface="Arial Unicode MS"/>
                          <a:cs typeface="Times New Roman"/>
                        </a:rPr>
                        <a:t>vidéo d’un mouvement : évolution temporelle des vecteurs vitesse et accélération</a:t>
                      </a:r>
                      <a:endParaRPr lang="fr-FR" sz="13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 rot="20920962">
            <a:off x="418479" y="5860458"/>
            <a:ext cx="20882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Mécanique</a:t>
            </a:r>
            <a:endParaRPr lang="fr-FR" sz="3200" b="1" i="1" dirty="0"/>
          </a:p>
        </p:txBody>
      </p:sp>
      <p:sp>
        <p:nvSpPr>
          <p:cNvPr id="8" name="ZoneTexte 7"/>
          <p:cNvSpPr txBox="1"/>
          <p:nvPr/>
        </p:nvSpPr>
        <p:spPr>
          <a:xfrm rot="20858782">
            <a:off x="6116650" y="5860346"/>
            <a:ext cx="259763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Point matériel</a:t>
            </a:r>
            <a:endParaRPr lang="fr-FR" sz="3200" b="1" i="1" dirty="0"/>
          </a:p>
        </p:txBody>
      </p:sp>
      <p:sp>
        <p:nvSpPr>
          <p:cNvPr id="9" name="ZoneTexte 8"/>
          <p:cNvSpPr txBox="1"/>
          <p:nvPr/>
        </p:nvSpPr>
        <p:spPr>
          <a:xfrm rot="20998353">
            <a:off x="3150726" y="5860704"/>
            <a:ext cx="234230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3200" b="1" i="1" dirty="0" smtClean="0"/>
              <a:t>Cinématique</a:t>
            </a:r>
            <a:endParaRPr lang="fr-FR" sz="3200" b="1" i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5670" t="31920" r="5501" b="52120"/>
          <a:stretch>
            <a:fillRect/>
          </a:stretch>
        </p:blipFill>
        <p:spPr bwMode="auto">
          <a:xfrm>
            <a:off x="0" y="116632"/>
            <a:ext cx="9144001" cy="101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2936"/>
            <a:ext cx="4421646" cy="334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3" cstate="print"/>
          <a:srcRect l="15316" t="46199" r="31532" b="47941"/>
          <a:stretch>
            <a:fillRect/>
          </a:stretch>
        </p:blipFill>
        <p:spPr bwMode="auto">
          <a:xfrm>
            <a:off x="0" y="0"/>
            <a:ext cx="5148064" cy="319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172" t="19320" r="7391" b="10121"/>
          <a:stretch>
            <a:fillRect/>
          </a:stretch>
        </p:blipFill>
        <p:spPr bwMode="auto">
          <a:xfrm>
            <a:off x="4860033" y="27047"/>
            <a:ext cx="4283968" cy="441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Ellipse 34"/>
          <p:cNvSpPr/>
          <p:nvPr/>
        </p:nvSpPr>
        <p:spPr>
          <a:xfrm>
            <a:off x="5902869" y="287241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6360625" y="1553355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6804248" y="1129997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/>
          <p:cNvSpPr/>
          <p:nvPr/>
        </p:nvSpPr>
        <p:spPr>
          <a:xfrm>
            <a:off x="7259446" y="1563161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/>
          <p:cNvSpPr/>
          <p:nvPr/>
        </p:nvSpPr>
        <p:spPr>
          <a:xfrm>
            <a:off x="7717202" y="2863632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5461804" y="244292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0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928577" y="1086582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1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360625" y="697949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2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247871" y="1154263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3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7691494" y="245473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 Black" pitchFamily="34" charset="0"/>
              </a:rPr>
              <a:t>M</a:t>
            </a:r>
            <a:r>
              <a:rPr lang="fr-FR" sz="2400" b="1" baseline="-25000" dirty="0" smtClean="0">
                <a:latin typeface="Arial Black" pitchFamily="34" charset="0"/>
              </a:rPr>
              <a:t>4</a:t>
            </a:r>
            <a:endParaRPr lang="fr-FR" sz="2400" b="1" dirty="0">
              <a:latin typeface="Arial Black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3528" y="198884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 vecteur « déplacement élémentaire »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32657"/>
            <a:ext cx="5148064" cy="134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2524" t="40319" r="71178" b="43721"/>
          <a:stretch>
            <a:fillRect/>
          </a:stretch>
        </p:blipFill>
        <p:spPr bwMode="auto">
          <a:xfrm>
            <a:off x="3275856" y="5589240"/>
            <a:ext cx="1810075" cy="99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1052" t="40319" r="28475" b="43721"/>
          <a:stretch>
            <a:fillRect/>
          </a:stretch>
        </p:blipFill>
        <p:spPr bwMode="auto">
          <a:xfrm>
            <a:off x="5508104" y="5589240"/>
            <a:ext cx="3384376" cy="99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4984998" y="5176242"/>
            <a:ext cx="1944216" cy="1123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39" t="59352" r="43253" b="20945"/>
          <a:stretch>
            <a:fillRect/>
          </a:stretch>
        </p:blipFill>
        <p:spPr bwMode="auto">
          <a:xfrm>
            <a:off x="6588224" y="5130587"/>
            <a:ext cx="2880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Image 67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04664"/>
            <a:ext cx="4421646" cy="334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>
          <a:xfrm>
            <a:off x="1259632" y="0"/>
            <a:ext cx="7488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 vecteur « déplacement élémentaire »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2524" t="40319" r="71178" b="43721"/>
          <a:stretch>
            <a:fillRect/>
          </a:stretch>
        </p:blipFill>
        <p:spPr bwMode="auto">
          <a:xfrm>
            <a:off x="5868144" y="908720"/>
            <a:ext cx="1810075" cy="99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41052" t="40319" r="28475" b="43721"/>
          <a:stretch>
            <a:fillRect/>
          </a:stretch>
        </p:blipFill>
        <p:spPr bwMode="auto">
          <a:xfrm>
            <a:off x="5148064" y="2420888"/>
            <a:ext cx="3384376" cy="99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94" t="43679" r="23456" b="48761"/>
          <a:stretch>
            <a:fillRect/>
          </a:stretch>
        </p:blipFill>
        <p:spPr bwMode="auto">
          <a:xfrm>
            <a:off x="3120823" y="1562698"/>
            <a:ext cx="1080120" cy="48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2" name="Connecteur droit avec flèche 71"/>
          <p:cNvCxnSpPr/>
          <p:nvPr/>
        </p:nvCxnSpPr>
        <p:spPr>
          <a:xfrm flipV="1">
            <a:off x="2616767" y="1562698"/>
            <a:ext cx="432048" cy="189021"/>
          </a:xfrm>
          <a:prstGeom prst="straightConnector1">
            <a:avLst/>
          </a:prstGeom>
          <a:ln w="57150">
            <a:solidFill>
              <a:srgbClr val="008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93821" y="3711920"/>
            <a:ext cx="8928992" cy="31014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 cstate="print"/>
          <a:srcRect l="24097" t="45040" r="7391" b="46560"/>
          <a:stretch>
            <a:fillRect/>
          </a:stretch>
        </p:blipFill>
        <p:spPr bwMode="auto">
          <a:xfrm>
            <a:off x="683568" y="3772912"/>
            <a:ext cx="7416824" cy="51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24427" y="4226421"/>
            <a:ext cx="55531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95536" y="4521913"/>
            <a:ext cx="8496944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Tangent à la trajectoire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orienté dans le sens du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mouvement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132752" y="4816202"/>
            <a:ext cx="7319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950" b="1" i="1" u="sng" dirty="0" smtClean="0">
                <a:latin typeface="Times New Roman" pitchFamily="18" charset="0"/>
                <a:cs typeface="Times New Roman" pitchFamily="18" charset="0"/>
              </a:rPr>
              <a:t>Coordonnées cartésiennes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93" t="59352" r="50424" b="20945"/>
          <a:stretch>
            <a:fillRect/>
          </a:stretch>
        </p:blipFill>
        <p:spPr bwMode="auto">
          <a:xfrm>
            <a:off x="1466131" y="5130587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39" t="59352" r="43253" b="20945"/>
          <a:stretch>
            <a:fillRect/>
          </a:stretch>
        </p:blipFill>
        <p:spPr bwMode="auto">
          <a:xfrm>
            <a:off x="4058419" y="5130587"/>
            <a:ext cx="2880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2546251" y="5130587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x +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– x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84351" y="5471577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y +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– y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607406" y="5822092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z + dz – z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341340" y="5419471"/>
            <a:ext cx="72008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93" t="59352" r="50424" b="20945"/>
          <a:stretch>
            <a:fillRect/>
          </a:stretch>
        </p:blipFill>
        <p:spPr bwMode="auto">
          <a:xfrm>
            <a:off x="5066531" y="5130587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6146651" y="513058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dx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184751" y="5471577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207806" y="5822092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dz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5" t="51239" r="39993" b="40361"/>
          <a:stretch>
            <a:fillRect/>
          </a:stretch>
        </p:blipFill>
        <p:spPr bwMode="auto">
          <a:xfrm>
            <a:off x="2555776" y="6303987"/>
            <a:ext cx="5688632" cy="5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395536" y="6419428"/>
            <a:ext cx="22322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qui signifie que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1" grpId="0" animBg="1"/>
      <p:bldP spid="23" grpId="0"/>
      <p:bldP spid="24" grpId="0"/>
      <p:bldP spid="25" grpId="0"/>
      <p:bldP spid="28" grpId="0"/>
      <p:bldP spid="29" grpId="0"/>
      <p:bldP spid="30" grpId="0"/>
      <p:bldP spid="31" grpId="0"/>
      <p:bldP spid="33" grpId="0"/>
      <p:bldP spid="34" grpId="0"/>
      <p:bldP spid="4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5004048" y="1873399"/>
            <a:ext cx="1944216" cy="1123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39" t="59352" r="43253" b="20945"/>
          <a:stretch>
            <a:fillRect/>
          </a:stretch>
        </p:blipFill>
        <p:spPr bwMode="auto">
          <a:xfrm>
            <a:off x="6588224" y="1832856"/>
            <a:ext cx="2880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>
          <a:xfrm>
            <a:off x="1655168" y="0"/>
            <a:ext cx="74888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 vecteur « déplacement élémentaire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821" y="414189"/>
            <a:ext cx="8928992" cy="31014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3" cstate="print"/>
          <a:srcRect l="24097" t="45040" r="7391" b="46560"/>
          <a:stretch>
            <a:fillRect/>
          </a:stretch>
        </p:blipFill>
        <p:spPr bwMode="auto">
          <a:xfrm>
            <a:off x="683568" y="475181"/>
            <a:ext cx="7416824" cy="51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124427" y="928690"/>
            <a:ext cx="55531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132752" y="1518471"/>
            <a:ext cx="73195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1950" b="1" i="1" u="sng" dirty="0" smtClean="0">
                <a:latin typeface="Times New Roman" pitchFamily="18" charset="0"/>
                <a:cs typeface="Times New Roman" pitchFamily="18" charset="0"/>
              </a:rPr>
              <a:t>Coordonnées cartésiennes du vecteur déplacement élémentaire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93" t="59352" r="50424" b="20945"/>
          <a:stretch>
            <a:fillRect/>
          </a:stretch>
        </p:blipFill>
        <p:spPr bwMode="auto">
          <a:xfrm>
            <a:off x="1466131" y="1832856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139" t="59352" r="43253" b="20945"/>
          <a:stretch>
            <a:fillRect/>
          </a:stretch>
        </p:blipFill>
        <p:spPr bwMode="auto">
          <a:xfrm>
            <a:off x="4058419" y="1832856"/>
            <a:ext cx="28803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2546251" y="1832856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x +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dx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– x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84351" y="2173846"/>
            <a:ext cx="16466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y + </a:t>
            </a:r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 – y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607406" y="2524361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z + dz – z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4418459" y="2048880"/>
            <a:ext cx="72008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  <a:sym typeface="Wingdings 3"/>
              </a:rPr>
              <a:t></a:t>
            </a:r>
            <a:endParaRPr kumimoji="0" lang="fr-FR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493" t="59352" r="50424" b="20945"/>
          <a:stretch>
            <a:fillRect/>
          </a:stretch>
        </p:blipFill>
        <p:spPr bwMode="auto">
          <a:xfrm>
            <a:off x="5066531" y="1832856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/>
          <p:nvPr/>
        </p:nvSpPr>
        <p:spPr>
          <a:xfrm>
            <a:off x="6146651" y="183285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dx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6184751" y="2173846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err="1" smtClean="0">
                <a:latin typeface="Times New Roman" pitchFamily="18" charset="0"/>
                <a:cs typeface="Times New Roman" pitchFamily="18" charset="0"/>
              </a:rPr>
              <a:t>dy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207806" y="2524361"/>
            <a:ext cx="503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 smtClean="0">
                <a:latin typeface="Times New Roman" pitchFamily="18" charset="0"/>
                <a:cs typeface="Times New Roman" pitchFamily="18" charset="0"/>
              </a:rPr>
              <a:t>dz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05" t="51239" r="39993" b="40361"/>
          <a:stretch>
            <a:fillRect/>
          </a:stretch>
        </p:blipFill>
        <p:spPr bwMode="auto">
          <a:xfrm>
            <a:off x="2555776" y="3006256"/>
            <a:ext cx="5688632" cy="52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 Box 10"/>
          <p:cNvSpPr txBox="1">
            <a:spLocks noChangeArrowheads="1"/>
          </p:cNvSpPr>
          <p:nvPr/>
        </p:nvSpPr>
        <p:spPr bwMode="auto">
          <a:xfrm>
            <a:off x="395536" y="3121697"/>
            <a:ext cx="22322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ce qui signifie que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91680" y="378904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 vecteur « vitesse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07504" y="4221088"/>
            <a:ext cx="8928992" cy="24482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107504" y="4161713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1635600" y="4149080"/>
            <a:ext cx="75805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 cstate="print"/>
          <a:srcRect l="9689" t="49559" r="10932" b="18181"/>
          <a:stretch>
            <a:fillRect/>
          </a:stretch>
        </p:blipFill>
        <p:spPr bwMode="auto">
          <a:xfrm>
            <a:off x="169153" y="5204691"/>
            <a:ext cx="5904656" cy="134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6156176" y="5229200"/>
            <a:ext cx="2736304" cy="1224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0817" y="5332891"/>
            <a:ext cx="2548866" cy="10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Connecteur droit 41"/>
          <p:cNvCxnSpPr/>
          <p:nvPr/>
        </p:nvCxnSpPr>
        <p:spPr>
          <a:xfrm flipH="1" flipV="1">
            <a:off x="7452320" y="5445224"/>
            <a:ext cx="432048" cy="72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 flipV="1">
            <a:off x="7668344" y="6165304"/>
            <a:ext cx="360040" cy="1440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flipH="1">
            <a:off x="5940152" y="6093296"/>
            <a:ext cx="432048" cy="2880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4860032" y="6180311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020272" y="515719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366179" y="606758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4" name="Text Box 10"/>
          <p:cNvSpPr txBox="1">
            <a:spLocks noChangeArrowheads="1"/>
          </p:cNvSpPr>
          <p:nvPr/>
        </p:nvSpPr>
        <p:spPr bwMode="auto">
          <a:xfrm>
            <a:off x="361628" y="1221135"/>
            <a:ext cx="8496944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Tangent à la trajectoire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orienté dans le sens du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mouvement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/>
      <p:bldP spid="38" grpId="0"/>
      <p:bldP spid="40" grpId="0" animBg="1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404664"/>
            <a:ext cx="8928992" cy="6336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7"/>
          <p:cNvSpPr>
            <a:spLocks noChangeArrowheads="1"/>
          </p:cNvSpPr>
          <p:nvPr/>
        </p:nvSpPr>
        <p:spPr bwMode="auto">
          <a:xfrm>
            <a:off x="3059832" y="6309320"/>
            <a:ext cx="432048" cy="36004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" name="Rectangle 7"/>
          <p:cNvSpPr>
            <a:spLocks noChangeArrowheads="1"/>
          </p:cNvSpPr>
          <p:nvPr/>
        </p:nvSpPr>
        <p:spPr bwMode="auto">
          <a:xfrm>
            <a:off x="4427984" y="6309320"/>
            <a:ext cx="432048" cy="36004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Rectangle 7"/>
          <p:cNvSpPr>
            <a:spLocks noChangeArrowheads="1"/>
          </p:cNvSpPr>
          <p:nvPr/>
        </p:nvSpPr>
        <p:spPr bwMode="auto">
          <a:xfrm>
            <a:off x="5796136" y="6309320"/>
            <a:ext cx="432048" cy="36004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7" name="Groupe 46"/>
          <p:cNvGrpSpPr/>
          <p:nvPr/>
        </p:nvGrpSpPr>
        <p:grpSpPr>
          <a:xfrm>
            <a:off x="1933412" y="6211665"/>
            <a:ext cx="4726820" cy="457695"/>
            <a:chOff x="1933412" y="6211665"/>
            <a:chExt cx="4726820" cy="457695"/>
          </a:xfrm>
        </p:grpSpPr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343" t="68039" r="37158" b="24533"/>
            <a:stretch>
              <a:fillRect/>
            </a:stretch>
          </p:blipFill>
          <p:spPr bwMode="auto">
            <a:xfrm>
              <a:off x="2771800" y="6211665"/>
              <a:ext cx="3888432" cy="45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33412" y="6272037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2987824" y="5373216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4408934" y="5363691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>
            <a:off x="5796136" y="5373216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1907704" y="-273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3) </a:t>
            </a:r>
            <a:r>
              <a:rPr lang="fr-FR" sz="2200" b="1" u="sng" dirty="0" smtClean="0">
                <a:latin typeface="Bookman Old Style" pitchFamily="18" charset="0"/>
              </a:rPr>
              <a:t>Le vecteur « vitesse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59557" y="3934217"/>
            <a:ext cx="52325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512" y="4294257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/>
          <a:srcRect l="8505" t="51239" r="39993" b="40361"/>
          <a:stretch>
            <a:fillRect/>
          </a:stretch>
        </p:blipFill>
        <p:spPr bwMode="auto">
          <a:xfrm>
            <a:off x="5004048" y="4327288"/>
            <a:ext cx="3960440" cy="36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2600" y="4896669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37" y="5554515"/>
            <a:ext cx="2235101" cy="2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C'est-à-dire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Flèche vers le bas 24"/>
          <p:cNvSpPr/>
          <p:nvPr/>
        </p:nvSpPr>
        <p:spPr>
          <a:xfrm flipH="1">
            <a:off x="3146698" y="60932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 flipH="1">
            <a:off x="4572000" y="60932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flipH="1">
            <a:off x="5940152" y="6093296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5" cstate="print"/>
          <a:srcRect l="9689" t="49559" r="10932" b="18181"/>
          <a:stretch>
            <a:fillRect/>
          </a:stretch>
        </p:blipFill>
        <p:spPr bwMode="auto">
          <a:xfrm>
            <a:off x="179512" y="1147894"/>
            <a:ext cx="5904656" cy="134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6228184" y="1219902"/>
            <a:ext cx="2736304" cy="1224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1323593"/>
            <a:ext cx="2548866" cy="100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8"/>
          <p:cNvSpPr>
            <a:spLocks noChangeArrowheads="1"/>
          </p:cNvSpPr>
          <p:nvPr/>
        </p:nvSpPr>
        <p:spPr bwMode="auto">
          <a:xfrm>
            <a:off x="107504" y="345289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1635600" y="332656"/>
            <a:ext cx="75805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#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M(t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) =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position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à l’instant de date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t +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dt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1259632" y="4680645"/>
            <a:ext cx="4248472" cy="764579"/>
            <a:chOff x="1259632" y="4680645"/>
            <a:chExt cx="4248472" cy="764579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630" t="37480" r="45663" b="49920"/>
            <a:stretch>
              <a:fillRect/>
            </a:stretch>
          </p:blipFill>
          <p:spPr bwMode="auto">
            <a:xfrm>
              <a:off x="1979712" y="4680645"/>
              <a:ext cx="3528392" cy="76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59632" y="4941168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oupe 45"/>
          <p:cNvGrpSpPr/>
          <p:nvPr/>
        </p:nvGrpSpPr>
        <p:grpSpPr>
          <a:xfrm>
            <a:off x="1835696" y="5445224"/>
            <a:ext cx="4824536" cy="600535"/>
            <a:chOff x="1835696" y="5445224"/>
            <a:chExt cx="4824536" cy="600535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395" t="52600" r="36213" b="37320"/>
            <a:stretch>
              <a:fillRect/>
            </a:stretch>
          </p:blipFill>
          <p:spPr bwMode="auto">
            <a:xfrm>
              <a:off x="2699792" y="5445224"/>
              <a:ext cx="3960440" cy="600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5589240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48" name="Connecteur droit 47"/>
          <p:cNvCxnSpPr/>
          <p:nvPr/>
        </p:nvCxnSpPr>
        <p:spPr>
          <a:xfrm flipH="1" flipV="1">
            <a:off x="7524328" y="1484784"/>
            <a:ext cx="432048" cy="72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7740352" y="2158564"/>
            <a:ext cx="360040" cy="14401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 flipH="1">
            <a:off x="6012160" y="2132856"/>
            <a:ext cx="432048" cy="28803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932040" y="2219871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092280" y="1196752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438187" y="206084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83730" y="2550649"/>
            <a:ext cx="513634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vitesse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81049" y="3261648"/>
            <a:ext cx="366158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324544" y="2887539"/>
            <a:ext cx="8855968" cy="569342"/>
            <a:chOff x="324544" y="2840700"/>
            <a:chExt cx="8855968" cy="569342"/>
          </a:xfrm>
        </p:grpSpPr>
        <p:grpSp>
          <p:nvGrpSpPr>
            <p:cNvPr id="65" name="Groupe 34"/>
            <p:cNvGrpSpPr/>
            <p:nvPr/>
          </p:nvGrpSpPr>
          <p:grpSpPr>
            <a:xfrm>
              <a:off x="324544" y="2840700"/>
              <a:ext cx="8855968" cy="569342"/>
              <a:chOff x="324544" y="2840700"/>
              <a:chExt cx="8855968" cy="569342"/>
            </a:xfrm>
          </p:grpSpPr>
          <p:sp>
            <p:nvSpPr>
              <p:cNvPr id="67" name="Text Box 8"/>
              <p:cNvSpPr txBox="1">
                <a:spLocks noChangeArrowheads="1"/>
              </p:cNvSpPr>
              <p:nvPr/>
            </p:nvSpPr>
            <p:spPr bwMode="auto">
              <a:xfrm>
                <a:off x="324544" y="2844892"/>
                <a:ext cx="8855968" cy="565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Le vecteu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vitesse  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 dérivée du vecteur position</a:t>
                </a:r>
                <a:endPara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68" name="Picture 10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7092280" y="2840700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r="45454" b="-4930"/>
            <a:stretch>
              <a:fillRect/>
            </a:stretch>
          </p:blipFill>
          <p:spPr bwMode="auto">
            <a:xfrm>
              <a:off x="2555776" y="2893658"/>
              <a:ext cx="432048" cy="344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9" name="Text Box 10"/>
          <p:cNvSpPr txBox="1">
            <a:spLocks noChangeArrowheads="1"/>
          </p:cNvSpPr>
          <p:nvPr/>
        </p:nvSpPr>
        <p:spPr bwMode="auto">
          <a:xfrm>
            <a:off x="251520" y="3564186"/>
            <a:ext cx="8496944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Tangent à la trajectoire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orienté dans le sens du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mouvement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1115616" y="6237312"/>
            <a:ext cx="86409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Or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1" animBg="1"/>
      <p:bldP spid="60" grpId="1" animBg="1"/>
      <p:bldP spid="61" grpId="1" animBg="1"/>
      <p:bldP spid="54" grpId="1" animBg="1"/>
      <p:bldP spid="57" grpId="1" animBg="1"/>
      <p:bldP spid="58" grpId="1" animBg="1"/>
      <p:bldP spid="16" grpId="0"/>
      <p:bldP spid="17" grpId="0"/>
      <p:bldP spid="16386" grpId="0"/>
      <p:bldP spid="16387" grpId="0"/>
      <p:bldP spid="25" grpId="1" animBg="1"/>
      <p:bldP spid="26" grpId="1" animBg="1"/>
      <p:bldP spid="27" grpId="1" animBg="1"/>
      <p:bldP spid="63" grpId="0"/>
      <p:bldP spid="69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6549" y="46300"/>
            <a:ext cx="9039825" cy="52549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6804248" y="3212976"/>
            <a:ext cx="2232248" cy="2059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2987824" y="2708920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408934" y="2699395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5796136" y="2708920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3059832" y="3645024"/>
            <a:ext cx="432048" cy="41719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4427984" y="3645024"/>
            <a:ext cx="432048" cy="41719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5796136" y="3645024"/>
            <a:ext cx="432048" cy="41719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1923887" y="3619377"/>
            <a:ext cx="4726820" cy="457695"/>
            <a:chOff x="1933412" y="6211665"/>
            <a:chExt cx="4726820" cy="457695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343" t="68039" r="37158" b="24533"/>
            <a:stretch>
              <a:fillRect/>
            </a:stretch>
          </p:blipFill>
          <p:spPr bwMode="auto">
            <a:xfrm>
              <a:off x="2771800" y="6211665"/>
              <a:ext cx="3888432" cy="45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33412" y="6272037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3730" y="-4234"/>
            <a:ext cx="513634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vitesse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1049" y="706765"/>
            <a:ext cx="3661580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Orientation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9557" y="1347706"/>
            <a:ext cx="52325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1707746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8505" t="51239" r="39993" b="40361"/>
          <a:stretch>
            <a:fillRect/>
          </a:stretch>
        </p:blipFill>
        <p:spPr bwMode="auto">
          <a:xfrm>
            <a:off x="5004048" y="1738219"/>
            <a:ext cx="3960440" cy="36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92600" y="2276872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637" y="2890219"/>
            <a:ext cx="2235101" cy="2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C'est-à-dire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lèche vers le bas 13"/>
          <p:cNvSpPr/>
          <p:nvPr/>
        </p:nvSpPr>
        <p:spPr>
          <a:xfrm flipH="1">
            <a:off x="3131840" y="34290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flipH="1">
            <a:off x="4572000" y="34290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 flipH="1">
            <a:off x="5940152" y="342900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324544" y="332656"/>
            <a:ext cx="8855968" cy="569342"/>
            <a:chOff x="324544" y="2840700"/>
            <a:chExt cx="8855968" cy="569342"/>
          </a:xfrm>
        </p:grpSpPr>
        <p:grpSp>
          <p:nvGrpSpPr>
            <p:cNvPr id="18" name="Groupe 34"/>
            <p:cNvGrpSpPr/>
            <p:nvPr/>
          </p:nvGrpSpPr>
          <p:grpSpPr>
            <a:xfrm>
              <a:off x="324544" y="2840700"/>
              <a:ext cx="8855968" cy="569342"/>
              <a:chOff x="324544" y="2840700"/>
              <a:chExt cx="8855968" cy="569342"/>
            </a:xfrm>
          </p:grpSpPr>
          <p:sp>
            <p:nvSpPr>
              <p:cNvPr id="20" name="Text Box 8"/>
              <p:cNvSpPr txBox="1">
                <a:spLocks noChangeArrowheads="1"/>
              </p:cNvSpPr>
              <p:nvPr/>
            </p:nvSpPr>
            <p:spPr bwMode="auto">
              <a:xfrm>
                <a:off x="324544" y="2844892"/>
                <a:ext cx="8855968" cy="565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Le vecteu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r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vitesse  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     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cs typeface="Arial" pitchFamily="34" charset="0"/>
                  </a:rPr>
                  <a:t>la dérivée du vecteur position</a:t>
                </a:r>
                <a:endParaRPr kumimoji="0" lang="fr-FR" sz="2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21" name="Picture 10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7452320" y="2840700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55776" y="2893658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Groupe 27"/>
          <p:cNvGrpSpPr/>
          <p:nvPr/>
        </p:nvGrpSpPr>
        <p:grpSpPr>
          <a:xfrm>
            <a:off x="1259632" y="2060848"/>
            <a:ext cx="4248472" cy="764579"/>
            <a:chOff x="1259632" y="4680645"/>
            <a:chExt cx="4248472" cy="764579"/>
          </a:xfrm>
        </p:grpSpPr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630" t="37480" r="45663" b="49920"/>
            <a:stretch>
              <a:fillRect/>
            </a:stretch>
          </p:blipFill>
          <p:spPr bwMode="auto">
            <a:xfrm>
              <a:off x="1979712" y="4680645"/>
              <a:ext cx="3528392" cy="764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4941168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e 30"/>
          <p:cNvGrpSpPr/>
          <p:nvPr/>
        </p:nvGrpSpPr>
        <p:grpSpPr>
          <a:xfrm>
            <a:off x="1835696" y="2780928"/>
            <a:ext cx="4824536" cy="600535"/>
            <a:chOff x="1835696" y="5445224"/>
            <a:chExt cx="4824536" cy="600535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6395" t="52600" r="36213" b="37320"/>
            <a:stretch>
              <a:fillRect/>
            </a:stretch>
          </p:blipFill>
          <p:spPr bwMode="auto">
            <a:xfrm>
              <a:off x="2699792" y="5445224"/>
              <a:ext cx="3960440" cy="600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5589240"/>
              <a:ext cx="792088" cy="32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52" t="38639" r="13534" b="22721"/>
          <a:stretch>
            <a:fillRect/>
          </a:stretch>
        </p:blipFill>
        <p:spPr bwMode="auto">
          <a:xfrm>
            <a:off x="5017765" y="3284984"/>
            <a:ext cx="39729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8"/>
          <p:cNvSpPr>
            <a:spLocks noChangeArrowheads="1"/>
          </p:cNvSpPr>
          <p:nvPr/>
        </p:nvSpPr>
        <p:spPr bwMode="auto">
          <a:xfrm>
            <a:off x="179512" y="4149080"/>
            <a:ext cx="6552728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position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197" t="43095" r="45663" b="51281"/>
          <a:stretch>
            <a:fillRect/>
          </a:stretch>
        </p:blipFill>
        <p:spPr bwMode="auto">
          <a:xfrm>
            <a:off x="0" y="5373215"/>
            <a:ext cx="5652120" cy="36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9922" t="26880" r="6919" b="54640"/>
          <a:stretch>
            <a:fillRect/>
          </a:stretch>
        </p:blipFill>
        <p:spPr bwMode="auto">
          <a:xfrm>
            <a:off x="0" y="5733256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251520" y="1009303"/>
            <a:ext cx="8496944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Tangent à la trajectoire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en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M(t)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orienté dans le sens du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mouvement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44624"/>
            <a:ext cx="8928992" cy="25202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6770340" y="476672"/>
            <a:ext cx="2232248" cy="20596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3006874" y="-9525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4399409" y="-19050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5796136" y="0"/>
            <a:ext cx="432048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3059832" y="980728"/>
            <a:ext cx="432048" cy="288032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4427984" y="980728"/>
            <a:ext cx="432048" cy="288032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796136" y="999778"/>
            <a:ext cx="432048" cy="288032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52" t="38639" r="13534" b="22721"/>
          <a:stretch>
            <a:fillRect/>
          </a:stretch>
        </p:blipFill>
        <p:spPr bwMode="auto">
          <a:xfrm>
            <a:off x="5001490" y="548680"/>
            <a:ext cx="39729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1637" y="171949"/>
            <a:ext cx="2235101" cy="27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C'est-à-dire :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10" t="52600" r="36213" b="37320"/>
          <a:stretch>
            <a:fillRect/>
          </a:stretch>
        </p:blipFill>
        <p:spPr bwMode="auto">
          <a:xfrm>
            <a:off x="1705813" y="62658"/>
            <a:ext cx="4954419" cy="60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82" t="68039" r="37158" b="24721"/>
          <a:stretch>
            <a:fillRect/>
          </a:stretch>
        </p:blipFill>
        <p:spPr bwMode="auto">
          <a:xfrm>
            <a:off x="1691680" y="829099"/>
            <a:ext cx="4968552" cy="446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Flèche vers le bas 24"/>
          <p:cNvSpPr/>
          <p:nvPr/>
        </p:nvSpPr>
        <p:spPr>
          <a:xfrm flipH="1">
            <a:off x="3203848" y="72978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e bas 25"/>
          <p:cNvSpPr/>
          <p:nvPr/>
        </p:nvSpPr>
        <p:spPr>
          <a:xfrm flipH="1">
            <a:off x="4572000" y="720255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flipH="1">
            <a:off x="5940152" y="729780"/>
            <a:ext cx="14401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55712" y="1474118"/>
            <a:ext cx="662473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    v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position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197" t="43095" r="45663" b="51281"/>
          <a:stretch>
            <a:fillRect/>
          </a:stretch>
        </p:blipFill>
        <p:spPr bwMode="auto">
          <a:xfrm>
            <a:off x="0" y="2636912"/>
            <a:ext cx="5688632" cy="36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9922" t="26880" r="6919" b="54640"/>
          <a:stretch>
            <a:fillRect/>
          </a:stretch>
        </p:blipFill>
        <p:spPr bwMode="auto">
          <a:xfrm>
            <a:off x="0" y="2996953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0" y="4191471"/>
            <a:ext cx="4644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Les coordonnées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400" b="1" i="0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763688" y="4623519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p</a:t>
            </a:r>
            <a:r>
              <a:rPr kumimoji="0" lang="fr-FR" sz="24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euvent prendre n’importe quelle valeur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763688" y="5055567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ont une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valeur qui dépend du temps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5776" y="5445224"/>
            <a:ext cx="621824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EQUATIONS</a:t>
            </a:r>
            <a:r>
              <a:rPr kumimoji="0" lang="fr-FR" sz="28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HORAIRES</a:t>
            </a:r>
            <a:r>
              <a:rPr kumimoji="0" lang="fr-FR" sz="28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8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8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8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v</a:t>
            </a:r>
            <a:r>
              <a:rPr kumimoji="0" lang="fr-FR" sz="28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sz="2800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5949280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62"/>
          <p:cNvSpPr>
            <a:spLocks noChangeArrowheads="1"/>
          </p:cNvSpPr>
          <p:nvPr/>
        </p:nvSpPr>
        <p:spPr bwMode="auto">
          <a:xfrm>
            <a:off x="2339752" y="6021288"/>
            <a:ext cx="6804248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Un vecteur vitesse ayant les coordonnées</a:t>
            </a:r>
          </a:p>
          <a:p>
            <a:r>
              <a:rPr lang="fr-FR" sz="2000" b="1" dirty="0" smtClean="0"/>
              <a:t>v</a:t>
            </a:r>
            <a:r>
              <a:rPr lang="fr-FR" sz="2000" b="1" baseline="-25000" dirty="0" smtClean="0"/>
              <a:t>x</a:t>
            </a:r>
            <a:r>
              <a:rPr lang="fr-FR" sz="2000" i="1" dirty="0" smtClean="0"/>
              <a:t>,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y</a:t>
            </a:r>
            <a:r>
              <a:rPr lang="fr-FR" sz="2000" i="1" dirty="0" smtClean="0"/>
              <a:t> et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z</a:t>
            </a:r>
            <a:r>
              <a:rPr lang="fr-FR" sz="2000" i="1" dirty="0" smtClean="0"/>
              <a:t> a une norme </a:t>
            </a:r>
            <a:r>
              <a:rPr lang="fr-FR" sz="2000" b="1" dirty="0" smtClean="0"/>
              <a:t>v </a:t>
            </a:r>
            <a:r>
              <a:rPr lang="fr-FR" sz="2000" i="1" dirty="0" smtClean="0"/>
              <a:t>telle que : </a:t>
            </a:r>
            <a:endParaRPr lang="fr-FR" sz="2000" dirty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60000" t="35280" r="19916" b="55480"/>
          <a:stretch>
            <a:fillRect/>
          </a:stretch>
        </p:blipFill>
        <p:spPr bwMode="auto">
          <a:xfrm>
            <a:off x="6774194" y="6070147"/>
            <a:ext cx="2286747" cy="59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4133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2"/>
          <p:cNvSpPr>
            <a:spLocks noChangeArrowheads="1"/>
          </p:cNvSpPr>
          <p:nvPr/>
        </p:nvSpPr>
        <p:spPr bwMode="auto">
          <a:xfrm>
            <a:off x="2339752" y="0"/>
            <a:ext cx="6804248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Un vecteur vitesse ayant les coordonnées</a:t>
            </a:r>
          </a:p>
          <a:p>
            <a:r>
              <a:rPr lang="fr-FR" sz="2000" b="1" dirty="0" smtClean="0"/>
              <a:t>v</a:t>
            </a:r>
            <a:r>
              <a:rPr lang="fr-FR" sz="2000" b="1" baseline="-25000" dirty="0" smtClean="0"/>
              <a:t>x</a:t>
            </a:r>
            <a:r>
              <a:rPr lang="fr-FR" sz="2000" i="1" dirty="0" smtClean="0"/>
              <a:t>,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y</a:t>
            </a:r>
            <a:r>
              <a:rPr lang="fr-FR" sz="2000" i="1" dirty="0" smtClean="0"/>
              <a:t> et </a:t>
            </a:r>
            <a:r>
              <a:rPr lang="fr-FR" sz="2000" b="1" dirty="0" err="1" smtClean="0"/>
              <a:t>v</a:t>
            </a:r>
            <a:r>
              <a:rPr lang="fr-FR" sz="2000" b="1" baseline="-25000" dirty="0" err="1" smtClean="0"/>
              <a:t>z</a:t>
            </a:r>
            <a:r>
              <a:rPr lang="fr-FR" sz="2000" i="1" dirty="0" smtClean="0"/>
              <a:t> a une norme </a:t>
            </a:r>
            <a:r>
              <a:rPr lang="fr-FR" sz="2000" b="1" dirty="0" smtClean="0"/>
              <a:t>v </a:t>
            </a:r>
            <a:r>
              <a:rPr lang="fr-FR" sz="2000" i="1" dirty="0" smtClean="0"/>
              <a:t>telle que : </a:t>
            </a:r>
            <a:endParaRPr lang="fr-FR" sz="20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60000" t="35280" r="19916" b="55480"/>
          <a:stretch>
            <a:fillRect/>
          </a:stretch>
        </p:blipFill>
        <p:spPr bwMode="auto">
          <a:xfrm>
            <a:off x="6774194" y="48859"/>
            <a:ext cx="2286747" cy="59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 l="2835" t="20160" r="17786" b="48761"/>
          <a:stretch>
            <a:fillRect/>
          </a:stretch>
        </p:blipFill>
        <p:spPr bwMode="auto">
          <a:xfrm>
            <a:off x="0" y="836711"/>
            <a:ext cx="9144000" cy="20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 l="61897" t="21000" r="6919" b="37001"/>
          <a:stretch>
            <a:fillRect/>
          </a:stretch>
        </p:blipFill>
        <p:spPr bwMode="auto">
          <a:xfrm>
            <a:off x="0" y="3833664"/>
            <a:ext cx="39921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966800" y="2613762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66800" y="304581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66800" y="3477858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dz/</a:t>
            </a:r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dt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 2 t + 4 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7862" y="3068960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(t)</a:t>
            </a:r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258295" y="3115260"/>
            <a:ext cx="23192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colade ouvrante 15"/>
          <p:cNvSpPr/>
          <p:nvPr/>
        </p:nvSpPr>
        <p:spPr>
          <a:xfrm>
            <a:off x="1773926" y="2636912"/>
            <a:ext cx="216024" cy="1152128"/>
          </a:xfrm>
          <a:prstGeom prst="leftBrace">
            <a:avLst>
              <a:gd name="adj1" fmla="val 56556"/>
              <a:gd name="adj2" fmla="val 51005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237763" y="256490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237763" y="2996952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237763" y="3429000"/>
            <a:ext cx="3140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5976" y="3020102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 = 1 s)</a:t>
            </a:r>
            <a:endParaRPr lang="fr-FR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5004048" y="3068960"/>
            <a:ext cx="231922" cy="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ccolade ouvrante 21"/>
          <p:cNvSpPr/>
          <p:nvPr/>
        </p:nvSpPr>
        <p:spPr>
          <a:xfrm>
            <a:off x="6084168" y="2636912"/>
            <a:ext cx="216024" cy="1152128"/>
          </a:xfrm>
          <a:prstGeom prst="leftBrace">
            <a:avLst>
              <a:gd name="adj1" fmla="val 56556"/>
              <a:gd name="adj2" fmla="val 51005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4716016" y="4542171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(t) =</a:t>
            </a:r>
            <a:endParaRPr lang="fr-FR" dirty="0"/>
          </a:p>
        </p:txBody>
      </p:sp>
      <p:grpSp>
        <p:nvGrpSpPr>
          <p:cNvPr id="34" name="Groupe 33"/>
          <p:cNvGrpSpPr/>
          <p:nvPr/>
        </p:nvGrpSpPr>
        <p:grpSpPr>
          <a:xfrm>
            <a:off x="5868144" y="4437112"/>
            <a:ext cx="2016224" cy="432048"/>
            <a:chOff x="5868144" y="4365104"/>
            <a:chExt cx="2376264" cy="432048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/>
          <p:cNvSpPr/>
          <p:nvPr/>
        </p:nvSpPr>
        <p:spPr>
          <a:xfrm>
            <a:off x="6084168" y="4474395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</a:t>
            </a:r>
            <a:endParaRPr lang="fr-FR" sz="2000" b="1" dirty="0"/>
          </a:p>
        </p:txBody>
      </p:sp>
      <p:sp>
        <p:nvSpPr>
          <p:cNvPr id="36" name="Rectangle 35"/>
          <p:cNvSpPr/>
          <p:nvPr/>
        </p:nvSpPr>
        <p:spPr>
          <a:xfrm>
            <a:off x="3923928" y="501317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37" name="Groupe 36"/>
          <p:cNvGrpSpPr/>
          <p:nvPr/>
        </p:nvGrpSpPr>
        <p:grpSpPr>
          <a:xfrm>
            <a:off x="5868144" y="4941168"/>
            <a:ext cx="2016224" cy="432048"/>
            <a:chOff x="5868144" y="4365104"/>
            <a:chExt cx="2376264" cy="432048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6084168" y="4978451"/>
            <a:ext cx="1659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 ² + 1 ² + 2 ²</a:t>
            </a:r>
            <a:endParaRPr lang="fr-FR" sz="2000" b="1" dirty="0"/>
          </a:p>
        </p:txBody>
      </p:sp>
      <p:sp>
        <p:nvSpPr>
          <p:cNvPr id="42" name="Rectangle 41"/>
          <p:cNvSpPr/>
          <p:nvPr/>
        </p:nvSpPr>
        <p:spPr>
          <a:xfrm>
            <a:off x="3923928" y="551723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49" name="Groupe 48"/>
          <p:cNvGrpSpPr/>
          <p:nvPr/>
        </p:nvGrpSpPr>
        <p:grpSpPr>
          <a:xfrm>
            <a:off x="5868144" y="5445224"/>
            <a:ext cx="576064" cy="432048"/>
            <a:chOff x="5868144" y="5445224"/>
            <a:chExt cx="576064" cy="432048"/>
          </a:xfrm>
        </p:grpSpPr>
        <p:cxnSp>
          <p:nvCxnSpPr>
            <p:cNvPr id="44" name="Connecteur droit 43"/>
            <p:cNvCxnSpPr/>
            <p:nvPr/>
          </p:nvCxnSpPr>
          <p:spPr>
            <a:xfrm>
              <a:off x="5868144" y="5589240"/>
              <a:ext cx="6109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 flipH="1">
              <a:off x="5929242" y="5445224"/>
              <a:ext cx="6109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5990339" y="5445224"/>
              <a:ext cx="453869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/>
          <p:cNvSpPr/>
          <p:nvPr/>
        </p:nvSpPr>
        <p:spPr>
          <a:xfrm>
            <a:off x="6012160" y="5482507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/>
          </a:p>
        </p:txBody>
      </p:sp>
      <p:sp>
        <p:nvSpPr>
          <p:cNvPr id="50" name="Rectangle 49"/>
          <p:cNvSpPr/>
          <p:nvPr/>
        </p:nvSpPr>
        <p:spPr>
          <a:xfrm>
            <a:off x="3923928" y="5911997"/>
            <a:ext cx="3113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 = 2,2 </a:t>
            </a:r>
            <a:r>
              <a:rPr lang="fr-FR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b="1" dirty="0" smtClean="0"/>
          </a:p>
          <a:p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cxnSp>
        <p:nvCxnSpPr>
          <p:cNvPr id="53" name="Connecteur droit 52"/>
          <p:cNvCxnSpPr/>
          <p:nvPr/>
        </p:nvCxnSpPr>
        <p:spPr>
          <a:xfrm>
            <a:off x="2123728" y="4964318"/>
            <a:ext cx="576064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2627784" y="3933056"/>
            <a:ext cx="0" cy="100811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V="1">
            <a:off x="2051720" y="3933056"/>
            <a:ext cx="576064" cy="1008113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1115616" y="4221088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62" name="Connecteur droit avec flèche 61"/>
          <p:cNvCxnSpPr/>
          <p:nvPr/>
        </p:nvCxnSpPr>
        <p:spPr>
          <a:xfrm>
            <a:off x="1187624" y="4281521"/>
            <a:ext cx="23192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orme libre 62"/>
          <p:cNvSpPr/>
          <p:nvPr/>
        </p:nvSpPr>
        <p:spPr>
          <a:xfrm>
            <a:off x="2411759" y="3284984"/>
            <a:ext cx="3960442" cy="2410410"/>
          </a:xfrm>
          <a:custGeom>
            <a:avLst/>
            <a:gdLst>
              <a:gd name="connsiteX0" fmla="*/ 4739832 w 5154592"/>
              <a:gd name="connsiteY0" fmla="*/ 0 h 2542572"/>
              <a:gd name="connsiteX1" fmla="*/ 4959751 w 5154592"/>
              <a:gd name="connsiteY1" fmla="*/ 208344 h 2542572"/>
              <a:gd name="connsiteX2" fmla="*/ 3570789 w 5154592"/>
              <a:gd name="connsiteY2" fmla="*/ 266218 h 2542572"/>
              <a:gd name="connsiteX3" fmla="*/ 1487346 w 5154592"/>
              <a:gd name="connsiteY3" fmla="*/ 1273215 h 2542572"/>
              <a:gd name="connsiteX4" fmla="*/ 711843 w 5154592"/>
              <a:gd name="connsiteY4" fmla="*/ 2407534 h 2542572"/>
              <a:gd name="connsiteX5" fmla="*/ 109959 w 5154592"/>
              <a:gd name="connsiteY5" fmla="*/ 2083443 h 2542572"/>
              <a:gd name="connsiteX6" fmla="*/ 52086 w 5154592"/>
              <a:gd name="connsiteY6" fmla="*/ 1863524 h 2542572"/>
              <a:gd name="connsiteX0" fmla="*/ 4629873 w 5044633"/>
              <a:gd name="connsiteY0" fmla="*/ 0 h 2542572"/>
              <a:gd name="connsiteX1" fmla="*/ 4849792 w 5044633"/>
              <a:gd name="connsiteY1" fmla="*/ 208344 h 2542572"/>
              <a:gd name="connsiteX2" fmla="*/ 3460830 w 5044633"/>
              <a:gd name="connsiteY2" fmla="*/ 266218 h 2542572"/>
              <a:gd name="connsiteX3" fmla="*/ 1377387 w 5044633"/>
              <a:gd name="connsiteY3" fmla="*/ 1273215 h 2542572"/>
              <a:gd name="connsiteX4" fmla="*/ 601884 w 5044633"/>
              <a:gd name="connsiteY4" fmla="*/ 2407534 h 2542572"/>
              <a:gd name="connsiteX5" fmla="*/ 0 w 5044633"/>
              <a:gd name="connsiteY5" fmla="*/ 2083443 h 2542572"/>
              <a:gd name="connsiteX0" fmla="*/ 4706670 w 5121430"/>
              <a:gd name="connsiteY0" fmla="*/ 0 h 2512356"/>
              <a:gd name="connsiteX1" fmla="*/ 4926589 w 5121430"/>
              <a:gd name="connsiteY1" fmla="*/ 208344 h 2512356"/>
              <a:gd name="connsiteX2" fmla="*/ 3537627 w 5121430"/>
              <a:gd name="connsiteY2" fmla="*/ 266218 h 2512356"/>
              <a:gd name="connsiteX3" fmla="*/ 1454184 w 5121430"/>
              <a:gd name="connsiteY3" fmla="*/ 1273215 h 2512356"/>
              <a:gd name="connsiteX4" fmla="*/ 678681 w 5121430"/>
              <a:gd name="connsiteY4" fmla="*/ 2407534 h 2512356"/>
              <a:gd name="connsiteX5" fmla="*/ 0 w 5121430"/>
              <a:gd name="connsiteY5" fmla="*/ 1902146 h 2512356"/>
              <a:gd name="connsiteX0" fmla="*/ 4706670 w 4947369"/>
              <a:gd name="connsiteY0" fmla="*/ 0 h 2512356"/>
              <a:gd name="connsiteX1" fmla="*/ 4752528 w 4947369"/>
              <a:gd name="connsiteY1" fmla="*/ 173954 h 2512356"/>
              <a:gd name="connsiteX2" fmla="*/ 3537627 w 4947369"/>
              <a:gd name="connsiteY2" fmla="*/ 266218 h 2512356"/>
              <a:gd name="connsiteX3" fmla="*/ 1454184 w 4947369"/>
              <a:gd name="connsiteY3" fmla="*/ 1273215 h 2512356"/>
              <a:gd name="connsiteX4" fmla="*/ 678681 w 4947369"/>
              <a:gd name="connsiteY4" fmla="*/ 2407534 h 2512356"/>
              <a:gd name="connsiteX5" fmla="*/ 0 w 4947369"/>
              <a:gd name="connsiteY5" fmla="*/ 1902146 h 2512356"/>
              <a:gd name="connsiteX0" fmla="*/ 4680521 w 4943010"/>
              <a:gd name="connsiteY0" fmla="*/ 0 h 2482418"/>
              <a:gd name="connsiteX1" fmla="*/ 4752528 w 4943010"/>
              <a:gd name="connsiteY1" fmla="*/ 144016 h 2482418"/>
              <a:gd name="connsiteX2" fmla="*/ 3537627 w 4943010"/>
              <a:gd name="connsiteY2" fmla="*/ 236280 h 2482418"/>
              <a:gd name="connsiteX3" fmla="*/ 1454184 w 4943010"/>
              <a:gd name="connsiteY3" fmla="*/ 1243277 h 2482418"/>
              <a:gd name="connsiteX4" fmla="*/ 678681 w 4943010"/>
              <a:gd name="connsiteY4" fmla="*/ 2377596 h 2482418"/>
              <a:gd name="connsiteX5" fmla="*/ 0 w 4943010"/>
              <a:gd name="connsiteY5" fmla="*/ 1872208 h 2482418"/>
              <a:gd name="connsiteX0" fmla="*/ 4752528 w 4752528"/>
              <a:gd name="connsiteY0" fmla="*/ 90946 h 2429348"/>
              <a:gd name="connsiteX1" fmla="*/ 3537627 w 4752528"/>
              <a:gd name="connsiteY1" fmla="*/ 183210 h 2429348"/>
              <a:gd name="connsiteX2" fmla="*/ 1454184 w 4752528"/>
              <a:gd name="connsiteY2" fmla="*/ 1190207 h 2429348"/>
              <a:gd name="connsiteX3" fmla="*/ 678681 w 4752528"/>
              <a:gd name="connsiteY3" fmla="*/ 2324526 h 2429348"/>
              <a:gd name="connsiteX4" fmla="*/ 0 w 4752528"/>
              <a:gd name="connsiteY4" fmla="*/ 1819138 h 2429348"/>
              <a:gd name="connsiteX0" fmla="*/ 3537627 w 3537627"/>
              <a:gd name="connsiteY0" fmla="*/ 0 h 2246138"/>
              <a:gd name="connsiteX1" fmla="*/ 1454184 w 3537627"/>
              <a:gd name="connsiteY1" fmla="*/ 1006997 h 2246138"/>
              <a:gd name="connsiteX2" fmla="*/ 678681 w 3537627"/>
              <a:gd name="connsiteY2" fmla="*/ 2141316 h 2246138"/>
              <a:gd name="connsiteX3" fmla="*/ 0 w 3537627"/>
              <a:gd name="connsiteY3" fmla="*/ 1635928 h 2246138"/>
              <a:gd name="connsiteX0" fmla="*/ 3960442 w 3960442"/>
              <a:gd name="connsiteY0" fmla="*/ 0 h 2410410"/>
              <a:gd name="connsiteX1" fmla="*/ 1454184 w 3960442"/>
              <a:gd name="connsiteY1" fmla="*/ 1171269 h 2410410"/>
              <a:gd name="connsiteX2" fmla="*/ 678681 w 3960442"/>
              <a:gd name="connsiteY2" fmla="*/ 2305588 h 2410410"/>
              <a:gd name="connsiteX3" fmla="*/ 0 w 3960442"/>
              <a:gd name="connsiteY3" fmla="*/ 1800200 h 241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0442" h="2410410">
                <a:moveTo>
                  <a:pt x="3960442" y="0"/>
                </a:moveTo>
                <a:cubicBezTo>
                  <a:pt x="3410718" y="183210"/>
                  <a:pt x="2001144" y="787004"/>
                  <a:pt x="1454184" y="1171269"/>
                </a:cubicBezTo>
                <a:cubicBezTo>
                  <a:pt x="907224" y="1555534"/>
                  <a:pt x="921045" y="2200766"/>
                  <a:pt x="678681" y="2305588"/>
                </a:cubicBezTo>
                <a:cubicBezTo>
                  <a:pt x="436317" y="2410410"/>
                  <a:pt x="109959" y="1890868"/>
                  <a:pt x="0" y="1800200"/>
                </a:cubicBezTo>
              </a:path>
            </a:pathLst>
          </a:cu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/>
          <p:cNvSpPr/>
          <p:nvPr/>
        </p:nvSpPr>
        <p:spPr>
          <a:xfrm>
            <a:off x="2699792" y="3717031"/>
            <a:ext cx="3600402" cy="924103"/>
          </a:xfrm>
          <a:custGeom>
            <a:avLst/>
            <a:gdLst>
              <a:gd name="connsiteX0" fmla="*/ 4739832 w 5154592"/>
              <a:gd name="connsiteY0" fmla="*/ 0 h 2542572"/>
              <a:gd name="connsiteX1" fmla="*/ 4959751 w 5154592"/>
              <a:gd name="connsiteY1" fmla="*/ 208344 h 2542572"/>
              <a:gd name="connsiteX2" fmla="*/ 3570789 w 5154592"/>
              <a:gd name="connsiteY2" fmla="*/ 266218 h 2542572"/>
              <a:gd name="connsiteX3" fmla="*/ 1487346 w 5154592"/>
              <a:gd name="connsiteY3" fmla="*/ 1273215 h 2542572"/>
              <a:gd name="connsiteX4" fmla="*/ 711843 w 5154592"/>
              <a:gd name="connsiteY4" fmla="*/ 2407534 h 2542572"/>
              <a:gd name="connsiteX5" fmla="*/ 109959 w 5154592"/>
              <a:gd name="connsiteY5" fmla="*/ 2083443 h 2542572"/>
              <a:gd name="connsiteX6" fmla="*/ 52086 w 5154592"/>
              <a:gd name="connsiteY6" fmla="*/ 1863524 h 2542572"/>
              <a:gd name="connsiteX0" fmla="*/ 4629873 w 5044633"/>
              <a:gd name="connsiteY0" fmla="*/ 0 h 2542572"/>
              <a:gd name="connsiteX1" fmla="*/ 4849792 w 5044633"/>
              <a:gd name="connsiteY1" fmla="*/ 208344 h 2542572"/>
              <a:gd name="connsiteX2" fmla="*/ 3460830 w 5044633"/>
              <a:gd name="connsiteY2" fmla="*/ 266218 h 2542572"/>
              <a:gd name="connsiteX3" fmla="*/ 1377387 w 5044633"/>
              <a:gd name="connsiteY3" fmla="*/ 1273215 h 2542572"/>
              <a:gd name="connsiteX4" fmla="*/ 601884 w 5044633"/>
              <a:gd name="connsiteY4" fmla="*/ 2407534 h 2542572"/>
              <a:gd name="connsiteX5" fmla="*/ 0 w 5044633"/>
              <a:gd name="connsiteY5" fmla="*/ 2083443 h 2542572"/>
              <a:gd name="connsiteX0" fmla="*/ 4706670 w 5121430"/>
              <a:gd name="connsiteY0" fmla="*/ 0 h 2512356"/>
              <a:gd name="connsiteX1" fmla="*/ 4926589 w 5121430"/>
              <a:gd name="connsiteY1" fmla="*/ 208344 h 2512356"/>
              <a:gd name="connsiteX2" fmla="*/ 3537627 w 5121430"/>
              <a:gd name="connsiteY2" fmla="*/ 266218 h 2512356"/>
              <a:gd name="connsiteX3" fmla="*/ 1454184 w 5121430"/>
              <a:gd name="connsiteY3" fmla="*/ 1273215 h 2512356"/>
              <a:gd name="connsiteX4" fmla="*/ 678681 w 5121430"/>
              <a:gd name="connsiteY4" fmla="*/ 2407534 h 2512356"/>
              <a:gd name="connsiteX5" fmla="*/ 0 w 5121430"/>
              <a:gd name="connsiteY5" fmla="*/ 1902146 h 2512356"/>
              <a:gd name="connsiteX0" fmla="*/ 4706670 w 4947369"/>
              <a:gd name="connsiteY0" fmla="*/ 0 h 2512356"/>
              <a:gd name="connsiteX1" fmla="*/ 4752528 w 4947369"/>
              <a:gd name="connsiteY1" fmla="*/ 173954 h 2512356"/>
              <a:gd name="connsiteX2" fmla="*/ 3537627 w 4947369"/>
              <a:gd name="connsiteY2" fmla="*/ 266218 h 2512356"/>
              <a:gd name="connsiteX3" fmla="*/ 1454184 w 4947369"/>
              <a:gd name="connsiteY3" fmla="*/ 1273215 h 2512356"/>
              <a:gd name="connsiteX4" fmla="*/ 678681 w 4947369"/>
              <a:gd name="connsiteY4" fmla="*/ 2407534 h 2512356"/>
              <a:gd name="connsiteX5" fmla="*/ 0 w 4947369"/>
              <a:gd name="connsiteY5" fmla="*/ 1902146 h 2512356"/>
              <a:gd name="connsiteX0" fmla="*/ 4680521 w 4943010"/>
              <a:gd name="connsiteY0" fmla="*/ 0 h 2482418"/>
              <a:gd name="connsiteX1" fmla="*/ 4752528 w 4943010"/>
              <a:gd name="connsiteY1" fmla="*/ 144016 h 2482418"/>
              <a:gd name="connsiteX2" fmla="*/ 3537627 w 4943010"/>
              <a:gd name="connsiteY2" fmla="*/ 236280 h 2482418"/>
              <a:gd name="connsiteX3" fmla="*/ 1454184 w 4943010"/>
              <a:gd name="connsiteY3" fmla="*/ 1243277 h 2482418"/>
              <a:gd name="connsiteX4" fmla="*/ 678681 w 4943010"/>
              <a:gd name="connsiteY4" fmla="*/ 2377596 h 2482418"/>
              <a:gd name="connsiteX5" fmla="*/ 0 w 4943010"/>
              <a:gd name="connsiteY5" fmla="*/ 1872208 h 2482418"/>
              <a:gd name="connsiteX0" fmla="*/ 4752528 w 4752528"/>
              <a:gd name="connsiteY0" fmla="*/ 90946 h 2429348"/>
              <a:gd name="connsiteX1" fmla="*/ 3537627 w 4752528"/>
              <a:gd name="connsiteY1" fmla="*/ 183210 h 2429348"/>
              <a:gd name="connsiteX2" fmla="*/ 1454184 w 4752528"/>
              <a:gd name="connsiteY2" fmla="*/ 1190207 h 2429348"/>
              <a:gd name="connsiteX3" fmla="*/ 678681 w 4752528"/>
              <a:gd name="connsiteY3" fmla="*/ 2324526 h 2429348"/>
              <a:gd name="connsiteX4" fmla="*/ 0 w 4752528"/>
              <a:gd name="connsiteY4" fmla="*/ 1819138 h 2429348"/>
              <a:gd name="connsiteX0" fmla="*/ 3537627 w 3537627"/>
              <a:gd name="connsiteY0" fmla="*/ 0 h 2246138"/>
              <a:gd name="connsiteX1" fmla="*/ 1454184 w 3537627"/>
              <a:gd name="connsiteY1" fmla="*/ 1006997 h 2246138"/>
              <a:gd name="connsiteX2" fmla="*/ 678681 w 3537627"/>
              <a:gd name="connsiteY2" fmla="*/ 2141316 h 2246138"/>
              <a:gd name="connsiteX3" fmla="*/ 0 w 3537627"/>
              <a:gd name="connsiteY3" fmla="*/ 1635928 h 2246138"/>
              <a:gd name="connsiteX0" fmla="*/ 3960442 w 3960442"/>
              <a:gd name="connsiteY0" fmla="*/ 0 h 2410410"/>
              <a:gd name="connsiteX1" fmla="*/ 1454184 w 3960442"/>
              <a:gd name="connsiteY1" fmla="*/ 1171269 h 2410410"/>
              <a:gd name="connsiteX2" fmla="*/ 678681 w 3960442"/>
              <a:gd name="connsiteY2" fmla="*/ 2305588 h 2410410"/>
              <a:gd name="connsiteX3" fmla="*/ 0 w 3960442"/>
              <a:gd name="connsiteY3" fmla="*/ 1800200 h 2410410"/>
              <a:gd name="connsiteX0" fmla="*/ 3960442 w 3960442"/>
              <a:gd name="connsiteY0" fmla="*/ 0 h 2473607"/>
              <a:gd name="connsiteX1" fmla="*/ 1296144 w 3960442"/>
              <a:gd name="connsiteY1" fmla="*/ 792088 h 2473607"/>
              <a:gd name="connsiteX2" fmla="*/ 678681 w 3960442"/>
              <a:gd name="connsiteY2" fmla="*/ 2305588 h 2473607"/>
              <a:gd name="connsiteX3" fmla="*/ 0 w 3960442"/>
              <a:gd name="connsiteY3" fmla="*/ 1800200 h 2473607"/>
              <a:gd name="connsiteX0" fmla="*/ 3960442 w 3960442"/>
              <a:gd name="connsiteY0" fmla="*/ 0 h 1800200"/>
              <a:gd name="connsiteX1" fmla="*/ 1296144 w 3960442"/>
              <a:gd name="connsiteY1" fmla="*/ 792088 h 1800200"/>
              <a:gd name="connsiteX2" fmla="*/ 0 w 3960442"/>
              <a:gd name="connsiteY2" fmla="*/ 1800200 h 1800200"/>
              <a:gd name="connsiteX0" fmla="*/ 3600402 w 3600402"/>
              <a:gd name="connsiteY0" fmla="*/ 0 h 924103"/>
              <a:gd name="connsiteX1" fmla="*/ 936104 w 3600402"/>
              <a:gd name="connsiteY1" fmla="*/ 792088 h 924103"/>
              <a:gd name="connsiteX2" fmla="*/ 0 w 3600402"/>
              <a:gd name="connsiteY2" fmla="*/ 792088 h 92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00402" h="924103">
                <a:moveTo>
                  <a:pt x="3600402" y="0"/>
                </a:moveTo>
                <a:cubicBezTo>
                  <a:pt x="3050678" y="183210"/>
                  <a:pt x="1536171" y="660073"/>
                  <a:pt x="936104" y="792088"/>
                </a:cubicBezTo>
                <a:cubicBezTo>
                  <a:pt x="336037" y="924103"/>
                  <a:pt x="270030" y="582065"/>
                  <a:pt x="0" y="792088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2051720" y="5589240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cm</a:t>
            </a:r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à la règle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98946" y="3839014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cm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à la règle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6" grpId="0" animBg="1"/>
      <p:bldP spid="17" grpId="0"/>
      <p:bldP spid="18" grpId="0"/>
      <p:bldP spid="19" grpId="0"/>
      <p:bldP spid="20" grpId="0"/>
      <p:bldP spid="22" grpId="0" animBg="1"/>
      <p:bldP spid="23" grpId="0"/>
      <p:bldP spid="35" grpId="0"/>
      <p:bldP spid="36" grpId="0"/>
      <p:bldP spid="41" grpId="0"/>
      <p:bldP spid="42" grpId="0"/>
      <p:bldP spid="47" grpId="0"/>
      <p:bldP spid="50" grpId="0"/>
      <p:bldP spid="61" grpId="0"/>
      <p:bldP spid="63" grpId="0" animBg="1"/>
      <p:bldP spid="64" grpId="0" animBg="1"/>
      <p:bldP spid="48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97" t="21000" r="6919" b="37001"/>
          <a:stretch>
            <a:fillRect/>
          </a:stretch>
        </p:blipFill>
        <p:spPr bwMode="auto">
          <a:xfrm>
            <a:off x="0" y="-27384"/>
            <a:ext cx="39921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640964" y="1598374"/>
            <a:ext cx="1127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(t) =</a:t>
            </a:r>
            <a:endParaRPr lang="fr-FR" dirty="0"/>
          </a:p>
        </p:txBody>
      </p:sp>
      <p:grpSp>
        <p:nvGrpSpPr>
          <p:cNvPr id="16" name="Groupe 15"/>
          <p:cNvGrpSpPr/>
          <p:nvPr/>
        </p:nvGrpSpPr>
        <p:grpSpPr>
          <a:xfrm>
            <a:off x="5787119" y="1526366"/>
            <a:ext cx="2016224" cy="432048"/>
            <a:chOff x="5868144" y="4365104"/>
            <a:chExt cx="2376264" cy="432048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6003143" y="1563649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 + 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²</a:t>
            </a:r>
            <a:endParaRPr lang="fr-FR" sz="2000" b="1" dirty="0"/>
          </a:p>
        </p:txBody>
      </p:sp>
      <p:sp>
        <p:nvSpPr>
          <p:cNvPr id="21" name="Rectangle 20"/>
          <p:cNvSpPr/>
          <p:nvPr/>
        </p:nvSpPr>
        <p:spPr>
          <a:xfrm>
            <a:off x="3842903" y="206770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22" name="Groupe 21"/>
          <p:cNvGrpSpPr/>
          <p:nvPr/>
        </p:nvGrpSpPr>
        <p:grpSpPr>
          <a:xfrm>
            <a:off x="5787119" y="1995697"/>
            <a:ext cx="2016224" cy="432048"/>
            <a:chOff x="5868144" y="4365104"/>
            <a:chExt cx="2376264" cy="432048"/>
          </a:xfrm>
        </p:grpSpPr>
        <p:cxnSp>
          <p:nvCxnSpPr>
            <p:cNvPr id="23" name="Connecteur droit 22"/>
            <p:cNvCxnSpPr/>
            <p:nvPr/>
          </p:nvCxnSpPr>
          <p:spPr>
            <a:xfrm>
              <a:off x="5868144" y="4509120"/>
              <a:ext cx="7200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>
              <a:off x="5940152" y="4365104"/>
              <a:ext cx="7200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6012160" y="4365104"/>
              <a:ext cx="2232248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6003143" y="2032980"/>
            <a:ext cx="1659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 ² + 1 ² + 2 ²</a:t>
            </a:r>
            <a:endParaRPr lang="fr-FR" sz="2000" b="1" dirty="0"/>
          </a:p>
        </p:txBody>
      </p:sp>
      <p:sp>
        <p:nvSpPr>
          <p:cNvPr id="27" name="Rectangle 26"/>
          <p:cNvSpPr/>
          <p:nvPr/>
        </p:nvSpPr>
        <p:spPr>
          <a:xfrm>
            <a:off x="3842903" y="2537036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 (t = 1 s) = </a:t>
            </a:r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>
            <a:off x="5787119" y="2465028"/>
            <a:ext cx="576064" cy="432048"/>
            <a:chOff x="5868144" y="5445224"/>
            <a:chExt cx="576064" cy="432048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5868144" y="5589240"/>
              <a:ext cx="61098" cy="288032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5929242" y="5445224"/>
              <a:ext cx="61098" cy="43204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5990339" y="5445224"/>
              <a:ext cx="453869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5931135" y="2502311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/>
          </a:p>
        </p:txBody>
      </p:sp>
      <p:sp>
        <p:nvSpPr>
          <p:cNvPr id="33" name="Rectangle 32"/>
          <p:cNvSpPr/>
          <p:nvPr/>
        </p:nvSpPr>
        <p:spPr>
          <a:xfrm>
            <a:off x="6162317" y="2527621"/>
            <a:ext cx="31133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fr-FR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 = 2,2 </a:t>
            </a:r>
            <a:r>
              <a:rPr lang="fr-FR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b="1" u="sng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b="1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b="1" dirty="0" smtClean="0"/>
          </a:p>
          <a:p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2123728" y="1103270"/>
            <a:ext cx="576064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2649818" y="72008"/>
            <a:ext cx="0" cy="100811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2051720" y="72008"/>
            <a:ext cx="576064" cy="1008113"/>
          </a:xfrm>
          <a:prstGeom prst="straightConnector1">
            <a:avLst/>
          </a:prstGeom>
          <a:ln w="57150">
            <a:solidFill>
              <a:srgbClr val="FF0000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15616" y="36004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 (t = 1 s)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1187624" y="404664"/>
            <a:ext cx="231922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093747" y="44624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6093747" y="476672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y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6093747" y="908720"/>
            <a:ext cx="3140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000" b="1" baseline="-25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z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–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/>
                <a:cs typeface="Arial"/>
              </a:rPr>
              <a:t>×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=</a:t>
            </a:r>
            <a:r>
              <a:rPr lang="fr-FR" sz="1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fr-FR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m.s</a:t>
            </a:r>
            <a:r>
              <a:rPr lang="fr-FR" sz="20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1</a:t>
            </a:r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211960" y="499822"/>
            <a:ext cx="1832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</a:t>
            </a:r>
            <a:r>
              <a:rPr lang="fr-FR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v (t = 1 s)</a:t>
            </a:r>
            <a:endParaRPr lang="fr-FR" dirty="0"/>
          </a:p>
        </p:txBody>
      </p:sp>
      <p:sp>
        <p:nvSpPr>
          <p:cNvPr id="63" name="Accolade ouvrante 62"/>
          <p:cNvSpPr/>
          <p:nvPr/>
        </p:nvSpPr>
        <p:spPr>
          <a:xfrm>
            <a:off x="5940152" y="116632"/>
            <a:ext cx="216024" cy="1152128"/>
          </a:xfrm>
          <a:prstGeom prst="leftBrace">
            <a:avLst>
              <a:gd name="adj1" fmla="val 56556"/>
              <a:gd name="adj2" fmla="val 51005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orme libre 63"/>
          <p:cNvSpPr/>
          <p:nvPr/>
        </p:nvSpPr>
        <p:spPr>
          <a:xfrm>
            <a:off x="2495344" y="790412"/>
            <a:ext cx="3850554" cy="1165185"/>
          </a:xfrm>
          <a:custGeom>
            <a:avLst/>
            <a:gdLst>
              <a:gd name="connsiteX0" fmla="*/ 3773347 w 3773347"/>
              <a:gd name="connsiteY0" fmla="*/ 0 h 1165185"/>
              <a:gd name="connsiteX1" fmla="*/ 1840375 w 3773347"/>
              <a:gd name="connsiteY1" fmla="*/ 486137 h 1165185"/>
              <a:gd name="connsiteX2" fmla="*/ 381965 w 3773347"/>
              <a:gd name="connsiteY2" fmla="*/ 1145894 h 1165185"/>
              <a:gd name="connsiteX3" fmla="*/ 0 w 3773347"/>
              <a:gd name="connsiteY3" fmla="*/ 370390 h 1165185"/>
              <a:gd name="connsiteX0" fmla="*/ 3773347 w 3850554"/>
              <a:gd name="connsiteY0" fmla="*/ 0 h 1165185"/>
              <a:gd name="connsiteX1" fmla="*/ 3528392 w 3850554"/>
              <a:gd name="connsiteY1" fmla="*/ 216024 h 1165185"/>
              <a:gd name="connsiteX2" fmla="*/ 1840375 w 3850554"/>
              <a:gd name="connsiteY2" fmla="*/ 486137 h 1165185"/>
              <a:gd name="connsiteX3" fmla="*/ 381965 w 3850554"/>
              <a:gd name="connsiteY3" fmla="*/ 1145894 h 1165185"/>
              <a:gd name="connsiteX4" fmla="*/ 0 w 3850554"/>
              <a:gd name="connsiteY4" fmla="*/ 370390 h 116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0554" h="1165185">
                <a:moveTo>
                  <a:pt x="3773347" y="0"/>
                </a:moveTo>
                <a:cubicBezTo>
                  <a:pt x="3727846" y="9090"/>
                  <a:pt x="3850554" y="135001"/>
                  <a:pt x="3528392" y="216024"/>
                </a:cubicBezTo>
                <a:cubicBezTo>
                  <a:pt x="3206230" y="297047"/>
                  <a:pt x="2364779" y="331159"/>
                  <a:pt x="1840375" y="486137"/>
                </a:cubicBezTo>
                <a:cubicBezTo>
                  <a:pt x="1315971" y="641115"/>
                  <a:pt x="688694" y="1165185"/>
                  <a:pt x="381965" y="1145894"/>
                </a:cubicBezTo>
                <a:cubicBezTo>
                  <a:pt x="75236" y="1126603"/>
                  <a:pt x="37618" y="748496"/>
                  <a:pt x="0" y="370390"/>
                </a:cubicBezTo>
              </a:path>
            </a:pathLst>
          </a:custGeom>
          <a:ln w="381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Forme libre 64"/>
          <p:cNvSpPr/>
          <p:nvPr/>
        </p:nvSpPr>
        <p:spPr>
          <a:xfrm>
            <a:off x="2699792" y="176638"/>
            <a:ext cx="3761239" cy="1260141"/>
          </a:xfrm>
          <a:custGeom>
            <a:avLst/>
            <a:gdLst>
              <a:gd name="connsiteX0" fmla="*/ 3773347 w 3773347"/>
              <a:gd name="connsiteY0" fmla="*/ 0 h 1165185"/>
              <a:gd name="connsiteX1" fmla="*/ 1840375 w 3773347"/>
              <a:gd name="connsiteY1" fmla="*/ 486137 h 1165185"/>
              <a:gd name="connsiteX2" fmla="*/ 381965 w 3773347"/>
              <a:gd name="connsiteY2" fmla="*/ 1145894 h 1165185"/>
              <a:gd name="connsiteX3" fmla="*/ 0 w 3773347"/>
              <a:gd name="connsiteY3" fmla="*/ 370390 h 1165185"/>
              <a:gd name="connsiteX0" fmla="*/ 3773347 w 3773347"/>
              <a:gd name="connsiteY0" fmla="*/ 334998 h 1566626"/>
              <a:gd name="connsiteX1" fmla="*/ 1512168 w 3773347"/>
              <a:gd name="connsiteY1" fmla="*/ 190982 h 1566626"/>
              <a:gd name="connsiteX2" fmla="*/ 381965 w 3773347"/>
              <a:gd name="connsiteY2" fmla="*/ 1480892 h 1566626"/>
              <a:gd name="connsiteX3" fmla="*/ 0 w 3773347"/>
              <a:gd name="connsiteY3" fmla="*/ 705388 h 1566626"/>
              <a:gd name="connsiteX0" fmla="*/ 3773347 w 3773347"/>
              <a:gd name="connsiteY0" fmla="*/ 1093847 h 1842343"/>
              <a:gd name="connsiteX1" fmla="*/ 1512168 w 3773347"/>
              <a:gd name="connsiteY1" fmla="*/ 949831 h 1842343"/>
              <a:gd name="connsiteX2" fmla="*/ 936104 w 3773347"/>
              <a:gd name="connsiteY2" fmla="*/ 85734 h 1842343"/>
              <a:gd name="connsiteX3" fmla="*/ 0 w 3773347"/>
              <a:gd name="connsiteY3" fmla="*/ 1464237 h 1842343"/>
              <a:gd name="connsiteX0" fmla="*/ 3629331 w 3629331"/>
              <a:gd name="connsiteY0" fmla="*/ 1092122 h 1239699"/>
              <a:gd name="connsiteX1" fmla="*/ 1368152 w 3629331"/>
              <a:gd name="connsiteY1" fmla="*/ 948106 h 1239699"/>
              <a:gd name="connsiteX2" fmla="*/ 792088 w 3629331"/>
              <a:gd name="connsiteY2" fmla="*/ 84009 h 1239699"/>
              <a:gd name="connsiteX3" fmla="*/ 0 w 3629331"/>
              <a:gd name="connsiteY3" fmla="*/ 444050 h 1239699"/>
              <a:gd name="connsiteX0" fmla="*/ 3629331 w 3629331"/>
              <a:gd name="connsiteY0" fmla="*/ 1092122 h 1239699"/>
              <a:gd name="connsiteX1" fmla="*/ 1368152 w 3629331"/>
              <a:gd name="connsiteY1" fmla="*/ 948106 h 1239699"/>
              <a:gd name="connsiteX2" fmla="*/ 792088 w 3629331"/>
              <a:gd name="connsiteY2" fmla="*/ 84009 h 1239699"/>
              <a:gd name="connsiteX3" fmla="*/ 0 w 3629331"/>
              <a:gd name="connsiteY3" fmla="*/ 444050 h 1239699"/>
              <a:gd name="connsiteX0" fmla="*/ 3629331 w 3761239"/>
              <a:gd name="connsiteY0" fmla="*/ 1092122 h 1260141"/>
              <a:gd name="connsiteX1" fmla="*/ 3384376 w 3761239"/>
              <a:gd name="connsiteY1" fmla="*/ 1236138 h 1260141"/>
              <a:gd name="connsiteX2" fmla="*/ 1368152 w 3761239"/>
              <a:gd name="connsiteY2" fmla="*/ 948106 h 1260141"/>
              <a:gd name="connsiteX3" fmla="*/ 792088 w 3761239"/>
              <a:gd name="connsiteY3" fmla="*/ 84009 h 1260141"/>
              <a:gd name="connsiteX4" fmla="*/ 0 w 3761239"/>
              <a:gd name="connsiteY4" fmla="*/ 444050 h 126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1239" h="1260141">
                <a:moveTo>
                  <a:pt x="3629331" y="1092122"/>
                </a:moveTo>
                <a:cubicBezTo>
                  <a:pt x="3562184" y="1098652"/>
                  <a:pt x="3761239" y="1260141"/>
                  <a:pt x="3384376" y="1236138"/>
                </a:cubicBezTo>
                <a:cubicBezTo>
                  <a:pt x="3007513" y="1212135"/>
                  <a:pt x="1800200" y="1140127"/>
                  <a:pt x="1368152" y="948106"/>
                </a:cubicBezTo>
                <a:cubicBezTo>
                  <a:pt x="936104" y="756085"/>
                  <a:pt x="1020113" y="168018"/>
                  <a:pt x="792088" y="84009"/>
                </a:cubicBezTo>
                <a:cubicBezTo>
                  <a:pt x="564063" y="0"/>
                  <a:pt x="356259" y="466461"/>
                  <a:pt x="0" y="444050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107504" y="3789040"/>
            <a:ext cx="8928992" cy="280831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/>
          <p:cNvSpPr/>
          <p:nvPr/>
        </p:nvSpPr>
        <p:spPr>
          <a:xfrm>
            <a:off x="1979712" y="335699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4) </a:t>
            </a:r>
            <a:r>
              <a:rPr lang="fr-FR" sz="2200" b="1" u="sng" dirty="0" smtClean="0">
                <a:latin typeface="Bookman Old Style" pitchFamily="18" charset="0"/>
              </a:rPr>
              <a:t>Le vecteur « accélération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91" name="Rectangle 8"/>
          <p:cNvSpPr>
            <a:spLocks noChangeArrowheads="1"/>
          </p:cNvSpPr>
          <p:nvPr/>
        </p:nvSpPr>
        <p:spPr bwMode="auto">
          <a:xfrm>
            <a:off x="92600" y="5805264"/>
            <a:ext cx="5578771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accélération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92" name="Picture 1"/>
          <p:cNvPicPr>
            <a:picLocks noChangeAspect="1" noChangeArrowheads="1"/>
          </p:cNvPicPr>
          <p:nvPr/>
        </p:nvPicPr>
        <p:blipFill>
          <a:blip r:embed="rId3" cstate="print"/>
          <a:srcRect l="4252" t="43679" r="31016" b="30281"/>
          <a:stretch>
            <a:fillRect/>
          </a:stretch>
        </p:blipFill>
        <p:spPr bwMode="auto">
          <a:xfrm>
            <a:off x="179512" y="4221088"/>
            <a:ext cx="6048672" cy="136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6516216" y="4293096"/>
            <a:ext cx="2448272" cy="12241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4" name="Rectangle 8"/>
          <p:cNvSpPr>
            <a:spLocks noChangeArrowheads="1"/>
          </p:cNvSpPr>
          <p:nvPr/>
        </p:nvSpPr>
        <p:spPr bwMode="auto">
          <a:xfrm>
            <a:off x="105709" y="3775965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95" name="Groupe 94"/>
          <p:cNvGrpSpPr/>
          <p:nvPr/>
        </p:nvGrpSpPr>
        <p:grpSpPr>
          <a:xfrm>
            <a:off x="6795496" y="4411404"/>
            <a:ext cx="1972018" cy="992617"/>
            <a:chOff x="6660232" y="4365104"/>
            <a:chExt cx="1972018" cy="992617"/>
          </a:xfrm>
        </p:grpSpPr>
        <p:grpSp>
          <p:nvGrpSpPr>
            <p:cNvPr id="96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98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9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0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7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6345" r="45454" b="-18470"/>
            <a:stretch>
              <a:fillRect/>
            </a:stretch>
          </p:blipFill>
          <p:spPr bwMode="auto">
            <a:xfrm>
              <a:off x="8210498" y="440377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1" name="Groupe 100"/>
          <p:cNvGrpSpPr/>
          <p:nvPr/>
        </p:nvGrpSpPr>
        <p:grpSpPr>
          <a:xfrm>
            <a:off x="615612" y="6075387"/>
            <a:ext cx="8964488" cy="516361"/>
            <a:chOff x="615612" y="6075387"/>
            <a:chExt cx="8964488" cy="516361"/>
          </a:xfrm>
        </p:grpSpPr>
        <p:sp>
          <p:nvSpPr>
            <p:cNvPr id="102" name="Rectangle 5"/>
            <p:cNvSpPr>
              <a:spLocks noChangeArrowheads="1"/>
            </p:cNvSpPr>
            <p:nvPr/>
          </p:nvSpPr>
          <p:spPr bwMode="auto">
            <a:xfrm>
              <a:off x="615612" y="6145213"/>
              <a:ext cx="8964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Le vecteur</a:t>
              </a:r>
              <a:r>
                <a:rPr kumimoji="0" lang="fr-FR" sz="2000" b="0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accélération       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est </a:t>
              </a:r>
              <a:r>
                <a:rPr kumimoji="0" lang="fr-FR" sz="2000" b="1" i="0" u="sng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la dérivée du vecteur vitesse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   </a:t>
              </a:r>
              <a:r>
                <a:rPr kumimoji="0" lang="fr-FR" sz="2000" b="1" i="0" u="none" strike="noStrike" cap="none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 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 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rPr>
                <a:t>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05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2757" t="49944" r="83911" b="43178"/>
            <a:stretch>
              <a:fillRect/>
            </a:stretch>
          </p:blipFill>
          <p:spPr bwMode="auto">
            <a:xfrm>
              <a:off x="3445024" y="6130627"/>
              <a:ext cx="360040" cy="4339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-16345" r="45454" b="-18470"/>
            <a:stretch>
              <a:fillRect/>
            </a:stretch>
          </p:blipFill>
          <p:spPr bwMode="auto">
            <a:xfrm>
              <a:off x="7827987" y="6075387"/>
              <a:ext cx="504056" cy="516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7" name="Connecteur droit 106"/>
          <p:cNvCxnSpPr/>
          <p:nvPr/>
        </p:nvCxnSpPr>
        <p:spPr>
          <a:xfrm flipV="1">
            <a:off x="8388424" y="4149080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107"/>
          <p:cNvCxnSpPr/>
          <p:nvPr/>
        </p:nvCxnSpPr>
        <p:spPr>
          <a:xfrm flipV="1">
            <a:off x="8244408" y="5301208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 flipH="1" flipV="1">
            <a:off x="6804248" y="4149080"/>
            <a:ext cx="144016" cy="5760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6372200" y="378904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2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8027989" y="3789040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7956376" y="551723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588827" y="1213675"/>
            <a:ext cx="9669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u="sng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cm</a:t>
            </a:r>
            <a:r>
              <a:rPr lang="fr-FR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à </a:t>
            </a:r>
          </a:p>
          <a:p>
            <a:r>
              <a:rPr lang="fr-FR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 règle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798946" y="548680"/>
            <a:ext cx="1008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u="sng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cm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à la règle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/>
      <p:bldP spid="91" grpId="0"/>
      <p:bldP spid="93" grpId="0" animBg="1"/>
      <p:bldP spid="94" grpId="0"/>
      <p:bldP spid="110" grpId="0"/>
      <p:bldP spid="111" grpId="0"/>
      <p:bldP spid="1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4664"/>
            <a:ext cx="8928992" cy="6336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79712" y="-273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4) </a:t>
            </a:r>
            <a:r>
              <a:rPr lang="fr-FR" sz="2200" b="1" u="sng" dirty="0" smtClean="0">
                <a:latin typeface="Bookman Old Style" pitchFamily="18" charset="0"/>
              </a:rPr>
              <a:t>Le vecteur « accélération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54112" y="3513587"/>
            <a:ext cx="367240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accélération et vecteur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 l="57269" t="62159" r="23553" b="12641"/>
          <a:stretch>
            <a:fillRect/>
          </a:stretch>
        </p:blipFill>
        <p:spPr bwMode="auto">
          <a:xfrm>
            <a:off x="5940152" y="305395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rcRect l="78017" t="70708" r="8336" b="12641"/>
          <a:stretch>
            <a:fillRect/>
          </a:stretch>
        </p:blipFill>
        <p:spPr bwMode="auto">
          <a:xfrm>
            <a:off x="7740352" y="3413996"/>
            <a:ext cx="1178497" cy="80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07504" y="2183164"/>
            <a:ext cx="5578771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accélération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01822" y="4967158"/>
            <a:ext cx="576632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accélération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5327198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7327" t="45359" r="26291" b="47081"/>
          <a:stretch>
            <a:fillRect/>
          </a:stretch>
        </p:blipFill>
        <p:spPr bwMode="auto">
          <a:xfrm>
            <a:off x="5076056" y="5343007"/>
            <a:ext cx="3816424" cy="4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8900" y="6003779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 l="4252" t="43679" r="31016" b="30281"/>
          <a:stretch>
            <a:fillRect/>
          </a:stretch>
        </p:blipFill>
        <p:spPr bwMode="auto">
          <a:xfrm>
            <a:off x="251520" y="764704"/>
            <a:ext cx="6048672" cy="136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6516216" y="908720"/>
            <a:ext cx="2448272" cy="1067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07504" y="404664"/>
            <a:ext cx="165622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Définition</a:t>
            </a:r>
            <a:r>
              <a:rPr kumimoji="0" lang="fr-FR" sz="1950" b="1" i="1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6732240" y="914053"/>
            <a:ext cx="2000593" cy="992617"/>
            <a:chOff x="6660232" y="4298429"/>
            <a:chExt cx="2000593" cy="992617"/>
          </a:xfrm>
        </p:grpSpPr>
        <p:grpSp>
          <p:nvGrpSpPr>
            <p:cNvPr id="29" name="Groupe 51"/>
            <p:cNvGrpSpPr/>
            <p:nvPr/>
          </p:nvGrpSpPr>
          <p:grpSpPr>
            <a:xfrm>
              <a:off x="6660232" y="4298429"/>
              <a:ext cx="1845543" cy="992617"/>
              <a:chOff x="7092280" y="3737860"/>
              <a:chExt cx="1845543" cy="992617"/>
            </a:xfrm>
          </p:grpSpPr>
          <p:pic>
            <p:nvPicPr>
              <p:cNvPr id="31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864" t="45359" r="12589" b="39521"/>
              <a:stretch>
                <a:fillRect/>
              </a:stretch>
            </p:blipFill>
            <p:spPr bwMode="auto">
              <a:xfrm>
                <a:off x="8056959" y="3737860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3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855" t="50480" r="76754" b="44036"/>
              <a:stretch>
                <a:fillRect/>
              </a:stretch>
            </p:blipFill>
            <p:spPr bwMode="auto">
              <a:xfrm>
                <a:off x="7518995" y="4054773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6345" r="45454" b="-18470"/>
            <a:stretch>
              <a:fillRect/>
            </a:stretch>
          </p:blipFill>
          <p:spPr bwMode="auto">
            <a:xfrm>
              <a:off x="8239073" y="4356151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4" name="Connecteur droit 33"/>
          <p:cNvCxnSpPr/>
          <p:nvPr/>
        </p:nvCxnSpPr>
        <p:spPr>
          <a:xfrm flipV="1">
            <a:off x="8388424" y="692696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V="1">
            <a:off x="8244408" y="1844824"/>
            <a:ext cx="144016" cy="3600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 flipV="1">
            <a:off x="6804248" y="692696"/>
            <a:ext cx="144016" cy="57606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72200" y="332656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2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027989" y="332656"/>
            <a:ext cx="1116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m.s</a:t>
            </a:r>
            <a:r>
              <a:rPr lang="fr-FR" sz="2400" b="1" baseline="30000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– 1 </a:t>
            </a:r>
            <a:endParaRPr lang="fr-FR" sz="2000" b="1" dirty="0">
              <a:solidFill>
                <a:srgbClr val="008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956376" y="206084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</a:t>
            </a:r>
            <a:endParaRPr lang="fr-FR" sz="2000" b="1" dirty="0">
              <a:solidFill>
                <a:srgbClr val="008000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179512" y="4302968"/>
            <a:ext cx="8964488" cy="422176"/>
            <a:chOff x="179512" y="4106677"/>
            <a:chExt cx="8964488" cy="422176"/>
          </a:xfrm>
        </p:grpSpPr>
        <p:grpSp>
          <p:nvGrpSpPr>
            <p:cNvPr id="24" name="Groupe 23"/>
            <p:cNvGrpSpPr/>
            <p:nvPr/>
          </p:nvGrpSpPr>
          <p:grpSpPr>
            <a:xfrm>
              <a:off x="179512" y="4106677"/>
              <a:ext cx="8964488" cy="422176"/>
              <a:chOff x="179512" y="3200782"/>
              <a:chExt cx="8964488" cy="422176"/>
            </a:xfrm>
          </p:grpSpPr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179512" y="3222848"/>
                <a:ext cx="896448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Le vecteur</a:t>
                </a:r>
                <a:r>
                  <a:rPr kumimoji="0" lang="fr-FR" sz="2000" b="0" i="0" u="none" strike="noStrike" cap="none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accélération      </a:t>
                </a:r>
                <a:r>
                  <a:rPr kumimoji="0" lang="fr-FR" sz="2000" b="0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est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la dérivée </a:t>
                </a:r>
                <a:r>
                  <a:rPr lang="fr-FR" sz="2000" b="1" u="sng" dirty="0" smtClean="0">
                    <a:solidFill>
                      <a:srgbClr val="FF000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seconde </a:t>
                </a:r>
                <a:r>
                  <a:rPr kumimoji="0" lang="fr-FR" sz="2000" b="1" i="0" u="sng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du vecteur position</a:t>
                </a: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    </a:t>
                </a:r>
                <a:r>
                  <a:rPr lang="fr-FR" sz="2000" b="1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 </a:t>
                </a:r>
                <a:r>
                  <a:rPr lang="fr-FR" sz="2000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.</a:t>
                </a:r>
                <a:r>
                  <a:rPr lang="fr-FR" sz="2000" b="1" dirty="0" smtClean="0">
                    <a:solidFill>
                      <a:srgbClr val="002060"/>
                    </a:solidFill>
                    <a:latin typeface="Arial" pitchFamily="34" charset="0"/>
                    <a:ea typeface="Arial Unicode MS" pitchFamily="34" charset="-128"/>
                    <a:cs typeface="Arial" pitchFamily="34" charset="0"/>
                  </a:rPr>
                  <a:t> </a:t>
                </a:r>
                <a:endPara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10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2447" t="71399" r="43301" b="22721"/>
              <a:stretch>
                <a:fillRect/>
              </a:stretch>
            </p:blipFill>
            <p:spPr bwMode="auto">
              <a:xfrm>
                <a:off x="8460432" y="3200782"/>
                <a:ext cx="462909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4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l="12757" t="49944" r="83911" b="43178"/>
            <a:stretch>
              <a:fillRect/>
            </a:stretch>
          </p:blipFill>
          <p:spPr bwMode="auto">
            <a:xfrm>
              <a:off x="2948568" y="4153272"/>
              <a:ext cx="307470" cy="370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e 46"/>
          <p:cNvGrpSpPr/>
          <p:nvPr/>
        </p:nvGrpSpPr>
        <p:grpSpPr>
          <a:xfrm>
            <a:off x="3995936" y="3406922"/>
            <a:ext cx="1952968" cy="992617"/>
            <a:chOff x="6660232" y="4365104"/>
            <a:chExt cx="1952968" cy="992617"/>
          </a:xfrm>
        </p:grpSpPr>
        <p:grpSp>
          <p:nvGrpSpPr>
            <p:cNvPr id="48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50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" name="Groupe 55"/>
          <p:cNvGrpSpPr/>
          <p:nvPr/>
        </p:nvGrpSpPr>
        <p:grpSpPr>
          <a:xfrm>
            <a:off x="1115616" y="5813155"/>
            <a:ext cx="3651200" cy="784197"/>
            <a:chOff x="1115616" y="5813155"/>
            <a:chExt cx="3651200" cy="78419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 l="26019" t="39479" r="49443" b="47921"/>
            <a:stretch>
              <a:fillRect/>
            </a:stretch>
          </p:blipFill>
          <p:spPr bwMode="auto">
            <a:xfrm>
              <a:off x="2051720" y="5813155"/>
              <a:ext cx="2715096" cy="78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oupe 54"/>
            <p:cNvGrpSpPr/>
            <p:nvPr/>
          </p:nvGrpSpPr>
          <p:grpSpPr>
            <a:xfrm>
              <a:off x="1115616" y="6021288"/>
              <a:ext cx="864096" cy="432048"/>
              <a:chOff x="5724128" y="6021288"/>
              <a:chExt cx="699449" cy="360040"/>
            </a:xfrm>
          </p:grpSpPr>
          <p:pic>
            <p:nvPicPr>
              <p:cNvPr id="53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2757" t="49944" r="83911" b="43178"/>
              <a:stretch>
                <a:fillRect/>
              </a:stretch>
            </p:blipFill>
            <p:spPr bwMode="auto">
              <a:xfrm>
                <a:off x="5724128" y="6021288"/>
                <a:ext cx="298713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8855" t="50480" r="76754" b="44036"/>
              <a:stretch>
                <a:fillRect/>
              </a:stretch>
            </p:blipFill>
            <p:spPr bwMode="auto">
              <a:xfrm>
                <a:off x="6012160" y="6021288"/>
                <a:ext cx="411417" cy="300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615612" y="2508125"/>
            <a:ext cx="896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 vecteur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accélération  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la dérivée du vecteur vitesse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8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3911" b="43178"/>
          <a:stretch>
            <a:fillRect/>
          </a:stretch>
        </p:blipFill>
        <p:spPr bwMode="auto">
          <a:xfrm>
            <a:off x="3445024" y="2493539"/>
            <a:ext cx="360040" cy="43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"/>
          <p:cNvPicPr>
            <a:picLocks noChangeAspect="1" noChangeArrowheads="1"/>
          </p:cNvPicPr>
          <p:nvPr/>
        </p:nvPicPr>
        <p:blipFill>
          <a:blip r:embed="rId6" cstate="print"/>
          <a:srcRect t="-16345" r="45454" b="-18470"/>
          <a:stretch>
            <a:fillRect/>
          </a:stretch>
        </p:blipFill>
        <p:spPr bwMode="auto">
          <a:xfrm>
            <a:off x="7827987" y="2438299"/>
            <a:ext cx="504056" cy="51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928992" cy="66967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107504" y="1296835"/>
            <a:ext cx="3672408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accélération et vecteur position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 l="57269" t="62159" r="23553" b="12641"/>
          <a:stretch>
            <a:fillRect/>
          </a:stretch>
        </p:blipFill>
        <p:spPr bwMode="auto">
          <a:xfrm>
            <a:off x="5893544" y="837204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/>
          <a:srcRect l="78017" t="70708" r="8336" b="12641"/>
          <a:stretch>
            <a:fillRect/>
          </a:stretch>
        </p:blipFill>
        <p:spPr bwMode="auto">
          <a:xfrm>
            <a:off x="7693744" y="1197244"/>
            <a:ext cx="1178497" cy="80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07504" y="35399"/>
            <a:ext cx="5578771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Lien entre vecteur accélération et vecteur</a:t>
            </a:r>
            <a:r>
              <a:rPr kumimoji="0" lang="fr-FR" sz="1950" b="1" i="1" u="sng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vitesse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01822" y="2693603"/>
            <a:ext cx="576632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accélération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3053643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37327" t="45359" r="26291" b="47081"/>
          <a:stretch>
            <a:fillRect/>
          </a:stretch>
        </p:blipFill>
        <p:spPr bwMode="auto">
          <a:xfrm>
            <a:off x="5076056" y="3069452"/>
            <a:ext cx="3816424" cy="4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88900" y="3730224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e 46"/>
          <p:cNvGrpSpPr/>
          <p:nvPr/>
        </p:nvGrpSpPr>
        <p:grpSpPr>
          <a:xfrm>
            <a:off x="3949328" y="1190170"/>
            <a:ext cx="1952968" cy="992617"/>
            <a:chOff x="6660232" y="4365104"/>
            <a:chExt cx="1952968" cy="992617"/>
          </a:xfrm>
        </p:grpSpPr>
        <p:grpSp>
          <p:nvGrpSpPr>
            <p:cNvPr id="10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50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e 55"/>
          <p:cNvGrpSpPr/>
          <p:nvPr/>
        </p:nvGrpSpPr>
        <p:grpSpPr>
          <a:xfrm>
            <a:off x="1115616" y="3539600"/>
            <a:ext cx="3651200" cy="784197"/>
            <a:chOff x="1115616" y="5813155"/>
            <a:chExt cx="3651200" cy="784197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l="26019" t="39479" r="49443" b="47921"/>
            <a:stretch>
              <a:fillRect/>
            </a:stretch>
          </p:blipFill>
          <p:spPr bwMode="auto">
            <a:xfrm>
              <a:off x="2051720" y="5813155"/>
              <a:ext cx="2715096" cy="784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" name="Groupe 54"/>
            <p:cNvGrpSpPr/>
            <p:nvPr/>
          </p:nvGrpSpPr>
          <p:grpSpPr>
            <a:xfrm>
              <a:off x="1115616" y="6021288"/>
              <a:ext cx="864096" cy="432048"/>
              <a:chOff x="5724128" y="6021288"/>
              <a:chExt cx="699449" cy="360040"/>
            </a:xfrm>
          </p:grpSpPr>
          <p:pic>
            <p:nvPicPr>
              <p:cNvPr id="53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2757" t="49944" r="83911" b="43178"/>
              <a:stretch>
                <a:fillRect/>
              </a:stretch>
            </p:blipFill>
            <p:spPr bwMode="auto">
              <a:xfrm>
                <a:off x="5724128" y="6021288"/>
                <a:ext cx="298713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4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855" t="50480" r="76754" b="44036"/>
              <a:stretch>
                <a:fillRect/>
              </a:stretch>
            </p:blipFill>
            <p:spPr bwMode="auto">
              <a:xfrm>
                <a:off x="6012160" y="6021288"/>
                <a:ext cx="411417" cy="300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7" cstate="print"/>
          <a:srcRect l="13516" t="33600" r="4084" b="52960"/>
          <a:stretch>
            <a:fillRect/>
          </a:stretch>
        </p:blipFill>
        <p:spPr bwMode="auto">
          <a:xfrm>
            <a:off x="1187624" y="4365104"/>
            <a:ext cx="7776864" cy="7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1"/>
          <p:cNvSpPr>
            <a:spLocks noChangeArrowheads="1"/>
          </p:cNvSpPr>
          <p:nvPr/>
        </p:nvSpPr>
        <p:spPr bwMode="auto">
          <a:xfrm>
            <a:off x="2051720" y="5301208"/>
            <a:ext cx="691276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Nuls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car ces vecteurs sont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fixes dans le référentiel choisi</a:t>
            </a:r>
            <a:endParaRPr kumimoji="0" lang="fr-FR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3347864" y="4365104"/>
            <a:ext cx="432048" cy="1008112"/>
            <a:chOff x="3347864" y="2060848"/>
            <a:chExt cx="432048" cy="1008112"/>
          </a:xfrm>
        </p:grpSpPr>
        <p:sp>
          <p:nvSpPr>
            <p:cNvPr id="57" name="Rectangle à coins arrondis 56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8" name="Connecteur droit avec flèche 57"/>
            <p:cNvCxnSpPr>
              <a:stCxn id="57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/>
          <p:cNvGrpSpPr/>
          <p:nvPr/>
        </p:nvGrpSpPr>
        <p:grpSpPr>
          <a:xfrm>
            <a:off x="5940152" y="4365104"/>
            <a:ext cx="432048" cy="1008112"/>
            <a:chOff x="3347864" y="2060848"/>
            <a:chExt cx="432048" cy="1008112"/>
          </a:xfrm>
        </p:grpSpPr>
        <p:sp>
          <p:nvSpPr>
            <p:cNvPr id="60" name="Rectangle à coins arrondis 59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1" name="Connecteur droit avec flèche 60"/>
            <p:cNvCxnSpPr>
              <a:stCxn id="60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e 61"/>
          <p:cNvGrpSpPr/>
          <p:nvPr/>
        </p:nvGrpSpPr>
        <p:grpSpPr>
          <a:xfrm>
            <a:off x="8583240" y="4365104"/>
            <a:ext cx="432048" cy="1008112"/>
            <a:chOff x="3347864" y="2060848"/>
            <a:chExt cx="432048" cy="1008112"/>
          </a:xfrm>
        </p:grpSpPr>
        <p:sp>
          <p:nvSpPr>
            <p:cNvPr id="63" name="Rectangle à coins arrondis 62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avec flèche 63"/>
            <p:cNvCxnSpPr>
              <a:stCxn id="63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8" cstate="print"/>
          <a:srcRect l="20013" t="31920" r="31488" b="54640"/>
          <a:stretch>
            <a:fillRect/>
          </a:stretch>
        </p:blipFill>
        <p:spPr bwMode="auto">
          <a:xfrm>
            <a:off x="1259632" y="5805264"/>
            <a:ext cx="4248472" cy="7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"/>
          <p:cNvPicPr>
            <a:picLocks noChangeAspect="1" noChangeArrowheads="1"/>
          </p:cNvPicPr>
          <p:nvPr/>
        </p:nvPicPr>
        <p:blipFill>
          <a:blip r:embed="rId4" cstate="print"/>
          <a:srcRect l="12757" t="49944" r="83911" b="43178"/>
          <a:stretch>
            <a:fillRect/>
          </a:stretch>
        </p:blipFill>
        <p:spPr bwMode="auto">
          <a:xfrm>
            <a:off x="327735" y="4581128"/>
            <a:ext cx="36902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"/>
          <p:cNvPicPr>
            <a:picLocks noChangeAspect="1" noChangeArrowheads="1"/>
          </p:cNvPicPr>
          <p:nvPr/>
        </p:nvPicPr>
        <p:blipFill>
          <a:blip r:embed="rId4" cstate="print"/>
          <a:srcRect l="18855" t="50480" r="76754" b="44036"/>
          <a:stretch>
            <a:fillRect/>
          </a:stretch>
        </p:blipFill>
        <p:spPr bwMode="auto">
          <a:xfrm>
            <a:off x="683568" y="4581128"/>
            <a:ext cx="50826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"/>
          <p:cNvPicPr>
            <a:picLocks noChangeAspect="1" noChangeArrowheads="1"/>
          </p:cNvPicPr>
          <p:nvPr/>
        </p:nvPicPr>
        <p:blipFill>
          <a:blip r:embed="rId4" cstate="print"/>
          <a:srcRect l="12757" t="49944" r="83911" b="43178"/>
          <a:stretch>
            <a:fillRect/>
          </a:stretch>
        </p:blipFill>
        <p:spPr bwMode="auto">
          <a:xfrm>
            <a:off x="399743" y="6021288"/>
            <a:ext cx="369029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"/>
          <p:cNvPicPr>
            <a:picLocks noChangeAspect="1" noChangeArrowheads="1"/>
          </p:cNvPicPr>
          <p:nvPr/>
        </p:nvPicPr>
        <p:blipFill>
          <a:blip r:embed="rId4" cstate="print"/>
          <a:srcRect l="18855" t="50480" r="76754" b="44036"/>
          <a:stretch>
            <a:fillRect/>
          </a:stretch>
        </p:blipFill>
        <p:spPr bwMode="auto">
          <a:xfrm>
            <a:off x="755576" y="6021288"/>
            <a:ext cx="508263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615612" y="339999"/>
            <a:ext cx="896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 vecteur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accélération  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la dérivée du vecteur vitesse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</a:t>
            </a:r>
            <a:r>
              <a:rPr kumimoji="0" lang="fr-FR" sz="20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3911" b="43178"/>
          <a:stretch>
            <a:fillRect/>
          </a:stretch>
        </p:blipFill>
        <p:spPr bwMode="auto">
          <a:xfrm>
            <a:off x="3445024" y="325413"/>
            <a:ext cx="360040" cy="433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1"/>
          <p:cNvPicPr>
            <a:picLocks noChangeAspect="1" noChangeArrowheads="1"/>
          </p:cNvPicPr>
          <p:nvPr/>
        </p:nvPicPr>
        <p:blipFill>
          <a:blip r:embed="rId5" cstate="print"/>
          <a:srcRect t="-16345" r="45454" b="-18470"/>
          <a:stretch>
            <a:fillRect/>
          </a:stretch>
        </p:blipFill>
        <p:spPr bwMode="auto">
          <a:xfrm>
            <a:off x="7827987" y="270173"/>
            <a:ext cx="504056" cy="51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132904" y="2020778"/>
            <a:ext cx="896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Le vecteur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accélération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est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la dérivée </a:t>
            </a:r>
            <a:r>
              <a:rPr lang="fr-FR" sz="2000" b="1" u="sng" dirty="0" smtClean="0">
                <a:solidFill>
                  <a:srgbClr val="FF000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seconde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du vecteur position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4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447" t="71399" r="43301" b="22721"/>
          <a:stretch>
            <a:fillRect/>
          </a:stretch>
        </p:blipFill>
        <p:spPr bwMode="auto">
          <a:xfrm>
            <a:off x="8413824" y="1998712"/>
            <a:ext cx="462909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"/>
          <p:cNvPicPr>
            <a:picLocks noChangeAspect="1" noChangeArrowheads="1"/>
          </p:cNvPicPr>
          <p:nvPr/>
        </p:nvPicPr>
        <p:blipFill>
          <a:blip r:embed="rId4" cstate="print"/>
          <a:srcRect l="12757" t="49944" r="83911" b="43178"/>
          <a:stretch>
            <a:fillRect/>
          </a:stretch>
        </p:blipFill>
        <p:spPr bwMode="auto">
          <a:xfrm>
            <a:off x="2901960" y="2045307"/>
            <a:ext cx="307470" cy="370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512" y="4653136"/>
            <a:ext cx="8784976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0"/>
            <a:ext cx="91440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I- Repérage de la position d’un point matériel dans l’</a:t>
            </a:r>
            <a:r>
              <a:rPr kumimoji="0" lang="fr-FR" sz="24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es-pace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 et dans le temps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908720"/>
            <a:ext cx="361509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>
                <a:latin typeface="Bookman Old Style" pitchFamily="18" charset="0"/>
              </a:rPr>
              <a:t>Notion de </a:t>
            </a:r>
            <a:r>
              <a:rPr lang="fr-FR" sz="2200" b="1" u="sng" dirty="0" smtClean="0">
                <a:latin typeface="Bookman Old Style" pitchFamily="18" charset="0"/>
              </a:rPr>
              <a:t>référentiel</a:t>
            </a:r>
            <a:endParaRPr lang="fr-FR" sz="2200" dirty="0">
              <a:latin typeface="Bookman Old Style" pitchFamily="18" charset="0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419872" y="1412776"/>
            <a:ext cx="5472608" cy="3168352"/>
            <a:chOff x="3419872" y="1412776"/>
            <a:chExt cx="5472608" cy="3168352"/>
          </a:xfrm>
        </p:grpSpPr>
        <p:pic>
          <p:nvPicPr>
            <p:cNvPr id="4" name="Image 3"/>
            <p:cNvPicPr/>
            <p:nvPr/>
          </p:nvPicPr>
          <p:blipFill>
            <a:blip r:embed="rId2" cstate="print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19872" y="1412776"/>
              <a:ext cx="5472608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Image 4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6948264" y="2132856"/>
              <a:ext cx="900050" cy="62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6948264" y="3957975"/>
              <a:ext cx="900050" cy="623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9512" y="1484784"/>
            <a:ext cx="3096344" cy="302433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Définition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907704" y="4669494"/>
            <a:ext cx="7056784" cy="9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mouvement d’un point matériel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dépend du référentiel dans lequel on se place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l’étudier : on dit que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mouvement est RELATIF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51520" y="1844824"/>
            <a:ext cx="29523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Un référentiel est un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objet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défini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arbitraire-ment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comme fixe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rapport auquel sont repérées les positions du système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dont on étudie le mouvement.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6080" y="5733256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62"/>
          <p:cNvSpPr>
            <a:spLocks noChangeArrowheads="1"/>
          </p:cNvSpPr>
          <p:nvPr/>
        </p:nvSpPr>
        <p:spPr bwMode="auto">
          <a:xfrm>
            <a:off x="1547664" y="5747389"/>
            <a:ext cx="7416800" cy="101566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fr-FR" sz="2000" i="1" dirty="0"/>
              <a:t>En </a:t>
            </a:r>
            <a:r>
              <a:rPr lang="fr-FR" sz="2000" i="1" dirty="0" smtClean="0"/>
              <a:t>mécanique classique, </a:t>
            </a:r>
            <a:r>
              <a:rPr lang="fr-FR" sz="2000" b="1" i="1" dirty="0"/>
              <a:t>le mouvement est </a:t>
            </a:r>
            <a:r>
              <a:rPr lang="fr-FR" sz="2000" b="1" i="1" u="sng" dirty="0"/>
              <a:t>RELATIF</a:t>
            </a:r>
            <a:r>
              <a:rPr lang="fr-FR" sz="2000" i="1" dirty="0"/>
              <a:t>, mais </a:t>
            </a:r>
            <a:r>
              <a:rPr lang="fr-FR" sz="2000" b="1" i="1" dirty="0"/>
              <a:t>le temps est </a:t>
            </a:r>
            <a:r>
              <a:rPr lang="fr-FR" sz="2000" b="1" i="1" u="sng" dirty="0"/>
              <a:t>ABSOLU</a:t>
            </a:r>
            <a:r>
              <a:rPr lang="fr-FR" sz="2000" i="1" dirty="0"/>
              <a:t>, c'est-à-dire </a:t>
            </a:r>
            <a:r>
              <a:rPr lang="fr-FR" sz="2000" i="1" dirty="0" smtClean="0"/>
              <a:t>que le temps a la </a:t>
            </a:r>
            <a:r>
              <a:rPr lang="fr-FR" sz="2000" i="1" dirty="0"/>
              <a:t>même valeur quel que soit le référentiel d’étude. Ce n’est plus le cas en mécanique relativiste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8673" grpId="0"/>
      <p:bldP spid="3" grpId="0"/>
      <p:bldP spid="28674" grpId="0" animBg="1"/>
      <p:bldP spid="28675" grpId="0"/>
      <p:bldP spid="28676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04664"/>
            <a:ext cx="8928992" cy="633670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7"/>
          <p:cNvSpPr>
            <a:spLocks noChangeArrowheads="1"/>
          </p:cNvSpPr>
          <p:nvPr/>
        </p:nvSpPr>
        <p:spPr bwMode="auto">
          <a:xfrm flipV="1">
            <a:off x="5733653" y="4465687"/>
            <a:ext cx="3240360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52" t="32760" r="13534" b="20201"/>
          <a:stretch>
            <a:fillRect/>
          </a:stretch>
        </p:blipFill>
        <p:spPr bwMode="auto">
          <a:xfrm>
            <a:off x="3779912" y="4437112"/>
            <a:ext cx="51845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1619672" y="4509120"/>
            <a:ext cx="432048" cy="36004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3131840" y="4509120"/>
            <a:ext cx="432048" cy="36004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4591050" y="4509120"/>
            <a:ext cx="432048" cy="36004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>
            <a:off x="1557189" y="3501008"/>
            <a:ext cx="504056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>
            <a:off x="3059832" y="3501008"/>
            <a:ext cx="504056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4572000" y="3501008"/>
            <a:ext cx="504056" cy="720080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5" name="Flèche vers le bas 54"/>
          <p:cNvSpPr/>
          <p:nvPr/>
        </p:nvSpPr>
        <p:spPr>
          <a:xfrm flipH="1">
            <a:off x="1763688" y="4221088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Flèche vers le bas 55"/>
          <p:cNvSpPr/>
          <p:nvPr/>
        </p:nvSpPr>
        <p:spPr>
          <a:xfrm flipH="1">
            <a:off x="3275856" y="4221088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 vers le bas 56"/>
          <p:cNvSpPr/>
          <p:nvPr/>
        </p:nvSpPr>
        <p:spPr>
          <a:xfrm flipH="1">
            <a:off x="4744591" y="4221088"/>
            <a:ext cx="144016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979712" y="-273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4) </a:t>
            </a:r>
            <a:r>
              <a:rPr lang="fr-FR" sz="2200" b="1" u="sng" dirty="0" smtClean="0">
                <a:latin typeface="Bookman Old Style" pitchFamily="18" charset="0"/>
              </a:rPr>
              <a:t>Le vecteur « accélération »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101822" y="381545"/>
            <a:ext cx="5766322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kumimoji="0" lang="fr-FR" sz="19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195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Coordonnées cartésiennes du vecteur accélération</a:t>
            </a:r>
            <a:r>
              <a:rPr lang="fr-FR" sz="195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:</a:t>
            </a:r>
            <a:endParaRPr kumimoji="0" lang="fr-FR" sz="195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520" y="741585"/>
            <a:ext cx="49558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dirty="0" smtClean="0"/>
              <a:t>On rappelle que dans le repère cartésien, </a:t>
            </a:r>
            <a:endParaRPr lang="fr-FR" sz="22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37327" t="45359" r="26291" b="47081"/>
          <a:stretch>
            <a:fillRect/>
          </a:stretch>
        </p:blipFill>
        <p:spPr bwMode="auto">
          <a:xfrm>
            <a:off x="5076056" y="757394"/>
            <a:ext cx="3816424" cy="42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88900" y="1418166"/>
            <a:ext cx="849283" cy="27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Donc</a:t>
            </a:r>
            <a:endParaRPr kumimoji="0" lang="fr-FR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 cstate="print"/>
          <a:srcRect l="16065" t="39479" r="49443" b="47921"/>
          <a:stretch>
            <a:fillRect/>
          </a:stretch>
        </p:blipFill>
        <p:spPr bwMode="auto">
          <a:xfrm>
            <a:off x="950392" y="1227542"/>
            <a:ext cx="3816424" cy="78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5" cstate="print"/>
          <a:srcRect l="13516" t="33600" r="4084" b="52960"/>
          <a:stretch>
            <a:fillRect/>
          </a:stretch>
        </p:blipFill>
        <p:spPr bwMode="auto">
          <a:xfrm>
            <a:off x="1187624" y="2060848"/>
            <a:ext cx="7776864" cy="71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051720" y="2996952"/>
            <a:ext cx="6912768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Nuls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car ces vecteurs sont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fixes dans le référentiel choisi</a:t>
            </a:r>
            <a:endParaRPr kumimoji="0" lang="fr-FR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3347864" y="2060848"/>
            <a:ext cx="432048" cy="1008112"/>
            <a:chOff x="3347864" y="2060848"/>
            <a:chExt cx="432048" cy="1008112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7" name="Connecteur droit avec flèche 26"/>
            <p:cNvCxnSpPr>
              <a:stCxn id="25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/>
          <p:cNvGrpSpPr/>
          <p:nvPr/>
        </p:nvGrpSpPr>
        <p:grpSpPr>
          <a:xfrm>
            <a:off x="5940152" y="2060848"/>
            <a:ext cx="432048" cy="1008112"/>
            <a:chOff x="3347864" y="2060848"/>
            <a:chExt cx="432048" cy="1008112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2" name="Connecteur droit avec flèche 31"/>
            <p:cNvCxnSpPr>
              <a:stCxn id="31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e 32"/>
          <p:cNvGrpSpPr/>
          <p:nvPr/>
        </p:nvGrpSpPr>
        <p:grpSpPr>
          <a:xfrm>
            <a:off x="8583240" y="2060848"/>
            <a:ext cx="432048" cy="1008112"/>
            <a:chOff x="3347864" y="2060848"/>
            <a:chExt cx="432048" cy="1008112"/>
          </a:xfrm>
        </p:grpSpPr>
        <p:sp>
          <p:nvSpPr>
            <p:cNvPr id="34" name="Rectangle à coins arrondis 33"/>
            <p:cNvSpPr/>
            <p:nvPr/>
          </p:nvSpPr>
          <p:spPr>
            <a:xfrm>
              <a:off x="3347864" y="2060848"/>
              <a:ext cx="432048" cy="720080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5" name="Connecteur droit avec flèche 34"/>
            <p:cNvCxnSpPr>
              <a:stCxn id="34" idx="2"/>
            </p:cNvCxnSpPr>
            <p:nvPr/>
          </p:nvCxnSpPr>
          <p:spPr>
            <a:xfrm>
              <a:off x="3563888" y="2780928"/>
              <a:ext cx="0" cy="28803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13" t="31920" r="31488" b="54640"/>
          <a:stretch>
            <a:fillRect/>
          </a:stretch>
        </p:blipFill>
        <p:spPr bwMode="auto">
          <a:xfrm>
            <a:off x="1259632" y="3501008"/>
            <a:ext cx="4248472" cy="70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06" t="50909" r="31488" b="38423"/>
          <a:stretch>
            <a:fillRect/>
          </a:stretch>
        </p:blipFill>
        <p:spPr bwMode="auto">
          <a:xfrm>
            <a:off x="1331640" y="4365104"/>
            <a:ext cx="460851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26988" y="4941168"/>
            <a:ext cx="38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vecteur accélération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395536" y="2276872"/>
            <a:ext cx="864096" cy="432048"/>
            <a:chOff x="399743" y="6021288"/>
            <a:chExt cx="864096" cy="432048"/>
          </a:xfrm>
        </p:grpSpPr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oupe 41"/>
          <p:cNvGrpSpPr/>
          <p:nvPr/>
        </p:nvGrpSpPr>
        <p:grpSpPr>
          <a:xfrm>
            <a:off x="395536" y="3645024"/>
            <a:ext cx="864096" cy="432048"/>
            <a:chOff x="399743" y="6021288"/>
            <a:chExt cx="864096" cy="432048"/>
          </a:xfrm>
        </p:grpSpPr>
        <p:pic>
          <p:nvPicPr>
            <p:cNvPr id="43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" name="Groupe 45"/>
          <p:cNvGrpSpPr/>
          <p:nvPr/>
        </p:nvGrpSpPr>
        <p:grpSpPr>
          <a:xfrm>
            <a:off x="467544" y="4437112"/>
            <a:ext cx="864096" cy="432048"/>
            <a:chOff x="399743" y="6021288"/>
            <a:chExt cx="864096" cy="432048"/>
          </a:xfrm>
        </p:grpSpPr>
        <p:pic>
          <p:nvPicPr>
            <p:cNvPr id="47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1"/>
            <p:cNvPicPr>
              <a:picLocks noChangeAspect="1" noChangeArrowheads="1"/>
            </p:cNvPicPr>
            <p:nvPr/>
          </p:nvPicPr>
          <p:blipFill>
            <a:blip r:embed="rId7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928992" cy="237626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6988" y="692696"/>
            <a:ext cx="38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-2500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z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les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coordonnées du vecteur accélération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dans le repère cartésien : ce sont les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dérivées des coordonnées du vecteur vitesse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2418854"/>
            <a:ext cx="46440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Les coordonnées </a:t>
            </a:r>
            <a:r>
              <a:rPr kumimoji="0" lang="fr-FR" sz="22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2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2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200" b="1" i="0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200" b="1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200" b="1" i="0" strike="noStrike" cap="none" normalizeH="0" baseline="-2500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kumimoji="0" lang="fr-FR" sz="2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139952" y="2420888"/>
            <a:ext cx="71287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</a:t>
            </a:r>
            <a:r>
              <a:rPr lang="fr-FR" sz="22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p</a:t>
            </a:r>
            <a:r>
              <a:rPr kumimoji="0" lang="fr-FR" sz="22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euvent prendre n’importe quelle valeur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139952" y="2780928"/>
            <a:ext cx="712879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2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ont une </a:t>
            </a:r>
            <a:r>
              <a:rPr lang="fr-FR" sz="22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valeur qui dépend du temps</a:t>
            </a:r>
            <a:r>
              <a:rPr kumimoji="0" lang="fr-FR" sz="22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84554" y="3178251"/>
            <a:ext cx="536294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EQUATIONS</a:t>
            </a:r>
            <a:r>
              <a:rPr kumimoji="0" lang="fr-FR" sz="24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HORAIRES</a:t>
            </a:r>
            <a:r>
              <a:rPr kumimoji="0" lang="fr-FR" sz="24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400" b="1" i="0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a</a:t>
            </a:r>
            <a:r>
              <a:rPr kumimoji="0" lang="fr-FR" sz="2400" b="1" i="0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(t)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sz="24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696440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2"/>
          <p:cNvSpPr>
            <a:spLocks noChangeArrowheads="1"/>
          </p:cNvSpPr>
          <p:nvPr/>
        </p:nvSpPr>
        <p:spPr bwMode="auto">
          <a:xfrm>
            <a:off x="1763688" y="3708634"/>
            <a:ext cx="7380312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/>
              <a:t>Un vecteur accélération ayant les coordonnées</a:t>
            </a:r>
          </a:p>
          <a:p>
            <a:r>
              <a:rPr lang="fr-FR" sz="2000" b="1" dirty="0" err="1" smtClean="0"/>
              <a:t>a</a:t>
            </a:r>
            <a:r>
              <a:rPr lang="fr-FR" sz="2000" b="1" baseline="-25000" dirty="0" err="1" smtClean="0"/>
              <a:t>x</a:t>
            </a:r>
            <a:r>
              <a:rPr lang="fr-FR" sz="2000" i="1" dirty="0" smtClean="0"/>
              <a:t>, </a:t>
            </a:r>
            <a:r>
              <a:rPr lang="fr-FR" sz="2000" b="1" dirty="0" smtClean="0"/>
              <a:t>a</a:t>
            </a:r>
            <a:r>
              <a:rPr lang="fr-FR" sz="2000" b="1" baseline="-25000" dirty="0" smtClean="0"/>
              <a:t>y</a:t>
            </a:r>
            <a:r>
              <a:rPr lang="fr-FR" sz="2000" i="1" dirty="0" smtClean="0"/>
              <a:t> et </a:t>
            </a:r>
            <a:r>
              <a:rPr lang="fr-FR" sz="2000" b="1" dirty="0" err="1" smtClean="0"/>
              <a:t>a</a:t>
            </a:r>
            <a:r>
              <a:rPr lang="fr-FR" sz="2000" b="1" baseline="-25000" dirty="0" err="1" smtClean="0"/>
              <a:t>z</a:t>
            </a:r>
            <a:r>
              <a:rPr lang="fr-FR" sz="2000" i="1" dirty="0" smtClean="0"/>
              <a:t> a une norme </a:t>
            </a:r>
            <a:r>
              <a:rPr lang="fr-FR" sz="2000" b="1" dirty="0" smtClean="0"/>
              <a:t>a </a:t>
            </a:r>
            <a:r>
              <a:rPr lang="fr-FR" sz="2000" i="1" dirty="0" smtClean="0"/>
              <a:t>telle que : </a:t>
            </a:r>
            <a:endParaRPr lang="fr-FR" sz="2000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 l="56932" t="38816" r="20388" b="50760"/>
          <a:stretch>
            <a:fillRect/>
          </a:stretch>
        </p:blipFill>
        <p:spPr bwMode="auto">
          <a:xfrm>
            <a:off x="6732240" y="3838517"/>
            <a:ext cx="222829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e 14"/>
          <p:cNvGrpSpPr/>
          <p:nvPr/>
        </p:nvGrpSpPr>
        <p:grpSpPr>
          <a:xfrm>
            <a:off x="395536" y="214040"/>
            <a:ext cx="864096" cy="432048"/>
            <a:chOff x="399743" y="6021288"/>
            <a:chExt cx="864096" cy="432048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2757" t="49944" r="83911" b="43178"/>
            <a:stretch>
              <a:fillRect/>
            </a:stretch>
          </p:blipFill>
          <p:spPr bwMode="auto">
            <a:xfrm>
              <a:off x="399743" y="6021288"/>
              <a:ext cx="369029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 l="18855" t="50480" r="76754" b="44036"/>
            <a:stretch>
              <a:fillRect/>
            </a:stretch>
          </p:blipFill>
          <p:spPr bwMode="auto">
            <a:xfrm>
              <a:off x="755576" y="6021288"/>
              <a:ext cx="508263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-1" y="4555420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III- Etude de mouvements particuliers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47664" y="4941168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 l="30239" t="21839" r="11644" b="57161"/>
          <a:stretch>
            <a:fillRect/>
          </a:stretch>
        </p:blipFill>
        <p:spPr bwMode="auto">
          <a:xfrm>
            <a:off x="4427984" y="5517232"/>
            <a:ext cx="4501008" cy="9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 l="12990" t="45359" r="78033" b="47081"/>
          <a:stretch>
            <a:fillRect/>
          </a:stretch>
        </p:blipFill>
        <p:spPr bwMode="auto">
          <a:xfrm>
            <a:off x="227278" y="5301208"/>
            <a:ext cx="864096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 cstate="print"/>
          <a:srcRect l="42701" t="45359" r="51157" b="47081"/>
          <a:stretch>
            <a:fillRect/>
          </a:stretch>
        </p:blipFill>
        <p:spPr bwMode="auto">
          <a:xfrm>
            <a:off x="179512" y="5692289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/>
          <a:srcRect l="88003" t="45359" r="5855" b="47081"/>
          <a:stretch>
            <a:fillRect/>
          </a:stretch>
        </p:blipFill>
        <p:spPr bwMode="auto">
          <a:xfrm>
            <a:off x="251520" y="6290270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/>
          <a:srcRect l="18900" t="46199" r="73068" b="47921"/>
          <a:stretch>
            <a:fillRect/>
          </a:stretch>
        </p:blipFill>
        <p:spPr bwMode="auto">
          <a:xfrm>
            <a:off x="1148524" y="5372692"/>
            <a:ext cx="677647" cy="27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303" t="42741" r="28238" b="43819"/>
          <a:stretch>
            <a:fillRect/>
          </a:stretch>
        </p:blipFill>
        <p:spPr bwMode="auto">
          <a:xfrm>
            <a:off x="774625" y="5554516"/>
            <a:ext cx="2450939" cy="700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5733653" y="116632"/>
            <a:ext cx="3240360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17" t="43679" r="22039" b="43721"/>
          <a:stretch>
            <a:fillRect/>
          </a:stretch>
        </p:blipFill>
        <p:spPr bwMode="auto">
          <a:xfrm>
            <a:off x="827584" y="6165305"/>
            <a:ext cx="3578458" cy="65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619672" y="188640"/>
            <a:ext cx="432048" cy="432048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52" t="32760" r="13534" b="20201"/>
          <a:stretch>
            <a:fillRect/>
          </a:stretch>
        </p:blipFill>
        <p:spPr bwMode="auto">
          <a:xfrm>
            <a:off x="3779912" y="116632"/>
            <a:ext cx="518457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4572000" y="188640"/>
            <a:ext cx="432048" cy="432048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3131840" y="188640"/>
            <a:ext cx="432048" cy="432048"/>
          </a:xfrm>
          <a:prstGeom prst="rect">
            <a:avLst/>
          </a:prstGeom>
          <a:solidFill>
            <a:srgbClr val="92D05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756" t="50909" r="31488" b="38423"/>
          <a:stretch>
            <a:fillRect/>
          </a:stretch>
        </p:blipFill>
        <p:spPr bwMode="auto">
          <a:xfrm>
            <a:off x="1259632" y="116632"/>
            <a:ext cx="46805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1" grpId="0" animBg="1"/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7504" y="3400425"/>
            <a:ext cx="8928992" cy="1080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60" name="Rectangle 59"/>
          <p:cNvSpPr/>
          <p:nvPr/>
        </p:nvSpPr>
        <p:spPr>
          <a:xfrm>
            <a:off x="179512" y="5316703"/>
            <a:ext cx="8856984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Conséquence sur le vecteur ACCELERATION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</a:p>
          <a:p>
            <a:pPr lvl="0" algn="just"/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  <a:p>
            <a:pPr lvl="0" algn="just"/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  <a:p>
            <a:pPr lvl="0" algn="just"/>
            <a:endParaRPr lang="fr-FR" sz="20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7664" y="-27384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0239" t="21839" r="11644" b="57161"/>
          <a:stretch>
            <a:fillRect/>
          </a:stretch>
        </p:blipFill>
        <p:spPr bwMode="auto">
          <a:xfrm>
            <a:off x="4427984" y="548680"/>
            <a:ext cx="4501008" cy="9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2990" t="45359" r="78033" b="47081"/>
          <a:stretch>
            <a:fillRect/>
          </a:stretch>
        </p:blipFill>
        <p:spPr bwMode="auto">
          <a:xfrm>
            <a:off x="227278" y="332656"/>
            <a:ext cx="864096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2701" t="45359" r="51157" b="47081"/>
          <a:stretch>
            <a:fillRect/>
          </a:stretch>
        </p:blipFill>
        <p:spPr bwMode="auto">
          <a:xfrm>
            <a:off x="179512" y="817662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88003" t="45359" r="5855" b="47081"/>
          <a:stretch>
            <a:fillRect/>
          </a:stretch>
        </p:blipFill>
        <p:spPr bwMode="auto">
          <a:xfrm>
            <a:off x="251520" y="1369343"/>
            <a:ext cx="591224" cy="40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8900" t="46199" r="73068" b="47921"/>
          <a:stretch>
            <a:fillRect/>
          </a:stretch>
        </p:blipFill>
        <p:spPr bwMode="auto">
          <a:xfrm>
            <a:off x="1148524" y="404140"/>
            <a:ext cx="677647" cy="27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45303" t="42741" r="28238" b="43819"/>
          <a:stretch>
            <a:fillRect/>
          </a:stretch>
        </p:blipFill>
        <p:spPr bwMode="auto">
          <a:xfrm>
            <a:off x="774626" y="683171"/>
            <a:ext cx="2357214" cy="67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217" t="43679" r="22039" b="43721"/>
          <a:stretch>
            <a:fillRect/>
          </a:stretch>
        </p:blipFill>
        <p:spPr bwMode="auto">
          <a:xfrm>
            <a:off x="827583" y="1245427"/>
            <a:ext cx="3670347" cy="67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2220359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Le mouvement rectiligne </a:t>
            </a:r>
            <a:r>
              <a:rPr lang="fr-FR" sz="2000" b="1" i="1" u="sng" dirty="0" smtClean="0">
                <a:latin typeface="Bookman Old Style" pitchFamily="18" charset="0"/>
              </a:rPr>
              <a:t>UNIFORME</a:t>
            </a:r>
            <a:endParaRPr lang="fr-FR" sz="20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2362" t="25200" r="3139" b="62200"/>
          <a:stretch>
            <a:fillRect/>
          </a:stretch>
        </p:blipFill>
        <p:spPr bwMode="auto">
          <a:xfrm>
            <a:off x="0" y="2652407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32700" y="5995391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504" y="3372487"/>
            <a:ext cx="8856984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     Un mouvement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RECTILIGNE UNIFORME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est caractérisé par un vecteur  …………… </a:t>
            </a:r>
            <a:r>
              <a:rPr lang="fr-FR" sz="2150" b="1" u="sng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constant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c’est-à-dire qu’à chaque instant, ce vecteur a la même ………………, le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même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………… et la même …………… . </a:t>
            </a:r>
            <a:endParaRPr lang="fr-FR" sz="2150" dirty="0"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2915816" y="5676743"/>
            <a:ext cx="1952968" cy="992617"/>
            <a:chOff x="6660232" y="4365104"/>
            <a:chExt cx="1952968" cy="992617"/>
          </a:xfrm>
        </p:grpSpPr>
        <p:grpSp>
          <p:nvGrpSpPr>
            <p:cNvPr id="33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35" name="Picture 1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6" name="Picture 1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Picture 1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" name="Picture 1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e 40"/>
          <p:cNvGrpSpPr/>
          <p:nvPr/>
        </p:nvGrpSpPr>
        <p:grpSpPr>
          <a:xfrm>
            <a:off x="4753299" y="5962217"/>
            <a:ext cx="720080" cy="461665"/>
            <a:chOff x="6012160" y="4062939"/>
            <a:chExt cx="720080" cy="461665"/>
          </a:xfrm>
        </p:grpSpPr>
        <p:sp>
          <p:nvSpPr>
            <p:cNvPr id="38" name="Rectangle 37"/>
            <p:cNvSpPr/>
            <p:nvPr/>
          </p:nvSpPr>
          <p:spPr>
            <a:xfrm>
              <a:off x="6012160" y="4062939"/>
              <a:ext cx="7200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fr-FR" sz="2400" b="1" dirty="0" smtClean="0">
                  <a:latin typeface="Arial" pitchFamily="34" charset="0"/>
                  <a:cs typeface="Arial" pitchFamily="34" charset="0"/>
                </a:rPr>
                <a:t>0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6300192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e 44"/>
          <p:cNvGrpSpPr/>
          <p:nvPr/>
        </p:nvGrpSpPr>
        <p:grpSpPr>
          <a:xfrm>
            <a:off x="5868144" y="5964775"/>
            <a:ext cx="4680520" cy="290512"/>
            <a:chOff x="6637082" y="4051364"/>
            <a:chExt cx="4680520" cy="290512"/>
          </a:xfrm>
        </p:grpSpPr>
        <p:sp>
          <p:nvSpPr>
            <p:cNvPr id="42" name="Rectangle 8"/>
            <p:cNvSpPr>
              <a:spLocks noChangeArrowheads="1"/>
            </p:cNvSpPr>
            <p:nvPr/>
          </p:nvSpPr>
          <p:spPr bwMode="auto">
            <a:xfrm>
              <a:off x="6637082" y="4051364"/>
              <a:ext cx="4680520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car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v  = 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C</a:t>
              </a:r>
              <a:r>
                <a:rPr kumimoji="0" lang="fr-FR" sz="2400" b="1" i="0" u="none" strike="noStrike" cap="none" normalizeH="0" baseline="3000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te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3" name="Connecteur droit avec flèche 42"/>
            <p:cNvCxnSpPr/>
            <p:nvPr/>
          </p:nvCxnSpPr>
          <p:spPr>
            <a:xfrm>
              <a:off x="7164288" y="4149080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7800785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161925" y="3694427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vitesse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79512" y="4020559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699792" y="4020559"/>
            <a:ext cx="79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860032" y="4020559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5616" y="4524615"/>
            <a:ext cx="5762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Rectangle 62"/>
          <p:cNvSpPr>
            <a:spLocks noChangeArrowheads="1"/>
          </p:cNvSpPr>
          <p:nvPr/>
        </p:nvSpPr>
        <p:spPr bwMode="auto">
          <a:xfrm>
            <a:off x="1763688" y="4668631"/>
            <a:ext cx="7380312" cy="40011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smtClean="0">
                <a:latin typeface="Arial Narrow" pitchFamily="34" charset="0"/>
              </a:rPr>
              <a:t>Le vecteur vitesse </a:t>
            </a:r>
            <a:r>
              <a:rPr lang="fr-FR" sz="2000" i="1" dirty="0" smtClean="0">
                <a:latin typeface="Arial Narrow" pitchFamily="34" charset="0"/>
              </a:rPr>
              <a:t>des autres mouvements uniformes </a:t>
            </a:r>
            <a:r>
              <a:rPr lang="fr-FR" sz="2000" i="1" dirty="0" smtClean="0">
                <a:latin typeface="Arial Narrow" pitchFamily="34" charset="0"/>
              </a:rPr>
              <a:t>n’est pas constant !</a:t>
            </a:r>
            <a:endParaRPr lang="fr-FR" sz="2000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0" grpId="0" animBg="1"/>
      <p:bldP spid="11" grpId="0"/>
      <p:bldP spid="2054" grpId="0"/>
      <p:bldP spid="30" grpId="0"/>
      <p:bldP spid="53" grpId="0"/>
      <p:bldP spid="54" grpId="0"/>
      <p:bldP spid="55" grpId="0"/>
      <p:bldP spid="56" grpId="0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146461" y="2636913"/>
            <a:ext cx="8856984" cy="1092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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Conséquence sur le vecteur ACCELERATION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 3" pitchFamily="18" charset="2"/>
              </a:rPr>
              <a:t>:</a:t>
            </a:r>
            <a:endParaRPr lang="fr-FR" sz="15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  <a:p>
            <a:pPr lvl="0" algn="just"/>
            <a:endParaRPr lang="fr-FR" sz="15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  <a:p>
            <a:pPr lvl="0" algn="just"/>
            <a:endParaRPr lang="fr-FR" sz="15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  <a:p>
            <a:pPr lvl="0" algn="just"/>
            <a:endParaRPr lang="fr-FR" sz="1500" dirty="0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 3" pitchFamily="18" charset="2"/>
            </a:endParaRPr>
          </a:p>
        </p:txBody>
      </p:sp>
      <p:sp>
        <p:nvSpPr>
          <p:cNvPr id="54" name="Rectangle 3"/>
          <p:cNvSpPr>
            <a:spLocks noChangeArrowheads="1"/>
          </p:cNvSpPr>
          <p:nvPr/>
        </p:nvSpPr>
        <p:spPr bwMode="auto">
          <a:xfrm>
            <a:off x="504827" y="4713569"/>
            <a:ext cx="86044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un mouvement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rectiligne uniforme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la valeur de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la même à chaque instant. On a donc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03062" y="5324358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57" name="Rectangle 56"/>
          <p:cNvSpPr/>
          <p:nvPr/>
        </p:nvSpPr>
        <p:spPr>
          <a:xfrm>
            <a:off x="3756762" y="5310225"/>
            <a:ext cx="1175278" cy="48992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547664" y="-27384"/>
            <a:ext cx="46842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Les mouvements rectilignes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360040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Le mouvement rectiligne </a:t>
            </a:r>
            <a:r>
              <a:rPr lang="fr-FR" sz="2000" b="1" i="1" u="sng" dirty="0" smtClean="0">
                <a:latin typeface="Bookman Old Style" pitchFamily="18" charset="0"/>
              </a:rPr>
              <a:t>UNIFORME</a:t>
            </a:r>
            <a:endParaRPr lang="fr-FR" sz="20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62" t="25200" r="3139" b="62200"/>
          <a:stretch>
            <a:fillRect/>
          </a:stretch>
        </p:blipFill>
        <p:spPr bwMode="auto">
          <a:xfrm>
            <a:off x="0" y="792088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277228" y="4894868"/>
            <a:ext cx="550356" cy="47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6"/>
          <p:cNvSpPr>
            <a:spLocks noChangeArrowheads="1"/>
          </p:cNvSpPr>
          <p:nvPr/>
        </p:nvSpPr>
        <p:spPr bwMode="auto">
          <a:xfrm>
            <a:off x="274670" y="6116446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0" name="Picture 1"/>
          <p:cNvPicPr>
            <a:picLocks noChangeAspect="1" noChangeArrowheads="1"/>
          </p:cNvPicPr>
          <p:nvPr/>
        </p:nvPicPr>
        <p:blipFill>
          <a:blip r:embed="rId3" cstate="print"/>
          <a:srcRect l="37010" t="69719" r="50000" b="16001"/>
          <a:stretch>
            <a:fillRect/>
          </a:stretch>
        </p:blipFill>
        <p:spPr bwMode="auto">
          <a:xfrm>
            <a:off x="2146878" y="5877272"/>
            <a:ext cx="12809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2"/>
          <p:cNvSpPr>
            <a:spLocks noChangeArrowheads="1"/>
          </p:cNvSpPr>
          <p:nvPr/>
        </p:nvSpPr>
        <p:spPr bwMode="auto">
          <a:xfrm>
            <a:off x="3454597" y="6070146"/>
            <a:ext cx="4311650" cy="52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obtient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intégrant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36512" y="3824583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288032" y="4378613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 mouvement 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5077843" y="4342772"/>
            <a:ext cx="936104" cy="504056"/>
            <a:chOff x="5041331" y="6179437"/>
            <a:chExt cx="936104" cy="504056"/>
          </a:xfrm>
        </p:grpSpPr>
        <p:sp>
          <p:nvSpPr>
            <p:cNvPr id="55" name="Rectangle 8"/>
            <p:cNvSpPr>
              <a:spLocks noChangeArrowheads="1"/>
            </p:cNvSpPr>
            <p:nvPr/>
          </p:nvSpPr>
          <p:spPr bwMode="auto">
            <a:xfrm>
              <a:off x="5041331" y="6179437"/>
              <a:ext cx="93610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a </a:t>
              </a:r>
              <a:r>
                <a:rPr kumimoji="0" lang="fr-FR" sz="2400" b="1" i="0" u="none" strike="noStrike" cap="none" normalizeH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=  0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>
              <a:off x="5640545" y="621416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>
              <a:off x="5076056" y="6272037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6008831" y="4342771"/>
            <a:ext cx="2113940" cy="632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768752" y="4389072"/>
            <a:ext cx="936104" cy="4320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/>
          <p:cNvSpPr/>
          <p:nvPr/>
        </p:nvSpPr>
        <p:spPr>
          <a:xfrm>
            <a:off x="107504" y="1512722"/>
            <a:ext cx="8928992" cy="10801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47" name="Rectangle 6"/>
          <p:cNvSpPr>
            <a:spLocks noChangeArrowheads="1"/>
          </p:cNvSpPr>
          <p:nvPr/>
        </p:nvSpPr>
        <p:spPr bwMode="auto">
          <a:xfrm>
            <a:off x="799649" y="3172379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07504" y="1484784"/>
            <a:ext cx="8856984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     Un mouvement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RECTILIGNE UNIFORME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est caractérisé par un vecteur  …………… </a:t>
            </a:r>
            <a:r>
              <a:rPr lang="fr-FR" sz="2150" b="1" u="sng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constant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c’est-à-dire qu’à chaque instant, ce vecteur a la même ………………, le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même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………… et la même …………… . </a:t>
            </a:r>
            <a:endParaRPr lang="fr-FR" sz="2150" dirty="0"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2882765" y="2853731"/>
            <a:ext cx="1952968" cy="992617"/>
            <a:chOff x="6660232" y="4365104"/>
            <a:chExt cx="1952968" cy="992617"/>
          </a:xfrm>
        </p:grpSpPr>
        <p:grpSp>
          <p:nvGrpSpPr>
            <p:cNvPr id="50" name="Groupe 51"/>
            <p:cNvGrpSpPr/>
            <p:nvPr/>
          </p:nvGrpSpPr>
          <p:grpSpPr>
            <a:xfrm>
              <a:off x="6660232" y="4365104"/>
              <a:ext cx="1816968" cy="992617"/>
              <a:chOff x="7092280" y="3804535"/>
              <a:chExt cx="1816968" cy="992617"/>
            </a:xfrm>
          </p:grpSpPr>
          <p:pic>
            <p:nvPicPr>
              <p:cNvPr id="52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2757" t="49944" r="83911" b="43178"/>
              <a:stretch>
                <a:fillRect/>
              </a:stretch>
            </p:blipFill>
            <p:spPr bwMode="auto">
              <a:xfrm>
                <a:off x="7092280" y="4102780"/>
                <a:ext cx="372061" cy="4320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9864" t="45359" r="12589" b="39521"/>
              <a:stretch>
                <a:fillRect/>
              </a:stretch>
            </p:blipFill>
            <p:spPr bwMode="auto">
              <a:xfrm>
                <a:off x="8028384" y="3804535"/>
                <a:ext cx="880864" cy="9926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1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8855" t="50480" r="76754" b="44036"/>
              <a:stretch>
                <a:fillRect/>
              </a:stretch>
            </p:blipFill>
            <p:spPr bwMode="auto">
              <a:xfrm>
                <a:off x="7490420" y="4121448"/>
                <a:ext cx="512440" cy="360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6345" r="45454" b="-18470"/>
            <a:stretch>
              <a:fillRect/>
            </a:stretch>
          </p:blipFill>
          <p:spPr bwMode="auto">
            <a:xfrm>
              <a:off x="8191448" y="4422826"/>
              <a:ext cx="421752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Groupe 66"/>
          <p:cNvGrpSpPr/>
          <p:nvPr/>
        </p:nvGrpSpPr>
        <p:grpSpPr>
          <a:xfrm>
            <a:off x="4720248" y="3139205"/>
            <a:ext cx="720080" cy="461665"/>
            <a:chOff x="6012160" y="4062939"/>
            <a:chExt cx="720080" cy="461665"/>
          </a:xfrm>
        </p:grpSpPr>
        <p:sp>
          <p:nvSpPr>
            <p:cNvPr id="68" name="Rectangle 67"/>
            <p:cNvSpPr/>
            <p:nvPr/>
          </p:nvSpPr>
          <p:spPr>
            <a:xfrm>
              <a:off x="6012160" y="4062939"/>
              <a:ext cx="7200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dirty="0" smtClean="0">
                  <a:latin typeface="Arial" pitchFamily="34" charset="0"/>
                  <a:cs typeface="Arial" pitchFamily="34" charset="0"/>
                </a:rPr>
                <a:t>= </a:t>
              </a:r>
              <a:r>
                <a:rPr lang="fr-FR" sz="2400" b="1" dirty="0" smtClean="0">
                  <a:latin typeface="Arial" pitchFamily="34" charset="0"/>
                  <a:cs typeface="Arial" pitchFamily="34" charset="0"/>
                </a:rPr>
                <a:t>0</a:t>
              </a:r>
              <a:r>
                <a:rPr lang="fr-FR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fr-FR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9" name="Connecteur droit avec flèche 68"/>
            <p:cNvCxnSpPr/>
            <p:nvPr/>
          </p:nvCxnSpPr>
          <p:spPr>
            <a:xfrm>
              <a:off x="6300192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e 69"/>
          <p:cNvGrpSpPr/>
          <p:nvPr/>
        </p:nvGrpSpPr>
        <p:grpSpPr>
          <a:xfrm>
            <a:off x="5835093" y="3141763"/>
            <a:ext cx="4680520" cy="290512"/>
            <a:chOff x="6637082" y="4051364"/>
            <a:chExt cx="4680520" cy="290512"/>
          </a:xfrm>
        </p:grpSpPr>
        <p:sp>
          <p:nvSpPr>
            <p:cNvPr id="71" name="Rectangle 8"/>
            <p:cNvSpPr>
              <a:spLocks noChangeArrowheads="1"/>
            </p:cNvSpPr>
            <p:nvPr/>
          </p:nvSpPr>
          <p:spPr bwMode="auto">
            <a:xfrm>
              <a:off x="6637082" y="4051364"/>
              <a:ext cx="4680520" cy="290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car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v  =  </a:t>
              </a:r>
              <a:r>
                <a:rPr kumimoji="0" lang="fr-FR" sz="2400" b="1" i="0" u="none" strike="noStrike" cap="none" normalizeH="0" baseline="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C</a:t>
              </a:r>
              <a:r>
                <a:rPr kumimoji="0" lang="fr-FR" sz="2400" b="1" i="0" u="none" strike="noStrike" cap="none" normalizeH="0" baseline="30000" dirty="0" err="1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te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 Narrow" pitchFamily="34" charset="0"/>
                  <a:cs typeface="Arial" pitchFamily="34" charset="0"/>
                </a:rPr>
                <a:t> 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	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2" name="Connecteur droit avec flèche 71"/>
            <p:cNvCxnSpPr/>
            <p:nvPr/>
          </p:nvCxnSpPr>
          <p:spPr>
            <a:xfrm>
              <a:off x="7164288" y="4149080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/>
            <p:nvPr/>
          </p:nvCxnSpPr>
          <p:spPr>
            <a:xfrm>
              <a:off x="7800785" y="4100222"/>
              <a:ext cx="288032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Rectangle 73"/>
          <p:cNvSpPr/>
          <p:nvPr/>
        </p:nvSpPr>
        <p:spPr>
          <a:xfrm>
            <a:off x="161925" y="1806724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vitesse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79512" y="2132856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699792" y="2132856"/>
            <a:ext cx="79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860032" y="2132856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 animBg="1"/>
      <p:bldP spid="39" grpId="0"/>
      <p:bldP spid="59" grpId="0"/>
      <p:bldP spid="61" grpId="0"/>
      <p:bldP spid="41" grpId="0"/>
      <p:bldP spid="45" grpId="0"/>
      <p:bldP spid="63" grpId="0"/>
      <p:bldP spid="6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6518" y="909603"/>
            <a:ext cx="91505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lang="fr-FR" sz="2000" dirty="0" smtClean="0">
                <a:solidFill>
                  <a:srgbClr val="000000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000" b="1" i="1" u="sng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5</a:t>
            </a:r>
            <a:r>
              <a:rPr lang="fr-FR" sz="2000" dirty="0" smtClean="0">
                <a:solidFill>
                  <a:srgbClr val="000000"/>
                </a:solidFill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l</a:t>
            </a:r>
            <a:r>
              <a:rPr lang="fr-FR" sz="2000" i="1" dirty="0" smtClean="0">
                <a:solidFill>
                  <a:srgbClr val="000000"/>
                </a:solidFill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dirty="0" smtClean="0">
              <a:solidFill>
                <a:srgbClr val="000000"/>
              </a:solidFill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611560" y="3494547"/>
            <a:ext cx="8532440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910609" y="3989587"/>
            <a:ext cx="2304256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lang="fr-FR" sz="2400" b="1" i="1" u="sng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u="sng" dirty="0" smtClean="0">
                <a:latin typeface="Arial" pitchFamily="34" charset="0"/>
                <a:cs typeface="Arial" pitchFamily="34" charset="0"/>
              </a:rPr>
              <a:t>(t = 0)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fr-FR" sz="2000" baseline="-25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7824" y="4565652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   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19" name="Rectangle 18"/>
          <p:cNvSpPr/>
          <p:nvPr/>
        </p:nvSpPr>
        <p:spPr>
          <a:xfrm>
            <a:off x="3491880" y="4565651"/>
            <a:ext cx="2088232" cy="492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3"/>
          <p:cNvSpPr>
            <a:spLocks noChangeArrowheads="1"/>
          </p:cNvSpPr>
          <p:nvPr/>
        </p:nvSpPr>
        <p:spPr bwMode="auto">
          <a:xfrm>
            <a:off x="610789" y="1628800"/>
            <a:ext cx="860444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Pour un mouvement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rectiligne uniforme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la valeur de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est la même à chaque instant. On a donc :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09024" y="2243353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32" name="Rectangle 31"/>
          <p:cNvSpPr/>
          <p:nvPr/>
        </p:nvSpPr>
        <p:spPr>
          <a:xfrm>
            <a:off x="3862724" y="2225456"/>
            <a:ext cx="1175278" cy="489923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357482" y="1359686"/>
            <a:ext cx="496855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Pour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un mouvement 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uniforme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8"/>
          <p:cNvSpPr>
            <a:spLocks noChangeArrowheads="1"/>
          </p:cNvSpPr>
          <p:nvPr/>
        </p:nvSpPr>
        <p:spPr bwMode="auto">
          <a:xfrm>
            <a:off x="5147293" y="1301811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a </a:t>
            </a:r>
            <a:r>
              <a:rPr kumimoji="0" lang="fr-FR" sz="2400" b="1" i="0" u="none" strike="noStrike" cap="none" normalizeH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cs typeface="Arial" pitchFamily="34" charset="0"/>
              </a:rPr>
              <a:t>=  0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5746507" y="1340768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5182018" y="1398643"/>
            <a:ext cx="28803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8"/>
          <p:cNvSpPr>
            <a:spLocks noChangeArrowheads="1"/>
          </p:cNvSpPr>
          <p:nvPr/>
        </p:nvSpPr>
        <p:spPr bwMode="auto">
          <a:xfrm>
            <a:off x="6020406" y="1287678"/>
            <a:ext cx="2041932" cy="51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0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40486" y="1278660"/>
            <a:ext cx="1033820" cy="51563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349236" y="1829346"/>
            <a:ext cx="478348" cy="515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380632" y="2876086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2" cstate="print"/>
          <a:srcRect l="37010" t="69719" r="50000" b="16001"/>
          <a:stretch>
            <a:fillRect/>
          </a:stretch>
        </p:blipFill>
        <p:spPr bwMode="auto">
          <a:xfrm>
            <a:off x="2252840" y="2636912"/>
            <a:ext cx="12809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2"/>
          <p:cNvSpPr>
            <a:spLocks noChangeArrowheads="1"/>
          </p:cNvSpPr>
          <p:nvPr/>
        </p:nvSpPr>
        <p:spPr bwMode="auto">
          <a:xfrm>
            <a:off x="3560559" y="2829786"/>
            <a:ext cx="43116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obtient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intégrant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055600" y="4009784"/>
            <a:ext cx="1909491" cy="54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4932040" y="3991819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4"/>
          <p:cNvSpPr>
            <a:spLocks noChangeArrowheads="1"/>
          </p:cNvSpPr>
          <p:nvPr/>
        </p:nvSpPr>
        <p:spPr bwMode="auto">
          <a:xfrm>
            <a:off x="5868144" y="3989587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/>
          <a:srcRect l="2362" t="25200" r="3139" b="62200"/>
          <a:stretch>
            <a:fillRect/>
          </a:stretch>
        </p:blipFill>
        <p:spPr bwMode="auto">
          <a:xfrm>
            <a:off x="0" y="332656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Rectangle 48"/>
          <p:cNvSpPr/>
          <p:nvPr/>
        </p:nvSpPr>
        <p:spPr>
          <a:xfrm>
            <a:off x="0" y="0"/>
            <a:ext cx="545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a/ </a:t>
            </a:r>
            <a:r>
              <a:rPr lang="fr-FR" sz="2000" b="1" u="sng" dirty="0" smtClean="0">
                <a:latin typeface="Bookman Old Style" pitchFamily="18" charset="0"/>
              </a:rPr>
              <a:t>Le mouvement rectiligne </a:t>
            </a:r>
            <a:r>
              <a:rPr lang="fr-FR" sz="2000" b="1" i="1" u="sng" dirty="0" smtClean="0">
                <a:latin typeface="Bookman Old Style" pitchFamily="18" charset="0"/>
              </a:rPr>
              <a:t>UNIFORME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7504" y="5733256"/>
            <a:ext cx="8928992" cy="100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50" name="Rectangle 49"/>
          <p:cNvSpPr/>
          <p:nvPr/>
        </p:nvSpPr>
        <p:spPr>
          <a:xfrm>
            <a:off x="0" y="5297307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Les mouvements rectilignes </a:t>
            </a:r>
            <a:r>
              <a:rPr lang="fr-FR" sz="2000" b="1" i="1" u="sng" dirty="0" smtClean="0">
                <a:latin typeface="Bookman Old Style" pitchFamily="18" charset="0"/>
              </a:rPr>
              <a:t>UNIFORMEMENT VARIES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07504" y="5695413"/>
            <a:ext cx="8856984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   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Un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mouvement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RECTILIGNE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UNIFORMEMENT VARIE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est caractérisé par un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vecteur …………………… </a:t>
            </a:r>
            <a:r>
              <a:rPr lang="fr-FR" sz="2150" b="1" u="sng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constant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c’est-à-dire qu’à chaque instant, ce vecteur a la même ………………, le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même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………… et la même …………… . </a:t>
            </a:r>
            <a:endParaRPr lang="fr-FR" sz="2150" dirty="0"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14561" y="6010271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accélération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411760" y="6343485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932040" y="6343485"/>
            <a:ext cx="79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092280" y="6343485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2" grpId="0"/>
      <p:bldP spid="16" grpId="0"/>
      <p:bldP spid="19" grpId="0" animBg="1"/>
      <p:bldP spid="43" grpId="0"/>
      <p:bldP spid="44" grpId="0"/>
      <p:bldP spid="45" grpId="0"/>
      <p:bldP spid="28" grpId="0" animBg="1"/>
      <p:bldP spid="50" grpId="0"/>
      <p:bldP spid="52" grpId="0"/>
      <p:bldP spid="53" grpId="0"/>
      <p:bldP spid="54" grpId="0"/>
      <p:bldP spid="55" grpId="0"/>
      <p:bldP spid="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7504" y="2661330"/>
            <a:ext cx="8928992" cy="408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107504" y="2623488"/>
            <a:ext cx="885698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   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Un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mouvement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RECTILIGNE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UNIFORMEMENT VARIE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est caractérisé par un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vecteur …………………… </a:t>
            </a:r>
            <a:r>
              <a:rPr lang="fr-FR" sz="2150" b="1" u="sng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constant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c’est-à-dire qu’à chaque instant, ce vecteur a la même ………………, le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même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………… et la même ……………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:</a:t>
            </a:r>
          </a:p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	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  <a:sym typeface="Wingdings"/>
              </a:rPr>
              <a:t>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Si les vecteurs     et    sont </a:t>
            </a:r>
            <a:r>
              <a:rPr lang="fr-FR" sz="2150" b="1" u="sng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de MÊME SENS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on parle de </a:t>
            </a:r>
            <a:r>
              <a:rPr lang="fr-FR" sz="2150" dirty="0" err="1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-	ment rectiligne uniformément ……………… ; </a:t>
            </a:r>
          </a:p>
          <a:p>
            <a:pPr algn="just"/>
            <a:endParaRPr lang="fr-FR" sz="3600" dirty="0" smtClean="0"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/>
            <a:endParaRPr lang="fr-FR" sz="2150" dirty="0" smtClean="0"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	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  <a:sym typeface="Wingdings"/>
              </a:rPr>
              <a:t>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Si les vecteurs     et    sont </a:t>
            </a:r>
            <a:r>
              <a:rPr lang="fr-FR" sz="2150" b="1" u="sng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de </a:t>
            </a:r>
            <a:r>
              <a:rPr lang="fr-FR" sz="2150" b="1" u="sng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SENS OPPOSES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on parle de </a:t>
            </a:r>
            <a:r>
              <a:rPr lang="fr-FR" sz="2150" dirty="0" err="1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-	ment rectiligne uniformément ……………… ; </a:t>
            </a:r>
          </a:p>
          <a:p>
            <a:pPr algn="just"/>
            <a:endParaRPr lang="fr-FR" sz="2150" dirty="0"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11560" y="687030"/>
            <a:ext cx="8532440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910609" y="1082917"/>
            <a:ext cx="2304256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lang="fr-FR" sz="2400" b="1" i="1" u="sng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u="sng" dirty="0" smtClean="0">
                <a:latin typeface="Arial" pitchFamily="34" charset="0"/>
                <a:cs typeface="Arial" pitchFamily="34" charset="0"/>
              </a:rPr>
              <a:t>(t = 0)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fr-FR" sz="2000" baseline="-25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824" y="1537795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   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</a:t>
            </a:r>
            <a:r>
              <a:rPr lang="fr-FR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3491880" y="1537794"/>
            <a:ext cx="2088232" cy="492481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0632" y="211790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 l="37010" t="69719" r="50000" b="16001"/>
          <a:stretch>
            <a:fillRect/>
          </a:stretch>
        </p:blipFill>
        <p:spPr bwMode="auto">
          <a:xfrm>
            <a:off x="2252840" y="-27384"/>
            <a:ext cx="128099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560559" y="165490"/>
            <a:ext cx="43116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obtient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400" b="1" i="1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en intégrant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055600" y="1103114"/>
            <a:ext cx="1909491" cy="54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932040" y="1085149"/>
            <a:ext cx="7920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68144" y="1082917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kumimoji="0" lang="fr-FR" sz="24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69450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Les mouvements rectilignes </a:t>
            </a:r>
            <a:r>
              <a:rPr lang="fr-FR" sz="2000" b="1" i="1" u="sng" dirty="0" smtClean="0">
                <a:latin typeface="Bookman Old Style" pitchFamily="18" charset="0"/>
              </a:rPr>
              <a:t>UNIFORMEMENT VARIES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7638" y="2938346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accélération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1760" y="3271560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2040" y="3271560"/>
            <a:ext cx="79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92280" y="3271560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age 2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365104"/>
            <a:ext cx="7848872" cy="78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2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5949280"/>
            <a:ext cx="7792424" cy="7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5566" b="43178"/>
          <a:stretch>
            <a:fillRect/>
          </a:stretch>
        </p:blipFill>
        <p:spPr bwMode="auto">
          <a:xfrm>
            <a:off x="3125934" y="3561999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5" r="77540" b="-18470"/>
          <a:stretch>
            <a:fillRect/>
          </a:stretch>
        </p:blipFill>
        <p:spPr bwMode="auto">
          <a:xfrm>
            <a:off x="3724827" y="3578922"/>
            <a:ext cx="190620" cy="47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649914" y="3916133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accéléré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5566" b="43178"/>
          <a:stretch>
            <a:fillRect/>
          </a:stretch>
        </p:blipFill>
        <p:spPr bwMode="auto">
          <a:xfrm>
            <a:off x="2998841" y="5085184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5" r="77540" b="-18470"/>
          <a:stretch>
            <a:fillRect/>
          </a:stretch>
        </p:blipFill>
        <p:spPr bwMode="auto">
          <a:xfrm>
            <a:off x="3520615" y="5113124"/>
            <a:ext cx="190620" cy="47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4716016" y="5445224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décéléré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755576" y="5766307"/>
            <a:ext cx="720080" cy="504056"/>
            <a:chOff x="755576" y="5766307"/>
            <a:chExt cx="720080" cy="504056"/>
          </a:xfrm>
        </p:grpSpPr>
        <p:cxnSp>
          <p:nvCxnSpPr>
            <p:cNvPr id="36" name="Connecteur droit avec flèche 35"/>
            <p:cNvCxnSpPr/>
            <p:nvPr/>
          </p:nvCxnSpPr>
          <p:spPr>
            <a:xfrm flipH="1">
              <a:off x="755576" y="6270363"/>
              <a:ext cx="720080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2757" t="49944" r="85566" b="43178"/>
            <a:stretch>
              <a:fillRect/>
            </a:stretch>
          </p:blipFill>
          <p:spPr bwMode="auto">
            <a:xfrm>
              <a:off x="899592" y="5766307"/>
              <a:ext cx="21842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e 46"/>
          <p:cNvGrpSpPr/>
          <p:nvPr/>
        </p:nvGrpSpPr>
        <p:grpSpPr>
          <a:xfrm>
            <a:off x="1613766" y="4725144"/>
            <a:ext cx="728386" cy="504056"/>
            <a:chOff x="6870350" y="4725144"/>
            <a:chExt cx="728386" cy="504056"/>
          </a:xfrm>
        </p:grpSpPr>
        <p:cxnSp>
          <p:nvCxnSpPr>
            <p:cNvPr id="48" name="Connecteur droit avec flèche 47"/>
            <p:cNvCxnSpPr/>
            <p:nvPr/>
          </p:nvCxnSpPr>
          <p:spPr>
            <a:xfrm>
              <a:off x="6870350" y="4725144"/>
              <a:ext cx="576064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12757" t="49944" r="85566" b="43178"/>
            <a:stretch>
              <a:fillRect/>
            </a:stretch>
          </p:blipFill>
          <p:spPr bwMode="auto">
            <a:xfrm>
              <a:off x="7380312" y="4725144"/>
              <a:ext cx="21842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7504" y="318140"/>
            <a:ext cx="8928992" cy="4080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0" y="-67454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Les mouvements rectilignes </a:t>
            </a:r>
            <a:r>
              <a:rPr lang="fr-FR" sz="2000" b="1" i="1" u="sng" dirty="0" smtClean="0">
                <a:latin typeface="Bookman Old Style" pitchFamily="18" charset="0"/>
              </a:rPr>
              <a:t>UNIFORMEMENT VARIES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504" y="304716"/>
            <a:ext cx="8856984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   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Un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mouvement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RECTILIGNE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UNIFORMEMENT VARIE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est caractérisé par un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vecteur …………………… </a:t>
            </a:r>
            <a:r>
              <a:rPr lang="fr-FR" sz="2150" b="1" u="sng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constant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c’est-à-dire qu’à chaque instant, ce vecteur a la même ………………, le </a:t>
            </a:r>
            <a:r>
              <a:rPr lang="fr-FR" sz="2150" b="1" i="1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même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………… et la même ……………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:</a:t>
            </a:r>
          </a:p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	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  <a:sym typeface="Wingdings"/>
              </a:rPr>
              <a:t>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Si les vecteurs     et    sont </a:t>
            </a:r>
            <a:r>
              <a:rPr lang="fr-FR" sz="2150" b="1" u="sng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de MÊME SENS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on parle de </a:t>
            </a:r>
            <a:r>
              <a:rPr lang="fr-FR" sz="2150" dirty="0" err="1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-	ment rectiligne uniformément ……………… ; </a:t>
            </a:r>
          </a:p>
          <a:p>
            <a:pPr algn="just"/>
            <a:endParaRPr lang="fr-FR" sz="3600" dirty="0" smtClean="0"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/>
            <a:endParaRPr lang="fr-FR" sz="2150" dirty="0" smtClean="0">
              <a:latin typeface="Cambria" pitchFamily="18" charset="0"/>
              <a:ea typeface="Cambria" pitchFamily="18" charset="0"/>
              <a:cs typeface="Arial" pitchFamily="34" charset="0"/>
            </a:endParaRPr>
          </a:p>
          <a:p>
            <a:pPr algn="just"/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	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  <a:sym typeface="Wingdings"/>
              </a:rPr>
              <a:t>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Si les vecteurs     et    sont </a:t>
            </a:r>
            <a:r>
              <a:rPr lang="fr-FR" sz="2150" b="1" u="sng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de </a:t>
            </a:r>
            <a:r>
              <a:rPr lang="fr-FR" sz="2150" b="1" u="sng" dirty="0" smtClean="0">
                <a:solidFill>
                  <a:srgbClr val="008000"/>
                </a:solidFill>
                <a:latin typeface="Cambria" pitchFamily="18" charset="0"/>
                <a:ea typeface="Cambria" pitchFamily="18" charset="0"/>
                <a:cs typeface="Arial" pitchFamily="34" charset="0"/>
              </a:rPr>
              <a:t>SENS OPPOSES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, 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on parle de </a:t>
            </a:r>
            <a:r>
              <a:rPr lang="fr-FR" sz="2150" dirty="0" err="1" smtClean="0">
                <a:latin typeface="Cambria" pitchFamily="18" charset="0"/>
                <a:ea typeface="Cambria" pitchFamily="18" charset="0"/>
                <a:cs typeface="Arial" pitchFamily="34" charset="0"/>
              </a:rPr>
              <a:t>mouve</a:t>
            </a:r>
            <a:r>
              <a:rPr lang="fr-FR" sz="2150" dirty="0" smtClean="0">
                <a:latin typeface="Cambria" pitchFamily="18" charset="0"/>
                <a:ea typeface="Cambria" pitchFamily="18" charset="0"/>
                <a:cs typeface="Arial" pitchFamily="34" charset="0"/>
              </a:rPr>
              <a:t>-	ment rectiligne uniformément ……………… ; </a:t>
            </a:r>
          </a:p>
          <a:p>
            <a:pPr algn="just"/>
            <a:endParaRPr lang="fr-FR" sz="2150" dirty="0"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7638" y="628207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accélération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1760" y="961421"/>
            <a:ext cx="1512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direction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32040" y="961421"/>
            <a:ext cx="79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sens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92280" y="961421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valeur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age 2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21914"/>
            <a:ext cx="7848872" cy="782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 2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606090"/>
            <a:ext cx="7792424" cy="71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5566" b="43178"/>
          <a:stretch>
            <a:fillRect/>
          </a:stretch>
        </p:blipFill>
        <p:spPr bwMode="auto">
          <a:xfrm>
            <a:off x="3125934" y="1251860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5" r="77540" b="-18470"/>
          <a:stretch>
            <a:fillRect/>
          </a:stretch>
        </p:blipFill>
        <p:spPr bwMode="auto">
          <a:xfrm>
            <a:off x="3724827" y="1268783"/>
            <a:ext cx="190620" cy="47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649914" y="1605994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accéléré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5566" b="43178"/>
          <a:stretch>
            <a:fillRect/>
          </a:stretch>
        </p:blipFill>
        <p:spPr bwMode="auto">
          <a:xfrm>
            <a:off x="2998841" y="2775045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16345" r="77540" b="-18470"/>
          <a:stretch>
            <a:fillRect/>
          </a:stretch>
        </p:blipFill>
        <p:spPr bwMode="auto">
          <a:xfrm>
            <a:off x="3520615" y="2802985"/>
            <a:ext cx="190620" cy="47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4716016" y="3135085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décéléré</a:t>
            </a:r>
            <a:endParaRPr lang="fr-F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>
            <a:off x="1619672" y="2387837"/>
            <a:ext cx="576064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2757" t="49944" r="85566" b="43178"/>
          <a:stretch>
            <a:fillRect/>
          </a:stretch>
        </p:blipFill>
        <p:spPr bwMode="auto">
          <a:xfrm>
            <a:off x="2123728" y="2420888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Connecteur droit avec flèche 35"/>
          <p:cNvCxnSpPr/>
          <p:nvPr/>
        </p:nvCxnSpPr>
        <p:spPr>
          <a:xfrm flipH="1">
            <a:off x="755576" y="3927173"/>
            <a:ext cx="720080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12757" t="49944" r="85566" b="43178"/>
          <a:stretch>
            <a:fillRect/>
          </a:stretch>
        </p:blipFill>
        <p:spPr bwMode="auto">
          <a:xfrm>
            <a:off x="683568" y="3462074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0" y="450912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;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;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=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lang="fr-FR" sz="2000" i="1" dirty="0" smtClean="0">
                <a:solidFill>
                  <a:srgbClr val="000000"/>
                </a:solidFill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dirty="0" smtClean="0">
              <a:solidFill>
                <a:srgbClr val="000000"/>
              </a:solidFill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179512" y="5301208"/>
            <a:ext cx="3370243" cy="4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6"/>
          <p:cNvSpPr>
            <a:spLocks noChangeArrowheads="1"/>
          </p:cNvSpPr>
          <p:nvPr/>
        </p:nvSpPr>
        <p:spPr bwMode="auto">
          <a:xfrm>
            <a:off x="193645" y="6046996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3552313" y="6012271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32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fr-FR" sz="3200" b="1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" name="Picture 10"/>
          <p:cNvPicPr>
            <a:picLocks noChangeAspect="1" noChangeArrowheads="1"/>
          </p:cNvPicPr>
          <p:nvPr/>
        </p:nvPicPr>
        <p:blipFill>
          <a:blip r:embed="rId6" cstate="print"/>
          <a:srcRect l="36382" t="47039" r="49916" b="38681"/>
          <a:stretch>
            <a:fillRect/>
          </a:stretch>
        </p:blipFill>
        <p:spPr bwMode="auto">
          <a:xfrm>
            <a:off x="2089003" y="5805264"/>
            <a:ext cx="13512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2483768" y="5339375"/>
            <a:ext cx="1080120" cy="4320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3517375" y="5359719"/>
            <a:ext cx="543609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 le mouvement est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uniformément varié</a:t>
            </a:r>
            <a:endParaRPr kumimoji="0" lang="fr-FR" sz="2800" b="0" i="1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  <p:bldP spid="39" grpId="0"/>
      <p:bldP spid="40" grpId="0"/>
      <p:bldP spid="42" grpId="0" animBg="1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7384"/>
            <a:ext cx="77203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latin typeface="Bookman Old Style" pitchFamily="18" charset="0"/>
              </a:rPr>
              <a:t>b/ </a:t>
            </a:r>
            <a:r>
              <a:rPr lang="fr-FR" sz="2000" b="1" u="sng" dirty="0" smtClean="0">
                <a:latin typeface="Bookman Old Style" pitchFamily="18" charset="0"/>
              </a:rPr>
              <a:t>Les mouvements rectilignes </a:t>
            </a:r>
            <a:r>
              <a:rPr lang="fr-FR" sz="2000" b="1" i="1" u="sng" dirty="0" smtClean="0">
                <a:latin typeface="Bookman Old Style" pitchFamily="18" charset="0"/>
              </a:rPr>
              <a:t>UNIFORMEMENT VARIES</a:t>
            </a:r>
            <a:endParaRPr lang="fr-FR" sz="2000" dirty="0">
              <a:latin typeface="Bookman Old Style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52315" y="2902910"/>
            <a:ext cx="2376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u="sng" dirty="0" smtClean="0">
                <a:latin typeface="Arial" pitchFamily="34" charset="0"/>
                <a:cs typeface="Arial" pitchFamily="34" charset="0"/>
              </a:rPr>
              <a:t>t = 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 =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5225" y="2871859"/>
            <a:ext cx="25523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  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= a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× t + v</a:t>
            </a:r>
            <a:r>
              <a:rPr lang="fr-FR" sz="2400" b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/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52315" y="2456601"/>
            <a:ext cx="734481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D’où :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800" b="1" i="1" u="none" strike="noStrike" cap="none" normalizeH="0" baseline="-2500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=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 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04248" y="2860842"/>
            <a:ext cx="2232248" cy="50405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2412555" y="2902910"/>
            <a:ext cx="194421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=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4283968" y="2913927"/>
            <a:ext cx="72008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= C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4860032" y="2868743"/>
            <a:ext cx="172819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 =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0" y="332656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;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(t=0) =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;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(t=0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) =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0</a:t>
            </a:r>
            <a:r>
              <a:rPr lang="fr-FR" sz="2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Donner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</a:t>
            </a:r>
            <a:r>
              <a:rPr lang="fr-FR" sz="2000" i="1" dirty="0" smtClean="0">
                <a:solidFill>
                  <a:srgbClr val="000000"/>
                </a:solidFill>
                <a:latin typeface="Helvetica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’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expression de </a:t>
            </a:r>
            <a:r>
              <a:rPr lang="fr-FR" sz="2000" b="1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</a:t>
            </a:r>
            <a:r>
              <a:rPr lang="fr-FR" sz="2000" b="1" i="1" baseline="-30000" dirty="0" err="1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v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b="1" i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et </a:t>
            </a:r>
            <a:r>
              <a:rPr lang="fr-FR" sz="20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x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(t)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.</a:t>
            </a:r>
            <a:endParaRPr lang="fr-FR" sz="2000" dirty="0" smtClean="0">
              <a:solidFill>
                <a:srgbClr val="000000"/>
              </a:solidFill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44" name="Rectangle 1"/>
          <p:cNvSpPr>
            <a:spLocks noChangeArrowheads="1"/>
          </p:cNvSpPr>
          <p:nvPr/>
        </p:nvSpPr>
        <p:spPr bwMode="auto">
          <a:xfrm>
            <a:off x="179512" y="1124744"/>
            <a:ext cx="3370243" cy="40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A chaque instant,  </a:t>
            </a:r>
            <a:r>
              <a:rPr kumimoji="0" lang="fr-FR" sz="24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fr-FR" sz="2400" b="1" i="1" u="none" strike="noStrike" cap="none" normalizeH="0" baseline="-2500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= a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0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193645" y="1870532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3530279" y="1802756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32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fr-FR" sz="3200" b="1" i="1" baseline="-25000" dirty="0" err="1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10"/>
          <p:cNvPicPr>
            <a:picLocks noChangeAspect="1" noChangeArrowheads="1"/>
          </p:cNvPicPr>
          <p:nvPr/>
        </p:nvPicPr>
        <p:blipFill>
          <a:blip r:embed="rId2" cstate="print"/>
          <a:srcRect l="36382" t="47039" r="49916" b="38681"/>
          <a:stretch>
            <a:fillRect/>
          </a:stretch>
        </p:blipFill>
        <p:spPr bwMode="auto">
          <a:xfrm>
            <a:off x="2112711" y="1639817"/>
            <a:ext cx="135120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2483768" y="1162911"/>
            <a:ext cx="1080120" cy="43204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3517375" y="1183255"/>
            <a:ext cx="5436096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r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car le mouvement est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rectiligne uniformément varié</a:t>
            </a:r>
            <a:endParaRPr kumimoji="0" lang="fr-FR" sz="2800" b="0" i="1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251520" y="3823765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3563888" y="3777465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 cstate="print"/>
          <a:srcRect l="19372" t="46199" r="69288" b="42041"/>
          <a:stretch>
            <a:fillRect/>
          </a:stretch>
        </p:blipFill>
        <p:spPr bwMode="auto">
          <a:xfrm>
            <a:off x="2123728" y="3573016"/>
            <a:ext cx="1440160" cy="8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5"/>
          <p:cNvSpPr>
            <a:spLocks noChangeArrowheads="1"/>
          </p:cNvSpPr>
          <p:nvPr/>
        </p:nvSpPr>
        <p:spPr bwMode="auto">
          <a:xfrm>
            <a:off x="412458" y="5091348"/>
            <a:ext cx="24313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u="sng" dirty="0" smtClean="0">
                <a:latin typeface="Arial" pitchFamily="34" charset="0"/>
                <a:cs typeface="Arial" pitchFamily="34" charset="0"/>
              </a:rPr>
              <a:t>t = 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fr-FR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617492" y="4988043"/>
            <a:ext cx="19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C’ = </a:t>
            </a:r>
            <a:r>
              <a:rPr lang="fr-FR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24128" y="5542812"/>
            <a:ext cx="324036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4"/>
          <p:cNvSpPr>
            <a:spLocks noChangeArrowheads="1"/>
          </p:cNvSpPr>
          <p:nvPr/>
        </p:nvSpPr>
        <p:spPr bwMode="auto">
          <a:xfrm>
            <a:off x="2649147" y="4468426"/>
            <a:ext cx="6948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430261" y="4238711"/>
            <a:ext cx="2171986" cy="893271"/>
            <a:chOff x="430261" y="4651020"/>
            <a:chExt cx="2171986" cy="893271"/>
          </a:xfrm>
        </p:grpSpPr>
        <p:sp>
          <p:nvSpPr>
            <p:cNvPr id="58" name="Rectangle 4"/>
            <p:cNvSpPr>
              <a:spLocks noChangeArrowheads="1"/>
            </p:cNvSpPr>
            <p:nvPr/>
          </p:nvSpPr>
          <p:spPr bwMode="auto">
            <a:xfrm>
              <a:off x="430261" y="4866602"/>
              <a:ext cx="183569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Soit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=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194849" y="4651020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193949" y="508262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61" name="Connecteur droit 60"/>
            <p:cNvCxnSpPr/>
            <p:nvPr/>
          </p:nvCxnSpPr>
          <p:spPr>
            <a:xfrm>
              <a:off x="2170199" y="5119009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3984361" y="5088232"/>
            <a:ext cx="2675871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3" name="Groupe 62"/>
          <p:cNvGrpSpPr/>
          <p:nvPr/>
        </p:nvGrpSpPr>
        <p:grpSpPr>
          <a:xfrm>
            <a:off x="2483768" y="4909491"/>
            <a:ext cx="1486136" cy="846971"/>
            <a:chOff x="2267744" y="5321800"/>
            <a:chExt cx="1193431" cy="846971"/>
          </a:xfrm>
        </p:grpSpPr>
        <p:sp>
          <p:nvSpPr>
            <p:cNvPr id="64" name="Rectangle 5"/>
            <p:cNvSpPr>
              <a:spLocks noChangeArrowheads="1"/>
            </p:cNvSpPr>
            <p:nvPr/>
          </p:nvSpPr>
          <p:spPr bwMode="auto">
            <a:xfrm>
              <a:off x="2267744" y="5514674"/>
              <a:ext cx="86738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= 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002395" y="5321800"/>
              <a:ext cx="4587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0²</a:t>
              </a:r>
              <a:endParaRPr lang="fr-FR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036220" y="570710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3037170" y="5760964"/>
              <a:ext cx="3469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e 67"/>
          <p:cNvGrpSpPr/>
          <p:nvPr/>
        </p:nvGrpSpPr>
        <p:grpSpPr>
          <a:xfrm>
            <a:off x="3851920" y="5483695"/>
            <a:ext cx="5436096" cy="846971"/>
            <a:chOff x="3851920" y="5977029"/>
            <a:chExt cx="5436096" cy="846971"/>
          </a:xfrm>
        </p:grpSpPr>
        <p:sp>
          <p:nvSpPr>
            <p:cNvPr id="69" name="Rectangle 6"/>
            <p:cNvSpPr>
              <a:spLocks noChangeArrowheads="1"/>
            </p:cNvSpPr>
            <p:nvPr/>
          </p:nvSpPr>
          <p:spPr bwMode="auto">
            <a:xfrm>
              <a:off x="3851920" y="6113270"/>
              <a:ext cx="543609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Et finalement,    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=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fr-FR" sz="2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  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+ v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 + </a:t>
              </a:r>
              <a:r>
                <a:rPr kumimoji="0" lang="fr-FR" sz="28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804248" y="5977029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768623" y="63623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72" name="Connecteur droit 71"/>
            <p:cNvCxnSpPr/>
            <p:nvPr/>
          </p:nvCxnSpPr>
          <p:spPr>
            <a:xfrm>
              <a:off x="6804248" y="639618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  <p:bldP spid="19" grpId="0"/>
      <p:bldP spid="20" grpId="0"/>
      <p:bldP spid="21" grpId="0"/>
      <p:bldP spid="50" grpId="0"/>
      <p:bldP spid="51" grpId="0"/>
      <p:bldP spid="53" grpId="0"/>
      <p:bldP spid="54" grpId="0"/>
      <p:bldP spid="55" grpId="0" animBg="1"/>
      <p:bldP spid="56" grpId="0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43608" y="3501008"/>
            <a:ext cx="4300891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Vecteur accélération qui conserve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DIRECTION</a:t>
            </a:r>
            <a:r>
              <a:rPr lang="fr-FR" sz="2400" dirty="0" smtClean="0"/>
              <a:t>, le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SENS</a:t>
            </a:r>
            <a:r>
              <a:rPr lang="fr-FR" sz="2400" dirty="0" smtClean="0"/>
              <a:t> et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VALEUR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634" t="31080" r="10544" b="31961"/>
          <a:stretch>
            <a:fillRect/>
          </a:stretch>
        </p:blipFill>
        <p:spPr bwMode="auto">
          <a:xfrm>
            <a:off x="5436096" y="3429000"/>
            <a:ext cx="3707904" cy="26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0" y="4886672"/>
            <a:ext cx="2029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7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</a:t>
            </a: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 l="48408" t="30435" r="35763" b="61891"/>
          <a:stretch>
            <a:fillRect/>
          </a:stretch>
        </p:blipFill>
        <p:spPr bwMode="auto">
          <a:xfrm>
            <a:off x="1907704" y="4869160"/>
            <a:ext cx="1656184" cy="45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251520" y="295373"/>
            <a:ext cx="2376264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latin typeface="Arial" pitchFamily="34" charset="0"/>
                <a:cs typeface="Arial" pitchFamily="34" charset="0"/>
              </a:rPr>
              <a:t>#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Par définition,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3563888" y="249073"/>
            <a:ext cx="55801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donc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on obtient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 intégrant</a:t>
            </a: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v</a:t>
            </a:r>
            <a:r>
              <a:rPr lang="fr-FR" sz="2800" b="1" i="1" baseline="-250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fr-FR" sz="2000" b="0" i="0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fr-FR" sz="2800" b="0" i="0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/>
          <a:srcRect l="19372" t="46199" r="69288" b="42041"/>
          <a:stretch>
            <a:fillRect/>
          </a:stretch>
        </p:blipFill>
        <p:spPr bwMode="auto">
          <a:xfrm>
            <a:off x="2123728" y="44624"/>
            <a:ext cx="1440160" cy="8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412458" y="1562956"/>
            <a:ext cx="24313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u="sng" dirty="0" smtClean="0">
                <a:latin typeface="Arial" pitchFamily="34" charset="0"/>
                <a:cs typeface="Arial" pitchFamily="34" charset="0"/>
              </a:rPr>
              <a:t>t = 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fr-FR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617492" y="1459651"/>
            <a:ext cx="19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C’ = </a:t>
            </a:r>
            <a:r>
              <a:rPr lang="fr-FR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724128" y="2014420"/>
            <a:ext cx="324036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2649147" y="940034"/>
            <a:ext cx="694826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t + 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où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C’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est une constante d’intégration. 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430261" y="710319"/>
            <a:ext cx="2171986" cy="893271"/>
            <a:chOff x="430261" y="4651020"/>
            <a:chExt cx="2171986" cy="893271"/>
          </a:xfrm>
        </p:grpSpPr>
        <p:sp>
          <p:nvSpPr>
            <p:cNvPr id="53" name="Rectangle 4"/>
            <p:cNvSpPr>
              <a:spLocks noChangeArrowheads="1"/>
            </p:cNvSpPr>
            <p:nvPr/>
          </p:nvSpPr>
          <p:spPr bwMode="auto">
            <a:xfrm>
              <a:off x="430261" y="4866602"/>
              <a:ext cx="183569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Soit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=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194849" y="4651020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193949" y="508262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56" name="Connecteur droit 55"/>
            <p:cNvCxnSpPr/>
            <p:nvPr/>
          </p:nvCxnSpPr>
          <p:spPr>
            <a:xfrm>
              <a:off x="2170199" y="5119009"/>
              <a:ext cx="43204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"/>
          <p:cNvSpPr>
            <a:spLocks noChangeArrowheads="1"/>
          </p:cNvSpPr>
          <p:nvPr/>
        </p:nvSpPr>
        <p:spPr bwMode="auto">
          <a:xfrm>
            <a:off x="3984361" y="1559840"/>
            <a:ext cx="2675871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2483768" y="1381099"/>
            <a:ext cx="1486136" cy="846971"/>
            <a:chOff x="2267744" y="5321800"/>
            <a:chExt cx="1193431" cy="846971"/>
          </a:xfrm>
        </p:grpSpPr>
        <p:sp>
          <p:nvSpPr>
            <p:cNvPr id="59" name="Rectangle 5"/>
            <p:cNvSpPr>
              <a:spLocks noChangeArrowheads="1"/>
            </p:cNvSpPr>
            <p:nvPr/>
          </p:nvSpPr>
          <p:spPr bwMode="auto">
            <a:xfrm>
              <a:off x="2267744" y="5514674"/>
              <a:ext cx="86738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= 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002395" y="5321800"/>
              <a:ext cx="4587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0²</a:t>
              </a:r>
              <a:endParaRPr lang="fr-FR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36220" y="570710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62" name="Connecteur droit 61"/>
            <p:cNvCxnSpPr/>
            <p:nvPr/>
          </p:nvCxnSpPr>
          <p:spPr>
            <a:xfrm>
              <a:off x="3037170" y="5760964"/>
              <a:ext cx="3469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e 62"/>
          <p:cNvGrpSpPr/>
          <p:nvPr/>
        </p:nvGrpSpPr>
        <p:grpSpPr>
          <a:xfrm>
            <a:off x="3851920" y="1955303"/>
            <a:ext cx="5436096" cy="846971"/>
            <a:chOff x="3851920" y="5977029"/>
            <a:chExt cx="5436096" cy="846971"/>
          </a:xfrm>
        </p:grpSpPr>
        <p:sp>
          <p:nvSpPr>
            <p:cNvPr id="64" name="Rectangle 6"/>
            <p:cNvSpPr>
              <a:spLocks noChangeArrowheads="1"/>
            </p:cNvSpPr>
            <p:nvPr/>
          </p:nvSpPr>
          <p:spPr bwMode="auto">
            <a:xfrm>
              <a:off x="3851920" y="6113270"/>
              <a:ext cx="543609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Et finalement,    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=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fr-FR" sz="2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  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+ v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 + </a:t>
              </a:r>
              <a:r>
                <a:rPr kumimoji="0" lang="fr-FR" sz="28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804248" y="5977029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768623" y="63623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67" name="Connecteur droit 66"/>
            <p:cNvCxnSpPr/>
            <p:nvPr/>
          </p:nvCxnSpPr>
          <p:spPr>
            <a:xfrm>
              <a:off x="6804248" y="639618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/>
          <p:cNvGrpSpPr/>
          <p:nvPr/>
        </p:nvGrpSpPr>
        <p:grpSpPr>
          <a:xfrm>
            <a:off x="755576" y="2957995"/>
            <a:ext cx="7967246" cy="504056"/>
            <a:chOff x="755576" y="2957995"/>
            <a:chExt cx="7967246" cy="504056"/>
          </a:xfrm>
        </p:grpSpPr>
        <p:sp>
          <p:nvSpPr>
            <p:cNvPr id="15" name="Rectangle 14"/>
            <p:cNvSpPr/>
            <p:nvPr/>
          </p:nvSpPr>
          <p:spPr>
            <a:xfrm>
              <a:off x="755576" y="2996952"/>
              <a:ext cx="7967246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200" b="1" dirty="0" smtClean="0">
                  <a:latin typeface="Bookman Old Style" pitchFamily="18" charset="0"/>
                </a:rPr>
                <a:t>2) </a:t>
              </a:r>
              <a:r>
                <a:rPr lang="fr-FR" sz="2200" b="1" u="sng" dirty="0" smtClean="0">
                  <a:latin typeface="Bookman Old Style" pitchFamily="18" charset="0"/>
                </a:rPr>
                <a:t>Les mouvements </a:t>
              </a:r>
              <a:r>
                <a:rPr lang="fr-FR" sz="2200" b="1" u="sng" dirty="0" smtClean="0">
                  <a:latin typeface="Bookman Old Style" pitchFamily="18" charset="0"/>
                </a:rPr>
                <a:t>non rectilignes avec     constant</a:t>
              </a:r>
              <a:endParaRPr lang="fr-FR" sz="2200" dirty="0">
                <a:latin typeface="Bookman Old Style" pitchFamily="18" charset="0"/>
              </a:endParaRPr>
            </a:p>
          </p:txBody>
        </p:sp>
        <p:pic>
          <p:nvPicPr>
            <p:cNvPr id="68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757" t="49944" r="85566" b="43178"/>
            <a:stretch>
              <a:fillRect/>
            </a:stretch>
          </p:blipFill>
          <p:spPr bwMode="auto">
            <a:xfrm>
              <a:off x="6793231" y="2957995"/>
              <a:ext cx="218424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8" name="Groupe 77"/>
          <p:cNvGrpSpPr/>
          <p:nvPr/>
        </p:nvGrpSpPr>
        <p:grpSpPr>
          <a:xfrm>
            <a:off x="0" y="5291336"/>
            <a:ext cx="5364088" cy="1017984"/>
            <a:chOff x="0" y="5291336"/>
            <a:chExt cx="5364088" cy="1017984"/>
          </a:xfrm>
        </p:grpSpPr>
        <p:sp>
          <p:nvSpPr>
            <p:cNvPr id="71" name="Rectangle 2"/>
            <p:cNvSpPr>
              <a:spLocks noChangeArrowheads="1"/>
            </p:cNvSpPr>
            <p:nvPr/>
          </p:nvSpPr>
          <p:spPr bwMode="auto">
            <a:xfrm>
              <a:off x="0" y="5291336"/>
              <a:ext cx="536408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position initial    </a:t>
              </a:r>
              <a:r>
                <a:rPr kumimoji="0" lang="fr-FR" sz="2000" b="0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   en fonction de </a:t>
              </a:r>
              <a:r>
                <a:rPr kumimoji="0" lang="fr-FR" sz="2000" b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H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celles du vecteur vitesse initial          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 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424" t="33600" r="32434" b="59680"/>
            <a:stretch>
              <a:fillRect/>
            </a:stretch>
          </p:blipFill>
          <p:spPr bwMode="auto">
            <a:xfrm>
              <a:off x="755576" y="5517232"/>
              <a:ext cx="720080" cy="44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204" t="32760" r="31016" b="61360"/>
            <a:stretch>
              <a:fillRect/>
            </a:stretch>
          </p:blipFill>
          <p:spPr bwMode="auto">
            <a:xfrm>
              <a:off x="1510381" y="5949280"/>
              <a:ext cx="41147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9" name="Rectangle 78"/>
          <p:cNvSpPr/>
          <p:nvPr/>
        </p:nvSpPr>
        <p:spPr>
          <a:xfrm>
            <a:off x="3173223" y="4858143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4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vec</a:t>
            </a:r>
            <a:r>
              <a:rPr lang="fr-FR" sz="24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400" b="1" baseline="-25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400" b="1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fr-FR" sz="24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&gt; 0</a:t>
            </a:r>
            <a:endParaRPr lang="fr-F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3" grpId="0"/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39552" y="2143114"/>
            <a:ext cx="4608512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Vecteur accélération qui conserve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DIRECTION</a:t>
            </a:r>
            <a:r>
              <a:rPr lang="fr-FR" sz="2400" dirty="0" smtClean="0"/>
              <a:t>, le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SENS</a:t>
            </a:r>
            <a:r>
              <a:rPr lang="fr-FR" sz="2400" dirty="0" smtClean="0"/>
              <a:t> et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VALEUR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0634" t="31080" r="10544" b="31961"/>
          <a:stretch>
            <a:fillRect/>
          </a:stretch>
        </p:blipFill>
        <p:spPr bwMode="auto">
          <a:xfrm>
            <a:off x="5436096" y="1988840"/>
            <a:ext cx="3707904" cy="26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48408" t="30435" r="35763" b="61891"/>
          <a:stretch>
            <a:fillRect/>
          </a:stretch>
        </p:blipFill>
        <p:spPr bwMode="auto">
          <a:xfrm>
            <a:off x="1907705" y="3444554"/>
            <a:ext cx="1728191" cy="47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 l="12757" t="27720" r="74013" b="44561"/>
          <a:stretch>
            <a:fillRect/>
          </a:stretch>
        </p:blipFill>
        <p:spPr bwMode="auto">
          <a:xfrm>
            <a:off x="107504" y="5092871"/>
            <a:ext cx="1224136" cy="14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/>
          <a:srcRect l="25715" t="30085" r="61055" b="62997"/>
          <a:stretch>
            <a:fillRect/>
          </a:stretch>
        </p:blipFill>
        <p:spPr bwMode="auto">
          <a:xfrm>
            <a:off x="1403648" y="5097118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 l="25715" t="38386" r="61055" b="51929"/>
          <a:stretch>
            <a:fillRect/>
          </a:stretch>
        </p:blipFill>
        <p:spPr bwMode="auto">
          <a:xfrm>
            <a:off x="1403648" y="552916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print"/>
          <a:srcRect l="25715" t="48071" r="61055" b="45010"/>
          <a:stretch>
            <a:fillRect/>
          </a:stretch>
        </p:blipFill>
        <p:spPr bwMode="auto">
          <a:xfrm>
            <a:off x="1403648" y="6105230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3483832"/>
            <a:ext cx="2029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9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</a:t>
            </a:r>
          </a:p>
        </p:txBody>
      </p:sp>
      <p:grpSp>
        <p:nvGrpSpPr>
          <p:cNvPr id="49" name="Groupe 48"/>
          <p:cNvGrpSpPr/>
          <p:nvPr/>
        </p:nvGrpSpPr>
        <p:grpSpPr>
          <a:xfrm>
            <a:off x="0" y="3933442"/>
            <a:ext cx="5364088" cy="1017984"/>
            <a:chOff x="0" y="4211216"/>
            <a:chExt cx="5364088" cy="1017984"/>
          </a:xfrm>
        </p:grpSpPr>
        <p:sp>
          <p:nvSpPr>
            <p:cNvPr id="6146" name="Rectangle 2"/>
            <p:cNvSpPr>
              <a:spLocks noChangeArrowheads="1"/>
            </p:cNvSpPr>
            <p:nvPr/>
          </p:nvSpPr>
          <p:spPr bwMode="auto">
            <a:xfrm>
              <a:off x="0" y="4211216"/>
              <a:ext cx="536408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position initial    </a:t>
              </a:r>
              <a:r>
                <a:rPr kumimoji="0" lang="fr-FR" sz="2000" b="0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   en fonction de </a:t>
              </a:r>
              <a:r>
                <a:rPr kumimoji="0" lang="fr-FR" sz="2000" b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H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celles du vecteur vitesse initial          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25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 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1424" t="33600" r="32434" b="59680"/>
            <a:stretch>
              <a:fillRect/>
            </a:stretch>
          </p:blipFill>
          <p:spPr bwMode="auto">
            <a:xfrm>
              <a:off x="755576" y="4437112"/>
              <a:ext cx="720080" cy="44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5204" t="32760" r="31016" b="61360"/>
            <a:stretch>
              <a:fillRect/>
            </a:stretch>
          </p:blipFill>
          <p:spPr bwMode="auto">
            <a:xfrm>
              <a:off x="1510381" y="4869160"/>
              <a:ext cx="41147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3" name="Connecteur droit 32"/>
          <p:cNvCxnSpPr/>
          <p:nvPr/>
        </p:nvCxnSpPr>
        <p:spPr>
          <a:xfrm>
            <a:off x="6824840" y="2998499"/>
            <a:ext cx="1512168" cy="0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V="1">
            <a:off x="8316416" y="2350427"/>
            <a:ext cx="0" cy="648072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316416" y="2422435"/>
            <a:ext cx="623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z0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20153" y="2857041"/>
            <a:ext cx="650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y0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 l="43469" t="29400" r="45664" b="42881"/>
          <a:stretch>
            <a:fillRect/>
          </a:stretch>
        </p:blipFill>
        <p:spPr bwMode="auto">
          <a:xfrm>
            <a:off x="5580112" y="5089181"/>
            <a:ext cx="1008111" cy="14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 l="55022" t="29400" r="31783" b="63861"/>
          <a:stretch>
            <a:fillRect/>
          </a:stretch>
        </p:blipFill>
        <p:spPr bwMode="auto">
          <a:xfrm>
            <a:off x="6588224" y="5089181"/>
            <a:ext cx="1224136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 cstate="print"/>
          <a:srcRect l="55022" t="40118" r="17811" b="52982"/>
          <a:stretch>
            <a:fillRect/>
          </a:stretch>
        </p:blipFill>
        <p:spPr bwMode="auto">
          <a:xfrm>
            <a:off x="6588224" y="5604812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7" cstate="print"/>
          <a:srcRect l="55022" t="48237" r="17811" b="44863"/>
          <a:stretch>
            <a:fillRect/>
          </a:stretch>
        </p:blipFill>
        <p:spPr bwMode="auto">
          <a:xfrm>
            <a:off x="6588224" y="6097293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3635896" y="5095442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cos(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87441" y="4822268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760599" y="5274249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44" name="Connecteur droit 43"/>
          <p:cNvCxnSpPr/>
          <p:nvPr/>
        </p:nvCxnSpPr>
        <p:spPr>
          <a:xfrm>
            <a:off x="4762316" y="5324648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3635896" y="5939754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sin(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87441" y="5666580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60599" y="6118561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48" name="Connecteur droit 47"/>
          <p:cNvCxnSpPr/>
          <p:nvPr/>
        </p:nvCxnSpPr>
        <p:spPr>
          <a:xfrm>
            <a:off x="4762316" y="6168960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412458" y="154473"/>
            <a:ext cx="2431349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2400" b="1" u="sng" dirty="0" smtClean="0">
                <a:latin typeface="Arial" pitchFamily="34" charset="0"/>
                <a:cs typeface="Arial" pitchFamily="34" charset="0"/>
              </a:rPr>
              <a:t>t = 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) = </a:t>
            </a:r>
            <a:r>
              <a:rPr lang="fr-FR" sz="2400" b="1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fr-FR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617492" y="51168"/>
            <a:ext cx="1914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fr-F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donc </a:t>
            </a:r>
            <a:r>
              <a:rPr lang="fr-FR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C’ = </a:t>
            </a:r>
            <a:r>
              <a:rPr lang="fr-FR" sz="28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r-FR" sz="2400" b="1" baseline="-25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fr-F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724128" y="605937"/>
            <a:ext cx="3240360" cy="72008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984361" y="151357"/>
            <a:ext cx="2675871" cy="49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+ v</a:t>
            </a:r>
            <a:r>
              <a:rPr kumimoji="0" lang="fr-FR" sz="2400" b="1" i="0" u="none" strike="noStrike" cap="none" normalizeH="0" baseline="-2500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0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× 0 + C’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7" name="Groupe 66"/>
          <p:cNvGrpSpPr/>
          <p:nvPr/>
        </p:nvGrpSpPr>
        <p:grpSpPr>
          <a:xfrm>
            <a:off x="2483768" y="-27384"/>
            <a:ext cx="1486136" cy="846971"/>
            <a:chOff x="2267744" y="5321800"/>
            <a:chExt cx="1193431" cy="846971"/>
          </a:xfrm>
        </p:grpSpPr>
        <p:sp>
          <p:nvSpPr>
            <p:cNvPr id="68" name="Rectangle 5"/>
            <p:cNvSpPr>
              <a:spLocks noChangeArrowheads="1"/>
            </p:cNvSpPr>
            <p:nvPr/>
          </p:nvSpPr>
          <p:spPr bwMode="auto">
            <a:xfrm>
              <a:off x="2267744" y="5514674"/>
              <a:ext cx="867383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= 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×</a:t>
              </a:r>
              <a:endParaRPr kumimoji="0" lang="fr-FR" sz="32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002395" y="5321800"/>
              <a:ext cx="4587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0²</a:t>
              </a:r>
              <a:endParaRPr lang="fr-FR" dirty="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036220" y="5707106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/>
            </a:p>
          </p:txBody>
        </p:sp>
        <p:cxnSp>
          <p:nvCxnSpPr>
            <p:cNvPr id="71" name="Connecteur droit 70"/>
            <p:cNvCxnSpPr/>
            <p:nvPr/>
          </p:nvCxnSpPr>
          <p:spPr>
            <a:xfrm>
              <a:off x="3037170" y="5760964"/>
              <a:ext cx="3469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e 71"/>
          <p:cNvGrpSpPr/>
          <p:nvPr/>
        </p:nvGrpSpPr>
        <p:grpSpPr>
          <a:xfrm>
            <a:off x="3851920" y="546820"/>
            <a:ext cx="5436096" cy="846971"/>
            <a:chOff x="3851920" y="5977029"/>
            <a:chExt cx="5436096" cy="846971"/>
          </a:xfrm>
        </p:grpSpPr>
        <p:sp>
          <p:nvSpPr>
            <p:cNvPr id="73" name="Rectangle 6"/>
            <p:cNvSpPr>
              <a:spLocks noChangeArrowheads="1"/>
            </p:cNvSpPr>
            <p:nvPr/>
          </p:nvSpPr>
          <p:spPr bwMode="auto">
            <a:xfrm>
              <a:off x="3851920" y="6113270"/>
              <a:ext cx="5436096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Et finalement,     </a:t>
              </a:r>
              <a:r>
                <a:rPr kumimoji="0" lang="fr-FR" sz="24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=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a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 </a:t>
              </a:r>
              <a:r>
                <a:rPr kumimoji="0" lang="fr-FR" sz="2400" b="1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   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+ v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×</a:t>
              </a:r>
              <a:r>
                <a:rPr kumimoji="0" lang="fr-FR" sz="1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fr-FR" sz="24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t + </a:t>
              </a:r>
              <a:r>
                <a:rPr kumimoji="0" lang="fr-FR" sz="2800" b="1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x</a:t>
              </a:r>
              <a:r>
                <a:rPr kumimoji="0" lang="fr-FR" sz="2400" b="1" i="0" u="none" strike="noStrike" cap="none" normalizeH="0" baseline="-2500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804248" y="5977029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6768623" y="6362335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76" name="Connecteur droit 75"/>
            <p:cNvCxnSpPr/>
            <p:nvPr/>
          </p:nvCxnSpPr>
          <p:spPr>
            <a:xfrm>
              <a:off x="6804248" y="6396186"/>
              <a:ext cx="28803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 76"/>
          <p:cNvSpPr/>
          <p:nvPr/>
        </p:nvSpPr>
        <p:spPr>
          <a:xfrm>
            <a:off x="755576" y="1523741"/>
            <a:ext cx="79672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mouvements </a:t>
            </a:r>
            <a:r>
              <a:rPr lang="fr-FR" sz="2200" b="1" u="sng" dirty="0" smtClean="0">
                <a:latin typeface="Bookman Old Style" pitchFamily="18" charset="0"/>
              </a:rPr>
              <a:t>non rectilignes avec     constant</a:t>
            </a:r>
            <a:endParaRPr lang="fr-FR" sz="2200" dirty="0">
              <a:latin typeface="Bookman Old Style" pitchFamily="18" charset="0"/>
            </a:endParaRPr>
          </a:p>
        </p:txBody>
      </p:sp>
      <p:pic>
        <p:nvPicPr>
          <p:cNvPr id="78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757" t="49944" r="85566" b="43178"/>
          <a:stretch>
            <a:fillRect/>
          </a:stretch>
        </p:blipFill>
        <p:spPr bwMode="auto">
          <a:xfrm>
            <a:off x="6793231" y="1484784"/>
            <a:ext cx="21842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79512" y="69450"/>
            <a:ext cx="8784976" cy="10081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  <a:sym typeface="Wingdings 2" pitchFamily="18" charset="2"/>
              </a:rPr>
              <a:t>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Conclusion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 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907704" y="85808"/>
            <a:ext cx="7056784" cy="96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Le mouvement d’un point matériel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dépend du référentiel dans lequel on se place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pour l’étudier : on dit que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le mouvement est RELATIF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95536" y="1221578"/>
            <a:ext cx="7668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On munit le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REFERENTIEL 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d’étude de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2 REPERES</a:t>
            </a:r>
            <a:r>
              <a:rPr kumimoji="0" lang="fr-FR" sz="2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 : 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827584" y="1653626"/>
            <a:ext cx="300999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/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un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repère d’ESPACE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4788024" y="1653626"/>
            <a:ext cx="310322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lvl="0"/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un </a:t>
            </a: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repère de TEMPS</a:t>
            </a:r>
            <a:endParaRPr lang="fr-FR" sz="2400" dirty="0"/>
          </a:p>
        </p:txBody>
      </p:sp>
      <p:sp>
        <p:nvSpPr>
          <p:cNvPr id="7" name="Rectangle 6"/>
          <p:cNvSpPr/>
          <p:nvPr/>
        </p:nvSpPr>
        <p:spPr>
          <a:xfrm>
            <a:off x="3779912" y="2564904"/>
            <a:ext cx="3744416" cy="52322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REFERENTIEL </a:t>
            </a:r>
            <a:r>
              <a:rPr lang="fr-FR" sz="2800" b="1" dirty="0" smtClean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≠ </a:t>
            </a:r>
            <a:r>
              <a:rPr lang="fr-FR" sz="2800" b="1" dirty="0" smtClean="0">
                <a:solidFill>
                  <a:schemeClr val="bg1"/>
                </a:solidFill>
              </a:rPr>
              <a:t>REPERE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27650" name="Picture 2" descr="ob_1a4267_atten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204864"/>
            <a:ext cx="2254534" cy="1431827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79512" y="3573016"/>
            <a:ext cx="52565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/>
              <a:t>- Pour </a:t>
            </a:r>
            <a:r>
              <a:rPr lang="fr-FR" sz="2400" b="1" i="1" dirty="0"/>
              <a:t>un référentiel </a:t>
            </a:r>
            <a:r>
              <a:rPr lang="fr-FR" sz="2400" i="1" dirty="0"/>
              <a:t>donné, il existe </a:t>
            </a:r>
            <a:r>
              <a:rPr lang="fr-FR" sz="2400" b="1" i="1" dirty="0"/>
              <a:t>une</a:t>
            </a:r>
            <a:r>
              <a:rPr lang="fr-FR" sz="2400" i="1" dirty="0"/>
              <a:t> </a:t>
            </a:r>
            <a:r>
              <a:rPr lang="fr-FR" sz="2400" b="1" i="1" dirty="0"/>
              <a:t>infinité de repères </a:t>
            </a:r>
            <a:r>
              <a:rPr lang="fr-FR" sz="2400" i="1" dirty="0"/>
              <a:t>différents</a:t>
            </a:r>
            <a:r>
              <a:rPr lang="fr-FR" sz="2400" dirty="0"/>
              <a:t> 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9512" y="4437112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/>
              <a:t>- Repère le plus simple = </a:t>
            </a:r>
            <a:r>
              <a:rPr lang="fr-FR" sz="2400" u="sng" dirty="0" smtClean="0"/>
              <a:t>repère </a:t>
            </a:r>
            <a:r>
              <a:rPr lang="fr-FR" sz="2400" b="1" u="sng" dirty="0" smtClean="0"/>
              <a:t>CARTESIEN</a:t>
            </a:r>
            <a:r>
              <a:rPr lang="fr-FR" sz="2400" dirty="0"/>
              <a:t>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9592" y="5445224"/>
            <a:ext cx="122413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Origine</a:t>
            </a:r>
            <a:endParaRPr lang="fr-FR" sz="2400" b="1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l="69929" t="33600" r="17786" b="58840"/>
          <a:stretch>
            <a:fillRect/>
          </a:stretch>
        </p:blipFill>
        <p:spPr bwMode="auto">
          <a:xfrm>
            <a:off x="3419872" y="4869160"/>
            <a:ext cx="1656184" cy="573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 l="60952" t="21000" r="11171" b="15161"/>
          <a:stretch>
            <a:fillRect/>
          </a:stretch>
        </p:blipFill>
        <p:spPr bwMode="auto">
          <a:xfrm>
            <a:off x="6156176" y="3140968"/>
            <a:ext cx="273914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907704" y="5935147"/>
            <a:ext cx="5328592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/>
              <a:t>Base orthonormée directe</a:t>
            </a:r>
            <a:r>
              <a:rPr lang="fr-FR" sz="2400" dirty="0" smtClean="0"/>
              <a:t> de </a:t>
            </a:r>
          </a:p>
          <a:p>
            <a:pPr algn="ctr"/>
            <a:r>
              <a:rPr lang="fr-FR" sz="2400" b="1" u="sng" dirty="0" smtClean="0"/>
              <a:t>3 vecteurs</a:t>
            </a:r>
            <a:r>
              <a:rPr lang="fr-FR" sz="2400" dirty="0" smtClean="0"/>
              <a:t> pour </a:t>
            </a:r>
            <a:r>
              <a:rPr lang="fr-FR" sz="2400" b="1" dirty="0" smtClean="0"/>
              <a:t>3 axes (</a:t>
            </a:r>
            <a:r>
              <a:rPr lang="fr-FR" sz="2400" b="1" dirty="0" err="1" smtClean="0"/>
              <a:t>Ox</a:t>
            </a:r>
            <a:r>
              <a:rPr lang="fr-FR" sz="2400" b="1" dirty="0" smtClean="0"/>
              <a:t>)</a:t>
            </a:r>
            <a:r>
              <a:rPr lang="fr-FR" sz="2400" dirty="0" smtClean="0"/>
              <a:t>, </a:t>
            </a:r>
            <a:r>
              <a:rPr lang="fr-FR" sz="2400" b="1" dirty="0" smtClean="0"/>
              <a:t>(</a:t>
            </a:r>
            <a:r>
              <a:rPr lang="fr-FR" sz="2400" b="1" dirty="0" err="1" smtClean="0"/>
              <a:t>Oy</a:t>
            </a:r>
            <a:r>
              <a:rPr lang="fr-FR" sz="2400" b="1" dirty="0" smtClean="0"/>
              <a:t>)</a:t>
            </a:r>
            <a:r>
              <a:rPr lang="fr-FR" sz="2400" dirty="0" smtClean="0"/>
              <a:t> et </a:t>
            </a:r>
            <a:r>
              <a:rPr lang="fr-FR" sz="2400" b="1" dirty="0" smtClean="0"/>
              <a:t>(Oz)</a:t>
            </a:r>
            <a:endParaRPr lang="fr-FR" sz="2400" b="1" dirty="0"/>
          </a:p>
        </p:txBody>
      </p:sp>
      <p:sp>
        <p:nvSpPr>
          <p:cNvPr id="15" name="Forme libre 14"/>
          <p:cNvSpPr/>
          <p:nvPr/>
        </p:nvSpPr>
        <p:spPr>
          <a:xfrm>
            <a:off x="2118167" y="5382228"/>
            <a:ext cx="1574157" cy="351028"/>
          </a:xfrm>
          <a:custGeom>
            <a:avLst/>
            <a:gdLst>
              <a:gd name="connsiteX0" fmla="*/ 1574157 w 1574157"/>
              <a:gd name="connsiteY0" fmla="*/ 0 h 422476"/>
              <a:gd name="connsiteX1" fmla="*/ 1088020 w 1574157"/>
              <a:gd name="connsiteY1" fmla="*/ 358815 h 422476"/>
              <a:gd name="connsiteX2" fmla="*/ 0 w 1574157"/>
              <a:gd name="connsiteY2" fmla="*/ 381964 h 4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4157" h="422476">
                <a:moveTo>
                  <a:pt x="1574157" y="0"/>
                </a:moveTo>
                <a:cubicBezTo>
                  <a:pt x="1462268" y="147577"/>
                  <a:pt x="1350379" y="295154"/>
                  <a:pt x="1088020" y="358815"/>
                </a:cubicBezTo>
                <a:cubicBezTo>
                  <a:pt x="825661" y="422476"/>
                  <a:pt x="412830" y="402220"/>
                  <a:pt x="0" y="381964"/>
                </a:cubicBezTo>
              </a:path>
            </a:pathLst>
          </a:custGeom>
          <a:ln w="571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4283968" y="5445224"/>
            <a:ext cx="216024" cy="504056"/>
          </a:xfrm>
          <a:custGeom>
            <a:avLst/>
            <a:gdLst>
              <a:gd name="connsiteX0" fmla="*/ 1574157 w 1574157"/>
              <a:gd name="connsiteY0" fmla="*/ 0 h 422476"/>
              <a:gd name="connsiteX1" fmla="*/ 1088020 w 1574157"/>
              <a:gd name="connsiteY1" fmla="*/ 358815 h 422476"/>
              <a:gd name="connsiteX2" fmla="*/ 0 w 1574157"/>
              <a:gd name="connsiteY2" fmla="*/ 381964 h 422476"/>
              <a:gd name="connsiteX0" fmla="*/ 1574157 w 1574157"/>
              <a:gd name="connsiteY0" fmla="*/ 0 h 381964"/>
              <a:gd name="connsiteX1" fmla="*/ 0 w 1574157"/>
              <a:gd name="connsiteY1" fmla="*/ 381964 h 381964"/>
              <a:gd name="connsiteX0" fmla="*/ 133997 w 133997"/>
              <a:gd name="connsiteY0" fmla="*/ 0 h 432048"/>
              <a:gd name="connsiteX1" fmla="*/ 0 w 133997"/>
              <a:gd name="connsiteY1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3997" h="432048">
                <a:moveTo>
                  <a:pt x="133997" y="0"/>
                </a:moveTo>
                <a:lnTo>
                  <a:pt x="0" y="432048"/>
                </a:lnTo>
              </a:path>
            </a:pathLst>
          </a:custGeom>
          <a:ln w="57150">
            <a:solidFill>
              <a:srgbClr val="008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Parenthèse ouvrante 16"/>
          <p:cNvSpPr/>
          <p:nvPr/>
        </p:nvSpPr>
        <p:spPr>
          <a:xfrm rot="16200000">
            <a:off x="4427984" y="4869160"/>
            <a:ext cx="144016" cy="1008112"/>
          </a:xfrm>
          <a:prstGeom prst="leftBracket">
            <a:avLst>
              <a:gd name="adj" fmla="val 19049"/>
            </a:avLst>
          </a:prstGeom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/>
      <p:bldP spid="10" grpId="0"/>
      <p:bldP spid="11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3548" y="0"/>
            <a:ext cx="79704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mouvements de vecteur accélération constant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576" y="404664"/>
            <a:ext cx="4536504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Vecteur accélération qui conserve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DIRECTION</a:t>
            </a:r>
            <a:r>
              <a:rPr lang="fr-FR" sz="2400" dirty="0" smtClean="0"/>
              <a:t>, le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SENS</a:t>
            </a:r>
            <a:r>
              <a:rPr lang="fr-FR" sz="2400" dirty="0" smtClean="0"/>
              <a:t> et la </a:t>
            </a:r>
            <a:r>
              <a:rPr lang="fr-FR" sz="2400" b="1" dirty="0" smtClean="0">
                <a:solidFill>
                  <a:srgbClr val="FF0000"/>
                </a:solidFill>
              </a:rPr>
              <a:t>même </a:t>
            </a:r>
            <a:r>
              <a:rPr lang="fr-FR" sz="2400" b="1" u="sng" dirty="0" smtClean="0">
                <a:solidFill>
                  <a:srgbClr val="FF0000"/>
                </a:solidFill>
              </a:rPr>
              <a:t>VALEUR</a:t>
            </a:r>
            <a:endParaRPr lang="fr-FR" sz="24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0634" t="31080" r="10544" b="31961"/>
          <a:stretch>
            <a:fillRect/>
          </a:stretch>
        </p:blipFill>
        <p:spPr bwMode="auto">
          <a:xfrm>
            <a:off x="5436096" y="394406"/>
            <a:ext cx="3707904" cy="267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19"/>
          <p:cNvCxnSpPr/>
          <p:nvPr/>
        </p:nvCxnSpPr>
        <p:spPr>
          <a:xfrm>
            <a:off x="6732240" y="1412776"/>
            <a:ext cx="1512168" cy="0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V="1">
            <a:off x="8316416" y="764704"/>
            <a:ext cx="0" cy="648072"/>
          </a:xfrm>
          <a:prstGeom prst="line">
            <a:avLst/>
          </a:prstGeom>
          <a:ln w="762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316416" y="836712"/>
            <a:ext cx="623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z0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24328" y="1340768"/>
            <a:ext cx="650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</a:rPr>
              <a:t>v</a:t>
            </a:r>
            <a:r>
              <a:rPr lang="fr-FR" sz="3200" b="1" baseline="-25000" dirty="0" smtClean="0">
                <a:solidFill>
                  <a:srgbClr val="C00000"/>
                </a:solidFill>
              </a:rPr>
              <a:t>y0</a:t>
            </a:r>
            <a:endParaRPr lang="fr-FR" sz="2400" b="1" baseline="-25000" dirty="0">
              <a:solidFill>
                <a:srgbClr val="C00000"/>
              </a:solidFill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0" y="5013176"/>
            <a:ext cx="9144000" cy="707886"/>
            <a:chOff x="0" y="5013176"/>
            <a:chExt cx="9144000" cy="707886"/>
          </a:xfrm>
        </p:grpSpPr>
        <p:sp>
          <p:nvSpPr>
            <p:cNvPr id="5124" name="Rectangle 4"/>
            <p:cNvSpPr>
              <a:spLocks noChangeArrowheads="1"/>
            </p:cNvSpPr>
            <p:nvPr/>
          </p:nvSpPr>
          <p:spPr bwMode="auto">
            <a:xfrm>
              <a:off x="0" y="5013176"/>
              <a:ext cx="9144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b)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vitesse     </a:t>
              </a:r>
              <a:r>
                <a:rPr lang="fr-FR" sz="2000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t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</a:t>
              </a:r>
              <a:endParaRPr lang="fr-FR" sz="4400" dirty="0" smtClean="0">
                <a:latin typeface="Arial" pitchFamily="34" charset="0"/>
                <a:cs typeface="Arial" pitchFamily="34" charset="0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l="60952" t="41159" r="37158" b="53801"/>
            <a:stretch>
              <a:fillRect/>
            </a:stretch>
          </p:blipFill>
          <p:spPr bwMode="auto">
            <a:xfrm>
              <a:off x="4785466" y="5038884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 cstate="print"/>
          <a:srcRect l="13230" t="44200" r="78269" b="27240"/>
          <a:stretch>
            <a:fillRect/>
          </a:stretch>
        </p:blipFill>
        <p:spPr bwMode="auto">
          <a:xfrm>
            <a:off x="69858" y="5445224"/>
            <a:ext cx="685718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/>
          <a:srcRect l="21627" t="44200" r="61412" b="27240"/>
          <a:stretch>
            <a:fillRect/>
          </a:stretch>
        </p:blipFill>
        <p:spPr bwMode="auto">
          <a:xfrm>
            <a:off x="755576" y="5442666"/>
            <a:ext cx="1368152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/>
          <a:srcRect l="42524" t="44519" r="41412" b="26921"/>
          <a:stretch>
            <a:fillRect/>
          </a:stretch>
        </p:blipFill>
        <p:spPr bwMode="auto">
          <a:xfrm>
            <a:off x="5508104" y="5373216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44519" r="34746" b="47965"/>
          <a:stretch>
            <a:fillRect/>
          </a:stretch>
        </p:blipFill>
        <p:spPr bwMode="auto">
          <a:xfrm>
            <a:off x="6948264" y="5373216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53363" r="34845" b="39121"/>
          <a:stretch>
            <a:fillRect/>
          </a:stretch>
        </p:blipFill>
        <p:spPr bwMode="auto">
          <a:xfrm>
            <a:off x="6948264" y="5805264"/>
            <a:ext cx="4956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62207" r="16574" b="26921"/>
          <a:stretch>
            <a:fillRect/>
          </a:stretch>
        </p:blipFill>
        <p:spPr bwMode="auto">
          <a:xfrm>
            <a:off x="6948264" y="6188454"/>
            <a:ext cx="2051720" cy="52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Groupe 39"/>
          <p:cNvGrpSpPr/>
          <p:nvPr/>
        </p:nvGrpSpPr>
        <p:grpSpPr>
          <a:xfrm>
            <a:off x="1979712" y="5373216"/>
            <a:ext cx="3456384" cy="1224136"/>
            <a:chOff x="1979712" y="5373216"/>
            <a:chExt cx="3456384" cy="1224136"/>
          </a:xfrm>
        </p:grpSpPr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2267744" y="5373216"/>
              <a:ext cx="3024336" cy="12241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On intègre les </a:t>
              </a:r>
              <a:r>
                <a:rPr kumimoji="0" lang="fr-FR" sz="2000" b="0" i="0" u="none" strike="noStrike" cap="none" normalizeH="0" baseline="0" dirty="0" err="1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coordon-nées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 de      pour obtenir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celles de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Flèche vers le bas 34"/>
            <p:cNvSpPr/>
            <p:nvPr/>
          </p:nvSpPr>
          <p:spPr>
            <a:xfrm rot="16200000" flipH="1">
              <a:off x="3635896" y="4365104"/>
              <a:ext cx="144016" cy="345638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408" t="30435" r="48354" b="61891"/>
            <a:stretch>
              <a:fillRect/>
            </a:stretch>
          </p:blipFill>
          <p:spPr bwMode="auto">
            <a:xfrm>
              <a:off x="3299006" y="5614948"/>
              <a:ext cx="378042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952" t="41159" r="37158" b="53801"/>
            <a:stretch>
              <a:fillRect/>
            </a:stretch>
          </p:blipFill>
          <p:spPr bwMode="auto">
            <a:xfrm>
              <a:off x="4344401" y="6119004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0" y="2276872"/>
            <a:ext cx="53640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position initial   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en fonction de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celles du vecteur vitesse initial          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25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24" t="33600" r="32434" b="59680"/>
          <a:stretch>
            <a:fillRect/>
          </a:stretch>
        </p:blipFill>
        <p:spPr bwMode="auto">
          <a:xfrm>
            <a:off x="755576" y="2502768"/>
            <a:ext cx="720080" cy="4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8" cstate="print"/>
          <a:srcRect l="12757" t="27720" r="74013" b="44561"/>
          <a:stretch>
            <a:fillRect/>
          </a:stretch>
        </p:blipFill>
        <p:spPr bwMode="auto">
          <a:xfrm>
            <a:off x="107504" y="3436301"/>
            <a:ext cx="1224136" cy="14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8" cstate="print"/>
          <a:srcRect l="25715" t="30085" r="61055" b="62997"/>
          <a:stretch>
            <a:fillRect/>
          </a:stretch>
        </p:blipFill>
        <p:spPr bwMode="auto">
          <a:xfrm>
            <a:off x="1403648" y="3440548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8" cstate="print"/>
          <a:srcRect l="25715" t="38386" r="61055" b="51929"/>
          <a:stretch>
            <a:fillRect/>
          </a:stretch>
        </p:blipFill>
        <p:spPr bwMode="auto">
          <a:xfrm>
            <a:off x="1403648" y="387259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8" cstate="print"/>
          <a:srcRect l="25715" t="48071" r="61055" b="45010"/>
          <a:stretch>
            <a:fillRect/>
          </a:stretch>
        </p:blipFill>
        <p:spPr bwMode="auto">
          <a:xfrm>
            <a:off x="1403648" y="4448660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04" t="32760" r="31016" b="61360"/>
          <a:stretch>
            <a:fillRect/>
          </a:stretch>
        </p:blipFill>
        <p:spPr bwMode="auto">
          <a:xfrm>
            <a:off x="1510381" y="2934816"/>
            <a:ext cx="41147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10" cstate="print"/>
          <a:srcRect l="43469" t="29400" r="45664" b="42881"/>
          <a:stretch>
            <a:fillRect/>
          </a:stretch>
        </p:blipFill>
        <p:spPr bwMode="auto">
          <a:xfrm>
            <a:off x="5580112" y="3432611"/>
            <a:ext cx="1008111" cy="14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10" cstate="print"/>
          <a:srcRect l="55022" t="29400" r="31783" b="63861"/>
          <a:stretch>
            <a:fillRect/>
          </a:stretch>
        </p:blipFill>
        <p:spPr bwMode="auto">
          <a:xfrm>
            <a:off x="6588224" y="3432611"/>
            <a:ext cx="1224136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0" cstate="print"/>
          <a:srcRect l="55022" t="40118" r="17811" b="52982"/>
          <a:stretch>
            <a:fillRect/>
          </a:stretch>
        </p:blipFill>
        <p:spPr bwMode="auto">
          <a:xfrm>
            <a:off x="6588224" y="3948242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10" cstate="print"/>
          <a:srcRect l="55022" t="48237" r="17811" b="44863"/>
          <a:stretch>
            <a:fillRect/>
          </a:stretch>
        </p:blipFill>
        <p:spPr bwMode="auto">
          <a:xfrm>
            <a:off x="6588224" y="4440723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Rectangle 5"/>
          <p:cNvSpPr>
            <a:spLocks noChangeArrowheads="1"/>
          </p:cNvSpPr>
          <p:nvPr/>
        </p:nvSpPr>
        <p:spPr bwMode="auto">
          <a:xfrm>
            <a:off x="3635896" y="3438872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cos(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687441" y="3165698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760599" y="3617679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5" name="Connecteur droit 54"/>
          <p:cNvCxnSpPr/>
          <p:nvPr/>
        </p:nvCxnSpPr>
        <p:spPr>
          <a:xfrm>
            <a:off x="4762316" y="3668078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3635896" y="4283184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sin(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87441" y="4010010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760599" y="4461991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9" name="Connecteur droit 58"/>
          <p:cNvCxnSpPr/>
          <p:nvPr/>
        </p:nvCxnSpPr>
        <p:spPr>
          <a:xfrm>
            <a:off x="4762316" y="4512390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4"/>
          <p:cNvSpPr>
            <a:spLocks noChangeArrowheads="1"/>
          </p:cNvSpPr>
          <p:nvPr/>
        </p:nvSpPr>
        <p:spPr bwMode="auto">
          <a:xfrm>
            <a:off x="0" y="1772816"/>
            <a:ext cx="20298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9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</a:t>
            </a:r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6" cstate="print"/>
          <a:srcRect l="48408" t="30435" r="35763" b="61891"/>
          <a:stretch>
            <a:fillRect/>
          </a:stretch>
        </p:blipFill>
        <p:spPr bwMode="auto">
          <a:xfrm>
            <a:off x="1907704" y="1745432"/>
            <a:ext cx="1656184" cy="45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206084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vitesse     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lang="fr-FR" sz="4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47" t="55439" r="45663" b="18001"/>
          <a:stretch>
            <a:fillRect/>
          </a:stretch>
        </p:blipFill>
        <p:spPr bwMode="auto">
          <a:xfrm>
            <a:off x="2123728" y="4221088"/>
            <a:ext cx="3226193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2267744" y="2420888"/>
            <a:ext cx="3024336" cy="12241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On intègre les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coordon-nées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 de      pour obtenir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celles de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 l="60952" t="41159" r="37158" b="53801"/>
          <a:stretch>
            <a:fillRect/>
          </a:stretch>
        </p:blipFill>
        <p:spPr bwMode="auto">
          <a:xfrm>
            <a:off x="4785466" y="2086556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/>
          <a:srcRect l="13230" t="44200" r="78269" b="27240"/>
          <a:stretch>
            <a:fillRect/>
          </a:stretch>
        </p:blipFill>
        <p:spPr bwMode="auto">
          <a:xfrm>
            <a:off x="69858" y="2492896"/>
            <a:ext cx="685718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/>
          <a:srcRect l="21627" t="44200" r="61412" b="27240"/>
          <a:stretch>
            <a:fillRect/>
          </a:stretch>
        </p:blipFill>
        <p:spPr bwMode="auto">
          <a:xfrm>
            <a:off x="755576" y="2490338"/>
            <a:ext cx="1368152" cy="12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 cstate="print"/>
          <a:srcRect l="42524" t="44519" r="41412" b="26921"/>
          <a:stretch>
            <a:fillRect/>
          </a:stretch>
        </p:blipFill>
        <p:spPr bwMode="auto">
          <a:xfrm>
            <a:off x="5508104" y="2420888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44519" r="34746" b="47965"/>
          <a:stretch>
            <a:fillRect/>
          </a:stretch>
        </p:blipFill>
        <p:spPr bwMode="auto">
          <a:xfrm>
            <a:off x="6948264" y="2420888"/>
            <a:ext cx="50405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53363" r="34845" b="39121"/>
          <a:stretch>
            <a:fillRect/>
          </a:stretch>
        </p:blipFill>
        <p:spPr bwMode="auto">
          <a:xfrm>
            <a:off x="6948264" y="2852936"/>
            <a:ext cx="4956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5" cstate="print"/>
          <a:srcRect l="59335" t="62207" r="16574" b="26921"/>
          <a:stretch>
            <a:fillRect/>
          </a:stretch>
        </p:blipFill>
        <p:spPr bwMode="auto">
          <a:xfrm>
            <a:off x="6948264" y="3236126"/>
            <a:ext cx="2051720" cy="52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Flèche vers le bas 22"/>
          <p:cNvSpPr/>
          <p:nvPr/>
        </p:nvSpPr>
        <p:spPr>
          <a:xfrm rot="16200000" flipH="1">
            <a:off x="3635896" y="1412776"/>
            <a:ext cx="144016" cy="34563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408" t="30435" r="48354" b="61891"/>
          <a:stretch>
            <a:fillRect/>
          </a:stretch>
        </p:blipFill>
        <p:spPr bwMode="auto">
          <a:xfrm>
            <a:off x="3299006" y="2662620"/>
            <a:ext cx="37804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52" t="41159" r="37158" b="53801"/>
          <a:stretch>
            <a:fillRect/>
          </a:stretch>
        </p:blipFill>
        <p:spPr bwMode="auto">
          <a:xfrm>
            <a:off x="4344401" y="3166676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e 32"/>
          <p:cNvGrpSpPr/>
          <p:nvPr/>
        </p:nvGrpSpPr>
        <p:grpSpPr>
          <a:xfrm>
            <a:off x="180528" y="3789040"/>
            <a:ext cx="9144000" cy="792088"/>
            <a:chOff x="180528" y="3789040"/>
            <a:chExt cx="9144000" cy="792088"/>
          </a:xfrm>
        </p:grpSpPr>
        <p:sp>
          <p:nvSpPr>
            <p:cNvPr id="4097" name="Rectangle 1"/>
            <p:cNvSpPr>
              <a:spLocks noChangeArrowheads="1"/>
            </p:cNvSpPr>
            <p:nvPr/>
          </p:nvSpPr>
          <p:spPr bwMode="auto">
            <a:xfrm>
              <a:off x="180528" y="3789040"/>
              <a:ext cx="9144000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2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3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sont 3 constantes d’intégration obtenues grâce aux conditions initiales sur       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952" t="41159" r="37158" b="53801"/>
            <a:stretch>
              <a:fillRect/>
            </a:stretch>
          </p:blipFill>
          <p:spPr bwMode="auto">
            <a:xfrm>
              <a:off x="1672431" y="4105338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55439" r="11677" b="38707"/>
          <a:stretch>
            <a:fillRect/>
          </a:stretch>
        </p:blipFill>
        <p:spPr bwMode="auto">
          <a:xfrm>
            <a:off x="5508104" y="4293096"/>
            <a:ext cx="2808312" cy="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64132" r="11677" b="28331"/>
          <a:stretch>
            <a:fillRect/>
          </a:stretch>
        </p:blipFill>
        <p:spPr bwMode="auto">
          <a:xfrm>
            <a:off x="5508104" y="4653136"/>
            <a:ext cx="28083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74509" r="11677" b="18001"/>
          <a:stretch>
            <a:fillRect/>
          </a:stretch>
        </p:blipFill>
        <p:spPr bwMode="auto">
          <a:xfrm>
            <a:off x="5508104" y="5099317"/>
            <a:ext cx="2808312" cy="3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/>
          <a:srcRect l="39217" t="35280" r="6919" b="35321"/>
          <a:stretch>
            <a:fillRect/>
          </a:stretch>
        </p:blipFill>
        <p:spPr bwMode="auto">
          <a:xfrm>
            <a:off x="3563888" y="5410100"/>
            <a:ext cx="4716016" cy="14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position initial    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 en fonction de </a:t>
            </a:r>
            <a:r>
              <a:rPr kumimoji="0" lang="fr-FR" sz="2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H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celles du vecteur vitesse initial        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25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 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424" t="33600" r="32434" b="59680"/>
          <a:stretch>
            <a:fillRect/>
          </a:stretch>
        </p:blipFill>
        <p:spPr bwMode="auto">
          <a:xfrm>
            <a:off x="5652120" y="-57875"/>
            <a:ext cx="720080" cy="4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9" cstate="print"/>
          <a:srcRect l="12757" t="27720" r="74013" b="44561"/>
          <a:stretch>
            <a:fillRect/>
          </a:stretch>
        </p:blipFill>
        <p:spPr bwMode="auto">
          <a:xfrm>
            <a:off x="107504" y="645501"/>
            <a:ext cx="1224136" cy="144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9" cstate="print"/>
          <a:srcRect l="25715" t="30085" r="61055" b="62997"/>
          <a:stretch>
            <a:fillRect/>
          </a:stretch>
        </p:blipFill>
        <p:spPr bwMode="auto">
          <a:xfrm>
            <a:off x="1403648" y="649748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9" cstate="print"/>
          <a:srcRect l="25715" t="38386" r="61055" b="51929"/>
          <a:stretch>
            <a:fillRect/>
          </a:stretch>
        </p:blipFill>
        <p:spPr bwMode="auto">
          <a:xfrm>
            <a:off x="1403648" y="1081796"/>
            <a:ext cx="122413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9" cstate="print"/>
          <a:srcRect l="25715" t="48071" r="61055" b="45010"/>
          <a:stretch>
            <a:fillRect/>
          </a:stretch>
        </p:blipFill>
        <p:spPr bwMode="auto">
          <a:xfrm>
            <a:off x="1403648" y="1657860"/>
            <a:ext cx="122413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04" t="32760" r="31016" b="61360"/>
          <a:stretch>
            <a:fillRect/>
          </a:stretch>
        </p:blipFill>
        <p:spPr bwMode="auto">
          <a:xfrm>
            <a:off x="2593059" y="332656"/>
            <a:ext cx="41147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1" cstate="print"/>
          <a:srcRect l="43469" t="29400" r="45664" b="42881"/>
          <a:stretch>
            <a:fillRect/>
          </a:stretch>
        </p:blipFill>
        <p:spPr bwMode="auto">
          <a:xfrm>
            <a:off x="5580112" y="641811"/>
            <a:ext cx="1008111" cy="144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1" cstate="print"/>
          <a:srcRect l="55022" t="29400" r="31783" b="63861"/>
          <a:stretch>
            <a:fillRect/>
          </a:stretch>
        </p:blipFill>
        <p:spPr bwMode="auto">
          <a:xfrm>
            <a:off x="6588224" y="641811"/>
            <a:ext cx="1224136" cy="351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1" cstate="print"/>
          <a:srcRect l="55022" t="40118" r="17811" b="52982"/>
          <a:stretch>
            <a:fillRect/>
          </a:stretch>
        </p:blipFill>
        <p:spPr bwMode="auto">
          <a:xfrm>
            <a:off x="6588224" y="1157442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 cstate="print"/>
          <a:srcRect l="55022" t="48237" r="17811" b="44863"/>
          <a:stretch>
            <a:fillRect/>
          </a:stretch>
        </p:blipFill>
        <p:spPr bwMode="auto">
          <a:xfrm>
            <a:off x="6588224" y="1649923"/>
            <a:ext cx="252028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3080657" y="772304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cos(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132202" y="499130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y0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205360" y="951111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0" name="Connecteur droit 49"/>
          <p:cNvCxnSpPr/>
          <p:nvPr/>
        </p:nvCxnSpPr>
        <p:spPr>
          <a:xfrm>
            <a:off x="4207077" y="1001510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"/>
          <p:cNvSpPr>
            <a:spLocks noChangeArrowheads="1"/>
          </p:cNvSpPr>
          <p:nvPr/>
        </p:nvSpPr>
        <p:spPr bwMode="auto">
          <a:xfrm>
            <a:off x="3884320" y="1434509"/>
            <a:ext cx="129614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sin(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Symbol" pitchFamily="18" charset="2"/>
                <a:cs typeface="Arial" pitchFamily="34" charset="0"/>
              </a:rPr>
              <a:t>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) = </a:t>
            </a:r>
            <a:endParaRPr kumimoji="0" lang="fr-FR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35865" y="1161335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z0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009023" y="1613316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fr-FR" sz="2400" b="1" baseline="-250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dirty="0">
              <a:solidFill>
                <a:srgbClr val="008000"/>
              </a:solidFill>
            </a:endParaRPr>
          </a:p>
        </p:txBody>
      </p:sp>
      <p:cxnSp>
        <p:nvCxnSpPr>
          <p:cNvPr id="54" name="Connecteur droit 53"/>
          <p:cNvCxnSpPr/>
          <p:nvPr/>
        </p:nvCxnSpPr>
        <p:spPr>
          <a:xfrm>
            <a:off x="5010740" y="1663715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790301" y="4653136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3"/>
          <p:cNvSpPr>
            <a:spLocks noChangeArrowheads="1"/>
          </p:cNvSpPr>
          <p:nvPr/>
        </p:nvSpPr>
        <p:spPr bwMode="auto">
          <a:xfrm>
            <a:off x="827584" y="5949280"/>
            <a:ext cx="29523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a donc finalement 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vitesse     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60040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3 constantes d’intégration obtenues grâce aux conditions initiales sur       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47" t="55439" r="45663" b="18001"/>
          <a:stretch>
            <a:fillRect/>
          </a:stretch>
        </p:blipFill>
        <p:spPr bwMode="auto">
          <a:xfrm>
            <a:off x="1979712" y="720080"/>
            <a:ext cx="3226193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52" t="41159" r="37158" b="53801"/>
          <a:stretch>
            <a:fillRect/>
          </a:stretch>
        </p:blipFill>
        <p:spPr bwMode="auto">
          <a:xfrm>
            <a:off x="1475656" y="673780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55439" r="11677" b="38707"/>
          <a:stretch>
            <a:fillRect/>
          </a:stretch>
        </p:blipFill>
        <p:spPr bwMode="auto">
          <a:xfrm>
            <a:off x="5364088" y="792088"/>
            <a:ext cx="2808312" cy="27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64132" r="11677" b="28331"/>
          <a:stretch>
            <a:fillRect/>
          </a:stretch>
        </p:blipFill>
        <p:spPr bwMode="auto">
          <a:xfrm>
            <a:off x="5364088" y="1152128"/>
            <a:ext cx="28083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253" t="74509" r="11677" b="18001"/>
          <a:stretch>
            <a:fillRect/>
          </a:stretch>
        </p:blipFill>
        <p:spPr bwMode="auto">
          <a:xfrm>
            <a:off x="5364088" y="1598309"/>
            <a:ext cx="2808312" cy="357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9217" t="35280" r="6919" b="35321"/>
          <a:stretch>
            <a:fillRect/>
          </a:stretch>
        </p:blipFill>
        <p:spPr bwMode="auto">
          <a:xfrm>
            <a:off x="4427984" y="1909092"/>
            <a:ext cx="4716016" cy="14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952" t="41159" r="37158" b="53801"/>
          <a:stretch>
            <a:fillRect/>
          </a:stretch>
        </p:blipFill>
        <p:spPr bwMode="auto">
          <a:xfrm>
            <a:off x="4788024" y="0"/>
            <a:ext cx="19202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e 26"/>
          <p:cNvGrpSpPr/>
          <p:nvPr/>
        </p:nvGrpSpPr>
        <p:grpSpPr>
          <a:xfrm>
            <a:off x="0" y="2564904"/>
            <a:ext cx="4355976" cy="707886"/>
            <a:chOff x="0" y="2564904"/>
            <a:chExt cx="4355976" cy="707886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2564904"/>
              <a:ext cx="435597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c)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Donner les coordonnées du vecteur position</a:t>
              </a:r>
              <a:r>
                <a:rPr kumimoji="0" lang="fr-FR" sz="2000" b="0" i="1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</a:t>
              </a:r>
              <a:r>
                <a:rPr kumimoji="0" lang="fr-FR" sz="2000" b="0" i="1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    </a:t>
              </a:r>
              <a:r>
                <a:rPr lang="fr-FR" sz="2000" dirty="0" smtClean="0">
                  <a:solidFill>
                    <a:srgbClr val="000000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  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en fonction de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v</a:t>
              </a:r>
              <a:r>
                <a:rPr lang="fr-FR" sz="2000" b="1" baseline="-30000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0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, </a:t>
              </a:r>
              <a:r>
                <a:rPr lang="fr-FR" sz="2000" b="1" dirty="0" smtClean="0">
                  <a:solidFill>
                    <a:srgbClr val="000000"/>
                  </a:solidFill>
                  <a:latin typeface="Symbol" pitchFamily="18" charset="2"/>
                  <a:ea typeface="Arial Unicode MS" pitchFamily="34" charset="-128"/>
                  <a:cs typeface="Times New Roman" pitchFamily="18" charset="0"/>
                </a:rPr>
                <a:t>a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 et </a:t>
              </a:r>
              <a:r>
                <a:rPr lang="fr-FR" sz="2000" b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t</a:t>
              </a:r>
              <a:r>
                <a:rPr lang="fr-FR" sz="2000" i="1" dirty="0" smtClean="0">
                  <a:solidFill>
                    <a:srgbClr val="000000"/>
                  </a:solidFill>
                  <a:latin typeface="Times New Roman" pitchFamily="18" charset="0"/>
                  <a:ea typeface="Arial Unicode MS" pitchFamily="34" charset="-128"/>
                  <a:cs typeface="Times New Roman" pitchFamily="18" charset="0"/>
                </a:rPr>
                <a:t>.</a:t>
              </a:r>
              <a:endParaRPr kumimoji="0" lang="fr-FR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7" t="64075" r="89628" b="26921"/>
            <a:stretch>
              <a:fillRect/>
            </a:stretch>
          </p:blipFill>
          <p:spPr bwMode="auto">
            <a:xfrm>
              <a:off x="934317" y="2887661"/>
              <a:ext cx="504056" cy="3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print"/>
          <a:srcRect l="10395" t="36959" r="72272" b="36161"/>
          <a:stretch>
            <a:fillRect/>
          </a:stretch>
        </p:blipFill>
        <p:spPr bwMode="auto">
          <a:xfrm>
            <a:off x="35496" y="3284984"/>
            <a:ext cx="1619672" cy="141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/>
          <a:srcRect l="27638" t="36959" r="66968" b="54981"/>
          <a:stretch>
            <a:fillRect/>
          </a:stretch>
        </p:blipFill>
        <p:spPr bwMode="auto">
          <a:xfrm>
            <a:off x="1655168" y="3284984"/>
            <a:ext cx="5040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6" cstate="print"/>
          <a:srcRect l="27638" t="47600" r="24585" b="45550"/>
          <a:stretch>
            <a:fillRect/>
          </a:stretch>
        </p:blipFill>
        <p:spPr bwMode="auto">
          <a:xfrm>
            <a:off x="1727176" y="3789040"/>
            <a:ext cx="4464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" name="Groupe 31"/>
          <p:cNvGrpSpPr/>
          <p:nvPr/>
        </p:nvGrpSpPr>
        <p:grpSpPr>
          <a:xfrm>
            <a:off x="5868144" y="3356992"/>
            <a:ext cx="2952328" cy="1369476"/>
            <a:chOff x="5868144" y="3356992"/>
            <a:chExt cx="2952328" cy="1369476"/>
          </a:xfrm>
        </p:grpSpPr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6516216" y="3429000"/>
              <a:ext cx="2304256" cy="122413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effectLst/>
                  <a:latin typeface="Arial" pitchFamily="34" charset="0"/>
                  <a:cs typeface="Arial" pitchFamily="34" charset="0"/>
                </a:rPr>
                <a:t>On intègre les coordonnées de         pour obtenir  celles de 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952" t="41159" r="37158" b="53801"/>
            <a:stretch>
              <a:fillRect/>
            </a:stretch>
          </p:blipFill>
          <p:spPr bwMode="auto">
            <a:xfrm>
              <a:off x="8627598" y="3742740"/>
              <a:ext cx="192021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7" t="64075" r="89628" b="26921"/>
            <a:stretch>
              <a:fillRect/>
            </a:stretch>
          </p:blipFill>
          <p:spPr bwMode="auto">
            <a:xfrm>
              <a:off x="8172400" y="4365104"/>
              <a:ext cx="504056" cy="3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Virage 22"/>
            <p:cNvSpPr/>
            <p:nvPr/>
          </p:nvSpPr>
          <p:spPr>
            <a:xfrm rot="10800000">
              <a:off x="5868144" y="3356992"/>
              <a:ext cx="864096" cy="936104"/>
            </a:xfrm>
            <a:prstGeom prst="bentArrow">
              <a:avLst>
                <a:gd name="adj1" fmla="val 10265"/>
                <a:gd name="adj2" fmla="val 14954"/>
                <a:gd name="adj3" fmla="val 25000"/>
                <a:gd name="adj4" fmla="val 4241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277800" y="4676286"/>
            <a:ext cx="9144000" cy="792088"/>
            <a:chOff x="277800" y="4676286"/>
            <a:chExt cx="9144000" cy="792088"/>
          </a:xfrm>
        </p:grpSpPr>
        <p:sp>
          <p:nvSpPr>
            <p:cNvPr id="25" name="Rectangle 1"/>
            <p:cNvSpPr>
              <a:spLocks noChangeArrowheads="1"/>
            </p:cNvSpPr>
            <p:nvPr/>
          </p:nvSpPr>
          <p:spPr bwMode="auto">
            <a:xfrm>
              <a:off x="277800" y="4676286"/>
              <a:ext cx="9144000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4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,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5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et </a:t>
              </a:r>
              <a:r>
                <a:rPr kumimoji="0" lang="fr-FR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C</a:t>
              </a:r>
              <a:r>
                <a:rPr kumimoji="0" lang="fr-FR" sz="2000" b="1" i="0" u="none" strike="noStrike" cap="none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6</a:t>
              </a:r>
              <a:r>
                <a: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Arial" pitchFamily="34" charset="0"/>
                  <a:cs typeface="Arial" pitchFamily="34" charset="0"/>
                </a:rPr>
                <a:t> sont 3 constantes d’intégration obtenues grâce aux conditions initiales sur       .</a:t>
              </a:r>
              <a:endPara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7" t="64075" r="89628" b="26921"/>
            <a:stretch>
              <a:fillRect/>
            </a:stretch>
          </p:blipFill>
          <p:spPr bwMode="auto">
            <a:xfrm>
              <a:off x="1642822" y="4987468"/>
              <a:ext cx="504056" cy="3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 l="14522" t="46199" r="61931" b="28601"/>
          <a:stretch>
            <a:fillRect/>
          </a:stretch>
        </p:blipFill>
        <p:spPr bwMode="auto">
          <a:xfrm>
            <a:off x="1528936" y="5270717"/>
            <a:ext cx="2160240" cy="13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 l="38763" t="46199" r="54173" b="46824"/>
          <a:stretch>
            <a:fillRect/>
          </a:stretch>
        </p:blipFill>
        <p:spPr bwMode="auto">
          <a:xfrm>
            <a:off x="3830634" y="5270717"/>
            <a:ext cx="6480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 cstate="print"/>
          <a:srcRect l="38763" t="57199" r="19764" b="36546"/>
          <a:stretch>
            <a:fillRect/>
          </a:stretch>
        </p:blipFill>
        <p:spPr bwMode="auto">
          <a:xfrm>
            <a:off x="3772759" y="5812056"/>
            <a:ext cx="3804849" cy="3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"/>
          <p:cNvSpPr>
            <a:spLocks noChangeArrowheads="1"/>
          </p:cNvSpPr>
          <p:nvPr/>
        </p:nvSpPr>
        <p:spPr bwMode="auto">
          <a:xfrm>
            <a:off x="723409" y="1147894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800971" y="2276872"/>
            <a:ext cx="295232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On a donc finalement :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1690793" y="4028214"/>
            <a:ext cx="4174793" cy="846971"/>
            <a:chOff x="1690793" y="4005064"/>
            <a:chExt cx="4174793" cy="846971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27638" t="54290" r="61564" b="37956"/>
            <a:stretch>
              <a:fillRect/>
            </a:stretch>
          </p:blipFill>
          <p:spPr bwMode="auto">
            <a:xfrm>
              <a:off x="1690793" y="4173588"/>
              <a:ext cx="1008999" cy="407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46903" t="54290" r="24585" b="38860"/>
            <a:stretch>
              <a:fillRect/>
            </a:stretch>
          </p:blipFill>
          <p:spPr bwMode="auto">
            <a:xfrm>
              <a:off x="3201290" y="4186363"/>
              <a:ext cx="2664296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ectangle 35"/>
            <p:cNvSpPr/>
            <p:nvPr/>
          </p:nvSpPr>
          <p:spPr>
            <a:xfrm>
              <a:off x="2699792" y="4005064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64167" y="4390370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38" name="Connecteur droit 37"/>
            <p:cNvCxnSpPr/>
            <p:nvPr/>
          </p:nvCxnSpPr>
          <p:spPr>
            <a:xfrm>
              <a:off x="2640417" y="4426753"/>
              <a:ext cx="43204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225812" y="5751623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3761184" y="6059005"/>
            <a:ext cx="5211688" cy="754371"/>
            <a:chOff x="3761184" y="6059005"/>
            <a:chExt cx="5211688" cy="754371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38763" t="64014" r="47690" b="29009"/>
            <a:stretch>
              <a:fillRect/>
            </a:stretch>
          </p:blipFill>
          <p:spPr bwMode="auto">
            <a:xfrm>
              <a:off x="3761184" y="6206821"/>
              <a:ext cx="124286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59283" t="64014" r="2951" b="28307"/>
            <a:stretch>
              <a:fillRect/>
            </a:stretch>
          </p:blipFill>
          <p:spPr bwMode="auto">
            <a:xfrm>
              <a:off x="5508104" y="6206821"/>
              <a:ext cx="3464768" cy="39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5032314" y="6059005"/>
              <a:ext cx="4587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0²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042989" y="6351711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43" name="Connecteur droit 42"/>
            <p:cNvCxnSpPr/>
            <p:nvPr/>
          </p:nvCxnSpPr>
          <p:spPr>
            <a:xfrm>
              <a:off x="5030814" y="6422819"/>
              <a:ext cx="432048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c)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les coordonnées du vecteur position</a:t>
            </a:r>
            <a:r>
              <a:rPr kumimoji="0" lang="fr-FR" sz="20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</a:t>
            </a:r>
            <a:r>
              <a:rPr lang="fr-FR" sz="2000" dirty="0" smtClean="0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  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en fonction de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v</a:t>
            </a:r>
            <a:r>
              <a:rPr lang="fr-FR" sz="2000" b="1" baseline="-30000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0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, </a:t>
            </a:r>
            <a:r>
              <a:rPr lang="fr-FR" sz="2000" b="1" dirty="0" smtClean="0">
                <a:solidFill>
                  <a:srgbClr val="000000"/>
                </a:solidFill>
                <a:latin typeface="Symbol" pitchFamily="18" charset="2"/>
                <a:ea typeface="Arial Unicode MS" pitchFamily="34" charset="-128"/>
                <a:cs typeface="Times New Roman" pitchFamily="18" charset="0"/>
              </a:rPr>
              <a:t>a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et </a:t>
            </a:r>
            <a:r>
              <a:rPr lang="fr-FR" sz="2000" b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</a:t>
            </a:r>
            <a:r>
              <a:rPr lang="fr-FR" sz="2000" i="1" dirty="0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512" y="1828876"/>
            <a:ext cx="914400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5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C</a:t>
            </a:r>
            <a:r>
              <a:rPr kumimoji="0" lang="fr-FR" sz="2000" b="1" i="0" u="none" strike="noStrike" cap="none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6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sont 3 constantes d’intégration obtenues grâce aux conditions initiales sur       .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7" t="64075" r="89628" b="26921"/>
          <a:stretch>
            <a:fillRect/>
          </a:stretch>
        </p:blipFill>
        <p:spPr bwMode="auto">
          <a:xfrm>
            <a:off x="1428585" y="2151633"/>
            <a:ext cx="504056" cy="36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2" t="46199" r="61931" b="28601"/>
          <a:stretch>
            <a:fillRect/>
          </a:stretch>
        </p:blipFill>
        <p:spPr bwMode="auto">
          <a:xfrm>
            <a:off x="1547664" y="2332932"/>
            <a:ext cx="2160240" cy="130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38763" t="46199" r="54173" b="46824"/>
          <a:stretch>
            <a:fillRect/>
          </a:stretch>
        </p:blipFill>
        <p:spPr bwMode="auto">
          <a:xfrm>
            <a:off x="3849362" y="2332932"/>
            <a:ext cx="64807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8763" t="57199" r="19764" b="36546"/>
          <a:stretch>
            <a:fillRect/>
          </a:stretch>
        </p:blipFill>
        <p:spPr bwMode="auto">
          <a:xfrm>
            <a:off x="3791487" y="2874271"/>
            <a:ext cx="3804849" cy="3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07" t="64075" r="89628" b="26921"/>
          <a:stretch>
            <a:fillRect/>
          </a:stretch>
        </p:blipFill>
        <p:spPr bwMode="auto">
          <a:xfrm>
            <a:off x="4860032" y="0"/>
            <a:ext cx="504056" cy="36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 cstate="print"/>
          <a:srcRect l="10395" t="36959" r="72272" b="36161"/>
          <a:stretch>
            <a:fillRect/>
          </a:stretch>
        </p:blipFill>
        <p:spPr bwMode="auto">
          <a:xfrm>
            <a:off x="432048" y="332656"/>
            <a:ext cx="1619672" cy="141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 l="27638" t="36959" r="66968" b="54981"/>
          <a:stretch>
            <a:fillRect/>
          </a:stretch>
        </p:blipFill>
        <p:spPr bwMode="auto">
          <a:xfrm>
            <a:off x="2051720" y="332656"/>
            <a:ext cx="504056" cy="42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/>
          <a:srcRect l="27638" t="47600" r="24585" b="45550"/>
          <a:stretch>
            <a:fillRect/>
          </a:stretch>
        </p:blipFill>
        <p:spPr bwMode="auto">
          <a:xfrm>
            <a:off x="2123728" y="836712"/>
            <a:ext cx="44644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5496024"/>
            <a:ext cx="5316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l’équation de la trajectoire du point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/>
          <a:srcRect l="5670" t="27720" r="48026" b="64720"/>
          <a:stretch>
            <a:fillRect/>
          </a:stretch>
        </p:blipFill>
        <p:spPr bwMode="auto">
          <a:xfrm>
            <a:off x="0" y="6093296"/>
            <a:ext cx="3816424" cy="35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/>
          <a:srcRect l="4252" t="36119" r="73068" b="42881"/>
          <a:stretch>
            <a:fillRect/>
          </a:stretch>
        </p:blipFill>
        <p:spPr bwMode="auto">
          <a:xfrm>
            <a:off x="3885828" y="5848695"/>
            <a:ext cx="1800200" cy="93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/>
          <a:srcRect l="27674" t="42047" r="36632" b="50487"/>
          <a:stretch>
            <a:fillRect/>
          </a:stretch>
        </p:blipFill>
        <p:spPr bwMode="auto">
          <a:xfrm>
            <a:off x="6084168" y="6093296"/>
            <a:ext cx="30598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/>
          <a:srcRect l="2835" t="66359" r="69760" b="26081"/>
          <a:stretch>
            <a:fillRect/>
          </a:stretch>
        </p:blipFill>
        <p:spPr bwMode="auto">
          <a:xfrm>
            <a:off x="6084168" y="6450778"/>
            <a:ext cx="2312712" cy="3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4" cstate="print"/>
          <a:srcRect l="27638" t="54290" r="61564" b="37956"/>
          <a:stretch>
            <a:fillRect/>
          </a:stretch>
        </p:blipFill>
        <p:spPr bwMode="auto">
          <a:xfrm>
            <a:off x="2065599" y="1221260"/>
            <a:ext cx="1008999" cy="40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l="38763" t="64014" r="47690" b="29009"/>
          <a:stretch>
            <a:fillRect/>
          </a:stretch>
        </p:blipFill>
        <p:spPr bwMode="auto">
          <a:xfrm>
            <a:off x="3824808" y="3254493"/>
            <a:ext cx="1242864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4" cstate="print"/>
          <a:srcRect l="46903" t="54290" r="24585" b="38860"/>
          <a:stretch>
            <a:fillRect/>
          </a:stretch>
        </p:blipFill>
        <p:spPr bwMode="auto">
          <a:xfrm>
            <a:off x="3587671" y="1222460"/>
            <a:ext cx="2664296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4"/>
          <p:cNvSpPr/>
          <p:nvPr/>
        </p:nvSpPr>
        <p:spPr>
          <a:xfrm>
            <a:off x="3074598" y="1052736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38973" y="1438042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7" name="Connecteur droit 26"/>
          <p:cNvCxnSpPr/>
          <p:nvPr/>
        </p:nvCxnSpPr>
        <p:spPr>
          <a:xfrm>
            <a:off x="3015223" y="1474425"/>
            <a:ext cx="4320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 cstate="print"/>
          <a:srcRect l="59283" t="64014" r="2951" b="28307"/>
          <a:stretch>
            <a:fillRect/>
          </a:stretch>
        </p:blipFill>
        <p:spPr bwMode="auto">
          <a:xfrm>
            <a:off x="5571728" y="3254493"/>
            <a:ext cx="3464768" cy="39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095938" y="3106677"/>
            <a:ext cx="4587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0²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106613" y="339938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31" name="Connecteur droit 30"/>
          <p:cNvCxnSpPr/>
          <p:nvPr/>
        </p:nvCxnSpPr>
        <p:spPr>
          <a:xfrm>
            <a:off x="5094438" y="3470491"/>
            <a:ext cx="432048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1520" y="2829786"/>
            <a:ext cx="147565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Or, </a:t>
            </a:r>
            <a:r>
              <a:rPr kumimoji="0" lang="fr-FR" sz="20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à t =</a:t>
            </a:r>
            <a:r>
              <a:rPr kumimoji="0" lang="fr-FR" sz="2000" b="0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0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395536" y="4365104"/>
            <a:ext cx="18722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finalement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2123728" y="3786482"/>
            <a:ext cx="6408712" cy="1737217"/>
            <a:chOff x="2123728" y="3786482"/>
            <a:chExt cx="6408712" cy="1737217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 l="37799" t="45359" r="20149" b="34482"/>
            <a:stretch>
              <a:fillRect/>
            </a:stretch>
          </p:blipFill>
          <p:spPr bwMode="auto">
            <a:xfrm>
              <a:off x="2123728" y="3786482"/>
              <a:ext cx="6408712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4527180" y="4676728"/>
              <a:ext cx="389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t²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491555" y="5062034"/>
              <a:ext cx="3561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fr-FR" dirty="0">
                <a:solidFill>
                  <a:srgbClr val="002060"/>
                </a:solidFill>
              </a:endParaRPr>
            </a:p>
          </p:txBody>
        </p:sp>
        <p:cxnSp>
          <p:nvCxnSpPr>
            <p:cNvPr id="36" name="Connecteur droit 35"/>
            <p:cNvCxnSpPr/>
            <p:nvPr/>
          </p:nvCxnSpPr>
          <p:spPr>
            <a:xfrm>
              <a:off x="4507612" y="5115664"/>
              <a:ext cx="360040" cy="1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772816"/>
            <a:ext cx="53160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900113" algn="l"/>
                <a:tab pos="1350963" algn="l"/>
                <a:tab pos="1800225" algn="l"/>
                <a:tab pos="2251075" algn="l"/>
                <a:tab pos="2701925" algn="l"/>
                <a:tab pos="3151188" algn="l"/>
                <a:tab pos="3602038" algn="l"/>
                <a:tab pos="4051300" algn="l"/>
                <a:tab pos="4502150" algn="l"/>
                <a:tab pos="4953000" algn="l"/>
                <a:tab pos="5402263" algn="l"/>
                <a:tab pos="5853113" algn="l"/>
              </a:tabLs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d)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Donner l’équation de la trajectoire du point 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.</a:t>
            </a:r>
            <a:endParaRPr kumimoji="0" lang="fr-F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 l="5670" t="27720" r="48026" b="64720"/>
          <a:stretch>
            <a:fillRect/>
          </a:stretch>
        </p:blipFill>
        <p:spPr bwMode="auto">
          <a:xfrm>
            <a:off x="0" y="2371004"/>
            <a:ext cx="3816424" cy="35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4252" t="36119" r="73068" b="42881"/>
          <a:stretch>
            <a:fillRect/>
          </a:stretch>
        </p:blipFill>
        <p:spPr bwMode="auto">
          <a:xfrm>
            <a:off x="3923928" y="2076795"/>
            <a:ext cx="1944216" cy="101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 l="27674" t="42047" r="36632" b="50487"/>
          <a:stretch>
            <a:fillRect/>
          </a:stretch>
        </p:blipFill>
        <p:spPr bwMode="auto">
          <a:xfrm>
            <a:off x="6084168" y="2371004"/>
            <a:ext cx="305983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4" cstate="print"/>
          <a:srcRect l="8032" t="57959" r="8336" b="16841"/>
          <a:stretch>
            <a:fillRect/>
          </a:stretch>
        </p:blipFill>
        <p:spPr bwMode="auto">
          <a:xfrm>
            <a:off x="899592" y="3140968"/>
            <a:ext cx="7920880" cy="1342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5" cstate="print"/>
          <a:srcRect l="2835" t="66359" r="69760" b="26081"/>
          <a:stretch>
            <a:fillRect/>
          </a:stretch>
        </p:blipFill>
        <p:spPr bwMode="auto">
          <a:xfrm>
            <a:off x="6084168" y="2708920"/>
            <a:ext cx="2312712" cy="3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6" cstate="print"/>
          <a:srcRect l="6002" t="53759" r="3139" b="25241"/>
          <a:stretch>
            <a:fillRect/>
          </a:stretch>
        </p:blipFill>
        <p:spPr bwMode="auto">
          <a:xfrm>
            <a:off x="0" y="4581128"/>
            <a:ext cx="8964488" cy="116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0" y="5842337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 smtClean="0"/>
              <a:t>Equation du type</a:t>
            </a:r>
            <a:r>
              <a:rPr lang="fr-FR" sz="2800" dirty="0" smtClean="0"/>
              <a:t> : </a:t>
            </a:r>
            <a:r>
              <a:rPr lang="fr-FR" sz="3200" b="1" dirty="0" smtClean="0"/>
              <a:t>z = </a:t>
            </a:r>
            <a:r>
              <a:rPr lang="fr-FR" sz="3200" b="1" dirty="0" smtClean="0">
                <a:solidFill>
                  <a:srgbClr val="FF0000"/>
                </a:solidFill>
              </a:rPr>
              <a:t>A</a:t>
            </a:r>
            <a:r>
              <a:rPr lang="fr-FR" sz="3200" b="1" dirty="0" smtClean="0"/>
              <a:t> y² + </a:t>
            </a:r>
            <a:r>
              <a:rPr lang="fr-FR" sz="3200" b="1" dirty="0" smtClean="0">
                <a:solidFill>
                  <a:srgbClr val="008000"/>
                </a:solidFill>
              </a:rPr>
              <a:t>B</a:t>
            </a:r>
            <a:r>
              <a:rPr lang="fr-FR" sz="3200" b="1" dirty="0" smtClean="0"/>
              <a:t> y + </a:t>
            </a:r>
            <a:r>
              <a:rPr lang="fr-FR" sz="3200" b="1" dirty="0" smtClean="0">
                <a:solidFill>
                  <a:srgbClr val="00B0F0"/>
                </a:solidFill>
              </a:rPr>
              <a:t>C</a:t>
            </a:r>
            <a:r>
              <a:rPr lang="fr-FR" sz="3200" b="1" dirty="0" smtClean="0"/>
              <a:t> </a:t>
            </a:r>
            <a:r>
              <a:rPr lang="fr-FR" sz="2800" dirty="0" smtClean="0"/>
              <a:t>avec </a:t>
            </a:r>
            <a:r>
              <a:rPr lang="fr-FR" sz="2800" b="1" dirty="0" smtClean="0">
                <a:solidFill>
                  <a:srgbClr val="FF0000"/>
                </a:solidFill>
              </a:rPr>
              <a:t>A &lt; 0 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1403648" y="4509120"/>
            <a:ext cx="3096344" cy="129614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à coins arrondis 14"/>
          <p:cNvSpPr/>
          <p:nvPr/>
        </p:nvSpPr>
        <p:spPr>
          <a:xfrm>
            <a:off x="8532440" y="4869160"/>
            <a:ext cx="504056" cy="504056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4499992" y="5445224"/>
            <a:ext cx="402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A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6588224" y="5373216"/>
            <a:ext cx="3866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B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8590315" y="5373216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B0F0"/>
                </a:solidFill>
              </a:rPr>
              <a:t>C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5754664" y="6334780"/>
            <a:ext cx="3713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dirty="0" smtClean="0">
                <a:solidFill>
                  <a:prstClr val="black"/>
                </a:solidFill>
                <a:sym typeface="Wingdings 3"/>
              </a:rPr>
              <a:t> </a:t>
            </a:r>
            <a:r>
              <a:rPr lang="fr-FR" sz="2800" b="1" u="sng" dirty="0" smtClean="0">
                <a:solidFill>
                  <a:prstClr val="black"/>
                </a:solidFill>
              </a:rPr>
              <a:t>Parabole renversée</a:t>
            </a:r>
            <a:endParaRPr lang="fr-FR" sz="2800" b="1" u="sng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68144" y="4941168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6228184" y="4869160"/>
            <a:ext cx="1152128" cy="504056"/>
          </a:xfrm>
          <a:prstGeom prst="round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 cstate="print"/>
          <a:srcRect l="37799" t="45359" r="20149" b="34482"/>
          <a:stretch>
            <a:fillRect/>
          </a:stretch>
        </p:blipFill>
        <p:spPr bwMode="auto">
          <a:xfrm>
            <a:off x="2123728" y="35599"/>
            <a:ext cx="640871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4527180" y="92584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t²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1555" y="131115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24" name="Connecteur droit 23"/>
          <p:cNvCxnSpPr/>
          <p:nvPr/>
        </p:nvCxnSpPr>
        <p:spPr>
          <a:xfrm>
            <a:off x="4507612" y="1364781"/>
            <a:ext cx="360040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395536" y="620688"/>
            <a:ext cx="187220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Et finalement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,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 flipV="1">
            <a:off x="4716016" y="3573016"/>
            <a:ext cx="432048" cy="4320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6444208" y="4005064"/>
            <a:ext cx="432048" cy="360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6" grpId="0"/>
      <p:bldP spid="17" grpId="0"/>
      <p:bldP spid="18" grpId="0"/>
      <p:bldP spid="1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0" y="-48399"/>
            <a:ext cx="210038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1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 pitchFamily="34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 :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Helvetica" pitchFamily="34" charset="0"/>
              <a:ea typeface="Arial Unicode MS" pitchFamily="34" charset="-128"/>
              <a:cs typeface="Arial Unicode MS" pitchFamily="34" charset="-128"/>
              <a:sym typeface="Wingdings" pitchFamily="2" charset="2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332656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a)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Sur la 1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ère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photo du bus qui roule (page précédente), dessiner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en rouge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repères différents associés au </a:t>
            </a:r>
            <a:r>
              <a:rPr kumimoji="0" lang="fr-FR" sz="2000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référentiel « terrestre »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et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cs typeface="Times New Roman" pitchFamily="18" charset="0"/>
              </a:rPr>
              <a:t>en vert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repères </a:t>
            </a: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différents associés au </a:t>
            </a:r>
            <a:r>
              <a:rPr lang="fr-FR" sz="2000" i="1" u="sng" dirty="0" smtClean="0">
                <a:latin typeface="Times New Roman" pitchFamily="18" charset="0"/>
                <a:cs typeface="Times New Roman" pitchFamily="18" charset="0"/>
              </a:rPr>
              <a:t>référentiel « bus »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Indiquer où se situent ces repères sur la 2</a:t>
            </a:r>
            <a:r>
              <a:rPr kumimoji="0" lang="fr-FR" sz="2000" b="0" i="1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ème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photo.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403648" y="1700808"/>
            <a:ext cx="6408712" cy="3935521"/>
            <a:chOff x="1403648" y="1700808"/>
            <a:chExt cx="6408712" cy="3935521"/>
          </a:xfrm>
        </p:grpSpPr>
        <p:pic>
          <p:nvPicPr>
            <p:cNvPr id="5" name="Image 4"/>
            <p:cNvPicPr/>
            <p:nvPr/>
          </p:nvPicPr>
          <p:blipFill>
            <a:blip r:embed="rId2" cstate="print">
              <a:clrChange>
                <a:clrFrom>
                  <a:srgbClr val="00A2E8"/>
                </a:clrFrom>
                <a:clrTo>
                  <a:srgbClr val="00A2E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648" y="1700808"/>
              <a:ext cx="6408712" cy="3888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Image 5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5508104" y="2564904"/>
              <a:ext cx="1224136" cy="76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6" descr="Arbustes Verts De Jardin. Dessin Vectoriel Arbuste Et Buisson Isolé Vecteur Premium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59" t="15505" r="59603" b="48258"/>
            <a:stretch>
              <a:fillRect/>
            </a:stretch>
          </p:blipFill>
          <p:spPr bwMode="auto">
            <a:xfrm>
              <a:off x="5508104" y="4869160"/>
              <a:ext cx="1224136" cy="767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1115616" y="2636912"/>
            <a:ext cx="1009774" cy="915070"/>
            <a:chOff x="6847" y="9651"/>
            <a:chExt cx="687" cy="718"/>
          </a:xfrm>
        </p:grpSpPr>
        <p:cxnSp>
          <p:nvCxnSpPr>
            <p:cNvPr id="26629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6630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6631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1115616" y="4869160"/>
            <a:ext cx="1009774" cy="915070"/>
            <a:chOff x="6847" y="9651"/>
            <a:chExt cx="687" cy="718"/>
          </a:xfrm>
        </p:grpSpPr>
        <p:cxnSp>
          <p:nvCxnSpPr>
            <p:cNvPr id="18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21" name="Group 4"/>
          <p:cNvGrpSpPr>
            <a:grpSpLocks/>
          </p:cNvGrpSpPr>
          <p:nvPr/>
        </p:nvGrpSpPr>
        <p:grpSpPr bwMode="auto">
          <a:xfrm>
            <a:off x="6228184" y="2636912"/>
            <a:ext cx="1009774" cy="915070"/>
            <a:chOff x="6847" y="9651"/>
            <a:chExt cx="687" cy="718"/>
          </a:xfrm>
        </p:grpSpPr>
        <p:cxnSp>
          <p:nvCxnSpPr>
            <p:cNvPr id="22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3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4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25" name="Group 4"/>
          <p:cNvGrpSpPr>
            <a:grpSpLocks/>
          </p:cNvGrpSpPr>
          <p:nvPr/>
        </p:nvGrpSpPr>
        <p:grpSpPr bwMode="auto">
          <a:xfrm>
            <a:off x="6300192" y="4941168"/>
            <a:ext cx="1009774" cy="915070"/>
            <a:chOff x="6847" y="9651"/>
            <a:chExt cx="687" cy="718"/>
          </a:xfrm>
        </p:grpSpPr>
        <p:cxnSp>
          <p:nvCxnSpPr>
            <p:cNvPr id="26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7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28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3635896" y="1556792"/>
            <a:ext cx="1009774" cy="915070"/>
            <a:chOff x="6847" y="9651"/>
            <a:chExt cx="687" cy="718"/>
          </a:xfrm>
        </p:grpSpPr>
        <p:cxnSp>
          <p:nvCxnSpPr>
            <p:cNvPr id="30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1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2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33" name="Group 4"/>
          <p:cNvGrpSpPr>
            <a:grpSpLocks/>
          </p:cNvGrpSpPr>
          <p:nvPr/>
        </p:nvGrpSpPr>
        <p:grpSpPr bwMode="auto">
          <a:xfrm>
            <a:off x="5796136" y="3789040"/>
            <a:ext cx="1009774" cy="915070"/>
            <a:chOff x="6847" y="9651"/>
            <a:chExt cx="687" cy="718"/>
          </a:xfrm>
        </p:grpSpPr>
        <p:cxnSp>
          <p:nvCxnSpPr>
            <p:cNvPr id="34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5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  <p:cxnSp>
          <p:nvCxnSpPr>
            <p:cNvPr id="36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prstDash val="sysDot"/>
              <a:round/>
              <a:headEnd/>
              <a:tailEnd type="triangle" w="med" len="med"/>
            </a:ln>
          </p:spPr>
        </p:cxnSp>
      </p:grpSp>
      <p:grpSp>
        <p:nvGrpSpPr>
          <p:cNvPr id="37" name="Group 4"/>
          <p:cNvGrpSpPr>
            <a:grpSpLocks/>
          </p:cNvGrpSpPr>
          <p:nvPr/>
        </p:nvGrpSpPr>
        <p:grpSpPr bwMode="auto">
          <a:xfrm>
            <a:off x="5220072" y="1484784"/>
            <a:ext cx="1009774" cy="915070"/>
            <a:chOff x="6847" y="9651"/>
            <a:chExt cx="687" cy="718"/>
          </a:xfrm>
        </p:grpSpPr>
        <p:cxnSp>
          <p:nvCxnSpPr>
            <p:cNvPr id="38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39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0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7308304" y="3717032"/>
            <a:ext cx="1009774" cy="915070"/>
            <a:chOff x="6847" y="9651"/>
            <a:chExt cx="687" cy="718"/>
          </a:xfrm>
        </p:grpSpPr>
        <p:cxnSp>
          <p:nvCxnSpPr>
            <p:cNvPr id="42" name="AutoShape 5"/>
            <p:cNvCxnSpPr>
              <a:cxnSpLocks noChangeShapeType="1"/>
            </p:cNvCxnSpPr>
            <p:nvPr/>
          </p:nvCxnSpPr>
          <p:spPr bwMode="auto">
            <a:xfrm flipV="1">
              <a:off x="7105" y="9651"/>
              <a:ext cx="1" cy="477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6"/>
            <p:cNvCxnSpPr>
              <a:cxnSpLocks noChangeShapeType="1"/>
            </p:cNvCxnSpPr>
            <p:nvPr/>
          </p:nvCxnSpPr>
          <p:spPr bwMode="auto">
            <a:xfrm>
              <a:off x="7106" y="10128"/>
              <a:ext cx="42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7"/>
            <p:cNvCxnSpPr>
              <a:cxnSpLocks noChangeShapeType="1"/>
            </p:cNvCxnSpPr>
            <p:nvPr/>
          </p:nvCxnSpPr>
          <p:spPr bwMode="auto">
            <a:xfrm flipH="1">
              <a:off x="6847" y="10128"/>
              <a:ext cx="259" cy="241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46" name="Text Box 1"/>
          <p:cNvSpPr txBox="1">
            <a:spLocks noChangeArrowheads="1"/>
          </p:cNvSpPr>
          <p:nvPr/>
        </p:nvSpPr>
        <p:spPr bwMode="auto">
          <a:xfrm>
            <a:off x="0" y="5950068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Instant où l’avant du bus atteint le buisson,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instant 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ù le passager du bus atteint le buisson …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0" y="5949280"/>
            <a:ext cx="7524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Proposer deux origines des temps différentes.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0" y="788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                                                                       Instant où l’avant du bus atteint le buisson,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 instant o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Arial Unicode MS" pitchFamily="34" charset="-128"/>
                <a:cs typeface="Arial" pitchFamily="34" charset="0"/>
              </a:rPr>
              <a:t>ù le passager du bus atteint le buisson …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7524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b)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Proposer deux origines des temps différentes.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864096"/>
            <a:ext cx="385554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 smtClean="0">
                <a:latin typeface="Bookman Old Style" pitchFamily="18" charset="0"/>
              </a:rPr>
              <a:t>2) </a:t>
            </a:r>
            <a:r>
              <a:rPr lang="fr-FR" sz="2200" b="1" u="sng" dirty="0" smtClean="0">
                <a:latin typeface="Bookman Old Style" pitchFamily="18" charset="0"/>
              </a:rPr>
              <a:t>Les référentiels usuels</a:t>
            </a:r>
            <a:endParaRPr lang="fr-FR" sz="2200" dirty="0">
              <a:latin typeface="Bookman Old Style" pitchFamily="18" charset="0"/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79512" y="1340768"/>
          <a:ext cx="8856984" cy="4572000"/>
        </p:xfrm>
        <a:graphic>
          <a:graphicData uri="http://schemas.openxmlformats.org/drawingml/2006/table">
            <a:tbl>
              <a:tblPr/>
              <a:tblGrid>
                <a:gridCol w="1440160"/>
                <a:gridCol w="3940426"/>
                <a:gridCol w="3476398"/>
              </a:tblGrid>
              <a:tr h="2400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i="1" dirty="0">
                          <a:latin typeface="Times New Roman"/>
                          <a:ea typeface="Arial Unicode MS"/>
                          <a:cs typeface="Times New Roman"/>
                        </a:rPr>
                        <a:t>Référentiel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i="1" dirty="0">
                          <a:latin typeface="Times New Roman"/>
                          <a:ea typeface="Arial Unicode MS"/>
                          <a:cs typeface="Times New Roman"/>
                        </a:rPr>
                        <a:t>Définition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b="1" i="1" dirty="0">
                          <a:latin typeface="Times New Roman"/>
                          <a:ea typeface="Arial Unicode MS"/>
                          <a:cs typeface="Times New Roman"/>
                        </a:rPr>
                        <a:t>Propriétés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Les repères associés ont une </a:t>
                      </a:r>
                      <a:r>
                        <a:rPr lang="fr-FR" sz="2000" b="1" u="sng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origine</a:t>
                      </a: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située en un point quelconque de la surface de la Terre</a:t>
                      </a:r>
                      <a:r>
                        <a:rPr lang="fr-FR" sz="2000" b="1" dirty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et leurs </a:t>
                      </a:r>
                      <a:r>
                        <a:rPr lang="fr-FR" sz="2000" b="1" u="sng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axes</a:t>
                      </a:r>
                      <a:r>
                        <a:rPr lang="fr-FR" sz="2000" b="1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sont ancrés au sol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>
                          <a:latin typeface="Calibri"/>
                          <a:ea typeface="Arial Unicode MS"/>
                          <a:cs typeface="Times New Roman"/>
                        </a:rPr>
                        <a:t>Les axes des repères liés à ce référentiel tournent en même temps que la Terre tourne sur elle-même. </a:t>
                      </a:r>
                      <a:endParaRPr lang="fr-FR" sz="200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Les repères associés ont une </a:t>
                      </a:r>
                      <a:r>
                        <a:rPr lang="fr-FR" sz="2000" b="1" u="sng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origine</a:t>
                      </a: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située au centre de la </a:t>
                      </a:r>
                      <a:r>
                        <a:rPr lang="fr-FR" sz="2000" b="1" dirty="0" smtClean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Terre</a:t>
                      </a: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et </a:t>
                      </a:r>
                      <a:r>
                        <a:rPr lang="fr-FR" sz="2000" b="0" dirty="0" smtClean="0">
                          <a:solidFill>
                            <a:schemeClr val="tx1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les 3</a:t>
                      </a:r>
                      <a:r>
                        <a:rPr lang="fr-FR" sz="2000" b="1" dirty="0" smtClean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b="1" u="sng" dirty="0" smtClean="0">
                          <a:solidFill>
                            <a:srgbClr val="008000"/>
                          </a:solidFill>
                          <a:latin typeface="+mn-lt"/>
                          <a:ea typeface="Arial Unicode MS"/>
                          <a:cs typeface="Times New Roman"/>
                        </a:rPr>
                        <a:t>axes</a:t>
                      </a:r>
                      <a:r>
                        <a:rPr lang="fr-FR" sz="2000" b="1" dirty="0" smtClean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pointent vers 3 étoiles « fixes »</a:t>
                      </a:r>
                      <a:r>
                        <a:rPr lang="fr-FR" sz="2000" b="1" dirty="0" smtClean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E1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, E2, E3 (c'est-à-dire suffisamment lointaines pour nous paraître fixes sur la durée du problème).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 smtClean="0">
                        <a:latin typeface="Calibri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 smtClean="0">
                        <a:latin typeface="Calibri"/>
                        <a:ea typeface="Arial Unicode MS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Les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axes des repères liés à ce référentiel ne tournent pas en même temps que la Terre tourne sur elle-même ni en même temps que la Terre tourne autour du Soleil</a:t>
                      </a:r>
                      <a:r>
                        <a:rPr lang="fr-FR" sz="2000" dirty="0" smtClean="0">
                          <a:latin typeface="Calibri"/>
                          <a:ea typeface="Arial Unicode MS"/>
                          <a:cs typeface="Times New Roman"/>
                        </a:rPr>
                        <a:t>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01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Les repères associés ont une </a:t>
                      </a:r>
                      <a:r>
                        <a:rPr lang="fr-FR" sz="2000" b="1" u="sng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origine</a:t>
                      </a:r>
                      <a:r>
                        <a:rPr lang="fr-FR" sz="2000" b="1" dirty="0">
                          <a:solidFill>
                            <a:srgbClr val="FF0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située au centre du Soleil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 et </a:t>
                      </a:r>
                      <a:r>
                        <a:rPr lang="fr-FR" sz="2000" b="0" dirty="0">
                          <a:latin typeface="Calibri"/>
                          <a:ea typeface="Arial Unicode MS"/>
                          <a:cs typeface="Times New Roman"/>
                        </a:rPr>
                        <a:t>les 3</a:t>
                      </a:r>
                      <a:r>
                        <a:rPr lang="fr-FR" sz="2000" b="1" dirty="0">
                          <a:latin typeface="Calibri"/>
                          <a:ea typeface="Arial Unicode MS"/>
                          <a:cs typeface="Times New Roman"/>
                        </a:rPr>
                        <a:t> </a:t>
                      </a:r>
                      <a:r>
                        <a:rPr lang="fr-FR" sz="2000" b="1" u="sng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axes</a:t>
                      </a:r>
                      <a:r>
                        <a:rPr lang="fr-FR" sz="2000" b="1" dirty="0">
                          <a:solidFill>
                            <a:srgbClr val="008000"/>
                          </a:solidFill>
                          <a:latin typeface="Calibri"/>
                          <a:ea typeface="Arial Unicode MS"/>
                          <a:cs typeface="Times New Roman"/>
                        </a:rPr>
                        <a:t> pointent vers 3 étoiles « fixes </a:t>
                      </a:r>
                      <a:r>
                        <a:rPr lang="fr-FR" sz="2000" b="1" dirty="0">
                          <a:latin typeface="Calibri"/>
                          <a:ea typeface="Arial Unicode MS"/>
                          <a:cs typeface="Times New Roman"/>
                        </a:rPr>
                        <a:t>» </a:t>
                      </a:r>
                      <a:r>
                        <a:rPr lang="fr-FR" sz="2000" dirty="0">
                          <a:latin typeface="Calibri"/>
                          <a:ea typeface="Arial Unicode MS"/>
                          <a:cs typeface="Times New Roman"/>
                        </a:rPr>
                        <a:t>E1, E2, E3.</a:t>
                      </a: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fr-FR" sz="2000" dirty="0">
                        <a:latin typeface="Times New Roman"/>
                        <a:ea typeface="Arial Unicode MS"/>
                        <a:cs typeface="Times New Roman"/>
                      </a:endParaRPr>
                    </a:p>
                  </a:txBody>
                  <a:tcPr marL="60334" marR="603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-63500" y="6350"/>
            <a:ext cx="981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-184150" y="177800"/>
            <a:ext cx="13017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-214313" y="211138"/>
            <a:ext cx="1406526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6795" y="1988840"/>
            <a:ext cx="136160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fr-FR" sz="2000" b="1" dirty="0">
                <a:solidFill>
                  <a:srgbClr val="002060"/>
                </a:solidFill>
                <a:latin typeface="Arial"/>
                <a:ea typeface="Arial Unicode MS"/>
                <a:cs typeface="Times New Roman"/>
              </a:rPr>
              <a:t>Terrestre</a:t>
            </a:r>
            <a:endParaRPr lang="fr-FR" sz="2000" b="1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3356992"/>
            <a:ext cx="1152128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solidFill>
                  <a:srgbClr val="002060"/>
                </a:solidFill>
                <a:latin typeface="Arial"/>
                <a:ea typeface="Arial Unicode MS"/>
                <a:cs typeface="Times New Roman"/>
              </a:rPr>
              <a:t>Géocentrique</a:t>
            </a:r>
            <a:endParaRPr lang="fr-FR" sz="2000" b="1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1520" y="5013176"/>
            <a:ext cx="130574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solidFill>
                  <a:srgbClr val="002060"/>
                </a:solidFill>
                <a:latin typeface="Arial"/>
                <a:ea typeface="Arial Unicode MS"/>
                <a:cs typeface="Times New Roman"/>
              </a:rPr>
              <a:t>Héliocentrique</a:t>
            </a:r>
            <a:endParaRPr lang="fr-FR" sz="2000" b="1" dirty="0">
              <a:solidFill>
                <a:prstClr val="black"/>
              </a:solidFill>
              <a:latin typeface="Times New Roman"/>
              <a:ea typeface="Arial Unicode MS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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Application 2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 :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Sur la figure ci-dessous, surligner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rouge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les repères associés au référentiel terrestre,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vert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les repères associés au référentiel géocentrique et </a:t>
            </a:r>
            <a:r>
              <a:rPr kumimoji="0" lang="fr-FR" sz="2000" b="1" i="1" u="sng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en bleu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fr-FR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  <a:sym typeface="Wingdings" pitchFamily="2" charset="2"/>
              </a:rPr>
              <a:t>le repère associé au référentiel héliocentrique.  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Arial Unicode MS" pitchFamily="34" charset="-128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1412"/>
            <a:ext cx="9144000" cy="39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/>
          <p:cNvPicPr/>
          <p:nvPr/>
        </p:nvPicPr>
        <p:blipFill>
          <a:blip r:embed="rId3" cstate="print"/>
          <a:srcRect l="36540" t="38846" r="17426" b="20252"/>
          <a:stretch>
            <a:fillRect/>
          </a:stretch>
        </p:blipFill>
        <p:spPr bwMode="auto">
          <a:xfrm>
            <a:off x="1691680" y="980728"/>
            <a:ext cx="28083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 21"/>
          <p:cNvGrpSpPr/>
          <p:nvPr/>
        </p:nvGrpSpPr>
        <p:grpSpPr>
          <a:xfrm>
            <a:off x="2411760" y="1003878"/>
            <a:ext cx="1368152" cy="1417010"/>
            <a:chOff x="2411760" y="1003878"/>
            <a:chExt cx="1368152" cy="1417010"/>
          </a:xfrm>
        </p:grpSpPr>
        <p:cxnSp>
          <p:nvCxnSpPr>
            <p:cNvPr id="6" name="AutoShape 5"/>
            <p:cNvCxnSpPr>
              <a:cxnSpLocks noChangeShapeType="1"/>
            </p:cNvCxnSpPr>
            <p:nvPr/>
          </p:nvCxnSpPr>
          <p:spPr bwMode="auto">
            <a:xfrm flipV="1">
              <a:off x="3010974" y="1003878"/>
              <a:ext cx="0" cy="108012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6"/>
            <p:cNvCxnSpPr>
              <a:cxnSpLocks noChangeShapeType="1"/>
            </p:cNvCxnSpPr>
            <p:nvPr/>
          </p:nvCxnSpPr>
          <p:spPr bwMode="auto">
            <a:xfrm>
              <a:off x="2987824" y="2060848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7"/>
            <p:cNvCxnSpPr>
              <a:cxnSpLocks noChangeShapeType="1"/>
            </p:cNvCxnSpPr>
            <p:nvPr/>
          </p:nvCxnSpPr>
          <p:spPr bwMode="auto">
            <a:xfrm flipH="1">
              <a:off x="2411760" y="2060848"/>
              <a:ext cx="613345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23" name="Groupe 22"/>
          <p:cNvGrpSpPr/>
          <p:nvPr/>
        </p:nvGrpSpPr>
        <p:grpSpPr>
          <a:xfrm>
            <a:off x="4367551" y="3394275"/>
            <a:ext cx="1428585" cy="1212561"/>
            <a:chOff x="2423335" y="1185177"/>
            <a:chExt cx="1428585" cy="1212561"/>
          </a:xfrm>
        </p:grpSpPr>
        <p:cxnSp>
          <p:nvCxnSpPr>
            <p:cNvPr id="24" name="AutoShape 5"/>
            <p:cNvCxnSpPr>
              <a:cxnSpLocks noChangeShapeType="1"/>
            </p:cNvCxnSpPr>
            <p:nvPr/>
          </p:nvCxnSpPr>
          <p:spPr bwMode="auto">
            <a:xfrm flipV="1">
              <a:off x="3036682" y="1185177"/>
              <a:ext cx="0" cy="864096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25" name="AutoShape 6"/>
            <p:cNvCxnSpPr>
              <a:cxnSpLocks noChangeShapeType="1"/>
            </p:cNvCxnSpPr>
            <p:nvPr/>
          </p:nvCxnSpPr>
          <p:spPr bwMode="auto">
            <a:xfrm>
              <a:off x="3059832" y="2026123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AutoShape 7"/>
            <p:cNvCxnSpPr>
              <a:cxnSpLocks noChangeShapeType="1"/>
            </p:cNvCxnSpPr>
            <p:nvPr/>
          </p:nvCxnSpPr>
          <p:spPr bwMode="auto">
            <a:xfrm flipH="1">
              <a:off x="2423335" y="2037698"/>
              <a:ext cx="613345" cy="36004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3" name="Groupe 62"/>
          <p:cNvGrpSpPr/>
          <p:nvPr/>
        </p:nvGrpSpPr>
        <p:grpSpPr>
          <a:xfrm>
            <a:off x="6084168" y="4509120"/>
            <a:ext cx="1512168" cy="1296144"/>
            <a:chOff x="6084168" y="4509120"/>
            <a:chExt cx="1512168" cy="1296144"/>
          </a:xfrm>
        </p:grpSpPr>
        <p:cxnSp>
          <p:nvCxnSpPr>
            <p:cNvPr id="33" name="AutoShape 5"/>
            <p:cNvCxnSpPr>
              <a:cxnSpLocks noChangeShapeType="1"/>
            </p:cNvCxnSpPr>
            <p:nvPr/>
          </p:nvCxnSpPr>
          <p:spPr bwMode="auto">
            <a:xfrm flipH="1" flipV="1">
              <a:off x="6732240" y="4509120"/>
              <a:ext cx="48858" cy="88724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34" name="AutoShape 6"/>
            <p:cNvCxnSpPr>
              <a:cxnSpLocks noChangeShapeType="1"/>
            </p:cNvCxnSpPr>
            <p:nvPr/>
          </p:nvCxnSpPr>
          <p:spPr bwMode="auto">
            <a:xfrm>
              <a:off x="6804248" y="5373216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35" name="AutoShape 7"/>
            <p:cNvCxnSpPr>
              <a:cxnSpLocks noChangeShapeType="1"/>
            </p:cNvCxnSpPr>
            <p:nvPr/>
          </p:nvCxnSpPr>
          <p:spPr bwMode="auto">
            <a:xfrm flipH="1">
              <a:off x="6084168" y="5384791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6" name="Groupe 45"/>
          <p:cNvGrpSpPr/>
          <p:nvPr/>
        </p:nvGrpSpPr>
        <p:grpSpPr>
          <a:xfrm>
            <a:off x="623135" y="3645024"/>
            <a:ext cx="1572601" cy="1272994"/>
            <a:chOff x="623135" y="3645024"/>
            <a:chExt cx="1572601" cy="1272994"/>
          </a:xfrm>
        </p:grpSpPr>
        <p:cxnSp>
          <p:nvCxnSpPr>
            <p:cNvPr id="39" name="AutoShape 5"/>
            <p:cNvCxnSpPr>
              <a:cxnSpLocks noChangeShapeType="1"/>
            </p:cNvCxnSpPr>
            <p:nvPr/>
          </p:nvCxnSpPr>
          <p:spPr bwMode="auto">
            <a:xfrm flipV="1">
              <a:off x="1320065" y="3645024"/>
              <a:ext cx="11575" cy="86409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0" name="AutoShape 6"/>
            <p:cNvCxnSpPr>
              <a:cxnSpLocks noChangeShapeType="1"/>
            </p:cNvCxnSpPr>
            <p:nvPr/>
          </p:nvCxnSpPr>
          <p:spPr bwMode="auto">
            <a:xfrm>
              <a:off x="1331640" y="4509120"/>
              <a:ext cx="864096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41" name="AutoShape 7"/>
            <p:cNvCxnSpPr>
              <a:cxnSpLocks noChangeShapeType="1"/>
            </p:cNvCxnSpPr>
            <p:nvPr/>
          </p:nvCxnSpPr>
          <p:spPr bwMode="auto">
            <a:xfrm flipH="1">
              <a:off x="623135" y="4497545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4" name="Groupe 53"/>
          <p:cNvGrpSpPr/>
          <p:nvPr/>
        </p:nvGrpSpPr>
        <p:grpSpPr>
          <a:xfrm>
            <a:off x="755576" y="3861048"/>
            <a:ext cx="792088" cy="504056"/>
            <a:chOff x="755576" y="3861048"/>
            <a:chExt cx="792088" cy="504056"/>
          </a:xfrm>
        </p:grpSpPr>
        <p:cxnSp>
          <p:nvCxnSpPr>
            <p:cNvPr id="48" name="AutoShape 5"/>
            <p:cNvCxnSpPr>
              <a:cxnSpLocks noChangeShapeType="1"/>
            </p:cNvCxnSpPr>
            <p:nvPr/>
          </p:nvCxnSpPr>
          <p:spPr bwMode="auto">
            <a:xfrm flipV="1">
              <a:off x="1115616" y="3861048"/>
              <a:ext cx="72008" cy="43204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504056" cy="7200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50" name="AutoShape 7"/>
            <p:cNvCxnSpPr>
              <a:cxnSpLocks noChangeShapeType="1"/>
            </p:cNvCxnSpPr>
            <p:nvPr/>
          </p:nvCxnSpPr>
          <p:spPr bwMode="auto">
            <a:xfrm flipH="1" flipV="1">
              <a:off x="755576" y="4005064"/>
              <a:ext cx="325314" cy="2880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5" name="Groupe 54"/>
          <p:cNvGrpSpPr/>
          <p:nvPr/>
        </p:nvGrpSpPr>
        <p:grpSpPr>
          <a:xfrm>
            <a:off x="6876256" y="4797152"/>
            <a:ext cx="504056" cy="360040"/>
            <a:chOff x="971600" y="3933056"/>
            <a:chExt cx="504056" cy="360040"/>
          </a:xfrm>
        </p:grpSpPr>
        <p:cxnSp>
          <p:nvCxnSpPr>
            <p:cNvPr id="56" name="AutoShape 5"/>
            <p:cNvCxnSpPr>
              <a:cxnSpLocks noChangeShapeType="1"/>
            </p:cNvCxnSpPr>
            <p:nvPr/>
          </p:nvCxnSpPr>
          <p:spPr bwMode="auto">
            <a:xfrm flipV="1">
              <a:off x="1115616" y="3933056"/>
              <a:ext cx="216024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43204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58" name="AutoShape 7"/>
            <p:cNvCxnSpPr>
              <a:cxnSpLocks noChangeShapeType="1"/>
            </p:cNvCxnSpPr>
            <p:nvPr/>
          </p:nvCxnSpPr>
          <p:spPr bwMode="auto">
            <a:xfrm flipH="1" flipV="1">
              <a:off x="971600" y="3933056"/>
              <a:ext cx="72008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/>
          <p:cNvGrpSpPr/>
          <p:nvPr/>
        </p:nvGrpSpPr>
        <p:grpSpPr>
          <a:xfrm>
            <a:off x="4644008" y="3501008"/>
            <a:ext cx="4499992" cy="3356992"/>
            <a:chOff x="4644008" y="3501008"/>
            <a:chExt cx="4499992" cy="3356992"/>
          </a:xfrm>
        </p:grpSpPr>
        <p:pic>
          <p:nvPicPr>
            <p:cNvPr id="28" name="Image 27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4008" y="3501008"/>
              <a:ext cx="4499992" cy="3356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254382" y="5877272"/>
              <a:ext cx="325730" cy="46166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2400" b="1" dirty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x</a:t>
              </a:r>
              <a:endParaRPr lang="fr-FR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00392" y="5157192"/>
              <a:ext cx="330540" cy="46166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y</a:t>
              </a:r>
              <a:endParaRPr lang="fr-FR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56176" y="3861048"/>
              <a:ext cx="306494" cy="46166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24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z</a:t>
              </a:r>
              <a:endParaRPr lang="fr-FR" dirty="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598288"/>
            <a:ext cx="9144000" cy="395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2"/>
          <p:cNvGrpSpPr/>
          <p:nvPr/>
        </p:nvGrpSpPr>
        <p:grpSpPr>
          <a:xfrm>
            <a:off x="4331039" y="444575"/>
            <a:ext cx="1428585" cy="1212561"/>
            <a:chOff x="2423335" y="1185177"/>
            <a:chExt cx="1428585" cy="1212561"/>
          </a:xfrm>
        </p:grpSpPr>
        <p:cxnSp>
          <p:nvCxnSpPr>
            <p:cNvPr id="4" name="AutoShape 5"/>
            <p:cNvCxnSpPr>
              <a:cxnSpLocks noChangeShapeType="1"/>
            </p:cNvCxnSpPr>
            <p:nvPr/>
          </p:nvCxnSpPr>
          <p:spPr bwMode="auto">
            <a:xfrm flipV="1">
              <a:off x="3036682" y="1185177"/>
              <a:ext cx="0" cy="864096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5" name="AutoShape 6"/>
            <p:cNvCxnSpPr>
              <a:cxnSpLocks noChangeShapeType="1"/>
            </p:cNvCxnSpPr>
            <p:nvPr/>
          </p:nvCxnSpPr>
          <p:spPr bwMode="auto">
            <a:xfrm>
              <a:off x="3059832" y="2026123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7"/>
            <p:cNvCxnSpPr>
              <a:cxnSpLocks noChangeShapeType="1"/>
            </p:cNvCxnSpPr>
            <p:nvPr/>
          </p:nvCxnSpPr>
          <p:spPr bwMode="auto">
            <a:xfrm flipH="1">
              <a:off x="2423335" y="2037698"/>
              <a:ext cx="613345" cy="360040"/>
            </a:xfrm>
            <a:prstGeom prst="straightConnector1">
              <a:avLst/>
            </a:prstGeom>
            <a:noFill/>
            <a:ln w="57150">
              <a:solidFill>
                <a:srgbClr val="00B0F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7" name="Groupe 6"/>
          <p:cNvGrpSpPr/>
          <p:nvPr/>
        </p:nvGrpSpPr>
        <p:grpSpPr>
          <a:xfrm>
            <a:off x="6047656" y="1559420"/>
            <a:ext cx="1512168" cy="1296144"/>
            <a:chOff x="6084168" y="4509120"/>
            <a:chExt cx="1512168" cy="1296144"/>
          </a:xfrm>
        </p:grpSpPr>
        <p:cxnSp>
          <p:nvCxnSpPr>
            <p:cNvPr id="8" name="AutoShape 5"/>
            <p:cNvCxnSpPr>
              <a:cxnSpLocks noChangeShapeType="1"/>
            </p:cNvCxnSpPr>
            <p:nvPr/>
          </p:nvCxnSpPr>
          <p:spPr bwMode="auto">
            <a:xfrm flipH="1" flipV="1">
              <a:off x="6732240" y="4509120"/>
              <a:ext cx="48858" cy="88724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6"/>
            <p:cNvCxnSpPr>
              <a:cxnSpLocks noChangeShapeType="1"/>
            </p:cNvCxnSpPr>
            <p:nvPr/>
          </p:nvCxnSpPr>
          <p:spPr bwMode="auto">
            <a:xfrm>
              <a:off x="6804248" y="5373216"/>
              <a:ext cx="792088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7"/>
            <p:cNvCxnSpPr>
              <a:cxnSpLocks noChangeShapeType="1"/>
            </p:cNvCxnSpPr>
            <p:nvPr/>
          </p:nvCxnSpPr>
          <p:spPr bwMode="auto">
            <a:xfrm flipH="1">
              <a:off x="6084168" y="5384791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e 10"/>
          <p:cNvGrpSpPr/>
          <p:nvPr/>
        </p:nvGrpSpPr>
        <p:grpSpPr>
          <a:xfrm>
            <a:off x="586623" y="695324"/>
            <a:ext cx="1572601" cy="1272994"/>
            <a:chOff x="623135" y="3645024"/>
            <a:chExt cx="1572601" cy="1272994"/>
          </a:xfrm>
        </p:grpSpPr>
        <p:cxnSp>
          <p:nvCxnSpPr>
            <p:cNvPr id="12" name="AutoShape 5"/>
            <p:cNvCxnSpPr>
              <a:cxnSpLocks noChangeShapeType="1"/>
            </p:cNvCxnSpPr>
            <p:nvPr/>
          </p:nvCxnSpPr>
          <p:spPr bwMode="auto">
            <a:xfrm flipV="1">
              <a:off x="1320065" y="3645024"/>
              <a:ext cx="11575" cy="864096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13" name="AutoShape 6"/>
            <p:cNvCxnSpPr>
              <a:cxnSpLocks noChangeShapeType="1"/>
            </p:cNvCxnSpPr>
            <p:nvPr/>
          </p:nvCxnSpPr>
          <p:spPr bwMode="auto">
            <a:xfrm>
              <a:off x="1331640" y="4509120"/>
              <a:ext cx="864096" cy="0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  <p:cxnSp>
          <p:nvCxnSpPr>
            <p:cNvPr id="14" name="AutoShape 7"/>
            <p:cNvCxnSpPr>
              <a:cxnSpLocks noChangeShapeType="1"/>
            </p:cNvCxnSpPr>
            <p:nvPr/>
          </p:nvCxnSpPr>
          <p:spPr bwMode="auto">
            <a:xfrm flipH="1">
              <a:off x="623135" y="4497545"/>
              <a:ext cx="696929" cy="420473"/>
            </a:xfrm>
            <a:prstGeom prst="straightConnector1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e 14"/>
          <p:cNvGrpSpPr/>
          <p:nvPr/>
        </p:nvGrpSpPr>
        <p:grpSpPr>
          <a:xfrm>
            <a:off x="719064" y="911348"/>
            <a:ext cx="792088" cy="504056"/>
            <a:chOff x="755576" y="3861048"/>
            <a:chExt cx="792088" cy="504056"/>
          </a:xfrm>
        </p:grpSpPr>
        <p:cxnSp>
          <p:nvCxnSpPr>
            <p:cNvPr id="16" name="AutoShape 5"/>
            <p:cNvCxnSpPr>
              <a:cxnSpLocks noChangeShapeType="1"/>
            </p:cNvCxnSpPr>
            <p:nvPr/>
          </p:nvCxnSpPr>
          <p:spPr bwMode="auto">
            <a:xfrm flipV="1">
              <a:off x="1115616" y="3861048"/>
              <a:ext cx="72008" cy="43204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504056" cy="72008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7"/>
            <p:cNvCxnSpPr>
              <a:cxnSpLocks noChangeShapeType="1"/>
            </p:cNvCxnSpPr>
            <p:nvPr/>
          </p:nvCxnSpPr>
          <p:spPr bwMode="auto">
            <a:xfrm flipH="1" flipV="1">
              <a:off x="755576" y="4005064"/>
              <a:ext cx="325314" cy="288032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9" name="Groupe 18"/>
          <p:cNvGrpSpPr/>
          <p:nvPr/>
        </p:nvGrpSpPr>
        <p:grpSpPr>
          <a:xfrm>
            <a:off x="6839744" y="1847452"/>
            <a:ext cx="504056" cy="360040"/>
            <a:chOff x="971600" y="3933056"/>
            <a:chExt cx="504056" cy="360040"/>
          </a:xfrm>
        </p:grpSpPr>
        <p:cxnSp>
          <p:nvCxnSpPr>
            <p:cNvPr id="20" name="AutoShape 5"/>
            <p:cNvCxnSpPr>
              <a:cxnSpLocks noChangeShapeType="1"/>
            </p:cNvCxnSpPr>
            <p:nvPr/>
          </p:nvCxnSpPr>
          <p:spPr bwMode="auto">
            <a:xfrm flipV="1">
              <a:off x="1115616" y="3933056"/>
              <a:ext cx="216024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6"/>
            <p:cNvCxnSpPr>
              <a:cxnSpLocks noChangeShapeType="1"/>
            </p:cNvCxnSpPr>
            <p:nvPr/>
          </p:nvCxnSpPr>
          <p:spPr bwMode="auto">
            <a:xfrm>
              <a:off x="1043608" y="4293096"/>
              <a:ext cx="432048" cy="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  <p:cxnSp>
          <p:nvCxnSpPr>
            <p:cNvPr id="22" name="AutoShape 7"/>
            <p:cNvCxnSpPr>
              <a:cxnSpLocks noChangeShapeType="1"/>
            </p:cNvCxnSpPr>
            <p:nvPr/>
          </p:nvCxnSpPr>
          <p:spPr bwMode="auto">
            <a:xfrm flipH="1" flipV="1">
              <a:off x="971600" y="3933056"/>
              <a:ext cx="72008" cy="3600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-1" y="4438273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vecteurs utilisés en cinématique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19672" y="4942329"/>
            <a:ext cx="34018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vecteur position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23528" y="5445224"/>
            <a:ext cx="421196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Coordonnées cartésiennes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notées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(x, y, z)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flipV="1">
            <a:off x="6516216" y="4797152"/>
            <a:ext cx="86409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 cstate="print"/>
          <a:srcRect l="68435" t="68879" r="24874" b="22721"/>
          <a:stretch>
            <a:fillRect/>
          </a:stretch>
        </p:blipFill>
        <p:spPr bwMode="auto">
          <a:xfrm>
            <a:off x="6876256" y="3898331"/>
            <a:ext cx="8157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35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520" y="3356992"/>
            <a:ext cx="8640960" cy="1224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-27384"/>
            <a:ext cx="449999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" y="909881"/>
            <a:ext cx="9144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Arial Unicode MS" pitchFamily="34" charset="-128"/>
                <a:cs typeface="Times New Roman" pitchFamily="18" charset="0"/>
              </a:rPr>
              <a:t>II- Les vecteurs utilisés en cinématique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19672" y="1413937"/>
            <a:ext cx="34018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200" b="1" dirty="0">
                <a:latin typeface="Bookman Old Style" pitchFamily="18" charset="0"/>
              </a:rPr>
              <a:t>1) </a:t>
            </a:r>
            <a:r>
              <a:rPr lang="fr-FR" sz="2200" b="1" u="sng" dirty="0" smtClean="0">
                <a:latin typeface="Bookman Old Style" pitchFamily="18" charset="0"/>
              </a:rPr>
              <a:t>Le vecteur position</a:t>
            </a:r>
            <a:endParaRPr lang="fr-FR" sz="2200" dirty="0">
              <a:latin typeface="Bookman Old Style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1916832"/>
            <a:ext cx="421196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Coordonnées cartésiennes du point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M</a:t>
            </a: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notées </a:t>
            </a:r>
            <a:r>
              <a:rPr kumimoji="0" lang="fr-FR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(x, y, z)</a:t>
            </a:r>
            <a:endParaRPr kumimoji="0" lang="fr-FR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54382" y="2348880"/>
            <a:ext cx="325730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100392" y="1628800"/>
            <a:ext cx="330540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6156176" y="332656"/>
            <a:ext cx="306494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endParaRPr lang="fr-FR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 l="55899" t="58494" r="3285" b="20575"/>
          <a:stretch>
            <a:fillRect/>
          </a:stretch>
        </p:blipFill>
        <p:spPr bwMode="auto">
          <a:xfrm>
            <a:off x="5076056" y="3429000"/>
            <a:ext cx="37444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 l="23625" t="47879" r="55113" b="46241"/>
          <a:stretch>
            <a:fillRect/>
          </a:stretch>
        </p:blipFill>
        <p:spPr bwMode="auto">
          <a:xfrm>
            <a:off x="179512" y="2996952"/>
            <a:ext cx="3240360" cy="50405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4797152"/>
            <a:ext cx="4211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 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Les coordonnées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4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 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63688" y="5229200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p</a:t>
            </a:r>
            <a:r>
              <a:rPr kumimoji="0" lang="fr-FR" sz="240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euvent prendre n’importe quelle valeur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;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763688" y="5661248"/>
            <a:ext cx="71287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fr-FR" sz="2400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- ont une </a:t>
            </a:r>
            <a:r>
              <a:rPr lang="fr-FR" sz="2400" u="sng" dirty="0" smtClean="0">
                <a:latin typeface="Calibri" pitchFamily="34" charset="0"/>
                <a:ea typeface="Arial Unicode MS" pitchFamily="34" charset="-128"/>
                <a:cs typeface="Calibri" pitchFamily="34" charset="0"/>
                <a:sym typeface="Wingdings 3"/>
              </a:rPr>
              <a:t>valeur qui dépend du temps</a:t>
            </a:r>
            <a:r>
              <a:rPr kumimoji="0" lang="fr-FR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:</a:t>
            </a:r>
            <a:endParaRPr kumimoji="0" lang="fr-FR" sz="24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99792" y="6165304"/>
            <a:ext cx="586769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EQUATIONS</a:t>
            </a:r>
            <a:r>
              <a:rPr kumimoji="0" lang="fr-FR" sz="2800" b="1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HORAIRES</a:t>
            </a:r>
            <a:r>
              <a:rPr kumimoji="0" lang="fr-FR" sz="2800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x(t)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,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y(t)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et </a:t>
            </a:r>
            <a:r>
              <a:rPr kumimoji="0" lang="fr-FR" sz="2800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z(t)</a:t>
            </a:r>
            <a:r>
              <a:rPr kumimoji="0" lang="fr-FR" sz="28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 Unicode MS" pitchFamily="34" charset="-128"/>
                <a:cs typeface="Calibri" pitchFamily="34" charset="0"/>
              </a:rPr>
              <a:t> </a:t>
            </a:r>
            <a:endParaRPr lang="fr-FR" sz="2800" dirty="0"/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6516216" y="1268760"/>
            <a:ext cx="864096" cy="8640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 l="68435" t="68879" r="24874" b="22721"/>
          <a:stretch>
            <a:fillRect/>
          </a:stretch>
        </p:blipFill>
        <p:spPr bwMode="auto">
          <a:xfrm>
            <a:off x="6876256" y="404664"/>
            <a:ext cx="81575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/>
          <p:nvPr/>
        </p:nvGrpSpPr>
        <p:grpSpPr>
          <a:xfrm>
            <a:off x="323528" y="3645024"/>
            <a:ext cx="4464496" cy="610483"/>
            <a:chOff x="323528" y="3645024"/>
            <a:chExt cx="4464496" cy="610483"/>
          </a:xfrm>
        </p:grpSpPr>
        <p:pic>
          <p:nvPicPr>
            <p:cNvPr id="2252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3307" t="62680" r="48026" b="26921"/>
            <a:stretch>
              <a:fillRect/>
            </a:stretch>
          </p:blipFill>
          <p:spPr bwMode="auto">
            <a:xfrm>
              <a:off x="323528" y="3645024"/>
              <a:ext cx="4464496" cy="536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368923" y="3659157"/>
              <a:ext cx="373820" cy="58477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3200" b="1" dirty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x</a:t>
              </a:r>
              <a:endParaRPr lang="fr-FR" sz="24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27784" y="3670732"/>
              <a:ext cx="378630" cy="58477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32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y</a:t>
              </a:r>
              <a:endParaRPr lang="fr-FR" sz="24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51920" y="3668174"/>
              <a:ext cx="348172" cy="584775"/>
            </a:xfrm>
            <a:prstGeom prst="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fr-FR" sz="3200" b="1" dirty="0" smtClean="0">
                  <a:solidFill>
                    <a:prstClr val="black"/>
                  </a:solidFill>
                  <a:latin typeface="Calibri" pitchFamily="34" charset="0"/>
                  <a:ea typeface="Arial Unicode MS" pitchFamily="34" charset="-128"/>
                  <a:cs typeface="Calibri" pitchFamily="34" charset="0"/>
                </a:rPr>
                <a:t>z</a:t>
              </a:r>
              <a:endParaRPr lang="fr-FR" sz="24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6" grpId="0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3095" y="441065"/>
            <a:ext cx="8640960" cy="122413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 cstate="print"/>
          <a:srcRect l="3307" t="62680" r="48026" b="26921"/>
          <a:stretch>
            <a:fillRect/>
          </a:stretch>
        </p:blipFill>
        <p:spPr bwMode="auto">
          <a:xfrm>
            <a:off x="335103" y="729097"/>
            <a:ext cx="4464496" cy="53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" cstate="print"/>
          <a:srcRect l="55899" t="58494" r="3285" b="20575"/>
          <a:stretch>
            <a:fillRect/>
          </a:stretch>
        </p:blipFill>
        <p:spPr bwMode="auto">
          <a:xfrm>
            <a:off x="5087631" y="513073"/>
            <a:ext cx="374441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23625" t="47879" r="55113" b="46241"/>
          <a:stretch>
            <a:fillRect/>
          </a:stretch>
        </p:blipFill>
        <p:spPr bwMode="auto">
          <a:xfrm>
            <a:off x="191087" y="81025"/>
            <a:ext cx="3240360" cy="50405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4" cstate="print"/>
          <a:srcRect l="1890" t="32760" r="24874" b="42041"/>
          <a:stretch>
            <a:fillRect/>
          </a:stretch>
        </p:blipFill>
        <p:spPr bwMode="auto">
          <a:xfrm>
            <a:off x="0" y="1772816"/>
            <a:ext cx="9036496" cy="174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5" cstate="print"/>
          <a:srcRect l="4252" t="46199" r="22039" b="23561"/>
          <a:stretch>
            <a:fillRect/>
          </a:stretch>
        </p:blipFill>
        <p:spPr bwMode="auto">
          <a:xfrm>
            <a:off x="0" y="3573016"/>
            <a:ext cx="904900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1619672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028384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75856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444208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4860032" y="450912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19672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275856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860032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444208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8028384" y="48691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619672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275856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860032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444208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028384" y="52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40931" y="753129"/>
            <a:ext cx="37382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x</a:t>
            </a:r>
            <a:endParaRPr lang="fr-FR" sz="2400" dirty="0"/>
          </a:p>
        </p:txBody>
      </p:sp>
      <p:sp>
        <p:nvSpPr>
          <p:cNvPr id="31" name="Rectangle 30"/>
          <p:cNvSpPr/>
          <p:nvPr/>
        </p:nvSpPr>
        <p:spPr>
          <a:xfrm>
            <a:off x="2699792" y="764704"/>
            <a:ext cx="378630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y</a:t>
            </a:r>
            <a:endParaRPr lang="fr-FR" sz="2400" dirty="0"/>
          </a:p>
        </p:txBody>
      </p:sp>
      <p:sp>
        <p:nvSpPr>
          <p:cNvPr id="32" name="Rectangle 31"/>
          <p:cNvSpPr/>
          <p:nvPr/>
        </p:nvSpPr>
        <p:spPr>
          <a:xfrm>
            <a:off x="3923928" y="762146"/>
            <a:ext cx="348172" cy="58477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 smtClean="0">
                <a:solidFill>
                  <a:prstClr val="black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z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2876</Words>
  <Application>Microsoft Office PowerPoint</Application>
  <PresentationFormat>Affichage à l'écran (4:3)</PresentationFormat>
  <Paragraphs>474</Paragraphs>
  <Slides>34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Marty</dc:creator>
  <cp:lastModifiedBy>Marty</cp:lastModifiedBy>
  <cp:revision>158</cp:revision>
  <dcterms:created xsi:type="dcterms:W3CDTF">2022-03-21T16:04:35Z</dcterms:created>
  <dcterms:modified xsi:type="dcterms:W3CDTF">2026-03-28T15:59:16Z</dcterms:modified>
</cp:coreProperties>
</file>