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ile Rouet" userId="8bcfc66b041d85a4" providerId="LiveId" clId="{236A6389-9B3D-4895-88A7-B5201B399334}"/>
    <pc:docChg chg="undo custSel addSld delSld modSld">
      <pc:chgData name="Lucile Rouet" userId="8bcfc66b041d85a4" providerId="LiveId" clId="{236A6389-9B3D-4895-88A7-B5201B399334}" dt="2026-01-19T11:41:34.391" v="486" actId="115"/>
      <pc:docMkLst>
        <pc:docMk/>
      </pc:docMkLst>
      <pc:sldChg chg="modSp mod modAnim">
        <pc:chgData name="Lucile Rouet" userId="8bcfc66b041d85a4" providerId="LiveId" clId="{236A6389-9B3D-4895-88A7-B5201B399334}" dt="2026-01-19T11:40:14.818" v="442" actId="20577"/>
        <pc:sldMkLst>
          <pc:docMk/>
          <pc:sldMk cId="1909174387" sldId="257"/>
        </pc:sldMkLst>
        <pc:spChg chg="mod">
          <ac:chgData name="Lucile Rouet" userId="8bcfc66b041d85a4" providerId="LiveId" clId="{236A6389-9B3D-4895-88A7-B5201B399334}" dt="2026-01-19T11:40:14.818" v="442" actId="20577"/>
          <ac:spMkLst>
            <pc:docMk/>
            <pc:sldMk cId="1909174387" sldId="257"/>
            <ac:spMk id="3" creationId="{2508AE63-733A-4DE0-A73B-ACF80B2787F1}"/>
          </ac:spMkLst>
        </pc:spChg>
      </pc:sldChg>
      <pc:sldChg chg="modSp mod modAnim">
        <pc:chgData name="Lucile Rouet" userId="8bcfc66b041d85a4" providerId="LiveId" clId="{236A6389-9B3D-4895-88A7-B5201B399334}" dt="2026-01-19T11:41:34.391" v="486" actId="115"/>
        <pc:sldMkLst>
          <pc:docMk/>
          <pc:sldMk cId="1532049824" sldId="258"/>
        </pc:sldMkLst>
        <pc:spChg chg="mod">
          <ac:chgData name="Lucile Rouet" userId="8bcfc66b041d85a4" providerId="LiveId" clId="{236A6389-9B3D-4895-88A7-B5201B399334}" dt="2026-01-19T11:41:34.391" v="486" actId="115"/>
          <ac:spMkLst>
            <pc:docMk/>
            <pc:sldMk cId="1532049824" sldId="258"/>
            <ac:spMk id="3" creationId="{2508AE63-733A-4DE0-A73B-ACF80B2787F1}"/>
          </ac:spMkLst>
        </pc:spChg>
      </pc:sldChg>
      <pc:sldChg chg="addSp delSp">
        <pc:chgData name="Lucile Rouet" userId="8bcfc66b041d85a4" providerId="LiveId" clId="{236A6389-9B3D-4895-88A7-B5201B399334}" dt="2026-01-19T10:21:43.937" v="41"/>
        <pc:sldMkLst>
          <pc:docMk/>
          <pc:sldMk cId="3664107721" sldId="259"/>
        </pc:sldMkLst>
        <pc:picChg chg="add">
          <ac:chgData name="Lucile Rouet" userId="8bcfc66b041d85a4" providerId="LiveId" clId="{236A6389-9B3D-4895-88A7-B5201B399334}" dt="2026-01-19T10:21:43.937" v="41"/>
          <ac:picMkLst>
            <pc:docMk/>
            <pc:sldMk cId="3664107721" sldId="259"/>
            <ac:picMk id="4" creationId="{28DF22F3-C325-84D6-A719-74A952A88D38}"/>
          </ac:picMkLst>
        </pc:picChg>
        <pc:picChg chg="del">
          <ac:chgData name="Lucile Rouet" userId="8bcfc66b041d85a4" providerId="LiveId" clId="{236A6389-9B3D-4895-88A7-B5201B399334}" dt="2026-01-19T10:21:42.530" v="40" actId="478"/>
          <ac:picMkLst>
            <pc:docMk/>
            <pc:sldMk cId="3664107721" sldId="259"/>
            <ac:picMk id="1026" creationId="{A37CA78F-4DFF-7581-3BA7-B44770547BBB}"/>
          </ac:picMkLst>
        </pc:picChg>
      </pc:sldChg>
      <pc:sldChg chg="modSp mod modAnim">
        <pc:chgData name="Lucile Rouet" userId="8bcfc66b041d85a4" providerId="LiveId" clId="{236A6389-9B3D-4895-88A7-B5201B399334}" dt="2026-01-19T11:38:58.690" v="386"/>
        <pc:sldMkLst>
          <pc:docMk/>
          <pc:sldMk cId="2127356919" sldId="262"/>
        </pc:sldMkLst>
        <pc:spChg chg="mod">
          <ac:chgData name="Lucile Rouet" userId="8bcfc66b041d85a4" providerId="LiveId" clId="{236A6389-9B3D-4895-88A7-B5201B399334}" dt="2026-01-19T11:38:41.406" v="378" actId="15"/>
          <ac:spMkLst>
            <pc:docMk/>
            <pc:sldMk cId="2127356919" sldId="262"/>
            <ac:spMk id="3" creationId="{C9D0E5E4-341F-4606-AD64-9114016F4AE1}"/>
          </ac:spMkLst>
        </pc:spChg>
      </pc:sldChg>
      <pc:sldChg chg="addSp delSp modSp new setBg">
        <pc:chgData name="Lucile Rouet" userId="8bcfc66b041d85a4" providerId="LiveId" clId="{236A6389-9B3D-4895-88A7-B5201B399334}" dt="2026-01-19T11:30:56.750" v="162"/>
        <pc:sldMkLst>
          <pc:docMk/>
          <pc:sldMk cId="3275206466" sldId="263"/>
        </pc:sldMkLst>
        <pc:spChg chg="del">
          <ac:chgData name="Lucile Rouet" userId="8bcfc66b041d85a4" providerId="LiveId" clId="{236A6389-9B3D-4895-88A7-B5201B399334}" dt="2026-01-19T11:30:31.139" v="158"/>
          <ac:spMkLst>
            <pc:docMk/>
            <pc:sldMk cId="3275206466" sldId="263"/>
            <ac:spMk id="3" creationId="{6F2D2AE6-742F-097F-7682-E64DDC89FD59}"/>
          </ac:spMkLst>
        </pc:spChg>
        <pc:picChg chg="add mod">
          <ac:chgData name="Lucile Rouet" userId="8bcfc66b041d85a4" providerId="LiveId" clId="{236A6389-9B3D-4895-88A7-B5201B399334}" dt="2026-01-19T11:30:37.345" v="161" actId="1076"/>
          <ac:picMkLst>
            <pc:docMk/>
            <pc:sldMk cId="3275206466" sldId="263"/>
            <ac:picMk id="2050" creationId="{FF91E00F-AD22-152D-E958-19A6F2793E19}"/>
          </ac:picMkLst>
        </pc:picChg>
      </pc:sldChg>
      <pc:sldChg chg="modSp new del mod">
        <pc:chgData name="Lucile Rouet" userId="8bcfc66b041d85a4" providerId="LiveId" clId="{236A6389-9B3D-4895-88A7-B5201B399334}" dt="2026-01-19T11:39:06.280" v="387" actId="2696"/>
        <pc:sldMkLst>
          <pc:docMk/>
          <pc:sldMk cId="1633272922" sldId="264"/>
        </pc:sldMkLst>
        <pc:spChg chg="mod">
          <ac:chgData name="Lucile Rouet" userId="8bcfc66b041d85a4" providerId="LiveId" clId="{236A6389-9B3D-4895-88A7-B5201B399334}" dt="2026-01-19T11:37:25.889" v="359" actId="21"/>
          <ac:spMkLst>
            <pc:docMk/>
            <pc:sldMk cId="1633272922" sldId="264"/>
            <ac:spMk id="3" creationId="{8F670E47-4FF6-160E-7F75-D9BABED7AB2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E8694-CCC3-4E22-A5BD-8F64E322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6282E9-C50F-40A5-BCD9-E3E044AB5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166AE-BC62-4EBE-8456-09D1AA6D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D5583-5AD8-4B21-8E28-E3DDCF2D0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ACBF5-9EAD-44CF-B9CA-AEED4C32A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44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BC2EC-6B55-4204-83F0-AB219AEEA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E3D046-C46A-4935-99C9-82A7979DD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CDB77-CC88-4019-B193-649C2F77F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642D3-7EE0-4438-BB04-7F1AE7AFB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2386-B773-45F0-BBF5-E7AE0F797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54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1BBD29-FC4A-4B58-BC6B-B593C04E66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56F55A-146E-4E64-A965-E0614F223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B2ACE-2EBB-41EE-A665-7F5A93347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91D65-FBAD-44E4-991B-30320F64A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9A8C2-C094-4244-9960-052F1D22C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207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D0435-90CB-4553-BDC0-B7AD2984E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C10E1-9A1E-4959-9ECF-817E32CC9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DD437-FA4A-41D8-BC00-5A07E91E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2A7EB-B1F6-49A7-9048-E47E302AF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2F6DD-3794-415F-9DAA-3D83F5E6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404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43939-0971-4A7F-941E-AC987CDF5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47DAA-253A-4CD4-BA98-4AB83C6EC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5A31D-B655-4836-BD06-585BF44F5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5DA9A-C585-4992-BFD6-4A607CD46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41BF2-25DF-46F3-8CE9-043BAD2D3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78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DF7EE-9A8A-454D-9044-A78233CFE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5DC67-0319-40A8-88E1-A9915CFAA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6A832F-6FB3-41FA-AFC2-4227BFFB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5F01E-713F-42FC-80B5-C12253CC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75A615-CE64-491D-A18A-7AEDE3B78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C6B8A2-27D8-409C-A242-2D4EE8D0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64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6943B-020B-490D-A202-EE39CE570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63DA9-BF79-4362-92C4-785E4C7F8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2E6CE-1927-470E-BFC7-B57DB7CB2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E827B3-C8E3-4BA1-B81F-23372A10F1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A69CF3-BF23-4336-9FAA-60195F9BF4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A500ED-3E96-47F2-9072-5F4A7FFB9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0AED98-2378-4420-9465-15BCF0E20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99245C-4E8E-4A46-855E-B76F63EB8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97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67352-CD9D-4532-8F8F-B72705CFB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9E0FE-5983-4867-A8A8-447B132F0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D2F2D-AC54-49A9-B4CC-E7F91878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2B64BC-2C37-406A-90C9-BE960B08C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099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50C7F7-0306-4C1D-88D4-98C804820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711F8-7519-4F3C-8125-A0661DF37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B53A8-BB4B-45EF-B8F9-E96D3A226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2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3BB01-0E75-4B63-A451-DB257D07A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B31BD-E79D-45A3-A8DB-7E7F8A284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A3D8A-0DC6-4361-A3EF-373EB0444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06A6C1-5290-40B6-889E-E341A5B6D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3CFF6-0B20-4D2A-A72F-3BDAD4101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FA469-B4BB-458A-8C1D-BDA9BA77D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4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E23F3-9BF4-4B02-8C41-8E01F3B56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2A9C5-CEA9-4638-A5BD-A3C54BC34B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68346-B432-4FE4-BCB2-915EF31BE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190B0-A86E-45FC-B69C-5D9D01F68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D5D113-41D7-49A3-B9F5-846AA158B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BF06DF-265F-433A-82B6-11DE75133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82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13B7C8-7FD8-4272-A8F4-4D1DB7E77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0CF04A-CC46-4011-9197-539F832C0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15C75-7AC5-4E88-AEA6-1C4CD54468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FDA67-2892-4AB9-A331-230737C431B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BA053-87C0-4BC0-8301-1674262564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04640-C1E5-4512-9C02-C5014BE29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EA23E-05E2-47E3-AED0-D9496C76A0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87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rtimer_Sackler" TargetMode="External"/><Relationship Id="rId2" Type="http://schemas.openxmlformats.org/officeDocument/2006/relationships/hyperlink" Target="https://en.wikipedia.org/wiki/The_New_Yorker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wikipedia.org/wiki/Purdue_Pharm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Heroin" TargetMode="External"/><Relationship Id="rId2" Type="http://schemas.openxmlformats.org/officeDocument/2006/relationships/hyperlink" Target="https://en.wikipedia.org/wiki/Unintended_consequenc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hitehouse.gov/presidential-actions/2025/12/designating-fentanyl-as-a-weapon-of-mass-destruct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959861-7142-4ED9-A429-47DF81F070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987" y="1864671"/>
            <a:ext cx="8546841" cy="48054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F96F96-94F2-44CD-9CD6-4A4857477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7927910" cy="1247613"/>
          </a:xfrm>
        </p:spPr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The Opioid Crisis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8AE63-733A-4DE0-A73B-ACF80B2787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196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6F96-94F2-44CD-9CD6-4A4857477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66274"/>
          </a:xfrm>
        </p:spPr>
        <p:txBody>
          <a:bodyPr>
            <a:normAutofit/>
          </a:bodyPr>
          <a:lstStyle/>
          <a:p>
            <a:r>
              <a:rPr lang="fr-FR" dirty="0"/>
              <a:t>What are </a:t>
            </a:r>
            <a:r>
              <a:rPr lang="fr-FR" dirty="0" err="1"/>
              <a:t>opioids</a:t>
            </a:r>
            <a:r>
              <a:rPr lang="fr-FR" dirty="0"/>
              <a:t>?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8AE63-733A-4DE0-A73B-ACF80B2787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fr-FR" dirty="0" err="1"/>
              <a:t>Opioids</a:t>
            </a:r>
            <a:r>
              <a:rPr lang="fr-FR" dirty="0"/>
              <a:t> are </a:t>
            </a:r>
            <a:r>
              <a:rPr lang="fr-FR" dirty="0" err="1"/>
              <a:t>moderately</a:t>
            </a:r>
            <a:r>
              <a:rPr lang="fr-FR" dirty="0"/>
              <a:t> </a:t>
            </a:r>
            <a:r>
              <a:rPr lang="fr-FR" dirty="0" err="1"/>
              <a:t>strong</a:t>
            </a:r>
            <a:r>
              <a:rPr lang="fr-FR" dirty="0"/>
              <a:t> to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strong</a:t>
            </a:r>
            <a:r>
              <a:rPr lang="fr-FR" dirty="0"/>
              <a:t> </a:t>
            </a:r>
            <a:r>
              <a:rPr lang="fr-FR" b="1" u="sng" dirty="0" err="1"/>
              <a:t>painkillers</a:t>
            </a:r>
            <a:r>
              <a:rPr lang="fr-FR" dirty="0"/>
              <a:t>. They are </a:t>
            </a:r>
            <a:r>
              <a:rPr lang="fr-FR" dirty="0" err="1"/>
              <a:t>legal</a:t>
            </a:r>
            <a:r>
              <a:rPr lang="fr-FR" dirty="0"/>
              <a:t> </a:t>
            </a:r>
            <a:r>
              <a:rPr lang="fr-FR" dirty="0" err="1"/>
              <a:t>medicines</a:t>
            </a:r>
            <a:r>
              <a:rPr lang="fr-FR" dirty="0"/>
              <a:t> (US: </a:t>
            </a:r>
            <a:r>
              <a:rPr lang="fr-FR" dirty="0" err="1"/>
              <a:t>drugs</a:t>
            </a:r>
            <a:r>
              <a:rPr lang="fr-FR" dirty="0"/>
              <a:t>) </a:t>
            </a:r>
            <a:r>
              <a:rPr lang="fr-FR" dirty="0" err="1"/>
              <a:t>that</a:t>
            </a:r>
            <a:r>
              <a:rPr lang="fr-FR" dirty="0"/>
              <a:t> can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prescribed</a:t>
            </a:r>
            <a:r>
              <a:rPr lang="fr-FR" dirty="0"/>
              <a:t> by </a:t>
            </a:r>
            <a:r>
              <a:rPr lang="fr-FR" dirty="0" err="1"/>
              <a:t>doctors</a:t>
            </a:r>
            <a:r>
              <a:rPr lang="fr-FR" dirty="0"/>
              <a:t>.</a:t>
            </a:r>
          </a:p>
          <a:p>
            <a:pPr algn="l"/>
            <a:r>
              <a:rPr lang="fr-FR" dirty="0"/>
              <a:t>The </a:t>
            </a:r>
            <a:r>
              <a:rPr lang="fr-FR" dirty="0" err="1"/>
              <a:t>most</a:t>
            </a:r>
            <a:r>
              <a:rPr lang="fr-FR" dirty="0"/>
              <a:t> </a:t>
            </a:r>
            <a:r>
              <a:rPr lang="fr-FR" dirty="0" err="1"/>
              <a:t>famous</a:t>
            </a:r>
            <a:r>
              <a:rPr lang="fr-FR" dirty="0"/>
              <a:t> </a:t>
            </a:r>
            <a:r>
              <a:rPr lang="fr-FR" dirty="0" err="1"/>
              <a:t>ones</a:t>
            </a:r>
            <a:r>
              <a:rPr lang="fr-FR" dirty="0"/>
              <a:t> are </a:t>
            </a:r>
            <a:r>
              <a:rPr lang="fr-FR" dirty="0" err="1"/>
              <a:t>sold</a:t>
            </a:r>
            <a:r>
              <a:rPr lang="fr-FR" dirty="0"/>
              <a:t> </a:t>
            </a:r>
            <a:r>
              <a:rPr lang="fr-FR" dirty="0" err="1"/>
              <a:t>under</a:t>
            </a:r>
            <a:r>
              <a:rPr lang="fr-FR" dirty="0"/>
              <a:t> the </a:t>
            </a:r>
            <a:r>
              <a:rPr lang="fr-FR" dirty="0" err="1"/>
              <a:t>name</a:t>
            </a:r>
            <a:r>
              <a:rPr lang="fr-FR" dirty="0"/>
              <a:t> </a:t>
            </a:r>
            <a:r>
              <a:rPr lang="fr-FR" dirty="0" err="1"/>
              <a:t>OxyContin</a:t>
            </a:r>
            <a:r>
              <a:rPr lang="fr-FR" dirty="0"/>
              <a:t> and </a:t>
            </a:r>
            <a:r>
              <a:rPr lang="fr-FR" dirty="0" err="1"/>
              <a:t>Percocet</a:t>
            </a:r>
            <a:r>
              <a:rPr lang="fr-FR" dirty="0"/>
              <a:t> - </a:t>
            </a:r>
            <a:r>
              <a:rPr lang="fr-FR" dirty="0" err="1"/>
              <a:t>they’re</a:t>
            </a:r>
            <a:r>
              <a:rPr lang="fr-FR" dirty="0"/>
              <a:t> oxycodone</a:t>
            </a:r>
          </a:p>
          <a:p>
            <a:pPr algn="l"/>
            <a:r>
              <a:rPr lang="fr-FR" b="1" dirty="0"/>
              <a:t>Fentanyl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synthetic</a:t>
            </a:r>
            <a:r>
              <a:rPr lang="fr-FR" dirty="0"/>
              <a:t> </a:t>
            </a:r>
            <a:r>
              <a:rPr lang="fr-FR" dirty="0" err="1"/>
              <a:t>opioid</a:t>
            </a:r>
            <a:r>
              <a:rPr lang="fr-FR" dirty="0"/>
              <a:t>. </a:t>
            </a:r>
            <a:r>
              <a:rPr lang="en-US" dirty="0"/>
              <a:t>There are two types of fentanyl: pharmaceutical fentanyl and illicitly manufactured fentanyl.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917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6F96-94F2-44CD-9CD6-4A4857477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04883"/>
            <a:ext cx="9144000" cy="1149318"/>
          </a:xfrm>
        </p:spPr>
        <p:txBody>
          <a:bodyPr/>
          <a:lstStyle/>
          <a:p>
            <a:r>
              <a:rPr lang="fr-FR" dirty="0" err="1"/>
              <a:t>Why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a </a:t>
            </a:r>
            <a:r>
              <a:rPr lang="fr-FR" dirty="0" err="1"/>
              <a:t>crisis</a:t>
            </a:r>
            <a:r>
              <a:rPr lang="fr-FR" dirty="0"/>
              <a:t>?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8AE63-733A-4DE0-A73B-ACF80B278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8686" y="2389057"/>
            <a:ext cx="9144000" cy="2901399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It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crisis</a:t>
            </a:r>
            <a:r>
              <a:rPr lang="fr-FR" dirty="0"/>
              <a:t>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also </a:t>
            </a:r>
            <a:r>
              <a:rPr lang="fr-FR" dirty="0" err="1"/>
              <a:t>considered</a:t>
            </a:r>
            <a:r>
              <a:rPr lang="fr-FR" dirty="0"/>
              <a:t> an </a:t>
            </a:r>
            <a:r>
              <a:rPr lang="fr-FR" u="sng" dirty="0" err="1"/>
              <a:t>epidemic</a:t>
            </a:r>
            <a:r>
              <a:rPr lang="fr-FR" dirty="0"/>
              <a:t>, because of the number of </a:t>
            </a:r>
            <a:r>
              <a:rPr lang="fr-FR" dirty="0" err="1"/>
              <a:t>deaths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resulted</a:t>
            </a:r>
            <a:r>
              <a:rPr lang="fr-FR" dirty="0"/>
              <a:t> from </a:t>
            </a:r>
            <a:r>
              <a:rPr lang="fr-FR" dirty="0" err="1"/>
              <a:t>taking</a:t>
            </a:r>
            <a:r>
              <a:rPr lang="fr-FR" dirty="0"/>
              <a:t> </a:t>
            </a: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medicines</a:t>
            </a:r>
            <a:r>
              <a:rPr lang="fr-FR" dirty="0"/>
              <a:t>. </a:t>
            </a:r>
            <a:r>
              <a:rPr lang="en-US" dirty="0"/>
              <a:t>Opioid-involved overdose deaths rose from 49,860 in 2019 to 81,806 in 2022 with a significant decrease to 79,358 in 2023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medicine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u="sng" dirty="0"/>
              <a:t>addictive</a:t>
            </a:r>
            <a:r>
              <a:rPr lang="fr-FR" dirty="0"/>
              <a:t> and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u="sng" dirty="0" err="1"/>
              <a:t>induces</a:t>
            </a:r>
            <a:r>
              <a:rPr lang="fr-FR" u="sng" dirty="0"/>
              <a:t> </a:t>
            </a:r>
            <a:r>
              <a:rPr lang="fr-FR" u="sng" dirty="0" err="1"/>
              <a:t>euphoric</a:t>
            </a:r>
            <a:r>
              <a:rPr lang="fr-FR" u="sng" dirty="0"/>
              <a:t> feelings</a:t>
            </a:r>
            <a:r>
              <a:rPr lang="fr-FR" dirty="0"/>
              <a:t>, </a:t>
            </a:r>
            <a:r>
              <a:rPr lang="fr-FR" dirty="0" err="1"/>
              <a:t>it</a:t>
            </a:r>
            <a:r>
              <a:rPr lang="fr-FR" dirty="0"/>
              <a:t> has </a:t>
            </a:r>
            <a:r>
              <a:rPr lang="fr-FR" dirty="0" err="1"/>
              <a:t>resulted</a:t>
            </a:r>
            <a:r>
              <a:rPr lang="fr-FR" dirty="0"/>
              <a:t> in a </a:t>
            </a:r>
            <a:r>
              <a:rPr lang="fr-FR" u="sng" dirty="0" err="1"/>
              <a:t>recreational</a:t>
            </a:r>
            <a:r>
              <a:rPr lang="fr-FR" dirty="0"/>
              <a:t> use of </a:t>
            </a:r>
            <a:r>
              <a:rPr lang="fr-FR" dirty="0" err="1"/>
              <a:t>opioids</a:t>
            </a:r>
            <a:r>
              <a:rPr lang="fr-FR" dirty="0"/>
              <a:t>. </a:t>
            </a:r>
            <a:r>
              <a:rPr lang="fr-FR" dirty="0" err="1"/>
              <a:t>That’s</a:t>
            </a:r>
            <a:r>
              <a:rPr lang="fr-FR" dirty="0"/>
              <a:t> </a:t>
            </a:r>
            <a:r>
              <a:rPr lang="fr-FR" dirty="0" err="1"/>
              <a:t>why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similar</a:t>
            </a:r>
            <a:r>
              <a:rPr lang="fr-FR" dirty="0"/>
              <a:t> to a </a:t>
            </a:r>
            <a:r>
              <a:rPr lang="fr-FR" dirty="0" err="1"/>
              <a:t>recreational</a:t>
            </a:r>
            <a:r>
              <a:rPr lang="fr-FR" dirty="0"/>
              <a:t> </a:t>
            </a:r>
            <a:r>
              <a:rPr lang="fr-FR" dirty="0" err="1"/>
              <a:t>drug</a:t>
            </a:r>
            <a:r>
              <a:rPr lang="fr-FR" dirty="0"/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Because of </a:t>
            </a:r>
            <a:r>
              <a:rPr lang="fr-FR" dirty="0" err="1"/>
              <a:t>its</a:t>
            </a:r>
            <a:r>
              <a:rPr lang="fr-FR" dirty="0"/>
              <a:t> addictive </a:t>
            </a:r>
            <a:r>
              <a:rPr lang="fr-FR" dirty="0" err="1"/>
              <a:t>quality</a:t>
            </a:r>
            <a:r>
              <a:rPr lang="fr-FR" dirty="0"/>
              <a:t>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leads to </a:t>
            </a:r>
            <a:r>
              <a:rPr lang="fr-FR" dirty="0" err="1"/>
              <a:t>seeking</a:t>
            </a:r>
            <a:r>
              <a:rPr lang="fr-FR" dirty="0"/>
              <a:t> </a:t>
            </a:r>
            <a:r>
              <a:rPr lang="fr-FR" dirty="0" err="1"/>
              <a:t>stronger</a:t>
            </a:r>
            <a:r>
              <a:rPr lang="fr-FR" dirty="0"/>
              <a:t> </a:t>
            </a:r>
            <a:r>
              <a:rPr lang="fr-FR" dirty="0" err="1"/>
              <a:t>drugs</a:t>
            </a:r>
            <a:r>
              <a:rPr lang="fr-FR" dirty="0"/>
              <a:t>, like heroin.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04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6F96-94F2-44CD-9CD6-4A4857477C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8AE63-733A-4DE0-A73B-ACF80B2787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undefined">
            <a:extLst>
              <a:ext uri="{FF2B5EF4-FFF2-40B4-BE49-F238E27FC236}">
                <a16:creationId xmlns:a16="http://schemas.microsoft.com/office/drawing/2014/main" id="{28DF22F3-C325-84D6-A719-74A952A88D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13" y="0"/>
            <a:ext cx="91725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4107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DA755-5CF7-F108-1840-818C98079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FF91E00F-AD22-152D-E958-19A6F2793E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0" y="778313"/>
            <a:ext cx="7101840" cy="5301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206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6F96-94F2-44CD-9CD6-4A4857477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8686" y="914399"/>
            <a:ext cx="9144000" cy="1195971"/>
          </a:xfrm>
        </p:spPr>
        <p:txBody>
          <a:bodyPr/>
          <a:lstStyle/>
          <a:p>
            <a:r>
              <a:rPr lang="fr-FR" dirty="0"/>
              <a:t>What </a:t>
            </a:r>
            <a:r>
              <a:rPr lang="fr-FR" dirty="0" err="1"/>
              <a:t>happened</a:t>
            </a:r>
            <a:r>
              <a:rPr lang="fr-FR" dirty="0"/>
              <a:t>?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8AE63-733A-4DE0-A73B-ACF80B278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53951"/>
            <a:ext cx="9144000" cy="2803849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The main cause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tremendous</a:t>
            </a:r>
            <a:r>
              <a:rPr lang="fr-FR" dirty="0"/>
              <a:t> </a:t>
            </a:r>
            <a:r>
              <a:rPr lang="fr-FR" dirty="0" err="1"/>
              <a:t>increase</a:t>
            </a:r>
            <a:r>
              <a:rPr lang="fr-FR" dirty="0"/>
              <a:t> in prescriptions of </a:t>
            </a:r>
            <a:r>
              <a:rPr lang="fr-FR" dirty="0" err="1"/>
              <a:t>painkillers</a:t>
            </a:r>
            <a:r>
              <a:rPr lang="fr-FR" dirty="0"/>
              <a:t>. </a:t>
            </a:r>
            <a:r>
              <a:rPr lang="fr-FR" dirty="0" err="1"/>
              <a:t>Between</a:t>
            </a:r>
            <a:r>
              <a:rPr lang="fr-FR" dirty="0"/>
              <a:t> 1991 and 2011, </a:t>
            </a:r>
            <a:r>
              <a:rPr lang="fr-FR" dirty="0" err="1"/>
              <a:t>painkiller</a:t>
            </a:r>
            <a:r>
              <a:rPr lang="fr-FR" dirty="0"/>
              <a:t> prescriptions in the US </a:t>
            </a:r>
            <a:r>
              <a:rPr lang="fr-FR" dirty="0" err="1"/>
              <a:t>tripled</a:t>
            </a:r>
            <a:r>
              <a:rPr lang="fr-FR" dirty="0"/>
              <a:t>. </a:t>
            </a:r>
          </a:p>
          <a:p>
            <a:pPr algn="l"/>
            <a:r>
              <a:rPr lang="fr-FR" dirty="0"/>
              <a:t>Big </a:t>
            </a:r>
            <a:r>
              <a:rPr lang="fr-FR" dirty="0" err="1"/>
              <a:t>pharmaceutical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 are also </a:t>
            </a:r>
            <a:r>
              <a:rPr lang="fr-FR" dirty="0" err="1"/>
              <a:t>blamed</a:t>
            </a:r>
            <a:r>
              <a:rPr lang="fr-FR" dirty="0"/>
              <a:t> for the </a:t>
            </a:r>
            <a:r>
              <a:rPr lang="fr-FR" dirty="0" err="1"/>
              <a:t>crisis</a:t>
            </a:r>
            <a:r>
              <a:rPr lang="fr-FR" dirty="0"/>
              <a:t>. </a:t>
            </a:r>
          </a:p>
          <a:p>
            <a:pPr algn="l"/>
            <a:r>
              <a:rPr lang="en-US" dirty="0"/>
              <a:t>In October 2017, </a:t>
            </a:r>
            <a:r>
              <a:rPr lang="en-US" i="1" dirty="0">
                <a:hlinkClick r:id="rId2" tooltip="The New Yorker"/>
              </a:rPr>
              <a:t>The New Yorker</a:t>
            </a:r>
            <a:r>
              <a:rPr lang="en-US" dirty="0"/>
              <a:t> published a story on </a:t>
            </a:r>
            <a:r>
              <a:rPr lang="en-US" dirty="0">
                <a:hlinkClick r:id="rId3" tooltip="Mortimer Sackler"/>
              </a:rPr>
              <a:t>Mortimer Sackler</a:t>
            </a:r>
            <a:r>
              <a:rPr lang="en-US" dirty="0"/>
              <a:t> and </a:t>
            </a:r>
            <a:r>
              <a:rPr lang="en-US" dirty="0">
                <a:hlinkClick r:id="rId4" tooltip="Purdue Pharma"/>
              </a:rPr>
              <a:t>Purdue Pharma</a:t>
            </a:r>
            <a:r>
              <a:rPr lang="en-US" dirty="0"/>
              <a:t> regarding their ties to the production and manipulation of the oxycodone markets. Purdue Pharma is the pharmaceutical company which marketed OxyContin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69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0C95-C7DD-4D6E-9270-0B5ED5131E1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/>
              <a:t>An American issue?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AE005-DA6A-4D7F-8AB6-FADFD93C9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It has been </a:t>
            </a:r>
            <a:r>
              <a:rPr lang="fr-FR" dirty="0" err="1"/>
              <a:t>pointed</a:t>
            </a:r>
            <a:r>
              <a:rPr lang="fr-FR" dirty="0"/>
              <a:t> out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crisis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mainly</a:t>
            </a:r>
            <a:r>
              <a:rPr lang="fr-FR" dirty="0"/>
              <a:t> an American issue because of the US </a:t>
            </a:r>
            <a:r>
              <a:rPr lang="fr-FR" dirty="0" err="1"/>
              <a:t>healthcare</a:t>
            </a:r>
            <a:r>
              <a:rPr lang="fr-FR" dirty="0"/>
              <a:t> system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results</a:t>
            </a:r>
            <a:r>
              <a:rPr lang="fr-FR" dirty="0"/>
              <a:t> in patients </a:t>
            </a:r>
            <a:r>
              <a:rPr lang="fr-FR" dirty="0" err="1"/>
              <a:t>pursuing</a:t>
            </a:r>
            <a:r>
              <a:rPr lang="fr-FR" dirty="0"/>
              <a:t> short-</a:t>
            </a:r>
            <a:r>
              <a:rPr lang="fr-FR" dirty="0" err="1"/>
              <a:t>term</a:t>
            </a:r>
            <a:r>
              <a:rPr lang="fr-FR" dirty="0"/>
              <a:t> (cheap) </a:t>
            </a:r>
            <a:r>
              <a:rPr lang="fr-FR" dirty="0" err="1"/>
              <a:t>remedies</a:t>
            </a:r>
            <a:r>
              <a:rPr lang="fr-FR" dirty="0"/>
              <a:t> to </a:t>
            </a:r>
            <a:r>
              <a:rPr lang="fr-FR" dirty="0" err="1"/>
              <a:t>chronic</a:t>
            </a:r>
            <a:r>
              <a:rPr lang="fr-FR" dirty="0"/>
              <a:t> </a:t>
            </a:r>
            <a:r>
              <a:rPr lang="fr-FR" dirty="0" err="1"/>
              <a:t>diseases</a:t>
            </a:r>
            <a:r>
              <a:rPr lang="fr-FR" dirty="0"/>
              <a:t>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635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AB9AC-68C1-4D0D-9BFA-A76CED64B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Measures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0E5E4-341F-4606-AD64-9114016F4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</a:rPr>
              <a:t>In 2010, the US government began cracking down on pharmacists and doctors who were overprescribing opioid painkillers. An </a:t>
            </a:r>
            <a:r>
              <a:rPr lang="en-US" dirty="0">
                <a:latin typeface="Arial" panose="020B0604020202020204" pitchFamily="34" charset="0"/>
                <a:hlinkClick r:id="rId2" tooltip="Unintended consequenc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unintended consequence</a:t>
            </a:r>
            <a:r>
              <a:rPr lang="en-US" dirty="0">
                <a:latin typeface="Arial" panose="020B0604020202020204" pitchFamily="34" charset="0"/>
              </a:rPr>
              <a:t> of this was that those addicted to prescription opiates turned to </a:t>
            </a:r>
            <a:r>
              <a:rPr lang="en-US" dirty="0">
                <a:latin typeface="Arial" panose="020B0604020202020204" pitchFamily="34" charset="0"/>
                <a:hlinkClick r:id="rId3" tooltip="Heroi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heroin</a:t>
            </a:r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The Obama administration authorized funding for opioid research and treatment</a:t>
            </a:r>
            <a:endParaRPr lang="fr-FR" dirty="0"/>
          </a:p>
          <a:p>
            <a:r>
              <a:rPr lang="fr-FR" dirty="0"/>
              <a:t>In 2017, President Trump </a:t>
            </a:r>
            <a:r>
              <a:rPr lang="fr-FR" dirty="0" err="1"/>
              <a:t>declared</a:t>
            </a:r>
            <a:r>
              <a:rPr lang="fr-FR" dirty="0"/>
              <a:t> the opioid </a:t>
            </a:r>
            <a:r>
              <a:rPr lang="fr-FR" dirty="0" err="1"/>
              <a:t>crisis</a:t>
            </a:r>
            <a:r>
              <a:rPr lang="fr-FR" dirty="0"/>
              <a:t> a « national emergency ». </a:t>
            </a:r>
          </a:p>
          <a:p>
            <a:r>
              <a:rPr lang="fr-FR" dirty="0"/>
              <a:t>In 2018, New York City </a:t>
            </a:r>
            <a:r>
              <a:rPr lang="fr-FR" dirty="0" err="1"/>
              <a:t>sued</a:t>
            </a:r>
            <a:r>
              <a:rPr lang="fr-FR" dirty="0"/>
              <a:t> « Big Pharma » for </a:t>
            </a:r>
            <a:r>
              <a:rPr lang="fr-FR" dirty="0" err="1"/>
              <a:t>fueling</a:t>
            </a:r>
            <a:r>
              <a:rPr lang="fr-FR" dirty="0"/>
              <a:t> the opioid </a:t>
            </a:r>
            <a:r>
              <a:rPr lang="fr-FR" dirty="0" err="1"/>
              <a:t>crisis</a:t>
            </a:r>
            <a:r>
              <a:rPr lang="fr-FR" dirty="0"/>
              <a:t>. </a:t>
            </a:r>
          </a:p>
          <a:p>
            <a:r>
              <a:rPr lang="fr-FR" dirty="0"/>
              <a:t>On 15 </a:t>
            </a:r>
            <a:r>
              <a:rPr lang="fr-FR" dirty="0" err="1"/>
              <a:t>December</a:t>
            </a:r>
            <a:r>
              <a:rPr lang="fr-FR" dirty="0"/>
              <a:t> 2025, Trump </a:t>
            </a:r>
            <a:r>
              <a:rPr lang="fr-FR" dirty="0" err="1"/>
              <a:t>designated</a:t>
            </a:r>
            <a:r>
              <a:rPr lang="fr-FR" dirty="0"/>
              <a:t> </a:t>
            </a:r>
            <a:r>
              <a:rPr lang="fr-FR" dirty="0" err="1"/>
              <a:t>illicit</a:t>
            </a:r>
            <a:r>
              <a:rPr lang="fr-FR" dirty="0"/>
              <a:t> fentanyl as a </a:t>
            </a:r>
            <a:r>
              <a:rPr lang="fr-FR" dirty="0" err="1"/>
              <a:t>weapon</a:t>
            </a:r>
            <a:r>
              <a:rPr lang="fr-FR" dirty="0"/>
              <a:t> of mass destruction. Link: </a:t>
            </a:r>
            <a:r>
              <a:rPr lang="en-US" dirty="0">
                <a:hlinkClick r:id="rId4"/>
              </a:rPr>
              <a:t>DESIGNATING FENTANYL AS A WEAPON OF MASS DESTRUCTION – The White House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735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384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Opioid Crisis</vt:lpstr>
      <vt:lpstr>What are opioids?</vt:lpstr>
      <vt:lpstr>Why is it a crisis?</vt:lpstr>
      <vt:lpstr>PowerPoint Presentation</vt:lpstr>
      <vt:lpstr>PowerPoint Presentation</vt:lpstr>
      <vt:lpstr>What happened?</vt:lpstr>
      <vt:lpstr>An American issue?</vt:lpstr>
      <vt:lpstr>Measures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Opioid Crisis</dc:title>
  <dc:creator>Alec Bentley</dc:creator>
  <cp:lastModifiedBy>Lucile Rouet</cp:lastModifiedBy>
  <cp:revision>6</cp:revision>
  <dcterms:created xsi:type="dcterms:W3CDTF">2019-02-26T14:35:57Z</dcterms:created>
  <dcterms:modified xsi:type="dcterms:W3CDTF">2026-01-21T08:00:39Z</dcterms:modified>
</cp:coreProperties>
</file>