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60955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133720" y="2595960"/>
            <a:ext cx="60955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72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25708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194720" y="68580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55360" y="68580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33720" y="259596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194720" y="259596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255360" y="259596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2133720" y="685800"/>
            <a:ext cx="6095520" cy="365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60955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777240" y="4876920"/>
            <a:ext cx="7543440" cy="4238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13372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2133720" y="685800"/>
            <a:ext cx="6095520" cy="365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25708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2133720" y="2595960"/>
            <a:ext cx="60955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60955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2133720" y="2595960"/>
            <a:ext cx="60955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213372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525708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194720" y="68580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55360" y="68580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2133720" y="259596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194720" y="259596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255360" y="2595960"/>
            <a:ext cx="19623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60955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777240" y="4876920"/>
            <a:ext cx="7543440" cy="4238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13372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257080" y="259596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13372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257080" y="685800"/>
            <a:ext cx="29743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2133720" y="2595960"/>
            <a:ext cx="609552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504652">
                  <a:alpha val="36078"/>
                </a:srgbClr>
              </a:gs>
              <a:gs pos="100000">
                <a:srgbClr val="242852">
                  <a:alpha val="1019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Oval 7"/>
          <p:cNvSpPr/>
          <p:nvPr/>
        </p:nvSpPr>
        <p:spPr>
          <a:xfrm rot="19724400">
            <a:off x="1373040" y="1038600"/>
            <a:ext cx="7240320" cy="5706720"/>
          </a:xfrm>
          <a:prstGeom prst="ellipse">
            <a:avLst/>
          </a:prstGeom>
          <a:gradFill rotWithShape="0">
            <a:gsLst>
              <a:gs pos="0">
                <a:srgbClr val="C4BCC6">
                  <a:alpha val="7058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Oval 8"/>
          <p:cNvSpPr/>
          <p:nvPr/>
        </p:nvSpPr>
        <p:spPr>
          <a:xfrm rot="17656800">
            <a:off x="-273960" y="1165680"/>
            <a:ext cx="5538240" cy="4480200"/>
          </a:xfrm>
          <a:prstGeom prst="ellipse">
            <a:avLst/>
          </a:prstGeom>
          <a:gradFill rotWithShape="0">
            <a:gsLst>
              <a:gs pos="0">
                <a:srgbClr val="C4BCC6">
                  <a:alpha val="8235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/>
          <p:cNvSpPr/>
          <p:nvPr/>
        </p:nvSpPr>
        <p:spPr>
          <a:xfrm rot="19724400">
            <a:off x="3277800" y="117000"/>
            <a:ext cx="6478920" cy="4754520"/>
          </a:xfrm>
          <a:prstGeom prst="ellipse">
            <a:avLst/>
          </a:prstGeom>
          <a:gradFill rotWithShape="0">
            <a:gsLst>
              <a:gs pos="0">
                <a:srgbClr val="C4BCC6">
                  <a:alpha val="8235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extBox 7"/>
          <p:cNvSpPr/>
          <p:nvPr/>
        </p:nvSpPr>
        <p:spPr>
          <a:xfrm>
            <a:off x="1828800" y="3164400"/>
            <a:ext cx="456840" cy="102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000" rIns="0" bIns="9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0" strike="noStrike" spc="-1">
                <a:solidFill>
                  <a:srgbClr val="FFFFFF"/>
                </a:solidFill>
                <a:latin typeface="Palatino Linotype"/>
              </a:rPr>
              <a:t>{</a:t>
            </a:r>
            <a:endParaRPr lang="fr-FR" sz="66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77240" y="1219320"/>
            <a:ext cx="7543440" cy="2152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6000" b="0" strike="noStrike" spc="-1">
                <a:solidFill>
                  <a:srgbClr val="FFFFFF"/>
                </a:solidFill>
                <a:latin typeface="Palatino Linotype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172200" y="6154560"/>
            <a:ext cx="213336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E8C3CC45-5E66-4632-90A9-507F27E98ABD}" type="datetime">
              <a:rPr lang="fr-FR" sz="1100" b="0" strike="noStrike" spc="-1">
                <a:solidFill>
                  <a:srgbClr val="FFFFFF">
                    <a:alpha val="60000"/>
                  </a:srgbClr>
                </a:solidFill>
                <a:latin typeface="Palatino Linotype"/>
              </a:rPr>
              <a:pPr algn="r">
                <a:lnSpc>
                  <a:spcPct val="100000"/>
                </a:lnSpc>
              </a:pPr>
              <a:t>14/03/2022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/>
          </p:nvPr>
        </p:nvSpPr>
        <p:spPr>
          <a:xfrm>
            <a:off x="822960" y="5842080"/>
            <a:ext cx="2133360" cy="304560"/>
          </a:xfrm>
          <a:prstGeom prst="rect">
            <a:avLst/>
          </a:prstGeom>
        </p:spPr>
        <p:txBody>
          <a:bodyPr bIns="9000" anchor="b">
            <a:noAutofit/>
          </a:bodyPr>
          <a:lstStyle/>
          <a:p>
            <a:pPr>
              <a:lnSpc>
                <a:spcPct val="100000"/>
              </a:lnSpc>
            </a:pPr>
            <a:fld id="{68088DA7-67AD-426D-83A3-4203F03D90DB}" type="slidenum">
              <a:rPr lang="fr-FR" sz="1600" b="0" strike="noStrike" spc="-1">
                <a:solidFill>
                  <a:srgbClr val="FFFFFF">
                    <a:alpha val="60000"/>
                  </a:srgbClr>
                </a:solidFill>
                <a:latin typeface="Palatino Linotype"/>
              </a:rPr>
              <a:pPr>
                <a:lnSpc>
                  <a:spcPct val="100000"/>
                </a:lnSpc>
              </a:pPr>
              <a:t>‹N°›</a:t>
            </a:fld>
            <a:endParaRPr lang="fr-FR" sz="1600" b="0" strike="noStrike" spc="-1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/>
          </p:nvPr>
        </p:nvSpPr>
        <p:spPr>
          <a:xfrm>
            <a:off x="822960" y="6154560"/>
            <a:ext cx="45716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FFFFFF"/>
                </a:solidFill>
                <a:latin typeface="Palatino Linotype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700" b="0" strike="noStrike" spc="-1">
                <a:solidFill>
                  <a:srgbClr val="FFFFFF"/>
                </a:solidFill>
                <a:latin typeface="Palatino Linotype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FFFFFF"/>
                </a:solidFill>
                <a:latin typeface="Palatino Linotype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FFFFFF"/>
                </a:solidFill>
                <a:latin typeface="Palatino Linotype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latin typeface="Palatino Linotype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latin typeface="Palatino Linotype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latin typeface="Palatino Linotype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504652">
                  <a:alpha val="36078"/>
                </a:srgbClr>
              </a:gs>
              <a:gs pos="100000">
                <a:srgbClr val="242852">
                  <a:alpha val="1019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Oval 7"/>
          <p:cNvSpPr/>
          <p:nvPr/>
        </p:nvSpPr>
        <p:spPr>
          <a:xfrm rot="19724400">
            <a:off x="1373040" y="1038600"/>
            <a:ext cx="7240320" cy="5706720"/>
          </a:xfrm>
          <a:prstGeom prst="ellipse">
            <a:avLst/>
          </a:prstGeom>
          <a:gradFill rotWithShape="0">
            <a:gsLst>
              <a:gs pos="0">
                <a:srgbClr val="C4BCC6">
                  <a:alpha val="7058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Oval 8"/>
          <p:cNvSpPr/>
          <p:nvPr/>
        </p:nvSpPr>
        <p:spPr>
          <a:xfrm rot="17656800">
            <a:off x="-273960" y="1165680"/>
            <a:ext cx="5538240" cy="4480200"/>
          </a:xfrm>
          <a:prstGeom prst="ellipse">
            <a:avLst/>
          </a:prstGeom>
          <a:gradFill rotWithShape="0">
            <a:gsLst>
              <a:gs pos="0">
                <a:srgbClr val="C4BCC6">
                  <a:alpha val="8235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val 9"/>
          <p:cNvSpPr/>
          <p:nvPr/>
        </p:nvSpPr>
        <p:spPr>
          <a:xfrm rot="19724400">
            <a:off x="3277800" y="117000"/>
            <a:ext cx="6478920" cy="4754520"/>
          </a:xfrm>
          <a:prstGeom prst="ellipse">
            <a:avLst/>
          </a:prstGeom>
          <a:gradFill rotWithShape="0">
            <a:gsLst>
              <a:gs pos="0">
                <a:srgbClr val="C4BCC6">
                  <a:alpha val="8235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2133720" y="685800"/>
            <a:ext cx="6095520" cy="3657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indent="-255600">
              <a:lnSpc>
                <a:spcPct val="100000"/>
              </a:lnSpc>
              <a:spcBef>
                <a:spcPts val="42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fr-FR" sz="2100" b="0" strike="noStrike" spc="-1">
                <a:solidFill>
                  <a:srgbClr val="FFFFFF"/>
                </a:solidFill>
                <a:latin typeface="Palatino Linotype"/>
              </a:rPr>
              <a:t>Modifiez les styles du texte du masque</a:t>
            </a:r>
          </a:p>
          <a:p>
            <a:pPr marL="640080" lvl="1" indent="-255600">
              <a:lnSpc>
                <a:spcPct val="100000"/>
              </a:lnSpc>
              <a:spcBef>
                <a:spcPts val="380"/>
              </a:spcBef>
              <a:buClr>
                <a:srgbClr val="FFFFFF"/>
              </a:buClr>
              <a:buSzPct val="60000"/>
              <a:buFont typeface="Wingdings" charset="2"/>
              <a:buChar char=""/>
            </a:pPr>
            <a:r>
              <a:rPr lang="fr-FR" sz="1900" b="0" strike="noStrike" spc="-1">
                <a:solidFill>
                  <a:srgbClr val="FFFFFF"/>
                </a:solidFill>
                <a:latin typeface="Palatino Linotype"/>
              </a:rPr>
              <a:t>Deuxième niveau</a:t>
            </a:r>
          </a:p>
          <a:p>
            <a:pPr marL="1005840" lvl="2" indent="-255600">
              <a:lnSpc>
                <a:spcPct val="100000"/>
              </a:lnSpc>
              <a:spcBef>
                <a:spcPts val="340"/>
              </a:spcBef>
              <a:buClr>
                <a:srgbClr val="FFFFFF"/>
              </a:buClr>
              <a:buSzPct val="60000"/>
              <a:buFont typeface="Wingdings" charset="2"/>
              <a:buChar char=""/>
            </a:pPr>
            <a:r>
              <a:rPr lang="fr-FR" sz="1700" b="0" strike="noStrike" spc="-1">
                <a:solidFill>
                  <a:srgbClr val="FFFFFF"/>
                </a:solidFill>
                <a:latin typeface="Palatino Linotype"/>
              </a:rPr>
              <a:t>Troisième niveau</a:t>
            </a:r>
          </a:p>
          <a:p>
            <a:pPr marL="1371600" lvl="3" indent="-255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SzPct val="60000"/>
              <a:buFont typeface="Wingdings" charset="2"/>
              <a:buChar char=""/>
            </a:pPr>
            <a:r>
              <a:rPr lang="fr-FR" sz="1600" b="0" strike="noStrike" spc="-1">
                <a:solidFill>
                  <a:srgbClr val="FFFFFF"/>
                </a:solidFill>
                <a:latin typeface="Palatino Linotype"/>
              </a:rPr>
              <a:t>Quatrième niveau</a:t>
            </a:r>
          </a:p>
          <a:p>
            <a:pPr marL="1645920" lvl="4" indent="-25560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fr-FR" sz="1500" b="0" strike="noStrike" spc="-1">
                <a:solidFill>
                  <a:srgbClr val="FFFFFF"/>
                </a:solidFill>
                <a:latin typeface="Palatino Linotype"/>
              </a:rPr>
              <a:t>Cinquième niveau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FFFFFF"/>
                </a:solidFill>
                <a:latin typeface="Palatino Linotype"/>
              </a:rPr>
              <a:t>Modifiez le style du titre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dt"/>
          </p:nvPr>
        </p:nvSpPr>
        <p:spPr>
          <a:xfrm>
            <a:off x="6172200" y="6154560"/>
            <a:ext cx="213336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11322F8-157D-4B5B-8D42-C686D323B4E5}" type="datetime">
              <a:rPr lang="fr-FR" sz="1100" b="0" strike="noStrike" spc="-1">
                <a:solidFill>
                  <a:srgbClr val="FFFFFF">
                    <a:alpha val="60000"/>
                  </a:srgbClr>
                </a:solidFill>
                <a:latin typeface="Palatino Linotype"/>
              </a:rPr>
              <a:pPr algn="r">
                <a:lnSpc>
                  <a:spcPct val="100000"/>
                </a:lnSpc>
              </a:pPr>
              <a:t>14/03/2022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sldNum"/>
          </p:nvPr>
        </p:nvSpPr>
        <p:spPr>
          <a:xfrm>
            <a:off x="822960" y="5842080"/>
            <a:ext cx="2133360" cy="304560"/>
          </a:xfrm>
          <a:prstGeom prst="rect">
            <a:avLst/>
          </a:prstGeom>
        </p:spPr>
        <p:txBody>
          <a:bodyPr bIns="9000" anchor="b">
            <a:noAutofit/>
          </a:bodyPr>
          <a:lstStyle/>
          <a:p>
            <a:pPr>
              <a:lnSpc>
                <a:spcPct val="100000"/>
              </a:lnSpc>
            </a:pPr>
            <a:fld id="{04887198-5694-40BC-A835-5BB3BAEBA17B}" type="slidenum">
              <a:rPr lang="fr-FR" sz="1600" b="0" strike="noStrike" spc="-1">
                <a:solidFill>
                  <a:srgbClr val="FFFFFF">
                    <a:alpha val="60000"/>
                  </a:srgbClr>
                </a:solidFill>
                <a:latin typeface="Palatino Linotype"/>
              </a:rPr>
              <a:pPr>
                <a:lnSpc>
                  <a:spcPct val="100000"/>
                </a:lnSpc>
              </a:pPr>
              <a:t>‹N°›</a:t>
            </a:fld>
            <a:endParaRPr lang="fr-FR" sz="16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/>
          </p:nvPr>
        </p:nvSpPr>
        <p:spPr>
          <a:xfrm>
            <a:off x="822960" y="6154560"/>
            <a:ext cx="45716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3"/>
          <p:cNvSpPr/>
          <p:nvPr/>
        </p:nvSpPr>
        <p:spPr>
          <a:xfrm>
            <a:off x="1619640" y="188640"/>
            <a:ext cx="5976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LES POPULATIONS ET LEUR DYNAMIQUE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1619640" y="186120"/>
            <a:ext cx="5381252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ZoneTexte 5"/>
          <p:cNvSpPr txBox="1"/>
          <p:nvPr/>
        </p:nvSpPr>
        <p:spPr>
          <a:xfrm>
            <a:off x="571472" y="785794"/>
            <a:ext cx="80724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FF00"/>
                </a:solidFill>
              </a:rPr>
              <a:t>L’effectif d’une population est structuré spatialement et défini à un instant donné</a:t>
            </a:r>
            <a:endParaRPr lang="fr-FR" dirty="0" smtClean="0">
              <a:solidFill>
                <a:srgbClr val="FFFF00"/>
              </a:solidFill>
            </a:endParaRPr>
          </a:p>
          <a:p>
            <a:pPr marL="342900" indent="-342900"/>
            <a:endParaRPr lang="fr-FR" dirty="0" smtClean="0">
              <a:solidFill>
                <a:srgbClr val="FFFF00"/>
              </a:solidFill>
            </a:endParaRPr>
          </a:p>
          <a:p>
            <a:r>
              <a:rPr lang="fr-FR" u="sng" strike="noStrike" dirty="0" smtClean="0">
                <a:solidFill>
                  <a:srgbClr val="FFFF00"/>
                </a:solidFill>
              </a:rPr>
              <a:t>1.1 Effectif et densité</a:t>
            </a:r>
          </a:p>
          <a:p>
            <a:r>
              <a:rPr lang="fr-FR" b="0" u="sng" dirty="0" smtClean="0">
                <a:solidFill>
                  <a:srgbClr val="FFFF00"/>
                </a:solidFill>
              </a:rPr>
              <a:t>1.2 Méthodes d’évaluation de l’effectif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u="sng" dirty="0" smtClean="0">
                <a:solidFill>
                  <a:srgbClr val="FFFF00"/>
                </a:solidFill>
              </a:rPr>
              <a:t>1.3 Effectif et distribution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1.4 Structure de la population par âges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1.5 L’effectif d’une population et ses paramètres directeurs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dirty="0" smtClean="0">
                <a:solidFill>
                  <a:srgbClr val="FFFF00"/>
                </a:solidFill>
              </a:rPr>
              <a:t>2. </a:t>
            </a:r>
            <a:r>
              <a:rPr lang="fr-FR" b="1" dirty="0" smtClean="0">
                <a:solidFill>
                  <a:srgbClr val="FFFF00"/>
                </a:solidFill>
              </a:rPr>
              <a:t>Modèles mathématiques d’évolution démographique d’une population isolée</a:t>
            </a:r>
            <a:endParaRPr lang="en-GB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2.1 Sans limite de ressources : modèle Malthusien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2.2 Un milieu aux ressources limitées, la croissance logistique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i="0" u="sng" dirty="0" smtClean="0">
                <a:solidFill>
                  <a:srgbClr val="FFFF00"/>
                </a:solidFill>
              </a:rPr>
              <a:t>2.3 Du modèle logistique à la réalité : intérêt et limites</a:t>
            </a:r>
            <a:endParaRPr lang="fr-FR" b="0" i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2.4 Modèle logistique et stratégies reproductrices</a:t>
            </a:r>
          </a:p>
          <a:p>
            <a:endParaRPr lang="fr-FR" b="0" u="sng" dirty="0" smtClean="0">
              <a:solidFill>
                <a:srgbClr val="FFFF00"/>
              </a:solidFill>
            </a:endParaRPr>
          </a:p>
          <a:p>
            <a:r>
              <a:rPr lang="fr-FR" b="1" dirty="0" smtClean="0">
                <a:solidFill>
                  <a:srgbClr val="FFFF00"/>
                </a:solidFill>
              </a:rPr>
              <a:t>3. Les facteurs de variation d’effectif d’une population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3.1 Les facteurs abiotiques, indépendants de la densité de population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3.2 Les facteurs biotiques : ressources, épidémies, compétition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b="1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28596" y="-8805118"/>
            <a:ext cx="842968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 </a:t>
            </a:r>
            <a:r>
              <a:rPr lang="fr-FR" dirty="0" smtClean="0">
                <a:solidFill>
                  <a:srgbClr val="FFFF00"/>
                </a:solidFill>
              </a:rPr>
              <a:t>: </a:t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FF00"/>
                </a:solidFill>
              </a:rPr>
              <a:t>L’effectif d’une population est structuré spatialement et défini à un instant donné</a:t>
            </a:r>
            <a:endParaRPr lang="fr-FR" dirty="0" smtClean="0">
              <a:solidFill>
                <a:srgbClr val="FFFF00"/>
              </a:solidFill>
            </a:endParaRPr>
          </a:p>
          <a:p>
            <a:pPr marL="342900" indent="-342900"/>
            <a:endParaRPr lang="fr-FR" dirty="0" smtClean="0">
              <a:solidFill>
                <a:srgbClr val="FFFF00"/>
              </a:solidFill>
            </a:endParaRPr>
          </a:p>
          <a:p>
            <a:r>
              <a:rPr lang="fr-FR" u="none" strike="noStrike" dirty="0" smtClean="0">
                <a:solidFill>
                  <a:srgbClr val="FFFF00"/>
                </a:solidFill>
              </a:rPr>
              <a:t>1.1 Effectif et densité</a:t>
            </a:r>
          </a:p>
          <a:p>
            <a:r>
              <a:rPr lang="fr-FR" b="0" u="sng" dirty="0" smtClean="0">
                <a:solidFill>
                  <a:srgbClr val="FFFF00"/>
                </a:solidFill>
              </a:rPr>
              <a:t>1.2 Méthodes d’évaluation de l’effectif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u="sng" dirty="0" smtClean="0">
                <a:solidFill>
                  <a:srgbClr val="FFFF00"/>
                </a:solidFill>
              </a:rPr>
              <a:t>1.3 Effectif et distribution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1.4 Structure de la population par âges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1.5 L’effectif d’une population et ses paramètres directeurs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dirty="0" smtClean="0">
                <a:solidFill>
                  <a:srgbClr val="FFFF00"/>
                </a:solidFill>
              </a:rPr>
              <a:t>2. </a:t>
            </a:r>
            <a:r>
              <a:rPr lang="fr-FR" b="1" dirty="0" smtClean="0">
                <a:solidFill>
                  <a:srgbClr val="FFFF00"/>
                </a:solidFill>
              </a:rPr>
              <a:t>Modèles mathématiques d’évolution démographique d’une population isolée</a:t>
            </a:r>
            <a:endParaRPr lang="en-GB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2.1 Sans limite de ressources : modèle Malthusien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2.2 Un milieu aux ressources limitées, la croissance logistique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i="0" u="sng" dirty="0" smtClean="0">
                <a:solidFill>
                  <a:srgbClr val="FFFF00"/>
                </a:solidFill>
              </a:rPr>
              <a:t>2.3 Du modèle logistique à la réalité : intérêt et limites</a:t>
            </a:r>
            <a:endParaRPr lang="fr-FR" b="0" i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2.4 Modèle logistique et stratégies reproductrices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dirty="0" smtClean="0">
                <a:solidFill>
                  <a:srgbClr val="FFFF00"/>
                </a:solidFill>
              </a:rPr>
              <a:t>3. </a:t>
            </a:r>
            <a:r>
              <a:rPr lang="fr-FR" b="1" dirty="0" smtClean="0">
                <a:solidFill>
                  <a:srgbClr val="FFFF00"/>
                </a:solidFill>
              </a:rPr>
              <a:t>Les facteurs de variation d’effectif d’une population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3.1 Les facteurs abiotiques, indépendants de la densité de population</a:t>
            </a:r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3.2 Les facteurs biotiques : ressources, épidémies, compétition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b="1" dirty="0" smtClean="0">
              <a:solidFill>
                <a:srgbClr val="FFFF00"/>
              </a:solidFill>
            </a:endParaRPr>
          </a:p>
          <a:p>
            <a:r>
              <a:rPr lang="fr-FR" b="1" dirty="0" smtClean="0">
                <a:solidFill>
                  <a:srgbClr val="FFFF00"/>
                </a:solidFill>
              </a:rPr>
              <a:t>Conclusion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56" y="145372"/>
            <a:ext cx="58789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MODELES D’EVOLUTION DEMOGRAPHIQUE 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142852"/>
            <a:ext cx="578647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1500166" y="78579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2.2 Un milieu aux ressources limitées, la croissance logistique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428868"/>
            <a:ext cx="5286412" cy="45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56" y="145372"/>
            <a:ext cx="58789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MODELES D’EVOLUTION DEMOGRAPHIQUE 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142852"/>
            <a:ext cx="578647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2143108" y="714356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2.4 Modèle logistique et stratégies reproductrices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57422" y="1071546"/>
            <a:ext cx="590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rgbClr val="FFFF00"/>
                </a:solidFill>
              </a:rPr>
              <a:t>2.4.1 Compromis d’allocation des ressources = </a:t>
            </a:r>
            <a:r>
              <a:rPr lang="fr-FR" b="0" dirty="0" err="1" smtClean="0">
                <a:solidFill>
                  <a:srgbClr val="FFFF00"/>
                </a:solidFill>
              </a:rPr>
              <a:t>trade</a:t>
            </a:r>
            <a:r>
              <a:rPr lang="fr-FR" b="0" dirty="0" smtClean="0">
                <a:solidFill>
                  <a:srgbClr val="FFFF00"/>
                </a:solidFill>
              </a:rPr>
              <a:t>-off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51181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56" y="145372"/>
            <a:ext cx="58789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MODELES D’EVOLUTION DEMOGRAPHIQUE 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142852"/>
            <a:ext cx="578647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2143108" y="714356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2.4 Modèle logistique et stratégies reproductrices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43174" y="100010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rgbClr val="FFFF00"/>
                </a:solidFill>
              </a:rPr>
              <a:t>2.4.2 Stratégies r et K</a:t>
            </a:r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961" t="16798" r="7323" b="17638"/>
          <a:stretch>
            <a:fillRect/>
          </a:stretch>
        </p:blipFill>
        <p:spPr bwMode="auto">
          <a:xfrm>
            <a:off x="1142976" y="1428736"/>
            <a:ext cx="6684013" cy="28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 l="12106" t="25547" r="59350" b="45844"/>
          <a:stretch>
            <a:fillRect/>
          </a:stretch>
        </p:blipFill>
        <p:spPr bwMode="auto">
          <a:xfrm>
            <a:off x="928662" y="4357694"/>
            <a:ext cx="73483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488" y="1071546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rgbClr val="FFFF00"/>
                </a:solidFill>
              </a:rPr>
              <a:t>2.4.3 Modulation et limites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07756" y="145372"/>
            <a:ext cx="58789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MODELES D’EVOLUTION DEMOGRAPHIQUE 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56" y="142852"/>
            <a:ext cx="578647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6"/>
          <p:cNvSpPr/>
          <p:nvPr/>
        </p:nvSpPr>
        <p:spPr>
          <a:xfrm>
            <a:off x="2143108" y="714356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2.4 Modèle logistique et stratégies reproductrices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23858" t="22257" r="11575" b="7559"/>
          <a:stretch>
            <a:fillRect/>
          </a:stretch>
        </p:blipFill>
        <p:spPr bwMode="auto">
          <a:xfrm>
            <a:off x="1000100" y="1571612"/>
            <a:ext cx="68932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54" y="145372"/>
            <a:ext cx="835824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FACTEURS DE VARIATION D’EFFECTIF D’UNE POPULATION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54" y="142852"/>
            <a:ext cx="7500990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ZoneTexte 5"/>
          <p:cNvSpPr txBox="1"/>
          <p:nvPr/>
        </p:nvSpPr>
        <p:spPr>
          <a:xfrm>
            <a:off x="1000100" y="785794"/>
            <a:ext cx="72763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3. Les facteurs de variation d’effectif d’une population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3.1 Les facteurs abiotiques, indépendants de la densité de population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3.2 Les facteurs biotiques : ressources, épidémies, compétition</a:t>
            </a:r>
          </a:p>
          <a:p>
            <a:r>
              <a:rPr lang="fr-FR" b="0" dirty="0" smtClean="0">
                <a:solidFill>
                  <a:srgbClr val="FFFF00"/>
                </a:solidFill>
              </a:rPr>
              <a:t>3.2.1 Compétition interspécifique : exemple des Paramécies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cs typeface="Arial" pitchFamily="34" charset="0"/>
              </a:rPr>
              <a:t>Ex : Croissance de population de Paramecium aurelia et Paramecium caudatum, Travaux de GAUSE (1935)</a:t>
            </a:r>
            <a:endParaRPr kumimoji="0" 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eleve\AppData\Local\Temp\lu7056rcua.tmp\lu7056rcwd_tmp_ba5d025a375013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481239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00232" y="714356"/>
            <a:ext cx="522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rgbClr val="FFFF00"/>
                </a:solidFill>
              </a:rPr>
              <a:t>3.2.3 Le modèle proie-prédateur de </a:t>
            </a:r>
            <a:r>
              <a:rPr lang="fr-FR" b="0" dirty="0" err="1" smtClean="0">
                <a:solidFill>
                  <a:srgbClr val="FFFF00"/>
                </a:solidFill>
              </a:rPr>
              <a:t>Lokta</a:t>
            </a:r>
            <a:r>
              <a:rPr lang="fr-FR" b="0" dirty="0" smtClean="0">
                <a:solidFill>
                  <a:srgbClr val="FFFF00"/>
                </a:solidFill>
              </a:rPr>
              <a:t>-Voltera</a:t>
            </a:r>
          </a:p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606550"/>
            <a:ext cx="88630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5754" y="145372"/>
            <a:ext cx="835824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FACTEURS DE VARIATION D’EFFECTIF D’UNE POPULATION 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142852"/>
            <a:ext cx="7715304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cs typeface="Arial" pitchFamily="34" charset="0"/>
              </a:rPr>
              <a:t>Ex : Croissance de population de Paramecium aurelia et Paramecium caudatum, Travaux de GAUSE (1935)</a:t>
            </a:r>
            <a:endParaRPr kumimoji="0" 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857364"/>
            <a:ext cx="6858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FFFF00"/>
                </a:solidFill>
              </a:rPr>
              <a:t>Introduction</a:t>
            </a:r>
            <a:r>
              <a:rPr lang="fr-FR" b="1" dirty="0" smtClean="0">
                <a:solidFill>
                  <a:srgbClr val="FFFF00"/>
                </a:solidFill>
              </a:rPr>
              <a:t> </a:t>
            </a:r>
            <a:r>
              <a:rPr lang="fr-FR" dirty="0" smtClean="0">
                <a:solidFill>
                  <a:srgbClr val="FFFF00"/>
                </a:solidFill>
              </a:rPr>
              <a:t>: une population est un ensemble d’individus de même espèce, interféconds, vivant simultanément dans un même milieu. Sa dynamique renvoie donc à la variation de son effectif (variation démographique)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just"/>
            <a:r>
              <a:rPr lang="fr-FR" b="1" u="sng" dirty="0" smtClean="0">
                <a:solidFill>
                  <a:srgbClr val="FFFF00"/>
                </a:solidFill>
              </a:rPr>
              <a:t>Problématique</a:t>
            </a:r>
            <a:r>
              <a:rPr lang="fr-FR" dirty="0" smtClean="0">
                <a:solidFill>
                  <a:srgbClr val="FFFF00"/>
                </a:solidFill>
              </a:rPr>
              <a:t> : comment décrire à un instant t la démographie d’une population ? Comment varie son effectif et sous l’influence de quels facteurs ?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19640" y="186120"/>
            <a:ext cx="552412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1714480" y="21429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FFFF00"/>
                </a:solidFill>
                <a:latin typeface="Arial Black"/>
              </a:rPr>
              <a:t>LES POPULATIONS ET LEUR DYNAMIQUE</a:t>
            </a:r>
            <a:endParaRPr lang="fr-FR" spc="-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3"/>
          <p:cNvSpPr/>
          <p:nvPr/>
        </p:nvSpPr>
        <p:spPr>
          <a:xfrm>
            <a:off x="2622136" y="359686"/>
            <a:ext cx="42415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L’EFFECTIF D’UNE POPULATION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6" name="Rectangle 6"/>
          <p:cNvSpPr/>
          <p:nvPr/>
        </p:nvSpPr>
        <p:spPr>
          <a:xfrm>
            <a:off x="2571736" y="357166"/>
            <a:ext cx="4237682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ZoneTexte 4"/>
          <p:cNvSpPr txBox="1"/>
          <p:nvPr/>
        </p:nvSpPr>
        <p:spPr>
          <a:xfrm>
            <a:off x="0" y="1357298"/>
            <a:ext cx="9405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FF00"/>
                </a:solidFill>
              </a:rPr>
              <a:t>L’effectif d’une population est structuré spatialement et défini à un instant donné</a:t>
            </a:r>
            <a:endParaRPr lang="fr-FR" dirty="0" smtClean="0">
              <a:solidFill>
                <a:srgbClr val="FFFF00"/>
              </a:solidFill>
            </a:endParaRPr>
          </a:p>
          <a:p>
            <a:pPr marL="342900" indent="-342900"/>
            <a:endParaRPr lang="fr-FR" dirty="0" smtClean="0">
              <a:solidFill>
                <a:srgbClr val="FFFF00"/>
              </a:solidFill>
            </a:endParaRPr>
          </a:p>
          <a:p>
            <a:r>
              <a:rPr lang="fr-FR" u="sng" strike="noStrike" dirty="0" smtClean="0">
                <a:solidFill>
                  <a:srgbClr val="FFFF00"/>
                </a:solidFill>
              </a:rPr>
              <a:t>1.1 Effectif et densité</a:t>
            </a:r>
          </a:p>
          <a:p>
            <a:endParaRPr lang="fr-FR" u="none" strike="noStrike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1.2 Méthodes d’évaluation de l’effectif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u="sng" dirty="0" smtClean="0">
                <a:solidFill>
                  <a:srgbClr val="FFFF00"/>
                </a:solidFill>
              </a:rPr>
              <a:t>1.3 Effectif et distribution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1.4 Structure de la population par âges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1.5 L’effectif d’une population et ses paramètres directeurs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ZoneTexte 4"/>
          <p:cNvSpPr txBox="1"/>
          <p:nvPr/>
        </p:nvSpPr>
        <p:spPr>
          <a:xfrm>
            <a:off x="1000100" y="1071546"/>
            <a:ext cx="74295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trike="noStrike" dirty="0" smtClean="0">
                <a:solidFill>
                  <a:srgbClr val="FFFF00"/>
                </a:solidFill>
              </a:rPr>
              <a:t>1.1 Effectif et densité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b="0" dirty="0" smtClean="0">
                <a:solidFill>
                  <a:srgbClr val="FFFF00"/>
                </a:solidFill>
              </a:rPr>
              <a:t>Effectif = nombre d’individu, aussi appelé « abondance » </a:t>
            </a:r>
          </a:p>
          <a:p>
            <a:pPr>
              <a:buFont typeface="Arial" pitchFamily="34" charset="0"/>
              <a:buChar char="•"/>
            </a:pPr>
            <a:r>
              <a:rPr lang="fr-FR" b="0" dirty="0" smtClean="0">
                <a:solidFill>
                  <a:srgbClr val="FFFF00"/>
                </a:solidFill>
              </a:rPr>
              <a:t>Densité = effectif ramené à une surface ou à un volume. 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1.2 Méthodes d’évaluation de l’effectif</a:t>
            </a:r>
            <a:endParaRPr lang="fr-FR" b="0" dirty="0" smtClean="0">
              <a:solidFill>
                <a:srgbClr val="FFFF00"/>
              </a:solidFill>
            </a:endParaRPr>
          </a:p>
          <a:p>
            <a:endParaRPr lang="fr-FR" u="sng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FFFF00"/>
                </a:solidFill>
              </a:rPr>
              <a:t>Dénombrement</a:t>
            </a:r>
            <a:r>
              <a:rPr lang="fr-FR" dirty="0" smtClean="0">
                <a:solidFill>
                  <a:srgbClr val="FFFF00"/>
                </a:solidFill>
              </a:rPr>
              <a:t> en microscopie ou en </a:t>
            </a:r>
            <a:r>
              <a:rPr lang="fr-FR" dirty="0" err="1" smtClean="0">
                <a:solidFill>
                  <a:srgbClr val="FFFF00"/>
                </a:solidFill>
              </a:rPr>
              <a:t>spectrophotométrie</a:t>
            </a:r>
            <a:r>
              <a:rPr lang="fr-FR" dirty="0" smtClean="0">
                <a:solidFill>
                  <a:srgbClr val="FFFF00"/>
                </a:solidFill>
              </a:rPr>
              <a:t> pour les micro-organismes 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Plante : dénombrement par </a:t>
            </a:r>
            <a:r>
              <a:rPr lang="fr-FR" dirty="0" err="1" smtClean="0">
                <a:solidFill>
                  <a:srgbClr val="FFFF00"/>
                </a:solidFill>
              </a:rPr>
              <a:t>unite</a:t>
            </a:r>
            <a:r>
              <a:rPr lang="fr-FR" dirty="0" smtClean="0">
                <a:solidFill>
                  <a:srgbClr val="FFFF00"/>
                </a:solidFill>
              </a:rPr>
              <a:t>́ de surface : </a:t>
            </a:r>
            <a:r>
              <a:rPr lang="fr-FR" dirty="0" err="1" smtClean="0">
                <a:solidFill>
                  <a:srgbClr val="FFFF00"/>
                </a:solidFill>
              </a:rPr>
              <a:t>transects</a:t>
            </a:r>
            <a:r>
              <a:rPr lang="fr-FR" dirty="0" smtClean="0">
                <a:solidFill>
                  <a:srgbClr val="FFFF00"/>
                </a:solidFill>
              </a:rPr>
              <a:t> et </a:t>
            </a:r>
            <a:r>
              <a:rPr lang="fr-FR" dirty="0" err="1" smtClean="0">
                <a:solidFill>
                  <a:srgbClr val="FFFF00"/>
                </a:solidFill>
              </a:rPr>
              <a:t>quadrats</a:t>
            </a:r>
            <a:r>
              <a:rPr lang="fr-FR" dirty="0" smtClean="0">
                <a:solidFill>
                  <a:srgbClr val="FFFF00"/>
                </a:solidFill>
              </a:rPr>
              <a:t>.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A</a:t>
            </a:r>
            <a:r>
              <a:rPr lang="fr-FR" dirty="0" err="1" smtClean="0">
                <a:solidFill>
                  <a:srgbClr val="FFFF00"/>
                </a:solidFill>
              </a:rPr>
              <a:t>ttention</a:t>
            </a:r>
            <a:r>
              <a:rPr lang="fr-FR" dirty="0" smtClean="0">
                <a:solidFill>
                  <a:srgbClr val="FFFF00"/>
                </a:solidFill>
              </a:rPr>
              <a:t> à la notion d’individu : notion de genet et de </a:t>
            </a:r>
            <a:r>
              <a:rPr lang="fr-FR" dirty="0" err="1" smtClean="0">
                <a:solidFill>
                  <a:srgbClr val="FFFF00"/>
                </a:solidFill>
              </a:rPr>
              <a:t>ramet</a:t>
            </a:r>
            <a:endParaRPr lang="fr-FR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Organismes du sol : </a:t>
            </a:r>
            <a:r>
              <a:rPr lang="fr-FR" dirty="0" err="1" smtClean="0">
                <a:solidFill>
                  <a:srgbClr val="FFFF00"/>
                </a:solidFill>
              </a:rPr>
              <a:t>Berlèse</a:t>
            </a:r>
            <a:r>
              <a:rPr lang="fr-FR" dirty="0" smtClean="0">
                <a:solidFill>
                  <a:srgbClr val="FFFF00"/>
                </a:solidFill>
              </a:rPr>
              <a:t> (voir TP)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Animaux : capture/recapture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622136" y="359686"/>
            <a:ext cx="44720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L’EFFECTIF D’UNE POPULATION 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36" y="357166"/>
            <a:ext cx="4429156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2622136" y="359686"/>
            <a:ext cx="44720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L’EFFECTIF D’UNE POPULATION 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36" y="357166"/>
            <a:ext cx="4429156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6"/>
          <p:cNvSpPr/>
          <p:nvPr/>
        </p:nvSpPr>
        <p:spPr>
          <a:xfrm>
            <a:off x="3357554" y="1214422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rgbClr val="FFFF00"/>
                </a:solidFill>
              </a:rPr>
              <a:t>1.3 Effectif et distribution</a:t>
            </a:r>
            <a:endParaRPr lang="fr-FR" u="sng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8661" t="27297" r="18189" b="23937"/>
          <a:stretch>
            <a:fillRect/>
          </a:stretch>
        </p:blipFill>
        <p:spPr bwMode="auto">
          <a:xfrm>
            <a:off x="1000100" y="2143116"/>
            <a:ext cx="74009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2622136" y="359686"/>
            <a:ext cx="44720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L’EFFECTIF D’UNE POPULATION 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36" y="357166"/>
            <a:ext cx="4429156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Rectangle 7"/>
          <p:cNvSpPr/>
          <p:nvPr/>
        </p:nvSpPr>
        <p:spPr>
          <a:xfrm>
            <a:off x="2714612" y="928670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1.4 Structure de la population par âges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50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20" y="3916757"/>
            <a:ext cx="4357718" cy="22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575962" cy="220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1218476" y="627421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Mouflons corses et incendie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19004" y="6202773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Cochons d’Australie et Dingos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28992" y="321468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Pyramides des âges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0698" y="145372"/>
            <a:ext cx="44720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L’EFFECTIF D’UNE POPULATION 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142852"/>
            <a:ext cx="4429156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1500166" y="64291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1.5 L’effectif d’une population et ses paramètres directeurs</a:t>
            </a:r>
            <a:endParaRPr lang="fr-FR" b="0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510110" cy="31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378" t="21417" r="6142" b="18898"/>
          <a:stretch>
            <a:fillRect/>
          </a:stretch>
        </p:blipFill>
        <p:spPr bwMode="auto">
          <a:xfrm>
            <a:off x="1071538" y="4299722"/>
            <a:ext cx="6666236" cy="255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94" y="145372"/>
            <a:ext cx="58789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MODELES D’EVOLUTION DEMOGRAPHIQUE 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142852"/>
            <a:ext cx="578647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142844" y="1859340"/>
            <a:ext cx="9001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dirty="0" smtClean="0">
                <a:solidFill>
                  <a:srgbClr val="FFFF00"/>
                </a:solidFill>
              </a:rPr>
              <a:t>2. </a:t>
            </a:r>
            <a:r>
              <a:rPr lang="fr-FR" b="1" dirty="0" smtClean="0">
                <a:solidFill>
                  <a:srgbClr val="FFFF00"/>
                </a:solidFill>
              </a:rPr>
              <a:t>Modèles mathématiques d’évolution démographique d’une population isolée</a:t>
            </a:r>
            <a:endParaRPr lang="en-GB" b="0" dirty="0" smtClean="0">
              <a:solidFill>
                <a:srgbClr val="FFFF00"/>
              </a:solidFill>
            </a:endParaRP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2.1 Sans limite de ressources : modèle Malthusien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2.2 Un milieu aux ressources limitées, la croissance logistique</a:t>
            </a:r>
          </a:p>
          <a:p>
            <a:endParaRPr lang="fr-FR" b="0" dirty="0" smtClean="0">
              <a:solidFill>
                <a:srgbClr val="FFFF00"/>
              </a:solidFill>
            </a:endParaRPr>
          </a:p>
          <a:p>
            <a:r>
              <a:rPr lang="fr-FR" b="0" i="0" u="sng" dirty="0" smtClean="0">
                <a:solidFill>
                  <a:srgbClr val="FFFF00"/>
                </a:solidFill>
              </a:rPr>
              <a:t>2.3 Du modèle logistique à la réalité : intérêt et limites</a:t>
            </a:r>
          </a:p>
          <a:p>
            <a:endParaRPr lang="fr-FR" b="0" i="0" dirty="0" smtClean="0">
              <a:solidFill>
                <a:srgbClr val="FFFF00"/>
              </a:solidFill>
            </a:endParaRPr>
          </a:p>
          <a:p>
            <a:r>
              <a:rPr lang="fr-FR" b="0" u="sng" dirty="0" smtClean="0">
                <a:solidFill>
                  <a:srgbClr val="FFFF00"/>
                </a:solidFill>
              </a:rPr>
              <a:t>2.4 Modèle logistique et stratégies reproductrices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56" y="145372"/>
            <a:ext cx="58789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FFFF00"/>
                </a:solidFill>
                <a:latin typeface="Arial Black"/>
              </a:rPr>
              <a:t>MODELES D’EVOLUTION DEMOGRAPHIQUE 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142852"/>
            <a:ext cx="5786478" cy="36900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2000232" y="71435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 smtClean="0">
                <a:solidFill>
                  <a:srgbClr val="FFFF00"/>
                </a:solidFill>
              </a:rPr>
              <a:t>2.1 Sans limite de ressources : modèle Malthusien</a:t>
            </a:r>
            <a:endParaRPr lang="fr-FR" b="0" u="sng" dirty="0" smtClean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128586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Accroissement démographique : </a:t>
            </a:r>
            <a:r>
              <a:rPr lang="fr-FR" dirty="0" err="1" smtClean="0">
                <a:solidFill>
                  <a:srgbClr val="FFFF00"/>
                </a:solidFill>
              </a:rPr>
              <a:t>dN</a:t>
            </a:r>
            <a:r>
              <a:rPr lang="fr-FR" dirty="0" smtClean="0">
                <a:solidFill>
                  <a:srgbClr val="FFFF00"/>
                </a:solidFill>
              </a:rPr>
              <a:t>/</a:t>
            </a:r>
            <a:r>
              <a:rPr lang="fr-FR" dirty="0" err="1" smtClean="0">
                <a:solidFill>
                  <a:srgbClr val="FFFF00"/>
                </a:solidFill>
              </a:rPr>
              <a:t>dt</a:t>
            </a:r>
            <a:r>
              <a:rPr lang="fr-FR" dirty="0" smtClean="0">
                <a:solidFill>
                  <a:srgbClr val="FFFF00"/>
                </a:solidFill>
              </a:rPr>
              <a:t>=</a:t>
            </a:r>
            <a:r>
              <a:rPr lang="fr-FR" dirty="0" err="1" smtClean="0">
                <a:solidFill>
                  <a:srgbClr val="FFFF00"/>
                </a:solidFill>
              </a:rPr>
              <a:t>rN</a:t>
            </a:r>
            <a:r>
              <a:rPr lang="fr-FR" dirty="0" smtClean="0">
                <a:solidFill>
                  <a:srgbClr val="FFFF00"/>
                </a:solidFill>
              </a:rPr>
              <a:t> où r est le taux d’accroissement naturel. Ceci s’intègre en N=N</a:t>
            </a:r>
            <a:r>
              <a:rPr lang="fr-FR" baseline="-25000" dirty="0" smtClean="0">
                <a:solidFill>
                  <a:srgbClr val="FFFF00"/>
                </a:solidFill>
              </a:rPr>
              <a:t>0</a:t>
            </a:r>
            <a:r>
              <a:rPr lang="fr-FR" dirty="0" smtClean="0">
                <a:solidFill>
                  <a:srgbClr val="FFFF00"/>
                </a:solidFill>
              </a:rPr>
              <a:t>e</a:t>
            </a:r>
            <a:r>
              <a:rPr lang="fr-FR" baseline="30000" dirty="0" smtClean="0">
                <a:solidFill>
                  <a:srgbClr val="FFFF00"/>
                </a:solidFill>
              </a:rPr>
              <a:t>rt</a:t>
            </a:r>
            <a:endParaRPr lang="fr-FR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4456177" cy="29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188825" cy="300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608</TotalTime>
  <Words>423</Words>
  <Application>LibreOffice/7.1.0.3$Windows_X86_64 LibreOffice_project/f6099ecf3d29644b5008cc8f48f42f4a40986e4c</Application>
  <PresentationFormat>Affichage à l'écran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Mestre</dc:creator>
  <dc:description/>
  <cp:lastModifiedBy>eleve</cp:lastModifiedBy>
  <cp:revision>18</cp:revision>
  <dcterms:created xsi:type="dcterms:W3CDTF">2013-11-19T21:24:03Z</dcterms:created>
  <dcterms:modified xsi:type="dcterms:W3CDTF">2022-03-14T10:54:07Z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7</vt:i4>
  </property>
</Properties>
</file>