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57" r:id="rId4"/>
    <p:sldId id="269" r:id="rId5"/>
    <p:sldId id="277" r:id="rId6"/>
    <p:sldId id="263" r:id="rId7"/>
    <p:sldId id="268" r:id="rId8"/>
    <p:sldId id="258" r:id="rId9"/>
    <p:sldId id="270" r:id="rId10"/>
    <p:sldId id="275" r:id="rId11"/>
    <p:sldId id="279" r:id="rId12"/>
    <p:sldId id="261" r:id="rId13"/>
    <p:sldId id="274" r:id="rId14"/>
    <p:sldId id="280" r:id="rId15"/>
    <p:sldId id="259" r:id="rId16"/>
    <p:sldId id="272" r:id="rId17"/>
    <p:sldId id="260" r:id="rId18"/>
    <p:sldId id="273" r:id="rId19"/>
    <p:sldId id="278" r:id="rId20"/>
    <p:sldId id="262" r:id="rId21"/>
    <p:sldId id="271" r:id="rId22"/>
    <p:sldId id="264" r:id="rId23"/>
    <p:sldId id="265" r:id="rId24"/>
    <p:sldId id="266" r:id="rId25"/>
    <p:sldId id="267" r:id="rId2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6E51C-A72F-7A96-12A8-C095B45579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a:extLst>
              <a:ext uri="{FF2B5EF4-FFF2-40B4-BE49-F238E27FC236}">
                <a16:creationId xmlns:a16="http://schemas.microsoft.com/office/drawing/2014/main" id="{118F8016-F60C-ABF4-4BDF-72F8A9DE10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a:extLst>
              <a:ext uri="{FF2B5EF4-FFF2-40B4-BE49-F238E27FC236}">
                <a16:creationId xmlns:a16="http://schemas.microsoft.com/office/drawing/2014/main" id="{A955AF71-C80B-8DD1-B9DB-EBD85B7122D6}"/>
              </a:ext>
            </a:extLst>
          </p:cNvPr>
          <p:cNvSpPr>
            <a:spLocks noGrp="1"/>
          </p:cNvSpPr>
          <p:nvPr>
            <p:ph type="dt" sz="half" idx="10"/>
          </p:nvPr>
        </p:nvSpPr>
        <p:spPr/>
        <p:txBody>
          <a:bodyPr/>
          <a:lstStyle/>
          <a:p>
            <a:fld id="{50FAD65F-237A-4ECB-A9A9-643E83877D58}" type="datetimeFigureOut">
              <a:rPr lang="fr-FR" smtClean="0"/>
              <a:t>02/09/2025</a:t>
            </a:fld>
            <a:endParaRPr lang="fr-FR"/>
          </a:p>
        </p:txBody>
      </p:sp>
      <p:sp>
        <p:nvSpPr>
          <p:cNvPr id="5" name="Footer Placeholder 4">
            <a:extLst>
              <a:ext uri="{FF2B5EF4-FFF2-40B4-BE49-F238E27FC236}">
                <a16:creationId xmlns:a16="http://schemas.microsoft.com/office/drawing/2014/main" id="{2EBC7550-CBCB-63BB-2560-1BBC294E5A79}"/>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1C9055E4-31EC-53F8-8106-2C2710DA361F}"/>
              </a:ext>
            </a:extLst>
          </p:cNvPr>
          <p:cNvSpPr>
            <a:spLocks noGrp="1"/>
          </p:cNvSpPr>
          <p:nvPr>
            <p:ph type="sldNum" sz="quarter" idx="12"/>
          </p:nvPr>
        </p:nvSpPr>
        <p:spPr/>
        <p:txBody>
          <a:bodyPr/>
          <a:lstStyle/>
          <a:p>
            <a:fld id="{8B92B579-EA95-4AE3-A158-53AEA0153AB0}" type="slidenum">
              <a:rPr lang="fr-FR" smtClean="0"/>
              <a:t>‹#›</a:t>
            </a:fld>
            <a:endParaRPr lang="fr-FR"/>
          </a:p>
        </p:txBody>
      </p:sp>
    </p:spTree>
    <p:extLst>
      <p:ext uri="{BB962C8B-B14F-4D97-AF65-F5344CB8AC3E}">
        <p14:creationId xmlns:p14="http://schemas.microsoft.com/office/powerpoint/2010/main" val="2549337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A4143-84A6-7929-76C9-2C69CFFAD03B}"/>
              </a:ext>
            </a:extLst>
          </p:cNvPr>
          <p:cNvSpPr>
            <a:spLocks noGrp="1"/>
          </p:cNvSpPr>
          <p:nvPr>
            <p:ph type="title"/>
          </p:nvPr>
        </p:nvSpPr>
        <p:spPr/>
        <p:txBody>
          <a:bodyPr/>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E724CD81-CF36-68DA-1985-D3B05A76D3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DFF6C892-B2D6-ED8D-E524-2967FEEC38A6}"/>
              </a:ext>
            </a:extLst>
          </p:cNvPr>
          <p:cNvSpPr>
            <a:spLocks noGrp="1"/>
          </p:cNvSpPr>
          <p:nvPr>
            <p:ph type="dt" sz="half" idx="10"/>
          </p:nvPr>
        </p:nvSpPr>
        <p:spPr/>
        <p:txBody>
          <a:bodyPr/>
          <a:lstStyle/>
          <a:p>
            <a:fld id="{50FAD65F-237A-4ECB-A9A9-643E83877D58}" type="datetimeFigureOut">
              <a:rPr lang="fr-FR" smtClean="0"/>
              <a:t>02/09/2025</a:t>
            </a:fld>
            <a:endParaRPr lang="fr-FR"/>
          </a:p>
        </p:txBody>
      </p:sp>
      <p:sp>
        <p:nvSpPr>
          <p:cNvPr id="5" name="Footer Placeholder 4">
            <a:extLst>
              <a:ext uri="{FF2B5EF4-FFF2-40B4-BE49-F238E27FC236}">
                <a16:creationId xmlns:a16="http://schemas.microsoft.com/office/drawing/2014/main" id="{708F5E2B-FDBC-6B0E-C0A6-55D39ECCC56B}"/>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F0C92E7E-FBE5-40AA-1F1B-59B172638BC0}"/>
              </a:ext>
            </a:extLst>
          </p:cNvPr>
          <p:cNvSpPr>
            <a:spLocks noGrp="1"/>
          </p:cNvSpPr>
          <p:nvPr>
            <p:ph type="sldNum" sz="quarter" idx="12"/>
          </p:nvPr>
        </p:nvSpPr>
        <p:spPr/>
        <p:txBody>
          <a:bodyPr/>
          <a:lstStyle/>
          <a:p>
            <a:fld id="{8B92B579-EA95-4AE3-A158-53AEA0153AB0}" type="slidenum">
              <a:rPr lang="fr-FR" smtClean="0"/>
              <a:t>‹#›</a:t>
            </a:fld>
            <a:endParaRPr lang="fr-FR"/>
          </a:p>
        </p:txBody>
      </p:sp>
    </p:spTree>
    <p:extLst>
      <p:ext uri="{BB962C8B-B14F-4D97-AF65-F5344CB8AC3E}">
        <p14:creationId xmlns:p14="http://schemas.microsoft.com/office/powerpoint/2010/main" val="2694866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C82894-9712-866E-D22B-9BD4A3FA242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06B3F0AE-D6D7-303D-E1B3-97C82FAA959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9225E7B7-3186-680D-8F39-D0A41A4C142E}"/>
              </a:ext>
            </a:extLst>
          </p:cNvPr>
          <p:cNvSpPr>
            <a:spLocks noGrp="1"/>
          </p:cNvSpPr>
          <p:nvPr>
            <p:ph type="dt" sz="half" idx="10"/>
          </p:nvPr>
        </p:nvSpPr>
        <p:spPr/>
        <p:txBody>
          <a:bodyPr/>
          <a:lstStyle/>
          <a:p>
            <a:fld id="{50FAD65F-237A-4ECB-A9A9-643E83877D58}" type="datetimeFigureOut">
              <a:rPr lang="fr-FR" smtClean="0"/>
              <a:t>02/09/2025</a:t>
            </a:fld>
            <a:endParaRPr lang="fr-FR"/>
          </a:p>
        </p:txBody>
      </p:sp>
      <p:sp>
        <p:nvSpPr>
          <p:cNvPr id="5" name="Footer Placeholder 4">
            <a:extLst>
              <a:ext uri="{FF2B5EF4-FFF2-40B4-BE49-F238E27FC236}">
                <a16:creationId xmlns:a16="http://schemas.microsoft.com/office/drawing/2014/main" id="{6361FE54-BAA5-63EE-01D4-92A1102B5D0E}"/>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560361EC-CC95-90B4-C532-7E13AB412FDE}"/>
              </a:ext>
            </a:extLst>
          </p:cNvPr>
          <p:cNvSpPr>
            <a:spLocks noGrp="1"/>
          </p:cNvSpPr>
          <p:nvPr>
            <p:ph type="sldNum" sz="quarter" idx="12"/>
          </p:nvPr>
        </p:nvSpPr>
        <p:spPr/>
        <p:txBody>
          <a:bodyPr/>
          <a:lstStyle/>
          <a:p>
            <a:fld id="{8B92B579-EA95-4AE3-A158-53AEA0153AB0}" type="slidenum">
              <a:rPr lang="fr-FR" smtClean="0"/>
              <a:t>‹#›</a:t>
            </a:fld>
            <a:endParaRPr lang="fr-FR"/>
          </a:p>
        </p:txBody>
      </p:sp>
    </p:spTree>
    <p:extLst>
      <p:ext uri="{BB962C8B-B14F-4D97-AF65-F5344CB8AC3E}">
        <p14:creationId xmlns:p14="http://schemas.microsoft.com/office/powerpoint/2010/main" val="2601803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A199B-E8C7-63CD-2686-B78CE53A121B}"/>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1D0F3145-05B2-DC92-1DBC-36563C16B07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B5ACCC4A-2753-655E-52BF-4D9DDAC25D22}"/>
              </a:ext>
            </a:extLst>
          </p:cNvPr>
          <p:cNvSpPr>
            <a:spLocks noGrp="1"/>
          </p:cNvSpPr>
          <p:nvPr>
            <p:ph type="dt" sz="half" idx="10"/>
          </p:nvPr>
        </p:nvSpPr>
        <p:spPr/>
        <p:txBody>
          <a:bodyPr/>
          <a:lstStyle/>
          <a:p>
            <a:fld id="{50FAD65F-237A-4ECB-A9A9-643E83877D58}" type="datetimeFigureOut">
              <a:rPr lang="fr-FR" smtClean="0"/>
              <a:t>02/09/2025</a:t>
            </a:fld>
            <a:endParaRPr lang="fr-FR"/>
          </a:p>
        </p:txBody>
      </p:sp>
      <p:sp>
        <p:nvSpPr>
          <p:cNvPr id="5" name="Footer Placeholder 4">
            <a:extLst>
              <a:ext uri="{FF2B5EF4-FFF2-40B4-BE49-F238E27FC236}">
                <a16:creationId xmlns:a16="http://schemas.microsoft.com/office/drawing/2014/main" id="{0CE3BDB8-55B9-7F55-784C-D2EB3DB62801}"/>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EDF1CFB5-653E-6ADC-D937-A20DC1E70F7F}"/>
              </a:ext>
            </a:extLst>
          </p:cNvPr>
          <p:cNvSpPr>
            <a:spLocks noGrp="1"/>
          </p:cNvSpPr>
          <p:nvPr>
            <p:ph type="sldNum" sz="quarter" idx="12"/>
          </p:nvPr>
        </p:nvSpPr>
        <p:spPr/>
        <p:txBody>
          <a:bodyPr/>
          <a:lstStyle/>
          <a:p>
            <a:fld id="{8B92B579-EA95-4AE3-A158-53AEA0153AB0}" type="slidenum">
              <a:rPr lang="fr-FR" smtClean="0"/>
              <a:t>‹#›</a:t>
            </a:fld>
            <a:endParaRPr lang="fr-FR"/>
          </a:p>
        </p:txBody>
      </p:sp>
    </p:spTree>
    <p:extLst>
      <p:ext uri="{BB962C8B-B14F-4D97-AF65-F5344CB8AC3E}">
        <p14:creationId xmlns:p14="http://schemas.microsoft.com/office/powerpoint/2010/main" val="294953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9FC7A-50CD-D91E-D3B3-0CDBBF0AB9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a:extLst>
              <a:ext uri="{FF2B5EF4-FFF2-40B4-BE49-F238E27FC236}">
                <a16:creationId xmlns:a16="http://schemas.microsoft.com/office/drawing/2014/main" id="{1E602B36-FAF2-5B62-0B0C-82342A5C826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7C3DE2-81FA-D804-836F-A24FD620A96A}"/>
              </a:ext>
            </a:extLst>
          </p:cNvPr>
          <p:cNvSpPr>
            <a:spLocks noGrp="1"/>
          </p:cNvSpPr>
          <p:nvPr>
            <p:ph type="dt" sz="half" idx="10"/>
          </p:nvPr>
        </p:nvSpPr>
        <p:spPr/>
        <p:txBody>
          <a:bodyPr/>
          <a:lstStyle/>
          <a:p>
            <a:fld id="{50FAD65F-237A-4ECB-A9A9-643E83877D58}" type="datetimeFigureOut">
              <a:rPr lang="fr-FR" smtClean="0"/>
              <a:t>02/09/2025</a:t>
            </a:fld>
            <a:endParaRPr lang="fr-FR"/>
          </a:p>
        </p:txBody>
      </p:sp>
      <p:sp>
        <p:nvSpPr>
          <p:cNvPr id="5" name="Footer Placeholder 4">
            <a:extLst>
              <a:ext uri="{FF2B5EF4-FFF2-40B4-BE49-F238E27FC236}">
                <a16:creationId xmlns:a16="http://schemas.microsoft.com/office/drawing/2014/main" id="{9AFBCEA7-47C6-95E8-DF9F-7A2071D9B103}"/>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5F16D224-569F-BDA1-AE41-58163DB6A6BB}"/>
              </a:ext>
            </a:extLst>
          </p:cNvPr>
          <p:cNvSpPr>
            <a:spLocks noGrp="1"/>
          </p:cNvSpPr>
          <p:nvPr>
            <p:ph type="sldNum" sz="quarter" idx="12"/>
          </p:nvPr>
        </p:nvSpPr>
        <p:spPr/>
        <p:txBody>
          <a:bodyPr/>
          <a:lstStyle/>
          <a:p>
            <a:fld id="{8B92B579-EA95-4AE3-A158-53AEA0153AB0}" type="slidenum">
              <a:rPr lang="fr-FR" smtClean="0"/>
              <a:t>‹#›</a:t>
            </a:fld>
            <a:endParaRPr lang="fr-FR"/>
          </a:p>
        </p:txBody>
      </p:sp>
    </p:spTree>
    <p:extLst>
      <p:ext uri="{BB962C8B-B14F-4D97-AF65-F5344CB8AC3E}">
        <p14:creationId xmlns:p14="http://schemas.microsoft.com/office/powerpoint/2010/main" val="2470492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AFD73-4BD5-FB29-D6BF-4E83C40ED30E}"/>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73A66418-395F-011D-3F22-E6D1E20738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a:extLst>
              <a:ext uri="{FF2B5EF4-FFF2-40B4-BE49-F238E27FC236}">
                <a16:creationId xmlns:a16="http://schemas.microsoft.com/office/drawing/2014/main" id="{0BD93F5F-32C8-F00A-45E8-26BD7FB205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a:extLst>
              <a:ext uri="{FF2B5EF4-FFF2-40B4-BE49-F238E27FC236}">
                <a16:creationId xmlns:a16="http://schemas.microsoft.com/office/drawing/2014/main" id="{D8493EC8-CB62-2BA9-820D-8AA8F0FEA7A0}"/>
              </a:ext>
            </a:extLst>
          </p:cNvPr>
          <p:cNvSpPr>
            <a:spLocks noGrp="1"/>
          </p:cNvSpPr>
          <p:nvPr>
            <p:ph type="dt" sz="half" idx="10"/>
          </p:nvPr>
        </p:nvSpPr>
        <p:spPr/>
        <p:txBody>
          <a:bodyPr/>
          <a:lstStyle/>
          <a:p>
            <a:fld id="{50FAD65F-237A-4ECB-A9A9-643E83877D58}" type="datetimeFigureOut">
              <a:rPr lang="fr-FR" smtClean="0"/>
              <a:t>02/09/2025</a:t>
            </a:fld>
            <a:endParaRPr lang="fr-FR"/>
          </a:p>
        </p:txBody>
      </p:sp>
      <p:sp>
        <p:nvSpPr>
          <p:cNvPr id="6" name="Footer Placeholder 5">
            <a:extLst>
              <a:ext uri="{FF2B5EF4-FFF2-40B4-BE49-F238E27FC236}">
                <a16:creationId xmlns:a16="http://schemas.microsoft.com/office/drawing/2014/main" id="{3CD96455-88C0-1A39-A1AF-BC403AF242C4}"/>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D0B32F5B-6AB2-2421-C59A-6D98218FB6DD}"/>
              </a:ext>
            </a:extLst>
          </p:cNvPr>
          <p:cNvSpPr>
            <a:spLocks noGrp="1"/>
          </p:cNvSpPr>
          <p:nvPr>
            <p:ph type="sldNum" sz="quarter" idx="12"/>
          </p:nvPr>
        </p:nvSpPr>
        <p:spPr/>
        <p:txBody>
          <a:bodyPr/>
          <a:lstStyle/>
          <a:p>
            <a:fld id="{8B92B579-EA95-4AE3-A158-53AEA0153AB0}" type="slidenum">
              <a:rPr lang="fr-FR" smtClean="0"/>
              <a:t>‹#›</a:t>
            </a:fld>
            <a:endParaRPr lang="fr-FR"/>
          </a:p>
        </p:txBody>
      </p:sp>
    </p:spTree>
    <p:extLst>
      <p:ext uri="{BB962C8B-B14F-4D97-AF65-F5344CB8AC3E}">
        <p14:creationId xmlns:p14="http://schemas.microsoft.com/office/powerpoint/2010/main" val="3250480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A7DA5-555E-7FC1-83DC-FC82D534DB5C}"/>
              </a:ext>
            </a:extLst>
          </p:cNvPr>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a:extLst>
              <a:ext uri="{FF2B5EF4-FFF2-40B4-BE49-F238E27FC236}">
                <a16:creationId xmlns:a16="http://schemas.microsoft.com/office/drawing/2014/main" id="{E92C50DB-8163-C84F-AA7E-E7C6E95CFD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FF94EF7-5AFD-F818-EA79-234A07BA3D1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a:extLst>
              <a:ext uri="{FF2B5EF4-FFF2-40B4-BE49-F238E27FC236}">
                <a16:creationId xmlns:a16="http://schemas.microsoft.com/office/drawing/2014/main" id="{D9BE50C2-B56A-0005-E70F-4C1703D9EB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E3A0720-83E8-66AD-79E1-C99FAA40CB6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a:extLst>
              <a:ext uri="{FF2B5EF4-FFF2-40B4-BE49-F238E27FC236}">
                <a16:creationId xmlns:a16="http://schemas.microsoft.com/office/drawing/2014/main" id="{155B7944-800C-D8E7-4FA5-7FB16BD29C85}"/>
              </a:ext>
            </a:extLst>
          </p:cNvPr>
          <p:cNvSpPr>
            <a:spLocks noGrp="1"/>
          </p:cNvSpPr>
          <p:nvPr>
            <p:ph type="dt" sz="half" idx="10"/>
          </p:nvPr>
        </p:nvSpPr>
        <p:spPr/>
        <p:txBody>
          <a:bodyPr/>
          <a:lstStyle/>
          <a:p>
            <a:fld id="{50FAD65F-237A-4ECB-A9A9-643E83877D58}" type="datetimeFigureOut">
              <a:rPr lang="fr-FR" smtClean="0"/>
              <a:t>02/09/2025</a:t>
            </a:fld>
            <a:endParaRPr lang="fr-FR"/>
          </a:p>
        </p:txBody>
      </p:sp>
      <p:sp>
        <p:nvSpPr>
          <p:cNvPr id="8" name="Footer Placeholder 7">
            <a:extLst>
              <a:ext uri="{FF2B5EF4-FFF2-40B4-BE49-F238E27FC236}">
                <a16:creationId xmlns:a16="http://schemas.microsoft.com/office/drawing/2014/main" id="{5267CB18-704A-1CCB-FB52-F01F0C60D845}"/>
              </a:ext>
            </a:extLst>
          </p:cNvPr>
          <p:cNvSpPr>
            <a:spLocks noGrp="1"/>
          </p:cNvSpPr>
          <p:nvPr>
            <p:ph type="ftr" sz="quarter" idx="11"/>
          </p:nvPr>
        </p:nvSpPr>
        <p:spPr/>
        <p:txBody>
          <a:bodyPr/>
          <a:lstStyle/>
          <a:p>
            <a:endParaRPr lang="fr-FR"/>
          </a:p>
        </p:txBody>
      </p:sp>
      <p:sp>
        <p:nvSpPr>
          <p:cNvPr id="9" name="Slide Number Placeholder 8">
            <a:extLst>
              <a:ext uri="{FF2B5EF4-FFF2-40B4-BE49-F238E27FC236}">
                <a16:creationId xmlns:a16="http://schemas.microsoft.com/office/drawing/2014/main" id="{D1792DD3-F98B-AEB2-DDDF-049A82B982BD}"/>
              </a:ext>
            </a:extLst>
          </p:cNvPr>
          <p:cNvSpPr>
            <a:spLocks noGrp="1"/>
          </p:cNvSpPr>
          <p:nvPr>
            <p:ph type="sldNum" sz="quarter" idx="12"/>
          </p:nvPr>
        </p:nvSpPr>
        <p:spPr/>
        <p:txBody>
          <a:bodyPr/>
          <a:lstStyle/>
          <a:p>
            <a:fld id="{8B92B579-EA95-4AE3-A158-53AEA0153AB0}" type="slidenum">
              <a:rPr lang="fr-FR" smtClean="0"/>
              <a:t>‹#›</a:t>
            </a:fld>
            <a:endParaRPr lang="fr-FR"/>
          </a:p>
        </p:txBody>
      </p:sp>
    </p:spTree>
    <p:extLst>
      <p:ext uri="{BB962C8B-B14F-4D97-AF65-F5344CB8AC3E}">
        <p14:creationId xmlns:p14="http://schemas.microsoft.com/office/powerpoint/2010/main" val="1328690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D3E1E-D396-8ACC-FC88-1245C3BCD8D4}"/>
              </a:ext>
            </a:extLst>
          </p:cNvPr>
          <p:cNvSpPr>
            <a:spLocks noGrp="1"/>
          </p:cNvSpPr>
          <p:nvPr>
            <p:ph type="title"/>
          </p:nvPr>
        </p:nvSpPr>
        <p:spPr/>
        <p:txBody>
          <a:bodyPr/>
          <a:lstStyle/>
          <a:p>
            <a:r>
              <a:rPr lang="en-US"/>
              <a:t>Click to edit Master title style</a:t>
            </a:r>
            <a:endParaRPr lang="fr-FR"/>
          </a:p>
        </p:txBody>
      </p:sp>
      <p:sp>
        <p:nvSpPr>
          <p:cNvPr id="3" name="Date Placeholder 2">
            <a:extLst>
              <a:ext uri="{FF2B5EF4-FFF2-40B4-BE49-F238E27FC236}">
                <a16:creationId xmlns:a16="http://schemas.microsoft.com/office/drawing/2014/main" id="{DB699949-5686-A656-1B98-267BD16B9A5E}"/>
              </a:ext>
            </a:extLst>
          </p:cNvPr>
          <p:cNvSpPr>
            <a:spLocks noGrp="1"/>
          </p:cNvSpPr>
          <p:nvPr>
            <p:ph type="dt" sz="half" idx="10"/>
          </p:nvPr>
        </p:nvSpPr>
        <p:spPr/>
        <p:txBody>
          <a:bodyPr/>
          <a:lstStyle/>
          <a:p>
            <a:fld id="{50FAD65F-237A-4ECB-A9A9-643E83877D58}" type="datetimeFigureOut">
              <a:rPr lang="fr-FR" smtClean="0"/>
              <a:t>02/09/2025</a:t>
            </a:fld>
            <a:endParaRPr lang="fr-FR"/>
          </a:p>
        </p:txBody>
      </p:sp>
      <p:sp>
        <p:nvSpPr>
          <p:cNvPr id="4" name="Footer Placeholder 3">
            <a:extLst>
              <a:ext uri="{FF2B5EF4-FFF2-40B4-BE49-F238E27FC236}">
                <a16:creationId xmlns:a16="http://schemas.microsoft.com/office/drawing/2014/main" id="{511049BE-7EA4-9146-2389-10551A97296D}"/>
              </a:ext>
            </a:extLst>
          </p:cNvPr>
          <p:cNvSpPr>
            <a:spLocks noGrp="1"/>
          </p:cNvSpPr>
          <p:nvPr>
            <p:ph type="ftr" sz="quarter" idx="11"/>
          </p:nvPr>
        </p:nvSpPr>
        <p:spPr/>
        <p:txBody>
          <a:bodyPr/>
          <a:lstStyle/>
          <a:p>
            <a:endParaRPr lang="fr-FR"/>
          </a:p>
        </p:txBody>
      </p:sp>
      <p:sp>
        <p:nvSpPr>
          <p:cNvPr id="5" name="Slide Number Placeholder 4">
            <a:extLst>
              <a:ext uri="{FF2B5EF4-FFF2-40B4-BE49-F238E27FC236}">
                <a16:creationId xmlns:a16="http://schemas.microsoft.com/office/drawing/2014/main" id="{45E75137-EEAE-6BA1-102E-7F1E2FC1EBAD}"/>
              </a:ext>
            </a:extLst>
          </p:cNvPr>
          <p:cNvSpPr>
            <a:spLocks noGrp="1"/>
          </p:cNvSpPr>
          <p:nvPr>
            <p:ph type="sldNum" sz="quarter" idx="12"/>
          </p:nvPr>
        </p:nvSpPr>
        <p:spPr/>
        <p:txBody>
          <a:bodyPr/>
          <a:lstStyle/>
          <a:p>
            <a:fld id="{8B92B579-EA95-4AE3-A158-53AEA0153AB0}" type="slidenum">
              <a:rPr lang="fr-FR" smtClean="0"/>
              <a:t>‹#›</a:t>
            </a:fld>
            <a:endParaRPr lang="fr-FR"/>
          </a:p>
        </p:txBody>
      </p:sp>
    </p:spTree>
    <p:extLst>
      <p:ext uri="{BB962C8B-B14F-4D97-AF65-F5344CB8AC3E}">
        <p14:creationId xmlns:p14="http://schemas.microsoft.com/office/powerpoint/2010/main" val="3825988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152AF0-AE9F-1647-8B1A-D766AA4EF9EC}"/>
              </a:ext>
            </a:extLst>
          </p:cNvPr>
          <p:cNvSpPr>
            <a:spLocks noGrp="1"/>
          </p:cNvSpPr>
          <p:nvPr>
            <p:ph type="dt" sz="half" idx="10"/>
          </p:nvPr>
        </p:nvSpPr>
        <p:spPr/>
        <p:txBody>
          <a:bodyPr/>
          <a:lstStyle/>
          <a:p>
            <a:fld id="{50FAD65F-237A-4ECB-A9A9-643E83877D58}" type="datetimeFigureOut">
              <a:rPr lang="fr-FR" smtClean="0"/>
              <a:t>02/09/2025</a:t>
            </a:fld>
            <a:endParaRPr lang="fr-FR"/>
          </a:p>
        </p:txBody>
      </p:sp>
      <p:sp>
        <p:nvSpPr>
          <p:cNvPr id="3" name="Footer Placeholder 2">
            <a:extLst>
              <a:ext uri="{FF2B5EF4-FFF2-40B4-BE49-F238E27FC236}">
                <a16:creationId xmlns:a16="http://schemas.microsoft.com/office/drawing/2014/main" id="{A6A14D8E-0899-6477-1BBD-7632EFE12E64}"/>
              </a:ext>
            </a:extLst>
          </p:cNvPr>
          <p:cNvSpPr>
            <a:spLocks noGrp="1"/>
          </p:cNvSpPr>
          <p:nvPr>
            <p:ph type="ftr" sz="quarter" idx="11"/>
          </p:nvPr>
        </p:nvSpPr>
        <p:spPr/>
        <p:txBody>
          <a:bodyPr/>
          <a:lstStyle/>
          <a:p>
            <a:endParaRPr lang="fr-FR"/>
          </a:p>
        </p:txBody>
      </p:sp>
      <p:sp>
        <p:nvSpPr>
          <p:cNvPr id="4" name="Slide Number Placeholder 3">
            <a:extLst>
              <a:ext uri="{FF2B5EF4-FFF2-40B4-BE49-F238E27FC236}">
                <a16:creationId xmlns:a16="http://schemas.microsoft.com/office/drawing/2014/main" id="{5CA69BA3-6A67-A564-806D-7B12EDE1D340}"/>
              </a:ext>
            </a:extLst>
          </p:cNvPr>
          <p:cNvSpPr>
            <a:spLocks noGrp="1"/>
          </p:cNvSpPr>
          <p:nvPr>
            <p:ph type="sldNum" sz="quarter" idx="12"/>
          </p:nvPr>
        </p:nvSpPr>
        <p:spPr/>
        <p:txBody>
          <a:bodyPr/>
          <a:lstStyle/>
          <a:p>
            <a:fld id="{8B92B579-EA95-4AE3-A158-53AEA0153AB0}" type="slidenum">
              <a:rPr lang="fr-FR" smtClean="0"/>
              <a:t>‹#›</a:t>
            </a:fld>
            <a:endParaRPr lang="fr-FR"/>
          </a:p>
        </p:txBody>
      </p:sp>
    </p:spTree>
    <p:extLst>
      <p:ext uri="{BB962C8B-B14F-4D97-AF65-F5344CB8AC3E}">
        <p14:creationId xmlns:p14="http://schemas.microsoft.com/office/powerpoint/2010/main" val="1743855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FD834-91A5-C0DB-0F46-4266A2FED6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a:extLst>
              <a:ext uri="{FF2B5EF4-FFF2-40B4-BE49-F238E27FC236}">
                <a16:creationId xmlns:a16="http://schemas.microsoft.com/office/drawing/2014/main" id="{D1587CF3-4CBE-7F02-732E-AEC1555195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a:extLst>
              <a:ext uri="{FF2B5EF4-FFF2-40B4-BE49-F238E27FC236}">
                <a16:creationId xmlns:a16="http://schemas.microsoft.com/office/drawing/2014/main" id="{D9FE4E38-5C0F-55E9-7851-454F1128A4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6EBEFF-FE1D-165F-FB9C-A95A5985E301}"/>
              </a:ext>
            </a:extLst>
          </p:cNvPr>
          <p:cNvSpPr>
            <a:spLocks noGrp="1"/>
          </p:cNvSpPr>
          <p:nvPr>
            <p:ph type="dt" sz="half" idx="10"/>
          </p:nvPr>
        </p:nvSpPr>
        <p:spPr/>
        <p:txBody>
          <a:bodyPr/>
          <a:lstStyle/>
          <a:p>
            <a:fld id="{50FAD65F-237A-4ECB-A9A9-643E83877D58}" type="datetimeFigureOut">
              <a:rPr lang="fr-FR" smtClean="0"/>
              <a:t>02/09/2025</a:t>
            </a:fld>
            <a:endParaRPr lang="fr-FR"/>
          </a:p>
        </p:txBody>
      </p:sp>
      <p:sp>
        <p:nvSpPr>
          <p:cNvPr id="6" name="Footer Placeholder 5">
            <a:extLst>
              <a:ext uri="{FF2B5EF4-FFF2-40B4-BE49-F238E27FC236}">
                <a16:creationId xmlns:a16="http://schemas.microsoft.com/office/drawing/2014/main" id="{0BE9426E-95A8-E37E-FD55-F5724A6FC7D4}"/>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8DF04E6A-1FE0-F642-0245-5FD5291FE071}"/>
              </a:ext>
            </a:extLst>
          </p:cNvPr>
          <p:cNvSpPr>
            <a:spLocks noGrp="1"/>
          </p:cNvSpPr>
          <p:nvPr>
            <p:ph type="sldNum" sz="quarter" idx="12"/>
          </p:nvPr>
        </p:nvSpPr>
        <p:spPr/>
        <p:txBody>
          <a:bodyPr/>
          <a:lstStyle/>
          <a:p>
            <a:fld id="{8B92B579-EA95-4AE3-A158-53AEA0153AB0}" type="slidenum">
              <a:rPr lang="fr-FR" smtClean="0"/>
              <a:t>‹#›</a:t>
            </a:fld>
            <a:endParaRPr lang="fr-FR"/>
          </a:p>
        </p:txBody>
      </p:sp>
    </p:spTree>
    <p:extLst>
      <p:ext uri="{BB962C8B-B14F-4D97-AF65-F5344CB8AC3E}">
        <p14:creationId xmlns:p14="http://schemas.microsoft.com/office/powerpoint/2010/main" val="3360141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BEBCD-C9F4-B5CC-78C3-792CFEFE2A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a:extLst>
              <a:ext uri="{FF2B5EF4-FFF2-40B4-BE49-F238E27FC236}">
                <a16:creationId xmlns:a16="http://schemas.microsoft.com/office/drawing/2014/main" id="{7A8CE2B8-40FF-C77C-B8E9-4ECFDDF576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a:extLst>
              <a:ext uri="{FF2B5EF4-FFF2-40B4-BE49-F238E27FC236}">
                <a16:creationId xmlns:a16="http://schemas.microsoft.com/office/drawing/2014/main" id="{5198F888-5268-5B11-43E8-5E78BF0764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C8D5B9-E73D-5AD6-771E-6AC20C070C53}"/>
              </a:ext>
            </a:extLst>
          </p:cNvPr>
          <p:cNvSpPr>
            <a:spLocks noGrp="1"/>
          </p:cNvSpPr>
          <p:nvPr>
            <p:ph type="dt" sz="half" idx="10"/>
          </p:nvPr>
        </p:nvSpPr>
        <p:spPr/>
        <p:txBody>
          <a:bodyPr/>
          <a:lstStyle/>
          <a:p>
            <a:fld id="{50FAD65F-237A-4ECB-A9A9-643E83877D58}" type="datetimeFigureOut">
              <a:rPr lang="fr-FR" smtClean="0"/>
              <a:t>02/09/2025</a:t>
            </a:fld>
            <a:endParaRPr lang="fr-FR"/>
          </a:p>
        </p:txBody>
      </p:sp>
      <p:sp>
        <p:nvSpPr>
          <p:cNvPr id="6" name="Footer Placeholder 5">
            <a:extLst>
              <a:ext uri="{FF2B5EF4-FFF2-40B4-BE49-F238E27FC236}">
                <a16:creationId xmlns:a16="http://schemas.microsoft.com/office/drawing/2014/main" id="{253DBD29-D8B3-2118-22B2-1720D0C10869}"/>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4AD63E41-D999-8A7E-489A-A1B695D508D6}"/>
              </a:ext>
            </a:extLst>
          </p:cNvPr>
          <p:cNvSpPr>
            <a:spLocks noGrp="1"/>
          </p:cNvSpPr>
          <p:nvPr>
            <p:ph type="sldNum" sz="quarter" idx="12"/>
          </p:nvPr>
        </p:nvSpPr>
        <p:spPr/>
        <p:txBody>
          <a:bodyPr/>
          <a:lstStyle/>
          <a:p>
            <a:fld id="{8B92B579-EA95-4AE3-A158-53AEA0153AB0}" type="slidenum">
              <a:rPr lang="fr-FR" smtClean="0"/>
              <a:t>‹#›</a:t>
            </a:fld>
            <a:endParaRPr lang="fr-FR"/>
          </a:p>
        </p:txBody>
      </p:sp>
    </p:spTree>
    <p:extLst>
      <p:ext uri="{BB962C8B-B14F-4D97-AF65-F5344CB8AC3E}">
        <p14:creationId xmlns:p14="http://schemas.microsoft.com/office/powerpoint/2010/main" val="4214014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C2D3E4-BBDA-6492-E8CC-5D2DB1B8F8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a:extLst>
              <a:ext uri="{FF2B5EF4-FFF2-40B4-BE49-F238E27FC236}">
                <a16:creationId xmlns:a16="http://schemas.microsoft.com/office/drawing/2014/main" id="{BF5B9060-A985-7502-8A21-B2EAD474BF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648CC847-F559-C8DC-3401-6ACD90E107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0FAD65F-237A-4ECB-A9A9-643E83877D58}" type="datetimeFigureOut">
              <a:rPr lang="fr-FR" smtClean="0"/>
              <a:t>02/09/2025</a:t>
            </a:fld>
            <a:endParaRPr lang="fr-FR"/>
          </a:p>
        </p:txBody>
      </p:sp>
      <p:sp>
        <p:nvSpPr>
          <p:cNvPr id="5" name="Footer Placeholder 4">
            <a:extLst>
              <a:ext uri="{FF2B5EF4-FFF2-40B4-BE49-F238E27FC236}">
                <a16:creationId xmlns:a16="http://schemas.microsoft.com/office/drawing/2014/main" id="{93CC3D27-D263-4D40-44BA-3328A4C5A8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Slide Number Placeholder 5">
            <a:extLst>
              <a:ext uri="{FF2B5EF4-FFF2-40B4-BE49-F238E27FC236}">
                <a16:creationId xmlns:a16="http://schemas.microsoft.com/office/drawing/2014/main" id="{F9DD7B1E-FDE9-3D10-B2FB-1CAD4F1C27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B92B579-EA95-4AE3-A158-53AEA0153AB0}" type="slidenum">
              <a:rPr lang="fr-FR" smtClean="0"/>
              <a:t>‹#›</a:t>
            </a:fld>
            <a:endParaRPr lang="fr-FR"/>
          </a:p>
        </p:txBody>
      </p:sp>
    </p:spTree>
    <p:extLst>
      <p:ext uri="{BB962C8B-B14F-4D97-AF65-F5344CB8AC3E}">
        <p14:creationId xmlns:p14="http://schemas.microsoft.com/office/powerpoint/2010/main" val="25904773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g4QavJSxvaU"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abcnews.go.com/author/Daniel_Peck" TargetMode="External"/><Relationship Id="rId2" Type="http://schemas.openxmlformats.org/officeDocument/2006/relationships/hyperlink" Target="https://abcnews.go.com/author/Nadine_ElBawab" TargetMode="External"/><Relationship Id="rId1" Type="http://schemas.openxmlformats.org/officeDocument/2006/relationships/slideLayout" Target="../slideLayouts/slideLayout2.xml"/><Relationship Id="rId6" Type="http://schemas.openxmlformats.org/officeDocument/2006/relationships/hyperlink" Target="https://abcnews.go.com/US/timeline-catastrophic-flooding-texas-claims-lives-27/story?id=123500139" TargetMode="External"/><Relationship Id="rId5" Type="http://schemas.openxmlformats.org/officeDocument/2006/relationships/hyperlink" Target="https://abcnews.go.com/author/bonnie_mclean" TargetMode="External"/><Relationship Id="rId4" Type="http://schemas.openxmlformats.org/officeDocument/2006/relationships/hyperlink" Target="https://abcnews.go.com/author/Kyle_Reiman"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docs.fcc.gov/public/attachments/DOC-413229A1.pdf" TargetMode="External"/><Relationship Id="rId2" Type="http://schemas.openxmlformats.org/officeDocument/2006/relationships/hyperlink" Target="https://www.today.com/popculture/tv/the-late-show-with-stephen-colbert-canceled-rcna219500"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goodmorningamerica.com/style/story/loco-labubu-adults-stop-buying-collectible-plush-toy-123452499"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finance.senate.gov/chairmans-news/one-big-beautiful-bill-new-tax-relief-overwhelmingly-benefits-working-class" TargetMode="External"/><Relationship Id="rId2" Type="http://schemas.openxmlformats.org/officeDocument/2006/relationships/hyperlink" Target="https://www.whitehouse.gov/articles/2025/04/icymi-president-trumps-largest-tax-cut-in-history/" TargetMode="External"/><Relationship Id="rId1" Type="http://schemas.openxmlformats.org/officeDocument/2006/relationships/slideLayout" Target="../slideLayouts/slideLayout2.xml"/><Relationship Id="rId4" Type="http://schemas.openxmlformats.org/officeDocument/2006/relationships/hyperlink" Target="https://www.whitehouse.gov/wp-content/uploads/2025/03/Preserving-and-Expanding-Low-Tax-Rates-to-Create-American-Economic-Prosperity.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D35FC-3CED-6C5C-52C3-AA48A7D40804}"/>
              </a:ext>
            </a:extLst>
          </p:cNvPr>
          <p:cNvSpPr>
            <a:spLocks noGrp="1"/>
          </p:cNvSpPr>
          <p:nvPr>
            <p:ph type="ctrTitle"/>
          </p:nvPr>
        </p:nvSpPr>
        <p:spPr/>
        <p:txBody>
          <a:bodyPr/>
          <a:lstStyle/>
          <a:p>
            <a:r>
              <a:rPr lang="fr-FR" dirty="0"/>
              <a:t>Summer news</a:t>
            </a:r>
          </a:p>
        </p:txBody>
      </p:sp>
      <p:sp>
        <p:nvSpPr>
          <p:cNvPr id="3" name="Subtitle 2">
            <a:extLst>
              <a:ext uri="{FF2B5EF4-FFF2-40B4-BE49-F238E27FC236}">
                <a16:creationId xmlns:a16="http://schemas.microsoft.com/office/drawing/2014/main" id="{5D684EF8-112A-7756-810C-DEB5E8B6BF2C}"/>
              </a:ext>
            </a:extLst>
          </p:cNvPr>
          <p:cNvSpPr>
            <a:spLocks noGrp="1"/>
          </p:cNvSpPr>
          <p:nvPr>
            <p:ph type="subTitle" idx="1"/>
          </p:nvPr>
        </p:nvSpPr>
        <p:spPr/>
        <p:txBody>
          <a:bodyPr/>
          <a:lstStyle/>
          <a:p>
            <a:r>
              <a:rPr lang="fr-FR" dirty="0"/>
              <a:t>2025</a:t>
            </a:r>
          </a:p>
        </p:txBody>
      </p:sp>
    </p:spTree>
    <p:extLst>
      <p:ext uri="{BB962C8B-B14F-4D97-AF65-F5344CB8AC3E}">
        <p14:creationId xmlns:p14="http://schemas.microsoft.com/office/powerpoint/2010/main" val="319372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BF1D8-9FF4-218B-7A33-E2577C6002C9}"/>
              </a:ext>
            </a:extLst>
          </p:cNvPr>
          <p:cNvSpPr>
            <a:spLocks noGrp="1"/>
          </p:cNvSpPr>
          <p:nvPr>
            <p:ph type="title"/>
          </p:nvPr>
        </p:nvSpPr>
        <p:spPr/>
        <p:txBody>
          <a:bodyPr/>
          <a:lstStyle/>
          <a:p>
            <a:r>
              <a:rPr lang="fr-FR" dirty="0"/>
              <a:t>To go </a:t>
            </a:r>
            <a:r>
              <a:rPr lang="fr-FR" dirty="0" err="1"/>
              <a:t>further</a:t>
            </a:r>
            <a:r>
              <a:rPr lang="fr-FR" dirty="0"/>
              <a:t>:</a:t>
            </a:r>
          </a:p>
        </p:txBody>
      </p:sp>
      <p:sp>
        <p:nvSpPr>
          <p:cNvPr id="3" name="Content Placeholder 2">
            <a:extLst>
              <a:ext uri="{FF2B5EF4-FFF2-40B4-BE49-F238E27FC236}">
                <a16:creationId xmlns:a16="http://schemas.microsoft.com/office/drawing/2014/main" id="{7F9711DF-A5D8-8F07-DA9C-4899FCD2273F}"/>
              </a:ext>
            </a:extLst>
          </p:cNvPr>
          <p:cNvSpPr>
            <a:spLocks noGrp="1"/>
          </p:cNvSpPr>
          <p:nvPr>
            <p:ph idx="1"/>
          </p:nvPr>
        </p:nvSpPr>
        <p:spPr/>
        <p:txBody>
          <a:bodyPr/>
          <a:lstStyle/>
          <a:p>
            <a:r>
              <a:rPr lang="en-US" dirty="0">
                <a:hlinkClick r:id="rId2"/>
              </a:rPr>
              <a:t>Here's who will and won't benefit from President Trump's "big, beautiful bill"</a:t>
            </a:r>
            <a:endParaRPr lang="fr-FR" dirty="0"/>
          </a:p>
          <a:p>
            <a:endParaRPr lang="fr-FR" dirty="0"/>
          </a:p>
        </p:txBody>
      </p:sp>
    </p:spTree>
    <p:extLst>
      <p:ext uri="{BB962C8B-B14F-4D97-AF65-F5344CB8AC3E}">
        <p14:creationId xmlns:p14="http://schemas.microsoft.com/office/powerpoint/2010/main" val="2403144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D784D-1806-DE1B-0D22-098E1F2A4126}"/>
              </a:ext>
            </a:extLst>
          </p:cNvPr>
          <p:cNvSpPr>
            <a:spLocks noGrp="1"/>
          </p:cNvSpPr>
          <p:nvPr>
            <p:ph type="title"/>
          </p:nvPr>
        </p:nvSpPr>
        <p:spPr/>
        <p:txBody>
          <a:bodyPr/>
          <a:lstStyle/>
          <a:p>
            <a:endParaRPr lang="fr-FR"/>
          </a:p>
        </p:txBody>
      </p:sp>
      <p:sp>
        <p:nvSpPr>
          <p:cNvPr id="3" name="Content Placeholder 2">
            <a:extLst>
              <a:ext uri="{FF2B5EF4-FFF2-40B4-BE49-F238E27FC236}">
                <a16:creationId xmlns:a16="http://schemas.microsoft.com/office/drawing/2014/main" id="{1AAE95C4-59BF-993D-B1DF-2DD511C70C59}"/>
              </a:ext>
            </a:extLst>
          </p:cNvPr>
          <p:cNvSpPr>
            <a:spLocks noGrp="1"/>
          </p:cNvSpPr>
          <p:nvPr>
            <p:ph idx="1"/>
          </p:nvPr>
        </p:nvSpPr>
        <p:spPr/>
        <p:txBody>
          <a:bodyPr>
            <a:normAutofit/>
          </a:bodyPr>
          <a:lstStyle/>
          <a:p>
            <a:pPr marL="0" indent="0" algn="ctr">
              <a:buNone/>
            </a:pPr>
            <a:r>
              <a:rPr lang="fr-FR" sz="4000" b="1" dirty="0">
                <a:ln w="22225">
                  <a:solidFill>
                    <a:schemeClr val="accent2"/>
                  </a:solidFill>
                  <a:prstDash val="solid"/>
                </a:ln>
                <a:solidFill>
                  <a:schemeClr val="accent2">
                    <a:lumMod val="40000"/>
                    <a:lumOff val="60000"/>
                  </a:schemeClr>
                </a:solidFill>
              </a:rPr>
              <a:t>GEOPOLITICS</a:t>
            </a:r>
          </a:p>
        </p:txBody>
      </p:sp>
    </p:spTree>
    <p:extLst>
      <p:ext uri="{BB962C8B-B14F-4D97-AF65-F5344CB8AC3E}">
        <p14:creationId xmlns:p14="http://schemas.microsoft.com/office/powerpoint/2010/main" val="3198002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B2156-AB10-7BEB-A672-A52A9C56861C}"/>
              </a:ext>
            </a:extLst>
          </p:cNvPr>
          <p:cNvSpPr>
            <a:spLocks noGrp="1"/>
          </p:cNvSpPr>
          <p:nvPr>
            <p:ph type="title"/>
          </p:nvPr>
        </p:nvSpPr>
        <p:spPr/>
        <p:txBody>
          <a:bodyPr/>
          <a:lstStyle/>
          <a:p>
            <a:r>
              <a:rPr lang="fr-FR" dirty="0"/>
              <a:t>15 August</a:t>
            </a:r>
          </a:p>
        </p:txBody>
      </p:sp>
      <p:pic>
        <p:nvPicPr>
          <p:cNvPr id="5122" name="Picture 2" descr="President Trump greets Russian President Vladimir Putin at Joint Base Elmendorf-Richardson on Friday in Anchorage, Alaska. On his flight to Alaska, Trump said his top priority was a ceasefire in the Russia-Ukraine war. After meeting with Putin, Trump said a ceasefire was not essential, and it was better to seek a permanent peace agreement.">
            <a:extLst>
              <a:ext uri="{FF2B5EF4-FFF2-40B4-BE49-F238E27FC236}">
                <a16:creationId xmlns:a16="http://schemas.microsoft.com/office/drawing/2014/main" id="{8EC945E5-B309-1C05-8522-BFFCD2DBEA3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71521" y="2133600"/>
            <a:ext cx="5627294" cy="37498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3801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D73BB-785E-B330-0215-A2F6D6D02BA6}"/>
              </a:ext>
            </a:extLst>
          </p:cNvPr>
          <p:cNvSpPr>
            <a:spLocks noGrp="1"/>
          </p:cNvSpPr>
          <p:nvPr>
            <p:ph type="title"/>
          </p:nvPr>
        </p:nvSpPr>
        <p:spPr/>
        <p:txBody>
          <a:bodyPr>
            <a:normAutofit fontScale="90000"/>
          </a:bodyPr>
          <a:lstStyle/>
          <a:p>
            <a:r>
              <a:rPr lang="en-US" b="1" i="0" dirty="0">
                <a:solidFill>
                  <a:srgbClr val="2A303C"/>
                </a:solidFill>
                <a:effectLst/>
                <a:latin typeface="The Antiqua B Bold"/>
              </a:rPr>
              <a:t>No breakthrough after Trump and Putin meet for over two hours at Alaska summit</a:t>
            </a:r>
            <a:br>
              <a:rPr lang="en-US" b="1" i="0" dirty="0">
                <a:solidFill>
                  <a:srgbClr val="2A303C"/>
                </a:solidFill>
                <a:effectLst/>
                <a:latin typeface="The Antiqua B Bold"/>
              </a:rPr>
            </a:br>
            <a:endParaRPr lang="fr-FR" dirty="0"/>
          </a:p>
        </p:txBody>
      </p:sp>
      <p:sp>
        <p:nvSpPr>
          <p:cNvPr id="3" name="Content Placeholder 2">
            <a:extLst>
              <a:ext uri="{FF2B5EF4-FFF2-40B4-BE49-F238E27FC236}">
                <a16:creationId xmlns:a16="http://schemas.microsoft.com/office/drawing/2014/main" id="{52AF7B5E-7216-B6AE-5647-8E1EEA74A2D5}"/>
              </a:ext>
            </a:extLst>
          </p:cNvPr>
          <p:cNvSpPr>
            <a:spLocks noGrp="1"/>
          </p:cNvSpPr>
          <p:nvPr>
            <p:ph idx="1"/>
          </p:nvPr>
        </p:nvSpPr>
        <p:spPr/>
        <p:txBody>
          <a:bodyPr/>
          <a:lstStyle/>
          <a:p>
            <a:r>
              <a:rPr lang="en-US" b="0" i="0" dirty="0">
                <a:solidFill>
                  <a:srgbClr val="2A303C"/>
                </a:solidFill>
                <a:effectLst/>
                <a:latin typeface="Marr Sans Medium"/>
              </a:rPr>
              <a:t>US President Trump said there were wide areas of agreement with Russian leader Vladimir Putin but offered no specifics. He added that 'It's really up to President Zelensky to get it done.’</a:t>
            </a:r>
          </a:p>
          <a:p>
            <a:r>
              <a:rPr lang="en-US" i="1" dirty="0">
                <a:solidFill>
                  <a:srgbClr val="2A303C"/>
                </a:solidFill>
                <a:latin typeface="Marr Sans Medium"/>
              </a:rPr>
              <a:t>Le Monde</a:t>
            </a:r>
            <a:r>
              <a:rPr lang="en-US" dirty="0">
                <a:solidFill>
                  <a:srgbClr val="2A303C"/>
                </a:solidFill>
                <a:latin typeface="Marr Sans Medium"/>
              </a:rPr>
              <a:t>, with AP and AFP, 15 August</a:t>
            </a:r>
            <a:endParaRPr lang="fr-FR" dirty="0"/>
          </a:p>
        </p:txBody>
      </p:sp>
    </p:spTree>
    <p:extLst>
      <p:ext uri="{BB962C8B-B14F-4D97-AF65-F5344CB8AC3E}">
        <p14:creationId xmlns:p14="http://schemas.microsoft.com/office/powerpoint/2010/main" val="1379452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46AE1-1883-D955-91FC-7E64CDCE23DB}"/>
              </a:ext>
            </a:extLst>
          </p:cNvPr>
          <p:cNvSpPr>
            <a:spLocks noGrp="1"/>
          </p:cNvSpPr>
          <p:nvPr>
            <p:ph type="title"/>
          </p:nvPr>
        </p:nvSpPr>
        <p:spPr/>
        <p:txBody>
          <a:bodyPr/>
          <a:lstStyle/>
          <a:p>
            <a:endParaRPr lang="fr-FR"/>
          </a:p>
        </p:txBody>
      </p:sp>
      <p:sp>
        <p:nvSpPr>
          <p:cNvPr id="3" name="Content Placeholder 2">
            <a:extLst>
              <a:ext uri="{FF2B5EF4-FFF2-40B4-BE49-F238E27FC236}">
                <a16:creationId xmlns:a16="http://schemas.microsoft.com/office/drawing/2014/main" id="{F6559AA0-7917-0649-C1FC-FDB9B24E1578}"/>
              </a:ext>
            </a:extLst>
          </p:cNvPr>
          <p:cNvSpPr>
            <a:spLocks noGrp="1"/>
          </p:cNvSpPr>
          <p:nvPr>
            <p:ph idx="1"/>
          </p:nvPr>
        </p:nvSpPr>
        <p:spPr/>
        <p:txBody>
          <a:bodyPr>
            <a:normAutofit/>
          </a:bodyPr>
          <a:lstStyle/>
          <a:p>
            <a:pPr marL="0" indent="0" algn="ctr">
              <a:buNone/>
            </a:pPr>
            <a:r>
              <a:rPr lang="fr-FR" sz="4400" b="1" dirty="0">
                <a:ln w="22225">
                  <a:solidFill>
                    <a:schemeClr val="accent2"/>
                  </a:solidFill>
                  <a:prstDash val="solid"/>
                </a:ln>
                <a:solidFill>
                  <a:schemeClr val="accent2">
                    <a:lumMod val="40000"/>
                    <a:lumOff val="60000"/>
                  </a:schemeClr>
                </a:solidFill>
              </a:rPr>
              <a:t>ENVIRONMENT</a:t>
            </a:r>
          </a:p>
        </p:txBody>
      </p:sp>
    </p:spTree>
    <p:extLst>
      <p:ext uri="{BB962C8B-B14F-4D97-AF65-F5344CB8AC3E}">
        <p14:creationId xmlns:p14="http://schemas.microsoft.com/office/powerpoint/2010/main" val="2835754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42B43-BE86-E545-ED24-1D0048BFC91F}"/>
              </a:ext>
            </a:extLst>
          </p:cNvPr>
          <p:cNvSpPr>
            <a:spLocks noGrp="1"/>
          </p:cNvSpPr>
          <p:nvPr>
            <p:ph type="title"/>
          </p:nvPr>
        </p:nvSpPr>
        <p:spPr/>
        <p:txBody>
          <a:bodyPr/>
          <a:lstStyle/>
          <a:p>
            <a:r>
              <a:rPr lang="fr-FR" dirty="0"/>
              <a:t>4-5 July</a:t>
            </a:r>
          </a:p>
        </p:txBody>
      </p:sp>
      <p:pic>
        <p:nvPicPr>
          <p:cNvPr id="3074" name="Picture 2" descr="Texas flooding timeline: How rapidly rising waters killed dozens - ABC News">
            <a:extLst>
              <a:ext uri="{FF2B5EF4-FFF2-40B4-BE49-F238E27FC236}">
                <a16:creationId xmlns:a16="http://schemas.microsoft.com/office/drawing/2014/main" id="{55E80998-3091-5093-94EC-F5F44E5C156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84880" y="1971040"/>
            <a:ext cx="5662047" cy="3767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3778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1BA19-CF79-B669-4285-5A7C1FACBE3C}"/>
              </a:ext>
            </a:extLst>
          </p:cNvPr>
          <p:cNvSpPr>
            <a:spLocks noGrp="1"/>
          </p:cNvSpPr>
          <p:nvPr>
            <p:ph type="title"/>
          </p:nvPr>
        </p:nvSpPr>
        <p:spPr/>
        <p:txBody>
          <a:bodyPr>
            <a:normAutofit fontScale="90000"/>
          </a:bodyPr>
          <a:lstStyle/>
          <a:p>
            <a:r>
              <a:rPr lang="en-US" b="1" dirty="0">
                <a:solidFill>
                  <a:srgbClr val="141618"/>
                </a:solidFill>
                <a:effectLst/>
                <a:latin typeface="Post-Grotesk"/>
              </a:rPr>
              <a:t>Texas flooding timeline: How rapidly rising waters killed dozens</a:t>
            </a:r>
            <a:br>
              <a:rPr lang="en-US" b="1" dirty="0">
                <a:solidFill>
                  <a:srgbClr val="141618"/>
                </a:solidFill>
                <a:effectLst/>
                <a:latin typeface="Post-Grotesk"/>
              </a:rPr>
            </a:br>
            <a:endParaRPr lang="fr-FR" dirty="0"/>
          </a:p>
        </p:txBody>
      </p:sp>
      <p:sp>
        <p:nvSpPr>
          <p:cNvPr id="4" name="Rectangle 1">
            <a:extLst>
              <a:ext uri="{FF2B5EF4-FFF2-40B4-BE49-F238E27FC236}">
                <a16:creationId xmlns:a16="http://schemas.microsoft.com/office/drawing/2014/main" id="{9BC04D32-51AD-048A-4C7F-EC643DB75533}"/>
              </a:ext>
            </a:extLst>
          </p:cNvPr>
          <p:cNvSpPr>
            <a:spLocks noGrp="1" noChangeArrowheads="1"/>
          </p:cNvSpPr>
          <p:nvPr>
            <p:ph idx="1"/>
          </p:nvPr>
        </p:nvSpPr>
        <p:spPr bwMode="auto">
          <a:xfrm>
            <a:off x="1031240" y="1507629"/>
            <a:ext cx="7909560" cy="92333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err="1">
                <a:ln>
                  <a:noFill/>
                </a:ln>
                <a:solidFill>
                  <a:srgbClr val="656C7A"/>
                </a:solidFill>
                <a:effectLst/>
                <a:cs typeface="Arial" panose="020B0604020202020204" pitchFamily="34" charset="0"/>
              </a:rPr>
              <a:t>By</a:t>
            </a:r>
            <a:r>
              <a:rPr kumimoji="0" lang="fr-FR" altLang="fr-FR" sz="1200" b="1" i="0" u="sng" strike="noStrike" cap="none" normalizeH="0" baseline="0" dirty="0" err="1">
                <a:ln>
                  <a:noFill/>
                </a:ln>
                <a:solidFill>
                  <a:srgbClr val="0045DA"/>
                </a:solidFill>
                <a:effectLst/>
                <a:cs typeface="Arial" panose="020B0604020202020204" pitchFamily="34" charset="0"/>
                <a:hlinkClick r:id="rId2"/>
              </a:rPr>
              <a:t>Nadine</a:t>
            </a:r>
            <a:r>
              <a:rPr kumimoji="0" lang="fr-FR" altLang="fr-FR" sz="1200" b="1" i="0" u="sng" strike="noStrike" cap="none" normalizeH="0" baseline="0" dirty="0">
                <a:ln>
                  <a:noFill/>
                </a:ln>
                <a:solidFill>
                  <a:srgbClr val="0045DA"/>
                </a:solidFill>
                <a:effectLst/>
                <a:cs typeface="Arial" panose="020B0604020202020204" pitchFamily="34" charset="0"/>
                <a:hlinkClick r:id="rId2"/>
              </a:rPr>
              <a:t> El-</a:t>
            </a:r>
            <a:r>
              <a:rPr kumimoji="0" lang="fr-FR" altLang="fr-FR" sz="1200" b="1" i="0" u="sng" strike="noStrike" cap="none" normalizeH="0" baseline="0" dirty="0" err="1">
                <a:ln>
                  <a:noFill/>
                </a:ln>
                <a:solidFill>
                  <a:srgbClr val="0045DA"/>
                </a:solidFill>
                <a:effectLst/>
                <a:cs typeface="Arial" panose="020B0604020202020204" pitchFamily="34" charset="0"/>
                <a:hlinkClick r:id="rId2"/>
              </a:rPr>
              <a:t>Bawab</a:t>
            </a:r>
            <a:r>
              <a:rPr kumimoji="0" lang="fr-FR" altLang="fr-FR" sz="1200" b="0" i="0" u="none" strike="noStrike" cap="none" normalizeH="0" baseline="0" dirty="0">
                <a:ln>
                  <a:noFill/>
                </a:ln>
                <a:solidFill>
                  <a:srgbClr val="656C7A"/>
                </a:solidFill>
                <a:effectLst/>
                <a:cs typeface="Arial" panose="020B0604020202020204" pitchFamily="34" charset="0"/>
              </a:rPr>
              <a:t>, </a:t>
            </a:r>
            <a:r>
              <a:rPr kumimoji="0" lang="fr-FR" altLang="fr-FR" sz="1200" b="1" i="0" u="sng" strike="noStrike" cap="none" normalizeH="0" baseline="0" dirty="0">
                <a:ln>
                  <a:noFill/>
                </a:ln>
                <a:solidFill>
                  <a:srgbClr val="0045DA"/>
                </a:solidFill>
                <a:effectLst/>
                <a:cs typeface="Arial" panose="020B0604020202020204" pitchFamily="34" charset="0"/>
                <a:hlinkClick r:id="rId3"/>
              </a:rPr>
              <a:t>Daniel Peck</a:t>
            </a:r>
            <a:r>
              <a:rPr kumimoji="0" lang="fr-FR" altLang="fr-FR" sz="1200" b="0" i="0" u="none" strike="noStrike" cap="none" normalizeH="0" baseline="0" dirty="0">
                <a:ln>
                  <a:noFill/>
                </a:ln>
                <a:solidFill>
                  <a:srgbClr val="656C7A"/>
                </a:solidFill>
                <a:effectLst/>
                <a:cs typeface="Arial" panose="020B0604020202020204" pitchFamily="34" charset="0"/>
              </a:rPr>
              <a:t>, </a:t>
            </a:r>
            <a:r>
              <a:rPr kumimoji="0" lang="fr-FR" altLang="fr-FR" sz="1200" b="1" i="0" u="sng" strike="noStrike" cap="none" normalizeH="0" baseline="0" dirty="0">
                <a:ln>
                  <a:noFill/>
                </a:ln>
                <a:solidFill>
                  <a:srgbClr val="0045DA"/>
                </a:solidFill>
                <a:effectLst/>
                <a:cs typeface="Arial" panose="020B0604020202020204" pitchFamily="34" charset="0"/>
                <a:hlinkClick r:id="rId4"/>
              </a:rPr>
              <a:t>Kyle </a:t>
            </a:r>
            <a:r>
              <a:rPr kumimoji="0" lang="fr-FR" altLang="fr-FR" sz="1200" b="1" i="0" u="sng" strike="noStrike" cap="none" normalizeH="0" baseline="0" dirty="0" err="1">
                <a:ln>
                  <a:noFill/>
                </a:ln>
                <a:solidFill>
                  <a:srgbClr val="0045DA"/>
                </a:solidFill>
                <a:effectLst/>
                <a:cs typeface="Arial" panose="020B0604020202020204" pitchFamily="34" charset="0"/>
                <a:hlinkClick r:id="rId4"/>
              </a:rPr>
              <a:t>Reiman</a:t>
            </a:r>
            <a:r>
              <a:rPr kumimoji="0" lang="fr-FR" altLang="fr-FR" sz="1200" b="0" i="0" u="none" strike="noStrike" cap="none" normalizeH="0" baseline="0" dirty="0">
                <a:ln>
                  <a:noFill/>
                </a:ln>
                <a:solidFill>
                  <a:srgbClr val="656C7A"/>
                </a:solidFill>
                <a:effectLst/>
                <a:cs typeface="Arial" panose="020B0604020202020204" pitchFamily="34" charset="0"/>
              </a:rPr>
              <a:t>, and </a:t>
            </a:r>
            <a:r>
              <a:rPr kumimoji="0" lang="fr-FR" altLang="fr-FR" sz="1200" b="1" i="0" u="sng" strike="noStrike" cap="none" normalizeH="0" baseline="0" dirty="0">
                <a:ln>
                  <a:noFill/>
                </a:ln>
                <a:solidFill>
                  <a:srgbClr val="0045DA"/>
                </a:solidFill>
                <a:effectLst/>
                <a:cs typeface="Arial" panose="020B0604020202020204" pitchFamily="34" charset="0"/>
                <a:hlinkClick r:id="rId5"/>
              </a:rPr>
              <a:t>Bonnie </a:t>
            </a:r>
            <a:r>
              <a:rPr kumimoji="0" lang="fr-FR" altLang="fr-FR" sz="1200" b="1" i="0" u="sng" strike="noStrike" cap="none" normalizeH="0" baseline="0" dirty="0" err="1">
                <a:ln>
                  <a:noFill/>
                </a:ln>
                <a:solidFill>
                  <a:srgbClr val="0045DA"/>
                </a:solidFill>
                <a:effectLst/>
                <a:cs typeface="Arial" panose="020B0604020202020204" pitchFamily="34" charset="0"/>
                <a:hlinkClick r:id="rId5"/>
              </a:rPr>
              <a:t>Mclean</a:t>
            </a:r>
            <a:endParaRPr kumimoji="0" lang="fr-FR" altLang="fr-FR" sz="1200" b="0" i="0" u="none" strike="noStrike" cap="none" normalizeH="0" baseline="0" dirty="0">
              <a:ln>
                <a:noFill/>
              </a:ln>
              <a:solidFill>
                <a:srgbClr val="000000"/>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solidFill>
                  <a:srgbClr val="656C7A"/>
                </a:solidFill>
                <a:effectLst/>
                <a:cs typeface="Arial" panose="020B0604020202020204" pitchFamily="34" charset="0"/>
              </a:rPr>
              <a:t>August 1, 2025, 4:11 PM ABC news</a:t>
            </a:r>
            <a:endParaRPr kumimoji="0" lang="fr-FR" altLang="fr-FR" sz="1200" b="0" i="0" u="none" strike="noStrike" cap="none" normalizeH="0" baseline="0" dirty="0">
              <a:ln>
                <a:noFill/>
              </a:ln>
              <a:solidFill>
                <a:srgbClr val="000000"/>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br>
              <a:rPr kumimoji="0" lang="fr-FR" altLang="fr-FR" sz="1800" b="0" i="0" u="none" strike="noStrike" cap="none" normalizeH="0" baseline="0" dirty="0">
                <a:ln>
                  <a:noFill/>
                </a:ln>
                <a:solidFill>
                  <a:srgbClr val="000000"/>
                </a:solidFill>
                <a:effectLst/>
                <a:latin typeface="SansSerifFont"/>
              </a:rPr>
            </a:b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 name="TextBox 5">
            <a:extLst>
              <a:ext uri="{FF2B5EF4-FFF2-40B4-BE49-F238E27FC236}">
                <a16:creationId xmlns:a16="http://schemas.microsoft.com/office/drawing/2014/main" id="{1D374856-A9DE-E2C1-DDFE-37A3EF2A2F58}"/>
              </a:ext>
            </a:extLst>
          </p:cNvPr>
          <p:cNvSpPr txBox="1"/>
          <p:nvPr/>
        </p:nvSpPr>
        <p:spPr>
          <a:xfrm>
            <a:off x="3048000" y="3095675"/>
            <a:ext cx="6096000" cy="646331"/>
          </a:xfrm>
          <a:prstGeom prst="rect">
            <a:avLst/>
          </a:prstGeom>
          <a:noFill/>
        </p:spPr>
        <p:txBody>
          <a:bodyPr wrap="square">
            <a:spAutoFit/>
          </a:bodyPr>
          <a:lstStyle/>
          <a:p>
            <a:r>
              <a:rPr lang="en-US" dirty="0">
                <a:hlinkClick r:id="rId6"/>
              </a:rPr>
              <a:t>Texas flooding timeline: How rapidly rising waters killed dozens - ABC News</a:t>
            </a:r>
            <a:endParaRPr lang="fr-FR" dirty="0"/>
          </a:p>
        </p:txBody>
      </p:sp>
    </p:spTree>
    <p:extLst>
      <p:ext uri="{BB962C8B-B14F-4D97-AF65-F5344CB8AC3E}">
        <p14:creationId xmlns:p14="http://schemas.microsoft.com/office/powerpoint/2010/main" val="554668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01004-07E3-C05C-10F8-E01E81E9E696}"/>
              </a:ext>
            </a:extLst>
          </p:cNvPr>
          <p:cNvSpPr>
            <a:spLocks noGrp="1"/>
          </p:cNvSpPr>
          <p:nvPr>
            <p:ph type="title"/>
          </p:nvPr>
        </p:nvSpPr>
        <p:spPr/>
        <p:txBody>
          <a:bodyPr/>
          <a:lstStyle/>
          <a:p>
            <a:endParaRPr lang="fr-FR"/>
          </a:p>
        </p:txBody>
      </p:sp>
      <p:pic>
        <p:nvPicPr>
          <p:cNvPr id="4098" name="Picture 2" descr="Wildfires and Heat Transform Italy and Greece Into Tourism Nightmares - The  New York Times">
            <a:extLst>
              <a:ext uri="{FF2B5EF4-FFF2-40B4-BE49-F238E27FC236}">
                <a16:creationId xmlns:a16="http://schemas.microsoft.com/office/drawing/2014/main" id="{2D3FE743-1EE9-B4F9-ADC4-DB31AB953B8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76880" y="1641698"/>
            <a:ext cx="6664960" cy="4435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92458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DA37-EC8E-4849-CC11-258136D97242}"/>
              </a:ext>
            </a:extLst>
          </p:cNvPr>
          <p:cNvSpPr>
            <a:spLocks noGrp="1"/>
          </p:cNvSpPr>
          <p:nvPr>
            <p:ph type="title"/>
          </p:nvPr>
        </p:nvSpPr>
        <p:spPr/>
        <p:txBody>
          <a:bodyPr>
            <a:normAutofit fontScale="90000"/>
          </a:bodyPr>
          <a:lstStyle/>
          <a:p>
            <a:r>
              <a:rPr lang="en-US" b="0" i="0" dirty="0">
                <a:solidFill>
                  <a:srgbClr val="121212"/>
                </a:solidFill>
                <a:effectLst/>
                <a:latin typeface="GH Guardian Headline"/>
              </a:rPr>
              <a:t>EU wildfires worst on record as burning season continues</a:t>
            </a:r>
            <a:br>
              <a:rPr lang="en-US" b="0" i="0" dirty="0">
                <a:solidFill>
                  <a:srgbClr val="121212"/>
                </a:solidFill>
                <a:effectLst/>
                <a:latin typeface="GH Guardian Headline"/>
              </a:rPr>
            </a:br>
            <a:endParaRPr lang="fr-FR" dirty="0"/>
          </a:p>
        </p:txBody>
      </p:sp>
      <p:sp>
        <p:nvSpPr>
          <p:cNvPr id="3" name="Content Placeholder 2">
            <a:extLst>
              <a:ext uri="{FF2B5EF4-FFF2-40B4-BE49-F238E27FC236}">
                <a16:creationId xmlns:a16="http://schemas.microsoft.com/office/drawing/2014/main" id="{890C8206-83F9-4588-5197-8E9A4161B27D}"/>
              </a:ext>
            </a:extLst>
          </p:cNvPr>
          <p:cNvSpPr>
            <a:spLocks noGrp="1"/>
          </p:cNvSpPr>
          <p:nvPr>
            <p:ph idx="1"/>
          </p:nvPr>
        </p:nvSpPr>
        <p:spPr/>
        <p:txBody>
          <a:bodyPr/>
          <a:lstStyle/>
          <a:p>
            <a:r>
              <a:rPr lang="fr-FR" dirty="0"/>
              <a:t>Ajit Niranjan, </a:t>
            </a:r>
            <a:r>
              <a:rPr lang="fr-FR" i="1" dirty="0"/>
              <a:t>The Guardian</a:t>
            </a:r>
            <a:r>
              <a:rPr lang="fr-FR" dirty="0"/>
              <a:t>, 22 August</a:t>
            </a:r>
          </a:p>
          <a:p>
            <a:r>
              <a:rPr lang="en-US" b="0" i="0" dirty="0">
                <a:solidFill>
                  <a:srgbClr val="000000"/>
                </a:solidFill>
                <a:effectLst/>
                <a:latin typeface="GH Guardian Headline"/>
              </a:rPr>
              <a:t>Data shows more than 1m hectares torched so far this year, with records also broken for CO2 and other air pollutants</a:t>
            </a:r>
            <a:endParaRPr lang="fr-FR" dirty="0"/>
          </a:p>
        </p:txBody>
      </p:sp>
    </p:spTree>
    <p:extLst>
      <p:ext uri="{BB962C8B-B14F-4D97-AF65-F5344CB8AC3E}">
        <p14:creationId xmlns:p14="http://schemas.microsoft.com/office/powerpoint/2010/main" val="2291566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240AF-C147-A83F-2FB5-037A6976A6A2}"/>
              </a:ext>
            </a:extLst>
          </p:cNvPr>
          <p:cNvSpPr>
            <a:spLocks noGrp="1"/>
          </p:cNvSpPr>
          <p:nvPr>
            <p:ph type="title"/>
          </p:nvPr>
        </p:nvSpPr>
        <p:spPr/>
        <p:txBody>
          <a:bodyPr/>
          <a:lstStyle/>
          <a:p>
            <a:endParaRPr lang="fr-FR"/>
          </a:p>
        </p:txBody>
      </p:sp>
      <p:sp>
        <p:nvSpPr>
          <p:cNvPr id="3" name="Content Placeholder 2">
            <a:extLst>
              <a:ext uri="{FF2B5EF4-FFF2-40B4-BE49-F238E27FC236}">
                <a16:creationId xmlns:a16="http://schemas.microsoft.com/office/drawing/2014/main" id="{454BAF12-4273-C2F0-CB92-8B03CA354523}"/>
              </a:ext>
            </a:extLst>
          </p:cNvPr>
          <p:cNvSpPr>
            <a:spLocks noGrp="1"/>
          </p:cNvSpPr>
          <p:nvPr>
            <p:ph idx="1"/>
          </p:nvPr>
        </p:nvSpPr>
        <p:spPr/>
        <p:txBody>
          <a:bodyPr>
            <a:normAutofit/>
          </a:bodyPr>
          <a:lstStyle/>
          <a:p>
            <a:pPr marL="0" indent="0" algn="ctr">
              <a:buNone/>
            </a:pPr>
            <a:r>
              <a:rPr lang="fr-FR" sz="4400" b="1" dirty="0">
                <a:ln w="22225">
                  <a:solidFill>
                    <a:schemeClr val="accent2"/>
                  </a:solidFill>
                  <a:prstDash val="solid"/>
                </a:ln>
                <a:solidFill>
                  <a:schemeClr val="accent2">
                    <a:lumMod val="40000"/>
                    <a:lumOff val="60000"/>
                  </a:schemeClr>
                </a:solidFill>
              </a:rPr>
              <a:t>MEDIA and CULTURE</a:t>
            </a:r>
          </a:p>
        </p:txBody>
      </p:sp>
    </p:spTree>
    <p:extLst>
      <p:ext uri="{BB962C8B-B14F-4D97-AF65-F5344CB8AC3E}">
        <p14:creationId xmlns:p14="http://schemas.microsoft.com/office/powerpoint/2010/main" val="1044862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EAC19-1DAD-2DE1-23EA-B7D102469EDD}"/>
              </a:ext>
            </a:extLst>
          </p:cNvPr>
          <p:cNvSpPr>
            <a:spLocks noGrp="1"/>
          </p:cNvSpPr>
          <p:nvPr>
            <p:ph type="title"/>
          </p:nvPr>
        </p:nvSpPr>
        <p:spPr/>
        <p:txBody>
          <a:bodyPr/>
          <a:lstStyle/>
          <a:p>
            <a:endParaRPr lang="fr-FR"/>
          </a:p>
        </p:txBody>
      </p:sp>
      <p:sp>
        <p:nvSpPr>
          <p:cNvPr id="3" name="Content Placeholder 2">
            <a:extLst>
              <a:ext uri="{FF2B5EF4-FFF2-40B4-BE49-F238E27FC236}">
                <a16:creationId xmlns:a16="http://schemas.microsoft.com/office/drawing/2014/main" id="{C809FA57-F7DA-4E07-54E6-92378BF38B4B}"/>
              </a:ext>
            </a:extLst>
          </p:cNvPr>
          <p:cNvSpPr>
            <a:spLocks noGrp="1"/>
          </p:cNvSpPr>
          <p:nvPr>
            <p:ph idx="1"/>
          </p:nvPr>
        </p:nvSpPr>
        <p:spPr/>
        <p:txBody>
          <a:bodyPr>
            <a:normAutofit/>
          </a:bodyPr>
          <a:lstStyle/>
          <a:p>
            <a:pPr marL="0" indent="0" algn="ctr">
              <a:buNone/>
            </a:pPr>
            <a:r>
              <a:rPr lang="fr-FR" sz="6000" b="1" dirty="0">
                <a:ln w="22225">
                  <a:solidFill>
                    <a:schemeClr val="accent2"/>
                  </a:solidFill>
                  <a:prstDash val="solid"/>
                </a:ln>
                <a:solidFill>
                  <a:schemeClr val="accent2">
                    <a:lumMod val="40000"/>
                    <a:lumOff val="60000"/>
                  </a:schemeClr>
                </a:solidFill>
              </a:rPr>
              <a:t>WORLD NEWS</a:t>
            </a:r>
          </a:p>
        </p:txBody>
      </p:sp>
    </p:spTree>
    <p:extLst>
      <p:ext uri="{BB962C8B-B14F-4D97-AF65-F5344CB8AC3E}">
        <p14:creationId xmlns:p14="http://schemas.microsoft.com/office/powerpoint/2010/main" val="7189690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E800A-E0D2-B77B-BA8B-746FBAB80009}"/>
              </a:ext>
            </a:extLst>
          </p:cNvPr>
          <p:cNvSpPr>
            <a:spLocks noGrp="1"/>
          </p:cNvSpPr>
          <p:nvPr>
            <p:ph type="title"/>
          </p:nvPr>
        </p:nvSpPr>
        <p:spPr/>
        <p:txBody>
          <a:bodyPr/>
          <a:lstStyle/>
          <a:p>
            <a:endParaRPr lang="fr-FR"/>
          </a:p>
        </p:txBody>
      </p:sp>
      <p:sp>
        <p:nvSpPr>
          <p:cNvPr id="4" name="Content Placeholder 3">
            <a:extLst>
              <a:ext uri="{FF2B5EF4-FFF2-40B4-BE49-F238E27FC236}">
                <a16:creationId xmlns:a16="http://schemas.microsoft.com/office/drawing/2014/main" id="{94C175AB-2FBC-B1CB-7492-2C3CEB81168E}"/>
              </a:ext>
            </a:extLst>
          </p:cNvPr>
          <p:cNvSpPr>
            <a:spLocks noGrp="1"/>
          </p:cNvSpPr>
          <p:nvPr>
            <p:ph idx="1"/>
          </p:nvPr>
        </p:nvSpPr>
        <p:spPr/>
        <p:txBody>
          <a:bodyPr/>
          <a:lstStyle/>
          <a:p>
            <a:endParaRPr lang="fr-FR"/>
          </a:p>
        </p:txBody>
      </p:sp>
      <p:pic>
        <p:nvPicPr>
          <p:cNvPr id="6150" name="Picture 6" descr="The Late Show With Stephen Colbert on CBS">
            <a:extLst>
              <a:ext uri="{FF2B5EF4-FFF2-40B4-BE49-F238E27FC236}">
                <a16:creationId xmlns:a16="http://schemas.microsoft.com/office/drawing/2014/main" id="{EED8706B-AE24-3B98-EDA4-58AB3CA91E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2071" y="2442010"/>
            <a:ext cx="6644169" cy="3460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2420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C21D4-BD74-2E17-0B54-FA555122E2DF}"/>
              </a:ext>
            </a:extLst>
          </p:cNvPr>
          <p:cNvSpPr>
            <a:spLocks noGrp="1"/>
          </p:cNvSpPr>
          <p:nvPr>
            <p:ph type="title"/>
          </p:nvPr>
        </p:nvSpPr>
        <p:spPr/>
        <p:txBody>
          <a:bodyPr>
            <a:normAutofit fontScale="90000"/>
          </a:bodyPr>
          <a:lstStyle/>
          <a:p>
            <a:br>
              <a:rPr lang="en-US" b="0" i="0" dirty="0">
                <a:solidFill>
                  <a:srgbClr val="2A2A2A"/>
                </a:solidFill>
                <a:effectLst/>
                <a:latin typeface="Prata"/>
              </a:rPr>
            </a:br>
            <a:br>
              <a:rPr lang="en-US" b="0" i="0" dirty="0">
                <a:solidFill>
                  <a:srgbClr val="2A2A2A"/>
                </a:solidFill>
                <a:effectLst/>
                <a:latin typeface="Prata"/>
              </a:rPr>
            </a:br>
            <a:r>
              <a:rPr lang="en-US" b="0" i="0" dirty="0">
                <a:solidFill>
                  <a:srgbClr val="2A2A2A"/>
                </a:solidFill>
                <a:effectLst/>
                <a:latin typeface="Prata"/>
              </a:rPr>
              <a:t>Why Was 'The Late Show With Stephen Colbert' Canceled?</a:t>
            </a:r>
            <a:br>
              <a:rPr lang="en-US" b="0" i="0" dirty="0">
                <a:solidFill>
                  <a:srgbClr val="2A2A2A"/>
                </a:solidFill>
                <a:effectLst/>
                <a:latin typeface="Prata"/>
              </a:rPr>
            </a:br>
            <a:br>
              <a:rPr lang="en-US" b="0" i="0" dirty="0">
                <a:solidFill>
                  <a:srgbClr val="555555"/>
                </a:solidFill>
                <a:effectLst/>
                <a:latin typeface="CrimsonPro"/>
              </a:rPr>
            </a:br>
            <a:endParaRPr lang="fr-FR" dirty="0"/>
          </a:p>
        </p:txBody>
      </p:sp>
      <p:sp>
        <p:nvSpPr>
          <p:cNvPr id="3" name="Content Placeholder 2">
            <a:extLst>
              <a:ext uri="{FF2B5EF4-FFF2-40B4-BE49-F238E27FC236}">
                <a16:creationId xmlns:a16="http://schemas.microsoft.com/office/drawing/2014/main" id="{314A3B76-E164-47BB-F9E1-66123F09FCF6}"/>
              </a:ext>
            </a:extLst>
          </p:cNvPr>
          <p:cNvSpPr>
            <a:spLocks noGrp="1"/>
          </p:cNvSpPr>
          <p:nvPr>
            <p:ph idx="1"/>
          </p:nvPr>
        </p:nvSpPr>
        <p:spPr/>
        <p:txBody>
          <a:bodyPr>
            <a:normAutofit fontScale="92500"/>
          </a:bodyPr>
          <a:lstStyle/>
          <a:p>
            <a:r>
              <a:rPr lang="fr-FR" dirty="0" err="1"/>
              <a:t>Becca</a:t>
            </a:r>
            <a:r>
              <a:rPr lang="fr-FR" dirty="0"/>
              <a:t> Wood, </a:t>
            </a:r>
            <a:r>
              <a:rPr lang="fr-FR" i="1" dirty="0" err="1"/>
              <a:t>Today</a:t>
            </a:r>
            <a:r>
              <a:rPr lang="fr-FR" dirty="0"/>
              <a:t>, </a:t>
            </a:r>
            <a:r>
              <a:rPr lang="fr-FR" dirty="0" err="1"/>
              <a:t>Aug</a:t>
            </a:r>
            <a:r>
              <a:rPr lang="fr-FR" dirty="0"/>
              <a:t> 13</a:t>
            </a:r>
          </a:p>
          <a:p>
            <a:r>
              <a:rPr lang="en-US" b="0" i="0" dirty="0">
                <a:solidFill>
                  <a:srgbClr val="2A2A2A"/>
                </a:solidFill>
                <a:effectLst/>
                <a:latin typeface="CrimsonPro"/>
              </a:rPr>
              <a:t>Colbert announced during a July 17 taping of “The Late Show with Stephen Colbert” that CBS </a:t>
            </a:r>
            <a:r>
              <a:rPr lang="en-US" b="0" i="0" u="none" strike="noStrike" dirty="0">
                <a:solidFill>
                  <a:srgbClr val="2A2A2A"/>
                </a:solidFill>
                <a:effectLst/>
                <a:latin typeface="CrimsonPro"/>
                <a:hlinkClick r:id="rId2"/>
              </a:rPr>
              <a:t>made the decision to end the show</a:t>
            </a:r>
            <a:r>
              <a:rPr lang="en-US" b="0" i="0" dirty="0">
                <a:solidFill>
                  <a:srgbClr val="2A2A2A"/>
                </a:solidFill>
                <a:effectLst/>
                <a:latin typeface="CrimsonPro"/>
              </a:rPr>
              <a:t> in May 2026.</a:t>
            </a:r>
            <a:endParaRPr lang="fr-FR" b="0" i="0" dirty="0">
              <a:solidFill>
                <a:srgbClr val="2A2A2A"/>
              </a:solidFill>
              <a:effectLst/>
              <a:latin typeface="CrimsonPro"/>
            </a:endParaRPr>
          </a:p>
          <a:p>
            <a:r>
              <a:rPr lang="en-US" b="0" i="0" dirty="0">
                <a:solidFill>
                  <a:srgbClr val="2A2A2A"/>
                </a:solidFill>
                <a:effectLst/>
                <a:latin typeface="CrimsonPro"/>
              </a:rPr>
              <a:t>some of Colbert's supporters have pointed to the timing surrounding the announcement.</a:t>
            </a:r>
            <a:endParaRPr lang="fr-FR" dirty="0">
              <a:solidFill>
                <a:srgbClr val="2A2A2A"/>
              </a:solidFill>
              <a:latin typeface="CrimsonPro"/>
            </a:endParaRPr>
          </a:p>
          <a:p>
            <a:pPr algn="l"/>
            <a:r>
              <a:rPr lang="en-US" b="0" i="0" dirty="0">
                <a:solidFill>
                  <a:srgbClr val="2A2A2A"/>
                </a:solidFill>
                <a:effectLst/>
                <a:latin typeface="CrimsonPro"/>
              </a:rPr>
              <a:t>the FCC approved a merger between Paramount Global with Skydance Media. The $8 billion deal went into effect Aug. 7.</a:t>
            </a:r>
          </a:p>
          <a:p>
            <a:pPr algn="l"/>
            <a:r>
              <a:rPr lang="en-US" b="0" i="0" dirty="0">
                <a:solidFill>
                  <a:srgbClr val="2A2A2A"/>
                </a:solidFill>
                <a:effectLst/>
                <a:latin typeface="CrimsonPro"/>
              </a:rPr>
              <a:t>In the agreement, which places government conditions on the network’s news division, </a:t>
            </a:r>
            <a:r>
              <a:rPr lang="en-US" b="0" i="0" u="none" strike="noStrike" dirty="0">
                <a:solidFill>
                  <a:srgbClr val="2A2A2A"/>
                </a:solidFill>
                <a:effectLst/>
                <a:latin typeface="CrimsonPro"/>
                <a:hlinkClick r:id="rId3"/>
              </a:rPr>
              <a:t>FCC Chair Brendan Carr said in a statement</a:t>
            </a:r>
            <a:r>
              <a:rPr lang="en-US" b="0" i="0" dirty="0">
                <a:solidFill>
                  <a:srgbClr val="2A2A2A"/>
                </a:solidFill>
                <a:effectLst/>
                <a:latin typeface="CrimsonPro"/>
              </a:rPr>
              <a:t> that he approved of Skydance to make “significant changes” to CBS’ broadcast network.</a:t>
            </a:r>
          </a:p>
          <a:p>
            <a:endParaRPr lang="fr-FR" dirty="0"/>
          </a:p>
        </p:txBody>
      </p:sp>
    </p:spTree>
    <p:extLst>
      <p:ext uri="{BB962C8B-B14F-4D97-AF65-F5344CB8AC3E}">
        <p14:creationId xmlns:p14="http://schemas.microsoft.com/office/powerpoint/2010/main" val="1124760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CBBDA-99FC-DA8D-7E35-A32E24AD0ADE}"/>
              </a:ext>
            </a:extLst>
          </p:cNvPr>
          <p:cNvSpPr>
            <a:spLocks noGrp="1"/>
          </p:cNvSpPr>
          <p:nvPr>
            <p:ph type="title"/>
          </p:nvPr>
        </p:nvSpPr>
        <p:spPr/>
        <p:txBody>
          <a:bodyPr/>
          <a:lstStyle/>
          <a:p>
            <a:r>
              <a:rPr lang="fr-FR" dirty="0"/>
              <a:t>First </a:t>
            </a:r>
            <a:r>
              <a:rPr lang="fr-FR" dirty="0" err="1"/>
              <a:t>week</a:t>
            </a:r>
            <a:r>
              <a:rPr lang="fr-FR" dirty="0"/>
              <a:t> of August</a:t>
            </a:r>
          </a:p>
        </p:txBody>
      </p:sp>
      <p:sp>
        <p:nvSpPr>
          <p:cNvPr id="3" name="Content Placeholder 2">
            <a:extLst>
              <a:ext uri="{FF2B5EF4-FFF2-40B4-BE49-F238E27FC236}">
                <a16:creationId xmlns:a16="http://schemas.microsoft.com/office/drawing/2014/main" id="{002922E9-7C26-8ECA-3EC0-0E9AA7F6A47D}"/>
              </a:ext>
            </a:extLst>
          </p:cNvPr>
          <p:cNvSpPr>
            <a:spLocks noGrp="1"/>
          </p:cNvSpPr>
          <p:nvPr>
            <p:ph idx="1"/>
          </p:nvPr>
        </p:nvSpPr>
        <p:spPr/>
        <p:txBody>
          <a:bodyPr/>
          <a:lstStyle/>
          <a:p>
            <a:endParaRPr lang="fr-FR"/>
          </a:p>
        </p:txBody>
      </p:sp>
      <p:pic>
        <p:nvPicPr>
          <p:cNvPr id="1026" name="Picture 2" descr="Labubu burglars make off with thousands of dollars' worth of merchandise  from L.A.-area store">
            <a:extLst>
              <a:ext uri="{FF2B5EF4-FFF2-40B4-BE49-F238E27FC236}">
                <a16:creationId xmlns:a16="http://schemas.microsoft.com/office/drawing/2014/main" id="{0A80AAEF-9F82-CBC4-1F79-1EC8AD0103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2440" y="2063542"/>
            <a:ext cx="6167120" cy="4113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18382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61CA3-C699-A5B9-287B-0EE68204C9DF}"/>
              </a:ext>
            </a:extLst>
          </p:cNvPr>
          <p:cNvSpPr>
            <a:spLocks noGrp="1"/>
          </p:cNvSpPr>
          <p:nvPr>
            <p:ph type="title"/>
          </p:nvPr>
        </p:nvSpPr>
        <p:spPr/>
        <p:txBody>
          <a:bodyPr>
            <a:normAutofit fontScale="90000"/>
          </a:bodyPr>
          <a:lstStyle/>
          <a:p>
            <a:r>
              <a:rPr lang="en-US" b="1" dirty="0">
                <a:solidFill>
                  <a:srgbClr val="141618"/>
                </a:solidFill>
                <a:effectLst/>
                <a:latin typeface="Post-Grotesk"/>
              </a:rPr>
              <a:t>Thousands of dollars' worth of </a:t>
            </a:r>
            <a:r>
              <a:rPr lang="en-US" b="1" dirty="0" err="1">
                <a:solidFill>
                  <a:srgbClr val="141618"/>
                </a:solidFill>
                <a:effectLst/>
                <a:latin typeface="Post-Grotesk"/>
              </a:rPr>
              <a:t>Labubus</a:t>
            </a:r>
            <a:r>
              <a:rPr lang="en-US" b="1" dirty="0">
                <a:solidFill>
                  <a:srgbClr val="141618"/>
                </a:solidFill>
                <a:effectLst/>
                <a:latin typeface="Post-Grotesk"/>
              </a:rPr>
              <a:t> stolen as toy's popularity continues to soar</a:t>
            </a:r>
            <a:br>
              <a:rPr lang="en-US" b="1" dirty="0">
                <a:solidFill>
                  <a:srgbClr val="141618"/>
                </a:solidFill>
                <a:effectLst/>
                <a:latin typeface="Post-Grotesk"/>
              </a:rPr>
            </a:br>
            <a:endParaRPr lang="fr-FR" dirty="0"/>
          </a:p>
        </p:txBody>
      </p:sp>
      <p:sp>
        <p:nvSpPr>
          <p:cNvPr id="3" name="Content Placeholder 2">
            <a:extLst>
              <a:ext uri="{FF2B5EF4-FFF2-40B4-BE49-F238E27FC236}">
                <a16:creationId xmlns:a16="http://schemas.microsoft.com/office/drawing/2014/main" id="{101652BF-41D7-466E-AED2-E453B6D876E4}"/>
              </a:ext>
            </a:extLst>
          </p:cNvPr>
          <p:cNvSpPr>
            <a:spLocks noGrp="1"/>
          </p:cNvSpPr>
          <p:nvPr>
            <p:ph idx="1"/>
          </p:nvPr>
        </p:nvSpPr>
        <p:spPr/>
        <p:txBody>
          <a:bodyPr/>
          <a:lstStyle/>
          <a:p>
            <a:r>
              <a:rPr lang="en-US" b="0" i="0" dirty="0">
                <a:solidFill>
                  <a:srgbClr val="141618"/>
                </a:solidFill>
                <a:effectLst/>
                <a:latin typeface="TiemposText"/>
              </a:rPr>
              <a:t>By Alondra Valle, ABC, 8 August</a:t>
            </a:r>
          </a:p>
          <a:p>
            <a:r>
              <a:rPr lang="en-US" b="0" i="0" dirty="0">
                <a:solidFill>
                  <a:srgbClr val="141618"/>
                </a:solidFill>
                <a:effectLst/>
                <a:latin typeface="TiemposText"/>
              </a:rPr>
              <a:t>Dozens of boxes of the popular </a:t>
            </a:r>
            <a:r>
              <a:rPr lang="en-US" b="0" dirty="0" err="1">
                <a:solidFill>
                  <a:srgbClr val="0045DA"/>
                </a:solidFill>
                <a:effectLst/>
                <a:latin typeface="TiemposText"/>
                <a:hlinkClick r:id="rId2"/>
              </a:rPr>
              <a:t>Labubu</a:t>
            </a:r>
            <a:r>
              <a:rPr lang="en-US" b="0" dirty="0">
                <a:solidFill>
                  <a:srgbClr val="0045DA"/>
                </a:solidFill>
                <a:effectLst/>
                <a:latin typeface="TiemposText"/>
                <a:hlinkClick r:id="rId2"/>
              </a:rPr>
              <a:t> toy</a:t>
            </a:r>
            <a:r>
              <a:rPr lang="en-US" b="0" i="0" dirty="0">
                <a:solidFill>
                  <a:srgbClr val="141618"/>
                </a:solidFill>
                <a:effectLst/>
                <a:latin typeface="TiemposText"/>
              </a:rPr>
              <a:t> totaling around $7,000 were stolen from a store in La Puente, California, this week, according to the Los Angeles County Sheriff's Department.</a:t>
            </a:r>
            <a:endParaRPr lang="fr-FR" dirty="0"/>
          </a:p>
        </p:txBody>
      </p:sp>
    </p:spTree>
    <p:extLst>
      <p:ext uri="{BB962C8B-B14F-4D97-AF65-F5344CB8AC3E}">
        <p14:creationId xmlns:p14="http://schemas.microsoft.com/office/powerpoint/2010/main" val="1109497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71BA8-4E19-475F-49A1-13E4373D7117}"/>
              </a:ext>
            </a:extLst>
          </p:cNvPr>
          <p:cNvSpPr>
            <a:spLocks noGrp="1"/>
          </p:cNvSpPr>
          <p:nvPr>
            <p:ph type="title"/>
          </p:nvPr>
        </p:nvSpPr>
        <p:spPr/>
        <p:txBody>
          <a:bodyPr/>
          <a:lstStyle/>
          <a:p>
            <a:endParaRPr lang="fr-FR"/>
          </a:p>
        </p:txBody>
      </p:sp>
      <p:pic>
        <p:nvPicPr>
          <p:cNvPr id="5" name="Content Placeholder 4">
            <a:extLst>
              <a:ext uri="{FF2B5EF4-FFF2-40B4-BE49-F238E27FC236}">
                <a16:creationId xmlns:a16="http://schemas.microsoft.com/office/drawing/2014/main" id="{428BF6F6-1879-6546-A01F-1CF50A770C5C}"/>
              </a:ext>
            </a:extLst>
          </p:cNvPr>
          <p:cNvPicPr>
            <a:picLocks noGrp="1" noChangeAspect="1"/>
          </p:cNvPicPr>
          <p:nvPr>
            <p:ph idx="1"/>
          </p:nvPr>
        </p:nvPicPr>
        <p:blipFill>
          <a:blip r:embed="rId2"/>
          <a:stretch>
            <a:fillRect/>
          </a:stretch>
        </p:blipFill>
        <p:spPr>
          <a:xfrm>
            <a:off x="2023902" y="1615440"/>
            <a:ext cx="7629931" cy="4470400"/>
          </a:xfrm>
          <a:prstGeom prst="rect">
            <a:avLst/>
          </a:prstGeom>
        </p:spPr>
      </p:pic>
    </p:spTree>
    <p:extLst>
      <p:ext uri="{BB962C8B-B14F-4D97-AF65-F5344CB8AC3E}">
        <p14:creationId xmlns:p14="http://schemas.microsoft.com/office/powerpoint/2010/main" val="2474124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DAD8E-24D1-C3FF-C59C-2393350CCDBE}"/>
              </a:ext>
            </a:extLst>
          </p:cNvPr>
          <p:cNvSpPr>
            <a:spLocks noGrp="1"/>
          </p:cNvSpPr>
          <p:nvPr>
            <p:ph type="title"/>
          </p:nvPr>
        </p:nvSpPr>
        <p:spPr/>
        <p:txBody>
          <a:bodyPr>
            <a:normAutofit fontScale="90000"/>
          </a:bodyPr>
          <a:lstStyle/>
          <a:p>
            <a:r>
              <a:rPr lang="en-US" b="1" i="0" dirty="0">
                <a:solidFill>
                  <a:srgbClr val="1D1D1D"/>
                </a:solidFill>
                <a:effectLst/>
                <a:latin typeface="__Roboto_372368"/>
              </a:rPr>
              <a:t>'</a:t>
            </a:r>
            <a:r>
              <a:rPr lang="en-US" b="1" i="0" dirty="0" err="1">
                <a:solidFill>
                  <a:srgbClr val="1D1D1D"/>
                </a:solidFill>
                <a:effectLst/>
                <a:latin typeface="__Roboto_372368"/>
              </a:rPr>
              <a:t>KPop</a:t>
            </a:r>
            <a:r>
              <a:rPr lang="en-US" b="1" i="0" dirty="0">
                <a:solidFill>
                  <a:srgbClr val="1D1D1D"/>
                </a:solidFill>
                <a:effectLst/>
                <a:latin typeface="__Roboto_372368"/>
              </a:rPr>
              <a:t> Demon Hunters' become most popular Netflix movie of all time</a:t>
            </a:r>
            <a:br>
              <a:rPr lang="en-US" b="1" i="0" dirty="0">
                <a:solidFill>
                  <a:srgbClr val="1D1D1D"/>
                </a:solidFill>
                <a:effectLst/>
                <a:latin typeface="__Roboto_372368"/>
              </a:rPr>
            </a:br>
            <a:endParaRPr lang="fr-FR" dirty="0"/>
          </a:p>
        </p:txBody>
      </p:sp>
      <p:sp>
        <p:nvSpPr>
          <p:cNvPr id="3" name="Content Placeholder 2">
            <a:extLst>
              <a:ext uri="{FF2B5EF4-FFF2-40B4-BE49-F238E27FC236}">
                <a16:creationId xmlns:a16="http://schemas.microsoft.com/office/drawing/2014/main" id="{E276693A-97DB-3658-89F1-720D025D085E}"/>
              </a:ext>
            </a:extLst>
          </p:cNvPr>
          <p:cNvSpPr>
            <a:spLocks noGrp="1"/>
          </p:cNvSpPr>
          <p:nvPr>
            <p:ph idx="1"/>
          </p:nvPr>
        </p:nvSpPr>
        <p:spPr/>
        <p:txBody>
          <a:bodyPr/>
          <a:lstStyle/>
          <a:p>
            <a:r>
              <a:rPr lang="fr-FR" dirty="0" err="1"/>
              <a:t>Toff</a:t>
            </a:r>
            <a:r>
              <a:rPr lang="fr-FR" dirty="0"/>
              <a:t> C., </a:t>
            </a:r>
            <a:r>
              <a:rPr lang="fr-FR" i="1" dirty="0"/>
              <a:t>ABS CBS</a:t>
            </a:r>
            <a:r>
              <a:rPr lang="fr-FR" dirty="0"/>
              <a:t>, </a:t>
            </a:r>
            <a:r>
              <a:rPr lang="fr-FR" dirty="0" err="1"/>
              <a:t>Aug</a:t>
            </a:r>
            <a:r>
              <a:rPr lang="fr-FR" dirty="0"/>
              <a:t> 27 </a:t>
            </a:r>
          </a:p>
          <a:p>
            <a:endParaRPr lang="fr-FR" dirty="0"/>
          </a:p>
          <a:p>
            <a:pPr algn="l"/>
            <a:r>
              <a:rPr lang="en-US" b="0" i="0" dirty="0">
                <a:solidFill>
                  <a:srgbClr val="000000"/>
                </a:solidFill>
                <a:effectLst/>
                <a:latin typeface="__Roboto_372368"/>
              </a:rPr>
              <a:t>Netflix announced that the animated movie </a:t>
            </a:r>
            <a:r>
              <a:rPr lang="en-US" b="0" i="1" dirty="0" err="1">
                <a:solidFill>
                  <a:srgbClr val="000000"/>
                </a:solidFill>
                <a:effectLst/>
                <a:latin typeface="__Roboto_372368"/>
              </a:rPr>
              <a:t>KPop</a:t>
            </a:r>
            <a:r>
              <a:rPr lang="en-US" b="0" i="1" dirty="0">
                <a:solidFill>
                  <a:srgbClr val="000000"/>
                </a:solidFill>
                <a:effectLst/>
                <a:latin typeface="__Roboto_372368"/>
              </a:rPr>
              <a:t> Demon Hunters</a:t>
            </a:r>
            <a:r>
              <a:rPr lang="en-US" b="0" i="0" dirty="0">
                <a:solidFill>
                  <a:srgbClr val="000000"/>
                </a:solidFill>
                <a:effectLst/>
                <a:latin typeface="__Roboto_372368"/>
              </a:rPr>
              <a:t> has become the biggest film on the platform to date.</a:t>
            </a:r>
          </a:p>
          <a:p>
            <a:pPr algn="l"/>
            <a:r>
              <a:rPr lang="en-US" b="0" i="0" dirty="0">
                <a:solidFill>
                  <a:srgbClr val="000000"/>
                </a:solidFill>
                <a:effectLst/>
                <a:latin typeface="__Roboto_372368"/>
              </a:rPr>
              <a:t>"THEIR #1 ERA. With 236 million views, KPOP DEMON HUNTERS is OFFICIALLY the most popular Netflix film OF ALL TIME," Netflix announced on social media platform X on Wednesday, August 27.</a:t>
            </a:r>
          </a:p>
          <a:p>
            <a:endParaRPr lang="fr-FR" dirty="0"/>
          </a:p>
        </p:txBody>
      </p:sp>
    </p:spTree>
    <p:extLst>
      <p:ext uri="{BB962C8B-B14F-4D97-AF65-F5344CB8AC3E}">
        <p14:creationId xmlns:p14="http://schemas.microsoft.com/office/powerpoint/2010/main" val="723676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91012-1519-7213-D42E-BDA0C91267B0}"/>
              </a:ext>
            </a:extLst>
          </p:cNvPr>
          <p:cNvSpPr>
            <a:spLocks noGrp="1"/>
          </p:cNvSpPr>
          <p:nvPr>
            <p:ph type="title"/>
          </p:nvPr>
        </p:nvSpPr>
        <p:spPr/>
        <p:txBody>
          <a:bodyPr/>
          <a:lstStyle/>
          <a:p>
            <a:r>
              <a:rPr lang="fr-FR" dirty="0"/>
              <a:t>6 August</a:t>
            </a:r>
          </a:p>
        </p:txBody>
      </p:sp>
      <p:pic>
        <p:nvPicPr>
          <p:cNvPr id="1026" name="Picture 2" descr="Izumi Nakamitsu, UN High Representative for Disarmament Affairs (in white), during the tree planting ceremony at Headquarters to commemorate the 80th Anniversary of the founding of the United Nations and the atomic bombings in Hiroshima and Nagasaki.">
            <a:extLst>
              <a:ext uri="{FF2B5EF4-FFF2-40B4-BE49-F238E27FC236}">
                <a16:creationId xmlns:a16="http://schemas.microsoft.com/office/drawing/2014/main" id="{A09A6AA8-B8C0-2193-F277-21EEB61CDB3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54601" y="1859892"/>
            <a:ext cx="6927758" cy="31382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4681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41483-A9D3-70DF-6BA7-C6B26EE81FE5}"/>
              </a:ext>
            </a:extLst>
          </p:cNvPr>
          <p:cNvSpPr>
            <a:spLocks noGrp="1"/>
          </p:cNvSpPr>
          <p:nvPr>
            <p:ph type="title"/>
          </p:nvPr>
        </p:nvSpPr>
        <p:spPr/>
        <p:txBody>
          <a:bodyPr>
            <a:normAutofit fontScale="90000"/>
          </a:bodyPr>
          <a:lstStyle/>
          <a:p>
            <a:r>
              <a:rPr lang="en-US" b="0" i="0" u="none" strike="noStrike" dirty="0">
                <a:effectLst/>
                <a:latin typeface="BBC Reith Serif"/>
              </a:rPr>
              <a:t>Hiroshima: Ceremony marks 80th anniversary of atomic bombing</a:t>
            </a:r>
            <a:br>
              <a:rPr lang="en-US" b="0" i="0" u="none" strike="noStrike" dirty="0">
                <a:solidFill>
                  <a:srgbClr val="E6E8EA"/>
                </a:solidFill>
                <a:effectLst/>
                <a:latin typeface="BBC Reith Serif"/>
              </a:rPr>
            </a:br>
            <a:endParaRPr lang="fr-FR" dirty="0"/>
          </a:p>
        </p:txBody>
      </p:sp>
      <p:sp>
        <p:nvSpPr>
          <p:cNvPr id="3" name="Content Placeholder 2">
            <a:extLst>
              <a:ext uri="{FF2B5EF4-FFF2-40B4-BE49-F238E27FC236}">
                <a16:creationId xmlns:a16="http://schemas.microsoft.com/office/drawing/2014/main" id="{3EA7DA5B-91CE-7B1C-1D15-496619622FB8}"/>
              </a:ext>
            </a:extLst>
          </p:cNvPr>
          <p:cNvSpPr>
            <a:spLocks noGrp="1"/>
          </p:cNvSpPr>
          <p:nvPr>
            <p:ph idx="1"/>
          </p:nvPr>
        </p:nvSpPr>
        <p:spPr/>
        <p:txBody>
          <a:bodyPr/>
          <a:lstStyle/>
          <a:p>
            <a:r>
              <a:rPr lang="fr-FR" i="1" dirty="0"/>
              <a:t>BBC</a:t>
            </a:r>
            <a:r>
              <a:rPr lang="fr-FR" dirty="0"/>
              <a:t> 6 August </a:t>
            </a:r>
          </a:p>
          <a:p>
            <a:pPr algn="l" fontAlgn="base"/>
            <a:r>
              <a:rPr lang="en-US" b="0" i="0" u="none" strike="noStrike" dirty="0">
                <a:effectLst/>
                <a:latin typeface="BBC Reith Serif"/>
              </a:rPr>
              <a:t>A minute of silence was held in Hiroshima on Wednesday during a ceremony to mark 80 years since the United States dropped an atomic bomb on the Japanese city.</a:t>
            </a:r>
          </a:p>
          <a:p>
            <a:pPr algn="l" fontAlgn="base"/>
            <a:r>
              <a:rPr lang="en-US" b="0" i="0" u="none" strike="noStrike" dirty="0">
                <a:effectLst/>
                <a:latin typeface="BBC Reith Serif"/>
              </a:rPr>
              <a:t>Japanese prime minister Shigeru </a:t>
            </a:r>
            <a:r>
              <a:rPr lang="en-US" b="0" i="0" u="none" strike="noStrike" dirty="0" err="1">
                <a:effectLst/>
                <a:latin typeface="BBC Reith Serif"/>
              </a:rPr>
              <a:t>Ishiba</a:t>
            </a:r>
            <a:r>
              <a:rPr lang="en-US" b="0" i="0" u="none" strike="noStrike" dirty="0">
                <a:effectLst/>
                <a:latin typeface="BBC Reith Serif"/>
              </a:rPr>
              <a:t> attended the ceremony and urged all countries to work towards nuclear disarmament.</a:t>
            </a:r>
          </a:p>
          <a:p>
            <a:endParaRPr lang="fr-FR" dirty="0"/>
          </a:p>
        </p:txBody>
      </p:sp>
    </p:spTree>
    <p:extLst>
      <p:ext uri="{BB962C8B-B14F-4D97-AF65-F5344CB8AC3E}">
        <p14:creationId xmlns:p14="http://schemas.microsoft.com/office/powerpoint/2010/main" val="2759042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249BF-C1A5-C156-3EF3-20969D066922}"/>
              </a:ext>
            </a:extLst>
          </p:cNvPr>
          <p:cNvSpPr>
            <a:spLocks noGrp="1"/>
          </p:cNvSpPr>
          <p:nvPr>
            <p:ph type="title"/>
          </p:nvPr>
        </p:nvSpPr>
        <p:spPr/>
        <p:txBody>
          <a:bodyPr/>
          <a:lstStyle/>
          <a:p>
            <a:endParaRPr lang="fr-FR"/>
          </a:p>
        </p:txBody>
      </p:sp>
      <p:sp>
        <p:nvSpPr>
          <p:cNvPr id="3" name="Content Placeholder 2">
            <a:extLst>
              <a:ext uri="{FF2B5EF4-FFF2-40B4-BE49-F238E27FC236}">
                <a16:creationId xmlns:a16="http://schemas.microsoft.com/office/drawing/2014/main" id="{EE13C11E-BCC8-8DE1-9F4A-C01702A1C201}"/>
              </a:ext>
            </a:extLst>
          </p:cNvPr>
          <p:cNvSpPr>
            <a:spLocks noGrp="1"/>
          </p:cNvSpPr>
          <p:nvPr>
            <p:ph idx="1"/>
          </p:nvPr>
        </p:nvSpPr>
        <p:spPr/>
        <p:txBody>
          <a:bodyPr>
            <a:normAutofit/>
          </a:bodyPr>
          <a:lstStyle/>
          <a:p>
            <a:pPr marL="0" indent="0" algn="ctr">
              <a:buNone/>
            </a:pPr>
            <a:r>
              <a:rPr lang="fr-FR" sz="4000" b="1" dirty="0">
                <a:ln w="22225">
                  <a:solidFill>
                    <a:schemeClr val="accent2"/>
                  </a:solidFill>
                  <a:prstDash val="solid"/>
                </a:ln>
                <a:solidFill>
                  <a:schemeClr val="accent2">
                    <a:lumMod val="40000"/>
                    <a:lumOff val="60000"/>
                  </a:schemeClr>
                </a:solidFill>
              </a:rPr>
              <a:t>US POLITICS</a:t>
            </a:r>
          </a:p>
        </p:txBody>
      </p:sp>
    </p:spTree>
    <p:extLst>
      <p:ext uri="{BB962C8B-B14F-4D97-AF65-F5344CB8AC3E}">
        <p14:creationId xmlns:p14="http://schemas.microsoft.com/office/powerpoint/2010/main" val="3779157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405AF-84AD-655C-B8E7-C9CD560112B4}"/>
              </a:ext>
            </a:extLst>
          </p:cNvPr>
          <p:cNvSpPr>
            <a:spLocks noGrp="1"/>
          </p:cNvSpPr>
          <p:nvPr>
            <p:ph type="title"/>
          </p:nvPr>
        </p:nvSpPr>
        <p:spPr/>
        <p:txBody>
          <a:bodyPr/>
          <a:lstStyle/>
          <a:p>
            <a:endParaRPr lang="fr-FR"/>
          </a:p>
        </p:txBody>
      </p:sp>
      <p:pic>
        <p:nvPicPr>
          <p:cNvPr id="1026" name="Picture 2" descr="Some National Guard troops in DC now carrying service-issued weapons">
            <a:extLst>
              <a:ext uri="{FF2B5EF4-FFF2-40B4-BE49-F238E27FC236}">
                <a16:creationId xmlns:a16="http://schemas.microsoft.com/office/drawing/2014/main" id="{6EA3ABA8-769B-0D38-1F34-183E124DF5B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92400" y="1966227"/>
            <a:ext cx="6461760" cy="43000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1180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7470B-DB32-BA74-57E0-9A764B016853}"/>
              </a:ext>
            </a:extLst>
          </p:cNvPr>
          <p:cNvSpPr>
            <a:spLocks noGrp="1"/>
          </p:cNvSpPr>
          <p:nvPr>
            <p:ph type="title"/>
          </p:nvPr>
        </p:nvSpPr>
        <p:spPr/>
        <p:txBody>
          <a:bodyPr>
            <a:normAutofit fontScale="90000"/>
          </a:bodyPr>
          <a:lstStyle/>
          <a:p>
            <a:r>
              <a:rPr lang="en-US" b="0" i="0" u="none" strike="noStrike" dirty="0">
                <a:solidFill>
                  <a:srgbClr val="202224"/>
                </a:solidFill>
                <a:effectLst/>
                <a:latin typeface="BBC Reith Serif"/>
              </a:rPr>
              <a:t>National Guard troops appear in Washington DC as mayor rejects Trump's 'authoritarian push</a:t>
            </a:r>
            <a:br>
              <a:rPr lang="en-US" b="0" i="0" u="none" strike="noStrike" dirty="0">
                <a:solidFill>
                  <a:srgbClr val="202224"/>
                </a:solidFill>
                <a:effectLst/>
                <a:latin typeface="BBC Reith Serif"/>
              </a:rPr>
            </a:br>
            <a:endParaRPr lang="fr-FR" dirty="0"/>
          </a:p>
        </p:txBody>
      </p:sp>
      <p:sp>
        <p:nvSpPr>
          <p:cNvPr id="3" name="Content Placeholder 2">
            <a:extLst>
              <a:ext uri="{FF2B5EF4-FFF2-40B4-BE49-F238E27FC236}">
                <a16:creationId xmlns:a16="http://schemas.microsoft.com/office/drawing/2014/main" id="{DC8269B0-E21D-0735-AB55-FF29256A6C90}"/>
              </a:ext>
            </a:extLst>
          </p:cNvPr>
          <p:cNvSpPr>
            <a:spLocks noGrp="1"/>
          </p:cNvSpPr>
          <p:nvPr>
            <p:ph idx="1"/>
          </p:nvPr>
        </p:nvSpPr>
        <p:spPr/>
        <p:txBody>
          <a:bodyPr/>
          <a:lstStyle/>
          <a:p>
            <a:r>
              <a:rPr lang="fr-FR" dirty="0"/>
              <a:t>Max Matza, </a:t>
            </a:r>
            <a:r>
              <a:rPr lang="fr-FR" i="1" dirty="0"/>
              <a:t>BBC</a:t>
            </a:r>
            <a:r>
              <a:rPr lang="fr-FR" dirty="0"/>
              <a:t>, 14 August</a:t>
            </a:r>
          </a:p>
          <a:p>
            <a:r>
              <a:rPr lang="en-US" b="0" i="0" dirty="0">
                <a:solidFill>
                  <a:srgbClr val="202224"/>
                </a:solidFill>
                <a:effectLst/>
                <a:latin typeface="BBC Reith Serif"/>
              </a:rPr>
              <a:t>US National Guard troops have begun appearing on the streets of Washington DC, a day after President Donald Trump deployed the troops to the city and took control of its police force as he argued violent crime was out of control.</a:t>
            </a:r>
            <a:endParaRPr lang="fr-FR" b="0" i="0" dirty="0">
              <a:solidFill>
                <a:srgbClr val="202224"/>
              </a:solidFill>
              <a:effectLst/>
              <a:latin typeface="BBC Reith Serif"/>
            </a:endParaRPr>
          </a:p>
          <a:p>
            <a:pPr algn="l" fontAlgn="base"/>
            <a:r>
              <a:rPr lang="en-US" b="0" i="0" u="none" strike="noStrike" dirty="0">
                <a:solidFill>
                  <a:srgbClr val="202224"/>
                </a:solidFill>
                <a:effectLst/>
                <a:latin typeface="BBC Reith Serif"/>
              </a:rPr>
              <a:t>Officials have said that 800 National Guard troops are expected to be deployed, as well as 500 federal law enforcement agents.</a:t>
            </a:r>
          </a:p>
          <a:p>
            <a:pPr algn="l" fontAlgn="base"/>
            <a:r>
              <a:rPr lang="en-US" b="0" i="0" u="none" strike="noStrike" dirty="0">
                <a:solidFill>
                  <a:srgbClr val="202224"/>
                </a:solidFill>
                <a:effectLst/>
                <a:latin typeface="BBC Reith Serif"/>
              </a:rPr>
              <a:t>Washington DC Mayor Muriel Bowser, a Democrat, who has denied crime is out of control in her city, described the troop deployment as an "authoritarian push”</a:t>
            </a:r>
          </a:p>
          <a:p>
            <a:endParaRPr lang="fr-FR" dirty="0"/>
          </a:p>
        </p:txBody>
      </p:sp>
    </p:spTree>
    <p:extLst>
      <p:ext uri="{BB962C8B-B14F-4D97-AF65-F5344CB8AC3E}">
        <p14:creationId xmlns:p14="http://schemas.microsoft.com/office/powerpoint/2010/main" val="4000446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135CA-F0BC-2690-DB4C-289B15399876}"/>
              </a:ext>
            </a:extLst>
          </p:cNvPr>
          <p:cNvSpPr>
            <a:spLocks noGrp="1"/>
          </p:cNvSpPr>
          <p:nvPr>
            <p:ph type="title"/>
          </p:nvPr>
        </p:nvSpPr>
        <p:spPr/>
        <p:txBody>
          <a:bodyPr/>
          <a:lstStyle/>
          <a:p>
            <a:r>
              <a:rPr lang="fr-FR" dirty="0" err="1"/>
              <a:t>Approved</a:t>
            </a:r>
            <a:r>
              <a:rPr lang="fr-FR" dirty="0"/>
              <a:t> on 3 July</a:t>
            </a:r>
          </a:p>
        </p:txBody>
      </p:sp>
      <p:pic>
        <p:nvPicPr>
          <p:cNvPr id="2050" name="Picture 2" descr="Trump signs &quot;big, beautiful bill&quot; in July Fourth ceremony at White House -  CBS News">
            <a:extLst>
              <a:ext uri="{FF2B5EF4-FFF2-40B4-BE49-F238E27FC236}">
                <a16:creationId xmlns:a16="http://schemas.microsoft.com/office/drawing/2014/main" id="{5D51DDFC-EADA-8B87-3321-49369D3477F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0" y="1690688"/>
            <a:ext cx="6795374" cy="38054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4847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35A32-1F6B-25FA-ED27-26055B12D9D6}"/>
              </a:ext>
            </a:extLst>
          </p:cNvPr>
          <p:cNvSpPr>
            <a:spLocks noGrp="1"/>
          </p:cNvSpPr>
          <p:nvPr>
            <p:ph type="title"/>
          </p:nvPr>
        </p:nvSpPr>
        <p:spPr/>
        <p:txBody>
          <a:bodyPr>
            <a:normAutofit fontScale="90000"/>
          </a:bodyPr>
          <a:lstStyle/>
          <a:p>
            <a:pPr algn="ctr"/>
            <a:r>
              <a:rPr lang="en-US" b="0" i="0" dirty="0">
                <a:effectLst/>
                <a:latin typeface="Instrument Serif"/>
              </a:rPr>
              <a:t>President Trump’s One Big Beautiful Bill Is Now the Law</a:t>
            </a:r>
            <a:br>
              <a:rPr lang="en-US" b="0" i="0" dirty="0">
                <a:effectLst/>
                <a:latin typeface="Instrument Serif"/>
              </a:rPr>
            </a:br>
            <a:endParaRPr lang="fr-FR" dirty="0"/>
          </a:p>
        </p:txBody>
      </p:sp>
      <p:sp>
        <p:nvSpPr>
          <p:cNvPr id="3" name="Content Placeholder 2">
            <a:extLst>
              <a:ext uri="{FF2B5EF4-FFF2-40B4-BE49-F238E27FC236}">
                <a16:creationId xmlns:a16="http://schemas.microsoft.com/office/drawing/2014/main" id="{8F2F0F72-1FEB-34E7-37A1-FB22FA319AAF}"/>
              </a:ext>
            </a:extLst>
          </p:cNvPr>
          <p:cNvSpPr>
            <a:spLocks noGrp="1"/>
          </p:cNvSpPr>
          <p:nvPr>
            <p:ph idx="1"/>
          </p:nvPr>
        </p:nvSpPr>
        <p:spPr/>
        <p:txBody>
          <a:bodyPr>
            <a:normAutofit lnSpcReduction="10000"/>
          </a:bodyPr>
          <a:lstStyle/>
          <a:p>
            <a:r>
              <a:rPr lang="en-US" b="0" i="0" dirty="0">
                <a:solidFill>
                  <a:srgbClr val="293340"/>
                </a:solidFill>
                <a:effectLst/>
                <a:latin typeface="Instrument Sans"/>
              </a:rPr>
              <a:t>4 July, </a:t>
            </a:r>
            <a:r>
              <a:rPr lang="en-US" b="1" i="0" dirty="0">
                <a:solidFill>
                  <a:srgbClr val="293340"/>
                </a:solidFill>
                <a:effectLst/>
                <a:latin typeface="Instrument Sans"/>
              </a:rPr>
              <a:t>From www.thewhitehouse.gov</a:t>
            </a:r>
          </a:p>
          <a:p>
            <a:pPr algn="l">
              <a:buFont typeface="Arial" panose="020B0604020202020204" pitchFamily="34" charset="0"/>
              <a:buChar char="•"/>
            </a:pPr>
            <a:r>
              <a:rPr lang="en-US" b="0" i="0" dirty="0">
                <a:solidFill>
                  <a:srgbClr val="293340"/>
                </a:solidFill>
                <a:effectLst/>
                <a:latin typeface="Instrument Sans"/>
              </a:rPr>
              <a:t>The </a:t>
            </a:r>
            <a:r>
              <a:rPr lang="en-US" b="0" i="0" u="sng" dirty="0">
                <a:solidFill>
                  <a:srgbClr val="293340"/>
                </a:solidFill>
                <a:effectLst/>
                <a:latin typeface="Instrument Sans"/>
                <a:hlinkClick r:id="rId2"/>
              </a:rPr>
              <a:t>largest tax cut in history</a:t>
            </a:r>
            <a:r>
              <a:rPr lang="en-US" b="0" i="0" dirty="0">
                <a:solidFill>
                  <a:srgbClr val="293340"/>
                </a:solidFill>
                <a:effectLst/>
                <a:latin typeface="Instrument Sans"/>
              </a:rPr>
              <a:t> for middle- and working-class Americans</a:t>
            </a:r>
          </a:p>
          <a:p>
            <a:pPr marL="742950" lvl="1" indent="-285750" algn="l">
              <a:buFont typeface="Arial" panose="020B0604020202020204" pitchFamily="34" charset="0"/>
              <a:buChar char="•"/>
            </a:pPr>
            <a:r>
              <a:rPr lang="en-US" b="0" i="0" dirty="0">
                <a:solidFill>
                  <a:srgbClr val="293340"/>
                </a:solidFill>
                <a:effectLst/>
                <a:latin typeface="Instrument Sans"/>
              </a:rPr>
              <a:t>According to the </a:t>
            </a:r>
            <a:r>
              <a:rPr lang="en-US" b="0" i="0" u="sng" dirty="0">
                <a:solidFill>
                  <a:srgbClr val="293340"/>
                </a:solidFill>
                <a:effectLst/>
                <a:latin typeface="Instrument Sans"/>
                <a:hlinkClick r:id="rId3"/>
              </a:rPr>
              <a:t>Joint Committee on Taxation</a:t>
            </a:r>
            <a:r>
              <a:rPr lang="en-US" b="0" i="0" dirty="0">
                <a:solidFill>
                  <a:srgbClr val="293340"/>
                </a:solidFill>
                <a:effectLst/>
                <a:latin typeface="Instrument Sans"/>
              </a:rPr>
              <a:t>, the tax bill will most benefit workers and families making less than $50,000 per year.</a:t>
            </a:r>
          </a:p>
          <a:p>
            <a:pPr algn="l">
              <a:buFont typeface="Arial" panose="020B0604020202020204" pitchFamily="34" charset="0"/>
              <a:buChar char="•"/>
            </a:pPr>
            <a:r>
              <a:rPr lang="en-US" b="0" i="0" dirty="0">
                <a:solidFill>
                  <a:srgbClr val="293340"/>
                </a:solidFill>
                <a:effectLst/>
                <a:latin typeface="Instrument Sans"/>
              </a:rPr>
              <a:t>Bigger paychecks of </a:t>
            </a:r>
            <a:r>
              <a:rPr lang="en-US" b="0" i="0" u="sng" dirty="0">
                <a:solidFill>
                  <a:srgbClr val="293340"/>
                </a:solidFill>
                <a:effectLst/>
                <a:latin typeface="Instrument Sans"/>
                <a:hlinkClick r:id="rId4"/>
              </a:rPr>
              <a:t>$10,000+ more</a:t>
            </a:r>
            <a:r>
              <a:rPr lang="en-US" b="0" i="0" dirty="0">
                <a:solidFill>
                  <a:srgbClr val="293340"/>
                </a:solidFill>
                <a:effectLst/>
                <a:latin typeface="Instrument Sans"/>
              </a:rPr>
              <a:t> in annual take-home pay for families.</a:t>
            </a:r>
          </a:p>
          <a:p>
            <a:pPr algn="l">
              <a:buFont typeface="Arial" panose="020B0604020202020204" pitchFamily="34" charset="0"/>
              <a:buChar char="•"/>
            </a:pPr>
            <a:r>
              <a:rPr lang="en-US" b="0" i="0" dirty="0">
                <a:solidFill>
                  <a:srgbClr val="293340"/>
                </a:solidFill>
                <a:effectLst/>
                <a:latin typeface="Instrument Sans"/>
              </a:rPr>
              <a:t>NO tax on Tips.</a:t>
            </a:r>
          </a:p>
          <a:p>
            <a:pPr algn="l">
              <a:buFont typeface="Arial" panose="020B0604020202020204" pitchFamily="34" charset="0"/>
              <a:buChar char="•"/>
            </a:pPr>
            <a:r>
              <a:rPr lang="en-US" b="0" i="0" dirty="0">
                <a:solidFill>
                  <a:srgbClr val="293340"/>
                </a:solidFill>
                <a:effectLst/>
                <a:latin typeface="Instrument Sans"/>
              </a:rPr>
              <a:t>NO tax on Overtime.</a:t>
            </a:r>
          </a:p>
          <a:p>
            <a:pPr algn="l">
              <a:buFont typeface="Arial" panose="020B0604020202020204" pitchFamily="34" charset="0"/>
              <a:buChar char="•"/>
            </a:pPr>
            <a:r>
              <a:rPr lang="en-US" b="0" i="0" dirty="0">
                <a:solidFill>
                  <a:srgbClr val="293340"/>
                </a:solidFill>
                <a:effectLst/>
                <a:latin typeface="Instrument Sans"/>
              </a:rPr>
              <a:t>NO tax on Social Security.</a:t>
            </a:r>
          </a:p>
          <a:p>
            <a:r>
              <a:rPr lang="en-US" dirty="0">
                <a:solidFill>
                  <a:srgbClr val="293340"/>
                </a:solidFill>
                <a:latin typeface="Instrument Sans"/>
              </a:rPr>
              <a:t>Etc.</a:t>
            </a:r>
            <a:endParaRPr lang="fr-FR" dirty="0"/>
          </a:p>
        </p:txBody>
      </p:sp>
    </p:spTree>
    <p:extLst>
      <p:ext uri="{BB962C8B-B14F-4D97-AF65-F5344CB8AC3E}">
        <p14:creationId xmlns:p14="http://schemas.microsoft.com/office/powerpoint/2010/main" val="1007437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43</TotalTime>
  <Words>721</Words>
  <Application>Microsoft Office PowerPoint</Application>
  <PresentationFormat>Widescreen</PresentationFormat>
  <Paragraphs>57</Paragraphs>
  <Slides>25</Slides>
  <Notes>0</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25</vt:i4>
      </vt:variant>
    </vt:vector>
  </HeadingPairs>
  <TitlesOfParts>
    <vt:vector size="41" baseType="lpstr">
      <vt:lpstr>__Roboto_372368</vt:lpstr>
      <vt:lpstr>Aptos</vt:lpstr>
      <vt:lpstr>Aptos Display</vt:lpstr>
      <vt:lpstr>Arial</vt:lpstr>
      <vt:lpstr>BBC Reith Serif</vt:lpstr>
      <vt:lpstr>CrimsonPro</vt:lpstr>
      <vt:lpstr>GH Guardian Headline</vt:lpstr>
      <vt:lpstr>Instrument Sans</vt:lpstr>
      <vt:lpstr>Instrument Serif</vt:lpstr>
      <vt:lpstr>Marr Sans Medium</vt:lpstr>
      <vt:lpstr>Post-Grotesk</vt:lpstr>
      <vt:lpstr>Prata</vt:lpstr>
      <vt:lpstr>SansSerifFont</vt:lpstr>
      <vt:lpstr>The Antiqua B Bold</vt:lpstr>
      <vt:lpstr>TiemposText</vt:lpstr>
      <vt:lpstr>Office Theme</vt:lpstr>
      <vt:lpstr>Summer news</vt:lpstr>
      <vt:lpstr>PowerPoint Presentation</vt:lpstr>
      <vt:lpstr>6 August</vt:lpstr>
      <vt:lpstr>Hiroshima: Ceremony marks 80th anniversary of atomic bombing </vt:lpstr>
      <vt:lpstr>PowerPoint Presentation</vt:lpstr>
      <vt:lpstr>PowerPoint Presentation</vt:lpstr>
      <vt:lpstr>National Guard troops appear in Washington DC as mayor rejects Trump's 'authoritarian push </vt:lpstr>
      <vt:lpstr>Approved on 3 July</vt:lpstr>
      <vt:lpstr>President Trump’s One Big Beautiful Bill Is Now the Law </vt:lpstr>
      <vt:lpstr>To go further:</vt:lpstr>
      <vt:lpstr>PowerPoint Presentation</vt:lpstr>
      <vt:lpstr>15 August</vt:lpstr>
      <vt:lpstr>No breakthrough after Trump and Putin meet for over two hours at Alaska summit </vt:lpstr>
      <vt:lpstr>PowerPoint Presentation</vt:lpstr>
      <vt:lpstr>4-5 July</vt:lpstr>
      <vt:lpstr>Texas flooding timeline: How rapidly rising waters killed dozens </vt:lpstr>
      <vt:lpstr>PowerPoint Presentation</vt:lpstr>
      <vt:lpstr>EU wildfires worst on record as burning season continues </vt:lpstr>
      <vt:lpstr>PowerPoint Presentation</vt:lpstr>
      <vt:lpstr>PowerPoint Presentation</vt:lpstr>
      <vt:lpstr>  Why Was 'The Late Show With Stephen Colbert' Canceled?  </vt:lpstr>
      <vt:lpstr>First week of August</vt:lpstr>
      <vt:lpstr>Thousands of dollars' worth of Labubus stolen as toy's popularity continues to soar </vt:lpstr>
      <vt:lpstr>PowerPoint Presentation</vt:lpstr>
      <vt:lpstr>'KPop Demon Hunters' become most popular Netflix movie of all time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Lucile Rouet</dc:creator>
  <cp:lastModifiedBy>Lucile Rouet</cp:lastModifiedBy>
  <cp:revision>3</cp:revision>
  <dcterms:created xsi:type="dcterms:W3CDTF">2025-08-27T13:02:53Z</dcterms:created>
  <dcterms:modified xsi:type="dcterms:W3CDTF">2025-09-02T09:39:17Z</dcterms:modified>
</cp:coreProperties>
</file>