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9" r:id="rId11"/>
    <p:sldId id="265" r:id="rId12"/>
    <p:sldId id="266" r:id="rId13"/>
    <p:sldId id="281" r:id="rId14"/>
    <p:sldId id="267" r:id="rId15"/>
    <p:sldId id="268" r:id="rId16"/>
    <p:sldId id="270" r:id="rId17"/>
    <p:sldId id="269" r:id="rId18"/>
    <p:sldId id="271" r:id="rId19"/>
    <p:sldId id="284" r:id="rId20"/>
    <p:sldId id="272" r:id="rId21"/>
    <p:sldId id="273" r:id="rId22"/>
    <p:sldId id="282" r:id="rId23"/>
    <p:sldId id="274" r:id="rId24"/>
    <p:sldId id="275" r:id="rId25"/>
    <p:sldId id="276" r:id="rId26"/>
    <p:sldId id="277" r:id="rId27"/>
    <p:sldId id="283" r:id="rId28"/>
    <p:sldId id="280" r:id="rId29"/>
    <p:sldId id="278" r:id="rId30"/>
    <p:sldId id="285" r:id="rId3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3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91AF43-058B-5B44-AC5F-8F591CAEF599}" type="datetimeFigureOut">
              <a:rPr lang="fr-FR" smtClean="0"/>
              <a:t>03/04/20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17D03-029A-0546-A59B-3CABA9F3D27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3761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17D03-029A-0546-A59B-3CABA9F3D274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9576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4C17-9B51-E041-B95A-633CA0D4A484}" type="datetimeFigureOut">
              <a:rPr lang="fr-FR" smtClean="0"/>
              <a:t>03/04/20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60825-07F7-9E4F-94F9-7827D346F82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7933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4C17-9B51-E041-B95A-633CA0D4A484}" type="datetimeFigureOut">
              <a:rPr lang="fr-FR" smtClean="0"/>
              <a:t>03/04/20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60825-07F7-9E4F-94F9-7827D346F82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8990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4C17-9B51-E041-B95A-633CA0D4A484}" type="datetimeFigureOut">
              <a:rPr lang="fr-FR" smtClean="0"/>
              <a:t>03/04/20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60825-07F7-9E4F-94F9-7827D346F82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5494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4C17-9B51-E041-B95A-633CA0D4A484}" type="datetimeFigureOut">
              <a:rPr lang="fr-FR" smtClean="0"/>
              <a:t>03/04/20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60825-07F7-9E4F-94F9-7827D346F82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4702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4C17-9B51-E041-B95A-633CA0D4A484}" type="datetimeFigureOut">
              <a:rPr lang="fr-FR" smtClean="0"/>
              <a:t>03/04/20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60825-07F7-9E4F-94F9-7827D346F82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4681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4C17-9B51-E041-B95A-633CA0D4A484}" type="datetimeFigureOut">
              <a:rPr lang="fr-FR" smtClean="0"/>
              <a:t>03/04/20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60825-07F7-9E4F-94F9-7827D346F82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2147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4C17-9B51-E041-B95A-633CA0D4A484}" type="datetimeFigureOut">
              <a:rPr lang="fr-FR" smtClean="0"/>
              <a:t>03/04/20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60825-07F7-9E4F-94F9-7827D346F82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883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4C17-9B51-E041-B95A-633CA0D4A484}" type="datetimeFigureOut">
              <a:rPr lang="fr-FR" smtClean="0"/>
              <a:t>03/04/20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60825-07F7-9E4F-94F9-7827D346F82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993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4C17-9B51-E041-B95A-633CA0D4A484}" type="datetimeFigureOut">
              <a:rPr lang="fr-FR" smtClean="0"/>
              <a:t>03/04/20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60825-07F7-9E4F-94F9-7827D346F82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5233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4C17-9B51-E041-B95A-633CA0D4A484}" type="datetimeFigureOut">
              <a:rPr lang="fr-FR" smtClean="0"/>
              <a:t>03/04/20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60825-07F7-9E4F-94F9-7827D346F82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3503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4C17-9B51-E041-B95A-633CA0D4A484}" type="datetimeFigureOut">
              <a:rPr lang="fr-FR" smtClean="0"/>
              <a:t>03/04/20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60825-07F7-9E4F-94F9-7827D346F82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1403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34C17-9B51-E041-B95A-633CA0D4A484}" type="datetimeFigureOut">
              <a:rPr lang="fr-FR" smtClean="0"/>
              <a:t>03/04/20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60825-07F7-9E4F-94F9-7827D346F82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667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2800" dirty="0" smtClean="0"/>
              <a:t>LES TERRITOIRES ULTRA </a:t>
            </a:r>
            <a:r>
              <a:rPr lang="fr-FR" sz="2800" dirty="0" smtClean="0"/>
              <a:t>MARINS, DES TERRITOIRES SOUS TENSIONS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lang="fr-FR" sz="2800" dirty="0" smtClean="0"/>
              <a:t>(LES DROM)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167430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0041"/>
          </a:xfrm>
        </p:spPr>
        <p:txBody>
          <a:bodyPr>
            <a:normAutofit fontScale="90000"/>
          </a:bodyPr>
          <a:lstStyle/>
          <a:p>
            <a:r>
              <a:rPr lang="fr-FR" sz="2400" dirty="0" smtClean="0"/>
              <a:t>LA MANGROVE</a:t>
            </a:r>
            <a:br>
              <a:rPr lang="fr-FR" sz="2400" dirty="0" smtClean="0"/>
            </a:br>
            <a:r>
              <a:rPr lang="fr-FR" sz="2400" dirty="0" smtClean="0"/>
              <a:t>« SCHORRE » ET ZONE HUMIDE  TROPICAL</a:t>
            </a:r>
            <a:endParaRPr lang="fr-FR" sz="2400" dirty="0"/>
          </a:p>
        </p:txBody>
      </p:sp>
      <p:pic>
        <p:nvPicPr>
          <p:cNvPr id="7" name="Image 6" descr="Capture d’écran 2016-05-16 à 20.45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80" y="1546949"/>
            <a:ext cx="6906794" cy="507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37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0518"/>
          </a:xfrm>
        </p:spPr>
        <p:txBody>
          <a:bodyPr>
            <a:normAutofit/>
          </a:bodyPr>
          <a:lstStyle/>
          <a:p>
            <a:r>
              <a:rPr lang="fr-FR" sz="2400" dirty="0" smtClean="0"/>
              <a:t>CLIMAT TROPICAL ET CLIMAT EQUATORIAL</a:t>
            </a:r>
            <a:endParaRPr lang="fr-FR" sz="2400" dirty="0"/>
          </a:p>
        </p:txBody>
      </p:sp>
      <p:pic>
        <p:nvPicPr>
          <p:cNvPr id="3" name="Image 2" descr="Capture d’écran 2016-05-16 à 20.55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37" y="1491782"/>
            <a:ext cx="4481065" cy="3592578"/>
          </a:xfrm>
          <a:prstGeom prst="rect">
            <a:avLst/>
          </a:prstGeom>
        </p:spPr>
      </p:pic>
      <p:pic>
        <p:nvPicPr>
          <p:cNvPr id="4" name="Image 3" descr="Capture d’écran 2016-05-16 à 20.59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02" y="1881401"/>
            <a:ext cx="4119524" cy="263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7116"/>
          </a:xfrm>
        </p:spPr>
        <p:txBody>
          <a:bodyPr>
            <a:normAutofit/>
          </a:bodyPr>
          <a:lstStyle/>
          <a:p>
            <a:r>
              <a:rPr lang="fr-FR" sz="1800" dirty="0" smtClean="0"/>
              <a:t>OPPOSITION COTE AU VENT/COTE SOUS LE VENT</a:t>
            </a:r>
            <a:endParaRPr lang="fr-FR" sz="1800" dirty="0"/>
          </a:p>
        </p:txBody>
      </p:sp>
      <p:pic>
        <p:nvPicPr>
          <p:cNvPr id="3" name="Image 2" descr="Capture d’écran 2016-05-16 à 20.55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0" y="691754"/>
            <a:ext cx="4137653" cy="5786550"/>
          </a:xfrm>
          <a:prstGeom prst="rect">
            <a:avLst/>
          </a:prstGeom>
        </p:spPr>
      </p:pic>
      <p:pic>
        <p:nvPicPr>
          <p:cNvPr id="4" name="Image 3" descr="Capture d’écran 2016-05-16 à 20.55.5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394" y="1765958"/>
            <a:ext cx="5086928" cy="407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01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0041"/>
          </a:xfrm>
        </p:spPr>
        <p:txBody>
          <a:bodyPr>
            <a:normAutofit/>
          </a:bodyPr>
          <a:lstStyle/>
          <a:p>
            <a:r>
              <a:rPr lang="fr-FR" sz="2400" dirty="0" smtClean="0"/>
              <a:t>UNE VÉGÉTATION SPÉCIFIQUE: LES FORETS TROPICALES</a:t>
            </a:r>
            <a:endParaRPr lang="fr-FR" sz="2400" dirty="0"/>
          </a:p>
        </p:txBody>
      </p:sp>
      <p:pic>
        <p:nvPicPr>
          <p:cNvPr id="3" name="Image 2" descr="Capture d’écran 2016-05-16 à 20.41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94679"/>
            <a:ext cx="4112906" cy="2718462"/>
          </a:xfrm>
          <a:prstGeom prst="rect">
            <a:avLst/>
          </a:prstGeom>
        </p:spPr>
      </p:pic>
      <p:pic>
        <p:nvPicPr>
          <p:cNvPr id="4" name="Image 3" descr="Capture d’écran 2016-05-16 à 20.43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21" y="823603"/>
            <a:ext cx="3722191" cy="269538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15450" y="3656432"/>
            <a:ext cx="1920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Forets ombrophile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848900" y="3613141"/>
            <a:ext cx="1892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Forets mésophiles</a:t>
            </a:r>
            <a:endParaRPr lang="fr-FR" dirty="0"/>
          </a:p>
        </p:txBody>
      </p:sp>
      <p:pic>
        <p:nvPicPr>
          <p:cNvPr id="9" name="Image 8" descr="Capture d’écran 2016-05-16 à 20.44.5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1" y="4025764"/>
            <a:ext cx="3589425" cy="266552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848900" y="6349332"/>
            <a:ext cx="2146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Végétation </a:t>
            </a:r>
            <a:r>
              <a:rPr lang="fr-FR" dirty="0" err="1" smtClean="0"/>
              <a:t>xerophile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1452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1858"/>
          </a:xfrm>
        </p:spPr>
        <p:txBody>
          <a:bodyPr>
            <a:normAutofit fontScale="90000"/>
          </a:bodyPr>
          <a:lstStyle/>
          <a:p>
            <a:r>
              <a:rPr lang="fr-FR" sz="2400" dirty="0" smtClean="0"/>
              <a:t>LE CYCLONE, UNE MACHINE THERMODYNAMIQUE POUR REFOIDIR L’OCÉAN</a:t>
            </a:r>
            <a:endParaRPr lang="fr-FR" sz="2400" dirty="0"/>
          </a:p>
        </p:txBody>
      </p:sp>
      <p:pic>
        <p:nvPicPr>
          <p:cNvPr id="4" name="Image 3" descr="Capture d’écran 2016-05-16 à 18.27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08" y="3876204"/>
            <a:ext cx="6997700" cy="2794000"/>
          </a:xfrm>
          <a:prstGeom prst="rect">
            <a:avLst/>
          </a:prstGeom>
        </p:spPr>
      </p:pic>
      <p:pic>
        <p:nvPicPr>
          <p:cNvPr id="5" name="Image 4" descr="Capture d’écran 2016-05-16 à 18.28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00" y="986599"/>
            <a:ext cx="4002892" cy="2724861"/>
          </a:xfrm>
          <a:prstGeom prst="rect">
            <a:avLst/>
          </a:prstGeom>
        </p:spPr>
      </p:pic>
      <p:pic>
        <p:nvPicPr>
          <p:cNvPr id="6" name="Image 5" descr="Capture d’écran 2016-05-16 à 18.28.5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303" y="986599"/>
            <a:ext cx="3126651" cy="245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04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1136"/>
          </a:xfrm>
        </p:spPr>
        <p:txBody>
          <a:bodyPr>
            <a:noAutofit/>
          </a:bodyPr>
          <a:lstStyle/>
          <a:p>
            <a:r>
              <a:rPr lang="fr-FR" sz="2400" dirty="0" smtClean="0"/>
              <a:t>DES SYSTÈMES AGRICOLES GLOBALEMENT EN CRISE</a:t>
            </a:r>
            <a:endParaRPr lang="fr-FR" sz="2400" dirty="0"/>
          </a:p>
        </p:txBody>
      </p:sp>
      <p:pic>
        <p:nvPicPr>
          <p:cNvPr id="5" name="Image 4" descr="Capture d’écran 2016-05-16 à 18.32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05" y="818016"/>
            <a:ext cx="3426543" cy="2721654"/>
          </a:xfrm>
          <a:prstGeom prst="rect">
            <a:avLst/>
          </a:prstGeom>
        </p:spPr>
      </p:pic>
      <p:pic>
        <p:nvPicPr>
          <p:cNvPr id="6" name="Image 5" descr="Capture d’écran 2016-05-16 à 18.40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743" y="907218"/>
            <a:ext cx="4110701" cy="2451335"/>
          </a:xfrm>
          <a:prstGeom prst="rect">
            <a:avLst/>
          </a:prstGeom>
        </p:spPr>
      </p:pic>
      <p:pic>
        <p:nvPicPr>
          <p:cNvPr id="8" name="Image 7" descr="Capture d’écran 2016-05-16 à 18.43.0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69" y="3539670"/>
            <a:ext cx="7234689" cy="331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11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1858"/>
          </a:xfrm>
        </p:spPr>
        <p:txBody>
          <a:bodyPr>
            <a:normAutofit/>
          </a:bodyPr>
          <a:lstStyle/>
          <a:p>
            <a:r>
              <a:rPr lang="fr-FR" sz="2400" dirty="0" smtClean="0"/>
              <a:t>UNE CULTURE CANNIERE EN FORT RECUL (EX GUADELOUPE)</a:t>
            </a:r>
            <a:endParaRPr lang="fr-FR" sz="2400" dirty="0"/>
          </a:p>
        </p:txBody>
      </p:sp>
      <p:pic>
        <p:nvPicPr>
          <p:cNvPr id="4" name="Image 3" descr="Capture d’écran 2016-05-16 à 18.48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215" y="1111341"/>
            <a:ext cx="5853022" cy="500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90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9899"/>
          </a:xfrm>
        </p:spPr>
        <p:txBody>
          <a:bodyPr>
            <a:normAutofit/>
          </a:bodyPr>
          <a:lstStyle/>
          <a:p>
            <a:r>
              <a:rPr lang="fr-FR" sz="2400" dirty="0" smtClean="0"/>
              <a:t>LA CULTURE DE LA BANANE EN DÉCLIN</a:t>
            </a:r>
            <a:endParaRPr lang="fr-FR" sz="2400" dirty="0"/>
          </a:p>
        </p:txBody>
      </p:sp>
      <p:pic>
        <p:nvPicPr>
          <p:cNvPr id="4" name="Image 3" descr="Capture d’écran 2016-05-16 à 18.39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453" y="1689388"/>
            <a:ext cx="59182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83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96"/>
          </a:xfrm>
        </p:spPr>
        <p:txBody>
          <a:bodyPr>
            <a:noAutofit/>
          </a:bodyPr>
          <a:lstStyle/>
          <a:p>
            <a:r>
              <a:rPr lang="fr-FR" sz="2400" dirty="0" smtClean="0"/>
              <a:t>LES SOLUTIONS A LA CRISE:</a:t>
            </a:r>
            <a:endParaRPr lang="fr-FR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251" y="1368749"/>
            <a:ext cx="1384300" cy="977900"/>
          </a:xfrm>
          <a:prstGeom prst="rect">
            <a:avLst/>
          </a:prstGeom>
        </p:spPr>
      </p:pic>
      <p:pic>
        <p:nvPicPr>
          <p:cNvPr id="5" name="Image 4" descr="Capture d’écran 2016-05-16 à 18.59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4220"/>
            <a:ext cx="9144000" cy="317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40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9077"/>
          </a:xfrm>
        </p:spPr>
        <p:txBody>
          <a:bodyPr>
            <a:normAutofit/>
          </a:bodyPr>
          <a:lstStyle/>
          <a:p>
            <a:r>
              <a:rPr lang="fr-FR" sz="2000" dirty="0" smtClean="0"/>
              <a:t>LE CAS PARTICULIER DE LA GUYANE: LES LOTISSEMENTS AGRICOLES</a:t>
            </a:r>
            <a:endParaRPr lang="fr-FR" sz="2000" dirty="0"/>
          </a:p>
        </p:txBody>
      </p:sp>
      <p:pic>
        <p:nvPicPr>
          <p:cNvPr id="4" name="Image 3" descr="Capture d’écran 2017-05-17 à 21.35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03" y="1233312"/>
            <a:ext cx="7009891" cy="522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43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/>
          </a:bodyPr>
          <a:lstStyle/>
          <a:p>
            <a:r>
              <a:rPr lang="fr-FR" sz="2400" dirty="0" smtClean="0"/>
              <a:t>LOCALISATION</a:t>
            </a:r>
            <a:endParaRPr lang="fr-FR" sz="2400" dirty="0"/>
          </a:p>
        </p:txBody>
      </p:sp>
      <p:pic>
        <p:nvPicPr>
          <p:cNvPr id="4" name="Image 3" descr="Capture d’écran 2016-05-16 à 17.16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698" y="894522"/>
            <a:ext cx="6191781" cy="559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01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7116"/>
          </a:xfrm>
        </p:spPr>
        <p:txBody>
          <a:bodyPr>
            <a:normAutofit/>
          </a:bodyPr>
          <a:lstStyle/>
          <a:p>
            <a:r>
              <a:rPr lang="fr-FR" sz="2000" dirty="0" smtClean="0"/>
              <a:t>DES SYSTÈMES AGRICOLES  DIFFERENTS</a:t>
            </a:r>
            <a:endParaRPr lang="fr-FR" sz="2000" dirty="0"/>
          </a:p>
        </p:txBody>
      </p:sp>
      <p:pic>
        <p:nvPicPr>
          <p:cNvPr id="4" name="Image 3" descr="Capture d’écran 2016-05-16 à 18.50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0" y="850517"/>
            <a:ext cx="6690386" cy="562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32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7837"/>
          </a:xfrm>
        </p:spPr>
        <p:txBody>
          <a:bodyPr>
            <a:normAutofit/>
          </a:bodyPr>
          <a:lstStyle/>
          <a:p>
            <a:r>
              <a:rPr lang="fr-FR" sz="2400" dirty="0" smtClean="0"/>
              <a:t>LE TOURISME AUX ANTILLES</a:t>
            </a:r>
            <a:endParaRPr lang="fr-FR" sz="2400" dirty="0"/>
          </a:p>
        </p:txBody>
      </p:sp>
      <p:pic>
        <p:nvPicPr>
          <p:cNvPr id="4" name="Image 3" descr="Capture d’écran 2016-05-16 à 18.36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574" y="3360963"/>
            <a:ext cx="5624207" cy="325432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17510" y="17350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pic>
        <p:nvPicPr>
          <p:cNvPr id="3" name="Image 2" descr="Capture d’écran 2016-05-16 à 21.03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13" y="326945"/>
            <a:ext cx="5879768" cy="303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671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9913"/>
          </a:xfrm>
        </p:spPr>
        <p:txBody>
          <a:bodyPr>
            <a:normAutofit/>
          </a:bodyPr>
          <a:lstStyle/>
          <a:p>
            <a:r>
              <a:rPr lang="fr-FR" sz="2000" dirty="0" smtClean="0"/>
              <a:t>LE TOURISME ULTRA MARIN DANS SON ENVIRONNEMENT</a:t>
            </a:r>
            <a:endParaRPr lang="fr-FR" sz="2000" dirty="0"/>
          </a:p>
        </p:txBody>
      </p:sp>
      <p:pic>
        <p:nvPicPr>
          <p:cNvPr id="4" name="Image 3" descr="Capture d’écran 2016-05-16 à 21.03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6409"/>
            <a:ext cx="9144000" cy="320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284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3817"/>
          </a:xfrm>
        </p:spPr>
        <p:txBody>
          <a:bodyPr>
            <a:normAutofit/>
          </a:bodyPr>
          <a:lstStyle/>
          <a:p>
            <a:r>
              <a:rPr lang="fr-FR" sz="2000" dirty="0" smtClean="0"/>
              <a:t>UN EXEMPLE D’ECHEC: SAINT FRANCOIS</a:t>
            </a:r>
            <a:endParaRPr lang="fr-FR" sz="2000" dirty="0"/>
          </a:p>
        </p:txBody>
      </p:sp>
      <p:pic>
        <p:nvPicPr>
          <p:cNvPr id="4" name="Picture 4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003" y="1281408"/>
            <a:ext cx="6630988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6649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3817"/>
          </a:xfrm>
        </p:spPr>
        <p:txBody>
          <a:bodyPr>
            <a:normAutofit/>
          </a:bodyPr>
          <a:lstStyle/>
          <a:p>
            <a:r>
              <a:rPr lang="fr-FR" sz="2000" dirty="0" smtClean="0"/>
              <a:t>UN EXEMPLE D’ECHEC: SAINT FRANCOIS</a:t>
            </a:r>
            <a:endParaRPr lang="fr-FR" sz="2000" dirty="0"/>
          </a:p>
        </p:txBody>
      </p:sp>
      <p:pic>
        <p:nvPicPr>
          <p:cNvPr id="5" name="Picture 4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7" y="1778711"/>
            <a:ext cx="4127500" cy="267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2" y="1504543"/>
            <a:ext cx="4344988" cy="35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416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0492"/>
          </a:xfrm>
        </p:spPr>
        <p:txBody>
          <a:bodyPr>
            <a:normAutofit/>
          </a:bodyPr>
          <a:lstStyle/>
          <a:p>
            <a:r>
              <a:rPr lang="fr-FR" sz="2400" dirty="0" smtClean="0"/>
              <a:t>UNE POPULATION JEUNE ET DYNAMIQUE</a:t>
            </a:r>
            <a:endParaRPr lang="fr-FR" sz="2400" dirty="0"/>
          </a:p>
        </p:txBody>
      </p:sp>
      <p:pic>
        <p:nvPicPr>
          <p:cNvPr id="4" name="Image 3" descr="Capture d’écran 2016-05-16 à 20.03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169431"/>
            <a:ext cx="8509000" cy="1016000"/>
          </a:xfrm>
          <a:prstGeom prst="rect">
            <a:avLst/>
          </a:prstGeom>
        </p:spPr>
      </p:pic>
      <p:pic>
        <p:nvPicPr>
          <p:cNvPr id="5" name="Image 4" descr="Capture d’écran 2016-05-16 à 20.00.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2185431"/>
            <a:ext cx="8293100" cy="889000"/>
          </a:xfrm>
          <a:prstGeom prst="rect">
            <a:avLst/>
          </a:prstGeom>
        </p:spPr>
      </p:pic>
      <p:pic>
        <p:nvPicPr>
          <p:cNvPr id="6" name="Image 5" descr="Capture d’écran 2016-05-16 à 20.04.2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2790"/>
            <a:ext cx="4229063" cy="3232370"/>
          </a:xfrm>
          <a:prstGeom prst="rect">
            <a:avLst/>
          </a:prstGeom>
        </p:spPr>
      </p:pic>
      <p:pic>
        <p:nvPicPr>
          <p:cNvPr id="7" name="Image 6" descr="Capture d’écran 2016-05-16 à 20.01.4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91" y="3394272"/>
            <a:ext cx="4146101" cy="324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147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8316"/>
          </a:xfrm>
        </p:spPr>
        <p:txBody>
          <a:bodyPr>
            <a:noAutofit/>
          </a:bodyPr>
          <a:lstStyle/>
          <a:p>
            <a:r>
              <a:rPr lang="fr-FR" sz="2400" dirty="0" smtClean="0"/>
              <a:t>UNE EXPLOSION URBAINE RECENTE</a:t>
            </a:r>
            <a:endParaRPr lang="fr-FR" sz="2400" dirty="0"/>
          </a:p>
        </p:txBody>
      </p:sp>
      <p:pic>
        <p:nvPicPr>
          <p:cNvPr id="6" name="Image 5" descr="Capture d’écran 2016-05-16 à 21.14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820" y="682954"/>
            <a:ext cx="5430561" cy="2747995"/>
          </a:xfrm>
          <a:prstGeom prst="rect">
            <a:avLst/>
          </a:prstGeom>
        </p:spPr>
      </p:pic>
      <p:pic>
        <p:nvPicPr>
          <p:cNvPr id="7" name="Image 6" descr="Capture d’écran 2016-05-16 à 21.13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76" y="3554725"/>
            <a:ext cx="6321056" cy="311348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963381" y="2919851"/>
            <a:ext cx="995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Cayenne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7386732" y="6263080"/>
            <a:ext cx="1541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Fort de France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5313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8316"/>
          </a:xfrm>
        </p:spPr>
        <p:txBody>
          <a:bodyPr>
            <a:noAutofit/>
          </a:bodyPr>
          <a:lstStyle/>
          <a:p>
            <a:r>
              <a:rPr lang="fr-FR" sz="2400" dirty="0" smtClean="0"/>
              <a:t>UNE EXPLOSION URBAINE RECENTE</a:t>
            </a:r>
            <a:endParaRPr lang="fr-FR" sz="2400" dirty="0"/>
          </a:p>
        </p:txBody>
      </p:sp>
      <p:pic>
        <p:nvPicPr>
          <p:cNvPr id="4" name="Image 3" descr="Capture d’écran 2016-05-16 à 20.33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08" y="934579"/>
            <a:ext cx="6627053" cy="490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697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3459"/>
          </a:xfrm>
        </p:spPr>
        <p:txBody>
          <a:bodyPr>
            <a:normAutofit/>
          </a:bodyPr>
          <a:lstStyle/>
          <a:p>
            <a:r>
              <a:rPr lang="fr-FR" sz="2400" dirty="0" smtClean="0"/>
              <a:t>SAINT DENIS DE LA RÉUNION</a:t>
            </a:r>
            <a:endParaRPr lang="fr-FR" sz="2400" dirty="0"/>
          </a:p>
        </p:txBody>
      </p:sp>
      <p:pic>
        <p:nvPicPr>
          <p:cNvPr id="4" name="Image 3" descr="Capture d’écran 2016-05-16 à 20.13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0" y="1183285"/>
            <a:ext cx="3896437" cy="4342725"/>
          </a:xfrm>
          <a:prstGeom prst="rect">
            <a:avLst/>
          </a:prstGeom>
        </p:spPr>
      </p:pic>
      <p:pic>
        <p:nvPicPr>
          <p:cNvPr id="5" name="Image 4" descr="Capture d’écran 2016-05-16 à 20.13.3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877" y="1399739"/>
            <a:ext cx="3904923" cy="3795169"/>
          </a:xfrm>
          <a:prstGeom prst="rect">
            <a:avLst/>
          </a:prstGeom>
        </p:spPr>
      </p:pic>
      <p:cxnSp>
        <p:nvCxnSpPr>
          <p:cNvPr id="9" name="Connecteur droit avec flèche 8"/>
          <p:cNvCxnSpPr/>
          <p:nvPr/>
        </p:nvCxnSpPr>
        <p:spPr>
          <a:xfrm flipH="1" flipV="1">
            <a:off x="822581" y="1818218"/>
            <a:ext cx="6032262" cy="1313157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2323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4353"/>
          </a:xfrm>
        </p:spPr>
        <p:txBody>
          <a:bodyPr>
            <a:noAutofit/>
          </a:bodyPr>
          <a:lstStyle/>
          <a:p>
            <a:r>
              <a:rPr lang="fr-FR" sz="2400" dirty="0" smtClean="0"/>
              <a:t>CONSÉQUENCE DE L’IMIGRATION ILLÉGALE:</a:t>
            </a:r>
            <a:br>
              <a:rPr lang="fr-FR" sz="2400" dirty="0" smtClean="0"/>
            </a:br>
            <a:r>
              <a:rPr lang="fr-FR" sz="2400" dirty="0" smtClean="0"/>
              <a:t>LES BIDONVILLES EX DE MAMOUDZOU, QUARTIER DE MANGATÉLÉ</a:t>
            </a:r>
            <a:endParaRPr lang="fr-FR" sz="2400" dirty="0"/>
          </a:p>
        </p:txBody>
      </p:sp>
      <p:pic>
        <p:nvPicPr>
          <p:cNvPr id="5" name="Image 4" descr="Capture d’écran 2016-05-16 à 20.25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62" y="1673578"/>
            <a:ext cx="4091238" cy="4027312"/>
          </a:xfrm>
          <a:prstGeom prst="rect">
            <a:avLst/>
          </a:prstGeom>
        </p:spPr>
      </p:pic>
      <p:pic>
        <p:nvPicPr>
          <p:cNvPr id="6" name="Image 5" descr="Capture d’écran 2016-05-16 à 20.25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1404762"/>
            <a:ext cx="4686300" cy="2552700"/>
          </a:xfrm>
          <a:prstGeom prst="rect">
            <a:avLst/>
          </a:prstGeom>
        </p:spPr>
      </p:pic>
      <p:pic>
        <p:nvPicPr>
          <p:cNvPr id="7" name="Image 6" descr="Capture d’écran 2016-05-16 à 20.28.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722" y="4366684"/>
            <a:ext cx="3515078" cy="210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2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0492"/>
          </a:xfrm>
        </p:spPr>
        <p:txBody>
          <a:bodyPr>
            <a:normAutofit fontScale="90000"/>
          </a:bodyPr>
          <a:lstStyle/>
          <a:p>
            <a:r>
              <a:rPr lang="fr-FR" sz="2000" dirty="0" smtClean="0"/>
              <a:t>VOLCANISME INTRAPLAQUE</a:t>
            </a:r>
            <a:br>
              <a:rPr lang="fr-FR" sz="2000" dirty="0" smtClean="0"/>
            </a:br>
            <a:r>
              <a:rPr lang="fr-FR" sz="2000" dirty="0" smtClean="0"/>
              <a:t> (VOLCANISME DE POINT CHAUD)</a:t>
            </a:r>
            <a:endParaRPr lang="fr-FR" sz="2000" dirty="0"/>
          </a:p>
        </p:txBody>
      </p:sp>
      <p:pic>
        <p:nvPicPr>
          <p:cNvPr id="4" name="Image 3" descr="Capture d’écran 2016-05-16 à 17.21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677" y="1121070"/>
            <a:ext cx="5545627" cy="532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4447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3360"/>
          </a:xfrm>
        </p:spPr>
        <p:txBody>
          <a:bodyPr>
            <a:noAutofit/>
          </a:bodyPr>
          <a:lstStyle/>
          <a:p>
            <a:r>
              <a:rPr lang="fr-FR" sz="2400" dirty="0" smtClean="0"/>
              <a:t>LE MODELE DE L’ILE TROPICAL</a:t>
            </a:r>
            <a:endParaRPr lang="fr-FR" sz="2400" dirty="0"/>
          </a:p>
        </p:txBody>
      </p:sp>
      <p:pic>
        <p:nvPicPr>
          <p:cNvPr id="4" name="Image 3" descr="Capture d’écran 2019-05-28 à 13.57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71" y="1170088"/>
            <a:ext cx="7817224" cy="468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24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8405"/>
          </a:xfrm>
        </p:spPr>
        <p:txBody>
          <a:bodyPr>
            <a:normAutofit fontScale="90000"/>
          </a:bodyPr>
          <a:lstStyle/>
          <a:p>
            <a:r>
              <a:rPr lang="fr-FR" sz="2400" dirty="0" smtClean="0"/>
              <a:t>VOLCANISME INTERPLAQUE</a:t>
            </a:r>
            <a:br>
              <a:rPr lang="fr-FR" sz="2400" dirty="0" smtClean="0"/>
            </a:br>
            <a:r>
              <a:rPr lang="fr-FR" sz="2400" dirty="0" smtClean="0"/>
              <a:t>(volcanisme d’arc)</a:t>
            </a:r>
            <a:endParaRPr lang="fr-FR" sz="2400" dirty="0"/>
          </a:p>
        </p:txBody>
      </p:sp>
      <p:pic>
        <p:nvPicPr>
          <p:cNvPr id="4" name="Image 3" descr="Capture d’écran 2016-05-16 à 17.24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913" y="1247913"/>
            <a:ext cx="3611295" cy="3953565"/>
          </a:xfrm>
          <a:prstGeom prst="rect">
            <a:avLst/>
          </a:prstGeom>
        </p:spPr>
      </p:pic>
      <p:pic>
        <p:nvPicPr>
          <p:cNvPr id="5" name="Image 4" descr="Capture d’écran 2016-05-16 à 17.26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78" y="1247913"/>
            <a:ext cx="4590129" cy="285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5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8405"/>
          </a:xfrm>
        </p:spPr>
        <p:txBody>
          <a:bodyPr>
            <a:normAutofit/>
          </a:bodyPr>
          <a:lstStyle/>
          <a:p>
            <a:r>
              <a:rPr lang="fr-FR" sz="2400" dirty="0" smtClean="0"/>
              <a:t>LES GRANDS TYPES DE VOLCANISME</a:t>
            </a:r>
            <a:endParaRPr lang="fr-FR" sz="2400" dirty="0"/>
          </a:p>
        </p:txBody>
      </p:sp>
      <p:pic>
        <p:nvPicPr>
          <p:cNvPr id="3" name="Image 2" descr="Capture d’écran 2016-05-16 à 21.10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984" y="908858"/>
            <a:ext cx="4356654" cy="575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69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/>
          </a:bodyPr>
          <a:lstStyle/>
          <a:p>
            <a:r>
              <a:rPr lang="fr-FR" sz="2000" dirty="0" smtClean="0"/>
              <a:t>VOLCANS ACTIFS, VOLCANS ETEINTS: EX REUNION</a:t>
            </a:r>
            <a:endParaRPr lang="fr-FR" sz="2000" dirty="0"/>
          </a:p>
        </p:txBody>
      </p:sp>
      <p:pic>
        <p:nvPicPr>
          <p:cNvPr id="4" name="Image 3" descr="Capture d’écran 2016-05-16 à 17.40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87" y="850348"/>
            <a:ext cx="7100957" cy="525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88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5710"/>
          </a:xfrm>
        </p:spPr>
        <p:txBody>
          <a:bodyPr>
            <a:normAutofit/>
          </a:bodyPr>
          <a:lstStyle/>
          <a:p>
            <a:r>
              <a:rPr lang="fr-FR" sz="2800" dirty="0" smtClean="0"/>
              <a:t>LES GRANDES FORMES DE RELIEF</a:t>
            </a:r>
            <a:endParaRPr lang="fr-FR" sz="2800" dirty="0"/>
          </a:p>
        </p:txBody>
      </p:sp>
      <p:pic>
        <p:nvPicPr>
          <p:cNvPr id="4" name="Image 3" descr="Capture d’écran 2016-05-16 à 17.46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94" y="937040"/>
            <a:ext cx="4289799" cy="2431221"/>
          </a:xfrm>
          <a:prstGeom prst="rect">
            <a:avLst/>
          </a:prstGeom>
        </p:spPr>
      </p:pic>
      <p:pic>
        <p:nvPicPr>
          <p:cNvPr id="5" name="Image 4" descr="Capture d’écran 2016-05-16 à 17.51.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831" y="850348"/>
            <a:ext cx="3167822" cy="2124482"/>
          </a:xfrm>
          <a:prstGeom prst="rect">
            <a:avLst/>
          </a:prstGeom>
        </p:spPr>
      </p:pic>
      <p:pic>
        <p:nvPicPr>
          <p:cNvPr id="6" name="Image 5" descr="Capture d’écran 2016-05-16 à 17.49.3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94" y="3654287"/>
            <a:ext cx="4080841" cy="2508349"/>
          </a:xfrm>
          <a:prstGeom prst="rect">
            <a:avLst/>
          </a:prstGeom>
        </p:spPr>
      </p:pic>
      <p:pic>
        <p:nvPicPr>
          <p:cNvPr id="7" name="Image 6" descr="Capture d’écran 2016-05-16 à 17.53.4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393" y="3188252"/>
            <a:ext cx="3846881" cy="309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84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2145"/>
          </a:xfrm>
        </p:spPr>
        <p:txBody>
          <a:bodyPr>
            <a:noAutofit/>
          </a:bodyPr>
          <a:lstStyle/>
          <a:p>
            <a:r>
              <a:rPr lang="fr-FR" sz="2400" dirty="0" smtClean="0"/>
              <a:t>ALÉA VOLCANIQUE: LA CATASTROPHE DE LA MONTAGNE PELÉE EN 1902</a:t>
            </a:r>
            <a:endParaRPr lang="fr-FR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21" y="706782"/>
            <a:ext cx="1964635" cy="2716085"/>
          </a:xfrm>
          <a:prstGeom prst="rect">
            <a:avLst/>
          </a:prstGeom>
        </p:spPr>
      </p:pic>
      <p:pic>
        <p:nvPicPr>
          <p:cNvPr id="5" name="Image 4" descr="Capture d’écran 2016-05-16 à 17.55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4456"/>
            <a:ext cx="9144000" cy="301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85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0492"/>
          </a:xfrm>
        </p:spPr>
        <p:txBody>
          <a:bodyPr>
            <a:normAutofit/>
          </a:bodyPr>
          <a:lstStyle/>
          <a:p>
            <a:r>
              <a:rPr lang="fr-FR" sz="2400" dirty="0" smtClean="0"/>
              <a:t>EVOLUTION DES CORAUX: MODÈLE DE DARWIN</a:t>
            </a:r>
            <a:endParaRPr lang="fr-FR" sz="2400" dirty="0"/>
          </a:p>
        </p:txBody>
      </p:sp>
      <p:pic>
        <p:nvPicPr>
          <p:cNvPr id="4" name="Picture 4" descr="R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32" y="974109"/>
            <a:ext cx="2794249" cy="210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aur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6" y="974109"/>
            <a:ext cx="2376858" cy="240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odrigu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9432"/>
            <a:ext cx="2407107" cy="246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to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150" y="3866487"/>
            <a:ext cx="2425362" cy="224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457200" y="3379387"/>
            <a:ext cx="1544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Stade 1: l’ile haute</a:t>
            </a:r>
            <a:endParaRPr lang="fr-FR" sz="1400" dirty="0"/>
          </a:p>
        </p:txBody>
      </p:sp>
      <p:sp>
        <p:nvSpPr>
          <p:cNvPr id="10" name="ZoneTexte 9"/>
          <p:cNvSpPr txBox="1"/>
          <p:nvPr/>
        </p:nvSpPr>
        <p:spPr>
          <a:xfrm>
            <a:off x="612340" y="6509288"/>
            <a:ext cx="173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Stade 3: le lagon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5170875" y="6509288"/>
            <a:ext cx="152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Stade 4: l’atoll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057150" y="3515469"/>
            <a:ext cx="2601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Stade 2: le </a:t>
            </a:r>
            <a:r>
              <a:rPr lang="fr-FR" dirty="0" err="1" smtClean="0"/>
              <a:t>recif</a:t>
            </a:r>
            <a:r>
              <a:rPr lang="fr-FR" dirty="0" smtClean="0"/>
              <a:t> frangeant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918764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207</Words>
  <Application>Microsoft Macintosh PowerPoint</Application>
  <PresentationFormat>Présentation à l'écran (4:3)</PresentationFormat>
  <Paragraphs>40</Paragraphs>
  <Slides>30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1" baseType="lpstr">
      <vt:lpstr>Thème Office</vt:lpstr>
      <vt:lpstr>LES TERRITOIRES ULTRA MARINS, DES TERRITOIRES SOUS TENSIONS (LES DROM)</vt:lpstr>
      <vt:lpstr>LOCALISATION</vt:lpstr>
      <vt:lpstr>VOLCANISME INTRAPLAQUE  (VOLCANISME DE POINT CHAUD)</vt:lpstr>
      <vt:lpstr>VOLCANISME INTERPLAQUE (volcanisme d’arc)</vt:lpstr>
      <vt:lpstr>LES GRANDS TYPES DE VOLCANISME</vt:lpstr>
      <vt:lpstr>VOLCANS ACTIFS, VOLCANS ETEINTS: EX REUNION</vt:lpstr>
      <vt:lpstr>LES GRANDES FORMES DE RELIEF</vt:lpstr>
      <vt:lpstr>ALÉA VOLCANIQUE: LA CATASTROPHE DE LA MONTAGNE PELÉE EN 1902</vt:lpstr>
      <vt:lpstr>EVOLUTION DES CORAUX: MODÈLE DE DARWIN</vt:lpstr>
      <vt:lpstr>LA MANGROVE « SCHORRE » ET ZONE HUMIDE  TROPICAL</vt:lpstr>
      <vt:lpstr>CLIMAT TROPICAL ET CLIMAT EQUATORIAL</vt:lpstr>
      <vt:lpstr>OPPOSITION COTE AU VENT/COTE SOUS LE VENT</vt:lpstr>
      <vt:lpstr>UNE VÉGÉTATION SPÉCIFIQUE: LES FORETS TROPICALES</vt:lpstr>
      <vt:lpstr>LE CYCLONE, UNE MACHINE THERMODYNAMIQUE POUR REFOIDIR L’OCÉAN</vt:lpstr>
      <vt:lpstr>DES SYSTÈMES AGRICOLES GLOBALEMENT EN CRISE</vt:lpstr>
      <vt:lpstr>UNE CULTURE CANNIERE EN FORT RECUL (EX GUADELOUPE)</vt:lpstr>
      <vt:lpstr>LA CULTURE DE LA BANANE EN DÉCLIN</vt:lpstr>
      <vt:lpstr>LES SOLUTIONS A LA CRISE:</vt:lpstr>
      <vt:lpstr>LE CAS PARTICULIER DE LA GUYANE: LES LOTISSEMENTS AGRICOLES</vt:lpstr>
      <vt:lpstr>DES SYSTÈMES AGRICOLES  DIFFERENTS</vt:lpstr>
      <vt:lpstr>LE TOURISME AUX ANTILLES</vt:lpstr>
      <vt:lpstr>LE TOURISME ULTRA MARIN DANS SON ENVIRONNEMENT</vt:lpstr>
      <vt:lpstr>UN EXEMPLE D’ECHEC: SAINT FRANCOIS</vt:lpstr>
      <vt:lpstr>UN EXEMPLE D’ECHEC: SAINT FRANCOIS</vt:lpstr>
      <vt:lpstr>UNE POPULATION JEUNE ET DYNAMIQUE</vt:lpstr>
      <vt:lpstr>UNE EXPLOSION URBAINE RECENTE</vt:lpstr>
      <vt:lpstr>UNE EXPLOSION URBAINE RECENTE</vt:lpstr>
      <vt:lpstr>SAINT DENIS DE LA RÉUNION</vt:lpstr>
      <vt:lpstr>CONSÉQUENCE DE L’IMIGRATION ILLÉGALE: LES BIDONVILLES EX DE MAMOUDZOU, QUARTIER DE MANGATÉLÉ</vt:lpstr>
      <vt:lpstr>LE MODELE DE L’ILE TROPICAL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TERRITOIRES ULTRA MARINS (LES DROM)</dc:title>
  <dc:creator>guigui</dc:creator>
  <cp:lastModifiedBy>guigui</cp:lastModifiedBy>
  <cp:revision>19</cp:revision>
  <dcterms:created xsi:type="dcterms:W3CDTF">2016-05-16T15:13:38Z</dcterms:created>
  <dcterms:modified xsi:type="dcterms:W3CDTF">2020-04-03T11:12:02Z</dcterms:modified>
</cp:coreProperties>
</file>