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2" r:id="rId4"/>
    <p:sldId id="258" r:id="rId5"/>
    <p:sldId id="259" r:id="rId6"/>
    <p:sldId id="260" r:id="rId7"/>
    <p:sldId id="261" r:id="rId8"/>
    <p:sldId id="264" r:id="rId9"/>
    <p:sldId id="265" r:id="rId10"/>
    <p:sldId id="263" r:id="rId11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35" autoAdjust="0"/>
    <p:restoredTop sz="94660"/>
  </p:normalViewPr>
  <p:slideViewPr>
    <p:cSldViewPr snapToGrid="0">
      <p:cViewPr varScale="1">
        <p:scale>
          <a:sx n="38" d="100"/>
          <a:sy n="38" d="100"/>
        </p:scale>
        <p:origin x="60" y="4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22BCBB9-2080-F989-9B90-EC44830E4A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1FEEC03C-E0FD-2FFA-ED20-8354E149D9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7D1EBB6-EBE7-8E2D-98A1-0CF4B2E6C5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20470-6358-4A73-9EE6-0A38F38F48C0}" type="datetimeFigureOut">
              <a:rPr lang="fr-FR" smtClean="0"/>
              <a:t>12/02/2026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3D1C2AC-3230-F4AD-8E3B-88450BE9C6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E59D4DA-09F7-8493-5757-61C449C0A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25FAD-08C4-4E1E-AE74-C6D61B9C109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183749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8C4C83D-7F36-4501-50DE-808699E98A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C60D0D58-3DAF-AD1D-E091-D4C24B3792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75E21EB-5315-E570-9A00-DBF58908A9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20470-6358-4A73-9EE6-0A38F38F48C0}" type="datetimeFigureOut">
              <a:rPr lang="fr-FR" smtClean="0"/>
              <a:t>12/02/2026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90861C6-7EAB-B97A-07AC-838DBCB69D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2ADF65D-9816-3817-B737-9D1E930951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25FAD-08C4-4E1E-AE74-C6D61B9C109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028378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7D0AF2E1-C98B-34D9-B471-7148BF869A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BC5147E1-77D5-BE54-CCD5-247BCD74E2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7328912-1BB3-F909-0C43-5BA17C69E5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20470-6358-4A73-9EE6-0A38F38F48C0}" type="datetimeFigureOut">
              <a:rPr lang="fr-FR" smtClean="0"/>
              <a:t>12/02/2026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13592EA-A81C-4F16-73FB-41AEFA1A1F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2C43972-EFCE-385C-C362-355927EC77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25FAD-08C4-4E1E-AE74-C6D61B9C109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926726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FE9662B-2F50-8C9F-D80F-D6385E845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2B23D0A-C5B3-7246-632A-D2AC430BA0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A357448-4ECF-5F06-2892-D4717AE3CF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20470-6358-4A73-9EE6-0A38F38F48C0}" type="datetimeFigureOut">
              <a:rPr lang="fr-FR" smtClean="0"/>
              <a:t>12/02/2026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ACDBF74-5E4E-8F1F-8E7A-A9BC73FEA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8165AC5-3F75-1215-DCF4-B3BC41A7B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25FAD-08C4-4E1E-AE74-C6D61B9C109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760401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1F8DC90-C76D-7005-B187-884ECA69ED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DE66608-A720-D04B-0E66-6C6C09A743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C656E15-0868-B1CD-3147-C8474F7D3B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20470-6358-4A73-9EE6-0A38F38F48C0}" type="datetimeFigureOut">
              <a:rPr lang="fr-FR" smtClean="0"/>
              <a:t>12/02/2026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0F574D4-80CF-CD4D-87A6-9AD5EC62CB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A9DB777-9DC5-F7EC-B69F-8C2C8F3A7A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25FAD-08C4-4E1E-AE74-C6D61B9C109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260793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F74252F-FDEC-5A03-19A4-A7453372DF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1BA051F-F984-A32B-AD7D-D8036FC415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11776BEF-02DD-8A12-6607-1BD88378AB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96A5988-20DD-F8F7-BF40-5DADC295B1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20470-6358-4A73-9EE6-0A38F38F48C0}" type="datetimeFigureOut">
              <a:rPr lang="fr-FR" smtClean="0"/>
              <a:t>12/02/2026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86D801E-3772-FD91-F51C-351452286F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691C91A-BB40-562F-A626-0544248E45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25FAD-08C4-4E1E-AE74-C6D61B9C109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378354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0832B66-3075-03CD-FF8A-32C0593B6C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5733BBA-E461-4B74-2EA1-17C3559D52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A12C228C-4F09-8019-FE96-0D1BDC1ACB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FE7F75A3-19F1-9E73-69C3-71BC7FAD4C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A513AC19-2F7D-95CD-A3C9-0584E8C0967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4AF8C142-308B-CEBD-F4FC-93139D238B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20470-6358-4A73-9EE6-0A38F38F48C0}" type="datetimeFigureOut">
              <a:rPr lang="fr-FR" smtClean="0"/>
              <a:t>12/02/2026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3DABF37A-C256-4654-B8CD-DFA32EC06F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7FDD624D-ABBA-40EB-D49B-EA7B2ABDE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25FAD-08C4-4E1E-AE74-C6D61B9C109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617407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5205145-4E83-026A-0D42-7CA633420E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FED9AB23-45D4-1B39-35DF-17C6C311B9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20470-6358-4A73-9EE6-0A38F38F48C0}" type="datetimeFigureOut">
              <a:rPr lang="fr-FR" smtClean="0"/>
              <a:t>12/02/2026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497AECEE-25CC-2F64-D7AB-6111290017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3BFE69C6-7144-B42A-612D-2073EB9CC2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25FAD-08C4-4E1E-AE74-C6D61B9C109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577207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5636FF53-1845-094B-26EE-E6288E9C1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20470-6358-4A73-9EE6-0A38F38F48C0}" type="datetimeFigureOut">
              <a:rPr lang="fr-FR" smtClean="0"/>
              <a:t>12/02/2026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55D28AD2-D794-D7F3-A304-059DF46BF7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830E6D1-04AE-4AD8-5922-B0BDCEA697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25FAD-08C4-4E1E-AE74-C6D61B9C109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588794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4C08275-1E15-F131-6647-3F07291175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5C7A4E0-7718-F055-7A20-175777C957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6E3DCE6F-E8AA-6153-5A2D-2DA8B03C68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295EEAA-4AF1-3C3F-F060-6A3D3D3254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20470-6358-4A73-9EE6-0A38F38F48C0}" type="datetimeFigureOut">
              <a:rPr lang="fr-FR" smtClean="0"/>
              <a:t>12/02/2026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95045F4-7393-AAD6-85EF-ED8F9C9D89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0DC9709-D8F7-B015-13CC-ACA926C26D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25FAD-08C4-4E1E-AE74-C6D61B9C109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082861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84D6C1D-D8E8-6166-C155-B89F8D141D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86CFFCBB-EC45-A0AD-5D59-567A7900B1B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5CFB168-54CE-C9DF-B876-0BCFC9577D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119C3E8-8F57-7245-06A9-74D8CCFF79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20470-6358-4A73-9EE6-0A38F38F48C0}" type="datetimeFigureOut">
              <a:rPr lang="fr-FR" smtClean="0"/>
              <a:t>12/02/2026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4EAA55A-4DCA-3DE5-3E25-774ACC349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9FD9D29-E427-ACD9-99E8-251DB1A068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25FAD-08C4-4E1E-AE74-C6D61B9C109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49455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F6A25133-C0F1-149D-D785-9558FE1BB4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D0D3E9D-4984-DF88-517C-E7D5F4924D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21AD169-4BD4-DFBE-C2D7-C53DD431173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C220470-6358-4A73-9EE6-0A38F38F48C0}" type="datetimeFigureOut">
              <a:rPr lang="fr-FR" smtClean="0"/>
              <a:t>12/02/2026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6922090-8E34-6A5F-1A44-C387B7B11B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3EAF3B4-C05F-CC02-5950-CF701E7387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6425FAD-08C4-4E1E-AE74-C6D61B9C109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81111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697D09-7986-49E9-C9A7-2247288C0D4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fr-FR" sz="2400" dirty="0"/>
              <a:t>L’INDUSTRIE DANS LES ESPACES RURAUX EN FRANCE</a:t>
            </a:r>
          </a:p>
        </p:txBody>
      </p:sp>
    </p:spTree>
    <p:extLst>
      <p:ext uri="{BB962C8B-B14F-4D97-AF65-F5344CB8AC3E}">
        <p14:creationId xmlns:p14="http://schemas.microsoft.com/office/powerpoint/2010/main" val="34384428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8E29743-D72C-1123-E545-49936D014B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25475"/>
          </a:xfrm>
        </p:spPr>
        <p:txBody>
          <a:bodyPr>
            <a:normAutofit fontScale="90000"/>
          </a:bodyPr>
          <a:lstStyle/>
          <a:p>
            <a:r>
              <a:rPr lang="fr-FR" sz="2000" dirty="0" err="1"/>
              <a:t>Gerer</a:t>
            </a:r>
            <a:r>
              <a:rPr lang="fr-FR" sz="2000" dirty="0"/>
              <a:t> le post industriel: deux logiques différentes: reconversion ou patrimonialisation: le terril de Noeux les Mines et le centre minier de </a:t>
            </a:r>
            <a:r>
              <a:rPr lang="fr-FR" sz="2000" dirty="0" err="1"/>
              <a:t>Leuwarde</a:t>
            </a:r>
            <a:r>
              <a:rPr lang="fr-FR" sz="2000" dirty="0"/>
              <a:t>.</a:t>
            </a:r>
          </a:p>
        </p:txBody>
      </p:sp>
      <p:pic>
        <p:nvPicPr>
          <p:cNvPr id="5" name="Image 4" descr="Une image contenant plein air, ciel, nuage, arbre&#10;&#10;Le contenu généré par l’IA peut être incorrect.">
            <a:extLst>
              <a:ext uri="{FF2B5EF4-FFF2-40B4-BE49-F238E27FC236}">
                <a16:creationId xmlns:a16="http://schemas.microsoft.com/office/drawing/2014/main" id="{D172E96C-4692-5CF9-3A36-91BEA3DD23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902" y="1719943"/>
            <a:ext cx="5045335" cy="3788229"/>
          </a:xfrm>
          <a:prstGeom prst="rect">
            <a:avLst/>
          </a:prstGeom>
        </p:spPr>
      </p:pic>
      <p:pic>
        <p:nvPicPr>
          <p:cNvPr id="7" name="Image 6" descr="Une image contenant plein air, ciel, nuage, arbre&#10;&#10;Le contenu généré par l’IA peut être incorrect.">
            <a:extLst>
              <a:ext uri="{FF2B5EF4-FFF2-40B4-BE49-F238E27FC236}">
                <a16:creationId xmlns:a16="http://schemas.microsoft.com/office/drawing/2014/main" id="{80B40092-4875-7ECB-2B4E-B2D617B310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3691" y="2107066"/>
            <a:ext cx="5394858" cy="3401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1343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AFE8227-C443-417B-BA91-520EB1EF45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 4" descr="Une image contenant carte, texte">
            <a:extLst>
              <a:ext uri="{FF2B5EF4-FFF2-40B4-BE49-F238E27FC236}">
                <a16:creationId xmlns:a16="http://schemas.microsoft.com/office/drawing/2014/main" id="{8ED4AF92-27B9-71E9-7091-C88CBF2EBA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86" r="-1" b="-1"/>
          <a:stretch>
            <a:fillRect/>
          </a:stretch>
        </p:blipFill>
        <p:spPr>
          <a:xfrm>
            <a:off x="20" y="431"/>
            <a:ext cx="8115280" cy="6408311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8DE8ADC7-C81A-FF1D-38B6-BD04F0B96F31}"/>
              </a:ext>
            </a:extLst>
          </p:cNvPr>
          <p:cNvSpPr txBox="1"/>
          <p:nvPr/>
        </p:nvSpPr>
        <p:spPr>
          <a:xfrm>
            <a:off x="8643193" y="2418408"/>
            <a:ext cx="2942813" cy="35402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PART DES OUVRIERS DANS LA POPULATION ACTIVE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07741FC-B544-4A6E-B831-6789D0423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6408741"/>
            <a:ext cx="12191998" cy="457202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F0BE7ED-7814-4273-B18A-F26CC0380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" y="6408742"/>
            <a:ext cx="8115300" cy="449258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2342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E00A7C1D-D520-1DD4-25C4-0F9FBD9BE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PART DES OUVRIERS DANS LA POPULATION ACTIVE</a:t>
            </a:r>
          </a:p>
        </p:txBody>
      </p:sp>
      <p:pic>
        <p:nvPicPr>
          <p:cNvPr id="5" name="Image 4" descr="Une image contenant texte, capture d’écran, nombre, Police&#10;&#10;Le contenu généré par l’IA peut être incorrect.">
            <a:extLst>
              <a:ext uri="{FF2B5EF4-FFF2-40B4-BE49-F238E27FC236}">
                <a16:creationId xmlns:a16="http://schemas.microsoft.com/office/drawing/2014/main" id="{EBCEEC26-B1A3-1FEE-BAEE-2B2990DEF8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7" y="1868521"/>
            <a:ext cx="10905066" cy="4007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2005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3" name="Rectangle 1032">
            <a:extLst>
              <a:ext uri="{FF2B5EF4-FFF2-40B4-BE49-F238E27FC236}">
                <a16:creationId xmlns:a16="http://schemas.microsoft.com/office/drawing/2014/main" id="{99F1FFA9-D672-408C-9220-ADEEC6ABD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87EF1A39-6F5C-B1BD-B932-494C1BFBFF58}"/>
              </a:ext>
            </a:extLst>
          </p:cNvPr>
          <p:cNvSpPr txBox="1"/>
          <p:nvPr/>
        </p:nvSpPr>
        <p:spPr>
          <a:xfrm>
            <a:off x="838201" y="2482589"/>
            <a:ext cx="3816096" cy="36943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LA HOUILLE BLANCHE A LANCEY</a:t>
            </a:r>
          </a:p>
        </p:txBody>
      </p:sp>
      <p:pic>
        <p:nvPicPr>
          <p:cNvPr id="1026" name="Picture 2" descr="1882">
            <a:extLst>
              <a:ext uri="{FF2B5EF4-FFF2-40B4-BE49-F238E27FC236}">
                <a16:creationId xmlns:a16="http://schemas.microsoft.com/office/drawing/2014/main" id="{0B4472DB-3886-1534-4357-A63F628D8B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"/>
          <a:stretch>
            <a:fillRect/>
          </a:stretch>
        </p:blipFill>
        <p:spPr bwMode="auto">
          <a:xfrm>
            <a:off x="4904316" y="-4"/>
            <a:ext cx="7287684" cy="3694372"/>
          </a:xfrm>
          <a:custGeom>
            <a:avLst/>
            <a:gdLst/>
            <a:ahLst/>
            <a:cxnLst/>
            <a:rect l="l" t="t" r="r" b="b"/>
            <a:pathLst>
              <a:path w="7287684" h="3694372">
                <a:moveTo>
                  <a:pt x="1047969" y="0"/>
                </a:moveTo>
                <a:lnTo>
                  <a:pt x="7287684" y="0"/>
                </a:lnTo>
                <a:lnTo>
                  <a:pt x="7287684" y="814388"/>
                </a:lnTo>
                <a:lnTo>
                  <a:pt x="7287684" y="3694372"/>
                </a:lnTo>
                <a:lnTo>
                  <a:pt x="471411" y="3694372"/>
                </a:lnTo>
                <a:lnTo>
                  <a:pt x="470992" y="3686621"/>
                </a:lnTo>
                <a:cubicBezTo>
                  <a:pt x="458999" y="3642419"/>
                  <a:pt x="427907" y="3602236"/>
                  <a:pt x="376383" y="3554015"/>
                </a:cubicBezTo>
                <a:cubicBezTo>
                  <a:pt x="315976" y="3500438"/>
                  <a:pt x="255568" y="3454003"/>
                  <a:pt x="170288" y="3407569"/>
                </a:cubicBezTo>
                <a:cubicBezTo>
                  <a:pt x="365723" y="3382565"/>
                  <a:pt x="163181" y="3296841"/>
                  <a:pt x="230695" y="3243263"/>
                </a:cubicBezTo>
                <a:cubicBezTo>
                  <a:pt x="369276" y="3221831"/>
                  <a:pt x="479431" y="3393282"/>
                  <a:pt x="667759" y="3343275"/>
                </a:cubicBezTo>
                <a:cubicBezTo>
                  <a:pt x="440344" y="3196828"/>
                  <a:pt x="184501" y="3150393"/>
                  <a:pt x="17493" y="2953940"/>
                </a:cubicBezTo>
                <a:cubicBezTo>
                  <a:pt x="56580" y="2911078"/>
                  <a:pt x="95667" y="2953940"/>
                  <a:pt x="127647" y="2936081"/>
                </a:cubicBezTo>
                <a:cubicBezTo>
                  <a:pt x="127647" y="2925365"/>
                  <a:pt x="500751" y="2993232"/>
                  <a:pt x="522071" y="2714625"/>
                </a:cubicBezTo>
                <a:cubicBezTo>
                  <a:pt x="529178" y="2714625"/>
                  <a:pt x="536285" y="2714625"/>
                  <a:pt x="543391" y="2703909"/>
                </a:cubicBezTo>
                <a:cubicBezTo>
                  <a:pt x="582478" y="2664619"/>
                  <a:pt x="546945" y="2571750"/>
                  <a:pt x="610905" y="2564606"/>
                </a:cubicBezTo>
                <a:cubicBezTo>
                  <a:pt x="681973" y="2557462"/>
                  <a:pt x="749487" y="2525315"/>
                  <a:pt x="824107" y="2543175"/>
                </a:cubicBezTo>
                <a:cubicBezTo>
                  <a:pt x="880961" y="2557462"/>
                  <a:pt x="941368" y="2575322"/>
                  <a:pt x="1001776" y="2575322"/>
                </a:cubicBezTo>
                <a:cubicBezTo>
                  <a:pt x="1065736" y="2575322"/>
                  <a:pt x="1154570" y="2696766"/>
                  <a:pt x="1193658" y="2536031"/>
                </a:cubicBezTo>
                <a:cubicBezTo>
                  <a:pt x="1193658" y="2528888"/>
                  <a:pt x="1303812" y="2546747"/>
                  <a:pt x="1364219" y="2553891"/>
                </a:cubicBezTo>
                <a:cubicBezTo>
                  <a:pt x="1413966" y="2561035"/>
                  <a:pt x="1474374" y="2593181"/>
                  <a:pt x="1509907" y="2528888"/>
                </a:cubicBezTo>
                <a:cubicBezTo>
                  <a:pt x="1527674" y="2489596"/>
                  <a:pt x="1442393" y="2418159"/>
                  <a:pt x="1367772" y="2411015"/>
                </a:cubicBezTo>
                <a:cubicBezTo>
                  <a:pt x="1300259" y="2403872"/>
                  <a:pt x="1232745" y="2396728"/>
                  <a:pt x="1168784" y="2411015"/>
                </a:cubicBezTo>
                <a:cubicBezTo>
                  <a:pt x="1090610" y="2428875"/>
                  <a:pt x="1047969" y="2400300"/>
                  <a:pt x="1026649" y="2336007"/>
                </a:cubicBezTo>
                <a:cubicBezTo>
                  <a:pt x="1001776" y="2268141"/>
                  <a:pt x="955582" y="2232422"/>
                  <a:pt x="891621" y="2200275"/>
                </a:cubicBezTo>
                <a:cubicBezTo>
                  <a:pt x="735273" y="2121694"/>
                  <a:pt x="586032" y="2028825"/>
                  <a:pt x="415470" y="1982390"/>
                </a:cubicBezTo>
                <a:cubicBezTo>
                  <a:pt x="383490" y="1975246"/>
                  <a:pt x="344403" y="1960959"/>
                  <a:pt x="330189" y="1900238"/>
                </a:cubicBezTo>
                <a:cubicBezTo>
                  <a:pt x="792127" y="1993106"/>
                  <a:pt x="1211424" y="2232422"/>
                  <a:pt x="1687576" y="2218135"/>
                </a:cubicBezTo>
                <a:cubicBezTo>
                  <a:pt x="1559654" y="2143125"/>
                  <a:pt x="1406860" y="2139554"/>
                  <a:pt x="1268278" y="2085975"/>
                </a:cubicBezTo>
                <a:cubicBezTo>
                  <a:pt x="1367772" y="2046685"/>
                  <a:pt x="1460160" y="2089547"/>
                  <a:pt x="1552548" y="2110978"/>
                </a:cubicBezTo>
                <a:cubicBezTo>
                  <a:pt x="1630722" y="2128837"/>
                  <a:pt x="1701789" y="2132410"/>
                  <a:pt x="1708896" y="2021681"/>
                </a:cubicBezTo>
                <a:cubicBezTo>
                  <a:pt x="1708896" y="2010965"/>
                  <a:pt x="1708896" y="2003821"/>
                  <a:pt x="1708896" y="1993106"/>
                </a:cubicBezTo>
                <a:cubicBezTo>
                  <a:pt x="1680469" y="1946672"/>
                  <a:pt x="1641382" y="1925240"/>
                  <a:pt x="1591635" y="1910953"/>
                </a:cubicBezTo>
                <a:cubicBezTo>
                  <a:pt x="1563208" y="1903809"/>
                  <a:pt x="1524121" y="1889522"/>
                  <a:pt x="1524121" y="1857375"/>
                </a:cubicBezTo>
                <a:cubicBezTo>
                  <a:pt x="1527674" y="1735931"/>
                  <a:pt x="1431733" y="1700212"/>
                  <a:pt x="1339346" y="1664493"/>
                </a:cubicBezTo>
                <a:cubicBezTo>
                  <a:pt x="1389093" y="1603772"/>
                  <a:pt x="1431733" y="1646635"/>
                  <a:pt x="1470820" y="1643062"/>
                </a:cubicBezTo>
                <a:cubicBezTo>
                  <a:pt x="1495694" y="1639491"/>
                  <a:pt x="1520567" y="1635919"/>
                  <a:pt x="1520567" y="1603772"/>
                </a:cubicBezTo>
                <a:cubicBezTo>
                  <a:pt x="1520567" y="1578769"/>
                  <a:pt x="1509907" y="1546622"/>
                  <a:pt x="1485034" y="1546622"/>
                </a:cubicBezTo>
                <a:cubicBezTo>
                  <a:pt x="1328686" y="1543050"/>
                  <a:pt x="1239851" y="1371600"/>
                  <a:pt x="1076396" y="1371600"/>
                </a:cubicBezTo>
                <a:cubicBezTo>
                  <a:pt x="976902" y="1371600"/>
                  <a:pt x="1126144" y="1275159"/>
                  <a:pt x="1044416" y="1235869"/>
                </a:cubicBezTo>
                <a:cubicBezTo>
                  <a:pt x="1026649" y="1225153"/>
                  <a:pt x="1094163" y="1210866"/>
                  <a:pt x="1122590" y="1214437"/>
                </a:cubicBezTo>
                <a:cubicBezTo>
                  <a:pt x="1151017" y="1218009"/>
                  <a:pt x="1175891" y="1243013"/>
                  <a:pt x="1211424" y="1225153"/>
                </a:cubicBezTo>
                <a:cubicBezTo>
                  <a:pt x="1229191" y="1160860"/>
                  <a:pt x="1182997" y="1135856"/>
                  <a:pt x="1140357" y="1117997"/>
                </a:cubicBezTo>
                <a:cubicBezTo>
                  <a:pt x="1047969" y="1075135"/>
                  <a:pt x="955582" y="1025129"/>
                  <a:pt x="852534" y="1010841"/>
                </a:cubicBezTo>
                <a:cubicBezTo>
                  <a:pt x="817001" y="1007269"/>
                  <a:pt x="795680" y="989409"/>
                  <a:pt x="799234" y="953690"/>
                </a:cubicBezTo>
                <a:cubicBezTo>
                  <a:pt x="806340" y="907256"/>
                  <a:pt x="841874" y="921544"/>
                  <a:pt x="870301" y="925115"/>
                </a:cubicBezTo>
                <a:cubicBezTo>
                  <a:pt x="888068" y="928688"/>
                  <a:pt x="905835" y="939403"/>
                  <a:pt x="923602" y="914400"/>
                </a:cubicBezTo>
                <a:cubicBezTo>
                  <a:pt x="611794" y="724198"/>
                  <a:pt x="409919" y="684684"/>
                  <a:pt x="132090" y="589415"/>
                </a:cubicBezTo>
                <a:lnTo>
                  <a:pt x="31922" y="552917"/>
                </a:lnTo>
                <a:lnTo>
                  <a:pt x="26859" y="541335"/>
                </a:lnTo>
                <a:cubicBezTo>
                  <a:pt x="20137" y="534929"/>
                  <a:pt x="8953" y="532232"/>
                  <a:pt x="0" y="527681"/>
                </a:cubicBezTo>
                <a:cubicBezTo>
                  <a:pt x="5969" y="516305"/>
                  <a:pt x="7617" y="502963"/>
                  <a:pt x="17905" y="493550"/>
                </a:cubicBezTo>
                <a:cubicBezTo>
                  <a:pt x="23947" y="488022"/>
                  <a:pt x="35344" y="487159"/>
                  <a:pt x="44763" y="486724"/>
                </a:cubicBezTo>
                <a:lnTo>
                  <a:pt x="165722" y="483650"/>
                </a:lnTo>
                <a:lnTo>
                  <a:pt x="193385" y="498723"/>
                </a:lnTo>
                <a:cubicBezTo>
                  <a:pt x="210263" y="511671"/>
                  <a:pt x="227142" y="525066"/>
                  <a:pt x="315976" y="535781"/>
                </a:cubicBezTo>
                <a:cubicBezTo>
                  <a:pt x="401257" y="546497"/>
                  <a:pt x="479431" y="582216"/>
                  <a:pt x="575372" y="525066"/>
                </a:cubicBezTo>
                <a:cubicBezTo>
                  <a:pt x="639332" y="485775"/>
                  <a:pt x="742380" y="528637"/>
                  <a:pt x="820554" y="560785"/>
                </a:cubicBezTo>
                <a:cubicBezTo>
                  <a:pt x="884515" y="589360"/>
                  <a:pt x="948475" y="596503"/>
                  <a:pt x="1033756" y="560785"/>
                </a:cubicBezTo>
                <a:cubicBezTo>
                  <a:pt x="955582" y="539354"/>
                  <a:pt x="895175" y="521494"/>
                  <a:pt x="834767" y="507206"/>
                </a:cubicBezTo>
                <a:cubicBezTo>
                  <a:pt x="785020" y="496491"/>
                  <a:pt x="756593" y="471488"/>
                  <a:pt x="760147" y="417909"/>
                </a:cubicBezTo>
                <a:cubicBezTo>
                  <a:pt x="760147" y="389334"/>
                  <a:pt x="749487" y="350044"/>
                  <a:pt x="785020" y="335757"/>
                </a:cubicBezTo>
                <a:cubicBezTo>
                  <a:pt x="813447" y="321469"/>
                  <a:pt x="852534" y="335757"/>
                  <a:pt x="866748" y="360759"/>
                </a:cubicBezTo>
                <a:cubicBezTo>
                  <a:pt x="884515" y="407194"/>
                  <a:pt x="902281" y="450056"/>
                  <a:pt x="962689" y="453629"/>
                </a:cubicBezTo>
                <a:cubicBezTo>
                  <a:pt x="1044416" y="460771"/>
                  <a:pt x="998222" y="432197"/>
                  <a:pt x="984009" y="396478"/>
                </a:cubicBezTo>
                <a:cubicBezTo>
                  <a:pt x="969795" y="357188"/>
                  <a:pt x="1012436" y="346472"/>
                  <a:pt x="1040863" y="353615"/>
                </a:cubicBezTo>
                <a:cubicBezTo>
                  <a:pt x="1147464" y="385763"/>
                  <a:pt x="1257618" y="328613"/>
                  <a:pt x="1367772" y="375047"/>
                </a:cubicBezTo>
                <a:cubicBezTo>
                  <a:pt x="1339346" y="260747"/>
                  <a:pt x="1278938" y="210741"/>
                  <a:pt x="1151017" y="192881"/>
                </a:cubicBezTo>
                <a:cubicBezTo>
                  <a:pt x="1104823" y="189310"/>
                  <a:pt x="1055076" y="196453"/>
                  <a:pt x="1012436" y="164306"/>
                </a:cubicBezTo>
                <a:cubicBezTo>
                  <a:pt x="987562" y="146447"/>
                  <a:pt x="962689" y="125016"/>
                  <a:pt x="980456" y="89297"/>
                </a:cubicBezTo>
                <a:cubicBezTo>
                  <a:pt x="991116" y="64294"/>
                  <a:pt x="1019542" y="64294"/>
                  <a:pt x="1044416" y="71437"/>
                </a:cubicBezTo>
                <a:cubicBezTo>
                  <a:pt x="1147464" y="110728"/>
                  <a:pt x="1257618" y="121444"/>
                  <a:pt x="1364219" y="135731"/>
                </a:cubicBezTo>
                <a:cubicBezTo>
                  <a:pt x="1381986" y="139303"/>
                  <a:pt x="1399753" y="146447"/>
                  <a:pt x="1417520" y="110728"/>
                </a:cubicBezTo>
                <a:cubicBezTo>
                  <a:pt x="1293152" y="78581"/>
                  <a:pt x="1172337" y="35719"/>
                  <a:pt x="1047969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1910">
            <a:extLst>
              <a:ext uri="{FF2B5EF4-FFF2-40B4-BE49-F238E27FC236}">
                <a16:creationId xmlns:a16="http://schemas.microsoft.com/office/drawing/2014/main" id="{61F7DBED-EF3B-E3CD-E712-72C4909BDC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04" b="806"/>
          <a:stretch>
            <a:fillRect/>
          </a:stretch>
        </p:blipFill>
        <p:spPr bwMode="auto">
          <a:xfrm>
            <a:off x="4726728" y="3802961"/>
            <a:ext cx="7472381" cy="3055043"/>
          </a:xfrm>
          <a:custGeom>
            <a:avLst/>
            <a:gdLst/>
            <a:ahLst/>
            <a:cxnLst/>
            <a:rect l="l" t="t" r="r" b="b"/>
            <a:pathLst>
              <a:path w="7472381" h="3055043">
                <a:moveTo>
                  <a:pt x="638975" y="0"/>
                </a:moveTo>
                <a:lnTo>
                  <a:pt x="7472381" y="0"/>
                </a:lnTo>
                <a:lnTo>
                  <a:pt x="7472381" y="2579984"/>
                </a:lnTo>
                <a:lnTo>
                  <a:pt x="7472381" y="3055043"/>
                </a:lnTo>
                <a:lnTo>
                  <a:pt x="6992676" y="3055043"/>
                </a:lnTo>
                <a:lnTo>
                  <a:pt x="1946893" y="3055043"/>
                </a:lnTo>
                <a:cubicBezTo>
                  <a:pt x="1801205" y="2983605"/>
                  <a:pt x="1662624" y="2897880"/>
                  <a:pt x="1506276" y="2855018"/>
                </a:cubicBezTo>
                <a:cubicBezTo>
                  <a:pt x="1399675" y="2826443"/>
                  <a:pt x="1296627" y="2776437"/>
                  <a:pt x="1314394" y="2626417"/>
                </a:cubicBezTo>
                <a:cubicBezTo>
                  <a:pt x="1317947" y="2583555"/>
                  <a:pt x="1289520" y="2551409"/>
                  <a:pt x="1246880" y="2562124"/>
                </a:cubicBezTo>
                <a:cubicBezTo>
                  <a:pt x="1165153" y="2583555"/>
                  <a:pt x="1126065" y="2522833"/>
                  <a:pt x="1079872" y="2476399"/>
                </a:cubicBezTo>
                <a:cubicBezTo>
                  <a:pt x="998144" y="2394247"/>
                  <a:pt x="919970" y="2308520"/>
                  <a:pt x="788495" y="2294233"/>
                </a:cubicBezTo>
                <a:cubicBezTo>
                  <a:pt x="813369" y="2229939"/>
                  <a:pt x="856009" y="2237083"/>
                  <a:pt x="895097" y="2251371"/>
                </a:cubicBezTo>
                <a:cubicBezTo>
                  <a:pt x="998144" y="2287090"/>
                  <a:pt x="1101192" y="2326380"/>
                  <a:pt x="1204239" y="2362099"/>
                </a:cubicBezTo>
                <a:cubicBezTo>
                  <a:pt x="1271754" y="2383530"/>
                  <a:pt x="1339267" y="2415677"/>
                  <a:pt x="1428102" y="2390674"/>
                </a:cubicBezTo>
                <a:cubicBezTo>
                  <a:pt x="1349928" y="2262087"/>
                  <a:pt x="1218453" y="2237083"/>
                  <a:pt x="1111852" y="2197793"/>
                </a:cubicBezTo>
                <a:cubicBezTo>
                  <a:pt x="980377" y="2147787"/>
                  <a:pt x="902203" y="2054918"/>
                  <a:pt x="806262" y="1947762"/>
                </a:cubicBezTo>
                <a:cubicBezTo>
                  <a:pt x="902203" y="1919187"/>
                  <a:pt x="962610" y="1997768"/>
                  <a:pt x="1040785" y="1994196"/>
                </a:cubicBezTo>
                <a:cubicBezTo>
                  <a:pt x="1044338" y="1983480"/>
                  <a:pt x="1051445" y="1962049"/>
                  <a:pt x="1051445" y="1962049"/>
                </a:cubicBezTo>
                <a:cubicBezTo>
                  <a:pt x="923523" y="1904899"/>
                  <a:pt x="866670" y="1797743"/>
                  <a:pt x="845349" y="1665583"/>
                </a:cubicBezTo>
                <a:cubicBezTo>
                  <a:pt x="838243" y="1597718"/>
                  <a:pt x="792049" y="1576287"/>
                  <a:pt x="745855" y="1544140"/>
                </a:cubicBezTo>
                <a:cubicBezTo>
                  <a:pt x="589507" y="1433411"/>
                  <a:pt x="422499" y="1333399"/>
                  <a:pt x="291024" y="1183381"/>
                </a:cubicBezTo>
                <a:cubicBezTo>
                  <a:pt x="443819" y="1201239"/>
                  <a:pt x="564633" y="1301252"/>
                  <a:pt x="724535" y="1344115"/>
                </a:cubicBezTo>
                <a:cubicBezTo>
                  <a:pt x="596614" y="1179808"/>
                  <a:pt x="429605" y="1094083"/>
                  <a:pt x="276811" y="994071"/>
                </a:cubicBezTo>
                <a:cubicBezTo>
                  <a:pt x="205743" y="947637"/>
                  <a:pt x="141783" y="890486"/>
                  <a:pt x="60055" y="865484"/>
                </a:cubicBezTo>
                <a:cubicBezTo>
                  <a:pt x="31628" y="858340"/>
                  <a:pt x="-18119" y="840481"/>
                  <a:pt x="6755" y="790474"/>
                </a:cubicBezTo>
                <a:cubicBezTo>
                  <a:pt x="28075" y="747612"/>
                  <a:pt x="67162" y="761900"/>
                  <a:pt x="102696" y="772614"/>
                </a:cubicBezTo>
                <a:cubicBezTo>
                  <a:pt x="187976" y="801190"/>
                  <a:pt x="280364" y="801190"/>
                  <a:pt x="397625" y="801190"/>
                </a:cubicBezTo>
                <a:cubicBezTo>
                  <a:pt x="298131" y="665458"/>
                  <a:pt x="116909" y="708321"/>
                  <a:pt x="31628" y="565446"/>
                </a:cubicBezTo>
                <a:cubicBezTo>
                  <a:pt x="138229" y="540444"/>
                  <a:pt x="219957" y="590450"/>
                  <a:pt x="305237" y="601165"/>
                </a:cubicBezTo>
                <a:cubicBezTo>
                  <a:pt x="383412" y="611881"/>
                  <a:pt x="401178" y="586877"/>
                  <a:pt x="383412" y="508296"/>
                </a:cubicBezTo>
                <a:cubicBezTo>
                  <a:pt x="354985" y="386853"/>
                  <a:pt x="397625" y="326130"/>
                  <a:pt x="511333" y="358278"/>
                </a:cubicBezTo>
                <a:cubicBezTo>
                  <a:pt x="617934" y="390424"/>
                  <a:pt x="628594" y="343990"/>
                  <a:pt x="600167" y="276124"/>
                </a:cubicBezTo>
                <a:cubicBezTo>
                  <a:pt x="557527" y="176112"/>
                  <a:pt x="603720" y="97531"/>
                  <a:pt x="635701" y="1180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65707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5" name="Rectangle 2054">
            <a:extLst>
              <a:ext uri="{FF2B5EF4-FFF2-40B4-BE49-F238E27FC236}">
                <a16:creationId xmlns:a16="http://schemas.microsoft.com/office/drawing/2014/main" id="{3AFE8227-C443-417B-BA91-520EB1EF45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8DDD9327-9DD1-F1F5-1BC1-1592E24C0E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" r="2166" b="-1"/>
          <a:stretch>
            <a:fillRect/>
          </a:stretch>
        </p:blipFill>
        <p:spPr bwMode="auto">
          <a:xfrm>
            <a:off x="20" y="431"/>
            <a:ext cx="8115280" cy="6408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C4DB61A3-CABB-8873-27F7-14FBDA63B4BF}"/>
              </a:ext>
            </a:extLst>
          </p:cNvPr>
          <p:cNvSpPr txBox="1"/>
          <p:nvPr/>
        </p:nvSpPr>
        <p:spPr>
          <a:xfrm>
            <a:off x="8643193" y="2418408"/>
            <a:ext cx="2942813" cy="35402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LES IAA EN MILIEU RURAL: LE MODELE BRETON</a:t>
            </a:r>
          </a:p>
        </p:txBody>
      </p:sp>
      <p:sp>
        <p:nvSpPr>
          <p:cNvPr id="2057" name="Rectangle 2056">
            <a:extLst>
              <a:ext uri="{FF2B5EF4-FFF2-40B4-BE49-F238E27FC236}">
                <a16:creationId xmlns:a16="http://schemas.microsoft.com/office/drawing/2014/main" id="{907741FC-B544-4A6E-B831-6789D0423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6408741"/>
            <a:ext cx="12191998" cy="457202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9" name="Rectangle 2058">
            <a:extLst>
              <a:ext uri="{FF2B5EF4-FFF2-40B4-BE49-F238E27FC236}">
                <a16:creationId xmlns:a16="http://schemas.microsoft.com/office/drawing/2014/main" id="{3F0BE7ED-7814-4273-B18A-F26CC0380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" y="6408742"/>
            <a:ext cx="8115300" cy="449258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6592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79" name="Rectangle 3078">
            <a:extLst>
              <a:ext uri="{FF2B5EF4-FFF2-40B4-BE49-F238E27FC236}">
                <a16:creationId xmlns:a16="http://schemas.microsoft.com/office/drawing/2014/main" id="{6B5E2835-4E47-45B3-9CFE-732FF7B054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0200D5FF-ADAA-B851-3429-8805CFEBBA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12"/>
          <a:stretch>
            <a:fillRect/>
          </a:stretch>
        </p:blipFill>
        <p:spPr bwMode="auto">
          <a:xfrm>
            <a:off x="3242695" y="10"/>
            <a:ext cx="8949307" cy="6857990"/>
          </a:xfrm>
          <a:custGeom>
            <a:avLst/>
            <a:gdLst/>
            <a:ahLst/>
            <a:cxnLst/>
            <a:rect l="l" t="t" r="r" b="b"/>
            <a:pathLst>
              <a:path w="8949307" h="6858000">
                <a:moveTo>
                  <a:pt x="0" y="0"/>
                </a:moveTo>
                <a:lnTo>
                  <a:pt x="8949307" y="0"/>
                </a:lnTo>
                <a:lnTo>
                  <a:pt x="8949307" y="6858000"/>
                </a:lnTo>
                <a:lnTo>
                  <a:pt x="0" y="6858000"/>
                </a:lnTo>
                <a:lnTo>
                  <a:pt x="62983" y="6788730"/>
                </a:lnTo>
                <a:cubicBezTo>
                  <a:pt x="773509" y="5928900"/>
                  <a:pt x="1212979" y="4741056"/>
                  <a:pt x="1212979" y="3429000"/>
                </a:cubicBezTo>
                <a:cubicBezTo>
                  <a:pt x="1212979" y="2116944"/>
                  <a:pt x="773509" y="929100"/>
                  <a:pt x="62983" y="6927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3081" name="Freeform: Shape 3080">
            <a:extLst>
              <a:ext uri="{FF2B5EF4-FFF2-40B4-BE49-F238E27FC236}">
                <a16:creationId xmlns:a16="http://schemas.microsoft.com/office/drawing/2014/main" id="{5B45AD5D-AA52-4F7B-9362-576A39AD9E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455673" cy="6858000"/>
          </a:xfrm>
          <a:custGeom>
            <a:avLst/>
            <a:gdLst>
              <a:gd name="connsiteX0" fmla="*/ 0 w 4455673"/>
              <a:gd name="connsiteY0" fmla="*/ 0 h 6858000"/>
              <a:gd name="connsiteX1" fmla="*/ 3242695 w 4455673"/>
              <a:gd name="connsiteY1" fmla="*/ 0 h 6858000"/>
              <a:gd name="connsiteX2" fmla="*/ 3305678 w 4455673"/>
              <a:gd name="connsiteY2" fmla="*/ 69271 h 6858000"/>
              <a:gd name="connsiteX3" fmla="*/ 4455673 w 4455673"/>
              <a:gd name="connsiteY3" fmla="*/ 3429000 h 6858000"/>
              <a:gd name="connsiteX4" fmla="*/ 3305678 w 4455673"/>
              <a:gd name="connsiteY4" fmla="*/ 6788730 h 6858000"/>
              <a:gd name="connsiteX5" fmla="*/ 3242695 w 4455673"/>
              <a:gd name="connsiteY5" fmla="*/ 6858000 h 6858000"/>
              <a:gd name="connsiteX6" fmla="*/ 0 w 445567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55673" h="6858000">
                <a:moveTo>
                  <a:pt x="0" y="0"/>
                </a:moveTo>
                <a:lnTo>
                  <a:pt x="3242695" y="0"/>
                </a:lnTo>
                <a:lnTo>
                  <a:pt x="3305678" y="69271"/>
                </a:lnTo>
                <a:cubicBezTo>
                  <a:pt x="4016204" y="929100"/>
                  <a:pt x="4455673" y="2116944"/>
                  <a:pt x="4455673" y="3429000"/>
                </a:cubicBezTo>
                <a:cubicBezTo>
                  <a:pt x="4455673" y="4741056"/>
                  <a:pt x="4016204" y="5928900"/>
                  <a:pt x="3305678" y="6788730"/>
                </a:cubicBezTo>
                <a:lnTo>
                  <a:pt x="3242695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D5D5D5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3083" name="Freeform: Shape 3082">
            <a:extLst>
              <a:ext uri="{FF2B5EF4-FFF2-40B4-BE49-F238E27FC236}">
                <a16:creationId xmlns:a16="http://schemas.microsoft.com/office/drawing/2014/main" id="{AEDD7960-4866-4399-BEF6-DD1431AB4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446529" cy="6858000"/>
          </a:xfrm>
          <a:custGeom>
            <a:avLst/>
            <a:gdLst>
              <a:gd name="connsiteX0" fmla="*/ 0 w 4446529"/>
              <a:gd name="connsiteY0" fmla="*/ 0 h 6858000"/>
              <a:gd name="connsiteX1" fmla="*/ 3233551 w 4446529"/>
              <a:gd name="connsiteY1" fmla="*/ 0 h 6858000"/>
              <a:gd name="connsiteX2" fmla="*/ 3296534 w 4446529"/>
              <a:gd name="connsiteY2" fmla="*/ 69271 h 6858000"/>
              <a:gd name="connsiteX3" fmla="*/ 4446529 w 4446529"/>
              <a:gd name="connsiteY3" fmla="*/ 3429000 h 6858000"/>
              <a:gd name="connsiteX4" fmla="*/ 3296534 w 4446529"/>
              <a:gd name="connsiteY4" fmla="*/ 6788730 h 6858000"/>
              <a:gd name="connsiteX5" fmla="*/ 3233551 w 4446529"/>
              <a:gd name="connsiteY5" fmla="*/ 6858000 h 6858000"/>
              <a:gd name="connsiteX6" fmla="*/ 0 w 444652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46529" h="6858000">
                <a:moveTo>
                  <a:pt x="0" y="0"/>
                </a:moveTo>
                <a:lnTo>
                  <a:pt x="3233551" y="0"/>
                </a:lnTo>
                <a:lnTo>
                  <a:pt x="3296534" y="69271"/>
                </a:lnTo>
                <a:cubicBezTo>
                  <a:pt x="4007060" y="929100"/>
                  <a:pt x="4446529" y="2116944"/>
                  <a:pt x="4446529" y="3429000"/>
                </a:cubicBezTo>
                <a:cubicBezTo>
                  <a:pt x="4446529" y="4741056"/>
                  <a:pt x="4007060" y="5928900"/>
                  <a:pt x="3296534" y="6788730"/>
                </a:cubicBezTo>
                <a:lnTo>
                  <a:pt x="3233551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85" name="Rectangle 3084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087" name="Rectangle 3086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375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B6A2D367-8478-183A-5E50-9BA906F6E89D}"/>
              </a:ext>
            </a:extLst>
          </p:cNvPr>
          <p:cNvSpPr txBox="1"/>
          <p:nvPr/>
        </p:nvSpPr>
        <p:spPr>
          <a:xfrm>
            <a:off x="371094" y="2718054"/>
            <a:ext cx="3438906" cy="320725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/>
              <a:t>LA GRANDE USINE FORDISTE DELOCALISEE: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/>
              <a:t> CITROEN A RENNES LA JANAIS</a:t>
            </a:r>
          </a:p>
        </p:txBody>
      </p:sp>
    </p:spTree>
    <p:extLst>
      <p:ext uri="{BB962C8B-B14F-4D97-AF65-F5344CB8AC3E}">
        <p14:creationId xmlns:p14="http://schemas.microsoft.com/office/powerpoint/2010/main" val="34169086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05" name="Rectangle 4104">
            <a:extLst>
              <a:ext uri="{FF2B5EF4-FFF2-40B4-BE49-F238E27FC236}">
                <a16:creationId xmlns:a16="http://schemas.microsoft.com/office/drawing/2014/main" id="{2151139A-886F-4B97-8815-729AD3831B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4107" name="Rectangle 4106">
            <a:extLst>
              <a:ext uri="{FF2B5EF4-FFF2-40B4-BE49-F238E27FC236}">
                <a16:creationId xmlns:a16="http://schemas.microsoft.com/office/drawing/2014/main" id="{AB5E08C4-8CDD-4623-A5B8-E998C6DEE3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492"/>
            <a:ext cx="12191998" cy="1575955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09" name="Rectangle 4108">
            <a:extLst>
              <a:ext uri="{FF2B5EF4-FFF2-40B4-BE49-F238E27FC236}">
                <a16:creationId xmlns:a16="http://schemas.microsoft.com/office/drawing/2014/main" id="{15F33878-D502-4FFA-8ACE-F2AECDB2A2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35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11" name="Rectangle 4110">
            <a:extLst>
              <a:ext uri="{FF2B5EF4-FFF2-40B4-BE49-F238E27FC236}">
                <a16:creationId xmlns:a16="http://schemas.microsoft.com/office/drawing/2014/main" id="{D3539FEE-81D3-4406-802E-60B20B16F4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8" y="-5307777"/>
            <a:ext cx="1576446" cy="12192001"/>
          </a:xfrm>
          <a:prstGeom prst="rect">
            <a:avLst/>
          </a:prstGeom>
          <a:gradFill>
            <a:gsLst>
              <a:gs pos="16000">
                <a:srgbClr val="000000">
                  <a:alpha val="0"/>
                </a:srgbClr>
              </a:gs>
              <a:gs pos="99000">
                <a:srgbClr val="000000">
                  <a:alpha val="87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13" name="Rectangle 4112">
            <a:extLst>
              <a:ext uri="{FF2B5EF4-FFF2-40B4-BE49-F238E27FC236}">
                <a16:creationId xmlns:a16="http://schemas.microsoft.com/office/drawing/2014/main" id="{DC701763-729E-462F-A5A8-E0DEFEB1E2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25434" y="986"/>
            <a:ext cx="4303422" cy="1575461"/>
          </a:xfrm>
          <a:prstGeom prst="rect">
            <a:avLst/>
          </a:prstGeom>
          <a:gradFill>
            <a:gsLst>
              <a:gs pos="0">
                <a:schemeClr val="accent1">
                  <a:alpha val="17000"/>
                </a:schemeClr>
              </a:gs>
              <a:gs pos="74000">
                <a:schemeClr val="accent1">
                  <a:lumMod val="50000"/>
                  <a:alpha val="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694BD693-2D8E-A9E1-2876-2D8BFE67C616}"/>
              </a:ext>
            </a:extLst>
          </p:cNvPr>
          <p:cNvSpPr txBox="1"/>
          <p:nvPr/>
        </p:nvSpPr>
        <p:spPr>
          <a:xfrm>
            <a:off x="699714" y="353160"/>
            <a:ext cx="7091300" cy="8985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LE SPL SERRURERIE DU VIMEUX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D82A4DA6-9880-5777-39EA-C09BCBDBC7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5748" y="2858989"/>
            <a:ext cx="5131088" cy="2642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C8351912-4903-0673-BF59-32D84B899B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45165" y="2574783"/>
            <a:ext cx="5131087" cy="3283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06523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47AEF1C-AEF0-706A-B38E-29A01C4500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93571" y="417285"/>
            <a:ext cx="10515600" cy="527504"/>
          </a:xfrm>
        </p:spPr>
        <p:txBody>
          <a:bodyPr>
            <a:normAutofit/>
          </a:bodyPr>
          <a:lstStyle/>
          <a:p>
            <a:r>
              <a:rPr lang="fr-FR" sz="2000" dirty="0"/>
              <a:t>                                  LA TECHNOPOLE DE SOPHIA ANTIPOLIS</a:t>
            </a:r>
          </a:p>
        </p:txBody>
      </p:sp>
      <p:pic>
        <p:nvPicPr>
          <p:cNvPr id="5" name="Image 4" descr="Une image contenant carte, texte&#10;&#10;Le contenu généré par l’IA peut être incorrect.">
            <a:extLst>
              <a:ext uri="{FF2B5EF4-FFF2-40B4-BE49-F238E27FC236}">
                <a16:creationId xmlns:a16="http://schemas.microsoft.com/office/drawing/2014/main" id="{DA7BA5A5-2DC0-AA19-9729-385ED64054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233" y="1391721"/>
            <a:ext cx="9859534" cy="3687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8940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65C51FD0-0C62-538E-B37A-22D3CB6138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PLUS GRANDE FRICHE INDUSTRIELLE DE France: LE </a:t>
            </a:r>
            <a:r>
              <a:rPr lang="en-US" sz="2200" dirty="0">
                <a:solidFill>
                  <a:schemeClr val="bg1"/>
                </a:solidFill>
              </a:rPr>
              <a:t>CLOS</a:t>
            </a:r>
            <a:r>
              <a:rPr lang="en-US" sz="2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SAINT LOUIS A DAMMARIE LES LYS  (MELUN)</a:t>
            </a:r>
          </a:p>
        </p:txBody>
      </p:sp>
      <p:pic>
        <p:nvPicPr>
          <p:cNvPr id="5" name="Image 4" descr="Une image contenant carte, texte, atlas&#10;&#10;Le contenu généré par l’IA peut être incorrect.">
            <a:extLst>
              <a:ext uri="{FF2B5EF4-FFF2-40B4-BE49-F238E27FC236}">
                <a16:creationId xmlns:a16="http://schemas.microsoft.com/office/drawing/2014/main" id="{9CAA43C8-232A-F9C6-7E08-5AABEA125B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274" y="1675227"/>
            <a:ext cx="7511452" cy="4394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839035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</TotalTime>
  <Words>102</Words>
  <Application>Microsoft Office PowerPoint</Application>
  <PresentationFormat>Grand écran</PresentationFormat>
  <Paragraphs>11</Paragraphs>
  <Slides>10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10</vt:i4>
      </vt:variant>
    </vt:vector>
  </HeadingPairs>
  <TitlesOfParts>
    <vt:vector size="15" baseType="lpstr">
      <vt:lpstr>Aptos</vt:lpstr>
      <vt:lpstr>Aptos Display</vt:lpstr>
      <vt:lpstr>Arial</vt:lpstr>
      <vt:lpstr>Calibri</vt:lpstr>
      <vt:lpstr>Thème Office</vt:lpstr>
      <vt:lpstr>L’INDUSTRIE DANS LES ESPACES RURAUX EN FRANCE</vt:lpstr>
      <vt:lpstr>Présentation PowerPoint</vt:lpstr>
      <vt:lpstr>PART DES OUVRIERS DANS LA POPULATION ACTIVE</vt:lpstr>
      <vt:lpstr>Présentation PowerPoint</vt:lpstr>
      <vt:lpstr>Présentation PowerPoint</vt:lpstr>
      <vt:lpstr>Présentation PowerPoint</vt:lpstr>
      <vt:lpstr>Présentation PowerPoint</vt:lpstr>
      <vt:lpstr>                                  LA TECHNOPOLE DE SOPHIA ANTIPOLIS</vt:lpstr>
      <vt:lpstr>PLUS GRANDE FRICHE INDUSTRIELLE DE France: LE CLOS SAINT LOUIS A DAMMARIE LES LYS  (MELUN)</vt:lpstr>
      <vt:lpstr>Gerer le post industriel: deux logiques différentes: reconversion ou patrimonialisation: le terril de Noeux les Mines et le centre minier de Leuwarde.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Amandine Zallio</dc:creator>
  <cp:lastModifiedBy>Amandine Zallio</cp:lastModifiedBy>
  <cp:revision>2</cp:revision>
  <dcterms:created xsi:type="dcterms:W3CDTF">2025-02-05T10:11:26Z</dcterms:created>
  <dcterms:modified xsi:type="dcterms:W3CDTF">2026-02-12T17:35:00Z</dcterms:modified>
</cp:coreProperties>
</file>