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64" r:id="rId6"/>
    <p:sldId id="265" r:id="rId7"/>
    <p:sldId id="267" r:id="rId8"/>
    <p:sldId id="268" r:id="rId9"/>
    <p:sldId id="257" r:id="rId10"/>
    <p:sldId id="293" r:id="rId11"/>
    <p:sldId id="269" r:id="rId12"/>
    <p:sldId id="295" r:id="rId13"/>
    <p:sldId id="296" r:id="rId14"/>
    <p:sldId id="297" r:id="rId15"/>
    <p:sldId id="294" r:id="rId16"/>
    <p:sldId id="270" r:id="rId17"/>
    <p:sldId id="305" r:id="rId18"/>
    <p:sldId id="258" r:id="rId19"/>
    <p:sldId id="259" r:id="rId20"/>
    <p:sldId id="271" r:id="rId21"/>
    <p:sldId id="272" r:id="rId22"/>
    <p:sldId id="281" r:id="rId23"/>
    <p:sldId id="291" r:id="rId24"/>
    <p:sldId id="260" r:id="rId25"/>
    <p:sldId id="284" r:id="rId26"/>
    <p:sldId id="286" r:id="rId27"/>
    <p:sldId id="287" r:id="rId28"/>
    <p:sldId id="298" r:id="rId29"/>
    <p:sldId id="299" r:id="rId30"/>
    <p:sldId id="306" r:id="rId31"/>
    <p:sldId id="300" r:id="rId32"/>
    <p:sldId id="301" r:id="rId33"/>
    <p:sldId id="302" r:id="rId34"/>
    <p:sldId id="303" r:id="rId35"/>
    <p:sldId id="304" r:id="rId36"/>
    <p:sldId id="285"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F15719A-D152-4AC3-9AEF-40C2CCA81BFC}" type="datetimeFigureOut">
              <a:rPr lang="en-US" smtClean="0"/>
              <a:pPr/>
              <a:t>8/23/2025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0B9F3F-B7A2-41D2-BFFD-EB8445E0BD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719A-D152-4AC3-9AEF-40C2CCA81BFC}"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9F3F-B7A2-41D2-BFFD-EB8445E0B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15719A-D152-4AC3-9AEF-40C2CCA81BFC}" type="datetimeFigureOut">
              <a:rPr lang="en-US" smtClean="0"/>
              <a:pPr/>
              <a:t>8/23/2025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50B9F3F-B7A2-41D2-BFFD-EB8445E0BD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719A-D152-4AC3-9AEF-40C2CCA81BFC}"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15719A-D152-4AC3-9AEF-40C2CCA81BFC}" type="datetimeFigureOut">
              <a:rPr lang="en-US" smtClean="0"/>
              <a:pPr/>
              <a:t>8/23/2025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0B9F3F-B7A2-41D2-BFFD-EB8445E0BD1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F15719A-D152-4AC3-9AEF-40C2CCA81BFC}" type="datetimeFigureOut">
              <a:rPr lang="en-US" smtClean="0"/>
              <a:pPr/>
              <a:t>8/23/2025</a:t>
            </a:fld>
            <a:endParaRPr lang="en-US"/>
          </a:p>
        </p:txBody>
      </p:sp>
      <p:sp>
        <p:nvSpPr>
          <p:cNvPr id="10" name="Slide Number Placeholder 9"/>
          <p:cNvSpPr>
            <a:spLocks noGrp="1"/>
          </p:cNvSpPr>
          <p:nvPr>
            <p:ph type="sldNum" sz="quarter" idx="16"/>
          </p:nvPr>
        </p:nvSpPr>
        <p:spPr/>
        <p:txBody>
          <a:bodyPr rtlCol="0"/>
          <a:lstStyle/>
          <a:p>
            <a:fld id="{450B9F3F-B7A2-41D2-BFFD-EB8445E0BD1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15719A-D152-4AC3-9AEF-40C2CCA81BFC}" type="datetimeFigureOut">
              <a:rPr lang="en-US" smtClean="0"/>
              <a:pPr/>
              <a:t>8/23/2025</a:t>
            </a:fld>
            <a:endParaRPr lang="en-US"/>
          </a:p>
        </p:txBody>
      </p:sp>
      <p:sp>
        <p:nvSpPr>
          <p:cNvPr id="12" name="Slide Number Placeholder 11"/>
          <p:cNvSpPr>
            <a:spLocks noGrp="1"/>
          </p:cNvSpPr>
          <p:nvPr>
            <p:ph type="sldNum" sz="quarter" idx="16"/>
          </p:nvPr>
        </p:nvSpPr>
        <p:spPr/>
        <p:txBody>
          <a:bodyPr rtlCol="0"/>
          <a:lstStyle/>
          <a:p>
            <a:fld id="{450B9F3F-B7A2-41D2-BFFD-EB8445E0BD1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719A-D152-4AC3-9AEF-40C2CCA81BFC}" type="datetimeFigureOut">
              <a:rPr lang="en-US" smtClean="0"/>
              <a:pPr/>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719A-D152-4AC3-9AEF-40C2CCA81BFC}" type="datetimeFigureOut">
              <a:rPr lang="en-US" smtClean="0"/>
              <a:pPr/>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50B9F3F-B7A2-41D2-BFFD-EB8445E0B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719A-D152-4AC3-9AEF-40C2CCA81BFC}" type="datetimeFigureOut">
              <a:rPr lang="en-US" smtClean="0"/>
              <a:pPr/>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F15719A-D152-4AC3-9AEF-40C2CCA81BFC}" type="datetimeFigureOut">
              <a:rPr lang="en-US" smtClean="0"/>
              <a:pPr/>
              <a:t>8/23/2025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50B9F3F-B7A2-41D2-BFFD-EB8445E0BD1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15719A-D152-4AC3-9AEF-40C2CCA81BFC}" type="datetimeFigureOut">
              <a:rPr lang="en-US" smtClean="0"/>
              <a:pPr/>
              <a:t>8/23/2025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0B9F3F-B7A2-41D2-BFFD-EB8445E0B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smtClean="0"/>
              <a:t>CHAPITRE 1: INEGALITES SOCIALES ET SPATIALES FACE A LA SANTE</a:t>
            </a:r>
            <a:br>
              <a:rPr lang="fr-FR" dirty="0" smtClean="0"/>
            </a:br>
            <a:r>
              <a:rPr lang="fr-FR" dirty="0" smtClean="0"/>
              <a:t/>
            </a:r>
            <a:br>
              <a:rPr lang="fr-FR" dirty="0" smtClean="0"/>
            </a:br>
            <a:endParaRPr lang="en-US" dirty="0"/>
          </a:p>
        </p:txBody>
      </p:sp>
      <p:sp>
        <p:nvSpPr>
          <p:cNvPr id="3" name="Subtitle 2"/>
          <p:cNvSpPr>
            <a:spLocks noGrp="1"/>
          </p:cNvSpPr>
          <p:nvPr>
            <p:ph type="subTitle" idx="1"/>
          </p:nvPr>
        </p:nvSpPr>
        <p:spPr/>
        <p:txBody>
          <a:bodyPr/>
          <a:lstStyle/>
          <a:p>
            <a:r>
              <a:rPr lang="fr-FR" dirty="0" smtClean="0"/>
              <a:t>Cours de Sociologie. CPES.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r-FR" sz="2800" b="1" dirty="0" smtClean="0">
                <a:solidFill>
                  <a:srgbClr val="7030A0"/>
                </a:solidFill>
              </a:rPr>
              <a:t>Tabagisme selon le diplôme et la situation professionnelle</a:t>
            </a:r>
            <a:endParaRPr lang="en-US" sz="2800" b="1" dirty="0">
              <a:solidFill>
                <a:srgbClr val="7030A0"/>
              </a:solidFill>
            </a:endParaRPr>
          </a:p>
        </p:txBody>
      </p:sp>
      <p:sp>
        <p:nvSpPr>
          <p:cNvPr id="3" name="Content Placeholder 2"/>
          <p:cNvSpPr>
            <a:spLocks noGrp="1"/>
          </p:cNvSpPr>
          <p:nvPr>
            <p:ph sz="quarter" idx="1"/>
          </p:nvPr>
        </p:nvSpPr>
        <p:spPr/>
        <p:txBody>
          <a:bodyPr/>
          <a:lstStyle/>
          <a:p>
            <a:r>
              <a:rPr lang="en-US" dirty="0" smtClean="0"/>
              <a:t>  </a:t>
            </a:r>
          </a:p>
          <a:p>
            <a:endParaRPr lang="en-US" dirty="0"/>
          </a:p>
        </p:txBody>
      </p:sp>
      <p:pic>
        <p:nvPicPr>
          <p:cNvPr id="4" name="Picture 3"/>
          <p:cNvPicPr/>
          <p:nvPr/>
        </p:nvPicPr>
        <p:blipFill>
          <a:blip r:embed="rId2" cstate="print"/>
          <a:srcRect l="21204" t="30752" r="47175" b="22096"/>
          <a:stretch>
            <a:fillRect/>
          </a:stretch>
        </p:blipFill>
        <p:spPr bwMode="auto">
          <a:xfrm>
            <a:off x="609600" y="1752600"/>
            <a:ext cx="3810000" cy="3048000"/>
          </a:xfrm>
          <a:prstGeom prst="rect">
            <a:avLst/>
          </a:prstGeom>
          <a:noFill/>
          <a:ln w="9525">
            <a:noFill/>
            <a:miter lim="800000"/>
            <a:headEnd/>
            <a:tailEnd/>
          </a:ln>
        </p:spPr>
      </p:pic>
      <p:pic>
        <p:nvPicPr>
          <p:cNvPr id="5" name="Picture 4"/>
          <p:cNvPicPr/>
          <p:nvPr/>
        </p:nvPicPr>
        <p:blipFill>
          <a:blip r:embed="rId3" cstate="print"/>
          <a:srcRect l="22357" t="24829" r="47830" b="28867"/>
          <a:stretch>
            <a:fillRect/>
          </a:stretch>
        </p:blipFill>
        <p:spPr bwMode="auto">
          <a:xfrm>
            <a:off x="4800600" y="1828800"/>
            <a:ext cx="3810000" cy="2971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Taux de mortalité standardisés selon la cause de décès en 2013 et 1980.</a:t>
            </a:r>
            <a:endParaRPr lang="en-US" sz="2400" dirty="0"/>
          </a:p>
        </p:txBody>
      </p:sp>
      <p:pic>
        <p:nvPicPr>
          <p:cNvPr id="4" name="Content Placeholder 3"/>
          <p:cNvPicPr>
            <a:picLocks noGrp="1"/>
          </p:cNvPicPr>
          <p:nvPr>
            <p:ph sz="quarter" idx="1"/>
          </p:nvPr>
        </p:nvPicPr>
        <p:blipFill>
          <a:blip r:embed="rId2" cstate="print"/>
          <a:srcRect l="5598" t="26843" r="25236" b="15594"/>
          <a:stretch>
            <a:fillRect/>
          </a:stretch>
        </p:blipFill>
        <p:spPr bwMode="auto">
          <a:xfrm>
            <a:off x="612775" y="1939644"/>
            <a:ext cx="8153400" cy="381691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200" b="1" dirty="0" smtClean="0">
                <a:solidFill>
                  <a:schemeClr val="accent2">
                    <a:lumMod val="75000"/>
                  </a:schemeClr>
                </a:solidFill>
              </a:rPr>
              <a:t>I. DES ÉCARTS D’ESPÉRANCE DE VIE MARQUÉS.</a:t>
            </a:r>
            <a:r>
              <a:rPr lang="en-US" sz="2200" dirty="0" smtClean="0">
                <a:solidFill>
                  <a:schemeClr val="accent2">
                    <a:lumMod val="75000"/>
                  </a:schemeClr>
                </a:solidFill>
              </a:rPr>
              <a:t/>
            </a:r>
            <a:br>
              <a:rPr lang="en-US" sz="2200" dirty="0" smtClean="0">
                <a:solidFill>
                  <a:schemeClr val="accent2">
                    <a:lumMod val="75000"/>
                  </a:schemeClr>
                </a:solidFill>
              </a:rPr>
            </a:br>
            <a:r>
              <a:rPr lang="fr-FR" sz="2200" b="1" dirty="0" smtClean="0">
                <a:solidFill>
                  <a:schemeClr val="accent2">
                    <a:lumMod val="75000"/>
                  </a:schemeClr>
                </a:solidFill>
              </a:rPr>
              <a:t>2. Des inégalités cumulatives liées aux conditions de vie et de travail.</a:t>
            </a:r>
            <a:endParaRPr lang="en-US" sz="2200" dirty="0">
              <a:solidFill>
                <a:schemeClr val="accent2">
                  <a:lumMod val="75000"/>
                </a:schemeClr>
              </a:solidFill>
            </a:endParaRPr>
          </a:p>
        </p:txBody>
      </p:sp>
      <p:sp>
        <p:nvSpPr>
          <p:cNvPr id="3" name="Content Placeholder 2"/>
          <p:cNvSpPr>
            <a:spLocks noGrp="1"/>
          </p:cNvSpPr>
          <p:nvPr>
            <p:ph sz="quarter" idx="1"/>
          </p:nvPr>
        </p:nvSpPr>
        <p:spPr/>
        <p:txBody>
          <a:bodyPr>
            <a:normAutofit fontScale="62500" lnSpcReduction="20000"/>
          </a:bodyPr>
          <a:lstStyle/>
          <a:p>
            <a:pPr algn="just"/>
            <a:r>
              <a:rPr lang="fr-FR" sz="3200" dirty="0" smtClean="0"/>
              <a:t>Le </a:t>
            </a:r>
            <a:r>
              <a:rPr lang="fr-FR" sz="3200" b="1" dirty="0" smtClean="0"/>
              <a:t>recours aux soins </a:t>
            </a:r>
            <a:r>
              <a:rPr lang="fr-FR" sz="3200" dirty="0" smtClean="0"/>
              <a:t>est fortement lié au niveau de revenu et au niveau de couverture par l’assurance maladie complémentaire.</a:t>
            </a:r>
          </a:p>
          <a:p>
            <a:pPr algn="just"/>
            <a:r>
              <a:rPr lang="fr-FR" sz="3200" b="1" dirty="0" smtClean="0"/>
              <a:t>Renoncement aux soins </a:t>
            </a:r>
            <a:r>
              <a:rPr lang="fr-FR" sz="3200" dirty="0" smtClean="0"/>
              <a:t>plus fréquents chez les bénéficiaires de la CMU et ceux n’ayant pas de mutuelle complémentaire.</a:t>
            </a:r>
          </a:p>
          <a:p>
            <a:pPr algn="just"/>
            <a:r>
              <a:rPr lang="fr-FR" sz="3200" dirty="0" smtClean="0"/>
              <a:t>Les </a:t>
            </a:r>
            <a:r>
              <a:rPr lang="fr-FR" sz="3200" b="1" dirty="0" smtClean="0"/>
              <a:t>dépenses de santé directement payées par les ménages</a:t>
            </a:r>
            <a:r>
              <a:rPr lang="fr-FR" sz="3200" dirty="0" smtClean="0"/>
              <a:t> sont deux fois plus élevées chez les cadres supérieurs que chez les ouvriers.</a:t>
            </a:r>
          </a:p>
          <a:p>
            <a:pPr algn="just"/>
            <a:r>
              <a:rPr lang="fr-FR" sz="3200" b="1" dirty="0" smtClean="0"/>
              <a:t>Caractère cumulatif des inégalités qui font </a:t>
            </a:r>
            <a:r>
              <a:rPr lang="fr-FR" sz="3200" b="1" dirty="0" err="1" smtClean="0"/>
              <a:t>sytème</a:t>
            </a:r>
            <a:r>
              <a:rPr lang="fr-FR" sz="3200" dirty="0" smtClean="0"/>
              <a:t>:</a:t>
            </a:r>
          </a:p>
          <a:p>
            <a:pPr algn="just">
              <a:buFontTx/>
              <a:buChar char="-"/>
            </a:pPr>
            <a:r>
              <a:rPr lang="en-US" sz="3200" dirty="0" smtClean="0"/>
              <a:t>Des </a:t>
            </a:r>
            <a:r>
              <a:rPr lang="en-US" sz="3200" b="1" dirty="0" smtClean="0"/>
              <a:t>conditions et un </a:t>
            </a:r>
            <a:r>
              <a:rPr lang="en-US" sz="3200" b="1" dirty="0" err="1" smtClean="0"/>
              <a:t>environnement</a:t>
            </a:r>
            <a:r>
              <a:rPr lang="en-US" sz="3200" b="1" dirty="0" smtClean="0"/>
              <a:t> de travail </a:t>
            </a:r>
            <a:r>
              <a:rPr lang="en-US" sz="3200" b="1" dirty="0" err="1" smtClean="0"/>
              <a:t>difficiles</a:t>
            </a:r>
            <a:r>
              <a:rPr lang="en-US" sz="3200" dirty="0" smtClean="0"/>
              <a:t> </a:t>
            </a:r>
            <a:r>
              <a:rPr lang="en-US" sz="3200" dirty="0" err="1" smtClean="0"/>
              <a:t>conduisent</a:t>
            </a:r>
            <a:r>
              <a:rPr lang="en-US" sz="3200" dirty="0" smtClean="0"/>
              <a:t> à des </a:t>
            </a:r>
            <a:r>
              <a:rPr lang="en-US" sz="3200" dirty="0" err="1" smtClean="0"/>
              <a:t>risques</a:t>
            </a:r>
            <a:r>
              <a:rPr lang="en-US" sz="3200" dirty="0" smtClean="0"/>
              <a:t> </a:t>
            </a:r>
            <a:r>
              <a:rPr lang="en-US" sz="3200" dirty="0" err="1" smtClean="0"/>
              <a:t>professionnels</a:t>
            </a:r>
            <a:r>
              <a:rPr lang="en-US" sz="3200" dirty="0" smtClean="0"/>
              <a:t> </a:t>
            </a:r>
            <a:r>
              <a:rPr lang="en-US" sz="3200" dirty="0" err="1" smtClean="0"/>
              <a:t>spécifiques</a:t>
            </a:r>
            <a:r>
              <a:rPr lang="en-US" sz="3200" dirty="0" smtClean="0"/>
              <a:t> pour les </a:t>
            </a:r>
            <a:r>
              <a:rPr lang="en-US" sz="3200" dirty="0" err="1" smtClean="0"/>
              <a:t>ouvriers</a:t>
            </a:r>
            <a:r>
              <a:rPr lang="en-US" sz="3200" dirty="0" smtClean="0"/>
              <a:t> et </a:t>
            </a:r>
            <a:r>
              <a:rPr lang="en-US" sz="3200" dirty="0" err="1" smtClean="0"/>
              <a:t>employés</a:t>
            </a:r>
            <a:r>
              <a:rPr lang="en-US" sz="3200" dirty="0" smtClean="0"/>
              <a:t> </a:t>
            </a:r>
          </a:p>
          <a:p>
            <a:pPr algn="just">
              <a:buFontTx/>
              <a:buChar char="-"/>
            </a:pPr>
            <a:r>
              <a:rPr lang="en-US" sz="3200" dirty="0" smtClean="0"/>
              <a:t>Des </a:t>
            </a:r>
            <a:r>
              <a:rPr lang="en-US" sz="3200" b="1" dirty="0" err="1" smtClean="0"/>
              <a:t>facteurs</a:t>
            </a:r>
            <a:r>
              <a:rPr lang="en-US" sz="3200" b="1" dirty="0" smtClean="0"/>
              <a:t> plus complexes de nature </a:t>
            </a:r>
            <a:r>
              <a:rPr lang="en-US" sz="3200" b="1" dirty="0" err="1" smtClean="0"/>
              <a:t>psychosociale</a:t>
            </a:r>
            <a:r>
              <a:rPr lang="en-US" sz="3200" dirty="0" smtClean="0"/>
              <a:t>.</a:t>
            </a:r>
            <a:endParaRPr lang="en-US" sz="3200" b="1" dirty="0" smtClean="0"/>
          </a:p>
          <a:p>
            <a:pPr algn="just">
              <a:buFont typeface="Symbol"/>
              <a:buChar char="Þ"/>
            </a:pPr>
            <a:r>
              <a:rPr lang="fr-FR" sz="3200" dirty="0" smtClean="0"/>
              <a:t>De fait, plus une société est inégalitaire globalement, plus elle génère d’inégalité de santé.</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Contraintes et risques physiques.</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8459" t="24035" r="25860" b="11228"/>
          <a:stretch>
            <a:fillRect/>
          </a:stretch>
        </p:blipFill>
        <p:spPr bwMode="auto">
          <a:xfrm>
            <a:off x="634934" y="1600200"/>
            <a:ext cx="8109081" cy="449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Autonomie et marges de manœuvre.</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8557" t="18421" r="26049" b="4715"/>
          <a:stretch>
            <a:fillRect/>
          </a:stretch>
        </p:blipFill>
        <p:spPr bwMode="auto">
          <a:xfrm>
            <a:off x="1289549" y="1600200"/>
            <a:ext cx="6799851" cy="4495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3. La situation atypique des Etats-Unis.</a:t>
            </a:r>
            <a:endParaRPr lang="en-US" sz="2400" dirty="0"/>
          </a:p>
        </p:txBody>
      </p:sp>
      <p:sp>
        <p:nvSpPr>
          <p:cNvPr id="3" name="Content Placeholder 2"/>
          <p:cNvSpPr>
            <a:spLocks noGrp="1"/>
          </p:cNvSpPr>
          <p:nvPr>
            <p:ph sz="quarter" idx="1"/>
          </p:nvPr>
        </p:nvSpPr>
        <p:spPr/>
        <p:txBody>
          <a:bodyPr/>
          <a:lstStyle/>
          <a:p>
            <a:pPr marL="320040" lvl="1" indent="-320040" algn="just">
              <a:spcBef>
                <a:spcPts val="700"/>
              </a:spcBef>
              <a:buClr>
                <a:schemeClr val="accent2"/>
              </a:buClr>
              <a:buSzPct val="60000"/>
              <a:buFont typeface="Wingdings" pitchFamily="2" charset="2"/>
              <a:buChar char="q"/>
            </a:pPr>
            <a:r>
              <a:rPr lang="fr-FR" sz="2400" dirty="0" smtClean="0"/>
              <a:t>La crise des </a:t>
            </a:r>
            <a:r>
              <a:rPr lang="fr-FR" sz="2400" b="1" dirty="0" smtClean="0"/>
              <a:t>opiacés (</a:t>
            </a:r>
            <a:r>
              <a:rPr lang="fr-FR" sz="2400" dirty="0" err="1" smtClean="0"/>
              <a:t>OxyContin</a:t>
            </a:r>
            <a:r>
              <a:rPr lang="fr-FR" sz="2400" dirty="0" smtClean="0"/>
              <a:t>), à l’origine d’une véritable épidémie d’overdose =&gt; plus de 500 000 morts par overdose en vingt ans </a:t>
            </a:r>
            <a:r>
              <a:rPr lang="fr-FR" sz="2400" b="1" dirty="0" smtClean="0"/>
              <a:t>aux</a:t>
            </a:r>
            <a:r>
              <a:rPr lang="fr-FR" sz="2400" dirty="0" smtClean="0"/>
              <a:t> </a:t>
            </a:r>
            <a:r>
              <a:rPr lang="fr-FR" sz="2400" b="1" dirty="0" smtClean="0"/>
              <a:t>Etats</a:t>
            </a:r>
            <a:r>
              <a:rPr lang="fr-FR" sz="2400" dirty="0" smtClean="0"/>
              <a:t>-</a:t>
            </a:r>
            <a:r>
              <a:rPr lang="fr-FR" sz="2400" b="1" dirty="0" smtClean="0"/>
              <a:t>Unis.</a:t>
            </a:r>
          </a:p>
          <a:p>
            <a:pPr marL="320040" lvl="1" indent="-320040" algn="just">
              <a:spcBef>
                <a:spcPts val="700"/>
              </a:spcBef>
              <a:buClr>
                <a:schemeClr val="accent2"/>
              </a:buClr>
              <a:buSzPct val="60000"/>
              <a:buFont typeface="Wingdings" pitchFamily="2" charset="2"/>
              <a:buChar char="q"/>
            </a:pPr>
            <a:r>
              <a:rPr lang="fr-FR" sz="2400" b="1" smtClean="0">
                <a:solidFill>
                  <a:schemeClr val="accent2">
                    <a:lumMod val="75000"/>
                  </a:schemeClr>
                </a:solidFill>
              </a:rPr>
              <a:t>Angus </a:t>
            </a:r>
            <a:r>
              <a:rPr lang="fr-FR" sz="2400" b="1" dirty="0" err="1" smtClean="0">
                <a:solidFill>
                  <a:schemeClr val="accent2">
                    <a:lumMod val="75000"/>
                  </a:schemeClr>
                </a:solidFill>
              </a:rPr>
              <a:t>Deaton</a:t>
            </a:r>
            <a:r>
              <a:rPr lang="fr-FR" sz="2400" b="1" dirty="0" smtClean="0">
                <a:solidFill>
                  <a:schemeClr val="accent2">
                    <a:lumMod val="75000"/>
                  </a:schemeClr>
                </a:solidFill>
              </a:rPr>
              <a:t> et Anne Case</a:t>
            </a:r>
            <a:r>
              <a:rPr lang="fr-FR" sz="2400" b="1" dirty="0" smtClean="0"/>
              <a:t>,</a:t>
            </a:r>
            <a:r>
              <a:rPr lang="fr-FR" sz="2400" dirty="0" smtClean="0"/>
              <a:t> </a:t>
            </a:r>
            <a:r>
              <a:rPr lang="fr-FR" sz="2400" i="1" dirty="0" smtClean="0"/>
              <a:t>Morts de désespoir. L’avenir du capitalisme (</a:t>
            </a:r>
            <a:r>
              <a:rPr lang="fr-FR" sz="2400" dirty="0" smtClean="0"/>
              <a:t>2021) =&gt; baisse de l’espérance de vie aux Etats-Unis.</a:t>
            </a:r>
          </a:p>
          <a:p>
            <a:pPr marL="320040" lvl="1" indent="-320040" algn="just">
              <a:spcBef>
                <a:spcPts val="700"/>
              </a:spcBef>
              <a:buClr>
                <a:schemeClr val="accent2"/>
              </a:buClr>
              <a:buSzPct val="60000"/>
              <a:buFont typeface="Wingdings" pitchFamily="2" charset="2"/>
              <a:buChar char="q"/>
            </a:pPr>
            <a:r>
              <a:rPr lang="fr-FR" sz="2400" b="1" dirty="0" smtClean="0">
                <a:solidFill>
                  <a:schemeClr val="accent2">
                    <a:lumMod val="75000"/>
                  </a:schemeClr>
                </a:solidFill>
              </a:rPr>
              <a:t>Emile Durkheim</a:t>
            </a:r>
            <a:r>
              <a:rPr lang="fr-FR" sz="2400" dirty="0" smtClean="0"/>
              <a:t>, </a:t>
            </a:r>
            <a:r>
              <a:rPr lang="fr-FR" sz="2400" i="1" dirty="0" smtClean="0"/>
              <a:t>Le suicide, </a:t>
            </a:r>
            <a:r>
              <a:rPr lang="fr-FR" sz="2400" dirty="0" smtClean="0"/>
              <a:t>1897.</a:t>
            </a:r>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990600"/>
          </a:xfrm>
        </p:spPr>
        <p:txBody>
          <a:bodyPr>
            <a:noAutofit/>
          </a:bodyPr>
          <a:lstStyle/>
          <a:p>
            <a:pPr lvl="0"/>
            <a:r>
              <a:rPr lang="fr-FR" sz="2000" b="1" dirty="0" smtClean="0">
                <a:solidFill>
                  <a:schemeClr val="accent2">
                    <a:lumMod val="75000"/>
                  </a:schemeClr>
                </a:solidFill>
              </a:rPr>
              <a:t/>
            </a:r>
            <a:br>
              <a:rPr lang="fr-FR" sz="2000" b="1" dirty="0" smtClean="0">
                <a:solidFill>
                  <a:schemeClr val="accent2">
                    <a:lumMod val="75000"/>
                  </a:schemeClr>
                </a:solidFill>
              </a:rPr>
            </a:br>
            <a:r>
              <a:rPr lang="fr-FR" sz="2000" b="1" dirty="0" smtClean="0">
                <a:solidFill>
                  <a:schemeClr val="accent2">
                    <a:lumMod val="75000"/>
                  </a:schemeClr>
                </a:solidFill>
              </a:rPr>
              <a:t>II. LES ÉCARTS D’EXPOSITION À L’OBÉSITÉ.</a:t>
            </a:r>
            <a:r>
              <a:rPr lang="en-US" sz="2000" b="1" dirty="0" smtClean="0">
                <a:solidFill>
                  <a:schemeClr val="accent2">
                    <a:lumMod val="75000"/>
                  </a:schemeClr>
                </a:solidFill>
              </a:rPr>
              <a:t/>
            </a:r>
            <a:br>
              <a:rPr lang="en-US" sz="2000" b="1" dirty="0" smtClean="0">
                <a:solidFill>
                  <a:schemeClr val="accent2">
                    <a:lumMod val="75000"/>
                  </a:schemeClr>
                </a:solidFill>
              </a:rPr>
            </a:br>
            <a:r>
              <a:rPr lang="en-US" sz="2000" b="1" dirty="0" smtClean="0">
                <a:solidFill>
                  <a:schemeClr val="accent2">
                    <a:lumMod val="75000"/>
                  </a:schemeClr>
                </a:solidFill>
              </a:rPr>
              <a:t>1.</a:t>
            </a:r>
            <a:r>
              <a:rPr lang="fr-FR" sz="2000" b="1" dirty="0" smtClean="0">
                <a:solidFill>
                  <a:schemeClr val="accent2">
                    <a:lumMod val="75000"/>
                  </a:schemeClr>
                </a:solidFill>
              </a:rPr>
              <a:t>Une prévalence de l’obésité différenciée selon l’origine sociale.</a:t>
            </a:r>
            <a:r>
              <a:rPr lang="en-US" sz="2000" dirty="0" smtClean="0">
                <a:solidFill>
                  <a:schemeClr val="accent2">
                    <a:lumMod val="75000"/>
                  </a:schemeClr>
                </a:solidFill>
              </a:rPr>
              <a:t/>
            </a:r>
            <a:br>
              <a:rPr lang="en-US" sz="2000" dirty="0" smtClean="0">
                <a:solidFill>
                  <a:schemeClr val="accent2">
                    <a:lumMod val="75000"/>
                  </a:schemeClr>
                </a:solidFill>
              </a:rPr>
            </a:br>
            <a:endParaRPr lang="en-US" sz="2000"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lvl="0" algn="just"/>
            <a:r>
              <a:rPr lang="fr-FR" sz="2000" b="1" dirty="0" smtClean="0"/>
              <a:t>L’obésité est déterminée en fonction de l’« indice de masse corporelle »</a:t>
            </a:r>
            <a:r>
              <a:rPr lang="fr-FR" sz="2000" dirty="0" smtClean="0"/>
              <a:t> (IMC), rapport entre le poids et la taille (élevée au carré). Obésité quand l’IMC dépasse 30 kg/m2 et surpoids quand cet indicateur est compris entre 25 kg/m2 et 30 kg/m2.</a:t>
            </a:r>
          </a:p>
          <a:p>
            <a:pPr lvl="0" algn="just"/>
            <a:r>
              <a:rPr lang="fr-FR" sz="2000" dirty="0" smtClean="0"/>
              <a:t>Forte progression de la prévalence de l’obésité.</a:t>
            </a:r>
            <a:endParaRPr lang="en-US" sz="2000" dirty="0" smtClean="0"/>
          </a:p>
          <a:p>
            <a:pPr algn="just"/>
            <a:r>
              <a:rPr lang="fr-FR" sz="2000" dirty="0" smtClean="0"/>
              <a:t>L’obésité est près de deux fois plus répandue dans les catégories les moins favorisées que dans les catégories plus aisées.</a:t>
            </a:r>
          </a:p>
          <a:p>
            <a:pPr algn="just"/>
            <a:r>
              <a:rPr lang="fr-FR" sz="2000" dirty="0" smtClean="0"/>
              <a:t>Risques associés à l’obésité.</a:t>
            </a:r>
          </a:p>
          <a:p>
            <a:pPr algn="just"/>
            <a:r>
              <a:rPr lang="fr-FR" sz="2000" dirty="0" smtClean="0"/>
              <a:t>Il existe une </a:t>
            </a:r>
            <a:r>
              <a:rPr lang="fr-FR" sz="2000" b="1" dirty="0" smtClean="0"/>
              <a:t>relation entre poids de naissance et classe sociale</a:t>
            </a:r>
            <a:r>
              <a:rPr lang="fr-FR" sz="2000" dirty="0" smtClean="0"/>
              <a:t> qui s’inverse à partir de l’âge de 6 ans. </a:t>
            </a:r>
          </a:p>
          <a:p>
            <a:pPr algn="just"/>
            <a:r>
              <a:rPr lang="fr-FR" sz="2000" b="1" dirty="0" smtClean="0"/>
              <a:t>inégalités de santé bucco-dentaire</a:t>
            </a:r>
            <a:r>
              <a:rPr lang="fr-FR" sz="2000" dirty="0" smtClean="0"/>
              <a:t> fortement corrélées avec les inégalités sociales.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Prévalence de l’obésité selon l’âge entre 1997 et 2020.</a:t>
            </a:r>
            <a:endParaRPr lang="fr-FR" sz="2000" b="1" dirty="0">
              <a:solidFill>
                <a:srgbClr val="7030A0"/>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435372" y="1600200"/>
            <a:ext cx="6508206" cy="4495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l="19928" t="20339" r="48610" b="11864"/>
          <a:stretch>
            <a:fillRect/>
          </a:stretch>
        </p:blipFill>
        <p:spPr bwMode="auto">
          <a:xfrm>
            <a:off x="1720215" y="574964"/>
            <a:ext cx="4680585" cy="56734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l="17068" t="25424" r="40983" b="16949"/>
          <a:stretch>
            <a:fillRect/>
          </a:stretch>
        </p:blipFill>
        <p:spPr bwMode="auto">
          <a:xfrm>
            <a:off x="1981200" y="1600200"/>
            <a:ext cx="5486400" cy="423949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accent2">
                    <a:lumMod val="75000"/>
                  </a:schemeClr>
                </a:solidFill>
              </a:rPr>
              <a:t>Introduction</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85000" lnSpcReduction="20000"/>
          </a:bodyPr>
          <a:lstStyle/>
          <a:p>
            <a:pPr algn="just"/>
            <a:r>
              <a:rPr lang="fr-FR" dirty="0" smtClean="0"/>
              <a:t>Différences sociales de mortalités étudiées dès le XIXe siècle =&gt; </a:t>
            </a:r>
            <a:r>
              <a:rPr lang="fr-FR" b="1" dirty="0" smtClean="0">
                <a:solidFill>
                  <a:schemeClr val="accent2">
                    <a:lumMod val="75000"/>
                  </a:schemeClr>
                </a:solidFill>
              </a:rPr>
              <a:t>Adolphe </a:t>
            </a:r>
            <a:r>
              <a:rPr lang="fr-FR" b="1" dirty="0" err="1" smtClean="0">
                <a:solidFill>
                  <a:schemeClr val="accent2">
                    <a:lumMod val="75000"/>
                  </a:schemeClr>
                </a:solidFill>
              </a:rPr>
              <a:t>Quetelet</a:t>
            </a:r>
            <a:r>
              <a:rPr lang="fr-FR" b="1" dirty="0" smtClean="0"/>
              <a:t>, </a:t>
            </a:r>
            <a:r>
              <a:rPr lang="fr-FR" i="1" dirty="0" smtClean="0"/>
              <a:t>Physique sociale</a:t>
            </a:r>
            <a:r>
              <a:rPr lang="fr-FR" dirty="0" smtClean="0"/>
              <a:t> </a:t>
            </a:r>
            <a:r>
              <a:rPr lang="fr-FR" i="1" dirty="0" smtClean="0"/>
              <a:t>ou essai sur le développement des facultés de l’homme</a:t>
            </a:r>
            <a:r>
              <a:rPr lang="fr-FR" dirty="0" smtClean="0"/>
              <a:t>, 1879.</a:t>
            </a:r>
          </a:p>
          <a:p>
            <a:pPr algn="just"/>
            <a:r>
              <a:rPr lang="fr-FR" dirty="0" smtClean="0"/>
              <a:t>Progression de l’espérance de vie dès les années 1950 mais maintient de disparités sociales et spatiales.</a:t>
            </a:r>
          </a:p>
          <a:p>
            <a:pPr algn="just"/>
            <a:r>
              <a:rPr lang="fr-FR" dirty="0" smtClean="0"/>
              <a:t>Trois conceptions explicatives de ces inégalités: hérédité/ conditions de travail / comportements culturels. </a:t>
            </a:r>
          </a:p>
          <a:p>
            <a:pPr algn="just"/>
            <a:r>
              <a:rPr lang="fr-FR" dirty="0" smtClean="0"/>
              <a:t>Importance aussi des facteurs psychosociaux.</a:t>
            </a:r>
          </a:p>
          <a:p>
            <a:pPr algn="just"/>
            <a:r>
              <a:rPr lang="fr-FR" dirty="0" smtClean="0"/>
              <a:t>A un niveau plus collectif, importance de l’existence et de la qualité </a:t>
            </a:r>
            <a:r>
              <a:rPr lang="fr-FR" b="1" dirty="0" smtClean="0"/>
              <a:t>des « biens sociaux ».</a:t>
            </a:r>
            <a:endParaRPr lang="fr-FR" dirty="0" smtClean="0"/>
          </a:p>
          <a:p>
            <a:pPr algn="just"/>
            <a:endParaRPr lang="fr-FR" dirty="0" smtClean="0"/>
          </a:p>
          <a:p>
            <a:pPr algn="just"/>
            <a:endParaRPr lang="fr-FR"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Part de la population adulte obèse (IMC&gt;30) selon la catégorie socioprofessionnelle.</a:t>
            </a:r>
            <a:endParaRPr lang="en-US" sz="2400" dirty="0">
              <a:solidFill>
                <a:srgbClr val="7030A0"/>
              </a:solidFill>
            </a:endParaRPr>
          </a:p>
        </p:txBody>
      </p:sp>
      <p:pic>
        <p:nvPicPr>
          <p:cNvPr id="5122" name="Picture 2"/>
          <p:cNvPicPr>
            <a:picLocks noGrp="1" noChangeAspect="1" noChangeArrowheads="1"/>
          </p:cNvPicPr>
          <p:nvPr>
            <p:ph sz="quarter" idx="1"/>
          </p:nvPr>
        </p:nvPicPr>
        <p:blipFill>
          <a:blip r:embed="rId2" cstate="print"/>
          <a:srcRect l="22789" t="50847" r="20008" b="11865"/>
          <a:stretch>
            <a:fillRect/>
          </a:stretch>
        </p:blipFill>
        <p:spPr bwMode="auto">
          <a:xfrm>
            <a:off x="304801" y="1884680"/>
            <a:ext cx="8160326" cy="299212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fontScale="90000"/>
          </a:bodyPr>
          <a:lstStyle/>
          <a:p>
            <a:r>
              <a:rPr lang="fr-FR" sz="2700" b="1" dirty="0" smtClean="0"/>
              <a:t/>
            </a:r>
            <a:br>
              <a:rPr lang="fr-FR" sz="2700" b="1" dirty="0" smtClean="0"/>
            </a:br>
            <a:r>
              <a:rPr lang="fr-FR" sz="2700" b="1" dirty="0" smtClean="0">
                <a:solidFill>
                  <a:srgbClr val="7030A0"/>
                </a:solidFill>
              </a:rPr>
              <a:t>Indicateurs de santé déclinés selon l’origine sociale des élèves des classes de troisième.</a:t>
            </a:r>
            <a:r>
              <a:rPr lang="en-US" dirty="0" smtClean="0"/>
              <a:t/>
            </a:r>
            <a:br>
              <a:rPr lang="en-US" dirty="0" smtClean="0"/>
            </a:br>
            <a:endParaRPr lang="en-US" dirty="0"/>
          </a:p>
        </p:txBody>
      </p:sp>
      <p:pic>
        <p:nvPicPr>
          <p:cNvPr id="4" name="Content Placeholder 3"/>
          <p:cNvPicPr>
            <a:picLocks noGrp="1"/>
          </p:cNvPicPr>
          <p:nvPr>
            <p:ph sz="quarter" idx="1"/>
          </p:nvPr>
        </p:nvPicPr>
        <p:blipFill>
          <a:blip r:embed="rId2" cstate="print"/>
          <a:srcRect l="5795" t="15614" r="35229" b="9649"/>
          <a:stretch>
            <a:fillRect/>
          </a:stretch>
        </p:blipFill>
        <p:spPr bwMode="auto">
          <a:xfrm>
            <a:off x="838200" y="1600200"/>
            <a:ext cx="6307019" cy="4495800"/>
          </a:xfrm>
          <a:prstGeom prst="rect">
            <a:avLst/>
          </a:prstGeom>
          <a:noFill/>
          <a:ln w="9525">
            <a:noFill/>
            <a:miter lim="800000"/>
            <a:headEnd/>
            <a:tailEnd/>
          </a:ln>
        </p:spPr>
      </p:pic>
      <p:sp>
        <p:nvSpPr>
          <p:cNvPr id="5" name="TextBox 4"/>
          <p:cNvSpPr txBox="1"/>
          <p:nvPr/>
        </p:nvSpPr>
        <p:spPr>
          <a:xfrm>
            <a:off x="7315200" y="1752600"/>
            <a:ext cx="1676400" cy="3970318"/>
          </a:xfrm>
          <a:prstGeom prst="rect">
            <a:avLst/>
          </a:prstGeom>
          <a:noFill/>
        </p:spPr>
        <p:txBody>
          <a:bodyPr wrap="square" rtlCol="0">
            <a:spAutoFit/>
          </a:bodyPr>
          <a:lstStyle/>
          <a:p>
            <a:r>
              <a:rPr lang="fr-FR" dirty="0"/>
              <a:t>Drees, « </a:t>
            </a:r>
            <a:r>
              <a:rPr lang="fr-FR" i="1" dirty="0"/>
              <a:t>En 2017, des adolescents plutôt en meilleure santé physique mais plus souvent en surcharge pondérale », Etudes et résultats,  </a:t>
            </a:r>
            <a:r>
              <a:rPr lang="fr-FR" dirty="0"/>
              <a:t>no1122, Août 2019.</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II. LES ÉCARTS D’EXPOSITION À L’OBÉSITÉ. </a:t>
            </a:r>
            <a:br>
              <a:rPr lang="fr-FR" sz="2400" b="1" dirty="0" smtClean="0">
                <a:solidFill>
                  <a:schemeClr val="accent2">
                    <a:lumMod val="75000"/>
                  </a:schemeClr>
                </a:solidFill>
              </a:rPr>
            </a:br>
            <a:r>
              <a:rPr lang="fr-FR" sz="2200" b="1" dirty="0" smtClean="0">
                <a:solidFill>
                  <a:schemeClr val="accent2">
                    <a:lumMod val="75000"/>
                  </a:schemeClr>
                </a:solidFill>
              </a:rPr>
              <a:t>2. Comportements alimentaires et rapport au corps selon l’origine sociale.</a:t>
            </a:r>
            <a:endParaRPr lang="en-US" sz="2400" dirty="0"/>
          </a:p>
        </p:txBody>
      </p:sp>
      <p:sp>
        <p:nvSpPr>
          <p:cNvPr id="3" name="Content Placeholder 2"/>
          <p:cNvSpPr>
            <a:spLocks noGrp="1"/>
          </p:cNvSpPr>
          <p:nvPr>
            <p:ph sz="quarter" idx="1"/>
          </p:nvPr>
        </p:nvSpPr>
        <p:spPr/>
        <p:txBody>
          <a:bodyPr>
            <a:normAutofit fontScale="92500" lnSpcReduction="10000"/>
          </a:bodyPr>
          <a:lstStyle/>
          <a:p>
            <a:pPr algn="just"/>
            <a:r>
              <a:rPr lang="fr-FR" sz="2000" dirty="0" smtClean="0"/>
              <a:t>Les disparités concernant le poids et l’exposition à certaines maladies s'expliquent à travers les habitudes alimentaires développées par chaque famille.</a:t>
            </a:r>
          </a:p>
          <a:p>
            <a:pPr algn="just"/>
            <a:r>
              <a:rPr lang="fr-FR" sz="2000" b="1" dirty="0" smtClean="0">
                <a:solidFill>
                  <a:schemeClr val="accent2">
                    <a:lumMod val="75000"/>
                  </a:schemeClr>
                </a:solidFill>
              </a:rPr>
              <a:t>Pierre Bourdieu</a:t>
            </a:r>
            <a:r>
              <a:rPr lang="fr-FR" sz="2000" dirty="0" smtClean="0"/>
              <a:t>, </a:t>
            </a:r>
            <a:r>
              <a:rPr lang="fr-FR" sz="2000" i="1" dirty="0" smtClean="0"/>
              <a:t>La Distinction </a:t>
            </a:r>
            <a:r>
              <a:rPr lang="fr-FR" sz="2000" dirty="0" smtClean="0"/>
              <a:t>(1979): « </a:t>
            </a:r>
            <a:r>
              <a:rPr lang="fr-FR" sz="2000" b="1" dirty="0" smtClean="0"/>
              <a:t>franc manger</a:t>
            </a:r>
            <a:r>
              <a:rPr lang="fr-FR" sz="2000" dirty="0" smtClean="0"/>
              <a:t> » des classes populaires / souci de </a:t>
            </a:r>
            <a:r>
              <a:rPr lang="fr-FR" sz="2000" b="1" dirty="0" smtClean="0"/>
              <a:t>manger « dans les formes » </a:t>
            </a:r>
            <a:r>
              <a:rPr lang="fr-FR" sz="2000" dirty="0" smtClean="0"/>
              <a:t>de la bourgeoisie =&gt; </a:t>
            </a:r>
            <a:r>
              <a:rPr lang="fr-FR" sz="2000" b="1" dirty="0" smtClean="0"/>
              <a:t>« Le corps est l’objectivation la plus irrécusable du goût de classe</a:t>
            </a:r>
            <a:r>
              <a:rPr lang="fr-FR" sz="2000" dirty="0" smtClean="0"/>
              <a:t> ».</a:t>
            </a:r>
            <a:endParaRPr lang="en-US" sz="2000" dirty="0" smtClean="0"/>
          </a:p>
          <a:p>
            <a:pPr algn="just"/>
            <a:r>
              <a:rPr lang="fr-FR" sz="2000" b="1" dirty="0" smtClean="0"/>
              <a:t>Habitus</a:t>
            </a:r>
            <a:r>
              <a:rPr lang="fr-FR" sz="2000" dirty="0" smtClean="0"/>
              <a:t> : dispositions à agir ou à penser d’une certaine manière, caractéristiques d’un style de vie =&gt; influence les usages du corps.</a:t>
            </a:r>
          </a:p>
          <a:p>
            <a:pPr algn="just"/>
            <a:r>
              <a:rPr lang="fr-FR" sz="2000" b="1" dirty="0" smtClean="0"/>
              <a:t>La minceur</a:t>
            </a:r>
            <a:r>
              <a:rPr lang="fr-FR" sz="2000" dirty="0" smtClean="0"/>
              <a:t> est inscrite dans des </a:t>
            </a:r>
            <a:r>
              <a:rPr lang="fr-FR" sz="2000" b="1" dirty="0" smtClean="0"/>
              <a:t>rapports de classes</a:t>
            </a:r>
            <a:r>
              <a:rPr lang="fr-FR" sz="2000" dirty="0" smtClean="0"/>
              <a:t> : critère de </a:t>
            </a:r>
            <a:r>
              <a:rPr lang="fr-FR" sz="2000" b="1" dirty="0" smtClean="0"/>
              <a:t>distinction entre femmes de milieux sociaux différents.</a:t>
            </a:r>
          </a:p>
          <a:p>
            <a:pPr algn="just"/>
            <a:r>
              <a:rPr lang="fr-FR" sz="2000" b="1" dirty="0" smtClean="0">
                <a:solidFill>
                  <a:schemeClr val="accent2">
                    <a:lumMod val="75000"/>
                  </a:schemeClr>
                </a:solidFill>
              </a:rPr>
              <a:t>Muriel Darmon</a:t>
            </a:r>
            <a:r>
              <a:rPr lang="fr-FR" sz="2000" dirty="0" smtClean="0">
                <a:solidFill>
                  <a:schemeClr val="accent2">
                    <a:lumMod val="75000"/>
                  </a:schemeClr>
                </a:solidFill>
              </a:rPr>
              <a:t> </a:t>
            </a:r>
            <a:r>
              <a:rPr lang="fr-FR" sz="2000" dirty="0" smtClean="0"/>
              <a:t>dans</a:t>
            </a:r>
            <a:r>
              <a:rPr lang="fr-FR" sz="2000" i="1" dirty="0" smtClean="0"/>
              <a:t> Devenir anorexique. Une approche sociologique. </a:t>
            </a:r>
            <a:r>
              <a:rPr lang="fr-FR" sz="2000" dirty="0" smtClean="0"/>
              <a:t>(2002) : </a:t>
            </a:r>
            <a:r>
              <a:rPr lang="fr-FR" sz="2000" dirty="0" err="1" smtClean="0"/>
              <a:t>anoréxie</a:t>
            </a:r>
            <a:r>
              <a:rPr lang="fr-FR" sz="2000" dirty="0" smtClean="0"/>
              <a:t> comme rencontre de trois socialisations primaires</a:t>
            </a:r>
            <a:r>
              <a:rPr lang="fr-FR" sz="2000" dirty="0" smtClean="0"/>
              <a:t>.</a:t>
            </a:r>
          </a:p>
          <a:p>
            <a:pPr algn="just"/>
            <a:r>
              <a:rPr lang="fr-FR" sz="2000" dirty="0" smtClean="0"/>
              <a:t>L’</a:t>
            </a:r>
            <a:r>
              <a:rPr lang="fr-FR" sz="2000" b="1" dirty="0" err="1" smtClean="0"/>
              <a:t>épigénétique</a:t>
            </a:r>
            <a:r>
              <a:rPr lang="fr-FR" sz="2000" dirty="0" smtClean="0"/>
              <a:t> établit un lien entre environnement et santé.</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r-FR" sz="2800" b="1" dirty="0" smtClean="0">
                <a:solidFill>
                  <a:srgbClr val="7030A0"/>
                </a:solidFill>
              </a:rPr>
              <a:t>Pierre Bourdieu</a:t>
            </a:r>
            <a:endParaRPr lang="fr-FR" sz="2800" b="1" dirty="0">
              <a:solidFill>
                <a:srgbClr val="7030A0"/>
              </a:solidFill>
            </a:endParaRPr>
          </a:p>
        </p:txBody>
      </p:sp>
      <p:sp>
        <p:nvSpPr>
          <p:cNvPr id="4" name="Content Placeholder 3"/>
          <p:cNvSpPr>
            <a:spLocks noGrp="1"/>
          </p:cNvSpPr>
          <p:nvPr>
            <p:ph sz="quarter" idx="4"/>
          </p:nvPr>
        </p:nvSpPr>
        <p:spPr>
          <a:xfrm>
            <a:off x="1259632" y="1700808"/>
            <a:ext cx="7776864" cy="5040560"/>
          </a:xfrm>
        </p:spPr>
        <p:txBody>
          <a:bodyPr>
            <a:noAutofit/>
          </a:bodyPr>
          <a:lstStyle/>
          <a:p>
            <a:pPr algn="just">
              <a:spcBef>
                <a:spcPts val="0"/>
              </a:spcBef>
              <a:buNone/>
            </a:pPr>
            <a:r>
              <a:rPr lang="fr-FR" sz="1400" dirty="0" smtClean="0"/>
              <a:t>       </a:t>
            </a:r>
          </a:p>
        </p:txBody>
      </p:sp>
      <p:sp>
        <p:nvSpPr>
          <p:cNvPr id="5" name="Text Placeholder 4"/>
          <p:cNvSpPr>
            <a:spLocks noGrp="1"/>
          </p:cNvSpPr>
          <p:nvPr>
            <p:ph type="body" sz="quarter" idx="1"/>
          </p:nvPr>
        </p:nvSpPr>
        <p:spPr>
          <a:xfrm>
            <a:off x="107504" y="1844824"/>
            <a:ext cx="1512168" cy="1512168"/>
          </a:xfrm>
        </p:spPr>
        <p:txBody>
          <a:bodyPr>
            <a:normAutofit/>
          </a:bodyPr>
          <a:lstStyle/>
          <a:p>
            <a:r>
              <a:rPr lang="fr-FR" dirty="0" smtClean="0"/>
              <a:t>Pierre Bourdieu (1930-2002)</a:t>
            </a:r>
            <a:endParaRPr lang="fr-FR" dirty="0"/>
          </a:p>
        </p:txBody>
      </p:sp>
      <p:sp>
        <p:nvSpPr>
          <p:cNvPr id="6" name="Text Placeholder 5"/>
          <p:cNvSpPr>
            <a:spLocks noGrp="1"/>
          </p:cNvSpPr>
          <p:nvPr>
            <p:ph type="body" sz="quarter" idx="3"/>
          </p:nvPr>
        </p:nvSpPr>
        <p:spPr>
          <a:xfrm>
            <a:off x="1979712" y="1556792"/>
            <a:ext cx="6408712" cy="144016"/>
          </a:xfrm>
        </p:spPr>
        <p:txBody>
          <a:bodyPr>
            <a:normAutofit fontScale="25000" lnSpcReduction="20000"/>
          </a:bodyPr>
          <a:lstStyle/>
          <a:p>
            <a:endParaRPr lang="fr-FR" dirty="0"/>
          </a:p>
        </p:txBody>
      </p:sp>
      <p:pic>
        <p:nvPicPr>
          <p:cNvPr id="83972" name="Picture 4" descr="https://tse4.mm.bing.net/th?id=OIP.mz4eO1AlJR-SQ_buKjc62wDCEs&amp;pid=15.1&amp;P=0&amp;w=300&amp;h=300"/>
          <p:cNvPicPr>
            <a:picLocks noChangeAspect="1" noChangeArrowheads="1"/>
          </p:cNvPicPr>
          <p:nvPr/>
        </p:nvPicPr>
        <p:blipFill>
          <a:blip r:embed="rId2" cstate="print"/>
          <a:srcRect/>
          <a:stretch>
            <a:fillRect/>
          </a:stretch>
        </p:blipFill>
        <p:spPr bwMode="auto">
          <a:xfrm>
            <a:off x="107503" y="3429001"/>
            <a:ext cx="1512169" cy="2326414"/>
          </a:xfrm>
          <a:prstGeom prst="rect">
            <a:avLst/>
          </a:prstGeom>
          <a:noFill/>
        </p:spPr>
      </p:pic>
      <p:sp>
        <p:nvSpPr>
          <p:cNvPr id="7" name="TextBox 6"/>
          <p:cNvSpPr txBox="1"/>
          <p:nvPr/>
        </p:nvSpPr>
        <p:spPr>
          <a:xfrm>
            <a:off x="1619672" y="1700808"/>
            <a:ext cx="7524328" cy="5165710"/>
          </a:xfrm>
          <a:prstGeom prst="rect">
            <a:avLst/>
          </a:prstGeom>
          <a:noFill/>
        </p:spPr>
        <p:txBody>
          <a:bodyPr wrap="square" rtlCol="0">
            <a:spAutoFit/>
          </a:bodyPr>
          <a:lstStyle/>
          <a:p>
            <a:pPr algn="just"/>
            <a:r>
              <a:rPr lang="fr-FR" sz="1300" dirty="0" smtClean="0"/>
              <a:t>Pierre Bourdieu, fils d'un fonctionnaire des Postes, d’origine paysanne, naît le 1er août 1930 à </a:t>
            </a:r>
            <a:r>
              <a:rPr lang="fr-FR" sz="1300" dirty="0" err="1" smtClean="0"/>
              <a:t>Denguin</a:t>
            </a:r>
            <a:r>
              <a:rPr lang="fr-FR" sz="1300" dirty="0" smtClean="0"/>
              <a:t> dans les Pyrénées Atlantiques.  Après un passage à Louis-Le-Grand, il entre, en 1951, à l'École Normale supérieure où il obtient l'agrégation de philosophie en 1955. Il se trouve projeté dans un milieu constitué essentiellement de ceux qu'il appellera plus tard </a:t>
            </a:r>
            <a:r>
              <a:rPr lang="fr-FR" sz="1300" i="1" dirty="0" smtClean="0"/>
              <a:t>Les Héritiers. </a:t>
            </a:r>
            <a:r>
              <a:rPr lang="fr-FR" sz="1300" dirty="0" smtClean="0"/>
              <a:t>Il enseigne ensuite à Alger(1958-1960) et y commence un travail ethnologique sur la Kabylie. Ses études sur l'espace symbolique de la maison kabyle, sur le mariage arabe et enfin sur les transformations sociales provoquées par l'industrialisation de l'Algérie, le conduisent à remettre en cause le modèle structuraliste de Lévi-Strauss. Bourdieu rentre en France en 1960 et étudie les pratiques culturelles puis l'école, sous la direction de Raymond Aron. En 1964, paraît </a:t>
            </a:r>
            <a:r>
              <a:rPr lang="fr-FR" sz="1300" i="1" dirty="0" smtClean="0"/>
              <a:t>Les Héritiers</a:t>
            </a:r>
            <a:r>
              <a:rPr lang="fr-FR" sz="1300" dirty="0" smtClean="0"/>
              <a:t>, écrit en collaboration avec </a:t>
            </a:r>
            <a:r>
              <a:rPr lang="fr-FR" sz="1300" dirty="0" err="1" smtClean="0"/>
              <a:t>Passeron</a:t>
            </a:r>
            <a:r>
              <a:rPr lang="fr-FR" sz="1300" dirty="0" smtClean="0"/>
              <a:t>.. Raymond Aron le nomme à la tête du </a:t>
            </a:r>
            <a:r>
              <a:rPr lang="fr-FR" sz="1300" i="1" dirty="0" smtClean="0"/>
              <a:t>Centre Européen de Sociologie historique</a:t>
            </a:r>
            <a:r>
              <a:rPr lang="fr-FR" sz="1300" dirty="0" smtClean="0"/>
              <a:t>. Les deux hommes se brouillent en 1968. Désormais indépendant, Bourdieu veut fonder son école de sociologie. En 1970, toujours en collaboration avec </a:t>
            </a:r>
            <a:r>
              <a:rPr lang="fr-FR" sz="1300" dirty="0" err="1" smtClean="0"/>
              <a:t>Passeron</a:t>
            </a:r>
            <a:r>
              <a:rPr lang="fr-FR" sz="1300" dirty="0" smtClean="0"/>
              <a:t>, il publie </a:t>
            </a:r>
            <a:r>
              <a:rPr lang="fr-FR" sz="1300" i="1" dirty="0" smtClean="0"/>
              <a:t>La Reproduction</a:t>
            </a:r>
            <a:r>
              <a:rPr lang="fr-FR" sz="1300" dirty="0" smtClean="0"/>
              <a:t>. Directeur d'études à l'École des Hautes Études en sciences sociales, chargé de cours à l'École Normale Supérieure, directeur du Centre de Sociologie de l'éducation et de la culture depuis 1964, il crée en 1975, sa propre revue, </a:t>
            </a:r>
            <a:r>
              <a:rPr lang="fr-FR" sz="1300" i="1" dirty="0" smtClean="0"/>
              <a:t>Actes de la Recherche en sciences sociales</a:t>
            </a:r>
            <a:r>
              <a:rPr lang="fr-FR" sz="1300" dirty="0" smtClean="0"/>
              <a:t>.</a:t>
            </a:r>
            <a:br>
              <a:rPr lang="fr-FR" sz="1300" dirty="0" smtClean="0"/>
            </a:br>
            <a:r>
              <a:rPr lang="fr-FR" sz="1300" dirty="0" smtClean="0"/>
              <a:t>En 1979, Pierre Bourdieu publie ce qui restera son texte majeur, </a:t>
            </a:r>
            <a:r>
              <a:rPr lang="fr-FR" sz="1300" i="1" dirty="0" smtClean="0"/>
              <a:t>La Distinction, critique sociale du jugement</a:t>
            </a:r>
            <a:r>
              <a:rPr lang="fr-FR" sz="1300" dirty="0" smtClean="0"/>
              <a:t>. Il devient, en 1982, professeur au Collège de France. La même année, il publie </a:t>
            </a:r>
            <a:r>
              <a:rPr lang="fr-FR" sz="1300" i="1" dirty="0" smtClean="0"/>
              <a:t>Ce que parler veut dire</a:t>
            </a:r>
            <a:r>
              <a:rPr lang="fr-FR" sz="1300" dirty="0" smtClean="0"/>
              <a:t>.</a:t>
            </a:r>
            <a:br>
              <a:rPr lang="fr-FR" sz="1300" dirty="0" smtClean="0"/>
            </a:br>
            <a:r>
              <a:rPr lang="fr-FR" sz="1300" dirty="0" smtClean="0"/>
              <a:t>Bourdieu fait de fréquents voyages aux États-Unis où il est un des intellectuels les plus reconnus. À partir de 1989, il dirige la revue internationale des livres </a:t>
            </a:r>
            <a:r>
              <a:rPr lang="fr-FR" sz="1300" i="1" dirty="0" smtClean="0"/>
              <a:t>Liber</a:t>
            </a:r>
            <a:r>
              <a:rPr lang="fr-FR" sz="1300" dirty="0" smtClean="0"/>
              <a:t>.</a:t>
            </a:r>
            <a:br>
              <a:rPr lang="fr-FR" sz="1300" dirty="0" smtClean="0"/>
            </a:br>
            <a:r>
              <a:rPr lang="fr-FR" sz="1300" dirty="0" smtClean="0"/>
              <a:t>Suit ensuite un changement de stratégie : Bourdieu se tourne vers la pratique politique. L'ouvrage collectif, </a:t>
            </a:r>
            <a:r>
              <a:rPr lang="fr-FR" sz="1300" i="1" dirty="0" smtClean="0"/>
              <a:t>La misère du monde</a:t>
            </a:r>
            <a:r>
              <a:rPr lang="fr-FR" sz="1300" dirty="0" smtClean="0"/>
              <a:t> se présente comme </a:t>
            </a:r>
            <a:r>
              <a:rPr lang="fr-FR" sz="1300" i="1" dirty="0" smtClean="0"/>
              <a:t>"une autre façon de faire de la politique. </a:t>
            </a:r>
            <a:r>
              <a:rPr lang="fr-FR" sz="1300" dirty="0" smtClean="0"/>
              <a:t>De sociologue, il devient un écrivain engagé contre le néolibéralisme. Il publie </a:t>
            </a:r>
            <a:r>
              <a:rPr lang="fr-FR" sz="1300" i="1" dirty="0" smtClean="0"/>
              <a:t>Sur la télévision</a:t>
            </a:r>
            <a:r>
              <a:rPr lang="fr-FR" sz="1300" dirty="0" smtClean="0"/>
              <a:t> en 1997, </a:t>
            </a:r>
            <a:r>
              <a:rPr lang="fr-FR" sz="1300" i="1" dirty="0" smtClean="0"/>
              <a:t>Contre-feux</a:t>
            </a:r>
            <a:r>
              <a:rPr lang="fr-FR" sz="1300" dirty="0" smtClean="0"/>
              <a:t> et </a:t>
            </a:r>
            <a:r>
              <a:rPr lang="fr-FR" sz="1300" i="1" dirty="0" smtClean="0"/>
              <a:t>La domination masculine</a:t>
            </a:r>
            <a:r>
              <a:rPr lang="fr-FR" sz="1300" dirty="0" smtClean="0"/>
              <a:t> en 1998, </a:t>
            </a:r>
            <a:r>
              <a:rPr lang="fr-FR" sz="1300" i="1" dirty="0" smtClean="0"/>
              <a:t>Les structures sociales de l'économie</a:t>
            </a:r>
            <a:r>
              <a:rPr lang="fr-FR" sz="1300" dirty="0" smtClean="0"/>
              <a:t> en 2000, </a:t>
            </a:r>
            <a:r>
              <a:rPr lang="fr-FR" sz="1300" i="1" dirty="0" smtClean="0"/>
              <a:t>Contre-feux 2</a:t>
            </a:r>
            <a:r>
              <a:rPr lang="fr-FR" sz="1300" dirty="0" smtClean="0"/>
              <a:t> en 2001.</a:t>
            </a:r>
            <a:endParaRPr lang="fr-FR"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srcRect l="6581" t="23729" r="26682" b="11864"/>
          <a:stretch>
            <a:fillRect/>
          </a:stretch>
        </p:blipFill>
        <p:spPr bwMode="auto">
          <a:xfrm>
            <a:off x="152400" y="1600200"/>
            <a:ext cx="8438147" cy="458070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II. LES ÉCARTS D’EXPOSITION À L’OBÉSITÉ. </a:t>
            </a:r>
            <a:br>
              <a:rPr lang="fr-FR" sz="2400" b="1" dirty="0" smtClean="0">
                <a:solidFill>
                  <a:schemeClr val="accent2">
                    <a:lumMod val="75000"/>
                  </a:schemeClr>
                </a:solidFill>
              </a:rPr>
            </a:br>
            <a:r>
              <a:rPr lang="fr-FR" sz="2200" b="1" dirty="0" smtClean="0">
                <a:solidFill>
                  <a:schemeClr val="accent2">
                    <a:lumMod val="75000"/>
                  </a:schemeClr>
                </a:solidFill>
              </a:rPr>
              <a:t>3. Des comportements différenciés de prévention.</a:t>
            </a:r>
            <a:endParaRPr lang="en-US" sz="2400" dirty="0"/>
          </a:p>
        </p:txBody>
      </p:sp>
      <p:sp>
        <p:nvSpPr>
          <p:cNvPr id="3" name="Content Placeholder 2"/>
          <p:cNvSpPr>
            <a:spLocks noGrp="1"/>
          </p:cNvSpPr>
          <p:nvPr>
            <p:ph sz="quarter" idx="1"/>
          </p:nvPr>
        </p:nvSpPr>
        <p:spPr/>
        <p:txBody>
          <a:bodyPr>
            <a:normAutofit/>
          </a:bodyPr>
          <a:lstStyle/>
          <a:p>
            <a:pPr algn="just"/>
            <a:r>
              <a:rPr lang="fr-FR" sz="2400" b="1" dirty="0" smtClean="0"/>
              <a:t>Luc Boltanski</a:t>
            </a:r>
            <a:r>
              <a:rPr lang="fr-FR" sz="2400" dirty="0" smtClean="0"/>
              <a:t>, « Les usages sociaux du corps », </a:t>
            </a:r>
            <a:r>
              <a:rPr lang="fr-FR" sz="2400" i="1" dirty="0" smtClean="0"/>
              <a:t>Annales </a:t>
            </a:r>
            <a:r>
              <a:rPr lang="fr-FR" sz="2400" dirty="0" smtClean="0"/>
              <a:t>(1971) : les classes populaires nouent une approche plutôt instrumentale avec leur corps / les classes supérieures ont une approche plus préventive.</a:t>
            </a:r>
          </a:p>
          <a:p>
            <a:pPr algn="just"/>
            <a:r>
              <a:rPr lang="fr-FR" sz="2400" dirty="0" smtClean="0"/>
              <a:t>Approche différencié du corps se retrouve dans le recours aux soins dentaires.</a:t>
            </a:r>
          </a:p>
          <a:p>
            <a:pPr algn="just"/>
            <a:r>
              <a:rPr lang="fr-FR" sz="2400" dirty="0" smtClean="0"/>
              <a:t>Les comportements de santé à risque, le moindre recours et accès aux soins sont plus fréquents dans les catégories populaires.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Des différences de pratiques selon les groupes sociaux.</a:t>
            </a:r>
            <a:endParaRPr lang="en-US" sz="2400" dirty="0">
              <a:solidFill>
                <a:srgbClr val="7030A0"/>
              </a:solidFill>
            </a:endParaRPr>
          </a:p>
        </p:txBody>
      </p:sp>
      <p:pic>
        <p:nvPicPr>
          <p:cNvPr id="1026" name="Picture 2"/>
          <p:cNvPicPr>
            <a:picLocks noGrp="1" noChangeAspect="1" noChangeArrowheads="1"/>
          </p:cNvPicPr>
          <p:nvPr>
            <p:ph sz="quarter" idx="1"/>
          </p:nvPr>
        </p:nvPicPr>
        <p:blipFill>
          <a:blip r:embed="rId2" cstate="print"/>
          <a:srcRect l="6581" t="20339" r="26682" b="6780"/>
          <a:stretch>
            <a:fillRect/>
          </a:stretch>
        </p:blipFill>
        <p:spPr bwMode="auto">
          <a:xfrm>
            <a:off x="762000" y="1524000"/>
            <a:ext cx="8001000" cy="4914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Des différences de pratiques selon les groupes sociaux.</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18027" t="24561" r="41444" b="6822"/>
          <a:stretch>
            <a:fillRect/>
          </a:stretch>
        </p:blipFill>
        <p:spPr bwMode="auto">
          <a:xfrm>
            <a:off x="2329058" y="1600200"/>
            <a:ext cx="4720833" cy="4495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200" b="1" dirty="0" smtClean="0">
                <a:solidFill>
                  <a:schemeClr val="accent2">
                    <a:lumMod val="75000"/>
                  </a:schemeClr>
                </a:solidFill>
              </a:rPr>
              <a:t>III. INÉGALITÉS SPATIALES DE SANTÉ : UNE TENDANCE PERSISTANTE.</a:t>
            </a:r>
            <a:br>
              <a:rPr lang="fr-FR" sz="2200" b="1" dirty="0" smtClean="0">
                <a:solidFill>
                  <a:schemeClr val="accent2">
                    <a:lumMod val="75000"/>
                  </a:schemeClr>
                </a:solidFill>
              </a:rPr>
            </a:br>
            <a:r>
              <a:rPr lang="fr-FR" sz="2400" b="1" dirty="0" smtClean="0">
                <a:solidFill>
                  <a:schemeClr val="accent2">
                    <a:lumMod val="75000"/>
                  </a:schemeClr>
                </a:solidFill>
              </a:rPr>
              <a:t>1. Des inégalités territoriales marquées.</a:t>
            </a:r>
            <a:endParaRPr lang="en-US" sz="2400" dirty="0"/>
          </a:p>
        </p:txBody>
      </p:sp>
      <p:sp>
        <p:nvSpPr>
          <p:cNvPr id="3" name="Content Placeholder 2"/>
          <p:cNvSpPr>
            <a:spLocks noGrp="1"/>
          </p:cNvSpPr>
          <p:nvPr>
            <p:ph sz="quarter" idx="1"/>
          </p:nvPr>
        </p:nvSpPr>
        <p:spPr/>
        <p:txBody>
          <a:bodyPr>
            <a:noAutofit/>
          </a:bodyPr>
          <a:lstStyle/>
          <a:p>
            <a:pPr algn="just"/>
            <a:r>
              <a:rPr lang="fr-FR" sz="1900" dirty="0" smtClean="0"/>
              <a:t>Dès le 17</a:t>
            </a:r>
            <a:r>
              <a:rPr lang="fr-FR" sz="1900" baseline="30000" dirty="0" smtClean="0"/>
              <a:t>e</a:t>
            </a:r>
            <a:r>
              <a:rPr lang="fr-FR" sz="1900" dirty="0" smtClean="0"/>
              <a:t> siècle, </a:t>
            </a:r>
            <a:r>
              <a:rPr lang="fr-FR" sz="1900" b="1" dirty="0" smtClean="0"/>
              <a:t>William Petty</a:t>
            </a:r>
            <a:r>
              <a:rPr lang="fr-FR" sz="1900" dirty="0" smtClean="0"/>
              <a:t>, ou encore </a:t>
            </a:r>
            <a:r>
              <a:rPr lang="fr-FR" sz="1900" b="1" dirty="0" smtClean="0"/>
              <a:t>Louis René Villermé</a:t>
            </a:r>
            <a:r>
              <a:rPr lang="fr-FR" sz="1900" dirty="0" smtClean="0"/>
              <a:t> et </a:t>
            </a:r>
            <a:r>
              <a:rPr lang="fr-FR" sz="1900" b="1" dirty="0" smtClean="0"/>
              <a:t>Adolphe </a:t>
            </a:r>
            <a:r>
              <a:rPr lang="fr-FR" sz="1900" b="1" dirty="0" err="1" smtClean="0"/>
              <a:t>Quetelet</a:t>
            </a:r>
            <a:r>
              <a:rPr lang="fr-FR" sz="1900" dirty="0" smtClean="0"/>
              <a:t>, au début du 19</a:t>
            </a:r>
            <a:r>
              <a:rPr lang="fr-FR" sz="1900" baseline="30000" dirty="0" smtClean="0"/>
              <a:t>e</a:t>
            </a:r>
            <a:r>
              <a:rPr lang="fr-FR" sz="1900" dirty="0" smtClean="0"/>
              <a:t> siècle se préoccupent de la surmortalité des villes et plus globalement de l’influence des ‘lieux’ sur la mortalité.</a:t>
            </a:r>
          </a:p>
          <a:p>
            <a:pPr algn="just"/>
            <a:r>
              <a:rPr lang="fr-FR" sz="1900" dirty="0" smtClean="0"/>
              <a:t>En France, d’une région à l’autre ou d’un département à l’autre, l’espérance de vie à la naissance présente des variations assez importantes.</a:t>
            </a:r>
          </a:p>
          <a:p>
            <a:pPr algn="just"/>
            <a:r>
              <a:rPr lang="fr-FR" sz="1900" dirty="0" smtClean="0"/>
              <a:t>Les écarts de niveau de vie, en plus des caractéristiques sociales habituelles (catégorie sociale, diplôme) expliquent en grande partie ces différences régionales ».</a:t>
            </a:r>
          </a:p>
          <a:p>
            <a:pPr algn="just"/>
            <a:r>
              <a:rPr lang="fr-FR" sz="1900" dirty="0" smtClean="0"/>
              <a:t>Mais quand on neutralise les effets de structure par sexe, âge, niveau de vie, diplôme et catégorie sociale, des différences régionales subsistent.</a:t>
            </a:r>
          </a:p>
          <a:p>
            <a:pPr algn="just"/>
            <a:r>
              <a:rPr lang="fr-FR" sz="1900" dirty="0" smtClean="0"/>
              <a:t>L’offre des professionnels et des établissements de santé détermine aussi largement la consommation de santé selon les lieux.</a:t>
            </a:r>
            <a:endParaRPr lang="en-US" sz="1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taux de mortalité  selon les territoires.</a:t>
            </a:r>
            <a:endParaRPr lang="en-US" sz="2400" dirty="0">
              <a:solidFill>
                <a:srgbClr val="7030A0"/>
              </a:solidFill>
            </a:endParaRPr>
          </a:p>
        </p:txBody>
      </p:sp>
      <p:pic>
        <p:nvPicPr>
          <p:cNvPr id="6146" name="Picture 2"/>
          <p:cNvPicPr>
            <a:picLocks noGrp="1" noChangeAspect="1" noChangeArrowheads="1"/>
          </p:cNvPicPr>
          <p:nvPr>
            <p:ph sz="quarter" idx="1"/>
          </p:nvPr>
        </p:nvPicPr>
        <p:blipFill>
          <a:blip r:embed="rId2" cstate="print"/>
          <a:srcRect l="23835" t="42373" r="27542" b="13559"/>
          <a:stretch>
            <a:fillRect/>
          </a:stretch>
        </p:blipFill>
        <p:spPr bwMode="auto">
          <a:xfrm>
            <a:off x="685801" y="2209800"/>
            <a:ext cx="8332176" cy="424777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1. Les différences d’espérance de vie selon le niveau de vie et le sexe.</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pPr marL="320040" lvl="1" indent="-320040" algn="just">
              <a:spcBef>
                <a:spcPts val="700"/>
              </a:spcBef>
              <a:buClr>
                <a:schemeClr val="accent2"/>
              </a:buClr>
              <a:buSzPct val="60000"/>
              <a:buNone/>
            </a:pPr>
            <a:r>
              <a:rPr lang="fr-FR" sz="2800" b="1" i="1" dirty="0" smtClean="0"/>
              <a:t>1.1. L’espérance de vie augmente avec le niveau de vie.</a:t>
            </a:r>
            <a:endParaRPr lang="fr-FR" sz="2800" b="1" dirty="0" smtClean="0"/>
          </a:p>
          <a:p>
            <a:pPr marL="320040" lvl="1" indent="-320040" algn="just">
              <a:spcBef>
                <a:spcPts val="700"/>
              </a:spcBef>
              <a:buClr>
                <a:schemeClr val="accent2"/>
              </a:buClr>
              <a:buSzPct val="60000"/>
              <a:buFont typeface="Wingdings" pitchFamily="2" charset="2"/>
              <a:buChar char="q"/>
            </a:pPr>
            <a:r>
              <a:rPr lang="fr-FR" sz="2400" dirty="0" smtClean="0"/>
              <a:t>Les hommes les plus aisés vivent en moyenne 13 ans de plus que les plus modestes. </a:t>
            </a:r>
          </a:p>
          <a:p>
            <a:pPr marL="320040" lvl="1" indent="-320040" algn="just">
              <a:spcBef>
                <a:spcPts val="700"/>
              </a:spcBef>
              <a:buClr>
                <a:schemeClr val="accent2"/>
              </a:buClr>
              <a:buSzPct val="60000"/>
              <a:buFont typeface="Wingdings" pitchFamily="2" charset="2"/>
              <a:buChar char="q"/>
            </a:pPr>
            <a:r>
              <a:rPr lang="fr-FR" sz="2400" dirty="0" smtClean="0"/>
              <a:t>À niveau de diplôme donné, </a:t>
            </a:r>
            <a:r>
              <a:rPr lang="fr-FR" sz="2400" b="1" dirty="0" smtClean="0"/>
              <a:t>l’espérance de vie augmente avec le niveau de vie</a:t>
            </a:r>
            <a:r>
              <a:rPr lang="fr-FR" sz="2400" dirty="0" smtClean="0"/>
              <a:t>, pour les hommes comme pour les femmes.</a:t>
            </a:r>
          </a:p>
          <a:p>
            <a:pPr marL="320040" lvl="1" indent="-320040" algn="just">
              <a:spcBef>
                <a:spcPts val="700"/>
              </a:spcBef>
              <a:buClr>
                <a:schemeClr val="accent2"/>
              </a:buClr>
              <a:buSzPct val="60000"/>
              <a:buFont typeface="Wingdings" pitchFamily="2" charset="2"/>
              <a:buChar char="q"/>
            </a:pPr>
            <a:r>
              <a:rPr lang="fr-FR" sz="2400" dirty="0" smtClean="0"/>
              <a:t>L’état de santé peut lui-même influer sur l’appartenance à une catégorie sociale et le niveau de vie.</a:t>
            </a:r>
          </a:p>
          <a:p>
            <a:pPr marL="320040" lvl="1" indent="-320040" algn="just">
              <a:spcBef>
                <a:spcPts val="700"/>
              </a:spcBef>
              <a:buClr>
                <a:schemeClr val="accent2"/>
              </a:buClr>
              <a:buSzPct val="60000"/>
              <a:buFont typeface="Wingdings" pitchFamily="2" charset="2"/>
              <a:buChar char="q"/>
            </a:pPr>
            <a:r>
              <a:rPr lang="fr-FR" sz="2400" dirty="0" smtClean="0"/>
              <a:t>Les différences sociales portent aussi sur la quantité que sur la </a:t>
            </a:r>
            <a:r>
              <a:rPr lang="fr-FR" sz="2400" b="1" dirty="0" smtClean="0"/>
              <a:t>« qualité » des années restant à vivre</a:t>
            </a:r>
            <a:r>
              <a:rPr lang="fr-FR" sz="2400" dirty="0" smtClean="0"/>
              <a:t>.  </a:t>
            </a:r>
          </a:p>
          <a:p>
            <a:pPr marL="320040" lvl="1" indent="-320040">
              <a:spcBef>
                <a:spcPts val="700"/>
              </a:spcBef>
              <a:buClr>
                <a:schemeClr val="accent2"/>
              </a:buClr>
              <a:buSzPct val="60000"/>
              <a:buNone/>
            </a:pPr>
            <a:endParaRPr lang="en-US" sz="2400" dirty="0" smtClean="0"/>
          </a:p>
          <a:p>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Prévalence de l’obésité selon les régions</a:t>
            </a:r>
            <a:endParaRPr lang="fr-FR" sz="2000" b="1" dirty="0">
              <a:solidFill>
                <a:srgbClr val="7030A0"/>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942" y="1600200"/>
            <a:ext cx="7091066" cy="4495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
            </a:r>
            <a:br>
              <a:rPr lang="fr-FR" sz="2400" b="1" dirty="0" smtClean="0">
                <a:solidFill>
                  <a:schemeClr val="accent2">
                    <a:lumMod val="75000"/>
                  </a:schemeClr>
                </a:solidFill>
              </a:rPr>
            </a:br>
            <a:r>
              <a:rPr lang="fr-FR" sz="2200" b="1" dirty="0" smtClean="0">
                <a:solidFill>
                  <a:schemeClr val="accent2">
                    <a:lumMod val="75000"/>
                  </a:schemeClr>
                </a:solidFill>
              </a:rPr>
              <a:t>III. INÉGALITÉS SPATIALES DE SANTÉ : UNE TENDANCE PERSISTANTE.</a:t>
            </a:r>
            <a:br>
              <a:rPr lang="fr-FR" sz="2200" b="1" dirty="0" smtClean="0">
                <a:solidFill>
                  <a:schemeClr val="accent2">
                    <a:lumMod val="75000"/>
                  </a:schemeClr>
                </a:solidFill>
              </a:rPr>
            </a:br>
            <a:r>
              <a:rPr lang="fr-FR" sz="2200" b="1" dirty="0" smtClean="0">
                <a:solidFill>
                  <a:schemeClr val="accent2">
                    <a:lumMod val="75000"/>
                  </a:schemeClr>
                </a:solidFill>
              </a:rPr>
              <a:t>2. Le </a:t>
            </a:r>
            <a:r>
              <a:rPr lang="fr-FR" sz="2200" b="1" dirty="0" err="1" smtClean="0">
                <a:solidFill>
                  <a:schemeClr val="accent2">
                    <a:lumMod val="75000"/>
                  </a:schemeClr>
                </a:solidFill>
              </a:rPr>
              <a:t>covid</a:t>
            </a:r>
            <a:r>
              <a:rPr lang="fr-FR" sz="2200" b="1" dirty="0" smtClean="0">
                <a:solidFill>
                  <a:schemeClr val="accent2">
                    <a:lumMod val="75000"/>
                  </a:schemeClr>
                </a:solidFill>
              </a:rPr>
              <a:t> : une maladie de classe dans des zones surpeuplées ?</a:t>
            </a:r>
            <a:r>
              <a:rPr lang="en-US" sz="2400" dirty="0" smtClean="0">
                <a:solidFill>
                  <a:schemeClr val="accent2">
                    <a:lumMod val="75000"/>
                  </a:schemeClr>
                </a:solidFill>
              </a:rPr>
              <a:t/>
            </a:r>
            <a:br>
              <a:rPr lang="en-US" sz="2400" dirty="0" smtClean="0">
                <a:solidFill>
                  <a:schemeClr val="accent2">
                    <a:lumMod val="75000"/>
                  </a:schemeClr>
                </a:solidFill>
              </a:rPr>
            </a:b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Autofit/>
          </a:bodyPr>
          <a:lstStyle/>
          <a:p>
            <a:pPr algn="just"/>
            <a:r>
              <a:rPr lang="fr-FR" sz="2100" dirty="0" smtClean="0"/>
              <a:t>L’épisode de la crise sanitaire a montré une surmortalité dans les quartiers et les villes les plus populaires.</a:t>
            </a:r>
          </a:p>
          <a:p>
            <a:pPr algn="just"/>
            <a:r>
              <a:rPr lang="fr-FR" sz="2100" b="1" dirty="0" smtClean="0"/>
              <a:t>La densité de population joue un rôle clef dans la propagation du virus</a:t>
            </a:r>
            <a:r>
              <a:rPr lang="fr-FR" sz="2100" dirty="0" smtClean="0"/>
              <a:t>. Il a plus circulé dans les zones d’habitat surpeuplé.</a:t>
            </a:r>
          </a:p>
          <a:p>
            <a:pPr algn="just"/>
            <a:r>
              <a:rPr lang="fr-FR" sz="2100" dirty="0" smtClean="0"/>
              <a:t>Le taux d’hospitalisation est également positivement et significativement corrélé à la part des ouvriers dans la population active. </a:t>
            </a:r>
          </a:p>
          <a:p>
            <a:pPr algn="just"/>
            <a:r>
              <a:rPr lang="fr-FR" sz="2100" dirty="0" smtClean="0"/>
              <a:t>Le </a:t>
            </a:r>
            <a:r>
              <a:rPr lang="fr-FR" sz="2100" b="1" dirty="0" smtClean="0"/>
              <a:t>département de Seine-Saint-Denis (93)</a:t>
            </a:r>
            <a:r>
              <a:rPr lang="fr-FR" sz="2100" dirty="0" smtClean="0"/>
              <a:t>, en Île-de-France, est particulièrement représentatif de l’impact sur la mortalité des risques auxquels sont exposés les adultes en âge de travailler + </a:t>
            </a:r>
            <a:r>
              <a:rPr lang="fr-FR" sz="2100" dirty="0" err="1" smtClean="0"/>
              <a:t>comorbidités</a:t>
            </a:r>
            <a:r>
              <a:rPr lang="fr-FR" sz="2100" dirty="0" smtClean="0"/>
              <a:t> plus fréquentes + retard de prise en charge en réanimation.</a:t>
            </a:r>
            <a:endParaRPr lang="en-US"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inégalités spatiales en Ile-de-France.</a:t>
            </a:r>
            <a:endParaRPr lang="en-US" sz="2400" dirty="0">
              <a:solidFill>
                <a:srgbClr val="7030A0"/>
              </a:solidFill>
            </a:endParaRPr>
          </a:p>
        </p:txBody>
      </p:sp>
      <p:pic>
        <p:nvPicPr>
          <p:cNvPr id="7170" name="Picture 2"/>
          <p:cNvPicPr>
            <a:picLocks noGrp="1" noChangeAspect="1" noChangeArrowheads="1"/>
          </p:cNvPicPr>
          <p:nvPr>
            <p:ph sz="quarter" idx="1"/>
          </p:nvPr>
        </p:nvPicPr>
        <p:blipFill>
          <a:blip r:embed="rId2" cstate="print"/>
          <a:srcRect l="23742" t="32203" r="32402" b="13559"/>
          <a:stretch>
            <a:fillRect/>
          </a:stretch>
        </p:blipFill>
        <p:spPr bwMode="auto">
          <a:xfrm>
            <a:off x="1276349" y="1981200"/>
            <a:ext cx="6353175" cy="4419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inégalités spatiales en Ile-de-France.</a:t>
            </a:r>
            <a:endParaRPr lang="en-US" sz="2400" dirty="0"/>
          </a:p>
        </p:txBody>
      </p:sp>
      <p:pic>
        <p:nvPicPr>
          <p:cNvPr id="4" name="Content Placeholder 3"/>
          <p:cNvPicPr>
            <a:picLocks noGrp="1"/>
          </p:cNvPicPr>
          <p:nvPr>
            <p:ph sz="quarter" idx="1"/>
          </p:nvPr>
        </p:nvPicPr>
        <p:blipFill>
          <a:blip r:embed="rId2" cstate="print"/>
          <a:srcRect l="8557" t="38772" r="22596" b="6124"/>
          <a:stretch>
            <a:fillRect/>
          </a:stretch>
        </p:blipFill>
        <p:spPr bwMode="auto">
          <a:xfrm>
            <a:off x="612775" y="2012705"/>
            <a:ext cx="8153400" cy="367078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Familles professionnelles les plus exposées au virus.</a:t>
            </a:r>
            <a:r>
              <a:rPr lang="en-US" sz="2400" dirty="0" smtClean="0">
                <a:solidFill>
                  <a:srgbClr val="7030A0"/>
                </a:solidFill>
              </a:rPr>
              <a:t/>
            </a:r>
            <a:br>
              <a:rPr lang="en-US" sz="2400" dirty="0" smtClean="0">
                <a:solidFill>
                  <a:srgbClr val="7030A0"/>
                </a:solidFill>
              </a:rPr>
            </a:b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11911" t="14737" r="30699" b="7895"/>
          <a:stretch>
            <a:fillRect/>
          </a:stretch>
        </p:blipFill>
        <p:spPr bwMode="auto">
          <a:xfrm>
            <a:off x="1725126" y="1600200"/>
            <a:ext cx="5928698" cy="4495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Surmortalité en Seine Saint-Denis.</a:t>
            </a:r>
            <a:endParaRPr lang="en-US" sz="2400" dirty="0">
              <a:solidFill>
                <a:srgbClr val="7030A0"/>
              </a:solidFill>
            </a:endParaRPr>
          </a:p>
        </p:txBody>
      </p:sp>
      <p:pic>
        <p:nvPicPr>
          <p:cNvPr id="8194" name="Picture 2"/>
          <p:cNvPicPr>
            <a:picLocks noGrp="1" noChangeAspect="1" noChangeArrowheads="1"/>
          </p:cNvPicPr>
          <p:nvPr>
            <p:ph sz="quarter" idx="1"/>
          </p:nvPr>
        </p:nvPicPr>
        <p:blipFill>
          <a:blip r:embed="rId2" cstate="print"/>
          <a:srcRect l="23742" t="27119" r="23822" b="20339"/>
          <a:stretch>
            <a:fillRect/>
          </a:stretch>
        </p:blipFill>
        <p:spPr bwMode="auto">
          <a:xfrm>
            <a:off x="1374057" y="1981200"/>
            <a:ext cx="6894871" cy="3886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Conclusion : Lutter contre les inégalités face à la santé.</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fontScale="92500"/>
          </a:bodyPr>
          <a:lstStyle/>
          <a:p>
            <a:pPr algn="just"/>
            <a:r>
              <a:rPr lang="fr-FR" sz="2400" b="1" dirty="0" smtClean="0"/>
              <a:t>La lutte contre les inégalités de santé peut être de plusieurs ordres: </a:t>
            </a:r>
            <a:r>
              <a:rPr lang="fr-FR" sz="2400" dirty="0" smtClean="0"/>
              <a:t>macro / micro / campagnes de préventions.</a:t>
            </a:r>
          </a:p>
          <a:p>
            <a:pPr algn="just"/>
            <a:r>
              <a:rPr lang="fr-FR" sz="2400" dirty="0" smtClean="0"/>
              <a:t>Quelle efficacité des politiques de prévention ?</a:t>
            </a:r>
          </a:p>
          <a:p>
            <a:pPr algn="just"/>
            <a:r>
              <a:rPr lang="fr-FR" sz="2400" dirty="0" smtClean="0"/>
              <a:t>Les sciences comportementales indiquent que </a:t>
            </a:r>
            <a:r>
              <a:rPr lang="fr-FR" sz="2400" b="1" dirty="0" smtClean="0"/>
              <a:t>le niveau socio-économique d’un individu est susceptible d’influencer la confiance qu’il a en l’avenir.</a:t>
            </a:r>
            <a:endParaRPr lang="en-US" sz="2400" dirty="0" smtClean="0"/>
          </a:p>
          <a:p>
            <a:pPr algn="just"/>
            <a:r>
              <a:rPr lang="fr-FR" sz="2400" b="1" dirty="0" smtClean="0"/>
              <a:t>deux mécanismes concomitants</a:t>
            </a:r>
            <a:r>
              <a:rPr lang="fr-FR" sz="2400" dirty="0" smtClean="0"/>
              <a:t> : d’une part, une </a:t>
            </a:r>
            <a:r>
              <a:rPr lang="fr-FR" sz="2400" b="1" dirty="0" smtClean="0"/>
              <a:t>moindre capacité à renoncer au gain immédiat </a:t>
            </a:r>
            <a:r>
              <a:rPr lang="fr-FR" sz="2400" dirty="0" smtClean="0"/>
              <a:t>; d’autre part, une </a:t>
            </a:r>
            <a:r>
              <a:rPr lang="fr-FR" sz="2400" b="1" dirty="0" smtClean="0"/>
              <a:t>moindre confiance en l’obtention de gains futurs</a:t>
            </a:r>
            <a:r>
              <a:rPr lang="fr-FR" sz="2400" dirty="0" smtClean="0"/>
              <a:t>.</a:t>
            </a:r>
          </a:p>
          <a:p>
            <a:pPr algn="just"/>
            <a:r>
              <a:rPr lang="fr-FR" sz="2400" b="1" dirty="0" smtClean="0"/>
              <a:t>Richard </a:t>
            </a:r>
            <a:r>
              <a:rPr lang="fr-FR" sz="2400" b="1" dirty="0" err="1" smtClean="0"/>
              <a:t>Hoggart</a:t>
            </a:r>
            <a:r>
              <a:rPr lang="fr-FR" sz="2400" dirty="0" smtClean="0"/>
              <a:t>, </a:t>
            </a:r>
            <a:r>
              <a:rPr lang="fr-FR" sz="2400" i="1" dirty="0" smtClean="0"/>
              <a:t>La culture du pauvre </a:t>
            </a:r>
            <a:r>
              <a:rPr lang="fr-FR" sz="2400" dirty="0" smtClean="0"/>
              <a:t>(1970) : méfiance à l’égard de l’autorité: opposition eux / nous.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Genre et santé. Emission de Radio France.</a:t>
            </a:r>
            <a:endParaRPr lang="en-US" sz="2800" b="1" dirty="0">
              <a:solidFill>
                <a:schemeClr val="accent2">
                  <a:lumMod val="75000"/>
                </a:schemeClr>
              </a:solidFill>
            </a:endParaRPr>
          </a:p>
        </p:txBody>
      </p:sp>
      <p:sp>
        <p:nvSpPr>
          <p:cNvPr id="3" name="Content Placeholder 2"/>
          <p:cNvSpPr>
            <a:spLocks noGrp="1"/>
          </p:cNvSpPr>
          <p:nvPr>
            <p:ph sz="quarter" idx="1"/>
          </p:nvPr>
        </p:nvSpPr>
        <p:spPr/>
        <p:txBody>
          <a:bodyPr/>
          <a:lstStyle/>
          <a:p>
            <a:r>
              <a:rPr lang="en-US" dirty="0" smtClean="0"/>
              <a:t>https://www.radiofrance.fr/franceculture/podcasts/la-methode-scientifique/genre-et-sante-ou-sont-les-femmes-9824054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Espérance de vie à la naissance par sexe et niveau de vie mensuel</a:t>
            </a:r>
            <a:endParaRPr lang="en-US" sz="2000" b="1" dirty="0">
              <a:solidFill>
                <a:srgbClr val="7030A0"/>
              </a:solidFill>
            </a:endParaRPr>
          </a:p>
        </p:txBody>
      </p:sp>
      <p:pic>
        <p:nvPicPr>
          <p:cNvPr id="4" name="Content Placeholder 3"/>
          <p:cNvPicPr>
            <a:picLocks noGrp="1"/>
          </p:cNvPicPr>
          <p:nvPr>
            <p:ph sz="quarter" idx="1"/>
          </p:nvPr>
        </p:nvPicPr>
        <p:blipFill>
          <a:blip r:embed="rId2" cstate="print"/>
          <a:srcRect l="40617" t="22807" r="9079" b="7687"/>
          <a:stretch>
            <a:fillRect/>
          </a:stretch>
        </p:blipFill>
        <p:spPr bwMode="auto">
          <a:xfrm>
            <a:off x="1797233" y="1600200"/>
            <a:ext cx="5784484" cy="4495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à 35 ans par quartile de niveau de vie mensuel et diplôme </a:t>
            </a:r>
            <a:endParaRPr lang="en-US" sz="2400" b="1" dirty="0">
              <a:solidFill>
                <a:srgbClr val="7030A0"/>
              </a:solidFill>
            </a:endParaRPr>
          </a:p>
        </p:txBody>
      </p:sp>
      <p:pic>
        <p:nvPicPr>
          <p:cNvPr id="4" name="Content Placeholder 3"/>
          <p:cNvPicPr>
            <a:picLocks noGrp="1"/>
          </p:cNvPicPr>
          <p:nvPr>
            <p:ph sz="quarter" idx="1"/>
          </p:nvPr>
        </p:nvPicPr>
        <p:blipFill>
          <a:blip r:embed="rId2" cstate="print"/>
          <a:srcRect l="15561" t="16316" r="16627" b="5121"/>
          <a:stretch>
            <a:fillRect/>
          </a:stretch>
        </p:blipFill>
        <p:spPr bwMode="auto">
          <a:xfrm>
            <a:off x="1240080" y="1600200"/>
            <a:ext cx="6898790" cy="449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en bonne santé</a:t>
            </a:r>
            <a:endParaRPr lang="en-US" sz="2400" b="1" dirty="0">
              <a:solidFill>
                <a:srgbClr val="7030A0"/>
              </a:solidFill>
            </a:endParaRPr>
          </a:p>
        </p:txBody>
      </p:sp>
      <p:pic>
        <p:nvPicPr>
          <p:cNvPr id="4" name="Content Placeholder 3"/>
          <p:cNvPicPr>
            <a:picLocks noGrp="1"/>
          </p:cNvPicPr>
          <p:nvPr>
            <p:ph sz="quarter" idx="1"/>
          </p:nvPr>
        </p:nvPicPr>
        <p:blipFill>
          <a:blip r:embed="rId2" cstate="print"/>
          <a:srcRect l="6289" t="19298" r="9571" b="14540"/>
          <a:stretch>
            <a:fillRect/>
          </a:stretch>
        </p:blipFill>
        <p:spPr bwMode="auto">
          <a:xfrm>
            <a:off x="612775" y="2044927"/>
            <a:ext cx="8153400" cy="360634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1. Les différences d’espérance de vie selon le niveau de vie et le sexe.</a:t>
            </a:r>
            <a:endParaRPr lang="en-US" sz="2400" dirty="0"/>
          </a:p>
        </p:txBody>
      </p:sp>
      <p:sp>
        <p:nvSpPr>
          <p:cNvPr id="3" name="Content Placeholder 2"/>
          <p:cNvSpPr>
            <a:spLocks noGrp="1"/>
          </p:cNvSpPr>
          <p:nvPr>
            <p:ph sz="quarter" idx="1"/>
          </p:nvPr>
        </p:nvSpPr>
        <p:spPr/>
        <p:txBody>
          <a:bodyPr>
            <a:normAutofit fontScale="92500" lnSpcReduction="10000"/>
          </a:bodyPr>
          <a:lstStyle/>
          <a:p>
            <a:pPr marL="320040" lvl="1" indent="-320040">
              <a:spcBef>
                <a:spcPts val="700"/>
              </a:spcBef>
              <a:buClr>
                <a:schemeClr val="accent2"/>
              </a:buClr>
              <a:buSzPct val="60000"/>
              <a:buNone/>
            </a:pPr>
            <a:r>
              <a:rPr lang="fr-FR" sz="2400" b="1" i="1" dirty="0" smtClean="0"/>
              <a:t>1.2. Des écarts d’espérance de vie marqués selon le sexe.</a:t>
            </a:r>
            <a:endParaRPr lang="en-US" sz="2400" b="1" dirty="0" smtClean="0"/>
          </a:p>
          <a:p>
            <a:pPr algn="just"/>
            <a:r>
              <a:rPr lang="fr-FR" sz="2400" dirty="0" smtClean="0"/>
              <a:t>L’espérance de vie à la naissance des femmes dépasse en moyenne de 6 ans celle des hommes.</a:t>
            </a:r>
          </a:p>
          <a:p>
            <a:pPr algn="just"/>
            <a:r>
              <a:rPr lang="fr-FR" sz="2400" dirty="0" smtClean="0"/>
              <a:t>L’écart d’espérance de vie hommes-femmes </a:t>
            </a:r>
            <a:r>
              <a:rPr lang="fr-FR" sz="2400" b="1" dirty="0" smtClean="0"/>
              <a:t>varie selon les groupes sociaux.</a:t>
            </a:r>
          </a:p>
          <a:p>
            <a:pPr algn="just"/>
            <a:r>
              <a:rPr lang="fr-FR" sz="2400" b="1" dirty="0" smtClean="0"/>
              <a:t>Les ouvrières vivent plus longtemps que les hommes cadres, mais </a:t>
            </a:r>
            <a:r>
              <a:rPr lang="fr-FR" sz="2400" dirty="0" err="1" smtClean="0"/>
              <a:t>mais</a:t>
            </a:r>
            <a:r>
              <a:rPr lang="fr-FR" sz="2400" dirty="0" smtClean="0"/>
              <a:t> leur espérance de vie sans incapacité est en revanche plus faible.</a:t>
            </a:r>
          </a:p>
          <a:p>
            <a:pPr algn="just"/>
            <a:r>
              <a:rPr lang="fr-FR" sz="2400" b="1" dirty="0" smtClean="0"/>
              <a:t>Facteurs explicatifs: </a:t>
            </a:r>
            <a:r>
              <a:rPr lang="fr-FR" sz="2400" dirty="0" smtClean="0"/>
              <a:t>meilleur suivi médical avant 60 ans / moindre temps de travail / moins de consommation d’alcool et de tabac.</a:t>
            </a:r>
          </a:p>
          <a:p>
            <a:pPr algn="just"/>
            <a:r>
              <a:rPr lang="fr-FR" sz="2400" dirty="0" smtClean="0"/>
              <a:t>Lien positif entre couple et conjugalité mais élevé chez les hommes.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à 35 ans par sexe pour les cadres et les ouvriers.</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38644" t="23963" r="26699" b="10844"/>
          <a:stretch>
            <a:fillRect/>
          </a:stretch>
        </p:blipFill>
        <p:spPr bwMode="auto">
          <a:xfrm>
            <a:off x="2565035" y="1600200"/>
            <a:ext cx="4248880" cy="449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000" b="1" dirty="0" smtClean="0">
                <a:solidFill>
                  <a:srgbClr val="7030A0"/>
                </a:solidFill>
              </a:rPr>
              <a:t>Pourcentage de la population française (18-75 ans) ayant consommé de l’alcool tous les jours au cours des 7 derniers jours, par sexe, depuis 2000.</a:t>
            </a:r>
            <a:endParaRPr lang="en-US" sz="2000" b="1" dirty="0">
              <a:solidFill>
                <a:srgbClr val="7030A0"/>
              </a:solidFill>
            </a:endParaRPr>
          </a:p>
        </p:txBody>
      </p:sp>
      <p:pic>
        <p:nvPicPr>
          <p:cNvPr id="1027" name="Picture 3"/>
          <p:cNvPicPr>
            <a:picLocks noGrp="1" noChangeAspect="1" noChangeArrowheads="1"/>
          </p:cNvPicPr>
          <p:nvPr>
            <p:ph sz="quarter" idx="1"/>
          </p:nvPr>
        </p:nvPicPr>
        <p:blipFill>
          <a:blip r:embed="rId2" cstate="print"/>
          <a:srcRect l="27556" t="20994" r="21454" b="35593"/>
          <a:stretch>
            <a:fillRect/>
          </a:stretch>
        </p:blipFill>
        <p:spPr bwMode="auto">
          <a:xfrm>
            <a:off x="110361" y="2362200"/>
            <a:ext cx="8424039" cy="403428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6786</TotalTime>
  <Words>1152</Words>
  <Application>Microsoft Office PowerPoint</Application>
  <PresentationFormat>On-screen Show (4:3)</PresentationFormat>
  <Paragraphs>97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CHAPITRE 1: INEGALITES SOCIALES ET SPATIALES FACE A LA SANTE  </vt:lpstr>
      <vt:lpstr>Introduction</vt:lpstr>
      <vt:lpstr>I. DES ÉCARTS D’ESPÉRANCE DE VIE MARQUÉS. 1. Les différences d’espérance de vie selon le niveau de vie et le sexe.</vt:lpstr>
      <vt:lpstr>Espérance de vie à la naissance par sexe et niveau de vie mensuel</vt:lpstr>
      <vt:lpstr>Espérance de vie à 35 ans par quartile de niveau de vie mensuel et diplôme </vt:lpstr>
      <vt:lpstr>Espérance de vie en bonne santé</vt:lpstr>
      <vt:lpstr>I. DES ÉCARTS D’ESPÉRANCE DE VIE MARQUÉS. 1. Les différences d’espérance de vie selon le niveau de vie et le sexe.</vt:lpstr>
      <vt:lpstr>Espérance de vie à 35 ans par sexe pour les cadres et les ouvriers.</vt:lpstr>
      <vt:lpstr>Pourcentage de la population française (18-75 ans) ayant consommé de l’alcool tous les jours au cours des 7 derniers jours, par sexe, depuis 2000.</vt:lpstr>
      <vt:lpstr>Tabagisme selon le diplôme et la situation professionnelle</vt:lpstr>
      <vt:lpstr>Taux de mortalité standardisés selon la cause de décès en 2013 et 1980.</vt:lpstr>
      <vt:lpstr>I. DES ÉCARTS D’ESPÉRANCE DE VIE MARQUÉS. 2. Des inégalités cumulatives liées aux conditions de vie et de travail.</vt:lpstr>
      <vt:lpstr>Contraintes et risques physiques.</vt:lpstr>
      <vt:lpstr>Autonomie et marges de manœuvre.</vt:lpstr>
      <vt:lpstr>I. DES ÉCARTS D’ESPÉRANCE DE VIE MARQUÉS. 3. La situation atypique des Etats-Unis.</vt:lpstr>
      <vt:lpstr> II. LES ÉCARTS D’EXPOSITION À L’OBÉSITÉ. 1.Une prévalence de l’obésité différenciée selon l’origine sociale. </vt:lpstr>
      <vt:lpstr>Prévalence de l’obésité selon l’âge entre 1997 et 2020.</vt:lpstr>
      <vt:lpstr>Slide 18</vt:lpstr>
      <vt:lpstr>Slide 19</vt:lpstr>
      <vt:lpstr>Part de la population adulte obèse (IMC&gt;30) selon la catégorie socioprofessionnelle.</vt:lpstr>
      <vt:lpstr> Indicateurs de santé déclinés selon l’origine sociale des élèves des classes de troisième. </vt:lpstr>
      <vt:lpstr>II. LES ÉCARTS D’EXPOSITION À L’OBÉSITÉ.  2. Comportements alimentaires et rapport au corps selon l’origine sociale.</vt:lpstr>
      <vt:lpstr>Pierre Bourdieu</vt:lpstr>
      <vt:lpstr>Slide 24</vt:lpstr>
      <vt:lpstr>II. LES ÉCARTS D’EXPOSITION À L’OBÉSITÉ.  3. Des comportements différenciés de prévention.</vt:lpstr>
      <vt:lpstr>Des différences de pratiques selon les groupes sociaux.</vt:lpstr>
      <vt:lpstr>Des différences de pratiques selon les groupes sociaux.</vt:lpstr>
      <vt:lpstr>III. INÉGALITÉS SPATIALES DE SANTÉ : UNE TENDANCE PERSISTANTE. 1. Des inégalités territoriales marquées.</vt:lpstr>
      <vt:lpstr>Les taux de mortalité  selon les territoires.</vt:lpstr>
      <vt:lpstr>Prévalence de l’obésité selon les régions</vt:lpstr>
      <vt:lpstr> III. INÉGALITÉS SPATIALES DE SANTÉ : UNE TENDANCE PERSISTANTE. 2. Le covid : une maladie de classe dans des zones surpeuplées ? </vt:lpstr>
      <vt:lpstr>Les inégalités spatiales en Ile-de-France.</vt:lpstr>
      <vt:lpstr>Les inégalités spatiales en Ile-de-France.</vt:lpstr>
      <vt:lpstr>Familles professionnelles les plus exposées au virus. </vt:lpstr>
      <vt:lpstr>Surmortalité en Seine Saint-Denis.</vt:lpstr>
      <vt:lpstr>Conclusion : Lutter contre les inégalités face à la santé.</vt:lpstr>
      <vt:lpstr>Genre et santé. Emission de Radio France.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INEGALITES SOCIALES ET SPACIALES FACE A LA SANTE</dc:title>
  <dc:creator>stéph</dc:creator>
  <cp:lastModifiedBy>stéph</cp:lastModifiedBy>
  <cp:revision>361</cp:revision>
  <dcterms:created xsi:type="dcterms:W3CDTF">2021-08-21T09:21:46Z</dcterms:created>
  <dcterms:modified xsi:type="dcterms:W3CDTF">2025-08-23T08:00:58Z</dcterms:modified>
</cp:coreProperties>
</file>