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257" r:id="rId3"/>
    <p:sldId id="266" r:id="rId4"/>
    <p:sldId id="267" r:id="rId5"/>
    <p:sldId id="268" r:id="rId6"/>
    <p:sldId id="269" r:id="rId7"/>
    <p:sldId id="270" r:id="rId8"/>
    <p:sldId id="271" r:id="rId9"/>
    <p:sldId id="272" r:id="rId10"/>
    <p:sldId id="273" r:id="rId11"/>
    <p:sldId id="274" r:id="rId12"/>
    <p:sldId id="286" r:id="rId13"/>
    <p:sldId id="289" r:id="rId14"/>
    <p:sldId id="290" r:id="rId15"/>
    <p:sldId id="275" r:id="rId16"/>
    <p:sldId id="287" r:id="rId17"/>
    <p:sldId id="285" r:id="rId18"/>
    <p:sldId id="284" r:id="rId19"/>
    <p:sldId id="276" r:id="rId20"/>
    <p:sldId id="277" r:id="rId21"/>
    <p:sldId id="278" r:id="rId22"/>
    <p:sldId id="291" r:id="rId23"/>
    <p:sldId id="292" r:id="rId24"/>
    <p:sldId id="293" r:id="rId25"/>
    <p:sldId id="294" r:id="rId26"/>
    <p:sldId id="295" r:id="rId27"/>
    <p:sldId id="296" r:id="rId28"/>
    <p:sldId id="297" r:id="rId29"/>
    <p:sldId id="298" r:id="rId30"/>
    <p:sldId id="299" r:id="rId31"/>
    <p:sldId id="282" r:id="rId32"/>
    <p:sldId id="283" r:id="rId33"/>
    <p:sldId id="300" r:id="rId34"/>
    <p:sldId id="301" r:id="rId35"/>
    <p:sldId id="262" r:id="rId36"/>
    <p:sldId id="302" r:id="rId37"/>
    <p:sldId id="30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AA2F7-D37C-41D5-9488-4D18AA8E9846}" type="datetimeFigureOut">
              <a:rPr lang="en-US" smtClean="0"/>
              <a:pPr/>
              <a:t>11/21/2024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60888-C642-423F-ACBF-F1C77A7CAF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25F1EF9-8B93-4A73-B23C-2C13C0A5CF26}" type="slidenum">
              <a:rPr lang="fr-FR" smtClean="0"/>
              <a:pPr>
                <a:defRPr/>
              </a:pPr>
              <a:t>25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0913054-E283-4F65-A5FE-B5D1F091B127}" type="datetimeFigureOut">
              <a:rPr lang="en-US" smtClean="0"/>
              <a:pPr/>
              <a:t>11/21/2024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FADBA4A-230D-4BE8-82CC-7917636CF1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913054-E283-4F65-A5FE-B5D1F091B127}"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DBA4A-230D-4BE8-82CC-7917636CF1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0913054-E283-4F65-A5FE-B5D1F091B127}" type="datetimeFigureOut">
              <a:rPr lang="en-US" smtClean="0"/>
              <a:pPr/>
              <a:t>11/21/2024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FADBA4A-230D-4BE8-82CC-7917636CF1D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0913054-E283-4F65-A5FE-B5D1F091B127}" type="datetimeFigureOut">
              <a:rPr lang="en-US" smtClean="0"/>
              <a:pPr/>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DBA4A-230D-4BE8-82CC-7917636CF1D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0913054-E283-4F65-A5FE-B5D1F091B127}" type="datetimeFigureOut">
              <a:rPr lang="en-US" smtClean="0"/>
              <a:pPr/>
              <a:t>11/21/2024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FADBA4A-230D-4BE8-82CC-7917636CF1D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0913054-E283-4F65-A5FE-B5D1F091B127}" type="datetimeFigureOut">
              <a:rPr lang="en-US" smtClean="0"/>
              <a:pPr/>
              <a:t>11/21/2024</a:t>
            </a:fld>
            <a:endParaRPr lang="en-US"/>
          </a:p>
        </p:txBody>
      </p:sp>
      <p:sp>
        <p:nvSpPr>
          <p:cNvPr id="10" name="Slide Number Placeholder 9"/>
          <p:cNvSpPr>
            <a:spLocks noGrp="1"/>
          </p:cNvSpPr>
          <p:nvPr>
            <p:ph type="sldNum" sz="quarter" idx="16"/>
          </p:nvPr>
        </p:nvSpPr>
        <p:spPr/>
        <p:txBody>
          <a:bodyPr rtlCol="0"/>
          <a:lstStyle/>
          <a:p>
            <a:fld id="{4FADBA4A-230D-4BE8-82CC-7917636CF1D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0913054-E283-4F65-A5FE-B5D1F091B127}" type="datetimeFigureOut">
              <a:rPr lang="en-US" smtClean="0"/>
              <a:pPr/>
              <a:t>11/21/2024</a:t>
            </a:fld>
            <a:endParaRPr lang="en-US"/>
          </a:p>
        </p:txBody>
      </p:sp>
      <p:sp>
        <p:nvSpPr>
          <p:cNvPr id="12" name="Slide Number Placeholder 11"/>
          <p:cNvSpPr>
            <a:spLocks noGrp="1"/>
          </p:cNvSpPr>
          <p:nvPr>
            <p:ph type="sldNum" sz="quarter" idx="16"/>
          </p:nvPr>
        </p:nvSpPr>
        <p:spPr/>
        <p:txBody>
          <a:bodyPr rtlCol="0"/>
          <a:lstStyle/>
          <a:p>
            <a:fld id="{4FADBA4A-230D-4BE8-82CC-7917636CF1D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913054-E283-4F65-A5FE-B5D1F091B127}" type="datetimeFigureOut">
              <a:rPr lang="en-US" smtClean="0"/>
              <a:pPr/>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FADBA4A-230D-4BE8-82CC-7917636CF1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3054-E283-4F65-A5FE-B5D1F091B127}" type="datetimeFigureOut">
              <a:rPr lang="en-US" smtClean="0"/>
              <a:pPr/>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FADBA4A-230D-4BE8-82CC-7917636CF1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913054-E283-4F65-A5FE-B5D1F091B127}" type="datetimeFigureOut">
              <a:rPr lang="en-US" smtClean="0"/>
              <a:pPr/>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DBA4A-230D-4BE8-82CC-7917636CF1D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0913054-E283-4F65-A5FE-B5D1F091B127}" type="datetimeFigureOut">
              <a:rPr lang="en-US" smtClean="0"/>
              <a:pPr/>
              <a:t>11/21/2024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FADBA4A-230D-4BE8-82CC-7917636CF1D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0913054-E283-4F65-A5FE-B5D1F091B127}" type="datetimeFigureOut">
              <a:rPr lang="en-US" smtClean="0"/>
              <a:pPr/>
              <a:t>11/21/2024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FADBA4A-230D-4BE8-82CC-7917636CF1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828800"/>
            <a:ext cx="6477000" cy="2514600"/>
          </a:xfrm>
        </p:spPr>
        <p:txBody>
          <a:bodyPr/>
          <a:lstStyle/>
          <a:p>
            <a:r>
              <a:rPr lang="fr-FR" dirty="0" smtClean="0"/>
              <a:t>CHAPITRE 3. LA SOCIOLOGIE DU GENRE</a:t>
            </a:r>
            <a:endParaRPr lang="en-US" dirty="0"/>
          </a:p>
        </p:txBody>
      </p:sp>
      <p:sp>
        <p:nvSpPr>
          <p:cNvPr id="3" name="Subtitle 2"/>
          <p:cNvSpPr>
            <a:spLocks noGrp="1"/>
          </p:cNvSpPr>
          <p:nvPr>
            <p:ph type="subTitle" idx="1"/>
          </p:nvPr>
        </p:nvSpPr>
        <p:spPr/>
        <p:txBody>
          <a:bodyPr/>
          <a:lstStyle/>
          <a:p>
            <a:r>
              <a:rPr lang="fr-FR" dirty="0" smtClean="0"/>
              <a:t>CPES 1</a:t>
            </a:r>
            <a:r>
              <a:rPr lang="fr-FR" baseline="30000" dirty="0" smtClean="0"/>
              <a:t>e</a:t>
            </a:r>
            <a:r>
              <a:rPr lang="fr-FR" dirty="0" smtClean="0"/>
              <a:t> année. SES.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700" b="1" dirty="0" smtClean="0">
                <a:solidFill>
                  <a:schemeClr val="accent2">
                    <a:lumMod val="75000"/>
                  </a:schemeClr>
                </a:solidFill>
              </a:rPr>
              <a:t>I. LA DIVISION SEXUELLE DES ACTIVITÉS SOCIALES</a:t>
            </a:r>
            <a:br>
              <a:rPr lang="fr-FR" sz="2700" b="1" dirty="0" smtClean="0">
                <a:solidFill>
                  <a:schemeClr val="accent2">
                    <a:lumMod val="75000"/>
                  </a:schemeClr>
                </a:solidFill>
              </a:rPr>
            </a:br>
            <a:r>
              <a:rPr lang="fr-FR" sz="2700" b="1" dirty="0" smtClean="0">
                <a:solidFill>
                  <a:schemeClr val="accent2">
                    <a:lumMod val="75000"/>
                  </a:schemeClr>
                </a:solidFill>
              </a:rPr>
              <a:t>C. Les stéréotypes de sexe</a:t>
            </a:r>
            <a:endParaRPr lang="en-US" sz="2400" dirty="0"/>
          </a:p>
        </p:txBody>
      </p:sp>
      <p:sp>
        <p:nvSpPr>
          <p:cNvPr id="3" name="Content Placeholder 2"/>
          <p:cNvSpPr>
            <a:spLocks noGrp="1"/>
          </p:cNvSpPr>
          <p:nvPr>
            <p:ph sz="quarter" idx="1"/>
          </p:nvPr>
        </p:nvSpPr>
        <p:spPr/>
        <p:txBody>
          <a:bodyPr>
            <a:normAutofit fontScale="92500" lnSpcReduction="10000"/>
          </a:bodyPr>
          <a:lstStyle/>
          <a:p>
            <a:pPr algn="just"/>
            <a:r>
              <a:rPr lang="fr-FR" sz="2000" dirty="0" smtClean="0"/>
              <a:t>Un </a:t>
            </a:r>
            <a:r>
              <a:rPr lang="fr-FR" sz="2000" b="1" dirty="0" smtClean="0"/>
              <a:t>stéréotype</a:t>
            </a:r>
            <a:r>
              <a:rPr lang="fr-FR" sz="2000" dirty="0" smtClean="0"/>
              <a:t> lié au sexe désigne le fait de prêter à une personne des attributs, des caractéristiques ou des rôles uniquement en raison de son appartenance au groupe social des femmes ou des hommes.</a:t>
            </a:r>
          </a:p>
          <a:p>
            <a:pPr lvl="0" algn="just">
              <a:buNone/>
            </a:pPr>
            <a:r>
              <a:rPr lang="fr-FR" sz="2000" b="1" dirty="0" smtClean="0"/>
              <a:t>1. Une socialisation </a:t>
            </a:r>
            <a:r>
              <a:rPr lang="fr-FR" sz="2000" b="1" dirty="0" err="1" smtClean="0"/>
              <a:t>genrée</a:t>
            </a:r>
            <a:r>
              <a:rPr lang="fr-FR" sz="2000" b="1" dirty="0" smtClean="0"/>
              <a:t> dès la petite enfance.</a:t>
            </a:r>
            <a:endParaRPr lang="en-US" sz="2000" dirty="0" smtClean="0"/>
          </a:p>
          <a:p>
            <a:pPr algn="just">
              <a:buFont typeface="Wingdings" pitchFamily="2" charset="2"/>
              <a:buChar char="q"/>
            </a:pPr>
            <a:r>
              <a:rPr lang="fr-FR" sz="2000" b="1" dirty="0" smtClean="0">
                <a:solidFill>
                  <a:schemeClr val="accent2">
                    <a:lumMod val="75000"/>
                  </a:schemeClr>
                </a:solidFill>
              </a:rPr>
              <a:t>Elena </a:t>
            </a:r>
            <a:r>
              <a:rPr lang="fr-FR" sz="2000" b="1" dirty="0" err="1" smtClean="0">
                <a:solidFill>
                  <a:schemeClr val="accent2">
                    <a:lumMod val="75000"/>
                  </a:schemeClr>
                </a:solidFill>
              </a:rPr>
              <a:t>Giannini</a:t>
            </a:r>
            <a:r>
              <a:rPr lang="fr-FR" sz="2000" b="1" dirty="0" smtClean="0">
                <a:solidFill>
                  <a:schemeClr val="accent2">
                    <a:lumMod val="75000"/>
                  </a:schemeClr>
                </a:solidFill>
              </a:rPr>
              <a:t> </a:t>
            </a:r>
            <a:r>
              <a:rPr lang="fr-FR" sz="2000" b="1" dirty="0" err="1" smtClean="0">
                <a:solidFill>
                  <a:schemeClr val="accent2">
                    <a:lumMod val="75000"/>
                  </a:schemeClr>
                </a:solidFill>
              </a:rPr>
              <a:t>Belloti</a:t>
            </a:r>
            <a:r>
              <a:rPr lang="fr-FR" sz="2000" dirty="0" smtClean="0"/>
              <a:t>, </a:t>
            </a:r>
            <a:r>
              <a:rPr lang="fr-FR" sz="2000" i="1" dirty="0" smtClean="0"/>
              <a:t>Du côté des petites filles</a:t>
            </a:r>
            <a:r>
              <a:rPr lang="fr-FR" sz="2000" dirty="0" smtClean="0"/>
              <a:t>, 1973.</a:t>
            </a:r>
          </a:p>
          <a:p>
            <a:pPr algn="just">
              <a:buFont typeface="Wingdings" pitchFamily="2" charset="2"/>
              <a:buChar char="q"/>
            </a:pPr>
            <a:r>
              <a:rPr lang="fr-FR" sz="2000" dirty="0" smtClean="0"/>
              <a:t>Etude de l’Inspection Générale des Affaires Sociales (IGAS) sur le personnel des crèches.</a:t>
            </a:r>
          </a:p>
          <a:p>
            <a:pPr algn="just">
              <a:buFont typeface="Wingdings" pitchFamily="2" charset="2"/>
              <a:buChar char="Ø"/>
            </a:pPr>
            <a:r>
              <a:rPr lang="fr-FR" sz="2000" dirty="0" smtClean="0"/>
              <a:t>Ils étudient, d’une part, les </a:t>
            </a:r>
            <a:r>
              <a:rPr lang="fr-FR" sz="2000" b="1" dirty="0" smtClean="0"/>
              <a:t>interactions</a:t>
            </a:r>
            <a:r>
              <a:rPr lang="fr-FR" sz="2000" dirty="0" smtClean="0"/>
              <a:t> entre les enfants en bas âge et le personnel des crèches. </a:t>
            </a:r>
          </a:p>
          <a:p>
            <a:pPr algn="just">
              <a:buFont typeface="Wingdings" pitchFamily="2" charset="2"/>
              <a:buChar char="Ø"/>
            </a:pPr>
            <a:r>
              <a:rPr lang="fr-FR" sz="2000" dirty="0" smtClean="0"/>
              <a:t>Et d’autre part, les </a:t>
            </a:r>
            <a:r>
              <a:rPr lang="fr-FR" sz="2000" b="1" dirty="0" smtClean="0"/>
              <a:t>compétences</a:t>
            </a:r>
            <a:r>
              <a:rPr lang="fr-FR" sz="2000" dirty="0" smtClean="0"/>
              <a:t> demandées aux enfants par le personnel des crèches. </a:t>
            </a:r>
          </a:p>
          <a:p>
            <a:pPr algn="just">
              <a:buFont typeface="Wingdings" pitchFamily="2" charset="2"/>
              <a:buChar char="q"/>
            </a:pPr>
            <a:r>
              <a:rPr lang="fr-FR" sz="2000" dirty="0" smtClean="0"/>
              <a:t>Usage </a:t>
            </a:r>
            <a:r>
              <a:rPr lang="fr-FR" sz="2000" dirty="0" err="1" smtClean="0"/>
              <a:t>genrée</a:t>
            </a:r>
            <a:r>
              <a:rPr lang="fr-FR" sz="2000" dirty="0" smtClean="0"/>
              <a:t> de la cours de récréation: https://www.francetvinfo.fr/societe/inegalite-hommes-femmes-les-prejuges-commencent-des-le-plus-jeune-age_876937.html</a:t>
            </a:r>
          </a:p>
          <a:p>
            <a:pPr algn="just"/>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LA DIVISION SEXUELLE DES ACTIVITÉS SOCIALES</a:t>
            </a:r>
            <a:br>
              <a:rPr lang="fr-FR" sz="2400" b="1" dirty="0" smtClean="0">
                <a:solidFill>
                  <a:schemeClr val="accent2">
                    <a:lumMod val="75000"/>
                  </a:schemeClr>
                </a:solidFill>
              </a:rPr>
            </a:br>
            <a:r>
              <a:rPr lang="fr-FR" sz="2400" b="1" dirty="0" smtClean="0">
                <a:solidFill>
                  <a:schemeClr val="accent2">
                    <a:lumMod val="75000"/>
                  </a:schemeClr>
                </a:solidFill>
              </a:rPr>
              <a:t>C. Les stéréotypes de sexe</a:t>
            </a:r>
            <a:endParaRPr lang="en-US" sz="2400" dirty="0"/>
          </a:p>
        </p:txBody>
      </p:sp>
      <p:sp>
        <p:nvSpPr>
          <p:cNvPr id="3" name="Content Placeholder 2"/>
          <p:cNvSpPr>
            <a:spLocks noGrp="1"/>
          </p:cNvSpPr>
          <p:nvPr>
            <p:ph sz="quarter" idx="1"/>
          </p:nvPr>
        </p:nvSpPr>
        <p:spPr/>
        <p:txBody>
          <a:bodyPr>
            <a:normAutofit fontScale="92500" lnSpcReduction="20000"/>
          </a:bodyPr>
          <a:lstStyle/>
          <a:p>
            <a:pPr>
              <a:buNone/>
            </a:pPr>
            <a:r>
              <a:rPr lang="fr-FR" sz="2400" b="1" dirty="0" smtClean="0"/>
              <a:t>2. La situation paradoxale des filles dans le système scolaire.</a:t>
            </a:r>
            <a:endParaRPr lang="en-US" sz="2400" dirty="0" smtClean="0"/>
          </a:p>
          <a:p>
            <a:pPr algn="just">
              <a:buFont typeface="Wingdings" pitchFamily="2" charset="2"/>
              <a:buChar char="q"/>
            </a:pPr>
            <a:r>
              <a:rPr lang="fr-FR" sz="2400" b="1" dirty="0" smtClean="0">
                <a:solidFill>
                  <a:schemeClr val="accent2">
                    <a:lumMod val="75000"/>
                  </a:schemeClr>
                </a:solidFill>
              </a:rPr>
              <a:t>Christian</a:t>
            </a:r>
            <a:r>
              <a:rPr lang="fr-FR" sz="2400" dirty="0" smtClean="0">
                <a:solidFill>
                  <a:schemeClr val="accent2">
                    <a:lumMod val="75000"/>
                  </a:schemeClr>
                </a:solidFill>
              </a:rPr>
              <a:t> </a:t>
            </a:r>
            <a:r>
              <a:rPr lang="fr-FR" sz="2400" b="1" dirty="0" err="1" smtClean="0">
                <a:solidFill>
                  <a:schemeClr val="accent2">
                    <a:lumMod val="75000"/>
                  </a:schemeClr>
                </a:solidFill>
              </a:rPr>
              <a:t>Baudelot</a:t>
            </a:r>
            <a:r>
              <a:rPr lang="fr-FR" sz="2400" dirty="0" smtClean="0">
                <a:solidFill>
                  <a:schemeClr val="accent2">
                    <a:lumMod val="75000"/>
                  </a:schemeClr>
                </a:solidFill>
              </a:rPr>
              <a:t> </a:t>
            </a:r>
            <a:r>
              <a:rPr lang="fr-FR" sz="2400" dirty="0" smtClean="0"/>
              <a:t>et </a:t>
            </a:r>
            <a:r>
              <a:rPr lang="fr-FR" sz="2400" b="1" dirty="0" smtClean="0">
                <a:solidFill>
                  <a:schemeClr val="accent2">
                    <a:lumMod val="75000"/>
                  </a:schemeClr>
                </a:solidFill>
              </a:rPr>
              <a:t>Roger </a:t>
            </a:r>
            <a:r>
              <a:rPr lang="fr-FR" sz="2400" b="1" dirty="0" err="1" smtClean="0">
                <a:solidFill>
                  <a:schemeClr val="accent2">
                    <a:lumMod val="75000"/>
                  </a:schemeClr>
                </a:solidFill>
              </a:rPr>
              <a:t>Establet</a:t>
            </a:r>
            <a:r>
              <a:rPr lang="fr-FR" sz="2400" dirty="0" smtClean="0"/>
              <a:t>, </a:t>
            </a:r>
            <a:r>
              <a:rPr lang="fr-FR" sz="2400" i="1" dirty="0" smtClean="0"/>
              <a:t>Allez les filles !</a:t>
            </a:r>
            <a:r>
              <a:rPr lang="fr-FR" sz="2400" dirty="0" smtClean="0"/>
              <a:t> (1991)</a:t>
            </a:r>
          </a:p>
          <a:p>
            <a:pPr algn="just">
              <a:buFont typeface="Wingdings" pitchFamily="2" charset="2"/>
              <a:buChar char="Ø"/>
            </a:pPr>
            <a:r>
              <a:rPr lang="fr-FR" sz="2400" dirty="0" smtClean="0"/>
              <a:t>au cours du long processus de socialisation scolaire, les filles sont dans une </a:t>
            </a:r>
            <a:r>
              <a:rPr lang="fr-FR" sz="2400" b="1" dirty="0" smtClean="0"/>
              <a:t>situation paradoxale</a:t>
            </a:r>
            <a:r>
              <a:rPr lang="fr-FR" sz="2400" dirty="0" smtClean="0"/>
              <a:t> : meilleure réussite, mais maintien de la hiérarchie des genres.</a:t>
            </a:r>
          </a:p>
          <a:p>
            <a:pPr algn="just">
              <a:buFont typeface="Wingdings" pitchFamily="2" charset="2"/>
              <a:buChar char="Ø"/>
            </a:pPr>
            <a:r>
              <a:rPr lang="fr-FR" sz="2400" b="1" dirty="0" smtClean="0"/>
              <a:t>« l’école se caractérise par la supériorité des filles et la domination des garçons »,</a:t>
            </a:r>
            <a:r>
              <a:rPr lang="fr-FR" sz="2400" dirty="0" smtClean="0"/>
              <a:t> car avec des performances scolaires supérieures, les filles choisissent des formations moins rentables sur un plan salarial que celle des garçons. </a:t>
            </a:r>
          </a:p>
          <a:p>
            <a:pPr lvl="0" algn="just">
              <a:buFont typeface="Wingdings" pitchFamily="2" charset="2"/>
              <a:buChar char="Ø"/>
            </a:pPr>
            <a:r>
              <a:rPr lang="fr-FR" sz="2400" dirty="0" smtClean="0"/>
              <a:t>La réussite scolaire des filles ne correspond pas au rejet du modèle </a:t>
            </a:r>
            <a:r>
              <a:rPr lang="fr-FR" sz="2400" dirty="0" err="1" smtClean="0"/>
              <a:t>genré</a:t>
            </a:r>
            <a:r>
              <a:rPr lang="fr-FR" sz="2400" dirty="0" smtClean="0"/>
              <a:t> mais au contraire à la </a:t>
            </a:r>
            <a:r>
              <a:rPr lang="fr-FR" sz="2400" b="1" dirty="0" smtClean="0"/>
              <a:t>réalisation de ce modèle </a:t>
            </a:r>
            <a:r>
              <a:rPr lang="fr-FR" sz="2400" b="1" dirty="0" err="1" smtClean="0"/>
              <a:t>genré</a:t>
            </a:r>
            <a:r>
              <a:rPr lang="fr-FR" sz="2400" dirty="0" smtClean="0"/>
              <a:t> dans le cadre scolaire.</a:t>
            </a:r>
            <a:endParaRPr lang="en-US" sz="2400" dirty="0" smtClean="0"/>
          </a:p>
          <a:p>
            <a:pPr algn="just">
              <a:buFont typeface="Wingdings" pitchFamily="2" charset="2"/>
              <a:buChar char="Ø"/>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Diplôme le plus élevé obtenu selon l’âge et le sexe en 2019 (en %)</a:t>
            </a:r>
            <a:endParaRPr lang="en-US" sz="2000" dirty="0">
              <a:solidFill>
                <a:srgbClr val="7030A0"/>
              </a:solidFill>
            </a:endParaRPr>
          </a:p>
        </p:txBody>
      </p:sp>
      <p:pic>
        <p:nvPicPr>
          <p:cNvPr id="5" name="Picture 2"/>
          <p:cNvPicPr>
            <a:picLocks noGrp="1" noChangeAspect="1" noChangeArrowheads="1"/>
          </p:cNvPicPr>
          <p:nvPr>
            <p:ph sz="quarter" idx="1"/>
          </p:nvPr>
        </p:nvPicPr>
        <p:blipFill>
          <a:blip r:embed="rId2" cstate="print"/>
          <a:srcRect l="25011" t="35762" r="25403" b="24161"/>
          <a:stretch>
            <a:fillRect/>
          </a:stretch>
        </p:blipFill>
        <p:spPr bwMode="auto">
          <a:xfrm>
            <a:off x="1051187" y="2514600"/>
            <a:ext cx="7254613" cy="329819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LA DIVISION SEXUELLE DES ACTIVITÉS SOCIALES</a:t>
            </a:r>
            <a:br>
              <a:rPr lang="fr-FR" sz="2400" b="1" dirty="0" smtClean="0">
                <a:solidFill>
                  <a:schemeClr val="accent2">
                    <a:lumMod val="75000"/>
                  </a:schemeClr>
                </a:solidFill>
              </a:rPr>
            </a:br>
            <a:r>
              <a:rPr lang="fr-FR" sz="2400" b="1" dirty="0" smtClean="0">
                <a:solidFill>
                  <a:schemeClr val="accent2">
                    <a:lumMod val="75000"/>
                  </a:schemeClr>
                </a:solidFill>
              </a:rPr>
              <a:t>C. Les stéréotypes de sexe</a:t>
            </a:r>
            <a:endParaRPr lang="en-US" sz="2400" dirty="0"/>
          </a:p>
        </p:txBody>
      </p:sp>
      <p:sp>
        <p:nvSpPr>
          <p:cNvPr id="3" name="Content Placeholder 2"/>
          <p:cNvSpPr>
            <a:spLocks noGrp="1"/>
          </p:cNvSpPr>
          <p:nvPr>
            <p:ph sz="quarter" idx="1"/>
          </p:nvPr>
        </p:nvSpPr>
        <p:spPr/>
        <p:txBody>
          <a:bodyPr>
            <a:normAutofit/>
          </a:bodyPr>
          <a:lstStyle/>
          <a:p>
            <a:pPr algn="just"/>
            <a:r>
              <a:rPr lang="fr-FR" sz="2000" b="1" dirty="0" smtClean="0">
                <a:solidFill>
                  <a:schemeClr val="accent2">
                    <a:lumMod val="75000"/>
                  </a:schemeClr>
                </a:solidFill>
              </a:rPr>
              <a:t>Marie</a:t>
            </a:r>
            <a:r>
              <a:rPr lang="fr-FR" sz="2000" dirty="0" smtClean="0">
                <a:solidFill>
                  <a:schemeClr val="accent2">
                    <a:lumMod val="75000"/>
                  </a:schemeClr>
                </a:solidFill>
              </a:rPr>
              <a:t> </a:t>
            </a:r>
            <a:r>
              <a:rPr lang="fr-FR" sz="2000" b="1" dirty="0" err="1" smtClean="0">
                <a:solidFill>
                  <a:schemeClr val="accent2">
                    <a:lumMod val="75000"/>
                  </a:schemeClr>
                </a:solidFill>
              </a:rPr>
              <a:t>Duru</a:t>
            </a:r>
            <a:r>
              <a:rPr lang="fr-FR" sz="2000" b="1" dirty="0" smtClean="0">
                <a:solidFill>
                  <a:schemeClr val="accent2">
                    <a:lumMod val="75000"/>
                  </a:schemeClr>
                </a:solidFill>
              </a:rPr>
              <a:t>-</a:t>
            </a:r>
            <a:r>
              <a:rPr lang="fr-FR" sz="2000" b="1" dirty="0" err="1" smtClean="0">
                <a:solidFill>
                  <a:schemeClr val="accent2">
                    <a:lumMod val="75000"/>
                  </a:schemeClr>
                </a:solidFill>
              </a:rPr>
              <a:t>Bellat</a:t>
            </a:r>
            <a:r>
              <a:rPr lang="fr-FR" sz="2000" dirty="0" smtClean="0">
                <a:solidFill>
                  <a:schemeClr val="accent2">
                    <a:lumMod val="75000"/>
                  </a:schemeClr>
                </a:solidFill>
              </a:rPr>
              <a:t>, </a:t>
            </a:r>
            <a:r>
              <a:rPr lang="fr-FR" sz="2000" dirty="0" smtClean="0"/>
              <a:t>dans </a:t>
            </a:r>
            <a:r>
              <a:rPr lang="fr-FR" sz="2000" i="1" dirty="0" smtClean="0"/>
              <a:t>L’Ecole des filles </a:t>
            </a:r>
            <a:r>
              <a:rPr lang="fr-FR" sz="2000" dirty="0" smtClean="0"/>
              <a:t>(1990)  montre que malgré la mixité scolaire, les garçons et les filles sont traités à l’école comme des groupes différents</a:t>
            </a:r>
          </a:p>
          <a:p>
            <a:pPr lvl="0" algn="just">
              <a:buFont typeface="Wingdings" pitchFamily="2" charset="2"/>
              <a:buChar char="Ø"/>
            </a:pPr>
            <a:r>
              <a:rPr lang="fr-FR" sz="2000" dirty="0" smtClean="0"/>
              <a:t>A l’école primaire : on rappelle son sexe à un enfant en moyenne 20 fois par jour.</a:t>
            </a:r>
            <a:endParaRPr lang="en-US" sz="2000" dirty="0" smtClean="0"/>
          </a:p>
          <a:p>
            <a:pPr lvl="0" algn="just">
              <a:buFont typeface="Wingdings" pitchFamily="2" charset="2"/>
              <a:buChar char="Ø"/>
            </a:pPr>
            <a:r>
              <a:rPr lang="fr-FR" sz="2000" dirty="0" smtClean="0"/>
              <a:t>Les garçons sont davantage appelés par leur prénom que les filles =&gt; une forme d’</a:t>
            </a:r>
            <a:r>
              <a:rPr lang="fr-FR" sz="2000" b="1" dirty="0" err="1" smtClean="0"/>
              <a:t>invisibilisation</a:t>
            </a:r>
            <a:r>
              <a:rPr lang="fr-FR" sz="2000" b="1" dirty="0" smtClean="0"/>
              <a:t> </a:t>
            </a:r>
            <a:r>
              <a:rPr lang="fr-FR" sz="2000" dirty="0" smtClean="0"/>
              <a:t>des filles.</a:t>
            </a:r>
            <a:endParaRPr lang="en-US" sz="2000" dirty="0" smtClean="0"/>
          </a:p>
          <a:p>
            <a:pPr lvl="0" algn="just">
              <a:buFont typeface="Wingdings" pitchFamily="2" charset="2"/>
              <a:buChar char="Ø"/>
            </a:pPr>
            <a:r>
              <a:rPr lang="fr-FR" sz="2000" dirty="0" smtClean="0"/>
              <a:t>En moyenne, elle mesure que les enseignants consacrent 44% de leur temps individualisé aux filles et 56% aux garçons. En mathématiques en particulier, les 2/3 du temps individualisé est consacré aux garçons.</a:t>
            </a:r>
            <a:endParaRPr lang="en-US" sz="2000" dirty="0" smtClean="0"/>
          </a:p>
          <a:p>
            <a:pPr>
              <a:buNone/>
            </a:pP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LA DIVISION SEXUELLE DES ACTIVITÉS SOCIALES</a:t>
            </a:r>
            <a:br>
              <a:rPr lang="fr-FR" sz="2400" b="1" dirty="0" smtClean="0">
                <a:solidFill>
                  <a:schemeClr val="accent2">
                    <a:lumMod val="75000"/>
                  </a:schemeClr>
                </a:solidFill>
              </a:rPr>
            </a:br>
            <a:r>
              <a:rPr lang="fr-FR" sz="2400" b="1" dirty="0" smtClean="0">
                <a:solidFill>
                  <a:schemeClr val="accent2">
                    <a:lumMod val="75000"/>
                  </a:schemeClr>
                </a:solidFill>
              </a:rPr>
              <a:t>C. Les stéréotypes de sexe</a:t>
            </a:r>
            <a:endParaRPr lang="en-US" sz="2400" dirty="0"/>
          </a:p>
        </p:txBody>
      </p:sp>
      <p:sp>
        <p:nvSpPr>
          <p:cNvPr id="3" name="Content Placeholder 2"/>
          <p:cNvSpPr>
            <a:spLocks noGrp="1"/>
          </p:cNvSpPr>
          <p:nvPr>
            <p:ph sz="quarter" idx="1"/>
          </p:nvPr>
        </p:nvSpPr>
        <p:spPr/>
        <p:txBody>
          <a:bodyPr>
            <a:normAutofit/>
          </a:bodyPr>
          <a:lstStyle/>
          <a:p>
            <a:r>
              <a:rPr lang="fr-FR" sz="2000" b="1" dirty="0" smtClean="0">
                <a:solidFill>
                  <a:schemeClr val="accent2">
                    <a:lumMod val="75000"/>
                  </a:schemeClr>
                </a:solidFill>
              </a:rPr>
              <a:t>Lenore Jacobson</a:t>
            </a:r>
            <a:r>
              <a:rPr lang="fr-FR" sz="2000" dirty="0" smtClean="0">
                <a:solidFill>
                  <a:schemeClr val="accent2">
                    <a:lumMod val="75000"/>
                  </a:schemeClr>
                </a:solidFill>
              </a:rPr>
              <a:t> </a:t>
            </a:r>
            <a:r>
              <a:rPr lang="fr-FR" sz="2000" dirty="0" smtClean="0"/>
              <a:t>et </a:t>
            </a:r>
            <a:r>
              <a:rPr lang="fr-FR" sz="2000" b="1" dirty="0" smtClean="0">
                <a:solidFill>
                  <a:schemeClr val="accent2">
                    <a:lumMod val="75000"/>
                  </a:schemeClr>
                </a:solidFill>
              </a:rPr>
              <a:t>Robert </a:t>
            </a:r>
            <a:r>
              <a:rPr lang="fr-FR" sz="2000" b="1" dirty="0" err="1" smtClean="0">
                <a:solidFill>
                  <a:schemeClr val="accent2">
                    <a:lumMod val="75000"/>
                  </a:schemeClr>
                </a:solidFill>
              </a:rPr>
              <a:t>Rosenthal</a:t>
            </a:r>
            <a:r>
              <a:rPr lang="fr-FR" sz="2000" dirty="0" smtClean="0"/>
              <a:t>, dans </a:t>
            </a:r>
            <a:r>
              <a:rPr lang="fr-FR" sz="2000" i="1" dirty="0" smtClean="0"/>
              <a:t>Pygmalion à l’école</a:t>
            </a:r>
            <a:r>
              <a:rPr lang="fr-FR" sz="2000" u="sng" dirty="0" smtClean="0"/>
              <a:t> </a:t>
            </a:r>
            <a:r>
              <a:rPr lang="fr-FR" sz="2000" dirty="0" smtClean="0"/>
              <a:t>(1968) =&gt; les attentes des professeurs ont un effet sur les résultats scolaires des élèves : il y a une </a:t>
            </a:r>
            <a:r>
              <a:rPr lang="fr-FR" sz="2000" dirty="0" err="1" smtClean="0"/>
              <a:t>auto-réalisation</a:t>
            </a:r>
            <a:r>
              <a:rPr lang="fr-FR" sz="2000" dirty="0" smtClean="0"/>
              <a:t> des attentes =&gt; source de discrimination inconsciente.</a:t>
            </a:r>
          </a:p>
          <a:p>
            <a:pPr algn="just"/>
            <a:r>
              <a:rPr lang="fr-FR" sz="2000" dirty="0" smtClean="0"/>
              <a:t>Deux économistes, </a:t>
            </a:r>
            <a:r>
              <a:rPr lang="fr-FR" sz="2000" b="1" dirty="0" smtClean="0"/>
              <a:t>Victor </a:t>
            </a:r>
            <a:r>
              <a:rPr lang="fr-FR" sz="2000" b="1" dirty="0" err="1" smtClean="0"/>
              <a:t>Lavy</a:t>
            </a:r>
            <a:r>
              <a:rPr lang="fr-FR" sz="2000" dirty="0" smtClean="0"/>
              <a:t> et </a:t>
            </a:r>
            <a:r>
              <a:rPr lang="fr-FR" sz="2000" b="1" dirty="0" smtClean="0"/>
              <a:t>Edith Sand</a:t>
            </a:r>
            <a:r>
              <a:rPr lang="fr-FR" sz="2000" dirty="0" smtClean="0"/>
              <a:t> (2015), ont mesuré cet effet entre les garçons et les filles =&gt; A l’école primaire, lorsque les copies sont corrigées de manière anonyme, les filles obtiennent en moyenne de meilleurs résultats que les garçons, alors que lorsque les copies sont corrigées par leurs professeurs, les garçons obtiennent de meilleurs résultats.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sz="quarter" idx="1"/>
          </p:nvPr>
        </p:nvPicPr>
        <p:blipFill>
          <a:blip r:embed="rId2" cstate="print"/>
          <a:srcRect l="17068" t="15254" r="35262" b="10284"/>
          <a:stretch>
            <a:fillRect/>
          </a:stretch>
        </p:blipFill>
        <p:spPr bwMode="auto">
          <a:xfrm>
            <a:off x="1219200" y="365760"/>
            <a:ext cx="6781800" cy="59588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srcRect l="21835" t="13559" r="39076" b="5085"/>
          <a:stretch>
            <a:fillRect/>
          </a:stretch>
        </p:blipFill>
        <p:spPr bwMode="auto">
          <a:xfrm>
            <a:off x="990600" y="304800"/>
            <a:ext cx="5334000" cy="6244683"/>
          </a:xfrm>
          <a:prstGeom prst="rect">
            <a:avLst/>
          </a:prstGeom>
          <a:noFill/>
          <a:ln w="9525">
            <a:noFill/>
            <a:miter lim="800000"/>
            <a:headEnd/>
            <a:tailEnd/>
          </a:ln>
        </p:spPr>
      </p:pic>
      <p:sp>
        <p:nvSpPr>
          <p:cNvPr id="5" name="TextBox 4"/>
          <p:cNvSpPr txBox="1"/>
          <p:nvPr/>
        </p:nvSpPr>
        <p:spPr>
          <a:xfrm>
            <a:off x="6553200" y="1600200"/>
            <a:ext cx="2209800" cy="1477328"/>
          </a:xfrm>
          <a:prstGeom prst="rect">
            <a:avLst/>
          </a:prstGeom>
          <a:noFill/>
        </p:spPr>
        <p:txBody>
          <a:bodyPr wrap="square" rtlCol="0">
            <a:spAutoFit/>
          </a:bodyPr>
          <a:lstStyle/>
          <a:p>
            <a:r>
              <a:rPr lang="fr-FR" dirty="0" smtClean="0"/>
              <a:t>« Les filles et garçons face aux sciences », </a:t>
            </a:r>
            <a:r>
              <a:rPr lang="fr-FR" i="1" dirty="0" smtClean="0"/>
              <a:t>Education et formations, no97, septembre 2018.</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fr-FR" sz="2800" b="1" smtClean="0">
                <a:solidFill>
                  <a:srgbClr val="7030A0"/>
                </a:solidFill>
              </a:rPr>
              <a:t>Les filières où le pourcentage de femmes est le plus élevé sont les moins rémunératrices</a:t>
            </a:r>
          </a:p>
        </p:txBody>
      </p:sp>
      <p:pic>
        <p:nvPicPr>
          <p:cNvPr id="31747" name="Picture 4"/>
          <p:cNvPicPr>
            <a:picLocks noGrp="1" noChangeAspect="1" noChangeArrowheads="1"/>
          </p:cNvPicPr>
          <p:nvPr>
            <p:ph sz="quarter" idx="1"/>
          </p:nvPr>
        </p:nvPicPr>
        <p:blipFill>
          <a:blip r:embed="rId2" cstate="print"/>
          <a:srcRect l="5286" t="10246" r="50569" b="11272"/>
          <a:stretch>
            <a:fillRect/>
          </a:stretch>
        </p:blipFill>
        <p:spPr>
          <a:xfrm>
            <a:off x="1835150" y="1484313"/>
            <a:ext cx="5113338" cy="5113337"/>
          </a:xfrm>
          <a:noFill/>
        </p:spPr>
      </p:pic>
      <p:sp>
        <p:nvSpPr>
          <p:cNvPr id="31748" name="TextBox 8"/>
          <p:cNvSpPr txBox="1">
            <a:spLocks noChangeArrowheads="1"/>
          </p:cNvSpPr>
          <p:nvPr/>
        </p:nvSpPr>
        <p:spPr bwMode="auto">
          <a:xfrm>
            <a:off x="7308850" y="1844675"/>
            <a:ext cx="1584325" cy="2308225"/>
          </a:xfrm>
          <a:prstGeom prst="rect">
            <a:avLst/>
          </a:prstGeom>
          <a:noFill/>
          <a:ln w="9525">
            <a:noFill/>
            <a:miter lim="800000"/>
            <a:headEnd/>
            <a:tailEnd/>
          </a:ln>
        </p:spPr>
        <p:txBody>
          <a:bodyPr>
            <a:spAutoFit/>
          </a:bodyPr>
          <a:lstStyle/>
          <a:p>
            <a:r>
              <a:rPr lang="fr-FR" sz="1200">
                <a:latin typeface="Times New Roman" pitchFamily="18" charset="0"/>
                <a:cs typeface="Times New Roman" pitchFamily="18" charset="0"/>
              </a:rPr>
              <a:t>Données de l’économiste Anne Boring.</a:t>
            </a:r>
          </a:p>
          <a:p>
            <a:r>
              <a:rPr lang="fr-FR" sz="1200">
                <a:latin typeface="Times New Roman" pitchFamily="18" charset="0"/>
                <a:cs typeface="Times New Roman" pitchFamily="18" charset="0"/>
              </a:rPr>
              <a:t>« Au travail, les inégalités entre hommes et femmes apparaissent dès après l’université », </a:t>
            </a:r>
            <a:r>
              <a:rPr lang="fr-FR" sz="1200" i="1">
                <a:latin typeface="Times New Roman" pitchFamily="18" charset="0"/>
                <a:cs typeface="Times New Roman" pitchFamily="18" charset="0"/>
              </a:rPr>
              <a:t>Le Monde</a:t>
            </a:r>
            <a:r>
              <a:rPr lang="fr-FR" sz="1200">
                <a:latin typeface="Times New Roman" pitchFamily="18" charset="0"/>
                <a:cs typeface="Times New Roman" pitchFamily="18" charset="0"/>
              </a:rPr>
              <a:t>, 1</a:t>
            </a:r>
            <a:r>
              <a:rPr lang="fr-FR" sz="1200" baseline="30000">
                <a:latin typeface="Times New Roman" pitchFamily="18" charset="0"/>
                <a:cs typeface="Times New Roman" pitchFamily="18" charset="0"/>
              </a:rPr>
              <a:t>e</a:t>
            </a:r>
            <a:r>
              <a:rPr lang="fr-FR" sz="1200">
                <a:latin typeface="Times New Roman" pitchFamily="18" charset="0"/>
                <a:cs typeface="Times New Roman" pitchFamily="18" charset="0"/>
              </a:rPr>
              <a:t> décembre 2017.</a:t>
            </a:r>
            <a:r>
              <a:rPr lang="fr-FR" sz="1200"/>
              <a:t/>
            </a:r>
            <a:br>
              <a:rPr lang="fr-FR" sz="1200"/>
            </a:br>
            <a:endParaRPr lang="fr-FR" sz="1200"/>
          </a:p>
          <a:p>
            <a:endParaRPr lang="fr-FR"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228600"/>
            <a:ext cx="8153400" cy="990600"/>
          </a:xfrm>
        </p:spPr>
        <p:txBody>
          <a:bodyPr/>
          <a:lstStyle/>
          <a:p>
            <a:r>
              <a:rPr lang="fr-FR" sz="2400" b="1" dirty="0" smtClean="0">
                <a:solidFill>
                  <a:srgbClr val="7030A0"/>
                </a:solidFill>
              </a:rPr>
              <a:t>Répartition des secteurs d’activité de l’employeur selon le genre (en %)</a:t>
            </a:r>
          </a:p>
        </p:txBody>
      </p:sp>
      <p:pic>
        <p:nvPicPr>
          <p:cNvPr id="30723" name="Picture 2"/>
          <p:cNvPicPr>
            <a:picLocks noGrp="1" noChangeAspect="1" noChangeArrowheads="1"/>
          </p:cNvPicPr>
          <p:nvPr>
            <p:ph sz="quarter" idx="1"/>
          </p:nvPr>
        </p:nvPicPr>
        <p:blipFill>
          <a:blip r:embed="rId2" cstate="print"/>
          <a:srcRect l="27809" t="24661" r="30748" b="12874"/>
          <a:stretch>
            <a:fillRect/>
          </a:stretch>
        </p:blipFill>
        <p:spPr>
          <a:xfrm>
            <a:off x="1763713" y="1731963"/>
            <a:ext cx="5111750" cy="4335462"/>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smtClean="0">
                <a:solidFill>
                  <a:schemeClr val="accent2">
                    <a:lumMod val="75000"/>
                  </a:schemeClr>
                </a:solidFill>
              </a:rPr>
              <a:t>Le recrutement social des grandes école</a:t>
            </a:r>
            <a:endParaRPr lang="en-US" sz="3200" b="1" dirty="0">
              <a:solidFill>
                <a:schemeClr val="accent2">
                  <a:lumMod val="75000"/>
                </a:schemeClr>
              </a:solidFill>
            </a:endParaRPr>
          </a:p>
        </p:txBody>
      </p:sp>
      <p:pic>
        <p:nvPicPr>
          <p:cNvPr id="2050" name="Picture 2"/>
          <p:cNvPicPr>
            <a:picLocks noGrp="1" noChangeAspect="1" noChangeArrowheads="1"/>
          </p:cNvPicPr>
          <p:nvPr>
            <p:ph sz="quarter" idx="1"/>
          </p:nvPr>
        </p:nvPicPr>
        <p:blipFill>
          <a:blip r:embed="rId2" cstate="print"/>
          <a:srcRect l="6186" t="21458" r="51470" b="12874"/>
          <a:stretch>
            <a:fillRect/>
          </a:stretch>
        </p:blipFill>
        <p:spPr bwMode="auto">
          <a:xfrm>
            <a:off x="197075" y="1700808"/>
            <a:ext cx="4374925" cy="381642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8066" t="21650" r="52953" b="23750"/>
          <a:stretch>
            <a:fillRect/>
          </a:stretch>
        </p:blipFill>
        <p:spPr bwMode="auto">
          <a:xfrm>
            <a:off x="4283968" y="2268143"/>
            <a:ext cx="4032448" cy="3177080"/>
          </a:xfrm>
          <a:prstGeom prst="rect">
            <a:avLst/>
          </a:prstGeom>
          <a:noFill/>
          <a:ln w="9525">
            <a:noFill/>
            <a:miter lim="800000"/>
            <a:headEnd/>
            <a:tailEnd/>
          </a:ln>
        </p:spPr>
      </p:pic>
      <p:sp>
        <p:nvSpPr>
          <p:cNvPr id="5" name="TextBox 4"/>
          <p:cNvSpPr txBox="1"/>
          <p:nvPr/>
        </p:nvSpPr>
        <p:spPr>
          <a:xfrm>
            <a:off x="755576" y="5661248"/>
            <a:ext cx="7704856" cy="646331"/>
          </a:xfrm>
          <a:prstGeom prst="rect">
            <a:avLst/>
          </a:prstGeom>
          <a:noFill/>
        </p:spPr>
        <p:txBody>
          <a:bodyPr wrap="square" rtlCol="0">
            <a:spAutoFit/>
          </a:bodyPr>
          <a:lstStyle/>
          <a:p>
            <a:r>
              <a:rPr lang="fr-FR" dirty="0" smtClean="0"/>
              <a:t>Cécile Bonneau, Pauline </a:t>
            </a:r>
            <a:r>
              <a:rPr lang="fr-FR" dirty="0" err="1" smtClean="0"/>
              <a:t>Charousset</a:t>
            </a:r>
            <a:r>
              <a:rPr lang="fr-FR" dirty="0" smtClean="0"/>
              <a:t>, Julien Grenet, Georgia </a:t>
            </a:r>
            <a:r>
              <a:rPr lang="fr-FR" dirty="0" err="1" smtClean="0"/>
              <a:t>Thebault</a:t>
            </a:r>
            <a:r>
              <a:rPr lang="fr-FR" i="1" dirty="0" smtClean="0"/>
              <a:t>. Grandes écoles : quelle “ouverture ” depuis le milieu des années 2000 ?. </a:t>
            </a:r>
            <a:r>
              <a:rPr lang="fr-FR" dirty="0" smtClean="0"/>
              <a:t>2021</a:t>
            </a: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accent2">
                    <a:lumMod val="75000"/>
                  </a:schemeClr>
                </a:solidFill>
              </a:rPr>
              <a:t>Introduction</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fontScale="92500" lnSpcReduction="10000"/>
          </a:bodyPr>
          <a:lstStyle/>
          <a:p>
            <a:r>
              <a:rPr lang="fr-FR" dirty="0" smtClean="0"/>
              <a:t>Le contenu des revendications du mouvement féministe évolue au fil du temps:</a:t>
            </a:r>
            <a:endParaRPr lang="en-US" dirty="0" smtClean="0"/>
          </a:p>
          <a:p>
            <a:pPr lvl="0" algn="just">
              <a:buFont typeface="Wingdings" pitchFamily="2" charset="2"/>
              <a:buChar char="Ø"/>
            </a:pPr>
            <a:r>
              <a:rPr lang="fr-FR" dirty="0" smtClean="0"/>
              <a:t>A partir de la fin du XIXe siècle, le mouvement féministe naît, avec de </a:t>
            </a:r>
            <a:r>
              <a:rPr lang="fr-FR" b="1" dirty="0" smtClean="0"/>
              <a:t>revendications d’abord politiques</a:t>
            </a:r>
            <a:r>
              <a:rPr lang="fr-FR" dirty="0" smtClean="0"/>
              <a:t>.</a:t>
            </a:r>
            <a:endParaRPr lang="en-US" dirty="0" smtClean="0"/>
          </a:p>
          <a:p>
            <a:pPr lvl="0" algn="just">
              <a:buFont typeface="Wingdings" pitchFamily="2" charset="2"/>
              <a:buChar char="Ø"/>
            </a:pPr>
            <a:r>
              <a:rPr lang="fr-FR" dirty="0" smtClean="0"/>
              <a:t>A partir du milieu du XXe siècle, dominent les </a:t>
            </a:r>
            <a:r>
              <a:rPr lang="fr-FR" b="1" dirty="0" smtClean="0"/>
              <a:t>revendications économiques</a:t>
            </a:r>
            <a:r>
              <a:rPr lang="fr-FR" dirty="0" smtClean="0"/>
              <a:t>, notamment un salaire égal pour un travail égal.</a:t>
            </a:r>
            <a:endParaRPr lang="en-US" dirty="0" smtClean="0"/>
          </a:p>
          <a:p>
            <a:pPr lvl="0" algn="just">
              <a:buFont typeface="Wingdings" pitchFamily="2" charset="2"/>
              <a:buChar char="Ø"/>
            </a:pPr>
            <a:r>
              <a:rPr lang="fr-FR" dirty="0" smtClean="0"/>
              <a:t>A partir des années 1970, les revendications du mouvement féministe portent en grande partir sur le </a:t>
            </a:r>
            <a:r>
              <a:rPr lang="fr-FR" b="1" dirty="0" smtClean="0"/>
              <a:t>contrôle du corps féminin.</a:t>
            </a:r>
            <a:endParaRPr lang="en-US" b="1"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mage 58"/>
          <p:cNvPicPr>
            <a:picLocks noGrp="1"/>
          </p:cNvPicPr>
          <p:nvPr>
            <p:ph sz="quarter" idx="1"/>
          </p:nvPr>
        </p:nvPicPr>
        <p:blipFill>
          <a:blip r:embed="rId2" cstate="print"/>
          <a:stretch>
            <a:fillRect/>
          </a:stretch>
        </p:blipFill>
        <p:spPr>
          <a:xfrm>
            <a:off x="1979712" y="1628800"/>
            <a:ext cx="5544615" cy="44644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b="1">
              <a:solidFill>
                <a:srgbClr val="7030A0"/>
              </a:solidFill>
            </a:endParaRPr>
          </a:p>
        </p:txBody>
      </p:sp>
      <p:pic>
        <p:nvPicPr>
          <p:cNvPr id="2050" name="Picture 2"/>
          <p:cNvPicPr>
            <a:picLocks noGrp="1" noChangeAspect="1" noChangeArrowheads="1"/>
          </p:cNvPicPr>
          <p:nvPr>
            <p:ph sz="quarter" idx="1"/>
          </p:nvPr>
        </p:nvPicPr>
        <p:blipFill>
          <a:blip r:embed="rId2" cstate="print"/>
          <a:srcRect l="18022" t="16949" r="40982" b="10170"/>
          <a:stretch>
            <a:fillRect/>
          </a:stretch>
        </p:blipFill>
        <p:spPr bwMode="auto">
          <a:xfrm>
            <a:off x="2133600" y="1524000"/>
            <a:ext cx="4953000" cy="4953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LA DIVISION SEXUELLE DES ACTIVITÉS SOCIALES</a:t>
            </a:r>
            <a:br>
              <a:rPr lang="fr-FR" sz="2400" b="1" dirty="0" smtClean="0">
                <a:solidFill>
                  <a:schemeClr val="accent2">
                    <a:lumMod val="75000"/>
                  </a:schemeClr>
                </a:solidFill>
              </a:rPr>
            </a:br>
            <a:r>
              <a:rPr lang="fr-FR" sz="2400" b="1" dirty="0" smtClean="0">
                <a:solidFill>
                  <a:schemeClr val="accent2">
                    <a:lumMod val="75000"/>
                  </a:schemeClr>
                </a:solidFill>
              </a:rPr>
              <a:t>C. Les stéréotypes de sexe</a:t>
            </a:r>
            <a:endParaRPr lang="en-US" sz="2400" dirty="0"/>
          </a:p>
        </p:txBody>
      </p:sp>
      <p:sp>
        <p:nvSpPr>
          <p:cNvPr id="3" name="Content Placeholder 2"/>
          <p:cNvSpPr>
            <a:spLocks noGrp="1"/>
          </p:cNvSpPr>
          <p:nvPr>
            <p:ph sz="quarter" idx="1"/>
          </p:nvPr>
        </p:nvSpPr>
        <p:spPr/>
        <p:txBody>
          <a:bodyPr>
            <a:normAutofit fontScale="55000" lnSpcReduction="20000"/>
          </a:bodyPr>
          <a:lstStyle/>
          <a:p>
            <a:pPr algn="just"/>
            <a:r>
              <a:rPr lang="fr-FR" dirty="0" smtClean="0"/>
              <a:t>En effet, la différenciation par genre en termes de choix d’études puis de choix professionnels est plus importante dans les pays égalitaires et développés, ce qui constitue une sorte de </a:t>
            </a:r>
            <a:r>
              <a:rPr lang="fr-FR" b="1" dirty="0" smtClean="0"/>
              <a:t>paradoxe de l’égalité des sexes </a:t>
            </a:r>
            <a:r>
              <a:rPr lang="fr-FR" dirty="0" smtClean="0"/>
              <a:t>(Breda et </a:t>
            </a:r>
            <a:r>
              <a:rPr lang="fr-FR" dirty="0" err="1" smtClean="0"/>
              <a:t>alii</a:t>
            </a:r>
            <a:r>
              <a:rPr lang="fr-FR" dirty="0" smtClean="0"/>
              <a:t>, 2020). </a:t>
            </a:r>
          </a:p>
          <a:p>
            <a:r>
              <a:rPr lang="fr-FR" dirty="0" smtClean="0"/>
              <a:t>L’idée que certains choix professionnels sont plus appropriés pour un genre sont plus importants dans les pays développés =&gt; les </a:t>
            </a:r>
            <a:r>
              <a:rPr lang="fr-FR" b="1" dirty="0" smtClean="0"/>
              <a:t>stéréotypes de genre jouent un rôle très important dans les choix d’orientation.</a:t>
            </a:r>
          </a:p>
          <a:p>
            <a:pPr algn="just"/>
            <a:r>
              <a:rPr lang="fr-FR" dirty="0" smtClean="0"/>
              <a:t>La </a:t>
            </a:r>
            <a:r>
              <a:rPr lang="fr-FR" dirty="0" err="1" smtClean="0"/>
              <a:t>sous-représentation</a:t>
            </a:r>
            <a:r>
              <a:rPr lang="fr-FR" dirty="0" smtClean="0"/>
              <a:t> des femmes dans les filières sélectives tient également à des </a:t>
            </a:r>
            <a:r>
              <a:rPr lang="fr-FR" b="1" dirty="0" smtClean="0"/>
              <a:t>mécanismes d’</a:t>
            </a:r>
            <a:r>
              <a:rPr lang="fr-FR" b="1" dirty="0" err="1" smtClean="0"/>
              <a:t>auto-censure</a:t>
            </a:r>
            <a:r>
              <a:rPr lang="fr-FR" b="1" dirty="0" smtClean="0"/>
              <a:t> </a:t>
            </a:r>
            <a:r>
              <a:rPr lang="fr-FR" dirty="0" smtClean="0"/>
              <a:t>: </a:t>
            </a:r>
            <a:r>
              <a:rPr lang="fr-FR" dirty="0" smtClean="0">
                <a:solidFill>
                  <a:schemeClr val="accent4">
                    <a:lumMod val="75000"/>
                  </a:schemeClr>
                </a:solidFill>
              </a:rPr>
              <a:t>parmi les bacheliers scientifiques, il faut qu’une femme ait une moyenne supérieure de 1,5 points au baccalauréat pour qu’elle ait la même probabilité qu’un homme de placer une Classe Préparatoire aux Grandes Écoles (CPGE) scientifique en premier vœu. </a:t>
            </a:r>
          </a:p>
          <a:p>
            <a:r>
              <a:rPr lang="fr-FR" dirty="0" smtClean="0"/>
              <a:t>Le manque de confiance en elles des femmes semble avoir un fort impact sur leurs choix scolaires. </a:t>
            </a:r>
          </a:p>
          <a:p>
            <a:r>
              <a:rPr lang="fr-FR" dirty="0" smtClean="0"/>
              <a:t>Des études ont également montré que certains professeurs ont des biais de genre lorsqu’ils évaluent le travail de leurs élèves : les adjectifs de « sérieux », « studieux » seront beaucoup plus employés pour une fille, tandis que ceux « d’intuition » ou de « curieux » seront plus utilisés pour les garçons (</a:t>
            </a:r>
            <a:r>
              <a:rPr lang="fr-FR" dirty="0" err="1" smtClean="0"/>
              <a:t>Charousset</a:t>
            </a:r>
            <a:r>
              <a:rPr lang="fr-FR" dirty="0" smtClean="0"/>
              <a:t> et Monnet, 2022).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dirty="0" smtClean="0">
                <a:solidFill>
                  <a:schemeClr val="accent2">
                    <a:lumMod val="75000"/>
                  </a:schemeClr>
                </a:solidFill>
              </a:rPr>
              <a:t>II. </a:t>
            </a:r>
            <a:r>
              <a:rPr lang="fr-FR" sz="2400" b="1" dirty="0" smtClean="0">
                <a:solidFill>
                  <a:schemeClr val="accent2">
                    <a:lumMod val="75000"/>
                  </a:schemeClr>
                </a:solidFill>
              </a:rPr>
              <a:t>LA PLACE DES FEMMES SUR LE MARCHÉ DU TRAVAIL.</a:t>
            </a: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pPr algn="just"/>
            <a:r>
              <a:rPr lang="fr-FR" sz="2400" dirty="0" smtClean="0"/>
              <a:t>Prépondérance, dans le monde et l'histoire, des sociétés reposant sur une </a:t>
            </a:r>
            <a:r>
              <a:rPr lang="fr-FR" sz="2400" b="1" dirty="0" smtClean="0"/>
              <a:t>organisation sexuée du travail </a:t>
            </a:r>
            <a:r>
              <a:rPr lang="fr-FR" sz="2400" dirty="0" smtClean="0"/>
              <a:t>qui se fonde sur deux principes : </a:t>
            </a:r>
          </a:p>
          <a:p>
            <a:pPr algn="just">
              <a:buFont typeface="Wingdings" pitchFamily="2" charset="2"/>
              <a:buChar char="Ø"/>
            </a:pPr>
            <a:r>
              <a:rPr lang="fr-FR" sz="2400" dirty="0" smtClean="0"/>
              <a:t>un </a:t>
            </a:r>
            <a:r>
              <a:rPr lang="fr-FR" sz="2400" b="1" dirty="0" smtClean="0"/>
              <a:t>principe de ségrégation du travail</a:t>
            </a:r>
            <a:r>
              <a:rPr lang="fr-FR" sz="2400" dirty="0" smtClean="0"/>
              <a:t> (les femmes et les hommes n'effectuent pas les mêmes tâches) </a:t>
            </a:r>
          </a:p>
          <a:p>
            <a:pPr algn="just">
              <a:buFont typeface="Wingdings" pitchFamily="2" charset="2"/>
              <a:buChar char="Ø"/>
            </a:pPr>
            <a:r>
              <a:rPr lang="fr-FR" sz="2400" dirty="0" smtClean="0"/>
              <a:t>un </a:t>
            </a:r>
            <a:r>
              <a:rPr lang="fr-FR" sz="2400" b="1" dirty="0" smtClean="0"/>
              <a:t>principe de hiérarchisation du travail</a:t>
            </a:r>
            <a:r>
              <a:rPr lang="fr-FR" sz="2400" dirty="0" smtClean="0"/>
              <a:t> (le travail des femmes est moins valorisé et moins visible que celui des hommes).</a:t>
            </a:r>
          </a:p>
          <a:p>
            <a:pPr algn="just">
              <a:buFont typeface="Wingdings" pitchFamily="2" charset="2"/>
              <a:buChar char="q"/>
            </a:pPr>
            <a:r>
              <a:rPr lang="fr-FR" sz="2400" dirty="0" smtClean="0"/>
              <a:t>On observe une convergence des taux d’activité des hommes et des femmes, qui pose la question de la </a:t>
            </a:r>
            <a:r>
              <a:rPr lang="fr-FR" sz="2400" b="1" dirty="0" smtClean="0"/>
              <a:t>conciliation</a:t>
            </a:r>
            <a:r>
              <a:rPr lang="fr-FR" sz="2400" dirty="0" smtClean="0"/>
              <a:t> entre activité professionnelle et domestique. </a:t>
            </a: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normAutofit fontScale="90000"/>
          </a:bodyPr>
          <a:lstStyle/>
          <a:p>
            <a:r>
              <a:rPr lang="fr-FR" dirty="0" smtClean="0">
                <a:solidFill>
                  <a:srgbClr val="7030A0"/>
                </a:solidFill>
              </a:rPr>
              <a:t>Evolution du taux d’activité des hommes et </a:t>
            </a:r>
            <a:r>
              <a:rPr lang="fr-FR" smtClean="0">
                <a:solidFill>
                  <a:srgbClr val="7030A0"/>
                </a:solidFill>
              </a:rPr>
              <a:t>des femmes</a:t>
            </a:r>
            <a:endParaRPr lang="fr-FR" dirty="0" smtClean="0">
              <a:solidFill>
                <a:srgbClr val="7030A0"/>
              </a:solidFill>
            </a:endParaRPr>
          </a:p>
        </p:txBody>
      </p:sp>
      <p:pic>
        <p:nvPicPr>
          <p:cNvPr id="5" name="Content Placeholder 4"/>
          <p:cNvPicPr>
            <a:picLocks noGrp="1"/>
          </p:cNvPicPr>
          <p:nvPr>
            <p:ph sz="quarter" idx="1"/>
          </p:nvPr>
        </p:nvPicPr>
        <p:blipFill>
          <a:blip r:embed="rId2" cstate="print"/>
          <a:srcRect l="6125" t="31285" r="26758" b="17030"/>
          <a:stretch>
            <a:fillRect/>
          </a:stretch>
        </p:blipFill>
        <p:spPr bwMode="auto">
          <a:xfrm>
            <a:off x="612775" y="2082211"/>
            <a:ext cx="8153400" cy="3531777"/>
          </a:xfrm>
          <a:prstGeom prst="rect">
            <a:avLst/>
          </a:prstGeom>
          <a:noFill/>
          <a:ln w="9525">
            <a:noFill/>
            <a:miter lim="800000"/>
            <a:headEnd/>
            <a:tailEnd/>
          </a:ln>
        </p:spPr>
      </p:pic>
      <p:sp>
        <p:nvSpPr>
          <p:cNvPr id="6" name="TextBox 5"/>
          <p:cNvSpPr txBox="1"/>
          <p:nvPr/>
        </p:nvSpPr>
        <p:spPr>
          <a:xfrm>
            <a:off x="533400" y="5791200"/>
            <a:ext cx="8077200" cy="646331"/>
          </a:xfrm>
          <a:prstGeom prst="rect">
            <a:avLst/>
          </a:prstGeom>
          <a:noFill/>
        </p:spPr>
        <p:txBody>
          <a:bodyPr wrap="square" rtlCol="0">
            <a:spAutoFit/>
          </a:bodyPr>
          <a:lstStyle/>
          <a:p>
            <a:r>
              <a:rPr lang="fr-FR" dirty="0" smtClean="0"/>
              <a:t>INSEE, enquêtes </a:t>
            </a:r>
            <a:r>
              <a:rPr lang="fr-FR" i="1" dirty="0" smtClean="0"/>
              <a:t>Emploi</a:t>
            </a:r>
            <a:r>
              <a:rPr lang="fr-FR" dirty="0" smtClean="0"/>
              <a:t> 1975-2020</a:t>
            </a:r>
            <a:endParaRPr lang="en-US" dirty="0" smtClean="0"/>
          </a:p>
          <a:p>
            <a:r>
              <a:rPr lang="fr-FR" i="1" dirty="0" smtClean="0"/>
              <a:t>Emploi, chômage, revenus du travail</a:t>
            </a:r>
            <a:r>
              <a:rPr lang="fr-FR" dirty="0" smtClean="0"/>
              <a:t>, éditions 2020, Insee Références.</a:t>
            </a: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pPr algn="just"/>
            <a:r>
              <a:rPr lang="fr-FR" sz="2400" b="1" dirty="0" smtClean="0">
                <a:solidFill>
                  <a:srgbClr val="7030A0"/>
                </a:solidFill>
              </a:rPr>
              <a:t>Taux </a:t>
            </a:r>
            <a:r>
              <a:rPr lang="fr-FR" sz="2400" b="1" smtClean="0">
                <a:solidFill>
                  <a:srgbClr val="7030A0"/>
                </a:solidFill>
              </a:rPr>
              <a:t>de chômage par </a:t>
            </a:r>
            <a:r>
              <a:rPr lang="fr-FR" sz="2400" b="1" dirty="0" smtClean="0">
                <a:solidFill>
                  <a:srgbClr val="7030A0"/>
                </a:solidFill>
              </a:rPr>
              <a:t>sexe (en %) entre 1975 et 2021.</a:t>
            </a:r>
          </a:p>
        </p:txBody>
      </p:sp>
      <p:pic>
        <p:nvPicPr>
          <p:cNvPr id="5" name="Picture 2"/>
          <p:cNvPicPr>
            <a:picLocks noGrp="1" noChangeAspect="1" noChangeArrowheads="1"/>
          </p:cNvPicPr>
          <p:nvPr>
            <p:ph sz="quarter" idx="1"/>
          </p:nvPr>
        </p:nvPicPr>
        <p:blipFill>
          <a:blip r:embed="rId3" cstate="print"/>
          <a:srcRect l="25688" t="32150" r="25000" b="13251"/>
          <a:stretch>
            <a:fillRect/>
          </a:stretch>
        </p:blipFill>
        <p:spPr bwMode="auto">
          <a:xfrm>
            <a:off x="1082203" y="1601460"/>
            <a:ext cx="7214543" cy="4493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chemeClr val="accent2">
                    <a:lumMod val="75000"/>
                  </a:schemeClr>
                </a:solidFill>
              </a:rPr>
              <a:t>II. LA PLACE DES FEMMES SUR LE MARCHÉ DU TRAVAIL.</a:t>
            </a:r>
            <a:br>
              <a:rPr lang="fr-FR" sz="2000" b="1" dirty="0" smtClean="0">
                <a:solidFill>
                  <a:schemeClr val="accent2">
                    <a:lumMod val="75000"/>
                  </a:schemeClr>
                </a:solidFill>
              </a:rPr>
            </a:br>
            <a:r>
              <a:rPr lang="fr-FR" sz="2000" b="1" dirty="0" smtClean="0">
                <a:solidFill>
                  <a:schemeClr val="accent2">
                    <a:lumMod val="75000"/>
                  </a:schemeClr>
                </a:solidFill>
              </a:rPr>
              <a:t>A.L’Etat social et la prise en compte du travail des femmes.</a:t>
            </a:r>
            <a:endParaRPr lang="en-US" sz="2000"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pPr lvl="0" algn="just"/>
            <a:r>
              <a:rPr lang="fr-FR" sz="2000" dirty="0" smtClean="0"/>
              <a:t>Le travail des femmes devient problématique avec l'industrialisation massive du XIXe siècle : doivent-elles </a:t>
            </a:r>
            <a:r>
              <a:rPr lang="fr-FR" sz="2000" b="1" dirty="0" smtClean="0"/>
              <a:t>reproduire la force de travail</a:t>
            </a:r>
            <a:r>
              <a:rPr lang="fr-FR" sz="2000" dirty="0" smtClean="0"/>
              <a:t> </a:t>
            </a:r>
            <a:r>
              <a:rPr lang="fr-FR" sz="2000" b="1" dirty="0" smtClean="0"/>
              <a:t>et rester au foyer</a:t>
            </a:r>
            <a:r>
              <a:rPr lang="fr-FR" sz="2000" dirty="0" smtClean="0"/>
              <a:t> pour s'occuper des enfants, ou bien </a:t>
            </a:r>
            <a:r>
              <a:rPr lang="fr-FR" sz="2000" b="1" dirty="0" smtClean="0"/>
              <a:t>participer à la force de travail dans les usines</a:t>
            </a:r>
            <a:r>
              <a:rPr lang="fr-FR" sz="2000" dirty="0" smtClean="0"/>
              <a:t> ? </a:t>
            </a:r>
          </a:p>
          <a:p>
            <a:pPr algn="just"/>
            <a:r>
              <a:rPr lang="fr-FR" sz="2000" b="1" dirty="0" smtClean="0"/>
              <a:t>La construction progressive de l'État social </a:t>
            </a:r>
            <a:r>
              <a:rPr lang="fr-FR" sz="2000" dirty="0" smtClean="0"/>
              <a:t>va encourager et entretenir cette </a:t>
            </a:r>
            <a:r>
              <a:rPr lang="fr-FR" sz="2000" b="1" dirty="0" smtClean="0"/>
              <a:t>division sexuée du travail</a:t>
            </a:r>
            <a:r>
              <a:rPr lang="fr-FR" sz="2000" dirty="0" smtClean="0"/>
              <a:t>.</a:t>
            </a:r>
          </a:p>
          <a:p>
            <a:pPr algn="just">
              <a:buFont typeface="Wingdings" pitchFamily="2" charset="2"/>
              <a:buChar char="Ø"/>
            </a:pPr>
            <a:r>
              <a:rPr lang="fr-FR" sz="2000" dirty="0" smtClean="0"/>
              <a:t>Les </a:t>
            </a:r>
            <a:r>
              <a:rPr lang="fr-FR" sz="2000" b="1" dirty="0" smtClean="0"/>
              <a:t>droits sociaux sont accordés en priorité aux hommes</a:t>
            </a:r>
            <a:r>
              <a:rPr lang="fr-FR" sz="2000" dirty="0" smtClean="0"/>
              <a:t>, qui les transmettent dans le cadre du mariage à leurs dépendants, femme et enfants =&gt; mais les femmes de classe populaire ont toujours travaillé.</a:t>
            </a:r>
          </a:p>
          <a:p>
            <a:pPr algn="just">
              <a:buFont typeface="Wingdings" pitchFamily="2" charset="2"/>
              <a:buChar char="Ø"/>
            </a:pPr>
            <a:r>
              <a:rPr lang="fr-FR" sz="2000" dirty="0" smtClean="0"/>
              <a:t>Création de l'</a:t>
            </a:r>
            <a:r>
              <a:rPr lang="fr-FR" sz="2000" b="1" dirty="0" smtClean="0"/>
              <a:t>allocation de salaire unique </a:t>
            </a:r>
            <a:r>
              <a:rPr lang="fr-FR" sz="2000" dirty="0" smtClean="0"/>
              <a:t>(ASU) en 1938, ancêtre des allocations familiales, qui exige l'arrêt de l'activité de la femme.</a:t>
            </a:r>
          </a:p>
          <a:p>
            <a:pPr algn="just">
              <a:buFont typeface="Wingdings" pitchFamily="2" charset="2"/>
              <a:buChar char="Ø"/>
            </a:pPr>
            <a:r>
              <a:rPr lang="fr-FR" sz="2000" dirty="0" smtClean="0"/>
              <a:t>Le contexte de déficit démographique en France conforte le </a:t>
            </a:r>
            <a:r>
              <a:rPr lang="fr-FR" sz="2000" b="1" dirty="0" smtClean="0"/>
              <a:t>modèle de Monsieur Gagne-pain (</a:t>
            </a:r>
            <a:r>
              <a:rPr lang="fr-FR" sz="2000" b="1" i="1" dirty="0" smtClean="0"/>
              <a:t>Male </a:t>
            </a:r>
            <a:r>
              <a:rPr lang="fr-FR" sz="2000" b="1" i="1" dirty="0" err="1" smtClean="0"/>
              <a:t>Breadwinner</a:t>
            </a:r>
            <a:r>
              <a:rPr lang="fr-FR" sz="2000" b="1" dirty="0" smtClean="0"/>
              <a:t>).</a:t>
            </a:r>
            <a:r>
              <a:rPr lang="fr-FR" sz="2000" dirty="0" smtClean="0"/>
              <a:t> </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II. LA PLACE DES FEMMES SUR LE MARCHÉ DU TRAVAIL.</a:t>
            </a:r>
            <a:br>
              <a:rPr lang="fr-FR" sz="2400" b="1" dirty="0" smtClean="0">
                <a:solidFill>
                  <a:schemeClr val="accent2">
                    <a:lumMod val="75000"/>
                  </a:schemeClr>
                </a:solidFill>
              </a:rPr>
            </a:br>
            <a:r>
              <a:rPr lang="fr-FR" sz="2400" b="1" dirty="0" smtClean="0">
                <a:solidFill>
                  <a:schemeClr val="accent2">
                    <a:lumMod val="75000"/>
                  </a:schemeClr>
                </a:solidFill>
              </a:rPr>
              <a:t>A.L’Etat social et la prise en compte du travail des femmes.</a:t>
            </a:r>
            <a:endParaRPr lang="en-US" sz="2400" dirty="0"/>
          </a:p>
        </p:txBody>
      </p:sp>
      <p:sp>
        <p:nvSpPr>
          <p:cNvPr id="3" name="Content Placeholder 2"/>
          <p:cNvSpPr>
            <a:spLocks noGrp="1"/>
          </p:cNvSpPr>
          <p:nvPr>
            <p:ph sz="quarter" idx="1"/>
          </p:nvPr>
        </p:nvSpPr>
        <p:spPr/>
        <p:txBody>
          <a:bodyPr>
            <a:normAutofit/>
          </a:bodyPr>
          <a:lstStyle/>
          <a:p>
            <a:pPr algn="just"/>
            <a:r>
              <a:rPr lang="fr-FR" sz="2000" b="1" dirty="0" smtClean="0"/>
              <a:t>Malgré la promotion d'un modèle social incitant les femmes à l'inactivité, </a:t>
            </a:r>
            <a:r>
              <a:rPr lang="fr-FR" sz="2000" dirty="0" smtClean="0"/>
              <a:t>celles-ci sont toujours restées présentes sur le marché du travail et surtout elles </a:t>
            </a:r>
            <a:r>
              <a:rPr lang="fr-FR" sz="2000" b="1" dirty="0" smtClean="0"/>
              <a:t>entrent massivement dans le salariat à partir des années 1960. </a:t>
            </a:r>
          </a:p>
          <a:p>
            <a:pPr algn="just"/>
            <a:r>
              <a:rPr lang="fr-FR" sz="2000" dirty="0" smtClean="0"/>
              <a:t>L'augmentation du taux d'activité féminin s'explique par un ensemble de facteurs politiques, démographiques et économiques.</a:t>
            </a:r>
          </a:p>
          <a:p>
            <a:pPr algn="just"/>
            <a:r>
              <a:rPr lang="fr-FR" sz="2000" b="1" dirty="0" smtClean="0"/>
              <a:t>Les années 1970</a:t>
            </a:r>
            <a:r>
              <a:rPr lang="fr-FR" sz="2000" dirty="0" smtClean="0"/>
              <a:t> sont une période de promotion de l'activité féminine =&gt; l'ASU est remplacée par des </a:t>
            </a:r>
            <a:r>
              <a:rPr lang="fr-FR" sz="2000" b="1" dirty="0" smtClean="0"/>
              <a:t>allocations familiales universelles, </a:t>
            </a:r>
            <a:r>
              <a:rPr lang="fr-FR" sz="2000" dirty="0" smtClean="0"/>
              <a:t>l'école préélémentaire se développe…</a:t>
            </a:r>
            <a:endParaRPr lang="fr-FR" sz="2000" b="1" dirty="0" smtClean="0"/>
          </a:p>
          <a:p>
            <a:pPr algn="just"/>
            <a:r>
              <a:rPr lang="fr-FR" sz="2000" b="1" dirty="0" smtClean="0"/>
              <a:t>Les années 1990 représentent l'âge d'or de l'articulation vie familiale-vie professionnelle</a:t>
            </a:r>
            <a:r>
              <a:rPr lang="fr-FR" sz="2000" dirty="0" smtClean="0"/>
              <a:t> : des mesures sont mises en place pour que les femmes puissent avoir une activité professionnelle sans remettre en cause l'organisation familiale </a:t>
            </a:r>
            <a:r>
              <a:rPr lang="fr-FR" sz="2000" b="1" dirty="0" smtClean="0"/>
              <a:t> </a:t>
            </a:r>
            <a:endParaRPr lang="en-US" sz="2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400" b="1" dirty="0" smtClean="0">
                <a:solidFill>
                  <a:schemeClr val="accent2">
                    <a:lumMod val="75000"/>
                  </a:schemeClr>
                </a:solidFill>
              </a:rPr>
              <a:t/>
            </a:r>
            <a:br>
              <a:rPr lang="fr-FR" sz="2400" b="1" dirty="0" smtClean="0">
                <a:solidFill>
                  <a:schemeClr val="accent2">
                    <a:lumMod val="75000"/>
                  </a:schemeClr>
                </a:solidFill>
              </a:rPr>
            </a:br>
            <a:r>
              <a:rPr lang="fr-FR" sz="2400" b="1" dirty="0" smtClean="0">
                <a:solidFill>
                  <a:schemeClr val="accent2">
                    <a:lumMod val="75000"/>
                  </a:schemeClr>
                </a:solidFill>
              </a:rPr>
              <a:t>II. LA PLACE DES FEMMES SUR LE MARCHÉ DU TRAVAIL.</a:t>
            </a:r>
            <a:br>
              <a:rPr lang="fr-FR" sz="2400" b="1" dirty="0" smtClean="0">
                <a:solidFill>
                  <a:schemeClr val="accent2">
                    <a:lumMod val="75000"/>
                  </a:schemeClr>
                </a:solidFill>
              </a:rPr>
            </a:br>
            <a:r>
              <a:rPr lang="fr-FR" sz="2400" b="1" dirty="0" smtClean="0">
                <a:solidFill>
                  <a:schemeClr val="accent2">
                    <a:lumMod val="75000"/>
                  </a:schemeClr>
                </a:solidFill>
              </a:rPr>
              <a:t>B. Les causes du maintien d’une inégalité salariale entre hommes et femmes.</a:t>
            </a:r>
            <a:r>
              <a:rPr lang="en-US" sz="2400" dirty="0" smtClean="0"/>
              <a:t/>
            </a:r>
            <a:br>
              <a:rPr lang="en-US" sz="2400" dirty="0" smtClean="0"/>
            </a:br>
            <a:r>
              <a:rPr lang="fr-FR" sz="2400" b="1" dirty="0" smtClean="0">
                <a:solidFill>
                  <a:schemeClr val="accent2">
                    <a:lumMod val="75000"/>
                  </a:schemeClr>
                </a:solidFill>
              </a:rPr>
              <a:t>.</a:t>
            </a:r>
            <a:endParaRPr lang="en-US" sz="2400" dirty="0"/>
          </a:p>
        </p:txBody>
      </p:sp>
      <p:sp>
        <p:nvSpPr>
          <p:cNvPr id="3" name="Content Placeholder 2"/>
          <p:cNvSpPr>
            <a:spLocks noGrp="1"/>
          </p:cNvSpPr>
          <p:nvPr>
            <p:ph sz="quarter" idx="1"/>
          </p:nvPr>
        </p:nvSpPr>
        <p:spPr/>
        <p:txBody>
          <a:bodyPr>
            <a:normAutofit/>
          </a:bodyPr>
          <a:lstStyle/>
          <a:p>
            <a:pPr algn="just"/>
            <a:r>
              <a:rPr lang="fr-FR" sz="2000" b="1" dirty="0" smtClean="0"/>
              <a:t>les inégalités entre femmes et hommes sont persistantes malgré les mutations de l'État social</a:t>
            </a:r>
            <a:r>
              <a:rPr lang="fr-FR" sz="2000" dirty="0" smtClean="0"/>
              <a:t>. </a:t>
            </a:r>
          </a:p>
          <a:p>
            <a:pPr algn="just"/>
            <a:r>
              <a:rPr lang="fr-FR" sz="2000" dirty="0" smtClean="0"/>
              <a:t>La </a:t>
            </a:r>
            <a:r>
              <a:rPr lang="fr-FR" sz="2000" b="1" dirty="0" smtClean="0"/>
              <a:t>ségrégation des métiers</a:t>
            </a:r>
            <a:r>
              <a:rPr lang="fr-FR" sz="2000" dirty="0" smtClean="0"/>
              <a:t> selon le sexe est toujours forte, elle est à la fois </a:t>
            </a:r>
            <a:r>
              <a:rPr lang="fr-FR" sz="2000" b="1" dirty="0" smtClean="0"/>
              <a:t>horizontale (« métiers d'hommes » et « métiers de femmes »</a:t>
            </a:r>
            <a:r>
              <a:rPr lang="fr-FR" sz="2000" dirty="0" smtClean="0"/>
              <a:t>) et </a:t>
            </a:r>
            <a:r>
              <a:rPr lang="fr-FR" sz="2000" b="1" dirty="0" smtClean="0"/>
              <a:t>verticale (plafond de verre).</a:t>
            </a:r>
            <a:r>
              <a:rPr lang="fr-FR" sz="2000" dirty="0" smtClean="0"/>
              <a:t> </a:t>
            </a:r>
          </a:p>
          <a:p>
            <a:pPr algn="just"/>
            <a:r>
              <a:rPr lang="fr-FR" sz="2000" dirty="0" smtClean="0"/>
              <a:t>La</a:t>
            </a:r>
            <a:r>
              <a:rPr lang="fr-FR" sz="2000" b="1" dirty="0" smtClean="0"/>
              <a:t> féminisation d’un emploi =&gt;</a:t>
            </a:r>
            <a:r>
              <a:rPr lang="fr-FR" sz="2000" dirty="0" smtClean="0"/>
              <a:t> la </a:t>
            </a:r>
            <a:r>
              <a:rPr lang="fr-FR" sz="2000" b="1" dirty="0" smtClean="0"/>
              <a:t>dévalorisation </a:t>
            </a:r>
            <a:r>
              <a:rPr lang="fr-FR" sz="2000" dirty="0" smtClean="0"/>
              <a:t>de celui-ci </a:t>
            </a:r>
          </a:p>
          <a:p>
            <a:pPr algn="just"/>
            <a:r>
              <a:rPr lang="fr-FR" sz="2000" b="1" dirty="0" smtClean="0"/>
              <a:t>Cumul des inégalités dans l’emploi </a:t>
            </a:r>
            <a:r>
              <a:rPr lang="fr-FR" sz="2000" dirty="0" smtClean="0"/>
              <a:t>(temps partiel, secteurs mois rémunérateurs…) qui expliquent les écarts salariaux.</a:t>
            </a:r>
          </a:p>
          <a:p>
            <a:pPr>
              <a:buNone/>
            </a:pPr>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Les vingt professions les plus fréquentes selon le sexe.</a:t>
            </a:r>
            <a:r>
              <a:rPr lang="en-US" sz="2000" dirty="0" smtClean="0">
                <a:solidFill>
                  <a:srgbClr val="7030A0"/>
                </a:solidFill>
              </a:rPr>
              <a:t/>
            </a:r>
            <a:br>
              <a:rPr lang="en-US" sz="2000" dirty="0" smtClean="0">
                <a:solidFill>
                  <a:srgbClr val="7030A0"/>
                </a:solidFill>
              </a:rPr>
            </a:br>
            <a:endParaRPr lang="en-US" sz="2000" dirty="0">
              <a:solidFill>
                <a:srgbClr val="7030A0"/>
              </a:solidFill>
            </a:endParaRPr>
          </a:p>
        </p:txBody>
      </p:sp>
      <p:pic>
        <p:nvPicPr>
          <p:cNvPr id="4" name="Content Placeholder 3"/>
          <p:cNvPicPr>
            <a:picLocks noGrp="1"/>
          </p:cNvPicPr>
          <p:nvPr>
            <p:ph sz="quarter" idx="1"/>
          </p:nvPr>
        </p:nvPicPr>
        <p:blipFill>
          <a:blip r:embed="rId2" cstate="print"/>
          <a:srcRect l="34797" t="22011" r="30049" b="9443"/>
          <a:stretch>
            <a:fillRect/>
          </a:stretch>
        </p:blipFill>
        <p:spPr bwMode="auto">
          <a:xfrm>
            <a:off x="1828800" y="914400"/>
            <a:ext cx="4986371" cy="594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solidFill>
                  <a:schemeClr val="accent2">
                    <a:lumMod val="75000"/>
                  </a:schemeClr>
                </a:solidFill>
              </a:rPr>
              <a:t>Introduction</a:t>
            </a:r>
            <a:endParaRPr lang="en-US" b="1" dirty="0">
              <a:solidFill>
                <a:schemeClr val="accent2">
                  <a:lumMod val="75000"/>
                </a:schemeClr>
              </a:solidFill>
            </a:endParaRPr>
          </a:p>
        </p:txBody>
      </p:sp>
      <p:sp>
        <p:nvSpPr>
          <p:cNvPr id="3" name="Content Placeholder 2"/>
          <p:cNvSpPr>
            <a:spLocks noGrp="1"/>
          </p:cNvSpPr>
          <p:nvPr>
            <p:ph sz="quarter" idx="1"/>
          </p:nvPr>
        </p:nvSpPr>
        <p:spPr/>
        <p:txBody>
          <a:bodyPr>
            <a:normAutofit/>
          </a:bodyPr>
          <a:lstStyle/>
          <a:p>
            <a:pPr algn="just"/>
            <a:r>
              <a:rPr lang="fr-FR" sz="2000" b="1" dirty="0" smtClean="0">
                <a:solidFill>
                  <a:schemeClr val="accent2">
                    <a:lumMod val="75000"/>
                  </a:schemeClr>
                </a:solidFill>
              </a:rPr>
              <a:t>Simone de Beauvoir</a:t>
            </a:r>
            <a:r>
              <a:rPr lang="fr-FR" sz="2000" dirty="0" smtClean="0"/>
              <a:t>, dans </a:t>
            </a:r>
            <a:r>
              <a:rPr lang="fr-FR" sz="2000" i="1" dirty="0" smtClean="0"/>
              <a:t>Le deuxième sexe </a:t>
            </a:r>
            <a:r>
              <a:rPr lang="fr-FR" sz="2000" dirty="0" smtClean="0"/>
              <a:t>(1949) =&gt; </a:t>
            </a:r>
            <a:r>
              <a:rPr lang="fr-FR" sz="2000" b="1" dirty="0" smtClean="0"/>
              <a:t>mythe de l’éternel féminin </a:t>
            </a:r>
            <a:r>
              <a:rPr lang="fr-FR" sz="2000" dirty="0" smtClean="0"/>
              <a:t>à savoir</a:t>
            </a:r>
            <a:r>
              <a:rPr lang="fr-FR" sz="2000" b="1" dirty="0" smtClean="0"/>
              <a:t> </a:t>
            </a:r>
            <a:r>
              <a:rPr lang="fr-FR" sz="2000" dirty="0" smtClean="0"/>
              <a:t>l’idée qu’il existerait une essence immuable de la femme/</a:t>
            </a:r>
          </a:p>
          <a:p>
            <a:pPr algn="just">
              <a:buFont typeface="Wingdings" pitchFamily="2" charset="2"/>
              <a:buChar char="Ø"/>
            </a:pPr>
            <a:r>
              <a:rPr lang="fr-FR" sz="2000" dirty="0" smtClean="0"/>
              <a:t>prête aux femmes un ensemble de qualités qui seraient dues à leur nature et non à la société</a:t>
            </a:r>
          </a:p>
          <a:p>
            <a:pPr algn="just">
              <a:buFont typeface="Wingdings" pitchFamily="2" charset="2"/>
              <a:buChar char="Ø"/>
            </a:pPr>
            <a:r>
              <a:rPr lang="fr-FR" sz="2000" dirty="0" smtClean="0"/>
              <a:t>revient à dénier le caractère socialement construit de l’infériorisation des femmes et justifie les inégalités hommes-femmes.</a:t>
            </a:r>
          </a:p>
          <a:p>
            <a:pPr algn="just">
              <a:buFont typeface="Symbol"/>
              <a:buChar char="Þ"/>
            </a:pPr>
            <a:r>
              <a:rPr lang="fr-FR" sz="2000" dirty="0" smtClean="0"/>
              <a:t>L’éternel féminin revient à poser pour les femmes, </a:t>
            </a:r>
            <a:r>
              <a:rPr lang="fr-FR" sz="2000" b="1" dirty="0" smtClean="0"/>
              <a:t>la biologie comme destin</a:t>
            </a:r>
            <a:r>
              <a:rPr lang="fr-FR" sz="2000" dirty="0" smtClean="0"/>
              <a:t>. Or, </a:t>
            </a:r>
            <a:r>
              <a:rPr lang="fr-FR" sz="2000" i="1" dirty="0" smtClean="0"/>
              <a:t>« On ne naît pas femme on le devient » =&gt;</a:t>
            </a:r>
            <a:r>
              <a:rPr lang="fr-FR" sz="2000" dirty="0" smtClean="0"/>
              <a:t> Etre femme c’est aussi se conformer à des attentes que la société a vis-à-vis des femmes.</a:t>
            </a:r>
          </a:p>
          <a:p>
            <a:pPr algn="just">
              <a:buNone/>
            </a:pPr>
            <a:endParaRPr lang="fr-FR" sz="2000" dirty="0" smtClean="0"/>
          </a:p>
          <a:p>
            <a:pPr>
              <a:buFont typeface="Wingdings" pitchFamily="2" charset="2"/>
              <a:buChar char="q"/>
            </a:pPr>
            <a:endParaRPr lang="en-US" sz="2000" dirty="0" smtClean="0"/>
          </a:p>
          <a:p>
            <a:pPr>
              <a:buNone/>
            </a:pPr>
            <a:endParaRPr lang="en-US" sz="2000" dirty="0" smtClean="0"/>
          </a:p>
          <a:p>
            <a:pPr>
              <a:buFont typeface="Wingdings" pitchFamily="2" charset="2"/>
              <a:buChar char="Ø"/>
            </a:pP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000" b="1" dirty="0" smtClean="0">
                <a:solidFill>
                  <a:schemeClr val="accent2">
                    <a:lumMod val="75000"/>
                  </a:schemeClr>
                </a:solidFill>
              </a:rPr>
              <a:t>II. LA PLACE DES FEMMES SUR LE MARCHÉ DU TRAVAIL.</a:t>
            </a:r>
            <a:br>
              <a:rPr lang="fr-FR" sz="2000" b="1" dirty="0" smtClean="0">
                <a:solidFill>
                  <a:schemeClr val="accent2">
                    <a:lumMod val="75000"/>
                  </a:schemeClr>
                </a:solidFill>
              </a:rPr>
            </a:br>
            <a:r>
              <a:rPr lang="fr-FR" sz="2000" b="1" dirty="0" smtClean="0">
                <a:solidFill>
                  <a:schemeClr val="accent2">
                    <a:lumMod val="75000"/>
                  </a:schemeClr>
                </a:solidFill>
              </a:rPr>
              <a:t>B. Les causes du maintien d’une inégalité salariale entre hommes et femmes.</a:t>
            </a:r>
            <a:endParaRPr lang="en-US" sz="2000" dirty="0"/>
          </a:p>
        </p:txBody>
      </p:sp>
      <p:sp>
        <p:nvSpPr>
          <p:cNvPr id="3" name="Content Placeholder 2"/>
          <p:cNvSpPr>
            <a:spLocks noGrp="1"/>
          </p:cNvSpPr>
          <p:nvPr>
            <p:ph sz="quarter" idx="1"/>
          </p:nvPr>
        </p:nvSpPr>
        <p:spPr/>
        <p:txBody>
          <a:bodyPr>
            <a:normAutofit fontScale="85000" lnSpcReduction="10000"/>
          </a:bodyPr>
          <a:lstStyle/>
          <a:p>
            <a:pPr lvl="0" algn="just"/>
            <a:r>
              <a:rPr lang="fr-FR" sz="1900" dirty="0" smtClean="0"/>
              <a:t>Enfin, </a:t>
            </a:r>
            <a:r>
              <a:rPr lang="fr-FR" sz="1900" b="1" dirty="0" smtClean="0"/>
              <a:t>les femmes consacrent davantage de temps que les hommes aux tâches familiales</a:t>
            </a:r>
            <a:r>
              <a:rPr lang="fr-FR" sz="1900" dirty="0" smtClean="0"/>
              <a:t>, malgré un recul du temps de travail domestique et un investissement croissant des hommes dans l'éducation des enfants. </a:t>
            </a:r>
            <a:endParaRPr lang="en-US" sz="1900" dirty="0" smtClean="0"/>
          </a:p>
          <a:p>
            <a:pPr algn="just"/>
            <a:r>
              <a:rPr lang="fr-FR" sz="1900" dirty="0" smtClean="0"/>
              <a:t>L’égalité hommes-femmes n’est pas seulement un enjeu de reconnaissance symbolique, c’est aussi un enjeu économique =&gt; </a:t>
            </a:r>
            <a:r>
              <a:rPr lang="fr-FR" sz="1900" b="1" dirty="0" smtClean="0">
                <a:solidFill>
                  <a:schemeClr val="accent2">
                    <a:lumMod val="75000"/>
                  </a:schemeClr>
                </a:solidFill>
              </a:rPr>
              <a:t>Christine </a:t>
            </a:r>
            <a:r>
              <a:rPr lang="fr-FR" sz="1900" b="1" dirty="0" err="1" smtClean="0">
                <a:solidFill>
                  <a:schemeClr val="accent2">
                    <a:lumMod val="75000"/>
                  </a:schemeClr>
                </a:solidFill>
              </a:rPr>
              <a:t>Delphy</a:t>
            </a:r>
            <a:r>
              <a:rPr lang="fr-FR" sz="1900" dirty="0" smtClean="0"/>
              <a:t>, dans « Travail ménager ou travail domestique ? » (1978) : croise la théorie de </a:t>
            </a:r>
            <a:r>
              <a:rPr lang="fr-FR" sz="1900" b="1" dirty="0" smtClean="0"/>
              <a:t>Simone de</a:t>
            </a:r>
            <a:r>
              <a:rPr lang="fr-FR" sz="1900" dirty="0" smtClean="0"/>
              <a:t> </a:t>
            </a:r>
            <a:r>
              <a:rPr lang="fr-FR" sz="1900" b="1" dirty="0" smtClean="0"/>
              <a:t>Beauvoir</a:t>
            </a:r>
            <a:r>
              <a:rPr lang="fr-FR" sz="1900" dirty="0" smtClean="0"/>
              <a:t> (1949) et avec celle de </a:t>
            </a:r>
            <a:r>
              <a:rPr lang="fr-FR" sz="1900" b="1" dirty="0" smtClean="0"/>
              <a:t>Karl Marx</a:t>
            </a:r>
            <a:r>
              <a:rPr lang="fr-FR" sz="1900" dirty="0" smtClean="0"/>
              <a:t> (1867). On parle du </a:t>
            </a:r>
            <a:r>
              <a:rPr lang="fr-FR" sz="1900" b="1" dirty="0" smtClean="0"/>
              <a:t>féminisme matérialiste</a:t>
            </a:r>
            <a:r>
              <a:rPr lang="fr-FR" sz="1900" dirty="0" smtClean="0"/>
              <a:t> =&gt; travail domestique comme forme d’exploitation.</a:t>
            </a:r>
            <a:endParaRPr lang="en-US" sz="1900" dirty="0" smtClean="0"/>
          </a:p>
          <a:p>
            <a:pPr algn="just"/>
            <a:r>
              <a:rPr lang="fr-FR" sz="1900" dirty="0" smtClean="0"/>
              <a:t>L’INSEE a essayé de mesurer l’ampleur du travail domestique, défini par trois critères </a:t>
            </a:r>
            <a:r>
              <a:rPr lang="fr-FR" sz="2000" dirty="0" smtClean="0"/>
              <a:t>:</a:t>
            </a:r>
            <a:endParaRPr lang="en-US" sz="2000" dirty="0" smtClean="0"/>
          </a:p>
          <a:p>
            <a:pPr lvl="0" algn="just">
              <a:buFont typeface="Wingdings" pitchFamily="2" charset="2"/>
              <a:buChar char="Ø"/>
            </a:pPr>
            <a:r>
              <a:rPr lang="fr-FR" sz="1700" dirty="0" smtClean="0">
                <a:solidFill>
                  <a:schemeClr val="bg2">
                    <a:lumMod val="25000"/>
                  </a:schemeClr>
                </a:solidFill>
              </a:rPr>
              <a:t>il </a:t>
            </a:r>
            <a:r>
              <a:rPr lang="fr-FR" sz="1700" b="1" dirty="0" smtClean="0">
                <a:solidFill>
                  <a:schemeClr val="bg2">
                    <a:lumMod val="25000"/>
                  </a:schemeClr>
                </a:solidFill>
              </a:rPr>
              <a:t>produit des biens ou des services</a:t>
            </a:r>
            <a:r>
              <a:rPr lang="fr-FR" sz="1700" dirty="0" smtClean="0">
                <a:solidFill>
                  <a:schemeClr val="bg2">
                    <a:lumMod val="25000"/>
                  </a:schemeClr>
                </a:solidFill>
              </a:rPr>
              <a:t> ;</a:t>
            </a:r>
            <a:endParaRPr lang="en-US" sz="1700" dirty="0" smtClean="0">
              <a:solidFill>
                <a:schemeClr val="bg2">
                  <a:lumMod val="25000"/>
                </a:schemeClr>
              </a:solidFill>
            </a:endParaRPr>
          </a:p>
          <a:p>
            <a:pPr lvl="0" algn="just">
              <a:buFont typeface="Wingdings" pitchFamily="2" charset="2"/>
              <a:buChar char="Ø"/>
            </a:pPr>
            <a:r>
              <a:rPr lang="fr-FR" sz="1700" dirty="0" smtClean="0">
                <a:solidFill>
                  <a:schemeClr val="bg2">
                    <a:lumMod val="25000"/>
                  </a:schemeClr>
                </a:solidFill>
              </a:rPr>
              <a:t>il </a:t>
            </a:r>
            <a:r>
              <a:rPr lang="fr-FR" sz="1700" b="1" dirty="0" smtClean="0">
                <a:solidFill>
                  <a:schemeClr val="bg2">
                    <a:lumMod val="25000"/>
                  </a:schemeClr>
                </a:solidFill>
              </a:rPr>
              <a:t>n’est pas rémunéré</a:t>
            </a:r>
            <a:r>
              <a:rPr lang="fr-FR" sz="1700" dirty="0" smtClean="0">
                <a:solidFill>
                  <a:schemeClr val="bg2">
                    <a:lumMod val="25000"/>
                  </a:schemeClr>
                </a:solidFill>
              </a:rPr>
              <a:t> ;</a:t>
            </a:r>
            <a:endParaRPr lang="en-US" sz="1700" dirty="0" smtClean="0">
              <a:solidFill>
                <a:schemeClr val="bg2">
                  <a:lumMod val="25000"/>
                </a:schemeClr>
              </a:solidFill>
            </a:endParaRPr>
          </a:p>
          <a:p>
            <a:pPr lvl="0" algn="just">
              <a:buFont typeface="Wingdings" pitchFamily="2" charset="2"/>
              <a:buChar char="Ø"/>
            </a:pPr>
            <a:r>
              <a:rPr lang="fr-FR" sz="1700" dirty="0" smtClean="0">
                <a:solidFill>
                  <a:schemeClr val="bg2">
                    <a:lumMod val="25000"/>
                  </a:schemeClr>
                </a:solidFill>
              </a:rPr>
              <a:t>on pourrait</a:t>
            </a:r>
            <a:r>
              <a:rPr lang="fr-FR" sz="1700" b="1" dirty="0" smtClean="0">
                <a:solidFill>
                  <a:schemeClr val="bg2">
                    <a:lumMod val="25000"/>
                  </a:schemeClr>
                </a:solidFill>
              </a:rPr>
              <a:t> payer quelqu’un pour le faire à notre place</a:t>
            </a:r>
            <a:r>
              <a:rPr lang="fr-FR" sz="1700" dirty="0" smtClean="0">
                <a:solidFill>
                  <a:schemeClr val="bg2">
                    <a:lumMod val="25000"/>
                  </a:schemeClr>
                </a:solidFill>
              </a:rPr>
              <a:t>.</a:t>
            </a:r>
          </a:p>
          <a:p>
            <a:pPr algn="just">
              <a:buFont typeface="Wingdings" pitchFamily="2" charset="2"/>
              <a:buChar char="q"/>
            </a:pPr>
            <a:r>
              <a:rPr lang="fr-FR" sz="1900" dirty="0" smtClean="0"/>
              <a:t>Selon l’estimation médiane le travail domestique crée une </a:t>
            </a:r>
            <a:r>
              <a:rPr lang="fr-FR" sz="1900" b="1" dirty="0" smtClean="0"/>
              <a:t>valeur équivalente à la moitié du PIB</a:t>
            </a:r>
            <a:r>
              <a:rPr lang="fr-FR" sz="1900" dirty="0" smtClean="0"/>
              <a:t>. </a:t>
            </a:r>
          </a:p>
          <a:p>
            <a:pPr algn="just">
              <a:buFont typeface="Wingdings" pitchFamily="2" charset="2"/>
              <a:buChar char="q"/>
            </a:pPr>
            <a:r>
              <a:rPr lang="fr-FR" sz="1900" dirty="0" smtClean="0"/>
              <a:t>On retrouve la réflexion de l’économiste </a:t>
            </a:r>
            <a:r>
              <a:rPr lang="fr-FR" sz="1900" b="1" dirty="0" smtClean="0"/>
              <a:t>Arthur Cecil Pigou</a:t>
            </a:r>
            <a:r>
              <a:rPr lang="fr-FR" sz="1900" dirty="0" smtClean="0"/>
              <a:t>, qui critiquait la notion de PIB en expliquant qu’il suffisait d’épouser sa cuisinière pour faire diminuer le PIB.</a:t>
            </a:r>
            <a:endParaRPr lang="en-US" sz="1900" dirty="0" smtClean="0"/>
          </a:p>
          <a:p>
            <a:pPr lvl="0">
              <a:buFont typeface="Wingdings" pitchFamily="2" charset="2"/>
              <a:buChar char="q"/>
            </a:pPr>
            <a:endParaRPr lang="en-US" sz="2000" dirty="0" smtClean="0"/>
          </a:p>
          <a:p>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Ecarts de rémunération et de temps de travail moyens entre femmes et hommes en 2017.</a:t>
            </a:r>
            <a:endParaRPr lang="en-US" sz="2000" dirty="0">
              <a:solidFill>
                <a:srgbClr val="7030A0"/>
              </a:solidFill>
            </a:endParaRPr>
          </a:p>
        </p:txBody>
      </p:sp>
      <p:pic>
        <p:nvPicPr>
          <p:cNvPr id="4" name="Content Placeholder 3"/>
          <p:cNvPicPr>
            <a:picLocks noGrp="1"/>
          </p:cNvPicPr>
          <p:nvPr>
            <p:ph sz="quarter" idx="1"/>
          </p:nvPr>
        </p:nvPicPr>
        <p:blipFill>
          <a:blip r:embed="rId2" cstate="print"/>
          <a:srcRect l="34509" t="31878" r="22857" b="7780"/>
          <a:stretch>
            <a:fillRect/>
          </a:stretch>
        </p:blipFill>
        <p:spPr bwMode="auto">
          <a:xfrm>
            <a:off x="457200" y="1600200"/>
            <a:ext cx="6172200" cy="4495800"/>
          </a:xfrm>
          <a:prstGeom prst="rect">
            <a:avLst/>
          </a:prstGeom>
          <a:noFill/>
          <a:ln w="9525">
            <a:noFill/>
            <a:miter lim="800000"/>
            <a:headEnd/>
            <a:tailEnd/>
          </a:ln>
        </p:spPr>
      </p:pic>
      <p:sp>
        <p:nvSpPr>
          <p:cNvPr id="5" name="TextBox 4"/>
          <p:cNvSpPr txBox="1"/>
          <p:nvPr/>
        </p:nvSpPr>
        <p:spPr>
          <a:xfrm>
            <a:off x="7010400" y="2057400"/>
            <a:ext cx="1676400" cy="3416320"/>
          </a:xfrm>
          <a:prstGeom prst="rect">
            <a:avLst/>
          </a:prstGeom>
          <a:noFill/>
        </p:spPr>
        <p:txBody>
          <a:bodyPr wrap="square" rtlCol="0">
            <a:spAutoFit/>
          </a:bodyPr>
          <a:lstStyle/>
          <a:p>
            <a:r>
              <a:rPr lang="fr-FR" dirty="0" smtClean="0"/>
              <a:t>« Écarts de rémunération femmes-hommes : surtout l’effet du temps de travail et de l’emploi occupé », </a:t>
            </a:r>
            <a:r>
              <a:rPr lang="fr-FR" i="1" dirty="0" smtClean="0"/>
              <a:t>Insee Première</a:t>
            </a:r>
            <a:r>
              <a:rPr lang="fr-FR" dirty="0" smtClean="0"/>
              <a:t>, no1803,  18 juin 2020.</a:t>
            </a:r>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l="14208" t="38983" r="58144" b="28814"/>
          <a:stretch>
            <a:fillRect/>
          </a:stretch>
        </p:blipFill>
        <p:spPr bwMode="auto">
          <a:xfrm>
            <a:off x="1143001" y="1655379"/>
            <a:ext cx="6882062" cy="45089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t>Evolution des temps sociaux au cours d’une journée moyenne entre 1986 et 2010 (en heures et en minutes).</a:t>
            </a:r>
            <a:endParaRPr lang="en-US" sz="2000" dirty="0"/>
          </a:p>
        </p:txBody>
      </p:sp>
      <p:pic>
        <p:nvPicPr>
          <p:cNvPr id="3074" name="Picture 2"/>
          <p:cNvPicPr>
            <a:picLocks noGrp="1" noChangeAspect="1" noChangeArrowheads="1"/>
          </p:cNvPicPr>
          <p:nvPr>
            <p:ph sz="quarter" idx="1"/>
          </p:nvPr>
        </p:nvPicPr>
        <p:blipFill>
          <a:blip r:embed="rId2" cstate="print"/>
          <a:srcRect l="23742" t="35593" r="18101" b="16949"/>
          <a:stretch>
            <a:fillRect/>
          </a:stretch>
        </p:blipFill>
        <p:spPr bwMode="auto">
          <a:xfrm>
            <a:off x="100693" y="2057400"/>
            <a:ext cx="8964386" cy="4114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La nouvelle génération dans les pas des précédentes.</a:t>
            </a:r>
            <a:endParaRPr lang="en-US" sz="2400" dirty="0">
              <a:solidFill>
                <a:schemeClr val="accent2">
                  <a:lumMod val="75000"/>
                </a:schemeClr>
              </a:solidFill>
            </a:endParaRPr>
          </a:p>
        </p:txBody>
      </p:sp>
      <p:pic>
        <p:nvPicPr>
          <p:cNvPr id="4" name="Content Placeholder 3"/>
          <p:cNvPicPr>
            <a:picLocks noGrp="1"/>
          </p:cNvPicPr>
          <p:nvPr>
            <p:ph sz="quarter" idx="1"/>
          </p:nvPr>
        </p:nvPicPr>
        <p:blipFill>
          <a:blip r:embed="rId2" cstate="print"/>
          <a:srcRect l="7805" t="61676" r="53749" b="4471"/>
          <a:stretch>
            <a:fillRect/>
          </a:stretch>
        </p:blipFill>
        <p:spPr bwMode="auto">
          <a:xfrm>
            <a:off x="1066800" y="1905000"/>
            <a:ext cx="7086600" cy="3733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solidFill>
                  <a:srgbClr val="7030A0"/>
                </a:solidFill>
              </a:rPr>
              <a:t>Ecart de rémunération entre les femmes et les hommes: le poids de chaque composante</a:t>
            </a:r>
            <a:endParaRPr lang="en-US" sz="2000" b="1" dirty="0">
              <a:solidFill>
                <a:srgbClr val="7030A0"/>
              </a:solidFill>
            </a:endParaRPr>
          </a:p>
        </p:txBody>
      </p:sp>
      <p:pic>
        <p:nvPicPr>
          <p:cNvPr id="3074" name="Picture 2"/>
          <p:cNvPicPr>
            <a:picLocks noGrp="1" noChangeAspect="1" noChangeArrowheads="1"/>
          </p:cNvPicPr>
          <p:nvPr>
            <p:ph sz="quarter" idx="1"/>
          </p:nvPr>
        </p:nvPicPr>
        <p:blipFill>
          <a:blip r:embed="rId2" cstate="print"/>
          <a:srcRect l="8488" t="25424" r="36215" b="5085"/>
          <a:stretch>
            <a:fillRect/>
          </a:stretch>
        </p:blipFill>
        <p:spPr bwMode="auto">
          <a:xfrm>
            <a:off x="1371600" y="1773621"/>
            <a:ext cx="6477000" cy="4578569"/>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dirty="0" smtClean="0">
                <a:solidFill>
                  <a:schemeClr val="accent2">
                    <a:lumMod val="75000"/>
                  </a:schemeClr>
                </a:solidFill>
              </a:rPr>
              <a:t>Conclusion</a:t>
            </a:r>
            <a:endParaRPr lang="en-US" sz="2800" b="1" dirty="0">
              <a:solidFill>
                <a:schemeClr val="accent2">
                  <a:lumMod val="75000"/>
                </a:schemeClr>
              </a:solidFill>
            </a:endParaRPr>
          </a:p>
        </p:txBody>
      </p:sp>
      <p:sp>
        <p:nvSpPr>
          <p:cNvPr id="3" name="Content Placeholder 2"/>
          <p:cNvSpPr>
            <a:spLocks noGrp="1"/>
          </p:cNvSpPr>
          <p:nvPr>
            <p:ph sz="quarter" idx="1"/>
          </p:nvPr>
        </p:nvSpPr>
        <p:spPr/>
        <p:txBody>
          <a:bodyPr>
            <a:normAutofit lnSpcReduction="10000"/>
          </a:bodyPr>
          <a:lstStyle/>
          <a:p>
            <a:pPr algn="just"/>
            <a:r>
              <a:rPr lang="fr-FR" sz="2400" dirty="0" smtClean="0"/>
              <a:t>En 1945, la notion de salaire féminin est supprimée. A l’époque on pense que supprimer l’inégalité de droit suffira à supprimer l’inégalité de fait. </a:t>
            </a:r>
          </a:p>
          <a:p>
            <a:pPr algn="just"/>
            <a:r>
              <a:rPr lang="fr-FR" sz="2400" dirty="0" smtClean="0"/>
              <a:t>Il faut attendre 1983 pour que la loi punisse les </a:t>
            </a:r>
            <a:r>
              <a:rPr lang="fr-FR" sz="2400" b="1" dirty="0" smtClean="0"/>
              <a:t>discriminations salariales et les discriminations dans les promotions</a:t>
            </a:r>
            <a:r>
              <a:rPr lang="fr-FR" sz="2400" dirty="0" smtClean="0"/>
              <a:t>. </a:t>
            </a:r>
          </a:p>
          <a:p>
            <a:pPr algn="just"/>
            <a:r>
              <a:rPr lang="fr-FR" sz="2400" dirty="0" smtClean="0"/>
              <a:t>Depuis 2010, les entreprises de plus de 50 salariés ont l’obligation de se doter d’un plan sur l’égalité homme-femme</a:t>
            </a:r>
          </a:p>
          <a:p>
            <a:r>
              <a:rPr lang="fr-FR" sz="2400" dirty="0" smtClean="0"/>
              <a:t>En </a:t>
            </a:r>
            <a:r>
              <a:rPr lang="fr-FR" sz="2400" b="1" dirty="0" smtClean="0"/>
              <a:t>politique : loi sur la parité en politique </a:t>
            </a:r>
            <a:r>
              <a:rPr lang="fr-FR" sz="2400" dirty="0" smtClean="0"/>
              <a:t>est votée en 2000.</a:t>
            </a:r>
          </a:p>
          <a:p>
            <a:r>
              <a:rPr lang="fr-FR" sz="2400" b="1" dirty="0" smtClean="0"/>
              <a:t>les résistances à l’entrée des femmes en politique </a:t>
            </a:r>
            <a:r>
              <a:rPr lang="fr-FR" sz="2400" dirty="0" smtClean="0"/>
              <a:t>ne sont pas que des questions de mentalités : </a:t>
            </a:r>
            <a:r>
              <a:rPr lang="fr-FR" sz="2400" b="1" dirty="0" smtClean="0"/>
              <a:t>deux mécanismes sociaux</a:t>
            </a:r>
            <a:r>
              <a:rPr lang="fr-FR" sz="2400" dirty="0" smtClean="0"/>
              <a:t>.</a:t>
            </a:r>
            <a:endParaRPr lang="en-US" sz="2400" dirty="0" smtClean="0"/>
          </a:p>
          <a:p>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cstate="print"/>
          <a:srcRect l="19928" t="25424" r="20008" b="22034"/>
          <a:stretch>
            <a:fillRect/>
          </a:stretch>
        </p:blipFill>
        <p:spPr bwMode="auto">
          <a:xfrm>
            <a:off x="582561" y="1905000"/>
            <a:ext cx="8052620" cy="3962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b="1" dirty="0" smtClean="0">
                <a:solidFill>
                  <a:schemeClr val="accent2">
                    <a:lumMod val="75000"/>
                  </a:schemeClr>
                </a:solidFill>
              </a:rPr>
              <a:t>Introduction</a:t>
            </a:r>
            <a:endParaRPr lang="en-US" sz="4000" dirty="0"/>
          </a:p>
        </p:txBody>
      </p:sp>
      <p:sp>
        <p:nvSpPr>
          <p:cNvPr id="3" name="Content Placeholder 2"/>
          <p:cNvSpPr>
            <a:spLocks noGrp="1"/>
          </p:cNvSpPr>
          <p:nvPr>
            <p:ph sz="quarter" idx="1"/>
          </p:nvPr>
        </p:nvSpPr>
        <p:spPr/>
        <p:txBody>
          <a:bodyPr>
            <a:normAutofit/>
          </a:bodyPr>
          <a:lstStyle/>
          <a:p>
            <a:pPr algn="just"/>
            <a:r>
              <a:rPr lang="fr-FR" sz="2000" dirty="0" smtClean="0"/>
              <a:t>La sociologue </a:t>
            </a:r>
            <a:r>
              <a:rPr lang="fr-FR" sz="2000" b="1" dirty="0" smtClean="0">
                <a:solidFill>
                  <a:schemeClr val="accent2">
                    <a:lumMod val="75000"/>
                  </a:schemeClr>
                </a:solidFill>
              </a:rPr>
              <a:t>Christine </a:t>
            </a:r>
            <a:r>
              <a:rPr lang="fr-FR" sz="2000" b="1" dirty="0" err="1" smtClean="0">
                <a:solidFill>
                  <a:schemeClr val="accent2">
                    <a:lumMod val="75000"/>
                  </a:schemeClr>
                </a:solidFill>
              </a:rPr>
              <a:t>Delphy</a:t>
            </a:r>
            <a:r>
              <a:rPr lang="fr-FR" sz="2000" b="1" dirty="0" smtClean="0">
                <a:solidFill>
                  <a:schemeClr val="accent2">
                    <a:lumMod val="75000"/>
                  </a:schemeClr>
                </a:solidFill>
              </a:rPr>
              <a:t> </a:t>
            </a:r>
            <a:r>
              <a:rPr lang="fr-FR" sz="2000" b="1" dirty="0" smtClean="0"/>
              <a:t>introduit le concept de genre depuis la littérature anglophone </a:t>
            </a:r>
            <a:r>
              <a:rPr lang="fr-FR" sz="2000" dirty="0" smtClean="0"/>
              <a:t>dans « Penser le genre</a:t>
            </a:r>
            <a:r>
              <a:rPr lang="fr-FR" sz="2000" i="1" dirty="0" smtClean="0"/>
              <a:t> »</a:t>
            </a:r>
            <a:r>
              <a:rPr lang="fr-FR" sz="2000" dirty="0" smtClean="0"/>
              <a:t> (1991) =&gt; distingue le genre et le sexe.</a:t>
            </a:r>
          </a:p>
          <a:p>
            <a:pPr algn="just">
              <a:buFont typeface="Wingdings" pitchFamily="2" charset="2"/>
              <a:buChar char="Ø"/>
            </a:pPr>
            <a:r>
              <a:rPr lang="fr-FR" sz="2000" dirty="0" smtClean="0"/>
              <a:t>Le </a:t>
            </a:r>
            <a:r>
              <a:rPr lang="fr-FR" sz="2000" b="1" dirty="0" smtClean="0"/>
              <a:t>sexe </a:t>
            </a:r>
            <a:r>
              <a:rPr lang="fr-FR" sz="2000" dirty="0" smtClean="0"/>
              <a:t>fait référence aux différences biologiques entre les femmes et les hommes (hormones, anatomie…). Mais le cas des </a:t>
            </a:r>
            <a:r>
              <a:rPr lang="fr-FR" sz="2000" b="1" dirty="0" err="1" smtClean="0"/>
              <a:t>intersexes</a:t>
            </a:r>
            <a:r>
              <a:rPr lang="fr-FR" sz="2000" b="1" dirty="0" smtClean="0"/>
              <a:t> </a:t>
            </a:r>
            <a:r>
              <a:rPr lang="fr-FR" sz="2000" dirty="0" smtClean="0"/>
              <a:t>montre tout de même que les catégorisations biologique peuvent être complexes.</a:t>
            </a:r>
          </a:p>
          <a:p>
            <a:pPr algn="just">
              <a:buFont typeface="Wingdings" pitchFamily="2" charset="2"/>
              <a:buChar char="Ø"/>
            </a:pPr>
            <a:r>
              <a:rPr lang="fr-FR" sz="2000" dirty="0" smtClean="0"/>
              <a:t>Le </a:t>
            </a:r>
            <a:r>
              <a:rPr lang="fr-FR" sz="2000" b="1" dirty="0" smtClean="0"/>
              <a:t>genre</a:t>
            </a:r>
            <a:r>
              <a:rPr lang="fr-FR" sz="2000" dirty="0" smtClean="0"/>
              <a:t>, par opposition au sexe biologique, fait référence aux </a:t>
            </a:r>
            <a:r>
              <a:rPr lang="fr-FR" sz="2000" b="1" dirty="0" smtClean="0"/>
              <a:t>différences sociales</a:t>
            </a:r>
            <a:r>
              <a:rPr lang="fr-FR" sz="2000" dirty="0" smtClean="0"/>
              <a:t> entre les femmes et les hommes =&gt;construction sociale. </a:t>
            </a:r>
          </a:p>
          <a:p>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LA DIVISION SEXUELLE DES ACTIVITÉS SOCIALES</a:t>
            </a:r>
            <a:endParaRPr lang="en-US" sz="2400" dirty="0"/>
          </a:p>
        </p:txBody>
      </p:sp>
      <p:sp>
        <p:nvSpPr>
          <p:cNvPr id="3" name="Content Placeholder 2"/>
          <p:cNvSpPr>
            <a:spLocks noGrp="1"/>
          </p:cNvSpPr>
          <p:nvPr>
            <p:ph sz="quarter" idx="1"/>
          </p:nvPr>
        </p:nvSpPr>
        <p:spPr/>
        <p:txBody>
          <a:bodyPr>
            <a:normAutofit fontScale="92500"/>
          </a:bodyPr>
          <a:lstStyle/>
          <a:p>
            <a:pPr algn="just"/>
            <a:r>
              <a:rPr lang="fr-FR" sz="1800" dirty="0" smtClean="0"/>
              <a:t>Les pères fondateurs de la sociologie et de l’anthropologie dès le XIXe siècle, ont constaté =&gt; marquage social des activités, ce qui signifie que certaines sphères d’activité sont réservées en priorité aux hommes ou aux femmes. </a:t>
            </a:r>
          </a:p>
          <a:p>
            <a:pPr lvl="0" algn="just"/>
            <a:r>
              <a:rPr lang="fr-FR" sz="1800" b="1" dirty="0" smtClean="0"/>
              <a:t>Emile Durkheim,</a:t>
            </a:r>
            <a:r>
              <a:rPr lang="fr-FR" sz="1800" dirty="0" smtClean="0"/>
              <a:t> </a:t>
            </a:r>
            <a:r>
              <a:rPr lang="fr-FR" sz="1800" i="1" dirty="0" smtClean="0"/>
              <a:t>Les règles de la méthode sociologique </a:t>
            </a:r>
            <a:r>
              <a:rPr lang="fr-FR" sz="1800" dirty="0" smtClean="0"/>
              <a:t>(1895) =&gt; il existe une </a:t>
            </a:r>
            <a:r>
              <a:rPr lang="fr-FR" sz="1800" b="1" dirty="0" smtClean="0"/>
              <a:t>division sexuelle du travail</a:t>
            </a:r>
            <a:r>
              <a:rPr lang="fr-FR" sz="1800" dirty="0" smtClean="0"/>
              <a:t>, c’est-à-dire une complémentarité des rôles entre hommes et femmes. </a:t>
            </a:r>
          </a:p>
          <a:p>
            <a:pPr algn="just"/>
            <a:r>
              <a:rPr lang="fr-FR" sz="1800" dirty="0" smtClean="0"/>
              <a:t>Cette </a:t>
            </a:r>
            <a:r>
              <a:rPr lang="fr-FR" sz="1800" b="1" dirty="0" smtClean="0"/>
              <a:t>division sexuelle des tâches</a:t>
            </a:r>
            <a:r>
              <a:rPr lang="fr-FR" sz="1800" dirty="0" smtClean="0"/>
              <a:t> repose ainsi à la fois sur la </a:t>
            </a:r>
            <a:r>
              <a:rPr lang="fr-FR" sz="1800" b="1" dirty="0" smtClean="0"/>
              <a:t>socialisation et le contrôle social</a:t>
            </a:r>
            <a:r>
              <a:rPr lang="fr-FR" sz="1800" dirty="0" smtClean="0"/>
              <a:t>.</a:t>
            </a:r>
            <a:endParaRPr lang="en-US" sz="1800" dirty="0" smtClean="0"/>
          </a:p>
          <a:p>
            <a:pPr algn="just"/>
            <a:r>
              <a:rPr lang="fr-FR" sz="1800" dirty="0" smtClean="0">
                <a:solidFill>
                  <a:srgbClr val="92D050"/>
                </a:solidFill>
              </a:rPr>
              <a:t>La </a:t>
            </a:r>
            <a:r>
              <a:rPr lang="fr-FR" sz="1800" b="1" dirty="0" smtClean="0">
                <a:solidFill>
                  <a:srgbClr val="92D050"/>
                </a:solidFill>
              </a:rPr>
              <a:t>socialisation</a:t>
            </a:r>
            <a:r>
              <a:rPr lang="fr-FR" sz="1800" dirty="0" smtClean="0">
                <a:solidFill>
                  <a:srgbClr val="92D050"/>
                </a:solidFill>
              </a:rPr>
              <a:t> est le processus d’intériorisation des normes et des valeurs. </a:t>
            </a:r>
            <a:endParaRPr lang="en-US" sz="1800" dirty="0" smtClean="0">
              <a:solidFill>
                <a:srgbClr val="92D050"/>
              </a:solidFill>
            </a:endParaRPr>
          </a:p>
          <a:p>
            <a:pPr algn="just"/>
            <a:r>
              <a:rPr lang="fr-FR" sz="1800" dirty="0" smtClean="0">
                <a:solidFill>
                  <a:srgbClr val="92D050"/>
                </a:solidFill>
              </a:rPr>
              <a:t>Le</a:t>
            </a:r>
            <a:r>
              <a:rPr lang="fr-FR" sz="1800" b="1" dirty="0" smtClean="0">
                <a:solidFill>
                  <a:srgbClr val="92D050"/>
                </a:solidFill>
              </a:rPr>
              <a:t> contrôle social</a:t>
            </a:r>
            <a:r>
              <a:rPr lang="fr-FR" sz="1800" dirty="0" smtClean="0">
                <a:solidFill>
                  <a:srgbClr val="92D050"/>
                </a:solidFill>
              </a:rPr>
              <a:t> est l'ensemble des moyens et des pratiques, formels ou informels, mis en œuvre au sein d'une société ou d'un groupe social, pour que ses membres agissent </a:t>
            </a:r>
            <a:r>
              <a:rPr lang="fr-FR" sz="1800" b="1" dirty="0" smtClean="0">
                <a:solidFill>
                  <a:srgbClr val="92D050"/>
                </a:solidFill>
              </a:rPr>
              <a:t>en conformité avec les normes dominantes en vigueur</a:t>
            </a:r>
            <a:r>
              <a:rPr lang="fr-FR" sz="1800" dirty="0" smtClean="0">
                <a:solidFill>
                  <a:srgbClr val="92D050"/>
                </a:solidFill>
              </a:rPr>
              <a:t> =&gt; </a:t>
            </a:r>
            <a:r>
              <a:rPr lang="fr-FR" sz="1800" dirty="0" smtClean="0"/>
              <a:t>permet de </a:t>
            </a:r>
            <a:r>
              <a:rPr lang="fr-FR" sz="1800" b="1" dirty="0" smtClean="0"/>
              <a:t>garantir l'ordre social</a:t>
            </a:r>
            <a:r>
              <a:rPr lang="fr-FR" sz="1800" dirty="0" smtClean="0"/>
              <a:t> et le respect du </a:t>
            </a:r>
            <a:r>
              <a:rPr lang="fr-FR" sz="1800" b="1" dirty="0" smtClean="0"/>
              <a:t>système de valeurs</a:t>
            </a:r>
            <a:r>
              <a:rPr lang="fr-FR" sz="1800" dirty="0" smtClean="0"/>
              <a:t>. </a:t>
            </a:r>
          </a:p>
          <a:p>
            <a:pPr algn="just"/>
            <a:r>
              <a:rPr lang="fr-FR" sz="1800" dirty="0" smtClean="0"/>
              <a:t>Sanction formelle / informelle et positive / négative.</a:t>
            </a:r>
            <a:endParaRPr lang="en-US" sz="1800" dirty="0" smtClean="0"/>
          </a:p>
          <a:p>
            <a:pPr lvl="0"/>
            <a:endParaRPr lang="en-US" sz="1800" dirty="0" smtClean="0"/>
          </a:p>
          <a:p>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800" b="1" dirty="0" smtClean="0">
                <a:solidFill>
                  <a:schemeClr val="accent2">
                    <a:lumMod val="75000"/>
                  </a:schemeClr>
                </a:solidFill>
              </a:rPr>
              <a:t>I. LA DIVISION SEXUELLE DES ACTIVITÉS SOCIALES</a:t>
            </a:r>
            <a:endParaRPr lang="en-US" sz="2800" dirty="0"/>
          </a:p>
        </p:txBody>
      </p:sp>
      <p:sp>
        <p:nvSpPr>
          <p:cNvPr id="3" name="Content Placeholder 2"/>
          <p:cNvSpPr>
            <a:spLocks noGrp="1"/>
          </p:cNvSpPr>
          <p:nvPr>
            <p:ph sz="quarter" idx="1"/>
          </p:nvPr>
        </p:nvSpPr>
        <p:spPr/>
        <p:txBody>
          <a:bodyPr>
            <a:normAutofit/>
          </a:bodyPr>
          <a:lstStyle/>
          <a:p>
            <a:pPr algn="just"/>
            <a:r>
              <a:rPr lang="fr-FR" sz="2000" dirty="0" smtClean="0"/>
              <a:t>Dans les sociétés où les tâches sont systématiquement divisées entre des tâches marquées socialement comme féminines et masculines =&gt; impossibilité d’échapper à la règle de l’</a:t>
            </a:r>
            <a:r>
              <a:rPr lang="fr-FR" sz="2000" b="1" dirty="0" err="1" smtClean="0"/>
              <a:t>hétéronormativité</a:t>
            </a:r>
            <a:r>
              <a:rPr lang="fr-FR" sz="2000" b="1" dirty="0" smtClean="0"/>
              <a:t>.</a:t>
            </a:r>
            <a:r>
              <a:rPr lang="fr-FR" sz="2000" dirty="0" smtClean="0"/>
              <a:t> </a:t>
            </a:r>
          </a:p>
          <a:p>
            <a:pPr algn="just"/>
            <a:r>
              <a:rPr lang="fr-FR" sz="2000" b="1" dirty="0" smtClean="0"/>
              <a:t>Claude Lévi-Strauss</a:t>
            </a:r>
            <a:r>
              <a:rPr lang="fr-FR" sz="2000" dirty="0" smtClean="0"/>
              <a:t>, </a:t>
            </a:r>
            <a:r>
              <a:rPr lang="fr-FR" sz="2000" i="1" dirty="0" smtClean="0"/>
              <a:t>Les structures élémentaires de la parenté</a:t>
            </a:r>
            <a:r>
              <a:rPr lang="fr-FR" sz="2000" dirty="0" smtClean="0"/>
              <a:t> (1947) =&gt; Il étudie Bororo et les Nambikwara en Amazonie. </a:t>
            </a:r>
          </a:p>
          <a:p>
            <a:pPr algn="just">
              <a:buFont typeface="Wingdings" pitchFamily="2" charset="2"/>
              <a:buChar char="Ø"/>
            </a:pPr>
            <a:r>
              <a:rPr lang="fr-FR" sz="2000" dirty="0" smtClean="0"/>
              <a:t>ces sociétés n’interdisent pas forcément les rapports sexuels entre personnes de même sexe mais plutôt la conjugalité homosexuelle :</a:t>
            </a:r>
          </a:p>
          <a:p>
            <a:pPr algn="just">
              <a:buFont typeface="Wingdings" pitchFamily="2" charset="2"/>
              <a:buChar char="Ø"/>
            </a:pPr>
            <a:r>
              <a:rPr lang="fr-FR" sz="2000" dirty="0" smtClean="0"/>
              <a:t>la division sexuelle du travail entre hommes et femmes crée une situation dans laquelle la vie en couple hétérosexuelle est obligatoire.</a:t>
            </a:r>
          </a:p>
          <a:p>
            <a:pPr algn="just">
              <a:buFont typeface="Wingdings" pitchFamily="2" charset="2"/>
              <a:buChar char="Ø"/>
            </a:pPr>
            <a:r>
              <a:rPr lang="fr-FR" sz="2000" dirty="0" smtClean="0"/>
              <a:t>l’</a:t>
            </a:r>
            <a:r>
              <a:rPr lang="fr-FR" sz="2000" dirty="0" err="1" smtClean="0"/>
              <a:t>hétéronormativité</a:t>
            </a:r>
            <a:r>
              <a:rPr lang="fr-FR" sz="2000" dirty="0" smtClean="0"/>
              <a:t> est une </a:t>
            </a:r>
            <a:r>
              <a:rPr lang="fr-FR" sz="2000" b="1" dirty="0" smtClean="0"/>
              <a:t>pression sociale à l’hétérosexualité</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800" b="1" dirty="0" smtClean="0">
                <a:solidFill>
                  <a:schemeClr val="accent2">
                    <a:lumMod val="75000"/>
                  </a:schemeClr>
                </a:solidFill>
              </a:rPr>
              <a:t/>
            </a:r>
            <a:br>
              <a:rPr lang="fr-FR" sz="2800" b="1" dirty="0" smtClean="0">
                <a:solidFill>
                  <a:schemeClr val="accent2">
                    <a:lumMod val="75000"/>
                  </a:schemeClr>
                </a:solidFill>
              </a:rPr>
            </a:br>
            <a:r>
              <a:rPr lang="fr-FR" sz="2200" b="1" dirty="0" smtClean="0">
                <a:solidFill>
                  <a:schemeClr val="accent2">
                    <a:lumMod val="75000"/>
                  </a:schemeClr>
                </a:solidFill>
              </a:rPr>
              <a:t>I. LA DIVISION SEXUELLE DES ACTIVITÉS SOCIALES</a:t>
            </a:r>
            <a:br>
              <a:rPr lang="fr-FR" sz="2200" b="1" dirty="0" smtClean="0">
                <a:solidFill>
                  <a:schemeClr val="accent2">
                    <a:lumMod val="75000"/>
                  </a:schemeClr>
                </a:solidFill>
              </a:rPr>
            </a:br>
            <a:r>
              <a:rPr lang="fr-FR" sz="2200" b="1" dirty="0" smtClean="0">
                <a:solidFill>
                  <a:schemeClr val="accent2">
                    <a:lumMod val="75000"/>
                  </a:schemeClr>
                </a:solidFill>
              </a:rPr>
              <a:t>A. Françoise Héritier et la valence différentielle des sexes.</a:t>
            </a:r>
            <a:r>
              <a:rPr lang="en-US" sz="2800" b="1" dirty="0" smtClean="0">
                <a:solidFill>
                  <a:schemeClr val="accent2">
                    <a:lumMod val="75000"/>
                  </a:schemeClr>
                </a:solidFill>
              </a:rPr>
              <a:t/>
            </a:r>
            <a:br>
              <a:rPr lang="en-US" sz="2800" b="1" dirty="0" smtClean="0">
                <a:solidFill>
                  <a:schemeClr val="accent2">
                    <a:lumMod val="75000"/>
                  </a:schemeClr>
                </a:solidFill>
              </a:rPr>
            </a:br>
            <a:endParaRPr lang="en-US" sz="2800" dirty="0">
              <a:solidFill>
                <a:schemeClr val="accent2">
                  <a:lumMod val="75000"/>
                </a:schemeClr>
              </a:solidFill>
            </a:endParaRPr>
          </a:p>
        </p:txBody>
      </p:sp>
      <p:sp>
        <p:nvSpPr>
          <p:cNvPr id="3" name="Content Placeholder 2"/>
          <p:cNvSpPr>
            <a:spLocks noGrp="1"/>
          </p:cNvSpPr>
          <p:nvPr>
            <p:ph sz="quarter" idx="1"/>
          </p:nvPr>
        </p:nvSpPr>
        <p:spPr/>
        <p:txBody>
          <a:bodyPr>
            <a:normAutofit fontScale="92500" lnSpcReduction="10000"/>
          </a:bodyPr>
          <a:lstStyle/>
          <a:p>
            <a:pPr algn="just"/>
            <a:r>
              <a:rPr lang="fr-FR" sz="2000" b="1" dirty="0" smtClean="0">
                <a:solidFill>
                  <a:schemeClr val="accent2">
                    <a:lumMod val="75000"/>
                  </a:schemeClr>
                </a:solidFill>
              </a:rPr>
              <a:t>Françoise Héritier</a:t>
            </a:r>
            <a:r>
              <a:rPr lang="fr-FR" sz="2000" dirty="0" smtClean="0"/>
              <a:t>,</a:t>
            </a:r>
            <a:r>
              <a:rPr lang="fr-FR" sz="2000" i="1" dirty="0" smtClean="0"/>
              <a:t> L’exercice de la parenté, 1981 =&gt; </a:t>
            </a:r>
            <a:r>
              <a:rPr lang="fr-FR" sz="2000" dirty="0" smtClean="0"/>
              <a:t>étudie</a:t>
            </a:r>
            <a:r>
              <a:rPr lang="fr-FR" sz="2000" i="1" dirty="0" smtClean="0"/>
              <a:t> </a:t>
            </a:r>
            <a:r>
              <a:rPr lang="fr-FR" sz="2000" dirty="0" smtClean="0"/>
              <a:t>les règles socialement construites qui organisent l’union de nature conjugale d’une femme et d’un homme =&gt; Analyse des </a:t>
            </a:r>
            <a:r>
              <a:rPr lang="fr-FR" sz="2000" b="1" dirty="0" err="1" smtClean="0"/>
              <a:t>Samo</a:t>
            </a:r>
            <a:r>
              <a:rPr lang="fr-FR" sz="2000" dirty="0" smtClean="0"/>
              <a:t>, peuple du Burkina-Faso</a:t>
            </a:r>
          </a:p>
          <a:p>
            <a:pPr algn="just">
              <a:buFont typeface="Wingdings" pitchFamily="2" charset="2"/>
              <a:buChar char="Ø"/>
            </a:pPr>
            <a:r>
              <a:rPr lang="fr-FR" sz="2000" b="1" dirty="0" smtClean="0"/>
              <a:t>« valence différentielle des sexes » </a:t>
            </a:r>
            <a:r>
              <a:rPr lang="fr-FR" sz="2000" dirty="0" smtClean="0"/>
              <a:t>: toute cette organisation place le masculin en son centre et répond à l’intérêt d’une prévalence sociale des hommes </a:t>
            </a:r>
          </a:p>
          <a:p>
            <a:pPr algn="just">
              <a:buFont typeface="Wingdings" pitchFamily="2" charset="2"/>
              <a:buChar char="Ø"/>
            </a:pPr>
            <a:r>
              <a:rPr lang="fr-FR" sz="2000" dirty="0" smtClean="0"/>
              <a:t>la </a:t>
            </a:r>
            <a:r>
              <a:rPr lang="fr-FR" sz="2000" b="1" dirty="0" smtClean="0"/>
              <a:t>construction hiérarchique qui place le masculin au dessus du féminin procède de la nécessité pour les hommes de prendre le contrôle de la reproduction</a:t>
            </a:r>
            <a:r>
              <a:rPr lang="fr-FR" sz="2000" dirty="0" smtClean="0"/>
              <a:t>.</a:t>
            </a:r>
          </a:p>
          <a:p>
            <a:pPr lvl="0" algn="just">
              <a:buNone/>
            </a:pPr>
            <a:r>
              <a:rPr lang="fr-FR" sz="2000" dirty="0" smtClean="0"/>
              <a:t>     « </a:t>
            </a:r>
            <a:r>
              <a:rPr lang="fr-FR" sz="2000" i="1" dirty="0" smtClean="0"/>
              <a:t>Parce que les hommes n’enfantent pas directement avec leur propre corps, alors que les femmes enfantent des filles et des garçons, ils ont fait en sorte que les corps féminins soient à leur disposition.</a:t>
            </a:r>
            <a:r>
              <a:rPr lang="fr-FR" sz="2000" dirty="0" smtClean="0"/>
              <a:t> ».</a:t>
            </a:r>
            <a:endParaRPr lang="en-US" sz="2000" dirty="0" smtClean="0"/>
          </a:p>
          <a:p>
            <a:pPr algn="just">
              <a:buFont typeface="Symbol"/>
              <a:buChar char="Þ"/>
            </a:pPr>
            <a:r>
              <a:rPr lang="fr-FR" sz="2000" dirty="0" smtClean="0"/>
              <a:t>Le déclin de la </a:t>
            </a:r>
            <a:r>
              <a:rPr lang="fr-FR" sz="2000" b="1" dirty="0" smtClean="0"/>
              <a:t>valence différentielle des sexes </a:t>
            </a:r>
          </a:p>
          <a:p>
            <a:pPr algn="just">
              <a:buNone/>
            </a:pP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LA DIVISION SEXUELLE DES ACTIVITÉS SOCIALES</a:t>
            </a:r>
            <a:br>
              <a:rPr lang="fr-FR" sz="2400" b="1" dirty="0" smtClean="0">
                <a:solidFill>
                  <a:schemeClr val="accent2">
                    <a:lumMod val="75000"/>
                  </a:schemeClr>
                </a:solidFill>
              </a:rPr>
            </a:br>
            <a:r>
              <a:rPr lang="fr-FR" sz="2400" b="1" dirty="0" smtClean="0">
                <a:solidFill>
                  <a:schemeClr val="accent2">
                    <a:lumMod val="75000"/>
                  </a:schemeClr>
                </a:solidFill>
              </a:rPr>
              <a:t>B. Pierre Bourdieu et la domination masculine.</a:t>
            </a:r>
            <a:endParaRPr lang="en-US" sz="2400" dirty="0">
              <a:solidFill>
                <a:schemeClr val="accent2">
                  <a:lumMod val="75000"/>
                </a:schemeClr>
              </a:solidFill>
            </a:endParaRPr>
          </a:p>
        </p:txBody>
      </p:sp>
      <p:sp>
        <p:nvSpPr>
          <p:cNvPr id="3" name="Content Placeholder 2"/>
          <p:cNvSpPr>
            <a:spLocks noGrp="1"/>
          </p:cNvSpPr>
          <p:nvPr>
            <p:ph sz="quarter" idx="1"/>
          </p:nvPr>
        </p:nvSpPr>
        <p:spPr/>
        <p:txBody>
          <a:bodyPr>
            <a:normAutofit fontScale="92500" lnSpcReduction="20000"/>
          </a:bodyPr>
          <a:lstStyle/>
          <a:p>
            <a:pPr algn="just"/>
            <a:r>
              <a:rPr lang="fr-FR" sz="2000" b="1" dirty="0" smtClean="0">
                <a:solidFill>
                  <a:schemeClr val="accent2">
                    <a:lumMod val="75000"/>
                  </a:schemeClr>
                </a:solidFill>
              </a:rPr>
              <a:t>Pierre Bourdieu</a:t>
            </a:r>
            <a:r>
              <a:rPr lang="fr-FR" sz="2000" dirty="0" smtClean="0"/>
              <a:t>, </a:t>
            </a:r>
            <a:r>
              <a:rPr lang="fr-FR" sz="2000" i="1" dirty="0" smtClean="0"/>
              <a:t>La domination masculine </a:t>
            </a:r>
            <a:r>
              <a:rPr lang="fr-FR" sz="2000" dirty="0" smtClean="0"/>
              <a:t>(1998) =&gt; insiste sur l'intériorisation inconsciente et partagée par les femmes du rapport de domination masculine</a:t>
            </a:r>
          </a:p>
          <a:p>
            <a:pPr algn="just"/>
            <a:r>
              <a:rPr lang="fr-FR" sz="2000" dirty="0" smtClean="0"/>
              <a:t>L’habitus décrit ce qui relie l’individu et la société. </a:t>
            </a:r>
            <a:r>
              <a:rPr lang="fr-FR" sz="2000" b="1" dirty="0" smtClean="0">
                <a:solidFill>
                  <a:schemeClr val="accent1">
                    <a:lumMod val="75000"/>
                  </a:schemeClr>
                </a:solidFill>
              </a:rPr>
              <a:t>L’habitus </a:t>
            </a:r>
            <a:r>
              <a:rPr lang="fr-FR" sz="2000" dirty="0" smtClean="0">
                <a:solidFill>
                  <a:schemeClr val="accent1">
                    <a:lumMod val="75000"/>
                  </a:schemeClr>
                </a:solidFill>
              </a:rPr>
              <a:t>relève de schèmes de perception (manières de percevoir le monde), d’appréciation (manières de le juger) et d’action (manières de s’y comporter) acquis par l’individu au cours du processus de socialisation</a:t>
            </a:r>
            <a:r>
              <a:rPr lang="fr-FR" sz="2000" b="1" dirty="0" smtClean="0">
                <a:solidFill>
                  <a:schemeClr val="accent1">
                    <a:lumMod val="75000"/>
                  </a:schemeClr>
                </a:solidFill>
              </a:rPr>
              <a:t>.</a:t>
            </a:r>
            <a:r>
              <a:rPr lang="fr-FR" sz="2000" dirty="0" smtClean="0">
                <a:solidFill>
                  <a:schemeClr val="accent1">
                    <a:lumMod val="75000"/>
                  </a:schemeClr>
                </a:solidFill>
              </a:rPr>
              <a:t> </a:t>
            </a:r>
          </a:p>
          <a:p>
            <a:pPr algn="just">
              <a:buFont typeface="Wingdings" pitchFamily="2" charset="2"/>
              <a:buChar char="q"/>
            </a:pPr>
            <a:r>
              <a:rPr lang="fr-FR" sz="2000" dirty="0" smtClean="0"/>
              <a:t>Par socialisation, les femmes ont </a:t>
            </a:r>
            <a:r>
              <a:rPr lang="fr-FR" sz="2000" b="1" dirty="0" smtClean="0"/>
              <a:t>intériorisé qu’elles ont un statut social inférieur. </a:t>
            </a:r>
          </a:p>
          <a:p>
            <a:pPr algn="just">
              <a:buFont typeface="Wingdings" pitchFamily="2" charset="2"/>
              <a:buChar char="Ø"/>
            </a:pPr>
            <a:r>
              <a:rPr lang="fr-FR" sz="1800" dirty="0" smtClean="0">
                <a:solidFill>
                  <a:schemeClr val="bg2">
                    <a:lumMod val="25000"/>
                  </a:schemeClr>
                </a:solidFill>
              </a:rPr>
              <a:t>les pratiques qu’elles choisissent en termes de choix de carrière, d’orientation scolaire, de vie familiale et d’investissement politique ne remettent pas en cause la hiérarchie des sexes.</a:t>
            </a:r>
          </a:p>
          <a:p>
            <a:pPr algn="just">
              <a:buFont typeface="Wingdings" pitchFamily="2" charset="2"/>
              <a:buChar char="Ø"/>
            </a:pPr>
            <a:r>
              <a:rPr lang="fr-FR" sz="1800" dirty="0" smtClean="0">
                <a:solidFill>
                  <a:schemeClr val="bg2">
                    <a:lumMod val="25000"/>
                  </a:schemeClr>
                </a:solidFill>
              </a:rPr>
              <a:t>Beaucoup de femmes désirent en fait leur destin probable, c’est que Bourdieu appelle l’</a:t>
            </a:r>
            <a:r>
              <a:rPr lang="fr-FR" sz="1800" b="1" i="1" dirty="0" err="1" smtClean="0">
                <a:solidFill>
                  <a:schemeClr val="bg2">
                    <a:lumMod val="25000"/>
                  </a:schemeClr>
                </a:solidFill>
              </a:rPr>
              <a:t>amor</a:t>
            </a:r>
            <a:r>
              <a:rPr lang="fr-FR" sz="1800" b="1" i="1" dirty="0" smtClean="0">
                <a:solidFill>
                  <a:schemeClr val="bg2">
                    <a:lumMod val="25000"/>
                  </a:schemeClr>
                </a:solidFill>
              </a:rPr>
              <a:t> </a:t>
            </a:r>
            <a:r>
              <a:rPr lang="fr-FR" sz="1800" b="1" i="1" dirty="0" err="1" smtClean="0">
                <a:solidFill>
                  <a:schemeClr val="bg2">
                    <a:lumMod val="25000"/>
                  </a:schemeClr>
                </a:solidFill>
              </a:rPr>
              <a:t>fati</a:t>
            </a:r>
            <a:r>
              <a:rPr lang="fr-FR" sz="1800" dirty="0" smtClean="0">
                <a:solidFill>
                  <a:schemeClr val="bg2">
                    <a:lumMod val="25000"/>
                  </a:schemeClr>
                </a:solidFill>
              </a:rPr>
              <a:t>. </a:t>
            </a:r>
          </a:p>
          <a:p>
            <a:pPr algn="just">
              <a:buFont typeface="Wingdings" pitchFamily="2" charset="2"/>
              <a:buChar char="Ø"/>
            </a:pPr>
            <a:r>
              <a:rPr lang="fr-FR" sz="1800" dirty="0" smtClean="0">
                <a:solidFill>
                  <a:schemeClr val="bg2">
                    <a:lumMod val="25000"/>
                  </a:schemeClr>
                </a:solidFill>
              </a:rPr>
              <a:t>Les hommes et les femmes n’ont donc pas conscience que la domination masculine est socialement construite. </a:t>
            </a:r>
            <a:endParaRPr lang="en-US" sz="1800" dirty="0" smtClean="0">
              <a:solidFill>
                <a:schemeClr val="bg2">
                  <a:lumMod val="25000"/>
                </a:schemeClr>
              </a:solidFill>
            </a:endParaRPr>
          </a:p>
          <a:p>
            <a:pPr algn="just">
              <a:buFont typeface="Wingdings" pitchFamily="2" charset="2"/>
              <a:buChar char="Ø"/>
            </a:pPr>
            <a:endParaRPr lang="en-US" sz="1800" dirty="0">
              <a:solidFill>
                <a:schemeClr val="bg2">
                  <a:lumMod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400" b="1" dirty="0" smtClean="0">
                <a:solidFill>
                  <a:schemeClr val="accent2">
                    <a:lumMod val="75000"/>
                  </a:schemeClr>
                </a:solidFill>
              </a:rPr>
              <a:t>I. LA DIVISION SEXUELLE DES ACTIVITÉS SOCIALES</a:t>
            </a:r>
            <a:br>
              <a:rPr lang="fr-FR" sz="2400" b="1" dirty="0" smtClean="0">
                <a:solidFill>
                  <a:schemeClr val="accent2">
                    <a:lumMod val="75000"/>
                  </a:schemeClr>
                </a:solidFill>
              </a:rPr>
            </a:br>
            <a:r>
              <a:rPr lang="fr-FR" sz="2400" b="1" dirty="0" smtClean="0">
                <a:solidFill>
                  <a:schemeClr val="accent2">
                    <a:lumMod val="75000"/>
                  </a:schemeClr>
                </a:solidFill>
              </a:rPr>
              <a:t>B. Pierre Bourdieu et la domination masculine.</a:t>
            </a:r>
            <a:endParaRPr lang="en-US" sz="2400" b="1" dirty="0" smtClean="0">
              <a:solidFill>
                <a:schemeClr val="accent2">
                  <a:lumMod val="75000"/>
                </a:schemeClr>
              </a:solidFill>
            </a:endParaRPr>
          </a:p>
        </p:txBody>
      </p:sp>
      <p:sp>
        <p:nvSpPr>
          <p:cNvPr id="3" name="Content Placeholder 2"/>
          <p:cNvSpPr>
            <a:spLocks noGrp="1"/>
          </p:cNvSpPr>
          <p:nvPr>
            <p:ph sz="quarter" idx="1"/>
          </p:nvPr>
        </p:nvSpPr>
        <p:spPr/>
        <p:txBody>
          <a:bodyPr>
            <a:normAutofit fontScale="85000" lnSpcReduction="10000"/>
          </a:bodyPr>
          <a:lstStyle/>
          <a:p>
            <a:pPr lvl="0" algn="just"/>
            <a:r>
              <a:rPr lang="fr-FR" sz="1900" dirty="0" smtClean="0"/>
              <a:t>Des études d’anthropologues montrent la </a:t>
            </a:r>
            <a:r>
              <a:rPr lang="fr-FR" sz="1900" b="1" dirty="0" smtClean="0"/>
              <a:t>diversité des principes de socialisation et des conceptions du genre </a:t>
            </a:r>
            <a:r>
              <a:rPr lang="fr-FR" sz="1900" dirty="0" smtClean="0"/>
              <a:t>en étudiant les sociétés traditionnelles.</a:t>
            </a:r>
          </a:p>
          <a:p>
            <a:pPr lvl="0" algn="just"/>
            <a:r>
              <a:rPr lang="fr-FR" sz="1900" b="1" dirty="0" smtClean="0">
                <a:solidFill>
                  <a:schemeClr val="accent2">
                    <a:lumMod val="75000"/>
                  </a:schemeClr>
                </a:solidFill>
              </a:rPr>
              <a:t>Ruth Benedict </a:t>
            </a:r>
            <a:r>
              <a:rPr lang="fr-FR" sz="1900" dirty="0" smtClean="0"/>
              <a:t>(1887-1948), </a:t>
            </a:r>
            <a:r>
              <a:rPr lang="fr-FR" sz="1900" i="1" dirty="0" smtClean="0"/>
              <a:t>Échantillon de civilisation </a:t>
            </a:r>
            <a:r>
              <a:rPr lang="fr-FR" sz="1900" dirty="0" smtClean="0"/>
              <a:t>: </a:t>
            </a:r>
            <a:r>
              <a:rPr lang="fr-FR" sz="1900" i="1" dirty="0" smtClean="0"/>
              <a:t>Pattern of culture</a:t>
            </a:r>
            <a:r>
              <a:rPr lang="fr-FR" sz="1900" dirty="0" smtClean="0"/>
              <a:t> (1934) =&gt; « </a:t>
            </a:r>
            <a:r>
              <a:rPr lang="fr-FR" sz="1900" b="1" dirty="0" smtClean="0"/>
              <a:t>pattern of culture</a:t>
            </a:r>
            <a:r>
              <a:rPr lang="fr-FR" sz="1900" dirty="0" smtClean="0"/>
              <a:t> » = « personnalité de base ». </a:t>
            </a:r>
          </a:p>
          <a:p>
            <a:pPr lvl="0" algn="just">
              <a:buFont typeface="Wingdings" pitchFamily="2" charset="2"/>
              <a:buChar char="Ø"/>
            </a:pPr>
            <a:r>
              <a:rPr lang="fr-FR" sz="1900" dirty="0" smtClean="0"/>
              <a:t>Chez les Zuñis chacun peut s’identifier selon un code à </a:t>
            </a:r>
            <a:r>
              <a:rPr lang="fr-FR" sz="1900" b="1" dirty="0" smtClean="0"/>
              <a:t>cinq genres</a:t>
            </a:r>
            <a:r>
              <a:rPr lang="fr-FR" sz="1900" dirty="0" smtClean="0"/>
              <a:t> : homme, femme, « deux esprits » femme, « deux esprits » homme ou transgenre </a:t>
            </a:r>
          </a:p>
          <a:p>
            <a:pPr lvl="0" algn="just">
              <a:buFont typeface="Wingdings" pitchFamily="2" charset="2"/>
              <a:buChar char="Ø"/>
            </a:pPr>
            <a:r>
              <a:rPr lang="fr-FR" sz="1900" dirty="0" smtClean="0"/>
              <a:t>Les « </a:t>
            </a:r>
            <a:r>
              <a:rPr lang="fr-FR" sz="1900" b="1" dirty="0" smtClean="0"/>
              <a:t>deux Esprits »</a:t>
            </a:r>
            <a:r>
              <a:rPr lang="fr-FR" sz="1900" dirty="0" smtClean="0"/>
              <a:t> peuvent faire toutes les activités d’ordinaire réservées uniquement à l’un des deux sexes. </a:t>
            </a:r>
            <a:endParaRPr lang="en-US" sz="1900" dirty="0" smtClean="0"/>
          </a:p>
          <a:p>
            <a:pPr algn="just"/>
            <a:r>
              <a:rPr lang="fr-FR" sz="1900" b="1" dirty="0" smtClean="0">
                <a:solidFill>
                  <a:schemeClr val="accent2">
                    <a:lumMod val="75000"/>
                  </a:schemeClr>
                </a:solidFill>
              </a:rPr>
              <a:t>Margaret Mead</a:t>
            </a:r>
            <a:r>
              <a:rPr lang="fr-FR" sz="1900" dirty="0" smtClean="0">
                <a:solidFill>
                  <a:schemeClr val="accent2">
                    <a:lumMod val="75000"/>
                  </a:schemeClr>
                </a:solidFill>
              </a:rPr>
              <a:t> </a:t>
            </a:r>
            <a:r>
              <a:rPr lang="fr-FR" sz="1900" dirty="0" smtClean="0"/>
              <a:t>(1901-1978), </a:t>
            </a:r>
            <a:r>
              <a:rPr lang="fr-FR" sz="1900" i="1" dirty="0" smtClean="0"/>
              <a:t>Mœurs et sexualité en Océanie</a:t>
            </a:r>
            <a:r>
              <a:rPr lang="fr-FR" sz="1900" dirty="0" smtClean="0"/>
              <a:t> (1935), </a:t>
            </a:r>
          </a:p>
          <a:p>
            <a:pPr algn="just">
              <a:buFont typeface="Wingdings" pitchFamily="2" charset="2"/>
              <a:buChar char="Ø"/>
            </a:pPr>
            <a:r>
              <a:rPr lang="fr-FR" sz="1900" dirty="0" smtClean="0"/>
              <a:t>les grandes catégories de classification des individus comme l’âge et le sexe sont des catégorisations sociales et non de simples données biologiques. </a:t>
            </a:r>
          </a:p>
          <a:p>
            <a:pPr algn="just">
              <a:buFont typeface="Wingdings" pitchFamily="2" charset="2"/>
              <a:buChar char="Ø"/>
            </a:pPr>
            <a:r>
              <a:rPr lang="fr-FR" sz="1900" dirty="0" smtClean="0"/>
              <a:t>trois sociétés de Nouvelle-Guinée, les </a:t>
            </a:r>
            <a:r>
              <a:rPr lang="fr-FR" sz="1900" b="1" dirty="0" smtClean="0"/>
              <a:t>Mundugumor, les Arapesh, les </a:t>
            </a:r>
            <a:r>
              <a:rPr lang="fr-FR" sz="1900" b="1" dirty="0" err="1" smtClean="0"/>
              <a:t>Chambuli</a:t>
            </a:r>
            <a:r>
              <a:rPr lang="fr-FR" sz="1900" dirty="0" smtClean="0"/>
              <a:t> =&gt; les activités et personnalités attribuées à chaque sexe varient selon les sociétés.</a:t>
            </a:r>
          </a:p>
          <a:p>
            <a:pPr algn="just">
              <a:buFont typeface="Wingdings" pitchFamily="2" charset="2"/>
              <a:buChar char="Ø"/>
            </a:pPr>
            <a:r>
              <a:rPr lang="fr-FR" sz="1900" dirty="0" smtClean="0"/>
              <a:t>Analyse du caractère relatif de la déviance.</a:t>
            </a:r>
            <a:endParaRPr lang="en-US" sz="1900" dirty="0" smtClean="0"/>
          </a:p>
          <a:p>
            <a:pPr algn="just">
              <a:buFont typeface="Wingdings" pitchFamily="2" charset="2"/>
              <a:buChar char="Ø"/>
            </a:pPr>
            <a:endParaRPr lang="en-US" sz="2000" dirty="0" smtClean="0"/>
          </a:p>
          <a:p>
            <a:pPr algn="just">
              <a:buFont typeface="Wingdings" pitchFamily="2" charset="2"/>
              <a:buChar char="Ø"/>
            </a:pPr>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1194</TotalTime>
  <Words>1806</Words>
  <Application>Microsoft Office PowerPoint</Application>
  <PresentationFormat>On-screen Show (4:3)</PresentationFormat>
  <Paragraphs>136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Median</vt:lpstr>
      <vt:lpstr>CHAPITRE 3. LA SOCIOLOGIE DU GENRE</vt:lpstr>
      <vt:lpstr>Introduction</vt:lpstr>
      <vt:lpstr>Introduction</vt:lpstr>
      <vt:lpstr>Introduction</vt:lpstr>
      <vt:lpstr>I. LA DIVISION SEXUELLE DES ACTIVITÉS SOCIALES</vt:lpstr>
      <vt:lpstr>I. LA DIVISION SEXUELLE DES ACTIVITÉS SOCIALES</vt:lpstr>
      <vt:lpstr> I. LA DIVISION SEXUELLE DES ACTIVITÉS SOCIALES A. Françoise Héritier et la valence différentielle des sexes. </vt:lpstr>
      <vt:lpstr>I. LA DIVISION SEXUELLE DES ACTIVITÉS SOCIALES B. Pierre Bourdieu et la domination masculine.</vt:lpstr>
      <vt:lpstr>I. LA DIVISION SEXUELLE DES ACTIVITÉS SOCIALES B. Pierre Bourdieu et la domination masculine.</vt:lpstr>
      <vt:lpstr>I. LA DIVISION SEXUELLE DES ACTIVITÉS SOCIALES C. Les stéréotypes de sexe</vt:lpstr>
      <vt:lpstr>I. LA DIVISION SEXUELLE DES ACTIVITÉS SOCIALES C. Les stéréotypes de sexe</vt:lpstr>
      <vt:lpstr>Diplôme le plus élevé obtenu selon l’âge et le sexe en 2019 (en %)</vt:lpstr>
      <vt:lpstr>I. LA DIVISION SEXUELLE DES ACTIVITÉS SOCIALES C. Les stéréotypes de sexe</vt:lpstr>
      <vt:lpstr>I. LA DIVISION SEXUELLE DES ACTIVITÉS SOCIALES C. Les stéréotypes de sexe</vt:lpstr>
      <vt:lpstr>Slide 15</vt:lpstr>
      <vt:lpstr>Slide 16</vt:lpstr>
      <vt:lpstr>Les filières où le pourcentage de femmes est le plus élevé sont les moins rémunératrices</vt:lpstr>
      <vt:lpstr>Répartition des secteurs d’activité de l’employeur selon le genre (en %)</vt:lpstr>
      <vt:lpstr>Le recrutement social des grandes école</vt:lpstr>
      <vt:lpstr>Slide 20</vt:lpstr>
      <vt:lpstr>Slide 21</vt:lpstr>
      <vt:lpstr>I. LA DIVISION SEXUELLE DES ACTIVITÉS SOCIALES C. Les stéréotypes de sexe</vt:lpstr>
      <vt:lpstr>II. LA PLACE DES FEMMES SUR LE MARCHÉ DU TRAVAIL.</vt:lpstr>
      <vt:lpstr>Evolution du taux d’activité des hommes et des femmes</vt:lpstr>
      <vt:lpstr>Taux de chômage par sexe (en %) entre 1975 et 2021.</vt:lpstr>
      <vt:lpstr>II. LA PLACE DES FEMMES SUR LE MARCHÉ DU TRAVAIL. A.L’Etat social et la prise en compte du travail des femmes.</vt:lpstr>
      <vt:lpstr>II. LA PLACE DES FEMMES SUR LE MARCHÉ DU TRAVAIL. A.L’Etat social et la prise en compte du travail des femmes.</vt:lpstr>
      <vt:lpstr> II. LA PLACE DES FEMMES SUR LE MARCHÉ DU TRAVAIL. B. Les causes du maintien d’une inégalité salariale entre hommes et femmes. .</vt:lpstr>
      <vt:lpstr>Les vingt professions les plus fréquentes selon le sexe. </vt:lpstr>
      <vt:lpstr>II. LA PLACE DES FEMMES SUR LE MARCHÉ DU TRAVAIL. B. Les causes du maintien d’une inégalité salariale entre hommes et femmes.</vt:lpstr>
      <vt:lpstr>Ecarts de rémunération et de temps de travail moyens entre femmes et hommes en 2017.</vt:lpstr>
      <vt:lpstr>Slide 32</vt:lpstr>
      <vt:lpstr>Evolution des temps sociaux au cours d’une journée moyenne entre 1986 et 2010 (en heures et en minutes).</vt:lpstr>
      <vt:lpstr>La nouvelle génération dans les pas des précédentes.</vt:lpstr>
      <vt:lpstr>Ecart de rémunération entre les femmes et les hommes: le poids de chaque composante</vt:lpstr>
      <vt:lpstr>Conclusion</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stéph</dc:creator>
  <cp:lastModifiedBy>stéph</cp:lastModifiedBy>
  <cp:revision>31</cp:revision>
  <dcterms:created xsi:type="dcterms:W3CDTF">2022-07-30T17:21:25Z</dcterms:created>
  <dcterms:modified xsi:type="dcterms:W3CDTF">2024-11-21T14:20:38Z</dcterms:modified>
</cp:coreProperties>
</file>