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57" r:id="rId3"/>
    <p:sldId id="321" r:id="rId4"/>
    <p:sldId id="274" r:id="rId5"/>
    <p:sldId id="309" r:id="rId6"/>
    <p:sldId id="310" r:id="rId7"/>
    <p:sldId id="311" r:id="rId8"/>
    <p:sldId id="317" r:id="rId9"/>
    <p:sldId id="314" r:id="rId10"/>
    <p:sldId id="315" r:id="rId11"/>
    <p:sldId id="322" r:id="rId12"/>
    <p:sldId id="316" r:id="rId13"/>
    <p:sldId id="320" r:id="rId14"/>
    <p:sldId id="313" r:id="rId15"/>
    <p:sldId id="326" r:id="rId16"/>
    <p:sldId id="323" r:id="rId17"/>
    <p:sldId id="318" r:id="rId18"/>
    <p:sldId id="319" r:id="rId19"/>
    <p:sldId id="324" r:id="rId20"/>
    <p:sldId id="306" r:id="rId21"/>
    <p:sldId id="307" r:id="rId22"/>
    <p:sldId id="308" r:id="rId23"/>
    <p:sldId id="290" r:id="rId24"/>
    <p:sldId id="275" r:id="rId25"/>
    <p:sldId id="287" r:id="rId26"/>
    <p:sldId id="325" r:id="rId27"/>
    <p:sldId id="277" r:id="rId28"/>
    <p:sldId id="276" r:id="rId29"/>
    <p:sldId id="27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5AA2F7-D37C-41D5-9488-4D18AA8E9846}" type="datetimeFigureOut">
              <a:rPr lang="en-US" smtClean="0"/>
              <a:pPr/>
              <a:t>9/24/2025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060888-C642-423F-ACBF-F1C77A7CAF8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0913054-E283-4F65-A5FE-B5D1F091B127}" type="datetimeFigureOut">
              <a:rPr lang="en-US" smtClean="0"/>
              <a:pPr/>
              <a:t>9/24/2025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FADBA4A-230D-4BE8-82CC-7917636CF1D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913054-E283-4F65-A5FE-B5D1F091B127}" type="datetimeFigureOut">
              <a:rPr lang="en-US" smtClean="0"/>
              <a:pPr/>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DBA4A-230D-4BE8-82CC-7917636CF1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0913054-E283-4F65-A5FE-B5D1F091B127}" type="datetimeFigureOut">
              <a:rPr lang="en-US" smtClean="0"/>
              <a:pPr/>
              <a:t>9/24/2025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FADBA4A-230D-4BE8-82CC-7917636CF1D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0913054-E283-4F65-A5FE-B5D1F091B127}" type="datetimeFigureOut">
              <a:rPr lang="en-US" smtClean="0"/>
              <a:pPr/>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DBA4A-230D-4BE8-82CC-7917636CF1D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0913054-E283-4F65-A5FE-B5D1F091B127}" type="datetimeFigureOut">
              <a:rPr lang="en-US" smtClean="0"/>
              <a:pPr/>
              <a:t>9/24/2025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FADBA4A-230D-4BE8-82CC-7917636CF1D1}"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0913054-E283-4F65-A5FE-B5D1F091B127}" type="datetimeFigureOut">
              <a:rPr lang="en-US" smtClean="0"/>
              <a:pPr/>
              <a:t>9/24/2025</a:t>
            </a:fld>
            <a:endParaRPr lang="en-US"/>
          </a:p>
        </p:txBody>
      </p:sp>
      <p:sp>
        <p:nvSpPr>
          <p:cNvPr id="10" name="Slide Number Placeholder 9"/>
          <p:cNvSpPr>
            <a:spLocks noGrp="1"/>
          </p:cNvSpPr>
          <p:nvPr>
            <p:ph type="sldNum" sz="quarter" idx="16"/>
          </p:nvPr>
        </p:nvSpPr>
        <p:spPr/>
        <p:txBody>
          <a:bodyPr rtlCol="0"/>
          <a:lstStyle/>
          <a:p>
            <a:fld id="{4FADBA4A-230D-4BE8-82CC-7917636CF1D1}"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0913054-E283-4F65-A5FE-B5D1F091B127}" type="datetimeFigureOut">
              <a:rPr lang="en-US" smtClean="0"/>
              <a:pPr/>
              <a:t>9/24/2025</a:t>
            </a:fld>
            <a:endParaRPr lang="en-US"/>
          </a:p>
        </p:txBody>
      </p:sp>
      <p:sp>
        <p:nvSpPr>
          <p:cNvPr id="12" name="Slide Number Placeholder 11"/>
          <p:cNvSpPr>
            <a:spLocks noGrp="1"/>
          </p:cNvSpPr>
          <p:nvPr>
            <p:ph type="sldNum" sz="quarter" idx="16"/>
          </p:nvPr>
        </p:nvSpPr>
        <p:spPr/>
        <p:txBody>
          <a:bodyPr rtlCol="0"/>
          <a:lstStyle/>
          <a:p>
            <a:fld id="{4FADBA4A-230D-4BE8-82CC-7917636CF1D1}"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0913054-E283-4F65-A5FE-B5D1F091B127}" type="datetimeFigureOut">
              <a:rPr lang="en-US" smtClean="0"/>
              <a:pPr/>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FADBA4A-230D-4BE8-82CC-7917636CF1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13054-E283-4F65-A5FE-B5D1F091B127}" type="datetimeFigureOut">
              <a:rPr lang="en-US" smtClean="0"/>
              <a:pPr/>
              <a:t>9/24/2025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FADBA4A-230D-4BE8-82CC-7917636CF1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0913054-E283-4F65-A5FE-B5D1F091B127}" type="datetimeFigureOut">
              <a:rPr lang="en-US" smtClean="0"/>
              <a:pPr/>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FADBA4A-230D-4BE8-82CC-7917636CF1D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0913054-E283-4F65-A5FE-B5D1F091B127}" type="datetimeFigureOut">
              <a:rPr lang="en-US" smtClean="0"/>
              <a:pPr/>
              <a:t>9/24/2025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FADBA4A-230D-4BE8-82CC-7917636CF1D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0913054-E283-4F65-A5FE-B5D1F091B127}" type="datetimeFigureOut">
              <a:rPr lang="en-US" smtClean="0"/>
              <a:pPr/>
              <a:t>9/24/2025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FADBA4A-230D-4BE8-82CC-7917636CF1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828800"/>
            <a:ext cx="6477000" cy="2514600"/>
          </a:xfrm>
        </p:spPr>
        <p:txBody>
          <a:bodyPr>
            <a:normAutofit fontScale="90000"/>
          </a:bodyPr>
          <a:lstStyle/>
          <a:p>
            <a:r>
              <a:rPr lang="en-US" dirty="0" smtClean="0"/>
              <a:t>THEME1: Le </a:t>
            </a:r>
            <a:r>
              <a:rPr lang="en-US" dirty="0" err="1" smtClean="0"/>
              <a:t>paradoxe</a:t>
            </a:r>
            <a:r>
              <a:rPr lang="en-US" dirty="0" smtClean="0"/>
              <a:t> de la </a:t>
            </a:r>
            <a:r>
              <a:rPr lang="en-US" dirty="0" err="1" smtClean="0"/>
              <a:t>bonne</a:t>
            </a:r>
            <a:r>
              <a:rPr lang="en-US" dirty="0" smtClean="0"/>
              <a:t> </a:t>
            </a:r>
            <a:r>
              <a:rPr lang="en-US" dirty="0" err="1" smtClean="0"/>
              <a:t>réussite</a:t>
            </a:r>
            <a:r>
              <a:rPr lang="en-US" dirty="0" smtClean="0"/>
              <a:t> </a:t>
            </a:r>
            <a:r>
              <a:rPr lang="en-US" dirty="0" err="1" smtClean="0"/>
              <a:t>scolaire</a:t>
            </a:r>
            <a:r>
              <a:rPr lang="en-US" dirty="0" smtClean="0"/>
              <a:t> des </a:t>
            </a:r>
            <a:r>
              <a:rPr lang="en-US" dirty="0" err="1" smtClean="0"/>
              <a:t>filles</a:t>
            </a:r>
            <a:r>
              <a:rPr lang="en-US" dirty="0" smtClean="0"/>
              <a:t> </a:t>
            </a:r>
            <a:r>
              <a:rPr lang="en-US" dirty="0" err="1" smtClean="0"/>
              <a:t>mais</a:t>
            </a:r>
            <a:r>
              <a:rPr lang="en-US" dirty="0" smtClean="0"/>
              <a:t> du </a:t>
            </a:r>
            <a:r>
              <a:rPr lang="en-US" dirty="0" err="1" smtClean="0"/>
              <a:t>maintien</a:t>
            </a:r>
            <a:r>
              <a:rPr lang="en-US" dirty="0" smtClean="0"/>
              <a:t> </a:t>
            </a:r>
            <a:r>
              <a:rPr lang="en-US" dirty="0" err="1" smtClean="0"/>
              <a:t>d’Ecarts</a:t>
            </a:r>
            <a:r>
              <a:rPr lang="en-US" dirty="0" smtClean="0"/>
              <a:t> </a:t>
            </a:r>
            <a:r>
              <a:rPr lang="en-US" dirty="0" err="1" smtClean="0"/>
              <a:t>salariaux</a:t>
            </a:r>
            <a:endParaRPr lang="en-US" dirty="0"/>
          </a:p>
        </p:txBody>
      </p:sp>
      <p:sp>
        <p:nvSpPr>
          <p:cNvPr id="3" name="Subtitle 2"/>
          <p:cNvSpPr>
            <a:spLocks noGrp="1"/>
          </p:cNvSpPr>
          <p:nvPr>
            <p:ph type="subTitle" idx="1"/>
          </p:nvPr>
        </p:nvSpPr>
        <p:spPr/>
        <p:txBody>
          <a:bodyPr/>
          <a:lstStyle/>
          <a:p>
            <a:r>
              <a:rPr lang="fr-FR" dirty="0" smtClean="0"/>
              <a:t>CPES 1</a:t>
            </a:r>
            <a:r>
              <a:rPr lang="fr-FR" baseline="30000" dirty="0" smtClean="0"/>
              <a:t>e</a:t>
            </a:r>
            <a:r>
              <a:rPr lang="fr-FR" dirty="0" smtClean="0"/>
              <a:t> année. SES.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Ecarts </a:t>
            </a:r>
            <a:r>
              <a:rPr lang="fr-FR" sz="2400" b="1" dirty="0" smtClean="0">
                <a:solidFill>
                  <a:srgbClr val="7030A0"/>
                </a:solidFill>
              </a:rPr>
              <a:t>de rémunération et de temps de travail moyens entre femmes et hommes</a:t>
            </a:r>
            <a:r>
              <a:rPr lang="fr-FR" sz="2400" b="1" dirty="0" smtClean="0">
                <a:solidFill>
                  <a:srgbClr val="7030A0"/>
                </a:solidFill>
              </a:rPr>
              <a:t>.</a:t>
            </a:r>
            <a:endParaRPr lang="fr-FR" sz="2400" dirty="0"/>
          </a:p>
        </p:txBody>
      </p:sp>
      <p:pic>
        <p:nvPicPr>
          <p:cNvPr id="6146" name="Picture 2"/>
          <p:cNvPicPr>
            <a:picLocks noGrp="1" noChangeAspect="1" noChangeArrowheads="1"/>
          </p:cNvPicPr>
          <p:nvPr>
            <p:ph sz="quarter" idx="1"/>
          </p:nvPr>
        </p:nvPicPr>
        <p:blipFill>
          <a:blip r:embed="rId2" cstate="print"/>
          <a:srcRect/>
          <a:stretch>
            <a:fillRect/>
          </a:stretch>
        </p:blipFill>
        <p:spPr bwMode="auto">
          <a:xfrm>
            <a:off x="1203600" y="1600199"/>
            <a:ext cx="7559399" cy="4874753"/>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cstate="print"/>
          <a:srcRect l="14208" t="38983" r="58144" b="28814"/>
          <a:stretch>
            <a:fillRect/>
          </a:stretch>
        </p:blipFill>
        <p:spPr bwMode="auto">
          <a:xfrm>
            <a:off x="1143001" y="1655379"/>
            <a:ext cx="6882062" cy="450893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Activité et conditions d’emploi selon le sexe et la composition familiale en 2020 (en %).</a:t>
            </a:r>
            <a:endParaRPr lang="fr-FR" sz="2400" dirty="0">
              <a:solidFill>
                <a:srgbClr val="7030A0"/>
              </a:solidFill>
            </a:endParaRPr>
          </a:p>
        </p:txBody>
      </p:sp>
      <p:pic>
        <p:nvPicPr>
          <p:cNvPr id="7170" name="Picture 2"/>
          <p:cNvPicPr>
            <a:picLocks noGrp="1" noChangeAspect="1" noChangeArrowheads="1"/>
          </p:cNvPicPr>
          <p:nvPr>
            <p:ph sz="quarter" idx="1"/>
          </p:nvPr>
        </p:nvPicPr>
        <p:blipFill>
          <a:blip r:embed="rId2" cstate="print"/>
          <a:srcRect/>
          <a:stretch>
            <a:fillRect/>
          </a:stretch>
        </p:blipFill>
        <p:spPr bwMode="auto">
          <a:xfrm>
            <a:off x="612775" y="1603305"/>
            <a:ext cx="8153400" cy="448959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r-FR" sz="2400" b="1" dirty="0" smtClean="0">
                <a:solidFill>
                  <a:srgbClr val="7030A0"/>
                </a:solidFill>
              </a:rPr>
              <a:t>Part des femmes dans les différentes formations d’enseignement supérieur en 2023-2024</a:t>
            </a:r>
            <a:endParaRPr lang="fr-FR" sz="2400" b="1" dirty="0">
              <a:solidFill>
                <a:srgbClr val="7030A0"/>
              </a:solidFill>
            </a:endParaRPr>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1383838" y="1633228"/>
            <a:ext cx="6611273" cy="442974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2400" b="1" dirty="0" smtClean="0">
                <a:solidFill>
                  <a:srgbClr val="7030A0"/>
                </a:solidFill>
              </a:rPr>
              <a:t>Proportions de femmes parmi les salariés et professions les plus représentées, selon le niveau de salaire</a:t>
            </a:r>
            <a:endParaRPr lang="fr-FR" sz="2400" b="1" dirty="0">
              <a:solidFill>
                <a:srgbClr val="7030A0"/>
              </a:solidFill>
            </a:endParaRPr>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2423734" y="1600200"/>
            <a:ext cx="4531481" cy="44958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000" b="1" dirty="0" smtClean="0">
                <a:solidFill>
                  <a:srgbClr val="7030A0"/>
                </a:solidFill>
              </a:rPr>
              <a:t>Les vingt professions les plus fréquentes selon le sexe.</a:t>
            </a:r>
            <a:r>
              <a:rPr lang="en-US" sz="2000" dirty="0" smtClean="0">
                <a:solidFill>
                  <a:srgbClr val="7030A0"/>
                </a:solidFill>
              </a:rPr>
              <a:t/>
            </a:r>
            <a:br>
              <a:rPr lang="en-US" sz="2000" dirty="0" smtClean="0">
                <a:solidFill>
                  <a:srgbClr val="7030A0"/>
                </a:solidFill>
              </a:rPr>
            </a:br>
            <a:endParaRPr lang="en-US" sz="2000" dirty="0">
              <a:solidFill>
                <a:srgbClr val="7030A0"/>
              </a:solidFill>
            </a:endParaRPr>
          </a:p>
        </p:txBody>
      </p:sp>
      <p:pic>
        <p:nvPicPr>
          <p:cNvPr id="4" name="Content Placeholder 3"/>
          <p:cNvPicPr>
            <a:picLocks noGrp="1"/>
          </p:cNvPicPr>
          <p:nvPr>
            <p:ph sz="quarter" idx="1"/>
          </p:nvPr>
        </p:nvPicPr>
        <p:blipFill>
          <a:blip r:embed="rId2" cstate="print"/>
          <a:srcRect l="34797" t="22011" r="30049" b="9443"/>
          <a:stretch>
            <a:fillRect/>
          </a:stretch>
        </p:blipFill>
        <p:spPr bwMode="auto">
          <a:xfrm>
            <a:off x="1828800" y="914400"/>
            <a:ext cx="4986371" cy="5943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000" b="1" dirty="0" smtClean="0">
                <a:solidFill>
                  <a:srgbClr val="7030A0"/>
                </a:solidFill>
              </a:rPr>
              <a:t>Ecart de rémunération entre les femmes et les hommes: le poids de chaque composante</a:t>
            </a:r>
            <a:endParaRPr lang="en-US" sz="2000" b="1" dirty="0">
              <a:solidFill>
                <a:srgbClr val="7030A0"/>
              </a:solidFill>
            </a:endParaRPr>
          </a:p>
        </p:txBody>
      </p:sp>
      <p:pic>
        <p:nvPicPr>
          <p:cNvPr id="3074" name="Picture 2"/>
          <p:cNvPicPr>
            <a:picLocks noGrp="1" noChangeAspect="1" noChangeArrowheads="1"/>
          </p:cNvPicPr>
          <p:nvPr>
            <p:ph sz="quarter" idx="1"/>
          </p:nvPr>
        </p:nvPicPr>
        <p:blipFill>
          <a:blip r:embed="rId2" cstate="print"/>
          <a:srcRect l="8488" t="25424" r="36215" b="5085"/>
          <a:stretch>
            <a:fillRect/>
          </a:stretch>
        </p:blipFill>
        <p:spPr bwMode="auto">
          <a:xfrm>
            <a:off x="1371600" y="1773621"/>
            <a:ext cx="6477000" cy="457856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r-FR" sz="2000" b="1" dirty="0" smtClean="0">
                <a:solidFill>
                  <a:srgbClr val="7030A0"/>
                </a:solidFill>
              </a:rPr>
              <a:t>Proportion de femmes parmi les élus locaux, nationaux et européens (en %).</a:t>
            </a:r>
            <a:endParaRPr lang="fr-FR" sz="2000" dirty="0">
              <a:solidFill>
                <a:srgbClr val="7030A0"/>
              </a:solidFill>
            </a:endParaRPr>
          </a:p>
        </p:txBody>
      </p:sp>
      <p:pic>
        <p:nvPicPr>
          <p:cNvPr id="9218" name="Picture 2"/>
          <p:cNvPicPr>
            <a:picLocks noGrp="1" noChangeAspect="1" noChangeArrowheads="1"/>
          </p:cNvPicPr>
          <p:nvPr>
            <p:ph sz="quarter" idx="1"/>
          </p:nvPr>
        </p:nvPicPr>
        <p:blipFill>
          <a:blip r:embed="rId2" cstate="print"/>
          <a:srcRect/>
          <a:stretch>
            <a:fillRect/>
          </a:stretch>
        </p:blipFill>
        <p:spPr bwMode="auto">
          <a:xfrm>
            <a:off x="729785" y="1600200"/>
            <a:ext cx="7919380" cy="44958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Evolution des temps sociaux au cours d’une journée moyenne entre 1986 et 2010 (en heures et en minutes</a:t>
            </a:r>
            <a:r>
              <a:rPr lang="fr-FR" sz="2400" b="1" dirty="0" smtClean="0">
                <a:solidFill>
                  <a:srgbClr val="7030A0"/>
                </a:solidFill>
              </a:rPr>
              <a:t>)</a:t>
            </a:r>
            <a:endParaRPr lang="fr-FR" sz="2400" dirty="0">
              <a:solidFill>
                <a:srgbClr val="7030A0"/>
              </a:solidFill>
            </a:endParaRPr>
          </a:p>
        </p:txBody>
      </p:sp>
      <p:pic>
        <p:nvPicPr>
          <p:cNvPr id="10242" name="Picture 2"/>
          <p:cNvPicPr>
            <a:picLocks noGrp="1" noChangeAspect="1" noChangeArrowheads="1"/>
          </p:cNvPicPr>
          <p:nvPr>
            <p:ph sz="quarter" idx="1"/>
          </p:nvPr>
        </p:nvPicPr>
        <p:blipFill>
          <a:blip r:embed="rId2" cstate="print"/>
          <a:srcRect/>
          <a:stretch>
            <a:fillRect/>
          </a:stretch>
        </p:blipFill>
        <p:spPr bwMode="auto">
          <a:xfrm>
            <a:off x="612775" y="1946583"/>
            <a:ext cx="8153400" cy="380303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chemeClr val="accent2">
                    <a:lumMod val="75000"/>
                  </a:schemeClr>
                </a:solidFill>
              </a:rPr>
              <a:t>La nouvelle génération dans les pas des précédentes.</a:t>
            </a:r>
            <a:endParaRPr lang="en-US" sz="2400" dirty="0">
              <a:solidFill>
                <a:schemeClr val="accent2">
                  <a:lumMod val="75000"/>
                </a:schemeClr>
              </a:solidFill>
            </a:endParaRPr>
          </a:p>
        </p:txBody>
      </p:sp>
      <p:pic>
        <p:nvPicPr>
          <p:cNvPr id="4" name="Content Placeholder 3"/>
          <p:cNvPicPr>
            <a:picLocks noGrp="1"/>
          </p:cNvPicPr>
          <p:nvPr>
            <p:ph sz="quarter" idx="1"/>
          </p:nvPr>
        </p:nvPicPr>
        <p:blipFill>
          <a:blip r:embed="rId2" cstate="print"/>
          <a:srcRect l="7805" t="61676" r="53749" b="4471"/>
          <a:stretch>
            <a:fillRect/>
          </a:stretch>
        </p:blipFill>
        <p:spPr bwMode="auto">
          <a:xfrm>
            <a:off x="1066800" y="1905000"/>
            <a:ext cx="7086600" cy="3733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Introduction</a:t>
            </a:r>
            <a:endParaRPr lang="en-US" b="1" dirty="0">
              <a:solidFill>
                <a:schemeClr val="accent2">
                  <a:lumMod val="75000"/>
                </a:schemeClr>
              </a:solidFill>
            </a:endParaRPr>
          </a:p>
        </p:txBody>
      </p:sp>
      <p:sp>
        <p:nvSpPr>
          <p:cNvPr id="3" name="Content Placeholder 2"/>
          <p:cNvSpPr>
            <a:spLocks noGrp="1"/>
          </p:cNvSpPr>
          <p:nvPr>
            <p:ph sz="quarter" idx="1"/>
          </p:nvPr>
        </p:nvSpPr>
        <p:spPr/>
        <p:txBody>
          <a:bodyPr>
            <a:normAutofit fontScale="92500" lnSpcReduction="10000"/>
          </a:bodyPr>
          <a:lstStyle/>
          <a:p>
            <a:r>
              <a:rPr lang="fr-FR" dirty="0" smtClean="0"/>
              <a:t>Le contenu des revendications du mouvement féministe évolue au fil du temps:</a:t>
            </a:r>
            <a:endParaRPr lang="en-US" dirty="0" smtClean="0"/>
          </a:p>
          <a:p>
            <a:pPr lvl="0" algn="just">
              <a:buFont typeface="Wingdings" pitchFamily="2" charset="2"/>
              <a:buChar char="Ø"/>
            </a:pPr>
            <a:r>
              <a:rPr lang="fr-FR" dirty="0" smtClean="0"/>
              <a:t>A partir de la fin du XIXe siècle, le mouvement féministe naît, avec de </a:t>
            </a:r>
            <a:r>
              <a:rPr lang="fr-FR" b="1" dirty="0" smtClean="0"/>
              <a:t>revendications d’abord politiques</a:t>
            </a:r>
            <a:r>
              <a:rPr lang="fr-FR" dirty="0" smtClean="0"/>
              <a:t>.</a:t>
            </a:r>
            <a:endParaRPr lang="en-US" dirty="0" smtClean="0"/>
          </a:p>
          <a:p>
            <a:pPr lvl="0" algn="just">
              <a:buFont typeface="Wingdings" pitchFamily="2" charset="2"/>
              <a:buChar char="Ø"/>
            </a:pPr>
            <a:r>
              <a:rPr lang="fr-FR" dirty="0" smtClean="0"/>
              <a:t>A partir du milieu du XXe siècle, dominent les </a:t>
            </a:r>
            <a:r>
              <a:rPr lang="fr-FR" b="1" dirty="0" smtClean="0"/>
              <a:t>revendications économiques</a:t>
            </a:r>
            <a:r>
              <a:rPr lang="fr-FR" dirty="0" smtClean="0"/>
              <a:t>, notamment un salaire égal pour un travail égal.</a:t>
            </a:r>
            <a:endParaRPr lang="en-US" dirty="0" smtClean="0"/>
          </a:p>
          <a:p>
            <a:pPr lvl="0" algn="just">
              <a:buFont typeface="Wingdings" pitchFamily="2" charset="2"/>
              <a:buChar char="Ø"/>
            </a:pPr>
            <a:r>
              <a:rPr lang="fr-FR" dirty="0" smtClean="0"/>
              <a:t>A partir des années 1970, les revendications du mouvement féministe portent en grande </a:t>
            </a:r>
            <a:r>
              <a:rPr lang="fr-FR" dirty="0" smtClean="0"/>
              <a:t>partie </a:t>
            </a:r>
            <a:r>
              <a:rPr lang="fr-FR" dirty="0" smtClean="0"/>
              <a:t>sur le </a:t>
            </a:r>
            <a:r>
              <a:rPr lang="fr-FR" b="1" dirty="0" smtClean="0"/>
              <a:t>contrôle du corps féminin.</a:t>
            </a:r>
            <a:endParaRPr lang="en-US" b="1"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err="1" smtClean="0">
                <a:solidFill>
                  <a:schemeClr val="accent2">
                    <a:lumMod val="75000"/>
                  </a:schemeClr>
                </a:solidFill>
              </a:rPr>
              <a:t>Quelques</a:t>
            </a:r>
            <a:r>
              <a:rPr lang="en-US" sz="2400" b="1" dirty="0" smtClean="0">
                <a:solidFill>
                  <a:schemeClr val="accent2">
                    <a:lumMod val="75000"/>
                  </a:schemeClr>
                </a:solidFill>
              </a:rPr>
              <a:t> </a:t>
            </a:r>
            <a:r>
              <a:rPr lang="en-US" sz="2400" b="1" dirty="0" err="1" smtClean="0">
                <a:solidFill>
                  <a:schemeClr val="accent2">
                    <a:lumMod val="75000"/>
                  </a:schemeClr>
                </a:solidFill>
              </a:rPr>
              <a:t>apports</a:t>
            </a:r>
            <a:r>
              <a:rPr lang="en-US" sz="2400" b="1" dirty="0" smtClean="0">
                <a:solidFill>
                  <a:schemeClr val="accent2">
                    <a:lumMod val="75000"/>
                  </a:schemeClr>
                </a:solidFill>
              </a:rPr>
              <a:t> de la </a:t>
            </a:r>
            <a:r>
              <a:rPr lang="en-US" sz="2400" b="1" dirty="0" err="1" smtClean="0">
                <a:solidFill>
                  <a:schemeClr val="accent2">
                    <a:lumMod val="75000"/>
                  </a:schemeClr>
                </a:solidFill>
              </a:rPr>
              <a:t>sociologie</a:t>
            </a:r>
            <a:r>
              <a:rPr lang="en-US" sz="2400" b="1" dirty="0" smtClean="0">
                <a:solidFill>
                  <a:schemeClr val="accent2">
                    <a:lumMod val="75000"/>
                  </a:schemeClr>
                </a:solidFill>
              </a:rPr>
              <a:t> du genre</a:t>
            </a:r>
            <a:endParaRPr lang="en-US" sz="2400" b="1" dirty="0">
              <a:solidFill>
                <a:schemeClr val="accent2">
                  <a:lumMod val="75000"/>
                </a:schemeClr>
              </a:solidFill>
            </a:endParaRPr>
          </a:p>
        </p:txBody>
      </p:sp>
      <p:sp>
        <p:nvSpPr>
          <p:cNvPr id="3" name="Content Placeholder 2"/>
          <p:cNvSpPr>
            <a:spLocks noGrp="1"/>
          </p:cNvSpPr>
          <p:nvPr>
            <p:ph sz="quarter" idx="1"/>
          </p:nvPr>
        </p:nvSpPr>
        <p:spPr/>
        <p:txBody>
          <a:bodyPr>
            <a:normAutofit/>
          </a:bodyPr>
          <a:lstStyle/>
          <a:p>
            <a:pPr algn="just"/>
            <a:r>
              <a:rPr lang="fr-FR" sz="2000" b="1" dirty="0" smtClean="0">
                <a:solidFill>
                  <a:schemeClr val="accent2">
                    <a:lumMod val="75000"/>
                  </a:schemeClr>
                </a:solidFill>
              </a:rPr>
              <a:t>Simone de Beauvoir</a:t>
            </a:r>
            <a:r>
              <a:rPr lang="fr-FR" sz="2000" dirty="0" smtClean="0"/>
              <a:t>, dans </a:t>
            </a:r>
            <a:r>
              <a:rPr lang="fr-FR" sz="2000" i="1" dirty="0" smtClean="0"/>
              <a:t>Le deuxième sexe </a:t>
            </a:r>
            <a:r>
              <a:rPr lang="fr-FR" sz="2000" dirty="0" smtClean="0"/>
              <a:t>(1949) =&gt; </a:t>
            </a:r>
            <a:r>
              <a:rPr lang="fr-FR" sz="2000" b="1" dirty="0" smtClean="0"/>
              <a:t>mythe de l’éternel féminin </a:t>
            </a:r>
            <a:r>
              <a:rPr lang="fr-FR" sz="2000" dirty="0" smtClean="0"/>
              <a:t>à savoir</a:t>
            </a:r>
            <a:r>
              <a:rPr lang="fr-FR" sz="2000" b="1" dirty="0" smtClean="0"/>
              <a:t> </a:t>
            </a:r>
            <a:r>
              <a:rPr lang="fr-FR" sz="2000" dirty="0" smtClean="0"/>
              <a:t>l’idée qu’il existerait une essence immuable de la femme/</a:t>
            </a:r>
          </a:p>
          <a:p>
            <a:pPr algn="just">
              <a:buFont typeface="Wingdings" pitchFamily="2" charset="2"/>
              <a:buChar char="Ø"/>
            </a:pPr>
            <a:r>
              <a:rPr lang="fr-FR" sz="2000" dirty="0" smtClean="0"/>
              <a:t>prête aux femmes un ensemble de qualités qui seraient dues à leur nature et non à la société</a:t>
            </a:r>
          </a:p>
          <a:p>
            <a:pPr algn="just">
              <a:buFont typeface="Wingdings" pitchFamily="2" charset="2"/>
              <a:buChar char="Ø"/>
            </a:pPr>
            <a:r>
              <a:rPr lang="fr-FR" sz="2000" dirty="0" smtClean="0"/>
              <a:t>revient à dénier le caractère socialement construit de l’infériorisation des femmes et justifie les inégalités hommes-femmes.</a:t>
            </a:r>
          </a:p>
          <a:p>
            <a:pPr algn="just">
              <a:buFont typeface="Symbol"/>
              <a:buChar char="Þ"/>
            </a:pPr>
            <a:r>
              <a:rPr lang="fr-FR" sz="2000" dirty="0" smtClean="0"/>
              <a:t>L’éternel féminin revient à poser pour les femmes, </a:t>
            </a:r>
            <a:r>
              <a:rPr lang="fr-FR" sz="2000" b="1" dirty="0" smtClean="0"/>
              <a:t>la biologie comme destin</a:t>
            </a:r>
            <a:r>
              <a:rPr lang="fr-FR" sz="2000" dirty="0" smtClean="0"/>
              <a:t>. Or, </a:t>
            </a:r>
            <a:r>
              <a:rPr lang="fr-FR" sz="2000" i="1" dirty="0" smtClean="0"/>
              <a:t>« On ne naît pas femme on le devient » =&gt;</a:t>
            </a:r>
            <a:r>
              <a:rPr lang="fr-FR" sz="2000" dirty="0" smtClean="0"/>
              <a:t> Etre femme c’est aussi se conformer à des attentes que la société a vis-à-vis des femmes.</a:t>
            </a:r>
          </a:p>
          <a:p>
            <a:pPr algn="just">
              <a:buNone/>
            </a:pPr>
            <a:endParaRPr lang="fr-FR" sz="2000" dirty="0" smtClean="0"/>
          </a:p>
          <a:p>
            <a:pPr>
              <a:buFont typeface="Wingdings" pitchFamily="2" charset="2"/>
              <a:buChar char="q"/>
            </a:pPr>
            <a:endParaRPr lang="en-US" sz="2000" dirty="0" smtClean="0"/>
          </a:p>
          <a:p>
            <a:pPr>
              <a:buNone/>
            </a:pPr>
            <a:endParaRPr lang="en-US" sz="2000" dirty="0" smtClean="0"/>
          </a:p>
          <a:p>
            <a:pPr>
              <a:buFont typeface="Wingdings" pitchFamily="2" charset="2"/>
              <a:buChar char="Ø"/>
            </a:pP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err="1" smtClean="0">
                <a:solidFill>
                  <a:schemeClr val="accent2">
                    <a:lumMod val="75000"/>
                  </a:schemeClr>
                </a:solidFill>
              </a:rPr>
              <a:t>Quelques</a:t>
            </a:r>
            <a:r>
              <a:rPr lang="en-US" sz="2400" b="1" dirty="0" smtClean="0">
                <a:solidFill>
                  <a:schemeClr val="accent2">
                    <a:lumMod val="75000"/>
                  </a:schemeClr>
                </a:solidFill>
              </a:rPr>
              <a:t> </a:t>
            </a:r>
            <a:r>
              <a:rPr lang="en-US" sz="2400" b="1" dirty="0" err="1" smtClean="0">
                <a:solidFill>
                  <a:schemeClr val="accent2">
                    <a:lumMod val="75000"/>
                  </a:schemeClr>
                </a:solidFill>
              </a:rPr>
              <a:t>apports</a:t>
            </a:r>
            <a:r>
              <a:rPr lang="en-US" sz="2400" b="1" dirty="0" smtClean="0">
                <a:solidFill>
                  <a:schemeClr val="accent2">
                    <a:lumMod val="75000"/>
                  </a:schemeClr>
                </a:solidFill>
              </a:rPr>
              <a:t> de la </a:t>
            </a:r>
            <a:r>
              <a:rPr lang="en-US" sz="2400" b="1" dirty="0" err="1" smtClean="0">
                <a:solidFill>
                  <a:schemeClr val="accent2">
                    <a:lumMod val="75000"/>
                  </a:schemeClr>
                </a:solidFill>
              </a:rPr>
              <a:t>sociologie</a:t>
            </a:r>
            <a:r>
              <a:rPr lang="en-US" sz="2400" b="1" dirty="0" smtClean="0">
                <a:solidFill>
                  <a:schemeClr val="accent2">
                    <a:lumMod val="75000"/>
                  </a:schemeClr>
                </a:solidFill>
              </a:rPr>
              <a:t> du genre</a:t>
            </a:r>
            <a:endParaRPr lang="en-US" sz="2400" b="1" dirty="0">
              <a:solidFill>
                <a:schemeClr val="accent2">
                  <a:lumMod val="75000"/>
                </a:schemeClr>
              </a:solidFill>
            </a:endParaRPr>
          </a:p>
        </p:txBody>
      </p:sp>
      <p:sp>
        <p:nvSpPr>
          <p:cNvPr id="3" name="Content Placeholder 2"/>
          <p:cNvSpPr>
            <a:spLocks noGrp="1"/>
          </p:cNvSpPr>
          <p:nvPr>
            <p:ph sz="quarter" idx="1"/>
          </p:nvPr>
        </p:nvSpPr>
        <p:spPr/>
        <p:txBody>
          <a:bodyPr>
            <a:normAutofit/>
          </a:bodyPr>
          <a:lstStyle/>
          <a:p>
            <a:pPr algn="just"/>
            <a:r>
              <a:rPr lang="fr-FR" sz="2000" dirty="0" smtClean="0"/>
              <a:t>La sociologue </a:t>
            </a:r>
            <a:r>
              <a:rPr lang="fr-FR" sz="2000" b="1" dirty="0" smtClean="0">
                <a:solidFill>
                  <a:schemeClr val="accent2">
                    <a:lumMod val="75000"/>
                  </a:schemeClr>
                </a:solidFill>
              </a:rPr>
              <a:t>Christine </a:t>
            </a:r>
            <a:r>
              <a:rPr lang="fr-FR" sz="2000" b="1" dirty="0" err="1" smtClean="0">
                <a:solidFill>
                  <a:schemeClr val="accent2">
                    <a:lumMod val="75000"/>
                  </a:schemeClr>
                </a:solidFill>
              </a:rPr>
              <a:t>Delphy</a:t>
            </a:r>
            <a:r>
              <a:rPr lang="fr-FR" sz="2000" b="1" dirty="0" smtClean="0">
                <a:solidFill>
                  <a:schemeClr val="accent2">
                    <a:lumMod val="75000"/>
                  </a:schemeClr>
                </a:solidFill>
              </a:rPr>
              <a:t> </a:t>
            </a:r>
            <a:r>
              <a:rPr lang="fr-FR" sz="2000" b="1" dirty="0" smtClean="0"/>
              <a:t>introduit le concept de genre depuis la littérature anglophone </a:t>
            </a:r>
            <a:r>
              <a:rPr lang="fr-FR" sz="2000" dirty="0" smtClean="0"/>
              <a:t>dans « Penser le genre</a:t>
            </a:r>
            <a:r>
              <a:rPr lang="fr-FR" sz="2000" i="1" dirty="0" smtClean="0"/>
              <a:t> »</a:t>
            </a:r>
            <a:r>
              <a:rPr lang="fr-FR" sz="2000" dirty="0" smtClean="0"/>
              <a:t> (1991) =&gt; distingue le genre et le sexe.</a:t>
            </a:r>
          </a:p>
          <a:p>
            <a:pPr algn="just">
              <a:buFont typeface="Wingdings" pitchFamily="2" charset="2"/>
              <a:buChar char="Ø"/>
            </a:pPr>
            <a:r>
              <a:rPr lang="fr-FR" sz="2000" dirty="0" smtClean="0"/>
              <a:t>Le </a:t>
            </a:r>
            <a:r>
              <a:rPr lang="fr-FR" sz="2000" b="1" dirty="0" smtClean="0"/>
              <a:t>sexe </a:t>
            </a:r>
            <a:r>
              <a:rPr lang="fr-FR" sz="2000" dirty="0" smtClean="0"/>
              <a:t>fait référence aux différences biologiques entre les femmes et les hommes (hormones, anatomie…). Mais le cas des </a:t>
            </a:r>
            <a:r>
              <a:rPr lang="fr-FR" sz="2000" b="1" dirty="0" err="1" smtClean="0"/>
              <a:t>intersexes</a:t>
            </a:r>
            <a:r>
              <a:rPr lang="fr-FR" sz="2000" b="1" dirty="0" smtClean="0"/>
              <a:t> </a:t>
            </a:r>
            <a:r>
              <a:rPr lang="fr-FR" sz="2000" dirty="0" smtClean="0"/>
              <a:t>montre tout de même que les catégorisations biologique peuvent être complexes.</a:t>
            </a:r>
          </a:p>
          <a:p>
            <a:pPr algn="just">
              <a:buFont typeface="Wingdings" pitchFamily="2" charset="2"/>
              <a:buChar char="Ø"/>
            </a:pPr>
            <a:r>
              <a:rPr lang="fr-FR" sz="2000" dirty="0" smtClean="0"/>
              <a:t>Le </a:t>
            </a:r>
            <a:r>
              <a:rPr lang="fr-FR" sz="2000" b="1" dirty="0" smtClean="0"/>
              <a:t>genre</a:t>
            </a:r>
            <a:r>
              <a:rPr lang="fr-FR" sz="2000" dirty="0" smtClean="0"/>
              <a:t>, par opposition au sexe biologique, fait référence aux </a:t>
            </a:r>
            <a:r>
              <a:rPr lang="fr-FR" sz="2000" b="1" dirty="0" smtClean="0"/>
              <a:t>différences sociales</a:t>
            </a:r>
            <a:r>
              <a:rPr lang="fr-FR" sz="2000" dirty="0" smtClean="0"/>
              <a:t> entre les femmes et les hommes =&gt;construction sociale. </a:t>
            </a:r>
            <a:endParaRPr lang="fr-FR" sz="2000" dirty="0" smtClean="0"/>
          </a:p>
          <a:p>
            <a:pPr algn="just">
              <a:buFont typeface="Wingdings" pitchFamily="2" charset="2"/>
              <a:buChar char="q"/>
            </a:pPr>
            <a:endParaRPr lang="fr-FR" sz="2000" dirty="0" smtClean="0"/>
          </a:p>
          <a:p>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err="1" smtClean="0">
                <a:solidFill>
                  <a:schemeClr val="accent2">
                    <a:lumMod val="75000"/>
                  </a:schemeClr>
                </a:solidFill>
              </a:rPr>
              <a:t>Quelques</a:t>
            </a:r>
            <a:r>
              <a:rPr lang="en-US" sz="2400" b="1" dirty="0" smtClean="0">
                <a:solidFill>
                  <a:schemeClr val="accent2">
                    <a:lumMod val="75000"/>
                  </a:schemeClr>
                </a:solidFill>
              </a:rPr>
              <a:t> </a:t>
            </a:r>
            <a:r>
              <a:rPr lang="en-US" sz="2400" b="1" dirty="0" err="1" smtClean="0">
                <a:solidFill>
                  <a:schemeClr val="accent2">
                    <a:lumMod val="75000"/>
                  </a:schemeClr>
                </a:solidFill>
              </a:rPr>
              <a:t>apports</a:t>
            </a:r>
            <a:r>
              <a:rPr lang="en-US" sz="2400" b="1" dirty="0" smtClean="0">
                <a:solidFill>
                  <a:schemeClr val="accent2">
                    <a:lumMod val="75000"/>
                  </a:schemeClr>
                </a:solidFill>
              </a:rPr>
              <a:t> de la </a:t>
            </a:r>
            <a:r>
              <a:rPr lang="en-US" sz="2400" b="1" dirty="0" err="1" smtClean="0">
                <a:solidFill>
                  <a:schemeClr val="accent2">
                    <a:lumMod val="75000"/>
                  </a:schemeClr>
                </a:solidFill>
              </a:rPr>
              <a:t>sociologie</a:t>
            </a:r>
            <a:r>
              <a:rPr lang="en-US" sz="2400" b="1" dirty="0" smtClean="0">
                <a:solidFill>
                  <a:schemeClr val="accent2">
                    <a:lumMod val="75000"/>
                  </a:schemeClr>
                </a:solidFill>
              </a:rPr>
              <a:t> du genre</a:t>
            </a:r>
            <a:endParaRPr lang="en-US" sz="2400" b="1" dirty="0">
              <a:solidFill>
                <a:schemeClr val="accent2">
                  <a:lumMod val="75000"/>
                </a:schemeClr>
              </a:solidFill>
            </a:endParaRPr>
          </a:p>
        </p:txBody>
      </p:sp>
      <p:sp>
        <p:nvSpPr>
          <p:cNvPr id="3" name="Content Placeholder 2"/>
          <p:cNvSpPr>
            <a:spLocks noGrp="1"/>
          </p:cNvSpPr>
          <p:nvPr>
            <p:ph sz="quarter" idx="1"/>
          </p:nvPr>
        </p:nvSpPr>
        <p:spPr/>
        <p:txBody>
          <a:bodyPr>
            <a:normAutofit fontScale="92500" lnSpcReduction="20000"/>
          </a:bodyPr>
          <a:lstStyle/>
          <a:p>
            <a:pPr algn="just"/>
            <a:r>
              <a:rPr lang="fr-FR" sz="2000" b="1" dirty="0" smtClean="0">
                <a:solidFill>
                  <a:schemeClr val="accent2">
                    <a:lumMod val="75000"/>
                  </a:schemeClr>
                </a:solidFill>
              </a:rPr>
              <a:t>Pierre Bourdieu</a:t>
            </a:r>
            <a:r>
              <a:rPr lang="fr-FR" sz="2000" dirty="0" smtClean="0"/>
              <a:t>, </a:t>
            </a:r>
            <a:r>
              <a:rPr lang="fr-FR" sz="2000" i="1" dirty="0" smtClean="0"/>
              <a:t>La domination masculine </a:t>
            </a:r>
            <a:r>
              <a:rPr lang="fr-FR" sz="2000" dirty="0" smtClean="0"/>
              <a:t>(1998) =&gt; insiste sur l'intériorisation inconsciente et partagée par les femmes du rapport de domination masculine</a:t>
            </a:r>
          </a:p>
          <a:p>
            <a:pPr algn="just"/>
            <a:r>
              <a:rPr lang="fr-FR" sz="2000" dirty="0" smtClean="0"/>
              <a:t>L’habitus décrit ce qui relie l’individu et la société. </a:t>
            </a:r>
            <a:r>
              <a:rPr lang="fr-FR" sz="2000" b="1" dirty="0" smtClean="0">
                <a:solidFill>
                  <a:schemeClr val="accent1">
                    <a:lumMod val="75000"/>
                  </a:schemeClr>
                </a:solidFill>
              </a:rPr>
              <a:t>L’habitus </a:t>
            </a:r>
            <a:r>
              <a:rPr lang="fr-FR" sz="2000" dirty="0" smtClean="0">
                <a:solidFill>
                  <a:schemeClr val="accent1">
                    <a:lumMod val="75000"/>
                  </a:schemeClr>
                </a:solidFill>
              </a:rPr>
              <a:t>relève de schèmes de perception (manières de percevoir le monde), d’appréciation (manières de le juger) et d’action (manières de s’y comporter) acquis par l’individu au cours du processus de socialisation</a:t>
            </a:r>
            <a:r>
              <a:rPr lang="fr-FR" sz="2000" b="1" dirty="0" smtClean="0">
                <a:solidFill>
                  <a:schemeClr val="accent1">
                    <a:lumMod val="75000"/>
                  </a:schemeClr>
                </a:solidFill>
              </a:rPr>
              <a:t>.</a:t>
            </a:r>
            <a:r>
              <a:rPr lang="fr-FR" sz="2000" dirty="0" smtClean="0">
                <a:solidFill>
                  <a:schemeClr val="accent1">
                    <a:lumMod val="75000"/>
                  </a:schemeClr>
                </a:solidFill>
              </a:rPr>
              <a:t> </a:t>
            </a:r>
          </a:p>
          <a:p>
            <a:pPr algn="just">
              <a:buFont typeface="Wingdings" pitchFamily="2" charset="2"/>
              <a:buChar char="q"/>
            </a:pPr>
            <a:r>
              <a:rPr lang="fr-FR" sz="2000" dirty="0" smtClean="0"/>
              <a:t>Par socialisation, les femmes ont </a:t>
            </a:r>
            <a:r>
              <a:rPr lang="fr-FR" sz="2000" b="1" dirty="0" smtClean="0"/>
              <a:t>intériorisé qu’elles ont un statut social inférieur. </a:t>
            </a:r>
          </a:p>
          <a:p>
            <a:pPr algn="just">
              <a:buFont typeface="Wingdings" pitchFamily="2" charset="2"/>
              <a:buChar char="Ø"/>
            </a:pPr>
            <a:r>
              <a:rPr lang="fr-FR" sz="1800" dirty="0" smtClean="0">
                <a:solidFill>
                  <a:schemeClr val="bg2">
                    <a:lumMod val="25000"/>
                  </a:schemeClr>
                </a:solidFill>
              </a:rPr>
              <a:t>les pratiques qu’elles choisissent en termes de choix de carrière, d’orientation scolaire, de vie familiale et d’investissement politique ne remettent pas en cause la hiérarchie des sexes.</a:t>
            </a:r>
          </a:p>
          <a:p>
            <a:pPr algn="just">
              <a:buFont typeface="Wingdings" pitchFamily="2" charset="2"/>
              <a:buChar char="Ø"/>
            </a:pPr>
            <a:r>
              <a:rPr lang="fr-FR" sz="1800" dirty="0" smtClean="0">
                <a:solidFill>
                  <a:schemeClr val="bg2">
                    <a:lumMod val="25000"/>
                  </a:schemeClr>
                </a:solidFill>
              </a:rPr>
              <a:t>Beaucoup de femmes désirent en fait leur destin probable, c’est que Bourdieu appelle l’</a:t>
            </a:r>
            <a:r>
              <a:rPr lang="fr-FR" sz="1800" b="1" i="1" dirty="0" err="1" smtClean="0">
                <a:solidFill>
                  <a:schemeClr val="bg2">
                    <a:lumMod val="25000"/>
                  </a:schemeClr>
                </a:solidFill>
              </a:rPr>
              <a:t>amor</a:t>
            </a:r>
            <a:r>
              <a:rPr lang="fr-FR" sz="1800" b="1" i="1" dirty="0" smtClean="0">
                <a:solidFill>
                  <a:schemeClr val="bg2">
                    <a:lumMod val="25000"/>
                  </a:schemeClr>
                </a:solidFill>
              </a:rPr>
              <a:t> </a:t>
            </a:r>
            <a:r>
              <a:rPr lang="fr-FR" sz="1800" b="1" i="1" dirty="0" err="1" smtClean="0">
                <a:solidFill>
                  <a:schemeClr val="bg2">
                    <a:lumMod val="25000"/>
                  </a:schemeClr>
                </a:solidFill>
              </a:rPr>
              <a:t>fati</a:t>
            </a:r>
            <a:r>
              <a:rPr lang="fr-FR" sz="1800" dirty="0" smtClean="0">
                <a:solidFill>
                  <a:schemeClr val="bg2">
                    <a:lumMod val="25000"/>
                  </a:schemeClr>
                </a:solidFill>
              </a:rPr>
              <a:t>. </a:t>
            </a:r>
          </a:p>
          <a:p>
            <a:pPr algn="just">
              <a:buFont typeface="Wingdings" pitchFamily="2" charset="2"/>
              <a:buChar char="Ø"/>
            </a:pPr>
            <a:r>
              <a:rPr lang="fr-FR" sz="1800" dirty="0" smtClean="0">
                <a:solidFill>
                  <a:schemeClr val="bg2">
                    <a:lumMod val="25000"/>
                  </a:schemeClr>
                </a:solidFill>
              </a:rPr>
              <a:t>Les hommes et les femmes n’ont donc pas conscience que la domination masculine est socialement construite. </a:t>
            </a:r>
            <a:endParaRPr lang="en-US" sz="1800" dirty="0" smtClean="0">
              <a:solidFill>
                <a:schemeClr val="bg2">
                  <a:lumMod val="25000"/>
                </a:schemeClr>
              </a:solidFill>
            </a:endParaRPr>
          </a:p>
          <a:p>
            <a:pPr algn="just">
              <a:buFont typeface="Wingdings" pitchFamily="2" charset="2"/>
              <a:buChar char="Ø"/>
            </a:pPr>
            <a:endParaRPr lang="en-US" sz="1800" dirty="0">
              <a:solidFill>
                <a:schemeClr val="bg2">
                  <a:lumMod val="2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err="1" smtClean="0">
                <a:solidFill>
                  <a:schemeClr val="accent2">
                    <a:lumMod val="75000"/>
                  </a:schemeClr>
                </a:solidFill>
              </a:rPr>
              <a:t>Quelques</a:t>
            </a:r>
            <a:r>
              <a:rPr lang="en-US" sz="2400" b="1" dirty="0" smtClean="0">
                <a:solidFill>
                  <a:schemeClr val="accent2">
                    <a:lumMod val="75000"/>
                  </a:schemeClr>
                </a:solidFill>
              </a:rPr>
              <a:t> </a:t>
            </a:r>
            <a:r>
              <a:rPr lang="en-US" sz="2400" b="1" dirty="0" err="1" smtClean="0">
                <a:solidFill>
                  <a:schemeClr val="accent2">
                    <a:lumMod val="75000"/>
                  </a:schemeClr>
                </a:solidFill>
              </a:rPr>
              <a:t>apports</a:t>
            </a:r>
            <a:r>
              <a:rPr lang="en-US" sz="2400" b="1" dirty="0" smtClean="0">
                <a:solidFill>
                  <a:schemeClr val="accent2">
                    <a:lumMod val="75000"/>
                  </a:schemeClr>
                </a:solidFill>
              </a:rPr>
              <a:t> de la </a:t>
            </a:r>
            <a:r>
              <a:rPr lang="en-US" sz="2400" b="1" dirty="0" err="1" smtClean="0">
                <a:solidFill>
                  <a:schemeClr val="accent2">
                    <a:lumMod val="75000"/>
                  </a:schemeClr>
                </a:solidFill>
              </a:rPr>
              <a:t>sociologie</a:t>
            </a:r>
            <a:r>
              <a:rPr lang="en-US" sz="2400" b="1" dirty="0" smtClean="0">
                <a:solidFill>
                  <a:schemeClr val="accent2">
                    <a:lumMod val="75000"/>
                  </a:schemeClr>
                </a:solidFill>
              </a:rPr>
              <a:t> de </a:t>
            </a:r>
            <a:r>
              <a:rPr lang="en-US" sz="2400" b="1" dirty="0" err="1" smtClean="0">
                <a:solidFill>
                  <a:schemeClr val="accent2">
                    <a:lumMod val="75000"/>
                  </a:schemeClr>
                </a:solidFill>
              </a:rPr>
              <a:t>l’éducation</a:t>
            </a:r>
            <a:endParaRPr lang="en-US" sz="2400" b="1" dirty="0">
              <a:solidFill>
                <a:schemeClr val="accent2">
                  <a:lumMod val="75000"/>
                </a:schemeClr>
              </a:solidFill>
            </a:endParaRPr>
          </a:p>
        </p:txBody>
      </p:sp>
      <p:sp>
        <p:nvSpPr>
          <p:cNvPr id="3" name="Content Placeholder 2"/>
          <p:cNvSpPr>
            <a:spLocks noGrp="1"/>
          </p:cNvSpPr>
          <p:nvPr>
            <p:ph sz="quarter" idx="1"/>
          </p:nvPr>
        </p:nvSpPr>
        <p:spPr/>
        <p:txBody>
          <a:bodyPr>
            <a:normAutofit/>
          </a:bodyPr>
          <a:lstStyle/>
          <a:p>
            <a:r>
              <a:rPr lang="fr-FR" sz="2000" b="1" dirty="0" smtClean="0">
                <a:solidFill>
                  <a:schemeClr val="accent2">
                    <a:lumMod val="75000"/>
                  </a:schemeClr>
                </a:solidFill>
              </a:rPr>
              <a:t>Lenore Jacobson</a:t>
            </a:r>
            <a:r>
              <a:rPr lang="fr-FR" sz="2000" dirty="0" smtClean="0">
                <a:solidFill>
                  <a:schemeClr val="accent2">
                    <a:lumMod val="75000"/>
                  </a:schemeClr>
                </a:solidFill>
              </a:rPr>
              <a:t> </a:t>
            </a:r>
            <a:r>
              <a:rPr lang="fr-FR" sz="2000" dirty="0" smtClean="0"/>
              <a:t>et </a:t>
            </a:r>
            <a:r>
              <a:rPr lang="fr-FR" sz="2000" b="1" dirty="0" smtClean="0">
                <a:solidFill>
                  <a:schemeClr val="accent2">
                    <a:lumMod val="75000"/>
                  </a:schemeClr>
                </a:solidFill>
              </a:rPr>
              <a:t>Robert </a:t>
            </a:r>
            <a:r>
              <a:rPr lang="fr-FR" sz="2000" b="1" dirty="0" err="1" smtClean="0">
                <a:solidFill>
                  <a:schemeClr val="accent2">
                    <a:lumMod val="75000"/>
                  </a:schemeClr>
                </a:solidFill>
              </a:rPr>
              <a:t>Rosenthal</a:t>
            </a:r>
            <a:r>
              <a:rPr lang="fr-FR" sz="2000" dirty="0" smtClean="0"/>
              <a:t>, dans </a:t>
            </a:r>
            <a:r>
              <a:rPr lang="fr-FR" sz="2000" i="1" dirty="0" smtClean="0"/>
              <a:t>Pygmalion à l’école</a:t>
            </a:r>
            <a:r>
              <a:rPr lang="fr-FR" sz="2000" u="sng" dirty="0" smtClean="0"/>
              <a:t> </a:t>
            </a:r>
            <a:r>
              <a:rPr lang="fr-FR" sz="2000" dirty="0" smtClean="0"/>
              <a:t>(1968) =&gt; les attentes des professeurs ont un effet sur les résultats scolaires des élèves : il y a une </a:t>
            </a:r>
            <a:r>
              <a:rPr lang="fr-FR" sz="2000" dirty="0" err="1" smtClean="0"/>
              <a:t>auto-réalisation</a:t>
            </a:r>
            <a:r>
              <a:rPr lang="fr-FR" sz="2000" dirty="0" smtClean="0"/>
              <a:t> des attentes =&gt; source de discrimination inconsciente.</a:t>
            </a:r>
          </a:p>
          <a:p>
            <a:pPr algn="just"/>
            <a:r>
              <a:rPr lang="fr-FR" sz="2000" dirty="0" smtClean="0"/>
              <a:t>Deux économistes, </a:t>
            </a:r>
            <a:r>
              <a:rPr lang="fr-FR" sz="2000" b="1" dirty="0" smtClean="0"/>
              <a:t>Victor </a:t>
            </a:r>
            <a:r>
              <a:rPr lang="fr-FR" sz="2000" b="1" dirty="0" err="1" smtClean="0"/>
              <a:t>Lavy</a:t>
            </a:r>
            <a:r>
              <a:rPr lang="fr-FR" sz="2000" dirty="0" smtClean="0"/>
              <a:t> et </a:t>
            </a:r>
            <a:r>
              <a:rPr lang="fr-FR" sz="2000" b="1" dirty="0" smtClean="0"/>
              <a:t>Edith Sand</a:t>
            </a:r>
            <a:r>
              <a:rPr lang="fr-FR" sz="2000" dirty="0" smtClean="0"/>
              <a:t> (2015), ont mesuré cet effet entre les garçons et les filles =&gt; A l’école primaire, lorsque les copies sont corrigées de manière anonyme, les filles obtiennent en moyenne de meilleurs résultats que les garçons, alors que lorsque les copies sont corrigées par leurs professeurs, les garçons obtiennent de meilleurs résultats. </a:t>
            </a: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p:cNvPicPr>
            <a:picLocks noGrp="1" noChangeAspect="1" noChangeArrowheads="1"/>
          </p:cNvPicPr>
          <p:nvPr>
            <p:ph sz="quarter" idx="1"/>
          </p:nvPr>
        </p:nvPicPr>
        <p:blipFill>
          <a:blip r:embed="rId2" cstate="print"/>
          <a:srcRect l="17068" t="15254" r="35262" b="10284"/>
          <a:stretch>
            <a:fillRect/>
          </a:stretch>
        </p:blipFill>
        <p:spPr bwMode="auto">
          <a:xfrm>
            <a:off x="1219200" y="365760"/>
            <a:ext cx="6781800" cy="595884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cstate="print"/>
          <a:srcRect l="21835" t="13559" r="39076" b="5085"/>
          <a:stretch>
            <a:fillRect/>
          </a:stretch>
        </p:blipFill>
        <p:spPr bwMode="auto">
          <a:xfrm>
            <a:off x="990600" y="304800"/>
            <a:ext cx="5334000" cy="6244683"/>
          </a:xfrm>
          <a:prstGeom prst="rect">
            <a:avLst/>
          </a:prstGeom>
          <a:noFill/>
          <a:ln w="9525">
            <a:noFill/>
            <a:miter lim="800000"/>
            <a:headEnd/>
            <a:tailEnd/>
          </a:ln>
        </p:spPr>
      </p:pic>
      <p:sp>
        <p:nvSpPr>
          <p:cNvPr id="5" name="TextBox 4"/>
          <p:cNvSpPr txBox="1"/>
          <p:nvPr/>
        </p:nvSpPr>
        <p:spPr>
          <a:xfrm>
            <a:off x="6553200" y="1600200"/>
            <a:ext cx="2209800" cy="1477328"/>
          </a:xfrm>
          <a:prstGeom prst="rect">
            <a:avLst/>
          </a:prstGeom>
          <a:noFill/>
        </p:spPr>
        <p:txBody>
          <a:bodyPr wrap="square" rtlCol="0">
            <a:spAutoFit/>
          </a:bodyPr>
          <a:lstStyle/>
          <a:p>
            <a:r>
              <a:rPr lang="fr-FR" dirty="0" smtClean="0"/>
              <a:t>« Les filles et garçons face aux sciences », </a:t>
            </a:r>
            <a:r>
              <a:rPr lang="fr-FR" i="1" dirty="0" smtClean="0"/>
              <a:t>Education et formations, no97, septembre 2018.</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err="1" smtClean="0">
                <a:solidFill>
                  <a:schemeClr val="accent2">
                    <a:lumMod val="75000"/>
                  </a:schemeClr>
                </a:solidFill>
              </a:rPr>
              <a:t>Quelques</a:t>
            </a:r>
            <a:r>
              <a:rPr lang="en-US" sz="2400" b="1" dirty="0" smtClean="0">
                <a:solidFill>
                  <a:schemeClr val="accent2">
                    <a:lumMod val="75000"/>
                  </a:schemeClr>
                </a:solidFill>
              </a:rPr>
              <a:t> </a:t>
            </a:r>
            <a:r>
              <a:rPr lang="en-US" sz="2400" b="1" dirty="0" err="1" smtClean="0">
                <a:solidFill>
                  <a:schemeClr val="accent2">
                    <a:lumMod val="75000"/>
                  </a:schemeClr>
                </a:solidFill>
              </a:rPr>
              <a:t>apports</a:t>
            </a:r>
            <a:r>
              <a:rPr lang="en-US" sz="2400" b="1" dirty="0" smtClean="0">
                <a:solidFill>
                  <a:schemeClr val="accent2">
                    <a:lumMod val="75000"/>
                  </a:schemeClr>
                </a:solidFill>
              </a:rPr>
              <a:t> de la </a:t>
            </a:r>
            <a:r>
              <a:rPr lang="en-US" sz="2400" b="1" dirty="0" err="1" smtClean="0">
                <a:solidFill>
                  <a:schemeClr val="accent2">
                    <a:lumMod val="75000"/>
                  </a:schemeClr>
                </a:solidFill>
              </a:rPr>
              <a:t>sociologie</a:t>
            </a:r>
            <a:r>
              <a:rPr lang="en-US" sz="2400" b="1" dirty="0" smtClean="0">
                <a:solidFill>
                  <a:schemeClr val="accent2">
                    <a:lumMod val="75000"/>
                  </a:schemeClr>
                </a:solidFill>
              </a:rPr>
              <a:t> de </a:t>
            </a:r>
            <a:r>
              <a:rPr lang="en-US" sz="2400" b="1" dirty="0" err="1" smtClean="0">
                <a:solidFill>
                  <a:schemeClr val="accent2">
                    <a:lumMod val="75000"/>
                  </a:schemeClr>
                </a:solidFill>
              </a:rPr>
              <a:t>l’éducation</a:t>
            </a:r>
            <a:endParaRPr lang="en-US" sz="2400" b="1" dirty="0">
              <a:solidFill>
                <a:schemeClr val="accent2">
                  <a:lumMod val="75000"/>
                </a:schemeClr>
              </a:solidFill>
            </a:endParaRPr>
          </a:p>
        </p:txBody>
      </p:sp>
      <p:sp>
        <p:nvSpPr>
          <p:cNvPr id="3" name="Content Placeholder 2"/>
          <p:cNvSpPr>
            <a:spLocks noGrp="1"/>
          </p:cNvSpPr>
          <p:nvPr>
            <p:ph sz="quarter" idx="1"/>
          </p:nvPr>
        </p:nvSpPr>
        <p:spPr/>
        <p:txBody>
          <a:bodyPr>
            <a:normAutofit/>
          </a:bodyPr>
          <a:lstStyle/>
          <a:p>
            <a:pPr algn="just"/>
            <a:r>
              <a:rPr lang="fr-FR" sz="2000" b="1" dirty="0" smtClean="0">
                <a:solidFill>
                  <a:schemeClr val="accent2">
                    <a:lumMod val="75000"/>
                  </a:schemeClr>
                </a:solidFill>
              </a:rPr>
              <a:t>Marie</a:t>
            </a:r>
            <a:r>
              <a:rPr lang="fr-FR" sz="2000" dirty="0" smtClean="0">
                <a:solidFill>
                  <a:schemeClr val="accent2">
                    <a:lumMod val="75000"/>
                  </a:schemeClr>
                </a:solidFill>
              </a:rPr>
              <a:t> </a:t>
            </a:r>
            <a:r>
              <a:rPr lang="fr-FR" sz="2000" b="1" dirty="0" err="1" smtClean="0">
                <a:solidFill>
                  <a:schemeClr val="accent2">
                    <a:lumMod val="75000"/>
                  </a:schemeClr>
                </a:solidFill>
              </a:rPr>
              <a:t>Duru</a:t>
            </a:r>
            <a:r>
              <a:rPr lang="fr-FR" sz="2000" b="1" dirty="0" smtClean="0">
                <a:solidFill>
                  <a:schemeClr val="accent2">
                    <a:lumMod val="75000"/>
                  </a:schemeClr>
                </a:solidFill>
              </a:rPr>
              <a:t>-</a:t>
            </a:r>
            <a:r>
              <a:rPr lang="fr-FR" sz="2000" b="1" dirty="0" err="1" smtClean="0">
                <a:solidFill>
                  <a:schemeClr val="accent2">
                    <a:lumMod val="75000"/>
                  </a:schemeClr>
                </a:solidFill>
              </a:rPr>
              <a:t>Bellat</a:t>
            </a:r>
            <a:r>
              <a:rPr lang="fr-FR" sz="2000" dirty="0" smtClean="0">
                <a:solidFill>
                  <a:schemeClr val="accent2">
                    <a:lumMod val="75000"/>
                  </a:schemeClr>
                </a:solidFill>
              </a:rPr>
              <a:t>, </a:t>
            </a:r>
            <a:r>
              <a:rPr lang="fr-FR" sz="2000" dirty="0" smtClean="0"/>
              <a:t>dans </a:t>
            </a:r>
            <a:r>
              <a:rPr lang="fr-FR" sz="2000" i="1" dirty="0" smtClean="0"/>
              <a:t>L’Ecole des filles </a:t>
            </a:r>
            <a:r>
              <a:rPr lang="fr-FR" sz="2000" dirty="0" smtClean="0"/>
              <a:t>(1990)  montre que malgré la mixité scolaire, les garçons et les filles sont traités à l’école comme des groupes différents</a:t>
            </a:r>
          </a:p>
          <a:p>
            <a:pPr lvl="0" algn="just">
              <a:buFont typeface="Wingdings" pitchFamily="2" charset="2"/>
              <a:buChar char="Ø"/>
            </a:pPr>
            <a:r>
              <a:rPr lang="fr-FR" sz="2000" dirty="0" smtClean="0"/>
              <a:t>A l’école primaire : on rappelle son sexe à un enfant en moyenne 20 fois par jour.</a:t>
            </a:r>
            <a:endParaRPr lang="en-US" sz="2000" dirty="0" smtClean="0"/>
          </a:p>
          <a:p>
            <a:pPr lvl="0" algn="just">
              <a:buFont typeface="Wingdings" pitchFamily="2" charset="2"/>
              <a:buChar char="Ø"/>
            </a:pPr>
            <a:r>
              <a:rPr lang="fr-FR" sz="2000" dirty="0" smtClean="0"/>
              <a:t>Les garçons sont davantage appelés par leur prénom que les filles =&gt; une forme d’</a:t>
            </a:r>
            <a:r>
              <a:rPr lang="fr-FR" sz="2000" b="1" dirty="0" err="1" smtClean="0"/>
              <a:t>invisibilisation</a:t>
            </a:r>
            <a:r>
              <a:rPr lang="fr-FR" sz="2000" b="1" dirty="0" smtClean="0"/>
              <a:t> </a:t>
            </a:r>
            <a:r>
              <a:rPr lang="fr-FR" sz="2000" dirty="0" smtClean="0"/>
              <a:t>des filles.</a:t>
            </a:r>
            <a:endParaRPr lang="en-US" sz="2000" dirty="0" smtClean="0"/>
          </a:p>
          <a:p>
            <a:pPr lvl="0" algn="just">
              <a:buFont typeface="Wingdings" pitchFamily="2" charset="2"/>
              <a:buChar char="Ø"/>
            </a:pPr>
            <a:r>
              <a:rPr lang="fr-FR" sz="2000" dirty="0" smtClean="0"/>
              <a:t>En moyenne, elle mesure que les enseignants consacrent 44% de leur temps individualisé aux filles et 56% aux garçons. En mathématiques en particulier, les 2/3 du temps individualisé est consacré aux garçons.</a:t>
            </a:r>
            <a:endParaRPr lang="en-US" sz="2000" dirty="0" smtClean="0"/>
          </a:p>
          <a:p>
            <a:pPr>
              <a:buNone/>
            </a:pPr>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b="1" smtClean="0">
                <a:solidFill>
                  <a:schemeClr val="accent2">
                    <a:lumMod val="75000"/>
                  </a:schemeClr>
                </a:solidFill>
              </a:rPr>
              <a:t>Conclusion: Le </a:t>
            </a:r>
            <a:r>
              <a:rPr lang="fr-FR" sz="2800" b="1" dirty="0" smtClean="0">
                <a:solidFill>
                  <a:schemeClr val="accent2">
                    <a:lumMod val="75000"/>
                  </a:schemeClr>
                </a:solidFill>
              </a:rPr>
              <a:t>recrutement social des grandes école</a:t>
            </a:r>
            <a:endParaRPr lang="en-US" sz="2800" dirty="0"/>
          </a:p>
        </p:txBody>
      </p:sp>
      <p:pic>
        <p:nvPicPr>
          <p:cNvPr id="4" name="Image 58"/>
          <p:cNvPicPr>
            <a:picLocks noGrp="1"/>
          </p:cNvPicPr>
          <p:nvPr>
            <p:ph sz="quarter" idx="1"/>
          </p:nvPr>
        </p:nvPicPr>
        <p:blipFill>
          <a:blip r:embed="rId2" cstate="print"/>
          <a:stretch>
            <a:fillRect/>
          </a:stretch>
        </p:blipFill>
        <p:spPr>
          <a:xfrm>
            <a:off x="1979712" y="1628800"/>
            <a:ext cx="5544615" cy="446449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b="1" dirty="0" smtClean="0">
                <a:solidFill>
                  <a:schemeClr val="accent2">
                    <a:lumMod val="75000"/>
                  </a:schemeClr>
                </a:solidFill>
              </a:rPr>
              <a:t>Le recrutement social des grandes école</a:t>
            </a:r>
            <a:endParaRPr lang="en-US" sz="3200" b="1" dirty="0">
              <a:solidFill>
                <a:schemeClr val="accent2">
                  <a:lumMod val="75000"/>
                </a:schemeClr>
              </a:solidFill>
            </a:endParaRPr>
          </a:p>
        </p:txBody>
      </p:sp>
      <p:pic>
        <p:nvPicPr>
          <p:cNvPr id="2050" name="Picture 2"/>
          <p:cNvPicPr>
            <a:picLocks noGrp="1" noChangeAspect="1" noChangeArrowheads="1"/>
          </p:cNvPicPr>
          <p:nvPr>
            <p:ph sz="quarter" idx="1"/>
          </p:nvPr>
        </p:nvPicPr>
        <p:blipFill>
          <a:blip r:embed="rId2" cstate="print"/>
          <a:srcRect l="6186" t="21458" r="51470" b="12874"/>
          <a:stretch>
            <a:fillRect/>
          </a:stretch>
        </p:blipFill>
        <p:spPr bwMode="auto">
          <a:xfrm>
            <a:off x="197075" y="1700808"/>
            <a:ext cx="4374925" cy="3816424"/>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l="8066" t="21650" r="52953" b="23750"/>
          <a:stretch>
            <a:fillRect/>
          </a:stretch>
        </p:blipFill>
        <p:spPr bwMode="auto">
          <a:xfrm>
            <a:off x="4283968" y="2268143"/>
            <a:ext cx="4032448" cy="3177080"/>
          </a:xfrm>
          <a:prstGeom prst="rect">
            <a:avLst/>
          </a:prstGeom>
          <a:noFill/>
          <a:ln w="9525">
            <a:noFill/>
            <a:miter lim="800000"/>
            <a:headEnd/>
            <a:tailEnd/>
          </a:ln>
        </p:spPr>
      </p:pic>
      <p:sp>
        <p:nvSpPr>
          <p:cNvPr id="5" name="TextBox 4"/>
          <p:cNvSpPr txBox="1"/>
          <p:nvPr/>
        </p:nvSpPr>
        <p:spPr>
          <a:xfrm>
            <a:off x="755576" y="5661248"/>
            <a:ext cx="7704856" cy="646331"/>
          </a:xfrm>
          <a:prstGeom prst="rect">
            <a:avLst/>
          </a:prstGeom>
          <a:noFill/>
        </p:spPr>
        <p:txBody>
          <a:bodyPr wrap="square" rtlCol="0">
            <a:spAutoFit/>
          </a:bodyPr>
          <a:lstStyle/>
          <a:p>
            <a:r>
              <a:rPr lang="fr-FR" dirty="0" smtClean="0"/>
              <a:t>Cécile Bonneau, Pauline </a:t>
            </a:r>
            <a:r>
              <a:rPr lang="fr-FR" dirty="0" err="1" smtClean="0"/>
              <a:t>Charousset</a:t>
            </a:r>
            <a:r>
              <a:rPr lang="fr-FR" dirty="0" smtClean="0"/>
              <a:t>, Julien Grenet, Georgia </a:t>
            </a:r>
            <a:r>
              <a:rPr lang="fr-FR" dirty="0" err="1" smtClean="0"/>
              <a:t>Thebault</a:t>
            </a:r>
            <a:r>
              <a:rPr lang="fr-FR" i="1" dirty="0" smtClean="0"/>
              <a:t>. Grandes écoles : quelle “ouverture ” depuis le milieu des années 2000 ?. </a:t>
            </a:r>
            <a:r>
              <a:rPr lang="fr-FR" dirty="0" smtClean="0"/>
              <a:t>2021</a:t>
            </a:r>
            <a:endParaRPr lang="en-US"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800" b="1">
              <a:solidFill>
                <a:srgbClr val="7030A0"/>
              </a:solidFill>
            </a:endParaRPr>
          </a:p>
        </p:txBody>
      </p:sp>
      <p:pic>
        <p:nvPicPr>
          <p:cNvPr id="2050" name="Picture 2"/>
          <p:cNvPicPr>
            <a:picLocks noGrp="1" noChangeAspect="1" noChangeArrowheads="1"/>
          </p:cNvPicPr>
          <p:nvPr>
            <p:ph sz="quarter" idx="1"/>
          </p:nvPr>
        </p:nvPicPr>
        <p:blipFill>
          <a:blip r:embed="rId2" cstate="print"/>
          <a:srcRect l="18022" t="16949" r="40982" b="10170"/>
          <a:stretch>
            <a:fillRect/>
          </a:stretch>
        </p:blipFill>
        <p:spPr bwMode="auto">
          <a:xfrm>
            <a:off x="2133600" y="1524000"/>
            <a:ext cx="4953000" cy="4953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b="1" dirty="0" smtClean="0">
                <a:solidFill>
                  <a:schemeClr val="accent2">
                    <a:lumMod val="75000"/>
                  </a:schemeClr>
                </a:solidFill>
              </a:rPr>
              <a:t>Introduction</a:t>
            </a:r>
            <a:endParaRPr lang="en-US" sz="3200" b="1" dirty="0">
              <a:solidFill>
                <a:schemeClr val="accent2">
                  <a:lumMod val="75000"/>
                </a:schemeClr>
              </a:solidFill>
            </a:endParaRPr>
          </a:p>
        </p:txBody>
      </p:sp>
      <p:sp>
        <p:nvSpPr>
          <p:cNvPr id="3" name="Content Placeholder 2"/>
          <p:cNvSpPr>
            <a:spLocks noGrp="1"/>
          </p:cNvSpPr>
          <p:nvPr>
            <p:ph sz="quarter" idx="1"/>
          </p:nvPr>
        </p:nvSpPr>
        <p:spPr/>
        <p:txBody>
          <a:bodyPr>
            <a:normAutofit fontScale="92500" lnSpcReduction="10000"/>
          </a:bodyPr>
          <a:lstStyle/>
          <a:p>
            <a:pPr algn="just"/>
            <a:r>
              <a:rPr lang="fr-FR" sz="2400" dirty="0" smtClean="0"/>
              <a:t>En 1945, la notion de salaire féminin est supprimée. A l’époque on pense que supprimer l’inégalité de droit suffira à supprimer l’inégalité de fait. </a:t>
            </a:r>
          </a:p>
          <a:p>
            <a:pPr algn="just"/>
            <a:r>
              <a:rPr lang="fr-FR" sz="2400" dirty="0" smtClean="0"/>
              <a:t>Il faut attendre 1983 pour que la loi punisse les </a:t>
            </a:r>
            <a:r>
              <a:rPr lang="fr-FR" sz="2400" b="1" dirty="0" smtClean="0"/>
              <a:t>discriminations salariales et les discriminations dans les promotions</a:t>
            </a:r>
            <a:r>
              <a:rPr lang="fr-FR" sz="2400" dirty="0" smtClean="0"/>
              <a:t>. </a:t>
            </a:r>
          </a:p>
          <a:p>
            <a:pPr algn="just"/>
            <a:r>
              <a:rPr lang="fr-FR" sz="2400" dirty="0" smtClean="0"/>
              <a:t>Depuis 2010, les entreprises de plus de 50 salariés ont l’obligation de se doter d’un plan sur l’égalité homme-femme</a:t>
            </a:r>
          </a:p>
          <a:p>
            <a:pPr algn="just"/>
            <a:r>
              <a:rPr lang="fr-FR" sz="2400" dirty="0" smtClean="0"/>
              <a:t>En </a:t>
            </a:r>
            <a:r>
              <a:rPr lang="fr-FR" sz="2400" b="1" dirty="0" smtClean="0"/>
              <a:t>politique : loi sur la parité en politique </a:t>
            </a:r>
            <a:r>
              <a:rPr lang="fr-FR" sz="2400" dirty="0" smtClean="0"/>
              <a:t>est votée en 2000.</a:t>
            </a:r>
          </a:p>
          <a:p>
            <a:pPr algn="just"/>
            <a:r>
              <a:rPr lang="fr-FR" sz="2400" b="1" dirty="0" smtClean="0"/>
              <a:t>les résistances à l’entrée des femmes en politique </a:t>
            </a:r>
            <a:r>
              <a:rPr lang="fr-FR" sz="2400" dirty="0" smtClean="0"/>
              <a:t>ne sont pas que des questions de mentalités : </a:t>
            </a:r>
            <a:r>
              <a:rPr lang="fr-FR" sz="2400" b="1" dirty="0" smtClean="0"/>
              <a:t>deux mécanismes sociaux</a:t>
            </a:r>
            <a:r>
              <a:rPr lang="fr-FR" sz="2400" dirty="0" smtClean="0"/>
              <a:t>.</a:t>
            </a:r>
            <a:endParaRPr lang="en-US" sz="2400" dirty="0" smtClean="0"/>
          </a:p>
          <a:p>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b="1" dirty="0" smtClean="0">
                <a:solidFill>
                  <a:schemeClr val="accent2">
                    <a:lumMod val="75000"/>
                  </a:schemeClr>
                </a:solidFill>
              </a:rPr>
              <a:t>Introduction</a:t>
            </a:r>
            <a:endParaRPr lang="en-US" sz="2800" b="1" dirty="0">
              <a:solidFill>
                <a:schemeClr val="accent2">
                  <a:lumMod val="75000"/>
                </a:schemeClr>
              </a:solidFill>
            </a:endParaRPr>
          </a:p>
        </p:txBody>
      </p:sp>
      <p:sp>
        <p:nvSpPr>
          <p:cNvPr id="3" name="Content Placeholder 2"/>
          <p:cNvSpPr>
            <a:spLocks noGrp="1"/>
          </p:cNvSpPr>
          <p:nvPr>
            <p:ph sz="quarter" idx="1"/>
          </p:nvPr>
        </p:nvSpPr>
        <p:spPr/>
        <p:txBody>
          <a:bodyPr>
            <a:normAutofit fontScale="77500" lnSpcReduction="20000"/>
          </a:bodyPr>
          <a:lstStyle/>
          <a:p>
            <a:pPr>
              <a:buNone/>
            </a:pPr>
            <a:endParaRPr lang="fr-FR" sz="2400" b="1" dirty="0" smtClean="0"/>
          </a:p>
          <a:p>
            <a:pPr>
              <a:buNone/>
            </a:pPr>
            <a:r>
              <a:rPr lang="fr-FR" sz="2400" b="1" dirty="0" smtClean="0"/>
              <a:t>La </a:t>
            </a:r>
            <a:r>
              <a:rPr lang="fr-FR" sz="2400" b="1" dirty="0" smtClean="0"/>
              <a:t>situation paradoxale des filles dans le système scolaire.</a:t>
            </a:r>
            <a:endParaRPr lang="en-US" sz="2400" dirty="0" smtClean="0"/>
          </a:p>
          <a:p>
            <a:pPr algn="just">
              <a:buFont typeface="Wingdings" pitchFamily="2" charset="2"/>
              <a:buChar char="q"/>
            </a:pPr>
            <a:r>
              <a:rPr lang="fr-FR" sz="2400" b="1" dirty="0" smtClean="0">
                <a:solidFill>
                  <a:schemeClr val="accent2">
                    <a:lumMod val="75000"/>
                  </a:schemeClr>
                </a:solidFill>
              </a:rPr>
              <a:t>Christian</a:t>
            </a:r>
            <a:r>
              <a:rPr lang="fr-FR" sz="2400" dirty="0" smtClean="0">
                <a:solidFill>
                  <a:schemeClr val="accent2">
                    <a:lumMod val="75000"/>
                  </a:schemeClr>
                </a:solidFill>
              </a:rPr>
              <a:t> </a:t>
            </a:r>
            <a:r>
              <a:rPr lang="fr-FR" sz="2400" b="1" dirty="0" err="1" smtClean="0">
                <a:solidFill>
                  <a:schemeClr val="accent2">
                    <a:lumMod val="75000"/>
                  </a:schemeClr>
                </a:solidFill>
              </a:rPr>
              <a:t>Baudelot</a:t>
            </a:r>
            <a:r>
              <a:rPr lang="fr-FR" sz="2400" dirty="0" smtClean="0">
                <a:solidFill>
                  <a:schemeClr val="accent2">
                    <a:lumMod val="75000"/>
                  </a:schemeClr>
                </a:solidFill>
              </a:rPr>
              <a:t> </a:t>
            </a:r>
            <a:r>
              <a:rPr lang="fr-FR" sz="2400" dirty="0" smtClean="0"/>
              <a:t>et </a:t>
            </a:r>
            <a:r>
              <a:rPr lang="fr-FR" sz="2400" b="1" dirty="0" smtClean="0">
                <a:solidFill>
                  <a:schemeClr val="accent2">
                    <a:lumMod val="75000"/>
                  </a:schemeClr>
                </a:solidFill>
              </a:rPr>
              <a:t>Roger </a:t>
            </a:r>
            <a:r>
              <a:rPr lang="fr-FR" sz="2400" b="1" dirty="0" err="1" smtClean="0">
                <a:solidFill>
                  <a:schemeClr val="accent2">
                    <a:lumMod val="75000"/>
                  </a:schemeClr>
                </a:solidFill>
              </a:rPr>
              <a:t>Establet</a:t>
            </a:r>
            <a:r>
              <a:rPr lang="fr-FR" sz="2400" dirty="0" smtClean="0"/>
              <a:t>, </a:t>
            </a:r>
            <a:r>
              <a:rPr lang="fr-FR" sz="2400" i="1" dirty="0" smtClean="0"/>
              <a:t>Allez les filles !</a:t>
            </a:r>
            <a:r>
              <a:rPr lang="fr-FR" sz="2400" dirty="0" smtClean="0"/>
              <a:t> (1991)</a:t>
            </a:r>
          </a:p>
          <a:p>
            <a:pPr algn="just">
              <a:buFont typeface="Wingdings" pitchFamily="2" charset="2"/>
              <a:buChar char="Ø"/>
            </a:pPr>
            <a:r>
              <a:rPr lang="fr-FR" sz="2400" dirty="0" smtClean="0"/>
              <a:t>au cours du long processus de socialisation scolaire, les filles sont dans une </a:t>
            </a:r>
            <a:r>
              <a:rPr lang="fr-FR" sz="2400" b="1" dirty="0" smtClean="0"/>
              <a:t>situation paradoxale</a:t>
            </a:r>
            <a:r>
              <a:rPr lang="fr-FR" sz="2400" dirty="0" smtClean="0"/>
              <a:t> : meilleure réussite, mais maintien de la hiérarchie des genres.</a:t>
            </a:r>
          </a:p>
          <a:p>
            <a:pPr algn="just">
              <a:buFont typeface="Wingdings" pitchFamily="2" charset="2"/>
              <a:buChar char="Ø"/>
            </a:pPr>
            <a:r>
              <a:rPr lang="fr-FR" sz="2400" b="1" dirty="0" smtClean="0"/>
              <a:t>« l’école se caractérise par la supériorité des filles et la domination des garçons »,</a:t>
            </a:r>
            <a:r>
              <a:rPr lang="fr-FR" sz="2400" dirty="0" smtClean="0"/>
              <a:t> car avec des performances scolaires supérieures, les filles choisissent des formations moins rentables sur un plan salarial que celle des garçons. </a:t>
            </a:r>
          </a:p>
          <a:p>
            <a:pPr lvl="0" algn="just">
              <a:buFont typeface="Wingdings" pitchFamily="2" charset="2"/>
              <a:buChar char="Ø"/>
            </a:pPr>
            <a:r>
              <a:rPr lang="fr-FR" sz="2400" dirty="0" smtClean="0"/>
              <a:t>La réussite scolaire des filles ne correspond pas au rejet du modèle </a:t>
            </a:r>
            <a:r>
              <a:rPr lang="fr-FR" sz="2400" dirty="0" err="1" smtClean="0"/>
              <a:t>genré</a:t>
            </a:r>
            <a:r>
              <a:rPr lang="fr-FR" sz="2400" dirty="0" smtClean="0"/>
              <a:t> mais au contraire à la </a:t>
            </a:r>
            <a:r>
              <a:rPr lang="fr-FR" sz="2400" b="1" dirty="0" smtClean="0"/>
              <a:t>réalisation de ce modèle </a:t>
            </a:r>
            <a:r>
              <a:rPr lang="fr-FR" sz="2400" b="1" dirty="0" err="1" smtClean="0"/>
              <a:t>genré</a:t>
            </a:r>
            <a:r>
              <a:rPr lang="fr-FR" sz="2400" dirty="0" smtClean="0"/>
              <a:t> dans le cadre scolaire</a:t>
            </a:r>
            <a:r>
              <a:rPr lang="fr-FR" sz="2400" dirty="0" smtClean="0"/>
              <a:t>.</a:t>
            </a:r>
          </a:p>
          <a:p>
            <a:pPr algn="just">
              <a:buFont typeface="Wingdings" pitchFamily="2" charset="2"/>
              <a:buChar char="Ø"/>
            </a:pPr>
            <a:r>
              <a:rPr lang="fr-FR" sz="2400" dirty="0" smtClean="0"/>
              <a:t>Un </a:t>
            </a:r>
            <a:r>
              <a:rPr lang="fr-FR" sz="2400" b="1" dirty="0" smtClean="0"/>
              <a:t>stéréotype</a:t>
            </a:r>
            <a:r>
              <a:rPr lang="fr-FR" sz="2400" dirty="0" smtClean="0"/>
              <a:t> lié au sexe désigne le fait de prêter à une personne des attributs, des caractéristiques ou des rôles uniquement en raison de son appartenance au groupe social des femmes ou des hommes.</a:t>
            </a:r>
          </a:p>
          <a:p>
            <a:pPr lvl="0" algn="just">
              <a:buFont typeface="Wingdings" pitchFamily="2" charset="2"/>
              <a:buChar char="Ø"/>
            </a:pPr>
            <a:endParaRPr lang="en-US" sz="2400" dirty="0" smtClean="0"/>
          </a:p>
          <a:p>
            <a:pPr algn="just">
              <a:buFont typeface="Wingdings" pitchFamily="2" charset="2"/>
              <a:buChar char="Ø"/>
            </a:pP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Taux d’activité, d’emploi, de chômage et part des actifs occupés à temps partiel selon le sexe</a:t>
            </a:r>
            <a:r>
              <a:rPr lang="fr-FR" sz="2400" b="1" dirty="0" smtClean="0">
                <a:solidFill>
                  <a:srgbClr val="7030A0"/>
                </a:solidFill>
              </a:rPr>
              <a:t>.</a:t>
            </a:r>
            <a:endParaRPr lang="fr-FR" sz="2400" b="1" dirty="0">
              <a:solidFill>
                <a:srgbClr val="7030A0"/>
              </a:solidFill>
            </a:endParaRPr>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990600" y="1600200"/>
            <a:ext cx="6852645" cy="488433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000" b="1" dirty="0" smtClean="0">
                <a:solidFill>
                  <a:srgbClr val="7030A0"/>
                </a:solidFill>
              </a:rPr>
              <a:t>Evolution du taux d’activité des hommes et des femmes de 1975 à 2020 </a:t>
            </a:r>
            <a:r>
              <a:rPr lang="fr-FR" sz="2000" b="1" dirty="0" smtClean="0">
                <a:solidFill>
                  <a:srgbClr val="7030A0"/>
                </a:solidFill>
              </a:rPr>
              <a:t>par âge (en </a:t>
            </a:r>
            <a:r>
              <a:rPr lang="fr-FR" sz="2000" b="1" dirty="0" smtClean="0">
                <a:solidFill>
                  <a:srgbClr val="7030A0"/>
                </a:solidFill>
              </a:rPr>
              <a:t>%)</a:t>
            </a:r>
            <a:endParaRPr lang="fr-FR" sz="2000" dirty="0">
              <a:solidFill>
                <a:srgbClr val="7030A0"/>
              </a:solidFill>
            </a:endParaRPr>
          </a:p>
        </p:txBody>
      </p:sp>
      <p:pic>
        <p:nvPicPr>
          <p:cNvPr id="1026" name="Picture 2"/>
          <p:cNvPicPr>
            <a:picLocks noGrp="1" noChangeAspect="1" noChangeArrowheads="1"/>
          </p:cNvPicPr>
          <p:nvPr>
            <p:ph sz="quarter" idx="1"/>
          </p:nvPr>
        </p:nvPicPr>
        <p:blipFill>
          <a:blip r:embed="rId2" cstate="print"/>
          <a:srcRect l="1664" t="3701" b="-239"/>
          <a:stretch>
            <a:fillRect/>
          </a:stretch>
        </p:blipFill>
        <p:spPr bwMode="auto">
          <a:xfrm>
            <a:off x="1447800" y="2057400"/>
            <a:ext cx="6594943" cy="3733800"/>
          </a:xfrm>
          <a:prstGeom prst="rect">
            <a:avLst/>
          </a:prstGeom>
          <a:noFill/>
          <a:ln w="9525">
            <a:noFill/>
            <a:miter lim="800000"/>
            <a:headEnd/>
            <a:tailEnd/>
          </a:ln>
          <a:effectLst/>
        </p:spPr>
      </p:pic>
      <p:sp>
        <p:nvSpPr>
          <p:cNvPr id="4" name="TextBox 3"/>
          <p:cNvSpPr txBox="1"/>
          <p:nvPr/>
        </p:nvSpPr>
        <p:spPr>
          <a:xfrm>
            <a:off x="1295400" y="6019800"/>
            <a:ext cx="5562600" cy="553998"/>
          </a:xfrm>
          <a:prstGeom prst="rect">
            <a:avLst/>
          </a:prstGeom>
          <a:noFill/>
        </p:spPr>
        <p:txBody>
          <a:bodyPr wrap="square" rtlCol="0">
            <a:spAutoFit/>
          </a:bodyPr>
          <a:lstStyle/>
          <a:p>
            <a:r>
              <a:rPr lang="fr-FR" sz="1200" dirty="0" smtClean="0"/>
              <a:t>Insee Références</a:t>
            </a:r>
            <a:r>
              <a:rPr lang="fr-FR" sz="1200" i="1" dirty="0" smtClean="0"/>
              <a:t>, Femmes et hommes, l’égalité en question</a:t>
            </a:r>
            <a:r>
              <a:rPr lang="fr-FR" sz="1200" dirty="0" smtClean="0"/>
              <a:t>, éditions 2022.</a:t>
            </a:r>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000" b="1" dirty="0" smtClean="0">
                <a:solidFill>
                  <a:srgbClr val="7030A0"/>
                </a:solidFill>
              </a:rPr>
              <a:t>Diplôme le plus élevé obtenu selon l’âge et le sexe en 2019 (en %)</a:t>
            </a:r>
            <a:endParaRPr lang="en-US" sz="2000" dirty="0">
              <a:solidFill>
                <a:srgbClr val="7030A0"/>
              </a:solidFill>
            </a:endParaRPr>
          </a:p>
        </p:txBody>
      </p:sp>
      <p:pic>
        <p:nvPicPr>
          <p:cNvPr id="5" name="Picture 2"/>
          <p:cNvPicPr>
            <a:picLocks noGrp="1" noChangeAspect="1" noChangeArrowheads="1"/>
          </p:cNvPicPr>
          <p:nvPr>
            <p:ph sz="quarter" idx="1"/>
          </p:nvPr>
        </p:nvPicPr>
        <p:blipFill>
          <a:blip r:embed="rId2" cstate="print"/>
          <a:srcRect l="25011" t="35762" r="25403" b="24161"/>
          <a:stretch>
            <a:fillRect/>
          </a:stretch>
        </p:blipFill>
        <p:spPr bwMode="auto">
          <a:xfrm>
            <a:off x="213151" y="2133600"/>
            <a:ext cx="8092650" cy="367919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Diplôme le plus élevé obtenu selon l’âge et le sexe en 2020 (en </a:t>
            </a:r>
            <a:r>
              <a:rPr lang="fr-FR" sz="2400" b="1" dirty="0" smtClean="0">
                <a:solidFill>
                  <a:srgbClr val="7030A0"/>
                </a:solidFill>
              </a:rPr>
              <a:t>%)</a:t>
            </a:r>
            <a:endParaRPr lang="fr-FR" sz="2400" dirty="0"/>
          </a:p>
        </p:txBody>
      </p:sp>
      <p:pic>
        <p:nvPicPr>
          <p:cNvPr id="8194" name="Picture 2"/>
          <p:cNvPicPr>
            <a:picLocks noGrp="1" noChangeAspect="1" noChangeArrowheads="1"/>
          </p:cNvPicPr>
          <p:nvPr>
            <p:ph sz="quarter" idx="1"/>
          </p:nvPr>
        </p:nvPicPr>
        <p:blipFill>
          <a:blip r:embed="rId2" cstate="print"/>
          <a:srcRect/>
          <a:stretch>
            <a:fillRect/>
          </a:stretch>
        </p:blipFill>
        <p:spPr bwMode="auto">
          <a:xfrm>
            <a:off x="2514601" y="1600200"/>
            <a:ext cx="4061956" cy="483862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Ecart salarial</a:t>
            </a:r>
            <a:endParaRPr lang="fr-FR" sz="2400" b="1" dirty="0">
              <a:solidFill>
                <a:srgbClr val="7030A0"/>
              </a:solidFill>
            </a:endParaRPr>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612775" y="1895055"/>
            <a:ext cx="8153400" cy="3906089"/>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1266</TotalTime>
  <Words>790</Words>
  <Application>Microsoft Office PowerPoint</Application>
  <PresentationFormat>On-screen Show (4:3)</PresentationFormat>
  <Paragraphs>66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Median</vt:lpstr>
      <vt:lpstr>THEME1: Le paradoxe de la bonne réussite scolaire des filles mais du maintien d’Ecarts salariaux</vt:lpstr>
      <vt:lpstr>Introduction</vt:lpstr>
      <vt:lpstr>Introduction</vt:lpstr>
      <vt:lpstr>Introduction</vt:lpstr>
      <vt:lpstr>Taux d’activité, d’emploi, de chômage et part des actifs occupés à temps partiel selon le sexe.</vt:lpstr>
      <vt:lpstr>Evolution du taux d’activité des hommes et des femmes de 1975 à 2020 par âge (en %)</vt:lpstr>
      <vt:lpstr>Diplôme le plus élevé obtenu selon l’âge et le sexe en 2019 (en %)</vt:lpstr>
      <vt:lpstr>Diplôme le plus élevé obtenu selon l’âge et le sexe en 2020 (en %)</vt:lpstr>
      <vt:lpstr>Ecart salarial</vt:lpstr>
      <vt:lpstr>Ecarts de rémunération et de temps de travail moyens entre femmes et hommes.</vt:lpstr>
      <vt:lpstr>Slide 11</vt:lpstr>
      <vt:lpstr>Activité et conditions d’emploi selon le sexe et la composition familiale en 2020 (en %).</vt:lpstr>
      <vt:lpstr>Part des femmes dans les différentes formations d’enseignement supérieur en 2023-2024</vt:lpstr>
      <vt:lpstr>Proportions de femmes parmi les salariés et professions les plus représentées, selon le niveau de salaire</vt:lpstr>
      <vt:lpstr>Les vingt professions les plus fréquentes selon le sexe. </vt:lpstr>
      <vt:lpstr>Ecart de rémunération entre les femmes et les hommes: le poids de chaque composante</vt:lpstr>
      <vt:lpstr>Proportion de femmes parmi les élus locaux, nationaux et européens (en %).</vt:lpstr>
      <vt:lpstr>Evolution des temps sociaux au cours d’une journée moyenne entre 1986 et 2010 (en heures et en minutes)</vt:lpstr>
      <vt:lpstr>La nouvelle génération dans les pas des précédentes.</vt:lpstr>
      <vt:lpstr>Quelques apports de la sociologie du genre</vt:lpstr>
      <vt:lpstr>Quelques apports de la sociologie du genre</vt:lpstr>
      <vt:lpstr>Quelques apports de la sociologie du genre</vt:lpstr>
      <vt:lpstr>Quelques apports de la sociologie de l’éducation</vt:lpstr>
      <vt:lpstr>Slide 24</vt:lpstr>
      <vt:lpstr>Slide 25</vt:lpstr>
      <vt:lpstr>Quelques apports de la sociologie de l’éducation</vt:lpstr>
      <vt:lpstr>Conclusion: Le recrutement social des grandes école</vt:lpstr>
      <vt:lpstr>Le recrutement social des grandes école</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stéph</dc:creator>
  <cp:lastModifiedBy>stéph</cp:lastModifiedBy>
  <cp:revision>41</cp:revision>
  <dcterms:created xsi:type="dcterms:W3CDTF">2022-07-30T17:21:25Z</dcterms:created>
  <dcterms:modified xsi:type="dcterms:W3CDTF">2025-09-24T09:19:38Z</dcterms:modified>
</cp:coreProperties>
</file>