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6" r:id="rId2"/>
    <p:sldId id="257" r:id="rId3"/>
    <p:sldId id="343" r:id="rId4"/>
    <p:sldId id="344" r:id="rId5"/>
    <p:sldId id="350" r:id="rId6"/>
    <p:sldId id="346" r:id="rId7"/>
    <p:sldId id="347" r:id="rId8"/>
    <p:sldId id="348" r:id="rId9"/>
    <p:sldId id="349" r:id="rId10"/>
    <p:sldId id="351" r:id="rId11"/>
    <p:sldId id="296" r:id="rId12"/>
    <p:sldId id="259" r:id="rId13"/>
    <p:sldId id="300" r:id="rId14"/>
    <p:sldId id="361" r:id="rId15"/>
    <p:sldId id="303" r:id="rId16"/>
    <p:sldId id="362" r:id="rId17"/>
    <p:sldId id="302" r:id="rId18"/>
    <p:sldId id="304" r:id="rId19"/>
    <p:sldId id="305" r:id="rId20"/>
    <p:sldId id="306" r:id="rId21"/>
    <p:sldId id="363" r:id="rId22"/>
    <p:sldId id="364" r:id="rId23"/>
    <p:sldId id="368" r:id="rId24"/>
    <p:sldId id="307" r:id="rId25"/>
    <p:sldId id="308" r:id="rId26"/>
    <p:sldId id="355" r:id="rId27"/>
    <p:sldId id="356" r:id="rId28"/>
    <p:sldId id="371" r:id="rId29"/>
    <p:sldId id="357" r:id="rId30"/>
    <p:sldId id="309" r:id="rId31"/>
    <p:sldId id="310" r:id="rId32"/>
    <p:sldId id="311" r:id="rId33"/>
    <p:sldId id="312" r:id="rId34"/>
    <p:sldId id="374" r:id="rId35"/>
    <p:sldId id="375" r:id="rId36"/>
    <p:sldId id="365" r:id="rId37"/>
    <p:sldId id="313" r:id="rId38"/>
    <p:sldId id="263" r:id="rId39"/>
    <p:sldId id="264" r:id="rId40"/>
    <p:sldId id="316" r:id="rId41"/>
    <p:sldId id="369" r:id="rId42"/>
    <p:sldId id="359" r:id="rId43"/>
    <p:sldId id="360" r:id="rId44"/>
    <p:sldId id="317" r:id="rId45"/>
    <p:sldId id="320" r:id="rId46"/>
    <p:sldId id="324" r:id="rId47"/>
    <p:sldId id="325" r:id="rId48"/>
    <p:sldId id="318" r:id="rId49"/>
    <p:sldId id="321" r:id="rId50"/>
    <p:sldId id="373" r:id="rId51"/>
    <p:sldId id="322" r:id="rId52"/>
    <p:sldId id="323" r:id="rId53"/>
    <p:sldId id="372" r:id="rId54"/>
    <p:sldId id="328" r:id="rId55"/>
    <p:sldId id="327" r:id="rId56"/>
    <p:sldId id="330" r:id="rId57"/>
    <p:sldId id="331" r:id="rId58"/>
    <p:sldId id="332" r:id="rId59"/>
    <p:sldId id="333" r:id="rId60"/>
    <p:sldId id="376" r:id="rId61"/>
    <p:sldId id="377" r:id="rId62"/>
    <p:sldId id="329" r:id="rId63"/>
    <p:sldId id="378" r:id="rId64"/>
    <p:sldId id="336" r:id="rId65"/>
    <p:sldId id="337" r:id="rId66"/>
    <p:sldId id="339" r:id="rId67"/>
    <p:sldId id="340" r:id="rId68"/>
    <p:sldId id="379" r:id="rId69"/>
    <p:sldId id="34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ED2448-0C64-406F-B785-7EA7377F73D1}" type="datetimeFigureOut">
              <a:rPr lang="en-US" smtClean="0"/>
              <a:pPr/>
              <a:t>9/24/2023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F78A0-6D79-4564-A5E9-4139E8387A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F5CE223-66E0-4585-B5CB-96AD9D1EC028}" type="slidenum">
              <a:rPr lang="fr-FR" smtClean="0"/>
              <a:pPr>
                <a:defRPr/>
              </a:pPr>
              <a:t>15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4296B414-CF9F-4FB3-8721-E77337121B6D}" type="datetimeFigureOut">
              <a:rPr lang="en-US" smtClean="0"/>
              <a:pPr/>
              <a:t>9/24/2023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B6224B7-6A45-4C54-B269-69AC1ED6517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96B414-CF9F-4FB3-8721-E77337121B6D}"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224B7-6A45-4C54-B269-69AC1ED651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296B414-CF9F-4FB3-8721-E77337121B6D}" type="datetimeFigureOut">
              <a:rPr lang="en-US" smtClean="0"/>
              <a:pPr/>
              <a:t>9/24/2023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B6224B7-6A45-4C54-B269-69AC1ED6517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296B414-CF9F-4FB3-8721-E77337121B6D}" type="datetimeFigureOut">
              <a:rPr lang="en-US" smtClean="0"/>
              <a:pPr/>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B6224B7-6A45-4C54-B269-69AC1ED6517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296B414-CF9F-4FB3-8721-E77337121B6D}" type="datetimeFigureOut">
              <a:rPr lang="en-US" smtClean="0"/>
              <a:pPr/>
              <a:t>9/24/2023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B6224B7-6A45-4C54-B269-69AC1ED65173}"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296B414-CF9F-4FB3-8721-E77337121B6D}" type="datetimeFigureOut">
              <a:rPr lang="en-US" smtClean="0"/>
              <a:pPr/>
              <a:t>9/24/2023</a:t>
            </a:fld>
            <a:endParaRPr lang="en-US"/>
          </a:p>
        </p:txBody>
      </p:sp>
      <p:sp>
        <p:nvSpPr>
          <p:cNvPr id="10" name="Slide Number Placeholder 9"/>
          <p:cNvSpPr>
            <a:spLocks noGrp="1"/>
          </p:cNvSpPr>
          <p:nvPr>
            <p:ph type="sldNum" sz="quarter" idx="16"/>
          </p:nvPr>
        </p:nvSpPr>
        <p:spPr/>
        <p:txBody>
          <a:bodyPr rtlCol="0"/>
          <a:lstStyle/>
          <a:p>
            <a:fld id="{6B6224B7-6A45-4C54-B269-69AC1ED65173}"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296B414-CF9F-4FB3-8721-E77337121B6D}" type="datetimeFigureOut">
              <a:rPr lang="en-US" smtClean="0"/>
              <a:pPr/>
              <a:t>9/24/2023</a:t>
            </a:fld>
            <a:endParaRPr lang="en-US"/>
          </a:p>
        </p:txBody>
      </p:sp>
      <p:sp>
        <p:nvSpPr>
          <p:cNvPr id="12" name="Slide Number Placeholder 11"/>
          <p:cNvSpPr>
            <a:spLocks noGrp="1"/>
          </p:cNvSpPr>
          <p:nvPr>
            <p:ph type="sldNum" sz="quarter" idx="16"/>
          </p:nvPr>
        </p:nvSpPr>
        <p:spPr/>
        <p:txBody>
          <a:bodyPr rtlCol="0"/>
          <a:lstStyle/>
          <a:p>
            <a:fld id="{6B6224B7-6A45-4C54-B269-69AC1ED65173}"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296B414-CF9F-4FB3-8721-E77337121B6D}" type="datetimeFigureOut">
              <a:rPr lang="en-US" smtClean="0"/>
              <a:pPr/>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B6224B7-6A45-4C54-B269-69AC1ED651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6B414-CF9F-4FB3-8721-E77337121B6D}" type="datetimeFigureOut">
              <a:rPr lang="en-US" smtClean="0"/>
              <a:pPr/>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B6224B7-6A45-4C54-B269-69AC1ED651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296B414-CF9F-4FB3-8721-E77337121B6D}" type="datetimeFigureOut">
              <a:rPr lang="en-US" smtClean="0"/>
              <a:pPr/>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B6224B7-6A45-4C54-B269-69AC1ED65173}"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4296B414-CF9F-4FB3-8721-E77337121B6D}" type="datetimeFigureOut">
              <a:rPr lang="en-US" smtClean="0"/>
              <a:pPr/>
              <a:t>9/24/2023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B6224B7-6A45-4C54-B269-69AC1ED65173}"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296B414-CF9F-4FB3-8721-E77337121B6D}" type="datetimeFigureOut">
              <a:rPr lang="en-US" smtClean="0"/>
              <a:pPr/>
              <a:t>9/24/2023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B6224B7-6A45-4C54-B269-69AC1ED651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981200"/>
            <a:ext cx="6477000" cy="2743200"/>
          </a:xfrm>
        </p:spPr>
        <p:txBody>
          <a:bodyPr/>
          <a:lstStyle/>
          <a:p>
            <a:r>
              <a:rPr lang="fr-FR" dirty="0" smtClean="0"/>
              <a:t>Chapitre </a:t>
            </a:r>
            <a:r>
              <a:rPr lang="fr-FR" dirty="0" smtClean="0"/>
              <a:t>2. </a:t>
            </a:r>
            <a:r>
              <a:rPr lang="fr-FR" dirty="0" smtClean="0"/>
              <a:t>Sociologie de la consommation</a:t>
            </a:r>
            <a:endParaRPr lang="en-US" dirty="0"/>
          </a:p>
        </p:txBody>
      </p:sp>
      <p:sp>
        <p:nvSpPr>
          <p:cNvPr id="3" name="Subtitle 2"/>
          <p:cNvSpPr>
            <a:spLocks noGrp="1"/>
          </p:cNvSpPr>
          <p:nvPr>
            <p:ph type="subTitle" idx="1"/>
          </p:nvPr>
        </p:nvSpPr>
        <p:spPr/>
        <p:txBody>
          <a:bodyPr/>
          <a:lstStyle/>
          <a:p>
            <a:r>
              <a:rPr lang="fr-FR" dirty="0" err="1" smtClean="0"/>
              <a:t>Cpes</a:t>
            </a:r>
            <a:r>
              <a:rPr lang="fr-FR" dirty="0" smtClean="0"/>
              <a:t>. SES.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chemeClr val="accent2">
                    <a:lumMod val="75000"/>
                  </a:schemeClr>
                </a:solidFill>
              </a:rPr>
              <a:t>I.DE LA PRODUCTION DE MASSE A LA CONSOMMATION DE MASSE.</a:t>
            </a:r>
            <a:br>
              <a:rPr lang="fr-FR" sz="2000" b="1" dirty="0" smtClean="0">
                <a:solidFill>
                  <a:schemeClr val="accent2">
                    <a:lumMod val="75000"/>
                  </a:schemeClr>
                </a:solidFill>
              </a:rPr>
            </a:br>
            <a:r>
              <a:rPr lang="fr-FR" sz="2000" b="1" dirty="0" smtClean="0">
                <a:solidFill>
                  <a:schemeClr val="accent2">
                    <a:lumMod val="75000"/>
                  </a:schemeClr>
                </a:solidFill>
              </a:rPr>
              <a:t>A.L’accumulation du capital au fondement du modèle « capitaliste ».</a:t>
            </a:r>
            <a:endParaRPr lang="en-US" sz="2000" dirty="0"/>
          </a:p>
        </p:txBody>
      </p:sp>
      <p:sp>
        <p:nvSpPr>
          <p:cNvPr id="3" name="Content Placeholder 2"/>
          <p:cNvSpPr>
            <a:spLocks noGrp="1"/>
          </p:cNvSpPr>
          <p:nvPr>
            <p:ph sz="quarter" idx="1"/>
          </p:nvPr>
        </p:nvSpPr>
        <p:spPr/>
        <p:txBody>
          <a:bodyPr>
            <a:normAutofit fontScale="62500" lnSpcReduction="20000"/>
          </a:bodyPr>
          <a:lstStyle/>
          <a:p>
            <a:pPr algn="just">
              <a:buNone/>
            </a:pPr>
            <a:r>
              <a:rPr lang="fr-FR" sz="3200" b="1" u="sng" dirty="0" smtClean="0"/>
              <a:t>2. L’ascétisme </a:t>
            </a:r>
            <a:r>
              <a:rPr lang="fr-FR" sz="3200" b="1" u="sng" dirty="0" smtClean="0"/>
              <a:t>calviniste dans l’Ethique protestante et l’esprit du capitalisme de Max Weber.</a:t>
            </a:r>
          </a:p>
          <a:p>
            <a:pPr algn="just">
              <a:buFont typeface="Wingdings" pitchFamily="2" charset="2"/>
              <a:buChar char="q"/>
            </a:pPr>
            <a:r>
              <a:rPr lang="fr-FR" sz="3200" b="1" dirty="0" smtClean="0">
                <a:solidFill>
                  <a:schemeClr val="accent2">
                    <a:lumMod val="75000"/>
                  </a:schemeClr>
                </a:solidFill>
              </a:rPr>
              <a:t>Max Weber</a:t>
            </a:r>
            <a:r>
              <a:rPr lang="fr-FR" sz="3200" dirty="0" smtClean="0"/>
              <a:t>, dans </a:t>
            </a:r>
            <a:r>
              <a:rPr lang="fr-FR" sz="3200" b="1" i="1" dirty="0" smtClean="0"/>
              <a:t>L’Ethique protestante et l’esprit du capitalisme</a:t>
            </a:r>
            <a:r>
              <a:rPr lang="fr-FR" sz="3200" b="1" dirty="0" smtClean="0"/>
              <a:t> (1905) : </a:t>
            </a:r>
            <a:r>
              <a:rPr lang="fr-FR" sz="3200" dirty="0" smtClean="0"/>
              <a:t>l’éthique protestante fait de la richesse, le signe d’un travail accompli et de la reconnaissance divine.</a:t>
            </a:r>
          </a:p>
          <a:p>
            <a:pPr algn="just">
              <a:buFont typeface="Wingdings" pitchFamily="2" charset="2"/>
              <a:buChar char="q"/>
            </a:pPr>
            <a:r>
              <a:rPr lang="fr-FR" sz="3200" dirty="0" smtClean="0"/>
              <a:t>Célèbre discours de </a:t>
            </a:r>
            <a:r>
              <a:rPr lang="fr-FR" sz="3200" b="1" dirty="0" smtClean="0"/>
              <a:t>Benjamin Franklin </a:t>
            </a:r>
            <a:r>
              <a:rPr lang="fr-FR" sz="3200" dirty="0" smtClean="0"/>
              <a:t>(1706-1790) =&gt; décrit la manière de bien se conduire dans la vie économique : application au travail, ponctualité, honnêteté, élimination de tout gaspillage =&gt; </a:t>
            </a:r>
            <a:r>
              <a:rPr lang="fr-FR" sz="3200" b="1" dirty="0" smtClean="0"/>
              <a:t>condamnation de l’hédonisme</a:t>
            </a:r>
            <a:r>
              <a:rPr lang="fr-FR" sz="3200" dirty="0" smtClean="0"/>
              <a:t>.</a:t>
            </a:r>
          </a:p>
          <a:p>
            <a:pPr algn="just">
              <a:buFont typeface="Wingdings" pitchFamily="2" charset="2"/>
              <a:buChar char="q"/>
            </a:pPr>
            <a:r>
              <a:rPr lang="fr-FR" sz="3200" b="1" dirty="0" smtClean="0"/>
              <a:t>éthique nouvelle du travail </a:t>
            </a:r>
            <a:r>
              <a:rPr lang="fr-FR" sz="3200" dirty="0" smtClean="0"/>
              <a:t>qui conçoit la pratique de son </a:t>
            </a:r>
            <a:r>
              <a:rPr lang="fr-FR" sz="3200" b="1" dirty="0" smtClean="0"/>
              <a:t>métier comme un devoir moral (profession-vocation)</a:t>
            </a:r>
            <a:r>
              <a:rPr lang="fr-FR" sz="3200" dirty="0" smtClean="0"/>
              <a:t> et entre en « affinités électives » avec « l’esprit du capitalisme ».</a:t>
            </a:r>
          </a:p>
          <a:p>
            <a:pPr algn="just">
              <a:buFont typeface="Wingdings" pitchFamily="2" charset="2"/>
              <a:buChar char="q"/>
            </a:pPr>
            <a:r>
              <a:rPr lang="fr-FR" sz="3200" b="1" dirty="0" smtClean="0"/>
              <a:t>Jean Calvin</a:t>
            </a:r>
            <a:r>
              <a:rPr lang="fr-FR" sz="3200" dirty="0" smtClean="0"/>
              <a:t> (1509-1564) introduit l’idée de la </a:t>
            </a:r>
            <a:r>
              <a:rPr lang="fr-FR" sz="3200" b="1" dirty="0" smtClean="0"/>
              <a:t>prédestination</a:t>
            </a:r>
            <a:r>
              <a:rPr lang="fr-FR" sz="3200" dirty="0" smtClean="0"/>
              <a:t> : recherche de son Salut par la réussite </a:t>
            </a:r>
            <a:r>
              <a:rPr lang="fr-FR" sz="3200" dirty="0" smtClean="0"/>
              <a:t>économie.</a:t>
            </a:r>
          </a:p>
          <a:p>
            <a:pPr algn="just">
              <a:buFont typeface="Wingdings" pitchFamily="2" charset="2"/>
              <a:buChar char="q"/>
            </a:pPr>
            <a:r>
              <a:rPr lang="fr-FR" sz="3200" b="1" dirty="0" smtClean="0">
                <a:solidFill>
                  <a:schemeClr val="accent2">
                    <a:lumMod val="75000"/>
                  </a:schemeClr>
                </a:solidFill>
              </a:rPr>
              <a:t>John Stuart Mill</a:t>
            </a:r>
            <a:r>
              <a:rPr lang="fr-FR" sz="3200" dirty="0" smtClean="0">
                <a:solidFill>
                  <a:schemeClr val="accent2">
                    <a:lumMod val="75000"/>
                  </a:schemeClr>
                </a:solidFill>
              </a:rPr>
              <a:t> </a:t>
            </a:r>
            <a:r>
              <a:rPr lang="fr-FR" sz="3200" dirty="0" smtClean="0"/>
              <a:t>qui décrit la figure de l’</a:t>
            </a:r>
            <a:r>
              <a:rPr lang="fr-FR" sz="3200" b="1" dirty="0" smtClean="0"/>
              <a:t>homo </a:t>
            </a:r>
            <a:r>
              <a:rPr lang="fr-FR" sz="3200" b="1" dirty="0" err="1" smtClean="0"/>
              <a:t>oeconomicus</a:t>
            </a:r>
            <a:r>
              <a:rPr lang="fr-FR" sz="3200" b="1" dirty="0" smtClean="0"/>
              <a:t> : </a:t>
            </a:r>
            <a:r>
              <a:rPr lang="fr-FR" sz="3200" dirty="0" smtClean="0"/>
              <a:t>être</a:t>
            </a:r>
            <a:r>
              <a:rPr lang="fr-FR" sz="3200" b="1" dirty="0" smtClean="0"/>
              <a:t> rationnel et égoïste</a:t>
            </a:r>
            <a:endParaRPr lang="fr-FR" sz="3200" dirty="0" smtClean="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2200" b="1" dirty="0" smtClean="0">
                <a:solidFill>
                  <a:schemeClr val="accent2">
                    <a:lumMod val="75000"/>
                  </a:schemeClr>
                </a:solidFill>
              </a:rPr>
              <a:t/>
            </a:r>
            <a:br>
              <a:rPr lang="fr-FR" sz="2200" b="1" dirty="0" smtClean="0">
                <a:solidFill>
                  <a:schemeClr val="accent2">
                    <a:lumMod val="75000"/>
                  </a:schemeClr>
                </a:solidFill>
              </a:rPr>
            </a:br>
            <a:r>
              <a:rPr lang="fr-FR" sz="2200" b="1" dirty="0" smtClean="0">
                <a:solidFill>
                  <a:schemeClr val="accent2">
                    <a:lumMod val="75000"/>
                  </a:schemeClr>
                </a:solidFill>
              </a:rPr>
              <a:t>I.DE </a:t>
            </a:r>
            <a:r>
              <a:rPr lang="fr-FR" sz="2200" b="1" dirty="0" smtClean="0">
                <a:solidFill>
                  <a:schemeClr val="accent2">
                    <a:lumMod val="75000"/>
                  </a:schemeClr>
                </a:solidFill>
              </a:rPr>
              <a:t>LA PRODUCTION DE MASSE A LA CONSOMMATION DE MASSE.</a:t>
            </a:r>
            <a:br>
              <a:rPr lang="fr-FR" sz="2200" b="1" dirty="0" smtClean="0">
                <a:solidFill>
                  <a:schemeClr val="accent2">
                    <a:lumMod val="75000"/>
                  </a:schemeClr>
                </a:solidFill>
              </a:rPr>
            </a:br>
            <a:r>
              <a:rPr lang="fr-FR" sz="2200" b="1" dirty="0" smtClean="0">
                <a:solidFill>
                  <a:schemeClr val="accent2">
                    <a:lumMod val="75000"/>
                  </a:schemeClr>
                </a:solidFill>
              </a:rPr>
              <a:t>B. La diffusion d’un modèle économique centré sur la consommation</a:t>
            </a:r>
            <a:r>
              <a:rPr lang="fr-FR" sz="2200" b="1" dirty="0" smtClean="0">
                <a:solidFill>
                  <a:schemeClr val="accent2">
                    <a:lumMod val="75000"/>
                  </a:schemeClr>
                </a:solidFill>
              </a:rPr>
              <a:t>.</a:t>
            </a:r>
            <a:r>
              <a:rPr lang="en-US" sz="2000" dirty="0" smtClean="0"/>
              <a:t/>
            </a:r>
            <a:br>
              <a:rPr lang="en-US" sz="2000" dirty="0" smtClean="0"/>
            </a:br>
            <a:endParaRPr lang="en-US" sz="2000" dirty="0"/>
          </a:p>
        </p:txBody>
      </p:sp>
      <p:sp>
        <p:nvSpPr>
          <p:cNvPr id="3" name="Content Placeholder 2"/>
          <p:cNvSpPr>
            <a:spLocks noGrp="1"/>
          </p:cNvSpPr>
          <p:nvPr>
            <p:ph sz="quarter" idx="1"/>
          </p:nvPr>
        </p:nvSpPr>
        <p:spPr/>
        <p:txBody>
          <a:bodyPr>
            <a:normAutofit fontScale="92500" lnSpcReduction="20000"/>
          </a:bodyPr>
          <a:lstStyle/>
          <a:p>
            <a:pPr lvl="0">
              <a:buNone/>
            </a:pPr>
            <a:r>
              <a:rPr lang="fr-FR" sz="2000" b="1" u="sng" dirty="0" smtClean="0"/>
              <a:t>1. De la production de masse à la consommation de masse.</a:t>
            </a:r>
            <a:endParaRPr lang="en-US" sz="2000" dirty="0" smtClean="0"/>
          </a:p>
          <a:p>
            <a:pPr lvl="0" algn="just"/>
            <a:r>
              <a:rPr lang="fr-FR" sz="2000" dirty="0" smtClean="0"/>
              <a:t>Le déploiement de l’</a:t>
            </a:r>
            <a:r>
              <a:rPr lang="fr-FR" sz="2000" b="1" dirty="0" smtClean="0"/>
              <a:t>organisation scientifique du travail</a:t>
            </a:r>
            <a:r>
              <a:rPr lang="fr-FR" sz="2000" dirty="0" smtClean="0"/>
              <a:t> (OST), qui accentue la division technique du travail au sein des entreprises a favorisé la production en grandes séries.</a:t>
            </a:r>
            <a:endParaRPr lang="en-US" sz="2000" dirty="0" smtClean="0"/>
          </a:p>
          <a:p>
            <a:pPr algn="just"/>
            <a:r>
              <a:rPr lang="fr-FR" sz="2000" dirty="0" smtClean="0"/>
              <a:t>À la fin du </a:t>
            </a:r>
            <a:r>
              <a:rPr lang="fr-FR" sz="2000" cap="small" dirty="0" smtClean="0"/>
              <a:t>XIX</a:t>
            </a:r>
            <a:r>
              <a:rPr lang="fr-FR" sz="2000" baseline="30000" dirty="0" smtClean="0"/>
              <a:t>e </a:t>
            </a:r>
            <a:r>
              <a:rPr lang="fr-FR" sz="2000" dirty="0" smtClean="0"/>
              <a:t>siècle, </a:t>
            </a:r>
            <a:r>
              <a:rPr lang="fr-FR" sz="2000" b="1" dirty="0" smtClean="0">
                <a:solidFill>
                  <a:schemeClr val="accent2">
                    <a:lumMod val="75000"/>
                  </a:schemeClr>
                </a:solidFill>
              </a:rPr>
              <a:t>Frederick Winslow Taylor</a:t>
            </a:r>
            <a:r>
              <a:rPr lang="fr-FR" sz="2000" dirty="0" smtClean="0"/>
              <a:t>, veut</a:t>
            </a:r>
            <a:r>
              <a:rPr lang="fr-FR" sz="2000" b="1" dirty="0" smtClean="0"/>
              <a:t> rationaliser</a:t>
            </a:r>
            <a:r>
              <a:rPr lang="fr-FR" sz="2000" dirty="0" smtClean="0"/>
              <a:t> la production industrielle, pour la rendre plus productive, c’est-à-dire capable de produire plus avec autant de moyens =&gt; division verticale et horizontale du travail.</a:t>
            </a:r>
          </a:p>
          <a:p>
            <a:pPr algn="just"/>
            <a:r>
              <a:rPr lang="fr-FR" sz="2000" b="1" dirty="0" smtClean="0">
                <a:solidFill>
                  <a:schemeClr val="accent2">
                    <a:lumMod val="75000"/>
                  </a:schemeClr>
                </a:solidFill>
              </a:rPr>
              <a:t>Henri Ford</a:t>
            </a:r>
            <a:r>
              <a:rPr lang="fr-FR" sz="2000" dirty="0" smtClean="0">
                <a:solidFill>
                  <a:schemeClr val="accent2">
                    <a:lumMod val="75000"/>
                  </a:schemeClr>
                </a:solidFill>
              </a:rPr>
              <a:t> </a:t>
            </a:r>
            <a:r>
              <a:rPr lang="fr-FR" sz="2000" dirty="0" smtClean="0"/>
              <a:t>améliore l’OST </a:t>
            </a:r>
            <a:r>
              <a:rPr lang="fr-FR" sz="2000" dirty="0" smtClean="0"/>
              <a:t>:</a:t>
            </a:r>
          </a:p>
          <a:p>
            <a:pPr algn="just">
              <a:buFont typeface="Symbol"/>
              <a:buChar char="Þ"/>
            </a:pPr>
            <a:r>
              <a:rPr lang="fr-FR" sz="2000" dirty="0" smtClean="0"/>
              <a:t>en </a:t>
            </a:r>
            <a:r>
              <a:rPr lang="fr-FR" sz="2000" dirty="0" smtClean="0"/>
              <a:t>introduisant les principes du </a:t>
            </a:r>
            <a:r>
              <a:rPr lang="fr-FR" sz="2000" b="1" dirty="0" smtClean="0"/>
              <a:t>convoyeur (travail à la chaîne)</a:t>
            </a:r>
            <a:r>
              <a:rPr lang="fr-FR" sz="2000" dirty="0" smtClean="0"/>
              <a:t> qui restreint les déplacements des ouvriers tout en leur imposant la </a:t>
            </a:r>
            <a:r>
              <a:rPr lang="fr-FR" sz="2000" dirty="0" smtClean="0"/>
              <a:t>cadence.</a:t>
            </a:r>
            <a:endParaRPr lang="fr-FR" sz="2000" dirty="0" smtClean="0"/>
          </a:p>
          <a:p>
            <a:pPr algn="just">
              <a:buFont typeface="Symbol"/>
              <a:buChar char="Þ"/>
            </a:pPr>
            <a:r>
              <a:rPr lang="fr-FR" sz="2000" dirty="0" smtClean="0"/>
              <a:t>favorise la </a:t>
            </a:r>
            <a:r>
              <a:rPr lang="fr-FR" sz="2000" b="1" dirty="0" smtClean="0"/>
              <a:t>standardisation</a:t>
            </a:r>
            <a:r>
              <a:rPr lang="fr-FR" sz="2000" dirty="0" smtClean="0"/>
              <a:t> de la production (production de masse). « </a:t>
            </a:r>
            <a:r>
              <a:rPr lang="fr-FR" sz="2000" i="1" dirty="0" smtClean="0"/>
              <a:t>Mes clients sont libres de choisir la couleur de leur voiture à condition qu’ils la veuillent noire. </a:t>
            </a:r>
            <a:r>
              <a:rPr lang="fr-FR" sz="2000" dirty="0" smtClean="0"/>
              <a:t>».</a:t>
            </a:r>
          </a:p>
          <a:p>
            <a:pPr algn="just">
              <a:buFont typeface="Symbol"/>
              <a:buChar char="Þ"/>
            </a:pPr>
            <a:r>
              <a:rPr lang="fr-FR" sz="2000" b="1" dirty="0" smtClean="0"/>
              <a:t>Hausse des salaires </a:t>
            </a:r>
            <a:r>
              <a:rPr lang="fr-FR" sz="2000" dirty="0" smtClean="0"/>
              <a:t>(five dollars a </a:t>
            </a:r>
            <a:r>
              <a:rPr lang="fr-FR" sz="2000" dirty="0" err="1" smtClean="0"/>
              <a:t>day</a:t>
            </a:r>
            <a:r>
              <a:rPr lang="fr-FR" sz="2000" dirty="0" smtClean="0"/>
              <a:t>).</a:t>
            </a:r>
          </a:p>
          <a:p>
            <a:pPr algn="just"/>
            <a:endParaRPr lang="fr-FR" sz="2000" dirty="0" smtClean="0"/>
          </a:p>
          <a:p>
            <a:pPr algn="just"/>
            <a:endParaRPr lang="en-US" sz="2000" dirty="0" smtClean="0"/>
          </a:p>
          <a:p>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b="1" dirty="0" smtClean="0">
                <a:solidFill>
                  <a:srgbClr val="7030A0"/>
                </a:solidFill>
              </a:rPr>
              <a:t>L’organisation scientifique du travail</a:t>
            </a:r>
            <a:endParaRPr lang="en-US" sz="2800" b="1" dirty="0">
              <a:solidFill>
                <a:srgbClr val="7030A0"/>
              </a:solidFill>
            </a:endParaRPr>
          </a:p>
        </p:txBody>
      </p:sp>
      <p:pic>
        <p:nvPicPr>
          <p:cNvPr id="1026" name="Picture 2"/>
          <p:cNvPicPr>
            <a:picLocks noGrp="1" noChangeAspect="1" noChangeArrowheads="1"/>
          </p:cNvPicPr>
          <p:nvPr>
            <p:ph sz="quarter" idx="1"/>
          </p:nvPr>
        </p:nvPicPr>
        <p:blipFill>
          <a:blip r:embed="rId2" cstate="print"/>
          <a:srcRect l="19393" t="25004" r="34393" b="24514"/>
          <a:stretch>
            <a:fillRect/>
          </a:stretch>
        </p:blipFill>
        <p:spPr bwMode="auto">
          <a:xfrm>
            <a:off x="1295400" y="2133600"/>
            <a:ext cx="6324600" cy="3886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a:t>
            </a:r>
            <a:r>
              <a:rPr lang="fr-FR" sz="2000" b="1" dirty="0" smtClean="0">
                <a:solidFill>
                  <a:schemeClr val="accent2">
                    <a:lumMod val="75000"/>
                  </a:schemeClr>
                </a:solidFill>
              </a:rPr>
              <a:t>centré </a:t>
            </a:r>
            <a:r>
              <a:rPr lang="fr-FR" sz="2000" b="1" dirty="0" smtClean="0">
                <a:solidFill>
                  <a:schemeClr val="accent2">
                    <a:lumMod val="75000"/>
                  </a:schemeClr>
                </a:solidFill>
              </a:rPr>
              <a:t>sur la consommation.</a:t>
            </a:r>
            <a:endParaRPr lang="en-US" sz="2000" dirty="0"/>
          </a:p>
        </p:txBody>
      </p:sp>
      <p:sp>
        <p:nvSpPr>
          <p:cNvPr id="3" name="Content Placeholder 2"/>
          <p:cNvSpPr>
            <a:spLocks noGrp="1"/>
          </p:cNvSpPr>
          <p:nvPr>
            <p:ph sz="quarter" idx="1"/>
          </p:nvPr>
        </p:nvSpPr>
        <p:spPr/>
        <p:txBody>
          <a:bodyPr>
            <a:normAutofit/>
          </a:bodyPr>
          <a:lstStyle/>
          <a:p>
            <a:pPr algn="just"/>
            <a:r>
              <a:rPr lang="fr-FR" sz="2000" dirty="0" smtClean="0"/>
              <a:t>Ce modèle se généralisera tout au long des Trente Glorieuses, entrainant un cycle vertueux entre </a:t>
            </a:r>
            <a:r>
              <a:rPr lang="fr-FR" sz="2000" b="1" dirty="0" smtClean="0"/>
              <a:t>production et consommation de masse </a:t>
            </a:r>
            <a:r>
              <a:rPr lang="fr-FR" sz="2000" dirty="0" smtClean="0"/>
              <a:t>reposant sur un compromis syndical protégeant les travailleurs =&gt; </a:t>
            </a:r>
            <a:r>
              <a:rPr lang="fr-FR" sz="2000" b="1" dirty="0" smtClean="0"/>
              <a:t>compromis fordiste.</a:t>
            </a:r>
          </a:p>
          <a:p>
            <a:pPr algn="just"/>
            <a:r>
              <a:rPr lang="fr-FR" sz="2000" dirty="0" smtClean="0"/>
              <a:t>La croissance soutenue, l’extension de l’Etat social, </a:t>
            </a:r>
            <a:r>
              <a:rPr lang="fr-FR" sz="2000" b="1" dirty="0" smtClean="0"/>
              <a:t>l’influence des idées keynésiennes favorables au soutien de la demande et à la redistribution </a:t>
            </a:r>
            <a:r>
              <a:rPr lang="fr-FR" sz="2000" dirty="0" smtClean="0"/>
              <a:t>en faveur des ménages ayant la plus forte propension à consommer.</a:t>
            </a:r>
          </a:p>
          <a:p>
            <a:pPr algn="just">
              <a:buFont typeface="Symbol"/>
              <a:buChar char="Þ"/>
            </a:pPr>
            <a:r>
              <a:rPr lang="fr-FR" sz="2000" dirty="0" smtClean="0"/>
              <a:t>Cercle vertueux entre </a:t>
            </a:r>
            <a:r>
              <a:rPr lang="fr-FR" sz="2000" b="1" dirty="0" smtClean="0"/>
              <a:t>production et consommation de masse.</a:t>
            </a:r>
          </a:p>
          <a:p>
            <a:pPr lvl="0" algn="just">
              <a:buFont typeface="Wingdings" pitchFamily="2" charset="2"/>
              <a:buChar char="q"/>
            </a:pPr>
            <a:r>
              <a:rPr lang="fr-FR" sz="2000" dirty="0" smtClean="0">
                <a:solidFill>
                  <a:schemeClr val="accent1">
                    <a:lumMod val="75000"/>
                  </a:schemeClr>
                </a:solidFill>
              </a:rPr>
              <a:t>La </a:t>
            </a:r>
            <a:r>
              <a:rPr lang="fr-FR" sz="2000" b="1" dirty="0" smtClean="0">
                <a:solidFill>
                  <a:schemeClr val="accent1">
                    <a:lumMod val="75000"/>
                  </a:schemeClr>
                </a:solidFill>
              </a:rPr>
              <a:t>consommation de masse</a:t>
            </a:r>
            <a:r>
              <a:rPr lang="fr-FR" sz="2000" dirty="0" smtClean="0">
                <a:solidFill>
                  <a:schemeClr val="accent1">
                    <a:lumMod val="75000"/>
                  </a:schemeClr>
                </a:solidFill>
              </a:rPr>
              <a:t> désigne le fait que la grande majorité des consommateurs disposent d'un pouvoir d'achat leur permettant d'acheter des biens et des services en quantité importante, dépassant largement la seule satisfaction des besoins vitaux.</a:t>
            </a:r>
          </a:p>
          <a:p>
            <a:pPr algn="just">
              <a:buFont typeface="Wingdings" pitchFamily="2" charset="2"/>
              <a:buChar char="q"/>
            </a:pPr>
            <a:r>
              <a:rPr lang="fr-FR" sz="2000" dirty="0" smtClean="0">
                <a:solidFill>
                  <a:schemeClr val="accent6">
                    <a:lumMod val="75000"/>
                  </a:schemeClr>
                </a:solidFill>
              </a:rPr>
              <a:t>En France, le volume annuel de consommation par habitant est aujourd'hui trois fois plus élevé qu’en 1960.</a:t>
            </a:r>
            <a:endParaRPr lang="en-US" sz="2000" dirty="0" smtClean="0"/>
          </a:p>
          <a:p>
            <a:pPr lvl="0" algn="just">
              <a:buFont typeface="Wingdings" pitchFamily="2" charset="2"/>
              <a:buChar char="q"/>
            </a:pPr>
            <a:endParaRPr lang="en-US" sz="2000" dirty="0" smtClean="0">
              <a:solidFill>
                <a:schemeClr val="accent1">
                  <a:lumMod val="75000"/>
                </a:schemeClr>
              </a:solidFill>
            </a:endParaRPr>
          </a:p>
          <a:p>
            <a:pPr algn="just">
              <a:buFont typeface="Symbol"/>
              <a:buChar char="Þ"/>
            </a:pPr>
            <a:endParaRPr lang="fr-FR" sz="2000" b="1" dirty="0" smtClean="0"/>
          </a:p>
          <a:p>
            <a:pPr algn="just"/>
            <a:endParaRPr lang="fr-FR" sz="2000" b="1" dirty="0" smtClean="0"/>
          </a:p>
          <a:p>
            <a:pPr algn="just"/>
            <a:endParaRPr lang="en-US" sz="2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b="1" dirty="0" smtClean="0">
                <a:solidFill>
                  <a:srgbClr val="7030A0"/>
                </a:solidFill>
              </a:rPr>
              <a:t>John Maynard Keynes</a:t>
            </a:r>
            <a:endParaRPr lang="fr-FR" sz="3600" b="1" dirty="0">
              <a:solidFill>
                <a:srgbClr val="7030A0"/>
              </a:solidFill>
            </a:endParaRPr>
          </a:p>
        </p:txBody>
      </p:sp>
      <p:sp>
        <p:nvSpPr>
          <p:cNvPr id="4" name="Content Placeholder 3"/>
          <p:cNvSpPr>
            <a:spLocks noGrp="1"/>
          </p:cNvSpPr>
          <p:nvPr>
            <p:ph sz="quarter" idx="4"/>
          </p:nvPr>
        </p:nvSpPr>
        <p:spPr>
          <a:xfrm>
            <a:off x="1691680" y="1700808"/>
            <a:ext cx="7344816" cy="4680520"/>
          </a:xfrm>
        </p:spPr>
        <p:txBody>
          <a:bodyPr>
            <a:noAutofit/>
          </a:bodyPr>
          <a:lstStyle/>
          <a:p>
            <a:pPr algn="just">
              <a:buNone/>
            </a:pPr>
            <a:r>
              <a:rPr lang="fr-FR" sz="1400" dirty="0" smtClean="0"/>
              <a:t>      Issu de la bourgeoisie victorienne, John Maynard Keynes étudie à Eton et Cambridge. Il est imprégné de l’économie classique par son père,  économiste,  et ses professeurs Alfred Marshall et Arthur Cecil Pigou. Il fait des études de philosophie, mathématiques et économie, Sa thèse, qui sera publiée en 1921, est un </a:t>
            </a:r>
            <a:r>
              <a:rPr lang="fr-FR" sz="1400" i="1" dirty="0" smtClean="0"/>
              <a:t>Traité sur les probabilités</a:t>
            </a:r>
            <a:r>
              <a:rPr lang="fr-FR" sz="1400" dirty="0" smtClean="0"/>
              <a:t> qui donne une approche de sa conception du risque. </a:t>
            </a:r>
          </a:p>
          <a:p>
            <a:pPr algn="just"/>
            <a:r>
              <a:rPr lang="fr-FR" sz="1400" dirty="0" smtClean="0"/>
              <a:t>Après avoir travaillé pour l’</a:t>
            </a:r>
            <a:r>
              <a:rPr lang="fr-FR" sz="1400" dirty="0" err="1" smtClean="0"/>
              <a:t>India</a:t>
            </a:r>
            <a:r>
              <a:rPr lang="fr-FR" sz="1400" dirty="0" smtClean="0"/>
              <a:t> Office, il prend en 1909 un poste d'enseignant au prestigieux </a:t>
            </a:r>
            <a:r>
              <a:rPr lang="fr-FR" sz="1400" dirty="0" err="1" smtClean="0"/>
              <a:t>King's</a:t>
            </a:r>
            <a:r>
              <a:rPr lang="fr-FR" sz="1400" dirty="0" smtClean="0"/>
              <a:t> </a:t>
            </a:r>
            <a:r>
              <a:rPr lang="fr-FR" sz="1400" dirty="0" err="1" smtClean="0"/>
              <a:t>College</a:t>
            </a:r>
            <a:r>
              <a:rPr lang="fr-FR" sz="1400" dirty="0" smtClean="0"/>
              <a:t> de Cambridge. Pendant la Première Guerre mondiale, il entre au Trésor, où il est responsable des relations financières internationales. En 1919, il est membre de la délégation britannique lors la Conférence de la Paix qui prépare le Traité de Versailles. Il y défend la thèse selon laquelle les demandes de réparations financières faites à l’Allemagne sont irréalistes et dangereuses pour l’avenir. Il est peu entendu, démissionne de son poste et publie dans la foulée </a:t>
            </a:r>
            <a:r>
              <a:rPr lang="fr-FR" sz="1400" i="1" dirty="0" smtClean="0"/>
              <a:t>Les conséquences économiques de la paix</a:t>
            </a:r>
            <a:r>
              <a:rPr lang="fr-FR" sz="1400" dirty="0" smtClean="0"/>
              <a:t> (1919). </a:t>
            </a:r>
          </a:p>
          <a:p>
            <a:pPr algn="just"/>
            <a:r>
              <a:rPr lang="fr-FR" sz="1400" dirty="0" smtClean="0"/>
              <a:t>Proche du parti Libéral, il critique l’étalon or et la surévaluation de la Livre dans </a:t>
            </a:r>
            <a:r>
              <a:rPr lang="fr-FR" sz="1400" i="1" dirty="0" smtClean="0"/>
              <a:t>Les conséquences économiques de M. Churchill</a:t>
            </a:r>
            <a:r>
              <a:rPr lang="fr-FR" sz="1400" dirty="0" smtClean="0"/>
              <a:t> (1925). Il critique les effets pervers du retour à l’étalon-or en matière de déflation : « </a:t>
            </a:r>
            <a:r>
              <a:rPr lang="fr-FR" sz="1400" i="1" dirty="0" smtClean="0"/>
              <a:t>l’or, cette relique barbare</a:t>
            </a:r>
            <a:r>
              <a:rPr lang="fr-FR" sz="1400" dirty="0" smtClean="0"/>
              <a:t> ». </a:t>
            </a:r>
          </a:p>
          <a:p>
            <a:pPr algn="just">
              <a:buNone/>
            </a:pPr>
            <a:r>
              <a:rPr lang="fr-FR" sz="1400" dirty="0" smtClean="0"/>
              <a:t>      Il publiera le </a:t>
            </a:r>
            <a:r>
              <a:rPr lang="fr-FR" sz="1400" i="1" dirty="0" smtClean="0"/>
              <a:t>Théorie générale de l’emploi, de l’intérêt et de la monnaie</a:t>
            </a:r>
            <a:r>
              <a:rPr lang="fr-FR" sz="1400" dirty="0" smtClean="0"/>
              <a:t> en 1936 et proposera un plan pour la mise en place des institutions internationales d’après-guerre, dans lequel il préconise la création d’une monnaie internationale, le </a:t>
            </a:r>
            <a:r>
              <a:rPr lang="fr-FR" sz="1400" dirty="0" err="1" smtClean="0"/>
              <a:t>Bancor</a:t>
            </a:r>
            <a:r>
              <a:rPr lang="fr-FR" sz="1400" dirty="0" smtClean="0"/>
              <a:t>. Ce plan sera rejeté par les Etats-Unis, mais est toujours très discuté.</a:t>
            </a:r>
            <a:endParaRPr lang="fr-FR" sz="1400" dirty="0"/>
          </a:p>
        </p:txBody>
      </p:sp>
      <p:sp>
        <p:nvSpPr>
          <p:cNvPr id="5" name="Text Placeholder 4"/>
          <p:cNvSpPr>
            <a:spLocks noGrp="1"/>
          </p:cNvSpPr>
          <p:nvPr>
            <p:ph type="body" sz="quarter" idx="1"/>
          </p:nvPr>
        </p:nvSpPr>
        <p:spPr>
          <a:xfrm>
            <a:off x="251520" y="1752600"/>
            <a:ext cx="1800200" cy="812304"/>
          </a:xfrm>
        </p:spPr>
        <p:txBody>
          <a:bodyPr>
            <a:normAutofit fontScale="85000" lnSpcReduction="10000"/>
          </a:bodyPr>
          <a:lstStyle/>
          <a:p>
            <a:r>
              <a:rPr lang="fr-FR" dirty="0" smtClean="0"/>
              <a:t>JOHN MAYNARD KEYNES (1883-1946)</a:t>
            </a:r>
          </a:p>
        </p:txBody>
      </p:sp>
      <p:sp>
        <p:nvSpPr>
          <p:cNvPr id="6" name="Text Placeholder 5"/>
          <p:cNvSpPr>
            <a:spLocks noGrp="1"/>
          </p:cNvSpPr>
          <p:nvPr>
            <p:ph type="body" sz="quarter" idx="3"/>
          </p:nvPr>
        </p:nvSpPr>
        <p:spPr>
          <a:xfrm>
            <a:off x="2915816" y="1484784"/>
            <a:ext cx="6048672" cy="144016"/>
          </a:xfrm>
        </p:spPr>
        <p:txBody>
          <a:bodyPr>
            <a:normAutofit fontScale="25000" lnSpcReduction="20000"/>
          </a:bodyPr>
          <a:lstStyle/>
          <a:p>
            <a:endParaRPr lang="fr-FR" dirty="0"/>
          </a:p>
        </p:txBody>
      </p:sp>
      <p:pic>
        <p:nvPicPr>
          <p:cNvPr id="7" name="Content Placeholder 6" descr="http://www.contrepoints.org/wp-content/uploads/2011/07/keynes-198x300.jpg"/>
          <p:cNvPicPr>
            <a:picLocks noGrp="1"/>
          </p:cNvPicPr>
          <p:nvPr>
            <p:ph sz="quarter" idx="2"/>
          </p:nvPr>
        </p:nvPicPr>
        <p:blipFill>
          <a:blip r:embed="rId2" cstate="print"/>
          <a:srcRect b="19424"/>
          <a:stretch>
            <a:fillRect/>
          </a:stretch>
        </p:blipFill>
        <p:spPr bwMode="auto">
          <a:xfrm>
            <a:off x="323528" y="2852936"/>
            <a:ext cx="1656184" cy="223224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12775" y="228600"/>
            <a:ext cx="8153400" cy="990600"/>
          </a:xfrm>
        </p:spPr>
        <p:txBody>
          <a:bodyPr/>
          <a:lstStyle/>
          <a:p>
            <a:r>
              <a:rPr lang="fr-FR" sz="4000" b="1" smtClean="0">
                <a:solidFill>
                  <a:srgbClr val="7030A0"/>
                </a:solidFill>
              </a:rPr>
              <a:t>La demande effective chez Keynes</a:t>
            </a:r>
          </a:p>
        </p:txBody>
      </p:sp>
      <p:pic>
        <p:nvPicPr>
          <p:cNvPr id="108547" name="Picture 2"/>
          <p:cNvPicPr>
            <a:picLocks noGrp="1" noChangeAspect="1" noChangeArrowheads="1"/>
          </p:cNvPicPr>
          <p:nvPr>
            <p:ph sz="quarter" idx="1"/>
          </p:nvPr>
        </p:nvPicPr>
        <p:blipFill>
          <a:blip r:embed="rId3" cstate="print"/>
          <a:srcRect l="13394" t="28537" r="24352" b="24084"/>
          <a:stretch>
            <a:fillRect/>
          </a:stretch>
        </p:blipFill>
        <p:spPr>
          <a:xfrm>
            <a:off x="314325" y="1916113"/>
            <a:ext cx="8578850" cy="367347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rgbClr val="7030A0"/>
                </a:solidFill>
              </a:rPr>
              <a:t>Consommation des ménages par habitant, PIB par habitant et taux d’épargne en France (1949-2018</a:t>
            </a:r>
            <a:r>
              <a:rPr lang="fr-FR" sz="2400" b="1" dirty="0" smtClean="0">
                <a:solidFill>
                  <a:srgbClr val="7030A0"/>
                </a:solidFill>
              </a:rPr>
              <a:t>).</a:t>
            </a:r>
            <a:endParaRPr lang="en-US" sz="2400" dirty="0">
              <a:solidFill>
                <a:srgbClr val="7030A0"/>
              </a:solidFill>
            </a:endParaRPr>
          </a:p>
        </p:txBody>
      </p:sp>
      <p:pic>
        <p:nvPicPr>
          <p:cNvPr id="4" name="Content Placeholder 3"/>
          <p:cNvPicPr>
            <a:picLocks noGrp="1"/>
          </p:cNvPicPr>
          <p:nvPr>
            <p:ph sz="quarter" idx="1"/>
          </p:nvPr>
        </p:nvPicPr>
        <p:blipFill>
          <a:blip r:embed="rId2" cstate="print"/>
          <a:srcRect l="23050" t="25316" r="23666" b="13130"/>
          <a:stretch>
            <a:fillRect/>
          </a:stretch>
        </p:blipFill>
        <p:spPr bwMode="auto">
          <a:xfrm>
            <a:off x="609600" y="1600200"/>
            <a:ext cx="7539229" cy="5257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centre sur la consommation.</a:t>
            </a:r>
            <a:endParaRPr lang="en-US" sz="2000" dirty="0"/>
          </a:p>
        </p:txBody>
      </p:sp>
      <p:sp>
        <p:nvSpPr>
          <p:cNvPr id="3" name="Content Placeholder 2"/>
          <p:cNvSpPr>
            <a:spLocks noGrp="1"/>
          </p:cNvSpPr>
          <p:nvPr>
            <p:ph sz="quarter" idx="1"/>
          </p:nvPr>
        </p:nvSpPr>
        <p:spPr/>
        <p:txBody>
          <a:bodyPr>
            <a:normAutofit lnSpcReduction="10000"/>
          </a:bodyPr>
          <a:lstStyle/>
          <a:p>
            <a:pPr lvl="0">
              <a:buNone/>
            </a:pPr>
            <a:r>
              <a:rPr lang="fr-FR" sz="2000" b="1" u="sng" dirty="0" smtClean="0"/>
              <a:t>2. </a:t>
            </a:r>
            <a:r>
              <a:rPr lang="fr-FR" sz="2000" b="1" u="sng" dirty="0" err="1" smtClean="0"/>
              <a:t>Moyennisation</a:t>
            </a:r>
            <a:r>
              <a:rPr lang="fr-FR" sz="2000" b="1" u="sng" dirty="0" smtClean="0"/>
              <a:t> et diffusion des normes de consommation.</a:t>
            </a:r>
            <a:endParaRPr lang="en-US" sz="2000" dirty="0" smtClean="0"/>
          </a:p>
          <a:p>
            <a:pPr marL="320040" lvl="1" indent="-320040" algn="just">
              <a:spcBef>
                <a:spcPts val="700"/>
              </a:spcBef>
              <a:buClr>
                <a:schemeClr val="accent2"/>
              </a:buClr>
              <a:buSzPct val="60000"/>
              <a:buNone/>
            </a:pPr>
            <a:r>
              <a:rPr lang="fr-FR" sz="2000" b="1" dirty="0" smtClean="0"/>
              <a:t>2.1.</a:t>
            </a:r>
            <a:r>
              <a:rPr lang="fr-FR" sz="2000" b="1" dirty="0" err="1" smtClean="0"/>
              <a:t>Moyennisation</a:t>
            </a:r>
            <a:r>
              <a:rPr lang="fr-FR" sz="2000" b="1" dirty="0" smtClean="0"/>
              <a:t> et égalisation des conditions de vie.</a:t>
            </a:r>
          </a:p>
          <a:p>
            <a:pPr marL="320040" lvl="1" indent="-320040" algn="just">
              <a:spcBef>
                <a:spcPts val="700"/>
              </a:spcBef>
              <a:buClr>
                <a:schemeClr val="accent2"/>
              </a:buClr>
              <a:buSzPct val="60000"/>
              <a:buFont typeface="Wingdings" pitchFamily="2" charset="2"/>
              <a:buChar char="q"/>
            </a:pPr>
            <a:r>
              <a:rPr lang="en-US" sz="2000" b="1" dirty="0" smtClean="0">
                <a:solidFill>
                  <a:schemeClr val="accent2">
                    <a:lumMod val="75000"/>
                  </a:schemeClr>
                </a:solidFill>
              </a:rPr>
              <a:t>Alexis de Tocqueville</a:t>
            </a:r>
            <a:r>
              <a:rPr lang="en-US" sz="2000" dirty="0" smtClean="0"/>
              <a:t>, </a:t>
            </a:r>
            <a:r>
              <a:rPr lang="en-US" sz="2000" i="1" dirty="0" smtClean="0"/>
              <a:t>La </a:t>
            </a:r>
            <a:r>
              <a:rPr lang="en-US" sz="2000" i="1" dirty="0" err="1" smtClean="0"/>
              <a:t>démocratie</a:t>
            </a:r>
            <a:r>
              <a:rPr lang="en-US" sz="2000" i="1" dirty="0" smtClean="0"/>
              <a:t> en </a:t>
            </a:r>
            <a:r>
              <a:rPr lang="en-US" sz="2000" i="1" dirty="0" err="1" smtClean="0"/>
              <a:t>Amérique</a:t>
            </a:r>
            <a:r>
              <a:rPr lang="en-US" sz="2000" dirty="0" smtClean="0"/>
              <a:t> (1835 et 1840).</a:t>
            </a:r>
          </a:p>
          <a:p>
            <a:pPr marL="320040" lvl="1" indent="-320040" algn="just">
              <a:spcBef>
                <a:spcPts val="700"/>
              </a:spcBef>
              <a:buClr>
                <a:schemeClr val="accent2"/>
              </a:buClr>
              <a:buSzPct val="60000"/>
              <a:buFont typeface="Wingdings" pitchFamily="2" charset="2"/>
              <a:buChar char="Ø"/>
            </a:pPr>
            <a:r>
              <a:rPr lang="en-US" sz="2000" dirty="0" smtClean="0"/>
              <a:t>La </a:t>
            </a:r>
            <a:r>
              <a:rPr lang="en-US" sz="2000" dirty="0" err="1" smtClean="0"/>
              <a:t>démocratie</a:t>
            </a:r>
            <a:r>
              <a:rPr lang="en-US" sz="2000" dirty="0" smtClean="0"/>
              <a:t> </a:t>
            </a:r>
            <a:r>
              <a:rPr lang="en-US" sz="2000" dirty="0" err="1" smtClean="0"/>
              <a:t>est</a:t>
            </a:r>
            <a:r>
              <a:rPr lang="en-US" sz="2000" dirty="0" smtClean="0"/>
              <a:t> un </a:t>
            </a:r>
            <a:r>
              <a:rPr lang="en-US" sz="2000" dirty="0" err="1" smtClean="0"/>
              <a:t>état</a:t>
            </a:r>
            <a:r>
              <a:rPr lang="en-US" sz="2000" dirty="0" smtClean="0"/>
              <a:t> social </a:t>
            </a:r>
            <a:r>
              <a:rPr lang="en-US" sz="2000" dirty="0" err="1" smtClean="0"/>
              <a:t>inéluctable</a:t>
            </a:r>
            <a:r>
              <a:rPr lang="en-US" sz="2000" dirty="0" smtClean="0"/>
              <a:t> </a:t>
            </a:r>
            <a:r>
              <a:rPr lang="en-US" sz="2000" dirty="0" err="1" smtClean="0"/>
              <a:t>dans</a:t>
            </a:r>
            <a:r>
              <a:rPr lang="en-US" sz="2000" dirty="0" smtClean="0"/>
              <a:t> les </a:t>
            </a:r>
            <a:r>
              <a:rPr lang="en-US" sz="2000" dirty="0" err="1" smtClean="0"/>
              <a:t>sociétés</a:t>
            </a:r>
            <a:r>
              <a:rPr lang="en-US" sz="2000" dirty="0" smtClean="0"/>
              <a:t> </a:t>
            </a:r>
            <a:r>
              <a:rPr lang="en-US" sz="2000" dirty="0" err="1" smtClean="0"/>
              <a:t>modernes</a:t>
            </a:r>
            <a:endParaRPr lang="en-US" sz="2000" dirty="0" smtClean="0"/>
          </a:p>
          <a:p>
            <a:pPr marL="320040" lvl="1" indent="-320040" algn="just">
              <a:spcBef>
                <a:spcPts val="700"/>
              </a:spcBef>
              <a:buClr>
                <a:schemeClr val="accent2"/>
              </a:buClr>
              <a:buSzPct val="60000"/>
              <a:buFont typeface="Wingdings" pitchFamily="2" charset="2"/>
              <a:buChar char="Ø"/>
            </a:pPr>
            <a:r>
              <a:rPr lang="en-US" sz="2000" dirty="0" smtClean="0"/>
              <a:t>Elle </a:t>
            </a:r>
            <a:r>
              <a:rPr lang="en-US" sz="2000" dirty="0" err="1" smtClean="0"/>
              <a:t>produit</a:t>
            </a:r>
            <a:r>
              <a:rPr lang="en-US" sz="2000" dirty="0" smtClean="0"/>
              <a:t> </a:t>
            </a:r>
            <a:r>
              <a:rPr lang="en-US" sz="2000" dirty="0" err="1" smtClean="0"/>
              <a:t>une</a:t>
            </a:r>
            <a:r>
              <a:rPr lang="en-US" sz="2000" dirty="0" smtClean="0"/>
              <a:t> </a:t>
            </a:r>
            <a:r>
              <a:rPr lang="en-US" sz="2000" b="1" dirty="0" err="1" smtClean="0"/>
              <a:t>égalisation</a:t>
            </a:r>
            <a:r>
              <a:rPr lang="en-US" sz="2000" b="1" dirty="0" smtClean="0"/>
              <a:t> des conditions </a:t>
            </a:r>
            <a:r>
              <a:rPr lang="en-US" sz="2000" dirty="0" smtClean="0"/>
              <a:t>qui </a:t>
            </a:r>
            <a:r>
              <a:rPr lang="en-US" sz="2000" dirty="0" err="1" smtClean="0"/>
              <a:t>s’apparente</a:t>
            </a:r>
            <a:r>
              <a:rPr lang="en-US" sz="2000" dirty="0" smtClean="0"/>
              <a:t> à </a:t>
            </a:r>
            <a:r>
              <a:rPr lang="en-US" sz="2000" dirty="0" err="1" smtClean="0"/>
              <a:t>ce</a:t>
            </a:r>
            <a:r>
              <a:rPr lang="en-US" sz="2000" dirty="0" smtClean="0"/>
              <a:t> </a:t>
            </a:r>
            <a:r>
              <a:rPr lang="en-US" sz="2000" dirty="0" err="1" smtClean="0"/>
              <a:t>que</a:t>
            </a:r>
            <a:r>
              <a:rPr lang="en-US" sz="2000" dirty="0" smtClean="0"/>
              <a:t> </a:t>
            </a:r>
            <a:r>
              <a:rPr lang="en-US" sz="2000" dirty="0" err="1" smtClean="0"/>
              <a:t>l’on</a:t>
            </a:r>
            <a:r>
              <a:rPr lang="en-US" sz="2000" dirty="0" smtClean="0"/>
              <a:t> </a:t>
            </a:r>
            <a:r>
              <a:rPr lang="en-US" sz="2000" dirty="0" err="1" smtClean="0"/>
              <a:t>qualifie</a:t>
            </a:r>
            <a:r>
              <a:rPr lang="en-US" sz="2000" dirty="0" smtClean="0"/>
              <a:t> </a:t>
            </a:r>
            <a:r>
              <a:rPr lang="en-US" sz="2000" dirty="0" err="1" smtClean="0"/>
              <a:t>aujourd’hui</a:t>
            </a:r>
            <a:r>
              <a:rPr lang="en-US" sz="2000" dirty="0" smtClean="0"/>
              <a:t> de </a:t>
            </a:r>
            <a:r>
              <a:rPr lang="en-US" sz="2000" dirty="0" err="1" smtClean="0"/>
              <a:t>processus</a:t>
            </a:r>
            <a:r>
              <a:rPr lang="en-US" sz="2000" dirty="0" smtClean="0"/>
              <a:t> de « </a:t>
            </a:r>
            <a:r>
              <a:rPr lang="en-US" sz="2000" dirty="0" err="1" smtClean="0"/>
              <a:t>moyennisation</a:t>
            </a:r>
            <a:r>
              <a:rPr lang="en-US" sz="2000" dirty="0" smtClean="0"/>
              <a:t> » </a:t>
            </a:r>
            <a:r>
              <a:rPr lang="en-US" sz="2000" dirty="0" err="1" smtClean="0"/>
              <a:t>réduisant</a:t>
            </a:r>
            <a:r>
              <a:rPr lang="en-US" sz="2000" dirty="0" smtClean="0"/>
              <a:t> les </a:t>
            </a:r>
            <a:r>
              <a:rPr lang="en-US" sz="2000" dirty="0" err="1" smtClean="0"/>
              <a:t>inégalités</a:t>
            </a:r>
            <a:r>
              <a:rPr lang="en-US" sz="2000" dirty="0" smtClean="0"/>
              <a:t> de </a:t>
            </a:r>
            <a:r>
              <a:rPr lang="en-US" sz="2000" dirty="0" err="1" smtClean="0"/>
              <a:t>niveaux</a:t>
            </a:r>
            <a:r>
              <a:rPr lang="en-US" sz="2000" dirty="0" smtClean="0"/>
              <a:t> de vie.</a:t>
            </a:r>
          </a:p>
          <a:p>
            <a:pPr marL="320040" lvl="1" indent="-320040" algn="just">
              <a:spcBef>
                <a:spcPts val="700"/>
              </a:spcBef>
              <a:buClr>
                <a:schemeClr val="accent2"/>
              </a:buClr>
              <a:buSzPct val="60000"/>
              <a:buFont typeface="Wingdings" pitchFamily="2" charset="2"/>
              <a:buChar char="Ø"/>
            </a:pPr>
            <a:r>
              <a:rPr lang="en-US" sz="2000" dirty="0" smtClean="0"/>
              <a:t>Les </a:t>
            </a:r>
            <a:r>
              <a:rPr lang="en-US" sz="2000" dirty="0" err="1" smtClean="0"/>
              <a:t>individus</a:t>
            </a:r>
            <a:r>
              <a:rPr lang="en-US" sz="2000" dirty="0" smtClean="0"/>
              <a:t> se </a:t>
            </a:r>
            <a:r>
              <a:rPr lang="en-US" sz="2000" dirty="0" err="1" smtClean="0"/>
              <a:t>perçoivent</a:t>
            </a:r>
            <a:r>
              <a:rPr lang="en-US" sz="2000" dirty="0" smtClean="0"/>
              <a:t> </a:t>
            </a:r>
            <a:r>
              <a:rPr lang="en-US" sz="2000" dirty="0" err="1" smtClean="0"/>
              <a:t>égaux</a:t>
            </a:r>
            <a:r>
              <a:rPr lang="en-US" sz="2000" dirty="0" smtClean="0"/>
              <a:t>. </a:t>
            </a:r>
            <a:r>
              <a:rPr lang="en-US" sz="2000" dirty="0" err="1" smtClean="0"/>
              <a:t>Ils</a:t>
            </a:r>
            <a:r>
              <a:rPr lang="en-US" sz="2000" dirty="0" smtClean="0"/>
              <a:t> </a:t>
            </a:r>
            <a:r>
              <a:rPr lang="en-US" sz="2000" dirty="0" err="1" smtClean="0"/>
              <a:t>aspirent</a:t>
            </a:r>
            <a:r>
              <a:rPr lang="en-US" sz="2000" dirty="0" smtClean="0"/>
              <a:t> à </a:t>
            </a:r>
            <a:r>
              <a:rPr lang="en-US" sz="2000" dirty="0" err="1" smtClean="0"/>
              <a:t>une</a:t>
            </a:r>
            <a:r>
              <a:rPr lang="en-US" sz="2000" dirty="0" smtClean="0"/>
              <a:t> </a:t>
            </a:r>
            <a:r>
              <a:rPr lang="en-US" sz="2000" b="1" dirty="0" err="1" smtClean="0"/>
              <a:t>égalité</a:t>
            </a:r>
            <a:r>
              <a:rPr lang="en-US" sz="2000" b="1" dirty="0" smtClean="0"/>
              <a:t> de respect</a:t>
            </a:r>
            <a:r>
              <a:rPr lang="en-US" sz="2000" dirty="0" smtClean="0"/>
              <a:t>.</a:t>
            </a:r>
          </a:p>
          <a:p>
            <a:pPr marL="320040" lvl="1" indent="-320040" algn="just">
              <a:spcBef>
                <a:spcPts val="700"/>
              </a:spcBef>
              <a:buClr>
                <a:schemeClr val="accent2"/>
              </a:buClr>
              <a:buSzPct val="60000"/>
              <a:buFont typeface="Wingdings" pitchFamily="2" charset="2"/>
              <a:buChar char="Ø"/>
            </a:pPr>
            <a:r>
              <a:rPr lang="en-US" sz="2000" dirty="0" smtClean="0"/>
              <a:t>Les classes </a:t>
            </a:r>
            <a:r>
              <a:rPr lang="en-US" sz="2000" dirty="0" err="1" smtClean="0"/>
              <a:t>moyennes</a:t>
            </a:r>
            <a:r>
              <a:rPr lang="en-US" sz="2000" dirty="0" smtClean="0"/>
              <a:t> </a:t>
            </a:r>
            <a:r>
              <a:rPr lang="en-US" sz="2000" dirty="0" err="1" smtClean="0"/>
              <a:t>sont</a:t>
            </a:r>
            <a:r>
              <a:rPr lang="en-US" sz="2000" dirty="0" smtClean="0"/>
              <a:t> le</a:t>
            </a:r>
            <a:r>
              <a:rPr lang="en-US" sz="2000" b="1" dirty="0" smtClean="0"/>
              <a:t> </a:t>
            </a:r>
            <a:r>
              <a:rPr lang="en-US" sz="2000" b="1" dirty="0" err="1" smtClean="0"/>
              <a:t>socle</a:t>
            </a:r>
            <a:r>
              <a:rPr lang="en-US" sz="2000" b="1" dirty="0" smtClean="0"/>
              <a:t> social de la </a:t>
            </a:r>
            <a:r>
              <a:rPr lang="en-US" sz="2000" b="1" dirty="0" err="1" smtClean="0"/>
              <a:t>démocratie</a:t>
            </a:r>
            <a:r>
              <a:rPr lang="en-US" sz="2000" b="1" dirty="0" smtClean="0"/>
              <a:t> </a:t>
            </a:r>
            <a:r>
              <a:rPr lang="en-US" sz="2000" b="1" dirty="0" err="1" smtClean="0"/>
              <a:t>politique</a:t>
            </a:r>
            <a:endParaRPr lang="en-US" sz="2000" dirty="0" smtClean="0"/>
          </a:p>
          <a:p>
            <a:pPr lvl="0" algn="just">
              <a:buFont typeface="Symbol"/>
              <a:buChar char="Þ"/>
            </a:pPr>
            <a:r>
              <a:rPr lang="fr-FR" sz="2000" dirty="0" smtClean="0"/>
              <a:t>Tocqueville insiste donc sur une </a:t>
            </a:r>
            <a:r>
              <a:rPr lang="fr-FR" sz="2000" b="1" dirty="0" smtClean="0"/>
              <a:t>définition sociale et non politique de la démocratie</a:t>
            </a:r>
            <a:r>
              <a:rPr lang="fr-FR" sz="2000" dirty="0" smtClean="0"/>
              <a:t>. </a:t>
            </a:r>
          </a:p>
          <a:p>
            <a:pPr lvl="0" algn="just">
              <a:buFont typeface="Symbol"/>
              <a:buChar char="Þ"/>
            </a:pPr>
            <a:r>
              <a:rPr lang="fr-FR" sz="2000" dirty="0" smtClean="0"/>
              <a:t>Elle est un </a:t>
            </a:r>
            <a:r>
              <a:rPr lang="fr-FR" sz="2000" b="1" dirty="0" smtClean="0"/>
              <a:t>état social</a:t>
            </a:r>
            <a:r>
              <a:rPr lang="fr-FR" sz="2000" dirty="0" smtClean="0"/>
              <a:t> qui permet la mobilité sociale et la disparition de classes sociales en même temps que l’uniformisation des modes de vie.</a:t>
            </a:r>
            <a:endParaRPr lang="en-US" sz="2000" dirty="0" smtClean="0"/>
          </a:p>
          <a:p>
            <a:pPr>
              <a:buNone/>
            </a:pP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a:t>
            </a:r>
            <a:r>
              <a:rPr lang="fr-FR" sz="2000" b="1" dirty="0" smtClean="0">
                <a:solidFill>
                  <a:schemeClr val="accent2">
                    <a:lumMod val="75000"/>
                  </a:schemeClr>
                </a:solidFill>
              </a:rPr>
              <a:t>centré </a:t>
            </a:r>
            <a:r>
              <a:rPr lang="fr-FR" sz="2000" b="1" dirty="0" smtClean="0">
                <a:solidFill>
                  <a:schemeClr val="accent2">
                    <a:lumMod val="75000"/>
                  </a:schemeClr>
                </a:solidFill>
              </a:rPr>
              <a:t>sur la consommation.</a:t>
            </a:r>
            <a:endParaRPr lang="en-US" sz="2000" dirty="0"/>
          </a:p>
        </p:txBody>
      </p:sp>
      <p:sp>
        <p:nvSpPr>
          <p:cNvPr id="3" name="Content Placeholder 2"/>
          <p:cNvSpPr>
            <a:spLocks noGrp="1"/>
          </p:cNvSpPr>
          <p:nvPr>
            <p:ph sz="quarter" idx="1"/>
          </p:nvPr>
        </p:nvSpPr>
        <p:spPr/>
        <p:txBody>
          <a:bodyPr>
            <a:normAutofit/>
          </a:bodyPr>
          <a:lstStyle/>
          <a:p>
            <a:pPr algn="just"/>
            <a:r>
              <a:rPr lang="en-US" sz="2000" b="1" dirty="0" smtClean="0"/>
              <a:t>Les dangers</a:t>
            </a:r>
            <a:r>
              <a:rPr lang="en-US" sz="2000" dirty="0" smtClean="0"/>
              <a:t> qui </a:t>
            </a:r>
            <a:r>
              <a:rPr lang="en-US" sz="2000" dirty="0" err="1" smtClean="0"/>
              <a:t>menacent</a:t>
            </a:r>
            <a:r>
              <a:rPr lang="en-US" sz="2000" dirty="0" smtClean="0"/>
              <a:t> </a:t>
            </a:r>
            <a:r>
              <a:rPr lang="en-US" sz="2000" dirty="0" err="1" smtClean="0"/>
              <a:t>potentiellement</a:t>
            </a:r>
            <a:r>
              <a:rPr lang="en-US" sz="2000" dirty="0" smtClean="0"/>
              <a:t> la </a:t>
            </a:r>
            <a:r>
              <a:rPr lang="en-US" sz="2000" dirty="0" err="1" smtClean="0"/>
              <a:t>démocratie</a:t>
            </a:r>
            <a:r>
              <a:rPr lang="en-US" sz="2000" dirty="0" smtClean="0"/>
              <a:t> </a:t>
            </a:r>
            <a:r>
              <a:rPr lang="en-US" sz="2000" dirty="0" err="1" smtClean="0"/>
              <a:t>viennent</a:t>
            </a:r>
            <a:r>
              <a:rPr lang="en-US" sz="2000" dirty="0" smtClean="0"/>
              <a:t> de </a:t>
            </a:r>
            <a:r>
              <a:rPr lang="en-US" sz="2000" dirty="0" err="1" smtClean="0"/>
              <a:t>l’intérieur</a:t>
            </a:r>
            <a:r>
              <a:rPr lang="en-US" sz="2000" dirty="0" smtClean="0"/>
              <a:t> :</a:t>
            </a:r>
          </a:p>
          <a:p>
            <a:pPr algn="just">
              <a:buFont typeface="Wingdings" pitchFamily="2" charset="2"/>
              <a:buChar char="Ø"/>
            </a:pPr>
            <a:r>
              <a:rPr lang="en-US" sz="2000" dirty="0" err="1" smtClean="0"/>
              <a:t>L’égalisation</a:t>
            </a:r>
            <a:r>
              <a:rPr lang="en-US" sz="2000" dirty="0" smtClean="0"/>
              <a:t> des conditions </a:t>
            </a:r>
            <a:r>
              <a:rPr lang="en-US" sz="2000" dirty="0" err="1" smtClean="0"/>
              <a:t>sociales</a:t>
            </a:r>
            <a:r>
              <a:rPr lang="en-US" sz="2000" dirty="0" smtClean="0"/>
              <a:t> conduit au </a:t>
            </a:r>
            <a:r>
              <a:rPr lang="en-US" sz="2000" dirty="0" err="1" smtClean="0"/>
              <a:t>conformisme</a:t>
            </a:r>
            <a:r>
              <a:rPr lang="en-US" sz="2000" dirty="0" smtClean="0"/>
              <a:t> qui </a:t>
            </a:r>
            <a:r>
              <a:rPr lang="en-US" sz="2000" dirty="0" err="1" smtClean="0"/>
              <a:t>favorise</a:t>
            </a:r>
            <a:r>
              <a:rPr lang="en-US" sz="2000" dirty="0" smtClean="0"/>
              <a:t> la </a:t>
            </a:r>
            <a:r>
              <a:rPr lang="en-US" sz="2000" b="1" dirty="0" err="1" smtClean="0"/>
              <a:t>tyrannie</a:t>
            </a:r>
            <a:r>
              <a:rPr lang="en-US" sz="2000" b="1" dirty="0" smtClean="0"/>
              <a:t> de la </a:t>
            </a:r>
            <a:r>
              <a:rPr lang="en-US" sz="2000" b="1" dirty="0" err="1" smtClean="0"/>
              <a:t>majorité</a:t>
            </a:r>
            <a:r>
              <a:rPr lang="en-US" sz="2000" dirty="0" smtClean="0"/>
              <a:t>, </a:t>
            </a:r>
          </a:p>
          <a:p>
            <a:pPr algn="just">
              <a:buFont typeface="Wingdings" pitchFamily="2" charset="2"/>
              <a:buChar char="Ø"/>
            </a:pPr>
            <a:r>
              <a:rPr lang="en-US" sz="2000" b="1" dirty="0" err="1" smtClean="0"/>
              <a:t>L’individualisme</a:t>
            </a:r>
            <a:r>
              <a:rPr lang="en-US" sz="2000" b="1" dirty="0" smtClean="0"/>
              <a:t> </a:t>
            </a:r>
            <a:r>
              <a:rPr lang="en-US" sz="2000" dirty="0" err="1" smtClean="0"/>
              <a:t>est</a:t>
            </a:r>
            <a:r>
              <a:rPr lang="en-US" sz="2000" dirty="0" smtClean="0"/>
              <a:t> la </a:t>
            </a:r>
            <a:r>
              <a:rPr lang="en-US" sz="2000" dirty="0" err="1" smtClean="0"/>
              <a:t>seconde</a:t>
            </a:r>
            <a:r>
              <a:rPr lang="en-US" sz="2000" dirty="0" smtClean="0"/>
              <a:t> </a:t>
            </a:r>
            <a:r>
              <a:rPr lang="en-US" sz="2000" dirty="0" err="1" smtClean="0"/>
              <a:t>conséquence</a:t>
            </a:r>
            <a:r>
              <a:rPr lang="en-US" sz="2000" dirty="0" smtClean="0"/>
              <a:t> majeure de </a:t>
            </a:r>
            <a:r>
              <a:rPr lang="en-US" sz="2000" dirty="0" err="1" smtClean="0"/>
              <a:t>cette</a:t>
            </a:r>
            <a:r>
              <a:rPr lang="en-US" sz="2000" dirty="0" smtClean="0"/>
              <a:t> </a:t>
            </a:r>
            <a:r>
              <a:rPr lang="en-US" sz="2000" dirty="0" err="1" smtClean="0"/>
              <a:t>égalisation</a:t>
            </a:r>
            <a:endParaRPr lang="en-US" sz="2000" dirty="0" smtClean="0"/>
          </a:p>
          <a:p>
            <a:pPr algn="just">
              <a:buFont typeface="Symbol"/>
              <a:buChar char="Þ"/>
            </a:pPr>
            <a:r>
              <a:rPr lang="en-US" sz="2000" dirty="0" err="1" smtClean="0">
                <a:solidFill>
                  <a:schemeClr val="bg2">
                    <a:lumMod val="25000"/>
                  </a:schemeClr>
                </a:solidFill>
              </a:rPr>
              <a:t>Ils</a:t>
            </a:r>
            <a:r>
              <a:rPr lang="en-US" sz="2000" dirty="0" smtClean="0">
                <a:solidFill>
                  <a:schemeClr val="bg2">
                    <a:lumMod val="25000"/>
                  </a:schemeClr>
                </a:solidFill>
              </a:rPr>
              <a:t> </a:t>
            </a:r>
            <a:r>
              <a:rPr lang="en-US" sz="2000" dirty="0" err="1" smtClean="0">
                <a:solidFill>
                  <a:schemeClr val="bg2">
                    <a:lumMod val="25000"/>
                  </a:schemeClr>
                </a:solidFill>
              </a:rPr>
              <a:t>abandonnent</a:t>
            </a:r>
            <a:r>
              <a:rPr lang="en-US" sz="2000" dirty="0" smtClean="0">
                <a:solidFill>
                  <a:schemeClr val="bg2">
                    <a:lumMod val="25000"/>
                  </a:schemeClr>
                </a:solidFill>
              </a:rPr>
              <a:t> aux </a:t>
            </a:r>
            <a:r>
              <a:rPr lang="en-US" sz="2000" dirty="0" err="1" smtClean="0">
                <a:solidFill>
                  <a:schemeClr val="bg2">
                    <a:lumMod val="25000"/>
                  </a:schemeClr>
                </a:solidFill>
              </a:rPr>
              <a:t>gouvernants</a:t>
            </a:r>
            <a:r>
              <a:rPr lang="en-US" sz="2000" dirty="0" smtClean="0">
                <a:solidFill>
                  <a:schemeClr val="bg2">
                    <a:lumMod val="25000"/>
                  </a:schemeClr>
                </a:solidFill>
              </a:rPr>
              <a:t> la </a:t>
            </a:r>
            <a:r>
              <a:rPr lang="en-US" sz="2000" dirty="0" err="1" smtClean="0">
                <a:solidFill>
                  <a:schemeClr val="bg2">
                    <a:lumMod val="25000"/>
                  </a:schemeClr>
                </a:solidFill>
              </a:rPr>
              <a:t>gestion</a:t>
            </a:r>
            <a:r>
              <a:rPr lang="en-US" sz="2000" dirty="0" smtClean="0">
                <a:solidFill>
                  <a:schemeClr val="bg2">
                    <a:lumMod val="25000"/>
                  </a:schemeClr>
                </a:solidFill>
              </a:rPr>
              <a:t> des affaires du pays. </a:t>
            </a:r>
          </a:p>
          <a:p>
            <a:pPr algn="just">
              <a:buFont typeface="Symbol"/>
              <a:buChar char="Þ"/>
            </a:pPr>
            <a:r>
              <a:rPr lang="fr-FR" sz="2000" dirty="0" smtClean="0">
                <a:solidFill>
                  <a:schemeClr val="bg2">
                    <a:lumMod val="25000"/>
                  </a:schemeClr>
                </a:solidFill>
              </a:rPr>
              <a:t>Risque de </a:t>
            </a:r>
            <a:r>
              <a:rPr lang="en-US" sz="2000" dirty="0" smtClean="0">
                <a:solidFill>
                  <a:schemeClr val="bg2">
                    <a:lumMod val="25000"/>
                  </a:schemeClr>
                </a:solidFill>
              </a:rPr>
              <a:t>« </a:t>
            </a:r>
            <a:r>
              <a:rPr lang="en-US" sz="2000" b="1" dirty="0" err="1" smtClean="0">
                <a:solidFill>
                  <a:schemeClr val="bg2">
                    <a:lumMod val="25000"/>
                  </a:schemeClr>
                </a:solidFill>
              </a:rPr>
              <a:t>despotisme</a:t>
            </a:r>
            <a:r>
              <a:rPr lang="en-US" sz="2000" b="1" dirty="0" smtClean="0">
                <a:solidFill>
                  <a:schemeClr val="bg2">
                    <a:lumMod val="25000"/>
                  </a:schemeClr>
                </a:solidFill>
              </a:rPr>
              <a:t> </a:t>
            </a:r>
            <a:r>
              <a:rPr lang="en-US" sz="2000" b="1" dirty="0" err="1" smtClean="0">
                <a:solidFill>
                  <a:schemeClr val="bg2">
                    <a:lumMod val="25000"/>
                  </a:schemeClr>
                </a:solidFill>
              </a:rPr>
              <a:t>doux</a:t>
            </a:r>
            <a:r>
              <a:rPr lang="en-US" sz="2000" dirty="0" smtClean="0">
                <a:solidFill>
                  <a:schemeClr val="bg2">
                    <a:lumMod val="25000"/>
                  </a:schemeClr>
                </a:solidFill>
              </a:rPr>
              <a:t> » : la </a:t>
            </a:r>
            <a:r>
              <a:rPr lang="en-US" sz="2000" dirty="0" err="1" smtClean="0">
                <a:solidFill>
                  <a:schemeClr val="bg2">
                    <a:lumMod val="25000"/>
                  </a:schemeClr>
                </a:solidFill>
              </a:rPr>
              <a:t>démocratie</a:t>
            </a:r>
            <a:r>
              <a:rPr lang="en-US" sz="2000" dirty="0" smtClean="0">
                <a:solidFill>
                  <a:schemeClr val="bg2">
                    <a:lumMod val="25000"/>
                  </a:schemeClr>
                </a:solidFill>
              </a:rPr>
              <a:t> </a:t>
            </a:r>
            <a:r>
              <a:rPr lang="en-US" sz="2000" dirty="0" err="1" smtClean="0">
                <a:solidFill>
                  <a:schemeClr val="bg2">
                    <a:lumMod val="25000"/>
                  </a:schemeClr>
                </a:solidFill>
              </a:rPr>
              <a:t>peut</a:t>
            </a:r>
            <a:r>
              <a:rPr lang="en-US" sz="2000" dirty="0" smtClean="0">
                <a:solidFill>
                  <a:schemeClr val="bg2">
                    <a:lumMod val="25000"/>
                  </a:schemeClr>
                </a:solidFill>
              </a:rPr>
              <a:t> </a:t>
            </a:r>
            <a:r>
              <a:rPr lang="en-US" sz="2000" dirty="0" err="1" smtClean="0">
                <a:solidFill>
                  <a:schemeClr val="bg2">
                    <a:lumMod val="25000"/>
                  </a:schemeClr>
                </a:solidFill>
              </a:rPr>
              <a:t>être</a:t>
            </a:r>
            <a:r>
              <a:rPr lang="en-US" sz="2000" dirty="0" smtClean="0">
                <a:solidFill>
                  <a:schemeClr val="bg2">
                    <a:lumMod val="25000"/>
                  </a:schemeClr>
                </a:solidFill>
              </a:rPr>
              <a:t> “</a:t>
            </a:r>
            <a:r>
              <a:rPr lang="en-US" sz="2000" dirty="0" err="1" smtClean="0">
                <a:solidFill>
                  <a:schemeClr val="bg2">
                    <a:lumMod val="25000"/>
                  </a:schemeClr>
                </a:solidFill>
              </a:rPr>
              <a:t>liberticide</a:t>
            </a:r>
            <a:r>
              <a:rPr lang="en-US" sz="2000" dirty="0" smtClean="0">
                <a:solidFill>
                  <a:schemeClr val="bg2">
                    <a:lumMod val="25000"/>
                  </a:schemeClr>
                </a:solidFill>
              </a:rPr>
              <a:t>”.</a:t>
            </a:r>
          </a:p>
          <a:p>
            <a:pPr algn="just">
              <a:buFont typeface="Wingdings" pitchFamily="2" charset="2"/>
              <a:buChar char="Ø"/>
            </a:pPr>
            <a:r>
              <a:rPr lang="en-US" sz="2000" dirty="0" err="1" smtClean="0"/>
              <a:t>L’égalité</a:t>
            </a:r>
            <a:r>
              <a:rPr lang="en-US" sz="2000" dirty="0" smtClean="0"/>
              <a:t> des conditions </a:t>
            </a:r>
            <a:r>
              <a:rPr lang="en-US" sz="2000" dirty="0" err="1" smtClean="0"/>
              <a:t>nourrit</a:t>
            </a:r>
            <a:r>
              <a:rPr lang="en-US" sz="2000" dirty="0" smtClean="0"/>
              <a:t> </a:t>
            </a:r>
            <a:r>
              <a:rPr lang="en-US" sz="2000" dirty="0" err="1" smtClean="0"/>
              <a:t>une</a:t>
            </a:r>
            <a:r>
              <a:rPr lang="en-US" sz="2000" dirty="0" smtClean="0"/>
              <a:t> “</a:t>
            </a:r>
            <a:r>
              <a:rPr lang="en-US" sz="2000" b="1" dirty="0" smtClean="0"/>
              <a:t>passion pour </a:t>
            </a:r>
            <a:r>
              <a:rPr lang="en-US" sz="2000" b="1" dirty="0" err="1" smtClean="0"/>
              <a:t>l’égalité</a:t>
            </a:r>
            <a:r>
              <a:rPr lang="en-US" sz="2000" b="1" dirty="0" smtClean="0"/>
              <a:t>” </a:t>
            </a:r>
          </a:p>
          <a:p>
            <a:pPr algn="just">
              <a:buFont typeface="Symbol"/>
              <a:buChar char="Þ"/>
            </a:pPr>
            <a:r>
              <a:rPr lang="en-US" sz="2000" dirty="0" smtClean="0">
                <a:solidFill>
                  <a:schemeClr val="bg2">
                    <a:lumMod val="25000"/>
                  </a:schemeClr>
                </a:solidFill>
              </a:rPr>
              <a:t>Les </a:t>
            </a:r>
            <a:r>
              <a:rPr lang="en-US" sz="2000" dirty="0" err="1" smtClean="0">
                <a:solidFill>
                  <a:schemeClr val="bg2">
                    <a:lumMod val="25000"/>
                  </a:schemeClr>
                </a:solidFill>
              </a:rPr>
              <a:t>inégalités</a:t>
            </a:r>
            <a:r>
              <a:rPr lang="en-US" sz="2000" dirty="0" smtClean="0">
                <a:solidFill>
                  <a:schemeClr val="bg2">
                    <a:lumMod val="25000"/>
                  </a:schemeClr>
                </a:solidFill>
              </a:rPr>
              <a:t> </a:t>
            </a:r>
            <a:r>
              <a:rPr lang="en-US" sz="2000" dirty="0" err="1" smtClean="0">
                <a:solidFill>
                  <a:schemeClr val="bg2">
                    <a:lumMod val="25000"/>
                  </a:schemeClr>
                </a:solidFill>
              </a:rPr>
              <a:t>sont</a:t>
            </a:r>
            <a:r>
              <a:rPr lang="en-US" sz="2000" dirty="0" smtClean="0">
                <a:solidFill>
                  <a:schemeClr val="bg2">
                    <a:lumMod val="25000"/>
                  </a:schemeClr>
                </a:solidFill>
              </a:rPr>
              <a:t> plus mal </a:t>
            </a:r>
            <a:r>
              <a:rPr lang="en-US" sz="2000" dirty="0" err="1" smtClean="0">
                <a:solidFill>
                  <a:schemeClr val="bg2">
                    <a:lumMod val="25000"/>
                  </a:schemeClr>
                </a:solidFill>
              </a:rPr>
              <a:t>ressenties</a:t>
            </a:r>
            <a:r>
              <a:rPr lang="en-US" sz="2000" dirty="0" smtClean="0">
                <a:solidFill>
                  <a:schemeClr val="bg2">
                    <a:lumMod val="25000"/>
                  </a:schemeClr>
                </a:solidFill>
              </a:rPr>
              <a:t> </a:t>
            </a:r>
            <a:r>
              <a:rPr lang="en-US" sz="2000" dirty="0" err="1" smtClean="0">
                <a:solidFill>
                  <a:schemeClr val="bg2">
                    <a:lumMod val="25000"/>
                  </a:schemeClr>
                </a:solidFill>
              </a:rPr>
              <a:t>lorsqu’elles</a:t>
            </a:r>
            <a:r>
              <a:rPr lang="en-US" sz="2000" dirty="0" smtClean="0">
                <a:solidFill>
                  <a:schemeClr val="bg2">
                    <a:lumMod val="25000"/>
                  </a:schemeClr>
                </a:solidFill>
              </a:rPr>
              <a:t> </a:t>
            </a:r>
            <a:r>
              <a:rPr lang="en-US" sz="2000" dirty="0" err="1" smtClean="0">
                <a:solidFill>
                  <a:schemeClr val="bg2">
                    <a:lumMod val="25000"/>
                  </a:schemeClr>
                </a:solidFill>
              </a:rPr>
              <a:t>sont</a:t>
            </a:r>
            <a:r>
              <a:rPr lang="en-US" sz="2000" dirty="0" smtClean="0">
                <a:solidFill>
                  <a:schemeClr val="bg2">
                    <a:lumMod val="25000"/>
                  </a:schemeClr>
                </a:solidFill>
              </a:rPr>
              <a:t> </a:t>
            </a:r>
            <a:r>
              <a:rPr lang="en-US" sz="2000" dirty="0" err="1" smtClean="0">
                <a:solidFill>
                  <a:schemeClr val="bg2">
                    <a:lumMod val="25000"/>
                  </a:schemeClr>
                </a:solidFill>
              </a:rPr>
              <a:t>faibles</a:t>
            </a:r>
            <a:r>
              <a:rPr lang="en-US" sz="2000" dirty="0" smtClean="0">
                <a:solidFill>
                  <a:schemeClr val="bg2">
                    <a:lumMod val="25000"/>
                  </a:schemeClr>
                </a:solidFill>
              </a:rPr>
              <a:t> </a:t>
            </a:r>
            <a:r>
              <a:rPr lang="en-US" sz="2000" dirty="0" err="1" smtClean="0">
                <a:solidFill>
                  <a:schemeClr val="bg2">
                    <a:lumMod val="25000"/>
                  </a:schemeClr>
                </a:solidFill>
              </a:rPr>
              <a:t>que</a:t>
            </a:r>
            <a:r>
              <a:rPr lang="en-US" sz="2000" dirty="0" smtClean="0">
                <a:solidFill>
                  <a:schemeClr val="bg2">
                    <a:lumMod val="25000"/>
                  </a:schemeClr>
                </a:solidFill>
              </a:rPr>
              <a:t> </a:t>
            </a:r>
            <a:r>
              <a:rPr lang="en-US" sz="2000" dirty="0" err="1" smtClean="0">
                <a:solidFill>
                  <a:schemeClr val="bg2">
                    <a:lumMod val="25000"/>
                  </a:schemeClr>
                </a:solidFill>
              </a:rPr>
              <a:t>lorsqu’elles</a:t>
            </a:r>
            <a:r>
              <a:rPr lang="en-US" sz="2000" dirty="0" smtClean="0">
                <a:solidFill>
                  <a:schemeClr val="bg2">
                    <a:lumMod val="25000"/>
                  </a:schemeClr>
                </a:solidFill>
              </a:rPr>
              <a:t> </a:t>
            </a:r>
            <a:r>
              <a:rPr lang="en-US" sz="2000" dirty="0" err="1" smtClean="0">
                <a:solidFill>
                  <a:schemeClr val="bg2">
                    <a:lumMod val="25000"/>
                  </a:schemeClr>
                </a:solidFill>
              </a:rPr>
              <a:t>sont</a:t>
            </a:r>
            <a:r>
              <a:rPr lang="en-US" sz="2000" dirty="0" smtClean="0">
                <a:solidFill>
                  <a:schemeClr val="bg2">
                    <a:lumMod val="25000"/>
                  </a:schemeClr>
                </a:solidFill>
              </a:rPr>
              <a:t> </a:t>
            </a:r>
            <a:r>
              <a:rPr lang="en-US" sz="2000" dirty="0" err="1" smtClean="0">
                <a:solidFill>
                  <a:schemeClr val="bg2">
                    <a:lumMod val="25000"/>
                  </a:schemeClr>
                </a:solidFill>
              </a:rPr>
              <a:t>importantes</a:t>
            </a:r>
            <a:r>
              <a:rPr lang="en-US" sz="2000" dirty="0" smtClean="0">
                <a:solidFill>
                  <a:schemeClr val="bg2">
                    <a:lumMod val="25000"/>
                  </a:schemeClr>
                </a:solidFill>
              </a:rPr>
              <a:t> (</a:t>
            </a:r>
            <a:r>
              <a:rPr lang="en-US" sz="2000" dirty="0" err="1" smtClean="0">
                <a:solidFill>
                  <a:schemeClr val="bg2">
                    <a:lumMod val="25000"/>
                  </a:schemeClr>
                </a:solidFill>
              </a:rPr>
              <a:t>principe</a:t>
            </a:r>
            <a:r>
              <a:rPr lang="en-US" sz="2000" dirty="0" smtClean="0">
                <a:solidFill>
                  <a:schemeClr val="bg2">
                    <a:lumMod val="25000"/>
                  </a:schemeClr>
                </a:solidFill>
              </a:rPr>
              <a:t> de la </a:t>
            </a:r>
            <a:r>
              <a:rPr lang="en-US" sz="2000" i="1" dirty="0" smtClean="0">
                <a:solidFill>
                  <a:schemeClr val="bg2">
                    <a:lumMod val="25000"/>
                  </a:schemeClr>
                </a:solidFill>
              </a:rPr>
              <a:t>frustration relative</a:t>
            </a:r>
            <a:r>
              <a:rPr lang="en-US" sz="2000" dirty="0" smtClean="0">
                <a:solidFill>
                  <a:schemeClr val="bg2">
                    <a:lumMod val="25000"/>
                  </a:schemeClr>
                </a:solidFill>
              </a:rPr>
              <a:t>). </a:t>
            </a:r>
            <a:r>
              <a:rPr lang="en-US" sz="2000" b="1" dirty="0" smtClean="0">
                <a:solidFill>
                  <a:schemeClr val="bg2">
                    <a:lumMod val="25000"/>
                  </a:schemeClr>
                </a:solidFill>
              </a:rPr>
              <a:t> </a:t>
            </a:r>
          </a:p>
          <a:p>
            <a:pPr algn="just">
              <a:buFont typeface="Symbol"/>
              <a:buChar char="Þ"/>
            </a:pPr>
            <a:r>
              <a:rPr lang="en-US" sz="2000" dirty="0" err="1" smtClean="0">
                <a:solidFill>
                  <a:schemeClr val="bg2">
                    <a:lumMod val="25000"/>
                  </a:schemeClr>
                </a:solidFill>
              </a:rPr>
              <a:t>L’</a:t>
            </a:r>
            <a:r>
              <a:rPr lang="en-US" sz="2000" i="1" dirty="0" err="1" smtClean="0">
                <a:solidFill>
                  <a:schemeClr val="bg2">
                    <a:lumMod val="25000"/>
                  </a:schemeClr>
                </a:solidFill>
              </a:rPr>
              <a:t>égalitarisme</a:t>
            </a:r>
            <a:r>
              <a:rPr lang="en-US" sz="2000" dirty="0" smtClean="0">
                <a:solidFill>
                  <a:schemeClr val="bg2">
                    <a:lumMod val="25000"/>
                  </a:schemeClr>
                </a:solidFill>
              </a:rPr>
              <a:t> </a:t>
            </a:r>
            <a:r>
              <a:rPr lang="en-US" sz="2000" dirty="0" err="1" smtClean="0">
                <a:solidFill>
                  <a:schemeClr val="bg2">
                    <a:lumMod val="25000"/>
                  </a:schemeClr>
                </a:solidFill>
              </a:rPr>
              <a:t>présente</a:t>
            </a:r>
            <a:r>
              <a:rPr lang="en-US" sz="2000" dirty="0" smtClean="0">
                <a:solidFill>
                  <a:schemeClr val="bg2">
                    <a:lumMod val="25000"/>
                  </a:schemeClr>
                </a:solidFill>
              </a:rPr>
              <a:t> </a:t>
            </a:r>
            <a:r>
              <a:rPr lang="en-US" sz="2000" dirty="0" err="1" smtClean="0">
                <a:solidFill>
                  <a:schemeClr val="bg2">
                    <a:lumMod val="25000"/>
                  </a:schemeClr>
                </a:solidFill>
              </a:rPr>
              <a:t>donc</a:t>
            </a:r>
            <a:r>
              <a:rPr lang="en-US" sz="2000" dirty="0" smtClean="0">
                <a:solidFill>
                  <a:schemeClr val="bg2">
                    <a:lumMod val="25000"/>
                  </a:schemeClr>
                </a:solidFill>
              </a:rPr>
              <a:t> un </a:t>
            </a:r>
            <a:r>
              <a:rPr lang="en-US" sz="2000" dirty="0" err="1" smtClean="0">
                <a:solidFill>
                  <a:schemeClr val="bg2">
                    <a:lumMod val="25000"/>
                  </a:schemeClr>
                </a:solidFill>
              </a:rPr>
              <a:t>risque</a:t>
            </a:r>
            <a:r>
              <a:rPr lang="en-US" sz="2000" dirty="0" smtClean="0">
                <a:solidFill>
                  <a:schemeClr val="bg2">
                    <a:lumMod val="25000"/>
                  </a:schemeClr>
                </a:solidFill>
              </a:rPr>
              <a:t> important pour la </a:t>
            </a:r>
            <a:r>
              <a:rPr lang="en-US" sz="2000" dirty="0" err="1" smtClean="0">
                <a:solidFill>
                  <a:schemeClr val="bg2">
                    <a:lumMod val="25000"/>
                  </a:schemeClr>
                </a:solidFill>
              </a:rPr>
              <a:t>société</a:t>
            </a:r>
            <a:r>
              <a:rPr lang="en-US" sz="2000" dirty="0" smtClean="0">
                <a:solidFill>
                  <a:schemeClr val="bg2">
                    <a:lumMod val="25000"/>
                  </a:schemeClr>
                </a:solidFill>
              </a:rPr>
              <a:t> car </a:t>
            </a:r>
            <a:r>
              <a:rPr lang="en-US" sz="2000" dirty="0" err="1" smtClean="0">
                <a:solidFill>
                  <a:schemeClr val="bg2">
                    <a:lumMod val="25000"/>
                  </a:schemeClr>
                </a:solidFill>
              </a:rPr>
              <a:t>il</a:t>
            </a:r>
            <a:r>
              <a:rPr lang="en-US" sz="2000" dirty="0" smtClean="0">
                <a:solidFill>
                  <a:schemeClr val="bg2">
                    <a:lumMod val="25000"/>
                  </a:schemeClr>
                </a:solidFill>
              </a:rPr>
              <a:t> </a:t>
            </a:r>
            <a:r>
              <a:rPr lang="en-US" sz="2000" dirty="0" err="1" smtClean="0">
                <a:solidFill>
                  <a:schemeClr val="bg2">
                    <a:lumMod val="25000"/>
                  </a:schemeClr>
                </a:solidFill>
              </a:rPr>
              <a:t>risque</a:t>
            </a:r>
            <a:r>
              <a:rPr lang="en-US" sz="2000" dirty="0" smtClean="0">
                <a:solidFill>
                  <a:schemeClr val="bg2">
                    <a:lumMod val="25000"/>
                  </a:schemeClr>
                </a:solidFill>
              </a:rPr>
              <a:t> de </a:t>
            </a:r>
            <a:r>
              <a:rPr lang="en-US" sz="2000" dirty="0" err="1" smtClean="0">
                <a:solidFill>
                  <a:schemeClr val="bg2">
                    <a:lumMod val="25000"/>
                  </a:schemeClr>
                </a:solidFill>
              </a:rPr>
              <a:t>nier</a:t>
            </a:r>
            <a:r>
              <a:rPr lang="en-US" sz="2000" dirty="0" smtClean="0">
                <a:solidFill>
                  <a:schemeClr val="bg2">
                    <a:lumMod val="25000"/>
                  </a:schemeClr>
                </a:solidFill>
              </a:rPr>
              <a:t> le travail et le talent. </a:t>
            </a:r>
          </a:p>
          <a:p>
            <a:pPr algn="just">
              <a:buFont typeface="Wingdings" pitchFamily="2" charset="2"/>
              <a:buChar char="Ø"/>
            </a:pPr>
            <a:endParaRPr lang="en-US" sz="2000"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153400" cy="990600"/>
          </a:xfrm>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a:t>
            </a:r>
            <a:r>
              <a:rPr lang="fr-FR" sz="2000" b="1" dirty="0" smtClean="0">
                <a:solidFill>
                  <a:schemeClr val="accent2">
                    <a:lumMod val="75000"/>
                  </a:schemeClr>
                </a:solidFill>
              </a:rPr>
              <a:t>centré </a:t>
            </a:r>
            <a:r>
              <a:rPr lang="fr-FR" sz="2000" b="1" dirty="0" smtClean="0">
                <a:solidFill>
                  <a:schemeClr val="accent2">
                    <a:lumMod val="75000"/>
                  </a:schemeClr>
                </a:solidFill>
              </a:rPr>
              <a:t>sur la consommation.</a:t>
            </a:r>
            <a:endParaRPr lang="en-US" sz="2000" dirty="0"/>
          </a:p>
        </p:txBody>
      </p:sp>
      <p:sp>
        <p:nvSpPr>
          <p:cNvPr id="3" name="Content Placeholder 2"/>
          <p:cNvSpPr>
            <a:spLocks noGrp="1"/>
          </p:cNvSpPr>
          <p:nvPr>
            <p:ph sz="quarter" idx="1"/>
          </p:nvPr>
        </p:nvSpPr>
        <p:spPr/>
        <p:txBody>
          <a:bodyPr>
            <a:normAutofit fontScale="92500"/>
          </a:bodyPr>
          <a:lstStyle/>
          <a:p>
            <a:pPr marL="320040" lvl="1" indent="-320040">
              <a:spcBef>
                <a:spcPts val="700"/>
              </a:spcBef>
              <a:buClr>
                <a:schemeClr val="accent2"/>
              </a:buClr>
              <a:buSzPct val="60000"/>
              <a:buNone/>
            </a:pPr>
            <a:r>
              <a:rPr lang="fr-FR" sz="2000" b="1" dirty="0" smtClean="0"/>
              <a:t>2.2. Dynamique de rattrapage et société de consommation.</a:t>
            </a:r>
            <a:endParaRPr lang="en-US" sz="2000" dirty="0" smtClean="0"/>
          </a:p>
          <a:p>
            <a:pPr algn="just"/>
            <a:r>
              <a:rPr lang="fr-FR" sz="2000" b="1" dirty="0" smtClean="0">
                <a:solidFill>
                  <a:schemeClr val="accent2">
                    <a:lumMod val="75000"/>
                  </a:schemeClr>
                </a:solidFill>
              </a:rPr>
              <a:t>Henri </a:t>
            </a:r>
            <a:r>
              <a:rPr lang="fr-FR" sz="2000" b="1" dirty="0" err="1" smtClean="0">
                <a:solidFill>
                  <a:schemeClr val="accent2">
                    <a:lumMod val="75000"/>
                  </a:schemeClr>
                </a:solidFill>
              </a:rPr>
              <a:t>Mendras</a:t>
            </a:r>
            <a:r>
              <a:rPr lang="fr-FR" sz="2000" dirty="0" smtClean="0">
                <a:solidFill>
                  <a:schemeClr val="accent2">
                    <a:lumMod val="75000"/>
                  </a:schemeClr>
                </a:solidFill>
              </a:rPr>
              <a:t> </a:t>
            </a:r>
            <a:r>
              <a:rPr lang="fr-FR" sz="2000" dirty="0" smtClean="0"/>
              <a:t>(1927-2003), </a:t>
            </a:r>
            <a:r>
              <a:rPr lang="fr-FR" sz="2000" i="1" dirty="0" smtClean="0"/>
              <a:t>La seconde révolution française, 1965-1984, </a:t>
            </a:r>
            <a:r>
              <a:rPr lang="fr-FR" sz="2000" dirty="0" smtClean="0"/>
              <a:t>(1988) met l'accent (dans le sillage des analyses de </a:t>
            </a:r>
            <a:r>
              <a:rPr lang="fr-FR" sz="2000" b="1" dirty="0" smtClean="0"/>
              <a:t>Jean Fourastié </a:t>
            </a:r>
            <a:r>
              <a:rPr lang="fr-FR" sz="2000" dirty="0" smtClean="0"/>
              <a:t>(1907-1990) </a:t>
            </a:r>
            <a:r>
              <a:rPr lang="fr-FR" sz="2000" i="1" dirty="0" smtClean="0"/>
              <a:t>Les Trente Glorieuses ou la révolution invisible de 1946 à 1975</a:t>
            </a:r>
            <a:r>
              <a:rPr lang="fr-FR" sz="2000" b="1" dirty="0" smtClean="0"/>
              <a:t> </a:t>
            </a:r>
            <a:r>
              <a:rPr lang="fr-FR" sz="2000" dirty="0" smtClean="0"/>
              <a:t>(1979)</a:t>
            </a:r>
            <a:r>
              <a:rPr lang="fr-FR" sz="2000" b="1" dirty="0" smtClean="0"/>
              <a:t> sur les bouleversements intervenus durant la période 1965-1984</a:t>
            </a:r>
            <a:r>
              <a:rPr lang="fr-FR" sz="2000" dirty="0" smtClean="0"/>
              <a:t>.</a:t>
            </a:r>
          </a:p>
          <a:p>
            <a:pPr algn="just"/>
            <a:r>
              <a:rPr lang="fr-FR" sz="2000" b="1" dirty="0" smtClean="0"/>
              <a:t>Trois éléments remettent en question la vision d’une société divisée en classes sociales.</a:t>
            </a:r>
          </a:p>
          <a:p>
            <a:pPr algn="just">
              <a:buFont typeface="Wingdings" pitchFamily="2" charset="2"/>
              <a:buChar char="Ø"/>
            </a:pPr>
            <a:r>
              <a:rPr lang="fr-FR" sz="1800" dirty="0" smtClean="0">
                <a:solidFill>
                  <a:schemeClr val="bg2">
                    <a:lumMod val="25000"/>
                  </a:schemeClr>
                </a:solidFill>
              </a:rPr>
              <a:t>D’une part, le </a:t>
            </a:r>
            <a:r>
              <a:rPr lang="fr-FR" sz="1800" b="1" dirty="0" smtClean="0">
                <a:solidFill>
                  <a:schemeClr val="bg2">
                    <a:lumMod val="25000"/>
                  </a:schemeClr>
                </a:solidFill>
              </a:rPr>
              <a:t>sentiment d’appartenance à une classe sociale s’affaiblit</a:t>
            </a:r>
            <a:endParaRPr lang="en-US" sz="1800" dirty="0" smtClean="0">
              <a:solidFill>
                <a:schemeClr val="bg2">
                  <a:lumMod val="25000"/>
                </a:schemeClr>
              </a:solidFill>
            </a:endParaRPr>
          </a:p>
          <a:p>
            <a:pPr algn="just">
              <a:buFont typeface="Wingdings" pitchFamily="2" charset="2"/>
              <a:buChar char="Ø"/>
            </a:pPr>
            <a:r>
              <a:rPr lang="fr-FR" sz="1800" dirty="0" smtClean="0">
                <a:solidFill>
                  <a:schemeClr val="bg2">
                    <a:lumMod val="25000"/>
                  </a:schemeClr>
                </a:solidFill>
              </a:rPr>
              <a:t>D’autre part, </a:t>
            </a:r>
            <a:r>
              <a:rPr lang="fr-FR" sz="1800" b="1" dirty="0" smtClean="0">
                <a:solidFill>
                  <a:schemeClr val="bg2">
                    <a:lumMod val="25000"/>
                  </a:schemeClr>
                </a:solidFill>
              </a:rPr>
              <a:t>les catégories intermédiaires se multiplient</a:t>
            </a:r>
            <a:r>
              <a:rPr lang="fr-FR" sz="1800" dirty="0" smtClean="0">
                <a:solidFill>
                  <a:schemeClr val="bg2">
                    <a:lumMod val="25000"/>
                  </a:schemeClr>
                </a:solidFill>
              </a:rPr>
              <a:t>. </a:t>
            </a:r>
            <a:endParaRPr lang="en-US" sz="1800" dirty="0" smtClean="0">
              <a:solidFill>
                <a:schemeClr val="bg2">
                  <a:lumMod val="25000"/>
                </a:schemeClr>
              </a:solidFill>
            </a:endParaRPr>
          </a:p>
          <a:p>
            <a:pPr algn="just">
              <a:buFont typeface="Wingdings" pitchFamily="2" charset="2"/>
              <a:buChar char="Ø"/>
            </a:pPr>
            <a:r>
              <a:rPr lang="fr-FR" sz="1800" dirty="0" smtClean="0">
                <a:solidFill>
                  <a:schemeClr val="bg2">
                    <a:lumMod val="25000"/>
                  </a:schemeClr>
                </a:solidFill>
              </a:rPr>
              <a:t>Enfin, l’essor considérable des services et la progression du pouvoir d’achat participent à </a:t>
            </a:r>
            <a:r>
              <a:rPr lang="fr-FR" sz="1800" b="1" dirty="0" smtClean="0">
                <a:solidFill>
                  <a:schemeClr val="bg2">
                    <a:lumMod val="25000"/>
                  </a:schemeClr>
                </a:solidFill>
              </a:rPr>
              <a:t>l’homogénéisation progressive des modes de vie et des pratiques sociales</a:t>
            </a:r>
            <a:r>
              <a:rPr lang="fr-FR" sz="1800" dirty="0" smtClean="0">
                <a:solidFill>
                  <a:schemeClr val="bg2">
                    <a:lumMod val="25000"/>
                  </a:schemeClr>
                </a:solidFill>
              </a:rPr>
              <a:t>.</a:t>
            </a:r>
          </a:p>
          <a:p>
            <a:pPr algn="just">
              <a:buFont typeface="Wingdings" pitchFamily="2" charset="2"/>
              <a:buChar char="q"/>
            </a:pPr>
            <a:r>
              <a:rPr lang="en-US" sz="1800" dirty="0" err="1" smtClean="0"/>
              <a:t>Essor</a:t>
            </a:r>
            <a:r>
              <a:rPr lang="en-US" sz="1800" dirty="0" smtClean="0"/>
              <a:t> </a:t>
            </a:r>
            <a:r>
              <a:rPr lang="en-US" sz="1800" dirty="0" err="1" smtClean="0"/>
              <a:t>d'une</a:t>
            </a:r>
            <a:r>
              <a:rPr lang="en-US" sz="1800" dirty="0" smtClean="0"/>
              <a:t> </a:t>
            </a:r>
            <a:r>
              <a:rPr lang="en-US" sz="1800" dirty="0" err="1" smtClean="0"/>
              <a:t>vaste</a:t>
            </a:r>
            <a:r>
              <a:rPr lang="en-US" sz="1800" dirty="0" smtClean="0"/>
              <a:t> </a:t>
            </a:r>
            <a:r>
              <a:rPr lang="en-US" sz="1800" dirty="0" err="1" smtClean="0"/>
              <a:t>classe</a:t>
            </a:r>
            <a:r>
              <a:rPr lang="en-US" sz="1800" dirty="0" smtClean="0"/>
              <a:t> </a:t>
            </a:r>
            <a:r>
              <a:rPr lang="en-US" sz="1800" dirty="0" err="1" smtClean="0"/>
              <a:t>moyenne</a:t>
            </a:r>
            <a:r>
              <a:rPr lang="en-US" sz="1800" dirty="0" smtClean="0"/>
              <a:t> qui </a:t>
            </a:r>
            <a:r>
              <a:rPr lang="en-US" sz="1800" dirty="0" err="1" smtClean="0"/>
              <a:t>forme</a:t>
            </a:r>
            <a:r>
              <a:rPr lang="en-US" sz="1800" dirty="0" smtClean="0"/>
              <a:t> </a:t>
            </a:r>
            <a:r>
              <a:rPr lang="en-US" sz="1800" dirty="0" err="1" smtClean="0"/>
              <a:t>une</a:t>
            </a:r>
            <a:r>
              <a:rPr lang="en-US" sz="1800" dirty="0" smtClean="0"/>
              <a:t> </a:t>
            </a:r>
            <a:r>
              <a:rPr lang="en-US" sz="1800" b="1" dirty="0" smtClean="0"/>
              <a:t>« constellation </a:t>
            </a:r>
            <a:r>
              <a:rPr lang="en-US" sz="1800" b="1" dirty="0" err="1" smtClean="0"/>
              <a:t>centrale</a:t>
            </a:r>
            <a:r>
              <a:rPr lang="en-US" sz="1800" b="1" dirty="0" smtClean="0"/>
              <a:t> » </a:t>
            </a:r>
            <a:r>
              <a:rPr lang="en-US" sz="1800" dirty="0" smtClean="0"/>
              <a:t>=&gt; diffuse les </a:t>
            </a:r>
            <a:r>
              <a:rPr lang="en-US" sz="1800" b="1" dirty="0" err="1" smtClean="0"/>
              <a:t>normes</a:t>
            </a:r>
            <a:r>
              <a:rPr lang="en-US" sz="1800" b="1" dirty="0" smtClean="0"/>
              <a:t> de </a:t>
            </a:r>
            <a:r>
              <a:rPr lang="en-US" sz="1800" b="1" dirty="0" err="1" smtClean="0"/>
              <a:t>consommation</a:t>
            </a:r>
            <a:r>
              <a:rPr lang="en-US" sz="1800" b="1" dirty="0" smtClean="0"/>
              <a:t>.</a:t>
            </a:r>
            <a:r>
              <a:rPr lang="en-US" sz="1800" dirty="0" smtClean="0"/>
              <a:t> </a:t>
            </a:r>
            <a:endParaRPr lang="en-US" sz="1800" dirty="0" smtClean="0">
              <a:solidFill>
                <a:schemeClr val="bg2">
                  <a:lumMod val="25000"/>
                </a:schemeClr>
              </a:solidFill>
            </a:endParaRPr>
          </a:p>
          <a:p>
            <a:pPr algn="just"/>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b="1" dirty="0" smtClean="0">
                <a:solidFill>
                  <a:schemeClr val="accent2">
                    <a:lumMod val="75000"/>
                  </a:schemeClr>
                </a:solidFill>
              </a:rPr>
              <a:t>Introduction</a:t>
            </a:r>
            <a:endParaRPr lang="en-US" sz="2800" b="1"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pPr algn="just"/>
            <a:r>
              <a:rPr lang="fr-FR" sz="2000" dirty="0" smtClean="0"/>
              <a:t>Le terme de </a:t>
            </a:r>
            <a:r>
              <a:rPr lang="fr-FR" sz="2000" b="1" dirty="0" smtClean="0"/>
              <a:t>sobriété</a:t>
            </a:r>
            <a:r>
              <a:rPr lang="fr-FR" sz="2000" dirty="0" smtClean="0"/>
              <a:t> puise ses origines dans une tradition très ancienne remontant à la </a:t>
            </a:r>
            <a:r>
              <a:rPr lang="fr-FR" sz="2000" b="1" dirty="0" smtClean="0"/>
              <a:t>Grèce antique mais aussi dans certaines traditions hindouistes et bouddhistes =&gt; comportement individuel </a:t>
            </a:r>
            <a:r>
              <a:rPr lang="fr-FR" sz="2000" b="1" dirty="0" smtClean="0"/>
              <a:t>=</a:t>
            </a:r>
            <a:r>
              <a:rPr lang="fr-FR" sz="2000" b="1" dirty="0" smtClean="0"/>
              <a:t> </a:t>
            </a:r>
            <a:r>
              <a:rPr lang="fr-FR" sz="2000" b="1" dirty="0" smtClean="0"/>
              <a:t>exigence morale.</a:t>
            </a:r>
          </a:p>
          <a:p>
            <a:pPr algn="just">
              <a:buFont typeface="Wingdings" pitchFamily="2" charset="2"/>
              <a:buChar char="Ø"/>
            </a:pPr>
            <a:r>
              <a:rPr lang="fr-FR" sz="2000" b="1" dirty="0" smtClean="0">
                <a:solidFill>
                  <a:schemeClr val="accent2">
                    <a:lumMod val="75000"/>
                  </a:schemeClr>
                </a:solidFill>
              </a:rPr>
              <a:t>Epicure</a:t>
            </a:r>
            <a:r>
              <a:rPr lang="fr-FR" sz="2000" dirty="0" smtClean="0"/>
              <a:t> (341-270 av. J.-C</a:t>
            </a:r>
            <a:r>
              <a:rPr lang="fr-FR" sz="2000" dirty="0" smtClean="0"/>
              <a:t>.)</a:t>
            </a:r>
            <a:r>
              <a:rPr lang="fr-FR" sz="2000" b="1" i="1" dirty="0" smtClean="0"/>
              <a:t>: </a:t>
            </a:r>
            <a:r>
              <a:rPr lang="fr-FR" sz="2000" dirty="0" smtClean="0"/>
              <a:t>la </a:t>
            </a:r>
            <a:r>
              <a:rPr lang="fr-FR" sz="2000" dirty="0" smtClean="0"/>
              <a:t>simplicité est vue comme le moyen d’accéder au </a:t>
            </a:r>
            <a:r>
              <a:rPr lang="fr-FR" sz="2000" dirty="0" smtClean="0"/>
              <a:t>plaisir.</a:t>
            </a:r>
          </a:p>
          <a:p>
            <a:pPr algn="just">
              <a:buFont typeface="Wingdings" pitchFamily="2" charset="2"/>
              <a:buChar char="Ø"/>
            </a:pPr>
            <a:r>
              <a:rPr lang="fr-FR" sz="2000" b="1" dirty="0" err="1" smtClean="0">
                <a:solidFill>
                  <a:schemeClr val="accent2">
                    <a:lumMod val="75000"/>
                  </a:schemeClr>
                </a:solidFill>
              </a:rPr>
              <a:t>Senèque</a:t>
            </a:r>
            <a:r>
              <a:rPr lang="fr-FR" sz="2000" dirty="0" smtClean="0"/>
              <a:t> (-4 av .J.-C à 65 </a:t>
            </a:r>
            <a:r>
              <a:rPr lang="fr-FR" sz="2000" dirty="0" err="1" smtClean="0"/>
              <a:t>ap</a:t>
            </a:r>
            <a:r>
              <a:rPr lang="fr-FR" sz="2000" dirty="0" smtClean="0"/>
              <a:t> .J.-C</a:t>
            </a:r>
            <a:r>
              <a:rPr lang="fr-FR" sz="2000" dirty="0" smtClean="0"/>
              <a:t>): le </a:t>
            </a:r>
            <a:r>
              <a:rPr lang="fr-FR" sz="2000" dirty="0" smtClean="0"/>
              <a:t>sage est celui capable de vivre dans la frugalité et </a:t>
            </a:r>
            <a:r>
              <a:rPr lang="fr-FR" sz="2000" dirty="0" smtClean="0"/>
              <a:t>l’abstinence</a:t>
            </a:r>
            <a:r>
              <a:rPr lang="fr-FR" sz="2000" dirty="0" smtClean="0"/>
              <a:t> </a:t>
            </a:r>
            <a:r>
              <a:rPr lang="fr-FR" sz="2000" dirty="0" smtClean="0"/>
              <a:t>=&gt; </a:t>
            </a:r>
            <a:r>
              <a:rPr lang="fr-FR" sz="2000" dirty="0" smtClean="0"/>
              <a:t>mode de vie simple </a:t>
            </a:r>
            <a:r>
              <a:rPr lang="fr-FR" sz="2000" dirty="0" smtClean="0"/>
              <a:t>pour atteindre </a:t>
            </a:r>
            <a:r>
              <a:rPr lang="fr-FR" sz="2000" dirty="0" smtClean="0"/>
              <a:t>l’</a:t>
            </a:r>
            <a:r>
              <a:rPr lang="fr-FR" sz="2000" b="1" dirty="0" smtClean="0">
                <a:solidFill>
                  <a:schemeClr val="accent1">
                    <a:lumMod val="75000"/>
                  </a:schemeClr>
                </a:solidFill>
              </a:rPr>
              <a:t>ataraxie </a:t>
            </a:r>
            <a:r>
              <a:rPr lang="fr-FR" sz="2000" dirty="0" smtClean="0">
                <a:solidFill>
                  <a:schemeClr val="accent1">
                    <a:lumMod val="75000"/>
                  </a:schemeClr>
                </a:solidFill>
              </a:rPr>
              <a:t>ou la tranquillité de l’âme. </a:t>
            </a:r>
            <a:endParaRPr lang="fr-FR" sz="2000" dirty="0" smtClean="0">
              <a:solidFill>
                <a:schemeClr val="accent1">
                  <a:lumMod val="75000"/>
                </a:schemeClr>
              </a:solidFill>
            </a:endParaRPr>
          </a:p>
          <a:p>
            <a:pPr algn="just">
              <a:buFont typeface="Wingdings" pitchFamily="2" charset="2"/>
              <a:buChar char="Ø"/>
            </a:pPr>
            <a:r>
              <a:rPr lang="fr-FR" sz="2000" b="1" dirty="0" smtClean="0">
                <a:solidFill>
                  <a:schemeClr val="accent2">
                    <a:lumMod val="75000"/>
                  </a:schemeClr>
                </a:solidFill>
              </a:rPr>
              <a:t>Platon</a:t>
            </a:r>
            <a:r>
              <a:rPr lang="fr-FR" sz="2000" dirty="0" smtClean="0"/>
              <a:t> (environ 427-347 av. J. </a:t>
            </a:r>
            <a:r>
              <a:rPr lang="fr-FR" sz="2000" dirty="0" smtClean="0"/>
              <a:t>C), </a:t>
            </a:r>
            <a:r>
              <a:rPr lang="fr-FR" sz="2000" i="1" dirty="0" smtClean="0"/>
              <a:t>La </a:t>
            </a:r>
            <a:r>
              <a:rPr lang="fr-FR" sz="2000" i="1" dirty="0" smtClean="0"/>
              <a:t>République</a:t>
            </a:r>
            <a:r>
              <a:rPr lang="fr-FR" sz="2000" dirty="0" smtClean="0"/>
              <a:t> (384-377 av. J. C.) </a:t>
            </a:r>
            <a:r>
              <a:rPr lang="fr-FR" sz="2000" dirty="0" smtClean="0"/>
              <a:t>: dans la Cité idéale, les castes supérieures n’ont pas accès à la propriété pour que leur âme ne soit pas dominée par </a:t>
            </a:r>
            <a:r>
              <a:rPr lang="fr-FR" sz="2000" dirty="0" smtClean="0"/>
              <a:t> l’</a:t>
            </a:r>
            <a:r>
              <a:rPr lang="fr-FR" sz="2000" b="1" dirty="0" err="1" smtClean="0">
                <a:solidFill>
                  <a:schemeClr val="accent1">
                    <a:lumMod val="75000"/>
                  </a:schemeClr>
                </a:solidFill>
              </a:rPr>
              <a:t>épithumia</a:t>
            </a:r>
            <a:r>
              <a:rPr lang="fr-FR" sz="2000" dirty="0" smtClean="0">
                <a:solidFill>
                  <a:schemeClr val="accent1">
                    <a:lumMod val="75000"/>
                  </a:schemeClr>
                </a:solidFill>
              </a:rPr>
              <a:t>, à savoir le désir des jouissances personnelles </a:t>
            </a:r>
            <a:endParaRPr lang="fr-FR" sz="2000" dirty="0" smtClean="0">
              <a:solidFill>
                <a:schemeClr val="accent1">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rgbClr val="7030A0"/>
                </a:solidFill>
              </a:rPr>
              <a:t>La représentation de l’espace social par Henri </a:t>
            </a:r>
            <a:r>
              <a:rPr lang="fr-FR" sz="2000" b="1" dirty="0" err="1" smtClean="0">
                <a:solidFill>
                  <a:srgbClr val="7030A0"/>
                </a:solidFill>
              </a:rPr>
              <a:t>Mendras</a:t>
            </a:r>
            <a:r>
              <a:rPr lang="fr-FR" sz="2000" b="1" dirty="0" smtClean="0">
                <a:solidFill>
                  <a:srgbClr val="7030A0"/>
                </a:solidFill>
              </a:rPr>
              <a:t> </a:t>
            </a:r>
            <a:endParaRPr lang="en-US" sz="2000" dirty="0">
              <a:solidFill>
                <a:srgbClr val="7030A0"/>
              </a:solidFill>
            </a:endParaRPr>
          </a:p>
        </p:txBody>
      </p:sp>
      <p:pic>
        <p:nvPicPr>
          <p:cNvPr id="4" name="Content Placeholder 3"/>
          <p:cNvPicPr>
            <a:picLocks noGrp="1"/>
          </p:cNvPicPr>
          <p:nvPr>
            <p:ph sz="quarter" idx="1"/>
          </p:nvPr>
        </p:nvPicPr>
        <p:blipFill>
          <a:blip r:embed="rId2" cstate="print"/>
          <a:srcRect l="46417" t="36400" r="36462" b="25490"/>
          <a:stretch>
            <a:fillRect/>
          </a:stretch>
        </p:blipFill>
        <p:spPr bwMode="auto">
          <a:xfrm>
            <a:off x="2590800" y="1600200"/>
            <a:ext cx="3276600" cy="3877690"/>
          </a:xfrm>
          <a:prstGeom prst="rect">
            <a:avLst/>
          </a:prstGeom>
          <a:noFill/>
          <a:ln w="9525">
            <a:noFill/>
            <a:miter lim="800000"/>
            <a:headEnd/>
            <a:tailEnd/>
          </a:ln>
        </p:spPr>
      </p:pic>
      <p:sp>
        <p:nvSpPr>
          <p:cNvPr id="7" name="TextBox 6"/>
          <p:cNvSpPr txBox="1"/>
          <p:nvPr/>
        </p:nvSpPr>
        <p:spPr>
          <a:xfrm>
            <a:off x="762000" y="5486400"/>
            <a:ext cx="7848600" cy="954107"/>
          </a:xfrm>
          <a:prstGeom prst="rect">
            <a:avLst/>
          </a:prstGeom>
          <a:noFill/>
        </p:spPr>
        <p:txBody>
          <a:bodyPr wrap="square" rtlCol="0">
            <a:spAutoFit/>
          </a:bodyPr>
          <a:lstStyle/>
          <a:p>
            <a:r>
              <a:rPr lang="fr-FR" sz="1200" dirty="0"/>
              <a:t>Note: Selon l’auteur, la constellation populaire rassemblerait 50% de la population, la constellation centrale 25%, les indépendants 15%, la pauvreté 7% et l’élite 3%.</a:t>
            </a:r>
            <a:endParaRPr lang="en-US" sz="1200" dirty="0"/>
          </a:p>
          <a:p>
            <a:pPr algn="r"/>
            <a:r>
              <a:rPr lang="fr-FR" sz="1400" dirty="0"/>
              <a:t>Henri </a:t>
            </a:r>
            <a:r>
              <a:rPr lang="fr-FR" sz="1400" dirty="0" err="1"/>
              <a:t>Mendras</a:t>
            </a:r>
            <a:r>
              <a:rPr lang="fr-FR" sz="1400" dirty="0"/>
              <a:t>, </a:t>
            </a:r>
            <a:r>
              <a:rPr lang="fr-FR" sz="1400" i="1" dirty="0"/>
              <a:t>La seconde révolution française, 1965-1984, </a:t>
            </a:r>
            <a:r>
              <a:rPr lang="fr-FR" sz="1400" dirty="0"/>
              <a:t>1994.</a:t>
            </a:r>
            <a:endParaRPr lang="en-US" sz="1400" dirty="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rgbClr val="7030A0"/>
                </a:solidFill>
              </a:rPr>
              <a:t>Taux d’équipement des ménages</a:t>
            </a:r>
            <a:endParaRPr lang="fr-FR" sz="2400" b="1" dirty="0">
              <a:solidFill>
                <a:srgbClr val="7030A0"/>
              </a:solidFill>
            </a:endParaRPr>
          </a:p>
        </p:txBody>
      </p:sp>
      <p:pic>
        <p:nvPicPr>
          <p:cNvPr id="144386" name="Picture 2"/>
          <p:cNvPicPr>
            <a:picLocks noGrp="1" noChangeAspect="1" noChangeArrowheads="1"/>
          </p:cNvPicPr>
          <p:nvPr>
            <p:ph sz="quarter" idx="1"/>
          </p:nvPr>
        </p:nvPicPr>
        <p:blipFill>
          <a:blip r:embed="rId2" cstate="print"/>
          <a:srcRect l="21502" t="29466" r="41559" b="12874"/>
          <a:stretch>
            <a:fillRect/>
          </a:stretch>
        </p:blipFill>
        <p:spPr bwMode="auto">
          <a:xfrm>
            <a:off x="1403648" y="1660413"/>
            <a:ext cx="5400600" cy="474199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rgbClr val="7030A0"/>
                </a:solidFill>
              </a:rPr>
              <a:t>Dynamiques du taux d’équipement des ménages</a:t>
            </a:r>
            <a:endParaRPr lang="en-US" sz="2400" b="1" dirty="0">
              <a:solidFill>
                <a:srgbClr val="7030A0"/>
              </a:solidFill>
            </a:endParaRPr>
          </a:p>
        </p:txBody>
      </p:sp>
      <p:pic>
        <p:nvPicPr>
          <p:cNvPr id="4" name="Picture 2"/>
          <p:cNvPicPr>
            <a:picLocks noGrp="1" noChangeAspect="1" noChangeArrowheads="1"/>
          </p:cNvPicPr>
          <p:nvPr>
            <p:ph sz="quarter" idx="1"/>
          </p:nvPr>
        </p:nvPicPr>
        <p:blipFill>
          <a:blip r:embed="rId2" cstate="print"/>
          <a:srcRect l="11348" t="25424" r="54330" b="32203"/>
          <a:stretch>
            <a:fillRect/>
          </a:stretch>
        </p:blipFill>
        <p:spPr bwMode="auto">
          <a:xfrm>
            <a:off x="1475656" y="1616273"/>
            <a:ext cx="6768752" cy="470053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Grp="1" noChangeAspect="1" noChangeArrowheads="1"/>
          </p:cNvPicPr>
          <p:nvPr>
            <p:ph sz="quarter" idx="1"/>
          </p:nvPr>
        </p:nvPicPr>
        <p:blipFill>
          <a:blip r:embed="rId2" cstate="print"/>
          <a:srcRect l="19928" t="52542" r="40029" b="20339"/>
          <a:stretch>
            <a:fillRect/>
          </a:stretch>
        </p:blipFill>
        <p:spPr bwMode="auto">
          <a:xfrm>
            <a:off x="609600" y="2057400"/>
            <a:ext cx="7800975" cy="2971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Autofit/>
          </a:bodyPr>
          <a:lstStyle/>
          <a:p>
            <a:pPr marL="320040" lvl="1" indent="-320040">
              <a:spcBef>
                <a:spcPts val="700"/>
              </a:spcBef>
              <a:buClr>
                <a:schemeClr val="accent2"/>
              </a:buClr>
              <a:buSzPct val="60000"/>
              <a:buNone/>
            </a:pPr>
            <a:r>
              <a:rPr lang="fr-FR" sz="1800" b="1" dirty="0" smtClean="0"/>
              <a:t>2.3. Publicité et hyperconsommation.</a:t>
            </a:r>
            <a:endParaRPr lang="en-US" sz="1800" dirty="0" smtClean="0"/>
          </a:p>
          <a:p>
            <a:pPr lvl="0" algn="just"/>
            <a:r>
              <a:rPr lang="fr-FR" sz="1800" b="1" dirty="0" smtClean="0"/>
              <a:t>De nombreux travaux soulignent le rôle de l’offre</a:t>
            </a:r>
            <a:r>
              <a:rPr lang="fr-FR" sz="1800" dirty="0" smtClean="0"/>
              <a:t> dans l’homogénéisation de la consommation et dans la construction du goût. </a:t>
            </a:r>
          </a:p>
          <a:p>
            <a:pPr lvl="0" algn="just">
              <a:buFont typeface="Wingdings" pitchFamily="2" charset="2"/>
              <a:buChar char="Ø"/>
            </a:pPr>
            <a:r>
              <a:rPr lang="fr-FR" sz="1800" b="1" dirty="0" smtClean="0">
                <a:solidFill>
                  <a:schemeClr val="bg2">
                    <a:lumMod val="25000"/>
                  </a:schemeClr>
                </a:solidFill>
              </a:rPr>
              <a:t>innovations </a:t>
            </a:r>
            <a:r>
              <a:rPr lang="fr-FR" sz="1800" dirty="0" smtClean="0">
                <a:solidFill>
                  <a:schemeClr val="bg2">
                    <a:lumMod val="25000"/>
                  </a:schemeClr>
                </a:solidFill>
              </a:rPr>
              <a:t>liées aux grands magasins dès la fin du XIXe / supermarchés dès les années 1950/ hypermarchés dès les années 1960.</a:t>
            </a:r>
          </a:p>
          <a:p>
            <a:pPr lvl="0" algn="just">
              <a:buFont typeface="Wingdings" pitchFamily="2" charset="2"/>
              <a:buChar char="Ø"/>
            </a:pPr>
            <a:r>
              <a:rPr lang="fr-FR" sz="1800" dirty="0" smtClean="0">
                <a:solidFill>
                  <a:schemeClr val="bg2">
                    <a:lumMod val="25000"/>
                  </a:schemeClr>
                </a:solidFill>
              </a:rPr>
              <a:t>La </a:t>
            </a:r>
            <a:r>
              <a:rPr lang="fr-FR" sz="1800" b="1" dirty="0" smtClean="0">
                <a:solidFill>
                  <a:schemeClr val="bg2">
                    <a:lumMod val="25000"/>
                  </a:schemeClr>
                </a:solidFill>
              </a:rPr>
              <a:t>« grande distribution » produit des innovations</a:t>
            </a:r>
            <a:r>
              <a:rPr lang="fr-FR" sz="1800" dirty="0" smtClean="0">
                <a:solidFill>
                  <a:schemeClr val="bg2">
                    <a:lumMod val="25000"/>
                  </a:schemeClr>
                </a:solidFill>
              </a:rPr>
              <a:t> (concentration de la puissance d’achat de plusieurs magasins, standardisation et massification de la production) </a:t>
            </a:r>
          </a:p>
          <a:p>
            <a:pPr lvl="0" algn="just">
              <a:buFont typeface="Wingdings" pitchFamily="2" charset="2"/>
              <a:buChar char="q"/>
            </a:pPr>
            <a:r>
              <a:rPr lang="fr-FR" sz="1800" b="1" dirty="0" smtClean="0"/>
              <a:t>Rôle d’activités telles que le marketing et la publicité dans le développement de la transformation de la consommation.</a:t>
            </a:r>
            <a:r>
              <a:rPr lang="fr-FR" sz="1800" dirty="0" smtClean="0"/>
              <a:t> </a:t>
            </a:r>
          </a:p>
          <a:p>
            <a:pPr lvl="0" algn="just">
              <a:buFont typeface="Wingdings" pitchFamily="2" charset="2"/>
              <a:buChar char="Ø"/>
            </a:pPr>
            <a:r>
              <a:rPr lang="fr-FR" sz="1800" b="1" dirty="0" smtClean="0">
                <a:solidFill>
                  <a:schemeClr val="accent2">
                    <a:lumMod val="75000"/>
                  </a:schemeClr>
                </a:solidFill>
              </a:rPr>
              <a:t>John Kenneth Galbraith</a:t>
            </a:r>
            <a:r>
              <a:rPr lang="fr-FR" sz="1800" dirty="0" smtClean="0">
                <a:solidFill>
                  <a:schemeClr val="accent2">
                    <a:lumMod val="75000"/>
                  </a:schemeClr>
                </a:solidFill>
              </a:rPr>
              <a:t>, </a:t>
            </a:r>
            <a:r>
              <a:rPr lang="fr-FR" sz="1800" i="1" dirty="0" smtClean="0"/>
              <a:t>Le nouvel Etat industriel </a:t>
            </a:r>
            <a:r>
              <a:rPr lang="fr-FR" sz="1800" dirty="0" smtClean="0"/>
              <a:t>(1967), remet en cause l’hypothèse de souveraineté du consommateur qui sous-tend la théorie du consommateur </a:t>
            </a:r>
          </a:p>
          <a:p>
            <a:pPr lvl="0" algn="just">
              <a:buFont typeface="Wingdings" pitchFamily="2" charset="2"/>
              <a:buChar char="Ø"/>
            </a:pPr>
            <a:r>
              <a:rPr lang="fr-FR" sz="1800" b="1" dirty="0" smtClean="0"/>
              <a:t>« filière inversée »</a:t>
            </a:r>
            <a:r>
              <a:rPr lang="fr-FR" sz="1800" dirty="0" smtClean="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rmAutofit fontScale="92500" lnSpcReduction="10000"/>
          </a:bodyPr>
          <a:lstStyle/>
          <a:p>
            <a:pPr lvl="0" algn="just"/>
            <a:r>
              <a:rPr lang="fr-FR" sz="2000" dirty="0" smtClean="0"/>
              <a:t>Le </a:t>
            </a:r>
            <a:r>
              <a:rPr lang="fr-FR" sz="2000" b="1" dirty="0" smtClean="0"/>
              <a:t>numérique </a:t>
            </a:r>
            <a:r>
              <a:rPr lang="fr-FR" sz="2000" dirty="0" smtClean="0"/>
              <a:t>renforce la capacité à cibler les consommateurs grâce à l’accès à des données personnelles </a:t>
            </a:r>
          </a:p>
          <a:p>
            <a:pPr lvl="0" algn="just">
              <a:buFont typeface="Symbol" pitchFamily="18" charset="2"/>
              <a:buChar char="Þ"/>
            </a:pPr>
            <a:r>
              <a:rPr lang="fr-FR" sz="2000" dirty="0" smtClean="0">
                <a:solidFill>
                  <a:schemeClr val="bg2">
                    <a:lumMod val="25000"/>
                  </a:schemeClr>
                </a:solidFill>
              </a:rPr>
              <a:t>offre des leviers très puissants de la </a:t>
            </a:r>
            <a:r>
              <a:rPr lang="fr-FR" sz="2000" b="1" dirty="0" smtClean="0">
                <a:solidFill>
                  <a:schemeClr val="bg2">
                    <a:lumMod val="25000"/>
                  </a:schemeClr>
                </a:solidFill>
              </a:rPr>
              <a:t>stimulation du désir de </a:t>
            </a:r>
            <a:r>
              <a:rPr lang="fr-FR" sz="2000" b="1" dirty="0" smtClean="0">
                <a:solidFill>
                  <a:schemeClr val="bg2">
                    <a:lumMod val="25000"/>
                  </a:schemeClr>
                </a:solidFill>
              </a:rPr>
              <a:t>consommer</a:t>
            </a:r>
          </a:p>
          <a:p>
            <a:pPr algn="just">
              <a:buFont typeface="Symbol" pitchFamily="18" charset="2"/>
              <a:buChar char="Þ"/>
            </a:pPr>
            <a:r>
              <a:rPr lang="fr-FR" sz="2000" dirty="0" smtClean="0">
                <a:solidFill>
                  <a:schemeClr val="bg2">
                    <a:lumMod val="25000"/>
                  </a:schemeClr>
                </a:solidFill>
              </a:rPr>
              <a:t>Le </a:t>
            </a:r>
            <a:r>
              <a:rPr lang="fr-FR" sz="2000" dirty="0" smtClean="0">
                <a:solidFill>
                  <a:schemeClr val="bg2">
                    <a:lumMod val="25000"/>
                  </a:schemeClr>
                </a:solidFill>
              </a:rPr>
              <a:t>marketing encourage une </a:t>
            </a:r>
            <a:r>
              <a:rPr lang="fr-FR" sz="2000" b="1" dirty="0" smtClean="0">
                <a:solidFill>
                  <a:schemeClr val="bg2">
                    <a:lumMod val="25000"/>
                  </a:schemeClr>
                </a:solidFill>
              </a:rPr>
              <a:t>logique d’individualisation, d’</a:t>
            </a:r>
            <a:r>
              <a:rPr lang="fr-FR" sz="2000" b="1" dirty="0" err="1" smtClean="0">
                <a:solidFill>
                  <a:schemeClr val="bg2">
                    <a:lumMod val="25000"/>
                  </a:schemeClr>
                </a:solidFill>
              </a:rPr>
              <a:t>hypersegmentation</a:t>
            </a:r>
            <a:r>
              <a:rPr lang="fr-FR" sz="2000" b="1" dirty="0" smtClean="0">
                <a:solidFill>
                  <a:schemeClr val="bg2">
                    <a:lumMod val="25000"/>
                  </a:schemeClr>
                </a:solidFill>
              </a:rPr>
              <a:t> : une logique de tribus. </a:t>
            </a:r>
            <a:endParaRPr lang="fr-FR" sz="2000" b="1" dirty="0" smtClean="0">
              <a:solidFill>
                <a:schemeClr val="bg2">
                  <a:lumMod val="25000"/>
                </a:schemeClr>
              </a:solidFill>
            </a:endParaRPr>
          </a:p>
          <a:p>
            <a:pPr algn="just">
              <a:buFont typeface="Wingdings" pitchFamily="2" charset="2"/>
              <a:buChar char="q"/>
            </a:pPr>
            <a:r>
              <a:rPr lang="fr-FR" sz="2000" dirty="0" smtClean="0"/>
              <a:t>À mesure que les grands systèmes de croyance ont reculé, les valeurs matérialistes, hédonistes, que véhicule la consommation  ont continué de progresser</a:t>
            </a:r>
            <a:r>
              <a:rPr lang="fr-FR" sz="2000" dirty="0" smtClean="0"/>
              <a:t>.</a:t>
            </a:r>
          </a:p>
          <a:p>
            <a:pPr algn="just">
              <a:buFont typeface="Symbol"/>
              <a:buChar char="Þ"/>
            </a:pPr>
            <a:r>
              <a:rPr lang="fr-FR" sz="2000" dirty="0" smtClean="0"/>
              <a:t>Mais l’hyperconsommation </a:t>
            </a:r>
            <a:r>
              <a:rPr lang="fr-FR" sz="2000" dirty="0" smtClean="0"/>
              <a:t>ne donne pas les ressources pour construire son </a:t>
            </a:r>
            <a:r>
              <a:rPr lang="fr-FR" sz="2000" dirty="0" smtClean="0"/>
              <a:t>identité</a:t>
            </a:r>
            <a:endParaRPr lang="en-US" sz="2000" dirty="0" smtClean="0">
              <a:solidFill>
                <a:schemeClr val="bg2">
                  <a:lumMod val="25000"/>
                </a:schemeClr>
              </a:solidFill>
            </a:endParaRPr>
          </a:p>
          <a:p>
            <a:pPr lvl="0" algn="just">
              <a:buFont typeface="Wingdings" pitchFamily="2" charset="2"/>
              <a:buChar char="q"/>
            </a:pPr>
            <a:r>
              <a:rPr lang="fr-FR" sz="2000" b="1" dirty="0" smtClean="0"/>
              <a:t>D’autres courants plus critiques insistent depuis longtemps sur les phénomènes d’aliénation qui se nicheraient au sein de la société de consommation</a:t>
            </a:r>
            <a:r>
              <a:rPr lang="fr-FR" sz="2000" dirty="0" smtClean="0"/>
              <a:t>. </a:t>
            </a:r>
            <a:r>
              <a:rPr lang="fr-FR" sz="2000" b="1" dirty="0" smtClean="0">
                <a:solidFill>
                  <a:schemeClr val="accent2">
                    <a:lumMod val="75000"/>
                  </a:schemeClr>
                </a:solidFill>
              </a:rPr>
              <a:t>Jean Baudrillard</a:t>
            </a:r>
            <a:r>
              <a:rPr lang="fr-FR" sz="2000" dirty="0" smtClean="0"/>
              <a:t>, </a:t>
            </a:r>
            <a:r>
              <a:rPr lang="fr-FR" sz="2000" i="1" dirty="0" smtClean="0"/>
              <a:t>La société de consommation, ses mythes, ses structures </a:t>
            </a:r>
            <a:r>
              <a:rPr lang="fr-FR" sz="2000" dirty="0" smtClean="0"/>
              <a:t>(1970) </a:t>
            </a:r>
            <a:endParaRPr lang="en-US" sz="2000" dirty="0" smtClean="0"/>
          </a:p>
          <a:p>
            <a:endParaRPr lang="en-US"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1800" b="1" dirty="0" smtClean="0">
                <a:solidFill>
                  <a:schemeClr val="accent2">
                    <a:lumMod val="75000"/>
                  </a:schemeClr>
                </a:solidFill>
              </a:rPr>
              <a:t>II.DE LA SURCONSOMMATION AU LIMITES ECOLOGIQUES DE LA CONSOMMATION.</a:t>
            </a:r>
            <a:br>
              <a:rPr lang="fr-FR" sz="1800" b="1" dirty="0" smtClean="0">
                <a:solidFill>
                  <a:schemeClr val="accent2">
                    <a:lumMod val="75000"/>
                  </a:schemeClr>
                </a:solidFill>
              </a:rPr>
            </a:br>
            <a:r>
              <a:rPr lang="fr-FR" sz="1800" b="1" dirty="0" smtClean="0">
                <a:solidFill>
                  <a:schemeClr val="accent2">
                    <a:lumMod val="75000"/>
                  </a:schemeClr>
                </a:solidFill>
              </a:rPr>
              <a:t>A. La diffusion d’un modèle économique centré sur la </a:t>
            </a:r>
            <a:r>
              <a:rPr lang="fr-FR" sz="1800" b="1" dirty="0" smtClean="0">
                <a:solidFill>
                  <a:schemeClr val="accent2">
                    <a:lumMod val="75000"/>
                  </a:schemeClr>
                </a:solidFill>
              </a:rPr>
              <a:t>consommation.</a:t>
            </a:r>
            <a:endParaRPr lang="en-US" sz="2000" dirty="0">
              <a:solidFill>
                <a:schemeClr val="accent2">
                  <a:lumMod val="75000"/>
                </a:schemeClr>
              </a:solidFill>
            </a:endParaRPr>
          </a:p>
        </p:txBody>
      </p:sp>
      <p:sp>
        <p:nvSpPr>
          <p:cNvPr id="3" name="Content Placeholder 2"/>
          <p:cNvSpPr>
            <a:spLocks noGrp="1"/>
          </p:cNvSpPr>
          <p:nvPr>
            <p:ph sz="quarter" idx="1"/>
          </p:nvPr>
        </p:nvSpPr>
        <p:spPr/>
        <p:txBody>
          <a:bodyPr>
            <a:normAutofit/>
          </a:bodyPr>
          <a:lstStyle/>
          <a:p>
            <a:pPr>
              <a:buNone/>
            </a:pPr>
            <a:r>
              <a:rPr lang="fr-FR" sz="2000" b="1" u="sng" dirty="0" smtClean="0"/>
              <a:t>3. Le maintien des disparités de consommation entre groupes sociaux</a:t>
            </a:r>
            <a:r>
              <a:rPr lang="fr-FR" sz="2000" b="1" u="sng" dirty="0" smtClean="0"/>
              <a:t>.</a:t>
            </a:r>
            <a:r>
              <a:rPr lang="fr-FR" sz="2000" dirty="0" smtClean="0"/>
              <a:t> </a:t>
            </a:r>
            <a:endParaRPr lang="en-US" sz="2000" dirty="0" smtClean="0"/>
          </a:p>
          <a:p>
            <a:pPr>
              <a:buNone/>
            </a:pPr>
            <a:r>
              <a:rPr lang="fr-FR" sz="2000" b="1" dirty="0" smtClean="0"/>
              <a:t>3.1.Consommation ostentatoire et distinctive</a:t>
            </a:r>
            <a:r>
              <a:rPr lang="fr-FR" sz="2000" b="1" dirty="0" smtClean="0"/>
              <a:t>.</a:t>
            </a:r>
            <a:endParaRPr lang="fr-FR" sz="2000" b="1" dirty="0" smtClean="0">
              <a:solidFill>
                <a:schemeClr val="accent2">
                  <a:lumMod val="75000"/>
                </a:schemeClr>
              </a:solidFill>
            </a:endParaRPr>
          </a:p>
          <a:p>
            <a:r>
              <a:rPr lang="fr-FR" sz="2000" b="1" dirty="0" err="1" smtClean="0">
                <a:solidFill>
                  <a:schemeClr val="accent2">
                    <a:lumMod val="75000"/>
                  </a:schemeClr>
                </a:solidFill>
              </a:rPr>
              <a:t>Thorstein</a:t>
            </a:r>
            <a:r>
              <a:rPr lang="fr-FR" sz="2000" b="1" dirty="0" smtClean="0">
                <a:solidFill>
                  <a:schemeClr val="accent2">
                    <a:lumMod val="75000"/>
                  </a:schemeClr>
                </a:solidFill>
              </a:rPr>
              <a:t> </a:t>
            </a:r>
            <a:r>
              <a:rPr lang="fr-FR" sz="2000" b="1" dirty="0" smtClean="0">
                <a:solidFill>
                  <a:schemeClr val="accent2">
                    <a:lumMod val="75000"/>
                  </a:schemeClr>
                </a:solidFill>
              </a:rPr>
              <a:t>Veblen</a:t>
            </a:r>
            <a:r>
              <a:rPr lang="fr-FR" sz="2000" dirty="0" smtClean="0">
                <a:solidFill>
                  <a:schemeClr val="accent2">
                    <a:lumMod val="75000"/>
                  </a:schemeClr>
                </a:solidFill>
              </a:rPr>
              <a:t> </a:t>
            </a:r>
            <a:r>
              <a:rPr lang="fr-FR" sz="2000" dirty="0" smtClean="0"/>
              <a:t>(1857-1929), </a:t>
            </a:r>
            <a:r>
              <a:rPr lang="fr-FR" sz="2000" i="1" dirty="0" smtClean="0"/>
              <a:t>Théorie de la classe de loisir</a:t>
            </a:r>
            <a:r>
              <a:rPr lang="fr-FR" sz="2000" dirty="0" smtClean="0"/>
              <a:t> (1899) =&gt; les classes privilégiées sont tenues de paraitre pour souligner leur statut.</a:t>
            </a:r>
          </a:p>
          <a:p>
            <a:r>
              <a:rPr lang="fr-FR" sz="2000" b="1" dirty="0" smtClean="0"/>
              <a:t>Classe oisive</a:t>
            </a:r>
            <a:r>
              <a:rPr lang="fr-FR" sz="2000" dirty="0" smtClean="0"/>
              <a:t> ou </a:t>
            </a:r>
            <a:r>
              <a:rPr lang="fr-FR" sz="2000" b="1" dirty="0" smtClean="0"/>
              <a:t>classe de loisir</a:t>
            </a:r>
            <a:r>
              <a:rPr lang="fr-FR" sz="2000" dirty="0" smtClean="0"/>
              <a:t> qui exprime la « consommation improductive du temps ». </a:t>
            </a:r>
          </a:p>
          <a:p>
            <a:r>
              <a:rPr lang="fr-FR" sz="2000" dirty="0" smtClean="0"/>
              <a:t>Le loisir et la « </a:t>
            </a:r>
            <a:r>
              <a:rPr lang="fr-FR" sz="2000" b="1" dirty="0" smtClean="0"/>
              <a:t>consommation ostentatoire</a:t>
            </a:r>
            <a:r>
              <a:rPr lang="fr-FR" sz="2000" dirty="0" smtClean="0"/>
              <a:t> » témoignent de la possibilité pour cette frange exclusive de la société, de s’offrir une vie d’oisiveté. </a:t>
            </a:r>
          </a:p>
          <a:p>
            <a:pPr>
              <a:buFont typeface="Wingdings" pitchFamily="2" charset="2"/>
              <a:buChar char="q"/>
            </a:pPr>
            <a:r>
              <a:rPr lang="fr-FR" sz="2000" dirty="0" smtClean="0"/>
              <a:t>Pris </a:t>
            </a:r>
            <a:r>
              <a:rPr lang="fr-FR" sz="2000" dirty="0" smtClean="0"/>
              <a:t>individuellement, </a:t>
            </a:r>
            <a:r>
              <a:rPr lang="fr-FR" sz="2000" b="1" dirty="0" smtClean="0"/>
              <a:t>chaque foyer  de la classe de loisir est emporté dans une compétition coûteuse</a:t>
            </a:r>
            <a:r>
              <a:rPr lang="fr-FR" sz="2000" b="1" dirty="0" smtClean="0"/>
              <a:t>.</a:t>
            </a:r>
          </a:p>
          <a:p>
            <a:pPr>
              <a:buFont typeface="Symbol"/>
              <a:buChar char="Þ"/>
            </a:pPr>
            <a:r>
              <a:rPr lang="fr-FR" sz="2000" dirty="0" smtClean="0"/>
              <a:t>Le </a:t>
            </a:r>
            <a:r>
              <a:rPr lang="fr-FR" sz="2000" dirty="0" smtClean="0"/>
              <a:t>loisir et la consommation ostentatoire auraient un point commun qui fonde leur utilité : le </a:t>
            </a:r>
            <a:r>
              <a:rPr lang="fr-FR" sz="2000" b="1" dirty="0" smtClean="0"/>
              <a:t>gaspillage</a:t>
            </a:r>
            <a:r>
              <a:rPr lang="fr-FR" sz="2000" dirty="0" smtClean="0"/>
              <a:t>.</a:t>
            </a:r>
          </a:p>
          <a:p>
            <a:pPr>
              <a:buNone/>
            </a:pPr>
            <a:endParaRPr lang="fr-FR" sz="2000" dirty="0" smtClean="0"/>
          </a:p>
          <a:p>
            <a:pPr>
              <a:buNone/>
            </a:pPr>
            <a:endParaRPr lang="fr-FR" sz="2000" dirty="0" smtClean="0"/>
          </a:p>
          <a:p>
            <a:pPr>
              <a:buFont typeface="Wingdings" pitchFamily="2" charset="2"/>
              <a:buChar char="q"/>
            </a:pPr>
            <a:endParaRPr lang="fr-FR" sz="2000"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rmAutofit/>
          </a:bodyPr>
          <a:lstStyle/>
          <a:p>
            <a:pPr algn="just"/>
            <a:r>
              <a:rPr lang="fr-FR" sz="1800" b="1" dirty="0" smtClean="0"/>
              <a:t>Hypothèse </a:t>
            </a:r>
            <a:r>
              <a:rPr lang="fr-FR" sz="1800" b="1" dirty="0" smtClean="0"/>
              <a:t>d’une fonction sociale de la « consommation ostentatoire » </a:t>
            </a:r>
            <a:r>
              <a:rPr lang="fr-FR" sz="1800" dirty="0" smtClean="0"/>
              <a:t>: ce gaspillage et ces excès marquent la séparation d’avec les autres classes sociales,  répondrait aux attentes des autres milieux sociaux.</a:t>
            </a:r>
          </a:p>
          <a:p>
            <a:pPr algn="just">
              <a:buFont typeface="Symbol"/>
              <a:buChar char="Þ"/>
            </a:pPr>
            <a:r>
              <a:rPr lang="fr-FR" sz="1800" dirty="0" smtClean="0">
                <a:solidFill>
                  <a:schemeClr val="bg2">
                    <a:lumMod val="25000"/>
                  </a:schemeClr>
                </a:solidFill>
              </a:rPr>
              <a:t>Les riches offrent leur vie privée comme un divertissement des autres classes sociales.</a:t>
            </a:r>
          </a:p>
          <a:p>
            <a:pPr algn="just">
              <a:buFont typeface="Symbol"/>
              <a:buChar char="Þ"/>
            </a:pPr>
            <a:r>
              <a:rPr lang="fr-FR" sz="1800" dirty="0" smtClean="0">
                <a:solidFill>
                  <a:schemeClr val="bg2">
                    <a:lumMod val="25000"/>
                  </a:schemeClr>
                </a:solidFill>
              </a:rPr>
              <a:t>La classe de loisir participe à l’éclosion de nouvelles pratiques culturelles qui se diffusent dans les autres strates de la société par </a:t>
            </a:r>
            <a:r>
              <a:rPr lang="fr-FR" sz="1800" b="1" dirty="0" smtClean="0">
                <a:solidFill>
                  <a:schemeClr val="bg2">
                    <a:lumMod val="25000"/>
                  </a:schemeClr>
                </a:solidFill>
              </a:rPr>
              <a:t>imitation.</a:t>
            </a:r>
          </a:p>
          <a:p>
            <a:pPr algn="just">
              <a:buFont typeface="Wingdings" pitchFamily="2" charset="2"/>
              <a:buChar char="q"/>
            </a:pPr>
            <a:r>
              <a:rPr lang="fr-FR" sz="1800" b="1" dirty="0" smtClean="0">
                <a:solidFill>
                  <a:schemeClr val="accent2">
                    <a:lumMod val="75000"/>
                  </a:schemeClr>
                </a:solidFill>
              </a:rPr>
              <a:t>Edmond </a:t>
            </a:r>
            <a:r>
              <a:rPr lang="fr-FR" sz="1800" b="1" dirty="0" smtClean="0">
                <a:solidFill>
                  <a:schemeClr val="accent2">
                    <a:lumMod val="75000"/>
                  </a:schemeClr>
                </a:solidFill>
              </a:rPr>
              <a:t>Goblot</a:t>
            </a:r>
            <a:r>
              <a:rPr lang="fr-FR" sz="1800" dirty="0" smtClean="0">
                <a:solidFill>
                  <a:schemeClr val="accent2">
                    <a:lumMod val="75000"/>
                  </a:schemeClr>
                </a:solidFill>
              </a:rPr>
              <a:t> </a:t>
            </a:r>
            <a:r>
              <a:rPr lang="fr-FR" sz="1800" dirty="0" smtClean="0"/>
              <a:t>(1858-1935), </a:t>
            </a:r>
            <a:r>
              <a:rPr lang="fr-FR" sz="1800" i="1" dirty="0" smtClean="0"/>
              <a:t>La barrière et le niveau</a:t>
            </a:r>
            <a:r>
              <a:rPr lang="fr-FR" sz="1800" dirty="0" smtClean="0"/>
              <a:t> (1925) =&gt; ce sont désormais l’</a:t>
            </a:r>
            <a:r>
              <a:rPr lang="fr-FR" sz="1800" b="1" dirty="0" smtClean="0"/>
              <a:t>éducation et la culture</a:t>
            </a:r>
            <a:r>
              <a:rPr lang="fr-FR" sz="1800" dirty="0" smtClean="0"/>
              <a:t> qui permettent de maintenir les distances entre les groupes =&gt; maintenir la barrière et le niveau.</a:t>
            </a:r>
          </a:p>
          <a:p>
            <a:pPr algn="just">
              <a:buFont typeface="Wingdings" pitchFamily="2" charset="2"/>
              <a:buChar char="q"/>
            </a:pPr>
            <a:endParaRPr lang="fr-FR" sz="1800" dirty="0" smtClean="0">
              <a:solidFill>
                <a:schemeClr val="bg2">
                  <a:lumMod val="25000"/>
                </a:schemeClr>
              </a:solidFill>
            </a:endParaRPr>
          </a:p>
          <a:p>
            <a:pPr algn="just"/>
            <a:endParaRPr lang="en-US"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0530" name="Picture 2" descr="C:\Users\stéph\Downloads\Ch 2.tif"/>
          <p:cNvPicPr>
            <a:picLocks noGrp="1" noChangeAspect="1" noChangeArrowheads="1"/>
          </p:cNvPicPr>
          <p:nvPr>
            <p:ph sz="quarter" idx="1"/>
          </p:nvPr>
        </p:nvPicPr>
        <p:blipFill>
          <a:blip r:embed="rId2" cstate="print"/>
          <a:srcRect/>
          <a:stretch>
            <a:fillRect/>
          </a:stretch>
        </p:blipFill>
        <p:spPr bwMode="auto">
          <a:xfrm>
            <a:off x="2123728" y="164094"/>
            <a:ext cx="4464496" cy="641031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rmAutofit fontScale="92500" lnSpcReduction="10000"/>
          </a:bodyPr>
          <a:lstStyle/>
          <a:p>
            <a:pPr algn="just"/>
            <a:r>
              <a:rPr lang="fr-FR" sz="2200" b="1" dirty="0" smtClean="0">
                <a:solidFill>
                  <a:schemeClr val="accent2">
                    <a:lumMod val="75000"/>
                  </a:schemeClr>
                </a:solidFill>
              </a:rPr>
              <a:t>Norbert Elias</a:t>
            </a:r>
            <a:r>
              <a:rPr lang="fr-FR" sz="2200" dirty="0" smtClean="0">
                <a:solidFill>
                  <a:schemeClr val="accent2">
                    <a:lumMod val="75000"/>
                  </a:schemeClr>
                </a:solidFill>
              </a:rPr>
              <a:t> </a:t>
            </a:r>
            <a:r>
              <a:rPr lang="fr-FR" sz="2200" dirty="0" smtClean="0"/>
              <a:t>(1897-1990), </a:t>
            </a:r>
            <a:r>
              <a:rPr lang="fr-FR" sz="2200" i="1" dirty="0" smtClean="0"/>
              <a:t>La société de cour</a:t>
            </a:r>
            <a:r>
              <a:rPr lang="fr-FR" sz="2200" dirty="0" smtClean="0"/>
              <a:t> (1969) =&gt; </a:t>
            </a:r>
            <a:r>
              <a:rPr lang="fr-FR" sz="2200" b="1" dirty="0" smtClean="0"/>
              <a:t>la consommation ostentatoire n’est donc pas le seul mode de consommation des plus fortunés</a:t>
            </a:r>
            <a:r>
              <a:rPr lang="fr-FR" sz="2200" dirty="0" smtClean="0"/>
              <a:t> (</a:t>
            </a:r>
            <a:r>
              <a:rPr lang="fr-FR" sz="2200" dirty="0" err="1" smtClean="0"/>
              <a:t>cf</a:t>
            </a:r>
            <a:r>
              <a:rPr lang="fr-FR" sz="2200" dirty="0" smtClean="0"/>
              <a:t> le capitaliste protestant de Max Weber).</a:t>
            </a:r>
          </a:p>
          <a:p>
            <a:pPr algn="just"/>
            <a:r>
              <a:rPr lang="fr-FR" sz="2200" dirty="0" smtClean="0"/>
              <a:t>Par ailleurs, </a:t>
            </a:r>
            <a:r>
              <a:rPr lang="fr-FR" sz="2200" dirty="0" smtClean="0"/>
              <a:t>les exemples de consommation de prestige existent dans beaucoup de sociétés comme le </a:t>
            </a:r>
            <a:r>
              <a:rPr lang="fr-FR" sz="2200" b="1" i="1" dirty="0" smtClean="0"/>
              <a:t>potlatch</a:t>
            </a:r>
            <a:r>
              <a:rPr lang="fr-FR" sz="2200" b="1" dirty="0" smtClean="0"/>
              <a:t> </a:t>
            </a:r>
            <a:r>
              <a:rPr lang="fr-FR" sz="2200" dirty="0" smtClean="0"/>
              <a:t>dans les sociétés amérindiennes.</a:t>
            </a:r>
          </a:p>
          <a:p>
            <a:pPr algn="just"/>
            <a:r>
              <a:rPr lang="fr-FR" sz="2200" dirty="0" smtClean="0"/>
              <a:t>Exemple la tribu des Kwakiutl étudiés par </a:t>
            </a:r>
            <a:r>
              <a:rPr lang="fr-FR" sz="2200" b="1" dirty="0" smtClean="0">
                <a:solidFill>
                  <a:schemeClr val="accent2">
                    <a:lumMod val="75000"/>
                  </a:schemeClr>
                </a:solidFill>
              </a:rPr>
              <a:t>Franz Boas</a:t>
            </a:r>
            <a:r>
              <a:rPr lang="fr-FR" sz="2200" dirty="0" smtClean="0"/>
              <a:t>): </a:t>
            </a:r>
            <a:r>
              <a:rPr lang="fr-FR" sz="2200" b="1" dirty="0" smtClean="0"/>
              <a:t>trois obligations : donner, recevoir, rendre </a:t>
            </a:r>
            <a:r>
              <a:rPr lang="fr-FR" sz="2200" dirty="0" smtClean="0"/>
              <a:t>(</a:t>
            </a:r>
            <a:r>
              <a:rPr lang="fr-FR" sz="2200" b="1" dirty="0" smtClean="0">
                <a:solidFill>
                  <a:schemeClr val="accent2">
                    <a:lumMod val="75000"/>
                  </a:schemeClr>
                </a:solidFill>
              </a:rPr>
              <a:t>Marcel Mauss</a:t>
            </a:r>
            <a:r>
              <a:rPr lang="fr-FR" sz="2200" dirty="0" smtClean="0"/>
              <a:t>, </a:t>
            </a:r>
            <a:r>
              <a:rPr lang="fr-FR" sz="2200" i="1" dirty="0" smtClean="0"/>
              <a:t>Essai sur le don</a:t>
            </a:r>
            <a:r>
              <a:rPr lang="fr-FR" sz="2200" dirty="0" smtClean="0"/>
              <a:t> (1923)). </a:t>
            </a:r>
          </a:p>
          <a:p>
            <a:pPr algn="just"/>
            <a:r>
              <a:rPr lang="fr-FR" sz="2200" dirty="0" smtClean="0"/>
              <a:t>Le </a:t>
            </a:r>
            <a:r>
              <a:rPr lang="fr-FR" sz="2200" dirty="0" err="1" smtClean="0"/>
              <a:t>potlach</a:t>
            </a:r>
            <a:r>
              <a:rPr lang="fr-FR" sz="2200" dirty="0" smtClean="0"/>
              <a:t> implique d’accepter le don et de rendre un bien d’une valeur supérieure au don. Il a pour fonction de manifester sa place dans la hiérarchie sociale.</a:t>
            </a:r>
          </a:p>
          <a:p>
            <a:pPr algn="just"/>
            <a:r>
              <a:rPr lang="fr-FR" sz="2200" dirty="0" smtClean="0"/>
              <a:t>La destruction des biens a une fonction ostentatoire = pratique </a:t>
            </a:r>
            <a:r>
              <a:rPr lang="fr-FR" sz="2200" b="1" dirty="0" smtClean="0"/>
              <a:t>agonistique</a:t>
            </a:r>
            <a:r>
              <a:rPr lang="fr-FR" sz="2200" dirty="0" smtClean="0"/>
              <a:t> (lancer un défi).</a:t>
            </a:r>
          </a:p>
          <a:p>
            <a:pPr lvl="0" algn="just">
              <a:buNone/>
            </a:pPr>
            <a:r>
              <a:rPr lang="fr-FR" sz="2000" dirty="0" smtClean="0"/>
              <a:t>https://www.youtube.com/watch?v=OoSSN-75OZg</a:t>
            </a:r>
            <a:endParaRPr lang="en-US" sz="2000" dirty="0" smtClean="0"/>
          </a:p>
          <a:p>
            <a:pPr algn="just"/>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chemeClr val="accent2">
                    <a:lumMod val="75000"/>
                  </a:schemeClr>
                </a:solidFill>
              </a:rPr>
              <a:t>Introduction</a:t>
            </a:r>
            <a:endParaRPr lang="en-US" sz="2400" dirty="0"/>
          </a:p>
        </p:txBody>
      </p:sp>
      <p:sp>
        <p:nvSpPr>
          <p:cNvPr id="3" name="Content Placeholder 2"/>
          <p:cNvSpPr>
            <a:spLocks noGrp="1"/>
          </p:cNvSpPr>
          <p:nvPr>
            <p:ph sz="quarter" idx="1"/>
          </p:nvPr>
        </p:nvSpPr>
        <p:spPr/>
        <p:txBody>
          <a:bodyPr>
            <a:normAutofit fontScale="92500" lnSpcReduction="20000"/>
          </a:bodyPr>
          <a:lstStyle/>
          <a:p>
            <a:pPr algn="just"/>
            <a:r>
              <a:rPr lang="fr-FR" sz="2400" dirty="0" smtClean="0"/>
              <a:t>La consommation a longtemps été analysée à travers le prisme de la </a:t>
            </a:r>
            <a:r>
              <a:rPr lang="fr-FR" sz="2400" b="1" dirty="0" smtClean="0"/>
              <a:t>morale</a:t>
            </a:r>
            <a:r>
              <a:rPr lang="fr-FR" sz="2400" dirty="0" smtClean="0"/>
              <a:t>. </a:t>
            </a:r>
            <a:r>
              <a:rPr lang="fr-FR" sz="2400" dirty="0" smtClean="0"/>
              <a:t>Puis </a:t>
            </a:r>
            <a:r>
              <a:rPr lang="fr-FR" sz="2400" dirty="0" smtClean="0"/>
              <a:t>avec l’émergence de l’économie </a:t>
            </a:r>
            <a:r>
              <a:rPr lang="fr-FR" sz="2400" dirty="0" smtClean="0"/>
              <a:t>classique, </a:t>
            </a:r>
            <a:r>
              <a:rPr lang="fr-FR" sz="2400" dirty="0" smtClean="0"/>
              <a:t>elle est pensée sous l’angle de l’</a:t>
            </a:r>
            <a:r>
              <a:rPr lang="fr-FR" sz="2400" b="1" dirty="0" smtClean="0"/>
              <a:t>utilité</a:t>
            </a:r>
            <a:r>
              <a:rPr lang="fr-FR" sz="2400" dirty="0" smtClean="0"/>
              <a:t>. </a:t>
            </a:r>
            <a:endParaRPr lang="fr-FR" sz="2400" dirty="0" smtClean="0"/>
          </a:p>
          <a:p>
            <a:pPr lvl="0" algn="just"/>
            <a:r>
              <a:rPr lang="fr-FR" sz="2400" dirty="0" smtClean="0"/>
              <a:t>Mais au-delà </a:t>
            </a:r>
            <a:r>
              <a:rPr lang="fr-FR" sz="2400" dirty="0" smtClean="0"/>
              <a:t>de l’usage, il importe de penser</a:t>
            </a:r>
            <a:r>
              <a:rPr lang="fr-FR" sz="2400" b="1" dirty="0" smtClean="0"/>
              <a:t> la signification des </a:t>
            </a:r>
            <a:r>
              <a:rPr lang="fr-FR" sz="2400" b="1" dirty="0" smtClean="0"/>
              <a:t>biens</a:t>
            </a:r>
            <a:r>
              <a:rPr lang="fr-FR" sz="2400" dirty="0" smtClean="0"/>
              <a:t> </a:t>
            </a:r>
            <a:r>
              <a:rPr lang="fr-FR" sz="2400" dirty="0" smtClean="0"/>
              <a:t>=&gt; la</a:t>
            </a:r>
            <a:r>
              <a:rPr lang="fr-FR" sz="2400" b="1" dirty="0" smtClean="0"/>
              <a:t> </a:t>
            </a:r>
            <a:r>
              <a:rPr lang="fr-FR" sz="2400" b="1" dirty="0" smtClean="0"/>
              <a:t>consommation est tout autant un acte social qu’économique.</a:t>
            </a:r>
            <a:r>
              <a:rPr lang="fr-FR" sz="2400" dirty="0" smtClean="0"/>
              <a:t> </a:t>
            </a:r>
            <a:endParaRPr lang="fr-FR" sz="2400" dirty="0" smtClean="0"/>
          </a:p>
          <a:p>
            <a:r>
              <a:rPr lang="fr-FR" sz="2400" dirty="0" smtClean="0"/>
              <a:t>Sens donné à l’usage des biens =&gt; désir de bonheur comme fiction de la consommation de masse et de l’hyperconsommation.</a:t>
            </a:r>
          </a:p>
          <a:p>
            <a:pPr algn="just"/>
            <a:r>
              <a:rPr lang="fr-FR" sz="2400" dirty="0" smtClean="0"/>
              <a:t>Si </a:t>
            </a:r>
            <a:r>
              <a:rPr lang="fr-FR" sz="2400" dirty="0" smtClean="0"/>
              <a:t>l’</a:t>
            </a:r>
            <a:r>
              <a:rPr lang="fr-FR" sz="2400" b="1" dirty="0" smtClean="0"/>
              <a:t>hyperconsommation </a:t>
            </a:r>
            <a:r>
              <a:rPr lang="fr-FR" sz="2400" dirty="0" smtClean="0"/>
              <a:t>a </a:t>
            </a:r>
            <a:r>
              <a:rPr lang="fr-FR" sz="2400" b="1" dirty="0" smtClean="0"/>
              <a:t>individualisé la consommation</a:t>
            </a:r>
            <a:r>
              <a:rPr lang="fr-FR" sz="2400" dirty="0" smtClean="0"/>
              <a:t>, le concept de sobriété a désormais </a:t>
            </a:r>
            <a:r>
              <a:rPr lang="fr-FR" sz="2400" b="1" dirty="0" smtClean="0"/>
              <a:t>glissé de l’individu au collectif</a:t>
            </a:r>
            <a:r>
              <a:rPr lang="fr-FR" sz="2400" dirty="0" smtClean="0"/>
              <a:t> =&gt; résistance à la surconsommation. </a:t>
            </a:r>
            <a:endParaRPr lang="fr-FR" sz="2400" dirty="0" smtClean="0"/>
          </a:p>
          <a:p>
            <a:pPr algn="just"/>
            <a:r>
              <a:rPr lang="fr-FR" sz="2400" dirty="0" smtClean="0">
                <a:solidFill>
                  <a:schemeClr val="accent1">
                    <a:lumMod val="75000"/>
                  </a:schemeClr>
                </a:solidFill>
              </a:rPr>
              <a:t>La </a:t>
            </a:r>
            <a:r>
              <a:rPr lang="fr-FR" sz="2400" b="1" dirty="0" smtClean="0">
                <a:solidFill>
                  <a:schemeClr val="accent1">
                    <a:lumMod val="75000"/>
                  </a:schemeClr>
                </a:solidFill>
              </a:rPr>
              <a:t>sobriété</a:t>
            </a:r>
            <a:r>
              <a:rPr lang="fr-FR" sz="2400" dirty="0" smtClean="0">
                <a:solidFill>
                  <a:schemeClr val="accent1">
                    <a:lumMod val="75000"/>
                  </a:schemeClr>
                </a:solidFill>
              </a:rPr>
              <a:t> est la réduction, par une hiérarchisation des besoins qui peut s'exercer au niveau individuel comme s'organiser au niveau collectif, des consommations superflues, qui nuisent à l’environnement</a:t>
            </a:r>
            <a:r>
              <a:rPr lang="fr-FR" sz="2400" dirty="0" smtClean="0"/>
              <a:t>. </a:t>
            </a:r>
          </a:p>
          <a:p>
            <a:pPr algn="just">
              <a:buNone/>
            </a:pPr>
            <a:endParaRPr lang="en-US" sz="2400" dirty="0" smtClean="0"/>
          </a:p>
          <a:p>
            <a:pPr lvl="0" algn="just"/>
            <a:endParaRPr lang="en-US" sz="2400" dirty="0" smtClean="0"/>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rmAutofit fontScale="92500" lnSpcReduction="10000"/>
          </a:bodyPr>
          <a:lstStyle/>
          <a:p>
            <a:pPr marL="320040" lvl="1" indent="-320040">
              <a:spcBef>
                <a:spcPts val="700"/>
              </a:spcBef>
              <a:buClr>
                <a:schemeClr val="accent2"/>
              </a:buClr>
              <a:buSzPct val="60000"/>
              <a:buNone/>
            </a:pPr>
            <a:r>
              <a:rPr lang="fr-FR" sz="2000" b="1" dirty="0" smtClean="0"/>
              <a:t>3.2. </a:t>
            </a:r>
            <a:r>
              <a:rPr lang="fr-FR" sz="2000" b="1" dirty="0" smtClean="0"/>
              <a:t>Des pratiques de consommation différenciées.</a:t>
            </a:r>
            <a:endParaRPr lang="en-US" sz="2000" dirty="0" smtClean="0"/>
          </a:p>
          <a:p>
            <a:pPr lvl="0" algn="just">
              <a:buFont typeface="Wingdings" pitchFamily="2" charset="2"/>
              <a:buChar char="q"/>
            </a:pPr>
            <a:r>
              <a:rPr lang="fr-FR" sz="2200" b="1" dirty="0" smtClean="0"/>
              <a:t>Des </a:t>
            </a:r>
            <a:r>
              <a:rPr lang="fr-FR" sz="2200" b="1" dirty="0" smtClean="0"/>
              <a:t>différences considérables apparaissent au sein de chacun des groupes sociaux,</a:t>
            </a:r>
            <a:r>
              <a:rPr lang="fr-FR" sz="2200" dirty="0" smtClean="0"/>
              <a:t> entre diverses fractions « </a:t>
            </a:r>
            <a:r>
              <a:rPr lang="fr-FR" sz="2200" i="1" dirty="0" smtClean="0"/>
              <a:t>La consommation est une institution de classe comme l’école </a:t>
            </a:r>
            <a:r>
              <a:rPr lang="fr-FR" sz="2200" dirty="0" smtClean="0"/>
              <a:t>» selon </a:t>
            </a:r>
            <a:r>
              <a:rPr lang="fr-FR" sz="2200" dirty="0" err="1" smtClean="0"/>
              <a:t>J.Baudrillard</a:t>
            </a:r>
            <a:r>
              <a:rPr lang="fr-FR" sz="2200" dirty="0" smtClean="0"/>
              <a:t>. </a:t>
            </a:r>
          </a:p>
          <a:p>
            <a:pPr algn="just">
              <a:buFont typeface="Wingdings" pitchFamily="2" charset="2"/>
              <a:buChar char="q"/>
            </a:pPr>
            <a:r>
              <a:rPr lang="fr-FR" sz="2200" b="1" dirty="0" smtClean="0">
                <a:solidFill>
                  <a:schemeClr val="accent2">
                    <a:lumMod val="75000"/>
                  </a:schemeClr>
                </a:solidFill>
              </a:rPr>
              <a:t>Pierre Bourdieu </a:t>
            </a:r>
            <a:r>
              <a:rPr lang="fr-FR" sz="2200" dirty="0" smtClean="0"/>
              <a:t>dans </a:t>
            </a:r>
            <a:r>
              <a:rPr lang="fr-FR" sz="2200" i="1" dirty="0" smtClean="0"/>
              <a:t>La distinction</a:t>
            </a:r>
            <a:r>
              <a:rPr lang="fr-FR" sz="2200" dirty="0" smtClean="0"/>
              <a:t> (1979) souligne que l’habitus spécifique à chaque groupe social mais aussi le volume et la structure du capital possédé par les agents contribue à expliquer les différences de pratique et de consommation. </a:t>
            </a:r>
          </a:p>
          <a:p>
            <a:pPr algn="just">
              <a:buFont typeface="Wingdings" pitchFamily="2" charset="2"/>
              <a:buChar char="q"/>
            </a:pPr>
            <a:r>
              <a:rPr lang="fr-FR" sz="2200" dirty="0" smtClean="0"/>
              <a:t>Bourdieu distingue</a:t>
            </a:r>
            <a:r>
              <a:rPr lang="fr-FR" sz="2200" b="1" dirty="0" smtClean="0"/>
              <a:t> trois types de capitaux :</a:t>
            </a:r>
          </a:p>
          <a:p>
            <a:pPr algn="just">
              <a:buFont typeface="Wingdings" pitchFamily="2" charset="2"/>
              <a:buChar char="Ø"/>
            </a:pPr>
            <a:r>
              <a:rPr lang="fr-FR" sz="2200" b="1" dirty="0" smtClean="0">
                <a:solidFill>
                  <a:schemeClr val="bg2">
                    <a:lumMod val="25000"/>
                  </a:schemeClr>
                </a:solidFill>
              </a:rPr>
              <a:t>Le capital économique</a:t>
            </a:r>
          </a:p>
          <a:p>
            <a:pPr algn="just">
              <a:buFont typeface="Wingdings" pitchFamily="2" charset="2"/>
              <a:buChar char="Ø"/>
            </a:pPr>
            <a:r>
              <a:rPr lang="fr-FR" sz="2200" b="1" dirty="0" smtClean="0">
                <a:solidFill>
                  <a:schemeClr val="bg2">
                    <a:lumMod val="25000"/>
                  </a:schemeClr>
                </a:solidFill>
              </a:rPr>
              <a:t>Le capital culturel : </a:t>
            </a:r>
            <a:r>
              <a:rPr lang="en-US" sz="2200" b="1" i="1" dirty="0" err="1" smtClean="0">
                <a:solidFill>
                  <a:schemeClr val="bg2">
                    <a:lumMod val="25000"/>
                  </a:schemeClr>
                </a:solidFill>
              </a:rPr>
              <a:t>incorporé</a:t>
            </a:r>
            <a:r>
              <a:rPr lang="en-US" sz="2200" b="1" i="1" dirty="0" smtClean="0">
                <a:solidFill>
                  <a:schemeClr val="bg2">
                    <a:lumMod val="25000"/>
                  </a:schemeClr>
                </a:solidFill>
              </a:rPr>
              <a:t> </a:t>
            </a:r>
            <a:r>
              <a:rPr lang="en-US" sz="2200" b="1" i="1" dirty="0" err="1" smtClean="0">
                <a:solidFill>
                  <a:schemeClr val="bg2">
                    <a:lumMod val="25000"/>
                  </a:schemeClr>
                </a:solidFill>
              </a:rPr>
              <a:t>ou</a:t>
            </a:r>
            <a:r>
              <a:rPr lang="en-US" sz="2200" b="1" i="1" dirty="0" smtClean="0">
                <a:solidFill>
                  <a:schemeClr val="bg2">
                    <a:lumMod val="25000"/>
                  </a:schemeClr>
                </a:solidFill>
              </a:rPr>
              <a:t> </a:t>
            </a:r>
            <a:r>
              <a:rPr lang="en-US" sz="2200" b="1" i="1" dirty="0" err="1" smtClean="0">
                <a:solidFill>
                  <a:schemeClr val="bg2">
                    <a:lumMod val="25000"/>
                  </a:schemeClr>
                </a:solidFill>
              </a:rPr>
              <a:t>intériorisé</a:t>
            </a:r>
            <a:r>
              <a:rPr lang="en-US" sz="2200" i="1" dirty="0" smtClean="0">
                <a:solidFill>
                  <a:schemeClr val="bg2">
                    <a:lumMod val="25000"/>
                  </a:schemeClr>
                </a:solidFill>
              </a:rPr>
              <a:t> /</a:t>
            </a:r>
            <a:r>
              <a:rPr lang="en-US" sz="2200" b="1" i="1" dirty="0" smtClean="0">
                <a:solidFill>
                  <a:schemeClr val="bg2">
                    <a:lumMod val="25000"/>
                  </a:schemeClr>
                </a:solidFill>
              </a:rPr>
              <a:t>capital </a:t>
            </a:r>
            <a:r>
              <a:rPr lang="en-US" sz="2200" b="1" i="1" dirty="0" err="1" smtClean="0">
                <a:solidFill>
                  <a:schemeClr val="bg2">
                    <a:lumMod val="25000"/>
                  </a:schemeClr>
                </a:solidFill>
              </a:rPr>
              <a:t>culturel</a:t>
            </a:r>
            <a:r>
              <a:rPr lang="en-US" sz="2200" b="1" i="1" dirty="0" smtClean="0">
                <a:solidFill>
                  <a:schemeClr val="bg2">
                    <a:lumMod val="25000"/>
                  </a:schemeClr>
                </a:solidFill>
              </a:rPr>
              <a:t> </a:t>
            </a:r>
            <a:r>
              <a:rPr lang="en-US" sz="2200" b="1" i="1" dirty="0" err="1" smtClean="0">
                <a:solidFill>
                  <a:schemeClr val="bg2">
                    <a:lumMod val="25000"/>
                  </a:schemeClr>
                </a:solidFill>
              </a:rPr>
              <a:t>objectivé</a:t>
            </a:r>
            <a:r>
              <a:rPr lang="en-US" sz="2200" b="1" i="1" dirty="0" smtClean="0">
                <a:solidFill>
                  <a:schemeClr val="bg2">
                    <a:lumMod val="25000"/>
                  </a:schemeClr>
                </a:solidFill>
              </a:rPr>
              <a:t> /capital </a:t>
            </a:r>
            <a:r>
              <a:rPr lang="en-US" sz="2200" b="1" i="1" dirty="0" err="1" smtClean="0">
                <a:solidFill>
                  <a:schemeClr val="bg2">
                    <a:lumMod val="25000"/>
                  </a:schemeClr>
                </a:solidFill>
              </a:rPr>
              <a:t>culturel</a:t>
            </a:r>
            <a:r>
              <a:rPr lang="en-US" sz="2200" b="1" i="1" dirty="0" smtClean="0">
                <a:solidFill>
                  <a:schemeClr val="bg2">
                    <a:lumMod val="25000"/>
                  </a:schemeClr>
                </a:solidFill>
              </a:rPr>
              <a:t> </a:t>
            </a:r>
            <a:r>
              <a:rPr lang="en-US" sz="2200" b="1" i="1" dirty="0" err="1" smtClean="0">
                <a:solidFill>
                  <a:schemeClr val="bg2">
                    <a:lumMod val="25000"/>
                  </a:schemeClr>
                </a:solidFill>
              </a:rPr>
              <a:t>institutionnalisé</a:t>
            </a:r>
            <a:r>
              <a:rPr lang="en-US" sz="2200" i="1" dirty="0" smtClean="0">
                <a:solidFill>
                  <a:schemeClr val="bg2">
                    <a:lumMod val="25000"/>
                  </a:schemeClr>
                </a:solidFill>
              </a:rPr>
              <a:t> </a:t>
            </a:r>
            <a:endParaRPr lang="fr-FR" sz="2200" b="1" dirty="0" smtClean="0">
              <a:solidFill>
                <a:schemeClr val="bg2">
                  <a:lumMod val="25000"/>
                </a:schemeClr>
              </a:solidFill>
            </a:endParaRPr>
          </a:p>
          <a:p>
            <a:pPr algn="just">
              <a:buFont typeface="Wingdings" pitchFamily="2" charset="2"/>
              <a:buChar char="Ø"/>
            </a:pPr>
            <a:r>
              <a:rPr lang="fr-FR" sz="2200" b="1" dirty="0" smtClean="0">
                <a:solidFill>
                  <a:schemeClr val="bg2">
                    <a:lumMod val="25000"/>
                  </a:schemeClr>
                </a:solidFill>
              </a:rPr>
              <a:t>Le capital social</a:t>
            </a:r>
            <a:endParaRPr lang="en-US" sz="2200" dirty="0" smtClean="0">
              <a:solidFill>
                <a:schemeClr val="bg2">
                  <a:lumMod val="25000"/>
                </a:schemeClr>
              </a:solidFill>
            </a:endParaRPr>
          </a:p>
          <a:p>
            <a:pPr lvl="0" algn="just">
              <a:buFont typeface="Wingdings" pitchFamily="2" charset="2"/>
              <a:buChar char="q"/>
            </a:pPr>
            <a:endParaRPr lang="en-US" sz="2000" dirty="0" smtClean="0"/>
          </a:p>
          <a:p>
            <a:pPr>
              <a:buNone/>
            </a:pPr>
            <a:endParaRPr lang="en-U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rmAutofit/>
          </a:bodyPr>
          <a:lstStyle/>
          <a:p>
            <a:pPr lvl="0"/>
            <a:r>
              <a:rPr lang="fr-FR" sz="2000" b="1" dirty="0" smtClean="0"/>
              <a:t>L’espace social </a:t>
            </a:r>
            <a:r>
              <a:rPr lang="fr-FR" sz="2000" dirty="0" smtClean="0"/>
              <a:t>s’organise chez Bourdieu autour de</a:t>
            </a:r>
            <a:r>
              <a:rPr lang="fr-FR" sz="2000" b="1" dirty="0" smtClean="0"/>
              <a:t> deux dimensions :</a:t>
            </a:r>
            <a:r>
              <a:rPr lang="fr-FR" sz="2000" dirty="0" smtClean="0"/>
              <a:t> </a:t>
            </a:r>
            <a:endParaRPr lang="en-US" sz="2000" dirty="0" smtClean="0"/>
          </a:p>
          <a:p>
            <a:pPr lvl="0">
              <a:buFont typeface="Wingdings" pitchFamily="2" charset="2"/>
              <a:buChar char="Ø"/>
            </a:pPr>
            <a:r>
              <a:rPr lang="fr-FR" sz="2000" dirty="0" smtClean="0">
                <a:solidFill>
                  <a:schemeClr val="accent5">
                    <a:lumMod val="75000"/>
                  </a:schemeClr>
                </a:solidFill>
              </a:rPr>
              <a:t>le </a:t>
            </a:r>
            <a:r>
              <a:rPr lang="fr-FR" sz="2000" b="1" dirty="0" smtClean="0">
                <a:solidFill>
                  <a:schemeClr val="accent5">
                    <a:lumMod val="75000"/>
                  </a:schemeClr>
                </a:solidFill>
              </a:rPr>
              <a:t>volume global des ressources détenues </a:t>
            </a:r>
            <a:r>
              <a:rPr lang="fr-FR" sz="2000" dirty="0" smtClean="0">
                <a:solidFill>
                  <a:schemeClr val="accent5">
                    <a:lumMod val="75000"/>
                  </a:schemeClr>
                </a:solidFill>
              </a:rPr>
              <a:t>(toute forme de capital confondue soit le volume de capital global) ; </a:t>
            </a:r>
            <a:endParaRPr lang="en-US" sz="2000" dirty="0" smtClean="0">
              <a:solidFill>
                <a:schemeClr val="accent5">
                  <a:lumMod val="75000"/>
                </a:schemeClr>
              </a:solidFill>
            </a:endParaRPr>
          </a:p>
          <a:p>
            <a:pPr lvl="0">
              <a:buFont typeface="Wingdings" pitchFamily="2" charset="2"/>
              <a:buChar char="Ø"/>
            </a:pPr>
            <a:r>
              <a:rPr lang="fr-FR" sz="2000" dirty="0" smtClean="0">
                <a:solidFill>
                  <a:schemeClr val="accent5">
                    <a:lumMod val="75000"/>
                  </a:schemeClr>
                </a:solidFill>
              </a:rPr>
              <a:t>sa </a:t>
            </a:r>
            <a:r>
              <a:rPr lang="fr-FR" sz="2000" b="1" dirty="0" smtClean="0">
                <a:solidFill>
                  <a:schemeClr val="accent5">
                    <a:lumMod val="75000"/>
                  </a:schemeClr>
                </a:solidFill>
              </a:rPr>
              <a:t>répartition en capital économique et culturel</a:t>
            </a:r>
            <a:r>
              <a:rPr lang="fr-FR" sz="2000" dirty="0" smtClean="0">
                <a:solidFill>
                  <a:schemeClr val="accent5">
                    <a:lumMod val="75000"/>
                  </a:schemeClr>
                </a:solidFill>
              </a:rPr>
              <a:t>.</a:t>
            </a:r>
          </a:p>
          <a:p>
            <a:r>
              <a:rPr lang="fr-FR" sz="2000" b="1" dirty="0" smtClean="0"/>
              <a:t>Ce double principe de différenciation a deux objectifs :</a:t>
            </a:r>
            <a:endParaRPr lang="en-US" sz="2000" dirty="0" smtClean="0"/>
          </a:p>
          <a:p>
            <a:pPr lvl="0">
              <a:buFont typeface="Wingdings" pitchFamily="2" charset="2"/>
              <a:buChar char="Ø"/>
            </a:pPr>
            <a:r>
              <a:rPr lang="fr-FR" sz="2000" dirty="0" smtClean="0">
                <a:solidFill>
                  <a:schemeClr val="accent5">
                    <a:lumMod val="75000"/>
                  </a:schemeClr>
                </a:solidFill>
              </a:rPr>
              <a:t>Esquisser une </a:t>
            </a:r>
            <a:r>
              <a:rPr lang="fr-FR" sz="2000" b="1" dirty="0" smtClean="0">
                <a:solidFill>
                  <a:schemeClr val="accent5">
                    <a:lumMod val="75000"/>
                  </a:schemeClr>
                </a:solidFill>
              </a:rPr>
              <a:t>représentation de la structure sociale</a:t>
            </a:r>
            <a:r>
              <a:rPr lang="fr-FR" sz="2000" dirty="0" smtClean="0">
                <a:solidFill>
                  <a:schemeClr val="accent5">
                    <a:lumMod val="75000"/>
                  </a:schemeClr>
                </a:solidFill>
              </a:rPr>
              <a:t> : </a:t>
            </a:r>
            <a:r>
              <a:rPr lang="fr-FR" sz="2000" b="1" dirty="0" smtClean="0">
                <a:solidFill>
                  <a:schemeClr val="accent5">
                    <a:lumMod val="75000"/>
                  </a:schemeClr>
                </a:solidFill>
              </a:rPr>
              <a:t>classes supérieures / classes moyennes / classes populaires.</a:t>
            </a:r>
            <a:r>
              <a:rPr lang="fr-FR" sz="2000" dirty="0" smtClean="0">
                <a:solidFill>
                  <a:schemeClr val="accent5">
                    <a:lumMod val="75000"/>
                  </a:schemeClr>
                </a:solidFill>
              </a:rPr>
              <a:t> </a:t>
            </a:r>
            <a:endParaRPr lang="en-US" sz="2000" dirty="0" smtClean="0">
              <a:solidFill>
                <a:schemeClr val="accent5">
                  <a:lumMod val="75000"/>
                </a:schemeClr>
              </a:solidFill>
            </a:endParaRPr>
          </a:p>
          <a:p>
            <a:pPr lvl="0">
              <a:buFont typeface="Wingdings" pitchFamily="2" charset="2"/>
              <a:buChar char="Ø"/>
            </a:pPr>
            <a:r>
              <a:rPr lang="fr-FR" sz="2000" dirty="0" smtClean="0">
                <a:solidFill>
                  <a:schemeClr val="accent5">
                    <a:lumMod val="75000"/>
                  </a:schemeClr>
                </a:solidFill>
              </a:rPr>
              <a:t>Rendre compte à travers</a:t>
            </a:r>
            <a:r>
              <a:rPr lang="fr-FR" sz="2000" b="1" dirty="0" smtClean="0">
                <a:solidFill>
                  <a:schemeClr val="accent5">
                    <a:lumMod val="75000"/>
                  </a:schemeClr>
                </a:solidFill>
              </a:rPr>
              <a:t> les pratiques </a:t>
            </a:r>
            <a:r>
              <a:rPr lang="fr-FR" sz="2000" dirty="0" smtClean="0">
                <a:solidFill>
                  <a:schemeClr val="accent5">
                    <a:lumMod val="75000"/>
                  </a:schemeClr>
                </a:solidFill>
              </a:rPr>
              <a:t>de la</a:t>
            </a:r>
            <a:r>
              <a:rPr lang="fr-FR" sz="2000" b="1" dirty="0" smtClean="0">
                <a:solidFill>
                  <a:schemeClr val="accent5">
                    <a:lumMod val="75000"/>
                  </a:schemeClr>
                </a:solidFill>
              </a:rPr>
              <a:t> genèse des dispositions en matière de comportements, de consommation et de goûts esthétiques</a:t>
            </a:r>
            <a:r>
              <a:rPr lang="fr-FR" sz="2000" dirty="0" smtClean="0">
                <a:solidFill>
                  <a:schemeClr val="accent5">
                    <a:lumMod val="75000"/>
                  </a:schemeClr>
                </a:solidFill>
              </a:rPr>
              <a:t>. </a:t>
            </a:r>
            <a:endParaRPr lang="en-US" sz="2000" dirty="0" smtClean="0">
              <a:solidFill>
                <a:schemeClr val="accent5">
                  <a:lumMod val="75000"/>
                </a:schemeClr>
              </a:solidFill>
            </a:endParaRPr>
          </a:p>
          <a:p>
            <a:pPr lvl="0">
              <a:buFont typeface="Wingdings" pitchFamily="2" charset="2"/>
              <a:buChar char="q"/>
            </a:pPr>
            <a:endParaRPr lang="en-US" sz="2000" dirty="0" smtClean="0">
              <a:solidFill>
                <a:schemeClr val="accent5">
                  <a:lumMod val="75000"/>
                </a:schemeClr>
              </a:solidFill>
            </a:endParaRPr>
          </a:p>
          <a:p>
            <a:endParaRPr lang="en-US"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sz="quarter" idx="1"/>
          </p:nvPr>
        </p:nvPicPr>
        <p:blipFill>
          <a:blip r:embed="rId2" cstate="print"/>
          <a:srcRect l="30903" t="20000" r="29033" b="8106"/>
          <a:stretch>
            <a:fillRect/>
          </a:stretch>
        </p:blipFill>
        <p:spPr bwMode="auto">
          <a:xfrm>
            <a:off x="1524000" y="304800"/>
            <a:ext cx="5867400" cy="62484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sz="quarter" idx="1"/>
          </p:nvPr>
        </p:nvPicPr>
        <p:blipFill>
          <a:blip r:embed="rId2" cstate="print"/>
          <a:srcRect l="35222" t="18363" r="35204" b="7270"/>
          <a:stretch>
            <a:fillRect/>
          </a:stretch>
        </p:blipFill>
        <p:spPr bwMode="auto">
          <a:xfrm>
            <a:off x="1752600" y="381000"/>
            <a:ext cx="5029200" cy="6172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rgbClr val="7030A0"/>
                </a:solidFill>
              </a:rPr>
              <a:t>Structure de la consommation selon le niveau de vie</a:t>
            </a:r>
            <a:endParaRPr lang="en-US" sz="2000" b="1" dirty="0">
              <a:solidFill>
                <a:srgbClr val="7030A0"/>
              </a:solidFill>
            </a:endParaRPr>
          </a:p>
        </p:txBody>
      </p:sp>
      <p:pic>
        <p:nvPicPr>
          <p:cNvPr id="29698" name="Picture 2"/>
          <p:cNvPicPr>
            <a:picLocks noGrp="1" noChangeAspect="1" noChangeArrowheads="1"/>
          </p:cNvPicPr>
          <p:nvPr>
            <p:ph sz="quarter" idx="1"/>
          </p:nvPr>
        </p:nvPicPr>
        <p:blipFill>
          <a:blip r:embed="rId2" cstate="print"/>
          <a:srcRect l="23742" t="20339" r="38122" b="10169"/>
          <a:stretch>
            <a:fillRect/>
          </a:stretch>
        </p:blipFill>
        <p:spPr bwMode="auto">
          <a:xfrm>
            <a:off x="1773044" y="1577340"/>
            <a:ext cx="4780156" cy="489966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rgbClr val="7030A0"/>
                </a:solidFill>
              </a:rPr>
              <a:t>Structure de la consommation selon la PCS (en %)</a:t>
            </a:r>
            <a:endParaRPr lang="en-US" sz="2400" b="1" dirty="0">
              <a:solidFill>
                <a:srgbClr val="7030A0"/>
              </a:solidFill>
            </a:endParaRPr>
          </a:p>
        </p:txBody>
      </p:sp>
      <p:pic>
        <p:nvPicPr>
          <p:cNvPr id="30722" name="Picture 2"/>
          <p:cNvPicPr>
            <a:picLocks noGrp="1" noChangeAspect="1" noChangeArrowheads="1"/>
          </p:cNvPicPr>
          <p:nvPr>
            <p:ph sz="quarter" idx="1"/>
          </p:nvPr>
        </p:nvPicPr>
        <p:blipFill>
          <a:blip r:embed="rId2" cstate="print"/>
          <a:srcRect l="24695" t="19880" r="41936" b="6780"/>
          <a:stretch>
            <a:fillRect/>
          </a:stretch>
        </p:blipFill>
        <p:spPr bwMode="auto">
          <a:xfrm>
            <a:off x="2133600" y="1676400"/>
            <a:ext cx="4038600" cy="499296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rgbClr val="7030A0"/>
                </a:solidFill>
              </a:rPr>
              <a:t>Les émissions de gaz à effet de serre des ménages français.</a:t>
            </a:r>
            <a:endParaRPr lang="en-US" sz="2400" b="1" dirty="0">
              <a:solidFill>
                <a:srgbClr val="7030A0"/>
              </a:solidFill>
            </a:endParaRPr>
          </a:p>
        </p:txBody>
      </p:sp>
      <p:pic>
        <p:nvPicPr>
          <p:cNvPr id="76802" name="Picture 2"/>
          <p:cNvPicPr>
            <a:picLocks noGrp="1" noChangeAspect="1" noChangeArrowheads="1"/>
          </p:cNvPicPr>
          <p:nvPr>
            <p:ph sz="quarter" idx="1"/>
          </p:nvPr>
        </p:nvPicPr>
        <p:blipFill>
          <a:blip r:embed="rId2" cstate="print"/>
          <a:srcRect l="30416" t="30508" r="29542" b="16949"/>
          <a:stretch>
            <a:fillRect/>
          </a:stretch>
        </p:blipFill>
        <p:spPr bwMode="auto">
          <a:xfrm>
            <a:off x="1295400" y="1621971"/>
            <a:ext cx="6858000" cy="506185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rmAutofit lnSpcReduction="10000"/>
          </a:bodyPr>
          <a:lstStyle/>
          <a:p>
            <a:pPr>
              <a:buNone/>
            </a:pPr>
            <a:r>
              <a:rPr lang="fr-FR" sz="2000" b="1" dirty="0" smtClean="0"/>
              <a:t>3.3. </a:t>
            </a:r>
            <a:r>
              <a:rPr lang="fr-FR" sz="2000" b="1" dirty="0" smtClean="0"/>
              <a:t>La hausse de la frustration relative et le paradoxe d’</a:t>
            </a:r>
            <a:r>
              <a:rPr lang="fr-FR" sz="2000" b="1" dirty="0" err="1" smtClean="0"/>
              <a:t>Easterlin</a:t>
            </a:r>
            <a:r>
              <a:rPr lang="fr-FR" sz="2000" b="1" dirty="0" smtClean="0"/>
              <a:t>.</a:t>
            </a:r>
            <a:endParaRPr lang="en-US" sz="2000" dirty="0" smtClean="0"/>
          </a:p>
          <a:p>
            <a:pPr lvl="0" algn="just"/>
            <a:r>
              <a:rPr lang="fr-FR" sz="2000" b="1" dirty="0" smtClean="0">
                <a:solidFill>
                  <a:schemeClr val="accent2">
                    <a:lumMod val="75000"/>
                  </a:schemeClr>
                </a:solidFill>
              </a:rPr>
              <a:t>Richard </a:t>
            </a:r>
            <a:r>
              <a:rPr lang="fr-FR" sz="2000" b="1" dirty="0" err="1" smtClean="0">
                <a:solidFill>
                  <a:schemeClr val="accent2">
                    <a:lumMod val="75000"/>
                  </a:schemeClr>
                </a:solidFill>
              </a:rPr>
              <a:t>Easterlin</a:t>
            </a:r>
            <a:r>
              <a:rPr lang="fr-FR" sz="2000" b="1" dirty="0" smtClean="0">
                <a:solidFill>
                  <a:schemeClr val="accent2">
                    <a:lumMod val="75000"/>
                  </a:schemeClr>
                </a:solidFill>
              </a:rPr>
              <a:t> </a:t>
            </a:r>
            <a:r>
              <a:rPr lang="fr-FR" sz="2000" b="1" dirty="0" smtClean="0"/>
              <a:t>(1974) =&gt; « paradoxe »: </a:t>
            </a:r>
            <a:r>
              <a:rPr lang="fr-FR" sz="2000" dirty="0" smtClean="0"/>
              <a:t>À partir d’un certain niveau de revenus, le bonheur augmente plus faiblement : l’utilité marginale du bonheur est alors décroissante.</a:t>
            </a:r>
          </a:p>
          <a:p>
            <a:pPr lvl="0" algn="just"/>
            <a:r>
              <a:rPr lang="fr-FR" sz="2000" dirty="0" smtClean="0"/>
              <a:t>On peut dès lors se demander si les revendications en matière de pouvoir d’achat ne tiennent pas surtout au </a:t>
            </a:r>
            <a:r>
              <a:rPr lang="fr-FR" sz="2000" b="1" dirty="0" smtClean="0"/>
              <a:t>différentiel entre la croissance du « vouloir d’achat » et celle du pouvoir d’achat. </a:t>
            </a:r>
            <a:r>
              <a:rPr lang="fr-FR" sz="2000" dirty="0" smtClean="0"/>
              <a:t>Deux arguments :</a:t>
            </a:r>
          </a:p>
          <a:p>
            <a:pPr lvl="0" algn="just">
              <a:buFont typeface="Wingdings" pitchFamily="2" charset="2"/>
              <a:buChar char="Ø"/>
            </a:pPr>
            <a:r>
              <a:rPr lang="fr-FR" sz="2000" dirty="0" smtClean="0"/>
              <a:t>paradoxe entre la montée des incitations à consommer et le ralentissement de la croissance des moyens pour le faire.</a:t>
            </a:r>
          </a:p>
          <a:p>
            <a:pPr algn="just">
              <a:buNone/>
            </a:pPr>
            <a:r>
              <a:rPr lang="fr-FR" sz="2000" b="1" dirty="0" smtClean="0">
                <a:solidFill>
                  <a:schemeClr val="accent1">
                    <a:lumMod val="75000"/>
                  </a:schemeClr>
                </a:solidFill>
              </a:rPr>
              <a:t>     </a:t>
            </a:r>
            <a:r>
              <a:rPr lang="fr-FR" sz="2000" b="1" dirty="0" smtClean="0">
                <a:solidFill>
                  <a:schemeClr val="accent1">
                    <a:lumMod val="75000"/>
                  </a:schemeClr>
                </a:solidFill>
              </a:rPr>
              <a:t>Taux </a:t>
            </a:r>
            <a:r>
              <a:rPr lang="fr-FR" sz="2000" b="1" dirty="0" smtClean="0">
                <a:solidFill>
                  <a:schemeClr val="accent1">
                    <a:lumMod val="75000"/>
                  </a:schemeClr>
                </a:solidFill>
              </a:rPr>
              <a:t>de transformation</a:t>
            </a:r>
            <a:r>
              <a:rPr lang="fr-FR" sz="2000" dirty="0" smtClean="0">
                <a:solidFill>
                  <a:schemeClr val="accent1">
                    <a:lumMod val="75000"/>
                  </a:schemeClr>
                </a:solidFill>
              </a:rPr>
              <a:t> : part des intentions effectivement réalisées </a:t>
            </a:r>
            <a:r>
              <a:rPr lang="fr-FR" sz="2000" dirty="0" smtClean="0"/>
              <a:t>=&gt;  très élevé et peu sensible au niveau du </a:t>
            </a:r>
            <a:r>
              <a:rPr lang="fr-FR" sz="2000" dirty="0" smtClean="0"/>
              <a:t>revenu =&gt; l’appétit </a:t>
            </a:r>
            <a:r>
              <a:rPr lang="fr-FR" sz="2000" dirty="0" smtClean="0"/>
              <a:t>d’acquisition de biens durables conduit souvent au passage à l’acte, et ce quel que soit (ou presque) le niveau du pouvoir d’achat. </a:t>
            </a:r>
          </a:p>
          <a:p>
            <a:pPr lvl="0" algn="just">
              <a:buFont typeface="Wingdings" pitchFamily="2" charset="2"/>
              <a:buChar char="Ø"/>
            </a:pPr>
            <a:r>
              <a:rPr lang="fr-FR" sz="2000" b="1" dirty="0" err="1" smtClean="0"/>
              <a:t>horizontalisation</a:t>
            </a:r>
            <a:r>
              <a:rPr lang="fr-FR" sz="2000" b="1" dirty="0" smtClean="0"/>
              <a:t> de la norme de consommation;</a:t>
            </a:r>
          </a:p>
          <a:p>
            <a:pPr algn="just">
              <a:buNone/>
            </a:pPr>
            <a:endParaRPr lang="en-US" sz="2000" dirty="0" smtClean="0"/>
          </a:p>
          <a:p>
            <a:pPr lvl="0" algn="just">
              <a:buFont typeface="Wingdings" pitchFamily="2" charset="2"/>
              <a:buChar char="q"/>
            </a:pPr>
            <a:endParaRPr lang="en-US" sz="2000" dirty="0" smtClean="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800" b="1" dirty="0" smtClean="0">
                <a:solidFill>
                  <a:srgbClr val="7030A0"/>
                </a:solidFill>
              </a:rPr>
              <a:t>Une mesure empirique de la satisfaction ? </a:t>
            </a:r>
            <a:br>
              <a:rPr lang="fr-FR" sz="2800" b="1" dirty="0" smtClean="0">
                <a:solidFill>
                  <a:srgbClr val="7030A0"/>
                </a:solidFill>
              </a:rPr>
            </a:br>
            <a:r>
              <a:rPr lang="fr-FR" sz="2800" b="1" dirty="0" smtClean="0">
                <a:solidFill>
                  <a:srgbClr val="7030A0"/>
                </a:solidFill>
              </a:rPr>
              <a:t>Le paradoxe d’</a:t>
            </a:r>
            <a:r>
              <a:rPr lang="fr-FR" sz="2800" b="1" dirty="0" err="1" smtClean="0">
                <a:solidFill>
                  <a:srgbClr val="7030A0"/>
                </a:solidFill>
              </a:rPr>
              <a:t>Easterlin</a:t>
            </a:r>
            <a:r>
              <a:rPr lang="fr-FR" sz="2800" dirty="0" smtClean="0"/>
              <a:t>.</a:t>
            </a:r>
            <a:endParaRPr lang="fr-FR" sz="2800" dirty="0"/>
          </a:p>
        </p:txBody>
      </p:sp>
      <p:pic>
        <p:nvPicPr>
          <p:cNvPr id="4" name="Picture 1"/>
          <p:cNvPicPr>
            <a:picLocks noGrp="1" noChangeAspect="1" noChangeArrowheads="1"/>
          </p:cNvPicPr>
          <p:nvPr>
            <p:ph sz="quarter" idx="1"/>
          </p:nvPr>
        </p:nvPicPr>
        <p:blipFill>
          <a:blip r:embed="rId2" cstate="print"/>
          <a:srcRect l="12103" t="40550" r="41238" b="9051"/>
          <a:stretch>
            <a:fillRect/>
          </a:stretch>
        </p:blipFill>
        <p:spPr bwMode="auto">
          <a:xfrm>
            <a:off x="971600" y="1844823"/>
            <a:ext cx="7416824" cy="4506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fr-FR" sz="2700" b="1" dirty="0" smtClean="0">
                <a:solidFill>
                  <a:srgbClr val="7030A0"/>
                </a:solidFill>
              </a:rPr>
              <a:t>Une mesure empirique de la satisfaction ? </a:t>
            </a:r>
            <a:br>
              <a:rPr lang="fr-FR" sz="2700" b="1" dirty="0" smtClean="0">
                <a:solidFill>
                  <a:srgbClr val="7030A0"/>
                </a:solidFill>
              </a:rPr>
            </a:br>
            <a:r>
              <a:rPr lang="fr-FR" sz="2700" b="1" dirty="0" smtClean="0">
                <a:solidFill>
                  <a:srgbClr val="7030A0"/>
                </a:solidFill>
              </a:rPr>
              <a:t>Le paradoxe d’</a:t>
            </a:r>
            <a:r>
              <a:rPr lang="fr-FR" sz="2700" b="1" dirty="0" err="1" smtClean="0">
                <a:solidFill>
                  <a:srgbClr val="7030A0"/>
                </a:solidFill>
              </a:rPr>
              <a:t>Easterlin</a:t>
            </a:r>
            <a:r>
              <a:rPr lang="fr-FR" dirty="0" smtClean="0"/>
              <a:t>.</a:t>
            </a:r>
            <a:endParaRPr lang="fr-FR" dirty="0"/>
          </a:p>
        </p:txBody>
      </p:sp>
      <p:sp>
        <p:nvSpPr>
          <p:cNvPr id="3" name="Content Placeholder 2"/>
          <p:cNvSpPr>
            <a:spLocks noGrp="1"/>
          </p:cNvSpPr>
          <p:nvPr>
            <p:ph sz="quarter" idx="1"/>
          </p:nvPr>
        </p:nvSpPr>
        <p:spPr/>
        <p:txBody>
          <a:bodyPr/>
          <a:lstStyle/>
          <a:p>
            <a:endParaRPr lang="fr-FR" dirty="0"/>
          </a:p>
        </p:txBody>
      </p:sp>
      <p:sp>
        <p:nvSpPr>
          <p:cNvPr id="5" name="TextBox 4"/>
          <p:cNvSpPr txBox="1"/>
          <p:nvPr/>
        </p:nvSpPr>
        <p:spPr>
          <a:xfrm>
            <a:off x="3491880" y="1556792"/>
            <a:ext cx="5472608" cy="498598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fr-FR" sz="1600" b="1" dirty="0" smtClean="0"/>
              <a:t>Richard </a:t>
            </a:r>
            <a:r>
              <a:rPr lang="fr-FR" sz="1600" b="1" dirty="0" err="1" smtClean="0"/>
              <a:t>Easterlin</a:t>
            </a:r>
            <a:r>
              <a:rPr lang="fr-FR" sz="1600" b="1" dirty="0" smtClean="0"/>
              <a:t> </a:t>
            </a:r>
            <a:r>
              <a:rPr lang="fr-FR" sz="1600" dirty="0" smtClean="0"/>
              <a:t>montre en 1974, que le revenu réel par habitant avait progressé de 60% entre 1946 et 1970 sans que la part des Américains s’estimant « très heureux » augmente dans la même proportion. De plus, le pourcentage de personnes s’estimant très heureuses n’était pas systématiquement moins élevé dans des pays à niveau de revenu plus faible.</a:t>
            </a:r>
          </a:p>
          <a:p>
            <a:pPr algn="just"/>
            <a:r>
              <a:rPr lang="fr-FR" sz="1600" b="1" dirty="0" smtClean="0"/>
              <a:t>Interprétations:</a:t>
            </a:r>
          </a:p>
          <a:p>
            <a:pPr algn="just">
              <a:buFontTx/>
              <a:buChar char="-"/>
            </a:pPr>
            <a:r>
              <a:rPr lang="fr-FR" sz="1600" dirty="0" smtClean="0"/>
              <a:t>Davantage d’argent rend plus heureux jusqu’à un certain seuil; au-delà, le supplément de bonheur que procure un surcroît de revenu est de plus en plus faible: le bonheur repose sur d’autres facteurs importants (santé, vie privée,…).</a:t>
            </a:r>
          </a:p>
          <a:p>
            <a:pPr algn="just">
              <a:buFontTx/>
              <a:buChar char="-"/>
            </a:pPr>
            <a:r>
              <a:rPr lang="fr-FR" sz="1600" dirty="0" smtClean="0"/>
              <a:t>Davantage de revenu peut induire plus de besoins à satisfaire, donc un niveau de satisfaction inchangé.</a:t>
            </a:r>
          </a:p>
          <a:p>
            <a:pPr algn="just">
              <a:buFontTx/>
              <a:buChar char="-"/>
            </a:pPr>
            <a:r>
              <a:rPr lang="fr-FR" sz="1600" dirty="0" smtClean="0"/>
              <a:t>Le gain de satisfaction d’un individu dont le revenu s’accroit  est relatif à l’accroissement du niveau de vie de son groupe de référence (voisins, collègues…).</a:t>
            </a:r>
          </a:p>
          <a:p>
            <a:pPr algn="just"/>
            <a:endParaRPr lang="fr-FR" sz="1600" dirty="0" smtClean="0"/>
          </a:p>
          <a:p>
            <a:endParaRPr lang="fr-FR" sz="1400" dirty="0"/>
          </a:p>
        </p:txBody>
      </p:sp>
      <p:pic>
        <p:nvPicPr>
          <p:cNvPr id="9" name="images3"/>
          <p:cNvPicPr/>
          <p:nvPr/>
        </p:nvPicPr>
        <p:blipFill>
          <a:blip r:embed="rId2" cstate="print"/>
          <a:srcRect t="11319"/>
          <a:stretch>
            <a:fillRect/>
          </a:stretch>
        </p:blipFill>
        <p:spPr bwMode="auto">
          <a:xfrm>
            <a:off x="251520" y="2060848"/>
            <a:ext cx="3248025" cy="363220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153400" cy="990600"/>
          </a:xfrm>
        </p:spPr>
        <p:txBody>
          <a:bodyPr>
            <a:normAutofit fontScale="90000"/>
          </a:bodyPr>
          <a:lstStyle/>
          <a:p>
            <a:r>
              <a:rPr lang="fr-FR" sz="2400" b="1" dirty="0" smtClean="0">
                <a:solidFill>
                  <a:schemeClr val="accent2">
                    <a:lumMod val="75000"/>
                  </a:schemeClr>
                </a:solidFill>
              </a:rPr>
              <a:t/>
            </a:r>
            <a:br>
              <a:rPr lang="fr-FR" sz="2400" b="1" dirty="0" smtClean="0">
                <a:solidFill>
                  <a:schemeClr val="accent2">
                    <a:lumMod val="75000"/>
                  </a:schemeClr>
                </a:solidFill>
              </a:rPr>
            </a:br>
            <a:r>
              <a:rPr lang="fr-FR" sz="2400" b="1" dirty="0" smtClean="0">
                <a:solidFill>
                  <a:schemeClr val="accent2">
                    <a:lumMod val="75000"/>
                  </a:schemeClr>
                </a:solidFill>
              </a:rPr>
              <a:t>I.DE </a:t>
            </a:r>
            <a:r>
              <a:rPr lang="fr-FR" sz="2400" b="1" dirty="0" smtClean="0">
                <a:solidFill>
                  <a:schemeClr val="accent2">
                    <a:lumMod val="75000"/>
                  </a:schemeClr>
                </a:solidFill>
              </a:rPr>
              <a:t>LA PRODUCTION DE MASSE A LA CONSOMMATION DE MASSE</a:t>
            </a:r>
            <a:r>
              <a:rPr lang="fr-FR" sz="2400" b="1" dirty="0" smtClean="0">
                <a:solidFill>
                  <a:schemeClr val="accent2">
                    <a:lumMod val="75000"/>
                  </a:schemeClr>
                </a:solidFill>
              </a:rPr>
              <a:t>.</a:t>
            </a:r>
            <a:br>
              <a:rPr lang="fr-FR" sz="2400" b="1" dirty="0" smtClean="0">
                <a:solidFill>
                  <a:schemeClr val="accent2">
                    <a:lumMod val="75000"/>
                  </a:schemeClr>
                </a:solidFill>
              </a:rPr>
            </a:br>
            <a:r>
              <a:rPr lang="fr-FR" sz="2200" b="1" dirty="0" smtClean="0">
                <a:solidFill>
                  <a:schemeClr val="accent2">
                    <a:lumMod val="75000"/>
                  </a:schemeClr>
                </a:solidFill>
              </a:rPr>
              <a:t>A.L’accumulation </a:t>
            </a:r>
            <a:r>
              <a:rPr lang="fr-FR" sz="2200" b="1" dirty="0" smtClean="0">
                <a:solidFill>
                  <a:schemeClr val="accent2">
                    <a:lumMod val="75000"/>
                  </a:schemeClr>
                </a:solidFill>
              </a:rPr>
              <a:t>du capital au fondement du modèle « capitaliste ».</a:t>
            </a:r>
            <a:r>
              <a:rPr lang="en-US" sz="2000" b="1" dirty="0" smtClean="0"/>
              <a:t/>
            </a:r>
            <a:br>
              <a:rPr lang="en-US" sz="2000" b="1" dirty="0" smtClean="0"/>
            </a:br>
            <a:endParaRPr lang="en-US" sz="2400" dirty="0"/>
          </a:p>
        </p:txBody>
      </p:sp>
      <p:sp>
        <p:nvSpPr>
          <p:cNvPr id="3" name="Content Placeholder 2"/>
          <p:cNvSpPr>
            <a:spLocks noGrp="1"/>
          </p:cNvSpPr>
          <p:nvPr>
            <p:ph sz="quarter" idx="1"/>
          </p:nvPr>
        </p:nvSpPr>
        <p:spPr/>
        <p:txBody>
          <a:bodyPr>
            <a:normAutofit lnSpcReduction="10000"/>
          </a:bodyPr>
          <a:lstStyle/>
          <a:p>
            <a:pPr marL="457200" indent="-457200">
              <a:buNone/>
            </a:pPr>
            <a:r>
              <a:rPr lang="fr-FR" sz="2200" b="1" u="sng" dirty="0" smtClean="0"/>
              <a:t>1. La </a:t>
            </a:r>
            <a:r>
              <a:rPr lang="fr-FR" sz="2200" b="1" u="sng" dirty="0" smtClean="0"/>
              <a:t>suraccumulation du capital et la sous-consommation ouvrière chez Marx</a:t>
            </a:r>
            <a:r>
              <a:rPr lang="fr-FR" sz="2200" b="1" u="sng" dirty="0" smtClean="0"/>
              <a:t>.</a:t>
            </a:r>
          </a:p>
          <a:p>
            <a:pPr marL="457200" indent="-457200">
              <a:buNone/>
            </a:pPr>
            <a:r>
              <a:rPr lang="fr-FR" sz="2200" b="1" dirty="0" smtClean="0"/>
              <a:t>1.1. La différence entre la valeur d’usage et la valeur d’échange du travail au cœur du mécanisme de l’exploitation</a:t>
            </a:r>
            <a:r>
              <a:rPr lang="fr-FR" sz="2200" b="1" dirty="0" smtClean="0"/>
              <a:t>.</a:t>
            </a:r>
            <a:endParaRPr lang="en-US" sz="2200" dirty="0" smtClean="0"/>
          </a:p>
          <a:p>
            <a:pPr algn="just"/>
            <a:r>
              <a:rPr lang="fr-FR" sz="2100" dirty="0" smtClean="0"/>
              <a:t>Marx voit dans le travail, comme dans toute marchandise, une </a:t>
            </a:r>
            <a:r>
              <a:rPr lang="fr-FR" sz="2100" b="1" dirty="0" smtClean="0"/>
              <a:t>valeur d’échange</a:t>
            </a:r>
            <a:r>
              <a:rPr lang="fr-FR" sz="2100" dirty="0" smtClean="0"/>
              <a:t> (le prix du bien sur le marché à savoir le salaire) et une </a:t>
            </a:r>
            <a:r>
              <a:rPr lang="fr-FR" sz="2100" b="1" dirty="0" smtClean="0"/>
              <a:t>valeur d’usage</a:t>
            </a:r>
            <a:r>
              <a:rPr lang="fr-FR" sz="2100" dirty="0" smtClean="0"/>
              <a:t> (une utilité objective du bien) =&gt; La </a:t>
            </a:r>
            <a:r>
              <a:rPr lang="fr-FR" sz="2100" b="1" dirty="0" smtClean="0"/>
              <a:t>valeur d’usage du travail</a:t>
            </a:r>
            <a:r>
              <a:rPr lang="fr-FR" sz="2100" dirty="0" smtClean="0"/>
              <a:t> qui consiste à créer des biens, de la richesse</a:t>
            </a:r>
          </a:p>
          <a:p>
            <a:pPr algn="just"/>
            <a:r>
              <a:rPr lang="fr-FR" sz="2100" dirty="0" smtClean="0"/>
              <a:t>Le capitaliste a acheté par le salaire le droit d’utiliser à sa guise la force de travail de l’ouvrier et s’approprie les biens (richesses) produits par la force de travail.</a:t>
            </a:r>
            <a:endParaRPr lang="en-US" sz="2100" dirty="0" smtClean="0"/>
          </a:p>
          <a:p>
            <a:pPr algn="just"/>
            <a:r>
              <a:rPr lang="fr-FR" sz="2100" b="1" dirty="0" smtClean="0"/>
              <a:t>Le travail  est la seule marchandise capable de produire une valeur supérieure à sa propre valeur.</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2000" b="1" dirty="0" smtClean="0">
                <a:solidFill>
                  <a:schemeClr val="accent2">
                    <a:lumMod val="75000"/>
                  </a:schemeClr>
                </a:solidFill>
              </a:rPr>
              <a:t>II.DE LA SURCONSOMMATION AU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La diffusion d’un modèle économique centré sur la consommation.</a:t>
            </a:r>
            <a:endParaRPr lang="en-US" sz="2000" dirty="0"/>
          </a:p>
        </p:txBody>
      </p:sp>
      <p:sp>
        <p:nvSpPr>
          <p:cNvPr id="3" name="Content Placeholder 2"/>
          <p:cNvSpPr>
            <a:spLocks noGrp="1"/>
          </p:cNvSpPr>
          <p:nvPr>
            <p:ph sz="quarter" idx="1"/>
          </p:nvPr>
        </p:nvSpPr>
        <p:spPr/>
        <p:txBody>
          <a:bodyPr>
            <a:normAutofit fontScale="92500" lnSpcReduction="10000"/>
          </a:bodyPr>
          <a:lstStyle/>
          <a:p>
            <a:pPr algn="just"/>
            <a:r>
              <a:rPr lang="fr-FR" sz="2000" dirty="0" smtClean="0"/>
              <a:t>Les biens d’équipement emblématiques des Trente Glorieuses ont mis généralement de longues années pour se diffuser à l’ensemble de la population. . </a:t>
            </a:r>
            <a:r>
              <a:rPr lang="fr-FR" sz="2000" dirty="0" smtClean="0">
                <a:solidFill>
                  <a:schemeClr val="accent4">
                    <a:lumMod val="75000"/>
                  </a:schemeClr>
                </a:solidFill>
              </a:rPr>
              <a:t>Par exemple, il a fallu 60 ans pour que le taux d’équipement des Français en automobile atteigne les 40 %. </a:t>
            </a:r>
          </a:p>
          <a:p>
            <a:pPr algn="just"/>
            <a:r>
              <a:rPr lang="fr-FR" sz="2000" dirty="0" smtClean="0"/>
              <a:t>Désormais la fracture est moins sociale que générationnelle. </a:t>
            </a:r>
            <a:r>
              <a:rPr lang="fr-FR" sz="2000" dirty="0" smtClean="0">
                <a:solidFill>
                  <a:schemeClr val="accent4">
                    <a:lumMod val="75000"/>
                  </a:schemeClr>
                </a:solidFill>
              </a:rPr>
              <a:t>Le </a:t>
            </a:r>
            <a:r>
              <a:rPr lang="fr-FR" sz="2000" dirty="0" err="1" smtClean="0">
                <a:solidFill>
                  <a:schemeClr val="accent4">
                    <a:lumMod val="75000"/>
                  </a:schemeClr>
                </a:solidFill>
              </a:rPr>
              <a:t>smartphone</a:t>
            </a:r>
            <a:r>
              <a:rPr lang="fr-FR" sz="2000" dirty="0" smtClean="0">
                <a:solidFill>
                  <a:schemeClr val="accent4">
                    <a:lumMod val="75000"/>
                  </a:schemeClr>
                </a:solidFill>
              </a:rPr>
              <a:t> n’a eu besoin que de 5 ans pour atteindre un taux de diffusion de 40 % (3 ans pour passer de 10 à 40 %). </a:t>
            </a:r>
          </a:p>
          <a:p>
            <a:pPr algn="just"/>
            <a:r>
              <a:rPr lang="fr-FR" sz="2000" b="1" dirty="0" smtClean="0"/>
              <a:t>Cette hypothèse d’</a:t>
            </a:r>
            <a:r>
              <a:rPr lang="fr-FR" sz="2000" b="1" dirty="0" err="1" smtClean="0"/>
              <a:t>horizontalisation</a:t>
            </a:r>
            <a:r>
              <a:rPr lang="fr-FR" sz="2000" b="1" dirty="0" smtClean="0"/>
              <a:t> de la norme de consommation implique de fortes tensions sur la situation budgétaire</a:t>
            </a:r>
            <a:r>
              <a:rPr lang="fr-FR" sz="2000" dirty="0" smtClean="0"/>
              <a:t> des populations à revenus faibles ou intermédiaires et des comportements d’arbitrage visant à gérer la contrainte (moindre qualité). </a:t>
            </a:r>
          </a:p>
          <a:p>
            <a:pPr algn="just"/>
            <a:r>
              <a:rPr lang="fr-FR" sz="2000" dirty="0" smtClean="0"/>
              <a:t>Les consommateurs sont stimulés par l’</a:t>
            </a:r>
            <a:r>
              <a:rPr lang="fr-FR" sz="2000" b="1" dirty="0" smtClean="0"/>
              <a:t>« utilité de transaction » </a:t>
            </a:r>
            <a:r>
              <a:rPr lang="fr-FR" sz="2000" dirty="0" smtClean="0"/>
              <a:t> dont parle </a:t>
            </a:r>
            <a:r>
              <a:rPr lang="fr-FR" sz="2000" b="1" dirty="0" smtClean="0">
                <a:solidFill>
                  <a:schemeClr val="accent2">
                    <a:lumMod val="75000"/>
                  </a:schemeClr>
                </a:solidFill>
              </a:rPr>
              <a:t>Richard Thaler</a:t>
            </a:r>
            <a:r>
              <a:rPr lang="fr-FR" sz="2000" dirty="0" smtClean="0">
                <a:solidFill>
                  <a:schemeClr val="accent2">
                    <a:lumMod val="75000"/>
                  </a:schemeClr>
                </a:solidFill>
              </a:rPr>
              <a:t> </a:t>
            </a:r>
            <a:r>
              <a:rPr lang="fr-FR" sz="2000" dirty="0" smtClean="0"/>
              <a:t>dans « </a:t>
            </a:r>
            <a:r>
              <a:rPr lang="fr-FR" sz="2000" dirty="0" err="1" smtClean="0"/>
              <a:t>Towards</a:t>
            </a:r>
            <a:r>
              <a:rPr lang="fr-FR" sz="2000" dirty="0" smtClean="0"/>
              <a:t> a positive </a:t>
            </a:r>
            <a:r>
              <a:rPr lang="fr-FR" sz="2000" dirty="0" err="1" smtClean="0"/>
              <a:t>theory</a:t>
            </a:r>
            <a:r>
              <a:rPr lang="fr-FR" sz="2000" dirty="0" smtClean="0"/>
              <a:t> of consumer </a:t>
            </a:r>
            <a:r>
              <a:rPr lang="fr-FR" sz="2000" dirty="0" err="1" smtClean="0"/>
              <a:t>choice</a:t>
            </a:r>
            <a:r>
              <a:rPr lang="fr-FR" sz="2000" dirty="0" smtClean="0"/>
              <a:t>» </a:t>
            </a:r>
            <a:r>
              <a:rPr lang="fr-FR" sz="2000" i="1" dirty="0" smtClean="0"/>
              <a:t>Journal of </a:t>
            </a:r>
            <a:r>
              <a:rPr lang="fr-FR" sz="2000" i="1" dirty="0" err="1" smtClean="0"/>
              <a:t>Economic</a:t>
            </a:r>
            <a:r>
              <a:rPr lang="fr-FR" sz="2000" i="1" dirty="0" smtClean="0"/>
              <a:t> Perspectives</a:t>
            </a:r>
            <a:r>
              <a:rPr lang="fr-FR" sz="2000" dirty="0" smtClean="0"/>
              <a:t>, 1980 : la perspective de réaliser une bonne affaire, qui peut être une source de surconsommation et de gaspillage. </a:t>
            </a:r>
            <a:endParaRPr lang="fr-FR" sz="2000" dirty="0" smtClean="0">
              <a:solidFill>
                <a:schemeClr val="accent4">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fr-CA" sz="2800" b="1" dirty="0" err="1" smtClean="0">
                <a:solidFill>
                  <a:srgbClr val="7030A0"/>
                </a:solidFill>
              </a:rPr>
              <a:t>Evolution</a:t>
            </a:r>
            <a:r>
              <a:rPr lang="fr-CA" sz="2800" b="1" dirty="0" smtClean="0">
                <a:solidFill>
                  <a:srgbClr val="7030A0"/>
                </a:solidFill>
              </a:rPr>
              <a:t> du poids des dépenses pré-engagées dans la dépense totale des ménages entre 2001 et 2017</a:t>
            </a:r>
            <a:r>
              <a:rPr lang="fr-CA" sz="2800" b="1" dirty="0" smtClean="0">
                <a:solidFill>
                  <a:srgbClr val="7030A0"/>
                </a:solidFill>
              </a:rPr>
              <a:t>.</a:t>
            </a:r>
            <a:endParaRPr lang="en-US" sz="2800" b="1" dirty="0">
              <a:solidFill>
                <a:srgbClr val="7030A0"/>
              </a:solidFill>
            </a:endParaRPr>
          </a:p>
        </p:txBody>
      </p:sp>
      <p:sp>
        <p:nvSpPr>
          <p:cNvPr id="6" name="TextBox 5"/>
          <p:cNvSpPr txBox="1"/>
          <p:nvPr/>
        </p:nvSpPr>
        <p:spPr>
          <a:xfrm>
            <a:off x="1115616" y="5805264"/>
            <a:ext cx="3456384" cy="369332"/>
          </a:xfrm>
          <a:prstGeom prst="rect">
            <a:avLst/>
          </a:prstGeom>
          <a:noFill/>
        </p:spPr>
        <p:txBody>
          <a:bodyPr wrap="square" rtlCol="0">
            <a:spAutoFit/>
          </a:bodyPr>
          <a:lstStyle/>
          <a:p>
            <a:r>
              <a:rPr lang="fr-FR" dirty="0" smtClean="0"/>
              <a:t>Insee, </a:t>
            </a:r>
            <a:r>
              <a:rPr lang="fr-FR" i="1" dirty="0" smtClean="0"/>
              <a:t>France, portrait social 2021.</a:t>
            </a:r>
            <a:endParaRPr lang="en-US" dirty="0"/>
          </a:p>
        </p:txBody>
      </p:sp>
      <p:pic>
        <p:nvPicPr>
          <p:cNvPr id="7" name="Content Placeholder 6"/>
          <p:cNvPicPr>
            <a:picLocks noGrp="1"/>
          </p:cNvPicPr>
          <p:nvPr>
            <p:ph sz="quarter" idx="1"/>
          </p:nvPr>
        </p:nvPicPr>
        <p:blipFill>
          <a:blip r:embed="rId2" cstate="print"/>
          <a:srcRect l="14927" t="38813" r="31214" b="5288"/>
          <a:stretch>
            <a:fillRect/>
          </a:stretch>
        </p:blipFill>
        <p:spPr bwMode="auto">
          <a:xfrm>
            <a:off x="152401" y="1600200"/>
            <a:ext cx="7162800" cy="4419600"/>
          </a:xfrm>
          <a:prstGeom prst="rect">
            <a:avLst/>
          </a:prstGeom>
          <a:noFill/>
          <a:ln w="9525">
            <a:noFill/>
            <a:miter lim="800000"/>
            <a:headEnd/>
            <a:tailEnd/>
          </a:ln>
        </p:spPr>
      </p:pic>
      <p:sp>
        <p:nvSpPr>
          <p:cNvPr id="8" name="TextBox 7"/>
          <p:cNvSpPr txBox="1"/>
          <p:nvPr/>
        </p:nvSpPr>
        <p:spPr>
          <a:xfrm>
            <a:off x="7162800" y="1905000"/>
            <a:ext cx="1981200" cy="4572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fr-FR" sz="1400" dirty="0" smtClean="0"/>
              <a:t>Les </a:t>
            </a:r>
            <a:r>
              <a:rPr lang="fr-FR" sz="1400" b="1" dirty="0" smtClean="0"/>
              <a:t>dépenses pré-engagées </a:t>
            </a:r>
            <a:r>
              <a:rPr lang="fr-FR" sz="1400" dirty="0" smtClean="0"/>
              <a:t>correspondent à des dépenses engagées par contrat, difficilement renégociables à court terme, et faisant souvent l’objet d’un débit automatique : assurances, abonnements téléphone et Internet, loyers, remboursements d’emprunts, etc. Lorsque leur part est élevée, il devient plus difficile de faire face aux autres dépenses (alimentation, transport, habillement, restes à charge de santé, etc.).</a:t>
            </a:r>
            <a:r>
              <a:rPr lang="fr-FR" sz="1400" b="1" dirty="0" smtClean="0"/>
              <a:t> </a:t>
            </a:r>
            <a:endParaRPr lang="en-US" sz="1400" dirty="0" smtClean="0"/>
          </a:p>
          <a:p>
            <a:endParaRPr lang="en-US" sz="1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400" b="1" dirty="0" smtClean="0">
                <a:solidFill>
                  <a:schemeClr val="accent2">
                    <a:lumMod val="75000"/>
                  </a:schemeClr>
                </a:solidFill>
              </a:rPr>
              <a:t>II. LES LIMITES ECOLOGIQUES DE LA CONSOMMATION</a:t>
            </a:r>
            <a:r>
              <a:rPr lang="fr-FR" sz="2400" b="1" dirty="0" smtClean="0">
                <a:solidFill>
                  <a:schemeClr val="accent2">
                    <a:lumMod val="75000"/>
                  </a:schemeClr>
                </a:solidFill>
              </a:rPr>
              <a:t>.</a:t>
            </a:r>
            <a:endParaRPr lang="en-US" sz="2400" b="1" dirty="0">
              <a:solidFill>
                <a:schemeClr val="accent2">
                  <a:lumMod val="75000"/>
                </a:schemeClr>
              </a:solidFill>
            </a:endParaRPr>
          </a:p>
        </p:txBody>
      </p:sp>
      <p:sp>
        <p:nvSpPr>
          <p:cNvPr id="3" name="Content Placeholder 2"/>
          <p:cNvSpPr>
            <a:spLocks noGrp="1"/>
          </p:cNvSpPr>
          <p:nvPr>
            <p:ph sz="quarter" idx="1"/>
          </p:nvPr>
        </p:nvSpPr>
        <p:spPr/>
        <p:txBody>
          <a:bodyPr>
            <a:normAutofit fontScale="85000" lnSpcReduction="10000"/>
          </a:bodyPr>
          <a:lstStyle/>
          <a:p>
            <a:pPr algn="just"/>
            <a:r>
              <a:rPr lang="fr-FR" sz="3100" b="1" dirty="0" smtClean="0">
                <a:solidFill>
                  <a:schemeClr val="accent2">
                    <a:lumMod val="75000"/>
                  </a:schemeClr>
                </a:solidFill>
              </a:rPr>
              <a:t>Thomas </a:t>
            </a:r>
            <a:r>
              <a:rPr lang="fr-FR" sz="3100" b="1" dirty="0" smtClean="0">
                <a:solidFill>
                  <a:schemeClr val="accent2">
                    <a:lumMod val="75000"/>
                  </a:schemeClr>
                </a:solidFill>
              </a:rPr>
              <a:t>Robert Malthus </a:t>
            </a:r>
            <a:r>
              <a:rPr lang="fr-FR" sz="3100" dirty="0" smtClean="0"/>
              <a:t>(1766-1834), </a:t>
            </a:r>
            <a:r>
              <a:rPr lang="fr-FR" sz="3100" i="1" dirty="0" smtClean="0"/>
              <a:t>Essai sur le principe de population</a:t>
            </a:r>
            <a:r>
              <a:rPr lang="fr-FR" sz="3100" dirty="0" smtClean="0"/>
              <a:t> (1798</a:t>
            </a:r>
            <a:r>
              <a:rPr lang="fr-FR" sz="3100" dirty="0" smtClean="0"/>
              <a:t>).</a:t>
            </a:r>
            <a:endParaRPr lang="fr-FR" sz="3100" dirty="0" smtClean="0"/>
          </a:p>
          <a:p>
            <a:pPr algn="just"/>
            <a:r>
              <a:rPr lang="fr-FR" sz="3100" b="1" dirty="0" smtClean="0"/>
              <a:t>« Loi de population »: </a:t>
            </a:r>
            <a:r>
              <a:rPr lang="fr-FR" sz="3100" dirty="0" smtClean="0"/>
              <a:t>la croissance démographique suit une  progression </a:t>
            </a:r>
            <a:r>
              <a:rPr lang="fr-FR" sz="3100" b="1" dirty="0" smtClean="0"/>
              <a:t>géométrique</a:t>
            </a:r>
            <a:r>
              <a:rPr lang="fr-FR" sz="3100" dirty="0" smtClean="0"/>
              <a:t> (1, 2, 4, 8, 16, 32) tandis que la croissance des moyens de subsistance suite une progression </a:t>
            </a:r>
            <a:r>
              <a:rPr lang="fr-FR" sz="3100" b="1" dirty="0" smtClean="0"/>
              <a:t>arithmétique</a:t>
            </a:r>
            <a:r>
              <a:rPr lang="fr-FR" sz="3100" dirty="0" smtClean="0"/>
              <a:t> (1, 2, 3, 4, 5, 6). </a:t>
            </a:r>
            <a:endParaRPr lang="fr-FR" sz="3100" dirty="0" smtClean="0">
              <a:solidFill>
                <a:schemeClr val="accent4">
                  <a:lumMod val="75000"/>
                </a:schemeClr>
              </a:solidFill>
            </a:endParaRPr>
          </a:p>
          <a:p>
            <a:pPr algn="just">
              <a:buFont typeface="Wingdings" pitchFamily="2" charset="2"/>
              <a:buChar char="q"/>
            </a:pPr>
            <a:r>
              <a:rPr lang="fr-FR" sz="3100" dirty="0" smtClean="0"/>
              <a:t>Critique de la loi sur les pauvres du </a:t>
            </a:r>
            <a:r>
              <a:rPr lang="fr-FR" sz="3100" b="1" dirty="0" err="1" smtClean="0"/>
              <a:t>Speenhamland</a:t>
            </a:r>
            <a:r>
              <a:rPr lang="fr-FR" sz="3100" b="1" dirty="0" smtClean="0"/>
              <a:t> </a:t>
            </a:r>
            <a:r>
              <a:rPr lang="fr-FR" sz="3100" b="1" dirty="0" err="1" smtClean="0"/>
              <a:t>Act</a:t>
            </a:r>
            <a:r>
              <a:rPr lang="fr-FR" sz="3100" b="1" dirty="0" smtClean="0"/>
              <a:t> de 1795 =&gt;</a:t>
            </a:r>
            <a:r>
              <a:rPr lang="fr-FR" sz="3100" dirty="0" smtClean="0"/>
              <a:t> inspire l’abolition des Lois sur les pauvres en 1834.</a:t>
            </a:r>
          </a:p>
          <a:p>
            <a:pPr algn="just">
              <a:buFont typeface="Wingdings" pitchFamily="2" charset="2"/>
              <a:buChar char="q"/>
            </a:pPr>
            <a:r>
              <a:rPr lang="fr-FR" sz="3100" b="1" dirty="0" smtClean="0"/>
              <a:t>Freins préventifs comme la « contrainte morale » / freins restrictifs comme la famine</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fr-FR" sz="2400" b="1" dirty="0" smtClean="0">
                <a:solidFill>
                  <a:srgbClr val="7030A0"/>
                </a:solidFill>
              </a:rPr>
              <a:t>Un exemple contemporain de « frein destructif »: l’épidémie de SIDA</a:t>
            </a:r>
            <a:endParaRPr lang="fr-FR" sz="2400" b="1" dirty="0">
              <a:solidFill>
                <a:srgbClr val="7030A0"/>
              </a:solidFill>
            </a:endParaRPr>
          </a:p>
        </p:txBody>
      </p:sp>
      <p:graphicFrame>
        <p:nvGraphicFramePr>
          <p:cNvPr id="10242" name="Object 2"/>
          <p:cNvGraphicFramePr>
            <a:graphicFrameLocks noChangeAspect="1"/>
          </p:cNvGraphicFramePr>
          <p:nvPr>
            <p:ph sz="quarter" idx="1"/>
          </p:nvPr>
        </p:nvGraphicFramePr>
        <p:xfrm>
          <a:off x="899592" y="1844824"/>
          <a:ext cx="7254426" cy="4102075"/>
        </p:xfrm>
        <a:graphic>
          <a:graphicData uri="http://schemas.openxmlformats.org/presentationml/2006/ole">
            <p:oleObj spid="_x0000_s26626" name="Document" r:id="rId3" imgW="5738519" imgH="3766128" progId="Word.Document.12">
              <p:embed/>
            </p:oleObj>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chemeClr val="accent2">
                    <a:lumMod val="75000"/>
                  </a:schemeClr>
                </a:solidFill>
              </a:rPr>
              <a:t>II</a:t>
            </a:r>
            <a:r>
              <a:rPr lang="fr-FR" sz="2400" b="1" dirty="0" smtClean="0">
                <a:solidFill>
                  <a:schemeClr val="accent2">
                    <a:lumMod val="75000"/>
                  </a:schemeClr>
                </a:solidFill>
              </a:rPr>
              <a:t>. LES LIMITES ECOLOGIQUES DE LA CONSOMMATION</a:t>
            </a:r>
            <a:r>
              <a:rPr lang="fr-FR" sz="2400" b="1" dirty="0" smtClean="0">
                <a:solidFill>
                  <a:schemeClr val="accent2">
                    <a:lumMod val="75000"/>
                  </a:schemeClr>
                </a:solidFill>
              </a:rPr>
              <a:t>.</a:t>
            </a:r>
            <a:r>
              <a:rPr lang="fr-FR" sz="2400" b="1" dirty="0" smtClean="0">
                <a:solidFill>
                  <a:schemeClr val="accent2">
                    <a:lumMod val="75000"/>
                  </a:schemeClr>
                </a:solidFill>
              </a:rPr>
              <a:t/>
            </a:r>
            <a:br>
              <a:rPr lang="fr-FR" sz="2400" b="1" dirty="0" smtClean="0">
                <a:solidFill>
                  <a:schemeClr val="accent2">
                    <a:lumMod val="75000"/>
                  </a:schemeClr>
                </a:solidFill>
              </a:rPr>
            </a:br>
            <a:r>
              <a:rPr lang="fr-FR" sz="2400" b="1" dirty="0" smtClean="0">
                <a:solidFill>
                  <a:schemeClr val="accent2">
                    <a:lumMod val="75000"/>
                  </a:schemeClr>
                </a:solidFill>
              </a:rPr>
              <a:t>A</a:t>
            </a:r>
            <a:r>
              <a:rPr lang="fr-FR" sz="2400" b="1" dirty="0" smtClean="0">
                <a:solidFill>
                  <a:schemeClr val="accent2">
                    <a:lumMod val="75000"/>
                  </a:schemeClr>
                </a:solidFill>
              </a:rPr>
              <a:t>. Les mutations des modes de consommation.</a:t>
            </a:r>
            <a:endParaRPr lang="en-US" sz="2400" dirty="0">
              <a:solidFill>
                <a:schemeClr val="accent2">
                  <a:lumMod val="75000"/>
                </a:schemeClr>
              </a:solidFill>
            </a:endParaRPr>
          </a:p>
        </p:txBody>
      </p:sp>
      <p:sp>
        <p:nvSpPr>
          <p:cNvPr id="3" name="Content Placeholder 2"/>
          <p:cNvSpPr>
            <a:spLocks noGrp="1"/>
          </p:cNvSpPr>
          <p:nvPr>
            <p:ph sz="quarter" idx="1"/>
          </p:nvPr>
        </p:nvSpPr>
        <p:spPr/>
        <p:txBody>
          <a:bodyPr>
            <a:normAutofit fontScale="70000" lnSpcReduction="20000"/>
          </a:bodyPr>
          <a:lstStyle/>
          <a:p>
            <a:pPr marL="320040" lvl="1" indent="-320040" algn="just">
              <a:spcBef>
                <a:spcPts val="700"/>
              </a:spcBef>
              <a:buClr>
                <a:schemeClr val="accent2"/>
              </a:buClr>
              <a:buSzPct val="60000"/>
              <a:buNone/>
            </a:pPr>
            <a:r>
              <a:rPr lang="fr-FR" sz="2900" b="1" u="sng" dirty="0" smtClean="0"/>
              <a:t>1</a:t>
            </a:r>
            <a:r>
              <a:rPr lang="fr-FR" sz="2900" b="1" u="sng" dirty="0" smtClean="0"/>
              <a:t>. La consommation engagée.</a:t>
            </a:r>
          </a:p>
          <a:p>
            <a:pPr lvl="0" algn="just"/>
            <a:r>
              <a:rPr lang="fr-FR" dirty="0" smtClean="0"/>
              <a:t>A partir des années 1990, se développement en effet de nouvelles formes de consommation dites, « citoyennes », « engagées » ou « responsable ». </a:t>
            </a:r>
            <a:endParaRPr lang="en-US" dirty="0" smtClean="0"/>
          </a:p>
          <a:p>
            <a:pPr algn="just"/>
            <a:r>
              <a:rPr lang="fr-FR" b="1" dirty="0" smtClean="0"/>
              <a:t>Sophie Dubuisson-</a:t>
            </a:r>
            <a:r>
              <a:rPr lang="fr-FR" b="1" dirty="0" err="1" smtClean="0"/>
              <a:t>Quellier</a:t>
            </a:r>
            <a:r>
              <a:rPr lang="fr-FR" b="1" dirty="0" smtClean="0"/>
              <a:t>, </a:t>
            </a:r>
            <a:r>
              <a:rPr lang="fr-FR" i="1" dirty="0" smtClean="0"/>
              <a:t>La consommation engagée (2018).</a:t>
            </a:r>
            <a:r>
              <a:rPr lang="fr-FR" b="1" i="1" dirty="0" smtClean="0"/>
              <a:t>  </a:t>
            </a:r>
            <a:r>
              <a:rPr lang="fr-FR" dirty="0" smtClean="0">
                <a:solidFill>
                  <a:schemeClr val="accent1">
                    <a:lumMod val="75000"/>
                  </a:schemeClr>
                </a:solidFill>
              </a:rPr>
              <a:t>Cette </a:t>
            </a:r>
            <a:r>
              <a:rPr lang="fr-FR" b="1" dirty="0" smtClean="0">
                <a:solidFill>
                  <a:schemeClr val="accent1">
                    <a:lumMod val="75000"/>
                  </a:schemeClr>
                </a:solidFill>
              </a:rPr>
              <a:t>consommation engagée</a:t>
            </a:r>
            <a:r>
              <a:rPr lang="fr-FR" dirty="0" smtClean="0">
                <a:solidFill>
                  <a:schemeClr val="accent1">
                    <a:lumMod val="75000"/>
                  </a:schemeClr>
                </a:solidFill>
              </a:rPr>
              <a:t> s’inscrit aussi dans une dimension sociale et politique puisque ses pratiques sont motivées par des préoccupations (environnementales, sanitaires, équité, </a:t>
            </a:r>
            <a:r>
              <a:rPr lang="fr-FR" dirty="0" err="1" smtClean="0">
                <a:solidFill>
                  <a:schemeClr val="accent1">
                    <a:lumMod val="75000"/>
                  </a:schemeClr>
                </a:solidFill>
              </a:rPr>
              <a:t>etc</a:t>
            </a:r>
            <a:r>
              <a:rPr lang="fr-FR" dirty="0" smtClean="0">
                <a:solidFill>
                  <a:schemeClr val="accent1">
                    <a:lumMod val="75000"/>
                  </a:schemeClr>
                </a:solidFill>
              </a:rPr>
              <a:t>…) orientées vers le bien-être collectif. </a:t>
            </a:r>
          </a:p>
          <a:p>
            <a:pPr lvl="0" algn="just"/>
            <a:r>
              <a:rPr lang="fr-FR" dirty="0" smtClean="0"/>
              <a:t>Les enquêtes du (</a:t>
            </a:r>
            <a:r>
              <a:rPr lang="fr-FR" dirty="0" err="1" smtClean="0"/>
              <a:t>Crédoc</a:t>
            </a:r>
            <a:r>
              <a:rPr lang="fr-FR" dirty="0" smtClean="0"/>
              <a:t>) soulignent l’</a:t>
            </a:r>
            <a:r>
              <a:rPr lang="fr-FR" b="1" dirty="0" smtClean="0"/>
              <a:t>importance des préoccupations éthiques et environnementales dans la sphère de la consommation au cours des années 2000 =&gt; </a:t>
            </a:r>
            <a:r>
              <a:rPr lang="fr-FR" dirty="0" smtClean="0"/>
              <a:t>mais écart entre les discours et les pratiques</a:t>
            </a:r>
          </a:p>
          <a:p>
            <a:pPr lvl="0" algn="just"/>
            <a:r>
              <a:rPr lang="fr-FR" dirty="0" smtClean="0"/>
              <a:t>Plusieurs facteurs explicatifs de ces différences de comportement de consommation entre les groupes sociaux peuvent être invoqués</a:t>
            </a:r>
            <a:r>
              <a:rPr lang="fr-FR" b="1" dirty="0" smtClean="0"/>
              <a:t> :</a:t>
            </a:r>
            <a:r>
              <a:rPr lang="en-US" dirty="0" smtClean="0"/>
              <a:t> </a:t>
            </a:r>
            <a:r>
              <a:rPr lang="fr-FR" dirty="0" smtClean="0">
                <a:solidFill>
                  <a:schemeClr val="bg2">
                    <a:lumMod val="25000"/>
                  </a:schemeClr>
                </a:solidFill>
              </a:rPr>
              <a:t>la </a:t>
            </a:r>
            <a:r>
              <a:rPr lang="fr-FR" b="1" dirty="0" smtClean="0">
                <a:solidFill>
                  <a:schemeClr val="bg2">
                    <a:lumMod val="25000"/>
                  </a:schemeClr>
                </a:solidFill>
              </a:rPr>
              <a:t>contrainte budgétaire / </a:t>
            </a:r>
            <a:r>
              <a:rPr lang="en-US" dirty="0" smtClean="0">
                <a:solidFill>
                  <a:schemeClr val="bg2">
                    <a:lumMod val="25000"/>
                  </a:schemeClr>
                </a:solidFill>
              </a:rPr>
              <a:t> </a:t>
            </a:r>
            <a:r>
              <a:rPr lang="fr-FR" dirty="0" smtClean="0">
                <a:solidFill>
                  <a:schemeClr val="bg2">
                    <a:lumMod val="25000"/>
                  </a:schemeClr>
                </a:solidFill>
              </a:rPr>
              <a:t>logique de </a:t>
            </a:r>
            <a:r>
              <a:rPr lang="fr-FR" b="1" dirty="0" smtClean="0">
                <a:solidFill>
                  <a:schemeClr val="bg2">
                    <a:lumMod val="25000"/>
                  </a:schemeClr>
                </a:solidFill>
              </a:rPr>
              <a:t>phénomène de mode / </a:t>
            </a:r>
            <a:r>
              <a:rPr lang="fr-FR" dirty="0" smtClean="0">
                <a:solidFill>
                  <a:schemeClr val="bg2">
                    <a:lumMod val="25000"/>
                  </a:schemeClr>
                </a:solidFill>
              </a:rPr>
              <a:t> </a:t>
            </a:r>
            <a:r>
              <a:rPr lang="fr-FR" b="1" dirty="0" smtClean="0">
                <a:solidFill>
                  <a:schemeClr val="bg2">
                    <a:lumMod val="25000"/>
                  </a:schemeClr>
                </a:solidFill>
              </a:rPr>
              <a:t>dimension politique de l’acte de consommation engagé</a:t>
            </a:r>
            <a:endParaRPr lang="en-US" dirty="0" smtClean="0">
              <a:solidFill>
                <a:schemeClr val="bg2">
                  <a:lumMod val="25000"/>
                </a:schemeClr>
              </a:solidFill>
            </a:endParaRPr>
          </a:p>
          <a:p>
            <a:pPr lvl="0" algn="just"/>
            <a:endParaRPr lang="en-US" sz="2800" dirty="0" smtClean="0"/>
          </a:p>
          <a:p>
            <a:pPr algn="just"/>
            <a:endParaRPr lang="en-US" sz="2600" dirty="0" smtClean="0">
              <a:solidFill>
                <a:schemeClr val="accent1">
                  <a:lumMod val="75000"/>
                </a:schemeClr>
              </a:solidFill>
            </a:endParaRPr>
          </a:p>
          <a:p>
            <a:pPr marL="320040" lvl="1" indent="-320040">
              <a:spcBef>
                <a:spcPts val="700"/>
              </a:spcBef>
              <a:buClr>
                <a:schemeClr val="accent2"/>
              </a:buClr>
              <a:buSzPct val="60000"/>
              <a:buNone/>
            </a:pPr>
            <a:endParaRPr lang="en-US" sz="2000" dirty="0" smtClean="0"/>
          </a:p>
          <a:p>
            <a:endParaRPr lang="en-US"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https://www.agencebio.org/2020/02/20/conference-de-presse-de-lagence-bio-les-resultats-du-barometre-2020-de-consommation-et-de-perception-des-produits-biologiques-en-france/</a:t>
            </a:r>
            <a:endParaRPr lang="en-US" sz="2400" dirty="0"/>
          </a:p>
        </p:txBody>
      </p:sp>
      <p:pic>
        <p:nvPicPr>
          <p:cNvPr id="157699" name="Picture 3"/>
          <p:cNvPicPr>
            <a:picLocks noGrp="1" noChangeAspect="1" noChangeArrowheads="1"/>
          </p:cNvPicPr>
          <p:nvPr>
            <p:ph sz="quarter" idx="1"/>
          </p:nvPr>
        </p:nvPicPr>
        <p:blipFill>
          <a:blip r:embed="rId2" cstate="print"/>
          <a:srcRect l="1681" t="18255" r="22640" b="12873"/>
          <a:stretch>
            <a:fillRect/>
          </a:stretch>
        </p:blipFill>
        <p:spPr bwMode="auto">
          <a:xfrm>
            <a:off x="264917" y="1794247"/>
            <a:ext cx="8679476" cy="444306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8722" name="Picture 2"/>
          <p:cNvPicPr>
            <a:picLocks noGrp="1" noChangeAspect="1" noChangeArrowheads="1"/>
          </p:cNvPicPr>
          <p:nvPr>
            <p:ph sz="quarter" idx="1"/>
          </p:nvPr>
        </p:nvPicPr>
        <p:blipFill>
          <a:blip r:embed="rId2" cstate="print"/>
          <a:srcRect l="28709" t="18255" r="22640" b="12873"/>
          <a:stretch>
            <a:fillRect/>
          </a:stretch>
        </p:blipFill>
        <p:spPr bwMode="auto">
          <a:xfrm>
            <a:off x="521799" y="457201"/>
            <a:ext cx="7506585" cy="59774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b="1" dirty="0" smtClean="0">
                <a:solidFill>
                  <a:srgbClr val="7030A0"/>
                </a:solidFill>
              </a:rPr>
              <a:t>Les engagements les plus importants </a:t>
            </a:r>
            <a:endParaRPr lang="en-US" sz="3200" b="1" dirty="0">
              <a:solidFill>
                <a:srgbClr val="7030A0"/>
              </a:solidFill>
            </a:endParaRPr>
          </a:p>
        </p:txBody>
      </p:sp>
      <p:pic>
        <p:nvPicPr>
          <p:cNvPr id="158723" name="Picture 3"/>
          <p:cNvPicPr>
            <a:picLocks noGrp="1" noChangeAspect="1" noChangeArrowheads="1"/>
          </p:cNvPicPr>
          <p:nvPr>
            <p:ph sz="quarter" idx="1"/>
          </p:nvPr>
        </p:nvPicPr>
        <p:blipFill>
          <a:blip r:embed="rId2" cstate="print"/>
          <a:srcRect l="4384" t="34272" r="27144" b="9670"/>
          <a:stretch>
            <a:fillRect/>
          </a:stretch>
        </p:blipFill>
        <p:spPr bwMode="auto">
          <a:xfrm>
            <a:off x="0" y="1508231"/>
            <a:ext cx="9017980" cy="415301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chemeClr val="accent2">
                    <a:lumMod val="75000"/>
                  </a:schemeClr>
                </a:solidFill>
              </a:rPr>
              <a:t>II. LES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Les mutations des modes de consommation.</a:t>
            </a:r>
            <a:endParaRPr lang="en-US" sz="2000" dirty="0"/>
          </a:p>
        </p:txBody>
      </p:sp>
      <p:sp>
        <p:nvSpPr>
          <p:cNvPr id="3" name="Content Placeholder 2"/>
          <p:cNvSpPr>
            <a:spLocks noGrp="1"/>
          </p:cNvSpPr>
          <p:nvPr>
            <p:ph sz="quarter" idx="1"/>
          </p:nvPr>
        </p:nvSpPr>
        <p:spPr/>
        <p:txBody>
          <a:bodyPr>
            <a:normAutofit/>
          </a:bodyPr>
          <a:lstStyle/>
          <a:p>
            <a:r>
              <a:rPr lang="fr-FR" sz="2000" b="1" dirty="0" smtClean="0"/>
              <a:t>Répertoires d’action et des logiques de mobilisation</a:t>
            </a:r>
            <a:r>
              <a:rPr lang="fr-FR" sz="2000" dirty="0" smtClean="0"/>
              <a:t>. </a:t>
            </a:r>
          </a:p>
          <a:p>
            <a:pPr>
              <a:buFont typeface="Wingdings" pitchFamily="2" charset="2"/>
              <a:buChar char="Ø"/>
            </a:pPr>
            <a:r>
              <a:rPr lang="fr-FR" sz="2000" dirty="0" smtClean="0"/>
              <a:t>le </a:t>
            </a:r>
            <a:r>
              <a:rPr lang="fr-FR" sz="2000" b="1" dirty="0" smtClean="0"/>
              <a:t>boycott</a:t>
            </a:r>
            <a:r>
              <a:rPr lang="fr-FR" sz="2000" dirty="0" smtClean="0"/>
              <a:t> de certains produits par les consommateurs est un mode d’action ancien. </a:t>
            </a:r>
            <a:r>
              <a:rPr lang="en-US" sz="2000" b="1" dirty="0" smtClean="0">
                <a:solidFill>
                  <a:schemeClr val="accent2">
                    <a:lumMod val="75000"/>
                  </a:schemeClr>
                </a:solidFill>
              </a:rPr>
              <a:t>Albert Hirschman</a:t>
            </a:r>
            <a:r>
              <a:rPr lang="en-US" sz="2000" dirty="0" smtClean="0">
                <a:solidFill>
                  <a:schemeClr val="accent2">
                    <a:lumMod val="75000"/>
                  </a:schemeClr>
                </a:solidFill>
              </a:rPr>
              <a:t> </a:t>
            </a:r>
            <a:r>
              <a:rPr lang="en-US" sz="2000" i="1" dirty="0" smtClean="0"/>
              <a:t>Exit, Voice and Loyalty</a:t>
            </a:r>
            <a:r>
              <a:rPr lang="en-US" sz="2000" dirty="0" smtClean="0"/>
              <a:t>. </a:t>
            </a:r>
            <a:r>
              <a:rPr lang="fr-FR" sz="2000" dirty="0" smtClean="0"/>
              <a:t>(1970). </a:t>
            </a:r>
          </a:p>
          <a:p>
            <a:pPr>
              <a:buFont typeface="Wingdings" pitchFamily="2" charset="2"/>
              <a:buChar char="Ø"/>
            </a:pPr>
            <a:r>
              <a:rPr lang="fr-FR" sz="2000" dirty="0" smtClean="0"/>
              <a:t>Le </a:t>
            </a:r>
            <a:r>
              <a:rPr lang="fr-FR" sz="2000" b="1" dirty="0" smtClean="0"/>
              <a:t>glanage</a:t>
            </a:r>
            <a:r>
              <a:rPr lang="fr-FR" sz="2000" dirty="0" smtClean="0"/>
              <a:t> comme acte politique (</a:t>
            </a:r>
            <a:r>
              <a:rPr lang="fr-FR" sz="2000" dirty="0" err="1" smtClean="0"/>
              <a:t>freegan</a:t>
            </a:r>
            <a:r>
              <a:rPr lang="fr-FR" sz="2000" dirty="0" smtClean="0"/>
              <a:t>)</a:t>
            </a:r>
          </a:p>
          <a:p>
            <a:pPr lvl="0">
              <a:buFont typeface="Wingdings" pitchFamily="2" charset="2"/>
              <a:buChar char="q"/>
            </a:pPr>
            <a:r>
              <a:rPr lang="fr-FR" sz="2000" b="1" dirty="0" smtClean="0"/>
              <a:t>Motifs plus individuels liés à la santé ou à un choix de qualité gustative liés aux circuits courts.</a:t>
            </a:r>
            <a:r>
              <a:rPr lang="fr-FR" sz="2000" dirty="0" smtClean="0"/>
              <a:t> </a:t>
            </a:r>
          </a:p>
          <a:p>
            <a:pPr lvl="0" algn="just">
              <a:buFont typeface="Wingdings" pitchFamily="2" charset="2"/>
              <a:buChar char="q"/>
            </a:pPr>
            <a:r>
              <a:rPr lang="fr-FR" sz="2000" dirty="0" err="1" smtClean="0"/>
              <a:t>Amap</a:t>
            </a:r>
            <a:r>
              <a:rPr lang="fr-FR" sz="2000" dirty="0" smtClean="0"/>
              <a:t> (associations pour le maintien de l’agriculture paysanne) =&gt; garantir un revenu au producteur</a:t>
            </a:r>
            <a:endParaRPr lang="en-US" sz="2000" dirty="0" smtClean="0"/>
          </a:p>
          <a:p>
            <a:pPr lvl="0" algn="just">
              <a:buFont typeface="Wingdings" pitchFamily="2" charset="2"/>
              <a:buChar char="q"/>
            </a:pPr>
            <a:r>
              <a:rPr lang="fr-FR" sz="2000" dirty="0" smtClean="0"/>
              <a:t>Le </a:t>
            </a:r>
            <a:r>
              <a:rPr lang="fr-FR" sz="2000" b="1" dirty="0" smtClean="0"/>
              <a:t>mouvement pour la décroissance</a:t>
            </a:r>
            <a:r>
              <a:rPr lang="fr-FR" sz="2000" dirty="0" smtClean="0"/>
              <a:t> qui s’est notamment développé, sous l’inspiration des théories du Roumain </a:t>
            </a:r>
            <a:r>
              <a:rPr lang="fr-FR" sz="2000" b="1" dirty="0" smtClean="0">
                <a:solidFill>
                  <a:schemeClr val="accent2">
                    <a:lumMod val="75000"/>
                  </a:schemeClr>
                </a:solidFill>
              </a:rPr>
              <a:t>Nicholas </a:t>
            </a:r>
            <a:r>
              <a:rPr lang="fr-FR" sz="2000" b="1" dirty="0" err="1" smtClean="0">
                <a:solidFill>
                  <a:schemeClr val="accent2">
                    <a:lumMod val="75000"/>
                  </a:schemeClr>
                </a:solidFill>
              </a:rPr>
              <a:t>Georgescu</a:t>
            </a:r>
            <a:r>
              <a:rPr lang="fr-FR" sz="2000" b="1" dirty="0" smtClean="0">
                <a:solidFill>
                  <a:schemeClr val="accent2">
                    <a:lumMod val="75000"/>
                  </a:schemeClr>
                </a:solidFill>
              </a:rPr>
              <a:t>-</a:t>
            </a:r>
            <a:r>
              <a:rPr lang="fr-FR" sz="2000" b="1" dirty="0" err="1" smtClean="0">
                <a:solidFill>
                  <a:schemeClr val="accent2">
                    <a:lumMod val="75000"/>
                  </a:schemeClr>
                </a:solidFill>
              </a:rPr>
              <a:t>Roegen</a:t>
            </a:r>
            <a:r>
              <a:rPr lang="fr-FR" sz="2000" b="1" dirty="0" smtClean="0">
                <a:solidFill>
                  <a:schemeClr val="accent2">
                    <a:lumMod val="75000"/>
                  </a:schemeClr>
                </a:solidFill>
              </a:rPr>
              <a:t> </a:t>
            </a:r>
            <a:r>
              <a:rPr lang="fr-FR" sz="2000" dirty="0" smtClean="0"/>
              <a:t>(1906-1994),</a:t>
            </a:r>
            <a:r>
              <a:rPr lang="fr-FR" sz="2000" i="1" dirty="0" smtClean="0"/>
              <a:t> Demain la décroissance : entropie, écologie, économie</a:t>
            </a:r>
            <a:r>
              <a:rPr lang="fr-FR" sz="2000" dirty="0" smtClean="0"/>
              <a:t>, 1979. </a:t>
            </a:r>
            <a:endParaRPr lang="fr-FR" sz="2000" dirty="0" smtClean="0"/>
          </a:p>
          <a:p>
            <a:pPr lvl="0" algn="just">
              <a:buFont typeface="Wingdings" pitchFamily="2" charset="2"/>
              <a:buChar char="q"/>
            </a:pPr>
            <a:r>
              <a:rPr lang="en-US" sz="2000" b="1" dirty="0" smtClean="0">
                <a:solidFill>
                  <a:schemeClr val="accent2">
                    <a:lumMod val="75000"/>
                  </a:schemeClr>
                </a:solidFill>
              </a:rPr>
              <a:t>Serge </a:t>
            </a:r>
            <a:r>
              <a:rPr lang="en-US" sz="2000" b="1" dirty="0" err="1" smtClean="0">
                <a:solidFill>
                  <a:schemeClr val="accent2">
                    <a:lumMod val="75000"/>
                  </a:schemeClr>
                </a:solidFill>
              </a:rPr>
              <a:t>Latouche</a:t>
            </a:r>
            <a:r>
              <a:rPr lang="en-US" sz="2000" b="1" dirty="0" smtClean="0"/>
              <a:t>, </a:t>
            </a:r>
            <a:r>
              <a:rPr lang="en-US" sz="2000" i="1" dirty="0" smtClean="0"/>
              <a:t>Le </a:t>
            </a:r>
            <a:r>
              <a:rPr lang="en-US" sz="2000" i="1" dirty="0" err="1" smtClean="0"/>
              <a:t>Pari</a:t>
            </a:r>
            <a:r>
              <a:rPr lang="en-US" sz="2000" i="1" dirty="0" smtClean="0"/>
              <a:t> de la </a:t>
            </a:r>
            <a:r>
              <a:rPr lang="en-US" sz="2000" i="1" dirty="0" err="1" smtClean="0"/>
              <a:t>décroissance</a:t>
            </a:r>
            <a:r>
              <a:rPr lang="en-US" sz="2000" dirty="0" smtClean="0"/>
              <a:t>,</a:t>
            </a:r>
            <a:r>
              <a:rPr lang="en-US" sz="2000" i="1" dirty="0" smtClean="0"/>
              <a:t> </a:t>
            </a:r>
            <a:r>
              <a:rPr lang="en-US" sz="2000" dirty="0" smtClean="0"/>
              <a:t>2006.</a:t>
            </a:r>
            <a:endParaRPr lang="en-US" sz="2000"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chemeClr val="accent2">
                    <a:lumMod val="75000"/>
                  </a:schemeClr>
                </a:solidFill>
              </a:rPr>
              <a:t>II. LES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Les mutations des modes de consommation.</a:t>
            </a:r>
            <a:endParaRPr lang="en-US" sz="2000" dirty="0"/>
          </a:p>
        </p:txBody>
      </p:sp>
      <p:sp>
        <p:nvSpPr>
          <p:cNvPr id="3" name="Content Placeholder 2"/>
          <p:cNvSpPr>
            <a:spLocks noGrp="1"/>
          </p:cNvSpPr>
          <p:nvPr>
            <p:ph sz="quarter" idx="1"/>
          </p:nvPr>
        </p:nvSpPr>
        <p:spPr/>
        <p:txBody>
          <a:bodyPr>
            <a:normAutofit/>
          </a:bodyPr>
          <a:lstStyle/>
          <a:p>
            <a:pPr algn="just">
              <a:buFont typeface="Wingdings" pitchFamily="2" charset="2"/>
              <a:buChar char="q"/>
            </a:pPr>
            <a:r>
              <a:rPr lang="fr-FR" sz="2000" b="1" dirty="0" smtClean="0">
                <a:solidFill>
                  <a:schemeClr val="accent2">
                    <a:lumMod val="75000"/>
                  </a:schemeClr>
                </a:solidFill>
              </a:rPr>
              <a:t>Arnaud </a:t>
            </a:r>
            <a:r>
              <a:rPr lang="fr-FR" sz="2000" b="1" dirty="0" err="1" smtClean="0">
                <a:solidFill>
                  <a:schemeClr val="accent2">
                    <a:lumMod val="75000"/>
                  </a:schemeClr>
                </a:solidFill>
              </a:rPr>
              <a:t>Mège</a:t>
            </a:r>
            <a:r>
              <a:rPr lang="fr-FR" sz="2000" dirty="0" smtClean="0">
                <a:solidFill>
                  <a:schemeClr val="accent2">
                    <a:lumMod val="75000"/>
                  </a:schemeClr>
                </a:solidFill>
              </a:rPr>
              <a:t> </a:t>
            </a:r>
            <a:r>
              <a:rPr lang="fr-FR" sz="2000" dirty="0" smtClean="0"/>
              <a:t>dans « « Faire autrement ». Tensions entre idéaux et contraintes pratiques de militants pour la décroissance », </a:t>
            </a:r>
            <a:r>
              <a:rPr lang="fr-FR" sz="2000" i="1" dirty="0" smtClean="0"/>
              <a:t>Terrains &amp; travaux</a:t>
            </a:r>
            <a:r>
              <a:rPr lang="fr-FR" sz="2000" dirty="0" smtClean="0"/>
              <a:t>, 2017: « faire moins » / « faire soi-même » /« faire sans » </a:t>
            </a:r>
          </a:p>
          <a:p>
            <a:pPr algn="just">
              <a:buFont typeface="Wingdings" pitchFamily="2" charset="2"/>
              <a:buChar char="q"/>
            </a:pPr>
            <a:r>
              <a:rPr lang="fr-FR" sz="2000" b="1" dirty="0" err="1" smtClean="0">
                <a:solidFill>
                  <a:schemeClr val="accent2">
                    <a:lumMod val="75000"/>
                  </a:schemeClr>
                </a:solidFill>
              </a:rPr>
              <a:t>Amitai</a:t>
            </a:r>
            <a:r>
              <a:rPr lang="fr-FR" sz="2000" b="1" dirty="0" smtClean="0">
                <a:solidFill>
                  <a:schemeClr val="accent2">
                    <a:lumMod val="75000"/>
                  </a:schemeClr>
                </a:solidFill>
              </a:rPr>
              <a:t> </a:t>
            </a:r>
            <a:r>
              <a:rPr lang="fr-FR" sz="2000" b="1" dirty="0" err="1" smtClean="0">
                <a:solidFill>
                  <a:schemeClr val="accent2">
                    <a:lumMod val="75000"/>
                  </a:schemeClr>
                </a:solidFill>
              </a:rPr>
              <a:t>Etzioni</a:t>
            </a:r>
            <a:r>
              <a:rPr lang="fr-FR" sz="2000" dirty="0" smtClean="0"/>
              <a:t>, dans un article « The Post Affluent Society », </a:t>
            </a:r>
            <a:r>
              <a:rPr lang="fr-FR" sz="2000" i="1" dirty="0" err="1" smtClean="0"/>
              <a:t>Review</a:t>
            </a:r>
            <a:r>
              <a:rPr lang="fr-FR" sz="2000" i="1" dirty="0" smtClean="0"/>
              <a:t> of Social </a:t>
            </a:r>
            <a:r>
              <a:rPr lang="fr-FR" sz="2000" i="1" dirty="0" err="1" smtClean="0"/>
              <a:t>Economy</a:t>
            </a:r>
            <a:r>
              <a:rPr lang="fr-FR" sz="2000" dirty="0" smtClean="0"/>
              <a:t>, 2004  distingue trois niveaux de simplicité </a:t>
            </a:r>
            <a:r>
              <a:rPr lang="fr-FR" sz="2000" dirty="0" smtClean="0"/>
              <a:t>volontaire : </a:t>
            </a:r>
            <a:r>
              <a:rPr lang="fr-FR" sz="2000" i="1" dirty="0" err="1" smtClean="0"/>
              <a:t>downshifters</a:t>
            </a:r>
            <a:r>
              <a:rPr lang="fr-FR" sz="2000" i="1" dirty="0" smtClean="0"/>
              <a:t> / </a:t>
            </a:r>
            <a:r>
              <a:rPr lang="fr-FR" sz="2000" i="1" dirty="0" err="1" smtClean="0"/>
              <a:t>strong</a:t>
            </a:r>
            <a:r>
              <a:rPr lang="fr-FR" sz="2000" i="1" dirty="0" smtClean="0"/>
              <a:t> </a:t>
            </a:r>
            <a:r>
              <a:rPr lang="fr-FR" sz="2000" i="1" dirty="0" err="1" smtClean="0"/>
              <a:t>simplifiers</a:t>
            </a:r>
            <a:r>
              <a:rPr lang="fr-FR" sz="2000" i="1" dirty="0" smtClean="0"/>
              <a:t> / </a:t>
            </a:r>
            <a:r>
              <a:rPr lang="fr-FR" sz="2000" i="1" dirty="0" smtClean="0"/>
              <a:t>simple living </a:t>
            </a:r>
            <a:r>
              <a:rPr lang="fr-FR" sz="2000" i="1" dirty="0" err="1" smtClean="0"/>
              <a:t>movement</a:t>
            </a:r>
            <a:r>
              <a:rPr lang="fr-FR" sz="2000" dirty="0" smtClean="0"/>
              <a:t> </a:t>
            </a:r>
            <a:endParaRPr lang="en-US" sz="2000" dirty="0" smtClean="0"/>
          </a:p>
          <a:p>
            <a:pPr algn="just"/>
            <a:r>
              <a:rPr lang="fr-FR" sz="2000" dirty="0" smtClean="0"/>
              <a:t>Le système capitaliste est capable de s’adapter en intégrant les critiques dont il fait l’objet.</a:t>
            </a:r>
          </a:p>
          <a:p>
            <a:pPr algn="just"/>
            <a:r>
              <a:rPr lang="fr-FR" sz="2000" dirty="0" smtClean="0"/>
              <a:t>Face à l’asymétrie d’information (</a:t>
            </a:r>
            <a:r>
              <a:rPr lang="fr-FR" sz="2000" dirty="0" err="1" smtClean="0"/>
              <a:t>greenwashing</a:t>
            </a:r>
            <a:r>
              <a:rPr lang="fr-FR" sz="2000" dirty="0" smtClean="0"/>
              <a:t>, mensonge), les pouvoirs publics ont de ce point de vu </a:t>
            </a:r>
            <a:r>
              <a:rPr lang="fr-FR" sz="2000" b="1" dirty="0" smtClean="0"/>
              <a:t>institutionnalisé des labels</a:t>
            </a:r>
            <a:r>
              <a:rPr lang="fr-FR" sz="2000" dirty="0" smtClean="0"/>
              <a:t> (agriculture biologique) qui servent de garantie et de </a:t>
            </a:r>
            <a:r>
              <a:rPr lang="fr-FR" sz="2000" dirty="0" smtClean="0"/>
              <a:t>référence. </a:t>
            </a:r>
            <a:endParaRPr lang="fr-FR" sz="2000"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153400" cy="869950"/>
          </a:xfrm>
        </p:spPr>
        <p:txBody>
          <a:bodyPr>
            <a:normAutofit/>
          </a:bodyPr>
          <a:lstStyle/>
          <a:p>
            <a:r>
              <a:rPr lang="fr-FR" sz="2800" b="1" dirty="0" smtClean="0">
                <a:solidFill>
                  <a:srgbClr val="7030A0"/>
                </a:solidFill>
              </a:rPr>
              <a:t>Karl Marx un classique ?</a:t>
            </a:r>
            <a:endParaRPr lang="fr-FR" sz="2800" b="1" dirty="0">
              <a:solidFill>
                <a:srgbClr val="7030A0"/>
              </a:solidFill>
            </a:endParaRPr>
          </a:p>
        </p:txBody>
      </p:sp>
      <p:sp>
        <p:nvSpPr>
          <p:cNvPr id="4" name="Content Placeholder 3"/>
          <p:cNvSpPr>
            <a:spLocks noGrp="1"/>
          </p:cNvSpPr>
          <p:nvPr>
            <p:ph sz="quarter" idx="4"/>
          </p:nvPr>
        </p:nvSpPr>
        <p:spPr>
          <a:xfrm>
            <a:off x="1691680" y="1772816"/>
            <a:ext cx="7272808" cy="4392488"/>
          </a:xfrm>
        </p:spPr>
        <p:txBody>
          <a:bodyPr>
            <a:noAutofit/>
          </a:bodyPr>
          <a:lstStyle/>
          <a:p>
            <a:pPr algn="just">
              <a:buNone/>
            </a:pPr>
            <a:r>
              <a:rPr lang="fr-FR" sz="1600" dirty="0" smtClean="0"/>
              <a:t>      </a:t>
            </a:r>
            <a:r>
              <a:rPr lang="fr-FR" sz="1200" dirty="0" smtClean="0"/>
              <a:t>Naît à Trèves (Rhénanie-Palatinat), Karl Marx est issu d’une famille juive convertie au protestantisme. Son père, Heinrich Marx, était avocat et grand admirateur des philosophes français du siècle des Lumières. Durant ses études universitaires Marx fréquente les « jeunes hégéliens », groupe d’étudiants contestataires, admirateurs du philosophe allemand Friedrich Hegel.  En 1841, il obtient un doctorat de philosophie sur </a:t>
            </a:r>
            <a:r>
              <a:rPr lang="fr-FR" sz="1200" i="1" dirty="0" smtClean="0"/>
              <a:t>La Différence de la philosophie de la nature chez Démocrite et Epicure. </a:t>
            </a:r>
            <a:endParaRPr lang="fr-FR" sz="1200" dirty="0" smtClean="0"/>
          </a:p>
          <a:p>
            <a:pPr algn="just">
              <a:buNone/>
            </a:pPr>
            <a:r>
              <a:rPr lang="fr-FR" sz="1200" dirty="0" smtClean="0"/>
              <a:t>        Mais son engagement politique lui ferme les portes de l’Université, il se dirige alors vers le journalisme et devient rédacteur en chef de la </a:t>
            </a:r>
            <a:r>
              <a:rPr lang="fr-FR" sz="1200" i="1" dirty="0" smtClean="0"/>
              <a:t>Gazette Rhénane</a:t>
            </a:r>
            <a:r>
              <a:rPr lang="fr-FR" sz="1200" dirty="0" smtClean="0"/>
              <a:t>. C’est à cette époque qu’il fait la connaissance de Friedrich Engels (1820-1895), qui sera tout au long de sa vie son compagnon de route intellectuel mais aussi son principal soutien financier. Marx s’installe en France en 1843 pour poursuivre ses activités de journalisme après l’interdiction de la </a:t>
            </a:r>
            <a:r>
              <a:rPr lang="fr-FR" sz="1200" i="1" dirty="0" smtClean="0"/>
              <a:t>Gazette Rhénane</a:t>
            </a:r>
            <a:r>
              <a:rPr lang="fr-FR" sz="1200" dirty="0" smtClean="0"/>
              <a:t>. Il publie la même année </a:t>
            </a:r>
            <a:r>
              <a:rPr lang="fr-FR" sz="1200" i="1" dirty="0" smtClean="0"/>
              <a:t>Critique de la philosophie du droit de Hegel</a:t>
            </a:r>
            <a:r>
              <a:rPr lang="fr-FR" sz="1200" dirty="0" smtClean="0"/>
              <a:t>. Il sera expulsé pour des écrits critiques à l’égard du gouvernement prussien. Durant cette période, il rédige l’</a:t>
            </a:r>
            <a:r>
              <a:rPr lang="fr-FR" sz="1200" i="1" dirty="0" smtClean="0"/>
              <a:t>Idéologie allemande </a:t>
            </a:r>
            <a:r>
              <a:rPr lang="fr-FR" sz="1200" dirty="0" smtClean="0"/>
              <a:t>et les </a:t>
            </a:r>
            <a:r>
              <a:rPr lang="fr-FR" sz="1200" i="1" dirty="0" smtClean="0"/>
              <a:t>Thèses sur Feuerbach</a:t>
            </a:r>
            <a:r>
              <a:rPr lang="fr-FR" sz="1200" dirty="0" smtClean="0"/>
              <a:t> (1845). La révolution qui balaie l’Europe en 1848 le mène à rédiger avec Engels son célèbre</a:t>
            </a:r>
            <a:r>
              <a:rPr lang="fr-FR" sz="1200" i="1" dirty="0" smtClean="0"/>
              <a:t> Manifeste du parti communiste</a:t>
            </a:r>
            <a:r>
              <a:rPr lang="fr-FR" sz="1200" dirty="0" smtClean="0"/>
              <a:t>.  Il tirera les leçons de la désillusion dans </a:t>
            </a:r>
            <a:r>
              <a:rPr lang="fr-FR" sz="1200" i="1" dirty="0" smtClean="0"/>
              <a:t>Les luttes de classes en France </a:t>
            </a:r>
            <a:r>
              <a:rPr lang="fr-FR" sz="1200" dirty="0" smtClean="0"/>
              <a:t>(1850) et </a:t>
            </a:r>
            <a:r>
              <a:rPr lang="fr-FR" sz="1200" i="1" dirty="0" smtClean="0"/>
              <a:t>Le 18 Brumaire Louis Bonaparte </a:t>
            </a:r>
            <a:r>
              <a:rPr lang="fr-FR" sz="1200" dirty="0" smtClean="0"/>
              <a:t>(1852). </a:t>
            </a:r>
          </a:p>
          <a:p>
            <a:pPr algn="just">
              <a:buNone/>
            </a:pPr>
            <a:r>
              <a:rPr lang="fr-FR" sz="1200" dirty="0" smtClean="0"/>
              <a:t>       De nouveau expulsé en 1848, il s’installe définitivement à Londres. Menant une vie de misère, il consacre son temps à l’écriture et à la défense du mouvement ouvrier (il participe à la création de l’Association internationale des travailleurs en 1864 et soutien la Commune de Paris en 1870....Dans sa </a:t>
            </a:r>
            <a:r>
              <a:rPr lang="fr-FR" sz="1200" i="1" dirty="0" smtClean="0"/>
              <a:t>Critique du programme de Gotha </a:t>
            </a:r>
            <a:r>
              <a:rPr lang="fr-FR" sz="1200" dirty="0" smtClean="0"/>
              <a:t>(1875), il s’élève contre le courant anarchiste (autour de Bakounine) et surtout contre le socialisme d’Etat hérité de Ferdinand Lassalle (1825-1864) puisque l’Etat est pour lui, avec le marché, une source d’aliénation, résultant de la division du travail.  Boulimique de lectures, Marx publie le tome 1 du</a:t>
            </a:r>
            <a:r>
              <a:rPr lang="fr-FR" sz="1200" i="1" dirty="0" smtClean="0"/>
              <a:t> Capital</a:t>
            </a:r>
            <a:r>
              <a:rPr lang="fr-FR" sz="1200" dirty="0" smtClean="0"/>
              <a:t> en 1867. Il meurt à Londres le 14 mars 1883.</a:t>
            </a:r>
            <a:endParaRPr lang="fr-FR" sz="1200" dirty="0"/>
          </a:p>
        </p:txBody>
      </p:sp>
      <p:sp>
        <p:nvSpPr>
          <p:cNvPr id="5" name="Text Placeholder 4"/>
          <p:cNvSpPr>
            <a:spLocks noGrp="1"/>
          </p:cNvSpPr>
          <p:nvPr>
            <p:ph type="body" sz="quarter" idx="1"/>
          </p:nvPr>
        </p:nvSpPr>
        <p:spPr>
          <a:xfrm>
            <a:off x="609600" y="1752600"/>
            <a:ext cx="1442120" cy="884312"/>
          </a:xfrm>
        </p:spPr>
        <p:txBody>
          <a:bodyPr>
            <a:normAutofit fontScale="92500" lnSpcReduction="10000"/>
          </a:bodyPr>
          <a:lstStyle/>
          <a:p>
            <a:r>
              <a:rPr lang="fr-FR" dirty="0" smtClean="0"/>
              <a:t>Karl Marx </a:t>
            </a:r>
            <a:r>
              <a:rPr lang="fr-FR" b="0" dirty="0" smtClean="0"/>
              <a:t>(1818-1883)</a:t>
            </a:r>
          </a:p>
        </p:txBody>
      </p:sp>
      <p:sp>
        <p:nvSpPr>
          <p:cNvPr id="6" name="Text Placeholder 5"/>
          <p:cNvSpPr>
            <a:spLocks noGrp="1"/>
          </p:cNvSpPr>
          <p:nvPr>
            <p:ph type="body" sz="quarter" idx="3"/>
          </p:nvPr>
        </p:nvSpPr>
        <p:spPr>
          <a:xfrm>
            <a:off x="2483768" y="1556792"/>
            <a:ext cx="6203032" cy="164232"/>
          </a:xfrm>
        </p:spPr>
        <p:txBody>
          <a:bodyPr>
            <a:normAutofit fontScale="25000" lnSpcReduction="20000"/>
          </a:bodyPr>
          <a:lstStyle/>
          <a:p>
            <a:endParaRPr lang="fr-FR" dirty="0"/>
          </a:p>
        </p:txBody>
      </p:sp>
      <p:pic>
        <p:nvPicPr>
          <p:cNvPr id="25602" name="Picture 2"/>
          <p:cNvPicPr>
            <a:picLocks noGrp="1" noChangeAspect="1" noChangeArrowheads="1"/>
          </p:cNvPicPr>
          <p:nvPr>
            <p:ph sz="quarter" idx="2"/>
          </p:nvPr>
        </p:nvPicPr>
        <p:blipFill>
          <a:blip r:embed="rId2" cstate="print"/>
          <a:srcRect l="22605" t="16693" r="40656" b="14132"/>
          <a:stretch>
            <a:fillRect/>
          </a:stretch>
        </p:blipFill>
        <p:spPr bwMode="auto">
          <a:xfrm>
            <a:off x="539551" y="2996952"/>
            <a:ext cx="1512169" cy="2016224"/>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b="1" dirty="0" smtClean="0">
                <a:solidFill>
                  <a:srgbClr val="7030A0"/>
                </a:solidFill>
              </a:rPr>
              <a:t>L’écolabel</a:t>
            </a:r>
            <a:endParaRPr lang="en-US" sz="3200" b="1" dirty="0">
              <a:solidFill>
                <a:srgbClr val="7030A0"/>
              </a:solidFill>
            </a:endParaRPr>
          </a:p>
        </p:txBody>
      </p:sp>
      <p:pic>
        <p:nvPicPr>
          <p:cNvPr id="6" name="Picture 2"/>
          <p:cNvPicPr>
            <a:picLocks noGrp="1" noChangeAspect="1" noChangeArrowheads="1"/>
          </p:cNvPicPr>
          <p:nvPr>
            <p:ph sz="quarter" idx="1"/>
          </p:nvPr>
        </p:nvPicPr>
        <p:blipFill>
          <a:blip r:embed="rId2" cstate="print"/>
          <a:srcRect l="17068" t="30508" r="63864" b="23729"/>
          <a:stretch>
            <a:fillRect/>
          </a:stretch>
        </p:blipFill>
        <p:spPr bwMode="auto">
          <a:xfrm>
            <a:off x="1371600" y="1981200"/>
            <a:ext cx="2789725" cy="3766112"/>
          </a:xfrm>
          <a:prstGeom prst="rect">
            <a:avLst/>
          </a:prstGeom>
          <a:noFill/>
          <a:ln w="9525">
            <a:noFill/>
            <a:miter lim="800000"/>
            <a:headEnd/>
            <a:tailEnd/>
          </a:ln>
        </p:spPr>
      </p:pic>
      <p:sp>
        <p:nvSpPr>
          <p:cNvPr id="7" name="TextBox 6"/>
          <p:cNvSpPr txBox="1"/>
          <p:nvPr/>
        </p:nvSpPr>
        <p:spPr>
          <a:xfrm>
            <a:off x="4876800" y="2133600"/>
            <a:ext cx="2895600" cy="2585323"/>
          </a:xfrm>
          <a:prstGeom prst="rect">
            <a:avLst/>
          </a:prstGeom>
          <a:noFill/>
        </p:spPr>
        <p:txBody>
          <a:bodyPr wrap="square" rtlCol="0">
            <a:spAutoFit/>
          </a:bodyPr>
          <a:lstStyle/>
          <a:p>
            <a:r>
              <a:rPr lang="fr-FR" dirty="0" smtClean="0"/>
              <a:t>L’Écolabel européen a été créé en 1992 par la Commission européenne, pour permettre aux consommateurs d’identifier les produits les plus respectueux de l’environnement tout au long de leur cycle de vie.</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chemeClr val="accent2">
                    <a:lumMod val="75000"/>
                  </a:schemeClr>
                </a:solidFill>
              </a:rPr>
              <a:t>II. LES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A. Les mutations des modes de consommation.</a:t>
            </a:r>
            <a:endParaRPr lang="en-US" sz="2000" dirty="0"/>
          </a:p>
        </p:txBody>
      </p:sp>
      <p:sp>
        <p:nvSpPr>
          <p:cNvPr id="3" name="Content Placeholder 2"/>
          <p:cNvSpPr>
            <a:spLocks noGrp="1"/>
          </p:cNvSpPr>
          <p:nvPr>
            <p:ph sz="quarter" idx="1"/>
          </p:nvPr>
        </p:nvSpPr>
        <p:spPr/>
        <p:txBody>
          <a:bodyPr>
            <a:noAutofit/>
          </a:bodyPr>
          <a:lstStyle/>
          <a:p>
            <a:pPr algn="just">
              <a:buNone/>
            </a:pPr>
            <a:r>
              <a:rPr lang="fr-FR" sz="1800" b="1" u="sng" dirty="0" smtClean="0"/>
              <a:t>2. La consommation collaborative</a:t>
            </a:r>
            <a:r>
              <a:rPr lang="fr-FR" sz="1800" b="1" u="sng" dirty="0" smtClean="0"/>
              <a:t>.</a:t>
            </a:r>
            <a:endParaRPr lang="fr-FR" sz="1800" u="sng" dirty="0" smtClean="0"/>
          </a:p>
          <a:p>
            <a:pPr algn="just"/>
            <a:r>
              <a:rPr lang="fr-FR" sz="1800" dirty="0" smtClean="0"/>
              <a:t>La </a:t>
            </a:r>
            <a:r>
              <a:rPr lang="fr-FR" sz="1800" b="1" dirty="0" smtClean="0"/>
              <a:t>consommation collaborative modifierait la logique du capitalisme par une transformation fondamentale du rapport à la propriété.</a:t>
            </a:r>
            <a:r>
              <a:rPr lang="fr-FR" sz="1800" dirty="0" smtClean="0"/>
              <a:t> </a:t>
            </a:r>
          </a:p>
          <a:p>
            <a:pPr algn="just"/>
            <a:r>
              <a:rPr lang="fr-FR" sz="1800" dirty="0" smtClean="0"/>
              <a:t>Mise en relation des particuliers ne se connaissant pas au préalable pour réaliser des transactions.</a:t>
            </a:r>
          </a:p>
          <a:p>
            <a:pPr lvl="0" algn="just">
              <a:buFont typeface="Wingdings" pitchFamily="2" charset="2"/>
              <a:buChar char="Ø"/>
            </a:pPr>
            <a:r>
              <a:rPr lang="fr-FR" sz="1800" dirty="0" smtClean="0">
                <a:solidFill>
                  <a:schemeClr val="bg2">
                    <a:lumMod val="25000"/>
                  </a:schemeClr>
                </a:solidFill>
              </a:rPr>
              <a:t>la location entre particuliers ;</a:t>
            </a:r>
            <a:endParaRPr lang="en-US" sz="1800" dirty="0" smtClean="0">
              <a:solidFill>
                <a:schemeClr val="bg2">
                  <a:lumMod val="25000"/>
                </a:schemeClr>
              </a:solidFill>
            </a:endParaRPr>
          </a:p>
          <a:p>
            <a:pPr lvl="0" algn="just">
              <a:buFont typeface="Wingdings" pitchFamily="2" charset="2"/>
              <a:buChar char="Ø"/>
            </a:pPr>
            <a:r>
              <a:rPr lang="fr-FR" sz="1800" dirty="0" smtClean="0">
                <a:solidFill>
                  <a:schemeClr val="bg2">
                    <a:lumMod val="25000"/>
                  </a:schemeClr>
                </a:solidFill>
              </a:rPr>
              <a:t>le troc ou l'échange de biens et de services entre particuliers ;</a:t>
            </a:r>
            <a:endParaRPr lang="en-US" sz="1800" dirty="0" smtClean="0">
              <a:solidFill>
                <a:schemeClr val="bg2">
                  <a:lumMod val="25000"/>
                </a:schemeClr>
              </a:solidFill>
            </a:endParaRPr>
          </a:p>
          <a:p>
            <a:pPr lvl="0" algn="just">
              <a:buFont typeface="Wingdings" pitchFamily="2" charset="2"/>
              <a:buChar char="Ø"/>
            </a:pPr>
            <a:r>
              <a:rPr lang="fr-FR" sz="1800" dirty="0" smtClean="0">
                <a:solidFill>
                  <a:schemeClr val="bg2">
                    <a:lumMod val="25000"/>
                  </a:schemeClr>
                </a:solidFill>
              </a:rPr>
              <a:t>le covoiturage;</a:t>
            </a:r>
            <a:endParaRPr lang="en-US" sz="1800" dirty="0" smtClean="0">
              <a:solidFill>
                <a:schemeClr val="bg2">
                  <a:lumMod val="25000"/>
                </a:schemeClr>
              </a:solidFill>
            </a:endParaRPr>
          </a:p>
          <a:p>
            <a:pPr lvl="0" algn="just">
              <a:buFont typeface="Wingdings" pitchFamily="2" charset="2"/>
              <a:buChar char="Ø"/>
            </a:pPr>
            <a:r>
              <a:rPr lang="fr-FR" sz="1800" dirty="0" smtClean="0">
                <a:solidFill>
                  <a:schemeClr val="bg2">
                    <a:lumMod val="25000"/>
                  </a:schemeClr>
                </a:solidFill>
              </a:rPr>
              <a:t>le marché de l'occasion ;</a:t>
            </a:r>
            <a:endParaRPr lang="en-US" sz="1800" dirty="0" smtClean="0">
              <a:solidFill>
                <a:schemeClr val="bg2">
                  <a:lumMod val="25000"/>
                </a:schemeClr>
              </a:solidFill>
            </a:endParaRPr>
          </a:p>
          <a:p>
            <a:pPr lvl="0" algn="just">
              <a:buFont typeface="Wingdings" pitchFamily="2" charset="2"/>
              <a:buChar char="Ø"/>
            </a:pPr>
            <a:r>
              <a:rPr lang="fr-FR" sz="1800" dirty="0" smtClean="0">
                <a:solidFill>
                  <a:schemeClr val="bg2">
                    <a:lumMod val="25000"/>
                  </a:schemeClr>
                </a:solidFill>
              </a:rPr>
              <a:t>l'achat groupé ;</a:t>
            </a:r>
            <a:endParaRPr lang="en-US" sz="1800" dirty="0" smtClean="0">
              <a:solidFill>
                <a:schemeClr val="bg2">
                  <a:lumMod val="25000"/>
                </a:schemeClr>
              </a:solidFill>
            </a:endParaRPr>
          </a:p>
          <a:p>
            <a:pPr algn="just">
              <a:buFont typeface="Wingdings" pitchFamily="2" charset="2"/>
              <a:buChar char="Ø"/>
            </a:pPr>
            <a:r>
              <a:rPr lang="fr-FR" sz="1800" dirty="0" smtClean="0">
                <a:solidFill>
                  <a:schemeClr val="bg2">
                    <a:lumMod val="25000"/>
                  </a:schemeClr>
                </a:solidFill>
              </a:rPr>
              <a:t>le glanage</a:t>
            </a:r>
          </a:p>
          <a:p>
            <a:pPr>
              <a:buFont typeface="Wingdings" pitchFamily="2" charset="2"/>
              <a:buChar char="q"/>
            </a:pPr>
            <a:r>
              <a:rPr lang="fr-FR" sz="1800" b="1" dirty="0" smtClean="0"/>
              <a:t>mouvement d’</a:t>
            </a:r>
            <a:r>
              <a:rPr lang="fr-FR" sz="1800" b="1" i="1" dirty="0" err="1" smtClean="0"/>
              <a:t>empowerment</a:t>
            </a:r>
            <a:r>
              <a:rPr lang="fr-FR" sz="1800" b="1" dirty="0" smtClean="0"/>
              <a:t> du consommateur.</a:t>
            </a:r>
          </a:p>
          <a:p>
            <a:pPr algn="just">
              <a:buFont typeface="Wingdings" pitchFamily="2" charset="2"/>
              <a:buChar char="q"/>
            </a:pPr>
            <a:r>
              <a:rPr lang="fr-FR" sz="1800" dirty="0" smtClean="0"/>
              <a:t>Le consommateur passe du statut unique de « demandeur » à un </a:t>
            </a:r>
            <a:r>
              <a:rPr lang="fr-FR" sz="1800" b="1" dirty="0" smtClean="0"/>
              <a:t>double statut d’offre-demandeur.</a:t>
            </a:r>
            <a:r>
              <a:rPr lang="fr-FR" sz="1800" dirty="0" smtClean="0">
                <a:solidFill>
                  <a:schemeClr val="bg2">
                    <a:lumMod val="25000"/>
                  </a:schemeClr>
                </a:solidFill>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
            </a:r>
            <a:br>
              <a:rPr lang="fr-FR" sz="2000" b="1" dirty="0" smtClean="0">
                <a:solidFill>
                  <a:schemeClr val="accent2">
                    <a:lumMod val="75000"/>
                  </a:schemeClr>
                </a:solidFill>
              </a:rPr>
            </a:br>
            <a:r>
              <a:rPr lang="fr-FR" sz="2400" b="1" dirty="0" smtClean="0">
                <a:solidFill>
                  <a:schemeClr val="accent2">
                    <a:lumMod val="75000"/>
                  </a:schemeClr>
                </a:solidFill>
              </a:rPr>
              <a:t>II</a:t>
            </a:r>
            <a:r>
              <a:rPr lang="fr-FR" sz="2400" b="1" dirty="0" smtClean="0">
                <a:solidFill>
                  <a:schemeClr val="accent2">
                    <a:lumMod val="75000"/>
                  </a:schemeClr>
                </a:solidFill>
              </a:rPr>
              <a:t>. LES LIMITES ECOLOGIQUES DE LA CONSOMMATION.</a:t>
            </a:r>
            <a:br>
              <a:rPr lang="fr-FR" sz="2400" b="1" dirty="0" smtClean="0">
                <a:solidFill>
                  <a:schemeClr val="accent2">
                    <a:lumMod val="75000"/>
                  </a:schemeClr>
                </a:solidFill>
              </a:rPr>
            </a:br>
            <a:r>
              <a:rPr lang="fr-FR" sz="2400" b="1" dirty="0" smtClean="0">
                <a:solidFill>
                  <a:schemeClr val="accent2">
                    <a:lumMod val="75000"/>
                  </a:schemeClr>
                </a:solidFill>
              </a:rPr>
              <a:t>B. </a:t>
            </a:r>
            <a:r>
              <a:rPr lang="fr-FR" sz="2400" b="1" dirty="0" smtClean="0">
                <a:solidFill>
                  <a:schemeClr val="accent2">
                    <a:lumMod val="75000"/>
                  </a:schemeClr>
                </a:solidFill>
              </a:rPr>
              <a:t>Les mutations des </a:t>
            </a:r>
            <a:r>
              <a:rPr lang="fr-FR" sz="2400" b="1" dirty="0" smtClean="0">
                <a:solidFill>
                  <a:schemeClr val="accent2">
                    <a:lumMod val="75000"/>
                  </a:schemeClr>
                </a:solidFill>
              </a:rPr>
              <a:t>modes de </a:t>
            </a:r>
            <a:r>
              <a:rPr lang="fr-FR" sz="2400" b="1" dirty="0" smtClean="0">
                <a:solidFill>
                  <a:schemeClr val="accent2">
                    <a:lumMod val="75000"/>
                  </a:schemeClr>
                </a:solidFill>
              </a:rPr>
              <a:t>production.</a:t>
            </a:r>
            <a:r>
              <a:rPr lang="en-US" sz="2400" dirty="0" smtClean="0"/>
              <a:t/>
            </a:r>
            <a:br>
              <a:rPr lang="en-US" sz="2400" dirty="0" smtClean="0"/>
            </a:br>
            <a:endParaRPr lang="en-US" sz="2400" dirty="0"/>
          </a:p>
        </p:txBody>
      </p:sp>
      <p:sp>
        <p:nvSpPr>
          <p:cNvPr id="3" name="Content Placeholder 2"/>
          <p:cNvSpPr>
            <a:spLocks noGrp="1"/>
          </p:cNvSpPr>
          <p:nvPr>
            <p:ph sz="quarter" idx="1"/>
          </p:nvPr>
        </p:nvSpPr>
        <p:spPr/>
        <p:txBody>
          <a:bodyPr>
            <a:normAutofit fontScale="92500" lnSpcReduction="20000"/>
          </a:bodyPr>
          <a:lstStyle/>
          <a:p>
            <a:pPr>
              <a:buNone/>
            </a:pPr>
            <a:r>
              <a:rPr lang="fr-FR" sz="2000" b="1" u="sng" dirty="0" smtClean="0"/>
              <a:t>1</a:t>
            </a:r>
            <a:r>
              <a:rPr lang="fr-FR" sz="2000" b="1" u="sng" dirty="0" smtClean="0"/>
              <a:t>. </a:t>
            </a:r>
            <a:r>
              <a:rPr lang="fr-FR" sz="2000" b="1" u="sng" dirty="0" smtClean="0"/>
              <a:t>Penser la </a:t>
            </a:r>
            <a:r>
              <a:rPr lang="fr-FR" sz="2000" b="1" u="sng" dirty="0" err="1" smtClean="0"/>
              <a:t>prodution</a:t>
            </a:r>
            <a:r>
              <a:rPr lang="fr-FR" sz="2000" b="1" u="sng" dirty="0" smtClean="0"/>
              <a:t> durable.</a:t>
            </a:r>
          </a:p>
          <a:p>
            <a:pPr algn="just">
              <a:buNone/>
            </a:pPr>
            <a:r>
              <a:rPr lang="fr-FR" sz="1900" b="1" dirty="0" smtClean="0"/>
              <a:t>1. </a:t>
            </a:r>
            <a:r>
              <a:rPr lang="fr-FR" sz="1900" b="1" dirty="0" smtClean="0"/>
              <a:t>L’</a:t>
            </a:r>
            <a:r>
              <a:rPr lang="en-US" sz="1900" b="1" dirty="0" err="1" smtClean="0"/>
              <a:t>économie</a:t>
            </a:r>
            <a:r>
              <a:rPr lang="en-US" sz="1900" b="1" dirty="0" smtClean="0"/>
              <a:t> </a:t>
            </a:r>
            <a:r>
              <a:rPr lang="en-US" sz="1900" b="1" dirty="0" err="1" smtClean="0"/>
              <a:t>circulaire</a:t>
            </a:r>
            <a:r>
              <a:rPr lang="en-US" sz="1900" b="1" dirty="0" smtClean="0"/>
              <a:t>.</a:t>
            </a:r>
          </a:p>
          <a:p>
            <a:pPr algn="just"/>
            <a:r>
              <a:rPr lang="fr-FR" sz="1900" dirty="0" smtClean="0"/>
              <a:t>L’économie circulaire est un modèle économique qui consiste à </a:t>
            </a:r>
            <a:r>
              <a:rPr lang="fr-FR" sz="1900" b="1" dirty="0" smtClean="0"/>
              <a:t>produire des biens et des services de manière durable</a:t>
            </a:r>
            <a:r>
              <a:rPr lang="fr-FR" sz="1900" dirty="0" smtClean="0"/>
              <a:t>. </a:t>
            </a:r>
          </a:p>
          <a:p>
            <a:pPr algn="just"/>
            <a:r>
              <a:rPr lang="fr-FR" sz="1900" b="1" dirty="0" smtClean="0"/>
              <a:t>Limiter le gaspillage des ressources et la production des déchets</a:t>
            </a:r>
          </a:p>
          <a:p>
            <a:pPr algn="just"/>
            <a:r>
              <a:rPr lang="fr-FR" sz="1900" dirty="0" smtClean="0"/>
              <a:t>Le modèle "</a:t>
            </a:r>
            <a:r>
              <a:rPr lang="fr-FR" sz="1900" i="1" dirty="0" smtClean="0"/>
              <a:t>circulaire</a:t>
            </a:r>
            <a:r>
              <a:rPr lang="fr-FR" sz="1900" dirty="0" smtClean="0"/>
              <a:t>" s'articule autour de trois axes :</a:t>
            </a:r>
            <a:endParaRPr lang="en-US" sz="1900" dirty="0" smtClean="0"/>
          </a:p>
          <a:p>
            <a:pPr lvl="0" algn="just">
              <a:buFont typeface="Wingdings" pitchFamily="2" charset="2"/>
              <a:buChar char="Ø"/>
            </a:pPr>
            <a:r>
              <a:rPr lang="fr-FR" sz="1900" b="1" dirty="0" smtClean="0">
                <a:solidFill>
                  <a:schemeClr val="bg2">
                    <a:lumMod val="25000"/>
                  </a:schemeClr>
                </a:solidFill>
              </a:rPr>
              <a:t>offre de biens et de services</a:t>
            </a:r>
            <a:r>
              <a:rPr lang="fr-FR" sz="1900" dirty="0" smtClean="0">
                <a:solidFill>
                  <a:schemeClr val="bg2">
                    <a:lumMod val="25000"/>
                  </a:schemeClr>
                </a:solidFill>
              </a:rPr>
              <a:t> : réduction de l'impact sur l'environnement en matière d'extraction et d'exploitation des ressources naturelles, éco-conception (fabrication durable des produits)…</a:t>
            </a:r>
            <a:endParaRPr lang="en-US" sz="1900" dirty="0" smtClean="0">
              <a:solidFill>
                <a:schemeClr val="bg2">
                  <a:lumMod val="25000"/>
                </a:schemeClr>
              </a:solidFill>
            </a:endParaRPr>
          </a:p>
          <a:p>
            <a:pPr algn="just">
              <a:buFont typeface="Wingdings" pitchFamily="2" charset="2"/>
              <a:buChar char="Ø"/>
            </a:pPr>
            <a:r>
              <a:rPr lang="fr-FR" sz="1900" b="1" dirty="0" smtClean="0">
                <a:solidFill>
                  <a:schemeClr val="bg2">
                    <a:lumMod val="25000"/>
                  </a:schemeClr>
                </a:solidFill>
              </a:rPr>
              <a:t>gestion des déchets</a:t>
            </a:r>
            <a:r>
              <a:rPr lang="fr-FR" sz="1900" dirty="0" smtClean="0">
                <a:solidFill>
                  <a:schemeClr val="bg2">
                    <a:lumMod val="25000"/>
                  </a:schemeClr>
                </a:solidFill>
              </a:rPr>
              <a:t> : recyclage (utilisation de matières issues des déchets).</a:t>
            </a:r>
            <a:endParaRPr lang="en-US" sz="1900" dirty="0" smtClean="0">
              <a:solidFill>
                <a:schemeClr val="bg2">
                  <a:lumMod val="25000"/>
                </a:schemeClr>
              </a:solidFill>
            </a:endParaRPr>
          </a:p>
          <a:p>
            <a:pPr lvl="0" algn="just">
              <a:buFont typeface="Wingdings" pitchFamily="2" charset="2"/>
              <a:buChar char="Ø"/>
            </a:pPr>
            <a:r>
              <a:rPr lang="fr-FR" sz="1900" b="1" dirty="0" smtClean="0">
                <a:solidFill>
                  <a:schemeClr val="bg2">
                    <a:lumMod val="25000"/>
                  </a:schemeClr>
                </a:solidFill>
              </a:rPr>
              <a:t>demande et comportement des consommateurs</a:t>
            </a:r>
            <a:r>
              <a:rPr lang="fr-FR" sz="1900" dirty="0" smtClean="0">
                <a:solidFill>
                  <a:schemeClr val="bg2">
                    <a:lumMod val="25000"/>
                  </a:schemeClr>
                </a:solidFill>
              </a:rPr>
              <a:t> : consommation responsable (information des consommateurs de l'effet de leurs achats sur l'environnement), allongement de la durée d'usage (réparation du produit et réutilisation) / </a:t>
            </a:r>
            <a:r>
              <a:rPr lang="fr-FR" sz="1900" dirty="0" err="1" smtClean="0">
                <a:solidFill>
                  <a:schemeClr val="bg2">
                    <a:lumMod val="25000"/>
                  </a:schemeClr>
                </a:solidFill>
              </a:rPr>
              <a:t>nudges</a:t>
            </a:r>
            <a:r>
              <a:rPr lang="fr-FR" sz="1900" dirty="0" smtClean="0">
                <a:solidFill>
                  <a:schemeClr val="bg2">
                    <a:lumMod val="25000"/>
                  </a:schemeClr>
                </a:solidFill>
              </a:rPr>
              <a:t> verts</a:t>
            </a:r>
            <a:endParaRPr lang="en-US" sz="1900" dirty="0" smtClean="0">
              <a:solidFill>
                <a:schemeClr val="bg2">
                  <a:lumMod val="25000"/>
                </a:schemeClr>
              </a:solidFill>
            </a:endParaRPr>
          </a:p>
          <a:p>
            <a:pPr algn="just"/>
            <a:r>
              <a:rPr lang="fr-FR" sz="1900" dirty="0" smtClean="0"/>
              <a:t>Défi industriel de l’</a:t>
            </a:r>
            <a:r>
              <a:rPr lang="fr-FR" sz="1900" b="1" dirty="0" smtClean="0"/>
              <a:t>éco-conception =&gt; </a:t>
            </a:r>
            <a:r>
              <a:rPr lang="fr-FR" sz="1900" b="1" dirty="0" smtClean="0"/>
              <a:t>dispositif des Responsabilité élargie du producteur (REP</a:t>
            </a:r>
            <a:r>
              <a:rPr lang="fr-FR" sz="1900" b="1" dirty="0" smtClean="0"/>
              <a:t>).</a:t>
            </a:r>
            <a:endParaRPr lang="en-US" sz="19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solidFill>
                  <a:srgbClr val="7030A0"/>
                </a:solidFill>
              </a:rPr>
              <a:t>Eco-socio conception</a:t>
            </a:r>
            <a:endParaRPr lang="en-US" dirty="0">
              <a:solidFill>
                <a:srgbClr val="7030A0"/>
              </a:solidFill>
            </a:endParaRPr>
          </a:p>
        </p:txBody>
      </p:sp>
      <p:pic>
        <p:nvPicPr>
          <p:cNvPr id="27650" name="Picture 2"/>
          <p:cNvPicPr>
            <a:picLocks noGrp="1" noChangeAspect="1" noChangeArrowheads="1"/>
          </p:cNvPicPr>
          <p:nvPr>
            <p:ph sz="quarter" idx="1"/>
          </p:nvPr>
        </p:nvPicPr>
        <p:blipFill>
          <a:blip r:embed="rId2" cstate="print"/>
          <a:srcRect l="15162" t="37288" r="36215" b="11864"/>
          <a:stretch>
            <a:fillRect/>
          </a:stretch>
        </p:blipFill>
        <p:spPr bwMode="auto">
          <a:xfrm>
            <a:off x="868680" y="1707776"/>
            <a:ext cx="7589520" cy="4464424"/>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rgbClr val="7030A0"/>
                </a:solidFill>
              </a:rPr>
              <a:t>Economie circulaire. </a:t>
            </a:r>
            <a:r>
              <a:rPr lang="fr-FR" sz="2000" b="1" dirty="0" err="1" smtClean="0">
                <a:solidFill>
                  <a:srgbClr val="7030A0"/>
                </a:solidFill>
              </a:rPr>
              <a:t>Ademe</a:t>
            </a:r>
            <a:r>
              <a:rPr lang="fr-FR" sz="2000" b="1" dirty="0" smtClean="0">
                <a:solidFill>
                  <a:srgbClr val="7030A0"/>
                </a:solidFill>
              </a:rPr>
              <a:t>.</a:t>
            </a:r>
            <a:endParaRPr lang="en-US" sz="2000" b="1" dirty="0">
              <a:solidFill>
                <a:srgbClr val="7030A0"/>
              </a:solidFill>
            </a:endParaRPr>
          </a:p>
        </p:txBody>
      </p:sp>
      <p:pic>
        <p:nvPicPr>
          <p:cNvPr id="159746" name="Picture 2"/>
          <p:cNvPicPr>
            <a:picLocks noGrp="1" noChangeAspect="1" noChangeArrowheads="1"/>
          </p:cNvPicPr>
          <p:nvPr>
            <p:ph sz="quarter" idx="1"/>
          </p:nvPr>
        </p:nvPicPr>
        <p:blipFill>
          <a:blip r:embed="rId2" cstate="print"/>
          <a:srcRect l="16096" t="18255" r="34352" b="30492"/>
          <a:stretch>
            <a:fillRect/>
          </a:stretch>
        </p:blipFill>
        <p:spPr bwMode="auto">
          <a:xfrm>
            <a:off x="467544" y="1628800"/>
            <a:ext cx="8292172" cy="4824536"/>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1794" name="Picture 2"/>
          <p:cNvPicPr>
            <a:picLocks noGrp="1" noChangeAspect="1" noChangeArrowheads="1"/>
          </p:cNvPicPr>
          <p:nvPr>
            <p:ph sz="quarter" idx="1"/>
          </p:nvPr>
        </p:nvPicPr>
        <p:blipFill>
          <a:blip r:embed="rId2" cstate="print"/>
          <a:srcRect l="11592" t="19856" r="33451" b="12874"/>
          <a:stretch>
            <a:fillRect/>
          </a:stretch>
        </p:blipFill>
        <p:spPr bwMode="auto">
          <a:xfrm>
            <a:off x="251520" y="582913"/>
            <a:ext cx="8352928" cy="5751197"/>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rgbClr val="7030A0"/>
                </a:solidFill>
              </a:rPr>
              <a:t>Les </a:t>
            </a:r>
            <a:r>
              <a:rPr lang="fr-FR" sz="2400" b="1" dirty="0" err="1" smtClean="0">
                <a:solidFill>
                  <a:srgbClr val="7030A0"/>
                </a:solidFill>
              </a:rPr>
              <a:t>nudges</a:t>
            </a:r>
            <a:r>
              <a:rPr lang="fr-FR" sz="2400" b="1" dirty="0" smtClean="0">
                <a:solidFill>
                  <a:srgbClr val="7030A0"/>
                </a:solidFill>
              </a:rPr>
              <a:t> verts</a:t>
            </a:r>
            <a:endParaRPr lang="en-US" sz="2400" b="1" dirty="0">
              <a:solidFill>
                <a:srgbClr val="7030A0"/>
              </a:solidFill>
            </a:endParaRPr>
          </a:p>
        </p:txBody>
      </p:sp>
      <p:sp>
        <p:nvSpPr>
          <p:cNvPr id="3" name="Content Placeholder 2"/>
          <p:cNvSpPr>
            <a:spLocks noGrp="1"/>
          </p:cNvSpPr>
          <p:nvPr>
            <p:ph sz="quarter" idx="1"/>
          </p:nvPr>
        </p:nvSpPr>
        <p:spPr/>
        <p:txBody>
          <a:bodyPr>
            <a:normAutofit fontScale="92500" lnSpcReduction="10000"/>
          </a:bodyPr>
          <a:lstStyle/>
          <a:p>
            <a:pPr algn="just"/>
            <a:r>
              <a:rPr lang="fr-FR" sz="1800" dirty="0" smtClean="0"/>
              <a:t>Le concept de « </a:t>
            </a:r>
            <a:r>
              <a:rPr lang="fr-FR" sz="1800" b="1" dirty="0" err="1" smtClean="0"/>
              <a:t>nudge</a:t>
            </a:r>
            <a:r>
              <a:rPr lang="fr-FR" sz="1800" dirty="0" smtClean="0"/>
              <a:t> » a été théorisé par les Américains </a:t>
            </a:r>
            <a:r>
              <a:rPr lang="fr-FR" sz="1800" b="1" dirty="0" smtClean="0">
                <a:solidFill>
                  <a:schemeClr val="accent2">
                    <a:lumMod val="75000"/>
                  </a:schemeClr>
                </a:solidFill>
              </a:rPr>
              <a:t>Richard Thaler et </a:t>
            </a:r>
            <a:r>
              <a:rPr lang="fr-FR" sz="1800" b="1" dirty="0" err="1" smtClean="0">
                <a:solidFill>
                  <a:schemeClr val="accent2">
                    <a:lumMod val="75000"/>
                  </a:schemeClr>
                </a:solidFill>
              </a:rPr>
              <a:t>Cass</a:t>
            </a:r>
            <a:r>
              <a:rPr lang="fr-FR" sz="1800" b="1" dirty="0" smtClean="0">
                <a:solidFill>
                  <a:schemeClr val="accent2">
                    <a:lumMod val="75000"/>
                  </a:schemeClr>
                </a:solidFill>
              </a:rPr>
              <a:t> </a:t>
            </a:r>
            <a:r>
              <a:rPr lang="fr-FR" sz="1800" b="1" dirty="0" err="1" smtClean="0">
                <a:solidFill>
                  <a:schemeClr val="accent2">
                    <a:lumMod val="75000"/>
                  </a:schemeClr>
                </a:solidFill>
              </a:rPr>
              <a:t>Sunstein</a:t>
            </a:r>
            <a:r>
              <a:rPr lang="fr-FR" sz="1800" b="1" dirty="0" smtClean="0">
                <a:solidFill>
                  <a:schemeClr val="accent2">
                    <a:lumMod val="75000"/>
                  </a:schemeClr>
                </a:solidFill>
              </a:rPr>
              <a:t> </a:t>
            </a:r>
            <a:r>
              <a:rPr lang="fr-FR" sz="1800" dirty="0" smtClean="0"/>
              <a:t>dans leur ouvrage </a:t>
            </a:r>
            <a:r>
              <a:rPr lang="fr-FR" sz="1800" i="1" dirty="0" err="1" smtClean="0"/>
              <a:t>Nudge</a:t>
            </a:r>
            <a:r>
              <a:rPr lang="fr-FR" sz="1800" i="1" dirty="0" smtClean="0"/>
              <a:t>, la méthode douce pour inspirer la bonne décision</a:t>
            </a:r>
            <a:r>
              <a:rPr lang="fr-FR" sz="1800" dirty="0" smtClean="0"/>
              <a:t>, paru en 2008. Ce terme, que l’on pourrait traduire littéralement par « </a:t>
            </a:r>
            <a:r>
              <a:rPr lang="fr-FR" sz="1800" b="1" dirty="0" smtClean="0"/>
              <a:t>coup de coude</a:t>
            </a:r>
            <a:r>
              <a:rPr lang="fr-FR" sz="1800" dirty="0" smtClean="0"/>
              <a:t> » en Français.</a:t>
            </a:r>
          </a:p>
          <a:p>
            <a:pPr algn="just"/>
            <a:r>
              <a:rPr lang="fr-FR" sz="1800" dirty="0" smtClean="0"/>
              <a:t>Le « </a:t>
            </a:r>
            <a:r>
              <a:rPr lang="fr-FR" sz="1800" b="1" dirty="0" err="1" smtClean="0"/>
              <a:t>nudge</a:t>
            </a:r>
            <a:r>
              <a:rPr lang="fr-FR" sz="1800" b="1" dirty="0" smtClean="0"/>
              <a:t> vert</a:t>
            </a:r>
            <a:r>
              <a:rPr lang="fr-FR" sz="1800" dirty="0" smtClean="0"/>
              <a:t> » . Cette méthode d’</a:t>
            </a:r>
            <a:r>
              <a:rPr lang="fr-FR" sz="1800" b="1" dirty="0" smtClean="0"/>
              <a:t>incitation douce</a:t>
            </a:r>
            <a:r>
              <a:rPr lang="fr-FR" sz="1800" dirty="0" smtClean="0"/>
              <a:t> permet d’aider les gens à modifier leurs habitudes pour les faire prendre conscience des </a:t>
            </a:r>
            <a:r>
              <a:rPr lang="fr-FR" sz="1800" b="1" dirty="0" smtClean="0"/>
              <a:t>gestes éco-responsables</a:t>
            </a:r>
            <a:r>
              <a:rPr lang="fr-FR" sz="1800" dirty="0" smtClean="0"/>
              <a:t> à adopter.</a:t>
            </a:r>
          </a:p>
          <a:p>
            <a:pPr algn="just"/>
            <a:r>
              <a:rPr lang="fr-FR" sz="1800" dirty="0" smtClean="0"/>
              <a:t>L’</a:t>
            </a:r>
            <a:r>
              <a:rPr lang="fr-FR" sz="1800" b="1" dirty="0" smtClean="0"/>
              <a:t>économie comportementale </a:t>
            </a:r>
            <a:r>
              <a:rPr lang="fr-FR" sz="1800" dirty="0" smtClean="0"/>
              <a:t>permet ainsi d’aborder l’action publique à partir du comportement réel des citoyens et constitue à ce titre un instrument supplémentaire afin d’accélérer la transition écologique</a:t>
            </a:r>
          </a:p>
          <a:p>
            <a:pPr algn="just"/>
            <a:r>
              <a:rPr lang="fr-FR" sz="1800" dirty="0" smtClean="0"/>
              <a:t>Le manque d’efficacité de ces mesures dont les résultats dépendent du contexte </a:t>
            </a:r>
            <a:r>
              <a:rPr lang="fr-FR" sz="1800" dirty="0" err="1" smtClean="0"/>
              <a:t>socio-culturel</a:t>
            </a:r>
            <a:r>
              <a:rPr lang="fr-FR" sz="1800" dirty="0" smtClean="0"/>
              <a:t>, de l’orientation politique / caractère éphémère de certains </a:t>
            </a:r>
            <a:r>
              <a:rPr lang="fr-FR" sz="1800" i="1" dirty="0" err="1" smtClean="0"/>
              <a:t>nudges</a:t>
            </a:r>
            <a:r>
              <a:rPr lang="fr-FR" sz="1800" dirty="0" smtClean="0"/>
              <a:t> qui ne changent pas toujours les habitudes / présence d’effets pervers, par exemple l’effet rebond (un comportement plus vertueux adopté grâce à un </a:t>
            </a:r>
            <a:r>
              <a:rPr lang="fr-FR" sz="1800" i="1" dirty="0" err="1" smtClean="0"/>
              <a:t>nudge</a:t>
            </a:r>
            <a:r>
              <a:rPr lang="fr-FR" sz="1800" dirty="0" smtClean="0"/>
              <a:t> peut entraîner une moindre vigilance par ailleurs).</a:t>
            </a:r>
          </a:p>
          <a:p>
            <a:r>
              <a:rPr lang="fr-FR" sz="1800" b="1" dirty="0" smtClean="0"/>
              <a:t>Paternalisme libéral et libertaire :</a:t>
            </a:r>
            <a:r>
              <a:rPr lang="fr-FR" sz="1800" dirty="0" smtClean="0"/>
              <a:t> influencer les bons choix =&gt; </a:t>
            </a:r>
            <a:r>
              <a:rPr lang="fr-FR" sz="1800" dirty="0" err="1" smtClean="0"/>
              <a:t>ambiguité</a:t>
            </a:r>
            <a:r>
              <a:rPr lang="fr-FR" sz="1800" dirty="0" smtClean="0"/>
              <a:t>.</a:t>
            </a:r>
            <a:endParaRPr lang="fr-FR" sz="1800" b="1" dirty="0" smtClean="0"/>
          </a:p>
          <a:p>
            <a:endParaRPr lang="fr-FR" sz="1800" dirty="0" smtClean="0"/>
          </a:p>
          <a:p>
            <a:pPr algn="just"/>
            <a:endParaRPr lang="en-US" sz="1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2706" name="Picture 2"/>
          <p:cNvPicPr>
            <a:picLocks noGrp="1" noChangeAspect="1" noChangeArrowheads="1"/>
          </p:cNvPicPr>
          <p:nvPr>
            <p:ph sz="quarter" idx="1"/>
          </p:nvPr>
        </p:nvPicPr>
        <p:blipFill>
          <a:blip r:embed="rId2" cstate="print"/>
          <a:srcRect l="13255" t="33898" r="38122" b="10170"/>
          <a:stretch>
            <a:fillRect/>
          </a:stretch>
        </p:blipFill>
        <p:spPr bwMode="auto">
          <a:xfrm>
            <a:off x="1143000" y="1595717"/>
            <a:ext cx="6858000" cy="4437529"/>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0" name="Picture 2"/>
          <p:cNvPicPr>
            <a:picLocks noGrp="1" noChangeAspect="1" noChangeArrowheads="1"/>
          </p:cNvPicPr>
          <p:nvPr>
            <p:ph sz="quarter" idx="1"/>
          </p:nvPr>
        </p:nvPicPr>
        <p:blipFill>
          <a:blip r:embed="rId2" cstate="print"/>
          <a:srcRect l="26602" t="32183" r="50321" b="18644"/>
          <a:stretch>
            <a:fillRect/>
          </a:stretch>
        </p:blipFill>
        <p:spPr bwMode="auto">
          <a:xfrm>
            <a:off x="457200" y="1600200"/>
            <a:ext cx="3733800" cy="4475356"/>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l="43750" t="21111" r="31875" b="13333"/>
          <a:stretch>
            <a:fillRect/>
          </a:stretch>
        </p:blipFill>
        <p:spPr bwMode="auto">
          <a:xfrm>
            <a:off x="4648200" y="1524000"/>
            <a:ext cx="2971800" cy="44958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4754" name="Picture 2"/>
          <p:cNvPicPr>
            <a:picLocks noGrp="1" noChangeAspect="1" noChangeArrowheads="1"/>
          </p:cNvPicPr>
          <p:nvPr>
            <p:ph sz="quarter" idx="1"/>
          </p:nvPr>
        </p:nvPicPr>
        <p:blipFill>
          <a:blip r:embed="rId2" cstate="print"/>
          <a:srcRect l="39950" t="47458" r="31448" b="8475"/>
          <a:stretch>
            <a:fillRect/>
          </a:stretch>
        </p:blipFill>
        <p:spPr bwMode="auto">
          <a:xfrm>
            <a:off x="1752600" y="1600200"/>
            <a:ext cx="5615354" cy="486664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chemeClr val="accent2">
                    <a:lumMod val="75000"/>
                  </a:schemeClr>
                </a:solidFill>
              </a:rPr>
              <a:t>I.DE LA PRODUCTION DE MASSE A LA CONSOMMATION DE MASSE.</a:t>
            </a:r>
            <a:br>
              <a:rPr lang="fr-FR" sz="2000" b="1" dirty="0" smtClean="0">
                <a:solidFill>
                  <a:schemeClr val="accent2">
                    <a:lumMod val="75000"/>
                  </a:schemeClr>
                </a:solidFill>
              </a:rPr>
            </a:br>
            <a:r>
              <a:rPr lang="fr-FR" sz="2000" b="1" dirty="0" smtClean="0">
                <a:solidFill>
                  <a:schemeClr val="accent2">
                    <a:lumMod val="75000"/>
                  </a:schemeClr>
                </a:solidFill>
              </a:rPr>
              <a:t>A.L’accumulation du capital au fondement du modèle « capitaliste ».</a:t>
            </a:r>
            <a:endParaRPr lang="en-US" sz="2000" dirty="0"/>
          </a:p>
        </p:txBody>
      </p:sp>
      <p:sp>
        <p:nvSpPr>
          <p:cNvPr id="3" name="Content Placeholder 2"/>
          <p:cNvSpPr>
            <a:spLocks noGrp="1"/>
          </p:cNvSpPr>
          <p:nvPr>
            <p:ph sz="quarter" idx="1"/>
          </p:nvPr>
        </p:nvSpPr>
        <p:spPr/>
        <p:txBody>
          <a:bodyPr>
            <a:normAutofit/>
          </a:bodyPr>
          <a:lstStyle/>
          <a:p>
            <a:pPr lvl="0"/>
            <a:r>
              <a:rPr lang="fr-FR" sz="2000" dirty="0" smtClean="0"/>
              <a:t>Le travailleur crée par son travail plus de valeur qu’il n’en consomme pour reproduire sa force de travail. En effet,</a:t>
            </a:r>
            <a:endParaRPr lang="en-US" sz="2000" dirty="0" smtClean="0"/>
          </a:p>
          <a:p>
            <a:pPr lvl="0" algn="just">
              <a:buFont typeface="Wingdings" pitchFamily="2" charset="2"/>
              <a:buChar char="Ø"/>
            </a:pPr>
            <a:r>
              <a:rPr lang="fr-FR" sz="1800" dirty="0" smtClean="0">
                <a:solidFill>
                  <a:schemeClr val="bg2">
                    <a:lumMod val="25000"/>
                  </a:schemeClr>
                </a:solidFill>
              </a:rPr>
              <a:t>durant la première partie (travail nécessaire), le </a:t>
            </a:r>
            <a:r>
              <a:rPr lang="fr-FR" sz="1800" b="1" dirty="0" smtClean="0">
                <a:solidFill>
                  <a:schemeClr val="bg2">
                    <a:lumMod val="25000"/>
                  </a:schemeClr>
                </a:solidFill>
              </a:rPr>
              <a:t>travailleur reproduit l'équivalent de la valeur de sa force de travail (v)</a:t>
            </a:r>
            <a:r>
              <a:rPr lang="fr-FR" sz="1800" dirty="0" smtClean="0">
                <a:solidFill>
                  <a:schemeClr val="bg2">
                    <a:lumMod val="25000"/>
                  </a:schemeClr>
                </a:solidFill>
              </a:rPr>
              <a:t>, ce que coûte le travail pour reproduire la force de travail.</a:t>
            </a:r>
            <a:endParaRPr lang="en-US" sz="1800" dirty="0" smtClean="0">
              <a:solidFill>
                <a:schemeClr val="bg2">
                  <a:lumMod val="25000"/>
                </a:schemeClr>
              </a:solidFill>
            </a:endParaRPr>
          </a:p>
          <a:p>
            <a:pPr lvl="0" algn="just">
              <a:buFont typeface="Wingdings" pitchFamily="2" charset="2"/>
              <a:buChar char="Ø"/>
            </a:pPr>
            <a:r>
              <a:rPr lang="fr-FR" sz="1800" dirty="0" smtClean="0">
                <a:solidFill>
                  <a:schemeClr val="bg2">
                    <a:lumMod val="25000"/>
                  </a:schemeClr>
                </a:solidFill>
              </a:rPr>
              <a:t>durant la deuxième (</a:t>
            </a:r>
            <a:r>
              <a:rPr lang="fr-FR" sz="1800" b="1" dirty="0" smtClean="0">
                <a:solidFill>
                  <a:schemeClr val="bg2">
                    <a:lumMod val="25000"/>
                  </a:schemeClr>
                </a:solidFill>
              </a:rPr>
              <a:t>surtravail</a:t>
            </a:r>
            <a:r>
              <a:rPr lang="fr-FR" sz="1800" dirty="0" smtClean="0">
                <a:solidFill>
                  <a:schemeClr val="bg2">
                    <a:lumMod val="25000"/>
                  </a:schemeClr>
                </a:solidFill>
              </a:rPr>
              <a:t>), il produit la </a:t>
            </a:r>
            <a:r>
              <a:rPr lang="fr-FR" sz="1800" b="1" dirty="0" smtClean="0">
                <a:solidFill>
                  <a:schemeClr val="bg2">
                    <a:lumMod val="25000"/>
                  </a:schemeClr>
                </a:solidFill>
              </a:rPr>
              <a:t>plus-value (</a:t>
            </a:r>
            <a:r>
              <a:rPr lang="fr-FR" sz="1800" b="1" dirty="0" err="1" smtClean="0">
                <a:solidFill>
                  <a:schemeClr val="bg2">
                    <a:lumMod val="25000"/>
                  </a:schemeClr>
                </a:solidFill>
              </a:rPr>
              <a:t>pl</a:t>
            </a:r>
            <a:r>
              <a:rPr lang="fr-FR" sz="1800" b="1" dirty="0" smtClean="0">
                <a:solidFill>
                  <a:schemeClr val="bg2">
                    <a:lumMod val="25000"/>
                  </a:schemeClr>
                </a:solidFill>
              </a:rPr>
              <a:t>)</a:t>
            </a:r>
            <a:r>
              <a:rPr lang="fr-FR" sz="1800" dirty="0" smtClean="0">
                <a:solidFill>
                  <a:schemeClr val="bg2">
                    <a:lumMod val="25000"/>
                  </a:schemeClr>
                </a:solidFill>
              </a:rPr>
              <a:t> pour le capitaliste. La plus-value représente le </a:t>
            </a:r>
            <a:r>
              <a:rPr lang="fr-FR" sz="1800" b="1" dirty="0" smtClean="0">
                <a:solidFill>
                  <a:schemeClr val="bg2">
                    <a:lumMod val="25000"/>
                  </a:schemeClr>
                </a:solidFill>
              </a:rPr>
              <a:t>travail non payé </a:t>
            </a:r>
            <a:r>
              <a:rPr lang="fr-FR" sz="1800" dirty="0" smtClean="0">
                <a:solidFill>
                  <a:schemeClr val="bg2">
                    <a:lumMod val="25000"/>
                  </a:schemeClr>
                </a:solidFill>
              </a:rPr>
              <a:t>puisque les salariés ne reçoivent pas l’équivalent du travail qu’ils fournissent à l’employeur. </a:t>
            </a:r>
          </a:p>
          <a:p>
            <a:pPr algn="just">
              <a:buFont typeface="Wingdings" pitchFamily="2" charset="2"/>
              <a:buChar char="q"/>
            </a:pPr>
            <a:r>
              <a:rPr lang="fr-FR" sz="2000" dirty="0" smtClean="0"/>
              <a:t>Le rapport surtravail/travail nécessaire ou le</a:t>
            </a:r>
            <a:r>
              <a:rPr lang="fr-FR" sz="2000" b="1" dirty="0" smtClean="0"/>
              <a:t> </a:t>
            </a:r>
            <a:r>
              <a:rPr lang="fr-FR" sz="2000" b="1" dirty="0" smtClean="0">
                <a:solidFill>
                  <a:schemeClr val="accent1">
                    <a:lumMod val="75000"/>
                  </a:schemeClr>
                </a:solidFill>
              </a:rPr>
              <a:t>taux de plus-value (plus-value/capital variable) </a:t>
            </a:r>
            <a:r>
              <a:rPr lang="fr-FR" sz="2000" dirty="0" smtClean="0">
                <a:solidFill>
                  <a:schemeClr val="accent1">
                    <a:lumMod val="75000"/>
                  </a:schemeClr>
                </a:solidFill>
              </a:rPr>
              <a:t>mesure le</a:t>
            </a:r>
            <a:r>
              <a:rPr lang="fr-FR" sz="2000" b="1" dirty="0" smtClean="0">
                <a:solidFill>
                  <a:schemeClr val="accent1">
                    <a:lumMod val="75000"/>
                  </a:schemeClr>
                </a:solidFill>
              </a:rPr>
              <a:t> degré d'exploitation des travailleurs soit </a:t>
            </a:r>
            <a:r>
              <a:rPr lang="fr-FR" sz="2000" b="1" dirty="0" err="1" smtClean="0">
                <a:solidFill>
                  <a:schemeClr val="accent1">
                    <a:lumMod val="75000"/>
                  </a:schemeClr>
                </a:solidFill>
              </a:rPr>
              <a:t>pl</a:t>
            </a:r>
            <a:r>
              <a:rPr lang="fr-FR" sz="2000" b="1" dirty="0" smtClean="0">
                <a:solidFill>
                  <a:schemeClr val="accent1">
                    <a:lumMod val="75000"/>
                  </a:schemeClr>
                </a:solidFill>
              </a:rPr>
              <a:t> / v.</a:t>
            </a:r>
          </a:p>
          <a:p>
            <a:pPr lvl="0" algn="just">
              <a:buFont typeface="Wingdings" pitchFamily="2" charset="2"/>
              <a:buChar char="q"/>
            </a:pPr>
            <a:r>
              <a:rPr lang="fr-FR" sz="2000" dirty="0" smtClean="0"/>
              <a:t>Au bout d’un certain temps, tout le capital n’est plus que de la </a:t>
            </a:r>
            <a:r>
              <a:rPr lang="fr-FR" sz="2000" b="1" dirty="0" smtClean="0"/>
              <a:t>plus-value capitalisée, issue du surtravail </a:t>
            </a:r>
            <a:endParaRPr lang="en-US" sz="2000" dirty="0" smtClean="0"/>
          </a:p>
          <a:p>
            <a:endParaRPr lang="en-US"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chemeClr val="accent2">
                    <a:lumMod val="75000"/>
                  </a:schemeClr>
                </a:solidFill>
              </a:rPr>
              <a:t>II. LES LIMITES ECOLOGIQUES DE LA CONSOMMATION.</a:t>
            </a:r>
            <a:br>
              <a:rPr lang="fr-FR" sz="2400" b="1" dirty="0" smtClean="0">
                <a:solidFill>
                  <a:schemeClr val="accent2">
                    <a:lumMod val="75000"/>
                  </a:schemeClr>
                </a:solidFill>
              </a:rPr>
            </a:br>
            <a:r>
              <a:rPr lang="fr-FR" sz="2400" b="1" dirty="0" smtClean="0">
                <a:solidFill>
                  <a:schemeClr val="accent2">
                    <a:lumMod val="75000"/>
                  </a:schemeClr>
                </a:solidFill>
              </a:rPr>
              <a:t>B. Les mutations des modes de production</a:t>
            </a:r>
            <a:r>
              <a:rPr lang="fr-FR" sz="2400" b="1" dirty="0" smtClean="0">
                <a:solidFill>
                  <a:schemeClr val="accent2">
                    <a:lumMod val="75000"/>
                  </a:schemeClr>
                </a:solidFill>
              </a:rPr>
              <a:t>.</a:t>
            </a:r>
            <a:endParaRPr lang="en-US" sz="2400" dirty="0"/>
          </a:p>
        </p:txBody>
      </p:sp>
      <p:sp>
        <p:nvSpPr>
          <p:cNvPr id="3" name="Content Placeholder 2"/>
          <p:cNvSpPr>
            <a:spLocks noGrp="1"/>
          </p:cNvSpPr>
          <p:nvPr>
            <p:ph sz="quarter" idx="1"/>
          </p:nvPr>
        </p:nvSpPr>
        <p:spPr/>
        <p:txBody>
          <a:bodyPr>
            <a:normAutofit fontScale="85000" lnSpcReduction="20000"/>
          </a:bodyPr>
          <a:lstStyle/>
          <a:p>
            <a:pPr marL="320040" lvl="1" indent="-320040">
              <a:spcBef>
                <a:spcPts val="700"/>
              </a:spcBef>
              <a:buClr>
                <a:schemeClr val="accent2"/>
              </a:buClr>
              <a:buSzPct val="60000"/>
              <a:buNone/>
            </a:pPr>
            <a:r>
              <a:rPr lang="fr-FR" sz="2800" b="1" dirty="0" smtClean="0"/>
              <a:t>1.2. Penser </a:t>
            </a:r>
            <a:r>
              <a:rPr lang="fr-FR" sz="2800" b="1" dirty="0" smtClean="0"/>
              <a:t>la sobriété de la production à travers les </a:t>
            </a:r>
            <a:r>
              <a:rPr lang="fr-FR" sz="2800" b="1" i="1" dirty="0" err="1" smtClean="0"/>
              <a:t>low</a:t>
            </a:r>
            <a:r>
              <a:rPr lang="fr-FR" sz="2800" b="1" i="1" dirty="0" smtClean="0"/>
              <a:t> </a:t>
            </a:r>
            <a:r>
              <a:rPr lang="fr-FR" sz="2800" b="1" i="1" dirty="0" err="1" smtClean="0"/>
              <a:t>tech</a:t>
            </a:r>
            <a:r>
              <a:rPr lang="fr-FR" sz="2800" b="1" dirty="0" smtClean="0"/>
              <a:t>.</a:t>
            </a:r>
            <a:endParaRPr lang="en-US" sz="3200" dirty="0" smtClean="0"/>
          </a:p>
          <a:p>
            <a:pPr algn="just"/>
            <a:r>
              <a:rPr lang="fr-FR" dirty="0" smtClean="0"/>
              <a:t>En réponse à la crise écologique, les solutions de haute intensité technique sont </a:t>
            </a:r>
            <a:r>
              <a:rPr lang="fr-FR" dirty="0" smtClean="0"/>
              <a:t>privilégiées =&gt; débat entre </a:t>
            </a:r>
            <a:r>
              <a:rPr lang="fr-FR" dirty="0" err="1" smtClean="0"/>
              <a:t>soutenabilité</a:t>
            </a:r>
            <a:r>
              <a:rPr lang="fr-FR" dirty="0" smtClean="0"/>
              <a:t> faible et forte.</a:t>
            </a:r>
          </a:p>
          <a:p>
            <a:pPr algn="just"/>
            <a:r>
              <a:rPr lang="fr-FR" dirty="0" smtClean="0">
                <a:solidFill>
                  <a:schemeClr val="accent1">
                    <a:lumMod val="75000"/>
                  </a:schemeClr>
                </a:solidFill>
              </a:rPr>
              <a:t>La </a:t>
            </a:r>
            <a:r>
              <a:rPr lang="fr-FR" b="1" dirty="0" err="1" smtClean="0">
                <a:solidFill>
                  <a:schemeClr val="accent1">
                    <a:lumMod val="75000"/>
                  </a:schemeClr>
                </a:solidFill>
              </a:rPr>
              <a:t>soutenabilité</a:t>
            </a:r>
            <a:r>
              <a:rPr lang="fr-FR" dirty="0" smtClean="0">
                <a:solidFill>
                  <a:schemeClr val="accent1">
                    <a:lumMod val="75000"/>
                  </a:schemeClr>
                </a:solidFill>
              </a:rPr>
              <a:t> est un </a:t>
            </a:r>
            <a:r>
              <a:rPr lang="fr-FR" b="1" dirty="0" smtClean="0">
                <a:solidFill>
                  <a:schemeClr val="accent1">
                    <a:lumMod val="75000"/>
                  </a:schemeClr>
                </a:solidFill>
              </a:rPr>
              <a:t>développement durable</a:t>
            </a:r>
            <a:r>
              <a:rPr lang="fr-FR" dirty="0" smtClean="0">
                <a:solidFill>
                  <a:schemeClr val="accent1">
                    <a:lumMod val="75000"/>
                  </a:schemeClr>
                </a:solidFill>
              </a:rPr>
              <a:t>, c’est-à-dire qui </a:t>
            </a:r>
            <a:r>
              <a:rPr lang="fr-FR" b="1" dirty="0" smtClean="0">
                <a:solidFill>
                  <a:schemeClr val="accent1">
                    <a:lumMod val="75000"/>
                  </a:schemeClr>
                </a:solidFill>
              </a:rPr>
              <a:t>répond aux besoins des générations présentes (en particulier des plus démunis) sans compromettre la capacité des générations futures à répondre à leurs propres besoins </a:t>
            </a:r>
            <a:r>
              <a:rPr lang="fr-FR" dirty="0" smtClean="0"/>
              <a:t>(</a:t>
            </a:r>
            <a:r>
              <a:rPr lang="fr-FR" i="1" dirty="0" smtClean="0"/>
              <a:t>Rapport Brundtland</a:t>
            </a:r>
            <a:r>
              <a:rPr lang="fr-FR" dirty="0" smtClean="0"/>
              <a:t> de 1987). </a:t>
            </a:r>
            <a:endParaRPr lang="fr-FR" dirty="0" smtClean="0"/>
          </a:p>
          <a:p>
            <a:pPr algn="just"/>
            <a:r>
              <a:rPr lang="fr-FR" dirty="0" smtClean="0"/>
              <a:t>Banque Mondiale « </a:t>
            </a:r>
            <a:r>
              <a:rPr lang="fr-FR" i="1" dirty="0" err="1" smtClean="0"/>
              <a:t>Making</a:t>
            </a:r>
            <a:r>
              <a:rPr lang="fr-FR" i="1" dirty="0" smtClean="0"/>
              <a:t> </a:t>
            </a:r>
            <a:r>
              <a:rPr lang="fr-FR" i="1" dirty="0" err="1" smtClean="0"/>
              <a:t>Development</a:t>
            </a:r>
            <a:r>
              <a:rPr lang="fr-FR" i="1" dirty="0" smtClean="0"/>
              <a:t> </a:t>
            </a:r>
            <a:r>
              <a:rPr lang="fr-FR" i="1" dirty="0" err="1" smtClean="0"/>
              <a:t>sustainable</a:t>
            </a:r>
            <a:r>
              <a:rPr lang="fr-FR" i="1" dirty="0" smtClean="0"/>
              <a:t> : </a:t>
            </a:r>
            <a:r>
              <a:rPr lang="fr-FR" i="1" dirty="0" err="1" smtClean="0"/>
              <a:t>From</a:t>
            </a:r>
            <a:r>
              <a:rPr lang="fr-FR" i="1" dirty="0" smtClean="0"/>
              <a:t> Concepts to Actions</a:t>
            </a:r>
            <a:r>
              <a:rPr lang="fr-FR" dirty="0" smtClean="0"/>
              <a:t> » (1994) </a:t>
            </a:r>
            <a:r>
              <a:rPr lang="fr-FR" dirty="0" smtClean="0"/>
              <a:t>: quatre capitaux.</a:t>
            </a:r>
          </a:p>
          <a:p>
            <a:pPr algn="just"/>
            <a:r>
              <a:rPr lang="fr-FR" b="1" dirty="0" smtClean="0">
                <a:solidFill>
                  <a:schemeClr val="bg2">
                    <a:lumMod val="25000"/>
                  </a:schemeClr>
                </a:solidFill>
              </a:rPr>
              <a:t>Stock de capital de l’humanité = Capital naturel + Capital humain + Capital social + Capital artificiel</a:t>
            </a:r>
            <a:endParaRPr lang="en-US" dirty="0" smtClean="0">
              <a:solidFill>
                <a:schemeClr val="bg2">
                  <a:lumMod val="25000"/>
                </a:schemeClr>
              </a:solidFill>
            </a:endParaRPr>
          </a:p>
          <a:p>
            <a:pPr algn="just"/>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chemeClr val="accent2">
                    <a:lumMod val="75000"/>
                  </a:schemeClr>
                </a:solidFill>
              </a:rPr>
              <a:t>II. LES LIMITES ECOLOGIQUES DE LA CONSOMMATION.</a:t>
            </a:r>
            <a:br>
              <a:rPr lang="fr-FR" sz="2400" b="1" dirty="0" smtClean="0">
                <a:solidFill>
                  <a:schemeClr val="accent2">
                    <a:lumMod val="75000"/>
                  </a:schemeClr>
                </a:solidFill>
              </a:rPr>
            </a:br>
            <a:r>
              <a:rPr lang="fr-FR" sz="2400" b="1" dirty="0" smtClean="0">
                <a:solidFill>
                  <a:schemeClr val="accent2">
                    <a:lumMod val="75000"/>
                  </a:schemeClr>
                </a:solidFill>
              </a:rPr>
              <a:t>B. Les mutations des modes de production.</a:t>
            </a:r>
            <a:endParaRPr lang="en-US" sz="2400" dirty="0"/>
          </a:p>
        </p:txBody>
      </p:sp>
      <p:sp>
        <p:nvSpPr>
          <p:cNvPr id="3" name="Content Placeholder 2"/>
          <p:cNvSpPr>
            <a:spLocks noGrp="1"/>
          </p:cNvSpPr>
          <p:nvPr>
            <p:ph sz="quarter" idx="1"/>
          </p:nvPr>
        </p:nvSpPr>
        <p:spPr/>
        <p:txBody>
          <a:bodyPr>
            <a:normAutofit/>
          </a:bodyPr>
          <a:lstStyle/>
          <a:p>
            <a:pPr algn="just"/>
            <a:r>
              <a:rPr lang="fr-FR" sz="2000" dirty="0" smtClean="0"/>
              <a:t>L’hypothèse de </a:t>
            </a:r>
            <a:r>
              <a:rPr lang="fr-FR" sz="2000" b="1" dirty="0" smtClean="0"/>
              <a:t>durabilité faible </a:t>
            </a:r>
            <a:r>
              <a:rPr lang="fr-FR" sz="2000" dirty="0" smtClean="0"/>
              <a:t>suppose que les capitaux sont parfaitement substituables</a:t>
            </a:r>
            <a:r>
              <a:rPr lang="fr-FR" sz="2000" dirty="0" smtClean="0"/>
              <a:t>=&gt;  </a:t>
            </a:r>
            <a:r>
              <a:rPr lang="fr-FR" sz="2000" dirty="0" smtClean="0"/>
              <a:t>vision du développement durable centrée sur le progrès </a:t>
            </a:r>
            <a:r>
              <a:rPr lang="fr-FR" sz="2000" dirty="0" smtClean="0"/>
              <a:t>technique.</a:t>
            </a:r>
          </a:p>
          <a:p>
            <a:pPr algn="just"/>
            <a:r>
              <a:rPr lang="fr-FR" sz="2000" dirty="0" smtClean="0"/>
              <a:t>Mais risque d’</a:t>
            </a:r>
            <a:r>
              <a:rPr lang="fr-FR" sz="2000" b="1" dirty="0" smtClean="0"/>
              <a:t>effet </a:t>
            </a:r>
            <a:r>
              <a:rPr lang="fr-FR" sz="2000" b="1" dirty="0" smtClean="0"/>
              <a:t>de rebond (ou « paradoxe de Jevons »). </a:t>
            </a:r>
            <a:r>
              <a:rPr lang="fr-FR" sz="2000" b="1" dirty="0" smtClean="0">
                <a:solidFill>
                  <a:schemeClr val="accent2">
                    <a:lumMod val="75000"/>
                  </a:schemeClr>
                </a:solidFill>
              </a:rPr>
              <a:t>William Stanley Jevons</a:t>
            </a:r>
            <a:r>
              <a:rPr lang="fr-FR" sz="2000" dirty="0" smtClean="0"/>
              <a:t>, </a:t>
            </a:r>
            <a:r>
              <a:rPr lang="fr-FR" sz="2000" i="1" dirty="0" smtClean="0"/>
              <a:t>Essai </a:t>
            </a:r>
            <a:r>
              <a:rPr lang="fr-FR" sz="2000" i="1" dirty="0" smtClean="0"/>
              <a:t>sur le charbon</a:t>
            </a:r>
            <a:r>
              <a:rPr lang="fr-FR" sz="2000" dirty="0" smtClean="0"/>
              <a:t> (</a:t>
            </a:r>
            <a:r>
              <a:rPr lang="fr-FR" sz="2000" dirty="0" smtClean="0"/>
              <a:t>1865).</a:t>
            </a:r>
          </a:p>
          <a:p>
            <a:pPr algn="just"/>
            <a:r>
              <a:rPr lang="fr-FR" sz="2000" dirty="0" smtClean="0"/>
              <a:t>La </a:t>
            </a:r>
            <a:r>
              <a:rPr lang="fr-FR" sz="2000" b="1" dirty="0" smtClean="0"/>
              <a:t>sobriété technologique</a:t>
            </a:r>
            <a:r>
              <a:rPr lang="fr-FR" sz="2000" dirty="0" smtClean="0"/>
              <a:t> prône la </a:t>
            </a:r>
            <a:r>
              <a:rPr lang="fr-FR" sz="2000" b="1" dirty="0" smtClean="0"/>
              <a:t>simplicité de conception et d'usage pour concevoir des solutions économes en énergies, en ressources et à faible </a:t>
            </a:r>
            <a:r>
              <a:rPr lang="fr-FR" sz="2000" b="1" dirty="0" smtClean="0"/>
              <a:t>impact</a:t>
            </a:r>
            <a:r>
              <a:rPr lang="fr-FR" sz="2000" dirty="0" smtClean="0"/>
              <a:t> =&gt; le </a:t>
            </a:r>
            <a:r>
              <a:rPr lang="fr-FR" sz="2000" dirty="0" err="1" smtClean="0"/>
              <a:t>low</a:t>
            </a:r>
            <a:r>
              <a:rPr lang="fr-FR" sz="2000" dirty="0" smtClean="0"/>
              <a:t> </a:t>
            </a:r>
            <a:r>
              <a:rPr lang="fr-FR" sz="2000" dirty="0" err="1" smtClean="0"/>
              <a:t>tech</a:t>
            </a:r>
            <a:r>
              <a:rPr lang="fr-FR" sz="2000" dirty="0" smtClean="0"/>
              <a:t> s’inscrit dans une logique de </a:t>
            </a:r>
            <a:r>
              <a:rPr lang="fr-FR" sz="2000" dirty="0" err="1" smtClean="0"/>
              <a:t>soutenabilité</a:t>
            </a:r>
            <a:r>
              <a:rPr lang="fr-FR" sz="2000" dirty="0" smtClean="0"/>
              <a:t> faible.</a:t>
            </a:r>
            <a:endParaRPr lang="en-US" sz="2000" dirty="0" smtClean="0"/>
          </a:p>
          <a:p>
            <a:r>
              <a:rPr lang="fr-FR" sz="2000" dirty="0" smtClean="0"/>
              <a:t>L’ingénieur </a:t>
            </a:r>
            <a:r>
              <a:rPr lang="fr-FR" sz="2000" b="1" dirty="0" smtClean="0">
                <a:solidFill>
                  <a:schemeClr val="accent2">
                    <a:lumMod val="75000"/>
                  </a:schemeClr>
                </a:solidFill>
              </a:rPr>
              <a:t>Philippe </a:t>
            </a:r>
            <a:r>
              <a:rPr lang="fr-FR" sz="2000" b="1" dirty="0" err="1" smtClean="0">
                <a:solidFill>
                  <a:schemeClr val="accent2">
                    <a:lumMod val="75000"/>
                  </a:schemeClr>
                </a:solidFill>
              </a:rPr>
              <a:t>Bihouix</a:t>
            </a:r>
            <a:r>
              <a:rPr lang="fr-FR" sz="2000" dirty="0" smtClean="0">
                <a:solidFill>
                  <a:schemeClr val="accent2">
                    <a:lumMod val="75000"/>
                  </a:schemeClr>
                </a:solidFill>
              </a:rPr>
              <a:t> </a:t>
            </a:r>
            <a:r>
              <a:rPr lang="fr-FR" sz="2000" dirty="0" smtClean="0"/>
              <a:t>a largement contribué à </a:t>
            </a:r>
            <a:r>
              <a:rPr lang="fr-FR" sz="2000" dirty="0" smtClean="0"/>
              <a:t>populariser </a:t>
            </a:r>
            <a:r>
              <a:rPr lang="fr-FR" sz="2000" dirty="0" smtClean="0"/>
              <a:t>en France l’expression </a:t>
            </a:r>
            <a:r>
              <a:rPr lang="fr-FR" sz="2000" i="1" dirty="0" err="1" smtClean="0"/>
              <a:t>low</a:t>
            </a:r>
            <a:r>
              <a:rPr lang="fr-FR" sz="2000" i="1" dirty="0" smtClean="0"/>
              <a:t>-</a:t>
            </a:r>
            <a:r>
              <a:rPr lang="fr-FR" sz="2000" i="1" dirty="0" err="1" smtClean="0"/>
              <a:t>tech</a:t>
            </a:r>
            <a:r>
              <a:rPr lang="fr-FR" sz="2000" dirty="0" smtClean="0"/>
              <a:t> </a:t>
            </a:r>
            <a:r>
              <a:rPr lang="fr-FR" sz="2000" dirty="0" smtClean="0"/>
              <a:t>: </a:t>
            </a:r>
            <a:r>
              <a:rPr lang="fr-FR" sz="2000" i="1" dirty="0" smtClean="0"/>
              <a:t>L’Age </a:t>
            </a:r>
            <a:r>
              <a:rPr lang="fr-FR" sz="2000" i="1" dirty="0" smtClean="0"/>
              <a:t>des </a:t>
            </a:r>
            <a:r>
              <a:rPr lang="fr-FR" sz="2000" i="1" dirty="0" err="1" smtClean="0"/>
              <a:t>low</a:t>
            </a:r>
            <a:r>
              <a:rPr lang="fr-FR" sz="2000" i="1" dirty="0" smtClean="0"/>
              <a:t> </a:t>
            </a:r>
            <a:r>
              <a:rPr lang="fr-FR" sz="2000" i="1" dirty="0" err="1" smtClean="0"/>
              <a:t>tech</a:t>
            </a:r>
            <a:r>
              <a:rPr lang="fr-FR" sz="2000" i="1" dirty="0" smtClean="0"/>
              <a:t>. </a:t>
            </a:r>
            <a:r>
              <a:rPr lang="fr-FR" sz="2000" i="1" dirty="0" smtClean="0"/>
              <a:t>Vers une civilisation techniquement soutenable</a:t>
            </a:r>
            <a:r>
              <a:rPr lang="fr-FR" sz="2000" i="1" dirty="0" smtClean="0"/>
              <a:t> </a:t>
            </a:r>
            <a:r>
              <a:rPr lang="fr-FR" sz="2000" dirty="0" smtClean="0"/>
              <a:t>(</a:t>
            </a:r>
            <a:r>
              <a:rPr lang="fr-FR" sz="2000" dirty="0" smtClean="0"/>
              <a:t>2014) =&gt; Mais plusieurs </a:t>
            </a:r>
            <a:r>
              <a:rPr lang="fr-FR" sz="2000" dirty="0" smtClean="0"/>
              <a:t>limites à l’usage des </a:t>
            </a:r>
            <a:r>
              <a:rPr lang="fr-FR" sz="2000" dirty="0" err="1" smtClean="0"/>
              <a:t>low</a:t>
            </a:r>
            <a:r>
              <a:rPr lang="fr-FR" sz="2000" dirty="0" smtClean="0"/>
              <a:t> </a:t>
            </a:r>
            <a:r>
              <a:rPr lang="fr-FR" sz="2000" dirty="0" err="1" smtClean="0"/>
              <a:t>tech</a:t>
            </a:r>
            <a:r>
              <a:rPr lang="fr-FR" sz="2000" dirty="0" smtClean="0"/>
              <a:t>.</a:t>
            </a:r>
          </a:p>
          <a:p>
            <a:r>
              <a:rPr lang="fr-FR" sz="2000" b="1" dirty="0" smtClean="0">
                <a:solidFill>
                  <a:schemeClr val="accent2">
                    <a:lumMod val="75000"/>
                  </a:schemeClr>
                </a:solidFill>
              </a:rPr>
              <a:t>Pierre </a:t>
            </a:r>
            <a:r>
              <a:rPr lang="fr-FR" sz="2000" b="1" dirty="0" err="1" smtClean="0">
                <a:solidFill>
                  <a:schemeClr val="accent2">
                    <a:lumMod val="75000"/>
                  </a:schemeClr>
                </a:solidFill>
              </a:rPr>
              <a:t>Veltz</a:t>
            </a:r>
            <a:r>
              <a:rPr lang="fr-FR" sz="2000" b="1" dirty="0" smtClean="0"/>
              <a:t>, </a:t>
            </a:r>
            <a:r>
              <a:rPr lang="fr-FR" sz="2000" i="1" dirty="0" smtClean="0"/>
              <a:t>L'Économie </a:t>
            </a:r>
            <a:r>
              <a:rPr lang="fr-FR" sz="2000" i="1" dirty="0" smtClean="0"/>
              <a:t>désirable: Sortir du monde thermo-fossile </a:t>
            </a:r>
            <a:r>
              <a:rPr lang="fr-FR" sz="2000" dirty="0" smtClean="0"/>
              <a:t>(2021)</a:t>
            </a:r>
            <a:endParaRPr lang="fr-FR" sz="2000" dirty="0" smtClean="0"/>
          </a:p>
          <a:p>
            <a:endParaRPr lang="fr-FR" sz="2000" dirty="0" smtClean="0"/>
          </a:p>
          <a:p>
            <a:endParaRPr lang="en-US" sz="20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chemeClr val="accent2">
                    <a:lumMod val="75000"/>
                  </a:schemeClr>
                </a:solidFill>
              </a:rPr>
              <a:t>II. LES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B. Les mutations des modes de production</a:t>
            </a:r>
            <a:r>
              <a:rPr lang="fr-FR" sz="2000" b="1" dirty="0" smtClean="0">
                <a:solidFill>
                  <a:schemeClr val="accent2">
                    <a:lumMod val="75000"/>
                  </a:schemeClr>
                </a:solidFill>
              </a:rPr>
              <a:t>.</a:t>
            </a:r>
            <a:endParaRPr lang="en-US" sz="2000" dirty="0"/>
          </a:p>
        </p:txBody>
      </p:sp>
      <p:sp>
        <p:nvSpPr>
          <p:cNvPr id="3" name="Content Placeholder 2"/>
          <p:cNvSpPr>
            <a:spLocks noGrp="1"/>
          </p:cNvSpPr>
          <p:nvPr>
            <p:ph sz="quarter" idx="1"/>
          </p:nvPr>
        </p:nvSpPr>
        <p:spPr/>
        <p:txBody>
          <a:bodyPr>
            <a:normAutofit/>
          </a:bodyPr>
          <a:lstStyle/>
          <a:p>
            <a:pPr marL="320040" lvl="1" indent="-320040">
              <a:spcBef>
                <a:spcPts val="700"/>
              </a:spcBef>
              <a:buClr>
                <a:schemeClr val="accent2"/>
              </a:buClr>
              <a:buSzPct val="60000"/>
              <a:buNone/>
            </a:pPr>
            <a:r>
              <a:rPr lang="fr-FR" sz="2000" b="1" u="sng" dirty="0" smtClean="0"/>
              <a:t>2.L’économie </a:t>
            </a:r>
            <a:r>
              <a:rPr lang="fr-FR" sz="2000" b="1" u="sng" dirty="0" smtClean="0"/>
              <a:t>sociale et solidaire.</a:t>
            </a:r>
            <a:endParaRPr lang="en-US" sz="2000" u="sng" dirty="0" smtClean="0"/>
          </a:p>
          <a:p>
            <a:pPr algn="just"/>
            <a:r>
              <a:rPr lang="fr-FR" sz="2000" dirty="0" smtClean="0"/>
              <a:t>L’</a:t>
            </a:r>
            <a:r>
              <a:rPr lang="fr-FR" sz="2000" b="1" dirty="0" smtClean="0"/>
              <a:t>économie sociale et solidaire (ESS) </a:t>
            </a:r>
            <a:r>
              <a:rPr lang="fr-FR" sz="2000" dirty="0" smtClean="0"/>
              <a:t>désigne un ensemble d'entreprises organisées sous forme de </a:t>
            </a:r>
            <a:r>
              <a:rPr lang="fr-FR" sz="2000" b="1" dirty="0" smtClean="0"/>
              <a:t>coopératives, mutuelles, associations, ou fondations</a:t>
            </a:r>
            <a:r>
              <a:rPr lang="fr-FR" sz="2000" dirty="0" smtClean="0"/>
              <a:t>, </a:t>
            </a:r>
            <a:r>
              <a:rPr lang="fr-FR" sz="2000" b="1" dirty="0" smtClean="0"/>
              <a:t>sociétés commerciales d’utilité sociale</a:t>
            </a:r>
            <a:r>
              <a:rPr lang="fr-FR" sz="2000" dirty="0" smtClean="0"/>
              <a:t>, dont le fonctionnement interne et les activités sont fondés sur un principe de solidarité et d'utilité sociale. Ces entreprises adoptent des </a:t>
            </a:r>
            <a:r>
              <a:rPr lang="fr-FR" sz="2000" b="1" dirty="0" smtClean="0"/>
              <a:t>modes de gestion démocratiques et participatifs</a:t>
            </a:r>
            <a:r>
              <a:rPr lang="fr-FR" sz="2000" dirty="0" smtClean="0"/>
              <a:t>. Elles encadrent strictement l'utilisation des bénéfices qu'elles réalisent</a:t>
            </a:r>
          </a:p>
          <a:p>
            <a:pPr algn="just"/>
            <a:r>
              <a:rPr lang="fr-FR" sz="2000" dirty="0" smtClean="0"/>
              <a:t>L’</a:t>
            </a:r>
            <a:r>
              <a:rPr lang="fr-FR" sz="2000" b="1" dirty="0" smtClean="0"/>
              <a:t>économie sociale et solidaire </a:t>
            </a:r>
            <a:r>
              <a:rPr lang="fr-FR" sz="2000" dirty="0" smtClean="0"/>
              <a:t>basée sur la coopération, la solidarité, l’ancrage territorial mais aussi l’intérêt collectif parvient à concilier environnement, utilité sociale et activité économique.</a:t>
            </a:r>
          </a:p>
          <a:p>
            <a:pPr algn="just"/>
            <a:endParaRPr lang="en-US" sz="2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rgbClr val="7030A0"/>
                </a:solidFill>
              </a:rPr>
              <a:t>Les structures de l’économie sociale et solidaire</a:t>
            </a:r>
            <a:endParaRPr lang="en-US" sz="2400" b="1" dirty="0">
              <a:solidFill>
                <a:srgbClr val="7030A0"/>
              </a:solidFill>
            </a:endParaRPr>
          </a:p>
        </p:txBody>
      </p:sp>
      <p:pic>
        <p:nvPicPr>
          <p:cNvPr id="9219" name="Picture 3"/>
          <p:cNvPicPr>
            <a:picLocks noGrp="1" noChangeAspect="1" noChangeArrowheads="1"/>
          </p:cNvPicPr>
          <p:nvPr>
            <p:ph sz="quarter" idx="1"/>
          </p:nvPr>
        </p:nvPicPr>
        <p:blipFill>
          <a:blip r:embed="rId2" cstate="print"/>
          <a:srcRect l="48868" t="24866" r="24775" b="37889"/>
          <a:stretch>
            <a:fillRect/>
          </a:stretch>
        </p:blipFill>
        <p:spPr bwMode="auto">
          <a:xfrm>
            <a:off x="1295400" y="1524000"/>
            <a:ext cx="5943600" cy="47244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solidFill>
                  <a:srgbClr val="7030A0"/>
                </a:solidFill>
              </a:rPr>
              <a:t>Limiter l’empreinte carbone </a:t>
            </a:r>
            <a:r>
              <a:rPr lang="fr-FR" dirty="0" err="1" smtClean="0">
                <a:solidFill>
                  <a:srgbClr val="7030A0"/>
                </a:solidFill>
              </a:rPr>
              <a:t>importéé</a:t>
            </a:r>
            <a:endParaRPr lang="en-US" dirty="0">
              <a:solidFill>
                <a:srgbClr val="7030A0"/>
              </a:solidFill>
            </a:endParaRPr>
          </a:p>
        </p:txBody>
      </p:sp>
      <p:pic>
        <p:nvPicPr>
          <p:cNvPr id="77826" name="Picture 2"/>
          <p:cNvPicPr>
            <a:picLocks noGrp="1" noChangeAspect="1" noChangeArrowheads="1"/>
          </p:cNvPicPr>
          <p:nvPr>
            <p:ph sz="quarter" idx="1"/>
          </p:nvPr>
        </p:nvPicPr>
        <p:blipFill>
          <a:blip r:embed="rId2" cstate="print"/>
          <a:srcRect l="25649" t="23729" r="40982" b="16949"/>
          <a:stretch>
            <a:fillRect/>
          </a:stretch>
        </p:blipFill>
        <p:spPr bwMode="auto">
          <a:xfrm>
            <a:off x="1752600" y="1676400"/>
            <a:ext cx="4876800" cy="48768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8850" name="Picture 2"/>
          <p:cNvPicPr>
            <a:picLocks noGrp="1" noChangeAspect="1" noChangeArrowheads="1"/>
          </p:cNvPicPr>
          <p:nvPr>
            <p:ph sz="quarter" idx="1"/>
          </p:nvPr>
        </p:nvPicPr>
        <p:blipFill>
          <a:blip r:embed="rId2" cstate="print"/>
          <a:srcRect l="9441" t="15254" r="31449" b="16949"/>
          <a:stretch>
            <a:fillRect/>
          </a:stretch>
        </p:blipFill>
        <p:spPr bwMode="auto">
          <a:xfrm>
            <a:off x="1143000" y="1600200"/>
            <a:ext cx="7360920" cy="4748981"/>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solidFill>
                  <a:srgbClr val="7030A0"/>
                </a:solidFill>
              </a:rPr>
              <a:t>Les évolutions des émissions de CO2 par habitant</a:t>
            </a:r>
            <a:endParaRPr lang="en-US" dirty="0">
              <a:solidFill>
                <a:srgbClr val="7030A0"/>
              </a:solidFill>
            </a:endParaRPr>
          </a:p>
        </p:txBody>
      </p:sp>
      <p:pic>
        <p:nvPicPr>
          <p:cNvPr id="25602" name="Picture 2"/>
          <p:cNvPicPr>
            <a:picLocks noGrp="1" noChangeAspect="1" noChangeArrowheads="1"/>
          </p:cNvPicPr>
          <p:nvPr>
            <p:ph sz="quarter" idx="1"/>
          </p:nvPr>
        </p:nvPicPr>
        <p:blipFill>
          <a:blip r:embed="rId2" cstate="print"/>
          <a:srcRect l="6581" t="22034" r="23822" b="33898"/>
          <a:stretch>
            <a:fillRect/>
          </a:stretch>
        </p:blipFill>
        <p:spPr bwMode="auto">
          <a:xfrm>
            <a:off x="149469" y="2590800"/>
            <a:ext cx="8557846" cy="3048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000" b="1" dirty="0" smtClean="0">
                <a:solidFill>
                  <a:schemeClr val="accent2">
                    <a:lumMod val="75000"/>
                  </a:schemeClr>
                </a:solidFill>
              </a:rPr>
              <a:t>II. LES LIMITES ECOLOGIQUES DE LA CONSOMMATION.</a:t>
            </a:r>
            <a:br>
              <a:rPr lang="fr-FR" sz="2000" b="1" dirty="0" smtClean="0">
                <a:solidFill>
                  <a:schemeClr val="accent2">
                    <a:lumMod val="75000"/>
                  </a:schemeClr>
                </a:solidFill>
              </a:rPr>
            </a:br>
            <a:r>
              <a:rPr lang="fr-FR" sz="2000" b="1" dirty="0" smtClean="0">
                <a:solidFill>
                  <a:schemeClr val="accent2">
                    <a:lumMod val="75000"/>
                  </a:schemeClr>
                </a:solidFill>
              </a:rPr>
              <a:t>B. Les mutations des modes de production.</a:t>
            </a:r>
            <a:endParaRPr lang="en-US" sz="2000" b="1" dirty="0">
              <a:solidFill>
                <a:schemeClr val="accent2">
                  <a:lumMod val="75000"/>
                </a:schemeClr>
              </a:solidFill>
            </a:endParaRPr>
          </a:p>
        </p:txBody>
      </p:sp>
      <p:sp>
        <p:nvSpPr>
          <p:cNvPr id="3" name="Content Placeholder 2"/>
          <p:cNvSpPr>
            <a:spLocks noGrp="1"/>
          </p:cNvSpPr>
          <p:nvPr>
            <p:ph sz="quarter" idx="1"/>
          </p:nvPr>
        </p:nvSpPr>
        <p:spPr/>
        <p:txBody>
          <a:bodyPr>
            <a:normAutofit lnSpcReduction="10000"/>
          </a:bodyPr>
          <a:lstStyle/>
          <a:p>
            <a:pPr algn="just">
              <a:buNone/>
            </a:pPr>
            <a:r>
              <a:rPr lang="fr-FR" sz="1800" b="1" dirty="0" smtClean="0"/>
              <a:t>3. Transition et planification écologique</a:t>
            </a:r>
            <a:r>
              <a:rPr lang="fr-FR" sz="1800" b="1" dirty="0" smtClean="0"/>
              <a:t>.</a:t>
            </a:r>
            <a:endParaRPr lang="fr-FR" sz="1800" dirty="0" smtClean="0"/>
          </a:p>
          <a:p>
            <a:pPr algn="just"/>
            <a:r>
              <a:rPr lang="fr-FR" sz="1800" dirty="0" smtClean="0"/>
              <a:t>La </a:t>
            </a:r>
            <a:r>
              <a:rPr lang="fr-FR" sz="1800" dirty="0" smtClean="0"/>
              <a:t>transition climatique est une grande transformation, analogue par son ampleur aux révolutions industrielles du passé.</a:t>
            </a:r>
            <a:endParaRPr lang="en-US" sz="1800" dirty="0" smtClean="0"/>
          </a:p>
          <a:p>
            <a:pPr lvl="0" algn="just"/>
            <a:r>
              <a:rPr lang="fr-FR" sz="1800" dirty="0" smtClean="0"/>
              <a:t>D’un point de vue économique, la transition vers la neutralité carbone repose sur trois mécanismes principaux : </a:t>
            </a:r>
            <a:endParaRPr lang="en-US" sz="1800" dirty="0" smtClean="0"/>
          </a:p>
          <a:p>
            <a:pPr algn="just">
              <a:buFont typeface="Wingdings" pitchFamily="2" charset="2"/>
              <a:buChar char="Ø"/>
            </a:pPr>
            <a:r>
              <a:rPr lang="fr-FR" sz="1800" dirty="0" smtClean="0">
                <a:solidFill>
                  <a:schemeClr val="bg2">
                    <a:lumMod val="25000"/>
                  </a:schemeClr>
                </a:solidFill>
              </a:rPr>
              <a:t>l’accélération de la </a:t>
            </a:r>
            <a:r>
              <a:rPr lang="fr-FR" sz="1800" b="1" dirty="0" smtClean="0">
                <a:solidFill>
                  <a:schemeClr val="bg2">
                    <a:lumMod val="25000"/>
                  </a:schemeClr>
                </a:solidFill>
              </a:rPr>
              <a:t>réorientation du progrès technique vers les alternatives aux énergies fossiles</a:t>
            </a:r>
            <a:r>
              <a:rPr lang="fr-FR" sz="1800" dirty="0" smtClean="0">
                <a:solidFill>
                  <a:schemeClr val="bg2">
                    <a:lumMod val="25000"/>
                  </a:schemeClr>
                </a:solidFill>
              </a:rPr>
              <a:t>  </a:t>
            </a:r>
          </a:p>
          <a:p>
            <a:pPr algn="just">
              <a:buFont typeface="Wingdings" pitchFamily="2" charset="2"/>
              <a:buChar char="Ø"/>
            </a:pPr>
            <a:r>
              <a:rPr lang="fr-FR" sz="1800" dirty="0" smtClean="0">
                <a:solidFill>
                  <a:schemeClr val="bg2">
                    <a:lumMod val="25000"/>
                  </a:schemeClr>
                </a:solidFill>
              </a:rPr>
              <a:t>l’</a:t>
            </a:r>
            <a:r>
              <a:rPr lang="fr-FR" sz="1800" b="1" dirty="0" smtClean="0">
                <a:solidFill>
                  <a:schemeClr val="bg2">
                    <a:lumMod val="25000"/>
                  </a:schemeClr>
                </a:solidFill>
              </a:rPr>
              <a:t>amélioration de l’efficacité énergétique </a:t>
            </a:r>
            <a:r>
              <a:rPr lang="fr-FR" sz="1800" dirty="0" smtClean="0">
                <a:solidFill>
                  <a:schemeClr val="bg2">
                    <a:lumMod val="25000"/>
                  </a:schemeClr>
                </a:solidFill>
              </a:rPr>
              <a:t>;</a:t>
            </a:r>
            <a:endParaRPr lang="en-US" sz="1800" dirty="0" smtClean="0">
              <a:solidFill>
                <a:schemeClr val="bg2">
                  <a:lumMod val="25000"/>
                </a:schemeClr>
              </a:solidFill>
            </a:endParaRPr>
          </a:p>
          <a:p>
            <a:pPr algn="just">
              <a:buFont typeface="Wingdings" pitchFamily="2" charset="2"/>
              <a:buChar char="Ø"/>
            </a:pPr>
            <a:r>
              <a:rPr lang="fr-FR" sz="1800" b="1" dirty="0" smtClean="0">
                <a:solidFill>
                  <a:schemeClr val="bg2">
                    <a:lumMod val="25000"/>
                  </a:schemeClr>
                </a:solidFill>
              </a:rPr>
              <a:t>la modération des usages et des consommations énergivores</a:t>
            </a:r>
            <a:r>
              <a:rPr lang="fr-FR" sz="1800" dirty="0" smtClean="0">
                <a:solidFill>
                  <a:schemeClr val="bg2">
                    <a:lumMod val="25000"/>
                  </a:schemeClr>
                </a:solidFill>
              </a:rPr>
              <a:t> (sobriété).</a:t>
            </a:r>
            <a:endParaRPr lang="en-US" sz="1800" dirty="0" smtClean="0">
              <a:solidFill>
                <a:schemeClr val="bg2">
                  <a:lumMod val="25000"/>
                </a:schemeClr>
              </a:solidFill>
            </a:endParaRPr>
          </a:p>
          <a:p>
            <a:pPr algn="just"/>
            <a:r>
              <a:rPr lang="fr-FR" sz="1800" b="1" dirty="0" smtClean="0"/>
              <a:t>L'action de la planification écologique</a:t>
            </a:r>
            <a:r>
              <a:rPr lang="fr-FR" sz="1800" dirty="0" smtClean="0"/>
              <a:t> annoncé le 25 septembre 2023 se structure autour de 6 thématiques (se loger, produire, se nourrir, consommer, préserver, se déplacer</a:t>
            </a:r>
            <a:r>
              <a:rPr lang="fr-FR" sz="1800" dirty="0" smtClean="0"/>
              <a:t>)</a:t>
            </a:r>
          </a:p>
          <a:p>
            <a:pPr algn="just"/>
            <a:r>
              <a:rPr lang="fr-FR" sz="1800" b="1" dirty="0" smtClean="0"/>
              <a:t>Mise en </a:t>
            </a:r>
            <a:r>
              <a:rPr lang="fr-FR" sz="1800" b="1" dirty="0" smtClean="0"/>
              <a:t>œuvre des objectifs européens du « Fit for 55 » adopté le 14 juillet </a:t>
            </a:r>
            <a:r>
              <a:rPr lang="fr-FR" sz="1800" b="1" dirty="0" smtClean="0"/>
              <a:t>2021.</a:t>
            </a:r>
            <a:r>
              <a:rPr lang="fr-FR" sz="1800" b="1" dirty="0" smtClean="0"/>
              <a:t> </a:t>
            </a:r>
            <a:endParaRPr lang="en-US" sz="1800" b="1" dirty="0">
              <a:solidFill>
                <a:schemeClr val="bg2">
                  <a:lumMod val="25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chemeClr val="accent2">
                    <a:lumMod val="75000"/>
                  </a:schemeClr>
                </a:solidFill>
              </a:rPr>
              <a:t>CONCLUSION: SOBRIÉTÉ ET TRANSITION ÉCOLOGIQUE</a:t>
            </a:r>
            <a:endParaRPr lang="en-US" sz="2400" dirty="0"/>
          </a:p>
        </p:txBody>
      </p:sp>
      <p:sp>
        <p:nvSpPr>
          <p:cNvPr id="3" name="Content Placeholder 2"/>
          <p:cNvSpPr>
            <a:spLocks noGrp="1"/>
          </p:cNvSpPr>
          <p:nvPr>
            <p:ph sz="quarter" idx="1"/>
          </p:nvPr>
        </p:nvSpPr>
        <p:spPr/>
        <p:txBody>
          <a:bodyPr>
            <a:normAutofit fontScale="92500" lnSpcReduction="10000"/>
          </a:bodyPr>
          <a:lstStyle/>
          <a:p>
            <a:pPr algn="just"/>
            <a:r>
              <a:rPr lang="fr-FR" sz="3200" dirty="0" smtClean="0"/>
              <a:t>À long terme (2050), la réorientation du progrès technique jouera un rôle majeur et l’essentiel se jouera du côté de l’offre, mais cela </a:t>
            </a:r>
            <a:r>
              <a:rPr lang="fr-FR" sz="3200" b="1" dirty="0" smtClean="0"/>
              <a:t>modifiera en profondeur les préférences des consommateurs en faveur de la sobriété</a:t>
            </a:r>
            <a:r>
              <a:rPr lang="fr-FR" sz="3200" dirty="0" smtClean="0"/>
              <a:t>.</a:t>
            </a:r>
            <a:endParaRPr lang="en-US" sz="3200" dirty="0" smtClean="0"/>
          </a:p>
          <a:p>
            <a:pPr algn="just"/>
            <a:r>
              <a:rPr lang="fr-FR" sz="3200" dirty="0" smtClean="0"/>
              <a:t>Le terme “</a:t>
            </a:r>
            <a:r>
              <a:rPr lang="fr-FR" sz="3200" b="1" dirty="0" smtClean="0">
                <a:solidFill>
                  <a:schemeClr val="accent1">
                    <a:lumMod val="75000"/>
                  </a:schemeClr>
                </a:solidFill>
              </a:rPr>
              <a:t>sobriété</a:t>
            </a:r>
            <a:r>
              <a:rPr lang="fr-FR" sz="3200" dirty="0" smtClean="0"/>
              <a:t>”  est inscrit dans la </a:t>
            </a:r>
            <a:r>
              <a:rPr lang="fr-FR" sz="3200" b="1" dirty="0" smtClean="0"/>
              <a:t>loi de transition énergétique</a:t>
            </a:r>
            <a:r>
              <a:rPr lang="fr-FR" sz="3200" dirty="0" smtClean="0"/>
              <a:t> </a:t>
            </a:r>
            <a:r>
              <a:rPr lang="fr-FR" sz="3200" b="1" dirty="0" smtClean="0"/>
              <a:t>de 2015 : </a:t>
            </a:r>
            <a:r>
              <a:rPr lang="fr-FR" sz="3200" dirty="0" smtClean="0">
                <a:solidFill>
                  <a:schemeClr val="accent1">
                    <a:lumMod val="75000"/>
                  </a:schemeClr>
                </a:solidFill>
              </a:rPr>
              <a:t>hiérarchisation des besoins qui peut s’exercer au niveau individuel comme s’organiser au niveau collectif, de réduction des consommations superflues.</a:t>
            </a:r>
            <a:endParaRPr lang="en-US" sz="3200" dirty="0" smtClean="0">
              <a:solidFill>
                <a:schemeClr val="accent1">
                  <a:lumMod val="75000"/>
                </a:schemeClr>
              </a:solidFill>
            </a:endParaRP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2400" b="1" dirty="0" smtClean="0">
                <a:solidFill>
                  <a:schemeClr val="accent2">
                    <a:lumMod val="75000"/>
                  </a:schemeClr>
                </a:solidFill>
              </a:rPr>
              <a:t>CONCLUSION: SOBRIÉTÉ ET TRANSITION ÉCOLOGIQUE</a:t>
            </a:r>
            <a:endParaRPr lang="en-US" sz="2400" dirty="0"/>
          </a:p>
        </p:txBody>
      </p:sp>
      <p:sp>
        <p:nvSpPr>
          <p:cNvPr id="3" name="Content Placeholder 2"/>
          <p:cNvSpPr>
            <a:spLocks noGrp="1"/>
          </p:cNvSpPr>
          <p:nvPr>
            <p:ph sz="quarter" idx="1"/>
          </p:nvPr>
        </p:nvSpPr>
        <p:spPr/>
        <p:txBody>
          <a:bodyPr>
            <a:normAutofit/>
          </a:bodyPr>
          <a:lstStyle/>
          <a:p>
            <a:r>
              <a:rPr lang="fr-FR" sz="2400" b="1" dirty="0" smtClean="0"/>
              <a:t>La sobriété est d’abord une démarche collective avant d’être individuelle.</a:t>
            </a:r>
            <a:r>
              <a:rPr lang="fr-FR" sz="2400" dirty="0" smtClean="0"/>
              <a:t> On distingue ainsi plusieurs leviers de sobriété :</a:t>
            </a:r>
            <a:endParaRPr lang="en-US" sz="2400" dirty="0" smtClean="0"/>
          </a:p>
          <a:p>
            <a:pPr>
              <a:buFont typeface="Wingdings" pitchFamily="2" charset="2"/>
              <a:buChar char="Ø"/>
            </a:pPr>
            <a:r>
              <a:rPr lang="fr-FR" sz="2400" dirty="0" smtClean="0"/>
              <a:t>La </a:t>
            </a:r>
            <a:r>
              <a:rPr lang="fr-FR" sz="2400" b="1" dirty="0" smtClean="0"/>
              <a:t>sobriété « structurelle »; </a:t>
            </a:r>
          </a:p>
          <a:p>
            <a:pPr>
              <a:buFont typeface="Wingdings" pitchFamily="2" charset="2"/>
              <a:buChar char="Ø"/>
            </a:pPr>
            <a:r>
              <a:rPr lang="fr-FR" sz="2400" dirty="0" smtClean="0"/>
              <a:t>La </a:t>
            </a:r>
            <a:r>
              <a:rPr lang="fr-FR" sz="2400" b="1" dirty="0" smtClean="0"/>
              <a:t>sobriété « dimensionnelle »</a:t>
            </a:r>
            <a:r>
              <a:rPr lang="fr-FR" sz="2400" dirty="0" smtClean="0"/>
              <a:t> </a:t>
            </a:r>
          </a:p>
          <a:p>
            <a:pPr>
              <a:buFont typeface="Wingdings" pitchFamily="2" charset="2"/>
              <a:buChar char="Ø"/>
            </a:pPr>
            <a:r>
              <a:rPr lang="fr-FR" sz="2400" dirty="0" smtClean="0"/>
              <a:t>La </a:t>
            </a:r>
            <a:r>
              <a:rPr lang="fr-FR" sz="2400" b="1" dirty="0" smtClean="0"/>
              <a:t>sobriété « d’usage »</a:t>
            </a:r>
            <a:r>
              <a:rPr lang="fr-FR" sz="2400" dirty="0" smtClean="0"/>
              <a:t> </a:t>
            </a:r>
          </a:p>
          <a:p>
            <a:pPr>
              <a:buFont typeface="Wingdings" pitchFamily="2" charset="2"/>
              <a:buChar char="Ø"/>
            </a:pPr>
            <a:r>
              <a:rPr lang="fr-FR" sz="2400" dirty="0" smtClean="0"/>
              <a:t>La </a:t>
            </a:r>
            <a:r>
              <a:rPr lang="fr-FR" sz="2400" b="1" dirty="0" smtClean="0"/>
              <a:t>sobriété « coopérative »</a:t>
            </a:r>
            <a:r>
              <a:rPr lang="fr-FR" sz="2400" dirty="0" smtClean="0"/>
              <a:t> </a:t>
            </a:r>
          </a:p>
          <a:p>
            <a:pPr>
              <a:buFont typeface="Wingdings" pitchFamily="2" charset="2"/>
              <a:buChar char="Ø"/>
            </a:pPr>
            <a:r>
              <a:rPr lang="fr-FR" sz="2400" dirty="0" smtClean="0"/>
              <a:t>La </a:t>
            </a:r>
            <a:r>
              <a:rPr lang="fr-FR" sz="2400" b="1" dirty="0" smtClean="0"/>
              <a:t>sobriété « numérique »</a:t>
            </a:r>
            <a:r>
              <a:rPr lang="fr-FR" sz="2400" dirty="0" smtClean="0"/>
              <a:t> </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2400" b="1" dirty="0" smtClean="0">
                <a:solidFill>
                  <a:schemeClr val="accent2">
                    <a:lumMod val="75000"/>
                  </a:schemeClr>
                </a:solidFill>
              </a:rPr>
              <a:t>I.DE LA PRODUCTION DE MASSE A LA CONSOMMATION DE MASSE.</a:t>
            </a:r>
            <a:br>
              <a:rPr lang="fr-FR" sz="2400" b="1" dirty="0" smtClean="0">
                <a:solidFill>
                  <a:schemeClr val="accent2">
                    <a:lumMod val="75000"/>
                  </a:schemeClr>
                </a:solidFill>
              </a:rPr>
            </a:br>
            <a:r>
              <a:rPr lang="fr-FR" sz="2400" b="1" dirty="0" smtClean="0">
                <a:solidFill>
                  <a:schemeClr val="accent2">
                    <a:lumMod val="75000"/>
                  </a:schemeClr>
                </a:solidFill>
              </a:rPr>
              <a:t>A.L’accumulation du capital au fondement du modèle « capitaliste ».</a:t>
            </a:r>
            <a:endParaRPr lang="en-US" sz="2400" dirty="0"/>
          </a:p>
        </p:txBody>
      </p:sp>
      <p:sp>
        <p:nvSpPr>
          <p:cNvPr id="3" name="Content Placeholder 2"/>
          <p:cNvSpPr>
            <a:spLocks noGrp="1"/>
          </p:cNvSpPr>
          <p:nvPr>
            <p:ph sz="quarter" idx="1"/>
          </p:nvPr>
        </p:nvSpPr>
        <p:spPr/>
        <p:txBody>
          <a:bodyPr>
            <a:normAutofit fontScale="92500" lnSpcReduction="20000"/>
          </a:bodyPr>
          <a:lstStyle/>
          <a:p>
            <a:pPr>
              <a:buNone/>
            </a:pPr>
            <a:r>
              <a:rPr lang="fr-FR" sz="1900" b="1" dirty="0" smtClean="0"/>
              <a:t>1</a:t>
            </a:r>
            <a:r>
              <a:rPr lang="fr-FR" sz="1900" b="1" dirty="0" smtClean="0"/>
              <a:t>.2</a:t>
            </a:r>
            <a:r>
              <a:rPr lang="fr-FR" sz="1900" b="1" dirty="0" smtClean="0"/>
              <a:t>. L’aliénation et le fétichisme de la marchandise.</a:t>
            </a:r>
            <a:endParaRPr lang="en-US" sz="1900" dirty="0" smtClean="0"/>
          </a:p>
          <a:p>
            <a:pPr algn="just"/>
            <a:r>
              <a:rPr lang="fr-FR" sz="1900" dirty="0" smtClean="0"/>
              <a:t>La notion d’</a:t>
            </a:r>
            <a:r>
              <a:rPr lang="fr-FR" sz="1900" b="1" dirty="0" smtClean="0"/>
              <a:t>aliénation</a:t>
            </a:r>
            <a:r>
              <a:rPr lang="fr-FR" sz="1900" dirty="0" smtClean="0"/>
              <a:t> introduit chez Marx </a:t>
            </a:r>
            <a:r>
              <a:rPr lang="fr-FR" sz="1900" b="1" dirty="0" smtClean="0"/>
              <a:t>l’analyse du capitalisme comme rapport social.</a:t>
            </a:r>
            <a:r>
              <a:rPr lang="fr-FR" sz="1900" dirty="0" smtClean="0"/>
              <a:t> </a:t>
            </a:r>
            <a:endParaRPr lang="en-US" sz="1900" dirty="0" smtClean="0"/>
          </a:p>
          <a:p>
            <a:pPr algn="just"/>
            <a:r>
              <a:rPr lang="en-US" sz="1900" b="1" dirty="0" err="1" smtClean="0"/>
              <a:t>Théorie</a:t>
            </a:r>
            <a:r>
              <a:rPr lang="en-US" sz="1900" b="1" dirty="0" smtClean="0"/>
              <a:t> de </a:t>
            </a:r>
            <a:r>
              <a:rPr lang="en-US" sz="1900" b="1" dirty="0" err="1" smtClean="0"/>
              <a:t>l’aliénation</a:t>
            </a:r>
            <a:r>
              <a:rPr lang="en-US" sz="1900" b="1" dirty="0" smtClean="0"/>
              <a:t> </a:t>
            </a:r>
            <a:r>
              <a:rPr lang="en-US" sz="1900" b="1" dirty="0" err="1" smtClean="0"/>
              <a:t>religieuse</a:t>
            </a:r>
            <a:r>
              <a:rPr lang="en-US" sz="1900" dirty="0" smtClean="0"/>
              <a:t> du </a:t>
            </a:r>
            <a:r>
              <a:rPr lang="en-US" sz="1900" dirty="0" err="1" smtClean="0"/>
              <a:t>philosophe</a:t>
            </a:r>
            <a:r>
              <a:rPr lang="en-US" sz="1900" dirty="0" smtClean="0"/>
              <a:t> </a:t>
            </a:r>
            <a:r>
              <a:rPr lang="en-US" sz="1900" b="1" dirty="0" smtClean="0">
                <a:solidFill>
                  <a:schemeClr val="accent2">
                    <a:lumMod val="75000"/>
                  </a:schemeClr>
                </a:solidFill>
              </a:rPr>
              <a:t>Ludwig Feuerbach</a:t>
            </a:r>
            <a:r>
              <a:rPr lang="en-US" sz="1900" dirty="0" smtClean="0">
                <a:solidFill>
                  <a:schemeClr val="accent2">
                    <a:lumMod val="75000"/>
                  </a:schemeClr>
                </a:solidFill>
              </a:rPr>
              <a:t> </a:t>
            </a:r>
            <a:r>
              <a:rPr lang="en-US" sz="1900" dirty="0" smtClean="0"/>
              <a:t>(1804-1872), pour qui </a:t>
            </a:r>
            <a:r>
              <a:rPr lang="en-US" sz="1900" dirty="0" err="1" smtClean="0"/>
              <a:t>Dieu</a:t>
            </a:r>
            <a:r>
              <a:rPr lang="en-US" sz="1900" dirty="0" smtClean="0"/>
              <a:t> </a:t>
            </a:r>
            <a:r>
              <a:rPr lang="en-US" sz="1900" dirty="0" err="1" smtClean="0"/>
              <a:t>n’est</a:t>
            </a:r>
            <a:r>
              <a:rPr lang="en-US" sz="1900" dirty="0" smtClean="0"/>
              <a:t> </a:t>
            </a:r>
            <a:r>
              <a:rPr lang="en-US" sz="1900" dirty="0" err="1" smtClean="0"/>
              <a:t>qu’un</a:t>
            </a:r>
            <a:r>
              <a:rPr lang="en-US" sz="1900" dirty="0" smtClean="0"/>
              <a:t> </a:t>
            </a:r>
            <a:r>
              <a:rPr lang="en-US" sz="1900" dirty="0" err="1" smtClean="0"/>
              <a:t>produit</a:t>
            </a:r>
            <a:r>
              <a:rPr lang="en-US" sz="1900" dirty="0" smtClean="0"/>
              <a:t> de </a:t>
            </a:r>
            <a:r>
              <a:rPr lang="en-US" sz="1900" dirty="0" err="1" smtClean="0"/>
              <a:t>l’esprit</a:t>
            </a:r>
            <a:r>
              <a:rPr lang="en-US" sz="1900" dirty="0" smtClean="0"/>
              <a:t> </a:t>
            </a:r>
            <a:r>
              <a:rPr lang="en-US" sz="1900" dirty="0" err="1" smtClean="0"/>
              <a:t>humain</a:t>
            </a:r>
            <a:r>
              <a:rPr lang="en-US" sz="1900" dirty="0" smtClean="0"/>
              <a:t>, qui en le </a:t>
            </a:r>
            <a:r>
              <a:rPr lang="en-US" sz="1900" dirty="0" err="1" smtClean="0"/>
              <a:t>créant</a:t>
            </a:r>
            <a:r>
              <a:rPr lang="en-US" sz="1900" dirty="0" smtClean="0"/>
              <a:t>, </a:t>
            </a:r>
            <a:r>
              <a:rPr lang="en-US" sz="1900" dirty="0" err="1" smtClean="0"/>
              <a:t>l’a</a:t>
            </a:r>
            <a:r>
              <a:rPr lang="en-US" sz="1900" dirty="0" smtClean="0"/>
              <a:t> </a:t>
            </a:r>
            <a:r>
              <a:rPr lang="en-US" sz="1900" dirty="0" err="1" smtClean="0"/>
              <a:t>doté</a:t>
            </a:r>
            <a:r>
              <a:rPr lang="en-US" sz="1900" dirty="0" smtClean="0"/>
              <a:t> de </a:t>
            </a:r>
            <a:r>
              <a:rPr lang="en-US" sz="1900" dirty="0" err="1" smtClean="0"/>
              <a:t>ses</a:t>
            </a:r>
            <a:r>
              <a:rPr lang="en-US" sz="1900" dirty="0" smtClean="0"/>
              <a:t> </a:t>
            </a:r>
            <a:r>
              <a:rPr lang="en-US" sz="1900" dirty="0" err="1" smtClean="0"/>
              <a:t>propres</a:t>
            </a:r>
            <a:r>
              <a:rPr lang="en-US" sz="1900" dirty="0" smtClean="0"/>
              <a:t> </a:t>
            </a:r>
            <a:r>
              <a:rPr lang="en-US" sz="1900" dirty="0" err="1" smtClean="0"/>
              <a:t>attributs</a:t>
            </a:r>
            <a:r>
              <a:rPr lang="en-US" sz="1900" dirty="0" smtClean="0"/>
              <a:t> =&gt; la religion </a:t>
            </a:r>
            <a:r>
              <a:rPr lang="en-US" sz="1900" dirty="0" err="1" smtClean="0"/>
              <a:t>comme</a:t>
            </a:r>
            <a:r>
              <a:rPr lang="en-US" sz="1900" dirty="0" smtClean="0"/>
              <a:t> </a:t>
            </a:r>
            <a:r>
              <a:rPr lang="en-US" sz="1900" b="1" dirty="0" smtClean="0"/>
              <a:t>opium du </a:t>
            </a:r>
            <a:r>
              <a:rPr lang="en-US" sz="1900" b="1" dirty="0" err="1" smtClean="0"/>
              <a:t>peuple</a:t>
            </a:r>
            <a:r>
              <a:rPr lang="en-US" sz="1900" b="1" dirty="0" smtClean="0"/>
              <a:t>.</a:t>
            </a:r>
          </a:p>
          <a:p>
            <a:pPr algn="just"/>
            <a:r>
              <a:rPr lang="fr-FR" sz="1900" dirty="0" smtClean="0"/>
              <a:t>Pour Marx c’est le travail qui est aliéné dans la société capitaliste.</a:t>
            </a:r>
          </a:p>
          <a:p>
            <a:pPr lvl="0" algn="just">
              <a:buFont typeface="Wingdings" pitchFamily="2" charset="2"/>
              <a:buChar char="Ø"/>
            </a:pPr>
            <a:r>
              <a:rPr lang="fr-FR" sz="1900" dirty="0" smtClean="0">
                <a:solidFill>
                  <a:schemeClr val="bg2">
                    <a:lumMod val="25000"/>
                  </a:schemeClr>
                </a:solidFill>
              </a:rPr>
              <a:t>Le travailleur est rendu </a:t>
            </a:r>
            <a:r>
              <a:rPr lang="fr-FR" sz="1900" b="1" dirty="0" smtClean="0">
                <a:solidFill>
                  <a:schemeClr val="bg2">
                    <a:lumMod val="25000"/>
                  </a:schemeClr>
                </a:solidFill>
              </a:rPr>
              <a:t>étranger au produit du travail qui appartient à son employeur</a:t>
            </a:r>
            <a:r>
              <a:rPr lang="fr-FR" sz="1900" dirty="0" smtClean="0">
                <a:solidFill>
                  <a:schemeClr val="bg2">
                    <a:lumMod val="25000"/>
                  </a:schemeClr>
                </a:solidFill>
              </a:rPr>
              <a:t> </a:t>
            </a:r>
            <a:endParaRPr lang="en-US" sz="1900" dirty="0" smtClean="0">
              <a:solidFill>
                <a:schemeClr val="bg2">
                  <a:lumMod val="25000"/>
                </a:schemeClr>
              </a:solidFill>
            </a:endParaRPr>
          </a:p>
          <a:p>
            <a:pPr lvl="0" algn="just">
              <a:buFont typeface="Wingdings" pitchFamily="2" charset="2"/>
              <a:buChar char="Ø"/>
            </a:pPr>
            <a:r>
              <a:rPr lang="fr-FR" sz="1900" dirty="0" smtClean="0">
                <a:solidFill>
                  <a:schemeClr val="bg2">
                    <a:lumMod val="25000"/>
                  </a:schemeClr>
                </a:solidFill>
              </a:rPr>
              <a:t>Il est </a:t>
            </a:r>
            <a:r>
              <a:rPr lang="fr-FR" sz="1900" b="1" dirty="0" smtClean="0">
                <a:solidFill>
                  <a:schemeClr val="bg2">
                    <a:lumMod val="25000"/>
                  </a:schemeClr>
                </a:solidFill>
              </a:rPr>
              <a:t>étranger à l’activité de production qu’il ne peut organiser</a:t>
            </a:r>
            <a:r>
              <a:rPr lang="fr-FR" sz="1900" dirty="0" smtClean="0">
                <a:solidFill>
                  <a:schemeClr val="bg2">
                    <a:lumMod val="25000"/>
                  </a:schemeClr>
                </a:solidFill>
              </a:rPr>
              <a:t> ;</a:t>
            </a:r>
            <a:endParaRPr lang="en-US" sz="1900" dirty="0" smtClean="0">
              <a:solidFill>
                <a:schemeClr val="bg2">
                  <a:lumMod val="25000"/>
                </a:schemeClr>
              </a:solidFill>
            </a:endParaRPr>
          </a:p>
          <a:p>
            <a:pPr lvl="0" algn="just">
              <a:buFont typeface="Wingdings" pitchFamily="2" charset="2"/>
              <a:buChar char="Ø"/>
            </a:pPr>
            <a:r>
              <a:rPr lang="fr-FR" sz="1900" dirty="0" smtClean="0">
                <a:solidFill>
                  <a:schemeClr val="bg2">
                    <a:lumMod val="25000"/>
                  </a:schemeClr>
                </a:solidFill>
              </a:rPr>
              <a:t>Il ne </a:t>
            </a:r>
            <a:r>
              <a:rPr lang="fr-FR" sz="1900" b="1" dirty="0" smtClean="0">
                <a:solidFill>
                  <a:schemeClr val="bg2">
                    <a:lumMod val="25000"/>
                  </a:schemeClr>
                </a:solidFill>
              </a:rPr>
              <a:t>voit dans l’activité productive qu’un moyen d’assurer son existence individuelle et non pas l’affirmation de son essence d’être humain</a:t>
            </a:r>
            <a:r>
              <a:rPr lang="fr-FR" sz="1900" dirty="0" smtClean="0">
                <a:solidFill>
                  <a:schemeClr val="bg2">
                    <a:lumMod val="25000"/>
                  </a:schemeClr>
                </a:solidFill>
              </a:rPr>
              <a:t>. </a:t>
            </a:r>
          </a:p>
          <a:p>
            <a:pPr lvl="0" algn="just">
              <a:buFont typeface="Wingdings" pitchFamily="2" charset="2"/>
              <a:buChar char="q"/>
            </a:pPr>
            <a:r>
              <a:rPr lang="en-US" sz="1900" dirty="0" smtClean="0"/>
              <a:t>Le mode de production </a:t>
            </a:r>
            <a:r>
              <a:rPr lang="en-US" sz="1900" dirty="0" err="1" smtClean="0"/>
              <a:t>capitaliste</a:t>
            </a:r>
            <a:r>
              <a:rPr lang="en-US" sz="1900" dirty="0" smtClean="0"/>
              <a:t> </a:t>
            </a:r>
            <a:r>
              <a:rPr lang="en-US" sz="1900" dirty="0" err="1" smtClean="0"/>
              <a:t>est</a:t>
            </a:r>
            <a:r>
              <a:rPr lang="en-US" sz="1900" dirty="0" smtClean="0"/>
              <a:t> </a:t>
            </a:r>
            <a:r>
              <a:rPr lang="en-US" sz="1900" dirty="0" err="1" smtClean="0"/>
              <a:t>caractérisé</a:t>
            </a:r>
            <a:r>
              <a:rPr lang="en-US" sz="1900" dirty="0" smtClean="0"/>
              <a:t> par </a:t>
            </a:r>
            <a:r>
              <a:rPr lang="en-US" sz="1900" dirty="0" err="1" smtClean="0"/>
              <a:t>une</a:t>
            </a:r>
            <a:r>
              <a:rPr lang="en-US" sz="1900" dirty="0" smtClean="0"/>
              <a:t> </a:t>
            </a:r>
            <a:r>
              <a:rPr lang="en-US" sz="1900" b="1" dirty="0" smtClean="0"/>
              <a:t>« immense accumulation de </a:t>
            </a:r>
            <a:r>
              <a:rPr lang="en-US" sz="1900" b="1" dirty="0" err="1" smtClean="0"/>
              <a:t>marchandises</a:t>
            </a:r>
            <a:r>
              <a:rPr lang="en-US" sz="1900" b="1" dirty="0" smtClean="0"/>
              <a:t> » =&gt; </a:t>
            </a:r>
            <a:r>
              <a:rPr lang="en-US" sz="1900" dirty="0" err="1" smtClean="0">
                <a:solidFill>
                  <a:schemeClr val="accent1">
                    <a:lumMod val="75000"/>
                  </a:schemeClr>
                </a:solidFill>
              </a:rPr>
              <a:t>fétichisme</a:t>
            </a:r>
            <a:r>
              <a:rPr lang="en-US" sz="1900" dirty="0" smtClean="0">
                <a:solidFill>
                  <a:schemeClr val="accent1">
                    <a:lumMod val="75000"/>
                  </a:schemeClr>
                </a:solidFill>
              </a:rPr>
              <a:t> de la </a:t>
            </a:r>
            <a:r>
              <a:rPr lang="en-US" sz="1900" dirty="0" err="1" smtClean="0">
                <a:solidFill>
                  <a:schemeClr val="accent1">
                    <a:lumMod val="75000"/>
                  </a:schemeClr>
                </a:solidFill>
              </a:rPr>
              <a:t>marchandise</a:t>
            </a:r>
            <a:r>
              <a:rPr lang="en-US" sz="1900" dirty="0" smtClean="0">
                <a:solidFill>
                  <a:schemeClr val="accent1">
                    <a:lumMod val="75000"/>
                  </a:schemeClr>
                </a:solidFill>
              </a:rPr>
              <a:t>: les rapports </a:t>
            </a:r>
            <a:r>
              <a:rPr lang="en-US" sz="1900" dirty="0" err="1" smtClean="0">
                <a:solidFill>
                  <a:schemeClr val="accent1">
                    <a:lumMod val="75000"/>
                  </a:schemeClr>
                </a:solidFill>
              </a:rPr>
              <a:t>sociaux</a:t>
            </a:r>
            <a:r>
              <a:rPr lang="en-US" sz="1900" dirty="0" smtClean="0">
                <a:solidFill>
                  <a:schemeClr val="accent1">
                    <a:lumMod val="75000"/>
                  </a:schemeClr>
                </a:solidFill>
              </a:rPr>
              <a:t> entre les </a:t>
            </a:r>
            <a:r>
              <a:rPr lang="en-US" sz="1900" dirty="0" err="1" smtClean="0">
                <a:solidFill>
                  <a:schemeClr val="accent1">
                    <a:lumMod val="75000"/>
                  </a:schemeClr>
                </a:solidFill>
              </a:rPr>
              <a:t>hommes</a:t>
            </a:r>
            <a:r>
              <a:rPr lang="en-US" sz="1900" dirty="0" smtClean="0">
                <a:solidFill>
                  <a:schemeClr val="accent1">
                    <a:lumMod val="75000"/>
                  </a:schemeClr>
                </a:solidFill>
              </a:rPr>
              <a:t> </a:t>
            </a:r>
            <a:r>
              <a:rPr lang="en-US" sz="1900" dirty="0" err="1" smtClean="0">
                <a:solidFill>
                  <a:schemeClr val="accent1">
                    <a:lumMod val="75000"/>
                  </a:schemeClr>
                </a:solidFill>
              </a:rPr>
              <a:t>deviennent</a:t>
            </a:r>
            <a:r>
              <a:rPr lang="en-US" sz="1900" dirty="0" smtClean="0">
                <a:solidFill>
                  <a:schemeClr val="accent1">
                    <a:lumMod val="75000"/>
                  </a:schemeClr>
                </a:solidFill>
              </a:rPr>
              <a:t> </a:t>
            </a:r>
            <a:r>
              <a:rPr lang="en-US" sz="1900" dirty="0" err="1" smtClean="0">
                <a:solidFill>
                  <a:schemeClr val="accent1">
                    <a:lumMod val="75000"/>
                  </a:schemeClr>
                </a:solidFill>
              </a:rPr>
              <a:t>dans</a:t>
            </a:r>
            <a:r>
              <a:rPr lang="en-US" sz="1900" dirty="0" smtClean="0">
                <a:solidFill>
                  <a:schemeClr val="accent1">
                    <a:lumMod val="75000"/>
                  </a:schemeClr>
                </a:solidFill>
              </a:rPr>
              <a:t> le </a:t>
            </a:r>
            <a:r>
              <a:rPr lang="en-US" sz="1900" dirty="0" err="1" smtClean="0">
                <a:solidFill>
                  <a:schemeClr val="accent1">
                    <a:lumMod val="75000"/>
                  </a:schemeClr>
                </a:solidFill>
              </a:rPr>
              <a:t>capitalisme</a:t>
            </a:r>
            <a:r>
              <a:rPr lang="en-US" sz="1900" dirty="0" smtClean="0">
                <a:solidFill>
                  <a:schemeClr val="accent1">
                    <a:lumMod val="75000"/>
                  </a:schemeClr>
                </a:solidFill>
              </a:rPr>
              <a:t> des rapports </a:t>
            </a:r>
            <a:r>
              <a:rPr lang="en-US" sz="1900" dirty="0" err="1" smtClean="0">
                <a:solidFill>
                  <a:schemeClr val="accent1">
                    <a:lumMod val="75000"/>
                  </a:schemeClr>
                </a:solidFill>
              </a:rPr>
              <a:t>sociaux</a:t>
            </a:r>
            <a:r>
              <a:rPr lang="en-US" sz="1900" dirty="0" smtClean="0">
                <a:solidFill>
                  <a:schemeClr val="accent1">
                    <a:lumMod val="75000"/>
                  </a:schemeClr>
                </a:solidFill>
              </a:rPr>
              <a:t> entre des </a:t>
            </a:r>
            <a:r>
              <a:rPr lang="en-US" sz="1900" dirty="0" err="1" smtClean="0">
                <a:solidFill>
                  <a:schemeClr val="accent1">
                    <a:lumMod val="75000"/>
                  </a:schemeClr>
                </a:solidFill>
              </a:rPr>
              <a:t>choses</a:t>
            </a:r>
            <a:r>
              <a:rPr lang="en-US" sz="1900" dirty="0" smtClean="0">
                <a:solidFill>
                  <a:schemeClr val="accent1">
                    <a:lumMod val="75000"/>
                  </a:schemeClr>
                </a:solidFill>
              </a:rPr>
              <a:t> </a:t>
            </a:r>
          </a:p>
          <a:p>
            <a:pPr algn="just"/>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fr-FR" sz="2400" b="1" dirty="0" smtClean="0">
                <a:solidFill>
                  <a:schemeClr val="accent2">
                    <a:lumMod val="75000"/>
                  </a:schemeClr>
                </a:solidFill>
              </a:rPr>
              <a:t>I.DE LA PRODUCTION DE MASSE A LA CONSOMMATION DE MASSE.</a:t>
            </a:r>
            <a:br>
              <a:rPr lang="fr-FR" sz="2400" b="1" dirty="0" smtClean="0">
                <a:solidFill>
                  <a:schemeClr val="accent2">
                    <a:lumMod val="75000"/>
                  </a:schemeClr>
                </a:solidFill>
              </a:rPr>
            </a:br>
            <a:r>
              <a:rPr lang="fr-FR" sz="2400" b="1" dirty="0" smtClean="0">
                <a:solidFill>
                  <a:schemeClr val="accent2">
                    <a:lumMod val="75000"/>
                  </a:schemeClr>
                </a:solidFill>
              </a:rPr>
              <a:t>A.L’accumulation du capital au fondement du modèle « capitaliste ».</a:t>
            </a:r>
            <a:endParaRPr lang="en-US" sz="2400" dirty="0"/>
          </a:p>
        </p:txBody>
      </p:sp>
      <p:sp>
        <p:nvSpPr>
          <p:cNvPr id="3" name="Content Placeholder 2"/>
          <p:cNvSpPr>
            <a:spLocks noGrp="1"/>
          </p:cNvSpPr>
          <p:nvPr>
            <p:ph sz="quarter" idx="1"/>
          </p:nvPr>
        </p:nvSpPr>
        <p:spPr/>
        <p:txBody>
          <a:bodyPr>
            <a:normAutofit/>
          </a:bodyPr>
          <a:lstStyle/>
          <a:p>
            <a:pPr algn="just">
              <a:buNone/>
            </a:pPr>
            <a:r>
              <a:rPr lang="fr-FR" sz="1800" b="1" dirty="0" smtClean="0"/>
              <a:t>2.3. L’exacerbation de la lutte des classes et les contradictions du capitalisme.</a:t>
            </a:r>
            <a:endParaRPr lang="en-US" sz="1800" dirty="0" smtClean="0"/>
          </a:p>
          <a:p>
            <a:pPr lvl="0" algn="just"/>
            <a:r>
              <a:rPr lang="fr-FR" sz="1800" dirty="0" smtClean="0"/>
              <a:t>Dans l’analyse de </a:t>
            </a:r>
            <a:r>
              <a:rPr lang="fr-FR" sz="1800" b="1" dirty="0" smtClean="0"/>
              <a:t>Karl Marx</a:t>
            </a:r>
            <a:r>
              <a:rPr lang="fr-FR" sz="1800" dirty="0" smtClean="0"/>
              <a:t>, </a:t>
            </a:r>
            <a:r>
              <a:rPr lang="fr-FR" sz="1800" b="1" dirty="0" smtClean="0"/>
              <a:t>la notion de classe renvoie à une triple dimension</a:t>
            </a:r>
            <a:r>
              <a:rPr lang="fr-FR" sz="1800" dirty="0" smtClean="0"/>
              <a:t> : </a:t>
            </a:r>
            <a:endParaRPr lang="en-US" sz="1800" dirty="0" smtClean="0"/>
          </a:p>
          <a:p>
            <a:pPr lvl="0" algn="just">
              <a:buFont typeface="Wingdings" pitchFamily="2" charset="2"/>
              <a:buChar char="Ø"/>
            </a:pPr>
            <a:r>
              <a:rPr lang="en-US" sz="1800" dirty="0" err="1" smtClean="0"/>
              <a:t>une</a:t>
            </a:r>
            <a:r>
              <a:rPr lang="en-US" sz="1800" dirty="0" smtClean="0"/>
              <a:t> position </a:t>
            </a:r>
            <a:r>
              <a:rPr lang="en-US" sz="1800" dirty="0" err="1" smtClean="0"/>
              <a:t>économique</a:t>
            </a:r>
            <a:r>
              <a:rPr lang="en-US" sz="1800" dirty="0" smtClean="0"/>
              <a:t> commune ;</a:t>
            </a:r>
          </a:p>
          <a:p>
            <a:pPr lvl="0" algn="just">
              <a:buFont typeface="Wingdings" pitchFamily="2" charset="2"/>
              <a:buChar char="Ø"/>
            </a:pPr>
            <a:r>
              <a:rPr lang="en-US" sz="1800" dirty="0" smtClean="0"/>
              <a:t>un rapport social </a:t>
            </a:r>
            <a:r>
              <a:rPr lang="en-US" sz="1800" dirty="0" err="1" smtClean="0"/>
              <a:t>conflictuel</a:t>
            </a:r>
            <a:r>
              <a:rPr lang="en-US" sz="1800" dirty="0" smtClean="0"/>
              <a:t> ;</a:t>
            </a:r>
          </a:p>
          <a:p>
            <a:pPr lvl="0" algn="just">
              <a:buFont typeface="Wingdings" pitchFamily="2" charset="2"/>
              <a:buChar char="Ø"/>
            </a:pPr>
            <a:r>
              <a:rPr lang="fr-FR" sz="1800" dirty="0" smtClean="0"/>
              <a:t>une prise de conscience de l’existence d’intérêts communs aboutissant à une lutte politique collective.</a:t>
            </a:r>
          </a:p>
          <a:p>
            <a:pPr lvl="0" algn="just">
              <a:buFont typeface="Wingdings" pitchFamily="2" charset="2"/>
              <a:buChar char="q"/>
            </a:pPr>
            <a:r>
              <a:rPr lang="fr-FR" sz="1800" dirty="0" smtClean="0">
                <a:solidFill>
                  <a:schemeClr val="bg2">
                    <a:lumMod val="25000"/>
                  </a:schemeClr>
                </a:solidFill>
              </a:rPr>
              <a:t>« </a:t>
            </a:r>
            <a:r>
              <a:rPr lang="fr-FR" sz="1800" i="1" dirty="0" smtClean="0">
                <a:solidFill>
                  <a:schemeClr val="bg2">
                    <a:lumMod val="25000"/>
                  </a:schemeClr>
                </a:solidFill>
              </a:rPr>
              <a:t>L’histoire de toute société jusqu’à nos jours n’a été que l’histoire de la lutte des classes</a:t>
            </a:r>
            <a:r>
              <a:rPr lang="fr-FR" sz="1800" dirty="0" smtClean="0">
                <a:solidFill>
                  <a:schemeClr val="bg2">
                    <a:lumMod val="25000"/>
                  </a:schemeClr>
                </a:solidFill>
              </a:rPr>
              <a:t> » </a:t>
            </a:r>
            <a:r>
              <a:rPr lang="fr-FR" sz="1800" dirty="0" smtClean="0"/>
              <a:t>(</a:t>
            </a:r>
            <a:r>
              <a:rPr lang="fr-FR" sz="1800" b="1" dirty="0" smtClean="0"/>
              <a:t>Karl Marx</a:t>
            </a:r>
            <a:r>
              <a:rPr lang="fr-FR" sz="1800" dirty="0" smtClean="0"/>
              <a:t>, </a:t>
            </a:r>
            <a:r>
              <a:rPr lang="fr-FR" sz="1800" b="1" dirty="0" smtClean="0"/>
              <a:t>Friedrich Engels</a:t>
            </a:r>
            <a:r>
              <a:rPr lang="fr-FR" sz="1800" dirty="0" smtClean="0"/>
              <a:t>, </a:t>
            </a:r>
            <a:r>
              <a:rPr lang="fr-FR" sz="1800" i="1" dirty="0" smtClean="0"/>
              <a:t>Manifeste du Parti communiste </a:t>
            </a:r>
            <a:r>
              <a:rPr lang="fr-FR" sz="1800" dirty="0" smtClean="0"/>
              <a:t>(1948)) </a:t>
            </a:r>
          </a:p>
          <a:p>
            <a:pPr lvl="0" algn="just">
              <a:buFont typeface="Wingdings" pitchFamily="2" charset="2"/>
              <a:buChar char="q"/>
            </a:pPr>
            <a:r>
              <a:rPr lang="fr-FR" sz="1800" dirty="0" smtClean="0"/>
              <a:t>La base matérielle de cet antagonisme a toujours été </a:t>
            </a:r>
            <a:r>
              <a:rPr lang="fr-FR" sz="1800" b="1" dirty="0" smtClean="0"/>
              <a:t>l’exploitation d’une classe sociale par une autre =&gt; Matérialisme historique.</a:t>
            </a:r>
          </a:p>
          <a:p>
            <a:pPr lvl="0" algn="just">
              <a:buFont typeface="Wingdings" pitchFamily="2" charset="2"/>
              <a:buChar char="q"/>
            </a:pPr>
            <a:r>
              <a:rPr lang="en-US" sz="1800" dirty="0" smtClean="0"/>
              <a:t>«</a:t>
            </a:r>
            <a:r>
              <a:rPr lang="en-US" sz="1800" dirty="0" smtClean="0">
                <a:solidFill>
                  <a:schemeClr val="accent1">
                    <a:lumMod val="75000"/>
                  </a:schemeClr>
                </a:solidFill>
              </a:rPr>
              <a:t> </a:t>
            </a:r>
            <a:r>
              <a:rPr lang="en-US" sz="1800" b="1" dirty="0" err="1" smtClean="0">
                <a:solidFill>
                  <a:schemeClr val="accent1">
                    <a:lumMod val="75000"/>
                  </a:schemeClr>
                </a:solidFill>
              </a:rPr>
              <a:t>loi</a:t>
            </a:r>
            <a:r>
              <a:rPr lang="en-US" sz="1800" b="1" dirty="0" smtClean="0">
                <a:solidFill>
                  <a:schemeClr val="accent1">
                    <a:lumMod val="75000"/>
                  </a:schemeClr>
                </a:solidFill>
              </a:rPr>
              <a:t> de la </a:t>
            </a:r>
            <a:r>
              <a:rPr lang="en-US" sz="1800" b="1" dirty="0" err="1" smtClean="0">
                <a:solidFill>
                  <a:schemeClr val="accent1">
                    <a:lumMod val="75000"/>
                  </a:schemeClr>
                </a:solidFill>
              </a:rPr>
              <a:t>bipolarisation</a:t>
            </a:r>
            <a:r>
              <a:rPr lang="en-US" sz="1800" dirty="0" smtClean="0">
                <a:solidFill>
                  <a:schemeClr val="accent1">
                    <a:lumMod val="75000"/>
                  </a:schemeClr>
                </a:solidFill>
              </a:rPr>
              <a:t> » </a:t>
            </a:r>
            <a:r>
              <a:rPr lang="en-US" sz="1800" dirty="0" err="1" smtClean="0">
                <a:solidFill>
                  <a:schemeClr val="accent1">
                    <a:lumMod val="75000"/>
                  </a:schemeClr>
                </a:solidFill>
              </a:rPr>
              <a:t>selon</a:t>
            </a:r>
            <a:r>
              <a:rPr lang="en-US" sz="1800" dirty="0" smtClean="0">
                <a:solidFill>
                  <a:schemeClr val="accent1">
                    <a:lumMod val="75000"/>
                  </a:schemeClr>
                </a:solidFill>
              </a:rPr>
              <a:t> </a:t>
            </a:r>
            <a:r>
              <a:rPr lang="en-US" sz="1800" dirty="0" err="1" smtClean="0">
                <a:solidFill>
                  <a:schemeClr val="accent1">
                    <a:lumMod val="75000"/>
                  </a:schemeClr>
                </a:solidFill>
              </a:rPr>
              <a:t>laquelle</a:t>
            </a:r>
            <a:r>
              <a:rPr lang="en-US" sz="1800" dirty="0" smtClean="0">
                <a:solidFill>
                  <a:schemeClr val="accent1">
                    <a:lumMod val="75000"/>
                  </a:schemeClr>
                </a:solidFill>
              </a:rPr>
              <a:t> la structure </a:t>
            </a:r>
            <a:r>
              <a:rPr lang="en-US" sz="1800" dirty="0" err="1" smtClean="0">
                <a:solidFill>
                  <a:schemeClr val="accent1">
                    <a:lumMod val="75000"/>
                  </a:schemeClr>
                </a:solidFill>
              </a:rPr>
              <a:t>sociale</a:t>
            </a:r>
            <a:r>
              <a:rPr lang="en-US" sz="1800" dirty="0" smtClean="0">
                <a:solidFill>
                  <a:schemeClr val="accent1">
                    <a:lumMod val="75000"/>
                  </a:schemeClr>
                </a:solidFill>
              </a:rPr>
              <a:t> </a:t>
            </a:r>
            <a:r>
              <a:rPr lang="en-US" sz="1800" dirty="0" err="1" smtClean="0">
                <a:solidFill>
                  <a:schemeClr val="accent1">
                    <a:lumMod val="75000"/>
                  </a:schemeClr>
                </a:solidFill>
              </a:rPr>
              <a:t>s’achemine</a:t>
            </a:r>
            <a:r>
              <a:rPr lang="en-US" sz="1800" dirty="0" smtClean="0">
                <a:solidFill>
                  <a:schemeClr val="accent1">
                    <a:lumMod val="75000"/>
                  </a:schemeClr>
                </a:solidFill>
              </a:rPr>
              <a:t> </a:t>
            </a:r>
            <a:r>
              <a:rPr lang="en-US" sz="1800" dirty="0" err="1" smtClean="0">
                <a:solidFill>
                  <a:schemeClr val="accent1">
                    <a:lumMod val="75000"/>
                  </a:schemeClr>
                </a:solidFill>
              </a:rPr>
              <a:t>vers</a:t>
            </a:r>
            <a:r>
              <a:rPr lang="en-US" sz="1800" dirty="0" smtClean="0">
                <a:solidFill>
                  <a:schemeClr val="accent1">
                    <a:lumMod val="75000"/>
                  </a:schemeClr>
                </a:solidFill>
              </a:rPr>
              <a:t> </a:t>
            </a:r>
            <a:r>
              <a:rPr lang="en-US" sz="1800" dirty="0" err="1" smtClean="0">
                <a:solidFill>
                  <a:schemeClr val="accent1">
                    <a:lumMod val="75000"/>
                  </a:schemeClr>
                </a:solidFill>
              </a:rPr>
              <a:t>une</a:t>
            </a:r>
            <a:r>
              <a:rPr lang="en-US" sz="1800" dirty="0" smtClean="0">
                <a:solidFill>
                  <a:schemeClr val="accent1">
                    <a:lumMod val="75000"/>
                  </a:schemeClr>
                </a:solidFill>
              </a:rPr>
              <a:t> </a:t>
            </a:r>
            <a:r>
              <a:rPr lang="en-US" sz="1800" dirty="0" err="1" smtClean="0">
                <a:solidFill>
                  <a:schemeClr val="accent1">
                    <a:lumMod val="75000"/>
                  </a:schemeClr>
                </a:solidFill>
              </a:rPr>
              <a:t>forme</a:t>
            </a:r>
            <a:r>
              <a:rPr lang="en-US" sz="1800" dirty="0" smtClean="0">
                <a:solidFill>
                  <a:schemeClr val="accent1">
                    <a:lumMod val="75000"/>
                  </a:schemeClr>
                </a:solidFill>
              </a:rPr>
              <a:t> simple </a:t>
            </a:r>
            <a:r>
              <a:rPr lang="en-US" sz="1800" dirty="0" err="1" smtClean="0">
                <a:solidFill>
                  <a:schemeClr val="accent1">
                    <a:lumMod val="75000"/>
                  </a:schemeClr>
                </a:solidFill>
              </a:rPr>
              <a:t>constituée</a:t>
            </a:r>
            <a:r>
              <a:rPr lang="en-US" sz="1800" dirty="0" smtClean="0">
                <a:solidFill>
                  <a:schemeClr val="accent1">
                    <a:lumMod val="75000"/>
                  </a:schemeClr>
                </a:solidFill>
              </a:rPr>
              <a:t> des </a:t>
            </a:r>
            <a:r>
              <a:rPr lang="en-US" sz="1800" dirty="0" err="1" smtClean="0">
                <a:solidFill>
                  <a:schemeClr val="accent1">
                    <a:lumMod val="75000"/>
                  </a:schemeClr>
                </a:solidFill>
              </a:rPr>
              <a:t>détenteurs</a:t>
            </a:r>
            <a:r>
              <a:rPr lang="en-US" sz="1800" dirty="0" smtClean="0">
                <a:solidFill>
                  <a:schemeClr val="accent1">
                    <a:lumMod val="75000"/>
                  </a:schemeClr>
                </a:solidFill>
              </a:rPr>
              <a:t> du capital et de la masse du </a:t>
            </a:r>
            <a:r>
              <a:rPr lang="en-US" sz="1800" dirty="0" err="1" smtClean="0">
                <a:solidFill>
                  <a:schemeClr val="accent1">
                    <a:lumMod val="75000"/>
                  </a:schemeClr>
                </a:solidFill>
              </a:rPr>
              <a:t>salariat</a:t>
            </a:r>
            <a:r>
              <a:rPr lang="en-US" sz="1800" dirty="0" smtClean="0">
                <a:solidFill>
                  <a:schemeClr val="accent1">
                    <a:lumMod val="75000"/>
                  </a:schemeClr>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2000" b="1" dirty="0" smtClean="0">
                <a:solidFill>
                  <a:schemeClr val="accent2">
                    <a:lumMod val="75000"/>
                  </a:schemeClr>
                </a:solidFill>
              </a:rPr>
              <a:t>I.DE LA PRODUCTION DE MASSE A LA CONSOMMATION DE MASSE.</a:t>
            </a:r>
            <a:br>
              <a:rPr lang="fr-FR" sz="2000" b="1" dirty="0" smtClean="0">
                <a:solidFill>
                  <a:schemeClr val="accent2">
                    <a:lumMod val="75000"/>
                  </a:schemeClr>
                </a:solidFill>
              </a:rPr>
            </a:br>
            <a:r>
              <a:rPr lang="fr-FR" sz="2000" b="1" dirty="0" smtClean="0">
                <a:solidFill>
                  <a:schemeClr val="accent2">
                    <a:lumMod val="75000"/>
                  </a:schemeClr>
                </a:solidFill>
              </a:rPr>
              <a:t>A.L’accumulation du capital au fondement du modèle « capitaliste ».</a:t>
            </a:r>
            <a:endParaRPr lang="en-US" sz="2000" dirty="0"/>
          </a:p>
        </p:txBody>
      </p:sp>
      <p:sp>
        <p:nvSpPr>
          <p:cNvPr id="3" name="Content Placeholder 2"/>
          <p:cNvSpPr>
            <a:spLocks noGrp="1"/>
          </p:cNvSpPr>
          <p:nvPr>
            <p:ph sz="quarter" idx="1"/>
          </p:nvPr>
        </p:nvSpPr>
        <p:spPr/>
        <p:txBody>
          <a:bodyPr>
            <a:noAutofit/>
          </a:bodyPr>
          <a:lstStyle/>
          <a:p>
            <a:pPr algn="just"/>
            <a:r>
              <a:rPr lang="en-US" sz="2000" dirty="0" smtClean="0"/>
              <a:t>Distinction entre </a:t>
            </a:r>
            <a:r>
              <a:rPr lang="en-US" sz="2000" b="1" dirty="0" err="1" smtClean="0"/>
              <a:t>classe</a:t>
            </a:r>
            <a:r>
              <a:rPr lang="en-US" sz="2000" b="1" dirty="0" smtClean="0"/>
              <a:t> en </a:t>
            </a:r>
            <a:r>
              <a:rPr lang="en-US" sz="2000" b="1" dirty="0" err="1" smtClean="0"/>
              <a:t>soi</a:t>
            </a:r>
            <a:r>
              <a:rPr lang="en-US" sz="2000" dirty="0" smtClean="0"/>
              <a:t> </a:t>
            </a:r>
            <a:r>
              <a:rPr lang="en-US" sz="2000" dirty="0" smtClean="0"/>
              <a:t>et </a:t>
            </a:r>
            <a:r>
              <a:rPr lang="en-US" sz="2000" b="1" dirty="0" err="1" smtClean="0"/>
              <a:t>classe</a:t>
            </a:r>
            <a:r>
              <a:rPr lang="en-US" sz="2000" b="1" dirty="0" smtClean="0"/>
              <a:t> pour </a:t>
            </a:r>
            <a:r>
              <a:rPr lang="en-US" sz="2000" b="1" dirty="0" err="1" smtClean="0"/>
              <a:t>soi</a:t>
            </a:r>
            <a:r>
              <a:rPr lang="en-US" sz="2000" b="1" dirty="0" smtClean="0"/>
              <a:t>.</a:t>
            </a:r>
            <a:endParaRPr lang="en-US" sz="2000" b="1" dirty="0" smtClean="0"/>
          </a:p>
          <a:p>
            <a:pPr algn="just"/>
            <a:r>
              <a:rPr lang="fr-FR" sz="2000" b="1" dirty="0" smtClean="0"/>
              <a:t>Contradiction du capitalisme:</a:t>
            </a:r>
            <a:r>
              <a:rPr lang="fr-FR" sz="2000" dirty="0" smtClean="0"/>
              <a:t> la </a:t>
            </a:r>
            <a:r>
              <a:rPr lang="fr-FR" sz="2000" b="1" dirty="0" smtClean="0"/>
              <a:t>paupérisation </a:t>
            </a:r>
            <a:r>
              <a:rPr lang="fr-FR" sz="2000" dirty="0" smtClean="0"/>
              <a:t>croissante du prolétariat </a:t>
            </a:r>
            <a:r>
              <a:rPr lang="fr-FR" sz="2000" dirty="0" err="1" smtClean="0"/>
              <a:t>exhacerbe</a:t>
            </a:r>
            <a:r>
              <a:rPr lang="fr-FR" sz="2000" dirty="0" smtClean="0"/>
              <a:t> la lutte des classes =&gt; progression de « l’</a:t>
            </a:r>
            <a:r>
              <a:rPr lang="fr-FR" sz="2000" b="1" dirty="0" smtClean="0"/>
              <a:t>armée de réserve</a:t>
            </a:r>
            <a:r>
              <a:rPr lang="fr-FR" sz="2000" dirty="0" smtClean="0"/>
              <a:t> ».</a:t>
            </a:r>
            <a:endParaRPr lang="en-US" sz="2000" b="1" dirty="0" smtClean="0"/>
          </a:p>
          <a:p>
            <a:pPr algn="just"/>
            <a:r>
              <a:rPr lang="en-US" sz="2000" b="1" dirty="0" smtClean="0"/>
              <a:t>Le </a:t>
            </a:r>
            <a:r>
              <a:rPr lang="en-US" sz="2000" b="1" dirty="0" err="1" smtClean="0"/>
              <a:t>capitalisme</a:t>
            </a:r>
            <a:r>
              <a:rPr lang="en-US" sz="2000" b="1" dirty="0" smtClean="0"/>
              <a:t>, </a:t>
            </a:r>
            <a:r>
              <a:rPr lang="en-US" sz="2000" dirty="0" err="1" smtClean="0"/>
              <a:t>comme</a:t>
            </a:r>
            <a:r>
              <a:rPr lang="en-US" sz="2000" dirty="0" smtClean="0"/>
              <a:t> les </a:t>
            </a:r>
            <a:r>
              <a:rPr lang="en-US" sz="2000" dirty="0" err="1" smtClean="0"/>
              <a:t>autres</a:t>
            </a:r>
            <a:r>
              <a:rPr lang="en-US" sz="2000" dirty="0" smtClean="0"/>
              <a:t> modes de production qui se </a:t>
            </a:r>
            <a:r>
              <a:rPr lang="en-US" sz="2000" dirty="0" err="1" smtClean="0"/>
              <a:t>sont</a:t>
            </a:r>
            <a:r>
              <a:rPr lang="en-US" sz="2000" dirty="0" smtClean="0"/>
              <a:t> </a:t>
            </a:r>
            <a:r>
              <a:rPr lang="en-US" sz="2000" dirty="0" err="1" smtClean="0"/>
              <a:t>succédés</a:t>
            </a:r>
            <a:r>
              <a:rPr lang="en-US" sz="2000" dirty="0" smtClean="0"/>
              <a:t> </a:t>
            </a:r>
            <a:r>
              <a:rPr lang="en-US" sz="2000" dirty="0" err="1" smtClean="0"/>
              <a:t>dans</a:t>
            </a:r>
            <a:r>
              <a:rPr lang="en-US" sz="2000" dirty="0" smtClean="0"/>
              <a:t> </a:t>
            </a:r>
            <a:r>
              <a:rPr lang="en-US" sz="2000" dirty="0" err="1" smtClean="0"/>
              <a:t>l’histoire</a:t>
            </a:r>
            <a:r>
              <a:rPr lang="en-US" sz="2000" dirty="0" smtClean="0"/>
              <a:t>, </a:t>
            </a:r>
            <a:r>
              <a:rPr lang="en-US" sz="2000" dirty="0" err="1" smtClean="0"/>
              <a:t>révèlent</a:t>
            </a:r>
            <a:r>
              <a:rPr lang="en-US" sz="2000" dirty="0" smtClean="0"/>
              <a:t> </a:t>
            </a:r>
            <a:r>
              <a:rPr lang="en-US" sz="2000" dirty="0" err="1" smtClean="0"/>
              <a:t>une</a:t>
            </a:r>
            <a:r>
              <a:rPr lang="en-US" sz="2000" dirty="0" smtClean="0"/>
              <a:t> </a:t>
            </a:r>
            <a:r>
              <a:rPr lang="en-US" sz="2000" b="1" dirty="0" smtClean="0"/>
              <a:t>contradictions entre </a:t>
            </a:r>
            <a:r>
              <a:rPr lang="en-US" sz="2000" b="1" dirty="0" err="1" smtClean="0"/>
              <a:t>l’</a:t>
            </a:r>
            <a:r>
              <a:rPr lang="en-US" sz="2000" b="1" dirty="0" err="1" smtClean="0">
                <a:solidFill>
                  <a:schemeClr val="accent1">
                    <a:lumMod val="75000"/>
                  </a:schemeClr>
                </a:solidFill>
              </a:rPr>
              <a:t>infrastructure</a:t>
            </a:r>
            <a:r>
              <a:rPr lang="en-US" sz="2000" b="1" dirty="0" smtClean="0">
                <a:solidFill>
                  <a:schemeClr val="accent1">
                    <a:lumMod val="75000"/>
                  </a:schemeClr>
                </a:solidFill>
              </a:rPr>
              <a:t> (</a:t>
            </a:r>
            <a:r>
              <a:rPr lang="en-US" sz="2000" dirty="0" smtClean="0">
                <a:solidFill>
                  <a:schemeClr val="accent1">
                    <a:lumMod val="75000"/>
                  </a:schemeClr>
                </a:solidFill>
              </a:rPr>
              <a:t>les conditions de production </a:t>
            </a:r>
            <a:r>
              <a:rPr lang="en-US" sz="2000" dirty="0" err="1" smtClean="0">
                <a:solidFill>
                  <a:schemeClr val="accent1">
                    <a:lumMod val="75000"/>
                  </a:schemeClr>
                </a:solidFill>
              </a:rPr>
              <a:t>matérielle</a:t>
            </a:r>
            <a:r>
              <a:rPr lang="en-US" sz="2000" dirty="0" smtClean="0">
                <a:solidFill>
                  <a:schemeClr val="accent1">
                    <a:lumMod val="75000"/>
                  </a:schemeClr>
                </a:solidFill>
              </a:rPr>
              <a:t> </a:t>
            </a:r>
            <a:r>
              <a:rPr lang="en-US" sz="2000" dirty="0" err="1" smtClean="0">
                <a:solidFill>
                  <a:schemeClr val="accent1">
                    <a:lumMod val="75000"/>
                  </a:schemeClr>
                </a:solidFill>
              </a:rPr>
              <a:t>comme</a:t>
            </a:r>
            <a:r>
              <a:rPr lang="en-US" sz="2000" dirty="0" smtClean="0">
                <a:solidFill>
                  <a:schemeClr val="accent1">
                    <a:lumMod val="75000"/>
                  </a:schemeClr>
                </a:solidFill>
              </a:rPr>
              <a:t> le travail, le capital, les </a:t>
            </a:r>
            <a:r>
              <a:rPr lang="en-US" sz="2000" dirty="0" err="1" smtClean="0">
                <a:solidFill>
                  <a:schemeClr val="accent1">
                    <a:lumMod val="75000"/>
                  </a:schemeClr>
                </a:solidFill>
              </a:rPr>
              <a:t>ressources</a:t>
            </a:r>
            <a:r>
              <a:rPr lang="en-US" sz="2000" dirty="0" smtClean="0">
                <a:solidFill>
                  <a:schemeClr val="accent1">
                    <a:lumMod val="75000"/>
                  </a:schemeClr>
                </a:solidFill>
              </a:rPr>
              <a:t> </a:t>
            </a:r>
            <a:r>
              <a:rPr lang="en-US" sz="2000" dirty="0" err="1" smtClean="0">
                <a:solidFill>
                  <a:schemeClr val="accent1">
                    <a:lumMod val="75000"/>
                  </a:schemeClr>
                </a:solidFill>
              </a:rPr>
              <a:t>naturelles</a:t>
            </a:r>
            <a:r>
              <a:rPr lang="en-US" sz="2000" dirty="0" smtClean="0">
                <a:solidFill>
                  <a:schemeClr val="accent1">
                    <a:lumMod val="75000"/>
                  </a:schemeClr>
                </a:solidFill>
              </a:rPr>
              <a:t>) </a:t>
            </a:r>
            <a:r>
              <a:rPr lang="en-US" sz="2000" dirty="0" smtClean="0"/>
              <a:t>et la</a:t>
            </a:r>
            <a:r>
              <a:rPr lang="en-US" sz="2000" b="1" dirty="0" smtClean="0"/>
              <a:t> </a:t>
            </a:r>
            <a:r>
              <a:rPr lang="en-US" sz="2000" b="1" dirty="0" smtClean="0">
                <a:solidFill>
                  <a:schemeClr val="accent1">
                    <a:lumMod val="75000"/>
                  </a:schemeClr>
                </a:solidFill>
              </a:rPr>
              <a:t>superstructure </a:t>
            </a:r>
            <a:r>
              <a:rPr lang="en-US" sz="2000" dirty="0" smtClean="0">
                <a:solidFill>
                  <a:schemeClr val="accent1">
                    <a:lumMod val="75000"/>
                  </a:schemeClr>
                </a:solidFill>
              </a:rPr>
              <a:t>(les institutions </a:t>
            </a:r>
            <a:r>
              <a:rPr lang="en-US" sz="2000" dirty="0" err="1" smtClean="0">
                <a:solidFill>
                  <a:schemeClr val="accent1">
                    <a:lumMod val="75000"/>
                  </a:schemeClr>
                </a:solidFill>
              </a:rPr>
              <a:t>politiques</a:t>
            </a:r>
            <a:r>
              <a:rPr lang="en-US" sz="2000" dirty="0" smtClean="0">
                <a:solidFill>
                  <a:schemeClr val="accent1">
                    <a:lumMod val="75000"/>
                  </a:schemeClr>
                </a:solidFill>
              </a:rPr>
              <a:t>, les </a:t>
            </a:r>
            <a:r>
              <a:rPr lang="en-US" sz="2000" dirty="0" err="1" smtClean="0">
                <a:solidFill>
                  <a:schemeClr val="accent1">
                    <a:lumMod val="75000"/>
                  </a:schemeClr>
                </a:solidFill>
              </a:rPr>
              <a:t>représentations</a:t>
            </a:r>
            <a:r>
              <a:rPr lang="en-US" sz="2000" dirty="0" smtClean="0">
                <a:solidFill>
                  <a:schemeClr val="accent1">
                    <a:lumMod val="75000"/>
                  </a:schemeClr>
                </a:solidFill>
              </a:rPr>
              <a:t> collectives). </a:t>
            </a:r>
          </a:p>
          <a:p>
            <a:pPr algn="just"/>
            <a:r>
              <a:rPr lang="en-US" sz="2000" dirty="0" smtClean="0"/>
              <a:t>Le </a:t>
            </a:r>
            <a:r>
              <a:rPr lang="en-US" sz="2000" dirty="0" err="1" smtClean="0"/>
              <a:t>communisme</a:t>
            </a:r>
            <a:r>
              <a:rPr lang="en-US" sz="2000" dirty="0" smtClean="0"/>
              <a:t> </a:t>
            </a:r>
            <a:r>
              <a:rPr lang="en-US" sz="2000" dirty="0" err="1" smtClean="0"/>
              <a:t>est</a:t>
            </a:r>
            <a:r>
              <a:rPr lang="en-US" sz="2000" dirty="0" smtClean="0"/>
              <a:t> </a:t>
            </a:r>
            <a:r>
              <a:rPr lang="en-US" sz="2000" dirty="0" err="1" smtClean="0"/>
              <a:t>défini</a:t>
            </a:r>
            <a:r>
              <a:rPr lang="en-US" sz="2000" dirty="0" smtClean="0"/>
              <a:t> </a:t>
            </a:r>
            <a:r>
              <a:rPr lang="en-US" sz="2000" dirty="0" err="1" smtClean="0"/>
              <a:t>comme</a:t>
            </a:r>
            <a:r>
              <a:rPr lang="en-US" sz="2000" dirty="0" smtClean="0"/>
              <a:t> </a:t>
            </a:r>
            <a:r>
              <a:rPr lang="en-US" sz="2000" dirty="0" err="1" smtClean="0"/>
              <a:t>l’</a:t>
            </a:r>
            <a:r>
              <a:rPr lang="en-US" sz="2000" b="1" dirty="0" err="1" smtClean="0"/>
              <a:t>appropriation</a:t>
            </a:r>
            <a:r>
              <a:rPr lang="en-US" sz="2000" b="1" dirty="0" smtClean="0"/>
              <a:t> collective des </a:t>
            </a:r>
            <a:r>
              <a:rPr lang="en-US" sz="2000" b="1" dirty="0" err="1" smtClean="0"/>
              <a:t>moyens</a:t>
            </a:r>
            <a:r>
              <a:rPr lang="en-US" sz="2000" b="1" dirty="0" smtClean="0"/>
              <a:t> de production.</a:t>
            </a:r>
            <a:r>
              <a:rPr lang="en-US" sz="2000" dirty="0" smtClean="0"/>
              <a:t> </a:t>
            </a:r>
          </a:p>
          <a:p>
            <a:pPr algn="just"/>
            <a:r>
              <a:rPr lang="en-US" sz="2000" dirty="0" smtClean="0"/>
              <a:t>Le </a:t>
            </a:r>
            <a:r>
              <a:rPr lang="en-US" sz="2000" dirty="0" err="1" smtClean="0"/>
              <a:t>communisme</a:t>
            </a:r>
            <a:r>
              <a:rPr lang="en-US" sz="2000" dirty="0" smtClean="0"/>
              <a:t> sera </a:t>
            </a:r>
            <a:r>
              <a:rPr lang="en-US" sz="2000" dirty="0" err="1" smtClean="0"/>
              <a:t>une</a:t>
            </a:r>
            <a:r>
              <a:rPr lang="en-US" sz="2000" dirty="0" smtClean="0"/>
              <a:t> </a:t>
            </a:r>
            <a:r>
              <a:rPr lang="en-US" sz="2000" b="1" dirty="0" err="1" smtClean="0"/>
              <a:t>société</a:t>
            </a:r>
            <a:r>
              <a:rPr lang="en-US" sz="2000" b="1" dirty="0" smtClean="0"/>
              <a:t> sans classes</a:t>
            </a:r>
            <a:r>
              <a:rPr lang="en-US" sz="2000" dirty="0" smtClean="0"/>
              <a:t>, </a:t>
            </a:r>
            <a:r>
              <a:rPr lang="en-US" sz="2000" dirty="0" err="1" smtClean="0"/>
              <a:t>mais</a:t>
            </a:r>
            <a:r>
              <a:rPr lang="en-US" sz="2000" dirty="0" smtClean="0"/>
              <a:t> </a:t>
            </a:r>
            <a:r>
              <a:rPr lang="en-US" sz="2000" dirty="0" err="1" smtClean="0"/>
              <a:t>également</a:t>
            </a:r>
            <a:r>
              <a:rPr lang="en-US" sz="2000" dirty="0" smtClean="0"/>
              <a:t>, à </a:t>
            </a:r>
            <a:r>
              <a:rPr lang="en-US" sz="2000" dirty="0" err="1" smtClean="0"/>
              <a:t>terme</a:t>
            </a:r>
            <a:r>
              <a:rPr lang="en-US" sz="2000" dirty="0" smtClean="0"/>
              <a:t>, </a:t>
            </a:r>
            <a:r>
              <a:rPr lang="en-US" sz="2000" dirty="0" err="1" smtClean="0"/>
              <a:t>une</a:t>
            </a:r>
            <a:r>
              <a:rPr lang="en-US" sz="2000" dirty="0" smtClean="0"/>
              <a:t> </a:t>
            </a:r>
            <a:r>
              <a:rPr lang="en-US" sz="2000" b="1" dirty="0" err="1" smtClean="0"/>
              <a:t>société</a:t>
            </a:r>
            <a:r>
              <a:rPr lang="en-US" sz="2000" b="1" dirty="0" smtClean="0"/>
              <a:t> sans </a:t>
            </a:r>
            <a:r>
              <a:rPr lang="en-US" sz="2000" b="1" dirty="0" err="1" smtClean="0"/>
              <a:t>Etat</a:t>
            </a:r>
            <a:r>
              <a:rPr lang="en-US" sz="2000" dirty="0" smtClean="0"/>
              <a:t> : </a:t>
            </a:r>
            <a:endParaRPr lang="en-US" sz="2000" dirty="0" smtClean="0"/>
          </a:p>
          <a:p>
            <a:pPr algn="just">
              <a:buFontTx/>
              <a:buChar char="-"/>
            </a:pPr>
            <a:r>
              <a:rPr lang="en-US" sz="2000" dirty="0" err="1" smtClean="0">
                <a:solidFill>
                  <a:schemeClr val="bg2">
                    <a:lumMod val="25000"/>
                  </a:schemeClr>
                </a:solidFill>
              </a:rPr>
              <a:t>une</a:t>
            </a:r>
            <a:r>
              <a:rPr lang="en-US" sz="2000" dirty="0" smtClean="0">
                <a:solidFill>
                  <a:schemeClr val="bg2">
                    <a:lumMod val="25000"/>
                  </a:schemeClr>
                </a:solidFill>
              </a:rPr>
              <a:t> </a:t>
            </a:r>
            <a:r>
              <a:rPr lang="en-US" sz="2000" dirty="0" smtClean="0">
                <a:solidFill>
                  <a:schemeClr val="bg2">
                    <a:lumMod val="25000"/>
                  </a:schemeClr>
                </a:solidFill>
              </a:rPr>
              <a:t>phase </a:t>
            </a:r>
            <a:r>
              <a:rPr lang="en-US" sz="2000" dirty="0" err="1" smtClean="0">
                <a:solidFill>
                  <a:schemeClr val="bg2">
                    <a:lumMod val="25000"/>
                  </a:schemeClr>
                </a:solidFill>
              </a:rPr>
              <a:t>transitoire</a:t>
            </a:r>
            <a:r>
              <a:rPr lang="en-US" sz="2000" dirty="0" smtClean="0">
                <a:solidFill>
                  <a:schemeClr val="bg2">
                    <a:lumMod val="25000"/>
                  </a:schemeClr>
                </a:solidFill>
              </a:rPr>
              <a:t> (</a:t>
            </a:r>
            <a:r>
              <a:rPr lang="en-US" sz="2000" dirty="0" err="1" smtClean="0">
                <a:solidFill>
                  <a:schemeClr val="bg2">
                    <a:lumMod val="25000"/>
                  </a:schemeClr>
                </a:solidFill>
              </a:rPr>
              <a:t>dictature</a:t>
            </a:r>
            <a:r>
              <a:rPr lang="en-US" sz="2000" dirty="0" smtClean="0">
                <a:solidFill>
                  <a:schemeClr val="bg2">
                    <a:lumMod val="25000"/>
                  </a:schemeClr>
                </a:solidFill>
              </a:rPr>
              <a:t> du </a:t>
            </a:r>
            <a:r>
              <a:rPr lang="en-US" sz="2000" dirty="0" err="1" smtClean="0">
                <a:solidFill>
                  <a:schemeClr val="bg2">
                    <a:lumMod val="25000"/>
                  </a:schemeClr>
                </a:solidFill>
              </a:rPr>
              <a:t>prolétariat</a:t>
            </a:r>
            <a:r>
              <a:rPr lang="en-US" sz="2000" dirty="0" smtClean="0">
                <a:solidFill>
                  <a:schemeClr val="bg2">
                    <a:lumMod val="25000"/>
                  </a:schemeClr>
                </a:solidFill>
              </a:rPr>
              <a:t>) </a:t>
            </a:r>
            <a:endParaRPr lang="en-US" sz="2000" dirty="0" smtClean="0">
              <a:solidFill>
                <a:schemeClr val="bg2">
                  <a:lumMod val="25000"/>
                </a:schemeClr>
              </a:solidFill>
            </a:endParaRPr>
          </a:p>
          <a:p>
            <a:pPr algn="just">
              <a:buFontTx/>
              <a:buChar char="-"/>
            </a:pPr>
            <a:r>
              <a:rPr lang="en-US" sz="2000" dirty="0" err="1" smtClean="0">
                <a:solidFill>
                  <a:schemeClr val="bg2">
                    <a:lumMod val="25000"/>
                  </a:schemeClr>
                </a:solidFill>
              </a:rPr>
              <a:t>une</a:t>
            </a:r>
            <a:r>
              <a:rPr lang="en-US" sz="2000" dirty="0" smtClean="0">
                <a:solidFill>
                  <a:schemeClr val="bg2">
                    <a:lumMod val="25000"/>
                  </a:schemeClr>
                </a:solidFill>
              </a:rPr>
              <a:t> </a:t>
            </a:r>
            <a:r>
              <a:rPr lang="en-US" sz="2000" b="1" dirty="0" smtClean="0">
                <a:solidFill>
                  <a:schemeClr val="bg2">
                    <a:lumMod val="25000"/>
                  </a:schemeClr>
                </a:solidFill>
              </a:rPr>
              <a:t>phase </a:t>
            </a:r>
            <a:r>
              <a:rPr lang="en-US" sz="2000" b="1" dirty="0" err="1" smtClean="0">
                <a:solidFill>
                  <a:schemeClr val="bg2">
                    <a:lumMod val="25000"/>
                  </a:schemeClr>
                </a:solidFill>
              </a:rPr>
              <a:t>supérieure</a:t>
            </a:r>
            <a:r>
              <a:rPr lang="en-US" sz="2000" b="1" dirty="0" smtClean="0">
                <a:solidFill>
                  <a:schemeClr val="bg2">
                    <a:lumMod val="25000"/>
                  </a:schemeClr>
                </a:solidFill>
              </a:rPr>
              <a:t> de la </a:t>
            </a:r>
            <a:r>
              <a:rPr lang="en-US" sz="2000" b="1" dirty="0" err="1" smtClean="0">
                <a:solidFill>
                  <a:schemeClr val="bg2">
                    <a:lumMod val="25000"/>
                  </a:schemeClr>
                </a:solidFill>
              </a:rPr>
              <a:t>société</a:t>
            </a:r>
            <a:r>
              <a:rPr lang="en-US" sz="2000" b="1" dirty="0" smtClean="0">
                <a:solidFill>
                  <a:schemeClr val="bg2">
                    <a:lumMod val="25000"/>
                  </a:schemeClr>
                </a:solidFill>
              </a:rPr>
              <a:t> </a:t>
            </a:r>
            <a:r>
              <a:rPr lang="en-US" sz="2000" b="1" dirty="0" err="1" smtClean="0">
                <a:solidFill>
                  <a:schemeClr val="bg2">
                    <a:lumMod val="25000"/>
                  </a:schemeClr>
                </a:solidFill>
              </a:rPr>
              <a:t>communiste</a:t>
            </a:r>
            <a:r>
              <a:rPr lang="en-US" sz="2000" b="1" dirty="0" smtClean="0">
                <a:solidFill>
                  <a:schemeClr val="bg2">
                    <a:lumMod val="25000"/>
                  </a:schemeClr>
                </a:solidFill>
              </a:rPr>
              <a:t>.</a:t>
            </a:r>
            <a:r>
              <a:rPr lang="en-US" sz="2000" dirty="0" smtClean="0">
                <a:solidFill>
                  <a:schemeClr val="bg2">
                    <a:lumMod val="25000"/>
                  </a:schemeClr>
                </a:solidFill>
              </a:rPr>
              <a:t> </a:t>
            </a:r>
            <a:endParaRPr lang="en-US" sz="2000" dirty="0">
              <a:solidFill>
                <a:schemeClr val="bg2">
                  <a:lumMod val="25000"/>
                </a:schemeClr>
              </a:solidFill>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14519</TotalTime>
  <Words>3016</Words>
  <Application>Microsoft Office PowerPoint</Application>
  <PresentationFormat>On-screen Show (4:3)</PresentationFormat>
  <Paragraphs>299</Paragraphs>
  <Slides>69</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Median</vt:lpstr>
      <vt:lpstr>Document</vt:lpstr>
      <vt:lpstr>Chapitre 2. Sociologie de la consommation</vt:lpstr>
      <vt:lpstr>Introduction</vt:lpstr>
      <vt:lpstr>Introduction</vt:lpstr>
      <vt:lpstr> I.DE LA PRODUCTION DE MASSE A LA CONSOMMATION DE MASSE. A.L’accumulation du capital au fondement du modèle « capitaliste ». </vt:lpstr>
      <vt:lpstr>Karl Marx un classique ?</vt:lpstr>
      <vt:lpstr>I.DE LA PRODUCTION DE MASSE A LA CONSOMMATION DE MASSE. A.L’accumulation du capital au fondement du modèle « capitaliste ».</vt:lpstr>
      <vt:lpstr>I.DE LA PRODUCTION DE MASSE A LA CONSOMMATION DE MASSE. A.L’accumulation du capital au fondement du modèle « capitaliste ».</vt:lpstr>
      <vt:lpstr>I.DE LA PRODUCTION DE MASSE A LA CONSOMMATION DE MASSE. A.L’accumulation du capital au fondement du modèle « capitaliste ».</vt:lpstr>
      <vt:lpstr>I.DE LA PRODUCTION DE MASSE A LA CONSOMMATION DE MASSE. A.L’accumulation du capital au fondement du modèle « capitaliste ».</vt:lpstr>
      <vt:lpstr>I.DE LA PRODUCTION DE MASSE A LA CONSOMMATION DE MASSE. A.L’accumulation du capital au fondement du modèle « capitaliste ».</vt:lpstr>
      <vt:lpstr> I.DE LA PRODUCTION DE MASSE A LA CONSOMMATION DE MASSE. B. La diffusion d’un modèle économique centré sur la consommation. </vt:lpstr>
      <vt:lpstr>L’organisation scientifique du travail</vt:lpstr>
      <vt:lpstr>II.DE LA SURCONSOMMATION AU LIMITES ECOLOGIQUES DE LA CONSOMMATION. A. La diffusion d’un modèle économique centré sur la consommation.</vt:lpstr>
      <vt:lpstr>John Maynard Keynes</vt:lpstr>
      <vt:lpstr>La demande effective chez Keynes</vt:lpstr>
      <vt:lpstr>Consommation des ménages par habitant, PIB par habitant et taux d’épargne en France (1949-2018).</vt:lpstr>
      <vt:lpstr>II.DE LA SURCONSOMMATION AU LIMITES ECOLOGIQUES DE LA CONSOMMATION. A. La diffusion d’un modèle économique centre sur la consommation.</vt:lpstr>
      <vt:lpstr>II.DE LA SURCONSOMMATION AU LIMITES ECOLOGIQUES DE LA CONSOMMATION. A. La diffusion d’un modèle économique centré sur la consommation.</vt:lpstr>
      <vt:lpstr>II.DE LA SURCONSOMMATION AU LIMITES ECOLOGIQUES DE LA CONSOMMATION. A. La diffusion d’un modèle économique centré sur la consommation.</vt:lpstr>
      <vt:lpstr>La représentation de l’espace social par Henri Mendras </vt:lpstr>
      <vt:lpstr>Taux d’équipement des ménages</vt:lpstr>
      <vt:lpstr>Dynamiques du taux d’équipement des ménages</vt:lpstr>
      <vt:lpstr>Slide 23</vt:lpstr>
      <vt:lpstr>II.DE LA SURCONSOMMATION AU LIMITES ECOLOGIQUES DE LA CONSOMMATION. A. La diffusion d’un modèle économique centré sur la consommation.</vt:lpstr>
      <vt:lpstr>II.DE LA SURCONSOMMATION AU LIMITES ECOLOGIQUES DE LA CONSOMMATION. A. La diffusion d’un modèle économique centré sur la consommation.</vt:lpstr>
      <vt:lpstr>II.DE LA SURCONSOMMATION AU LIMITES ECOLOGIQUES DE LA CONSOMMATION. A. La diffusion d’un modèle économique centré sur la consommation.</vt:lpstr>
      <vt:lpstr>II.DE LA SURCONSOMMATION AU LIMITES ECOLOGIQUES DE LA CONSOMMATION. A. La diffusion d’un modèle économique centré sur la consommation.</vt:lpstr>
      <vt:lpstr>Slide 28</vt:lpstr>
      <vt:lpstr>II.DE LA SURCONSOMMATION AU LIMITES ECOLOGIQUES DE LA CONSOMMATION. A. La diffusion d’un modèle économique centré sur la consommation.</vt:lpstr>
      <vt:lpstr>II.DE LA SURCONSOMMATION AU LIMITES ECOLOGIQUES DE LA CONSOMMATION. A. La diffusion d’un modèle économique centré sur la consommation.</vt:lpstr>
      <vt:lpstr>II.DE LA SURCONSOMMATION AU LIMITES ECOLOGIQUES DE LA CONSOMMATION. A. La diffusion d’un modèle économique centré sur la consommation.</vt:lpstr>
      <vt:lpstr>Slide 32</vt:lpstr>
      <vt:lpstr>Slide 33</vt:lpstr>
      <vt:lpstr>Structure de la consommation selon le niveau de vie</vt:lpstr>
      <vt:lpstr>Structure de la consommation selon la PCS (en %)</vt:lpstr>
      <vt:lpstr>Les émissions de gaz à effet de serre des ménages français.</vt:lpstr>
      <vt:lpstr>II.DE LA SURCONSOMMATION AU LIMITES ECOLOGIQUES DE LA CONSOMMATION. A. La diffusion d’un modèle économique centré sur la consommation.</vt:lpstr>
      <vt:lpstr>Une mesure empirique de la satisfaction ?  Le paradoxe d’Easterlin.</vt:lpstr>
      <vt:lpstr>Une mesure empirique de la satisfaction ?  Le paradoxe d’Easterlin.</vt:lpstr>
      <vt:lpstr>II.DE LA SURCONSOMMATION AU LIMITES ECOLOGIQUES DE LA CONSOMMATION. A. La diffusion d’un modèle économique centré sur la consommation.</vt:lpstr>
      <vt:lpstr>Evolution du poids des dépenses pré-engagées dans la dépense totale des ménages entre 2001 et 2017.</vt:lpstr>
      <vt:lpstr>II. LES LIMITES ECOLOGIQUES DE LA CONSOMMATION.</vt:lpstr>
      <vt:lpstr>Un exemple contemporain de « frein destructif »: l’épidémie de SIDA</vt:lpstr>
      <vt:lpstr>II. LES LIMITES ECOLOGIQUES DE LA CONSOMMATION. A. Les mutations des modes de consommation.</vt:lpstr>
      <vt:lpstr>https://www.agencebio.org/2020/02/20/conference-de-presse-de-lagence-bio-les-resultats-du-barometre-2020-de-consommation-et-de-perception-des-produits-biologiques-en-france/</vt:lpstr>
      <vt:lpstr>Slide 46</vt:lpstr>
      <vt:lpstr>Les engagements les plus importants </vt:lpstr>
      <vt:lpstr>II. LES LIMITES ECOLOGIQUES DE LA CONSOMMATION. A. Les mutations des modes de consommation.</vt:lpstr>
      <vt:lpstr>II. LES LIMITES ECOLOGIQUES DE LA CONSOMMATION. A. Les mutations des modes de consommation.</vt:lpstr>
      <vt:lpstr>L’écolabel</vt:lpstr>
      <vt:lpstr>II. LES LIMITES ECOLOGIQUES DE LA CONSOMMATION. A. Les mutations des modes de consommation.</vt:lpstr>
      <vt:lpstr> II. LES LIMITES ECOLOGIQUES DE LA CONSOMMATION. B. Les mutations des modes de production. </vt:lpstr>
      <vt:lpstr>Eco-socio conception</vt:lpstr>
      <vt:lpstr>Economie circulaire. Ademe.</vt:lpstr>
      <vt:lpstr>Slide 55</vt:lpstr>
      <vt:lpstr>Les nudges verts</vt:lpstr>
      <vt:lpstr>Slide 57</vt:lpstr>
      <vt:lpstr>Slide 58</vt:lpstr>
      <vt:lpstr>Slide 59</vt:lpstr>
      <vt:lpstr>II. LES LIMITES ECOLOGIQUES DE LA CONSOMMATION. B. Les mutations des modes de production.</vt:lpstr>
      <vt:lpstr>II. LES LIMITES ECOLOGIQUES DE LA CONSOMMATION. B. Les mutations des modes de production.</vt:lpstr>
      <vt:lpstr>II. LES LIMITES ECOLOGIQUES DE LA CONSOMMATION. B. Les mutations des modes de production.</vt:lpstr>
      <vt:lpstr>Les structures de l’économie sociale et solidaire</vt:lpstr>
      <vt:lpstr>Limiter l’empreinte carbone importéé</vt:lpstr>
      <vt:lpstr>Slide 65</vt:lpstr>
      <vt:lpstr>Les évolutions des émissions de CO2 par habitant</vt:lpstr>
      <vt:lpstr>II. LES LIMITES ECOLOGIQUES DE LA CONSOMMATION. B. Les mutations des modes de production.</vt:lpstr>
      <vt:lpstr>CONCLUSION: SOBRIÉTÉ ET TRANSITION ÉCOLOGIQUE</vt:lpstr>
      <vt:lpstr>CONCLUSION: SOBRIÉTÉ ET TRANSITION ÉCOLOGIQUE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4. Sociologie de la consommation</dc:title>
  <dc:creator>stéph</dc:creator>
  <cp:lastModifiedBy>stéph</cp:lastModifiedBy>
  <cp:revision>447</cp:revision>
  <dcterms:created xsi:type="dcterms:W3CDTF">2022-11-04T20:55:06Z</dcterms:created>
  <dcterms:modified xsi:type="dcterms:W3CDTF">2023-09-28T09:55:23Z</dcterms:modified>
</cp:coreProperties>
</file>