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332" r:id="rId4"/>
    <p:sldId id="259" r:id="rId5"/>
    <p:sldId id="260" r:id="rId6"/>
    <p:sldId id="321" r:id="rId7"/>
    <p:sldId id="275" r:id="rId8"/>
    <p:sldId id="285" r:id="rId9"/>
    <p:sldId id="331" r:id="rId10"/>
    <p:sldId id="323" r:id="rId11"/>
    <p:sldId id="324" r:id="rId12"/>
    <p:sldId id="335" r:id="rId13"/>
    <p:sldId id="276" r:id="rId14"/>
    <p:sldId id="279" r:id="rId15"/>
    <p:sldId id="348" r:id="rId16"/>
    <p:sldId id="349" r:id="rId17"/>
    <p:sldId id="283" r:id="rId18"/>
    <p:sldId id="350" r:id="rId19"/>
    <p:sldId id="306" r:id="rId20"/>
    <p:sldId id="307" r:id="rId21"/>
    <p:sldId id="289" r:id="rId22"/>
    <p:sldId id="351" r:id="rId23"/>
    <p:sldId id="329" r:id="rId24"/>
    <p:sldId id="330" r:id="rId25"/>
    <p:sldId id="290" r:id="rId26"/>
    <p:sldId id="346" r:id="rId27"/>
    <p:sldId id="308" r:id="rId28"/>
    <p:sldId id="327" r:id="rId29"/>
    <p:sldId id="342" r:id="rId30"/>
    <p:sldId id="340" r:id="rId31"/>
    <p:sldId id="341" r:id="rId32"/>
    <p:sldId id="343" r:id="rId33"/>
    <p:sldId id="291" r:id="rId34"/>
    <p:sldId id="292" r:id="rId35"/>
    <p:sldId id="294" r:id="rId36"/>
    <p:sldId id="295" r:id="rId37"/>
    <p:sldId id="296" r:id="rId38"/>
    <p:sldId id="297" r:id="rId39"/>
    <p:sldId id="336" r:id="rId40"/>
    <p:sldId id="311" r:id="rId41"/>
    <p:sldId id="302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r-FR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03314B-5F8B-4EEE-8B19-54FE497F3DC4}" type="datetimeFigureOut">
              <a:rPr lang="fr-FR" smtClean="0"/>
              <a:pPr/>
              <a:t>15/09/2026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BB485A9-92AF-47E0-BF74-8F27F436304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844824"/>
            <a:ext cx="6477000" cy="2520280"/>
          </a:xfrm>
        </p:spPr>
        <p:txBody>
          <a:bodyPr>
            <a:normAutofit/>
          </a:bodyPr>
          <a:lstStyle/>
          <a:p>
            <a:r>
              <a:rPr lang="fr-FR" dirty="0"/>
              <a:t>CHAPITRE 2.</a:t>
            </a:r>
            <a:br>
              <a:rPr lang="fr-FR" dirty="0"/>
            </a:br>
            <a:r>
              <a:rPr lang="fr-FR" dirty="0"/>
              <a:t>SOCIOLOGIE ELECTORALE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CPES. Sciences sociales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INTRODUCTION: Sondage et vote utile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Pierre Bourdieu</a:t>
            </a:r>
            <a:r>
              <a:rPr lang="fr-FR" sz="2400" b="1" dirty="0"/>
              <a:t>, </a:t>
            </a:r>
            <a:r>
              <a:rPr lang="fr-FR" sz="2400" dirty="0"/>
              <a:t>« </a:t>
            </a:r>
            <a:r>
              <a:rPr lang="fr-FR" sz="2400" i="1" dirty="0"/>
              <a:t>L’opinion publique n’existe pas</a:t>
            </a:r>
            <a:r>
              <a:rPr lang="fr-FR" sz="2400" b="1" dirty="0"/>
              <a:t> </a:t>
            </a:r>
            <a:r>
              <a:rPr lang="fr-FR" sz="2400" dirty="0"/>
              <a:t>», </a:t>
            </a:r>
            <a:r>
              <a:rPr lang="fr-FR" sz="2400" i="1" dirty="0"/>
              <a:t>Les temps modernes</a:t>
            </a:r>
            <a:r>
              <a:rPr lang="fr-FR" sz="2400" dirty="0"/>
              <a:t> (1973) =&gt; </a:t>
            </a:r>
            <a:r>
              <a:rPr lang="fr-FR" sz="2400" b="1" dirty="0"/>
              <a:t>distingue la mesure de l’opinion publique et les sondages électoraux.</a:t>
            </a:r>
          </a:p>
          <a:p>
            <a:pPr lvl="0" algn="just"/>
            <a:r>
              <a:rPr lang="fr-FR" sz="2400" b="1" dirty="0"/>
              <a:t>La thèse de Bourdieu est que l’opinion mesurée par les sondages est un artefact</a:t>
            </a:r>
            <a:r>
              <a:rPr lang="fr-FR" sz="2400" dirty="0"/>
              <a:t>, c’est-à-dire quelque chose que l’on mesure mais qui n’est pas le reflet de la réalité mais celui des conditions  d’observation. </a:t>
            </a:r>
          </a:p>
          <a:p>
            <a:pPr algn="just"/>
            <a:r>
              <a:rPr lang="fr-FR" sz="2400" b="1" dirty="0"/>
              <a:t>Les sondages d’opinion ont peut-être une influence sur le phénomène qu’ils prétendent mesurer =&gt; </a:t>
            </a:r>
            <a:r>
              <a:rPr lang="fr-FR" sz="2400" dirty="0"/>
              <a:t>Trois </a:t>
            </a:r>
            <a:r>
              <a:rPr lang="fr-FR" sz="2400" b="1" dirty="0"/>
              <a:t>effets principaux </a:t>
            </a:r>
            <a:r>
              <a:rPr lang="fr-FR" sz="2400" dirty="0"/>
              <a:t>: l’effet </a:t>
            </a:r>
            <a:r>
              <a:rPr lang="fr-FR" sz="2400" b="1" i="1" dirty="0" err="1"/>
              <a:t>bandwagon</a:t>
            </a:r>
            <a:r>
              <a:rPr lang="fr-FR" sz="2400" b="1" i="1" dirty="0"/>
              <a:t> </a:t>
            </a:r>
            <a:r>
              <a:rPr lang="fr-FR" sz="2400" dirty="0"/>
              <a:t>; l’effet </a:t>
            </a:r>
            <a:r>
              <a:rPr lang="fr-FR" sz="2400" b="1" i="1" dirty="0" err="1"/>
              <a:t>underdog</a:t>
            </a:r>
            <a:r>
              <a:rPr lang="fr-FR" sz="2400" b="1" i="1" dirty="0"/>
              <a:t> </a:t>
            </a:r>
            <a:r>
              <a:rPr lang="fr-FR" sz="2400" dirty="0"/>
              <a:t>; le </a:t>
            </a:r>
            <a:r>
              <a:rPr lang="fr-FR" sz="2400" b="1" dirty="0"/>
              <a:t>vote utile </a:t>
            </a:r>
            <a:endParaRPr lang="fr-FR" sz="2400" dirty="0"/>
          </a:p>
          <a:p>
            <a:pPr algn="just">
              <a:buNone/>
            </a:pPr>
            <a:endParaRPr lang="fr-FR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Les marges d’erreur des sondages</a:t>
            </a:r>
            <a:endParaRPr lang="en-US" sz="2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41323" t="19856" r="29847" b="49712"/>
          <a:stretch>
            <a:fillRect/>
          </a:stretch>
        </p:blipFill>
        <p:spPr bwMode="auto">
          <a:xfrm>
            <a:off x="1043608" y="1988840"/>
            <a:ext cx="6825600" cy="40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I. PARTICIPATION ÉLECTORALE ET ABSTENTION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A. La mesure et l’évolution de l’abstention.</a:t>
            </a:r>
            <a:endParaRPr lang="fr-FR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582" t="26263" r="31520" b="26831"/>
          <a:stretch>
            <a:fillRect/>
          </a:stretch>
        </p:blipFill>
        <p:spPr bwMode="auto">
          <a:xfrm>
            <a:off x="0" y="2060848"/>
            <a:ext cx="881237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2204864"/>
            <a:ext cx="4824536" cy="369332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EVOLUTION DE L’ABSTENTION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7840" t="41204" r="68523" b="16105"/>
          <a:stretch>
            <a:fillRect/>
          </a:stretch>
        </p:blipFill>
        <p:spPr bwMode="auto">
          <a:xfrm>
            <a:off x="611560" y="2780928"/>
            <a:ext cx="2808312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4547" t="48007" r="30110" b="8001"/>
          <a:stretch>
            <a:fillRect/>
          </a:stretch>
        </p:blipFill>
        <p:spPr bwMode="auto">
          <a:xfrm>
            <a:off x="3419872" y="2636912"/>
            <a:ext cx="5544616" cy="388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1556792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/>
              <a:t>  On observe une tendance croissante à l’abstention mais cela dépend des élections.</a:t>
            </a:r>
          </a:p>
          <a:p>
            <a:pPr algn="just">
              <a:buFont typeface="Wingdings" pitchFamily="2" charset="2"/>
              <a:buChar char="q"/>
            </a:pPr>
            <a:r>
              <a:rPr lang="fr-FR" dirty="0"/>
              <a:t>  La multiplication du nombre d’élections explique aussi l’abstention.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EVOLUTION DE L’ABSTENTION</a:t>
            </a:r>
            <a:endParaRPr lang="en-US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4205" t="19857" r="24442" b="11272"/>
          <a:stretch>
            <a:fillRect/>
          </a:stretch>
        </p:blipFill>
        <p:spPr bwMode="auto">
          <a:xfrm>
            <a:off x="1547664" y="1678069"/>
            <a:ext cx="6336704" cy="47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I. PARTICIPATION ÉLECTORALE ET ABSTENTION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B. L’intermittence du vote.</a:t>
            </a:r>
            <a:endParaRPr lang="fr-FR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endParaRPr lang="fr-FR" sz="2000" b="1" dirty="0"/>
          </a:p>
          <a:p>
            <a:pPr lvl="0" algn="just"/>
            <a:r>
              <a:rPr lang="fr-FR" sz="2000" b="1" dirty="0"/>
              <a:t>L’abstention</a:t>
            </a:r>
            <a:r>
              <a:rPr lang="fr-FR" sz="2000" dirty="0"/>
              <a:t> de plus en plus importante peut être interprétée comme un </a:t>
            </a:r>
            <a:r>
              <a:rPr lang="fr-FR" sz="2000" b="1" dirty="0"/>
              <a:t>retrait croissant de la sphère publique</a:t>
            </a:r>
            <a:r>
              <a:rPr lang="fr-FR" sz="2000" dirty="0"/>
              <a:t>. On retrouve la </a:t>
            </a:r>
            <a:r>
              <a:rPr lang="fr-FR" sz="2000" b="1" dirty="0"/>
              <a:t>thèse de Tocqueville</a:t>
            </a:r>
            <a:r>
              <a:rPr lang="fr-FR" sz="2000" dirty="0"/>
              <a:t>. </a:t>
            </a:r>
          </a:p>
          <a:p>
            <a:pPr algn="just"/>
            <a:r>
              <a:rPr lang="fr-FR" sz="2000" dirty="0"/>
              <a:t>Cette thèse est remise en cause par 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François </a:t>
            </a:r>
            <a:r>
              <a:rPr lang="fr-FR" sz="2000" b="1" dirty="0" err="1">
                <a:solidFill>
                  <a:schemeClr val="accent2">
                    <a:lumMod val="75000"/>
                  </a:schemeClr>
                </a:solidFill>
              </a:rPr>
              <a:t>Héran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000" dirty="0"/>
              <a:t>dans « Les intermittences du vote » (Insee, 1997) =&gt; nécessité de passer du transversal au longitudinal =&gt; </a:t>
            </a:r>
            <a:r>
              <a:rPr lang="fr-FR" sz="2000" b="1" dirty="0"/>
              <a:t>intermittence du vote</a:t>
            </a:r>
          </a:p>
          <a:p>
            <a:pPr lvl="0" algn="just"/>
            <a:r>
              <a:rPr lang="fr-FR" sz="2000" dirty="0"/>
              <a:t>Les électeurs choisissent de voter ou de ne pas voter en fonction de plusieurs paramètres : les enjeux / l’offre politique / la météo !</a:t>
            </a:r>
            <a:endParaRPr lang="fr-FR" sz="2000" b="1" i="1" dirty="0"/>
          </a:p>
          <a:p>
            <a:pPr algn="just"/>
            <a:endParaRPr lang="fr-FR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sz="2400" b="1" dirty="0"/>
            </a:br>
            <a:r>
              <a:rPr lang="fr-FR" sz="2400" b="1" dirty="0">
                <a:solidFill>
                  <a:srgbClr val="7030A0"/>
                </a:solidFill>
              </a:rPr>
              <a:t>Comportements de vote aux élections présidentielle et législatives de 2022 selon le diplôme, le groupe socioprofessionnel et le niveau de vie</a:t>
            </a:r>
            <a:br>
              <a:rPr lang="en-US" sz="2400" dirty="0"/>
            </a:br>
            <a:endParaRPr lang="fr-FR" sz="2400" dirty="0">
              <a:solidFill>
                <a:srgbClr val="7030A0"/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27333" t="24836" r="26065" b="11059"/>
          <a:stretch>
            <a:fillRect/>
          </a:stretch>
        </p:blipFill>
        <p:spPr bwMode="auto">
          <a:xfrm>
            <a:off x="827584" y="1628800"/>
            <a:ext cx="655272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96337" y="2132856"/>
            <a:ext cx="129614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« Élections présidentielle et législatives de 2022 : seul un tiers des électeurs a voté à tous les tours », </a:t>
            </a:r>
            <a:r>
              <a:rPr lang="fr-FR" sz="1400" i="1" dirty="0"/>
              <a:t>Insee Première, </a:t>
            </a:r>
            <a:r>
              <a:rPr lang="fr-FR" sz="1400" dirty="0"/>
              <a:t> </a:t>
            </a:r>
            <a:r>
              <a:rPr lang="fr-FR" sz="1400" i="1" dirty="0"/>
              <a:t>n° 1928, Novembre 2022.</a:t>
            </a:r>
            <a:endParaRPr lang="en-US" sz="14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4294" t="39076" r="41560" b="9670"/>
          <a:stretch>
            <a:fillRect/>
          </a:stretch>
        </p:blipFill>
        <p:spPr bwMode="auto">
          <a:xfrm>
            <a:off x="1115616" y="1711095"/>
            <a:ext cx="6768752" cy="4420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 profil des abstentionnistes</a:t>
            </a:r>
            <a:endParaRPr lang="en-US" sz="24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997" t="29466" r="34352" b="22484"/>
          <a:stretch>
            <a:fillRect/>
          </a:stretch>
        </p:blipFill>
        <p:spPr bwMode="auto">
          <a:xfrm>
            <a:off x="323528" y="1844824"/>
            <a:ext cx="4176464" cy="2320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l="18010" t="33200" r="35332" b="22700"/>
          <a:stretch>
            <a:fillRect/>
          </a:stretch>
        </p:blipFill>
        <p:spPr bwMode="auto">
          <a:xfrm>
            <a:off x="4499992" y="1844824"/>
            <a:ext cx="41987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 l="16925" t="29000" r="35235" b="25850"/>
          <a:stretch>
            <a:fillRect/>
          </a:stretch>
        </p:blipFill>
        <p:spPr bwMode="auto">
          <a:xfrm>
            <a:off x="467544" y="4149080"/>
            <a:ext cx="4176464" cy="2217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 l="17516" t="31100" r="35235" b="27950"/>
          <a:stretch>
            <a:fillRect/>
          </a:stretch>
        </p:blipFill>
        <p:spPr bwMode="auto">
          <a:xfrm>
            <a:off x="4712739" y="4293096"/>
            <a:ext cx="413584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 profil des abstentionnistes</a:t>
            </a:r>
            <a:endParaRPr lang="en-US" sz="24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096" t="24661" r="35253" b="14475"/>
          <a:stretch>
            <a:fillRect/>
          </a:stretch>
        </p:blipFill>
        <p:spPr bwMode="auto">
          <a:xfrm>
            <a:off x="1161095" y="1695474"/>
            <a:ext cx="6147209" cy="4325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Les principales raisons de l’abstention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38620" t="50288" r="29847" b="16077"/>
          <a:stretch>
            <a:fillRect/>
          </a:stretch>
        </p:blipFill>
        <p:spPr bwMode="auto">
          <a:xfrm>
            <a:off x="1187623" y="1628800"/>
            <a:ext cx="6600733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I. PARTICIPATION ÉLECTORALE ET ABSTENTION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C. Les facteurs de l’abstention.</a:t>
            </a:r>
            <a:endParaRPr lang="fr-FR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32500" lnSpcReduction="20000"/>
          </a:bodyPr>
          <a:lstStyle/>
          <a:p>
            <a:pPr algn="just">
              <a:buNone/>
            </a:pPr>
            <a:endParaRPr lang="fr-FR" sz="7200" b="1" dirty="0"/>
          </a:p>
          <a:p>
            <a:pPr algn="just"/>
            <a:r>
              <a:rPr lang="fr-FR" sz="7200" dirty="0"/>
              <a:t>Les facteurs de l’abstention : profession, diplôme, type de contrat de travail, âge.</a:t>
            </a:r>
          </a:p>
          <a:p>
            <a:pPr algn="just"/>
            <a:r>
              <a:rPr lang="fr-FR" sz="7200" b="1" dirty="0">
                <a:solidFill>
                  <a:schemeClr val="accent2">
                    <a:lumMod val="75000"/>
                  </a:schemeClr>
                </a:solidFill>
              </a:rPr>
              <a:t>Daniel</a:t>
            </a:r>
            <a:r>
              <a:rPr lang="fr-FR" sz="7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7200" b="1" dirty="0" err="1">
                <a:solidFill>
                  <a:schemeClr val="accent2">
                    <a:lumMod val="75000"/>
                  </a:schemeClr>
                </a:solidFill>
              </a:rPr>
              <a:t>Gaxie</a:t>
            </a:r>
            <a:r>
              <a:rPr lang="fr-FR" sz="7200" i="1" dirty="0"/>
              <a:t>, Le cens caché</a:t>
            </a:r>
            <a:r>
              <a:rPr lang="fr-FR" sz="7200" dirty="0"/>
              <a:t> (1978) =&gt; il existe un </a:t>
            </a:r>
            <a:r>
              <a:rPr lang="fr-FR" sz="7200" b="1" dirty="0"/>
              <a:t>cens</a:t>
            </a:r>
            <a:r>
              <a:rPr lang="fr-FR" sz="7200" dirty="0"/>
              <a:t> qui ne se mesure plus en termes de revenus comme au XIX</a:t>
            </a:r>
            <a:r>
              <a:rPr lang="fr-FR" sz="7200" baseline="30000" dirty="0"/>
              <a:t>e</a:t>
            </a:r>
            <a:r>
              <a:rPr lang="fr-FR" sz="7200" dirty="0"/>
              <a:t> siècle mais en termes de </a:t>
            </a:r>
            <a:r>
              <a:rPr lang="fr-FR" sz="7200" b="1" dirty="0"/>
              <a:t>capital culturel. </a:t>
            </a:r>
            <a:r>
              <a:rPr lang="fr-FR" sz="7200" dirty="0"/>
              <a:t>Deux sentiments inégalement répartis dans la population : l’intérêt pour la politique / le sentiment de compétence.</a:t>
            </a:r>
          </a:p>
          <a:p>
            <a:pPr algn="just"/>
            <a:r>
              <a:rPr lang="fr-FR" sz="7200" b="1" dirty="0">
                <a:solidFill>
                  <a:schemeClr val="accent2">
                    <a:lumMod val="75000"/>
                  </a:schemeClr>
                </a:solidFill>
              </a:rPr>
              <a:t>Jérôme </a:t>
            </a:r>
            <a:r>
              <a:rPr lang="fr-FR" sz="7200" b="1" dirty="0" err="1">
                <a:solidFill>
                  <a:schemeClr val="accent2">
                    <a:lumMod val="75000"/>
                  </a:schemeClr>
                </a:solidFill>
              </a:rPr>
              <a:t>Jaffré</a:t>
            </a:r>
            <a:r>
              <a:rPr lang="fr-FR" sz="7200" b="1" dirty="0">
                <a:solidFill>
                  <a:schemeClr val="accent2">
                    <a:lumMod val="75000"/>
                  </a:schemeClr>
                </a:solidFill>
              </a:rPr>
              <a:t> et Anne </a:t>
            </a:r>
            <a:r>
              <a:rPr lang="fr-FR" sz="7200" b="1" dirty="0" err="1">
                <a:solidFill>
                  <a:schemeClr val="accent2">
                    <a:lumMod val="75000"/>
                  </a:schemeClr>
                </a:solidFill>
              </a:rPr>
              <a:t>Muxel</a:t>
            </a:r>
            <a:r>
              <a:rPr lang="fr-FR" sz="7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7200" dirty="0"/>
              <a:t>dans « S'abstenir : hors du jeu ou dans le jeu politique ? » (Pierre </a:t>
            </a:r>
            <a:r>
              <a:rPr lang="fr-FR" sz="7200" dirty="0" err="1"/>
              <a:t>Bréchon</a:t>
            </a:r>
            <a:r>
              <a:rPr lang="fr-FR" sz="7200" dirty="0"/>
              <a:t> (</a:t>
            </a:r>
            <a:r>
              <a:rPr lang="fr-FR" sz="7200" dirty="0" err="1"/>
              <a:t>dir</a:t>
            </a:r>
            <a:r>
              <a:rPr lang="fr-FR" sz="7200" dirty="0"/>
              <a:t>.), </a:t>
            </a:r>
            <a:r>
              <a:rPr lang="fr-FR" sz="7200" i="1" dirty="0"/>
              <a:t>Les cultures politiques des Français. </a:t>
            </a:r>
            <a:r>
              <a:rPr lang="fr-FR" sz="7200" dirty="0"/>
              <a:t>2000) =&gt; </a:t>
            </a:r>
            <a:r>
              <a:rPr lang="fr-FR" sz="7200" b="1" dirty="0"/>
              <a:t>abstention hors-jeu / abstention dans le jeu.</a:t>
            </a:r>
          </a:p>
          <a:p>
            <a:pPr algn="just"/>
            <a:endParaRPr lang="fr-FR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II. LE VOTE ET SES DÉTERMINATIONS SOCIALES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A. Le « Paradigme de Columbia ».</a:t>
            </a:r>
            <a:endParaRPr lang="fr-FR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sz="2000" dirty="0"/>
              <a:t>Le premier à utiliser la </a:t>
            </a:r>
            <a:r>
              <a:rPr lang="fr-FR" sz="2000" b="1" dirty="0"/>
              <a:t>théorie des sondages</a:t>
            </a:r>
            <a:r>
              <a:rPr lang="fr-FR" sz="2000" dirty="0"/>
              <a:t> est </a:t>
            </a:r>
            <a:r>
              <a:rPr lang="fr-FR" sz="2000" b="1" dirty="0"/>
              <a:t>Paul Lazarsfeld = « Paradigme de Columbia »</a:t>
            </a:r>
          </a:p>
          <a:p>
            <a:pPr algn="just">
              <a:buFont typeface="Wingdings" pitchFamily="2" charset="2"/>
              <a:buChar char="q"/>
            </a:pP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Paul Lazarsfeld</a:t>
            </a:r>
            <a:r>
              <a:rPr lang="fr-FR" sz="2000" dirty="0"/>
              <a:t>, </a:t>
            </a:r>
            <a:r>
              <a:rPr lang="fr-FR" sz="2000" i="1" dirty="0"/>
              <a:t>The </a:t>
            </a:r>
            <a:r>
              <a:rPr lang="fr-FR" sz="2000" i="1" dirty="0" err="1"/>
              <a:t>people’s</a:t>
            </a:r>
            <a:r>
              <a:rPr lang="fr-FR" sz="2000" i="1" dirty="0"/>
              <a:t> </a:t>
            </a:r>
            <a:r>
              <a:rPr lang="fr-FR" sz="2000" i="1" dirty="0" err="1"/>
              <a:t>choice</a:t>
            </a:r>
            <a:r>
              <a:rPr lang="fr-FR" sz="2000" i="1" dirty="0"/>
              <a:t> </a:t>
            </a:r>
            <a:r>
              <a:rPr lang="fr-FR" sz="2000" dirty="0"/>
              <a:t>(1944) =&gt; premier à utiliser la </a:t>
            </a:r>
            <a:r>
              <a:rPr lang="fr-FR" sz="2000" b="1" dirty="0"/>
              <a:t>méthode du panel.</a:t>
            </a:r>
          </a:p>
          <a:p>
            <a:pPr algn="just"/>
            <a:r>
              <a:rPr lang="fr-FR" sz="2000" dirty="0"/>
              <a:t>Il étudie l’effet de la campagne sur les choix électoraux =&gt; </a:t>
            </a:r>
            <a:r>
              <a:rPr lang="fr-FR" sz="2000" b="1" dirty="0"/>
              <a:t>la campagne a très peu d’effets sur les intentions de vote</a:t>
            </a:r>
            <a:r>
              <a:rPr lang="fr-FR" sz="2000" dirty="0"/>
              <a:t>. </a:t>
            </a:r>
          </a:p>
          <a:p>
            <a:pPr algn="just">
              <a:buFont typeface="Wingdings" pitchFamily="2" charset="2"/>
              <a:buChar char="q"/>
            </a:pPr>
            <a:r>
              <a:rPr lang="fr-FR" sz="2000" b="1" dirty="0"/>
              <a:t>Stabilité du positionnement politique</a:t>
            </a:r>
            <a:r>
              <a:rPr lang="fr-FR" sz="2000" dirty="0"/>
              <a:t> liée à des variables sociologiques qu’on appelle les </a:t>
            </a:r>
            <a:r>
              <a:rPr lang="fr-FR" sz="2000" b="1" dirty="0"/>
              <a:t>variables lourdes</a:t>
            </a:r>
          </a:p>
          <a:p>
            <a:pPr algn="just">
              <a:buFont typeface="Wingdings" pitchFamily="2" charset="2"/>
              <a:buChar char="q"/>
            </a:pPr>
            <a:r>
              <a:rPr lang="fr-FR" sz="2000" dirty="0"/>
              <a:t>La conclusion de Lazarsfeld est sans appel : </a:t>
            </a:r>
            <a:r>
              <a:rPr lang="fr-FR" sz="2000" i="1" dirty="0">
                <a:solidFill>
                  <a:schemeClr val="accent4">
                    <a:lumMod val="75000"/>
                  </a:schemeClr>
                </a:solidFill>
              </a:rPr>
              <a:t>« les personnes pensent politiquement comme ils sont socialement. Les caractéristiques sociales déterminent les caractéristiques politiques</a:t>
            </a:r>
            <a:r>
              <a:rPr lang="fr-FR" sz="2000" dirty="0">
                <a:solidFill>
                  <a:schemeClr val="accent4">
                    <a:lumMod val="75000"/>
                  </a:schemeClr>
                </a:solidFill>
              </a:rPr>
              <a:t>».</a:t>
            </a:r>
            <a:endParaRPr lang="fr-FR" sz="2000" u="sng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D96A1-E275-B8B3-66A7-7A9BF3DAC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II. LE VOTE ET SES DÉTERMINATIONS SOCIALES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B. Les variables lourdes du vote en France.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4E2BB1-CE14-163E-949A-3F748A2A09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600" b="1" dirty="0"/>
              <a:t>1.La religion.</a:t>
            </a:r>
          </a:p>
          <a:p>
            <a:pPr lvl="0" algn="just"/>
            <a:r>
              <a:rPr lang="fr-FR" sz="2600" dirty="0"/>
              <a:t>Une des </a:t>
            </a:r>
            <a:r>
              <a:rPr lang="fr-FR" sz="2600" b="1" dirty="0"/>
              <a:t>variables</a:t>
            </a:r>
            <a:r>
              <a:rPr lang="fr-FR" sz="2600" dirty="0"/>
              <a:t> les plus </a:t>
            </a:r>
            <a:r>
              <a:rPr lang="fr-FR" sz="2600" b="1" dirty="0"/>
              <a:t>prédictives</a:t>
            </a:r>
            <a:r>
              <a:rPr lang="fr-FR" sz="2600" dirty="0"/>
              <a:t> du </a:t>
            </a:r>
            <a:r>
              <a:rPr lang="fr-FR" sz="2600" b="1" dirty="0"/>
              <a:t>vote</a:t>
            </a:r>
            <a:r>
              <a:rPr lang="fr-FR" sz="2600" dirty="0"/>
              <a:t> en France est la </a:t>
            </a:r>
            <a:r>
              <a:rPr lang="fr-FR" sz="2600" b="1" dirty="0"/>
              <a:t>religion</a:t>
            </a:r>
            <a:r>
              <a:rPr lang="fr-FR" sz="2600" dirty="0"/>
              <a:t>. Mais il y a deux variables à distinguer : Confession / pratique religieuse.</a:t>
            </a:r>
          </a:p>
          <a:p>
            <a:pPr lvl="0" algn="just"/>
            <a:r>
              <a:rPr lang="fr-FR" sz="2600" dirty="0"/>
              <a:t>Robustesse de la corrélation entre pratique religieuse du catholicisme et vote à droite </a:t>
            </a:r>
          </a:p>
          <a:p>
            <a:pPr lvl="0" algn="just"/>
            <a:r>
              <a:rPr lang="fr-FR" sz="2600" dirty="0"/>
              <a:t>Les votes pour la gauche augmentent au fur et à mesure que diminue l’intégration au catholicisme.</a:t>
            </a:r>
          </a:p>
          <a:p>
            <a:pPr lvl="0" algn="just"/>
            <a:r>
              <a:rPr lang="fr-FR" sz="2600" dirty="0"/>
              <a:t>Les Français descendants d'immigrés originaires du Maghreb, de Turquie ou d'Afrique subsaharienne ont une orientation à gauche majoritaire</a:t>
            </a:r>
            <a:r>
              <a:rPr lang="fr-FR" dirty="0"/>
              <a:t>. </a:t>
            </a:r>
            <a:endParaRPr lang="fr-FR" sz="2400" dirty="0"/>
          </a:p>
          <a:p>
            <a:pPr marL="0" indent="0">
              <a:buNone/>
            </a:pP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859240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Vote à gauche selon la religion, la pratique religieuse ou l’absence de religion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1502" t="23060" r="22640" b="14475"/>
          <a:stretch>
            <a:fillRect/>
          </a:stretch>
        </p:blipFill>
        <p:spPr bwMode="auto">
          <a:xfrm>
            <a:off x="809120" y="1628799"/>
            <a:ext cx="7723320" cy="485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09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l="12244" t="60164" r="44595" b="9851"/>
          <a:stretch>
            <a:fillRect/>
          </a:stretch>
        </p:blipFill>
        <p:spPr bwMode="auto">
          <a:xfrm>
            <a:off x="683568" y="2348880"/>
            <a:ext cx="7560839" cy="273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0340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5F9CFD-1746-7309-FED3-2A673938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II. LE VOTE ET SES DÉTERMINATIONS SOCIALES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B. Les variables lourdes du vote en France.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ADC42B-0E89-333D-5C06-8E0623A0A18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200" b="1" dirty="0"/>
              <a:t>2. Le statut social.</a:t>
            </a:r>
            <a:endParaRPr lang="fr-FR" sz="2200" b="1" i="1" dirty="0"/>
          </a:p>
          <a:p>
            <a:pPr algn="just"/>
            <a:r>
              <a:rPr lang="fr-FR" sz="2200" dirty="0"/>
              <a:t>L’</a:t>
            </a:r>
            <a:r>
              <a:rPr lang="fr-FR" sz="2200" b="1" dirty="0"/>
              <a:t>Indice d’Alford</a:t>
            </a:r>
            <a:r>
              <a:rPr lang="fr-FR" sz="2200" dirty="0"/>
              <a:t> est la </a:t>
            </a:r>
            <a:r>
              <a:rPr lang="fr-FR" sz="2200" b="1" dirty="0"/>
              <a:t>proportion d’ouvriers votant à gauche – proportion de non-ouvriers votant à gauche. </a:t>
            </a:r>
            <a:endParaRPr lang="fr-FR" sz="2200" dirty="0"/>
          </a:p>
          <a:p>
            <a:pPr algn="just"/>
            <a:r>
              <a:rPr lang="fr-FR" sz="2200" dirty="0">
                <a:solidFill>
                  <a:schemeClr val="accent4">
                    <a:lumMod val="75000"/>
                  </a:schemeClr>
                </a:solidFill>
              </a:rPr>
              <a:t>Lors des législatives de 1978, les ouvriers votent à 70% à gauche et l’indice d’Alford est de 23 points. Il baisse depuis cette date et depuis le début des années 2000 en France, l’indice d’Alford est nul. </a:t>
            </a:r>
          </a:p>
          <a:p>
            <a:pPr algn="just">
              <a:buFont typeface="Symbol" panose="05050102010706020507" pitchFamily="18" charset="2"/>
              <a:buChar char="Þ"/>
            </a:pPr>
            <a:r>
              <a:rPr lang="fr-FR" sz="2200" dirty="0"/>
              <a:t>les ouvriers ne votent désormais pas plus à gauche que la moyenne.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Olivier Schwartz</a:t>
            </a:r>
            <a:r>
              <a:rPr lang="fr-FR" sz="2200" dirty="0"/>
              <a:t>, « Vivons-nous encore dans une société de classes ? », (2009) montre que traditionnellement, les opinions des classes populaires traduisaient un </a:t>
            </a:r>
            <a:r>
              <a:rPr lang="fr-FR" sz="2200" b="1" dirty="0"/>
              <a:t>double refus </a:t>
            </a:r>
            <a:r>
              <a:rPr lang="fr-FR" sz="2200" dirty="0"/>
              <a:t>: </a:t>
            </a:r>
            <a:r>
              <a:rPr lang="fr-FR" sz="2200" b="1" dirty="0"/>
              <a:t>refus du libéralisme économique et refus du libéralisme moral </a:t>
            </a:r>
          </a:p>
          <a:p>
            <a:pPr algn="just">
              <a:buFont typeface="Symbol" panose="05050102010706020507" pitchFamily="18" charset="2"/>
              <a:buChar char="Þ"/>
            </a:pPr>
            <a:r>
              <a:rPr lang="fr-FR" sz="2200" b="1" dirty="0"/>
              <a:t>« conscience triangulaire de classe  ».</a:t>
            </a:r>
            <a:endParaRPr lang="fr-FR" sz="2200" dirty="0"/>
          </a:p>
          <a:p>
            <a:pPr algn="just">
              <a:buFont typeface="Wingdings" panose="05000000000000000000" pitchFamily="2" charset="2"/>
              <a:buChar char="q"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235485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INDICE D’ALFORD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7809" t="34271" r="28946" b="19280"/>
          <a:stretch>
            <a:fillRect/>
          </a:stretch>
        </p:blipFill>
        <p:spPr bwMode="auto">
          <a:xfrm>
            <a:off x="651289" y="1772816"/>
            <a:ext cx="7953159" cy="4805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9602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Evolution du vote des ouvriers à l’élection présidentielle en France de 1988 à 2017.</a:t>
            </a:r>
            <a:endParaRPr lang="fr-FR" sz="20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7809" t="32670" r="42698" b="27560"/>
          <a:stretch>
            <a:fillRect/>
          </a:stretch>
        </p:blipFill>
        <p:spPr bwMode="auto">
          <a:xfrm>
            <a:off x="0" y="1700808"/>
            <a:ext cx="4461924" cy="338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499992" y="1556792"/>
            <a:ext cx="4464496" cy="5293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fr-FR" sz="1600" dirty="0"/>
              <a:t>Le sociologue américain Robert </a:t>
            </a:r>
            <a:r>
              <a:rPr lang="fr-FR" sz="1600" dirty="0" err="1"/>
              <a:t>Alford</a:t>
            </a:r>
            <a:r>
              <a:rPr lang="fr-FR" sz="1600" dirty="0"/>
              <a:t> mesure le « vote de classe » à l'aide d'un indicateur simple portant son nom, promis à un grand avenir. L'indicateur retient deux classes, celles des ouvriers et celle des non-ouvriers, et deux votes, de gauche (travailliste) ou de droite (conservateur). Il se calcule par soustraction entre la proportion des ouvriers (manuels) et celle des non-ouvriers (non manuels) qui votent pour la gauche. Si à une élection donnée tous les ouvriers votent pour la gauche (100%) et aucun des électeurs non-ouvriers (0%), l'indicateur prend la valeur de 100, c'est un vote de classe parfait. Si la proportion d'ouvriers et de non-ouvriers qui votent pour la gauche est identique, l'indice tombe à 0, il n'y a pas de vote de classe. On peut même imaginer un indice négatif ou un vote de classe inversé, si la proportion de non-ouvriers votant pour la gauche dépasse celle des ouvriers.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1435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Répartition des intentions de vote au premier tour de la présidentielle 2017 selon les caractéristiques des électeurs</a:t>
            </a:r>
            <a:r>
              <a:rPr lang="fr-FR" sz="2000" b="1" dirty="0"/>
              <a:t>.</a:t>
            </a:r>
            <a:endParaRPr lang="fr-FR" sz="20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6007" t="37475" r="30748" b="9670"/>
          <a:stretch>
            <a:fillRect/>
          </a:stretch>
        </p:blipFill>
        <p:spPr bwMode="auto">
          <a:xfrm>
            <a:off x="899592" y="1556792"/>
            <a:ext cx="7318631" cy="5031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9190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68BE2-F019-E801-94DE-ED46051E6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II. LE VOTE ET SES DÉTERMINATIONS SOCIALES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B. Les variables lourdes du vote en France.</a:t>
            </a:r>
            <a:endParaRPr lang="fr-FR" sz="2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F22A2A-DD07-C9F5-EA8B-90F2037D19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Le RN: nouveau vote de classe ?</a:t>
            </a:r>
          </a:p>
          <a:p>
            <a:pPr algn="just"/>
            <a:r>
              <a:rPr lang="fr-FR" sz="2400" dirty="0"/>
              <a:t>Le lien entre le monde ouvrier et le Front national se renforce ensuite progressivement, tandis qu'à partir du milieu des années 1990.</a:t>
            </a:r>
          </a:p>
          <a:p>
            <a:pPr algn="just"/>
            <a:r>
              <a:rPr lang="fr-FR" sz="2400" dirty="0"/>
              <a:t>Dynamique ancienne de droitisation du vote ouvrier initiée dès les années 1970 et le déclin du Parti Communiste qui reflète une crainte du déclassement. </a:t>
            </a:r>
          </a:p>
          <a:p>
            <a:pPr algn="just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Camille Peugny</a:t>
            </a:r>
            <a:r>
              <a:rPr lang="fr-FR" sz="2400" b="1" i="1" dirty="0"/>
              <a:t>,</a:t>
            </a:r>
            <a:r>
              <a:rPr lang="fr-FR" sz="2400" i="1" dirty="0"/>
              <a:t> Le déclassement</a:t>
            </a:r>
            <a:r>
              <a:rPr lang="fr-FR" sz="2400" dirty="0"/>
              <a:t> (2009). </a:t>
            </a:r>
          </a:p>
          <a:p>
            <a:pPr algn="just"/>
            <a:r>
              <a:rPr lang="fr-FR" sz="2400" dirty="0"/>
              <a:t>La probabilité de voter FN diminue avec le niveau d’éducation mais augmente avec le niveau de pessimiste quel que soit le niveau d’éducation. </a:t>
            </a:r>
          </a:p>
        </p:txBody>
      </p:sp>
    </p:spTree>
    <p:extLst>
      <p:ext uri="{BB962C8B-B14F-4D97-AF65-F5344CB8AC3E}">
        <p14:creationId xmlns:p14="http://schemas.microsoft.com/office/powerpoint/2010/main" val="1539139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rgbClr val="7030A0"/>
                </a:solidFill>
              </a:rPr>
              <a:t>Sociologie de l’électorat selon la PCS. Sondage Ipsos 2022</a:t>
            </a:r>
            <a:endParaRPr lang="en-US" sz="2000" b="1" dirty="0">
              <a:solidFill>
                <a:srgbClr val="7030A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582" t="29466" r="21739" b="19280"/>
          <a:stretch>
            <a:fillRect/>
          </a:stretch>
        </p:blipFill>
        <p:spPr bwMode="auto">
          <a:xfrm>
            <a:off x="143507" y="2132856"/>
            <a:ext cx="888398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0531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400" b="1" dirty="0">
                <a:solidFill>
                  <a:srgbClr val="7030A0"/>
                </a:solidFill>
              </a:rPr>
              <a:t>Sondage répartition du vote selon l’indice de satisfaction (élection présidentielle 2022).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81" t="31068" r="21739" b="16077"/>
          <a:stretch>
            <a:fillRect/>
          </a:stretch>
        </p:blipFill>
        <p:spPr bwMode="auto">
          <a:xfrm>
            <a:off x="271159" y="2276872"/>
            <a:ext cx="8531857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92395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Mal-être et pessimisme : deux </a:t>
            </a:r>
            <a:r>
              <a:rPr lang="fr-FR" sz="2400" b="1" dirty="0" err="1">
                <a:solidFill>
                  <a:srgbClr val="7030A0"/>
                </a:solidFill>
              </a:rPr>
              <a:t>prédicteurs</a:t>
            </a:r>
            <a:r>
              <a:rPr lang="fr-FR" sz="2400" b="1" dirty="0">
                <a:solidFill>
                  <a:srgbClr val="7030A0"/>
                </a:solidFill>
              </a:rPr>
              <a:t> forts du vote en faveur de l’extrême droite.</a:t>
            </a:r>
            <a:endParaRPr lang="fr-FR" sz="2400" dirty="0">
              <a:solidFill>
                <a:srgbClr val="7030A0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28659" t="46783" r="26881" b="20882"/>
          <a:stretch>
            <a:fillRect/>
          </a:stretch>
        </p:blipFill>
        <p:spPr bwMode="auto">
          <a:xfrm>
            <a:off x="115505" y="1916832"/>
            <a:ext cx="8976997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11560" y="537321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Cepremap</a:t>
            </a:r>
            <a:r>
              <a:rPr lang="fr-FR" dirty="0"/>
              <a:t>, « Du mal-être au vote extrême », Note de l’OBE,  4 septembre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11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II. LE VOTE ET SES DÉTERMINATIONS SOCIALES</a:t>
            </a:r>
            <a:b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B. Les variables lourdes du vote en France.</a:t>
            </a:r>
            <a:endParaRPr lang="fr-F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200" b="1" dirty="0"/>
              <a:t>3. Le patrimoine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200" dirty="0"/>
              <a:t>Double affinité entre vote à droite et patrimoine : </a:t>
            </a:r>
            <a:r>
              <a:rPr lang="fr-FR" sz="2200" b="1" dirty="0"/>
              <a:t>affinité avec les valeurs / affinité en termes d’intérêts.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200" dirty="0"/>
              <a:t>Persistance d'une adhésion forte à la droite des indépendants et des agriculteurs. </a:t>
            </a:r>
            <a:endParaRPr lang="fr-FR" sz="2200" b="1" dirty="0"/>
          </a:p>
          <a:p>
            <a:pPr marL="0" lvl="0" indent="0" algn="just">
              <a:buNone/>
            </a:pPr>
            <a:r>
              <a:rPr lang="fr-FR" sz="2200" b="1" dirty="0"/>
              <a:t>4. Le sexe</a:t>
            </a:r>
            <a:endParaRPr lang="en-US" sz="2200" dirty="0"/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200" b="1" dirty="0"/>
              <a:t>Evolution du vote féminin. </a:t>
            </a:r>
            <a:r>
              <a:rPr lang="fr-FR" sz="2200" dirty="0"/>
              <a:t>années 1980 une nouvelle spécificité du vote féminin : une légère surreprésentation des votes écologistes et socialistes, et surtout </a:t>
            </a:r>
            <a:r>
              <a:rPr lang="fr-FR" sz="2200" b="1" dirty="0"/>
              <a:t>une moindre attirance pour le Front National</a:t>
            </a:r>
            <a:r>
              <a:rPr lang="fr-FR" sz="2200" dirty="0"/>
              <a:t>.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Abdelkarim </a:t>
            </a:r>
            <a:r>
              <a:rPr lang="fr-FR" sz="2200" b="1" dirty="0" err="1">
                <a:solidFill>
                  <a:schemeClr val="accent2">
                    <a:lumMod val="75000"/>
                  </a:schemeClr>
                </a:solidFill>
              </a:rPr>
              <a:t>Amengy</a:t>
            </a: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, Anja </a:t>
            </a:r>
            <a:r>
              <a:rPr lang="fr-FR" sz="2200" b="1" dirty="0" err="1">
                <a:solidFill>
                  <a:schemeClr val="accent2">
                    <a:lumMod val="75000"/>
                  </a:schemeClr>
                </a:solidFill>
              </a:rPr>
              <a:t>Durovic</a:t>
            </a: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 et Nonna Mayer</a:t>
            </a:r>
            <a:r>
              <a:rPr lang="fr-FR" sz="22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fr-FR" sz="2200" dirty="0"/>
              <a:t>« L'impact du genre sur le vote Marine Le Pen », </a:t>
            </a:r>
            <a:r>
              <a:rPr lang="fr-FR" sz="2200" i="1" dirty="0"/>
              <a:t>Revue française de science politique</a:t>
            </a:r>
            <a:r>
              <a:rPr lang="fr-FR" sz="2200" dirty="0"/>
              <a:t>, 2017.</a:t>
            </a:r>
            <a:endParaRPr lang="en-US" sz="2200" dirty="0"/>
          </a:p>
          <a:p>
            <a:pPr algn="just">
              <a:buNone/>
            </a:pPr>
            <a:endParaRPr lang="fr-FR" sz="2000" b="1" dirty="0"/>
          </a:p>
          <a:p>
            <a:pPr lvl="0">
              <a:buFont typeface="Wingdings" pitchFamily="2" charset="2"/>
              <a:buChar char="q"/>
            </a:pPr>
            <a:endParaRPr lang="fr-FR" sz="2000" dirty="0"/>
          </a:p>
          <a:p>
            <a:pPr>
              <a:buNone/>
            </a:pPr>
            <a:endParaRPr lang="fr-FR" sz="2000" b="1" i="1" dirty="0"/>
          </a:p>
          <a:p>
            <a:pPr lvl="0">
              <a:buFont typeface="Wingdings" pitchFamily="2" charset="2"/>
              <a:buChar char="q"/>
            </a:pPr>
            <a:endParaRPr lang="fr-FR" sz="2000" dirty="0"/>
          </a:p>
          <a:p>
            <a:endParaRPr lang="fr-FR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FR" sz="3100" b="1" dirty="0">
                <a:solidFill>
                  <a:srgbClr val="7030A0"/>
                </a:solidFill>
              </a:rPr>
            </a:br>
            <a:r>
              <a:rPr lang="fr-FR" sz="3100" b="1" dirty="0">
                <a:solidFill>
                  <a:srgbClr val="7030A0"/>
                </a:solidFill>
              </a:rPr>
              <a:t>Les paradoxes du « </a:t>
            </a:r>
            <a:r>
              <a:rPr lang="fr-FR" sz="3100" b="1" i="1" dirty="0" err="1">
                <a:solidFill>
                  <a:srgbClr val="7030A0"/>
                </a:solidFill>
              </a:rPr>
              <a:t>gender</a:t>
            </a:r>
            <a:r>
              <a:rPr lang="fr-FR" sz="3100" b="1" i="1" dirty="0">
                <a:solidFill>
                  <a:srgbClr val="7030A0"/>
                </a:solidFill>
              </a:rPr>
              <a:t> gap</a:t>
            </a:r>
            <a:r>
              <a:rPr lang="fr-FR" sz="3100" b="1" dirty="0">
                <a:solidFill>
                  <a:srgbClr val="7030A0"/>
                </a:solidFill>
              </a:rPr>
              <a:t> à la française ».</a:t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15" y="1600200"/>
            <a:ext cx="7579919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59632" y="6165304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https://www.jean-jaures.org/publication/les-mutations-progressives-du-vote-rassemblement-national/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 vote selon l’âge et le sexe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681" t="18255" r="21739" b="6467"/>
          <a:stretch>
            <a:fillRect/>
          </a:stretch>
        </p:blipFill>
        <p:spPr bwMode="auto">
          <a:xfrm>
            <a:off x="827584" y="1704197"/>
            <a:ext cx="7416824" cy="4101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b="1" dirty="0">
                <a:solidFill>
                  <a:srgbClr val="7030A0"/>
                </a:solidFill>
              </a:rPr>
              <a:t>Le « </a:t>
            </a:r>
            <a:r>
              <a:rPr lang="fr-FR" sz="2000" b="1" dirty="0" err="1">
                <a:solidFill>
                  <a:srgbClr val="7030A0"/>
                </a:solidFill>
              </a:rPr>
              <a:t>gender</a:t>
            </a:r>
            <a:r>
              <a:rPr lang="fr-FR" sz="2000" b="1" dirty="0">
                <a:solidFill>
                  <a:srgbClr val="7030A0"/>
                </a:solidFill>
              </a:rPr>
              <a:t> gap » lors des élections législatives de 2025 en Allemagne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7775" y="1600200"/>
            <a:ext cx="4343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>
                <a:solidFill>
                  <a:srgbClr val="7030A0"/>
                </a:solidFill>
              </a:rPr>
              <a:t>Le </a:t>
            </a:r>
            <a:r>
              <a:rPr lang="fr-FR" sz="2800" i="1" dirty="0" err="1">
                <a:solidFill>
                  <a:srgbClr val="7030A0"/>
                </a:solidFill>
              </a:rPr>
              <a:t>gender</a:t>
            </a:r>
            <a:r>
              <a:rPr lang="fr-FR" sz="2800" i="1" dirty="0">
                <a:solidFill>
                  <a:srgbClr val="7030A0"/>
                </a:solidFill>
              </a:rPr>
              <a:t> gap </a:t>
            </a:r>
            <a:r>
              <a:rPr lang="fr-FR" sz="2800" dirty="0">
                <a:solidFill>
                  <a:srgbClr val="7030A0"/>
                </a:solidFill>
              </a:rPr>
              <a:t>aux Etats-Unis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 t="8508" r="662"/>
          <a:stretch>
            <a:fillRect/>
          </a:stretch>
        </p:blipFill>
        <p:spPr bwMode="auto">
          <a:xfrm>
            <a:off x="2051720" y="1700808"/>
            <a:ext cx="554461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419862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 r="2205" b="4815"/>
          <a:stretch>
            <a:fillRect/>
          </a:stretch>
        </p:blipFill>
        <p:spPr bwMode="auto">
          <a:xfrm>
            <a:off x="4932040" y="332656"/>
            <a:ext cx="3909773" cy="636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Résultats du premier tour de l’élection législative de 2024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624" y="6093296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https://www.franceinfo.fr/elections/sondages/legislatives-2024-les-electeurs-du-rn-sont-majoritairement-des-hommes-ouvriers-ou-employes-ages-de-50-a-59-ans_6636357.html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775" y="1700222"/>
            <a:ext cx="8153400" cy="429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III. LES FONDEMENTS DU CHOIX ELECTORAL.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A. Vote et socialisation politique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fr-FR" sz="2400" b="1" dirty="0"/>
              <a:t>1. L’identification partisane et le rôle de </a:t>
            </a:r>
            <a:r>
              <a:rPr lang="fr-FR" sz="2400" b="1"/>
              <a:t>la socialisation.</a:t>
            </a:r>
            <a:endParaRPr lang="fr-FR" sz="2400" u="sng" dirty="0"/>
          </a:p>
          <a:p>
            <a:pPr algn="just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Angus Campbell</a:t>
            </a:r>
            <a:r>
              <a:rPr lang="fr-FR" sz="2400" i="1" dirty="0"/>
              <a:t>, The American voter </a:t>
            </a:r>
            <a:r>
              <a:rPr lang="fr-FR" sz="2400" dirty="0"/>
              <a:t>(1960) =&gt; « </a:t>
            </a:r>
            <a:r>
              <a:rPr lang="fr-FR" sz="2400" b="1" dirty="0"/>
              <a:t>paradigme de Michigan</a:t>
            </a:r>
            <a:r>
              <a:rPr lang="fr-FR" sz="2400" dirty="0"/>
              <a:t> » : Les individus forment donc leurs représentations politiques par socialisation </a:t>
            </a:r>
          </a:p>
          <a:p>
            <a:pPr algn="just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Anne Muxel, </a:t>
            </a:r>
            <a:r>
              <a:rPr lang="fr-FR" sz="2400" i="1" dirty="0"/>
              <a:t>L’expérience politique des jeunes</a:t>
            </a:r>
            <a:r>
              <a:rPr lang="fr-FR" sz="2400" dirty="0"/>
              <a:t> (2001) =&gt; la </a:t>
            </a:r>
            <a:r>
              <a:rPr lang="fr-FR" sz="2400" b="1" dirty="0"/>
              <a:t>socialisation politique</a:t>
            </a:r>
            <a:r>
              <a:rPr lang="fr-FR" sz="2400" dirty="0"/>
              <a:t> peut suivre une </a:t>
            </a:r>
            <a:r>
              <a:rPr lang="fr-FR" sz="2400" b="1" dirty="0"/>
              <a:t>logique d’identification</a:t>
            </a:r>
            <a:r>
              <a:rPr lang="fr-FR" sz="2400" dirty="0"/>
              <a:t> ou une </a:t>
            </a:r>
            <a:r>
              <a:rPr lang="fr-FR" sz="2400" b="1" dirty="0"/>
              <a:t>logique d’expérimentation.</a:t>
            </a:r>
          </a:p>
          <a:p>
            <a:pPr algn="just">
              <a:buFontTx/>
              <a:buChar char="-"/>
            </a:pPr>
            <a:r>
              <a:rPr lang="fr-FR" sz="2400" dirty="0"/>
              <a:t>Maintien d’un poids de la transmission familiale.</a:t>
            </a:r>
          </a:p>
          <a:p>
            <a:pPr algn="just"/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0" algn="just"/>
            <a:endParaRPr lang="fr-FR" sz="2400" dirty="0"/>
          </a:p>
          <a:p>
            <a:endParaRPr lang="fr-FR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000" b="1" dirty="0">
                <a:solidFill>
                  <a:srgbClr val="7030A0"/>
                </a:solidFill>
              </a:rPr>
            </a:br>
            <a:r>
              <a:rPr lang="fr-FR" sz="2000" b="1" dirty="0">
                <a:solidFill>
                  <a:srgbClr val="7030A0"/>
                </a:solidFill>
              </a:rPr>
              <a:t>Transmission du positionnement politique dans une enquête réalisée sur un échantillon apparié de parents et d’enfants (jeunes de 13 à 18 ans)</a:t>
            </a:r>
            <a:br>
              <a:rPr lang="fr-FR" sz="2000" b="1" dirty="0">
                <a:solidFill>
                  <a:srgbClr val="7030A0"/>
                </a:solidFill>
              </a:rPr>
            </a:br>
            <a:endParaRPr lang="fr-FR" sz="2000" b="1" dirty="0">
              <a:solidFill>
                <a:srgbClr val="7030A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30282" t="60096" r="27379" b="17679"/>
          <a:stretch>
            <a:fillRect/>
          </a:stretch>
        </p:blipFill>
        <p:spPr bwMode="auto">
          <a:xfrm>
            <a:off x="107504" y="2924944"/>
            <a:ext cx="9036496" cy="266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III. LES FONDEMENTS DU CHOIX ELECTORAL.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B. Le vote comme choix rationnel.</a:t>
            </a:r>
            <a:endParaRPr lang="fr-FR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Anthony</a:t>
            </a:r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Downs</a:t>
            </a:r>
            <a:r>
              <a:rPr lang="fr-FR" sz="2400" dirty="0"/>
              <a:t>, </a:t>
            </a:r>
            <a:r>
              <a:rPr lang="fr-FR" sz="2400" i="1" dirty="0"/>
              <a:t>Une théorie économique de la démocratie</a:t>
            </a:r>
            <a:r>
              <a:rPr lang="fr-FR" sz="2400" dirty="0"/>
              <a:t>, 1957.</a:t>
            </a:r>
          </a:p>
          <a:p>
            <a:pPr algn="just">
              <a:buFont typeface="Wingdings" pitchFamily="2" charset="2"/>
              <a:buChar char="q"/>
            </a:pPr>
            <a:r>
              <a:rPr lang="fr-FR" sz="2400" dirty="0"/>
              <a:t> «</a:t>
            </a:r>
            <a:r>
              <a:rPr lang="fr-FR" sz="2400" b="1" dirty="0"/>
              <a:t> paradoxe du vote</a:t>
            </a:r>
            <a:r>
              <a:rPr lang="fr-FR" sz="2400" dirty="0"/>
              <a:t> » : le gain net attendu de la participation (l’incitation à voter) est égal à </a:t>
            </a:r>
            <a:r>
              <a:rPr lang="fr-FR" sz="2400" b="1" dirty="0" err="1"/>
              <a:t>pB</a:t>
            </a:r>
            <a:r>
              <a:rPr lang="fr-FR" sz="2400" b="1" dirty="0"/>
              <a:t> - C</a:t>
            </a:r>
            <a:r>
              <a:rPr lang="fr-FR" sz="2400" dirty="0"/>
              <a:t>, </a:t>
            </a:r>
          </a:p>
          <a:p>
            <a:pPr algn="just">
              <a:buNone/>
            </a:pPr>
            <a:r>
              <a:rPr lang="fr-FR" sz="2400" dirty="0"/>
              <a:t>    où </a:t>
            </a:r>
            <a:r>
              <a:rPr lang="fr-FR" sz="2400" b="1" dirty="0"/>
              <a:t>p</a:t>
            </a:r>
            <a:r>
              <a:rPr lang="fr-FR" sz="2400" dirty="0"/>
              <a:t> représente la probabilité que sa voix fasse basculer l’élection et </a:t>
            </a:r>
            <a:r>
              <a:rPr lang="fr-FR" sz="2400" b="1" dirty="0"/>
              <a:t>B</a:t>
            </a:r>
            <a:r>
              <a:rPr lang="fr-FR" sz="2400" dirty="0"/>
              <a:t> le bénéfice net escompté par l’électeur (la différence entre la situation où son favori l’emporterait et celle où il perdrait). </a:t>
            </a:r>
          </a:p>
          <a:p>
            <a:pPr algn="just"/>
            <a:r>
              <a:rPr lang="fr-FR" sz="2400" dirty="0"/>
              <a:t>Comme p est proche de zéro, le bénéfice espéré du vote est également proche de zéro, et définitivement inférieur à </a:t>
            </a:r>
            <a:r>
              <a:rPr lang="fr-FR" sz="2400" i="1" dirty="0"/>
              <a:t>C</a:t>
            </a:r>
            <a:r>
              <a:rPr lang="fr-FR" sz="2400" dirty="0"/>
              <a:t>, le coût de la participation. </a:t>
            </a:r>
          </a:p>
          <a:p>
            <a:pPr algn="just"/>
            <a:r>
              <a:rPr lang="fr-FR" sz="2400" dirty="0"/>
              <a:t>D’où le constat de Downs </a:t>
            </a:r>
            <a:r>
              <a:rPr lang="fr-FR" sz="2400" dirty="0">
                <a:solidFill>
                  <a:schemeClr val="accent4">
                    <a:lumMod val="75000"/>
                  </a:schemeClr>
                </a:solidFill>
              </a:rPr>
              <a:t>: "un individu rationnel devrait s'abstenir de voter."</a:t>
            </a:r>
            <a:r>
              <a:rPr lang="fr-FR" sz="2400" dirty="0"/>
              <a:t> Et pourtant les gens votent…</a:t>
            </a:r>
          </a:p>
          <a:p>
            <a:pPr>
              <a:buNone/>
            </a:pPr>
            <a:endParaRPr lang="fr-FR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III. LES FONDEMENTS DU CHOIX ELECTORAL.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B. Le vote comme choix rationnel.</a:t>
            </a:r>
            <a:endParaRPr lang="fr-F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Raymond Boudon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000" dirty="0"/>
              <a:t>dans </a:t>
            </a:r>
            <a:r>
              <a:rPr lang="fr-FR" sz="2000" i="1" dirty="0"/>
              <a:t>Essai sur la théorie générale de la rationalité</a:t>
            </a:r>
            <a:r>
              <a:rPr lang="fr-FR" sz="2000" dirty="0"/>
              <a:t>, 2007 =&gt; pour comprendre pourquoi les gens votent, il faut chercher aussi du côté des valeurs, de la </a:t>
            </a:r>
            <a:r>
              <a:rPr lang="fr-FR" sz="2000" b="1" dirty="0"/>
              <a:t>rationalité axiologique et non de la rationalité instrumentale.</a:t>
            </a:r>
          </a:p>
          <a:p>
            <a:pPr algn="just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Patricia Funk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000" dirty="0" err="1"/>
              <a:t>dans</a:t>
            </a:r>
            <a:r>
              <a:rPr lang="en-US" sz="2000" dirty="0"/>
              <a:t> “Social Incentives and Voter Turnout: Evidence from the Swiss Mail Ballot System”. </a:t>
            </a:r>
            <a:r>
              <a:rPr lang="en-US" sz="2000" i="1" dirty="0"/>
              <a:t> </a:t>
            </a:r>
            <a:r>
              <a:rPr lang="fr-FR" sz="2000" i="1" dirty="0"/>
              <a:t>Journal of the </a:t>
            </a:r>
            <a:r>
              <a:rPr lang="fr-FR" sz="2000" i="1" dirty="0" err="1"/>
              <a:t>European</a:t>
            </a:r>
            <a:r>
              <a:rPr lang="fr-FR" sz="2000" i="1" dirty="0"/>
              <a:t> </a:t>
            </a:r>
            <a:r>
              <a:rPr lang="fr-FR" sz="2000" i="1" dirty="0" err="1"/>
              <a:t>Economic</a:t>
            </a:r>
            <a:r>
              <a:rPr lang="fr-FR" sz="2000" i="1" dirty="0"/>
              <a:t> Association, </a:t>
            </a:r>
            <a:r>
              <a:rPr lang="fr-FR" sz="2000" dirty="0"/>
              <a:t>2010 =&gt; échapper à des sanctions sociales ou d'obtenir des récompenses sociales = </a:t>
            </a:r>
            <a:r>
              <a:rPr lang="fr-FR" sz="2000" b="1" dirty="0"/>
              <a:t>bienfaits de signalement</a:t>
            </a:r>
            <a:r>
              <a:rPr lang="fr-FR" sz="2000" dirty="0"/>
              <a:t> (</a:t>
            </a:r>
            <a:r>
              <a:rPr lang="fr-FR" sz="2000" i="1" dirty="0" err="1"/>
              <a:t>signaling</a:t>
            </a:r>
            <a:r>
              <a:rPr lang="fr-FR" sz="2000" i="1" dirty="0"/>
              <a:t> </a:t>
            </a:r>
            <a:r>
              <a:rPr lang="fr-FR" sz="2000" i="1" dirty="0" err="1"/>
              <a:t>benefits</a:t>
            </a:r>
            <a:r>
              <a:rPr lang="fr-FR" sz="2000" dirty="0"/>
              <a:t>). </a:t>
            </a:r>
          </a:p>
          <a:p>
            <a:pPr algn="just">
              <a:buNone/>
            </a:pPr>
            <a:endParaRPr lang="fr-FR" sz="2000" dirty="0"/>
          </a:p>
          <a:p>
            <a:pPr algn="just"/>
            <a:endParaRPr lang="fr-FR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III. LES FONDEMENTS DU CHOIX ELECTORAL.</a:t>
            </a:r>
            <a:b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200" b="1" dirty="0">
                <a:solidFill>
                  <a:schemeClr val="accent2">
                    <a:lumMod val="75000"/>
                  </a:schemeClr>
                </a:solidFill>
              </a:rPr>
              <a:t>3. Le vote sur enjeu.</a:t>
            </a:r>
            <a:endParaRPr lang="fr-FR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Norman Nie, John </a:t>
            </a:r>
            <a:r>
              <a:rPr lang="fr-FR" sz="2400" b="1" dirty="0" err="1">
                <a:solidFill>
                  <a:schemeClr val="accent2">
                    <a:lumMod val="75000"/>
                  </a:schemeClr>
                </a:solidFill>
              </a:rPr>
              <a:t>Petrocik</a:t>
            </a: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 et Sydney Verba,</a:t>
            </a:r>
            <a:r>
              <a:rPr lang="fr-FR" sz="24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400" i="1" dirty="0"/>
              <a:t>The </a:t>
            </a:r>
            <a:r>
              <a:rPr lang="fr-FR" sz="2400" i="1" dirty="0" err="1"/>
              <a:t>changing</a:t>
            </a:r>
            <a:r>
              <a:rPr lang="fr-FR" sz="2400" i="1" dirty="0"/>
              <a:t> American voter </a:t>
            </a:r>
            <a:r>
              <a:rPr lang="fr-FR" sz="2400" dirty="0"/>
              <a:t>(1976) =&gt; crise des identités partisanes.</a:t>
            </a:r>
          </a:p>
          <a:p>
            <a:pPr algn="just">
              <a:buFont typeface="Symbol" pitchFamily="18" charset="2"/>
              <a:buChar char="Þ"/>
            </a:pPr>
            <a:r>
              <a:rPr lang="fr-FR" sz="2400" dirty="0"/>
              <a:t>tendance à choisir les candidats selon leurs positions= « </a:t>
            </a:r>
            <a:r>
              <a:rPr lang="fr-FR" sz="2400" b="1" dirty="0"/>
              <a:t>vote sur enjeux</a:t>
            </a:r>
            <a:r>
              <a:rPr lang="fr-FR" sz="2400" dirty="0"/>
              <a:t> »</a:t>
            </a:r>
          </a:p>
          <a:p>
            <a:pPr algn="just">
              <a:buFont typeface="Symbol" pitchFamily="18" charset="2"/>
              <a:buChar char="Þ"/>
            </a:pPr>
            <a:r>
              <a:rPr lang="fr-FR" sz="2400" b="1" dirty="0"/>
              <a:t>volatilité électorale </a:t>
            </a:r>
            <a:r>
              <a:rPr lang="fr-FR" sz="2400" dirty="0"/>
              <a:t>pour deux raisons: </a:t>
            </a:r>
            <a:r>
              <a:rPr lang="fr-FR" sz="2400" b="1" dirty="0"/>
              <a:t>moindre identification au parti / plus forte capacité d’abstraction des électeurs ( « </a:t>
            </a:r>
            <a:r>
              <a:rPr lang="fr-FR" sz="2400" b="1" i="1" dirty="0"/>
              <a:t>issue </a:t>
            </a:r>
            <a:r>
              <a:rPr lang="fr-FR" sz="2400" b="1" i="1" dirty="0" err="1"/>
              <a:t>voting</a:t>
            </a:r>
            <a:r>
              <a:rPr lang="fr-FR" sz="2400" i="1" dirty="0"/>
              <a:t> » ).</a:t>
            </a:r>
          </a:p>
          <a:p>
            <a:pPr algn="just">
              <a:buFont typeface="Symbol" pitchFamily="18" charset="2"/>
              <a:buChar char="Þ"/>
            </a:pPr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Le choix des électeurs est déterminé en fonction de « l’offre électorale » c’est-à-dire de la proximité entre les programmes proposés, les profils des candidats, les enjeux propres à l’élection ou à un thème de campagne et leurs préférences personnelles.</a:t>
            </a:r>
          </a:p>
          <a:p>
            <a:pPr algn="just">
              <a:buFont typeface="Symbol" pitchFamily="18" charset="2"/>
              <a:buChar char="Þ"/>
            </a:pPr>
            <a:endParaRPr lang="fr-FR" sz="2400" dirty="0"/>
          </a:p>
          <a:p>
            <a:endParaRPr lang="fr-F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b="1" dirty="0">
                <a:solidFill>
                  <a:schemeClr val="accent2">
                    <a:lumMod val="75000"/>
                  </a:schemeClr>
                </a:solidFill>
              </a:rPr>
              <a:t>III. LES FONDEMENTS DU CHOIX ELECTORAL.</a:t>
            </a:r>
            <a:br>
              <a:rPr lang="fr-FR" sz="18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3. Le vote sur enjeu.</a:t>
            </a:r>
            <a:endParaRPr lang="fr-F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En France, la </a:t>
            </a:r>
            <a:r>
              <a:rPr lang="fr-FR" sz="2400" b="1" dirty="0"/>
              <a:t>volatilité du vote semble favorisée par deux  phénomènes :</a:t>
            </a:r>
            <a:endParaRPr lang="fr-FR" sz="2400" dirty="0"/>
          </a:p>
          <a:p>
            <a:pPr algn="just">
              <a:buFontTx/>
              <a:buChar char="-"/>
            </a:pPr>
            <a:r>
              <a:rPr lang="fr-FR" sz="2400" dirty="0"/>
              <a:t>les mutations de l’offre électorale en France </a:t>
            </a:r>
          </a:p>
          <a:p>
            <a:pPr algn="just">
              <a:buFontTx/>
              <a:buChar char="-"/>
            </a:pPr>
            <a:r>
              <a:rPr lang="fr-FR" sz="2400" dirty="0"/>
              <a:t>Un affaiblissement des notions de gauche et de droite.</a:t>
            </a:r>
          </a:p>
          <a:p>
            <a:pPr algn="just">
              <a:buFont typeface="Wingdings" pitchFamily="2" charset="2"/>
              <a:buChar char="q"/>
            </a:pPr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Thomas Piketty</a:t>
            </a:r>
            <a:r>
              <a:rPr lang="fr-FR" sz="2400" dirty="0"/>
              <a:t>, </a:t>
            </a:r>
            <a:r>
              <a:rPr lang="fr-FR" sz="2400" i="1" dirty="0"/>
              <a:t>Capital et idéologie</a:t>
            </a:r>
            <a:r>
              <a:rPr lang="fr-FR" sz="2400" dirty="0"/>
              <a:t> (2019) =&gt; opposition  entre un </a:t>
            </a:r>
            <a:r>
              <a:rPr lang="fr-FR" sz="2400" i="1" dirty="0"/>
              <a:t>« système d’élites multiples »</a:t>
            </a:r>
            <a:r>
              <a:rPr lang="fr-FR" sz="2400" dirty="0"/>
              <a:t>, à base de capital intellectuel d’un côté </a:t>
            </a:r>
            <a:r>
              <a:rPr lang="fr-FR" sz="2400" i="1" dirty="0"/>
              <a:t>(« la gauche brahmane »)</a:t>
            </a:r>
            <a:r>
              <a:rPr lang="fr-FR" sz="2400" dirty="0"/>
              <a:t>, de capital économique de l’autre</a:t>
            </a:r>
            <a:r>
              <a:rPr lang="fr-FR" sz="2400" i="1" dirty="0"/>
              <a:t> (« la droite marchande »)</a:t>
            </a:r>
            <a:r>
              <a:rPr lang="fr-FR" sz="2400" dirty="0"/>
              <a:t>.</a:t>
            </a:r>
            <a:endParaRPr lang="en-US" sz="2400" dirty="0"/>
          </a:p>
          <a:p>
            <a:pPr algn="just">
              <a:buNone/>
            </a:pPr>
            <a:r>
              <a:rPr lang="fr-FR" sz="2400" dirty="0"/>
              <a:t>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Les électeurs changeurs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0691" t="47085" r="30748" b="24085"/>
          <a:stretch>
            <a:fillRect/>
          </a:stretch>
        </p:blipFill>
        <p:spPr bwMode="auto">
          <a:xfrm>
            <a:off x="-12509" y="2564904"/>
            <a:ext cx="884098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Le retournement du clivage éducatif: les plus diplômés votent plus à gauche</a:t>
            </a:r>
            <a:endParaRPr lang="en-US" sz="2400" b="1" dirty="0">
              <a:solidFill>
                <a:srgbClr val="7030A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9700" t="24661" r="23541" b="12874"/>
          <a:stretch>
            <a:fillRect/>
          </a:stretch>
        </p:blipFill>
        <p:spPr bwMode="auto">
          <a:xfrm>
            <a:off x="639255" y="1700808"/>
            <a:ext cx="779348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>
                <a:solidFill>
                  <a:srgbClr val="7030A0"/>
                </a:solidFill>
              </a:rPr>
              <a:t>Ipsos. Fractures Françaises. 2017</a:t>
            </a:r>
            <a:br>
              <a:rPr lang="fr-FR" sz="2000" dirty="0">
                <a:solidFill>
                  <a:srgbClr val="7030A0"/>
                </a:solidFill>
              </a:rPr>
            </a:br>
            <a:r>
              <a:rPr lang="fr-FR" sz="2000" dirty="0">
                <a:solidFill>
                  <a:srgbClr val="7030A0"/>
                </a:solidFill>
              </a:rPr>
              <a:t>https://www.ipsos.com/fr-fr/fractures-francaises-2017-la-defiance-recule-un-peu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208" y="1600200"/>
            <a:ext cx="799253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24150</TotalTime>
  <Words>1980</Words>
  <Application>Microsoft Office PowerPoint</Application>
  <PresentationFormat>Affichage à l'écran (4:3)</PresentationFormat>
  <Paragraphs>108</Paragraphs>
  <Slides>41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46" baseType="lpstr">
      <vt:lpstr>Symbol</vt:lpstr>
      <vt:lpstr>Tw Cen MT</vt:lpstr>
      <vt:lpstr>Wingdings</vt:lpstr>
      <vt:lpstr>Wingdings 2</vt:lpstr>
      <vt:lpstr>Median</vt:lpstr>
      <vt:lpstr>CHAPITRE 2. SOCIOLOGIE ELECTORALE</vt:lpstr>
      <vt:lpstr>INTRODUCTION: Sondage et vote utile</vt:lpstr>
      <vt:lpstr>Les marges d’erreur des sondages</vt:lpstr>
      <vt:lpstr>I. PARTICIPATION ÉLECTORALE ET ABSTENTION A. La mesure et l’évolution de l’abstention.</vt:lpstr>
      <vt:lpstr>EVOLUTION DE L’ABSTENTION</vt:lpstr>
      <vt:lpstr>EVOLUTION DE L’ABSTENTION</vt:lpstr>
      <vt:lpstr>I. PARTICIPATION ÉLECTORALE ET ABSTENTION B. L’intermittence du vote.</vt:lpstr>
      <vt:lpstr> Comportements de vote aux élections présidentielle et législatives de 2022 selon le diplôme, le groupe socioprofessionnel et le niveau de vie </vt:lpstr>
      <vt:lpstr>Présentation PowerPoint</vt:lpstr>
      <vt:lpstr>Le profil des abstentionnistes</vt:lpstr>
      <vt:lpstr>Le profil des abstentionnistes</vt:lpstr>
      <vt:lpstr>Les principales raisons de l’abstention</vt:lpstr>
      <vt:lpstr>I. PARTICIPATION ÉLECTORALE ET ABSTENTION C. Les facteurs de l’abstention.</vt:lpstr>
      <vt:lpstr>II. LE VOTE ET SES DÉTERMINATIONS SOCIALES A. Le « Paradigme de Columbia ».</vt:lpstr>
      <vt:lpstr>II. LE VOTE ET SES DÉTERMINATIONS SOCIALES B. Les variables lourdes du vote en France.</vt:lpstr>
      <vt:lpstr>Vote à gauche selon la religion, la pratique religieuse ou l’absence de religion</vt:lpstr>
      <vt:lpstr>Présentation PowerPoint</vt:lpstr>
      <vt:lpstr>II. LE VOTE ET SES DÉTERMINATIONS SOCIALES B. Les variables lourdes du vote en France.</vt:lpstr>
      <vt:lpstr>INDICE D’ALFORD</vt:lpstr>
      <vt:lpstr>Evolution du vote des ouvriers à l’élection présidentielle en France de 1988 à 2017.</vt:lpstr>
      <vt:lpstr>Répartition des intentions de vote au premier tour de la présidentielle 2017 selon les caractéristiques des électeurs.</vt:lpstr>
      <vt:lpstr>II. LE VOTE ET SES DÉTERMINATIONS SOCIALES B. Les variables lourdes du vote en France.</vt:lpstr>
      <vt:lpstr>Sociologie de l’électorat selon la PCS. Sondage Ipsos 2022</vt:lpstr>
      <vt:lpstr>Sondage répartition du vote selon l’indice de satisfaction (élection présidentielle 2022).</vt:lpstr>
      <vt:lpstr>Mal-être et pessimisme : deux prédicteurs forts du vote en faveur de l’extrême droite.</vt:lpstr>
      <vt:lpstr>II. LE VOTE ET SES DÉTERMINATIONS SOCIALES B. Les variables lourdes du vote en France.</vt:lpstr>
      <vt:lpstr> Les paradoxes du « gender gap à la française ». </vt:lpstr>
      <vt:lpstr>Le vote selon l’âge et le sexe</vt:lpstr>
      <vt:lpstr>Le « gender gap » lors des élections législatives de 2025 en Allemagne</vt:lpstr>
      <vt:lpstr>Le gender gap aux Etats-Unis</vt:lpstr>
      <vt:lpstr>Présentation PowerPoint</vt:lpstr>
      <vt:lpstr>Résultats du premier tour de l’élection législative de 2024</vt:lpstr>
      <vt:lpstr>III. LES FONDEMENTS DU CHOIX ELECTORAL. A. Vote et socialisation politique</vt:lpstr>
      <vt:lpstr> Transmission du positionnement politique dans une enquête réalisée sur un échantillon apparié de parents et d’enfants (jeunes de 13 à 18 ans) </vt:lpstr>
      <vt:lpstr>III. LES FONDEMENTS DU CHOIX ELECTORAL. B. Le vote comme choix rationnel.</vt:lpstr>
      <vt:lpstr>III. LES FONDEMENTS DU CHOIX ELECTORAL. B. Le vote comme choix rationnel.</vt:lpstr>
      <vt:lpstr>III. LES FONDEMENTS DU CHOIX ELECTORAL. 3. Le vote sur enjeu.</vt:lpstr>
      <vt:lpstr>III. LES FONDEMENTS DU CHOIX ELECTORAL. 3. Le vote sur enjeu.</vt:lpstr>
      <vt:lpstr>Les électeurs changeurs</vt:lpstr>
      <vt:lpstr>Le retournement du clivage éducatif: les plus diplômés votent plus à gauche</vt:lpstr>
      <vt:lpstr>Ipsos. Fractures Françaises. 2017 https://www.ipsos.com/fr-fr/fractures-francaises-2017-la-defiance-recule-un-peu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15 SOCIOLOGIE ELECTORALE</dc:title>
  <dc:creator>steph</dc:creator>
  <cp:lastModifiedBy>Stephanie Fraisse-Dolimpio</cp:lastModifiedBy>
  <cp:revision>157</cp:revision>
  <dcterms:created xsi:type="dcterms:W3CDTF">2019-05-29T09:34:40Z</dcterms:created>
  <dcterms:modified xsi:type="dcterms:W3CDTF">2026-09-15T20:16:52Z</dcterms:modified>
</cp:coreProperties>
</file>