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9" r:id="rId4"/>
    <p:sldId id="261" r:id="rId5"/>
    <p:sldId id="265" r:id="rId6"/>
    <p:sldId id="263" r:id="rId7"/>
    <p:sldId id="258" r:id="rId8"/>
    <p:sldId id="270" r:id="rId9"/>
    <p:sldId id="264" r:id="rId10"/>
    <p:sldId id="257" r:id="rId11"/>
    <p:sldId id="266" r:id="rId12"/>
    <p:sldId id="259" r:id="rId13"/>
    <p:sldId id="260" r:id="rId14"/>
    <p:sldId id="268" r:id="rId15"/>
    <p:sldId id="271" r:id="rId16"/>
    <p:sldId id="267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96294E-B35A-5DAC-0158-69B7C0746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441A8F6-58B6-2AF6-B7CC-F2514A9A8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3C26AD-2335-6865-8630-AFA0A70E8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D45E-2E7C-43B3-B471-F7BBBB41BA25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120363-0A5F-F424-86C0-B83C887EF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4336CE-2722-5725-849D-E349883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EABE-6FDE-424A-953F-FFECDBA13F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998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3EC1BE-937C-4083-F0F2-E0F975EC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2A62747-73B4-1D2D-7F20-338F10D53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05E6C1-EEEA-A286-88A9-A31606F7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D45E-2E7C-43B3-B471-F7BBBB41BA25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71277B-9D55-2060-B04E-8C43A79A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ACBFEC-0EB0-2573-FD3E-0C084772A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EABE-6FDE-424A-953F-FFECDBA13F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975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FCADC6E-CA42-AF06-ABDC-02897CCD5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581EBB4-D3A3-A7DF-D5EA-29DACE564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27595C-DECE-5D17-3172-ADF3D661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D45E-2E7C-43B3-B471-F7BBBB41BA25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518F8A-CFF6-E77D-9BAF-5FD0BFCF9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02EE06-B659-A63D-B85A-A1DC891E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EABE-6FDE-424A-953F-FFECDBA13F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963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75B158-8FA8-ECE9-BF81-7C448B72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39FDD6-B19C-4ED5-1AF6-C9561FEF7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BAEC1C-E7E8-2855-D503-BFBEB6AF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D45E-2E7C-43B3-B471-F7BBBB41BA25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DB6218-08BE-DA9F-5C9E-8BD96FF6A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E8F641-D18A-52CB-ADB4-D9A1EF6C3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EABE-6FDE-424A-953F-FFECDBA13F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492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90EC43-6CB3-E0B8-11FC-9A76B8EEC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A20448-5CA1-1614-9FD8-785AD8F80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E88FAF-D955-0ECF-AEB2-0FE65250C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D45E-2E7C-43B3-B471-F7BBBB41BA25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012B0A-0825-23AA-B691-461C10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1C68E8-F997-D186-563A-DBD5796C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EABE-6FDE-424A-953F-FFECDBA13F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160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11ADC7-83D9-6D15-A6B7-3C685FF5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9170FD-2F68-0A1E-24B6-5427C0FD90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91AEB9-8702-7EB4-3864-8BF866711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B961E8-9A5C-0770-C123-2659EDFC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D45E-2E7C-43B3-B471-F7BBBB41BA25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5373D8-EAA9-9D75-E7BA-9D415C09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180625-01C5-AB0D-9276-681A2F4B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EABE-6FDE-424A-953F-FFECDBA13F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999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ECF743-3A28-936C-9130-2C4F6FF9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B72DA5-D266-87CA-DA5E-82980FA9A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8654E2-ED57-B09B-02DC-36FE2CAE0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A67D3B9-85BD-1B8A-B910-B1AE066BF5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B5A59AF-AAF1-9D7C-087F-4F2C47AB0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B6C2926-7714-329F-1CD5-91914C89D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D45E-2E7C-43B3-B471-F7BBBB41BA25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25DE2E7-1675-B837-AB6B-055E0A2E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6252E16-3826-2FC8-835E-718EAFAD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EABE-6FDE-424A-953F-FFECDBA13F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35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078085-AAF2-17A7-C46C-8F7FD6AE8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E0D919D-9741-F881-D666-1E16918E7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D45E-2E7C-43B3-B471-F7BBBB41BA25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FC61B2E-5F95-5434-9A34-D0B8A9AC3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EF689A-1147-C217-8D70-4970A57F7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EABE-6FDE-424A-953F-FFECDBA13F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9260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7C1DBEB-49CB-9377-A4AD-798A4BC38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D45E-2E7C-43B3-B471-F7BBBB41BA25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F0E95F3-8854-C7AF-30E3-5B921EE8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CCADB2-EDBE-201C-B88D-918E6C681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EABE-6FDE-424A-953F-FFECDBA13F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690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9B6B28-27A2-AABB-265A-9B50E4402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F28382-5F9F-B32E-D9C6-22A97A187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72DBF53-E8BB-3803-ABCA-A6C350349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7B07C83-C6A6-3181-CAF5-6B65B671D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D45E-2E7C-43B3-B471-F7BBBB41BA25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3715B6-909A-7E9E-234F-6442D236B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0D73F5-9F7E-E4A7-E533-6948F5E5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EABE-6FDE-424A-953F-FFECDBA13F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84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608F29-A9BF-701A-ACB5-D6792527E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04C7921-4DD4-C91C-26E0-12CB61C3A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560634-3182-A669-5364-B53F86083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FA5F4A-B523-D2FC-5316-AC8A3B588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D45E-2E7C-43B3-B471-F7BBBB41BA25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A86ACB-74D7-3AA2-351F-F4BF3A5D2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69E7BE-8964-52DF-46A0-652746C6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EABE-6FDE-424A-953F-FFECDBA13F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40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51A3707-3FEB-230D-97D9-630CD498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07D0C3-7723-6246-4E08-6C56489B7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4F9F54-190C-4B04-E44F-20EC975B91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98D45E-2E7C-43B3-B471-F7BBBB41BA25}" type="datetimeFigureOut">
              <a:rPr lang="fr-FR" smtClean="0"/>
              <a:t>13/05/2024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98179E-F7F9-371A-488A-51CEC03A3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39BABC-4C0D-0803-0BAC-41679EBC2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47EABE-6FDE-424A-953F-FFECDBA13F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97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CC5389-CB4A-43B7-9A0E-5447CE0BC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017160F5-4BB5-41FB-B2D8-0AE0A6D7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AB10530-0B6F-40EF-9B05-F388D1BCB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Color">
            <a:extLst>
              <a:ext uri="{FF2B5EF4-FFF2-40B4-BE49-F238E27FC236}">
                <a16:creationId xmlns:a16="http://schemas.microsoft.com/office/drawing/2014/main" id="{145B2F28-3A18-4BC2-8E92-9AF66F147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804" y="598259"/>
            <a:ext cx="10889442" cy="5680742"/>
          </a:xfrm>
          <a:prstGeom prst="rect">
            <a:avLst/>
          </a:prstGeom>
          <a:solidFill>
            <a:srgbClr val="F3FC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4" descr="Une image contenant texte, graphisme, Graphique, capture d’écran&#10;&#10;Description générée automatiquement">
            <a:extLst>
              <a:ext uri="{FF2B5EF4-FFF2-40B4-BE49-F238E27FC236}">
                <a16:creationId xmlns:a16="http://schemas.microsoft.com/office/drawing/2014/main" id="{B5162937-3961-C490-8E44-751B2FF6B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r="2919"/>
          <a:stretch/>
        </p:blipFill>
        <p:spPr>
          <a:xfrm>
            <a:off x="4747307" y="653615"/>
            <a:ext cx="6702822" cy="55400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A65A26F-1F64-451C-BFA2-F92410951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35C965A-C516-42B1-844F-9472408C9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4C44BFB-148D-4919-BEE5-0138A35BC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D704AD9-4DAA-4F0F-8B02-8B765658A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F9F0EF2-FB12-49A3-B73C-E38141A55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9A9DBF1-1403-4BE8-B87E-0393E9CDE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979BDB7-FA20-4F60-97B1-CF3696395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B7D32B5-D9D6-467E-8349-4A1A840FA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49DE714-64DB-0D9A-0C10-4D47B896E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644" y="719268"/>
            <a:ext cx="3573794" cy="2905120"/>
          </a:xfrm>
        </p:spPr>
        <p:txBody>
          <a:bodyPr anchor="b">
            <a:normAutofit/>
          </a:bodyPr>
          <a:lstStyle/>
          <a:p>
            <a:pPr algn="l"/>
            <a:r>
              <a:rPr lang="fr-FR" sz="4800" b="1" dirty="0" err="1">
                <a:solidFill>
                  <a:schemeClr val="tx2"/>
                </a:solidFill>
              </a:rPr>
              <a:t>Welcome</a:t>
            </a:r>
            <a:r>
              <a:rPr lang="fr-FR" sz="4800" b="1" dirty="0">
                <a:solidFill>
                  <a:schemeClr val="tx2"/>
                </a:solidFill>
              </a:rPr>
              <a:t> back!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DB5AC4C-E742-DCCB-A333-CC05D967C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643" y="3764655"/>
            <a:ext cx="3573793" cy="2374078"/>
          </a:xfrm>
        </p:spPr>
        <p:txBody>
          <a:bodyPr anchor="t">
            <a:normAutofit/>
          </a:bodyPr>
          <a:lstStyle/>
          <a:p>
            <a:pPr algn="l"/>
            <a:endParaRPr lang="fr-FR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13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EF03348-F5B8-C750-60DD-A08A57A16809}"/>
              </a:ext>
            </a:extLst>
          </p:cNvPr>
          <p:cNvSpPr txBox="1"/>
          <p:nvPr/>
        </p:nvSpPr>
        <p:spPr>
          <a:xfrm>
            <a:off x="6698512" y="552893"/>
            <a:ext cx="49760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peers eventually backed down on amending it</a:t>
            </a:r>
          </a:p>
          <a:p>
            <a:endParaRPr lang="en-US" dirty="0"/>
          </a:p>
          <a:p>
            <a:r>
              <a:rPr lang="en-US" dirty="0"/>
              <a:t>= first tranche of asylum seekers to be sent to east Africa in July</a:t>
            </a:r>
          </a:p>
          <a:p>
            <a:endParaRPr lang="en-US" dirty="0"/>
          </a:p>
          <a:p>
            <a:r>
              <a:rPr lang="en-US" b="1" dirty="0"/>
              <a:t>CONTEXT</a:t>
            </a:r>
            <a:r>
              <a:rPr lang="en-US" dirty="0"/>
              <a:t> = wider debate around the UK leaving the ECHR (the European Court of Human Rights)  should deportations be blocked by the European court after the bill passes. </a:t>
            </a:r>
          </a:p>
          <a:p>
            <a:endParaRPr lang="en-US" dirty="0"/>
          </a:p>
          <a:p>
            <a:r>
              <a:rPr lang="en-US" dirty="0"/>
              <a:t>Sunak has vowed not to let a “foreign” court block the policy to send irregular migrants to Rwanda. </a:t>
            </a:r>
          </a:p>
          <a:p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0114F6-89C1-8203-49A7-8DFFD760A999}"/>
              </a:ext>
            </a:extLst>
          </p:cNvPr>
          <p:cNvSpPr txBox="1"/>
          <p:nvPr/>
        </p:nvSpPr>
        <p:spPr>
          <a:xfrm>
            <a:off x="517451" y="382772"/>
            <a:ext cx="6000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April 22, 2024</a:t>
            </a:r>
          </a:p>
          <a:p>
            <a:endParaRPr lang="en-US" b="1" dirty="0"/>
          </a:p>
          <a:p>
            <a:r>
              <a:rPr lang="en-US" b="1" dirty="0"/>
              <a:t>UK passes controversial bill to send asylum seekers to Rwanda after two years of challenges </a:t>
            </a:r>
          </a:p>
          <a:p>
            <a:endParaRPr lang="fr-FR" dirty="0"/>
          </a:p>
        </p:txBody>
      </p:sp>
      <p:pic>
        <p:nvPicPr>
          <p:cNvPr id="7" name="Image 6" descr="Une image contenant Visage humain, Lutrin, Prise de parole en public, habits&#10;&#10;Description générée automatiquement">
            <a:extLst>
              <a:ext uri="{FF2B5EF4-FFF2-40B4-BE49-F238E27FC236}">
                <a16:creationId xmlns:a16="http://schemas.microsoft.com/office/drawing/2014/main" id="{F80F88B4-A7A1-40E0-A8F1-9313A26E1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2" y="2043845"/>
            <a:ext cx="5582978" cy="37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4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mur, intérieur&#10;&#10;Description générée automatiquement">
            <a:extLst>
              <a:ext uri="{FF2B5EF4-FFF2-40B4-BE49-F238E27FC236}">
                <a16:creationId xmlns:a16="http://schemas.microsoft.com/office/drawing/2014/main" id="{94F3C2D6-F967-41B6-E7A5-68866C989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0" r="12764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9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4BB58F1-0ED1-50CD-22FE-FE46B0A2F802}"/>
              </a:ext>
            </a:extLst>
          </p:cNvPr>
          <p:cNvSpPr txBox="1"/>
          <p:nvPr/>
        </p:nvSpPr>
        <p:spPr>
          <a:xfrm>
            <a:off x="6613994" y="555407"/>
            <a:ext cx="4667144" cy="60580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900" b="1" dirty="0">
                <a:solidFill>
                  <a:schemeClr val="tx1">
                    <a:alpha val="80000"/>
                  </a:schemeClr>
                </a:solidFill>
              </a:rPr>
              <a:t>REMINDER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 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The ECHR : created after WWII and the Holocaust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The UK = one of the States that </a:t>
            </a:r>
            <a:r>
              <a:rPr lang="en-US" sz="2600" b="1" dirty="0">
                <a:solidFill>
                  <a:srgbClr val="0070C0"/>
                </a:solidFill>
              </a:rPr>
              <a:t>drafted</a:t>
            </a:r>
            <a:r>
              <a:rPr lang="en-US" sz="2600" dirty="0"/>
              <a:t> the ECHR and was one of the first States to ratify it in 1951.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Winston Churchill = a key early advocate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Since the UK signed the Convention in 1951, it has protected Britons from things like torture, killing, and slavery and assures freedom of speech, assembly, religion, privacy</a:t>
            </a:r>
            <a:r>
              <a:rPr lang="en-US" sz="2600" dirty="0"/>
              <a:t>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Until the </a:t>
            </a:r>
            <a:r>
              <a:rPr lang="en-US" sz="2600" b="1" dirty="0"/>
              <a:t>Human Rights Act </a:t>
            </a:r>
            <a:r>
              <a:rPr lang="en-US" sz="2600" dirty="0"/>
              <a:t>was passed in 1998, the only way that people in the UK could </a:t>
            </a:r>
            <a:r>
              <a:rPr lang="en-US" sz="2600" b="1" dirty="0">
                <a:solidFill>
                  <a:srgbClr val="0070C0"/>
                </a:solidFill>
              </a:rPr>
              <a:t>enforce</a:t>
            </a:r>
            <a:r>
              <a:rPr lang="en-US" sz="2600" dirty="0"/>
              <a:t> their rights was to take a case against the Government to the ECHR in Strasbourg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Withdrawing from it would leave the UK without a codified and legally binding human rights document!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5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67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personne, Visage humain, intérieur&#10;&#10;Description générée automatiquement">
            <a:extLst>
              <a:ext uri="{FF2B5EF4-FFF2-40B4-BE49-F238E27FC236}">
                <a16:creationId xmlns:a16="http://schemas.microsoft.com/office/drawing/2014/main" id="{92B2DEA7-8DF3-A1A6-1B8D-FC1E420DD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32" y="2073938"/>
            <a:ext cx="5212789" cy="34751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56A776-C708-6957-833F-23D248D78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71" t="20930" r="29773" b="54884"/>
          <a:stretch/>
        </p:blipFill>
        <p:spPr>
          <a:xfrm>
            <a:off x="411832" y="191385"/>
            <a:ext cx="5212789" cy="165868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C233278-CA85-BA90-4094-345815012A26}"/>
              </a:ext>
            </a:extLst>
          </p:cNvPr>
          <p:cNvSpPr txBox="1"/>
          <p:nvPr/>
        </p:nvSpPr>
        <p:spPr>
          <a:xfrm>
            <a:off x="6220046" y="3253564"/>
            <a:ext cx="521278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a wall of legal obstacles </a:t>
            </a:r>
            <a:r>
              <a:rPr lang="en-US" sz="1600" dirty="0">
                <a:latin typeface="Aptos" panose="020B0004020202020204" pitchFamily="34" charset="0"/>
                <a:cs typeface="Arial" panose="020B0604020202020204" pitchFamily="34" charset="0"/>
              </a:rPr>
              <a:t>→ a few speed bumps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ptos" panose="020B0004020202020204" pitchFamily="34" charset="0"/>
                <a:cs typeface="Arial" panose="020B0604020202020204" pitchFamily="34" charset="0"/>
              </a:rPr>
              <a:t>has avoided accountability so far</a:t>
            </a:r>
          </a:p>
          <a:p>
            <a:pPr marL="285750" indent="-285750">
              <a:buFontTx/>
              <a:buChar char="-"/>
            </a:pPr>
            <a:r>
              <a:rPr lang="en-US" sz="1600" b="1" dirty="0"/>
              <a:t>no devastating political blow </a:t>
            </a:r>
            <a:r>
              <a:rPr lang="en-US" sz="1600" dirty="0"/>
              <a:t>to Trump’s presidential prospects contrary to what was announced for months last year</a:t>
            </a:r>
          </a:p>
          <a:p>
            <a:pPr marL="285750" indent="-285750">
              <a:buFontTx/>
              <a:buChar char="-"/>
            </a:pPr>
            <a:r>
              <a:rPr lang="fr-FR" sz="1600" dirty="0" err="1"/>
              <a:t>pileup</a:t>
            </a:r>
            <a:r>
              <a:rPr lang="fr-FR" sz="1600" dirty="0"/>
              <a:t> of </a:t>
            </a:r>
            <a:r>
              <a:rPr lang="fr-FR" sz="1600" b="1" dirty="0" err="1">
                <a:solidFill>
                  <a:srgbClr val="0070C0"/>
                </a:solidFill>
              </a:rPr>
              <a:t>postponements</a:t>
            </a:r>
            <a:endParaRPr lang="en-US" sz="1600" b="1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/>
              <a:t>the only trial that Trump will face before the election is the ongoing one in Manhattan: the hush money case, which many lawyers view as </a:t>
            </a:r>
            <a:r>
              <a:rPr lang="en-US" sz="1600" b="1" dirty="0"/>
              <a:t>the least serious of the four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highlight>
                  <a:srgbClr val="00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DEBATE</a:t>
            </a:r>
            <a:r>
              <a:rPr lang="en-US" sz="1600" dirty="0">
                <a:highlight>
                  <a:srgbClr val="00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 Given these elements, do you believe Trump’s electoral chances will be affected by the charges weighing against him?</a:t>
            </a:r>
          </a:p>
          <a:p>
            <a:pPr marL="285750" indent="-285750">
              <a:buFontTx/>
              <a:buChar char="-"/>
            </a:pPr>
            <a:endParaRPr lang="fr-FR" dirty="0">
              <a:latin typeface="Aptos" panose="020B0004020202020204" pitchFamily="34" charset="0"/>
            </a:endParaRPr>
          </a:p>
        </p:txBody>
      </p:sp>
      <p:pic>
        <p:nvPicPr>
          <p:cNvPr id="3" name="Image 2" descr="Une image contenant croquis, illustration, texte, fiction&#10;&#10;Description générée automatiquement">
            <a:extLst>
              <a:ext uri="{FF2B5EF4-FFF2-40B4-BE49-F238E27FC236}">
                <a16:creationId xmlns:a16="http://schemas.microsoft.com/office/drawing/2014/main" id="{D40C27C5-DCE1-306E-2843-081F0F3D6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634" y="0"/>
            <a:ext cx="3811308" cy="299782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A27576C-AF61-59E5-EF16-D9FDC56E3AB1}"/>
              </a:ext>
            </a:extLst>
          </p:cNvPr>
          <p:cNvSpPr txBox="1"/>
          <p:nvPr/>
        </p:nvSpPr>
        <p:spPr>
          <a:xfrm>
            <a:off x="535877" y="5773004"/>
            <a:ext cx="5560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To </a:t>
            </a:r>
            <a:r>
              <a:rPr lang="fr-FR" b="1" dirty="0" err="1"/>
              <a:t>stall</a:t>
            </a:r>
            <a:r>
              <a:rPr lang="fr-FR" b="1" dirty="0"/>
              <a:t>: </a:t>
            </a:r>
            <a:r>
              <a:rPr lang="fr-FR" dirty="0"/>
              <a:t>caler, retarder</a:t>
            </a:r>
          </a:p>
          <a:p>
            <a:r>
              <a:rPr lang="fr-FR" b="1" dirty="0"/>
              <a:t>A </a:t>
            </a:r>
            <a:r>
              <a:rPr lang="fr-FR" b="1" dirty="0" err="1"/>
              <a:t>postponement</a:t>
            </a:r>
            <a:r>
              <a:rPr lang="fr-FR" b="1" dirty="0"/>
              <a:t>:</a:t>
            </a:r>
            <a:r>
              <a:rPr lang="fr-FR" dirty="0"/>
              <a:t> un report, un ajournement</a:t>
            </a:r>
          </a:p>
        </p:txBody>
      </p:sp>
    </p:spTree>
    <p:extLst>
      <p:ext uri="{BB962C8B-B14F-4D97-AF65-F5344CB8AC3E}">
        <p14:creationId xmlns:p14="http://schemas.microsoft.com/office/powerpoint/2010/main" val="274780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abits, Visage humain, personne, femme&#10;&#10;Description générée automatiquement">
            <a:extLst>
              <a:ext uri="{FF2B5EF4-FFF2-40B4-BE49-F238E27FC236}">
                <a16:creationId xmlns:a16="http://schemas.microsoft.com/office/drawing/2014/main" id="{57820D84-1793-91B2-FACC-146FA441A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90" y="265860"/>
            <a:ext cx="5595241" cy="37319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359091D-BB7C-A680-0129-F2698EA445A3}"/>
              </a:ext>
            </a:extLst>
          </p:cNvPr>
          <p:cNvSpPr txBox="1"/>
          <p:nvPr/>
        </p:nvSpPr>
        <p:spPr>
          <a:xfrm>
            <a:off x="5943724" y="4705875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It’s the Vietnam War. Hundreds of students seized the hall in </a:t>
            </a:r>
            <a:r>
              <a:rPr lang="en-US" dirty="0">
                <a:highlight>
                  <a:srgbClr val="FFFF00"/>
                </a:highlight>
              </a:rPr>
              <a:t>April 1968 during protests over the Vietnam War</a:t>
            </a:r>
            <a:r>
              <a:rPr lang="en-US" dirty="0"/>
              <a:t>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C2DFC46-3272-FC59-30EF-385E3BA3CBE0}"/>
              </a:ext>
            </a:extLst>
          </p:cNvPr>
          <p:cNvSpPr txBox="1"/>
          <p:nvPr/>
        </p:nvSpPr>
        <p:spPr>
          <a:xfrm>
            <a:off x="268542" y="4369981"/>
            <a:ext cx="54305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Police </a:t>
            </a:r>
            <a:r>
              <a:rPr lang="en-US" b="1" dirty="0">
                <a:solidFill>
                  <a:srgbClr val="0070C0"/>
                </a:solidFill>
              </a:rPr>
              <a:t>raided</a:t>
            </a:r>
            <a:r>
              <a:rPr lang="en-US" dirty="0"/>
              <a:t> Columbia University after pro-Palestinian protesters occupied Hamilton Hall, a building that has been at the center of several protests over the years.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b="1" dirty="0"/>
              <a:t>What were students protesting during the </a:t>
            </a:r>
            <a:r>
              <a:rPr lang="en-US" b="1" u="sng" dirty="0"/>
              <a:t>first</a:t>
            </a:r>
            <a:r>
              <a:rPr lang="en-US" b="1" dirty="0"/>
              <a:t> major occupation of the hall?</a:t>
            </a:r>
            <a:endParaRPr lang="fr-FR" b="1" dirty="0"/>
          </a:p>
        </p:txBody>
      </p:sp>
      <p:pic>
        <p:nvPicPr>
          <p:cNvPr id="10" name="Image 9" descr="Une image contenant ciel, bâtiment, plein air, arbre&#10;&#10;Description générée automatiquement">
            <a:extLst>
              <a:ext uri="{FF2B5EF4-FFF2-40B4-BE49-F238E27FC236}">
                <a16:creationId xmlns:a16="http://schemas.microsoft.com/office/drawing/2014/main" id="{E8E14069-A3DB-137E-549B-ABD4B339E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2" y="265860"/>
            <a:ext cx="5595241" cy="373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Visage humain, personne, habits, lunettes&#10;&#10;Description générée automatiquement">
            <a:extLst>
              <a:ext uri="{FF2B5EF4-FFF2-40B4-BE49-F238E27FC236}">
                <a16:creationId xmlns:a16="http://schemas.microsoft.com/office/drawing/2014/main" id="{83B10B7A-72DE-2182-8E16-C35053D820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0" y="339689"/>
            <a:ext cx="8230451" cy="58372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F51E2ED-5576-ED2C-20D2-B5F567C71338}"/>
              </a:ext>
            </a:extLst>
          </p:cNvPr>
          <p:cNvSpPr txBox="1"/>
          <p:nvPr/>
        </p:nvSpPr>
        <p:spPr>
          <a:xfrm>
            <a:off x="7634177" y="414670"/>
            <a:ext cx="39446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May 4</a:t>
            </a:r>
            <a:r>
              <a:rPr lang="en-US" b="1" baseline="30000" dirty="0"/>
              <a:t>th</a:t>
            </a:r>
            <a:r>
              <a:rPr lang="en-US" b="1" dirty="0"/>
              <a:t>, 2024</a:t>
            </a:r>
          </a:p>
          <a:p>
            <a:r>
              <a:rPr lang="en-US" b="1" dirty="0"/>
              <a:t>London Mayor Sadiq Khan wins record third term for </a:t>
            </a:r>
            <a:r>
              <a:rPr lang="en-US" b="1" dirty="0" err="1"/>
              <a:t>Labour</a:t>
            </a:r>
            <a:r>
              <a:rPr lang="en-US" b="1" dirty="0"/>
              <a:t> as Tories </a:t>
            </a:r>
            <a:r>
              <a:rPr lang="en-US" b="1" dirty="0">
                <a:solidFill>
                  <a:srgbClr val="0070C0"/>
                </a:solidFill>
              </a:rPr>
              <a:t>routed</a:t>
            </a:r>
            <a:r>
              <a:rPr lang="en-US" b="1" dirty="0"/>
              <a:t> in local polls</a:t>
            </a: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8E7D67E-B2FC-1D71-B6D3-2BCFBA834456}"/>
              </a:ext>
            </a:extLst>
          </p:cNvPr>
          <p:cNvSpPr txBox="1"/>
          <p:nvPr/>
        </p:nvSpPr>
        <p:spPr>
          <a:xfrm>
            <a:off x="7783033" y="1891998"/>
            <a:ext cx="39446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Khan </a:t>
            </a:r>
            <a:r>
              <a:rPr lang="en-US" dirty="0">
                <a:highlight>
                  <a:srgbClr val="FFFF00"/>
                </a:highlight>
              </a:rPr>
              <a:t>comfortable victory with 43% </a:t>
            </a:r>
            <a:r>
              <a:rPr lang="en-US" dirty="0"/>
              <a:t>of the votes after promising free school meals for pupils, a freeze on travel fares and more building of homes</a:t>
            </a:r>
          </a:p>
          <a:p>
            <a:endParaRPr lang="en-US" dirty="0"/>
          </a:p>
          <a:p>
            <a:r>
              <a:rPr lang="en-US" dirty="0"/>
              <a:t>Susan Hall 32% had campaigned to reduce the area covered by London’s </a:t>
            </a:r>
            <a:r>
              <a:rPr lang="en-US" b="1" dirty="0"/>
              <a:t>Ultra Low Emission Zone </a:t>
            </a:r>
            <a:r>
              <a:rPr lang="en-US" dirty="0"/>
              <a:t>(introduced by </a:t>
            </a:r>
            <a:r>
              <a:rPr lang="en-US" dirty="0" err="1"/>
              <a:t>BoJo</a:t>
            </a:r>
            <a:r>
              <a:rPr lang="en-US" dirty="0"/>
              <a:t> + expanded by Khan)</a:t>
            </a:r>
          </a:p>
          <a:p>
            <a:r>
              <a:rPr lang="en-US" dirty="0"/>
              <a:t>= a strategy which had paid off to replace </a:t>
            </a:r>
            <a:r>
              <a:rPr lang="en-US" dirty="0" err="1"/>
              <a:t>BoJo</a:t>
            </a:r>
            <a:r>
              <a:rPr lang="en-US" dirty="0"/>
              <a:t> in Parliament (Uxbridge by-election in July 2023) and had led Sunak to weaken Britain’s climate change targets</a:t>
            </a:r>
          </a:p>
          <a:p>
            <a:r>
              <a:rPr lang="en-US" dirty="0"/>
              <a:t>+ </a:t>
            </a:r>
            <a:r>
              <a:rPr lang="en-US" b="1" dirty="0"/>
              <a:t>criminality rate</a:t>
            </a:r>
            <a:r>
              <a:rPr lang="en-US" dirty="0"/>
              <a:t> in London</a:t>
            </a:r>
          </a:p>
          <a:p>
            <a:endParaRPr lang="en-US" dirty="0"/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8A2E4F-BE53-FD43-3711-ED56FB6BFE61}"/>
              </a:ext>
            </a:extLst>
          </p:cNvPr>
          <p:cNvSpPr txBox="1"/>
          <p:nvPr/>
        </p:nvSpPr>
        <p:spPr>
          <a:xfrm>
            <a:off x="287079" y="6347637"/>
            <a:ext cx="712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To </a:t>
            </a:r>
            <a:r>
              <a:rPr lang="fr-FR" b="1" dirty="0" err="1"/>
              <a:t>be</a:t>
            </a:r>
            <a:r>
              <a:rPr lang="fr-FR" b="1" dirty="0"/>
              <a:t> </a:t>
            </a:r>
            <a:r>
              <a:rPr lang="fr-FR" b="1" dirty="0" err="1"/>
              <a:t>routed</a:t>
            </a:r>
            <a:r>
              <a:rPr lang="fr-FR" b="1" dirty="0"/>
              <a:t>: </a:t>
            </a:r>
            <a:r>
              <a:rPr lang="fr-FR" dirty="0"/>
              <a:t>être mis en déroute</a:t>
            </a:r>
          </a:p>
        </p:txBody>
      </p:sp>
    </p:spTree>
    <p:extLst>
      <p:ext uri="{BB962C8B-B14F-4D97-AF65-F5344CB8AC3E}">
        <p14:creationId xmlns:p14="http://schemas.microsoft.com/office/powerpoint/2010/main" val="299681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620D369-3BB3-5A08-4C93-C794CA781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7" t="28682" r="41744" b="18449"/>
          <a:stretch/>
        </p:blipFill>
        <p:spPr>
          <a:xfrm>
            <a:off x="6283842" y="784063"/>
            <a:ext cx="5908158" cy="34263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E431895-4C62-0308-83D2-16E32E212B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5" t="29457" r="41396" b="18760"/>
          <a:stretch/>
        </p:blipFill>
        <p:spPr>
          <a:xfrm>
            <a:off x="0" y="936276"/>
            <a:ext cx="5503210" cy="312597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2AD30A9-E112-D864-332B-FEBFE9095CAD}"/>
              </a:ext>
            </a:extLst>
          </p:cNvPr>
          <p:cNvSpPr txBox="1"/>
          <p:nvPr/>
        </p:nvSpPr>
        <p:spPr>
          <a:xfrm>
            <a:off x="1082749" y="266587"/>
            <a:ext cx="10026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 new setback </a:t>
            </a:r>
            <a:r>
              <a:rPr lang="en-US" dirty="0"/>
              <a:t>to Britain’s governing Conservative Party ahead of a looming general election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302D6EC-7A63-112D-5145-9D6CE666E344}"/>
              </a:ext>
            </a:extLst>
          </p:cNvPr>
          <p:cNvSpPr txBox="1"/>
          <p:nvPr/>
        </p:nvSpPr>
        <p:spPr>
          <a:xfrm>
            <a:off x="1598642" y="4210392"/>
            <a:ext cx="879999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"</a:t>
            </a:r>
            <a:r>
              <a:rPr lang="en-US" dirty="0">
                <a:highlight>
                  <a:srgbClr val="FFFF00"/>
                </a:highlight>
              </a:rPr>
              <a:t>Let's turn the page on decline </a:t>
            </a:r>
            <a:r>
              <a:rPr lang="en-US" dirty="0"/>
              <a:t>and usher in national renewal with </a:t>
            </a:r>
            <a:r>
              <a:rPr lang="en-US" dirty="0" err="1"/>
              <a:t>Labour</a:t>
            </a:r>
            <a:r>
              <a:rPr lang="en-US" dirty="0"/>
              <a:t>," party leader </a:t>
            </a:r>
            <a:r>
              <a:rPr lang="en-US" b="1" dirty="0"/>
              <a:t>Keir Starmer </a:t>
            </a:r>
            <a:r>
              <a:rPr lang="en-US" dirty="0"/>
              <a:t>told supporters in the East Midlands, where the party won the mayoral race.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They were defending nearly 1,000 council seats, many secured in 2021 when they led nationwide polls before the implosion of Johnson's premiership and his successor Liz Truss's disastrous 49-day tenure. With almost all those results in by Saturday afternoon, the Tories </a:t>
            </a:r>
            <a:r>
              <a:rPr lang="en-US" dirty="0">
                <a:highlight>
                  <a:srgbClr val="FFFF00"/>
                </a:highlight>
              </a:rPr>
              <a:t>had lost close to half </a:t>
            </a:r>
            <a:r>
              <a:rPr lang="en-US" dirty="0"/>
              <a:t>and </a:t>
            </a:r>
            <a:r>
              <a:rPr lang="en-US" dirty="0">
                <a:highlight>
                  <a:srgbClr val="FFFF00"/>
                </a:highlight>
              </a:rPr>
              <a:t>finished third behind the smaller centrist opposition Liberal Democrats</a:t>
            </a:r>
            <a:r>
              <a:rPr lang="en-US" dirty="0"/>
              <a:t>.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D137C8B0-45D2-513E-85C8-71343F9B4055}"/>
              </a:ext>
            </a:extLst>
          </p:cNvPr>
          <p:cNvSpPr/>
          <p:nvPr/>
        </p:nvSpPr>
        <p:spPr>
          <a:xfrm>
            <a:off x="5571866" y="2497227"/>
            <a:ext cx="711976" cy="3693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04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ostume, homme, habits, Entrepreneur&#10;&#10;Description générée automatiquement">
            <a:extLst>
              <a:ext uri="{FF2B5EF4-FFF2-40B4-BE49-F238E27FC236}">
                <a16:creationId xmlns:a16="http://schemas.microsoft.com/office/drawing/2014/main" id="{8E9BA6C4-A403-5B78-BCD0-8E9C95E89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275"/>
          <a:stretch/>
        </p:blipFill>
        <p:spPr>
          <a:xfrm>
            <a:off x="-162060" y="391031"/>
            <a:ext cx="6728941" cy="4164780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7077D13-0E4A-89DF-3B1D-BA1AFE01CE27}"/>
              </a:ext>
            </a:extLst>
          </p:cNvPr>
          <p:cNvSpPr txBox="1"/>
          <p:nvPr/>
        </p:nvSpPr>
        <p:spPr>
          <a:xfrm>
            <a:off x="7062590" y="226704"/>
            <a:ext cx="495477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b="1" dirty="0"/>
              <a:t>CONTEXT:</a:t>
            </a:r>
          </a:p>
          <a:p>
            <a:r>
              <a:rPr lang="en-US" dirty="0"/>
              <a:t>Yousaf faced a confidence vote in the Scottish parliament that he was set to lose, having ditched his coalition partners, the Scottish Green Party, in a row over climate policy.</a:t>
            </a:r>
          </a:p>
          <a:p>
            <a:endParaRPr lang="en-US" dirty="0"/>
          </a:p>
          <a:p>
            <a:r>
              <a:rPr lang="en-US" b="1" dirty="0"/>
              <a:t>Swinney’s agenda</a:t>
            </a:r>
            <a:r>
              <a:rPr lang="en-US" dirty="0"/>
              <a:t>: </a:t>
            </a:r>
          </a:p>
          <a:p>
            <a:r>
              <a:rPr lang="en-US" dirty="0"/>
              <a:t>advancing the case for Scottish independence +</a:t>
            </a:r>
          </a:p>
          <a:p>
            <a:r>
              <a:rPr lang="en-US" dirty="0"/>
              <a:t>eradicating child poverty</a:t>
            </a:r>
          </a:p>
          <a:p>
            <a:endParaRPr lang="en-US" dirty="0"/>
          </a:p>
          <a:p>
            <a:r>
              <a:rPr lang="en-US" b="1" dirty="0"/>
              <a:t>Struggle to rebuild momentum</a:t>
            </a:r>
          </a:p>
          <a:p>
            <a:r>
              <a:rPr lang="en-US" dirty="0"/>
              <a:t>The SNP = expected to lose several seats in the UK parliament at Westminster to a </a:t>
            </a:r>
            <a:r>
              <a:rPr lang="en-US" b="1" dirty="0">
                <a:solidFill>
                  <a:srgbClr val="0070C0"/>
                </a:solidFill>
              </a:rPr>
              <a:t>resurgent</a:t>
            </a:r>
            <a:r>
              <a:rPr lang="en-US" dirty="0"/>
              <a:t> </a:t>
            </a:r>
            <a:r>
              <a:rPr lang="en-US" b="1" dirty="0" err="1">
                <a:solidFill>
                  <a:srgbClr val="0070C0"/>
                </a:solidFill>
              </a:rPr>
              <a:t>Labour</a:t>
            </a:r>
            <a:r>
              <a:rPr lang="en-US" b="1" dirty="0">
                <a:solidFill>
                  <a:srgbClr val="0070C0"/>
                </a:solidFill>
              </a:rPr>
              <a:t> party </a:t>
            </a:r>
            <a:r>
              <a:rPr lang="en-US" dirty="0"/>
              <a:t>later this year.</a:t>
            </a:r>
          </a:p>
          <a:p>
            <a:endParaRPr lang="en-US" dirty="0"/>
          </a:p>
          <a:p>
            <a:r>
              <a:rPr lang="en-US" dirty="0"/>
              <a:t>Critics have accused the SNP, in power in the devolved parliament in Edinburgh for 17 years, of focusing on pursuing independence </a:t>
            </a:r>
            <a:r>
              <a:rPr lang="en-US" b="1" dirty="0"/>
              <a:t>at the expense of issues like the cost-of-living crisis </a:t>
            </a:r>
            <a:r>
              <a:rPr lang="en-US" dirty="0"/>
              <a:t>and health.</a:t>
            </a:r>
            <a:endParaRPr lang="fr-FR" dirty="0"/>
          </a:p>
        </p:txBody>
      </p:sp>
      <p:pic>
        <p:nvPicPr>
          <p:cNvPr id="8" name="Image 7" descr="Une image contenant cercle, rond&#10;&#10;Description générée automatiquement">
            <a:extLst>
              <a:ext uri="{FF2B5EF4-FFF2-40B4-BE49-F238E27FC236}">
                <a16:creationId xmlns:a16="http://schemas.microsoft.com/office/drawing/2014/main" id="{C75111B8-E71A-9D27-156D-92648C9B5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2" y="4707041"/>
            <a:ext cx="1705972" cy="170597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2C3A829-EA1D-7E84-1A9B-3018787F3985}"/>
              </a:ext>
            </a:extLst>
          </p:cNvPr>
          <p:cNvSpPr txBox="1"/>
          <p:nvPr/>
        </p:nvSpPr>
        <p:spPr>
          <a:xfrm>
            <a:off x="1853714" y="4968241"/>
            <a:ext cx="5046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May 7, 2024</a:t>
            </a:r>
          </a:p>
          <a:p>
            <a:endParaRPr lang="en-US" b="1" dirty="0"/>
          </a:p>
          <a:p>
            <a:r>
              <a:rPr lang="en-US" b="1" dirty="0"/>
              <a:t>John Swinney</a:t>
            </a:r>
            <a:r>
              <a:rPr lang="en-US" dirty="0"/>
              <a:t>: </a:t>
            </a:r>
            <a:r>
              <a:rPr lang="en-US" b="1" dirty="0">
                <a:solidFill>
                  <a:srgbClr val="0070C0"/>
                </a:solidFill>
              </a:rPr>
              <a:t>newly-minted</a:t>
            </a:r>
            <a:r>
              <a:rPr lang="en-US" dirty="0"/>
              <a:t> leader of </a:t>
            </a:r>
            <a:r>
              <a:rPr lang="en-US" dirty="0">
                <a:highlight>
                  <a:srgbClr val="FFFF00"/>
                </a:highlight>
              </a:rPr>
              <a:t>the ruling pro-independence Scottish National Party</a:t>
            </a:r>
            <a:r>
              <a:rPr lang="en-US" dirty="0"/>
              <a:t>. Swinney succeeds Humza Yousaf, who formally resigned after just over a year in charge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002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C7F7AFB-52F5-CF36-9F70-201D355EB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28" t="31318" r="30668" b="19225"/>
          <a:stretch/>
        </p:blipFill>
        <p:spPr>
          <a:xfrm>
            <a:off x="393406" y="83108"/>
            <a:ext cx="4720855" cy="3266710"/>
          </a:xfrm>
          <a:prstGeom prst="rect">
            <a:avLst/>
          </a:prstGeom>
        </p:spPr>
      </p:pic>
      <p:pic>
        <p:nvPicPr>
          <p:cNvPr id="7" name="Image 6" descr="Une image contenant texte, plein air, personne, habits&#10;&#10;Description générée automatiquement">
            <a:extLst>
              <a:ext uri="{FF2B5EF4-FFF2-40B4-BE49-F238E27FC236}">
                <a16:creationId xmlns:a16="http://schemas.microsoft.com/office/drawing/2014/main" id="{F526233D-D862-F3FF-A895-03197CA06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037" y="83108"/>
            <a:ext cx="2574963" cy="171352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9ACDBA-ABD5-318D-F583-CE2FB54C9D57}"/>
              </a:ext>
            </a:extLst>
          </p:cNvPr>
          <p:cNvSpPr txBox="1"/>
          <p:nvPr/>
        </p:nvSpPr>
        <p:spPr>
          <a:xfrm>
            <a:off x="5743353" y="1843780"/>
            <a:ext cx="51426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1864 (before Arizona was even a state!)</a:t>
            </a:r>
          </a:p>
          <a:p>
            <a:r>
              <a:rPr lang="en-US" dirty="0"/>
              <a:t>- revival of a law that has gone unenforced for half a century = </a:t>
            </a:r>
            <a:r>
              <a:rPr lang="en-US" b="1" dirty="0"/>
              <a:t>‘zombie laws’</a:t>
            </a:r>
          </a:p>
          <a:p>
            <a:r>
              <a:rPr lang="en-US" dirty="0"/>
              <a:t>- only allows abortions to save the mother’s life</a:t>
            </a:r>
          </a:p>
          <a:p>
            <a:r>
              <a:rPr lang="en-US" dirty="0"/>
              <a:t>- no exceptions for rape or incest</a:t>
            </a:r>
          </a:p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0BBA2C5-7A6E-4F41-3389-4E393FBE7D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89" t="37520" r="30930" b="11008"/>
          <a:stretch/>
        </p:blipFill>
        <p:spPr>
          <a:xfrm>
            <a:off x="494414" y="3429000"/>
            <a:ext cx="4518837" cy="329726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C99951C-6686-9901-FA93-347B386CCCC5}"/>
              </a:ext>
            </a:extLst>
          </p:cNvPr>
          <p:cNvSpPr txBox="1"/>
          <p:nvPr/>
        </p:nvSpPr>
        <p:spPr>
          <a:xfrm>
            <a:off x="5743353" y="3858455"/>
            <a:ext cx="58479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Trump’s stance</a:t>
            </a:r>
            <a:r>
              <a:rPr lang="en-US" dirty="0"/>
              <a:t>: </a:t>
            </a:r>
          </a:p>
          <a:p>
            <a:r>
              <a:rPr lang="en-US" dirty="0"/>
              <a:t>- an Arizona law that criminalizes nearly all abortions (</a:t>
            </a:r>
            <a:r>
              <a:rPr lang="en-US" b="1" dirty="0">
                <a:solidFill>
                  <a:srgbClr val="0070C0"/>
                </a:solidFill>
              </a:rPr>
              <a:t>a near-total ban</a:t>
            </a:r>
            <a:r>
              <a:rPr lang="en-US" dirty="0"/>
              <a:t>) goes too far </a:t>
            </a:r>
          </a:p>
          <a:p>
            <a:r>
              <a:rPr lang="en-US" dirty="0"/>
              <a:t>- the issue should be left to the states</a:t>
            </a:r>
          </a:p>
          <a:p>
            <a:r>
              <a:rPr lang="en-US" dirty="0"/>
              <a:t>- </a:t>
            </a:r>
            <a:r>
              <a:rPr lang="en-US" b="1" dirty="0"/>
              <a:t>he will not sign a federal abortion ban </a:t>
            </a:r>
            <a:r>
              <a:rPr lang="en-US" dirty="0"/>
              <a:t>if one comes to his desk (despite supporting one at 20 weeks during his first term)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384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03DE8D7-045C-E917-E9D0-2F20768A5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1" t="20930" r="36599" b="8837"/>
          <a:stretch/>
        </p:blipFill>
        <p:spPr>
          <a:xfrm>
            <a:off x="520995" y="181397"/>
            <a:ext cx="5837274" cy="426497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1368BDB-C3B6-A374-B8FE-80860D23519A}"/>
              </a:ext>
            </a:extLst>
          </p:cNvPr>
          <p:cNvSpPr txBox="1"/>
          <p:nvPr/>
        </p:nvSpPr>
        <p:spPr>
          <a:xfrm>
            <a:off x="6517759" y="197346"/>
            <a:ext cx="567424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The Comstock Act </a:t>
            </a:r>
            <a:r>
              <a:rPr lang="en-US" sz="1600" dirty="0"/>
              <a:t>= an 1873 anti-obscenity law, named after anti-vice crusader Anthony Comstock. </a:t>
            </a:r>
          </a:p>
          <a:p>
            <a:endParaRPr lang="en-US" sz="1600" dirty="0"/>
          </a:p>
          <a:p>
            <a:r>
              <a:rPr lang="en-US" sz="1600" dirty="0"/>
              <a:t>The law calls for banning the mailing or shipping of "every obscene, </a:t>
            </a:r>
            <a:r>
              <a:rPr lang="en-US" sz="1600" b="1" dirty="0">
                <a:solidFill>
                  <a:srgbClr val="0070C0"/>
                </a:solidFill>
              </a:rPr>
              <a:t>lewd</a:t>
            </a:r>
            <a:r>
              <a:rPr lang="en-US" sz="1600" dirty="0"/>
              <a:t>, indecent, filthy or vile article, device, or substance." </a:t>
            </a:r>
          </a:p>
          <a:p>
            <a:r>
              <a:rPr lang="en-US" sz="1600" dirty="0"/>
              <a:t>+ it specifically </a:t>
            </a:r>
            <a:r>
              <a:rPr lang="en-US" sz="1600" b="1" dirty="0">
                <a:solidFill>
                  <a:srgbClr val="0070C0"/>
                </a:solidFill>
              </a:rPr>
              <a:t>outlaws</a:t>
            </a:r>
            <a:r>
              <a:rPr lang="en-US" sz="1600" dirty="0"/>
              <a:t> mailing "every article or thing designed, adapted, or intended for producing abortion.”</a:t>
            </a:r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the law's abortion provisions : rendered moot by </a:t>
            </a:r>
            <a:r>
              <a:rPr lang="en-US" sz="1600" i="1" dirty="0"/>
              <a:t>Roe v. Wade </a:t>
            </a:r>
            <a:r>
              <a:rPr lang="en-US" sz="1600" dirty="0"/>
              <a:t>in 1973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but with the Supreme Court overturning </a:t>
            </a:r>
            <a:r>
              <a:rPr lang="en-US" sz="1600" i="1" dirty="0"/>
              <a:t>Roe </a:t>
            </a:r>
            <a:r>
              <a:rPr lang="en-US" sz="1600" dirty="0"/>
              <a:t>in 2022, opponents of abortion rights started viewing Comstock = a way to restrict abortion, without the need for Congress or the courts to do anything.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that policy is promoted by "Project 2025” = 800-page policy </a:t>
            </a:r>
            <a:r>
              <a:rPr lang="en-US" sz="1600" b="1" dirty="0">
                <a:solidFill>
                  <a:srgbClr val="0070C0"/>
                </a:solidFill>
              </a:rPr>
              <a:t>roadmap</a:t>
            </a:r>
            <a:r>
              <a:rPr lang="en-US" sz="1600" dirty="0"/>
              <a:t> readymade for a Republican president to enact upon taking office to further curb abortion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r>
              <a:rPr lang="en-US" sz="1600" b="1" dirty="0"/>
              <a:t>Potential to effectively be a nationwide prohibition against abortion</a:t>
            </a:r>
          </a:p>
          <a:p>
            <a:r>
              <a:rPr lang="en-US" sz="1600" dirty="0"/>
              <a:t>Stopping the shipment of pills = catastrophic : medication abortions </a:t>
            </a:r>
            <a:r>
              <a:rPr lang="en-US" sz="1600" b="1" dirty="0">
                <a:solidFill>
                  <a:srgbClr val="0070C0"/>
                </a:solidFill>
              </a:rPr>
              <a:t>account for </a:t>
            </a:r>
            <a:r>
              <a:rPr lang="en-US" sz="1600" dirty="0"/>
              <a:t>the majority of all abortions in the U.S.</a:t>
            </a:r>
          </a:p>
          <a:p>
            <a:r>
              <a:rPr lang="en-US" sz="1600" dirty="0"/>
              <a:t>Stopping the shipment of medical equipment used by abortion providers = the end of abortion in the USA?</a:t>
            </a:r>
            <a:endParaRPr lang="fr-FR" sz="1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EE98C72-5C66-148F-7F15-E3AB30820BFA}"/>
              </a:ext>
            </a:extLst>
          </p:cNvPr>
          <p:cNvSpPr txBox="1"/>
          <p:nvPr/>
        </p:nvSpPr>
        <p:spPr>
          <a:xfrm>
            <a:off x="701749" y="5082363"/>
            <a:ext cx="518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 roadmap</a:t>
            </a:r>
            <a:r>
              <a:rPr lang="fr-FR" dirty="0"/>
              <a:t>: une feuille de route, un plan d’action</a:t>
            </a:r>
          </a:p>
        </p:txBody>
      </p:sp>
    </p:spTree>
    <p:extLst>
      <p:ext uri="{BB962C8B-B14F-4D97-AF65-F5344CB8AC3E}">
        <p14:creationId xmlns:p14="http://schemas.microsoft.com/office/powerpoint/2010/main" val="284452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AAB8588-FBCC-E9EC-AEF3-3C6CCC46E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89" t="30543" r="31018" b="15969"/>
          <a:stretch/>
        </p:blipFill>
        <p:spPr>
          <a:xfrm>
            <a:off x="180513" y="1669311"/>
            <a:ext cx="4827181" cy="36682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AE227F-491D-DC6C-4802-C96F77B15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3" t="42326" r="31453" b="42635"/>
          <a:stretch/>
        </p:blipFill>
        <p:spPr>
          <a:xfrm>
            <a:off x="5807955" y="3944679"/>
            <a:ext cx="5802800" cy="1270591"/>
          </a:xfrm>
          <a:prstGeom prst="rect">
            <a:avLst/>
          </a:prstGeom>
        </p:spPr>
      </p:pic>
      <p:pic>
        <p:nvPicPr>
          <p:cNvPr id="9" name="Image 8" descr="Une image contenant nature, barrière de corail, eau, sous-marin&#10;&#10;Description générée automatiquement">
            <a:extLst>
              <a:ext uri="{FF2B5EF4-FFF2-40B4-BE49-F238E27FC236}">
                <a16:creationId xmlns:a16="http://schemas.microsoft.com/office/drawing/2014/main" id="{D9DBC469-8C84-705E-A0E9-53BCBE209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94" y="0"/>
            <a:ext cx="7219506" cy="3609753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47729DF1-40D3-54E1-699D-22834BA8F697}"/>
              </a:ext>
            </a:extLst>
          </p:cNvPr>
          <p:cNvSpPr/>
          <p:nvPr/>
        </p:nvSpPr>
        <p:spPr>
          <a:xfrm>
            <a:off x="5042895" y="4369981"/>
            <a:ext cx="694659" cy="2658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2272FE8-CA65-ECC6-3DE0-3F69586EDA54}"/>
              </a:ext>
            </a:extLst>
          </p:cNvPr>
          <p:cNvSpPr txBox="1"/>
          <p:nvPr/>
        </p:nvSpPr>
        <p:spPr>
          <a:xfrm>
            <a:off x="7382539" y="5645889"/>
            <a:ext cx="646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to </a:t>
            </a:r>
            <a:r>
              <a:rPr lang="fr-FR" b="1" dirty="0" err="1"/>
              <a:t>bleach</a:t>
            </a:r>
            <a:r>
              <a:rPr lang="fr-FR" b="1" dirty="0"/>
              <a:t>: </a:t>
            </a:r>
            <a:r>
              <a:rPr lang="fr-FR" dirty="0"/>
              <a:t>to </a:t>
            </a:r>
            <a:r>
              <a:rPr lang="fr-FR" dirty="0" err="1"/>
              <a:t>whiten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441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diagramme, carte, Police&#10;&#10;Description générée automatiquement">
            <a:extLst>
              <a:ext uri="{FF2B5EF4-FFF2-40B4-BE49-F238E27FC236}">
                <a16:creationId xmlns:a16="http://schemas.microsoft.com/office/drawing/2014/main" id="{A594C0DB-BD30-7EB7-17CC-A319B58AE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0" y="2247567"/>
            <a:ext cx="6182217" cy="345745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F799783-948C-FEEB-C5A2-C304F9E6D8CB}"/>
              </a:ext>
            </a:extLst>
          </p:cNvPr>
          <p:cNvSpPr txBox="1"/>
          <p:nvPr/>
        </p:nvSpPr>
        <p:spPr>
          <a:xfrm>
            <a:off x="627240" y="470618"/>
            <a:ext cx="61536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highlight>
                  <a:srgbClr val="FFFF00"/>
                </a:highlight>
              </a:rPr>
              <a:t>REMINDER</a:t>
            </a:r>
            <a:r>
              <a:rPr lang="fr-FR" dirty="0"/>
              <a:t>: a </a:t>
            </a:r>
            <a:r>
              <a:rPr lang="fr-FR" dirty="0" err="1"/>
              <a:t>buoy</a:t>
            </a:r>
            <a:r>
              <a:rPr lang="fr-FR" dirty="0"/>
              <a:t> off Florida in August 2023 </a:t>
            </a:r>
            <a:r>
              <a:rPr lang="fr-FR" dirty="0" err="1"/>
              <a:t>read</a:t>
            </a:r>
            <a:r>
              <a:rPr lang="fr-FR" dirty="0"/>
              <a:t> </a:t>
            </a:r>
            <a:r>
              <a:rPr lang="en-US" b="1" dirty="0"/>
              <a:t>101.1 degrees Fahrenheit</a:t>
            </a:r>
            <a:r>
              <a:rPr lang="en-US" dirty="0"/>
              <a:t> (= 38 Celsius) =  possible world record for sea surface temperatures + stark indication of the brutal marine heat wave that's threatening the region's sea life and marine CO2 storage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D64FFD-A58B-ADC5-3265-05D374616086}"/>
              </a:ext>
            </a:extLst>
          </p:cNvPr>
          <p:cNvSpPr txBox="1"/>
          <p:nvPr/>
        </p:nvSpPr>
        <p:spPr>
          <a:xfrm>
            <a:off x="7053817" y="2247567"/>
            <a:ext cx="51381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Some scientists have developed "super corals"</a:t>
            </a:r>
            <a:r>
              <a:rPr lang="en-US" dirty="0"/>
              <a:t> that can handle heat better.</a:t>
            </a:r>
          </a:p>
          <a:p>
            <a:r>
              <a:rPr lang="en-US" dirty="0"/>
              <a:t>They want to use these corals to restore reefs hit by climate change. </a:t>
            </a:r>
          </a:p>
          <a:p>
            <a:r>
              <a:rPr lang="en-US" dirty="0"/>
              <a:t>This isn't </a:t>
            </a:r>
            <a:r>
              <a:rPr lang="en-US" b="1" dirty="0"/>
              <a:t>a "get out of jail free" card</a:t>
            </a:r>
            <a:r>
              <a:rPr lang="en-US" dirty="0"/>
              <a:t>: these corals can only buy a little more time for reefs to hang on until humans can slow climate change. </a:t>
            </a:r>
          </a:p>
          <a:p>
            <a:endParaRPr lang="en-US" dirty="0"/>
          </a:p>
          <a:p>
            <a:r>
              <a:rPr lang="en-US" b="1" dirty="0">
                <a:highlight>
                  <a:srgbClr val="00FF00"/>
                </a:highlight>
              </a:rPr>
              <a:t>DEBATE</a:t>
            </a:r>
            <a:r>
              <a:rPr lang="en-US" dirty="0">
                <a:highlight>
                  <a:srgbClr val="00FF00"/>
                </a:highlight>
              </a:rPr>
              <a:t> Is science the answer to global warming?</a:t>
            </a:r>
            <a:endParaRPr lang="fr-FR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5066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554C12D-0096-AF2A-A8B1-72AFC558D3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89" t="31318" r="30582" b="17675"/>
          <a:stretch/>
        </p:blipFill>
        <p:spPr>
          <a:xfrm>
            <a:off x="251856" y="3359888"/>
            <a:ext cx="4880344" cy="3498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BDB5DF-7F20-91C7-DC4C-AB6CE07D67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39" t="28992" r="31105" b="54108"/>
          <a:stretch/>
        </p:blipFill>
        <p:spPr>
          <a:xfrm>
            <a:off x="5676228" y="31898"/>
            <a:ext cx="6350754" cy="1541720"/>
          </a:xfrm>
          <a:prstGeom prst="rect">
            <a:avLst/>
          </a:prstGeom>
        </p:spPr>
      </p:pic>
      <p:pic>
        <p:nvPicPr>
          <p:cNvPr id="3" name="Image 2" descr="Une image contenant plein air, habits, neige, funérailles&#10;&#10;Description générée automatiquement">
            <a:extLst>
              <a:ext uri="{FF2B5EF4-FFF2-40B4-BE49-F238E27FC236}">
                <a16:creationId xmlns:a16="http://schemas.microsoft.com/office/drawing/2014/main" id="{09C94473-09B3-248E-26E3-24249A331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56" y="31898"/>
            <a:ext cx="5184705" cy="34549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D7324A-93DE-B722-89B3-F7184D541FB5}"/>
              </a:ext>
            </a:extLst>
          </p:cNvPr>
          <p:cNvSpPr txBox="1"/>
          <p:nvPr/>
        </p:nvSpPr>
        <p:spPr>
          <a:xfrm>
            <a:off x="5901070" y="1648046"/>
            <a:ext cx="59010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a 2021 shooting that killed four fellow students and injured others at a Michigan high school</a:t>
            </a:r>
          </a:p>
          <a:p>
            <a:r>
              <a:rPr lang="en-US" dirty="0"/>
              <a:t>- a historic verdict</a:t>
            </a:r>
          </a:p>
          <a:p>
            <a:r>
              <a:rPr lang="en-US" dirty="0"/>
              <a:t>- parents found guilty of </a:t>
            </a:r>
            <a:r>
              <a:rPr lang="en-US" b="1" dirty="0">
                <a:solidFill>
                  <a:srgbClr val="0070C0"/>
                </a:solidFill>
              </a:rPr>
              <a:t>involuntary manslaughter 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in relation to their son Ethan’s actions </a:t>
            </a:r>
          </a:p>
          <a:p>
            <a:r>
              <a:rPr lang="en-US" b="1" dirty="0"/>
              <a:t>Can parents be held liable for the actions of teenage gunmen? </a:t>
            </a:r>
            <a:r>
              <a:rPr lang="en-US" dirty="0"/>
              <a:t>The court’s answer = YES</a:t>
            </a:r>
          </a:p>
          <a:p>
            <a:endParaRPr lang="en-US" dirty="0"/>
          </a:p>
          <a:p>
            <a:r>
              <a:rPr lang="en-US" b="1" dirty="0">
                <a:highlight>
                  <a:srgbClr val="00FF00"/>
                </a:highlight>
              </a:rPr>
              <a:t>DEBATE </a:t>
            </a:r>
            <a:r>
              <a:rPr lang="en-US" dirty="0">
                <a:highlight>
                  <a:srgbClr val="00FF00"/>
                </a:highlight>
              </a:rPr>
              <a:t>Is this good news in your opinion?</a:t>
            </a:r>
          </a:p>
          <a:p>
            <a:r>
              <a:rPr lang="en-US" dirty="0"/>
              <a:t>- The decision sets a legal precedent</a:t>
            </a:r>
          </a:p>
          <a:p>
            <a:r>
              <a:rPr lang="fr-FR" dirty="0"/>
              <a:t>- The parents </a:t>
            </a:r>
            <a:r>
              <a:rPr lang="fr-FR" dirty="0" err="1"/>
              <a:t>zoomed</a:t>
            </a:r>
            <a:r>
              <a:rPr lang="fr-FR" dirty="0"/>
              <a:t> </a:t>
            </a:r>
            <a:r>
              <a:rPr lang="fr-FR" dirty="0" err="1"/>
              <a:t>past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b="1" dirty="0" err="1">
                <a:solidFill>
                  <a:srgbClr val="0070C0"/>
                </a:solidFill>
              </a:rPr>
              <a:t>red</a:t>
            </a:r>
            <a:r>
              <a:rPr lang="fr-FR" b="1" dirty="0">
                <a:solidFill>
                  <a:srgbClr val="0070C0"/>
                </a:solidFill>
              </a:rPr>
              <a:t> flags</a:t>
            </a:r>
            <a:r>
              <a:rPr lang="fr-FR" dirty="0"/>
              <a:t>:</a:t>
            </a:r>
            <a:endParaRPr lang="en-US" dirty="0"/>
          </a:p>
          <a:p>
            <a:r>
              <a:rPr lang="en-US" dirty="0"/>
              <a:t>failed to secure the firearms in their home + did not pursue “reasonable care” to prevent their son from engaging in harmful acts</a:t>
            </a:r>
          </a:p>
          <a:p>
            <a:endParaRPr lang="en-US" dirty="0"/>
          </a:p>
          <a:p>
            <a:r>
              <a:rPr lang="en-US" dirty="0"/>
              <a:t>Some states = laws requiring gun owners to keep their firearms away from children. </a:t>
            </a:r>
          </a:p>
          <a:p>
            <a:r>
              <a:rPr lang="en-US" u="sng" dirty="0"/>
              <a:t>Ex</a:t>
            </a:r>
            <a:r>
              <a:rPr lang="en-US" dirty="0"/>
              <a:t>: </a:t>
            </a:r>
            <a:r>
              <a:rPr lang="en-US" dirty="0">
                <a:highlight>
                  <a:srgbClr val="FFFF00"/>
                </a:highlight>
              </a:rPr>
              <a:t>Michigan has a “safe storage” law </a:t>
            </a:r>
            <a:r>
              <a:rPr lang="en-US" dirty="0"/>
              <a:t>that requires guns to be secured if a minor is present.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835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E0C4C74-01FF-4EDC-E9C4-B03F6AB40F5C}"/>
              </a:ext>
            </a:extLst>
          </p:cNvPr>
          <p:cNvSpPr txBox="1"/>
          <p:nvPr/>
        </p:nvSpPr>
        <p:spPr>
          <a:xfrm>
            <a:off x="252524" y="297735"/>
            <a:ext cx="609777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April 20, 2024</a:t>
            </a:r>
          </a:p>
          <a:p>
            <a:endParaRPr lang="en-US" dirty="0"/>
          </a:p>
          <a:p>
            <a:r>
              <a:rPr lang="en-US" dirty="0"/>
              <a:t>The US House of Representatives </a:t>
            </a:r>
            <a:r>
              <a:rPr lang="en-US" b="1" dirty="0"/>
              <a:t>finally approved $95 billion in foreign aid for Ukraine</a:t>
            </a:r>
            <a:r>
              <a:rPr lang="en-US" dirty="0"/>
              <a:t>, Israel and Taiwan as Democrats and Republicans banded together </a:t>
            </a:r>
            <a:r>
              <a:rPr lang="en-US" b="1" dirty="0">
                <a:solidFill>
                  <a:srgbClr val="0070C0"/>
                </a:solidFill>
              </a:rPr>
              <a:t>after months of political turmoil</a:t>
            </a:r>
            <a:r>
              <a:rPr lang="en-US" dirty="0"/>
              <a:t> over renewed American support for repelling Russia's invasion.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76D6F46-FFD8-FADF-E2C9-8176F5041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1" t="27132" r="30494" b="19070"/>
          <a:stretch/>
        </p:blipFill>
        <p:spPr>
          <a:xfrm>
            <a:off x="412012" y="2509285"/>
            <a:ext cx="5047425" cy="38325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CA82DC-28E1-F6B4-21AC-EF131F7A8478}"/>
              </a:ext>
            </a:extLst>
          </p:cNvPr>
          <p:cNvSpPr txBox="1"/>
          <p:nvPr/>
        </p:nvSpPr>
        <p:spPr>
          <a:xfrm>
            <a:off x="5914361" y="3271377"/>
            <a:ext cx="60977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“Protecting Americans from Foreign Adversary Controlled Applications Act” </a:t>
            </a:r>
            <a:r>
              <a:rPr lang="en-US" dirty="0"/>
              <a:t>seeks to cut any ties between TikTok, its current parent company and the Chinese government, which </a:t>
            </a:r>
            <a:r>
              <a:rPr lang="en-US" b="1" dirty="0">
                <a:solidFill>
                  <a:srgbClr val="0070C0"/>
                </a:solidFill>
              </a:rPr>
              <a:t>allegedly</a:t>
            </a:r>
            <a:r>
              <a:rPr lang="en-US" dirty="0"/>
              <a:t> abuses the platform to “surveil and influence the American public” in a way that poses </a:t>
            </a:r>
            <a:r>
              <a:rPr lang="en-US" dirty="0">
                <a:highlight>
                  <a:srgbClr val="FFFF00"/>
                </a:highlight>
              </a:rPr>
              <a:t>a threat to national security</a:t>
            </a:r>
            <a:r>
              <a:rPr lang="en-US" dirty="0"/>
              <a:t>. </a:t>
            </a:r>
            <a:r>
              <a:rPr lang="en-US" dirty="0" err="1"/>
              <a:t>ByteDance</a:t>
            </a:r>
            <a:r>
              <a:rPr lang="en-US" dirty="0"/>
              <a:t> must sell the app within 270 days if it wants to continue to operate in the US.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bougie, capture d’écran, conception&#10;&#10;Description générée automatiquement">
            <a:extLst>
              <a:ext uri="{FF2B5EF4-FFF2-40B4-BE49-F238E27FC236}">
                <a16:creationId xmlns:a16="http://schemas.microsoft.com/office/drawing/2014/main" id="{52DC15E2-8662-05F2-4622-EE8CF0ADA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6" y="193157"/>
            <a:ext cx="4635797" cy="463579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85F69EF-8F6C-0EEA-3D3B-E63E1036B03C}"/>
              </a:ext>
            </a:extLst>
          </p:cNvPr>
          <p:cNvSpPr txBox="1"/>
          <p:nvPr/>
        </p:nvSpPr>
        <p:spPr>
          <a:xfrm>
            <a:off x="5730949" y="435935"/>
            <a:ext cx="4561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Finish the sentence:</a:t>
            </a:r>
          </a:p>
          <a:p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younger</a:t>
            </a:r>
            <a:r>
              <a:rPr lang="fr-FR" dirty="0"/>
              <a:t> the </a:t>
            </a:r>
            <a:r>
              <a:rPr lang="fr-FR" dirty="0" err="1"/>
              <a:t>respondents</a:t>
            </a:r>
            <a:r>
              <a:rPr lang="fr-FR" dirty="0"/>
              <a:t> are…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3DF7C97-CE18-B79D-4E7C-BFE61D2222A2}"/>
              </a:ext>
            </a:extLst>
          </p:cNvPr>
          <p:cNvSpPr txBox="1"/>
          <p:nvPr/>
        </p:nvSpPr>
        <p:spPr>
          <a:xfrm>
            <a:off x="5494373" y="2480929"/>
            <a:ext cx="659484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TikTok’s has maintained it is independent of the Chinese government, while parent company </a:t>
            </a:r>
            <a:r>
              <a:rPr lang="en-US" dirty="0" err="1"/>
              <a:t>ByteDance</a:t>
            </a:r>
            <a:r>
              <a:rPr lang="en-US" dirty="0"/>
              <a:t> has said it has no plans to sell the business. </a:t>
            </a:r>
          </a:p>
          <a:p>
            <a:endParaRPr lang="en-US" dirty="0"/>
          </a:p>
          <a:p>
            <a:r>
              <a:rPr lang="en-US" b="1" dirty="0"/>
              <a:t>May 7</a:t>
            </a:r>
            <a:r>
              <a:rPr lang="en-US" b="1" baseline="30000" dirty="0"/>
              <a:t>th</a:t>
            </a:r>
            <a:r>
              <a:rPr lang="en-US" dirty="0"/>
              <a:t>: TikTok </a:t>
            </a:r>
            <a:r>
              <a:rPr lang="en-US" b="1" dirty="0">
                <a:solidFill>
                  <a:srgbClr val="0070C0"/>
                </a:solidFill>
              </a:rPr>
              <a:t>filed a lawsuit </a:t>
            </a:r>
            <a:r>
              <a:rPr lang="en-US" dirty="0"/>
              <a:t>aiming to block the law </a:t>
            </a:r>
          </a:p>
          <a:p>
            <a:r>
              <a:rPr lang="en-US" dirty="0"/>
              <a:t>= “an </a:t>
            </a:r>
            <a:r>
              <a:rPr lang="en-US" sz="2400" dirty="0"/>
              <a:t>extraordinary intrusion on free speech rights</a:t>
            </a:r>
            <a:r>
              <a:rPr lang="en-US" dirty="0"/>
              <a:t>” of the company and </a:t>
            </a:r>
            <a:r>
              <a:rPr lang="en-US" dirty="0">
                <a:highlight>
                  <a:srgbClr val="FFFF00"/>
                </a:highlight>
              </a:rPr>
              <a:t>its 170 million American users</a:t>
            </a:r>
          </a:p>
        </p:txBody>
      </p:sp>
    </p:spTree>
    <p:extLst>
      <p:ext uri="{BB962C8B-B14F-4D97-AF65-F5344CB8AC3E}">
        <p14:creationId xmlns:p14="http://schemas.microsoft.com/office/powerpoint/2010/main" val="315268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4CECDE9-442B-7930-BB4A-5FAD8A7A4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64" t="31318" r="30581" b="18450"/>
          <a:stretch/>
        </p:blipFill>
        <p:spPr>
          <a:xfrm>
            <a:off x="255182" y="0"/>
            <a:ext cx="4859080" cy="34449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E051FC-F20F-35AB-916E-F355462D0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72" t="65271" r="33896" b="15039"/>
          <a:stretch/>
        </p:blipFill>
        <p:spPr>
          <a:xfrm>
            <a:off x="5442756" y="478465"/>
            <a:ext cx="6494062" cy="2041452"/>
          </a:xfrm>
          <a:prstGeom prst="rect">
            <a:avLst/>
          </a:prstGeom>
        </p:spPr>
      </p:pic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A434AA8C-43A4-C4C6-3CF9-E74B6A51F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54" y="3444950"/>
            <a:ext cx="2761970" cy="335579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30337B3-4A09-058A-F054-A7157F4730AC}"/>
              </a:ext>
            </a:extLst>
          </p:cNvPr>
          <p:cNvSpPr txBox="1"/>
          <p:nvPr/>
        </p:nvSpPr>
        <p:spPr>
          <a:xfrm>
            <a:off x="5442756" y="2647506"/>
            <a:ext cx="63593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Gender</a:t>
            </a:r>
            <a:r>
              <a:rPr lang="fr-FR" b="1" dirty="0"/>
              <a:t> </a:t>
            </a:r>
            <a:r>
              <a:rPr lang="fr-FR" b="1" dirty="0" err="1"/>
              <a:t>dysphoria</a:t>
            </a:r>
            <a:r>
              <a:rPr lang="fr-FR" b="1" dirty="0"/>
              <a:t> </a:t>
            </a:r>
            <a:r>
              <a:rPr lang="fr-FR" dirty="0"/>
              <a:t>= </a:t>
            </a:r>
            <a:r>
              <a:rPr lang="en-US" dirty="0"/>
              <a:t>a feeling of intense discomfort with one’s sexed body </a:t>
            </a:r>
          </a:p>
          <a:p>
            <a:r>
              <a:rPr lang="en-US" dirty="0"/>
              <a:t>-     once a rare diagnosis, it has exploded over the past decade</a:t>
            </a:r>
          </a:p>
          <a:p>
            <a:pPr marL="285750" indent="-285750">
              <a:buFontTx/>
              <a:buChar char="-"/>
            </a:pPr>
            <a:r>
              <a:rPr lang="en-US" dirty="0"/>
              <a:t>but treatment, pioneered in the Netherlands, “gender-affirming care”, which </a:t>
            </a:r>
            <a:r>
              <a:rPr lang="fr-FR" dirty="0"/>
              <a:t>combines </a:t>
            </a:r>
            <a:r>
              <a:rPr lang="fr-FR" dirty="0" err="1"/>
              <a:t>puberty</a:t>
            </a:r>
            <a:r>
              <a:rPr lang="fr-FR" dirty="0"/>
              <a:t>-blocking </a:t>
            </a:r>
            <a:r>
              <a:rPr lang="fr-FR" dirty="0" err="1"/>
              <a:t>drugs</a:t>
            </a:r>
            <a:r>
              <a:rPr lang="fr-FR" dirty="0"/>
              <a:t> = has </a:t>
            </a:r>
            <a:r>
              <a:rPr lang="fr-FR" dirty="0" err="1"/>
              <a:t>grown</a:t>
            </a:r>
            <a:r>
              <a:rPr lang="fr-FR" dirty="0"/>
              <a:t> </a:t>
            </a:r>
            <a:r>
              <a:rPr lang="fr-FR" dirty="0" err="1"/>
              <a:t>controversial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err="1"/>
              <a:t>Britain</a:t>
            </a:r>
            <a:r>
              <a:rPr lang="fr-FR" dirty="0"/>
              <a:t> </a:t>
            </a:r>
            <a:r>
              <a:rPr lang="fr-FR" b="1" dirty="0"/>
              <a:t>5th </a:t>
            </a:r>
            <a:r>
              <a:rPr lang="en-US" b="1" dirty="0"/>
              <a:t>European nation to restrict the use of the drug to those under 18 citing a lack of research on the treatment’s long-term effects</a:t>
            </a:r>
          </a:p>
          <a:p>
            <a:pPr marL="285750" indent="-285750">
              <a:buFontTx/>
              <a:buChar char="-"/>
            </a:pPr>
            <a:r>
              <a:rPr lang="en-US" dirty="0">
                <a:highlight>
                  <a:srgbClr val="FFFF00"/>
                </a:highlight>
              </a:rPr>
              <a:t>another front in the culture wars</a:t>
            </a:r>
            <a:endParaRPr lang="fr-FR" dirty="0">
              <a:highlight>
                <a:srgbClr val="FFFF00"/>
              </a:highlight>
            </a:endParaRPr>
          </a:p>
          <a:p>
            <a:r>
              <a:rPr lang="en-US" dirty="0"/>
              <a:t>Several American states (Florida and Utah) have passed laws banning gender-affirming care in children. </a:t>
            </a:r>
          </a:p>
          <a:p>
            <a:r>
              <a:rPr lang="en-US" b="1" dirty="0"/>
              <a:t>Joe Biden </a:t>
            </a:r>
            <a:r>
              <a:rPr lang="en-US" dirty="0"/>
              <a:t>= such laws :“close to </a:t>
            </a:r>
            <a:r>
              <a:rPr lang="en-US" b="1" dirty="0">
                <a:solidFill>
                  <a:srgbClr val="0070C0"/>
                </a:solidFill>
              </a:rPr>
              <a:t>sinful</a:t>
            </a:r>
            <a:r>
              <a:rPr lang="en-US" dirty="0"/>
              <a:t>”</a:t>
            </a:r>
            <a:endParaRPr lang="fr-FR" dirty="0"/>
          </a:p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449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1600</Words>
  <Application>Microsoft Office PowerPoint</Application>
  <PresentationFormat>Grand écran</PresentationFormat>
  <Paragraphs>122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Thème Office</vt:lpstr>
      <vt:lpstr>Welcome back!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Stephanie Michineau</dc:creator>
  <cp:lastModifiedBy>Stephanie Michineau</cp:lastModifiedBy>
  <cp:revision>11</cp:revision>
  <dcterms:created xsi:type="dcterms:W3CDTF">2024-05-08T17:49:14Z</dcterms:created>
  <dcterms:modified xsi:type="dcterms:W3CDTF">2024-05-13T07:18:15Z</dcterms:modified>
</cp:coreProperties>
</file>