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67" r:id="rId5"/>
    <p:sldId id="275" r:id="rId6"/>
    <p:sldId id="278" r:id="rId7"/>
    <p:sldId id="277" r:id="rId8"/>
    <p:sldId id="272" r:id="rId9"/>
    <p:sldId id="270" r:id="rId10"/>
    <p:sldId id="279" r:id="rId11"/>
    <p:sldId id="258" r:id="rId12"/>
    <p:sldId id="264" r:id="rId13"/>
    <p:sldId id="261" r:id="rId14"/>
    <p:sldId id="262" r:id="rId15"/>
    <p:sldId id="263" r:id="rId16"/>
    <p:sldId id="265" r:id="rId17"/>
    <p:sldId id="266" r:id="rId18"/>
    <p:sldId id="269" r:id="rId19"/>
    <p:sldId id="280" r:id="rId20"/>
    <p:sldId id="273"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2D050"/>
    <a:srgbClr val="BDD34D"/>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AA4CAB-0F7C-4BA9-8F26-84B542D35224}" v="115" dt="2025-11-05T11:54:21.7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9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elle NADAU" userId="001d1c5b2504e5d6" providerId="LiveId" clId="{2A48E05F-6D17-4DCE-9C9F-6E15183A353B}"/>
    <pc:docChg chg="custSel addSld delSld modSld">
      <pc:chgData name="Christelle NADAU" userId="001d1c5b2504e5d6" providerId="LiveId" clId="{2A48E05F-6D17-4DCE-9C9F-6E15183A353B}" dt="2025-11-05T11:54:35.667" v="4455" actId="1076"/>
      <pc:docMkLst>
        <pc:docMk/>
      </pc:docMkLst>
      <pc:sldChg chg="addSp delSp modSp mod delAnim modAnim">
        <pc:chgData name="Christelle NADAU" userId="001d1c5b2504e5d6" providerId="LiveId" clId="{2A48E05F-6D17-4DCE-9C9F-6E15183A353B}" dt="2025-11-05T11:54:35.667" v="4455" actId="1076"/>
        <pc:sldMkLst>
          <pc:docMk/>
          <pc:sldMk cId="3127840307" sldId="258"/>
        </pc:sldMkLst>
        <pc:spChg chg="mod">
          <ac:chgData name="Christelle NADAU" userId="001d1c5b2504e5d6" providerId="LiveId" clId="{2A48E05F-6D17-4DCE-9C9F-6E15183A353B}" dt="2025-11-05T11:44:05.826" v="2294" actId="14100"/>
          <ac:spMkLst>
            <pc:docMk/>
            <pc:sldMk cId="3127840307" sldId="258"/>
            <ac:spMk id="2" creationId="{00000000-0000-0000-0000-000000000000}"/>
          </ac:spMkLst>
        </pc:spChg>
        <pc:spChg chg="mod">
          <ac:chgData name="Christelle NADAU" userId="001d1c5b2504e5d6" providerId="LiveId" clId="{2A48E05F-6D17-4DCE-9C9F-6E15183A353B}" dt="2025-11-05T11:54:34.503" v="4454" actId="1076"/>
          <ac:spMkLst>
            <pc:docMk/>
            <pc:sldMk cId="3127840307" sldId="258"/>
            <ac:spMk id="3" creationId="{00000000-0000-0000-0000-000000000000}"/>
          </ac:spMkLst>
        </pc:spChg>
        <pc:spChg chg="mod">
          <ac:chgData name="Christelle NADAU" userId="001d1c5b2504e5d6" providerId="LiveId" clId="{2A48E05F-6D17-4DCE-9C9F-6E15183A353B}" dt="2025-11-05T11:54:32.502" v="4452" actId="1076"/>
          <ac:spMkLst>
            <pc:docMk/>
            <pc:sldMk cId="3127840307" sldId="258"/>
            <ac:spMk id="4" creationId="{00000000-0000-0000-0000-000000000000}"/>
          </ac:spMkLst>
        </pc:spChg>
        <pc:spChg chg="add del mod">
          <ac:chgData name="Christelle NADAU" userId="001d1c5b2504e5d6" providerId="LiveId" clId="{2A48E05F-6D17-4DCE-9C9F-6E15183A353B}" dt="2025-11-05T11:47:40.281" v="2917" actId="478"/>
          <ac:spMkLst>
            <pc:docMk/>
            <pc:sldMk cId="3127840307" sldId="258"/>
            <ac:spMk id="5" creationId="{37D2EFC1-2E4D-8118-BBB0-15D3805AD14B}"/>
          </ac:spMkLst>
        </pc:spChg>
        <pc:spChg chg="add del mod">
          <ac:chgData name="Christelle NADAU" userId="001d1c5b2504e5d6" providerId="LiveId" clId="{2A48E05F-6D17-4DCE-9C9F-6E15183A353B}" dt="2025-11-05T11:47:37.887" v="2916" actId="21"/>
          <ac:spMkLst>
            <pc:docMk/>
            <pc:sldMk cId="3127840307" sldId="258"/>
            <ac:spMk id="6" creationId="{61B6A5EB-F5AF-DB00-B733-1C026FA0258B}"/>
          </ac:spMkLst>
        </pc:spChg>
        <pc:spChg chg="add mod">
          <ac:chgData name="Christelle NADAU" userId="001d1c5b2504e5d6" providerId="LiveId" clId="{2A48E05F-6D17-4DCE-9C9F-6E15183A353B}" dt="2025-11-05T11:54:35.667" v="4455" actId="1076"/>
          <ac:spMkLst>
            <pc:docMk/>
            <pc:sldMk cId="3127840307" sldId="258"/>
            <ac:spMk id="7" creationId="{97676229-996B-7743-58F5-8DD9AD7D44B1}"/>
          </ac:spMkLst>
        </pc:spChg>
      </pc:sldChg>
      <pc:sldChg chg="del">
        <pc:chgData name="Christelle NADAU" userId="001d1c5b2504e5d6" providerId="LiveId" clId="{2A48E05F-6D17-4DCE-9C9F-6E15183A353B}" dt="2025-11-05T11:32:44.026" v="4" actId="47"/>
        <pc:sldMkLst>
          <pc:docMk/>
          <pc:sldMk cId="44224214" sldId="259"/>
        </pc:sldMkLst>
      </pc:sldChg>
      <pc:sldChg chg="del">
        <pc:chgData name="Christelle NADAU" userId="001d1c5b2504e5d6" providerId="LiveId" clId="{2A48E05F-6D17-4DCE-9C9F-6E15183A353B}" dt="2025-11-05T11:32:47.689" v="5" actId="47"/>
        <pc:sldMkLst>
          <pc:docMk/>
          <pc:sldMk cId="2680938622" sldId="260"/>
        </pc:sldMkLst>
      </pc:sldChg>
      <pc:sldChg chg="del">
        <pc:chgData name="Christelle NADAU" userId="001d1c5b2504e5d6" providerId="LiveId" clId="{2A48E05F-6D17-4DCE-9C9F-6E15183A353B}" dt="2025-11-05T11:32:20.888" v="0" actId="2696"/>
        <pc:sldMkLst>
          <pc:docMk/>
          <pc:sldMk cId="908920288" sldId="267"/>
        </pc:sldMkLst>
      </pc:sldChg>
      <pc:sldChg chg="add">
        <pc:chgData name="Christelle NADAU" userId="001d1c5b2504e5d6" providerId="LiveId" clId="{2A48E05F-6D17-4DCE-9C9F-6E15183A353B}" dt="2025-11-05T11:32:24.345" v="1"/>
        <pc:sldMkLst>
          <pc:docMk/>
          <pc:sldMk cId="964066555" sldId="267"/>
        </pc:sldMkLst>
      </pc:sldChg>
      <pc:sldChg chg="add">
        <pc:chgData name="Christelle NADAU" userId="001d1c5b2504e5d6" providerId="LiveId" clId="{2A48E05F-6D17-4DCE-9C9F-6E15183A353B}" dt="2025-11-05T11:32:24.345" v="1"/>
        <pc:sldMkLst>
          <pc:docMk/>
          <pc:sldMk cId="1737711038" sldId="268"/>
        </pc:sldMkLst>
      </pc:sldChg>
      <pc:sldChg chg="del">
        <pc:chgData name="Christelle NADAU" userId="001d1c5b2504e5d6" providerId="LiveId" clId="{2A48E05F-6D17-4DCE-9C9F-6E15183A353B}" dt="2025-11-05T11:32:20.888" v="0" actId="2696"/>
        <pc:sldMkLst>
          <pc:docMk/>
          <pc:sldMk cId="4250152844" sldId="268"/>
        </pc:sldMkLst>
      </pc:sldChg>
      <pc:sldChg chg="addSp delSp modSp mod delAnim modAnim">
        <pc:chgData name="Christelle NADAU" userId="001d1c5b2504e5d6" providerId="LiveId" clId="{2A48E05F-6D17-4DCE-9C9F-6E15183A353B}" dt="2025-11-05T11:47:27.059" v="2911" actId="21"/>
        <pc:sldMkLst>
          <pc:docMk/>
          <pc:sldMk cId="3355293260" sldId="269"/>
        </pc:sldMkLst>
        <pc:spChg chg="add del mod">
          <ac:chgData name="Christelle NADAU" userId="001d1c5b2504e5d6" providerId="LiveId" clId="{2A48E05F-6D17-4DCE-9C9F-6E15183A353B}" dt="2025-11-05T11:47:27.059" v="2911" actId="21"/>
          <ac:spMkLst>
            <pc:docMk/>
            <pc:sldMk cId="3355293260" sldId="269"/>
            <ac:spMk id="3" creationId="{6BB94D80-32A4-1493-1299-A3691B8B0B5E}"/>
          </ac:spMkLst>
        </pc:spChg>
      </pc:sldChg>
      <pc:sldChg chg="del">
        <pc:chgData name="Christelle NADAU" userId="001d1c5b2504e5d6" providerId="LiveId" clId="{2A48E05F-6D17-4DCE-9C9F-6E15183A353B}" dt="2025-11-05T11:32:20.888" v="0" actId="2696"/>
        <pc:sldMkLst>
          <pc:docMk/>
          <pc:sldMk cId="12819065" sldId="270"/>
        </pc:sldMkLst>
      </pc:sldChg>
      <pc:sldChg chg="add">
        <pc:chgData name="Christelle NADAU" userId="001d1c5b2504e5d6" providerId="LiveId" clId="{2A48E05F-6D17-4DCE-9C9F-6E15183A353B}" dt="2025-11-05T11:32:24.345" v="1"/>
        <pc:sldMkLst>
          <pc:docMk/>
          <pc:sldMk cId="2226620558" sldId="270"/>
        </pc:sldMkLst>
      </pc:sldChg>
      <pc:sldChg chg="addSp delSp modSp add del mod delAnim modAnim">
        <pc:chgData name="Christelle NADAU" userId="001d1c5b2504e5d6" providerId="LiveId" clId="{2A48E05F-6D17-4DCE-9C9F-6E15183A353B}" dt="2025-11-05T11:43:53.054" v="2288" actId="47"/>
        <pc:sldMkLst>
          <pc:docMk/>
          <pc:sldMk cId="1504957897" sldId="271"/>
        </pc:sldMkLst>
        <pc:spChg chg="del mod">
          <ac:chgData name="Christelle NADAU" userId="001d1c5b2504e5d6" providerId="LiveId" clId="{2A48E05F-6D17-4DCE-9C9F-6E15183A353B}" dt="2025-11-05T11:43:31.743" v="2219" actId="21"/>
          <ac:spMkLst>
            <pc:docMk/>
            <pc:sldMk cId="1504957897" sldId="271"/>
            <ac:spMk id="2" creationId="{00000000-0000-0000-0000-000000000000}"/>
          </ac:spMkLst>
        </pc:spChg>
        <pc:spChg chg="del mod">
          <ac:chgData name="Christelle NADAU" userId="001d1c5b2504e5d6" providerId="LiveId" clId="{2A48E05F-6D17-4DCE-9C9F-6E15183A353B}" dt="2025-11-05T11:43:00.271" v="2164" actId="478"/>
          <ac:spMkLst>
            <pc:docMk/>
            <pc:sldMk cId="1504957897" sldId="271"/>
            <ac:spMk id="4" creationId="{00000000-0000-0000-0000-000000000000}"/>
          </ac:spMkLst>
        </pc:spChg>
        <pc:spChg chg="add del mod">
          <ac:chgData name="Christelle NADAU" userId="001d1c5b2504e5d6" providerId="LiveId" clId="{2A48E05F-6D17-4DCE-9C9F-6E15183A353B}" dt="2025-11-05T11:43:28.997" v="2218"/>
          <ac:spMkLst>
            <pc:docMk/>
            <pc:sldMk cId="1504957897" sldId="271"/>
            <ac:spMk id="5" creationId="{B8B61691-4474-4F26-5DD1-9BA2E45C8713}"/>
          </ac:spMkLst>
        </pc:spChg>
        <pc:spChg chg="del">
          <ac:chgData name="Christelle NADAU" userId="001d1c5b2504e5d6" providerId="LiveId" clId="{2A48E05F-6D17-4DCE-9C9F-6E15183A353B}" dt="2025-11-05T11:43:05.054" v="2171" actId="478"/>
          <ac:spMkLst>
            <pc:docMk/>
            <pc:sldMk cId="1504957897" sldId="271"/>
            <ac:spMk id="16" creationId="{00000000-0000-0000-0000-000000000000}"/>
          </ac:spMkLst>
        </pc:spChg>
        <pc:picChg chg="del">
          <ac:chgData name="Christelle NADAU" userId="001d1c5b2504e5d6" providerId="LiveId" clId="{2A48E05F-6D17-4DCE-9C9F-6E15183A353B}" dt="2025-11-05T11:42:58.372" v="2162" actId="478"/>
          <ac:picMkLst>
            <pc:docMk/>
            <pc:sldMk cId="1504957897" sldId="271"/>
            <ac:picMk id="3" creationId="{00000000-0000-0000-0000-000000000000}"/>
          </ac:picMkLst>
        </pc:picChg>
        <pc:picChg chg="del">
          <ac:chgData name="Christelle NADAU" userId="001d1c5b2504e5d6" providerId="LiveId" clId="{2A48E05F-6D17-4DCE-9C9F-6E15183A353B}" dt="2025-11-05T11:43:02.926" v="2168" actId="478"/>
          <ac:picMkLst>
            <pc:docMk/>
            <pc:sldMk cId="1504957897" sldId="271"/>
            <ac:picMk id="9" creationId="{00000000-0000-0000-0000-000000000000}"/>
          </ac:picMkLst>
        </pc:picChg>
        <pc:picChg chg="del">
          <ac:chgData name="Christelle NADAU" userId="001d1c5b2504e5d6" providerId="LiveId" clId="{2A48E05F-6D17-4DCE-9C9F-6E15183A353B}" dt="2025-11-05T11:43:04.126" v="2170" actId="478"/>
          <ac:picMkLst>
            <pc:docMk/>
            <pc:sldMk cId="1504957897" sldId="271"/>
            <ac:picMk id="11" creationId="{00000000-0000-0000-0000-000000000000}"/>
          </ac:picMkLst>
        </pc:picChg>
        <pc:picChg chg="del">
          <ac:chgData name="Christelle NADAU" userId="001d1c5b2504e5d6" providerId="LiveId" clId="{2A48E05F-6D17-4DCE-9C9F-6E15183A353B}" dt="2025-11-05T11:43:03.689" v="2169" actId="478"/>
          <ac:picMkLst>
            <pc:docMk/>
            <pc:sldMk cId="1504957897" sldId="271"/>
            <ac:picMk id="12" creationId="{00000000-0000-0000-0000-000000000000}"/>
          </ac:picMkLst>
        </pc:picChg>
        <pc:picChg chg="del">
          <ac:chgData name="Christelle NADAU" userId="001d1c5b2504e5d6" providerId="LiveId" clId="{2A48E05F-6D17-4DCE-9C9F-6E15183A353B}" dt="2025-11-05T11:43:00.868" v="2165" actId="478"/>
          <ac:picMkLst>
            <pc:docMk/>
            <pc:sldMk cId="1504957897" sldId="271"/>
            <ac:picMk id="1030" creationId="{00000000-0000-0000-0000-000000000000}"/>
          </ac:picMkLst>
        </pc:picChg>
        <pc:picChg chg="del">
          <ac:chgData name="Christelle NADAU" userId="001d1c5b2504e5d6" providerId="LiveId" clId="{2A48E05F-6D17-4DCE-9C9F-6E15183A353B}" dt="2025-11-05T11:43:01.500" v="2166" actId="478"/>
          <ac:picMkLst>
            <pc:docMk/>
            <pc:sldMk cId="1504957897" sldId="271"/>
            <ac:picMk id="1034" creationId="{00000000-0000-0000-0000-000000000000}"/>
          </ac:picMkLst>
        </pc:picChg>
        <pc:picChg chg="del">
          <ac:chgData name="Christelle NADAU" userId="001d1c5b2504e5d6" providerId="LiveId" clId="{2A48E05F-6D17-4DCE-9C9F-6E15183A353B}" dt="2025-11-05T11:43:02.088" v="2167" actId="478"/>
          <ac:picMkLst>
            <pc:docMk/>
            <pc:sldMk cId="1504957897" sldId="271"/>
            <ac:picMk id="1038" creationId="{00000000-0000-0000-0000-000000000000}"/>
          </ac:picMkLst>
        </pc:picChg>
      </pc:sldChg>
      <pc:sldChg chg="del">
        <pc:chgData name="Christelle NADAU" userId="001d1c5b2504e5d6" providerId="LiveId" clId="{2A48E05F-6D17-4DCE-9C9F-6E15183A353B}" dt="2025-11-05T11:32:20.888" v="0" actId="2696"/>
        <pc:sldMkLst>
          <pc:docMk/>
          <pc:sldMk cId="2953986456" sldId="271"/>
        </pc:sldMkLst>
      </pc:sldChg>
      <pc:sldChg chg="del">
        <pc:chgData name="Christelle NADAU" userId="001d1c5b2504e5d6" providerId="LiveId" clId="{2A48E05F-6D17-4DCE-9C9F-6E15183A353B}" dt="2025-11-05T11:32:20.888" v="0" actId="2696"/>
        <pc:sldMkLst>
          <pc:docMk/>
          <pc:sldMk cId="1864197905" sldId="272"/>
        </pc:sldMkLst>
      </pc:sldChg>
      <pc:sldChg chg="add">
        <pc:chgData name="Christelle NADAU" userId="001d1c5b2504e5d6" providerId="LiveId" clId="{2A48E05F-6D17-4DCE-9C9F-6E15183A353B}" dt="2025-11-05T11:32:24.345" v="1"/>
        <pc:sldMkLst>
          <pc:docMk/>
          <pc:sldMk cId="2747828826" sldId="272"/>
        </pc:sldMkLst>
      </pc:sldChg>
      <pc:sldChg chg="del">
        <pc:chgData name="Christelle NADAU" userId="001d1c5b2504e5d6" providerId="LiveId" clId="{2A48E05F-6D17-4DCE-9C9F-6E15183A353B}" dt="2025-11-05T11:32:20.888" v="0" actId="2696"/>
        <pc:sldMkLst>
          <pc:docMk/>
          <pc:sldMk cId="1727436655" sldId="275"/>
        </pc:sldMkLst>
      </pc:sldChg>
      <pc:sldChg chg="add">
        <pc:chgData name="Christelle NADAU" userId="001d1c5b2504e5d6" providerId="LiveId" clId="{2A48E05F-6D17-4DCE-9C9F-6E15183A353B}" dt="2025-11-05T11:32:24.345" v="1"/>
        <pc:sldMkLst>
          <pc:docMk/>
          <pc:sldMk cId="2166024745" sldId="275"/>
        </pc:sldMkLst>
      </pc:sldChg>
      <pc:sldChg chg="del">
        <pc:chgData name="Christelle NADAU" userId="001d1c5b2504e5d6" providerId="LiveId" clId="{2A48E05F-6D17-4DCE-9C9F-6E15183A353B}" dt="2025-11-05T11:32:20.888" v="0" actId="2696"/>
        <pc:sldMkLst>
          <pc:docMk/>
          <pc:sldMk cId="1274994732" sldId="276"/>
        </pc:sldMkLst>
      </pc:sldChg>
      <pc:sldChg chg="add del">
        <pc:chgData name="Christelle NADAU" userId="001d1c5b2504e5d6" providerId="LiveId" clId="{2A48E05F-6D17-4DCE-9C9F-6E15183A353B}" dt="2025-11-05T11:32:37.957" v="3" actId="47"/>
        <pc:sldMkLst>
          <pc:docMk/>
          <pc:sldMk cId="1899516917" sldId="276"/>
        </pc:sldMkLst>
      </pc:sldChg>
      <pc:sldChg chg="add">
        <pc:chgData name="Christelle NADAU" userId="001d1c5b2504e5d6" providerId="LiveId" clId="{2A48E05F-6D17-4DCE-9C9F-6E15183A353B}" dt="2025-11-05T11:32:24.345" v="1"/>
        <pc:sldMkLst>
          <pc:docMk/>
          <pc:sldMk cId="910563357" sldId="277"/>
        </pc:sldMkLst>
      </pc:sldChg>
      <pc:sldChg chg="del">
        <pc:chgData name="Christelle NADAU" userId="001d1c5b2504e5d6" providerId="LiveId" clId="{2A48E05F-6D17-4DCE-9C9F-6E15183A353B}" dt="2025-11-05T11:32:20.888" v="0" actId="2696"/>
        <pc:sldMkLst>
          <pc:docMk/>
          <pc:sldMk cId="2566463918" sldId="277"/>
        </pc:sldMkLst>
      </pc:sldChg>
      <pc:sldChg chg="add">
        <pc:chgData name="Christelle NADAU" userId="001d1c5b2504e5d6" providerId="LiveId" clId="{2A48E05F-6D17-4DCE-9C9F-6E15183A353B}" dt="2025-11-05T11:32:36.128" v="2"/>
        <pc:sldMkLst>
          <pc:docMk/>
          <pc:sldMk cId="3429629336" sldId="278"/>
        </pc:sldMkLst>
      </pc:sldChg>
      <pc:sldChg chg="addSp delSp modSp add mod delAnim modAnim">
        <pc:chgData name="Christelle NADAU" userId="001d1c5b2504e5d6" providerId="LiveId" clId="{2A48E05F-6D17-4DCE-9C9F-6E15183A353B}" dt="2025-11-05T11:42:53.031" v="2161" actId="20577"/>
        <pc:sldMkLst>
          <pc:docMk/>
          <pc:sldMk cId="3053374532" sldId="279"/>
        </pc:sldMkLst>
        <pc:spChg chg="mod">
          <ac:chgData name="Christelle NADAU" userId="001d1c5b2504e5d6" providerId="LiveId" clId="{2A48E05F-6D17-4DCE-9C9F-6E15183A353B}" dt="2025-11-05T11:35:26.287" v="179" actId="1076"/>
          <ac:spMkLst>
            <pc:docMk/>
            <pc:sldMk cId="3053374532" sldId="279"/>
            <ac:spMk id="2" creationId="{B7EB920A-FF0C-F7C0-67D7-851742E831FD}"/>
          </ac:spMkLst>
        </pc:spChg>
        <pc:spChg chg="del">
          <ac:chgData name="Christelle NADAU" userId="001d1c5b2504e5d6" providerId="LiveId" clId="{2A48E05F-6D17-4DCE-9C9F-6E15183A353B}" dt="2025-11-05T11:33:25.839" v="7" actId="478"/>
          <ac:spMkLst>
            <pc:docMk/>
            <pc:sldMk cId="3053374532" sldId="279"/>
            <ac:spMk id="4" creationId="{FD5D7476-C9B2-75A5-35B4-A25684CC6146}"/>
          </ac:spMkLst>
        </pc:spChg>
        <pc:spChg chg="add mod">
          <ac:chgData name="Christelle NADAU" userId="001d1c5b2504e5d6" providerId="LiveId" clId="{2A48E05F-6D17-4DCE-9C9F-6E15183A353B}" dt="2025-11-05T11:38:09.854" v="1027" actId="20577"/>
          <ac:spMkLst>
            <pc:docMk/>
            <pc:sldMk cId="3053374532" sldId="279"/>
            <ac:spMk id="5" creationId="{1DDE5110-51EF-9DAB-C27B-B2F059C9CF81}"/>
          </ac:spMkLst>
        </pc:spChg>
        <pc:spChg chg="add mod">
          <ac:chgData name="Christelle NADAU" userId="001d1c5b2504e5d6" providerId="LiveId" clId="{2A48E05F-6D17-4DCE-9C9F-6E15183A353B}" dt="2025-11-05T11:37:43.355" v="904" actId="20577"/>
          <ac:spMkLst>
            <pc:docMk/>
            <pc:sldMk cId="3053374532" sldId="279"/>
            <ac:spMk id="6" creationId="{DB8DA370-62BE-FE05-E614-5AA5A7C1E285}"/>
          </ac:spMkLst>
        </pc:spChg>
        <pc:spChg chg="add mod">
          <ac:chgData name="Christelle NADAU" userId="001d1c5b2504e5d6" providerId="LiveId" clId="{2A48E05F-6D17-4DCE-9C9F-6E15183A353B}" dt="2025-11-05T11:42:53.031" v="2161" actId="20577"/>
          <ac:spMkLst>
            <pc:docMk/>
            <pc:sldMk cId="3053374532" sldId="279"/>
            <ac:spMk id="7" creationId="{0D4890CF-711F-A92B-2E10-C52CCE2EED4B}"/>
          </ac:spMkLst>
        </pc:spChg>
        <pc:spChg chg="del">
          <ac:chgData name="Christelle NADAU" userId="001d1c5b2504e5d6" providerId="LiveId" clId="{2A48E05F-6D17-4DCE-9C9F-6E15183A353B}" dt="2025-11-05T11:33:29.072" v="10" actId="478"/>
          <ac:spMkLst>
            <pc:docMk/>
            <pc:sldMk cId="3053374532" sldId="279"/>
            <ac:spMk id="16" creationId="{CF316CBB-4848-1023-DCD1-F3DB29D410BF}"/>
          </ac:spMkLst>
        </pc:spChg>
        <pc:picChg chg="del mod">
          <ac:chgData name="Christelle NADAU" userId="001d1c5b2504e5d6" providerId="LiveId" clId="{2A48E05F-6D17-4DCE-9C9F-6E15183A353B}" dt="2025-11-05T11:35:15.451" v="174" actId="478"/>
          <ac:picMkLst>
            <pc:docMk/>
            <pc:sldMk cId="3053374532" sldId="279"/>
            <ac:picMk id="3" creationId="{5DDE86E2-48BF-B380-B0F9-B81D3DF1669F}"/>
          </ac:picMkLst>
        </pc:picChg>
        <pc:picChg chg="del">
          <ac:chgData name="Christelle NADAU" userId="001d1c5b2504e5d6" providerId="LiveId" clId="{2A48E05F-6D17-4DCE-9C9F-6E15183A353B}" dt="2025-11-05T11:33:29.795" v="11" actId="478"/>
          <ac:picMkLst>
            <pc:docMk/>
            <pc:sldMk cId="3053374532" sldId="279"/>
            <ac:picMk id="9" creationId="{BE469429-2238-DD1A-0C0F-A71888694739}"/>
          </ac:picMkLst>
        </pc:picChg>
        <pc:picChg chg="del">
          <ac:chgData name="Christelle NADAU" userId="001d1c5b2504e5d6" providerId="LiveId" clId="{2A48E05F-6D17-4DCE-9C9F-6E15183A353B}" dt="2025-11-05T11:33:30.989" v="13" actId="478"/>
          <ac:picMkLst>
            <pc:docMk/>
            <pc:sldMk cId="3053374532" sldId="279"/>
            <ac:picMk id="11" creationId="{5B50EEED-598D-87EF-BD3C-56C022588D74}"/>
          </ac:picMkLst>
        </pc:picChg>
        <pc:picChg chg="del">
          <ac:chgData name="Christelle NADAU" userId="001d1c5b2504e5d6" providerId="LiveId" clId="{2A48E05F-6D17-4DCE-9C9F-6E15183A353B}" dt="2025-11-05T11:33:30.383" v="12" actId="478"/>
          <ac:picMkLst>
            <pc:docMk/>
            <pc:sldMk cId="3053374532" sldId="279"/>
            <ac:picMk id="12" creationId="{C1E18B00-A3A5-F18A-03E4-55914A9C2E37}"/>
          </ac:picMkLst>
        </pc:picChg>
        <pc:picChg chg="mod">
          <ac:chgData name="Christelle NADAU" userId="001d1c5b2504e5d6" providerId="LiveId" clId="{2A48E05F-6D17-4DCE-9C9F-6E15183A353B}" dt="2025-11-05T11:35:21.650" v="178" actId="1076"/>
          <ac:picMkLst>
            <pc:docMk/>
            <pc:sldMk cId="3053374532" sldId="279"/>
            <ac:picMk id="1030" creationId="{E34DB3F5-42BF-CB7C-32D1-A68765EDCFC5}"/>
          </ac:picMkLst>
        </pc:picChg>
        <pc:picChg chg="del">
          <ac:chgData name="Christelle NADAU" userId="001d1c5b2504e5d6" providerId="LiveId" clId="{2A48E05F-6D17-4DCE-9C9F-6E15183A353B}" dt="2025-11-05T11:33:27.769" v="9" actId="478"/>
          <ac:picMkLst>
            <pc:docMk/>
            <pc:sldMk cId="3053374532" sldId="279"/>
            <ac:picMk id="1034" creationId="{74501503-05C1-D911-2D9D-2024065C043A}"/>
          </ac:picMkLst>
        </pc:picChg>
        <pc:picChg chg="del">
          <ac:chgData name="Christelle NADAU" userId="001d1c5b2504e5d6" providerId="LiveId" clId="{2A48E05F-6D17-4DCE-9C9F-6E15183A353B}" dt="2025-11-05T11:33:26.908" v="8" actId="478"/>
          <ac:picMkLst>
            <pc:docMk/>
            <pc:sldMk cId="3053374532" sldId="279"/>
            <ac:picMk id="1038" creationId="{03E78D8E-7C99-1E41-AF00-8EDC29D948FE}"/>
          </ac:picMkLst>
        </pc:picChg>
      </pc:sldChg>
      <pc:sldChg chg="addSp modSp new mod modAnim">
        <pc:chgData name="Christelle NADAU" userId="001d1c5b2504e5d6" providerId="LiveId" clId="{2A48E05F-6D17-4DCE-9C9F-6E15183A353B}" dt="2025-11-05T11:53:58.772" v="4443" actId="1076"/>
        <pc:sldMkLst>
          <pc:docMk/>
          <pc:sldMk cId="3757324753" sldId="280"/>
        </pc:sldMkLst>
        <pc:spChg chg="add mod">
          <ac:chgData name="Christelle NADAU" userId="001d1c5b2504e5d6" providerId="LiveId" clId="{2A48E05F-6D17-4DCE-9C9F-6E15183A353B}" dt="2025-11-05T11:53:55.817" v="4442" actId="14100"/>
          <ac:spMkLst>
            <pc:docMk/>
            <pc:sldMk cId="3757324753" sldId="280"/>
            <ac:spMk id="2" creationId="{031726F6-5F61-87DE-C68C-4C29B67532D4}"/>
          </ac:spMkLst>
        </pc:spChg>
        <pc:spChg chg="add mod">
          <ac:chgData name="Christelle NADAU" userId="001d1c5b2504e5d6" providerId="LiveId" clId="{2A48E05F-6D17-4DCE-9C9F-6E15183A353B}" dt="2025-11-05T11:53:58.772" v="4443" actId="1076"/>
          <ac:spMkLst>
            <pc:docMk/>
            <pc:sldMk cId="3757324753" sldId="280"/>
            <ac:spMk id="6" creationId="{61B6A5EB-F5AF-DB00-B733-1C026FA0258B}"/>
          </ac:spMkLst>
        </pc:spChg>
        <pc:picChg chg="add mod">
          <ac:chgData name="Christelle NADAU" userId="001d1c5b2504e5d6" providerId="LiveId" clId="{2A48E05F-6D17-4DCE-9C9F-6E15183A353B}" dt="2025-11-05T11:53:51.059" v="4439" actId="1076"/>
          <ac:picMkLst>
            <pc:docMk/>
            <pc:sldMk cId="3757324753" sldId="280"/>
            <ac:picMk id="4" creationId="{7F594FF6-960B-6F2D-1F06-0CA25FFE8B4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064E0C81-75A3-4F50-99D2-1E23D6F2DC24}" type="datetimeFigureOut">
              <a:rPr lang="fr-FR" smtClean="0"/>
              <a:t>05/11/2025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7AA4EF1-CD28-42F0-9ED2-D6EAB82D5CFE}" type="slidenum">
              <a:rPr lang="fr-FR" smtClean="0"/>
              <a:t>‹N°›</a:t>
            </a:fld>
            <a:endParaRPr lang="fr-FR"/>
          </a:p>
        </p:txBody>
      </p:sp>
    </p:spTree>
    <p:extLst>
      <p:ext uri="{BB962C8B-B14F-4D97-AF65-F5344CB8AC3E}">
        <p14:creationId xmlns:p14="http://schemas.microsoft.com/office/powerpoint/2010/main" val="2800562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64E0C81-75A3-4F50-99D2-1E23D6F2DC24}" type="datetimeFigureOut">
              <a:rPr lang="fr-FR" smtClean="0"/>
              <a:t>05/11/2025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7AA4EF1-CD28-42F0-9ED2-D6EAB82D5CFE}" type="slidenum">
              <a:rPr lang="fr-FR" smtClean="0"/>
              <a:t>‹N°›</a:t>
            </a:fld>
            <a:endParaRPr lang="fr-FR"/>
          </a:p>
        </p:txBody>
      </p:sp>
    </p:spTree>
    <p:extLst>
      <p:ext uri="{BB962C8B-B14F-4D97-AF65-F5344CB8AC3E}">
        <p14:creationId xmlns:p14="http://schemas.microsoft.com/office/powerpoint/2010/main" val="366462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64E0C81-75A3-4F50-99D2-1E23D6F2DC24}" type="datetimeFigureOut">
              <a:rPr lang="fr-FR" smtClean="0"/>
              <a:t>05/11/2025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7AA4EF1-CD28-42F0-9ED2-D6EAB82D5CFE}" type="slidenum">
              <a:rPr lang="fr-FR" smtClean="0"/>
              <a:t>‹N°›</a:t>
            </a:fld>
            <a:endParaRPr lang="fr-FR"/>
          </a:p>
        </p:txBody>
      </p:sp>
    </p:spTree>
    <p:extLst>
      <p:ext uri="{BB962C8B-B14F-4D97-AF65-F5344CB8AC3E}">
        <p14:creationId xmlns:p14="http://schemas.microsoft.com/office/powerpoint/2010/main" val="1219833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64E0C81-75A3-4F50-99D2-1E23D6F2DC24}" type="datetimeFigureOut">
              <a:rPr lang="fr-FR" smtClean="0"/>
              <a:t>05/11/2025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7AA4EF1-CD28-42F0-9ED2-D6EAB82D5CFE}" type="slidenum">
              <a:rPr lang="fr-FR" smtClean="0"/>
              <a:t>‹N°›</a:t>
            </a:fld>
            <a:endParaRPr lang="fr-FR"/>
          </a:p>
        </p:txBody>
      </p:sp>
    </p:spTree>
    <p:extLst>
      <p:ext uri="{BB962C8B-B14F-4D97-AF65-F5344CB8AC3E}">
        <p14:creationId xmlns:p14="http://schemas.microsoft.com/office/powerpoint/2010/main" val="2092740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064E0C81-75A3-4F50-99D2-1E23D6F2DC24}" type="datetimeFigureOut">
              <a:rPr lang="fr-FR" smtClean="0"/>
              <a:t>05/11/2025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7AA4EF1-CD28-42F0-9ED2-D6EAB82D5CFE}" type="slidenum">
              <a:rPr lang="fr-FR" smtClean="0"/>
              <a:t>‹N°›</a:t>
            </a:fld>
            <a:endParaRPr lang="fr-FR"/>
          </a:p>
        </p:txBody>
      </p:sp>
    </p:spTree>
    <p:extLst>
      <p:ext uri="{BB962C8B-B14F-4D97-AF65-F5344CB8AC3E}">
        <p14:creationId xmlns:p14="http://schemas.microsoft.com/office/powerpoint/2010/main" val="1965082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64E0C81-75A3-4F50-99D2-1E23D6F2DC24}" type="datetimeFigureOut">
              <a:rPr lang="fr-FR" smtClean="0"/>
              <a:t>05/11/2025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7AA4EF1-CD28-42F0-9ED2-D6EAB82D5CFE}" type="slidenum">
              <a:rPr lang="fr-FR" smtClean="0"/>
              <a:t>‹N°›</a:t>
            </a:fld>
            <a:endParaRPr lang="fr-FR"/>
          </a:p>
        </p:txBody>
      </p:sp>
    </p:spTree>
    <p:extLst>
      <p:ext uri="{BB962C8B-B14F-4D97-AF65-F5344CB8AC3E}">
        <p14:creationId xmlns:p14="http://schemas.microsoft.com/office/powerpoint/2010/main" val="1562575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64E0C81-75A3-4F50-99D2-1E23D6F2DC24}" type="datetimeFigureOut">
              <a:rPr lang="fr-FR" smtClean="0"/>
              <a:t>05/11/2025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7AA4EF1-CD28-42F0-9ED2-D6EAB82D5CFE}" type="slidenum">
              <a:rPr lang="fr-FR" smtClean="0"/>
              <a:t>‹N°›</a:t>
            </a:fld>
            <a:endParaRPr lang="fr-FR"/>
          </a:p>
        </p:txBody>
      </p:sp>
    </p:spTree>
    <p:extLst>
      <p:ext uri="{BB962C8B-B14F-4D97-AF65-F5344CB8AC3E}">
        <p14:creationId xmlns:p14="http://schemas.microsoft.com/office/powerpoint/2010/main" val="3114724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64E0C81-75A3-4F50-99D2-1E23D6F2DC24}" type="datetimeFigureOut">
              <a:rPr lang="fr-FR" smtClean="0"/>
              <a:t>05/11/2025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7AA4EF1-CD28-42F0-9ED2-D6EAB82D5CFE}" type="slidenum">
              <a:rPr lang="fr-FR" smtClean="0"/>
              <a:t>‹N°›</a:t>
            </a:fld>
            <a:endParaRPr lang="fr-FR"/>
          </a:p>
        </p:txBody>
      </p:sp>
    </p:spTree>
    <p:extLst>
      <p:ext uri="{BB962C8B-B14F-4D97-AF65-F5344CB8AC3E}">
        <p14:creationId xmlns:p14="http://schemas.microsoft.com/office/powerpoint/2010/main" val="3315300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64E0C81-75A3-4F50-99D2-1E23D6F2DC24}" type="datetimeFigureOut">
              <a:rPr lang="fr-FR" smtClean="0"/>
              <a:t>05/11/2025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7AA4EF1-CD28-42F0-9ED2-D6EAB82D5CFE}" type="slidenum">
              <a:rPr lang="fr-FR" smtClean="0"/>
              <a:t>‹N°›</a:t>
            </a:fld>
            <a:endParaRPr lang="fr-FR"/>
          </a:p>
        </p:txBody>
      </p:sp>
    </p:spTree>
    <p:extLst>
      <p:ext uri="{BB962C8B-B14F-4D97-AF65-F5344CB8AC3E}">
        <p14:creationId xmlns:p14="http://schemas.microsoft.com/office/powerpoint/2010/main" val="2652464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064E0C81-75A3-4F50-99D2-1E23D6F2DC24}" type="datetimeFigureOut">
              <a:rPr lang="fr-FR" smtClean="0"/>
              <a:t>05/11/2025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7AA4EF1-CD28-42F0-9ED2-D6EAB82D5CFE}" type="slidenum">
              <a:rPr lang="fr-FR" smtClean="0"/>
              <a:t>‹N°›</a:t>
            </a:fld>
            <a:endParaRPr lang="fr-FR"/>
          </a:p>
        </p:txBody>
      </p:sp>
    </p:spTree>
    <p:extLst>
      <p:ext uri="{BB962C8B-B14F-4D97-AF65-F5344CB8AC3E}">
        <p14:creationId xmlns:p14="http://schemas.microsoft.com/office/powerpoint/2010/main" val="2088993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064E0C81-75A3-4F50-99D2-1E23D6F2DC24}" type="datetimeFigureOut">
              <a:rPr lang="fr-FR" smtClean="0"/>
              <a:t>05/11/2025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7AA4EF1-CD28-42F0-9ED2-D6EAB82D5CFE}" type="slidenum">
              <a:rPr lang="fr-FR" smtClean="0"/>
              <a:t>‹N°›</a:t>
            </a:fld>
            <a:endParaRPr lang="fr-FR"/>
          </a:p>
        </p:txBody>
      </p:sp>
    </p:spTree>
    <p:extLst>
      <p:ext uri="{BB962C8B-B14F-4D97-AF65-F5344CB8AC3E}">
        <p14:creationId xmlns:p14="http://schemas.microsoft.com/office/powerpoint/2010/main" val="3887676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4E0C81-75A3-4F50-99D2-1E23D6F2DC24}" type="datetimeFigureOut">
              <a:rPr lang="fr-FR" smtClean="0"/>
              <a:t>05/11/2025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AA4EF1-CD28-42F0-9ED2-D6EAB82D5CFE}" type="slidenum">
              <a:rPr lang="fr-FR" smtClean="0"/>
              <a:t>‹N°›</a:t>
            </a:fld>
            <a:endParaRPr lang="fr-FR"/>
          </a:p>
        </p:txBody>
      </p:sp>
    </p:spTree>
    <p:extLst>
      <p:ext uri="{BB962C8B-B14F-4D97-AF65-F5344CB8AC3E}">
        <p14:creationId xmlns:p14="http://schemas.microsoft.com/office/powerpoint/2010/main" val="4077057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jpeg"/><Relationship Id="rId7"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ctr"/>
            <a:r>
              <a:rPr lang="fr-FR" b="1" cap="all" dirty="0"/>
              <a:t>Le financement de l’économie</a:t>
            </a:r>
          </a:p>
        </p:txBody>
      </p:sp>
      <p:pic>
        <p:nvPicPr>
          <p:cNvPr id="1026" name="Picture 2" descr="http://www.union-auto-entrepreneurs.com/wp-content/uploads/2015/09/Fotolia_14177967_XSarbre-so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8632" y="1832671"/>
            <a:ext cx="5308617" cy="3666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45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31AC7-45D0-BD77-787B-B2BB6F66FB5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7EB920A-FF0C-F7C0-67D7-851742E831FD}"/>
              </a:ext>
            </a:extLst>
          </p:cNvPr>
          <p:cNvSpPr/>
          <p:nvPr/>
        </p:nvSpPr>
        <p:spPr>
          <a:xfrm>
            <a:off x="2543175" y="623515"/>
            <a:ext cx="7962900" cy="742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CAPITAL DEVELOPPEMENT</a:t>
            </a:r>
          </a:p>
          <a:p>
            <a:pPr algn="ctr"/>
            <a:r>
              <a:rPr lang="fr-FR" sz="2400" b="1" dirty="0"/>
              <a:t>financer le développement d’une entreprise déjà rentable</a:t>
            </a:r>
          </a:p>
        </p:txBody>
      </p:sp>
      <p:pic>
        <p:nvPicPr>
          <p:cNvPr id="1030" name="Picture 6" descr="Afficher l'image d'origine">
            <a:extLst>
              <a:ext uri="{FF2B5EF4-FFF2-40B4-BE49-F238E27FC236}">
                <a16:creationId xmlns:a16="http://schemas.microsoft.com/office/drawing/2014/main" id="{E34DB3F5-42BF-CB7C-32D1-A68765EDCF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461" y="240246"/>
            <a:ext cx="1509489" cy="1509489"/>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1DDE5110-51EF-9DAB-C27B-B2F059C9CF81}"/>
              </a:ext>
            </a:extLst>
          </p:cNvPr>
          <p:cNvSpPr txBox="1"/>
          <p:nvPr/>
        </p:nvSpPr>
        <p:spPr>
          <a:xfrm>
            <a:off x="376461" y="2871669"/>
            <a:ext cx="11439077" cy="646331"/>
          </a:xfrm>
          <a:prstGeom prst="rect">
            <a:avLst/>
          </a:prstGeom>
          <a:noFill/>
        </p:spPr>
        <p:txBody>
          <a:bodyPr wrap="square" rtlCol="0">
            <a:spAutoFit/>
          </a:bodyPr>
          <a:lstStyle/>
          <a:p>
            <a:r>
              <a:rPr lang="fr-FR" b="1" dirty="0">
                <a:latin typeface="Calibri" panose="020F0502020204030204" pitchFamily="34" charset="0"/>
                <a:ea typeface="Calibri" panose="020F0502020204030204" pitchFamily="34" charset="0"/>
                <a:cs typeface="Calibri" panose="020F0502020204030204" pitchFamily="34" charset="0"/>
              </a:rPr>
              <a:t>● </a:t>
            </a:r>
            <a:r>
              <a:rPr lang="fr-FR" b="1" dirty="0"/>
              <a:t>Pour les PME / ETI : unique solution en générale = le crédit bancaire auprès de la banque commerciale. Rares sont les PME/ETI qui ont des profits suffisants pour atteindre le besoin de </a:t>
            </a:r>
            <a:r>
              <a:rPr lang="fr-FR" b="1" dirty="0" err="1"/>
              <a:t>ré-investissement</a:t>
            </a:r>
            <a:r>
              <a:rPr lang="fr-FR" b="1" dirty="0"/>
              <a:t>. </a:t>
            </a:r>
          </a:p>
        </p:txBody>
      </p:sp>
      <p:sp>
        <p:nvSpPr>
          <p:cNvPr id="6" name="ZoneTexte 5">
            <a:extLst>
              <a:ext uri="{FF2B5EF4-FFF2-40B4-BE49-F238E27FC236}">
                <a16:creationId xmlns:a16="http://schemas.microsoft.com/office/drawing/2014/main" id="{DB8DA370-62BE-FE05-E614-5AA5A7C1E285}"/>
              </a:ext>
            </a:extLst>
          </p:cNvPr>
          <p:cNvSpPr txBox="1"/>
          <p:nvPr/>
        </p:nvSpPr>
        <p:spPr>
          <a:xfrm>
            <a:off x="1009650" y="1749735"/>
            <a:ext cx="10805889" cy="923330"/>
          </a:xfrm>
          <a:prstGeom prst="rect">
            <a:avLst/>
          </a:prstGeom>
          <a:noFill/>
        </p:spPr>
        <p:txBody>
          <a:bodyPr wrap="square" rtlCol="0">
            <a:spAutoFit/>
          </a:bodyPr>
          <a:lstStyle/>
          <a:p>
            <a:r>
              <a:rPr lang="fr-FR" dirty="0"/>
              <a:t>L’entreprise doit en permanence « grandir » pour rester sur le marché. Mais « grandir » = EVOLUER. </a:t>
            </a:r>
          </a:p>
          <a:p>
            <a:r>
              <a:rPr lang="fr-FR" dirty="0"/>
              <a:t>L’évolution ne passe pas nécessairement par l’augmentation de la taille, cad des effectifs salariés ou des locaux. Ce peut être une évolution des produits, des marchés, des stratégies de vente ou d’approvisionnement, etc…</a:t>
            </a:r>
          </a:p>
        </p:txBody>
      </p:sp>
      <p:sp>
        <p:nvSpPr>
          <p:cNvPr id="7" name="ZoneTexte 6">
            <a:extLst>
              <a:ext uri="{FF2B5EF4-FFF2-40B4-BE49-F238E27FC236}">
                <a16:creationId xmlns:a16="http://schemas.microsoft.com/office/drawing/2014/main" id="{0D4890CF-711F-A92B-2E10-C52CCE2EED4B}"/>
              </a:ext>
            </a:extLst>
          </p:cNvPr>
          <p:cNvSpPr txBox="1"/>
          <p:nvPr/>
        </p:nvSpPr>
        <p:spPr>
          <a:xfrm>
            <a:off x="376461" y="3518000"/>
            <a:ext cx="11439077" cy="3139321"/>
          </a:xfrm>
          <a:prstGeom prst="rect">
            <a:avLst/>
          </a:prstGeom>
          <a:noFill/>
        </p:spPr>
        <p:txBody>
          <a:bodyPr wrap="square" rtlCol="0">
            <a:spAutoFit/>
          </a:bodyPr>
          <a:lstStyle/>
          <a:p>
            <a:pPr algn="just"/>
            <a:r>
              <a:rPr lang="fr-FR" b="1" dirty="0">
                <a:latin typeface="Calibri" panose="020F0502020204030204" pitchFamily="34" charset="0"/>
                <a:ea typeface="Calibri" panose="020F0502020204030204" pitchFamily="34" charset="0"/>
                <a:cs typeface="Calibri" panose="020F0502020204030204" pitchFamily="34" charset="0"/>
              </a:rPr>
              <a:t>● Plusieurs schémas possibles :</a:t>
            </a:r>
          </a:p>
          <a:p>
            <a:pPr marL="285750" indent="-285750" algn="just">
              <a:buFontTx/>
              <a:buChar char="-"/>
            </a:pPr>
            <a:r>
              <a:rPr lang="fr-FR" b="1" dirty="0">
                <a:latin typeface="Calibri" panose="020F0502020204030204" pitchFamily="34" charset="0"/>
                <a:ea typeface="Calibri" panose="020F0502020204030204" pitchFamily="34" charset="0"/>
                <a:cs typeface="Calibri" panose="020F0502020204030204" pitchFamily="34" charset="0"/>
              </a:rPr>
              <a:t>La PME (start-up/licorne) est sur un créneau d’innovation qui est jugé concurrentiel par une TGE à terme. Dans ce cas, la TGE va RACHETER l’innovation à la PME, voire proposer aux entrepreneurs-innovateurs de développer leur innovation en son sein en leur offrant le support financier, administratif, juridique, marketing et le capital humain nécessaires. </a:t>
            </a:r>
            <a:endParaRPr lang="fr-FR" b="1" dirty="0"/>
          </a:p>
          <a:p>
            <a:pPr algn="just"/>
            <a:endParaRPr lang="fr-FR" b="1"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Tx/>
              <a:buChar char="-"/>
            </a:pPr>
            <a:r>
              <a:rPr lang="fr-FR" b="1" dirty="0">
                <a:latin typeface="Calibri" panose="020F0502020204030204" pitchFamily="34" charset="0"/>
                <a:ea typeface="Calibri" panose="020F0502020204030204" pitchFamily="34" charset="0"/>
                <a:cs typeface="Calibri" panose="020F0502020204030204" pitchFamily="34" charset="0"/>
              </a:rPr>
              <a:t>La PME /ETI produit un service ou un produit très spécifique. Elle peut rester indépendante sur le long terme mais sera en général sous la dépendance de grandes TGE dans le cadre de contrats de sous-traitance (dont l’activité de la PME/ETI dépend totalement). Attention, si une TGE estime que l’actif spécifique de la PME/ETI est une menace concurrentielle, elle s’efforcera de la racheter.  </a:t>
            </a:r>
          </a:p>
          <a:p>
            <a:pPr algn="just"/>
            <a:endParaRPr lang="fr-FR"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337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638174"/>
            <a:ext cx="10144125" cy="62642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400" b="1" dirty="0">
                <a:solidFill>
                  <a:schemeClr val="tx1"/>
                </a:solidFill>
              </a:rPr>
              <a:t>Comment les entreprises peuvent-elles financer leur capital développement ? </a:t>
            </a:r>
          </a:p>
        </p:txBody>
      </p:sp>
      <p:sp>
        <p:nvSpPr>
          <p:cNvPr id="3" name="Ellipse 2"/>
          <p:cNvSpPr/>
          <p:nvPr/>
        </p:nvSpPr>
        <p:spPr>
          <a:xfrm>
            <a:off x="638175" y="1768171"/>
            <a:ext cx="4036978" cy="1791917"/>
          </a:xfrm>
          <a:prstGeom prst="ellipse">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rPr>
              <a:t>EMPRUNTS</a:t>
            </a:r>
          </a:p>
        </p:txBody>
      </p:sp>
      <p:sp>
        <p:nvSpPr>
          <p:cNvPr id="4" name="Ellipse 3"/>
          <p:cNvSpPr/>
          <p:nvPr/>
        </p:nvSpPr>
        <p:spPr>
          <a:xfrm>
            <a:off x="7149830" y="1872490"/>
            <a:ext cx="4403995" cy="1713485"/>
          </a:xfrm>
          <a:prstGeom prst="ellipse">
            <a:avLst/>
          </a:prstGeom>
          <a:solidFill>
            <a:srgbClr val="0070C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rPr>
              <a:t>EMISSION D’ACTIONS</a:t>
            </a:r>
          </a:p>
        </p:txBody>
      </p:sp>
      <p:sp>
        <p:nvSpPr>
          <p:cNvPr id="7" name="Ellipse 6">
            <a:extLst>
              <a:ext uri="{FF2B5EF4-FFF2-40B4-BE49-F238E27FC236}">
                <a16:creationId xmlns:a16="http://schemas.microsoft.com/office/drawing/2014/main" id="{97676229-996B-7743-58F5-8DD9AD7D44B1}"/>
              </a:ext>
            </a:extLst>
          </p:cNvPr>
          <p:cNvSpPr/>
          <p:nvPr/>
        </p:nvSpPr>
        <p:spPr>
          <a:xfrm>
            <a:off x="3112951" y="4193870"/>
            <a:ext cx="6238876" cy="1713485"/>
          </a:xfrm>
          <a:prstGeom prst="ellipse">
            <a:avLst/>
          </a:prstGeom>
          <a:solidFill>
            <a:srgbClr val="92D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Autofinancement = réinvestissement des profits </a:t>
            </a:r>
          </a:p>
        </p:txBody>
      </p:sp>
    </p:spTree>
    <p:extLst>
      <p:ext uri="{BB962C8B-B14F-4D97-AF65-F5344CB8AC3E}">
        <p14:creationId xmlns:p14="http://schemas.microsoft.com/office/powerpoint/2010/main" val="312784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350196"/>
            <a:ext cx="9046723"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Comment les entreprises peuvent-elles se financer ? </a:t>
            </a:r>
          </a:p>
        </p:txBody>
      </p:sp>
      <p:sp>
        <p:nvSpPr>
          <p:cNvPr id="3" name="Ellipse 2"/>
          <p:cNvSpPr/>
          <p:nvPr/>
        </p:nvSpPr>
        <p:spPr>
          <a:xfrm>
            <a:off x="3745151" y="1770432"/>
            <a:ext cx="4357990" cy="2801568"/>
          </a:xfrm>
          <a:prstGeom prst="ellipse">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tx1"/>
                </a:solidFill>
              </a:rPr>
              <a:t>EMPRUNTS</a:t>
            </a:r>
          </a:p>
        </p:txBody>
      </p:sp>
    </p:spTree>
    <p:extLst>
      <p:ext uri="{BB962C8B-B14F-4D97-AF65-F5344CB8AC3E}">
        <p14:creationId xmlns:p14="http://schemas.microsoft.com/office/powerpoint/2010/main" val="103218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rganigramme : Carte perforée 2"/>
          <p:cNvSpPr/>
          <p:nvPr/>
        </p:nvSpPr>
        <p:spPr>
          <a:xfrm>
            <a:off x="2525342" y="245589"/>
            <a:ext cx="6887183" cy="836579"/>
          </a:xfrm>
          <a:prstGeom prst="flowChartPunchedCard">
            <a:avLst/>
          </a:prstGeom>
          <a:solidFill>
            <a:srgbClr val="FF0000">
              <a:alpha val="72000"/>
            </a:srgbClr>
          </a:solidFill>
        </p:spPr>
        <p:style>
          <a:lnRef idx="2">
            <a:schemeClr val="dk1"/>
          </a:lnRef>
          <a:fillRef idx="1">
            <a:schemeClr val="lt1"/>
          </a:fillRef>
          <a:effectRef idx="0">
            <a:schemeClr val="dk1"/>
          </a:effectRef>
          <a:fontRef idx="minor">
            <a:schemeClr val="dk1"/>
          </a:fontRef>
        </p:style>
        <p:txBody>
          <a:bodyPr rtlCol="0" anchor="ctr"/>
          <a:lstStyle/>
          <a:p>
            <a:pPr algn="ctr"/>
            <a:r>
              <a:rPr lang="fr-FR" sz="2000" b="1" dirty="0"/>
              <a:t>ATTENTION : CAS DES SOCIETES FINANCIERES</a:t>
            </a:r>
          </a:p>
        </p:txBody>
      </p:sp>
      <p:pic>
        <p:nvPicPr>
          <p:cNvPr id="5" name="Picture 2" descr="Afficher l'image d'origine"/>
          <p:cNvPicPr>
            <a:picLocks noChangeAspect="1" noChangeArrowheads="1"/>
          </p:cNvPicPr>
          <p:nvPr/>
        </p:nvPicPr>
        <p:blipFill rotWithShape="1">
          <a:blip r:embed="rId2">
            <a:extLst>
              <a:ext uri="{28A0092B-C50C-407E-A947-70E740481C1C}">
                <a14:useLocalDpi xmlns:a14="http://schemas.microsoft.com/office/drawing/2010/main" val="0"/>
              </a:ext>
            </a:extLst>
          </a:blip>
          <a:srcRect l="16158" r="19601"/>
          <a:stretch/>
        </p:blipFill>
        <p:spPr bwMode="auto">
          <a:xfrm>
            <a:off x="5805924" y="3906139"/>
            <a:ext cx="3096000" cy="23917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offre-fort et argent"/>
          <p:cNvPicPr>
            <a:picLocks noChangeAspect="1" noChangeArrowheads="1"/>
          </p:cNvPicPr>
          <p:nvPr/>
        </p:nvPicPr>
        <p:blipFill rotWithShape="1">
          <a:blip r:embed="rId3">
            <a:extLst>
              <a:ext uri="{28A0092B-C50C-407E-A947-70E740481C1C}">
                <a14:useLocalDpi xmlns:a14="http://schemas.microsoft.com/office/drawing/2010/main" val="0"/>
              </a:ext>
            </a:extLst>
          </a:blip>
          <a:srcRect l="3387" t="10333" r="9686" b="5997"/>
          <a:stretch/>
        </p:blipFill>
        <p:spPr bwMode="auto">
          <a:xfrm>
            <a:off x="594307" y="1488900"/>
            <a:ext cx="2382357" cy="225288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064212" y="1470013"/>
            <a:ext cx="4970834" cy="5933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En général, filiales de banques commerciales </a:t>
            </a:r>
          </a:p>
        </p:txBody>
      </p:sp>
      <p:pic>
        <p:nvPicPr>
          <p:cNvPr id="2052" name="Picture 4"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1323" y="1470013"/>
            <a:ext cx="1365520" cy="2048281"/>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9811563" y="1500435"/>
            <a:ext cx="1809345" cy="646331"/>
          </a:xfrm>
          <a:prstGeom prst="rect">
            <a:avLst/>
          </a:prstGeom>
          <a:noFill/>
        </p:spPr>
        <p:txBody>
          <a:bodyPr wrap="square" rtlCol="0">
            <a:spAutoFit/>
          </a:bodyPr>
          <a:lstStyle/>
          <a:p>
            <a:r>
              <a:rPr lang="fr-FR" dirty="0" err="1"/>
              <a:t>Cétélem</a:t>
            </a:r>
            <a:r>
              <a:rPr lang="fr-FR" dirty="0"/>
              <a:t>, filiale de BNP Paribas</a:t>
            </a:r>
          </a:p>
        </p:txBody>
      </p:sp>
      <p:pic>
        <p:nvPicPr>
          <p:cNvPr id="2054" name="Picture 6"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12525" y="2973296"/>
            <a:ext cx="2381250" cy="1314450"/>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8861898" y="4287746"/>
            <a:ext cx="3005847" cy="646331"/>
          </a:xfrm>
          <a:prstGeom prst="rect">
            <a:avLst/>
          </a:prstGeom>
          <a:noFill/>
        </p:spPr>
        <p:txBody>
          <a:bodyPr wrap="square" rtlCol="0">
            <a:spAutoFit/>
          </a:bodyPr>
          <a:lstStyle/>
          <a:p>
            <a:r>
              <a:rPr lang="fr-FR" dirty="0" err="1"/>
              <a:t>Cofidis</a:t>
            </a:r>
            <a:r>
              <a:rPr lang="fr-FR" dirty="0"/>
              <a:t> avec le Crédit Mutuel pour actionnaire majoritaire.</a:t>
            </a:r>
          </a:p>
        </p:txBody>
      </p:sp>
      <p:sp>
        <p:nvSpPr>
          <p:cNvPr id="16" name="Rectangle 15"/>
          <p:cNvSpPr/>
          <p:nvPr/>
        </p:nvSpPr>
        <p:spPr>
          <a:xfrm>
            <a:off x="3064212" y="2354219"/>
            <a:ext cx="4970834" cy="8656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Spécialisation dans le crédit à la consommation</a:t>
            </a:r>
          </a:p>
          <a:p>
            <a:pPr algn="ctr"/>
            <a:r>
              <a:rPr lang="fr-FR" dirty="0">
                <a:solidFill>
                  <a:schemeClr val="tx1"/>
                </a:solidFill>
              </a:rPr>
              <a:t>Les dépôts font les crédits </a:t>
            </a:r>
          </a:p>
          <a:p>
            <a:pPr algn="ctr"/>
            <a:r>
              <a:rPr lang="fr-FR" b="1" dirty="0">
                <a:solidFill>
                  <a:schemeClr val="tx1"/>
                </a:solidFill>
              </a:rPr>
              <a:t>= Intermédiation financière</a:t>
            </a:r>
          </a:p>
        </p:txBody>
      </p:sp>
      <p:pic>
        <p:nvPicPr>
          <p:cNvPr id="2058" name="Picture 10" descr="Afficher l'image d'origine"/>
          <p:cNvPicPr>
            <a:picLocks noChangeAspect="1" noChangeArrowheads="1"/>
          </p:cNvPicPr>
          <p:nvPr/>
        </p:nvPicPr>
        <p:blipFill rotWithShape="1">
          <a:blip r:embed="rId6">
            <a:extLst>
              <a:ext uri="{28A0092B-C50C-407E-A947-70E740481C1C}">
                <a14:useLocalDpi xmlns:a14="http://schemas.microsoft.com/office/drawing/2010/main" val="0"/>
              </a:ext>
            </a:extLst>
          </a:blip>
          <a:srcRect l="14613" t="78" r="17354" b="-78"/>
          <a:stretch/>
        </p:blipFill>
        <p:spPr bwMode="auto">
          <a:xfrm>
            <a:off x="1728000" y="3744000"/>
            <a:ext cx="2592000" cy="285750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Connecteur droit 13"/>
          <p:cNvCxnSpPr/>
          <p:nvPr/>
        </p:nvCxnSpPr>
        <p:spPr>
          <a:xfrm>
            <a:off x="6032638" y="3630521"/>
            <a:ext cx="2558811" cy="2838373"/>
          </a:xfrm>
          <a:prstGeom prst="line">
            <a:avLst/>
          </a:prstGeom>
          <a:ln w="155575">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flipH="1">
            <a:off x="5805924" y="3741781"/>
            <a:ext cx="2585399" cy="2556146"/>
          </a:xfrm>
          <a:prstGeom prst="line">
            <a:avLst/>
          </a:prstGeom>
          <a:ln w="155575">
            <a:solidFill>
              <a:srgbClr val="FF0000">
                <a:alpha val="7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28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p:cTn id="17" dur="500" fill="hold"/>
                                        <p:tgtEl>
                                          <p:spTgt spid="2052"/>
                                        </p:tgtEl>
                                        <p:attrNameLst>
                                          <p:attrName>ppt_w</p:attrName>
                                        </p:attrNameLst>
                                      </p:cBhvr>
                                      <p:tavLst>
                                        <p:tav tm="0">
                                          <p:val>
                                            <p:fltVal val="0"/>
                                          </p:val>
                                        </p:tav>
                                        <p:tav tm="100000">
                                          <p:val>
                                            <p:strVal val="#ppt_w"/>
                                          </p:val>
                                        </p:tav>
                                      </p:tavLst>
                                    </p:anim>
                                    <p:anim calcmode="lin" valueType="num">
                                      <p:cBhvr>
                                        <p:cTn id="18" dur="500" fill="hold"/>
                                        <p:tgtEl>
                                          <p:spTgt spid="2052"/>
                                        </p:tgtEl>
                                        <p:attrNameLst>
                                          <p:attrName>ppt_h</p:attrName>
                                        </p:attrNameLst>
                                      </p:cBhvr>
                                      <p:tavLst>
                                        <p:tav tm="0">
                                          <p:val>
                                            <p:fltVal val="0"/>
                                          </p:val>
                                        </p:tav>
                                        <p:tav tm="100000">
                                          <p:val>
                                            <p:strVal val="#ppt_h"/>
                                          </p:val>
                                        </p:tav>
                                      </p:tavLst>
                                    </p:anim>
                                    <p:animEffect transition="in" filter="fade">
                                      <p:cBhvr>
                                        <p:cTn id="19" dur="500"/>
                                        <p:tgtEl>
                                          <p:spTgt spid="205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054"/>
                                        </p:tgtEl>
                                        <p:attrNameLst>
                                          <p:attrName>style.visibility</p:attrName>
                                        </p:attrNameLst>
                                      </p:cBhvr>
                                      <p:to>
                                        <p:strVal val="visible"/>
                                      </p:to>
                                    </p:set>
                                    <p:anim calcmode="lin" valueType="num">
                                      <p:cBhvr>
                                        <p:cTn id="31" dur="500" fill="hold"/>
                                        <p:tgtEl>
                                          <p:spTgt spid="2054"/>
                                        </p:tgtEl>
                                        <p:attrNameLst>
                                          <p:attrName>ppt_w</p:attrName>
                                        </p:attrNameLst>
                                      </p:cBhvr>
                                      <p:tavLst>
                                        <p:tav tm="0">
                                          <p:val>
                                            <p:fltVal val="0"/>
                                          </p:val>
                                        </p:tav>
                                        <p:tav tm="100000">
                                          <p:val>
                                            <p:strVal val="#ppt_w"/>
                                          </p:val>
                                        </p:tav>
                                      </p:tavLst>
                                    </p:anim>
                                    <p:anim calcmode="lin" valueType="num">
                                      <p:cBhvr>
                                        <p:cTn id="32" dur="500" fill="hold"/>
                                        <p:tgtEl>
                                          <p:spTgt spid="2054"/>
                                        </p:tgtEl>
                                        <p:attrNameLst>
                                          <p:attrName>ppt_h</p:attrName>
                                        </p:attrNameLst>
                                      </p:cBhvr>
                                      <p:tavLst>
                                        <p:tav tm="0">
                                          <p:val>
                                            <p:fltVal val="0"/>
                                          </p:val>
                                        </p:tav>
                                        <p:tav tm="100000">
                                          <p:val>
                                            <p:strVal val="#ppt_h"/>
                                          </p:val>
                                        </p:tav>
                                      </p:tavLst>
                                    </p:anim>
                                    <p:animEffect transition="in" filter="fade">
                                      <p:cBhvr>
                                        <p:cTn id="33" dur="500"/>
                                        <p:tgtEl>
                                          <p:spTgt spid="205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randombar(horizontal)">
                                      <p:cBhvr>
                                        <p:cTn id="45" dur="500"/>
                                        <p:tgtEl>
                                          <p:spTgt spid="16"/>
                                        </p:tgtEl>
                                      </p:cBhvr>
                                    </p:animEffect>
                                  </p:childTnLst>
                                </p:cTn>
                              </p:par>
                              <p:par>
                                <p:cTn id="46" presetID="14" presetClass="entr" presetSubtype="10" fill="hold" nodeType="withEffect">
                                  <p:stCondLst>
                                    <p:cond delay="0"/>
                                  </p:stCondLst>
                                  <p:childTnLst>
                                    <p:set>
                                      <p:cBhvr>
                                        <p:cTn id="47" dur="1" fill="hold">
                                          <p:stCondLst>
                                            <p:cond delay="0"/>
                                          </p:stCondLst>
                                        </p:cTn>
                                        <p:tgtEl>
                                          <p:spTgt spid="2058"/>
                                        </p:tgtEl>
                                        <p:attrNameLst>
                                          <p:attrName>style.visibility</p:attrName>
                                        </p:attrNameLst>
                                      </p:cBhvr>
                                      <p:to>
                                        <p:strVal val="visible"/>
                                      </p:to>
                                    </p:set>
                                    <p:animEffect transition="in" filter="randombar(horizontal)">
                                      <p:cBhvr>
                                        <p:cTn id="48" dur="500"/>
                                        <p:tgtEl>
                                          <p:spTgt spid="2058"/>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circle(in)">
                                      <p:cBhvr>
                                        <p:cTn id="53" dur="2000"/>
                                        <p:tgtEl>
                                          <p:spTgt spid="5"/>
                                        </p:tgtEl>
                                      </p:cBhvr>
                                    </p:animEffect>
                                  </p:childTnLst>
                                </p:cTn>
                              </p:par>
                              <p:par>
                                <p:cTn id="54" presetID="21" presetClass="entr" presetSubtype="1"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heel(1)">
                                      <p:cBhvr>
                                        <p:cTn id="56" dur="2000"/>
                                        <p:tgtEl>
                                          <p:spTgt spid="14"/>
                                        </p:tgtEl>
                                      </p:cBhvr>
                                    </p:animEffect>
                                  </p:childTnLst>
                                </p:cTn>
                              </p:par>
                              <p:par>
                                <p:cTn id="57" presetID="6" presetClass="entr" presetSubtype="16"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circle(in)">
                                      <p:cBhvr>
                                        <p:cTn id="59"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1" grpId="0"/>
      <p:bldP spid="12"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rganigramme : Carte perforée 2"/>
          <p:cNvSpPr/>
          <p:nvPr/>
        </p:nvSpPr>
        <p:spPr>
          <a:xfrm>
            <a:off x="2924782" y="382927"/>
            <a:ext cx="6887183" cy="523479"/>
          </a:xfrm>
          <a:prstGeom prst="flowChartPunchedCard">
            <a:avLst/>
          </a:prstGeom>
          <a:solidFill>
            <a:srgbClr val="FF0000">
              <a:alpha val="72000"/>
            </a:srgbClr>
          </a:solidFill>
        </p:spPr>
        <p:style>
          <a:lnRef idx="2">
            <a:schemeClr val="dk1"/>
          </a:lnRef>
          <a:fillRef idx="1">
            <a:schemeClr val="lt1"/>
          </a:fillRef>
          <a:effectRef idx="0">
            <a:schemeClr val="dk1"/>
          </a:effectRef>
          <a:fontRef idx="minor">
            <a:schemeClr val="dk1"/>
          </a:fontRef>
        </p:style>
        <p:txBody>
          <a:bodyPr rtlCol="0" anchor="ctr"/>
          <a:lstStyle/>
          <a:p>
            <a:pPr algn="ctr"/>
            <a:r>
              <a:rPr lang="fr-FR" sz="2000" b="1" dirty="0"/>
              <a:t>Cas n°3 : EMPRUNT OBLIGATAIRE</a:t>
            </a:r>
          </a:p>
        </p:txBody>
      </p:sp>
      <p:pic>
        <p:nvPicPr>
          <p:cNvPr id="3076" name="Picture 4" descr="Résultat de recherche d'images pour &quot;entreprise picto&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4666" y="2393591"/>
            <a:ext cx="1658525" cy="157954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4380" y="2795687"/>
            <a:ext cx="3455346" cy="2354904"/>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2" descr="Résultat de recherche d'images pour &quot;bonhomme vendeur&quo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14" descr="Résultat de recherche d'images pour &quot;bonhomme vendeur&quot;"/>
          <p:cNvSpPr>
            <a:spLocks noChangeAspect="1" noChangeArrowheads="1"/>
          </p:cNvSpPr>
          <p:nvPr/>
        </p:nvSpPr>
        <p:spPr bwMode="auto">
          <a:xfrm>
            <a:off x="6096000" y="3581400"/>
            <a:ext cx="304800" cy="15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88" name="Picture 16" descr="Afficher l'image d'origine"/>
          <p:cNvPicPr>
            <a:picLocks noChangeAspect="1" noChangeArrowheads="1"/>
          </p:cNvPicPr>
          <p:nvPr/>
        </p:nvPicPr>
        <p:blipFill rotWithShape="1">
          <a:blip r:embed="rId4">
            <a:extLst>
              <a:ext uri="{28A0092B-C50C-407E-A947-70E740481C1C}">
                <a14:useLocalDpi xmlns:a14="http://schemas.microsoft.com/office/drawing/2010/main" val="0"/>
              </a:ext>
            </a:extLst>
          </a:blip>
          <a:srcRect l="10629" t="14279" r="16143" b="17218"/>
          <a:stretch/>
        </p:blipFill>
        <p:spPr bwMode="auto">
          <a:xfrm>
            <a:off x="1884737" y="1857098"/>
            <a:ext cx="2080089" cy="194589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1680" y="3823836"/>
            <a:ext cx="2246177" cy="2246177"/>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2898843" y="2044989"/>
            <a:ext cx="1174108" cy="369332"/>
          </a:xfrm>
          <a:prstGeom prst="rect">
            <a:avLst/>
          </a:prstGeom>
          <a:noFill/>
        </p:spPr>
        <p:txBody>
          <a:bodyPr wrap="square" rtlCol="0">
            <a:spAutoFit/>
          </a:bodyPr>
          <a:lstStyle/>
          <a:p>
            <a:r>
              <a:rPr lang="fr-FR" dirty="0"/>
              <a:t>Particulier</a:t>
            </a:r>
          </a:p>
        </p:txBody>
      </p:sp>
      <p:sp>
        <p:nvSpPr>
          <p:cNvPr id="8" name="ZoneTexte 7"/>
          <p:cNvSpPr txBox="1"/>
          <p:nvPr/>
        </p:nvSpPr>
        <p:spPr>
          <a:xfrm>
            <a:off x="1292419" y="5934410"/>
            <a:ext cx="2648302" cy="646331"/>
          </a:xfrm>
          <a:prstGeom prst="rect">
            <a:avLst/>
          </a:prstGeom>
          <a:noFill/>
        </p:spPr>
        <p:txBody>
          <a:bodyPr wrap="square" rtlCol="0">
            <a:spAutoFit/>
          </a:bodyPr>
          <a:lstStyle/>
          <a:p>
            <a:pPr algn="ctr"/>
            <a:r>
              <a:rPr lang="fr-FR" dirty="0"/>
              <a:t>Organisme</a:t>
            </a:r>
          </a:p>
          <a:p>
            <a:pPr algn="ctr"/>
            <a:r>
              <a:rPr lang="fr-FR" dirty="0"/>
              <a:t>Ex: Banques commerciales</a:t>
            </a:r>
          </a:p>
        </p:txBody>
      </p:sp>
      <p:cxnSp>
        <p:nvCxnSpPr>
          <p:cNvPr id="10" name="Connecteur droit avec flèche 9"/>
          <p:cNvCxnSpPr/>
          <p:nvPr/>
        </p:nvCxnSpPr>
        <p:spPr>
          <a:xfrm flipH="1">
            <a:off x="8511273" y="3636523"/>
            <a:ext cx="1503393" cy="0"/>
          </a:xfrm>
          <a:prstGeom prst="straightConnector1">
            <a:avLst/>
          </a:prstGeom>
          <a:ln w="857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2" name="Flèche : angle droit 11"/>
          <p:cNvSpPr/>
          <p:nvPr/>
        </p:nvSpPr>
        <p:spPr>
          <a:xfrm rot="16200000">
            <a:off x="5001849" y="970818"/>
            <a:ext cx="1046013" cy="262737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Flèche : angle droit 20"/>
          <p:cNvSpPr/>
          <p:nvPr/>
        </p:nvSpPr>
        <p:spPr>
          <a:xfrm rot="16200000" flipH="1">
            <a:off x="5062791" y="4260749"/>
            <a:ext cx="924131" cy="262737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 droite 12"/>
          <p:cNvSpPr/>
          <p:nvPr/>
        </p:nvSpPr>
        <p:spPr>
          <a:xfrm>
            <a:off x="3103637" y="1063624"/>
            <a:ext cx="6159332" cy="570697"/>
          </a:xfrm>
          <a:prstGeom prst="rightArrow">
            <a:avLst/>
          </a:prstGeom>
          <a:solidFill>
            <a:srgbClr val="FFFF00"/>
          </a:solidFill>
          <a:ln cmpd="thinThick">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500 Francs</a:t>
            </a:r>
          </a:p>
        </p:txBody>
      </p:sp>
      <p:sp>
        <p:nvSpPr>
          <p:cNvPr id="23" name="Flèche : droite 22"/>
          <p:cNvSpPr/>
          <p:nvPr/>
        </p:nvSpPr>
        <p:spPr>
          <a:xfrm>
            <a:off x="3924138" y="6010044"/>
            <a:ext cx="5278228" cy="570697"/>
          </a:xfrm>
          <a:prstGeom prst="rightArrow">
            <a:avLst/>
          </a:prstGeom>
          <a:solidFill>
            <a:srgbClr val="FFFF00"/>
          </a:solidFill>
          <a:ln cmpd="thinThick">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500 Francs</a:t>
            </a:r>
          </a:p>
        </p:txBody>
      </p:sp>
      <p:sp>
        <p:nvSpPr>
          <p:cNvPr id="14" name="ZoneTexte 13"/>
          <p:cNvSpPr txBox="1"/>
          <p:nvPr/>
        </p:nvSpPr>
        <p:spPr>
          <a:xfrm>
            <a:off x="4766793" y="1837135"/>
            <a:ext cx="1955260" cy="369332"/>
          </a:xfrm>
          <a:prstGeom prst="rect">
            <a:avLst/>
          </a:prstGeom>
          <a:noFill/>
        </p:spPr>
        <p:txBody>
          <a:bodyPr wrap="square" rtlCol="0">
            <a:spAutoFit/>
          </a:bodyPr>
          <a:lstStyle/>
          <a:p>
            <a:r>
              <a:rPr lang="fr-FR" dirty="0"/>
              <a:t>Taux d’intérêt</a:t>
            </a:r>
          </a:p>
        </p:txBody>
      </p:sp>
      <p:sp>
        <p:nvSpPr>
          <p:cNvPr id="25" name="ZoneTexte 24"/>
          <p:cNvSpPr txBox="1"/>
          <p:nvPr/>
        </p:nvSpPr>
        <p:spPr>
          <a:xfrm>
            <a:off x="4766793" y="5614132"/>
            <a:ext cx="1955260" cy="369332"/>
          </a:xfrm>
          <a:prstGeom prst="rect">
            <a:avLst/>
          </a:prstGeom>
          <a:noFill/>
        </p:spPr>
        <p:txBody>
          <a:bodyPr wrap="square" rtlCol="0">
            <a:spAutoFit/>
          </a:bodyPr>
          <a:lstStyle/>
          <a:p>
            <a:r>
              <a:rPr lang="fr-FR" dirty="0"/>
              <a:t>Taux d’intérêt</a:t>
            </a:r>
          </a:p>
        </p:txBody>
      </p:sp>
      <p:sp>
        <p:nvSpPr>
          <p:cNvPr id="15" name="ZoneTexte 14"/>
          <p:cNvSpPr txBox="1"/>
          <p:nvPr/>
        </p:nvSpPr>
        <p:spPr>
          <a:xfrm>
            <a:off x="8900809" y="4023595"/>
            <a:ext cx="2895661" cy="923330"/>
          </a:xfrm>
          <a:prstGeom prst="rect">
            <a:avLst/>
          </a:prstGeom>
          <a:noFill/>
        </p:spPr>
        <p:txBody>
          <a:bodyPr wrap="square" rtlCol="0">
            <a:spAutoFit/>
          </a:bodyPr>
          <a:lstStyle/>
          <a:p>
            <a:pPr algn="ctr"/>
            <a:r>
              <a:rPr lang="fr-FR" dirty="0"/>
              <a:t>A échéance, l’entreprise rembourse le montant initial de l’obligation à ses porteurs</a:t>
            </a:r>
          </a:p>
        </p:txBody>
      </p:sp>
      <p:pic>
        <p:nvPicPr>
          <p:cNvPr id="3096" name="Picture 24" descr="A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9492" y="1130115"/>
            <a:ext cx="1013969" cy="101922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4" descr="A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9850" y="5361050"/>
            <a:ext cx="1013969" cy="101922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4" descr="A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98806" y="1986762"/>
            <a:ext cx="632774" cy="63605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4" descr="A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54760" y="4938385"/>
            <a:ext cx="632774" cy="63605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offre-fort et argent"/>
          <p:cNvPicPr>
            <a:picLocks noChangeAspect="1" noChangeArrowheads="1"/>
          </p:cNvPicPr>
          <p:nvPr/>
        </p:nvPicPr>
        <p:blipFill rotWithShape="1">
          <a:blip r:embed="rId7">
            <a:extLst>
              <a:ext uri="{28A0092B-C50C-407E-A947-70E740481C1C}">
                <a14:useLocalDpi xmlns:a14="http://schemas.microsoft.com/office/drawing/2010/main" val="0"/>
              </a:ext>
            </a:extLst>
          </a:blip>
          <a:srcRect l="3387" t="10333" r="9686" b="5997"/>
          <a:stretch/>
        </p:blipFill>
        <p:spPr bwMode="auto">
          <a:xfrm>
            <a:off x="437003" y="4904010"/>
            <a:ext cx="1169599" cy="1106034"/>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Afficher l'image d'origine"/>
          <p:cNvPicPr>
            <a:picLocks noChangeAspect="1" noChangeArrowheads="1"/>
          </p:cNvPicPr>
          <p:nvPr/>
        </p:nvPicPr>
        <p:blipFill rotWithShape="1">
          <a:blip r:embed="rId8">
            <a:extLst>
              <a:ext uri="{28A0092B-C50C-407E-A947-70E740481C1C}">
                <a14:useLocalDpi xmlns:a14="http://schemas.microsoft.com/office/drawing/2010/main" val="0"/>
              </a:ext>
            </a:extLst>
          </a:blip>
          <a:srcRect t="1" b="4419"/>
          <a:stretch/>
        </p:blipFill>
        <p:spPr bwMode="auto">
          <a:xfrm>
            <a:off x="779283" y="2837834"/>
            <a:ext cx="1026271" cy="900000"/>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p:cNvSpPr txBox="1"/>
          <p:nvPr/>
        </p:nvSpPr>
        <p:spPr>
          <a:xfrm>
            <a:off x="4727932" y="2149338"/>
            <a:ext cx="1835320" cy="338554"/>
          </a:xfrm>
          <a:prstGeom prst="rect">
            <a:avLst/>
          </a:prstGeom>
          <a:noFill/>
        </p:spPr>
        <p:txBody>
          <a:bodyPr wrap="square" rtlCol="0">
            <a:spAutoFit/>
          </a:bodyPr>
          <a:lstStyle/>
          <a:p>
            <a:r>
              <a:rPr lang="fr-FR" sz="1600" b="1" dirty="0"/>
              <a:t>= Taux de coupon</a:t>
            </a:r>
          </a:p>
        </p:txBody>
      </p:sp>
      <p:sp>
        <p:nvSpPr>
          <p:cNvPr id="37" name="ZoneTexte 36"/>
          <p:cNvSpPr txBox="1"/>
          <p:nvPr/>
        </p:nvSpPr>
        <p:spPr>
          <a:xfrm>
            <a:off x="4716037" y="5332046"/>
            <a:ext cx="1835320" cy="338554"/>
          </a:xfrm>
          <a:prstGeom prst="rect">
            <a:avLst/>
          </a:prstGeom>
          <a:noFill/>
        </p:spPr>
        <p:txBody>
          <a:bodyPr wrap="square" rtlCol="0">
            <a:spAutoFit/>
          </a:bodyPr>
          <a:lstStyle/>
          <a:p>
            <a:r>
              <a:rPr lang="fr-FR" sz="1600" b="1" dirty="0"/>
              <a:t>= Taux de coupon</a:t>
            </a:r>
          </a:p>
        </p:txBody>
      </p:sp>
    </p:spTree>
    <p:extLst>
      <p:ext uri="{BB962C8B-B14F-4D97-AF65-F5344CB8AC3E}">
        <p14:creationId xmlns:p14="http://schemas.microsoft.com/office/powerpoint/2010/main" val="41399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080"/>
                                        </p:tgtEl>
                                        <p:attrNameLst>
                                          <p:attrName>style.visibility</p:attrName>
                                        </p:attrNameLst>
                                      </p:cBhvr>
                                      <p:to>
                                        <p:strVal val="visible"/>
                                      </p:to>
                                    </p:set>
                                    <p:animEffect transition="in" filter="randombar(horizontal)">
                                      <p:cBhvr>
                                        <p:cTn id="21" dur="500"/>
                                        <p:tgtEl>
                                          <p:spTgt spid="308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088"/>
                                        </p:tgtEl>
                                        <p:attrNameLst>
                                          <p:attrName>style.visibility</p:attrName>
                                        </p:attrNameLst>
                                      </p:cBhvr>
                                      <p:to>
                                        <p:strVal val="visible"/>
                                      </p:to>
                                    </p:set>
                                    <p:anim calcmode="lin" valueType="num">
                                      <p:cBhvr>
                                        <p:cTn id="26" dur="500" fill="hold"/>
                                        <p:tgtEl>
                                          <p:spTgt spid="3088"/>
                                        </p:tgtEl>
                                        <p:attrNameLst>
                                          <p:attrName>ppt_w</p:attrName>
                                        </p:attrNameLst>
                                      </p:cBhvr>
                                      <p:tavLst>
                                        <p:tav tm="0">
                                          <p:val>
                                            <p:fltVal val="0"/>
                                          </p:val>
                                        </p:tav>
                                        <p:tav tm="100000">
                                          <p:val>
                                            <p:strVal val="#ppt_w"/>
                                          </p:val>
                                        </p:tav>
                                      </p:tavLst>
                                    </p:anim>
                                    <p:anim calcmode="lin" valueType="num">
                                      <p:cBhvr>
                                        <p:cTn id="27" dur="500" fill="hold"/>
                                        <p:tgtEl>
                                          <p:spTgt spid="3088"/>
                                        </p:tgtEl>
                                        <p:attrNameLst>
                                          <p:attrName>ppt_h</p:attrName>
                                        </p:attrNameLst>
                                      </p:cBhvr>
                                      <p:tavLst>
                                        <p:tav tm="0">
                                          <p:val>
                                            <p:fltVal val="0"/>
                                          </p:val>
                                        </p:tav>
                                        <p:tav tm="100000">
                                          <p:val>
                                            <p:strVal val="#ppt_h"/>
                                          </p:val>
                                        </p:tav>
                                      </p:tavLst>
                                    </p:anim>
                                    <p:animEffect transition="in" filter="fade">
                                      <p:cBhvr>
                                        <p:cTn id="28" dur="500"/>
                                        <p:tgtEl>
                                          <p:spTgt spid="308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098"/>
                                        </p:tgtEl>
                                        <p:attrNameLst>
                                          <p:attrName>style.visibility</p:attrName>
                                        </p:attrNameLst>
                                      </p:cBhvr>
                                      <p:to>
                                        <p:strVal val="visible"/>
                                      </p:to>
                                    </p:set>
                                    <p:anim calcmode="lin" valueType="num">
                                      <p:cBhvr>
                                        <p:cTn id="33" dur="500" fill="hold"/>
                                        <p:tgtEl>
                                          <p:spTgt spid="3098"/>
                                        </p:tgtEl>
                                        <p:attrNameLst>
                                          <p:attrName>ppt_w</p:attrName>
                                        </p:attrNameLst>
                                      </p:cBhvr>
                                      <p:tavLst>
                                        <p:tav tm="0">
                                          <p:val>
                                            <p:fltVal val="0"/>
                                          </p:val>
                                        </p:tav>
                                        <p:tav tm="100000">
                                          <p:val>
                                            <p:strVal val="#ppt_w"/>
                                          </p:val>
                                        </p:tav>
                                      </p:tavLst>
                                    </p:anim>
                                    <p:anim calcmode="lin" valueType="num">
                                      <p:cBhvr>
                                        <p:cTn id="34" dur="500" fill="hold"/>
                                        <p:tgtEl>
                                          <p:spTgt spid="3098"/>
                                        </p:tgtEl>
                                        <p:attrNameLst>
                                          <p:attrName>ppt_h</p:attrName>
                                        </p:attrNameLst>
                                      </p:cBhvr>
                                      <p:tavLst>
                                        <p:tav tm="0">
                                          <p:val>
                                            <p:fltVal val="0"/>
                                          </p:val>
                                        </p:tav>
                                        <p:tav tm="100000">
                                          <p:val>
                                            <p:strVal val="#ppt_h"/>
                                          </p:val>
                                        </p:tav>
                                      </p:tavLst>
                                    </p:anim>
                                    <p:animEffect transition="in" filter="fade">
                                      <p:cBhvr>
                                        <p:cTn id="35" dur="500"/>
                                        <p:tgtEl>
                                          <p:spTgt spid="309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randombar(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nodeType="clickEffect">
                                  <p:stCondLst>
                                    <p:cond delay="0"/>
                                  </p:stCondLst>
                                  <p:childTnLst>
                                    <p:set>
                                      <p:cBhvr>
                                        <p:cTn id="51" dur="1" fill="hold">
                                          <p:stCondLst>
                                            <p:cond delay="0"/>
                                          </p:stCondLst>
                                        </p:cTn>
                                        <p:tgtEl>
                                          <p:spTgt spid="3096"/>
                                        </p:tgtEl>
                                        <p:attrNameLst>
                                          <p:attrName>style.visibility</p:attrName>
                                        </p:attrNameLst>
                                      </p:cBhvr>
                                      <p:to>
                                        <p:strVal val="visible"/>
                                      </p:to>
                                    </p:set>
                                    <p:animEffect transition="in" filter="wipe(down)">
                                      <p:cBhvr>
                                        <p:cTn id="52" dur="580">
                                          <p:stCondLst>
                                            <p:cond delay="0"/>
                                          </p:stCondLst>
                                        </p:cTn>
                                        <p:tgtEl>
                                          <p:spTgt spid="3096"/>
                                        </p:tgtEl>
                                      </p:cBhvr>
                                    </p:animEffect>
                                    <p:anim calcmode="lin" valueType="num">
                                      <p:cBhvr>
                                        <p:cTn id="53" dur="1822" tmFilter="0,0; 0.14,0.36; 0.43,0.73; 0.71,0.91; 1.0,1.0">
                                          <p:stCondLst>
                                            <p:cond delay="0"/>
                                          </p:stCondLst>
                                        </p:cTn>
                                        <p:tgtEl>
                                          <p:spTgt spid="3096"/>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3096"/>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3096"/>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3096"/>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3096"/>
                                        </p:tgtEl>
                                        <p:attrNameLst>
                                          <p:attrName>ppt_y</p:attrName>
                                        </p:attrNameLst>
                                      </p:cBhvr>
                                      <p:tavLst>
                                        <p:tav tm="0" fmla="#ppt_y-sin(pi*$)/81">
                                          <p:val>
                                            <p:fltVal val="0"/>
                                          </p:val>
                                        </p:tav>
                                        <p:tav tm="100000">
                                          <p:val>
                                            <p:fltVal val="1"/>
                                          </p:val>
                                        </p:tav>
                                      </p:tavLst>
                                    </p:anim>
                                    <p:animScale>
                                      <p:cBhvr>
                                        <p:cTn id="58" dur="26">
                                          <p:stCondLst>
                                            <p:cond delay="650"/>
                                          </p:stCondLst>
                                        </p:cTn>
                                        <p:tgtEl>
                                          <p:spTgt spid="3096"/>
                                        </p:tgtEl>
                                      </p:cBhvr>
                                      <p:to x="100000" y="60000"/>
                                    </p:animScale>
                                    <p:animScale>
                                      <p:cBhvr>
                                        <p:cTn id="59" dur="166" decel="50000">
                                          <p:stCondLst>
                                            <p:cond delay="676"/>
                                          </p:stCondLst>
                                        </p:cTn>
                                        <p:tgtEl>
                                          <p:spTgt spid="3096"/>
                                        </p:tgtEl>
                                      </p:cBhvr>
                                      <p:to x="100000" y="100000"/>
                                    </p:animScale>
                                    <p:animScale>
                                      <p:cBhvr>
                                        <p:cTn id="60" dur="26">
                                          <p:stCondLst>
                                            <p:cond delay="1312"/>
                                          </p:stCondLst>
                                        </p:cTn>
                                        <p:tgtEl>
                                          <p:spTgt spid="3096"/>
                                        </p:tgtEl>
                                      </p:cBhvr>
                                      <p:to x="100000" y="80000"/>
                                    </p:animScale>
                                    <p:animScale>
                                      <p:cBhvr>
                                        <p:cTn id="61" dur="166" decel="50000">
                                          <p:stCondLst>
                                            <p:cond delay="1338"/>
                                          </p:stCondLst>
                                        </p:cTn>
                                        <p:tgtEl>
                                          <p:spTgt spid="3096"/>
                                        </p:tgtEl>
                                      </p:cBhvr>
                                      <p:to x="100000" y="100000"/>
                                    </p:animScale>
                                    <p:animScale>
                                      <p:cBhvr>
                                        <p:cTn id="62" dur="26">
                                          <p:stCondLst>
                                            <p:cond delay="1642"/>
                                          </p:stCondLst>
                                        </p:cTn>
                                        <p:tgtEl>
                                          <p:spTgt spid="3096"/>
                                        </p:tgtEl>
                                      </p:cBhvr>
                                      <p:to x="100000" y="90000"/>
                                    </p:animScale>
                                    <p:animScale>
                                      <p:cBhvr>
                                        <p:cTn id="63" dur="166" decel="50000">
                                          <p:stCondLst>
                                            <p:cond delay="1668"/>
                                          </p:stCondLst>
                                        </p:cTn>
                                        <p:tgtEl>
                                          <p:spTgt spid="3096"/>
                                        </p:tgtEl>
                                      </p:cBhvr>
                                      <p:to x="100000" y="100000"/>
                                    </p:animScale>
                                    <p:animScale>
                                      <p:cBhvr>
                                        <p:cTn id="64" dur="26">
                                          <p:stCondLst>
                                            <p:cond delay="1808"/>
                                          </p:stCondLst>
                                        </p:cTn>
                                        <p:tgtEl>
                                          <p:spTgt spid="3096"/>
                                        </p:tgtEl>
                                      </p:cBhvr>
                                      <p:to x="100000" y="95000"/>
                                    </p:animScale>
                                    <p:animScale>
                                      <p:cBhvr>
                                        <p:cTn id="65" dur="166" decel="50000">
                                          <p:stCondLst>
                                            <p:cond delay="1834"/>
                                          </p:stCondLst>
                                        </p:cTn>
                                        <p:tgtEl>
                                          <p:spTgt spid="3096"/>
                                        </p:tgtEl>
                                      </p:cBhvr>
                                      <p:to x="100000" y="100000"/>
                                    </p:animScale>
                                  </p:childTnLst>
                                </p:cTn>
                              </p:par>
                              <p:par>
                                <p:cTn id="66" presetID="26" presetClass="entr" presetSubtype="0" fill="hold"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80">
                                          <p:stCondLst>
                                            <p:cond delay="0"/>
                                          </p:stCondLst>
                                        </p:cTn>
                                        <p:tgtEl>
                                          <p:spTgt spid="31"/>
                                        </p:tgtEl>
                                      </p:cBhvr>
                                    </p:animEffect>
                                    <p:anim calcmode="lin" valueType="num">
                                      <p:cBhvr>
                                        <p:cTn id="69"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74" dur="26">
                                          <p:stCondLst>
                                            <p:cond delay="650"/>
                                          </p:stCondLst>
                                        </p:cTn>
                                        <p:tgtEl>
                                          <p:spTgt spid="31"/>
                                        </p:tgtEl>
                                      </p:cBhvr>
                                      <p:to x="100000" y="60000"/>
                                    </p:animScale>
                                    <p:animScale>
                                      <p:cBhvr>
                                        <p:cTn id="75" dur="166" decel="50000">
                                          <p:stCondLst>
                                            <p:cond delay="676"/>
                                          </p:stCondLst>
                                        </p:cTn>
                                        <p:tgtEl>
                                          <p:spTgt spid="31"/>
                                        </p:tgtEl>
                                      </p:cBhvr>
                                      <p:to x="100000" y="100000"/>
                                    </p:animScale>
                                    <p:animScale>
                                      <p:cBhvr>
                                        <p:cTn id="76" dur="26">
                                          <p:stCondLst>
                                            <p:cond delay="1312"/>
                                          </p:stCondLst>
                                        </p:cTn>
                                        <p:tgtEl>
                                          <p:spTgt spid="31"/>
                                        </p:tgtEl>
                                      </p:cBhvr>
                                      <p:to x="100000" y="80000"/>
                                    </p:animScale>
                                    <p:animScale>
                                      <p:cBhvr>
                                        <p:cTn id="77" dur="166" decel="50000">
                                          <p:stCondLst>
                                            <p:cond delay="1338"/>
                                          </p:stCondLst>
                                        </p:cTn>
                                        <p:tgtEl>
                                          <p:spTgt spid="31"/>
                                        </p:tgtEl>
                                      </p:cBhvr>
                                      <p:to x="100000" y="100000"/>
                                    </p:animScale>
                                    <p:animScale>
                                      <p:cBhvr>
                                        <p:cTn id="78" dur="26">
                                          <p:stCondLst>
                                            <p:cond delay="1642"/>
                                          </p:stCondLst>
                                        </p:cTn>
                                        <p:tgtEl>
                                          <p:spTgt spid="31"/>
                                        </p:tgtEl>
                                      </p:cBhvr>
                                      <p:to x="100000" y="90000"/>
                                    </p:animScale>
                                    <p:animScale>
                                      <p:cBhvr>
                                        <p:cTn id="79" dur="166" decel="50000">
                                          <p:stCondLst>
                                            <p:cond delay="1668"/>
                                          </p:stCondLst>
                                        </p:cTn>
                                        <p:tgtEl>
                                          <p:spTgt spid="31"/>
                                        </p:tgtEl>
                                      </p:cBhvr>
                                      <p:to x="100000" y="100000"/>
                                    </p:animScale>
                                    <p:animScale>
                                      <p:cBhvr>
                                        <p:cTn id="80" dur="26">
                                          <p:stCondLst>
                                            <p:cond delay="1808"/>
                                          </p:stCondLst>
                                        </p:cTn>
                                        <p:tgtEl>
                                          <p:spTgt spid="31"/>
                                        </p:tgtEl>
                                      </p:cBhvr>
                                      <p:to x="100000" y="95000"/>
                                    </p:animScale>
                                    <p:animScale>
                                      <p:cBhvr>
                                        <p:cTn id="81" dur="166" decel="50000">
                                          <p:stCondLst>
                                            <p:cond delay="1834"/>
                                          </p:stCondLst>
                                        </p:cTn>
                                        <p:tgtEl>
                                          <p:spTgt spid="31"/>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nodeType="click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p:cTn id="86" dur="500" fill="hold"/>
                                        <p:tgtEl>
                                          <p:spTgt spid="3090"/>
                                        </p:tgtEl>
                                        <p:attrNameLst>
                                          <p:attrName>ppt_w</p:attrName>
                                        </p:attrNameLst>
                                      </p:cBhvr>
                                      <p:tavLst>
                                        <p:tav tm="0">
                                          <p:val>
                                            <p:fltVal val="0"/>
                                          </p:val>
                                        </p:tav>
                                        <p:tav tm="100000">
                                          <p:val>
                                            <p:strVal val="#ppt_w"/>
                                          </p:val>
                                        </p:tav>
                                      </p:tavLst>
                                    </p:anim>
                                    <p:anim calcmode="lin" valueType="num">
                                      <p:cBhvr>
                                        <p:cTn id="87" dur="500" fill="hold"/>
                                        <p:tgtEl>
                                          <p:spTgt spid="3090"/>
                                        </p:tgtEl>
                                        <p:attrNameLst>
                                          <p:attrName>ppt_h</p:attrName>
                                        </p:attrNameLst>
                                      </p:cBhvr>
                                      <p:tavLst>
                                        <p:tav tm="0">
                                          <p:val>
                                            <p:fltVal val="0"/>
                                          </p:val>
                                        </p:tav>
                                        <p:tav tm="100000">
                                          <p:val>
                                            <p:strVal val="#ppt_h"/>
                                          </p:val>
                                        </p:tav>
                                      </p:tavLst>
                                    </p:anim>
                                    <p:animEffect transition="in" filter="fade">
                                      <p:cBhvr>
                                        <p:cTn id="88" dur="500"/>
                                        <p:tgtEl>
                                          <p:spTgt spid="3090"/>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8"/>
                                        </p:tgtEl>
                                        <p:attrNameLst>
                                          <p:attrName>style.visibility</p:attrName>
                                        </p:attrNameLst>
                                      </p:cBhvr>
                                      <p:to>
                                        <p:strVal val="visible"/>
                                      </p:to>
                                    </p:set>
                                    <p:anim calcmode="lin" valueType="num">
                                      <p:cBhvr>
                                        <p:cTn id="93" dur="500" fill="hold"/>
                                        <p:tgtEl>
                                          <p:spTgt spid="8"/>
                                        </p:tgtEl>
                                        <p:attrNameLst>
                                          <p:attrName>ppt_w</p:attrName>
                                        </p:attrNameLst>
                                      </p:cBhvr>
                                      <p:tavLst>
                                        <p:tav tm="0">
                                          <p:val>
                                            <p:fltVal val="0"/>
                                          </p:val>
                                        </p:tav>
                                        <p:tav tm="100000">
                                          <p:val>
                                            <p:strVal val="#ppt_w"/>
                                          </p:val>
                                        </p:tav>
                                      </p:tavLst>
                                    </p:anim>
                                    <p:anim calcmode="lin" valueType="num">
                                      <p:cBhvr>
                                        <p:cTn id="94" dur="500" fill="hold"/>
                                        <p:tgtEl>
                                          <p:spTgt spid="8"/>
                                        </p:tgtEl>
                                        <p:attrNameLst>
                                          <p:attrName>ppt_h</p:attrName>
                                        </p:attrNameLst>
                                      </p:cBhvr>
                                      <p:tavLst>
                                        <p:tav tm="0">
                                          <p:val>
                                            <p:fltVal val="0"/>
                                          </p:val>
                                        </p:tav>
                                        <p:tav tm="100000">
                                          <p:val>
                                            <p:strVal val="#ppt_h"/>
                                          </p:val>
                                        </p:tav>
                                      </p:tavLst>
                                    </p:anim>
                                    <p:animEffect transition="in" filter="fade">
                                      <p:cBhvr>
                                        <p:cTn id="95" dur="500"/>
                                        <p:tgtEl>
                                          <p:spTgt spid="8"/>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nodeType="clickEffect">
                                  <p:stCondLst>
                                    <p:cond delay="0"/>
                                  </p:stCondLst>
                                  <p:childTnLst>
                                    <p:set>
                                      <p:cBhvr>
                                        <p:cTn id="99" dur="1" fill="hold">
                                          <p:stCondLst>
                                            <p:cond delay="0"/>
                                          </p:stCondLst>
                                        </p:cTn>
                                        <p:tgtEl>
                                          <p:spTgt spid="33"/>
                                        </p:tgtEl>
                                        <p:attrNameLst>
                                          <p:attrName>style.visibility</p:attrName>
                                        </p:attrNameLst>
                                      </p:cBhvr>
                                      <p:to>
                                        <p:strVal val="visible"/>
                                      </p:to>
                                    </p:set>
                                    <p:anim calcmode="lin" valueType="num">
                                      <p:cBhvr>
                                        <p:cTn id="100" dur="500" fill="hold"/>
                                        <p:tgtEl>
                                          <p:spTgt spid="33"/>
                                        </p:tgtEl>
                                        <p:attrNameLst>
                                          <p:attrName>ppt_w</p:attrName>
                                        </p:attrNameLst>
                                      </p:cBhvr>
                                      <p:tavLst>
                                        <p:tav tm="0">
                                          <p:val>
                                            <p:fltVal val="0"/>
                                          </p:val>
                                        </p:tav>
                                        <p:tav tm="100000">
                                          <p:val>
                                            <p:strVal val="#ppt_w"/>
                                          </p:val>
                                        </p:tav>
                                      </p:tavLst>
                                    </p:anim>
                                    <p:anim calcmode="lin" valueType="num">
                                      <p:cBhvr>
                                        <p:cTn id="101" dur="500" fill="hold"/>
                                        <p:tgtEl>
                                          <p:spTgt spid="33"/>
                                        </p:tgtEl>
                                        <p:attrNameLst>
                                          <p:attrName>ppt_h</p:attrName>
                                        </p:attrNameLst>
                                      </p:cBhvr>
                                      <p:tavLst>
                                        <p:tav tm="0">
                                          <p:val>
                                            <p:fltVal val="0"/>
                                          </p:val>
                                        </p:tav>
                                        <p:tav tm="100000">
                                          <p:val>
                                            <p:strVal val="#ppt_h"/>
                                          </p:val>
                                        </p:tav>
                                      </p:tavLst>
                                    </p:anim>
                                    <p:animEffect transition="in" filter="fade">
                                      <p:cBhvr>
                                        <p:cTn id="102" dur="500"/>
                                        <p:tgtEl>
                                          <p:spTgt spid="33"/>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grpId="0" nodeType="click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randombar(horizontal)">
                                      <p:cBhvr>
                                        <p:cTn id="107" dur="500"/>
                                        <p:tgtEl>
                                          <p:spTgt spid="23"/>
                                        </p:tgtEl>
                                      </p:cBhvr>
                                    </p:animEffect>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nodeType="click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wipe(down)">
                                      <p:cBhvr>
                                        <p:cTn id="112" dur="580">
                                          <p:stCondLst>
                                            <p:cond delay="0"/>
                                          </p:stCondLst>
                                        </p:cTn>
                                        <p:tgtEl>
                                          <p:spTgt spid="30"/>
                                        </p:tgtEl>
                                      </p:cBhvr>
                                    </p:animEffect>
                                    <p:anim calcmode="lin" valueType="num">
                                      <p:cBhvr>
                                        <p:cTn id="113"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18" dur="26">
                                          <p:stCondLst>
                                            <p:cond delay="650"/>
                                          </p:stCondLst>
                                        </p:cTn>
                                        <p:tgtEl>
                                          <p:spTgt spid="30"/>
                                        </p:tgtEl>
                                      </p:cBhvr>
                                      <p:to x="100000" y="60000"/>
                                    </p:animScale>
                                    <p:animScale>
                                      <p:cBhvr>
                                        <p:cTn id="119" dur="166" decel="50000">
                                          <p:stCondLst>
                                            <p:cond delay="676"/>
                                          </p:stCondLst>
                                        </p:cTn>
                                        <p:tgtEl>
                                          <p:spTgt spid="30"/>
                                        </p:tgtEl>
                                      </p:cBhvr>
                                      <p:to x="100000" y="100000"/>
                                    </p:animScale>
                                    <p:animScale>
                                      <p:cBhvr>
                                        <p:cTn id="120" dur="26">
                                          <p:stCondLst>
                                            <p:cond delay="1312"/>
                                          </p:stCondLst>
                                        </p:cTn>
                                        <p:tgtEl>
                                          <p:spTgt spid="30"/>
                                        </p:tgtEl>
                                      </p:cBhvr>
                                      <p:to x="100000" y="80000"/>
                                    </p:animScale>
                                    <p:animScale>
                                      <p:cBhvr>
                                        <p:cTn id="121" dur="166" decel="50000">
                                          <p:stCondLst>
                                            <p:cond delay="1338"/>
                                          </p:stCondLst>
                                        </p:cTn>
                                        <p:tgtEl>
                                          <p:spTgt spid="30"/>
                                        </p:tgtEl>
                                      </p:cBhvr>
                                      <p:to x="100000" y="100000"/>
                                    </p:animScale>
                                    <p:animScale>
                                      <p:cBhvr>
                                        <p:cTn id="122" dur="26">
                                          <p:stCondLst>
                                            <p:cond delay="1642"/>
                                          </p:stCondLst>
                                        </p:cTn>
                                        <p:tgtEl>
                                          <p:spTgt spid="30"/>
                                        </p:tgtEl>
                                      </p:cBhvr>
                                      <p:to x="100000" y="90000"/>
                                    </p:animScale>
                                    <p:animScale>
                                      <p:cBhvr>
                                        <p:cTn id="123" dur="166" decel="50000">
                                          <p:stCondLst>
                                            <p:cond delay="1668"/>
                                          </p:stCondLst>
                                        </p:cTn>
                                        <p:tgtEl>
                                          <p:spTgt spid="30"/>
                                        </p:tgtEl>
                                      </p:cBhvr>
                                      <p:to x="100000" y="100000"/>
                                    </p:animScale>
                                    <p:animScale>
                                      <p:cBhvr>
                                        <p:cTn id="124" dur="26">
                                          <p:stCondLst>
                                            <p:cond delay="1808"/>
                                          </p:stCondLst>
                                        </p:cTn>
                                        <p:tgtEl>
                                          <p:spTgt spid="30"/>
                                        </p:tgtEl>
                                      </p:cBhvr>
                                      <p:to x="100000" y="95000"/>
                                    </p:animScale>
                                    <p:animScale>
                                      <p:cBhvr>
                                        <p:cTn id="125" dur="166" decel="50000">
                                          <p:stCondLst>
                                            <p:cond delay="1834"/>
                                          </p:stCondLst>
                                        </p:cTn>
                                        <p:tgtEl>
                                          <p:spTgt spid="30"/>
                                        </p:tgtEl>
                                      </p:cBhvr>
                                      <p:to x="100000" y="100000"/>
                                    </p:animScale>
                                  </p:childTnLst>
                                </p:cTn>
                              </p:par>
                              <p:par>
                                <p:cTn id="126" presetID="26" presetClass="entr" presetSubtype="0" fill="hold" nodeType="with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80">
                                          <p:stCondLst>
                                            <p:cond delay="0"/>
                                          </p:stCondLst>
                                        </p:cTn>
                                        <p:tgtEl>
                                          <p:spTgt spid="32"/>
                                        </p:tgtEl>
                                      </p:cBhvr>
                                    </p:animEffect>
                                    <p:anim calcmode="lin" valueType="num">
                                      <p:cBhvr>
                                        <p:cTn id="1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34" dur="26">
                                          <p:stCondLst>
                                            <p:cond delay="650"/>
                                          </p:stCondLst>
                                        </p:cTn>
                                        <p:tgtEl>
                                          <p:spTgt spid="32"/>
                                        </p:tgtEl>
                                      </p:cBhvr>
                                      <p:to x="100000" y="60000"/>
                                    </p:animScale>
                                    <p:animScale>
                                      <p:cBhvr>
                                        <p:cTn id="135" dur="166" decel="50000">
                                          <p:stCondLst>
                                            <p:cond delay="676"/>
                                          </p:stCondLst>
                                        </p:cTn>
                                        <p:tgtEl>
                                          <p:spTgt spid="32"/>
                                        </p:tgtEl>
                                      </p:cBhvr>
                                      <p:to x="100000" y="100000"/>
                                    </p:animScale>
                                    <p:animScale>
                                      <p:cBhvr>
                                        <p:cTn id="136" dur="26">
                                          <p:stCondLst>
                                            <p:cond delay="1312"/>
                                          </p:stCondLst>
                                        </p:cTn>
                                        <p:tgtEl>
                                          <p:spTgt spid="32"/>
                                        </p:tgtEl>
                                      </p:cBhvr>
                                      <p:to x="100000" y="80000"/>
                                    </p:animScale>
                                    <p:animScale>
                                      <p:cBhvr>
                                        <p:cTn id="137" dur="166" decel="50000">
                                          <p:stCondLst>
                                            <p:cond delay="1338"/>
                                          </p:stCondLst>
                                        </p:cTn>
                                        <p:tgtEl>
                                          <p:spTgt spid="32"/>
                                        </p:tgtEl>
                                      </p:cBhvr>
                                      <p:to x="100000" y="100000"/>
                                    </p:animScale>
                                    <p:animScale>
                                      <p:cBhvr>
                                        <p:cTn id="138" dur="26">
                                          <p:stCondLst>
                                            <p:cond delay="1642"/>
                                          </p:stCondLst>
                                        </p:cTn>
                                        <p:tgtEl>
                                          <p:spTgt spid="32"/>
                                        </p:tgtEl>
                                      </p:cBhvr>
                                      <p:to x="100000" y="90000"/>
                                    </p:animScale>
                                    <p:animScale>
                                      <p:cBhvr>
                                        <p:cTn id="139" dur="166" decel="50000">
                                          <p:stCondLst>
                                            <p:cond delay="1668"/>
                                          </p:stCondLst>
                                        </p:cTn>
                                        <p:tgtEl>
                                          <p:spTgt spid="32"/>
                                        </p:tgtEl>
                                      </p:cBhvr>
                                      <p:to x="100000" y="100000"/>
                                    </p:animScale>
                                    <p:animScale>
                                      <p:cBhvr>
                                        <p:cTn id="140" dur="26">
                                          <p:stCondLst>
                                            <p:cond delay="1808"/>
                                          </p:stCondLst>
                                        </p:cTn>
                                        <p:tgtEl>
                                          <p:spTgt spid="32"/>
                                        </p:tgtEl>
                                      </p:cBhvr>
                                      <p:to x="100000" y="95000"/>
                                    </p:animScale>
                                    <p:animScale>
                                      <p:cBhvr>
                                        <p:cTn id="141" dur="166" decel="50000">
                                          <p:stCondLst>
                                            <p:cond delay="1834"/>
                                          </p:stCondLst>
                                        </p:cTn>
                                        <p:tgtEl>
                                          <p:spTgt spid="32"/>
                                        </p:tgtEl>
                                      </p:cBhvr>
                                      <p:to x="100000" y="100000"/>
                                    </p:animScale>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grpId="0" nodeType="clickEffect">
                                  <p:stCondLst>
                                    <p:cond delay="0"/>
                                  </p:stCondLst>
                                  <p:childTnLst>
                                    <p:set>
                                      <p:cBhvr>
                                        <p:cTn id="145" dur="1" fill="hold">
                                          <p:stCondLst>
                                            <p:cond delay="0"/>
                                          </p:stCondLst>
                                        </p:cTn>
                                        <p:tgtEl>
                                          <p:spTgt spid="12"/>
                                        </p:tgtEl>
                                        <p:attrNameLst>
                                          <p:attrName>style.visibility</p:attrName>
                                        </p:attrNameLst>
                                      </p:cBhvr>
                                      <p:to>
                                        <p:strVal val="visible"/>
                                      </p:to>
                                    </p:set>
                                  </p:childTnLst>
                                </p:cTn>
                              </p:par>
                              <p:par>
                                <p:cTn id="146" presetID="1" presetClass="entr" presetSubtype="0" fill="hold" grpId="0" nodeType="withEffect">
                                  <p:stCondLst>
                                    <p:cond delay="0"/>
                                  </p:stCondLst>
                                  <p:childTnLst>
                                    <p:set>
                                      <p:cBhvr>
                                        <p:cTn id="147" dur="1" fill="hold">
                                          <p:stCondLst>
                                            <p:cond delay="0"/>
                                          </p:stCondLst>
                                        </p:cTn>
                                        <p:tgtEl>
                                          <p:spTgt spid="14"/>
                                        </p:tgtEl>
                                        <p:attrNameLst>
                                          <p:attrName>style.visibility</p:attrName>
                                        </p:attrNameLst>
                                      </p:cBhvr>
                                      <p:to>
                                        <p:strVal val="visible"/>
                                      </p:to>
                                    </p:set>
                                  </p:childTnLst>
                                </p:cTn>
                              </p:par>
                              <p:par>
                                <p:cTn id="148" presetID="1" presetClass="entr" presetSubtype="0" fill="hold" grpId="0" nodeType="withEffect">
                                  <p:stCondLst>
                                    <p:cond delay="0"/>
                                  </p:stCondLst>
                                  <p:childTnLst>
                                    <p:set>
                                      <p:cBhvr>
                                        <p:cTn id="149" dur="1" fill="hold">
                                          <p:stCondLst>
                                            <p:cond delay="0"/>
                                          </p:stCondLst>
                                        </p:cTn>
                                        <p:tgtEl>
                                          <p:spTgt spid="21"/>
                                        </p:tgtEl>
                                        <p:attrNameLst>
                                          <p:attrName>style.visibility</p:attrName>
                                        </p:attrNameLst>
                                      </p:cBhvr>
                                      <p:to>
                                        <p:strVal val="visible"/>
                                      </p:to>
                                    </p:set>
                                  </p:childTnLst>
                                </p:cTn>
                              </p:par>
                              <p:par>
                                <p:cTn id="150" presetID="1" presetClass="entr" presetSubtype="0" fill="hold" grpId="0" nodeType="withEffect">
                                  <p:stCondLst>
                                    <p:cond delay="0"/>
                                  </p:stCondLst>
                                  <p:childTnLst>
                                    <p:set>
                                      <p:cBhvr>
                                        <p:cTn id="151" dur="1" fill="hold">
                                          <p:stCondLst>
                                            <p:cond delay="0"/>
                                          </p:stCondLst>
                                        </p:cTn>
                                        <p:tgtEl>
                                          <p:spTgt spid="25"/>
                                        </p:tgtEl>
                                        <p:attrNameLst>
                                          <p:attrName>style.visibility</p:attrName>
                                        </p:attrNameLst>
                                      </p:cBhvr>
                                      <p:to>
                                        <p:strVal val="visible"/>
                                      </p:to>
                                    </p:set>
                                  </p:childTnLst>
                                </p:cTn>
                              </p:par>
                            </p:childTnLst>
                          </p:cTn>
                        </p:par>
                      </p:childTnLst>
                    </p:cTn>
                  </p:par>
                  <p:par>
                    <p:cTn id="152" fill="hold">
                      <p:stCondLst>
                        <p:cond delay="indefinite"/>
                      </p:stCondLst>
                      <p:childTnLst>
                        <p:par>
                          <p:cTn id="153" fill="hold">
                            <p:stCondLst>
                              <p:cond delay="0"/>
                            </p:stCondLst>
                            <p:childTnLst>
                              <p:par>
                                <p:cTn id="154" presetID="2" presetClass="entr" presetSubtype="4" fill="hold" grpId="0" nodeType="clickEffect">
                                  <p:stCondLst>
                                    <p:cond delay="0"/>
                                  </p:stCondLst>
                                  <p:childTnLst>
                                    <p:set>
                                      <p:cBhvr>
                                        <p:cTn id="155" dur="1" fill="hold">
                                          <p:stCondLst>
                                            <p:cond delay="0"/>
                                          </p:stCondLst>
                                        </p:cTn>
                                        <p:tgtEl>
                                          <p:spTgt spid="15"/>
                                        </p:tgtEl>
                                        <p:attrNameLst>
                                          <p:attrName>style.visibility</p:attrName>
                                        </p:attrNameLst>
                                      </p:cBhvr>
                                      <p:to>
                                        <p:strVal val="visible"/>
                                      </p:to>
                                    </p:set>
                                    <p:anim calcmode="lin" valueType="num">
                                      <p:cBhvr additive="base">
                                        <p:cTn id="156" dur="500" fill="hold"/>
                                        <p:tgtEl>
                                          <p:spTgt spid="15"/>
                                        </p:tgtEl>
                                        <p:attrNameLst>
                                          <p:attrName>ppt_x</p:attrName>
                                        </p:attrNameLst>
                                      </p:cBhvr>
                                      <p:tavLst>
                                        <p:tav tm="0">
                                          <p:val>
                                            <p:strVal val="#ppt_x"/>
                                          </p:val>
                                        </p:tav>
                                        <p:tav tm="100000">
                                          <p:val>
                                            <p:strVal val="#ppt_x"/>
                                          </p:val>
                                        </p:tav>
                                      </p:tavLst>
                                    </p:anim>
                                    <p:anim calcmode="lin" valueType="num">
                                      <p:cBhvr additive="base">
                                        <p:cTn id="157" dur="500" fill="hold"/>
                                        <p:tgtEl>
                                          <p:spTgt spid="15"/>
                                        </p:tgtEl>
                                        <p:attrNameLst>
                                          <p:attrName>ppt_y</p:attrName>
                                        </p:attrNameLst>
                                      </p:cBhvr>
                                      <p:tavLst>
                                        <p:tav tm="0">
                                          <p:val>
                                            <p:strVal val="1+#ppt_h/2"/>
                                          </p:val>
                                        </p:tav>
                                        <p:tav tm="100000">
                                          <p:val>
                                            <p:strVal val="#ppt_y"/>
                                          </p:val>
                                        </p:tav>
                                      </p:tavLst>
                                    </p:anim>
                                  </p:childTnLst>
                                </p:cTn>
                              </p:par>
                              <p:par>
                                <p:cTn id="158" presetID="1" presetClass="entr" presetSubtype="0" fill="hold" grpId="0" nodeType="withEffect">
                                  <p:stCondLst>
                                    <p:cond delay="0"/>
                                  </p:stCondLst>
                                  <p:childTnLst>
                                    <p:set>
                                      <p:cBhvr>
                                        <p:cTn id="159" dur="1" fill="hold">
                                          <p:stCondLst>
                                            <p:cond delay="0"/>
                                          </p:stCondLst>
                                        </p:cTn>
                                        <p:tgtEl>
                                          <p:spTgt spid="17"/>
                                        </p:tgtEl>
                                        <p:attrNameLst>
                                          <p:attrName>style.visibility</p:attrName>
                                        </p:attrNameLst>
                                      </p:cBhvr>
                                      <p:to>
                                        <p:strVal val="visible"/>
                                      </p:to>
                                    </p:set>
                                  </p:childTnLst>
                                </p:cTn>
                              </p:par>
                              <p:par>
                                <p:cTn id="160" presetID="1" presetClass="entr" presetSubtype="0" fill="hold" grpId="0" nodeType="withEffect">
                                  <p:stCondLst>
                                    <p:cond delay="0"/>
                                  </p:stCondLst>
                                  <p:childTnLst>
                                    <p:set>
                                      <p:cBhvr>
                                        <p:cTn id="161"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12" grpId="0" animBg="1"/>
      <p:bldP spid="21" grpId="0" animBg="1"/>
      <p:bldP spid="13" grpId="0" animBg="1"/>
      <p:bldP spid="23" grpId="0" animBg="1"/>
      <p:bldP spid="14" grpId="0"/>
      <p:bldP spid="25" grpId="0"/>
      <p:bldP spid="15" grpId="0"/>
      <p:bldP spid="17"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434" y="564205"/>
            <a:ext cx="9046723"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Comment les entreprises peuvent-elles se financer ? </a:t>
            </a:r>
          </a:p>
        </p:txBody>
      </p:sp>
      <p:sp>
        <p:nvSpPr>
          <p:cNvPr id="3" name="Ellipse 2"/>
          <p:cNvSpPr/>
          <p:nvPr/>
        </p:nvSpPr>
        <p:spPr>
          <a:xfrm>
            <a:off x="3229584" y="2315182"/>
            <a:ext cx="5437761" cy="2295727"/>
          </a:xfrm>
          <a:prstGeom prst="ellipse">
            <a:avLst/>
          </a:prstGeom>
          <a:solidFill>
            <a:srgbClr val="0070C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tx1"/>
                </a:solidFill>
              </a:rPr>
              <a:t>EMISSION D’ACTIONS</a:t>
            </a:r>
          </a:p>
        </p:txBody>
      </p:sp>
    </p:spTree>
    <p:extLst>
      <p:ext uri="{BB962C8B-B14F-4D97-AF65-F5344CB8AC3E}">
        <p14:creationId xmlns:p14="http://schemas.microsoft.com/office/powerpoint/2010/main" val="20586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Carte perforée 1"/>
          <p:cNvSpPr/>
          <p:nvPr/>
        </p:nvSpPr>
        <p:spPr>
          <a:xfrm>
            <a:off x="2840475" y="337342"/>
            <a:ext cx="6887183" cy="523479"/>
          </a:xfrm>
          <a:prstGeom prst="flowChartPunchedCard">
            <a:avLst/>
          </a:prstGeom>
          <a:solidFill>
            <a:srgbClr val="0070C0">
              <a:alpha val="55000"/>
            </a:srgbClr>
          </a:solidFill>
        </p:spPr>
        <p:style>
          <a:lnRef idx="2">
            <a:schemeClr val="dk1"/>
          </a:lnRef>
          <a:fillRef idx="1">
            <a:schemeClr val="lt1"/>
          </a:fillRef>
          <a:effectRef idx="0">
            <a:schemeClr val="dk1"/>
          </a:effectRef>
          <a:fontRef idx="minor">
            <a:schemeClr val="dk1"/>
          </a:fontRef>
        </p:style>
        <p:txBody>
          <a:bodyPr rtlCol="0" anchor="ctr"/>
          <a:lstStyle/>
          <a:p>
            <a:pPr algn="ctr"/>
            <a:r>
              <a:rPr lang="fr-FR" sz="2000" b="1" dirty="0"/>
              <a:t>Qu’est-ce que l’EMISSION d’ACTIONS ?</a:t>
            </a:r>
          </a:p>
        </p:txBody>
      </p:sp>
      <p:pic>
        <p:nvPicPr>
          <p:cNvPr id="4" name="Picture 4" descr="Résultat de recherche d'images pour &quot;entreprise picto&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664" y="1615651"/>
            <a:ext cx="3044757" cy="289976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necteur droit 5"/>
          <p:cNvCxnSpPr/>
          <p:nvPr/>
        </p:nvCxnSpPr>
        <p:spPr>
          <a:xfrm flipH="1">
            <a:off x="1605064" y="1848255"/>
            <a:ext cx="19455" cy="3365771"/>
          </a:xfrm>
          <a:prstGeom prst="line">
            <a:avLst/>
          </a:prstGeom>
          <a:ln w="412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flipH="1">
            <a:off x="2213042" y="1858894"/>
            <a:ext cx="19455" cy="3365771"/>
          </a:xfrm>
          <a:prstGeom prst="line">
            <a:avLst/>
          </a:prstGeom>
          <a:ln w="412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H="1">
            <a:off x="2821020" y="1848254"/>
            <a:ext cx="19455" cy="3365771"/>
          </a:xfrm>
          <a:prstGeom prst="line">
            <a:avLst/>
          </a:prstGeom>
          <a:ln w="412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1123743" y="4465889"/>
            <a:ext cx="461665" cy="778212"/>
          </a:xfrm>
          <a:prstGeom prst="rect">
            <a:avLst/>
          </a:prstGeom>
          <a:noFill/>
        </p:spPr>
        <p:txBody>
          <a:bodyPr vert="vert270" wrap="square" rtlCol="0">
            <a:spAutoFit/>
          </a:bodyPr>
          <a:lstStyle/>
          <a:p>
            <a:r>
              <a:rPr lang="fr-FR" dirty="0">
                <a:solidFill>
                  <a:srgbClr val="FF0000"/>
                </a:solidFill>
              </a:rPr>
              <a:t>Action</a:t>
            </a:r>
          </a:p>
        </p:txBody>
      </p:sp>
      <p:sp>
        <p:nvSpPr>
          <p:cNvPr id="10" name="ZoneTexte 9"/>
          <p:cNvSpPr txBox="1"/>
          <p:nvPr/>
        </p:nvSpPr>
        <p:spPr>
          <a:xfrm>
            <a:off x="1809740" y="4456161"/>
            <a:ext cx="461665" cy="778212"/>
          </a:xfrm>
          <a:prstGeom prst="rect">
            <a:avLst/>
          </a:prstGeom>
          <a:noFill/>
        </p:spPr>
        <p:txBody>
          <a:bodyPr vert="vert270" wrap="square" rtlCol="0">
            <a:spAutoFit/>
          </a:bodyPr>
          <a:lstStyle/>
          <a:p>
            <a:r>
              <a:rPr lang="fr-FR" dirty="0">
                <a:solidFill>
                  <a:srgbClr val="FF0000"/>
                </a:solidFill>
              </a:rPr>
              <a:t>Action</a:t>
            </a:r>
          </a:p>
        </p:txBody>
      </p:sp>
      <p:sp>
        <p:nvSpPr>
          <p:cNvPr id="11" name="ZoneTexte 10"/>
          <p:cNvSpPr txBox="1"/>
          <p:nvPr/>
        </p:nvSpPr>
        <p:spPr>
          <a:xfrm>
            <a:off x="2443874" y="4465889"/>
            <a:ext cx="461665" cy="778212"/>
          </a:xfrm>
          <a:prstGeom prst="rect">
            <a:avLst/>
          </a:prstGeom>
          <a:noFill/>
        </p:spPr>
        <p:txBody>
          <a:bodyPr vert="vert270" wrap="square" rtlCol="0">
            <a:spAutoFit/>
          </a:bodyPr>
          <a:lstStyle/>
          <a:p>
            <a:r>
              <a:rPr lang="fr-FR" dirty="0">
                <a:solidFill>
                  <a:srgbClr val="FF0000"/>
                </a:solidFill>
              </a:rPr>
              <a:t>Action</a:t>
            </a:r>
          </a:p>
        </p:txBody>
      </p:sp>
      <p:cxnSp>
        <p:nvCxnSpPr>
          <p:cNvPr id="13" name="Connecteur droit avec flèche 12"/>
          <p:cNvCxnSpPr/>
          <p:nvPr/>
        </p:nvCxnSpPr>
        <p:spPr>
          <a:xfrm>
            <a:off x="4012658" y="2525608"/>
            <a:ext cx="3833960" cy="13311"/>
          </a:xfrm>
          <a:prstGeom prst="straightConnector1">
            <a:avLst/>
          </a:prstGeom>
          <a:ln w="508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4567761" y="1885260"/>
            <a:ext cx="2766893" cy="461665"/>
          </a:xfrm>
          <a:prstGeom prst="rect">
            <a:avLst/>
          </a:prstGeom>
          <a:noFill/>
        </p:spPr>
        <p:txBody>
          <a:bodyPr wrap="square" rtlCol="0">
            <a:spAutoFit/>
          </a:bodyPr>
          <a:lstStyle/>
          <a:p>
            <a:r>
              <a:rPr lang="fr-FR" sz="2400" b="1" dirty="0">
                <a:solidFill>
                  <a:srgbClr val="FF0000"/>
                </a:solidFill>
              </a:rPr>
              <a:t>Vente des actions</a:t>
            </a:r>
          </a:p>
        </p:txBody>
      </p:sp>
      <p:sp>
        <p:nvSpPr>
          <p:cNvPr id="15" name="ZoneTexte 14"/>
          <p:cNvSpPr txBox="1"/>
          <p:nvPr/>
        </p:nvSpPr>
        <p:spPr>
          <a:xfrm>
            <a:off x="4452831" y="2832716"/>
            <a:ext cx="2188727" cy="646331"/>
          </a:xfrm>
          <a:prstGeom prst="rect">
            <a:avLst/>
          </a:prstGeom>
          <a:noFill/>
        </p:spPr>
        <p:txBody>
          <a:bodyPr wrap="square" rtlCol="0">
            <a:spAutoFit/>
          </a:bodyPr>
          <a:lstStyle/>
          <a:p>
            <a:r>
              <a:rPr lang="fr-FR" b="1" dirty="0"/>
              <a:t>= Vente d’une partie de son capital </a:t>
            </a:r>
          </a:p>
        </p:txBody>
      </p:sp>
      <p:pic>
        <p:nvPicPr>
          <p:cNvPr id="4098" name="Picture 2" descr="Afficher l'image d'origine"/>
          <p:cNvPicPr>
            <a:picLocks noChangeAspect="1" noChangeArrowheads="1"/>
          </p:cNvPicPr>
          <p:nvPr/>
        </p:nvPicPr>
        <p:blipFill rotWithShape="1">
          <a:blip r:embed="rId3">
            <a:extLst>
              <a:ext uri="{28A0092B-C50C-407E-A947-70E740481C1C}">
                <a14:useLocalDpi xmlns:a14="http://schemas.microsoft.com/office/drawing/2010/main" val="0"/>
              </a:ext>
            </a:extLst>
          </a:blip>
          <a:srcRect l="9050" t="7270" r="8341" b="16331"/>
          <a:stretch/>
        </p:blipFill>
        <p:spPr bwMode="auto">
          <a:xfrm>
            <a:off x="8151776" y="1448835"/>
            <a:ext cx="2736000" cy="1944000"/>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p:cNvSpPr txBox="1"/>
          <p:nvPr/>
        </p:nvSpPr>
        <p:spPr>
          <a:xfrm>
            <a:off x="7846618" y="3454264"/>
            <a:ext cx="3346317" cy="1200329"/>
          </a:xfrm>
          <a:prstGeom prst="rect">
            <a:avLst/>
          </a:prstGeom>
          <a:noFill/>
        </p:spPr>
        <p:txBody>
          <a:bodyPr wrap="square" rtlCol="0">
            <a:spAutoFit/>
          </a:bodyPr>
          <a:lstStyle/>
          <a:p>
            <a:pPr algn="just"/>
            <a:r>
              <a:rPr lang="fr-FR" dirty="0"/>
              <a:t>L’acheteur devient </a:t>
            </a:r>
            <a:r>
              <a:rPr lang="fr-FR" b="1" dirty="0">
                <a:solidFill>
                  <a:srgbClr val="FF0000"/>
                </a:solidFill>
              </a:rPr>
              <a:t>actionnaire de l’entreprise</a:t>
            </a:r>
            <a:r>
              <a:rPr lang="fr-FR" dirty="0"/>
              <a:t> au prorata du nombre d’actions achetées.</a:t>
            </a:r>
          </a:p>
          <a:p>
            <a:pPr algn="just"/>
            <a:endParaRPr lang="fr-FR" dirty="0"/>
          </a:p>
        </p:txBody>
      </p:sp>
      <p:sp>
        <p:nvSpPr>
          <p:cNvPr id="18" name="ZoneTexte 17"/>
          <p:cNvSpPr txBox="1"/>
          <p:nvPr/>
        </p:nvSpPr>
        <p:spPr>
          <a:xfrm>
            <a:off x="4513629" y="3541779"/>
            <a:ext cx="2324915" cy="646331"/>
          </a:xfrm>
          <a:prstGeom prst="rect">
            <a:avLst/>
          </a:prstGeom>
          <a:noFill/>
        </p:spPr>
        <p:txBody>
          <a:bodyPr wrap="square" rtlCol="0">
            <a:spAutoFit/>
          </a:bodyPr>
          <a:lstStyle/>
          <a:p>
            <a:r>
              <a:rPr lang="fr-FR" b="1" dirty="0"/>
              <a:t>L’action est un titre de propriété</a:t>
            </a:r>
          </a:p>
        </p:txBody>
      </p:sp>
      <p:sp>
        <p:nvSpPr>
          <p:cNvPr id="22" name="ZoneTexte 21"/>
          <p:cNvSpPr txBox="1"/>
          <p:nvPr/>
        </p:nvSpPr>
        <p:spPr>
          <a:xfrm>
            <a:off x="7846618" y="4440446"/>
            <a:ext cx="3255165" cy="646331"/>
          </a:xfrm>
          <a:prstGeom prst="rect">
            <a:avLst/>
          </a:prstGeom>
          <a:noFill/>
        </p:spPr>
        <p:txBody>
          <a:bodyPr wrap="square" rtlCol="0">
            <a:spAutoFit/>
          </a:bodyPr>
          <a:lstStyle/>
          <a:p>
            <a:r>
              <a:rPr lang="fr-FR" dirty="0"/>
              <a:t>Les acheteurs d’actions peuvent être: </a:t>
            </a:r>
          </a:p>
        </p:txBody>
      </p:sp>
      <p:sp>
        <p:nvSpPr>
          <p:cNvPr id="23" name="ZoneTexte 22"/>
          <p:cNvSpPr txBox="1"/>
          <p:nvPr/>
        </p:nvSpPr>
        <p:spPr>
          <a:xfrm>
            <a:off x="7986409" y="5024817"/>
            <a:ext cx="3206526" cy="369332"/>
          </a:xfrm>
          <a:prstGeom prst="rect">
            <a:avLst/>
          </a:prstGeom>
          <a:noFill/>
        </p:spPr>
        <p:txBody>
          <a:bodyPr wrap="square" rtlCol="0">
            <a:spAutoFit/>
          </a:bodyPr>
          <a:lstStyle/>
          <a:p>
            <a:r>
              <a:rPr lang="fr-FR" dirty="0"/>
              <a:t>- des </a:t>
            </a:r>
            <a:r>
              <a:rPr lang="fr-FR" b="1" dirty="0">
                <a:solidFill>
                  <a:srgbClr val="FF0000"/>
                </a:solidFill>
              </a:rPr>
              <a:t>particuliers</a:t>
            </a:r>
          </a:p>
        </p:txBody>
      </p:sp>
      <p:sp>
        <p:nvSpPr>
          <p:cNvPr id="25" name="ZoneTexte 24"/>
          <p:cNvSpPr txBox="1"/>
          <p:nvPr/>
        </p:nvSpPr>
        <p:spPr>
          <a:xfrm>
            <a:off x="7986409" y="5394149"/>
            <a:ext cx="3813242" cy="1200329"/>
          </a:xfrm>
          <a:prstGeom prst="rect">
            <a:avLst/>
          </a:prstGeom>
          <a:noFill/>
        </p:spPr>
        <p:txBody>
          <a:bodyPr wrap="square" rtlCol="0">
            <a:spAutoFit/>
          </a:bodyPr>
          <a:lstStyle/>
          <a:p>
            <a:r>
              <a:rPr lang="fr-FR" dirty="0"/>
              <a:t>- des organismes très divers comme des établissements de crédits (ex: </a:t>
            </a:r>
            <a:r>
              <a:rPr lang="fr-FR" b="1" dirty="0">
                <a:solidFill>
                  <a:srgbClr val="FF0000"/>
                </a:solidFill>
              </a:rPr>
              <a:t>banques commerciales</a:t>
            </a:r>
            <a:r>
              <a:rPr lang="fr-FR" dirty="0"/>
              <a:t>) ou d’</a:t>
            </a:r>
            <a:r>
              <a:rPr lang="fr-FR" b="1" dirty="0">
                <a:solidFill>
                  <a:srgbClr val="FF0000"/>
                </a:solidFill>
              </a:rPr>
              <a:t>autres</a:t>
            </a:r>
            <a:r>
              <a:rPr lang="fr-FR" dirty="0"/>
              <a:t> </a:t>
            </a:r>
            <a:r>
              <a:rPr lang="fr-FR" b="1" dirty="0">
                <a:solidFill>
                  <a:srgbClr val="FF0000"/>
                </a:solidFill>
              </a:rPr>
              <a:t>entreprises</a:t>
            </a:r>
          </a:p>
        </p:txBody>
      </p:sp>
    </p:spTree>
    <p:extLst>
      <p:ext uri="{BB962C8B-B14F-4D97-AF65-F5344CB8AC3E}">
        <p14:creationId xmlns:p14="http://schemas.microsoft.com/office/powerpoint/2010/main" val="270080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par>
                          <p:cTn id="21" fill="hold">
                            <p:stCondLst>
                              <p:cond delay="500"/>
                            </p:stCondLst>
                            <p:childTnLst>
                              <p:par>
                                <p:cTn id="22" presetID="16" presetClass="entr" presetSubtype="21"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par>
                          <p:cTn id="28" fill="hold">
                            <p:stCondLst>
                              <p:cond delay="1000"/>
                            </p:stCondLst>
                            <p:childTnLst>
                              <p:par>
                                <p:cTn id="29" presetID="16" presetClass="entr" presetSubtype="21"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4098"/>
                                        </p:tgtEl>
                                        <p:attrNameLst>
                                          <p:attrName>style.visibility</p:attrName>
                                        </p:attrNameLst>
                                      </p:cBhvr>
                                      <p:to>
                                        <p:strVal val="visible"/>
                                      </p:to>
                                    </p:set>
                                    <p:animEffect transition="in" filter="wipe(down)">
                                      <p:cBhvr>
                                        <p:cTn id="53" dur="500"/>
                                        <p:tgtEl>
                                          <p:spTgt spid="4098"/>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barn(inVertical)">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arn(inVertical)">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barn(inVertical)">
                                      <p:cBhvr>
                                        <p:cTn id="68" dur="5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barn(inVertical)">
                                      <p:cBhvr>
                                        <p:cTn id="7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P spid="11" grpId="0"/>
      <p:bldP spid="14" grpId="0"/>
      <p:bldP spid="15" grpId="0"/>
      <p:bldP spid="17" grpId="0"/>
      <p:bldP spid="18" grpId="0"/>
      <p:bldP spid="22" grpId="0"/>
      <p:bldP spid="23"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4" name="Picture 14" descr="Afficher l'image d'origine"/>
          <p:cNvPicPr>
            <a:picLocks noChangeAspect="1" noChangeArrowheads="1"/>
          </p:cNvPicPr>
          <p:nvPr/>
        </p:nvPicPr>
        <p:blipFill rotWithShape="1">
          <a:blip r:embed="rId2">
            <a:extLst>
              <a:ext uri="{28A0092B-C50C-407E-A947-70E740481C1C}">
                <a14:useLocalDpi xmlns:a14="http://schemas.microsoft.com/office/drawing/2010/main" val="0"/>
              </a:ext>
            </a:extLst>
          </a:blip>
          <a:srcRect l="-144" t="18104" r="1915" b="16146"/>
          <a:stretch/>
        </p:blipFill>
        <p:spPr bwMode="auto">
          <a:xfrm>
            <a:off x="1471150" y="3517821"/>
            <a:ext cx="2591784" cy="1762413"/>
          </a:xfrm>
          <a:prstGeom prst="rect">
            <a:avLst/>
          </a:prstGeom>
          <a:noFill/>
          <a:extLst>
            <a:ext uri="{909E8E84-426E-40DD-AFC4-6F175D3DCCD1}">
              <a14:hiddenFill xmlns:a14="http://schemas.microsoft.com/office/drawing/2010/main">
                <a:solidFill>
                  <a:srgbClr val="FFFFFF"/>
                </a:solidFill>
              </a14:hiddenFill>
            </a:ext>
          </a:extLst>
        </p:spPr>
      </p:pic>
      <p:sp>
        <p:nvSpPr>
          <p:cNvPr id="2" name="Organigramme : Carte perforée 1"/>
          <p:cNvSpPr/>
          <p:nvPr/>
        </p:nvSpPr>
        <p:spPr>
          <a:xfrm>
            <a:off x="2840475" y="337342"/>
            <a:ext cx="6887183" cy="523479"/>
          </a:xfrm>
          <a:prstGeom prst="flowChartPunchedCard">
            <a:avLst/>
          </a:prstGeom>
          <a:solidFill>
            <a:srgbClr val="0070C0">
              <a:alpha val="55000"/>
            </a:srgbClr>
          </a:solidFill>
        </p:spPr>
        <p:style>
          <a:lnRef idx="2">
            <a:schemeClr val="dk1"/>
          </a:lnRef>
          <a:fillRef idx="1">
            <a:schemeClr val="lt1"/>
          </a:fillRef>
          <a:effectRef idx="0">
            <a:schemeClr val="dk1"/>
          </a:effectRef>
          <a:fontRef idx="minor">
            <a:schemeClr val="dk1"/>
          </a:fontRef>
        </p:style>
        <p:txBody>
          <a:bodyPr rtlCol="0" anchor="ctr"/>
          <a:lstStyle/>
          <a:p>
            <a:pPr algn="ctr"/>
            <a:r>
              <a:rPr lang="fr-FR" sz="2000" b="1" dirty="0"/>
              <a:t>Pourquoi acheter des actions ?</a:t>
            </a:r>
          </a:p>
        </p:txBody>
      </p:sp>
      <p:pic>
        <p:nvPicPr>
          <p:cNvPr id="3" name="Picture 2" descr="Afficher l'image d'origine"/>
          <p:cNvPicPr>
            <a:picLocks noChangeAspect="1" noChangeArrowheads="1"/>
          </p:cNvPicPr>
          <p:nvPr/>
        </p:nvPicPr>
        <p:blipFill rotWithShape="1">
          <a:blip r:embed="rId3">
            <a:extLst>
              <a:ext uri="{28A0092B-C50C-407E-A947-70E740481C1C}">
                <a14:useLocalDpi xmlns:a14="http://schemas.microsoft.com/office/drawing/2010/main" val="0"/>
              </a:ext>
            </a:extLst>
          </a:blip>
          <a:srcRect l="9050" t="7270" r="8341" b="16331"/>
          <a:stretch/>
        </p:blipFill>
        <p:spPr bwMode="auto">
          <a:xfrm>
            <a:off x="3954326" y="2274799"/>
            <a:ext cx="2554977" cy="18153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ésultat de recherche d'images pour &quot;entreprise picto&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5828" y="3086145"/>
            <a:ext cx="1217005" cy="115905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Résultat de recherche d'images pour &quot;entreprise picto&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9304" y="1762031"/>
            <a:ext cx="1659092" cy="158008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Résultat de recherche d'images pour &quot;entreprise picto&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267" y="3985478"/>
            <a:ext cx="868456" cy="827100"/>
          </a:xfrm>
          <a:prstGeom prst="rect">
            <a:avLst/>
          </a:prstGeom>
          <a:noFill/>
          <a:extLst>
            <a:ext uri="{909E8E84-426E-40DD-AFC4-6F175D3DCCD1}">
              <a14:hiddenFill xmlns:a14="http://schemas.microsoft.com/office/drawing/2010/main">
                <a:solidFill>
                  <a:srgbClr val="FFFFFF"/>
                </a:solidFill>
              </a14:hiddenFill>
            </a:ext>
          </a:extLst>
        </p:spPr>
      </p:pic>
      <p:sp>
        <p:nvSpPr>
          <p:cNvPr id="17" name="Flèche : courbe vers le bas 16"/>
          <p:cNvSpPr/>
          <p:nvPr/>
        </p:nvSpPr>
        <p:spPr>
          <a:xfrm>
            <a:off x="2767042" y="1359890"/>
            <a:ext cx="2295729" cy="914909"/>
          </a:xfrm>
          <a:prstGeom prst="curvedDownArrow">
            <a:avLst/>
          </a:prstGeom>
          <a:solidFill>
            <a:srgbClr val="FFFF00"/>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00"/>
              </a:solidFill>
            </a:endParaRPr>
          </a:p>
        </p:txBody>
      </p:sp>
      <p:sp>
        <p:nvSpPr>
          <p:cNvPr id="18" name="ZoneTexte 17"/>
          <p:cNvSpPr txBox="1"/>
          <p:nvPr/>
        </p:nvSpPr>
        <p:spPr>
          <a:xfrm>
            <a:off x="447158" y="1154417"/>
            <a:ext cx="2684834" cy="369332"/>
          </a:xfrm>
          <a:prstGeom prst="rect">
            <a:avLst/>
          </a:prstGeom>
          <a:noFill/>
        </p:spPr>
        <p:txBody>
          <a:bodyPr wrap="square" rtlCol="0">
            <a:spAutoFit/>
          </a:bodyPr>
          <a:lstStyle/>
          <a:p>
            <a:r>
              <a:rPr lang="fr-FR" b="1" dirty="0"/>
              <a:t>Versement des dividendes</a:t>
            </a:r>
          </a:p>
        </p:txBody>
      </p:sp>
      <p:pic>
        <p:nvPicPr>
          <p:cNvPr id="5136" name="Picture 16" descr="bonhomme-poigne-main-blan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9322" y="1817344"/>
            <a:ext cx="2117132" cy="1852491"/>
          </a:xfrm>
          <a:prstGeom prst="rect">
            <a:avLst/>
          </a:prstGeom>
          <a:noFill/>
          <a:extLst>
            <a:ext uri="{909E8E84-426E-40DD-AFC4-6F175D3DCCD1}">
              <a14:hiddenFill xmlns:a14="http://schemas.microsoft.com/office/drawing/2010/main">
                <a:solidFill>
                  <a:srgbClr val="FFFFFF"/>
                </a:solidFill>
              </a14:hiddenFill>
            </a:ext>
          </a:extLst>
        </p:spPr>
      </p:pic>
      <p:sp>
        <p:nvSpPr>
          <p:cNvPr id="19" name="Flèche : courbe vers le bas 18"/>
          <p:cNvSpPr/>
          <p:nvPr/>
        </p:nvSpPr>
        <p:spPr>
          <a:xfrm rot="10800000" flipH="1">
            <a:off x="8463123" y="3665671"/>
            <a:ext cx="1449421" cy="567873"/>
          </a:xfrm>
          <a:prstGeom prst="curved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 name="ZoneTexte 20"/>
          <p:cNvSpPr txBox="1"/>
          <p:nvPr/>
        </p:nvSpPr>
        <p:spPr>
          <a:xfrm>
            <a:off x="6785538" y="1253635"/>
            <a:ext cx="4804589" cy="646331"/>
          </a:xfrm>
          <a:prstGeom prst="rect">
            <a:avLst/>
          </a:prstGeom>
          <a:noFill/>
        </p:spPr>
        <p:txBody>
          <a:bodyPr wrap="square" rtlCol="0">
            <a:spAutoFit/>
          </a:bodyPr>
          <a:lstStyle/>
          <a:p>
            <a:r>
              <a:rPr lang="fr-FR" b="1" dirty="0"/>
              <a:t>Revente de l’action</a:t>
            </a:r>
            <a:r>
              <a:rPr lang="fr-FR" dirty="0"/>
              <a:t> à un prix plus élevé que celui de l’achat</a:t>
            </a:r>
          </a:p>
        </p:txBody>
      </p:sp>
      <p:sp>
        <p:nvSpPr>
          <p:cNvPr id="22" name="ZoneTexte 21"/>
          <p:cNvSpPr txBox="1"/>
          <p:nvPr/>
        </p:nvSpPr>
        <p:spPr>
          <a:xfrm>
            <a:off x="6849147" y="4517232"/>
            <a:ext cx="4934164" cy="646331"/>
          </a:xfrm>
          <a:prstGeom prst="rect">
            <a:avLst/>
          </a:prstGeom>
          <a:noFill/>
        </p:spPr>
        <p:txBody>
          <a:bodyPr wrap="square" rtlCol="0">
            <a:spAutoFit/>
          </a:bodyPr>
          <a:lstStyle/>
          <a:p>
            <a:r>
              <a:rPr lang="fr-FR" dirty="0"/>
              <a:t>La revente survient lorsque l’action de l’entreprise a monté avec la publication de bons résultats</a:t>
            </a:r>
          </a:p>
        </p:txBody>
      </p:sp>
      <p:sp>
        <p:nvSpPr>
          <p:cNvPr id="24" name="ZoneTexte 23"/>
          <p:cNvSpPr txBox="1"/>
          <p:nvPr/>
        </p:nvSpPr>
        <p:spPr>
          <a:xfrm>
            <a:off x="6855758" y="5330603"/>
            <a:ext cx="4797977" cy="923330"/>
          </a:xfrm>
          <a:prstGeom prst="rect">
            <a:avLst/>
          </a:prstGeom>
          <a:noFill/>
        </p:spPr>
        <p:txBody>
          <a:bodyPr wrap="square" rtlCol="0">
            <a:spAutoFit/>
          </a:bodyPr>
          <a:lstStyle/>
          <a:p>
            <a:r>
              <a:rPr lang="fr-FR" dirty="0"/>
              <a:t>Le nouvel acquéreur devient propriétaire d’une partie de l’entreprise. C’est lui qui touche les dividendes.</a:t>
            </a:r>
          </a:p>
        </p:txBody>
      </p:sp>
      <p:cxnSp>
        <p:nvCxnSpPr>
          <p:cNvPr id="26" name="Connecteur droit 25"/>
          <p:cNvCxnSpPr/>
          <p:nvPr/>
        </p:nvCxnSpPr>
        <p:spPr>
          <a:xfrm>
            <a:off x="6509303" y="1001949"/>
            <a:ext cx="25930" cy="5505855"/>
          </a:xfrm>
          <a:prstGeom prst="line">
            <a:avLst/>
          </a:prstGeom>
          <a:ln w="984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88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136"/>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8" grpId="0"/>
      <p:bldP spid="19" grpId="0" animBg="1"/>
      <p:bldP spid="21" grpId="0"/>
      <p:bldP spid="22"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descr="Résultat de recherche d'images pour &quot;entreprise picto&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6327" y="4757056"/>
            <a:ext cx="1055666" cy="1005395"/>
          </a:xfrm>
          <a:prstGeom prst="rect">
            <a:avLst/>
          </a:prstGeom>
          <a:noFill/>
          <a:extLst>
            <a:ext uri="{909E8E84-426E-40DD-AFC4-6F175D3DCCD1}">
              <a14:hiddenFill xmlns:a14="http://schemas.microsoft.com/office/drawing/2010/main">
                <a:solidFill>
                  <a:srgbClr val="FFFFFF"/>
                </a:solidFill>
              </a14:hiddenFill>
            </a:ext>
          </a:extLst>
        </p:spPr>
      </p:pic>
      <p:sp>
        <p:nvSpPr>
          <p:cNvPr id="2" name="Organigramme : Carte perforée 1"/>
          <p:cNvSpPr/>
          <p:nvPr/>
        </p:nvSpPr>
        <p:spPr>
          <a:xfrm>
            <a:off x="2840475" y="337342"/>
            <a:ext cx="6887183" cy="523479"/>
          </a:xfrm>
          <a:prstGeom prst="flowChartPunchedCard">
            <a:avLst/>
          </a:prstGeom>
          <a:solidFill>
            <a:srgbClr val="0070C0">
              <a:alpha val="55000"/>
            </a:srgbClr>
          </a:solidFill>
        </p:spPr>
        <p:style>
          <a:lnRef idx="2">
            <a:schemeClr val="dk1"/>
          </a:lnRef>
          <a:fillRef idx="1">
            <a:schemeClr val="lt1"/>
          </a:fillRef>
          <a:effectRef idx="0">
            <a:schemeClr val="dk1"/>
          </a:effectRef>
          <a:fontRef idx="minor">
            <a:schemeClr val="dk1"/>
          </a:fontRef>
        </p:style>
        <p:txBody>
          <a:bodyPr rtlCol="0" anchor="ctr"/>
          <a:lstStyle/>
          <a:p>
            <a:pPr algn="ctr"/>
            <a:r>
              <a:rPr lang="fr-FR" sz="2000" b="1" dirty="0"/>
              <a:t>EMETTRE DES ACTIONS EN BOURSE</a:t>
            </a:r>
          </a:p>
        </p:txBody>
      </p:sp>
      <p:pic>
        <p:nvPicPr>
          <p:cNvPr id="6150" name="Picture 6"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0930" y="1977787"/>
            <a:ext cx="2287670" cy="2112731"/>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9218250" y="1474300"/>
            <a:ext cx="1233285" cy="461665"/>
          </a:xfrm>
          <a:prstGeom prst="rect">
            <a:avLst/>
          </a:prstGeom>
          <a:solidFill>
            <a:srgbClr val="FFFF00"/>
          </a:solidFill>
        </p:spPr>
        <p:txBody>
          <a:bodyPr wrap="square" rtlCol="0">
            <a:spAutoFit/>
          </a:bodyPr>
          <a:lstStyle/>
          <a:p>
            <a:r>
              <a:rPr lang="fr-FR" sz="2400" b="1" dirty="0"/>
              <a:t>BOURSE</a:t>
            </a:r>
          </a:p>
        </p:txBody>
      </p:sp>
      <p:pic>
        <p:nvPicPr>
          <p:cNvPr id="10" name="Picture 4" descr="Résultat de recherche d'images pour &quot;entreprise picto&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2135" y="2198370"/>
            <a:ext cx="1986757" cy="189214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cteur droit avec flèche 10"/>
          <p:cNvCxnSpPr/>
          <p:nvPr/>
        </p:nvCxnSpPr>
        <p:spPr>
          <a:xfrm>
            <a:off x="5768502" y="3472774"/>
            <a:ext cx="2572360" cy="0"/>
          </a:xfrm>
          <a:prstGeom prst="straightConnector1">
            <a:avLst/>
          </a:prstGeom>
          <a:ln w="508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768501" y="2355808"/>
            <a:ext cx="2675107" cy="8931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Conditions d’accès </a:t>
            </a:r>
            <a:r>
              <a:rPr lang="fr-FR" dirty="0">
                <a:solidFill>
                  <a:schemeClr val="tx1"/>
                </a:solidFill>
              </a:rPr>
              <a:t>fixé par chaque place boursière</a:t>
            </a:r>
          </a:p>
        </p:txBody>
      </p:sp>
      <p:sp>
        <p:nvSpPr>
          <p:cNvPr id="15" name="Rectangle 14"/>
          <p:cNvSpPr/>
          <p:nvPr/>
        </p:nvSpPr>
        <p:spPr>
          <a:xfrm>
            <a:off x="5768502" y="3772804"/>
            <a:ext cx="2762654" cy="8931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Critères de taille, de chiffre d’affaire etc…</a:t>
            </a:r>
            <a:endParaRPr lang="fr-FR" dirty="0">
              <a:solidFill>
                <a:schemeClr val="tx1"/>
              </a:solidFill>
            </a:endParaRPr>
          </a:p>
        </p:txBody>
      </p:sp>
      <p:sp>
        <p:nvSpPr>
          <p:cNvPr id="16" name="Rectangle 15"/>
          <p:cNvSpPr/>
          <p:nvPr/>
        </p:nvSpPr>
        <p:spPr>
          <a:xfrm>
            <a:off x="5768501" y="4757056"/>
            <a:ext cx="2762655" cy="8931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Obligation de publier les performances de l’entreprise régulièrement</a:t>
            </a:r>
            <a:endParaRPr lang="fr-FR" dirty="0">
              <a:solidFill>
                <a:schemeClr val="tx1"/>
              </a:solidFill>
            </a:endParaRPr>
          </a:p>
        </p:txBody>
      </p:sp>
      <p:sp>
        <p:nvSpPr>
          <p:cNvPr id="8" name="Flèche : angle droit 7"/>
          <p:cNvSpPr/>
          <p:nvPr/>
        </p:nvSpPr>
        <p:spPr>
          <a:xfrm flipH="1">
            <a:off x="1322961" y="3996623"/>
            <a:ext cx="4445539" cy="1094169"/>
          </a:xfrm>
          <a:prstGeom prst="bentUpArrow">
            <a:avLst>
              <a:gd name="adj1" fmla="val 16999"/>
              <a:gd name="adj2" fmla="val 25825"/>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156" name="Picture 12"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603" y="1842379"/>
            <a:ext cx="1630395" cy="163039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086" y="2101176"/>
            <a:ext cx="1525136" cy="1525136"/>
          </a:xfrm>
          <a:prstGeom prst="rect">
            <a:avLst/>
          </a:prstGeom>
          <a:noFill/>
          <a:extLst>
            <a:ext uri="{909E8E84-426E-40DD-AFC4-6F175D3DCCD1}">
              <a14:hiddenFill xmlns:a14="http://schemas.microsoft.com/office/drawing/2010/main">
                <a:solidFill>
                  <a:srgbClr val="FFFFFF"/>
                </a:solidFill>
              </a14:hiddenFill>
            </a:ext>
          </a:extLst>
        </p:spPr>
      </p:pic>
      <p:sp>
        <p:nvSpPr>
          <p:cNvPr id="9" name="Parenthèse ouvrante 8"/>
          <p:cNvSpPr/>
          <p:nvPr/>
        </p:nvSpPr>
        <p:spPr>
          <a:xfrm rot="16200000">
            <a:off x="1823077" y="2311626"/>
            <a:ext cx="120430" cy="3042785"/>
          </a:xfrm>
          <a:prstGeom prst="leftBracket">
            <a:avLst/>
          </a:prstGeom>
          <a:ln w="6032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ZoneTexte 11"/>
          <p:cNvSpPr txBox="1"/>
          <p:nvPr/>
        </p:nvSpPr>
        <p:spPr>
          <a:xfrm>
            <a:off x="410538" y="1145380"/>
            <a:ext cx="3149786" cy="646331"/>
          </a:xfrm>
          <a:prstGeom prst="rect">
            <a:avLst/>
          </a:prstGeom>
          <a:noFill/>
        </p:spPr>
        <p:txBody>
          <a:bodyPr wrap="square" rtlCol="0">
            <a:spAutoFit/>
          </a:bodyPr>
          <a:lstStyle/>
          <a:p>
            <a:pPr algn="ctr"/>
            <a:r>
              <a:rPr lang="fr-FR" dirty="0"/>
              <a:t>Cabinet ou personne extérieure pour auditer l’entreprise</a:t>
            </a:r>
          </a:p>
        </p:txBody>
      </p:sp>
      <p:pic>
        <p:nvPicPr>
          <p:cNvPr id="22" name="Picture 24" descr="A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2268" y="2595078"/>
            <a:ext cx="399202" cy="40127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Résultat de recherche d'images pour &quot;entreprise picto&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7972" y="5090792"/>
            <a:ext cx="779372" cy="742258"/>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p:cNvSpPr txBox="1"/>
          <p:nvPr/>
        </p:nvSpPr>
        <p:spPr>
          <a:xfrm>
            <a:off x="9416953" y="5858029"/>
            <a:ext cx="700391" cy="369332"/>
          </a:xfrm>
          <a:prstGeom prst="rect">
            <a:avLst/>
          </a:prstGeom>
          <a:noFill/>
        </p:spPr>
        <p:txBody>
          <a:bodyPr wrap="square" rtlCol="0">
            <a:spAutoFit/>
          </a:bodyPr>
          <a:lstStyle/>
          <a:p>
            <a:r>
              <a:rPr lang="fr-FR" b="1" dirty="0"/>
              <a:t>PME</a:t>
            </a:r>
          </a:p>
        </p:txBody>
      </p:sp>
      <p:sp>
        <p:nvSpPr>
          <p:cNvPr id="27" name="ZoneTexte 26"/>
          <p:cNvSpPr txBox="1"/>
          <p:nvPr/>
        </p:nvSpPr>
        <p:spPr>
          <a:xfrm>
            <a:off x="10708404" y="5833050"/>
            <a:ext cx="700391" cy="369332"/>
          </a:xfrm>
          <a:prstGeom prst="rect">
            <a:avLst/>
          </a:prstGeom>
          <a:noFill/>
        </p:spPr>
        <p:txBody>
          <a:bodyPr wrap="square" rtlCol="0">
            <a:spAutoFit/>
          </a:bodyPr>
          <a:lstStyle/>
          <a:p>
            <a:r>
              <a:rPr lang="fr-FR" b="1" dirty="0"/>
              <a:t>ETI</a:t>
            </a:r>
          </a:p>
        </p:txBody>
      </p:sp>
      <p:pic>
        <p:nvPicPr>
          <p:cNvPr id="6158" name="Picture 14" descr="Afficher l'image d'origine"/>
          <p:cNvPicPr>
            <a:picLocks noChangeAspect="1" noChangeArrowheads="1"/>
          </p:cNvPicPr>
          <p:nvPr/>
        </p:nvPicPr>
        <p:blipFill rotWithShape="1">
          <a:blip r:embed="rId7">
            <a:extLst>
              <a:ext uri="{28A0092B-C50C-407E-A947-70E740481C1C}">
                <a14:useLocalDpi xmlns:a14="http://schemas.microsoft.com/office/drawing/2010/main" val="0"/>
              </a:ext>
            </a:extLst>
          </a:blip>
          <a:srcRect l="17837" t="1789" r="18085" b="13310"/>
          <a:stretch/>
        </p:blipFill>
        <p:spPr bwMode="auto">
          <a:xfrm rot="262889">
            <a:off x="9181720" y="4260152"/>
            <a:ext cx="1877643" cy="735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29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15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circle(in)">
                                      <p:cBhvr>
                                        <p:cTn id="42" dur="20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6156"/>
                                        </p:tgtEl>
                                        <p:attrNameLst>
                                          <p:attrName>style.visibility</p:attrName>
                                        </p:attrNameLst>
                                      </p:cBhvr>
                                      <p:to>
                                        <p:strVal val="visible"/>
                                      </p:to>
                                    </p:set>
                                    <p:animEffect transition="in" filter="circle(in)">
                                      <p:cBhvr>
                                        <p:cTn id="47" dur="2000"/>
                                        <p:tgtEl>
                                          <p:spTgt spid="6156"/>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5.55112E-17 1.11111E-6 L -0.08294 -0.17315 " pathEditMode="relative" rAng="0" ptsTypes="AA">
                                      <p:cBhvr>
                                        <p:cTn id="55" dur="2000" fill="hold"/>
                                        <p:tgtEl>
                                          <p:spTgt spid="22"/>
                                        </p:tgtEl>
                                        <p:attrNameLst>
                                          <p:attrName>ppt_x</p:attrName>
                                          <p:attrName>ppt_y</p:attrName>
                                        </p:attrNameLst>
                                      </p:cBhvr>
                                      <p:rCtr x="-4154" y="-8657"/>
                                    </p:animMotion>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6158"/>
                                        </p:tgtEl>
                                        <p:attrNameLst>
                                          <p:attrName>style.visibility</p:attrName>
                                        </p:attrNameLst>
                                      </p:cBhvr>
                                      <p:to>
                                        <p:strVal val="visible"/>
                                      </p:to>
                                    </p:set>
                                    <p:anim calcmode="lin" valueType="num">
                                      <p:cBhvr>
                                        <p:cTn id="70" dur="500" fill="hold"/>
                                        <p:tgtEl>
                                          <p:spTgt spid="6158"/>
                                        </p:tgtEl>
                                        <p:attrNameLst>
                                          <p:attrName>ppt_w</p:attrName>
                                        </p:attrNameLst>
                                      </p:cBhvr>
                                      <p:tavLst>
                                        <p:tav tm="0">
                                          <p:val>
                                            <p:fltVal val="0"/>
                                          </p:val>
                                        </p:tav>
                                        <p:tav tm="100000">
                                          <p:val>
                                            <p:strVal val="#ppt_w"/>
                                          </p:val>
                                        </p:tav>
                                      </p:tavLst>
                                    </p:anim>
                                    <p:anim calcmode="lin" valueType="num">
                                      <p:cBhvr>
                                        <p:cTn id="71" dur="500" fill="hold"/>
                                        <p:tgtEl>
                                          <p:spTgt spid="6158"/>
                                        </p:tgtEl>
                                        <p:attrNameLst>
                                          <p:attrName>ppt_h</p:attrName>
                                        </p:attrNameLst>
                                      </p:cBhvr>
                                      <p:tavLst>
                                        <p:tav tm="0">
                                          <p:val>
                                            <p:fltVal val="0"/>
                                          </p:val>
                                        </p:tav>
                                        <p:tav tm="100000">
                                          <p:val>
                                            <p:strVal val="#ppt_h"/>
                                          </p:val>
                                        </p:tav>
                                      </p:tavLst>
                                    </p:anim>
                                    <p:animEffect transition="in" filter="fade">
                                      <p:cBhvr>
                                        <p:cTn id="72" dur="500"/>
                                        <p:tgtEl>
                                          <p:spTgt spid="6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P spid="15" grpId="0" animBg="1"/>
      <p:bldP spid="16" grpId="0" animBg="1"/>
      <p:bldP spid="8" grpId="0" animBg="1"/>
      <p:bldP spid="9" grpId="0" animBg="1"/>
      <p:bldP spid="12" grpId="0"/>
      <p:bldP spid="13"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031726F6-5F61-87DE-C68C-4C29B67532D4}"/>
              </a:ext>
            </a:extLst>
          </p:cNvPr>
          <p:cNvSpPr/>
          <p:nvPr/>
        </p:nvSpPr>
        <p:spPr>
          <a:xfrm>
            <a:off x="2647553" y="237126"/>
            <a:ext cx="7229872" cy="938957"/>
          </a:xfrm>
          <a:prstGeom prst="ellipse">
            <a:avLst/>
          </a:prstGeom>
          <a:solidFill>
            <a:srgbClr val="92D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Autofinancement = réinvestissement des profits </a:t>
            </a:r>
          </a:p>
        </p:txBody>
      </p:sp>
      <p:sp>
        <p:nvSpPr>
          <p:cNvPr id="6" name="ZoneTexte 5">
            <a:extLst>
              <a:ext uri="{FF2B5EF4-FFF2-40B4-BE49-F238E27FC236}">
                <a16:creationId xmlns:a16="http://schemas.microsoft.com/office/drawing/2014/main" id="{61B6A5EB-F5AF-DB00-B733-1C026FA0258B}"/>
              </a:ext>
            </a:extLst>
          </p:cNvPr>
          <p:cNvSpPr txBox="1"/>
          <p:nvPr/>
        </p:nvSpPr>
        <p:spPr>
          <a:xfrm>
            <a:off x="292797" y="1176083"/>
            <a:ext cx="11606406" cy="5324535"/>
          </a:xfrm>
          <a:prstGeom prst="rect">
            <a:avLst/>
          </a:prstGeom>
          <a:solidFill>
            <a:srgbClr val="FFFFFF"/>
          </a:solidFill>
        </p:spPr>
        <p:txBody>
          <a:bodyPr wrap="square" rtlCol="0">
            <a:spAutoFit/>
          </a:bodyPr>
          <a:lstStyle/>
          <a:p>
            <a:pPr algn="just"/>
            <a:r>
              <a:rPr lang="fr-FR" sz="2000" b="1" dirty="0"/>
              <a:t>Cas de la quasi-totalité des TGE (y compris les FTN) depuis les années 1980. </a:t>
            </a:r>
          </a:p>
          <a:p>
            <a:pPr algn="just"/>
            <a:endParaRPr lang="fr-FR" sz="2000" b="1" dirty="0"/>
          </a:p>
          <a:p>
            <a:pPr algn="just"/>
            <a:r>
              <a:rPr lang="fr-FR" sz="2000" b="1" dirty="0"/>
              <a:t>- Cause : </a:t>
            </a:r>
            <a:r>
              <a:rPr lang="fr-FR" sz="2000" dirty="0"/>
              <a:t>l’économie de l’endettement (1945-1980) avait découragé les TGE de se financer sur fonds propres (réinvestissement des profits + émissions d’actions) au profit de prêts bancaires à taux variables. Si jusqu’aux années 1970, la dynamique de croissance est positive, l’essoufflement industriel entraîne une baisse majeure de la profitabilité économique des TGE qui voient leurs charges financières fortement augmenter avec la hausse de l’inflation. Le maintien de taux d’intérêts bas par les BC  pour éviter les faillites et l’envolée du chômage aggravent l’endettement des TGE. A partir des années 1980, toutes les TGE reviennent à une économie de marché : pour trouver l’argent nécessaire à leur restructuration pour restaurer leur profitabilité, les TGE ouvrent leur capital aux investisseurs privés par l’émission d’actions nouvelles. </a:t>
            </a:r>
            <a:endParaRPr lang="fr-FR" sz="2000" b="1" dirty="0"/>
          </a:p>
          <a:p>
            <a:pPr algn="just"/>
            <a:endParaRPr lang="fr-FR" sz="2000" dirty="0"/>
          </a:p>
          <a:p>
            <a:pPr marL="285750" indent="-285750" algn="just">
              <a:buFontTx/>
              <a:buChar char="-"/>
            </a:pPr>
            <a:r>
              <a:rPr lang="fr-FR" sz="2000" b="1" dirty="0"/>
              <a:t>Pas d’émission d’actions nouvell</a:t>
            </a:r>
            <a:r>
              <a:rPr lang="fr-FR" sz="2000" dirty="0"/>
              <a:t>es : souci d’indépendance en évitant la dilution de la propriété de l’entreprise en un actionnariat trop fragmenté.</a:t>
            </a:r>
          </a:p>
          <a:p>
            <a:pPr marL="285750" indent="-285750" algn="just">
              <a:buFontTx/>
              <a:buChar char="-"/>
            </a:pPr>
            <a:endParaRPr lang="fr-FR" sz="2000" dirty="0"/>
          </a:p>
          <a:p>
            <a:pPr marL="285750" indent="-285750" algn="just">
              <a:buFontTx/>
              <a:buChar char="-"/>
            </a:pPr>
            <a:r>
              <a:rPr lang="fr-FR" sz="2000" b="1" dirty="0"/>
              <a:t>Pas d’emprunts bancaires </a:t>
            </a:r>
            <a:r>
              <a:rPr lang="fr-FR" sz="2000" dirty="0"/>
              <a:t>: souci de rentabilité financière en évitant le poids de l’endettement.</a:t>
            </a:r>
          </a:p>
          <a:p>
            <a:pPr marL="285750" indent="-285750" algn="just">
              <a:buFontTx/>
              <a:buChar char="-"/>
            </a:pPr>
            <a:endParaRPr lang="fr-FR" sz="2000" dirty="0"/>
          </a:p>
          <a:p>
            <a:pPr marL="285750" indent="-285750" algn="just">
              <a:buFontTx/>
              <a:buChar char="-"/>
            </a:pPr>
            <a:r>
              <a:rPr lang="fr-FR" sz="2000" dirty="0"/>
              <a:t>Emissions de bons de trésorerie pour des besoins de liquidités sur le court terme</a:t>
            </a:r>
          </a:p>
        </p:txBody>
      </p:sp>
      <p:pic>
        <p:nvPicPr>
          <p:cNvPr id="4" name="Image 3">
            <a:extLst>
              <a:ext uri="{FF2B5EF4-FFF2-40B4-BE49-F238E27FC236}">
                <a16:creationId xmlns:a16="http://schemas.microsoft.com/office/drawing/2014/main" id="{7F594FF6-960B-6F2D-1F06-0CA25FFE8B4E}"/>
              </a:ext>
            </a:extLst>
          </p:cNvPr>
          <p:cNvPicPr>
            <a:picLocks noChangeAspect="1"/>
          </p:cNvPicPr>
          <p:nvPr/>
        </p:nvPicPr>
        <p:blipFill>
          <a:blip r:embed="rId2"/>
          <a:stretch>
            <a:fillRect/>
          </a:stretch>
        </p:blipFill>
        <p:spPr>
          <a:xfrm>
            <a:off x="347469" y="125393"/>
            <a:ext cx="1119967" cy="1050690"/>
          </a:xfrm>
          <a:prstGeom prst="rect">
            <a:avLst/>
          </a:prstGeom>
        </p:spPr>
      </p:pic>
    </p:spTree>
    <p:extLst>
      <p:ext uri="{BB962C8B-B14F-4D97-AF65-F5344CB8AC3E}">
        <p14:creationId xmlns:p14="http://schemas.microsoft.com/office/powerpoint/2010/main" val="375732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Image 60"/>
          <p:cNvPicPr>
            <a:picLocks noChangeAspect="1"/>
          </p:cNvPicPr>
          <p:nvPr/>
        </p:nvPicPr>
        <p:blipFill>
          <a:blip r:embed="rId2"/>
          <a:stretch>
            <a:fillRect/>
          </a:stretch>
        </p:blipFill>
        <p:spPr>
          <a:xfrm>
            <a:off x="5153330" y="398075"/>
            <a:ext cx="6263804" cy="5012590"/>
          </a:xfrm>
          <a:prstGeom prst="rect">
            <a:avLst/>
          </a:prstGeom>
          <a:effectLst>
            <a:glow rad="127000">
              <a:schemeClr val="bg1"/>
            </a:glow>
          </a:effectLst>
        </p:spPr>
      </p:pic>
      <p:sp>
        <p:nvSpPr>
          <p:cNvPr id="3" name="ZoneTexte 2"/>
          <p:cNvSpPr txBox="1"/>
          <p:nvPr/>
        </p:nvSpPr>
        <p:spPr>
          <a:xfrm>
            <a:off x="552589" y="5858876"/>
            <a:ext cx="4267776" cy="461665"/>
          </a:xfrm>
          <a:prstGeom prst="rect">
            <a:avLst/>
          </a:prstGeom>
          <a:solidFill>
            <a:srgbClr val="92D050"/>
          </a:solidFill>
        </p:spPr>
        <p:txBody>
          <a:bodyPr wrap="square" rtlCol="0">
            <a:spAutoFit/>
          </a:bodyPr>
          <a:lstStyle/>
          <a:p>
            <a:pPr algn="ctr"/>
            <a:r>
              <a:rPr lang="fr-FR" sz="2400" b="1" dirty="0"/>
              <a:t>Financement sur fonds propres</a:t>
            </a:r>
          </a:p>
        </p:txBody>
      </p:sp>
      <p:sp>
        <p:nvSpPr>
          <p:cNvPr id="4" name="ZoneTexte 3"/>
          <p:cNvSpPr txBox="1"/>
          <p:nvPr/>
        </p:nvSpPr>
        <p:spPr>
          <a:xfrm>
            <a:off x="5443145" y="5861175"/>
            <a:ext cx="5916558" cy="461665"/>
          </a:xfrm>
          <a:prstGeom prst="rect">
            <a:avLst/>
          </a:prstGeom>
          <a:solidFill>
            <a:srgbClr val="FFFF00"/>
          </a:solidFill>
        </p:spPr>
        <p:txBody>
          <a:bodyPr wrap="square" rtlCol="0">
            <a:spAutoFit/>
          </a:bodyPr>
          <a:lstStyle/>
          <a:p>
            <a:pPr algn="ctr"/>
            <a:r>
              <a:rPr lang="fr-FR" sz="2400" b="1" dirty="0"/>
              <a:t>Endettement</a:t>
            </a:r>
          </a:p>
        </p:txBody>
      </p:sp>
      <p:sp>
        <p:nvSpPr>
          <p:cNvPr id="5" name="ZoneTexte 4"/>
          <p:cNvSpPr txBox="1"/>
          <p:nvPr/>
        </p:nvSpPr>
        <p:spPr>
          <a:xfrm>
            <a:off x="2755071" y="4408940"/>
            <a:ext cx="2027178" cy="615553"/>
          </a:xfrm>
          <a:prstGeom prst="rect">
            <a:avLst/>
          </a:prstGeom>
          <a:solidFill>
            <a:srgbClr val="92D050"/>
          </a:solidFill>
        </p:spPr>
        <p:txBody>
          <a:bodyPr wrap="square" rtlCol="0">
            <a:spAutoFit/>
          </a:bodyPr>
          <a:lstStyle/>
          <a:p>
            <a:pPr algn="ctr"/>
            <a:r>
              <a:rPr lang="fr-FR" b="1" dirty="0"/>
              <a:t>Titres de propriété</a:t>
            </a:r>
          </a:p>
          <a:p>
            <a:pPr algn="ctr"/>
            <a:r>
              <a:rPr lang="fr-FR" sz="1600" b="1" dirty="0"/>
              <a:t>(Ex: actions)</a:t>
            </a:r>
          </a:p>
        </p:txBody>
      </p:sp>
      <p:sp>
        <p:nvSpPr>
          <p:cNvPr id="6" name="ZoneTexte 5"/>
          <p:cNvSpPr txBox="1"/>
          <p:nvPr/>
        </p:nvSpPr>
        <p:spPr>
          <a:xfrm>
            <a:off x="203703" y="1698277"/>
            <a:ext cx="1868288" cy="369332"/>
          </a:xfrm>
          <a:prstGeom prst="rect">
            <a:avLst/>
          </a:prstGeom>
          <a:solidFill>
            <a:srgbClr val="92D050"/>
          </a:solidFill>
        </p:spPr>
        <p:txBody>
          <a:bodyPr vert="horz" wrap="square" rtlCol="0">
            <a:spAutoFit/>
          </a:bodyPr>
          <a:lstStyle/>
          <a:p>
            <a:pPr algn="ctr"/>
            <a:r>
              <a:rPr lang="fr-FR" b="1" dirty="0"/>
              <a:t>Autofinancement</a:t>
            </a:r>
          </a:p>
        </p:txBody>
      </p:sp>
      <p:sp>
        <p:nvSpPr>
          <p:cNvPr id="7" name="ZoneTexte 6"/>
          <p:cNvSpPr txBox="1"/>
          <p:nvPr/>
        </p:nvSpPr>
        <p:spPr>
          <a:xfrm>
            <a:off x="5443145" y="4442757"/>
            <a:ext cx="1887165" cy="646331"/>
          </a:xfrm>
          <a:prstGeom prst="rect">
            <a:avLst/>
          </a:prstGeom>
          <a:solidFill>
            <a:srgbClr val="FFFF00"/>
          </a:solidFill>
        </p:spPr>
        <p:txBody>
          <a:bodyPr wrap="square" rtlCol="0">
            <a:spAutoFit/>
          </a:bodyPr>
          <a:lstStyle/>
          <a:p>
            <a:pPr algn="ctr"/>
            <a:r>
              <a:rPr lang="fr-FR" b="1" dirty="0"/>
              <a:t>Titres de dette</a:t>
            </a:r>
          </a:p>
          <a:p>
            <a:pPr algn="ctr"/>
            <a:r>
              <a:rPr lang="fr-FR" b="1" dirty="0"/>
              <a:t>(Ex: obligations)</a:t>
            </a:r>
          </a:p>
        </p:txBody>
      </p:sp>
      <p:sp>
        <p:nvSpPr>
          <p:cNvPr id="9" name="ZoneTexte 8"/>
          <p:cNvSpPr txBox="1"/>
          <p:nvPr/>
        </p:nvSpPr>
        <p:spPr>
          <a:xfrm>
            <a:off x="7597298" y="4427367"/>
            <a:ext cx="1887165" cy="923330"/>
          </a:xfrm>
          <a:prstGeom prst="rect">
            <a:avLst/>
          </a:prstGeom>
          <a:solidFill>
            <a:srgbClr val="FFFF00"/>
          </a:solidFill>
        </p:spPr>
        <p:txBody>
          <a:bodyPr wrap="square" rtlCol="0">
            <a:spAutoFit/>
          </a:bodyPr>
          <a:lstStyle/>
          <a:p>
            <a:pPr algn="ctr"/>
            <a:r>
              <a:rPr lang="fr-FR" b="1" dirty="0"/>
              <a:t>Crédit </a:t>
            </a:r>
          </a:p>
          <a:p>
            <a:pPr algn="ctr"/>
            <a:r>
              <a:rPr lang="fr-FR" b="1" dirty="0"/>
              <a:t>(sans création monétaire)</a:t>
            </a:r>
          </a:p>
        </p:txBody>
      </p:sp>
      <p:sp>
        <p:nvSpPr>
          <p:cNvPr id="10" name="ZoneTexte 9"/>
          <p:cNvSpPr txBox="1"/>
          <p:nvPr/>
        </p:nvSpPr>
        <p:spPr>
          <a:xfrm>
            <a:off x="9751452" y="4424584"/>
            <a:ext cx="1766098" cy="923330"/>
          </a:xfrm>
          <a:prstGeom prst="rect">
            <a:avLst/>
          </a:prstGeom>
          <a:solidFill>
            <a:srgbClr val="FFFF00"/>
          </a:solidFill>
        </p:spPr>
        <p:txBody>
          <a:bodyPr wrap="square" rtlCol="0">
            <a:spAutoFit/>
          </a:bodyPr>
          <a:lstStyle/>
          <a:p>
            <a:pPr algn="ctr"/>
            <a:r>
              <a:rPr lang="fr-FR" b="1" dirty="0"/>
              <a:t>Crédit</a:t>
            </a:r>
          </a:p>
          <a:p>
            <a:pPr algn="ctr"/>
            <a:r>
              <a:rPr lang="fr-FR" b="1" dirty="0"/>
              <a:t>(avec création monétaire)</a:t>
            </a:r>
          </a:p>
        </p:txBody>
      </p:sp>
      <p:cxnSp>
        <p:nvCxnSpPr>
          <p:cNvPr id="14" name="Connecteur droit avec flèche 13"/>
          <p:cNvCxnSpPr/>
          <p:nvPr/>
        </p:nvCxnSpPr>
        <p:spPr>
          <a:xfrm flipH="1" flipV="1">
            <a:off x="890053" y="2133317"/>
            <a:ext cx="4892" cy="3725559"/>
          </a:xfrm>
          <a:prstGeom prst="straightConnector1">
            <a:avLst/>
          </a:prstGeom>
          <a:ln w="698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flipV="1">
            <a:off x="3015574" y="5040137"/>
            <a:ext cx="6486" cy="803095"/>
          </a:xfrm>
          <a:prstGeom prst="straightConnector1">
            <a:avLst/>
          </a:prstGeom>
          <a:ln w="698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V="1">
            <a:off x="7020835" y="5075825"/>
            <a:ext cx="18382" cy="751846"/>
          </a:xfrm>
          <a:prstGeom prst="straightConnector1">
            <a:avLst/>
          </a:prstGeom>
          <a:ln w="698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V="1">
            <a:off x="9239686" y="5347914"/>
            <a:ext cx="0" cy="538964"/>
          </a:xfrm>
          <a:prstGeom prst="straightConnector1">
            <a:avLst/>
          </a:prstGeom>
          <a:ln w="698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V="1">
            <a:off x="11211159" y="5304268"/>
            <a:ext cx="0" cy="538964"/>
          </a:xfrm>
          <a:prstGeom prst="straightConnector1">
            <a:avLst/>
          </a:prstGeom>
          <a:ln w="698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a:endCxn id="41" idx="5"/>
          </p:cNvCxnSpPr>
          <p:nvPr/>
        </p:nvCxnSpPr>
        <p:spPr>
          <a:xfrm flipH="1" flipV="1">
            <a:off x="11387188" y="3722114"/>
            <a:ext cx="7777" cy="834742"/>
          </a:xfrm>
          <a:prstGeom prst="straightConnector1">
            <a:avLst/>
          </a:prstGeom>
          <a:ln w="698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5443145" y="2643795"/>
            <a:ext cx="1887165" cy="584775"/>
          </a:xfrm>
          <a:prstGeom prst="rect">
            <a:avLst/>
          </a:prstGeom>
          <a:solidFill>
            <a:srgbClr val="FFFF00"/>
          </a:solidFill>
          <a:ln w="31750">
            <a:solidFill>
              <a:schemeClr val="tx1"/>
            </a:solidFill>
            <a:prstDash val="sysDash"/>
          </a:ln>
        </p:spPr>
        <p:txBody>
          <a:bodyPr wrap="square" rtlCol="0">
            <a:spAutoFit/>
          </a:bodyPr>
          <a:lstStyle/>
          <a:p>
            <a:pPr algn="ctr"/>
            <a:r>
              <a:rPr lang="fr-FR" sz="1600" b="1" dirty="0"/>
              <a:t>Ex: Marché financier obligataire</a:t>
            </a:r>
          </a:p>
        </p:txBody>
      </p:sp>
      <p:sp>
        <p:nvSpPr>
          <p:cNvPr id="38" name="ZoneTexte 37"/>
          <p:cNvSpPr txBox="1"/>
          <p:nvPr/>
        </p:nvSpPr>
        <p:spPr>
          <a:xfrm>
            <a:off x="2797243" y="2643795"/>
            <a:ext cx="2027178" cy="584775"/>
          </a:xfrm>
          <a:prstGeom prst="rect">
            <a:avLst/>
          </a:prstGeom>
          <a:solidFill>
            <a:srgbClr val="92D050"/>
          </a:solidFill>
          <a:ln w="25400">
            <a:solidFill>
              <a:schemeClr val="tx1"/>
            </a:solidFill>
            <a:prstDash val="sysDash"/>
          </a:ln>
        </p:spPr>
        <p:txBody>
          <a:bodyPr wrap="square" rtlCol="0">
            <a:spAutoFit/>
          </a:bodyPr>
          <a:lstStyle/>
          <a:p>
            <a:pPr algn="ctr"/>
            <a:r>
              <a:rPr lang="fr-FR" sz="1600" b="1" dirty="0"/>
              <a:t>Ex: Marché financier actionnarial</a:t>
            </a:r>
          </a:p>
        </p:txBody>
      </p:sp>
      <p:sp>
        <p:nvSpPr>
          <p:cNvPr id="39" name="Ellipse 38"/>
          <p:cNvSpPr/>
          <p:nvPr/>
        </p:nvSpPr>
        <p:spPr>
          <a:xfrm>
            <a:off x="2468334" y="1286455"/>
            <a:ext cx="5208803" cy="2699239"/>
          </a:xfrm>
          <a:prstGeom prst="ellipse">
            <a:avLst/>
          </a:prstGeom>
          <a:solidFill>
            <a:schemeClr val="accent1">
              <a:alpha val="2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ZoneTexte 39"/>
          <p:cNvSpPr txBox="1"/>
          <p:nvPr/>
        </p:nvSpPr>
        <p:spPr>
          <a:xfrm>
            <a:off x="3168446" y="1666460"/>
            <a:ext cx="3231148" cy="923330"/>
          </a:xfrm>
          <a:prstGeom prst="rect">
            <a:avLst/>
          </a:prstGeom>
          <a:noFill/>
        </p:spPr>
        <p:txBody>
          <a:bodyPr wrap="square" rtlCol="0">
            <a:spAutoFit/>
          </a:bodyPr>
          <a:lstStyle/>
          <a:p>
            <a:pPr algn="ctr"/>
            <a:r>
              <a:rPr lang="fr-FR" b="1" cap="all" dirty="0"/>
              <a:t>Financement de marché : marchés financiers </a:t>
            </a:r>
          </a:p>
          <a:p>
            <a:pPr algn="ctr"/>
            <a:r>
              <a:rPr lang="fr-FR" b="1" cap="all" dirty="0"/>
              <a:t>et marché monétaire</a:t>
            </a:r>
          </a:p>
        </p:txBody>
      </p:sp>
      <p:sp>
        <p:nvSpPr>
          <p:cNvPr id="41" name="Ellipse 40"/>
          <p:cNvSpPr/>
          <p:nvPr/>
        </p:nvSpPr>
        <p:spPr>
          <a:xfrm>
            <a:off x="7940399" y="1733281"/>
            <a:ext cx="4038164" cy="2330063"/>
          </a:xfrm>
          <a:prstGeom prst="ellipse">
            <a:avLst/>
          </a:prstGeom>
          <a:solidFill>
            <a:schemeClr val="accent1">
              <a:alpha val="2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cap="all" dirty="0">
                <a:solidFill>
                  <a:schemeClr val="tx1"/>
                </a:solidFill>
              </a:rPr>
              <a:t>Financement </a:t>
            </a:r>
            <a:r>
              <a:rPr lang="fr-FR" b="1" cap="all" dirty="0" err="1">
                <a:solidFill>
                  <a:schemeClr val="tx1"/>
                </a:solidFill>
              </a:rPr>
              <a:t>intermédié</a:t>
            </a:r>
            <a:endParaRPr lang="fr-FR" b="1" cap="all" dirty="0">
              <a:solidFill>
                <a:schemeClr val="tx1"/>
              </a:solidFill>
            </a:endParaRPr>
          </a:p>
        </p:txBody>
      </p:sp>
      <p:cxnSp>
        <p:nvCxnSpPr>
          <p:cNvPr id="42" name="Connecteur droit avec flèche 41"/>
          <p:cNvCxnSpPr/>
          <p:nvPr/>
        </p:nvCxnSpPr>
        <p:spPr>
          <a:xfrm flipV="1">
            <a:off x="7064593" y="3438703"/>
            <a:ext cx="20940" cy="1002905"/>
          </a:xfrm>
          <a:prstGeom prst="straightConnector1">
            <a:avLst/>
          </a:prstGeom>
          <a:ln w="698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flipV="1">
            <a:off x="9089431" y="3675714"/>
            <a:ext cx="18382" cy="751846"/>
          </a:xfrm>
          <a:prstGeom prst="straightConnector1">
            <a:avLst/>
          </a:prstGeom>
          <a:ln w="698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p:nvPr/>
        </p:nvCxnSpPr>
        <p:spPr>
          <a:xfrm flipV="1">
            <a:off x="2996383" y="3438703"/>
            <a:ext cx="19191" cy="960310"/>
          </a:xfrm>
          <a:prstGeom prst="straightConnector1">
            <a:avLst/>
          </a:prstGeom>
          <a:ln w="698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a:off x="2380785" y="0"/>
            <a:ext cx="2492" cy="5827671"/>
          </a:xfrm>
          <a:prstGeom prst="line">
            <a:avLst/>
          </a:prstGeom>
          <a:ln w="15875">
            <a:solidFill>
              <a:srgbClr val="FF0000"/>
            </a:solidFill>
            <a:prstDash val="lgDashDotDot"/>
          </a:ln>
        </p:spPr>
        <p:style>
          <a:lnRef idx="1">
            <a:schemeClr val="accent1"/>
          </a:lnRef>
          <a:fillRef idx="0">
            <a:schemeClr val="accent1"/>
          </a:fillRef>
          <a:effectRef idx="0">
            <a:schemeClr val="accent1"/>
          </a:effectRef>
          <a:fontRef idx="minor">
            <a:schemeClr val="tx1"/>
          </a:fontRef>
        </p:style>
      </p:cxnSp>
      <p:sp>
        <p:nvSpPr>
          <p:cNvPr id="58" name="Rectangle : coins arrondis 57"/>
          <p:cNvSpPr/>
          <p:nvPr/>
        </p:nvSpPr>
        <p:spPr>
          <a:xfrm>
            <a:off x="203703" y="564204"/>
            <a:ext cx="1955837" cy="787941"/>
          </a:xfrm>
          <a:prstGeom prst="roundRect">
            <a:avLst/>
          </a:prstGeom>
          <a:solidFill>
            <a:srgbClr val="FF0000">
              <a:alpha val="35000"/>
            </a:srgbClr>
          </a:solidFill>
          <a:ln w="730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Financement interne</a:t>
            </a:r>
          </a:p>
        </p:txBody>
      </p:sp>
      <p:sp>
        <p:nvSpPr>
          <p:cNvPr id="59" name="Rectangle : coins arrondis 58"/>
          <p:cNvSpPr/>
          <p:nvPr/>
        </p:nvSpPr>
        <p:spPr>
          <a:xfrm>
            <a:off x="9959481" y="498514"/>
            <a:ext cx="1955837" cy="787941"/>
          </a:xfrm>
          <a:prstGeom prst="roundRect">
            <a:avLst/>
          </a:prstGeom>
          <a:solidFill>
            <a:srgbClr val="FF0000">
              <a:alpha val="35000"/>
            </a:srgbClr>
          </a:solidFill>
          <a:ln w="730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Financement externe</a:t>
            </a:r>
          </a:p>
        </p:txBody>
      </p:sp>
      <p:sp>
        <p:nvSpPr>
          <p:cNvPr id="64" name="Explosion : 8 points 63"/>
          <p:cNvSpPr/>
          <p:nvPr/>
        </p:nvSpPr>
        <p:spPr>
          <a:xfrm>
            <a:off x="4598350" y="60322"/>
            <a:ext cx="1616000" cy="1250442"/>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Après 1980</a:t>
            </a:r>
          </a:p>
        </p:txBody>
      </p:sp>
      <p:sp>
        <p:nvSpPr>
          <p:cNvPr id="8" name="Organigramme : Bande perforée 7"/>
          <p:cNvSpPr/>
          <p:nvPr/>
        </p:nvSpPr>
        <p:spPr>
          <a:xfrm>
            <a:off x="6649375" y="575063"/>
            <a:ext cx="2440056" cy="736847"/>
          </a:xfrm>
          <a:prstGeom prst="flowChartPunchedTap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Principaux acteurs</a:t>
            </a:r>
          </a:p>
        </p:txBody>
      </p:sp>
    </p:spTree>
    <p:extLst>
      <p:ext uri="{BB962C8B-B14F-4D97-AF65-F5344CB8AC3E}">
        <p14:creationId xmlns:p14="http://schemas.microsoft.com/office/powerpoint/2010/main" val="117386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wheel(1)">
                                      <p:cBhvr>
                                        <p:cTn id="22" dur="20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wheel(1)">
                                      <p:cBhvr>
                                        <p:cTn id="31" dur="2000"/>
                                        <p:tgtEl>
                                          <p:spTgt spid="59"/>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ppt_x"/>
                                          </p:val>
                                        </p:tav>
                                        <p:tav tm="100000">
                                          <p:val>
                                            <p:strVal val="#ppt_x"/>
                                          </p:val>
                                        </p:tav>
                                      </p:tavLst>
                                    </p:anim>
                                    <p:anim calcmode="lin" valueType="num">
                                      <p:cBhvr additive="base">
                                        <p:cTn id="4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45"/>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42"/>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500"/>
                                        <p:tgtEl>
                                          <p:spTgt spid="3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grpId="0" nodeType="click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wheel(1)">
                                      <p:cBhvr>
                                        <p:cTn id="70" dur="2000"/>
                                        <p:tgtEl>
                                          <p:spTgt spid="39"/>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randombar(horizontal)">
                                      <p:cBhvr>
                                        <p:cTn id="73" dur="500"/>
                                        <p:tgtEl>
                                          <p:spTgt spid="40"/>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23"/>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25"/>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9"/>
                                        </p:tgtEl>
                                        <p:attrNameLst>
                                          <p:attrName>style.visibility</p:attrName>
                                        </p:attrNameLst>
                                      </p:cBhvr>
                                      <p:to>
                                        <p:strVal val="visible"/>
                                      </p:to>
                                    </p:set>
                                    <p:anim calcmode="lin" valueType="num">
                                      <p:cBhvr additive="base">
                                        <p:cTn id="84" dur="500" fill="hold"/>
                                        <p:tgtEl>
                                          <p:spTgt spid="9"/>
                                        </p:tgtEl>
                                        <p:attrNameLst>
                                          <p:attrName>ppt_x</p:attrName>
                                        </p:attrNameLst>
                                      </p:cBhvr>
                                      <p:tavLst>
                                        <p:tav tm="0">
                                          <p:val>
                                            <p:strVal val="#ppt_x"/>
                                          </p:val>
                                        </p:tav>
                                        <p:tav tm="100000">
                                          <p:val>
                                            <p:strVal val="#ppt_x"/>
                                          </p:val>
                                        </p:tav>
                                      </p:tavLst>
                                    </p:anim>
                                    <p:anim calcmode="lin" valueType="num">
                                      <p:cBhvr additive="base">
                                        <p:cTn id="8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10"/>
                                        </p:tgtEl>
                                        <p:attrNameLst>
                                          <p:attrName>style.visibility</p:attrName>
                                        </p:attrNameLst>
                                      </p:cBhvr>
                                      <p:to>
                                        <p:strVal val="visible"/>
                                      </p:to>
                                    </p:set>
                                    <p:anim calcmode="lin" valueType="num">
                                      <p:cBhvr additive="base">
                                        <p:cTn id="90" dur="500" fill="hold"/>
                                        <p:tgtEl>
                                          <p:spTgt spid="10"/>
                                        </p:tgtEl>
                                        <p:attrNameLst>
                                          <p:attrName>ppt_x</p:attrName>
                                        </p:attrNameLst>
                                      </p:cBhvr>
                                      <p:tavLst>
                                        <p:tav tm="0">
                                          <p:val>
                                            <p:strVal val="#ppt_x"/>
                                          </p:val>
                                        </p:tav>
                                        <p:tav tm="100000">
                                          <p:val>
                                            <p:strVal val="#ppt_x"/>
                                          </p:val>
                                        </p:tav>
                                      </p:tavLst>
                                    </p:anim>
                                    <p:anim calcmode="lin" valueType="num">
                                      <p:cBhvr additive="base">
                                        <p:cTn id="9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44"/>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28"/>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21" presetClass="entr" presetSubtype="1" fill="hold" grpId="0" nodeType="click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wheel(1)">
                                      <p:cBhvr>
                                        <p:cTn id="102" dur="2000"/>
                                        <p:tgtEl>
                                          <p:spTgt spid="41"/>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nodeType="clickEffect">
                                  <p:stCondLst>
                                    <p:cond delay="0"/>
                                  </p:stCondLst>
                                  <p:childTnLst>
                                    <p:set>
                                      <p:cBhvr>
                                        <p:cTn id="106" dur="1" fill="hold">
                                          <p:stCondLst>
                                            <p:cond delay="0"/>
                                          </p:stCondLst>
                                        </p:cTn>
                                        <p:tgtEl>
                                          <p:spTgt spid="41">
                                            <p:txEl>
                                              <p:pRg st="0" end="0"/>
                                            </p:txEl>
                                          </p:spTgt>
                                        </p:tgtEl>
                                        <p:attrNameLst>
                                          <p:attrName>style.visibility</p:attrName>
                                        </p:attrNameLst>
                                      </p:cBhvr>
                                      <p:to>
                                        <p:strVal val="visible"/>
                                      </p:to>
                                    </p:set>
                                    <p:animEffect transition="in" filter="randombar(horizontal)">
                                      <p:cBhvr>
                                        <p:cTn id="107" dur="500"/>
                                        <p:tgtEl>
                                          <p:spTgt spid="41">
                                            <p:txEl>
                                              <p:pRg st="0" end="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nodeType="clickEffect">
                                  <p:stCondLst>
                                    <p:cond delay="0"/>
                                  </p:stCondLst>
                                  <p:childTnLst>
                                    <p:set>
                                      <p:cBhvr>
                                        <p:cTn id="111" dur="1" fill="hold">
                                          <p:stCondLst>
                                            <p:cond delay="0"/>
                                          </p:stCondLst>
                                        </p:cTn>
                                        <p:tgtEl>
                                          <p:spTgt spid="61"/>
                                        </p:tgtEl>
                                        <p:attrNameLst>
                                          <p:attrName>style.visibility</p:attrName>
                                        </p:attrNameLst>
                                      </p:cBhvr>
                                      <p:to>
                                        <p:strVal val="visible"/>
                                      </p:to>
                                    </p:set>
                                    <p:anim calcmode="lin" valueType="num">
                                      <p:cBhvr>
                                        <p:cTn id="112" dur="500" fill="hold"/>
                                        <p:tgtEl>
                                          <p:spTgt spid="61"/>
                                        </p:tgtEl>
                                        <p:attrNameLst>
                                          <p:attrName>ppt_w</p:attrName>
                                        </p:attrNameLst>
                                      </p:cBhvr>
                                      <p:tavLst>
                                        <p:tav tm="0">
                                          <p:val>
                                            <p:fltVal val="0"/>
                                          </p:val>
                                        </p:tav>
                                        <p:tav tm="100000">
                                          <p:val>
                                            <p:strVal val="#ppt_w"/>
                                          </p:val>
                                        </p:tav>
                                      </p:tavLst>
                                    </p:anim>
                                    <p:anim calcmode="lin" valueType="num">
                                      <p:cBhvr>
                                        <p:cTn id="113" dur="500" fill="hold"/>
                                        <p:tgtEl>
                                          <p:spTgt spid="61"/>
                                        </p:tgtEl>
                                        <p:attrNameLst>
                                          <p:attrName>ppt_h</p:attrName>
                                        </p:attrNameLst>
                                      </p:cBhvr>
                                      <p:tavLst>
                                        <p:tav tm="0">
                                          <p:val>
                                            <p:fltVal val="0"/>
                                          </p:val>
                                        </p:tav>
                                        <p:tav tm="100000">
                                          <p:val>
                                            <p:strVal val="#ppt_h"/>
                                          </p:val>
                                        </p:tav>
                                      </p:tavLst>
                                    </p:anim>
                                    <p:animEffect transition="in" filter="fade">
                                      <p:cBhvr>
                                        <p:cTn id="114" dur="500"/>
                                        <p:tgtEl>
                                          <p:spTgt spid="61"/>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4"/>
                                        </p:tgtEl>
                                        <p:attrNameLst>
                                          <p:attrName>style.visibility</p:attrName>
                                        </p:attrNameLst>
                                      </p:cBhvr>
                                      <p:to>
                                        <p:strVal val="visible"/>
                                      </p:to>
                                    </p:set>
                                    <p:anim calcmode="lin" valueType="num">
                                      <p:cBhvr>
                                        <p:cTn id="117" dur="500" fill="hold"/>
                                        <p:tgtEl>
                                          <p:spTgt spid="64"/>
                                        </p:tgtEl>
                                        <p:attrNameLst>
                                          <p:attrName>ppt_w</p:attrName>
                                        </p:attrNameLst>
                                      </p:cBhvr>
                                      <p:tavLst>
                                        <p:tav tm="0">
                                          <p:val>
                                            <p:fltVal val="0"/>
                                          </p:val>
                                        </p:tav>
                                        <p:tav tm="100000">
                                          <p:val>
                                            <p:strVal val="#ppt_w"/>
                                          </p:val>
                                        </p:tav>
                                      </p:tavLst>
                                    </p:anim>
                                    <p:anim calcmode="lin" valueType="num">
                                      <p:cBhvr>
                                        <p:cTn id="118" dur="500" fill="hold"/>
                                        <p:tgtEl>
                                          <p:spTgt spid="64"/>
                                        </p:tgtEl>
                                        <p:attrNameLst>
                                          <p:attrName>ppt_h</p:attrName>
                                        </p:attrNameLst>
                                      </p:cBhvr>
                                      <p:tavLst>
                                        <p:tav tm="0">
                                          <p:val>
                                            <p:fltVal val="0"/>
                                          </p:val>
                                        </p:tav>
                                        <p:tav tm="100000">
                                          <p:val>
                                            <p:strVal val="#ppt_h"/>
                                          </p:val>
                                        </p:tav>
                                      </p:tavLst>
                                    </p:anim>
                                    <p:animEffect transition="in" filter="fade">
                                      <p:cBhvr>
                                        <p:cTn id="119" dur="500"/>
                                        <p:tgtEl>
                                          <p:spTgt spid="64"/>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8"/>
                                        </p:tgtEl>
                                        <p:attrNameLst>
                                          <p:attrName>style.visibility</p:attrName>
                                        </p:attrNameLst>
                                      </p:cBhvr>
                                      <p:to>
                                        <p:strVal val="visible"/>
                                      </p:to>
                                    </p:set>
                                    <p:anim calcmode="lin" valueType="num">
                                      <p:cBhvr>
                                        <p:cTn id="122" dur="500" fill="hold"/>
                                        <p:tgtEl>
                                          <p:spTgt spid="8"/>
                                        </p:tgtEl>
                                        <p:attrNameLst>
                                          <p:attrName>ppt_w</p:attrName>
                                        </p:attrNameLst>
                                      </p:cBhvr>
                                      <p:tavLst>
                                        <p:tav tm="0">
                                          <p:val>
                                            <p:fltVal val="0"/>
                                          </p:val>
                                        </p:tav>
                                        <p:tav tm="100000">
                                          <p:val>
                                            <p:strVal val="#ppt_w"/>
                                          </p:val>
                                        </p:tav>
                                      </p:tavLst>
                                    </p:anim>
                                    <p:anim calcmode="lin" valueType="num">
                                      <p:cBhvr>
                                        <p:cTn id="123" dur="500" fill="hold"/>
                                        <p:tgtEl>
                                          <p:spTgt spid="8"/>
                                        </p:tgtEl>
                                        <p:attrNameLst>
                                          <p:attrName>ppt_h</p:attrName>
                                        </p:attrNameLst>
                                      </p:cBhvr>
                                      <p:tavLst>
                                        <p:tav tm="0">
                                          <p:val>
                                            <p:fltVal val="0"/>
                                          </p:val>
                                        </p:tav>
                                        <p:tav tm="100000">
                                          <p:val>
                                            <p:strVal val="#ppt_h"/>
                                          </p:val>
                                        </p:tav>
                                      </p:tavLst>
                                    </p:anim>
                                    <p:animEffect transition="in" filter="fade">
                                      <p:cBhvr>
                                        <p:cTn id="1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P spid="10" grpId="0" animBg="1"/>
      <p:bldP spid="37" grpId="0" animBg="1"/>
      <p:bldP spid="38" grpId="0" animBg="1"/>
      <p:bldP spid="39" grpId="0" animBg="1"/>
      <p:bldP spid="40" grpId="0"/>
      <p:bldP spid="41" grpId="0" animBg="1"/>
      <p:bldP spid="58" grpId="0" animBg="1"/>
      <p:bldP spid="59" grpId="0" animBg="1"/>
      <p:bldP spid="64"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495" y="171293"/>
            <a:ext cx="11336784" cy="6374879"/>
          </a:xfrm>
          <a:prstGeom prst="rect">
            <a:avLst/>
          </a:prstGeom>
        </p:spPr>
      </p:pic>
    </p:spTree>
    <p:extLst>
      <p:ext uri="{BB962C8B-B14F-4D97-AF65-F5344CB8AC3E}">
        <p14:creationId xmlns:p14="http://schemas.microsoft.com/office/powerpoint/2010/main" val="585965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Carte perforée 1"/>
          <p:cNvSpPr/>
          <p:nvPr/>
        </p:nvSpPr>
        <p:spPr>
          <a:xfrm>
            <a:off x="2268975" y="365916"/>
            <a:ext cx="7713225" cy="1291433"/>
          </a:xfrm>
          <a:prstGeom prst="flowChartPunchedCard">
            <a:avLst/>
          </a:prstGeom>
          <a:solidFill>
            <a:srgbClr val="0070C0">
              <a:alpha val="55000"/>
            </a:srgbClr>
          </a:solidFill>
        </p:spPr>
        <p:style>
          <a:lnRef idx="2">
            <a:schemeClr val="dk1"/>
          </a:lnRef>
          <a:fillRef idx="1">
            <a:schemeClr val="lt1"/>
          </a:fillRef>
          <a:effectRef idx="0">
            <a:schemeClr val="dk1"/>
          </a:effectRef>
          <a:fontRef idx="minor">
            <a:schemeClr val="dk1"/>
          </a:fontRef>
        </p:style>
        <p:txBody>
          <a:bodyPr rtlCol="0" anchor="ctr"/>
          <a:lstStyle/>
          <a:p>
            <a:pPr algn="ctr"/>
            <a:r>
              <a:rPr lang="fr-FR" sz="2000" b="1" dirty="0"/>
              <a:t>Comment financer une entreprise depuis sa création ? </a:t>
            </a:r>
            <a:endParaRPr lang="fr-FR" sz="2800" b="1" dirty="0"/>
          </a:p>
        </p:txBody>
      </p:sp>
      <p:pic>
        <p:nvPicPr>
          <p:cNvPr id="7176" name="Picture 8" descr="Afficher l'image d'origine"/>
          <p:cNvPicPr>
            <a:picLocks noChangeAspect="1" noChangeArrowheads="1"/>
          </p:cNvPicPr>
          <p:nvPr/>
        </p:nvPicPr>
        <p:blipFill rotWithShape="1">
          <a:blip r:embed="rId2">
            <a:extLst>
              <a:ext uri="{28A0092B-C50C-407E-A947-70E740481C1C}">
                <a14:useLocalDpi xmlns:a14="http://schemas.microsoft.com/office/drawing/2010/main" val="0"/>
              </a:ext>
            </a:extLst>
          </a:blip>
          <a:srcRect l="29310" t="9193" r="-109" b="9905"/>
          <a:stretch/>
        </p:blipFill>
        <p:spPr bwMode="auto">
          <a:xfrm>
            <a:off x="2856750" y="1927200"/>
            <a:ext cx="6362699" cy="2592000"/>
          </a:xfrm>
          <a:prstGeom prst="rect">
            <a:avLst/>
          </a:prstGeom>
          <a:noFill/>
          <a:extLst>
            <a:ext uri="{909E8E84-426E-40DD-AFC4-6F175D3DCCD1}">
              <a14:hiddenFill xmlns:a14="http://schemas.microsoft.com/office/drawing/2010/main">
                <a:solidFill>
                  <a:srgbClr val="FFFFFF"/>
                </a:solidFill>
              </a14:hiddenFill>
            </a:ext>
          </a:extLst>
        </p:spPr>
      </p:pic>
      <p:sp>
        <p:nvSpPr>
          <p:cNvPr id="4" name="Bulle narrative : rectangle 3"/>
          <p:cNvSpPr/>
          <p:nvPr/>
        </p:nvSpPr>
        <p:spPr>
          <a:xfrm>
            <a:off x="694575" y="5129821"/>
            <a:ext cx="2162175" cy="781050"/>
          </a:xfrm>
          <a:prstGeom prst="wedgeRectCallout">
            <a:avLst>
              <a:gd name="adj1" fmla="val 55866"/>
              <a:gd name="adj2" fmla="val -1469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CAPITAL AMORCAGE</a:t>
            </a:r>
          </a:p>
        </p:txBody>
      </p:sp>
      <p:sp>
        <p:nvSpPr>
          <p:cNvPr id="9" name="Bulle narrative : rectangle 8"/>
          <p:cNvSpPr/>
          <p:nvPr/>
        </p:nvSpPr>
        <p:spPr>
          <a:xfrm>
            <a:off x="4544873" y="5331210"/>
            <a:ext cx="2162175" cy="781050"/>
          </a:xfrm>
          <a:prstGeom prst="wedgeRectCallout">
            <a:avLst>
              <a:gd name="adj1" fmla="val 1680"/>
              <a:gd name="adj2" fmla="val -1894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CAPITAL RISQUE</a:t>
            </a:r>
          </a:p>
        </p:txBody>
      </p:sp>
      <p:sp>
        <p:nvSpPr>
          <p:cNvPr id="10" name="Bulle narrative : rectangle 9"/>
          <p:cNvSpPr/>
          <p:nvPr/>
        </p:nvSpPr>
        <p:spPr>
          <a:xfrm>
            <a:off x="7768551" y="5331210"/>
            <a:ext cx="3305175" cy="781050"/>
          </a:xfrm>
          <a:prstGeom prst="wedgeRectCallout">
            <a:avLst>
              <a:gd name="adj1" fmla="val -39843"/>
              <a:gd name="adj2" fmla="val -1692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CAPITAL DEVELOPPEMENT</a:t>
            </a:r>
          </a:p>
        </p:txBody>
      </p:sp>
    </p:spTree>
    <p:extLst>
      <p:ext uri="{BB962C8B-B14F-4D97-AF65-F5344CB8AC3E}">
        <p14:creationId xmlns:p14="http://schemas.microsoft.com/office/powerpoint/2010/main" val="173771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17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Résultat de recherche d'images pour &quot;entreprise picto&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0687" y="4846341"/>
            <a:ext cx="1649758" cy="15711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14575" y="647700"/>
            <a:ext cx="7962900" cy="742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CAPITAL AMORCAGE </a:t>
            </a:r>
          </a:p>
          <a:p>
            <a:pPr algn="ctr"/>
            <a:r>
              <a:rPr lang="fr-FR" sz="2400" b="1" dirty="0"/>
              <a:t>financer la création de l’entreprise et les premiers produits</a:t>
            </a:r>
          </a:p>
        </p:txBody>
      </p:sp>
      <p:pic>
        <p:nvPicPr>
          <p:cNvPr id="8202" name="Picture 10"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832" y="1984443"/>
            <a:ext cx="3961650" cy="2330382"/>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798851" y="4354911"/>
            <a:ext cx="4162425" cy="461665"/>
          </a:xfrm>
          <a:prstGeom prst="rect">
            <a:avLst/>
          </a:prstGeom>
          <a:noFill/>
        </p:spPr>
        <p:txBody>
          <a:bodyPr wrap="square" rtlCol="0">
            <a:spAutoFit/>
          </a:bodyPr>
          <a:lstStyle/>
          <a:p>
            <a:pPr algn="ctr"/>
            <a:r>
              <a:rPr lang="fr-FR" sz="2400" b="1" dirty="0"/>
              <a:t>PARENTS</a:t>
            </a:r>
          </a:p>
        </p:txBody>
      </p:sp>
      <p:sp>
        <p:nvSpPr>
          <p:cNvPr id="12" name="ZoneTexte 11"/>
          <p:cNvSpPr txBox="1"/>
          <p:nvPr/>
        </p:nvSpPr>
        <p:spPr>
          <a:xfrm>
            <a:off x="7156890" y="4124079"/>
            <a:ext cx="4162425" cy="461665"/>
          </a:xfrm>
          <a:prstGeom prst="rect">
            <a:avLst/>
          </a:prstGeom>
          <a:noFill/>
        </p:spPr>
        <p:txBody>
          <a:bodyPr wrap="square" rtlCol="0">
            <a:spAutoFit/>
          </a:bodyPr>
          <a:lstStyle/>
          <a:p>
            <a:pPr algn="ctr"/>
            <a:r>
              <a:rPr lang="fr-FR" sz="2400" b="1" dirty="0"/>
              <a:t>AMIS</a:t>
            </a:r>
          </a:p>
        </p:txBody>
      </p:sp>
      <p:pic>
        <p:nvPicPr>
          <p:cNvPr id="13" name="Picture 8"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1913" y="4532020"/>
            <a:ext cx="1721731" cy="13343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6915" y="3730577"/>
            <a:ext cx="1049338" cy="787003"/>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5517750" y="3330467"/>
            <a:ext cx="1758159" cy="400110"/>
          </a:xfrm>
          <a:prstGeom prst="rect">
            <a:avLst/>
          </a:prstGeom>
          <a:noFill/>
        </p:spPr>
        <p:txBody>
          <a:bodyPr wrap="square" rtlCol="0">
            <a:spAutoFit/>
          </a:bodyPr>
          <a:lstStyle/>
          <a:p>
            <a:r>
              <a:rPr lang="fr-FR" sz="2000" b="1" dirty="0"/>
              <a:t>Love monnaie</a:t>
            </a:r>
          </a:p>
        </p:txBody>
      </p:sp>
      <p:pic>
        <p:nvPicPr>
          <p:cNvPr id="1026" name="Picture 2" descr="Afficher l'image d'origine"/>
          <p:cNvPicPr>
            <a:picLocks noChangeAspect="1" noChangeArrowheads="1"/>
          </p:cNvPicPr>
          <p:nvPr/>
        </p:nvPicPr>
        <p:blipFill rotWithShape="1">
          <a:blip r:embed="rId6">
            <a:extLst>
              <a:ext uri="{28A0092B-C50C-407E-A947-70E740481C1C}">
                <a14:useLocalDpi xmlns:a14="http://schemas.microsoft.com/office/drawing/2010/main" val="0"/>
              </a:ext>
            </a:extLst>
          </a:blip>
          <a:srcRect t="9265" r="-184" b="14119"/>
          <a:stretch/>
        </p:blipFill>
        <p:spPr bwMode="auto">
          <a:xfrm>
            <a:off x="7795566" y="2159540"/>
            <a:ext cx="3150446" cy="1973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06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80">
                                          <p:stCondLst>
                                            <p:cond delay="0"/>
                                          </p:stCondLst>
                                        </p:cTn>
                                        <p:tgtEl>
                                          <p:spTgt spid="15"/>
                                        </p:tgtEl>
                                      </p:cBhvr>
                                    </p:animEffect>
                                    <p:anim calcmode="lin" valueType="num">
                                      <p:cBhvr>
                                        <p:cTn id="2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1" dur="26">
                                          <p:stCondLst>
                                            <p:cond delay="650"/>
                                          </p:stCondLst>
                                        </p:cTn>
                                        <p:tgtEl>
                                          <p:spTgt spid="15"/>
                                        </p:tgtEl>
                                      </p:cBhvr>
                                      <p:to x="100000" y="60000"/>
                                    </p:animScale>
                                    <p:animScale>
                                      <p:cBhvr>
                                        <p:cTn id="32" dur="166" decel="50000">
                                          <p:stCondLst>
                                            <p:cond delay="676"/>
                                          </p:stCondLst>
                                        </p:cTn>
                                        <p:tgtEl>
                                          <p:spTgt spid="15"/>
                                        </p:tgtEl>
                                      </p:cBhvr>
                                      <p:to x="100000" y="100000"/>
                                    </p:animScale>
                                    <p:animScale>
                                      <p:cBhvr>
                                        <p:cTn id="33" dur="26">
                                          <p:stCondLst>
                                            <p:cond delay="1312"/>
                                          </p:stCondLst>
                                        </p:cTn>
                                        <p:tgtEl>
                                          <p:spTgt spid="15"/>
                                        </p:tgtEl>
                                      </p:cBhvr>
                                      <p:to x="100000" y="80000"/>
                                    </p:animScale>
                                    <p:animScale>
                                      <p:cBhvr>
                                        <p:cTn id="34" dur="166" decel="50000">
                                          <p:stCondLst>
                                            <p:cond delay="1338"/>
                                          </p:stCondLst>
                                        </p:cTn>
                                        <p:tgtEl>
                                          <p:spTgt spid="15"/>
                                        </p:tgtEl>
                                      </p:cBhvr>
                                      <p:to x="100000" y="100000"/>
                                    </p:animScale>
                                    <p:animScale>
                                      <p:cBhvr>
                                        <p:cTn id="35" dur="26">
                                          <p:stCondLst>
                                            <p:cond delay="1642"/>
                                          </p:stCondLst>
                                        </p:cTn>
                                        <p:tgtEl>
                                          <p:spTgt spid="15"/>
                                        </p:tgtEl>
                                      </p:cBhvr>
                                      <p:to x="100000" y="90000"/>
                                    </p:animScale>
                                    <p:animScale>
                                      <p:cBhvr>
                                        <p:cTn id="36" dur="166" decel="50000">
                                          <p:stCondLst>
                                            <p:cond delay="1668"/>
                                          </p:stCondLst>
                                        </p:cTn>
                                        <p:tgtEl>
                                          <p:spTgt spid="15"/>
                                        </p:tgtEl>
                                      </p:cBhvr>
                                      <p:to x="100000" y="100000"/>
                                    </p:animScale>
                                    <p:animScale>
                                      <p:cBhvr>
                                        <p:cTn id="37" dur="26">
                                          <p:stCondLst>
                                            <p:cond delay="1808"/>
                                          </p:stCondLst>
                                        </p:cTn>
                                        <p:tgtEl>
                                          <p:spTgt spid="15"/>
                                        </p:tgtEl>
                                      </p:cBhvr>
                                      <p:to x="100000" y="95000"/>
                                    </p:animScale>
                                    <p:animScale>
                                      <p:cBhvr>
                                        <p:cTn id="38" dur="166" decel="50000">
                                          <p:stCondLst>
                                            <p:cond delay="1834"/>
                                          </p:stCondLst>
                                        </p:cTn>
                                        <p:tgtEl>
                                          <p:spTgt spid="1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rganigramme : Carte perforée 2"/>
          <p:cNvSpPr/>
          <p:nvPr/>
        </p:nvSpPr>
        <p:spPr>
          <a:xfrm>
            <a:off x="2976664" y="361503"/>
            <a:ext cx="6887183" cy="836579"/>
          </a:xfrm>
          <a:prstGeom prst="flowChartPunchedCard">
            <a:avLst/>
          </a:prstGeom>
          <a:solidFill>
            <a:srgbClr val="FF0000">
              <a:alpha val="72000"/>
            </a:srgbClr>
          </a:solidFill>
        </p:spPr>
        <p:style>
          <a:lnRef idx="2">
            <a:schemeClr val="dk1"/>
          </a:lnRef>
          <a:fillRef idx="1">
            <a:schemeClr val="lt1"/>
          </a:fillRef>
          <a:effectRef idx="0">
            <a:schemeClr val="dk1"/>
          </a:effectRef>
          <a:fontRef idx="minor">
            <a:schemeClr val="dk1"/>
          </a:fontRef>
        </p:style>
        <p:txBody>
          <a:bodyPr rtlCol="0" anchor="ctr"/>
          <a:lstStyle/>
          <a:p>
            <a:pPr algn="ctr"/>
            <a:r>
              <a:rPr lang="fr-FR" sz="2000" b="1" dirty="0"/>
              <a:t>PRÊT d’HONNEUR</a:t>
            </a:r>
          </a:p>
        </p:txBody>
      </p:sp>
      <p:pic>
        <p:nvPicPr>
          <p:cNvPr id="1026" name="Picture 2" descr="région paca : provence alpes côte d'azur 3D détouré fond blanc"/>
          <p:cNvPicPr>
            <a:picLocks noChangeAspect="1" noChangeArrowheads="1"/>
          </p:cNvPicPr>
          <p:nvPr/>
        </p:nvPicPr>
        <p:blipFill rotWithShape="1">
          <a:blip r:embed="rId2">
            <a:extLst>
              <a:ext uri="{28A0092B-C50C-407E-A947-70E740481C1C}">
                <a14:useLocalDpi xmlns:a14="http://schemas.microsoft.com/office/drawing/2010/main" val="0"/>
              </a:ext>
            </a:extLst>
          </a:blip>
          <a:srcRect l="16230" t="-2" r="16753" b="2882"/>
          <a:stretch/>
        </p:blipFill>
        <p:spPr bwMode="auto">
          <a:xfrm>
            <a:off x="1147102" y="1292671"/>
            <a:ext cx="2760955" cy="26673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ficher l'image d'origine"/>
          <p:cNvPicPr>
            <a:picLocks noChangeAspect="1" noChangeArrowheads="1"/>
          </p:cNvPicPr>
          <p:nvPr/>
        </p:nvPicPr>
        <p:blipFill rotWithShape="1">
          <a:blip r:embed="rId3">
            <a:extLst>
              <a:ext uri="{28A0092B-C50C-407E-A947-70E740481C1C}">
                <a14:useLocalDpi xmlns:a14="http://schemas.microsoft.com/office/drawing/2010/main" val="0"/>
              </a:ext>
            </a:extLst>
          </a:blip>
          <a:srcRect t="9877" r="2786" b="6798"/>
          <a:stretch/>
        </p:blipFill>
        <p:spPr bwMode="auto">
          <a:xfrm>
            <a:off x="8477847" y="1486347"/>
            <a:ext cx="2772000" cy="23760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9688748" y="2178996"/>
            <a:ext cx="1138136" cy="400110"/>
          </a:xfrm>
          <a:prstGeom prst="rect">
            <a:avLst/>
          </a:prstGeom>
          <a:noFill/>
        </p:spPr>
        <p:txBody>
          <a:bodyPr wrap="square" rtlCol="0">
            <a:spAutoFit/>
          </a:bodyPr>
          <a:lstStyle/>
          <a:p>
            <a:r>
              <a:rPr lang="fr-FR" sz="2000" b="1" dirty="0"/>
              <a:t>BPI</a:t>
            </a:r>
          </a:p>
        </p:txBody>
      </p:sp>
      <p:pic>
        <p:nvPicPr>
          <p:cNvPr id="1030" name="Picture 6" descr="Afficher l'image d'origine"/>
          <p:cNvPicPr>
            <a:picLocks noChangeAspect="1" noChangeArrowheads="1"/>
          </p:cNvPicPr>
          <p:nvPr/>
        </p:nvPicPr>
        <p:blipFill rotWithShape="1">
          <a:blip r:embed="rId4">
            <a:extLst>
              <a:ext uri="{28A0092B-C50C-407E-A947-70E740481C1C}">
                <a14:useLocalDpi xmlns:a14="http://schemas.microsoft.com/office/drawing/2010/main" val="0"/>
              </a:ext>
            </a:extLst>
          </a:blip>
          <a:srcRect l="2431" t="13827" r="4431" b="12795"/>
          <a:stretch/>
        </p:blipFill>
        <p:spPr bwMode="auto">
          <a:xfrm>
            <a:off x="4559941" y="4208231"/>
            <a:ext cx="2068794" cy="21887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9655" y="3107891"/>
            <a:ext cx="1359781" cy="1053830"/>
          </a:xfrm>
          <a:prstGeom prst="rect">
            <a:avLst/>
          </a:prstGeom>
          <a:noFill/>
          <a:extLst>
            <a:ext uri="{909E8E84-426E-40DD-AFC4-6F175D3DCCD1}">
              <a14:hiddenFill xmlns:a14="http://schemas.microsoft.com/office/drawing/2010/main">
                <a:solidFill>
                  <a:srgbClr val="FFFFFF"/>
                </a:solidFill>
              </a14:hiddenFill>
            </a:ext>
          </a:extLst>
        </p:spPr>
      </p:pic>
      <p:sp>
        <p:nvSpPr>
          <p:cNvPr id="10" name="Flèche : courbe vers le bas 9"/>
          <p:cNvSpPr/>
          <p:nvPr/>
        </p:nvSpPr>
        <p:spPr>
          <a:xfrm rot="499525">
            <a:off x="4075645" y="2442666"/>
            <a:ext cx="1928408" cy="601839"/>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Flèche : courbe vers le bas 10"/>
          <p:cNvSpPr/>
          <p:nvPr/>
        </p:nvSpPr>
        <p:spPr>
          <a:xfrm rot="20806960" flipH="1">
            <a:off x="6661391" y="2451624"/>
            <a:ext cx="1705583" cy="541507"/>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Rectangle 7"/>
          <p:cNvSpPr/>
          <p:nvPr/>
        </p:nvSpPr>
        <p:spPr>
          <a:xfrm>
            <a:off x="7879403" y="3960506"/>
            <a:ext cx="3521413" cy="104741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rPr>
              <a:t>Etablissement de crédit spécialisés </a:t>
            </a:r>
            <a:r>
              <a:rPr lang="fr-FR" b="1" dirty="0">
                <a:solidFill>
                  <a:schemeClr val="tx1"/>
                </a:solidFill>
              </a:rPr>
              <a:t>(IFS) </a:t>
            </a:r>
            <a:r>
              <a:rPr lang="fr-FR" dirty="0">
                <a:solidFill>
                  <a:schemeClr val="tx1"/>
                </a:solidFill>
              </a:rPr>
              <a:t>qui ont une </a:t>
            </a:r>
            <a:r>
              <a:rPr lang="fr-FR" b="1" dirty="0">
                <a:solidFill>
                  <a:schemeClr val="tx1"/>
                </a:solidFill>
              </a:rPr>
              <a:t>mission d’intérêt public.</a:t>
            </a:r>
          </a:p>
        </p:txBody>
      </p:sp>
      <p:sp>
        <p:nvSpPr>
          <p:cNvPr id="16" name="Rectangle 15"/>
          <p:cNvSpPr/>
          <p:nvPr/>
        </p:nvSpPr>
        <p:spPr>
          <a:xfrm>
            <a:off x="7879404" y="5106084"/>
            <a:ext cx="3521413" cy="104741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rPr>
              <a:t>Ex: </a:t>
            </a:r>
            <a:r>
              <a:rPr lang="fr-FR" b="1" dirty="0">
                <a:solidFill>
                  <a:schemeClr val="tx1"/>
                </a:solidFill>
              </a:rPr>
              <a:t>la Banque publique d’investissement (BPI) </a:t>
            </a:r>
            <a:r>
              <a:rPr lang="fr-FR" dirty="0">
                <a:solidFill>
                  <a:schemeClr val="tx1"/>
                </a:solidFill>
              </a:rPr>
              <a:t>chargée d’aider les entreprises à se développer sur le territoire français</a:t>
            </a:r>
          </a:p>
        </p:txBody>
      </p:sp>
      <p:sp>
        <p:nvSpPr>
          <p:cNvPr id="9" name="Rectangle 8"/>
          <p:cNvSpPr/>
          <p:nvPr/>
        </p:nvSpPr>
        <p:spPr>
          <a:xfrm>
            <a:off x="1294602" y="4041929"/>
            <a:ext cx="2694561" cy="1218924"/>
          </a:xfrm>
          <a:prstGeom prst="rect">
            <a:avLst/>
          </a:prstGeom>
          <a:solidFill>
            <a:srgbClr val="00206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rPr>
              <a:t>Prêt accordé par la région dans laquelle l’entreprise souhaite s’installer ou se développer</a:t>
            </a:r>
          </a:p>
        </p:txBody>
      </p:sp>
      <p:sp>
        <p:nvSpPr>
          <p:cNvPr id="12" name="ZoneTexte 11"/>
          <p:cNvSpPr txBox="1"/>
          <p:nvPr/>
        </p:nvSpPr>
        <p:spPr>
          <a:xfrm>
            <a:off x="5084603" y="1739991"/>
            <a:ext cx="2859932" cy="369332"/>
          </a:xfrm>
          <a:prstGeom prst="rect">
            <a:avLst/>
          </a:prstGeom>
          <a:noFill/>
        </p:spPr>
        <p:txBody>
          <a:bodyPr wrap="square" rtlCol="0">
            <a:spAutoFit/>
          </a:bodyPr>
          <a:lstStyle/>
          <a:p>
            <a:r>
              <a:rPr lang="fr-FR" b="1" dirty="0">
                <a:solidFill>
                  <a:srgbClr val="FF0000"/>
                </a:solidFill>
              </a:rPr>
              <a:t>Prêt à taux d’intérêt faible</a:t>
            </a:r>
          </a:p>
        </p:txBody>
      </p:sp>
    </p:spTree>
    <p:extLst>
      <p:ext uri="{BB962C8B-B14F-4D97-AF65-F5344CB8AC3E}">
        <p14:creationId xmlns:p14="http://schemas.microsoft.com/office/powerpoint/2010/main" val="216602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03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randombar(horizontal)">
                                      <p:cBhvr>
                                        <p:cTn id="18" dur="500"/>
                                        <p:tgtEl>
                                          <p:spTgt spid="102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randombar(horizontal)">
                                      <p:cBhvr>
                                        <p:cTn id="31" dur="500"/>
                                        <p:tgtEl>
                                          <p:spTgt spid="1028"/>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randombar(horizontal)">
                                      <p:cBhvr>
                                        <p:cTn id="44" dur="500"/>
                                        <p:tgtEl>
                                          <p:spTgt spid="4"/>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randombar(horizont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0" grpId="0" animBg="1"/>
      <p:bldP spid="11" grpId="0" animBg="1"/>
      <p:bldP spid="8" grpId="0" animBg="1"/>
      <p:bldP spid="16" grpId="0" animBg="1"/>
      <p:bldP spid="9"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8FE5C-6B25-032B-5D98-96FE783FE0C0}"/>
            </a:ext>
          </a:extLst>
        </p:cNvPr>
        <p:cNvGrpSpPr/>
        <p:nvPr/>
      </p:nvGrpSpPr>
      <p:grpSpPr>
        <a:xfrm>
          <a:off x="0" y="0"/>
          <a:ext cx="0" cy="0"/>
          <a:chOff x="0" y="0"/>
          <a:chExt cx="0" cy="0"/>
        </a:xfrm>
      </p:grpSpPr>
      <p:pic>
        <p:nvPicPr>
          <p:cNvPr id="1026" name="Picture 2" descr="Afficher l'image d'origine">
            <a:extLst>
              <a:ext uri="{FF2B5EF4-FFF2-40B4-BE49-F238E27FC236}">
                <a16:creationId xmlns:a16="http://schemas.microsoft.com/office/drawing/2014/main" id="{39F513A2-D128-00BD-8BAA-099C71D10C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58" r="19601"/>
          <a:stretch/>
        </p:blipFill>
        <p:spPr bwMode="auto">
          <a:xfrm>
            <a:off x="1793849" y="1285256"/>
            <a:ext cx="3096000" cy="2391788"/>
          </a:xfrm>
          <a:prstGeom prst="rect">
            <a:avLst/>
          </a:prstGeom>
          <a:noFill/>
          <a:extLst>
            <a:ext uri="{909E8E84-426E-40DD-AFC4-6F175D3DCCD1}">
              <a14:hiddenFill xmlns:a14="http://schemas.microsoft.com/office/drawing/2010/main">
                <a:solidFill>
                  <a:srgbClr val="FFFFFF"/>
                </a:solidFill>
              </a14:hiddenFill>
            </a:ext>
          </a:extLst>
        </p:spPr>
      </p:pic>
      <p:sp>
        <p:nvSpPr>
          <p:cNvPr id="2" name="Organigramme : Carte perforée 1">
            <a:extLst>
              <a:ext uri="{FF2B5EF4-FFF2-40B4-BE49-F238E27FC236}">
                <a16:creationId xmlns:a16="http://schemas.microsoft.com/office/drawing/2014/main" id="{20242A68-D9B0-5A31-3F89-183146F53749}"/>
              </a:ext>
            </a:extLst>
          </p:cNvPr>
          <p:cNvSpPr/>
          <p:nvPr/>
        </p:nvSpPr>
        <p:spPr>
          <a:xfrm>
            <a:off x="2976664" y="361503"/>
            <a:ext cx="6887183" cy="836579"/>
          </a:xfrm>
          <a:prstGeom prst="flowChartPunchedCard">
            <a:avLst/>
          </a:prstGeom>
          <a:solidFill>
            <a:srgbClr val="FF0000">
              <a:alpha val="72000"/>
            </a:srgbClr>
          </a:solidFill>
        </p:spPr>
        <p:style>
          <a:lnRef idx="2">
            <a:schemeClr val="dk1"/>
          </a:lnRef>
          <a:fillRef idx="1">
            <a:schemeClr val="lt1"/>
          </a:fillRef>
          <a:effectRef idx="0">
            <a:schemeClr val="dk1"/>
          </a:effectRef>
          <a:fontRef idx="minor">
            <a:schemeClr val="dk1"/>
          </a:fontRef>
        </p:style>
        <p:txBody>
          <a:bodyPr rtlCol="0" anchor="ctr"/>
          <a:lstStyle/>
          <a:p>
            <a:pPr algn="ctr"/>
            <a:r>
              <a:rPr lang="fr-FR" sz="2000" b="1" dirty="0"/>
              <a:t>Cas n°1 : EMPRUNT BANCAIRE</a:t>
            </a:r>
          </a:p>
        </p:txBody>
      </p:sp>
      <p:sp>
        <p:nvSpPr>
          <p:cNvPr id="14" name="ZoneTexte 13">
            <a:extLst>
              <a:ext uri="{FF2B5EF4-FFF2-40B4-BE49-F238E27FC236}">
                <a16:creationId xmlns:a16="http://schemas.microsoft.com/office/drawing/2014/main" id="{9BEB5E93-EFDC-C540-C869-D5EB94D2D825}"/>
              </a:ext>
            </a:extLst>
          </p:cNvPr>
          <p:cNvSpPr txBox="1"/>
          <p:nvPr/>
        </p:nvSpPr>
        <p:spPr>
          <a:xfrm>
            <a:off x="2481484" y="3994544"/>
            <a:ext cx="3698609" cy="369332"/>
          </a:xfrm>
          <a:prstGeom prst="rect">
            <a:avLst/>
          </a:prstGeom>
          <a:noFill/>
        </p:spPr>
        <p:txBody>
          <a:bodyPr wrap="square" rtlCol="0">
            <a:spAutoFit/>
          </a:bodyPr>
          <a:lstStyle/>
          <a:p>
            <a:r>
              <a:rPr lang="fr-FR" b="1" dirty="0"/>
              <a:t>1/ Crédit avec création monétaire</a:t>
            </a:r>
          </a:p>
        </p:txBody>
      </p:sp>
      <p:sp>
        <p:nvSpPr>
          <p:cNvPr id="15" name="ZoneTexte 14">
            <a:extLst>
              <a:ext uri="{FF2B5EF4-FFF2-40B4-BE49-F238E27FC236}">
                <a16:creationId xmlns:a16="http://schemas.microsoft.com/office/drawing/2014/main" id="{ED4B765C-20A4-312A-C7FD-F5492EDCD074}"/>
              </a:ext>
            </a:extLst>
          </p:cNvPr>
          <p:cNvSpPr txBox="1"/>
          <p:nvPr/>
        </p:nvSpPr>
        <p:spPr>
          <a:xfrm>
            <a:off x="5744183" y="3994544"/>
            <a:ext cx="5267528" cy="400110"/>
          </a:xfrm>
          <a:prstGeom prst="rect">
            <a:avLst/>
          </a:prstGeom>
          <a:noFill/>
        </p:spPr>
        <p:txBody>
          <a:bodyPr wrap="square" rtlCol="0">
            <a:spAutoFit/>
          </a:bodyPr>
          <a:lstStyle/>
          <a:p>
            <a:r>
              <a:rPr lang="fr-FR" sz="2000" b="1" dirty="0">
                <a:solidFill>
                  <a:srgbClr val="FF0000"/>
                </a:solidFill>
              </a:rPr>
              <a:t>= Rôle d’intermédiation monétaire pour les </a:t>
            </a:r>
            <a:r>
              <a:rPr lang="fr-FR" sz="2000" b="1" dirty="0" err="1">
                <a:solidFill>
                  <a:srgbClr val="FF0000"/>
                </a:solidFill>
              </a:rPr>
              <a:t>bc</a:t>
            </a:r>
            <a:endParaRPr lang="fr-FR" sz="2000" b="1" dirty="0">
              <a:solidFill>
                <a:srgbClr val="FF0000"/>
              </a:solidFill>
            </a:endParaRPr>
          </a:p>
        </p:txBody>
      </p:sp>
      <p:sp>
        <p:nvSpPr>
          <p:cNvPr id="17" name="ZoneTexte 16">
            <a:extLst>
              <a:ext uri="{FF2B5EF4-FFF2-40B4-BE49-F238E27FC236}">
                <a16:creationId xmlns:a16="http://schemas.microsoft.com/office/drawing/2014/main" id="{F12088E7-2851-6A37-34CD-CA241880B7DC}"/>
              </a:ext>
            </a:extLst>
          </p:cNvPr>
          <p:cNvSpPr txBox="1"/>
          <p:nvPr/>
        </p:nvSpPr>
        <p:spPr>
          <a:xfrm>
            <a:off x="2481484" y="4483053"/>
            <a:ext cx="4065231" cy="369332"/>
          </a:xfrm>
          <a:prstGeom prst="rect">
            <a:avLst/>
          </a:prstGeom>
          <a:noFill/>
        </p:spPr>
        <p:txBody>
          <a:bodyPr wrap="square" rtlCol="0">
            <a:spAutoFit/>
          </a:bodyPr>
          <a:lstStyle/>
          <a:p>
            <a:r>
              <a:rPr lang="fr-FR" b="1" dirty="0"/>
              <a:t>2/ Relations de clientèles déterminantes</a:t>
            </a:r>
          </a:p>
        </p:txBody>
      </p:sp>
      <p:sp>
        <p:nvSpPr>
          <p:cNvPr id="18" name="ZoneTexte 17">
            <a:extLst>
              <a:ext uri="{FF2B5EF4-FFF2-40B4-BE49-F238E27FC236}">
                <a16:creationId xmlns:a16="http://schemas.microsoft.com/office/drawing/2014/main" id="{4A9E8B3A-38DC-9D10-D14B-D383A2E2ADA0}"/>
              </a:ext>
            </a:extLst>
          </p:cNvPr>
          <p:cNvSpPr txBox="1"/>
          <p:nvPr/>
        </p:nvSpPr>
        <p:spPr>
          <a:xfrm>
            <a:off x="2481484" y="4971562"/>
            <a:ext cx="6227535" cy="369332"/>
          </a:xfrm>
          <a:prstGeom prst="rect">
            <a:avLst/>
          </a:prstGeom>
          <a:noFill/>
        </p:spPr>
        <p:txBody>
          <a:bodyPr wrap="square" rtlCol="0">
            <a:spAutoFit/>
          </a:bodyPr>
          <a:lstStyle/>
          <a:p>
            <a:r>
              <a:rPr lang="fr-FR" b="1" dirty="0"/>
              <a:t>3/ Mode de financement majoritaire pour les PME et les ETI </a:t>
            </a:r>
          </a:p>
        </p:txBody>
      </p:sp>
      <p:pic>
        <p:nvPicPr>
          <p:cNvPr id="25" name="Image 24">
            <a:extLst>
              <a:ext uri="{FF2B5EF4-FFF2-40B4-BE49-F238E27FC236}">
                <a16:creationId xmlns:a16="http://schemas.microsoft.com/office/drawing/2014/main" id="{335677E9-5D2A-3006-BED3-19B8620BDBE8}"/>
              </a:ext>
            </a:extLst>
          </p:cNvPr>
          <p:cNvPicPr>
            <a:picLocks noChangeAspect="1"/>
          </p:cNvPicPr>
          <p:nvPr/>
        </p:nvPicPr>
        <p:blipFill>
          <a:blip r:embed="rId3"/>
          <a:stretch>
            <a:fillRect/>
          </a:stretch>
        </p:blipFill>
        <p:spPr>
          <a:xfrm>
            <a:off x="5068439" y="1625457"/>
            <a:ext cx="2547257" cy="2038434"/>
          </a:xfrm>
          <a:prstGeom prst="rect">
            <a:avLst/>
          </a:prstGeom>
          <a:effectLst>
            <a:glow rad="127000">
              <a:schemeClr val="bg1"/>
            </a:glow>
          </a:effectLst>
        </p:spPr>
      </p:pic>
      <p:sp>
        <p:nvSpPr>
          <p:cNvPr id="31" name="Légende : encadrée à une bordure 30">
            <a:extLst>
              <a:ext uri="{FF2B5EF4-FFF2-40B4-BE49-F238E27FC236}">
                <a16:creationId xmlns:a16="http://schemas.microsoft.com/office/drawing/2014/main" id="{FE0D6F48-FFEA-01DB-4996-E73FFCF3FCC1}"/>
              </a:ext>
            </a:extLst>
          </p:cNvPr>
          <p:cNvSpPr/>
          <p:nvPr/>
        </p:nvSpPr>
        <p:spPr>
          <a:xfrm>
            <a:off x="8448472" y="1907559"/>
            <a:ext cx="2830749" cy="871452"/>
          </a:xfrm>
          <a:prstGeom prst="accentCallout1">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Banques commerciales</a:t>
            </a:r>
          </a:p>
        </p:txBody>
      </p:sp>
    </p:spTree>
    <p:extLst>
      <p:ext uri="{BB962C8B-B14F-4D97-AF65-F5344CB8AC3E}">
        <p14:creationId xmlns:p14="http://schemas.microsoft.com/office/powerpoint/2010/main" val="342962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4" presetClass="entr" presetSubtype="1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randombar(horizontal)">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P spid="15" grpId="0"/>
      <p:bldP spid="17" grpId="0"/>
      <p:bldP spid="18" grpId="0"/>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E5242B3-4326-468F-9CCB-66A69A292E07}"/>
              </a:ext>
            </a:extLst>
          </p:cNvPr>
          <p:cNvPicPr>
            <a:picLocks noChangeAspect="1"/>
          </p:cNvPicPr>
          <p:nvPr/>
        </p:nvPicPr>
        <p:blipFill>
          <a:blip r:embed="rId2"/>
          <a:stretch>
            <a:fillRect/>
          </a:stretch>
        </p:blipFill>
        <p:spPr>
          <a:xfrm>
            <a:off x="1000872" y="1265380"/>
            <a:ext cx="2821918" cy="2927929"/>
          </a:xfrm>
          <a:prstGeom prst="rect">
            <a:avLst/>
          </a:prstGeom>
        </p:spPr>
      </p:pic>
      <p:pic>
        <p:nvPicPr>
          <p:cNvPr id="1026" name="Picture 2">
            <a:extLst>
              <a:ext uri="{FF2B5EF4-FFF2-40B4-BE49-F238E27FC236}">
                <a16:creationId xmlns:a16="http://schemas.microsoft.com/office/drawing/2014/main" id="{30ED65F4-7DEC-41C9-B1A0-A4181DD1CC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6146" y="1168397"/>
            <a:ext cx="4305671" cy="330568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07723559-1D1B-4150-8417-5B924C284243}"/>
              </a:ext>
            </a:extLst>
          </p:cNvPr>
          <p:cNvSpPr txBox="1"/>
          <p:nvPr/>
        </p:nvSpPr>
        <p:spPr>
          <a:xfrm>
            <a:off x="3435928" y="549564"/>
            <a:ext cx="4849091" cy="369332"/>
          </a:xfrm>
          <a:prstGeom prst="rect">
            <a:avLst/>
          </a:prstGeom>
          <a:solidFill>
            <a:srgbClr val="92D050"/>
          </a:solidFill>
        </p:spPr>
        <p:txBody>
          <a:bodyPr wrap="square" rtlCol="0">
            <a:spAutoFit/>
          </a:bodyPr>
          <a:lstStyle/>
          <a:p>
            <a:r>
              <a:rPr lang="fr-FR" dirty="0"/>
              <a:t>Le financement participatif = le « crowdfunding »</a:t>
            </a:r>
          </a:p>
        </p:txBody>
      </p:sp>
      <p:sp>
        <p:nvSpPr>
          <p:cNvPr id="6" name="Zone de texte 2">
            <a:extLst>
              <a:ext uri="{FF2B5EF4-FFF2-40B4-BE49-F238E27FC236}">
                <a16:creationId xmlns:a16="http://schemas.microsoft.com/office/drawing/2014/main" id="{F4D02D58-8420-495A-9F2A-F44F9B61D83E}"/>
              </a:ext>
            </a:extLst>
          </p:cNvPr>
          <p:cNvSpPr txBox="1">
            <a:spLocks noChangeArrowheads="1"/>
          </p:cNvSpPr>
          <p:nvPr/>
        </p:nvSpPr>
        <p:spPr bwMode="auto">
          <a:xfrm>
            <a:off x="2694072" y="4584919"/>
            <a:ext cx="5129128" cy="172351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07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2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Le montant moyen du crowdfunding reste très bas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En 2013,en France les contributions moyennes sont de :</a:t>
            </a:r>
          </a:p>
          <a:p>
            <a:pPr marL="342900" lvl="0" indent="-342900" algn="just">
              <a:lnSpc>
                <a:spcPct val="107000"/>
              </a:lnSpc>
              <a:spcAft>
                <a:spcPts val="0"/>
              </a:spcAft>
              <a:buSzPts val="1000"/>
              <a:buFont typeface="Symbol" panose="05050102010706020507" pitchFamily="18" charset="2"/>
              <a:buChar char=""/>
              <a:tabLst>
                <a:tab pos="457200" algn="l"/>
              </a:tabLs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64 €</a:t>
            </a:r>
            <a:r>
              <a:rPr lang="fr-FR" sz="1600" dirty="0">
                <a:effectLst/>
                <a:latin typeface="Calibri" panose="020F0502020204030204" pitchFamily="34" charset="0"/>
                <a:ea typeface="Calibri" panose="020F0502020204030204" pitchFamily="34" charset="0"/>
                <a:cs typeface="Times New Roman" panose="02020603050405020304" pitchFamily="18" charset="0"/>
              </a:rPr>
              <a:t> en don</a:t>
            </a:r>
          </a:p>
          <a:p>
            <a:pPr marL="342900" lvl="0" indent="-342900" algn="just">
              <a:lnSpc>
                <a:spcPct val="107000"/>
              </a:lnSpc>
              <a:spcAft>
                <a:spcPts val="0"/>
              </a:spcAft>
              <a:buSzPts val="1000"/>
              <a:buFont typeface="Symbol" panose="05050102010706020507" pitchFamily="18" charset="2"/>
              <a:buChar char=""/>
              <a:tabLst>
                <a:tab pos="457200" algn="l"/>
              </a:tabLst>
            </a:pPr>
            <a:r>
              <a:rPr lang="fr-FR" sz="1600" dirty="0">
                <a:effectLst/>
                <a:latin typeface="Calibri" panose="020F0502020204030204" pitchFamily="34" charset="0"/>
                <a:ea typeface="Calibri" panose="020F0502020204030204" pitchFamily="34" charset="0"/>
                <a:cs typeface="Times New Roman" panose="02020603050405020304" pitchFamily="18" charset="0"/>
              </a:rPr>
              <a:t>1.449 € en prêt</a:t>
            </a:r>
          </a:p>
          <a:p>
            <a:pPr marL="342900" lvl="0" indent="-342900" algn="just">
              <a:lnSpc>
                <a:spcPct val="107000"/>
              </a:lnSpc>
              <a:spcAft>
                <a:spcPts val="0"/>
              </a:spcAft>
              <a:buSzPts val="1000"/>
              <a:buFont typeface="Symbol" panose="05050102010706020507" pitchFamily="18" charset="2"/>
              <a:buChar char=""/>
              <a:tabLst>
                <a:tab pos="457200" algn="l"/>
              </a:tabLst>
            </a:pPr>
            <a:r>
              <a:rPr lang="fr-FR" sz="1600" dirty="0">
                <a:effectLst/>
                <a:latin typeface="Calibri" panose="020F0502020204030204" pitchFamily="34" charset="0"/>
                <a:ea typeface="Calibri" panose="020F0502020204030204" pitchFamily="34" charset="0"/>
                <a:cs typeface="Times New Roman" panose="02020603050405020304" pitchFamily="18" charset="0"/>
              </a:rPr>
              <a:t>3.769€ investis en actions</a:t>
            </a:r>
          </a:p>
          <a:p>
            <a:pPr>
              <a:lnSpc>
                <a:spcPct val="107000"/>
              </a:lnSpc>
              <a:spcAft>
                <a:spcPts val="80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91056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434" y="564205"/>
            <a:ext cx="9046723"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Comment les entreprises peuvent-elles se financer ? </a:t>
            </a:r>
          </a:p>
        </p:txBody>
      </p:sp>
      <p:pic>
        <p:nvPicPr>
          <p:cNvPr id="2052" name="Picture 4"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392" y="3374114"/>
            <a:ext cx="3863596" cy="1753107"/>
          </a:xfrm>
          <a:prstGeom prst="rect">
            <a:avLst/>
          </a:prstGeom>
          <a:noFill/>
          <a:extLst>
            <a:ext uri="{909E8E84-426E-40DD-AFC4-6F175D3DCCD1}">
              <a14:hiddenFill xmlns:a14="http://schemas.microsoft.com/office/drawing/2010/main">
                <a:solidFill>
                  <a:srgbClr val="FFFFFF"/>
                </a:solidFill>
              </a14:hiddenFill>
            </a:ext>
          </a:extLst>
        </p:spPr>
      </p:pic>
      <p:sp>
        <p:nvSpPr>
          <p:cNvPr id="4" name="Légende : encadrée 3"/>
          <p:cNvSpPr/>
          <p:nvPr/>
        </p:nvSpPr>
        <p:spPr>
          <a:xfrm>
            <a:off x="5184842" y="1717440"/>
            <a:ext cx="5496128" cy="1952652"/>
          </a:xfrm>
          <a:prstGeom prst="borderCallout1">
            <a:avLst>
              <a:gd name="adj1" fmla="val 19248"/>
              <a:gd name="adj2" fmla="val -2492"/>
              <a:gd name="adj3" fmla="val 79244"/>
              <a:gd name="adj4" fmla="val -26965"/>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 </a:t>
            </a:r>
            <a:r>
              <a:rPr lang="fr-FR" sz="2400" b="1" dirty="0" err="1">
                <a:solidFill>
                  <a:schemeClr val="tx1"/>
                </a:solidFill>
              </a:rPr>
              <a:t>Crowdfunding</a:t>
            </a:r>
            <a:r>
              <a:rPr lang="fr-FR" sz="2400" b="1" dirty="0">
                <a:solidFill>
                  <a:schemeClr val="tx1"/>
                </a:solidFill>
              </a:rPr>
              <a:t> » ou « </a:t>
            </a:r>
            <a:r>
              <a:rPr lang="fr-FR" sz="2400" b="1" dirty="0" err="1">
                <a:solidFill>
                  <a:schemeClr val="tx1"/>
                </a:solidFill>
              </a:rPr>
              <a:t>Crowdsourcing</a:t>
            </a:r>
            <a:r>
              <a:rPr lang="fr-FR" sz="2400" b="1" dirty="0">
                <a:solidFill>
                  <a:schemeClr val="tx1"/>
                </a:solidFill>
              </a:rPr>
              <a:t> »</a:t>
            </a:r>
          </a:p>
          <a:p>
            <a:pPr algn="ctr"/>
            <a:endParaRPr lang="fr-FR" sz="2000" b="1" dirty="0">
              <a:solidFill>
                <a:schemeClr val="tx1"/>
              </a:solidFill>
            </a:endParaRPr>
          </a:p>
          <a:p>
            <a:pPr algn="ctr"/>
            <a:r>
              <a:rPr lang="fr-FR" sz="2000" b="1" dirty="0">
                <a:solidFill>
                  <a:schemeClr val="tx1"/>
                </a:solidFill>
              </a:rPr>
              <a:t>Grâce à Internet, des particuliers peuvent directement investir dans les entreprises</a:t>
            </a:r>
          </a:p>
        </p:txBody>
      </p:sp>
      <p:sp>
        <p:nvSpPr>
          <p:cNvPr id="5" name="ZoneTexte 4"/>
          <p:cNvSpPr txBox="1"/>
          <p:nvPr/>
        </p:nvSpPr>
        <p:spPr>
          <a:xfrm>
            <a:off x="5184842" y="3908927"/>
            <a:ext cx="6517532" cy="923330"/>
          </a:xfrm>
          <a:prstGeom prst="rect">
            <a:avLst/>
          </a:prstGeom>
          <a:noFill/>
          <a:ln>
            <a:solidFill>
              <a:schemeClr val="accent1">
                <a:shade val="50000"/>
              </a:schemeClr>
            </a:solidFill>
          </a:ln>
        </p:spPr>
        <p:txBody>
          <a:bodyPr wrap="square" rtlCol="0">
            <a:spAutoFit/>
          </a:bodyPr>
          <a:lstStyle/>
          <a:p>
            <a:pPr algn="ctr"/>
            <a:r>
              <a:rPr lang="fr-FR" b="1" dirty="0"/>
              <a:t>Investissement en ACTIONS : </a:t>
            </a:r>
          </a:p>
          <a:p>
            <a:r>
              <a:rPr lang="fr-FR" dirty="0"/>
              <a:t>le particulier croit en la réussite de l’entreprise et espère toucher des dividendes. </a:t>
            </a:r>
          </a:p>
        </p:txBody>
      </p:sp>
      <p:sp>
        <p:nvSpPr>
          <p:cNvPr id="8" name="ZoneTexte 7"/>
          <p:cNvSpPr txBox="1"/>
          <p:nvPr/>
        </p:nvSpPr>
        <p:spPr>
          <a:xfrm>
            <a:off x="5184841" y="4936578"/>
            <a:ext cx="6517532" cy="646331"/>
          </a:xfrm>
          <a:prstGeom prst="rect">
            <a:avLst/>
          </a:prstGeom>
          <a:noFill/>
          <a:ln>
            <a:solidFill>
              <a:schemeClr val="accent1">
                <a:shade val="50000"/>
              </a:schemeClr>
            </a:solidFill>
          </a:ln>
        </p:spPr>
        <p:txBody>
          <a:bodyPr wrap="square" rtlCol="0">
            <a:spAutoFit/>
          </a:bodyPr>
          <a:lstStyle/>
          <a:p>
            <a:pPr algn="ctr"/>
            <a:r>
              <a:rPr lang="fr-FR" b="1" dirty="0"/>
              <a:t>Investissement en PRÊT : </a:t>
            </a:r>
          </a:p>
          <a:p>
            <a:r>
              <a:rPr lang="fr-FR" dirty="0"/>
              <a:t>le particulier investit son épargne moyennant un taux d’intérêt </a:t>
            </a:r>
          </a:p>
        </p:txBody>
      </p:sp>
      <p:sp>
        <p:nvSpPr>
          <p:cNvPr id="9" name="ZoneTexte 8"/>
          <p:cNvSpPr txBox="1"/>
          <p:nvPr/>
        </p:nvSpPr>
        <p:spPr>
          <a:xfrm>
            <a:off x="5184841" y="5751415"/>
            <a:ext cx="6517533" cy="646331"/>
          </a:xfrm>
          <a:prstGeom prst="rect">
            <a:avLst/>
          </a:prstGeom>
          <a:noFill/>
          <a:ln>
            <a:solidFill>
              <a:schemeClr val="accent1">
                <a:shade val="50000"/>
              </a:schemeClr>
            </a:solidFill>
          </a:ln>
        </p:spPr>
        <p:txBody>
          <a:bodyPr wrap="square" rtlCol="0">
            <a:spAutoFit/>
          </a:bodyPr>
          <a:lstStyle/>
          <a:p>
            <a:pPr algn="ctr"/>
            <a:r>
              <a:rPr lang="fr-FR" b="1" dirty="0"/>
              <a:t>Investissement en DON : </a:t>
            </a:r>
          </a:p>
          <a:p>
            <a:r>
              <a:rPr lang="fr-FR" dirty="0"/>
              <a:t>le particulier investit son épargne sans aucune contrepartie. </a:t>
            </a:r>
          </a:p>
        </p:txBody>
      </p:sp>
      <p:sp>
        <p:nvSpPr>
          <p:cNvPr id="6" name="Ellipse 5"/>
          <p:cNvSpPr/>
          <p:nvPr/>
        </p:nvSpPr>
        <p:spPr>
          <a:xfrm>
            <a:off x="515566" y="1802590"/>
            <a:ext cx="3570051" cy="1513159"/>
          </a:xfrm>
          <a:prstGeom prst="ellipse">
            <a:avLst/>
          </a:prstGeom>
          <a:solidFill>
            <a:srgbClr val="FFFF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Financement minoritaire</a:t>
            </a:r>
            <a:r>
              <a:rPr lang="fr-FR" dirty="0">
                <a:solidFill>
                  <a:schemeClr val="tx1"/>
                </a:solidFill>
              </a:rPr>
              <a:t>. </a:t>
            </a:r>
          </a:p>
          <a:p>
            <a:pPr algn="ctr"/>
            <a:r>
              <a:rPr lang="fr-FR" dirty="0">
                <a:solidFill>
                  <a:schemeClr val="tx1"/>
                </a:solidFill>
              </a:rPr>
              <a:t>Sont surtout concernées les toutes petites structures</a:t>
            </a:r>
          </a:p>
        </p:txBody>
      </p:sp>
    </p:spTree>
    <p:extLst>
      <p:ext uri="{BB962C8B-B14F-4D97-AF65-F5344CB8AC3E}">
        <p14:creationId xmlns:p14="http://schemas.microsoft.com/office/powerpoint/2010/main" val="274782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randombar(horizont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8725" y="485775"/>
            <a:ext cx="10191750" cy="1162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CAPITAL RISQUE</a:t>
            </a:r>
          </a:p>
          <a:p>
            <a:pPr algn="ctr"/>
            <a:r>
              <a:rPr lang="fr-FR" sz="2400" b="1" dirty="0"/>
              <a:t>Financement des entreprises au potentiel fort mais risque d’échec important</a:t>
            </a:r>
          </a:p>
        </p:txBody>
      </p:sp>
      <p:pic>
        <p:nvPicPr>
          <p:cNvPr id="9218"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725" y="2524125"/>
            <a:ext cx="4371975" cy="29146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7756" y="1960075"/>
            <a:ext cx="1680363" cy="1551865"/>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8379809" y="1960075"/>
            <a:ext cx="973742" cy="369332"/>
          </a:xfrm>
          <a:prstGeom prst="rect">
            <a:avLst/>
          </a:prstGeom>
          <a:solidFill>
            <a:srgbClr val="FFFF00"/>
          </a:solidFill>
        </p:spPr>
        <p:txBody>
          <a:bodyPr wrap="square" rtlCol="0">
            <a:spAutoFit/>
          </a:bodyPr>
          <a:lstStyle/>
          <a:p>
            <a:r>
              <a:rPr lang="fr-FR" b="1" dirty="0"/>
              <a:t>BOURSE</a:t>
            </a:r>
          </a:p>
        </p:txBody>
      </p:sp>
      <p:sp>
        <p:nvSpPr>
          <p:cNvPr id="6" name="ZoneTexte 5"/>
          <p:cNvSpPr txBox="1"/>
          <p:nvPr/>
        </p:nvSpPr>
        <p:spPr>
          <a:xfrm>
            <a:off x="8379808" y="2513055"/>
            <a:ext cx="2697767" cy="369332"/>
          </a:xfrm>
          <a:prstGeom prst="rect">
            <a:avLst/>
          </a:prstGeom>
          <a:solidFill>
            <a:srgbClr val="FFFF00"/>
          </a:solidFill>
        </p:spPr>
        <p:txBody>
          <a:bodyPr wrap="square" rtlCol="0">
            <a:spAutoFit/>
          </a:bodyPr>
          <a:lstStyle/>
          <a:p>
            <a:r>
              <a:rPr lang="fr-FR" b="1" dirty="0"/>
              <a:t>Sociétés de </a:t>
            </a:r>
            <a:r>
              <a:rPr lang="fr-FR" b="1" dirty="0" err="1"/>
              <a:t>capital-risques</a:t>
            </a:r>
            <a:endParaRPr lang="fr-FR" b="1" dirty="0"/>
          </a:p>
        </p:txBody>
      </p:sp>
      <p:pic>
        <p:nvPicPr>
          <p:cNvPr id="9220" name="Picture 4" descr="Afficher l'image d'origine"/>
          <p:cNvPicPr>
            <a:picLocks noChangeAspect="1" noChangeArrowheads="1"/>
          </p:cNvPicPr>
          <p:nvPr/>
        </p:nvPicPr>
        <p:blipFill rotWithShape="1">
          <a:blip r:embed="rId4">
            <a:extLst>
              <a:ext uri="{28A0092B-C50C-407E-A947-70E740481C1C}">
                <a14:useLocalDpi xmlns:a14="http://schemas.microsoft.com/office/drawing/2010/main" val="0"/>
              </a:ext>
            </a:extLst>
          </a:blip>
          <a:srcRect l="3538" t="-465" r="11614" b="14549"/>
          <a:stretch/>
        </p:blipFill>
        <p:spPr bwMode="auto">
          <a:xfrm>
            <a:off x="6169937" y="3618945"/>
            <a:ext cx="2016000" cy="2196000"/>
          </a:xfrm>
          <a:prstGeom prst="rect">
            <a:avLst/>
          </a:prstGeom>
          <a:noFill/>
          <a:extLst>
            <a:ext uri="{909E8E84-426E-40DD-AFC4-6F175D3DCCD1}">
              <a14:hiddenFill xmlns:a14="http://schemas.microsoft.com/office/drawing/2010/main">
                <a:solidFill>
                  <a:srgbClr val="FFFFFF"/>
                </a:solidFill>
              </a14:hiddenFill>
            </a:ext>
          </a:extLst>
        </p:spPr>
      </p:pic>
      <p:sp>
        <p:nvSpPr>
          <p:cNvPr id="3" name="Légende : flèche courbée à une bordure 2"/>
          <p:cNvSpPr/>
          <p:nvPr/>
        </p:nvSpPr>
        <p:spPr>
          <a:xfrm>
            <a:off x="8866680" y="3746877"/>
            <a:ext cx="2641141" cy="1631046"/>
          </a:xfrm>
          <a:prstGeom prst="accentCallout2">
            <a:avLst>
              <a:gd name="adj1" fmla="val 18750"/>
              <a:gd name="adj2" fmla="val -8333"/>
              <a:gd name="adj3" fmla="val 18750"/>
              <a:gd name="adj4" fmla="val -16667"/>
              <a:gd name="adj5" fmla="val 39565"/>
              <a:gd name="adj6" fmla="val -4207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rPr>
              <a:t>Apport de capital</a:t>
            </a:r>
          </a:p>
          <a:p>
            <a:endParaRPr lang="fr-FR" dirty="0">
              <a:solidFill>
                <a:schemeClr val="tx1"/>
              </a:solidFill>
            </a:endParaRPr>
          </a:p>
          <a:p>
            <a:r>
              <a:rPr lang="fr-FR" dirty="0">
                <a:solidFill>
                  <a:schemeClr val="tx1"/>
                </a:solidFill>
              </a:rPr>
              <a:t>Apport de l’expérience</a:t>
            </a:r>
          </a:p>
          <a:p>
            <a:endParaRPr lang="fr-FR" dirty="0">
              <a:solidFill>
                <a:schemeClr val="tx1"/>
              </a:solidFill>
            </a:endParaRPr>
          </a:p>
          <a:p>
            <a:r>
              <a:rPr lang="fr-FR" dirty="0">
                <a:solidFill>
                  <a:schemeClr val="tx1"/>
                </a:solidFill>
              </a:rPr>
              <a:t>Apport du réseau </a:t>
            </a:r>
          </a:p>
        </p:txBody>
      </p:sp>
      <p:sp>
        <p:nvSpPr>
          <p:cNvPr id="7" name="ZoneTexte 6"/>
          <p:cNvSpPr txBox="1"/>
          <p:nvPr/>
        </p:nvSpPr>
        <p:spPr>
          <a:xfrm>
            <a:off x="7456533" y="5707940"/>
            <a:ext cx="2597285" cy="369332"/>
          </a:xfrm>
          <a:prstGeom prst="rect">
            <a:avLst/>
          </a:prstGeom>
          <a:noFill/>
        </p:spPr>
        <p:txBody>
          <a:bodyPr wrap="square" rtlCol="0">
            <a:spAutoFit/>
          </a:bodyPr>
          <a:lstStyle/>
          <a:p>
            <a:r>
              <a:rPr lang="fr-FR" dirty="0"/>
              <a:t>BUSINESS ANGEL</a:t>
            </a:r>
          </a:p>
        </p:txBody>
      </p:sp>
      <p:cxnSp>
        <p:nvCxnSpPr>
          <p:cNvPr id="9" name="Connecteur droit 8"/>
          <p:cNvCxnSpPr/>
          <p:nvPr/>
        </p:nvCxnSpPr>
        <p:spPr>
          <a:xfrm>
            <a:off x="5680953" y="3618945"/>
            <a:ext cx="6284068"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662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randombar(horizontal)">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9220"/>
                                        </p:tgtEl>
                                        <p:attrNameLst>
                                          <p:attrName>style.visibility</p:attrName>
                                        </p:attrNameLst>
                                      </p:cBhvr>
                                      <p:to>
                                        <p:strVal val="visible"/>
                                      </p:to>
                                    </p:set>
                                    <p:anim calcmode="lin" valueType="num">
                                      <p:cBhvr>
                                        <p:cTn id="35" dur="1000" fill="hold"/>
                                        <p:tgtEl>
                                          <p:spTgt spid="9220"/>
                                        </p:tgtEl>
                                        <p:attrNameLst>
                                          <p:attrName>ppt_w</p:attrName>
                                        </p:attrNameLst>
                                      </p:cBhvr>
                                      <p:tavLst>
                                        <p:tav tm="0">
                                          <p:val>
                                            <p:fltVal val="0"/>
                                          </p:val>
                                        </p:tav>
                                        <p:tav tm="100000">
                                          <p:val>
                                            <p:strVal val="#ppt_w"/>
                                          </p:val>
                                        </p:tav>
                                      </p:tavLst>
                                    </p:anim>
                                    <p:anim calcmode="lin" valueType="num">
                                      <p:cBhvr>
                                        <p:cTn id="36" dur="1000" fill="hold"/>
                                        <p:tgtEl>
                                          <p:spTgt spid="9220"/>
                                        </p:tgtEl>
                                        <p:attrNameLst>
                                          <p:attrName>ppt_h</p:attrName>
                                        </p:attrNameLst>
                                      </p:cBhvr>
                                      <p:tavLst>
                                        <p:tav tm="0">
                                          <p:val>
                                            <p:fltVal val="0"/>
                                          </p:val>
                                        </p:tav>
                                        <p:tav tm="100000">
                                          <p:val>
                                            <p:strVal val="#ppt_h"/>
                                          </p:val>
                                        </p:tav>
                                      </p:tavLst>
                                    </p:anim>
                                    <p:anim calcmode="lin" valueType="num">
                                      <p:cBhvr>
                                        <p:cTn id="37" dur="1000" fill="hold"/>
                                        <p:tgtEl>
                                          <p:spTgt spid="9220"/>
                                        </p:tgtEl>
                                        <p:attrNameLst>
                                          <p:attrName>style.rotation</p:attrName>
                                        </p:attrNameLst>
                                      </p:cBhvr>
                                      <p:tavLst>
                                        <p:tav tm="0">
                                          <p:val>
                                            <p:fltVal val="90"/>
                                          </p:val>
                                        </p:tav>
                                        <p:tav tm="100000">
                                          <p:val>
                                            <p:fltVal val="0"/>
                                          </p:val>
                                        </p:tav>
                                      </p:tavLst>
                                    </p:anim>
                                    <p:animEffect transition="in" filter="fade">
                                      <p:cBhvr>
                                        <p:cTn id="38" dur="1000"/>
                                        <p:tgtEl>
                                          <p:spTgt spid="9220"/>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animBg="1"/>
      <p:bldP spid="7"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680</TotalTime>
  <Words>1073</Words>
  <Application>Microsoft Office PowerPoint</Application>
  <PresentationFormat>Grand écran</PresentationFormat>
  <Paragraphs>141</Paragraphs>
  <Slides>20</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20</vt:i4>
      </vt:variant>
    </vt:vector>
  </HeadingPairs>
  <TitlesOfParts>
    <vt:vector size="25" baseType="lpstr">
      <vt:lpstr>Arial</vt:lpstr>
      <vt:lpstr>Calibri</vt:lpstr>
      <vt:lpstr>Calibri Light</vt:lpstr>
      <vt:lpstr>Symbol</vt:lpstr>
      <vt:lpstr>Thème Office</vt:lpstr>
      <vt:lpstr>Le financement de l’économie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financement de l’économie</dc:title>
  <dc:creator>Christelle NADAU</dc:creator>
  <cp:lastModifiedBy>Christelle NADAU</cp:lastModifiedBy>
  <cp:revision>412</cp:revision>
  <dcterms:created xsi:type="dcterms:W3CDTF">2016-11-19T17:50:56Z</dcterms:created>
  <dcterms:modified xsi:type="dcterms:W3CDTF">2025-11-05T11:54:36Z</dcterms:modified>
</cp:coreProperties>
</file>