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63"/>
  </p:notesMasterIdLst>
  <p:sldIdLst>
    <p:sldId id="256" r:id="rId2"/>
    <p:sldId id="260" r:id="rId3"/>
    <p:sldId id="307" r:id="rId4"/>
    <p:sldId id="257" r:id="rId5"/>
    <p:sldId id="299" r:id="rId6"/>
    <p:sldId id="261" r:id="rId7"/>
    <p:sldId id="262" r:id="rId8"/>
    <p:sldId id="305" r:id="rId9"/>
    <p:sldId id="263" r:id="rId10"/>
    <p:sldId id="264" r:id="rId11"/>
    <p:sldId id="308" r:id="rId12"/>
    <p:sldId id="266" r:id="rId13"/>
    <p:sldId id="267" r:id="rId14"/>
    <p:sldId id="268" r:id="rId15"/>
    <p:sldId id="269" r:id="rId16"/>
    <p:sldId id="271" r:id="rId17"/>
    <p:sldId id="272" r:id="rId18"/>
    <p:sldId id="273" r:id="rId19"/>
    <p:sldId id="274" r:id="rId20"/>
    <p:sldId id="301" r:id="rId21"/>
    <p:sldId id="302" r:id="rId22"/>
    <p:sldId id="275" r:id="rId23"/>
    <p:sldId id="303" r:id="rId24"/>
    <p:sldId id="309" r:id="rId25"/>
    <p:sldId id="276" r:id="rId26"/>
    <p:sldId id="310" r:id="rId27"/>
    <p:sldId id="311" r:id="rId28"/>
    <p:sldId id="312" r:id="rId29"/>
    <p:sldId id="313" r:id="rId30"/>
    <p:sldId id="314" r:id="rId31"/>
    <p:sldId id="278" r:id="rId32"/>
    <p:sldId id="279" r:id="rId33"/>
    <p:sldId id="270" r:id="rId34"/>
    <p:sldId id="280" r:id="rId35"/>
    <p:sldId id="281" r:id="rId36"/>
    <p:sldId id="282" r:id="rId37"/>
    <p:sldId id="283" r:id="rId38"/>
    <p:sldId id="284" r:id="rId39"/>
    <p:sldId id="285" r:id="rId40"/>
    <p:sldId id="286" r:id="rId41"/>
    <p:sldId id="287" r:id="rId42"/>
    <p:sldId id="288" r:id="rId43"/>
    <p:sldId id="315" r:id="rId44"/>
    <p:sldId id="316" r:id="rId45"/>
    <p:sldId id="289" r:id="rId46"/>
    <p:sldId id="290" r:id="rId47"/>
    <p:sldId id="291" r:id="rId48"/>
    <p:sldId id="292" r:id="rId49"/>
    <p:sldId id="293" r:id="rId50"/>
    <p:sldId id="294" r:id="rId51"/>
    <p:sldId id="295" r:id="rId52"/>
    <p:sldId id="296" r:id="rId53"/>
    <p:sldId id="297" r:id="rId54"/>
    <p:sldId id="298" r:id="rId55"/>
    <p:sldId id="300" r:id="rId56"/>
    <p:sldId id="321" r:id="rId57"/>
    <p:sldId id="322" r:id="rId58"/>
    <p:sldId id="306" r:id="rId59"/>
    <p:sldId id="317" r:id="rId60"/>
    <p:sldId id="318" r:id="rId61"/>
    <p:sldId id="319"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7943"/>
    <a:srgbClr val="D258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6" autoAdjust="0"/>
    <p:restoredTop sz="95957" autoAdjust="0"/>
  </p:normalViewPr>
  <p:slideViewPr>
    <p:cSldViewPr snapToGrid="0">
      <p:cViewPr varScale="1">
        <p:scale>
          <a:sx n="156" d="100"/>
          <a:sy n="156" d="100"/>
        </p:scale>
        <p:origin x="270"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BB391D-8211-46BE-905A-22951F6E8F1F}" type="datetimeFigureOut">
              <a:rPr lang="fr-FR" smtClean="0"/>
              <a:t>27/09/2026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F8E3EF-AA21-467B-B9D4-59D89BEA069C}" type="slidenum">
              <a:rPr lang="fr-FR" smtClean="0"/>
              <a:t>‹N°›</a:t>
            </a:fld>
            <a:endParaRPr lang="fr-FR"/>
          </a:p>
        </p:txBody>
      </p:sp>
    </p:spTree>
    <p:extLst>
      <p:ext uri="{BB962C8B-B14F-4D97-AF65-F5344CB8AC3E}">
        <p14:creationId xmlns:p14="http://schemas.microsoft.com/office/powerpoint/2010/main" val="2256826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333FC8BF-F6FB-45C5-B3D6-86F1FF7E74CF}" type="datetime1">
              <a:rPr lang="en-US" smtClean="0"/>
              <a:t>9/27/2026</a:t>
            </a:fld>
            <a:endParaRPr lang="en-US" dirty="0"/>
          </a:p>
        </p:txBody>
      </p:sp>
      <p:sp>
        <p:nvSpPr>
          <p:cNvPr id="5" name="Footer Placeholder 4"/>
          <p:cNvSpPr>
            <a:spLocks noGrp="1"/>
          </p:cNvSpPr>
          <p:nvPr>
            <p:ph type="ftr" sz="quarter" idx="11"/>
          </p:nvPr>
        </p:nvSpPr>
        <p:spPr/>
        <p:txBody>
          <a:bodyPr/>
          <a:lstStyle/>
          <a:p>
            <a:r>
              <a:rPr lang="en-US"/>
              <a:t>ESH2 – Chapitre 1-A – 2024/2025</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34A37B3-A62B-40D4-B87F-BE9C6802AFBD}" type="datetime1">
              <a:rPr lang="en-US" smtClean="0"/>
              <a:t>9/27/2026</a:t>
            </a:fld>
            <a:endParaRPr lang="en-US" dirty="0"/>
          </a:p>
        </p:txBody>
      </p:sp>
      <p:sp>
        <p:nvSpPr>
          <p:cNvPr id="5" name="Footer Placeholder 4"/>
          <p:cNvSpPr>
            <a:spLocks noGrp="1"/>
          </p:cNvSpPr>
          <p:nvPr>
            <p:ph type="ftr" sz="quarter" idx="11"/>
          </p:nvPr>
        </p:nvSpPr>
        <p:spPr/>
        <p:txBody>
          <a:bodyPr/>
          <a:lstStyle/>
          <a:p>
            <a:r>
              <a:rPr lang="en-US"/>
              <a:t>ESH2 – Chapitre 1-A – 2024/2025</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2">
                    <a:lumMod val="7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5CAB93EE-E246-4283-88DE-5E698CBB17F7}" type="datetime1">
              <a:rPr lang="en-US" smtClean="0"/>
              <a:t>9/27/2026</a:t>
            </a:fld>
            <a:endParaRPr lang="en-US" dirty="0"/>
          </a:p>
        </p:txBody>
      </p:sp>
      <p:sp>
        <p:nvSpPr>
          <p:cNvPr id="5" name="Footer Placeholder 4"/>
          <p:cNvSpPr>
            <a:spLocks noGrp="1"/>
          </p:cNvSpPr>
          <p:nvPr>
            <p:ph type="ftr" sz="quarter" idx="11"/>
          </p:nvPr>
        </p:nvSpPr>
        <p:spPr/>
        <p:txBody>
          <a:bodyPr/>
          <a:lstStyle/>
          <a:p>
            <a:r>
              <a:rPr lang="en-US"/>
              <a:t>ESH2 – Chapitre 1-A – 2024/2025</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DC333E35-BE89-4A97-A7A0-E3F7279A059A}" type="datetime1">
              <a:rPr lang="en-US" smtClean="0"/>
              <a:t>9/27/2026</a:t>
            </a:fld>
            <a:endParaRPr lang="en-US" dirty="0"/>
          </a:p>
        </p:txBody>
      </p:sp>
      <p:sp>
        <p:nvSpPr>
          <p:cNvPr id="9" name="Footer Placeholder 8"/>
          <p:cNvSpPr>
            <a:spLocks noGrp="1"/>
          </p:cNvSpPr>
          <p:nvPr>
            <p:ph type="ftr" sz="quarter" idx="11"/>
          </p:nvPr>
        </p:nvSpPr>
        <p:spPr/>
        <p:txBody>
          <a:bodyPr/>
          <a:lstStyle/>
          <a:p>
            <a:r>
              <a:rPr lang="en-US"/>
              <a:t>ESH2 – Chapitre 1-A – 2024/2025</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2" name="Date Placeholder 1"/>
          <p:cNvSpPr>
            <a:spLocks noGrp="1"/>
          </p:cNvSpPr>
          <p:nvPr>
            <p:ph type="dt" sz="half" idx="10"/>
          </p:nvPr>
        </p:nvSpPr>
        <p:spPr/>
        <p:txBody>
          <a:bodyPr/>
          <a:lstStyle/>
          <a:p>
            <a:fld id="{AFB9ECE4-FDA9-49D5-960E-7CA696C244D8}" type="datetime1">
              <a:rPr lang="en-US" smtClean="0"/>
              <a:t>9/27/2026</a:t>
            </a:fld>
            <a:endParaRPr lang="en-US" dirty="0"/>
          </a:p>
        </p:txBody>
      </p:sp>
      <p:sp>
        <p:nvSpPr>
          <p:cNvPr id="11" name="Footer Placeholder 10"/>
          <p:cNvSpPr>
            <a:spLocks noGrp="1"/>
          </p:cNvSpPr>
          <p:nvPr>
            <p:ph type="ftr" sz="quarter" idx="11"/>
          </p:nvPr>
        </p:nvSpPr>
        <p:spPr/>
        <p:txBody>
          <a:bodyPr/>
          <a:lstStyle/>
          <a:p>
            <a:r>
              <a:rPr lang="en-US"/>
              <a:t>ESH2 – Chapitre 1-A – 2024/2025</a:t>
            </a:r>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98C0BCD2-0234-485E-9B77-15FEAD434508}" type="datetime1">
              <a:rPr lang="en-US" smtClean="0"/>
              <a:t>9/27/2026</a:t>
            </a:fld>
            <a:endParaRPr lang="en-US" dirty="0"/>
          </a:p>
        </p:txBody>
      </p:sp>
      <p:sp>
        <p:nvSpPr>
          <p:cNvPr id="7" name="Footer Placeholder 6"/>
          <p:cNvSpPr>
            <a:spLocks noGrp="1"/>
          </p:cNvSpPr>
          <p:nvPr>
            <p:ph type="ftr" sz="quarter" idx="11"/>
          </p:nvPr>
        </p:nvSpPr>
        <p:spPr/>
        <p:txBody>
          <a:bodyPr/>
          <a:lstStyle/>
          <a:p>
            <a:r>
              <a:rPr lang="en-US"/>
              <a:t>ESH2 – Chapitre 1-A – 2024/2025</a:t>
            </a:r>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001D288-CA26-4762-88BE-F5DD45B3A43F}" type="datetime1">
              <a:rPr lang="en-US" smtClean="0"/>
              <a:t>9/27/2026</a:t>
            </a:fld>
            <a:endParaRPr lang="en-US" dirty="0"/>
          </a:p>
        </p:txBody>
      </p:sp>
      <p:sp>
        <p:nvSpPr>
          <p:cNvPr id="6" name="Footer Placeholder 5"/>
          <p:cNvSpPr>
            <a:spLocks noGrp="1"/>
          </p:cNvSpPr>
          <p:nvPr>
            <p:ph type="ftr" sz="quarter" idx="11"/>
          </p:nvPr>
        </p:nvSpPr>
        <p:spPr/>
        <p:txBody>
          <a:bodyPr/>
          <a:lstStyle/>
          <a:p>
            <a:r>
              <a:rPr lang="en-US"/>
              <a:t>ESH2 – Chapitre 1-A – 2024/2025</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8" name="Date Placeholder 7"/>
          <p:cNvSpPr>
            <a:spLocks noGrp="1"/>
          </p:cNvSpPr>
          <p:nvPr>
            <p:ph type="dt" sz="half" idx="10"/>
          </p:nvPr>
        </p:nvSpPr>
        <p:spPr/>
        <p:txBody>
          <a:bodyPr/>
          <a:lstStyle/>
          <a:p>
            <a:fld id="{3D2EF78B-A864-4D81-9124-6EF8E6C2AD76}" type="datetime1">
              <a:rPr lang="en-US" smtClean="0"/>
              <a:t>9/27/2026</a:t>
            </a:fld>
            <a:endParaRPr lang="en-US" dirty="0"/>
          </a:p>
        </p:txBody>
      </p:sp>
      <p:sp>
        <p:nvSpPr>
          <p:cNvPr id="9" name="Footer Placeholder 8"/>
          <p:cNvSpPr>
            <a:spLocks noGrp="1"/>
          </p:cNvSpPr>
          <p:nvPr>
            <p:ph type="ftr" sz="quarter" idx="11"/>
          </p:nvPr>
        </p:nvSpPr>
        <p:spPr/>
        <p:txBody>
          <a:bodyPr/>
          <a:lstStyle/>
          <a:p>
            <a:r>
              <a:rPr lang="en-US"/>
              <a:t>ESH2 – Chapitre 1-A – 2024/2025</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8" name="Date Placeholder 7"/>
          <p:cNvSpPr>
            <a:spLocks noGrp="1"/>
          </p:cNvSpPr>
          <p:nvPr>
            <p:ph type="dt" sz="half" idx="10"/>
          </p:nvPr>
        </p:nvSpPr>
        <p:spPr/>
        <p:txBody>
          <a:bodyPr/>
          <a:lstStyle/>
          <a:p>
            <a:fld id="{A11ECBC4-7150-47C3-8533-4F04DA502345}" type="datetime1">
              <a:rPr lang="en-US" smtClean="0"/>
              <a:t>9/27/2026</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r>
              <a:rPr lang="en-US"/>
              <a:t>ESH2 – Chapitre 1-A – 2024/2025</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2AD13E4-BDE9-4E7C-B0F4-E78922179B8F}" type="datetime1">
              <a:rPr lang="en-US" smtClean="0"/>
              <a:t>9/27/2026</a:t>
            </a:fld>
            <a:endParaRPr lang="en-US" dirty="0"/>
          </a:p>
        </p:txBody>
      </p:sp>
      <p:sp>
        <p:nvSpPr>
          <p:cNvPr id="8" name="Footer Placeholder 7"/>
          <p:cNvSpPr>
            <a:spLocks noGrp="1"/>
          </p:cNvSpPr>
          <p:nvPr>
            <p:ph type="ftr" sz="quarter" idx="11"/>
          </p:nvPr>
        </p:nvSpPr>
        <p:spPr/>
        <p:txBody>
          <a:bodyPr/>
          <a:lstStyle/>
          <a:p>
            <a:r>
              <a:rPr lang="en-US"/>
              <a:t>ESH2 – Chapitre 1-A – 2024/2025</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13F9710-7E60-4666-97B5-8244C5E10992}" type="datetime1">
              <a:rPr lang="en-US" smtClean="0"/>
              <a:t>9/27/2026</a:t>
            </a:fld>
            <a:endParaRPr lang="en-US" dirty="0"/>
          </a:p>
        </p:txBody>
      </p:sp>
      <p:sp>
        <p:nvSpPr>
          <p:cNvPr id="8" name="Footer Placeholder 7"/>
          <p:cNvSpPr>
            <a:spLocks noGrp="1"/>
          </p:cNvSpPr>
          <p:nvPr>
            <p:ph type="ftr" sz="quarter" idx="11"/>
          </p:nvPr>
        </p:nvSpPr>
        <p:spPr/>
        <p:txBody>
          <a:bodyPr/>
          <a:lstStyle/>
          <a:p>
            <a:r>
              <a:rPr lang="en-US"/>
              <a:t>ESH2 – Chapitre 1-A – 2024/2025</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8D50CF60-131B-4A27-ACDA-FE40F772984D}" type="datetime1">
              <a:rPr lang="en-US" smtClean="0"/>
              <a:t>9/27/2026</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US"/>
              <a:t>ESH2 – Chapitre 1-A – 2024/2025</a:t>
            </a:r>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75000"/>
              <a:lumOff val="2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75000"/>
              <a:lumOff val="2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75000"/>
              <a:lumOff val="2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hyperlink" Target="#_Toc143857857"/><Relationship Id="rId3" Type="http://schemas.openxmlformats.org/officeDocument/2006/relationships/hyperlink" Target="#_Toc143857834"/><Relationship Id="rId7" Type="http://schemas.openxmlformats.org/officeDocument/2006/relationships/hyperlink" Target="#_Toc143857856"/><Relationship Id="rId12" Type="http://schemas.openxmlformats.org/officeDocument/2006/relationships/hyperlink" Target="#_Toc143857869"/><Relationship Id="rId2" Type="http://schemas.openxmlformats.org/officeDocument/2006/relationships/hyperlink" Target="#_Toc143857833"/><Relationship Id="rId1" Type="http://schemas.openxmlformats.org/officeDocument/2006/relationships/slideLayout" Target="../slideLayouts/slideLayout4.xml"/><Relationship Id="rId6" Type="http://schemas.openxmlformats.org/officeDocument/2006/relationships/hyperlink" Target="#_Toc143857849"/><Relationship Id="rId11" Type="http://schemas.openxmlformats.org/officeDocument/2006/relationships/hyperlink" Target="#_Toc143857866"/><Relationship Id="rId5" Type="http://schemas.openxmlformats.org/officeDocument/2006/relationships/hyperlink" Target="#_Toc143857844"/><Relationship Id="rId10" Type="http://schemas.openxmlformats.org/officeDocument/2006/relationships/hyperlink" Target="#_Toc143857865"/><Relationship Id="rId4" Type="http://schemas.openxmlformats.org/officeDocument/2006/relationships/hyperlink" Target="#_Toc143857843"/><Relationship Id="rId9" Type="http://schemas.openxmlformats.org/officeDocument/2006/relationships/hyperlink" Target="#_Toc143857862"/></Relationships>
</file>

<file path=ppt/slides/_rels/slide4.xml.rels><?xml version="1.0" encoding="UTF-8" standalone="yes"?>
<Relationships xmlns="http://schemas.openxmlformats.org/package/2006/relationships"><Relationship Id="rId3" Type="http://schemas.openxmlformats.org/officeDocument/2006/relationships/hyperlink" Target="#_Toc143857834"/><Relationship Id="rId2" Type="http://schemas.openxmlformats.org/officeDocument/2006/relationships/hyperlink" Target="#_Toc143857833"/><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_Toc143857834"/><Relationship Id="rId2" Type="http://schemas.openxmlformats.org/officeDocument/2006/relationships/hyperlink" Target="#_Toc143857833"/><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hyperlink" Target="#_Toc143857834"/><Relationship Id="rId2" Type="http://schemas.openxmlformats.org/officeDocument/2006/relationships/hyperlink" Target="#_Toc143857833"/><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_Toc143857834"/><Relationship Id="rId2" Type="http://schemas.openxmlformats.org/officeDocument/2006/relationships/hyperlink" Target="#_Toc143857833"/><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_Toc143857834"/><Relationship Id="rId2" Type="http://schemas.openxmlformats.org/officeDocument/2006/relationships/hyperlink" Target="#_Toc143857833"/><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_Toc143857834"/><Relationship Id="rId2" Type="http://schemas.openxmlformats.org/officeDocument/2006/relationships/hyperlink" Target="#_Toc143857833"/><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_Toc143857834"/><Relationship Id="rId2" Type="http://schemas.openxmlformats.org/officeDocument/2006/relationships/hyperlink" Target="#_Toc143857833"/><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hyperlink" Target="#_Toc143857834"/><Relationship Id="rId7" Type="http://schemas.openxmlformats.org/officeDocument/2006/relationships/image" Target="../media/image12.png"/><Relationship Id="rId2" Type="http://schemas.openxmlformats.org/officeDocument/2006/relationships/hyperlink" Target="#_Toc143857833"/><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l="23448" t="1361"/>
          <a:stretch/>
        </p:blipFill>
        <p:spPr>
          <a:xfrm>
            <a:off x="0" y="14069"/>
            <a:ext cx="6895073" cy="6813811"/>
          </a:xfrm>
          <a:prstGeom prst="roundRect">
            <a:avLst>
              <a:gd name="adj" fmla="val 8594"/>
            </a:avLst>
          </a:prstGeom>
          <a:blipFill dpi="0" rotWithShape="1">
            <a:blip r:embed="rId2">
              <a:alphaModFix amt="31000"/>
            </a:blip>
            <a:srcRect/>
            <a:stretch>
              <a:fillRect/>
            </a:stretch>
          </a:blipFill>
          <a:ln>
            <a:noFill/>
          </a:ln>
          <a:effectLst>
            <a:outerShdw blurRad="1270000" dist="2286000" dir="8400000" algn="ctr" rotWithShape="0">
              <a:srgbClr val="000000">
                <a:alpha val="22000"/>
              </a:srgbClr>
            </a:outerShdw>
            <a:reflection blurRad="12700" stA="38000" endPos="0" dist="5000" dir="5400000" sy="-100000" algn="bl" rotWithShape="0"/>
          </a:effectLst>
        </p:spPr>
      </p:pic>
      <p:pic>
        <p:nvPicPr>
          <p:cNvPr id="6" name="Image 5"/>
          <p:cNvPicPr>
            <a:picLocks noChangeAspect="1"/>
          </p:cNvPicPr>
          <p:nvPr/>
        </p:nvPicPr>
        <p:blipFill rotWithShape="1">
          <a:blip r:embed="rId3">
            <a:extLst>
              <a:ext uri="{28A0092B-C50C-407E-A947-70E740481C1C}">
                <a14:useLocalDpi xmlns:a14="http://schemas.microsoft.com/office/drawing/2010/main" val="0"/>
              </a:ext>
            </a:extLst>
          </a:blip>
          <a:srcRect t="-359" r="41517"/>
          <a:stretch/>
        </p:blipFill>
        <p:spPr>
          <a:xfrm>
            <a:off x="5495365" y="0"/>
            <a:ext cx="6696635" cy="6827881"/>
          </a:xfrm>
          <a:prstGeom prst="roundRect">
            <a:avLst>
              <a:gd name="adj" fmla="val 8594"/>
            </a:avLst>
          </a:prstGeom>
          <a:noFill/>
          <a:ln>
            <a:noFill/>
          </a:ln>
          <a:effectLst>
            <a:reflection blurRad="12700" endPos="0" dist="5000" dir="5400000" sy="-100000" algn="bl" rotWithShape="0"/>
          </a:effectLst>
        </p:spPr>
      </p:pic>
      <p:sp>
        <p:nvSpPr>
          <p:cNvPr id="2" name="Titre 1"/>
          <p:cNvSpPr>
            <a:spLocks noGrp="1"/>
          </p:cNvSpPr>
          <p:nvPr>
            <p:ph type="ctrTitle"/>
          </p:nvPr>
        </p:nvSpPr>
        <p:spPr>
          <a:xfrm>
            <a:off x="936728" y="340149"/>
            <a:ext cx="9697407" cy="2614066"/>
          </a:xfrm>
        </p:spPr>
        <p:txBody>
          <a:bodyPr>
            <a:normAutofit/>
          </a:bodyPr>
          <a:lstStyle/>
          <a:p>
            <a:r>
              <a:rPr lang="fr-FR" b="1" dirty="0">
                <a:solidFill>
                  <a:schemeClr val="bg1"/>
                </a:solidFill>
              </a:rPr>
              <a:t>Chapitre 1 : La dynamique de la mondialisation du XIXe siècle à nos jours</a:t>
            </a:r>
          </a:p>
        </p:txBody>
      </p:sp>
      <p:sp>
        <p:nvSpPr>
          <p:cNvPr id="3" name="Sous-titre 2"/>
          <p:cNvSpPr>
            <a:spLocks noGrp="1"/>
          </p:cNvSpPr>
          <p:nvPr>
            <p:ph type="subTitle" idx="1"/>
          </p:nvPr>
        </p:nvSpPr>
        <p:spPr>
          <a:xfrm>
            <a:off x="298157" y="6228034"/>
            <a:ext cx="7315200" cy="914400"/>
          </a:xfrm>
        </p:spPr>
        <p:txBody>
          <a:bodyPr/>
          <a:lstStyle/>
          <a:p>
            <a:r>
              <a:rPr lang="fr-FR" dirty="0"/>
              <a:t>ESH2 </a:t>
            </a:r>
            <a:r>
              <a:rPr lang="fr-FR"/>
              <a:t>– 2026/2027</a:t>
            </a:r>
            <a:endParaRPr lang="fr-FR" dirty="0"/>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1</a:t>
            </a:fld>
            <a:endParaRPr lang="en-US" dirty="0"/>
          </a:p>
        </p:txBody>
      </p:sp>
    </p:spTree>
    <p:extLst>
      <p:ext uri="{BB962C8B-B14F-4D97-AF65-F5344CB8AC3E}">
        <p14:creationId xmlns:p14="http://schemas.microsoft.com/office/powerpoint/2010/main" val="3913540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PLAN</a:t>
            </a:r>
          </a:p>
        </p:txBody>
      </p:sp>
      <p:sp>
        <p:nvSpPr>
          <p:cNvPr id="6" name="Espace réservé du numéro de diapositive 5"/>
          <p:cNvSpPr>
            <a:spLocks noGrp="1"/>
          </p:cNvSpPr>
          <p:nvPr>
            <p:ph type="sldNum" sz="quarter" idx="12"/>
          </p:nvPr>
        </p:nvSpPr>
        <p:spPr/>
        <p:txBody>
          <a:bodyPr/>
          <a:lstStyle/>
          <a:p>
            <a:fld id="{4FAB73BC-B049-4115-A692-8D63A059BFB8}" type="slidenum">
              <a:rPr lang="en-US" smtClean="0"/>
              <a:pPr/>
              <a:t>2</a:t>
            </a:fld>
            <a:endParaRPr lang="en-US" dirty="0"/>
          </a:p>
        </p:txBody>
      </p:sp>
      <p:sp>
        <p:nvSpPr>
          <p:cNvPr id="8" name="ZoneTexte 7"/>
          <p:cNvSpPr txBox="1"/>
          <p:nvPr/>
        </p:nvSpPr>
        <p:spPr>
          <a:xfrm>
            <a:off x="4013860" y="1246910"/>
            <a:ext cx="7481455" cy="3970318"/>
          </a:xfrm>
          <a:prstGeom prst="rect">
            <a:avLst/>
          </a:prstGeom>
          <a:noFill/>
        </p:spPr>
        <p:txBody>
          <a:bodyPr wrap="square" rtlCol="0">
            <a:spAutoFit/>
          </a:bodyPr>
          <a:lstStyle/>
          <a:p>
            <a:pPr algn="just"/>
            <a:r>
              <a:rPr lang="fr-FR" sz="2800" dirty="0"/>
              <a:t>Objectifs : On présentera l’évolution des échanges des biens et services, des mouvements de facteurs de production (hommes et capitaux) et des politiques commerciales depuis le XIXe siècle. On mettra en évidence les spécificités des phénomènes contemporains, notamment le rôle des institutions internationales et le poids croissant des firmes multinationales dont il conviendra d’étudier les stratégies.</a:t>
            </a:r>
          </a:p>
        </p:txBody>
      </p:sp>
    </p:spTree>
    <p:extLst>
      <p:ext uri="{BB962C8B-B14F-4D97-AF65-F5344CB8AC3E}">
        <p14:creationId xmlns:p14="http://schemas.microsoft.com/office/powerpoint/2010/main" val="1279181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t>PLAN</a:t>
            </a:r>
          </a:p>
        </p:txBody>
      </p:sp>
      <p:sp>
        <p:nvSpPr>
          <p:cNvPr id="3" name="Espace réservé du contenu 2"/>
          <p:cNvSpPr>
            <a:spLocks noGrp="1"/>
          </p:cNvSpPr>
          <p:nvPr>
            <p:ph sz="half" idx="1"/>
          </p:nvPr>
        </p:nvSpPr>
        <p:spPr/>
        <p:txBody>
          <a:bodyPr>
            <a:normAutofit fontScale="62500" lnSpcReduction="20000"/>
          </a:bodyPr>
          <a:lstStyle/>
          <a:p>
            <a:r>
              <a:rPr lang="fr-FR" sz="2900" b="1" u="sng" dirty="0">
                <a:hlinkClick r:id="rId2"/>
              </a:rPr>
              <a:t>Introduction</a:t>
            </a:r>
            <a:endParaRPr lang="fr-FR" sz="2900" b="1" dirty="0"/>
          </a:p>
          <a:p>
            <a:r>
              <a:rPr lang="fr-FR" sz="2900" u="sng" dirty="0">
                <a:solidFill>
                  <a:srgbClr val="DB7943"/>
                </a:solidFill>
              </a:rPr>
              <a:t>A-     </a:t>
            </a:r>
            <a:r>
              <a:rPr lang="fr-FR" sz="2900" u="sng" dirty="0">
                <a:solidFill>
                  <a:srgbClr val="DB7943"/>
                </a:solidFill>
                <a:hlinkClick r:id="rId3"/>
              </a:rPr>
              <a:t>Comment définir la mondialisation ?</a:t>
            </a:r>
            <a:endParaRPr lang="fr-FR" sz="2900" dirty="0">
              <a:solidFill>
                <a:srgbClr val="DB7943"/>
              </a:solidFill>
            </a:endParaRPr>
          </a:p>
          <a:p>
            <a:r>
              <a:rPr lang="fr-FR" sz="2900" u="sng" dirty="0">
                <a:solidFill>
                  <a:srgbClr val="DB7943"/>
                </a:solidFill>
              </a:rPr>
              <a:t>B-      Cerner la temporalité de la mondialisation</a:t>
            </a:r>
          </a:p>
          <a:p>
            <a:pPr marL="0" indent="0">
              <a:buNone/>
            </a:pPr>
            <a:endParaRPr lang="fr-FR" sz="2900" dirty="0"/>
          </a:p>
          <a:p>
            <a:r>
              <a:rPr lang="fr-FR" sz="2900" b="1" u="sng" dirty="0">
                <a:hlinkClick r:id="rId4"/>
              </a:rPr>
              <a:t>I-</a:t>
            </a:r>
            <a:r>
              <a:rPr lang="fr-FR" sz="2900" b="1" dirty="0">
                <a:hlinkClick r:id="rId4"/>
              </a:rPr>
              <a:t>	</a:t>
            </a:r>
            <a:r>
              <a:rPr lang="fr-FR" sz="2900" b="1" u="sng" dirty="0">
                <a:solidFill>
                  <a:srgbClr val="D25814"/>
                </a:solidFill>
                <a:hlinkClick r:id="rId4"/>
              </a:rPr>
              <a:t>1870-1914</a:t>
            </a:r>
            <a:r>
              <a:rPr lang="fr-FR" sz="2900" b="1" u="sng" dirty="0">
                <a:hlinkClick r:id="rId4"/>
              </a:rPr>
              <a:t> : « Notre première mondialisation », (S. BERGER)</a:t>
            </a:r>
            <a:endParaRPr lang="fr-FR" sz="2900" b="1" dirty="0"/>
          </a:p>
          <a:p>
            <a:r>
              <a:rPr lang="fr-FR" sz="2900" u="sng" dirty="0">
                <a:hlinkClick r:id="rId5"/>
              </a:rPr>
              <a:t>A-</a:t>
            </a:r>
            <a:r>
              <a:rPr lang="fr-FR" sz="2900" dirty="0">
                <a:hlinkClick r:id="rId5"/>
              </a:rPr>
              <a:t>	</a:t>
            </a:r>
            <a:r>
              <a:rPr lang="fr-FR" sz="2900" u="sng" dirty="0">
                <a:hlinkClick r:id="rId5"/>
              </a:rPr>
              <a:t>Les grandes caractéristiques de la période</a:t>
            </a:r>
            <a:endParaRPr lang="fr-FR" sz="2900" dirty="0"/>
          </a:p>
          <a:p>
            <a:r>
              <a:rPr lang="fr-FR" sz="2900" u="sng" dirty="0">
                <a:hlinkClick r:id="rId6"/>
              </a:rPr>
              <a:t>B-</a:t>
            </a:r>
            <a:r>
              <a:rPr lang="fr-FR" sz="2900" dirty="0">
                <a:hlinkClick r:id="rId6"/>
              </a:rPr>
              <a:t>	</a:t>
            </a:r>
            <a:r>
              <a:rPr lang="fr-FR" sz="2900" u="sng" dirty="0">
                <a:hlinkClick r:id="rId6"/>
              </a:rPr>
              <a:t>Comment </a:t>
            </a:r>
            <a:r>
              <a:rPr lang="fr-FR" sz="2900" u="sng" dirty="0">
                <a:solidFill>
                  <a:srgbClr val="DB7943"/>
                </a:solidFill>
                <a:hlinkClick r:id="rId6"/>
              </a:rPr>
              <a:t>expliquer</a:t>
            </a:r>
            <a:r>
              <a:rPr lang="fr-FR" sz="2900" u="sng" dirty="0">
                <a:hlinkClick r:id="rId6"/>
              </a:rPr>
              <a:t> cette première mondialisation ?</a:t>
            </a:r>
            <a:endParaRPr lang="fr-FR" sz="2900" dirty="0"/>
          </a:p>
          <a:p>
            <a:pPr marL="0" indent="0">
              <a:buNone/>
            </a:pPr>
            <a:endParaRPr lang="fr-FR" dirty="0"/>
          </a:p>
        </p:txBody>
      </p:sp>
      <p:sp>
        <p:nvSpPr>
          <p:cNvPr id="4" name="Espace réservé du contenu 3"/>
          <p:cNvSpPr>
            <a:spLocks noGrp="1"/>
          </p:cNvSpPr>
          <p:nvPr>
            <p:ph sz="half" idx="2"/>
          </p:nvPr>
        </p:nvSpPr>
        <p:spPr>
          <a:xfrm>
            <a:off x="7818119" y="868680"/>
            <a:ext cx="3879075" cy="5487670"/>
          </a:xfrm>
        </p:spPr>
        <p:txBody>
          <a:bodyPr>
            <a:normAutofit fontScale="62500" lnSpcReduction="20000"/>
          </a:bodyPr>
          <a:lstStyle/>
          <a:p>
            <a:endParaRPr lang="fr-FR" sz="2600" b="1" u="sng" dirty="0">
              <a:hlinkClick r:id="rId7"/>
            </a:endParaRPr>
          </a:p>
          <a:p>
            <a:r>
              <a:rPr lang="fr-FR" sz="2600" b="1" u="sng" dirty="0">
                <a:solidFill>
                  <a:srgbClr val="D25814"/>
                </a:solidFill>
                <a:hlinkClick r:id="rId7"/>
              </a:rPr>
              <a:t>II-</a:t>
            </a:r>
            <a:r>
              <a:rPr lang="fr-FR" sz="2600" b="1" dirty="0">
                <a:solidFill>
                  <a:srgbClr val="D25814"/>
                </a:solidFill>
                <a:hlinkClick r:id="rId7"/>
              </a:rPr>
              <a:t>	</a:t>
            </a:r>
            <a:r>
              <a:rPr lang="fr-FR" sz="2600" b="1" u="sng" dirty="0">
                <a:solidFill>
                  <a:srgbClr val="D25814"/>
                </a:solidFill>
                <a:hlinkClick r:id="rId7"/>
              </a:rPr>
              <a:t>La </a:t>
            </a:r>
            <a:r>
              <a:rPr lang="fr-FR" sz="2600" b="1" u="sng" dirty="0">
                <a:solidFill>
                  <a:srgbClr val="D25814"/>
                </a:solidFill>
              </a:rPr>
              <a:t>première démondialisation</a:t>
            </a:r>
            <a:endParaRPr lang="fr-FR" sz="2600" b="1" dirty="0">
              <a:solidFill>
                <a:srgbClr val="D25814"/>
              </a:solidFill>
            </a:endParaRPr>
          </a:p>
          <a:p>
            <a:r>
              <a:rPr lang="fr-FR" sz="2600" u="sng" dirty="0">
                <a:solidFill>
                  <a:srgbClr val="DB7943"/>
                </a:solidFill>
                <a:hlinkClick r:id="rId5"/>
              </a:rPr>
              <a:t>A-</a:t>
            </a:r>
            <a:r>
              <a:rPr lang="fr-FR" sz="2600" dirty="0">
                <a:solidFill>
                  <a:srgbClr val="DB7943"/>
                </a:solidFill>
                <a:hlinkClick r:id="rId5"/>
              </a:rPr>
              <a:t>	</a:t>
            </a:r>
            <a:r>
              <a:rPr lang="fr-FR" sz="2600" u="sng" dirty="0">
                <a:solidFill>
                  <a:srgbClr val="DB7943"/>
                </a:solidFill>
              </a:rPr>
              <a:t>La démondialisation commerciale</a:t>
            </a:r>
            <a:endParaRPr lang="fr-FR" sz="2600" dirty="0">
              <a:solidFill>
                <a:srgbClr val="DB7943"/>
              </a:solidFill>
            </a:endParaRPr>
          </a:p>
          <a:p>
            <a:r>
              <a:rPr lang="fr-FR" sz="2600" u="sng" dirty="0">
                <a:solidFill>
                  <a:srgbClr val="DB7943"/>
                </a:solidFill>
                <a:hlinkClick r:id="rId6"/>
              </a:rPr>
              <a:t>B-</a:t>
            </a:r>
            <a:r>
              <a:rPr lang="fr-FR" sz="2600" dirty="0">
                <a:solidFill>
                  <a:srgbClr val="DB7943"/>
                </a:solidFill>
                <a:hlinkClick r:id="rId6"/>
              </a:rPr>
              <a:t>	</a:t>
            </a:r>
            <a:r>
              <a:rPr lang="fr-FR" sz="2600" u="sng" dirty="0">
                <a:solidFill>
                  <a:srgbClr val="DB7943"/>
                </a:solidFill>
              </a:rPr>
              <a:t>La démondialisation financière</a:t>
            </a:r>
            <a:endParaRPr lang="fr-FR" sz="2600" dirty="0">
              <a:solidFill>
                <a:srgbClr val="DB7943"/>
              </a:solidFill>
            </a:endParaRPr>
          </a:p>
          <a:p>
            <a:endParaRPr lang="fr-FR" sz="2600" dirty="0"/>
          </a:p>
          <a:p>
            <a:r>
              <a:rPr lang="fr-FR" sz="2600" b="1" u="sng" dirty="0">
                <a:hlinkClick r:id="rId7"/>
              </a:rPr>
              <a:t>III-</a:t>
            </a:r>
            <a:r>
              <a:rPr lang="fr-FR" sz="2600" b="1" dirty="0">
                <a:hlinkClick r:id="rId7"/>
              </a:rPr>
              <a:t>	</a:t>
            </a:r>
            <a:r>
              <a:rPr lang="fr-FR" sz="2600" b="1" u="sng" dirty="0">
                <a:hlinkClick r:id="rId7"/>
              </a:rPr>
              <a:t>La mondialisation contemporaine</a:t>
            </a:r>
            <a:endParaRPr lang="fr-FR" sz="2600" b="1" dirty="0"/>
          </a:p>
          <a:p>
            <a:r>
              <a:rPr lang="fr-FR" sz="2600" u="sng" dirty="0">
                <a:hlinkClick r:id="rId8"/>
              </a:rPr>
              <a:t>A-</a:t>
            </a:r>
            <a:r>
              <a:rPr lang="fr-FR" sz="2600" dirty="0">
                <a:hlinkClick r:id="rId8"/>
              </a:rPr>
              <a:t>	</a:t>
            </a:r>
            <a:r>
              <a:rPr lang="fr-FR" sz="2600" u="sng" dirty="0">
                <a:hlinkClick r:id="rId8"/>
              </a:rPr>
              <a:t>L’évolution du commerce de biens et services</a:t>
            </a:r>
            <a:endParaRPr lang="fr-FR" sz="2600" dirty="0"/>
          </a:p>
          <a:p>
            <a:r>
              <a:rPr lang="fr-FR" sz="2600" u="sng" dirty="0">
                <a:hlinkClick r:id="rId9"/>
              </a:rPr>
              <a:t>B-</a:t>
            </a:r>
            <a:r>
              <a:rPr lang="fr-FR" sz="2600" dirty="0">
                <a:hlinkClick r:id="rId9"/>
              </a:rPr>
              <a:t>	</a:t>
            </a:r>
            <a:r>
              <a:rPr lang="fr-FR" sz="2600" u="sng" dirty="0">
                <a:hlinkClick r:id="rId9"/>
              </a:rPr>
              <a:t>La libéralisation des capitaux</a:t>
            </a:r>
            <a:endParaRPr lang="fr-FR" sz="2600" dirty="0"/>
          </a:p>
          <a:p>
            <a:r>
              <a:rPr lang="fr-FR" sz="2600" u="sng" dirty="0">
                <a:hlinkClick r:id="rId10"/>
              </a:rPr>
              <a:t>C-</a:t>
            </a:r>
            <a:r>
              <a:rPr lang="fr-FR" sz="2600" dirty="0">
                <a:hlinkClick r:id="rId10"/>
              </a:rPr>
              <a:t>	</a:t>
            </a:r>
            <a:r>
              <a:rPr lang="fr-FR" sz="2600" u="sng" dirty="0">
                <a:hlinkClick r:id="rId10"/>
              </a:rPr>
              <a:t>Le facteur migratoire : continuité et évolution</a:t>
            </a:r>
            <a:endParaRPr lang="fr-FR" sz="2600" dirty="0"/>
          </a:p>
          <a:p>
            <a:r>
              <a:rPr lang="fr-FR" sz="2600" u="sng" dirty="0">
                <a:hlinkClick r:id="rId11"/>
              </a:rPr>
              <a:t>D-</a:t>
            </a:r>
            <a:r>
              <a:rPr lang="fr-FR" sz="2600" dirty="0">
                <a:hlinkClick r:id="rId11"/>
              </a:rPr>
              <a:t>	</a:t>
            </a:r>
            <a:r>
              <a:rPr lang="fr-FR" sz="2600" u="sng" dirty="0">
                <a:hlinkClick r:id="rId11"/>
              </a:rPr>
              <a:t>Les causes de cette transformation</a:t>
            </a:r>
            <a:endParaRPr lang="fr-FR" sz="2600" u="sng" dirty="0"/>
          </a:p>
          <a:p>
            <a:endParaRPr lang="fr-FR" sz="2600" dirty="0"/>
          </a:p>
          <a:p>
            <a:r>
              <a:rPr lang="fr-FR" sz="2600" b="1" u="sng" dirty="0">
                <a:hlinkClick r:id="rId12"/>
              </a:rPr>
              <a:t>CONCLUSION : il est venu le temps de la démondialisation ? </a:t>
            </a:r>
            <a:r>
              <a:rPr lang="fr-FR" sz="2600" b="1" u="sng" dirty="0"/>
              <a:t> </a:t>
            </a:r>
            <a:endParaRPr lang="fr-FR" sz="2600" dirty="0"/>
          </a:p>
          <a:p>
            <a:endParaRPr lang="fr-FR" dirty="0"/>
          </a:p>
        </p:txBody>
      </p:sp>
      <p:sp>
        <p:nvSpPr>
          <p:cNvPr id="6" name="Espace réservé du numéro de diapositive 5"/>
          <p:cNvSpPr>
            <a:spLocks noGrp="1"/>
          </p:cNvSpPr>
          <p:nvPr>
            <p:ph type="sldNum" sz="quarter" idx="12"/>
          </p:nvPr>
        </p:nvSpPr>
        <p:spPr/>
        <p:txBody>
          <a:bodyPr/>
          <a:lstStyle/>
          <a:p>
            <a:fld id="{4FAB73BC-B049-4115-A692-8D63A059BFB8}" type="slidenum">
              <a:rPr lang="en-US" smtClean="0"/>
              <a:pPr/>
              <a:t>3</a:t>
            </a:fld>
            <a:endParaRPr lang="en-US" dirty="0"/>
          </a:p>
        </p:txBody>
      </p:sp>
    </p:spTree>
    <p:extLst>
      <p:ext uri="{BB962C8B-B14F-4D97-AF65-F5344CB8AC3E}">
        <p14:creationId xmlns:p14="http://schemas.microsoft.com/office/powerpoint/2010/main" val="129150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hlinkClick r:id="rId2"/>
              </a:rPr>
              <a:t>Introduction</a:t>
            </a:r>
            <a:r>
              <a:rPr lang="fr-FR" sz="3100" b="1" u="sng" dirty="0">
                <a:solidFill>
                  <a:srgbClr val="D25814"/>
                </a:solidFill>
              </a:rPr>
              <a:t/>
            </a:r>
            <a:br>
              <a:rPr lang="fr-FR" sz="3100" b="1" u="sng" dirty="0">
                <a:solidFill>
                  <a:srgbClr val="D25814"/>
                </a:solidFill>
              </a:rPr>
            </a:br>
            <a:r>
              <a:rPr lang="fr-FR" sz="3100" b="1" dirty="0">
                <a:solidFill>
                  <a:srgbClr val="D25814"/>
                </a:solidFill>
              </a:rPr>
              <a:t/>
            </a:r>
            <a:br>
              <a:rPr lang="fr-FR" sz="3100" b="1" dirty="0">
                <a:solidFill>
                  <a:srgbClr val="D25814"/>
                </a:solidFill>
              </a:rPr>
            </a:br>
            <a:r>
              <a:rPr lang="fr-FR" sz="3100" u="sng" dirty="0">
                <a:solidFill>
                  <a:srgbClr val="D25814"/>
                </a:solidFill>
              </a:rPr>
              <a:t>A-     </a:t>
            </a:r>
            <a:r>
              <a:rPr lang="fr-FR" sz="3100" b="1" u="sng" dirty="0">
                <a:solidFill>
                  <a:srgbClr val="D25814"/>
                </a:solidFill>
                <a:hlinkClick r:id="rId3"/>
              </a:rPr>
              <a:t>Comment définir la mondialisation ?</a:t>
            </a:r>
            <a:r>
              <a:rPr lang="fr-FR" sz="3100" b="1" u="sng" dirty="0">
                <a:solidFill>
                  <a:srgbClr val="D25814"/>
                </a:solidFill>
              </a:rPr>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b="1" dirty="0">
                <a:solidFill>
                  <a:srgbClr val="D25814"/>
                </a:solidFill>
              </a:rPr>
              <a:t/>
            </a:r>
            <a:br>
              <a:rPr lang="fr-FR" sz="3100" b="1" dirty="0">
                <a:solidFill>
                  <a:srgbClr val="D25814"/>
                </a:solidFill>
              </a:rPr>
            </a:br>
            <a:r>
              <a:rPr lang="fr-FR" dirty="0">
                <a:solidFill>
                  <a:srgbClr val="D25814"/>
                </a:solidFill>
              </a:rPr>
              <a:t/>
            </a:r>
            <a:br>
              <a:rPr lang="fr-FR" dirty="0">
                <a:solidFill>
                  <a:srgbClr val="D25814"/>
                </a:solidFill>
              </a:rPr>
            </a:br>
            <a:endParaRPr lang="fr-FR" dirty="0">
              <a:solidFill>
                <a:srgbClr val="D25814"/>
              </a:solidFill>
            </a:endParaRPr>
          </a:p>
        </p:txBody>
      </p:sp>
      <p:sp>
        <p:nvSpPr>
          <p:cNvPr id="3" name="Espace réservé du contenu 2"/>
          <p:cNvSpPr>
            <a:spLocks noGrp="1"/>
          </p:cNvSpPr>
          <p:nvPr>
            <p:ph idx="1"/>
          </p:nvPr>
        </p:nvSpPr>
        <p:spPr/>
        <p:txBody>
          <a:bodyPr>
            <a:normAutofit fontScale="92500" lnSpcReduction="20000"/>
          </a:bodyPr>
          <a:lstStyle/>
          <a:p>
            <a:pPr algn="just"/>
            <a:r>
              <a:rPr lang="fr-FR" dirty="0"/>
              <a:t>« Un droit nouveau doit remplacer alors le droit ancien pour préparer et organiser une nouvelle répartition. La “question sociale” a posé le problème à l’intérieur ; “la question internationale” pose le même problème à l’extérieur entre peuples. Notre époque a poursuivi une certaine socialisation de biens. Le régime féodal est tombé en 1789, l’égalité de droit a été proclamée, la mainmorte prohibée, le morcellement de la propriété facilité, l’expropriation pour cause d’utilité publique instaurée ; l’accumulation privée a été tempérée par les impôts sur le revenu, le capital et les successions, par la participation aux bénéfices, l’élévation de la part faite aux travailleurs, par les charges qu’impose le système d’assurance et de prévoyance sociale. La grande majorité reconnaît aujourd’hui la justice de ces mesures. Les socialistes et les collectivistes, eux, vont encore plus loin ; ils demandent la socialisation des moyens de production et proposent des moyens d’expropriation des droits acquis moyennant compensation. </a:t>
            </a:r>
            <a:r>
              <a:rPr lang="fr-FR" u="sng" dirty="0"/>
              <a:t>La “question internationale” c’est tout cela, transporté dans la sphère des compétitions de pays en pays. Il s’agit, si l’on peut employer cette expression, de </a:t>
            </a:r>
            <a:r>
              <a:rPr lang="fr-FR" i="1" u="sng" dirty="0"/>
              <a:t>socialiser</a:t>
            </a:r>
            <a:r>
              <a:rPr lang="fr-FR" u="sng" dirty="0"/>
              <a:t> le droit international, comme on a socialisé le droit privé et de prendre à l’égard des richesses naturelles des mesures de “mondialisation”. »</a:t>
            </a:r>
          </a:p>
          <a:p>
            <a:r>
              <a:rPr lang="fr-FR" dirty="0"/>
              <a:t>Paul </a:t>
            </a:r>
            <a:r>
              <a:rPr lang="fr-FR" dirty="0" err="1"/>
              <a:t>Otlet</a:t>
            </a:r>
            <a:r>
              <a:rPr lang="fr-FR" dirty="0"/>
              <a:t>, 1916, </a:t>
            </a:r>
            <a:r>
              <a:rPr lang="fr-FR" i="1" dirty="0"/>
              <a:t>Les Problèmes internationaux et la guerre</a:t>
            </a:r>
            <a:r>
              <a:rPr lang="fr-FR" dirty="0"/>
              <a:t>, Genève/Paris, Librairie </a:t>
            </a:r>
            <a:r>
              <a:rPr lang="fr-FR" dirty="0" err="1"/>
              <a:t>Kundig</a:t>
            </a:r>
            <a:r>
              <a:rPr lang="fr-FR" dirty="0"/>
              <a:t>/Rousseau &amp; Cie, p. 337</a:t>
            </a:r>
          </a:p>
          <a:p>
            <a:endParaRPr lang="fr-FR" dirty="0"/>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4</a:t>
            </a:fld>
            <a:endParaRPr lang="en-US" dirty="0"/>
          </a:p>
        </p:txBody>
      </p:sp>
    </p:spTree>
    <p:extLst>
      <p:ext uri="{BB962C8B-B14F-4D97-AF65-F5344CB8AC3E}">
        <p14:creationId xmlns:p14="http://schemas.microsoft.com/office/powerpoint/2010/main" val="3583475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hlinkClick r:id="rId2"/>
              </a:rPr>
              <a:t>Introduction</a:t>
            </a:r>
            <a:r>
              <a:rPr lang="fr-FR" sz="3100" b="1" u="sng" dirty="0">
                <a:solidFill>
                  <a:srgbClr val="D25814"/>
                </a:solidFill>
              </a:rPr>
              <a:t/>
            </a:r>
            <a:br>
              <a:rPr lang="fr-FR" sz="3100" b="1" u="sng" dirty="0">
                <a:solidFill>
                  <a:srgbClr val="D25814"/>
                </a:solidFill>
              </a:rPr>
            </a:br>
            <a:r>
              <a:rPr lang="fr-FR" sz="3100" b="1" dirty="0">
                <a:solidFill>
                  <a:srgbClr val="D25814"/>
                </a:solidFill>
              </a:rPr>
              <a:t/>
            </a:r>
            <a:br>
              <a:rPr lang="fr-FR" sz="3100" b="1" dirty="0">
                <a:solidFill>
                  <a:srgbClr val="D25814"/>
                </a:solidFill>
              </a:rPr>
            </a:br>
            <a:r>
              <a:rPr lang="fr-FR" sz="3100" u="sng" dirty="0">
                <a:solidFill>
                  <a:srgbClr val="D25814"/>
                </a:solidFill>
              </a:rPr>
              <a:t>A-     </a:t>
            </a:r>
            <a:r>
              <a:rPr lang="fr-FR" sz="3100" b="1" u="sng" dirty="0">
                <a:solidFill>
                  <a:srgbClr val="D25814"/>
                </a:solidFill>
                <a:hlinkClick r:id="rId3"/>
              </a:rPr>
              <a:t>Comment définir la mondialisation ?</a:t>
            </a:r>
            <a:r>
              <a:rPr lang="fr-FR" sz="3100" b="1" u="sng" dirty="0">
                <a:solidFill>
                  <a:srgbClr val="D25814"/>
                </a:solidFill>
              </a:rPr>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b="1" dirty="0">
                <a:solidFill>
                  <a:srgbClr val="D25814"/>
                </a:solidFill>
              </a:rPr>
              <a:t/>
            </a:r>
            <a:br>
              <a:rPr lang="fr-FR" sz="3100" b="1" dirty="0">
                <a:solidFill>
                  <a:srgbClr val="D25814"/>
                </a:solidFill>
              </a:rPr>
            </a:br>
            <a:r>
              <a:rPr lang="fr-FR" dirty="0">
                <a:solidFill>
                  <a:srgbClr val="D25814"/>
                </a:solidFill>
              </a:rPr>
              <a:t/>
            </a:r>
            <a:br>
              <a:rPr lang="fr-FR" dirty="0">
                <a:solidFill>
                  <a:srgbClr val="D25814"/>
                </a:solidFill>
              </a:rPr>
            </a:br>
            <a:endParaRPr lang="fr-FR" dirty="0">
              <a:solidFill>
                <a:srgbClr val="D25814"/>
              </a:solidFill>
            </a:endParaRP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5</a:t>
            </a:fld>
            <a:endParaRPr lang="en-US" dirty="0"/>
          </a:p>
        </p:txBody>
      </p:sp>
      <p:pic>
        <p:nvPicPr>
          <p:cNvPr id="6" name="Espace réservé du contenu 5"/>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7543854" y="0"/>
            <a:ext cx="2139006" cy="3529712"/>
          </a:xfrm>
        </p:spPr>
      </p:pic>
      <p:sp>
        <p:nvSpPr>
          <p:cNvPr id="7" name="ZoneTexte 6"/>
          <p:cNvSpPr txBox="1"/>
          <p:nvPr/>
        </p:nvSpPr>
        <p:spPr>
          <a:xfrm>
            <a:off x="8287787" y="3529712"/>
            <a:ext cx="651140" cy="369332"/>
          </a:xfrm>
          <a:prstGeom prst="rect">
            <a:avLst/>
          </a:prstGeom>
          <a:noFill/>
        </p:spPr>
        <p:txBody>
          <a:bodyPr wrap="none" rtlCol="0">
            <a:spAutoFit/>
          </a:bodyPr>
          <a:lstStyle/>
          <a:p>
            <a:r>
              <a:rPr lang="fr-FR" dirty="0"/>
              <a:t>1992</a:t>
            </a:r>
          </a:p>
        </p:txBody>
      </p:sp>
      <p:pic>
        <p:nvPicPr>
          <p:cNvPr id="4" name="Image 3"/>
          <p:cNvPicPr>
            <a:picLocks noChangeAspect="1"/>
          </p:cNvPicPr>
          <p:nvPr/>
        </p:nvPicPr>
        <p:blipFill>
          <a:blip r:embed="rId5"/>
          <a:stretch>
            <a:fillRect/>
          </a:stretch>
        </p:blipFill>
        <p:spPr>
          <a:xfrm>
            <a:off x="3446223" y="962520"/>
            <a:ext cx="4097630" cy="3181055"/>
          </a:xfrm>
          <a:prstGeom prst="rect">
            <a:avLst/>
          </a:prstGeom>
        </p:spPr>
      </p:pic>
      <p:sp>
        <p:nvSpPr>
          <p:cNvPr id="3" name="ZoneTexte 2"/>
          <p:cNvSpPr txBox="1"/>
          <p:nvPr/>
        </p:nvSpPr>
        <p:spPr>
          <a:xfrm>
            <a:off x="3366341" y="4143575"/>
            <a:ext cx="4431323" cy="646331"/>
          </a:xfrm>
          <a:prstGeom prst="rect">
            <a:avLst/>
          </a:prstGeom>
          <a:noFill/>
        </p:spPr>
        <p:txBody>
          <a:bodyPr wrap="square" rtlCol="0">
            <a:spAutoFit/>
          </a:bodyPr>
          <a:lstStyle/>
          <a:p>
            <a:r>
              <a:rPr lang="fr-FR" dirty="0"/>
              <a:t>Source : Romain </a:t>
            </a:r>
            <a:r>
              <a:rPr lang="fr-FR" dirty="0" err="1"/>
              <a:t>Lecler</a:t>
            </a:r>
            <a:r>
              <a:rPr lang="fr-FR" dirty="0"/>
              <a:t>, Sociologie de la mondialisation 2013</a:t>
            </a:r>
          </a:p>
        </p:txBody>
      </p:sp>
      <p:pic>
        <p:nvPicPr>
          <p:cNvPr id="8" name="Imag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73035" y="0"/>
            <a:ext cx="2368053" cy="3654403"/>
          </a:xfrm>
          <a:prstGeom prst="rect">
            <a:avLst/>
          </a:prstGeom>
        </p:spPr>
      </p:pic>
      <p:sp>
        <p:nvSpPr>
          <p:cNvPr id="9" name="ZoneTexte 8"/>
          <p:cNvSpPr txBox="1"/>
          <p:nvPr/>
        </p:nvSpPr>
        <p:spPr>
          <a:xfrm>
            <a:off x="10752946" y="3654403"/>
            <a:ext cx="646652" cy="369332"/>
          </a:xfrm>
          <a:prstGeom prst="rect">
            <a:avLst/>
          </a:prstGeom>
          <a:noFill/>
        </p:spPr>
        <p:txBody>
          <a:bodyPr wrap="none" rtlCol="0">
            <a:spAutoFit/>
          </a:bodyPr>
          <a:lstStyle/>
          <a:p>
            <a:r>
              <a:rPr lang="fr-FR" dirty="0"/>
              <a:t>2005</a:t>
            </a:r>
          </a:p>
        </p:txBody>
      </p:sp>
    </p:spTree>
    <p:extLst>
      <p:ext uri="{BB962C8B-B14F-4D97-AF65-F5344CB8AC3E}">
        <p14:creationId xmlns:p14="http://schemas.microsoft.com/office/powerpoint/2010/main" val="3396996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hlinkClick r:id="rId2"/>
              </a:rPr>
              <a:t>Introduction</a:t>
            </a:r>
            <a:r>
              <a:rPr lang="fr-FR" sz="3100" b="1" u="sng" dirty="0">
                <a:solidFill>
                  <a:srgbClr val="D25814"/>
                </a:solidFill>
              </a:rPr>
              <a:t/>
            </a:r>
            <a:br>
              <a:rPr lang="fr-FR" sz="3100" b="1" u="sng" dirty="0">
                <a:solidFill>
                  <a:srgbClr val="D25814"/>
                </a:solidFill>
              </a:rPr>
            </a:br>
            <a:r>
              <a:rPr lang="fr-FR" sz="3100" b="1" dirty="0">
                <a:solidFill>
                  <a:srgbClr val="D25814"/>
                </a:solidFill>
              </a:rPr>
              <a:t/>
            </a:r>
            <a:br>
              <a:rPr lang="fr-FR" sz="3100" b="1" dirty="0">
                <a:solidFill>
                  <a:srgbClr val="D25814"/>
                </a:solidFill>
              </a:rPr>
            </a:br>
            <a:r>
              <a:rPr lang="fr-FR" sz="3100" u="sng" dirty="0">
                <a:solidFill>
                  <a:srgbClr val="D25814"/>
                </a:solidFill>
              </a:rPr>
              <a:t>A-     </a:t>
            </a:r>
            <a:r>
              <a:rPr lang="fr-FR" sz="3100" b="1" u="sng" dirty="0">
                <a:solidFill>
                  <a:srgbClr val="D25814"/>
                </a:solidFill>
                <a:hlinkClick r:id="rId3"/>
              </a:rPr>
              <a:t>Comment définir la mondialisation ?</a:t>
            </a:r>
            <a:r>
              <a:rPr lang="fr-FR" sz="3100" b="1" u="sng" dirty="0">
                <a:solidFill>
                  <a:srgbClr val="D25814"/>
                </a:solidFill>
              </a:rPr>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b="1" dirty="0">
                <a:solidFill>
                  <a:srgbClr val="D25814"/>
                </a:solidFill>
              </a:rPr>
              <a:t/>
            </a:r>
            <a:br>
              <a:rPr lang="fr-FR" sz="3100" b="1" dirty="0">
                <a:solidFill>
                  <a:srgbClr val="D25814"/>
                </a:solidFill>
              </a:rPr>
            </a:br>
            <a:r>
              <a:rPr lang="fr-FR" dirty="0">
                <a:solidFill>
                  <a:srgbClr val="D25814"/>
                </a:solidFill>
              </a:rPr>
              <a:t/>
            </a:r>
            <a:br>
              <a:rPr lang="fr-FR" dirty="0">
                <a:solidFill>
                  <a:srgbClr val="D25814"/>
                </a:solidFill>
              </a:rPr>
            </a:br>
            <a:endParaRPr lang="fr-FR" dirty="0">
              <a:solidFill>
                <a:srgbClr val="D25814"/>
              </a:solidFill>
            </a:endParaRPr>
          </a:p>
        </p:txBody>
      </p:sp>
      <p:sp>
        <p:nvSpPr>
          <p:cNvPr id="3" name="Espace réservé du contenu 2"/>
          <p:cNvSpPr>
            <a:spLocks noGrp="1"/>
          </p:cNvSpPr>
          <p:nvPr>
            <p:ph idx="1"/>
          </p:nvPr>
        </p:nvSpPr>
        <p:spPr/>
        <p:txBody>
          <a:bodyPr>
            <a:normAutofit fontScale="85000" lnSpcReduction="20000"/>
          </a:bodyPr>
          <a:lstStyle/>
          <a:p>
            <a:r>
              <a:rPr lang="fr-FR" u="sng" dirty="0"/>
              <a:t>Dictionnaire d’analyse économique et historique des sociétés contemporaines, Pearson</a:t>
            </a:r>
            <a:r>
              <a:rPr lang="fr-FR" dirty="0"/>
              <a:t> : La mondialisation c’est le mouvement d’ouverture des économies. Elle comporte trois dimensions : les biens &amp; services, les facteurs de production et les flux de capitaux</a:t>
            </a:r>
          </a:p>
          <a:p>
            <a:endParaRPr lang="fr-FR" dirty="0"/>
          </a:p>
          <a:p>
            <a:r>
              <a:rPr lang="fr-FR" u="sng" dirty="0"/>
              <a:t>Manuel ESH de </a:t>
            </a:r>
            <a:r>
              <a:rPr lang="fr-FR" u="sng" dirty="0" err="1"/>
              <a:t>Beitone</a:t>
            </a:r>
            <a:r>
              <a:rPr lang="fr-FR" dirty="0"/>
              <a:t> : « processus d’intégration croissante des économies qui articule au moins trois dimensions : la mondialisation commerciale, la mondialisation productive et la mondialisation financière.</a:t>
            </a:r>
          </a:p>
          <a:p>
            <a:endParaRPr lang="fr-FR" dirty="0"/>
          </a:p>
          <a:p>
            <a:r>
              <a:rPr lang="fr-FR" u="sng" dirty="0"/>
              <a:t>El </a:t>
            </a:r>
            <a:r>
              <a:rPr lang="fr-FR" u="sng" dirty="0" err="1"/>
              <a:t>Mouhoub</a:t>
            </a:r>
            <a:r>
              <a:rPr lang="fr-FR" u="sng" dirty="0"/>
              <a:t> </a:t>
            </a:r>
            <a:r>
              <a:rPr lang="fr-FR" u="sng" dirty="0" err="1"/>
              <a:t>Mouhoud</a:t>
            </a:r>
            <a:r>
              <a:rPr lang="fr-FR" u="sng" dirty="0"/>
              <a:t>, « Mondialisation et délocalisation des entreprises », Repères, La découverte</a:t>
            </a:r>
            <a:r>
              <a:rPr lang="fr-FR" dirty="0"/>
              <a:t> : Deux manières d’appréhender la mondialisation :</a:t>
            </a:r>
          </a:p>
          <a:p>
            <a:pPr lvl="0"/>
            <a:r>
              <a:rPr lang="fr-FR" dirty="0"/>
              <a:t>En degré de mobilité internationale des firmes et des facteurs de production.</a:t>
            </a:r>
          </a:p>
          <a:p>
            <a:pPr lvl="0"/>
            <a:r>
              <a:rPr lang="fr-FR" dirty="0"/>
              <a:t>Une intensification et une évolution des cinq composantes de la mondialisation :</a:t>
            </a:r>
          </a:p>
          <a:p>
            <a:pPr lvl="1"/>
            <a:r>
              <a:rPr lang="fr-FR" dirty="0"/>
              <a:t>Les flux commerciaux de biens et services entre les filiales des firmes ou entre firmes (bien intermédiaires notamment)</a:t>
            </a:r>
          </a:p>
          <a:p>
            <a:pPr lvl="1"/>
            <a:r>
              <a:rPr lang="fr-FR" dirty="0"/>
              <a:t>Les flux financiers ou de capitaux à court terme (investissement de portefeuille)</a:t>
            </a:r>
          </a:p>
          <a:p>
            <a:pPr lvl="1"/>
            <a:r>
              <a:rPr lang="fr-FR" dirty="0"/>
              <a:t>Les flux financiers ou de capitaux à long terme (IDE) Les délocalisations des activités impliquant ou non des IDE</a:t>
            </a:r>
          </a:p>
          <a:p>
            <a:pPr lvl="1"/>
            <a:r>
              <a:rPr lang="fr-FR" dirty="0"/>
              <a:t>Les flux de connaissances et des technologies</a:t>
            </a:r>
          </a:p>
          <a:p>
            <a:pPr lvl="1"/>
            <a:r>
              <a:rPr lang="fr-FR" dirty="0"/>
              <a:t>Les migrations internationales des travailleurs</a:t>
            </a:r>
          </a:p>
          <a:p>
            <a:endParaRPr lang="fr-FR" dirty="0"/>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6</a:t>
            </a:fld>
            <a:endParaRPr lang="en-US" dirty="0"/>
          </a:p>
        </p:txBody>
      </p:sp>
    </p:spTree>
    <p:extLst>
      <p:ext uri="{BB962C8B-B14F-4D97-AF65-F5344CB8AC3E}">
        <p14:creationId xmlns:p14="http://schemas.microsoft.com/office/powerpoint/2010/main" val="4041911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hlinkClick r:id="rId2"/>
              </a:rPr>
              <a:t>Introduction</a:t>
            </a:r>
            <a:r>
              <a:rPr lang="fr-FR" sz="3100" b="1" u="sng" dirty="0">
                <a:solidFill>
                  <a:srgbClr val="D25814"/>
                </a:solidFill>
              </a:rPr>
              <a:t/>
            </a:r>
            <a:br>
              <a:rPr lang="fr-FR" sz="3100" b="1" u="sng" dirty="0">
                <a:solidFill>
                  <a:srgbClr val="D25814"/>
                </a:solidFill>
              </a:rPr>
            </a:br>
            <a:r>
              <a:rPr lang="fr-FR" sz="3100" b="1" dirty="0">
                <a:solidFill>
                  <a:srgbClr val="D25814"/>
                </a:solidFill>
              </a:rPr>
              <a:t/>
            </a:r>
            <a:br>
              <a:rPr lang="fr-FR" sz="3100" b="1" dirty="0">
                <a:solidFill>
                  <a:srgbClr val="D25814"/>
                </a:solidFill>
              </a:rPr>
            </a:br>
            <a:r>
              <a:rPr lang="fr-FR" sz="3100" u="sng" dirty="0">
                <a:solidFill>
                  <a:srgbClr val="D25814"/>
                </a:solidFill>
              </a:rPr>
              <a:t>A-     </a:t>
            </a:r>
            <a:r>
              <a:rPr lang="fr-FR" sz="3100" b="1" u="sng" dirty="0">
                <a:solidFill>
                  <a:srgbClr val="D25814"/>
                </a:solidFill>
                <a:hlinkClick r:id="rId3"/>
              </a:rPr>
              <a:t>Comment définir la mondialisation ?</a:t>
            </a:r>
            <a:r>
              <a:rPr lang="fr-FR" sz="3100" b="1" u="sng" dirty="0">
                <a:solidFill>
                  <a:srgbClr val="D25814"/>
                </a:solidFill>
              </a:rPr>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b="1" dirty="0">
                <a:solidFill>
                  <a:srgbClr val="D25814"/>
                </a:solidFill>
              </a:rPr>
              <a:t/>
            </a:r>
            <a:br>
              <a:rPr lang="fr-FR" sz="3100" b="1" dirty="0">
                <a:solidFill>
                  <a:srgbClr val="D25814"/>
                </a:solidFill>
              </a:rPr>
            </a:br>
            <a:r>
              <a:rPr lang="fr-FR" dirty="0">
                <a:solidFill>
                  <a:srgbClr val="D25814"/>
                </a:solidFill>
              </a:rPr>
              <a:t/>
            </a:r>
            <a:br>
              <a:rPr lang="fr-FR" dirty="0">
                <a:solidFill>
                  <a:srgbClr val="D25814"/>
                </a:solidFill>
              </a:rPr>
            </a:br>
            <a:endParaRPr lang="fr-FR" dirty="0">
              <a:solidFill>
                <a:srgbClr val="D25814"/>
              </a:solidFill>
            </a:endParaRPr>
          </a:p>
        </p:txBody>
      </p:sp>
      <p:graphicFrame>
        <p:nvGraphicFramePr>
          <p:cNvPr id="6" name="Espace réservé du contenu 5"/>
          <p:cNvGraphicFramePr>
            <a:graphicFrameLocks noGrp="1"/>
          </p:cNvGraphicFramePr>
          <p:nvPr>
            <p:ph idx="1"/>
            <p:extLst>
              <p:ext uri="{D42A27DB-BD31-4B8C-83A1-F6EECF244321}">
                <p14:modId xmlns:p14="http://schemas.microsoft.com/office/powerpoint/2010/main" val="4260529409"/>
              </p:ext>
            </p:extLst>
          </p:nvPr>
        </p:nvGraphicFramePr>
        <p:xfrm>
          <a:off x="4114801" y="2938406"/>
          <a:ext cx="6693671" cy="1258344"/>
        </p:xfrm>
        <a:graphic>
          <a:graphicData uri="http://schemas.openxmlformats.org/drawingml/2006/table">
            <a:tbl>
              <a:tblPr firstRow="1" firstCol="1" bandRow="1">
                <a:tableStyleId>{5C22544A-7EE6-4342-B048-85BDC9FD1C3A}</a:tableStyleId>
              </a:tblPr>
              <a:tblGrid>
                <a:gridCol w="955817">
                  <a:extLst>
                    <a:ext uri="{9D8B030D-6E8A-4147-A177-3AD203B41FA5}">
                      <a16:colId xmlns:a16="http://schemas.microsoft.com/office/drawing/2014/main" val="2901231245"/>
                    </a:ext>
                  </a:extLst>
                </a:gridCol>
                <a:gridCol w="955817">
                  <a:extLst>
                    <a:ext uri="{9D8B030D-6E8A-4147-A177-3AD203B41FA5}">
                      <a16:colId xmlns:a16="http://schemas.microsoft.com/office/drawing/2014/main" val="218329636"/>
                    </a:ext>
                  </a:extLst>
                </a:gridCol>
                <a:gridCol w="955817">
                  <a:extLst>
                    <a:ext uri="{9D8B030D-6E8A-4147-A177-3AD203B41FA5}">
                      <a16:colId xmlns:a16="http://schemas.microsoft.com/office/drawing/2014/main" val="441674255"/>
                    </a:ext>
                  </a:extLst>
                </a:gridCol>
                <a:gridCol w="956555">
                  <a:extLst>
                    <a:ext uri="{9D8B030D-6E8A-4147-A177-3AD203B41FA5}">
                      <a16:colId xmlns:a16="http://schemas.microsoft.com/office/drawing/2014/main" val="3952980834"/>
                    </a:ext>
                  </a:extLst>
                </a:gridCol>
                <a:gridCol w="956555">
                  <a:extLst>
                    <a:ext uri="{9D8B030D-6E8A-4147-A177-3AD203B41FA5}">
                      <a16:colId xmlns:a16="http://schemas.microsoft.com/office/drawing/2014/main" val="289300473"/>
                    </a:ext>
                  </a:extLst>
                </a:gridCol>
                <a:gridCol w="956555">
                  <a:extLst>
                    <a:ext uri="{9D8B030D-6E8A-4147-A177-3AD203B41FA5}">
                      <a16:colId xmlns:a16="http://schemas.microsoft.com/office/drawing/2014/main" val="1058596959"/>
                    </a:ext>
                  </a:extLst>
                </a:gridCol>
                <a:gridCol w="956555">
                  <a:extLst>
                    <a:ext uri="{9D8B030D-6E8A-4147-A177-3AD203B41FA5}">
                      <a16:colId xmlns:a16="http://schemas.microsoft.com/office/drawing/2014/main" val="3622586460"/>
                    </a:ext>
                  </a:extLst>
                </a:gridCol>
              </a:tblGrid>
              <a:tr h="314586">
                <a:tc>
                  <a:txBody>
                    <a:bodyPr/>
                    <a:lstStyle/>
                    <a:p>
                      <a:pPr algn="just">
                        <a:lnSpc>
                          <a:spcPct val="107000"/>
                        </a:lnSpc>
                        <a:spcAft>
                          <a:spcPts val="0"/>
                        </a:spcAft>
                      </a:pPr>
                      <a:r>
                        <a:rPr lang="fr-FR" sz="11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France</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GB</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Allemagne</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USA</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Japon</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MONDE</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6920036"/>
                  </a:ext>
                </a:extLst>
              </a:tr>
              <a:tr h="314586">
                <a:tc>
                  <a:txBody>
                    <a:bodyPr/>
                    <a:lstStyle/>
                    <a:p>
                      <a:pPr algn="just">
                        <a:lnSpc>
                          <a:spcPct val="107000"/>
                        </a:lnSpc>
                        <a:spcAft>
                          <a:spcPts val="0"/>
                        </a:spcAft>
                      </a:pPr>
                      <a:r>
                        <a:rPr lang="fr-FR" sz="1100">
                          <a:effectLst/>
                        </a:rPr>
                        <a:t>1820</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1</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3</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2</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1</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5538035"/>
                  </a:ext>
                </a:extLst>
              </a:tr>
              <a:tr h="314586">
                <a:tc>
                  <a:txBody>
                    <a:bodyPr/>
                    <a:lstStyle/>
                    <a:p>
                      <a:pPr algn="just">
                        <a:lnSpc>
                          <a:spcPct val="107000"/>
                        </a:lnSpc>
                        <a:spcAft>
                          <a:spcPts val="0"/>
                        </a:spcAft>
                      </a:pPr>
                      <a:r>
                        <a:rPr lang="fr-FR" sz="1100">
                          <a:effectLst/>
                        </a:rPr>
                        <a:t>1870</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5</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12</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9.5</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2.5</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0.2</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5</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85289836"/>
                  </a:ext>
                </a:extLst>
              </a:tr>
              <a:tr h="314586">
                <a:tc>
                  <a:txBody>
                    <a:bodyPr/>
                    <a:lstStyle/>
                    <a:p>
                      <a:pPr algn="just">
                        <a:lnSpc>
                          <a:spcPct val="107000"/>
                        </a:lnSpc>
                        <a:spcAft>
                          <a:spcPts val="0"/>
                        </a:spcAft>
                      </a:pPr>
                      <a:r>
                        <a:rPr lang="fr-FR" sz="1100">
                          <a:effectLst/>
                        </a:rPr>
                        <a:t>1913</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8</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dirty="0">
                          <a:effectLst/>
                        </a:rPr>
                        <a:t>18</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16</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dirty="0">
                          <a:effectLst/>
                        </a:rPr>
                        <a:t>4</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a:effectLst/>
                        </a:rPr>
                        <a:t>2.5</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100" dirty="0">
                          <a:effectLst/>
                        </a:rPr>
                        <a:t>9</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78847160"/>
                  </a:ext>
                </a:extLst>
              </a:tr>
            </a:tbl>
          </a:graphicData>
        </a:graphic>
      </p:graphicFrame>
      <p:sp>
        <p:nvSpPr>
          <p:cNvPr id="7" name="Rectangle 2"/>
          <p:cNvSpPr>
            <a:spLocks noChangeArrowheads="1"/>
          </p:cNvSpPr>
          <p:nvPr/>
        </p:nvSpPr>
        <p:spPr bwMode="auto">
          <a:xfrm>
            <a:off x="5878286" y="41967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Source : Jacques </a:t>
            </a:r>
            <a:r>
              <a:rPr kumimoji="0" lang="fr-FR" altLang="fr-F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Brasseul</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fr-FR" altLang="fr-FR" sz="11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Petite histoire des faits économiques »</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6</a:t>
            </a:r>
            <a:r>
              <a:rPr kumimoji="0" lang="fr-FR" altLang="fr-FR" sz="1100" b="0" i="0" u="none" strike="noStrike" cap="none" normalizeH="0" baseline="3000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édition, 2022</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8" name="ZoneTexte 7"/>
          <p:cNvSpPr txBox="1"/>
          <p:nvPr/>
        </p:nvSpPr>
        <p:spPr>
          <a:xfrm>
            <a:off x="5303520" y="2142309"/>
            <a:ext cx="3514104" cy="369332"/>
          </a:xfrm>
          <a:prstGeom prst="rect">
            <a:avLst/>
          </a:prstGeom>
          <a:noFill/>
        </p:spPr>
        <p:txBody>
          <a:bodyPr wrap="none" rtlCol="0">
            <a:spAutoFit/>
          </a:bodyPr>
          <a:lstStyle/>
          <a:p>
            <a:r>
              <a:rPr lang="fr-FR" dirty="0"/>
              <a:t>Exportation en pourcentage du PIB</a:t>
            </a:r>
          </a:p>
        </p:txBody>
      </p:sp>
      <p:sp>
        <p:nvSpPr>
          <p:cNvPr id="4" name="Espace réservé du numéro de diapositive 3"/>
          <p:cNvSpPr>
            <a:spLocks noGrp="1"/>
          </p:cNvSpPr>
          <p:nvPr>
            <p:ph type="sldNum" sz="quarter" idx="12"/>
          </p:nvPr>
        </p:nvSpPr>
        <p:spPr/>
        <p:txBody>
          <a:bodyPr/>
          <a:lstStyle/>
          <a:p>
            <a:fld id="{4FAB73BC-B049-4115-A692-8D63A059BFB8}" type="slidenum">
              <a:rPr lang="en-US" smtClean="0"/>
              <a:pPr/>
              <a:t>7</a:t>
            </a:fld>
            <a:endParaRPr lang="en-US" dirty="0"/>
          </a:p>
        </p:txBody>
      </p:sp>
    </p:spTree>
    <p:extLst>
      <p:ext uri="{BB962C8B-B14F-4D97-AF65-F5344CB8AC3E}">
        <p14:creationId xmlns:p14="http://schemas.microsoft.com/office/powerpoint/2010/main" val="4236466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hlinkClick r:id="rId2"/>
              </a:rPr>
              <a:t>Introduction</a:t>
            </a:r>
            <a:r>
              <a:rPr lang="fr-FR" sz="3100" b="1" u="sng" dirty="0">
                <a:solidFill>
                  <a:srgbClr val="D25814"/>
                </a:solidFill>
              </a:rPr>
              <a:t/>
            </a:r>
            <a:br>
              <a:rPr lang="fr-FR" sz="3100" b="1" u="sng" dirty="0">
                <a:solidFill>
                  <a:srgbClr val="D25814"/>
                </a:solidFill>
              </a:rPr>
            </a:br>
            <a:r>
              <a:rPr lang="fr-FR" sz="3100" b="1" dirty="0">
                <a:solidFill>
                  <a:srgbClr val="D25814"/>
                </a:solidFill>
              </a:rPr>
              <a:t/>
            </a:r>
            <a:br>
              <a:rPr lang="fr-FR" sz="3100" b="1" dirty="0">
                <a:solidFill>
                  <a:srgbClr val="D25814"/>
                </a:solidFill>
              </a:rPr>
            </a:br>
            <a:r>
              <a:rPr lang="fr-FR" sz="3100" u="sng" dirty="0">
                <a:solidFill>
                  <a:srgbClr val="D25814"/>
                </a:solidFill>
              </a:rPr>
              <a:t>A-     </a:t>
            </a:r>
            <a:r>
              <a:rPr lang="fr-FR" sz="3100" b="1" u="sng" dirty="0">
                <a:solidFill>
                  <a:srgbClr val="D25814"/>
                </a:solidFill>
                <a:hlinkClick r:id="rId3"/>
              </a:rPr>
              <a:t>Comment définir la mondialisation ?</a:t>
            </a:r>
            <a:r>
              <a:rPr lang="fr-FR" sz="3100" b="1" u="sng" dirty="0">
                <a:solidFill>
                  <a:srgbClr val="D25814"/>
                </a:solidFill>
              </a:rPr>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b="1" dirty="0">
                <a:solidFill>
                  <a:srgbClr val="D25814"/>
                </a:solidFill>
              </a:rPr>
              <a:t/>
            </a:r>
            <a:br>
              <a:rPr lang="fr-FR" sz="3100" b="1" dirty="0">
                <a:solidFill>
                  <a:srgbClr val="D25814"/>
                </a:solidFill>
              </a:rPr>
            </a:br>
            <a:r>
              <a:rPr lang="fr-FR" dirty="0">
                <a:solidFill>
                  <a:srgbClr val="D25814"/>
                </a:solidFill>
              </a:rPr>
              <a:t/>
            </a:r>
            <a:br>
              <a:rPr lang="fr-FR" dirty="0">
                <a:solidFill>
                  <a:srgbClr val="D25814"/>
                </a:solidFill>
              </a:rPr>
            </a:br>
            <a:endParaRPr lang="fr-FR" dirty="0">
              <a:solidFill>
                <a:srgbClr val="D25814"/>
              </a:solidFill>
            </a:endParaRPr>
          </a:p>
        </p:txBody>
      </p:sp>
      <p:sp>
        <p:nvSpPr>
          <p:cNvPr id="4" name="Espace réservé du numéro de diapositive 3"/>
          <p:cNvSpPr>
            <a:spLocks noGrp="1"/>
          </p:cNvSpPr>
          <p:nvPr>
            <p:ph type="sldNum" sz="quarter" idx="12"/>
          </p:nvPr>
        </p:nvSpPr>
        <p:spPr/>
        <p:txBody>
          <a:bodyPr/>
          <a:lstStyle/>
          <a:p>
            <a:fld id="{4FAB73BC-B049-4115-A692-8D63A059BFB8}" type="slidenum">
              <a:rPr lang="en-US" smtClean="0"/>
              <a:pPr/>
              <a:t>8</a:t>
            </a:fld>
            <a:endParaRPr lang="en-US" dirty="0"/>
          </a:p>
        </p:txBody>
      </p:sp>
      <p:sp>
        <p:nvSpPr>
          <p:cNvPr id="5" name="ZoneTexte 4"/>
          <p:cNvSpPr txBox="1"/>
          <p:nvPr/>
        </p:nvSpPr>
        <p:spPr>
          <a:xfrm>
            <a:off x="3887675" y="1008789"/>
            <a:ext cx="7999525" cy="4524315"/>
          </a:xfrm>
          <a:prstGeom prst="rect">
            <a:avLst/>
          </a:prstGeom>
          <a:noFill/>
        </p:spPr>
        <p:txBody>
          <a:bodyPr wrap="square" rtlCol="0">
            <a:spAutoFit/>
          </a:bodyPr>
          <a:lstStyle/>
          <a:p>
            <a:r>
              <a:rPr lang="fr-FR" sz="3600" dirty="0"/>
              <a:t>3 différences entre mondialisation et globalisation :</a:t>
            </a:r>
          </a:p>
          <a:p>
            <a:endParaRPr lang="fr-FR" sz="3600" dirty="0"/>
          </a:p>
          <a:p>
            <a:pPr marL="285750" indent="-285750">
              <a:buFont typeface="Arial" panose="020B0604020202020204" pitchFamily="34" charset="0"/>
              <a:buChar char="•"/>
            </a:pPr>
            <a:r>
              <a:rPr lang="fr-FR" sz="3600" dirty="0"/>
              <a:t>Sur la portée uniquement économique</a:t>
            </a:r>
          </a:p>
          <a:p>
            <a:pPr marL="285750" indent="-285750">
              <a:buFont typeface="Arial" panose="020B0604020202020204" pitchFamily="34" charset="0"/>
              <a:buChar char="•"/>
            </a:pPr>
            <a:endParaRPr lang="fr-FR" sz="3600" dirty="0"/>
          </a:p>
          <a:p>
            <a:pPr marL="285750" indent="-285750">
              <a:buFont typeface="Arial" panose="020B0604020202020204" pitchFamily="34" charset="0"/>
              <a:buChar char="•"/>
            </a:pPr>
            <a:r>
              <a:rPr lang="fr-FR" sz="3600" dirty="0"/>
              <a:t>Sur la période</a:t>
            </a:r>
          </a:p>
          <a:p>
            <a:pPr marL="285750" indent="-285750">
              <a:buFont typeface="Arial" panose="020B0604020202020204" pitchFamily="34" charset="0"/>
              <a:buChar char="•"/>
            </a:pPr>
            <a:endParaRPr lang="fr-FR" sz="3600" dirty="0"/>
          </a:p>
          <a:p>
            <a:pPr marL="285750" indent="-285750">
              <a:buFont typeface="Arial" panose="020B0604020202020204" pitchFamily="34" charset="0"/>
              <a:buChar char="•"/>
            </a:pPr>
            <a:r>
              <a:rPr lang="fr-FR" sz="3600" dirty="0"/>
              <a:t>Sur le rôle des Etats-nations</a:t>
            </a:r>
          </a:p>
        </p:txBody>
      </p:sp>
    </p:spTree>
    <p:extLst>
      <p:ext uri="{BB962C8B-B14F-4D97-AF65-F5344CB8AC3E}">
        <p14:creationId xmlns:p14="http://schemas.microsoft.com/office/powerpoint/2010/main" val="1577068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hlinkClick r:id="rId2"/>
              </a:rPr>
              <a:t>Introduction</a:t>
            </a:r>
            <a:r>
              <a:rPr lang="fr-FR" sz="3100" b="1" u="sng" dirty="0">
                <a:solidFill>
                  <a:srgbClr val="D25814"/>
                </a:solidFill>
              </a:rPr>
              <a:t/>
            </a:r>
            <a:br>
              <a:rPr lang="fr-FR" sz="3100" b="1" u="sng" dirty="0">
                <a:solidFill>
                  <a:srgbClr val="D25814"/>
                </a:solidFill>
              </a:rPr>
            </a:br>
            <a:r>
              <a:rPr lang="fr-FR" sz="3100" b="1" dirty="0">
                <a:solidFill>
                  <a:srgbClr val="D25814"/>
                </a:solidFill>
              </a:rPr>
              <a:t/>
            </a:r>
            <a:br>
              <a:rPr lang="fr-FR" sz="3100" b="1" dirty="0">
                <a:solidFill>
                  <a:srgbClr val="D25814"/>
                </a:solidFill>
              </a:rPr>
            </a:br>
            <a:r>
              <a:rPr lang="fr-FR" sz="3100" u="sng" dirty="0">
                <a:solidFill>
                  <a:srgbClr val="D25814"/>
                </a:solidFill>
              </a:rPr>
              <a:t>A-     </a:t>
            </a:r>
            <a:r>
              <a:rPr lang="fr-FR" sz="3100" b="1" u="sng" dirty="0">
                <a:solidFill>
                  <a:srgbClr val="D25814"/>
                </a:solidFill>
                <a:hlinkClick r:id="rId3"/>
              </a:rPr>
              <a:t>Comment définir la mondialisation ?</a:t>
            </a:r>
            <a:r>
              <a:rPr lang="fr-FR" sz="3100" b="1" u="sng" dirty="0">
                <a:solidFill>
                  <a:srgbClr val="D25814"/>
                </a:solidFill>
              </a:rPr>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dirty="0">
                <a:solidFill>
                  <a:srgbClr val="D25814"/>
                </a:solidFill>
              </a:rPr>
              <a:t/>
            </a:r>
            <a:br>
              <a:rPr lang="fr-FR" dirty="0">
                <a:solidFill>
                  <a:srgbClr val="D25814"/>
                </a:solidFill>
              </a:rPr>
            </a:br>
            <a:endParaRPr lang="fr-FR" dirty="0">
              <a:solidFill>
                <a:srgbClr val="D25814"/>
              </a:solidFill>
            </a:endParaRPr>
          </a:p>
        </p:txBody>
      </p:sp>
      <p:sp>
        <p:nvSpPr>
          <p:cNvPr id="4" name="Espace réservé du contenu 3"/>
          <p:cNvSpPr>
            <a:spLocks noGrp="1"/>
          </p:cNvSpPr>
          <p:nvPr>
            <p:ph idx="1"/>
          </p:nvPr>
        </p:nvSpPr>
        <p:spPr/>
        <p:txBody>
          <a:bodyPr/>
          <a:lstStyle/>
          <a:p>
            <a:r>
              <a:rPr lang="fr-FR" dirty="0"/>
              <a:t>Solde du commerce extérieur : Exportations – Importations. En France pour 2025 : -14,4 milliards d’euros. (-9,6 en 2024)</a:t>
            </a:r>
          </a:p>
          <a:p>
            <a:r>
              <a:rPr lang="fr-FR" dirty="0"/>
              <a:t>Degré d’ouverture : [(Exportations + Importations) / 2 /PIB] X 100. En France en 2025 il s’élève à 34%</a:t>
            </a:r>
          </a:p>
          <a:p>
            <a:r>
              <a:rPr lang="fr-FR" dirty="0"/>
              <a:t>Taux de couverture : (Valeur des exportations/Valeur des importations) X 100. En France en 2023 : 98,6%</a:t>
            </a:r>
          </a:p>
          <a:p>
            <a:r>
              <a:rPr lang="fr-FR" dirty="0"/>
              <a:t>Terme de l’échange : (Indice des prix des exportations / Indice des prix des importations) X 100. En France pour 2022 nous serions à un terme de l’échange de 97 par rapport à 2014.</a:t>
            </a:r>
          </a:p>
          <a:p>
            <a:r>
              <a:rPr lang="fr-FR" dirty="0"/>
              <a:t>Taux d’exportation : Part du CA à l’export/CA. </a:t>
            </a:r>
          </a:p>
          <a:p>
            <a:endParaRPr lang="fr-FR" dirty="0"/>
          </a:p>
          <a:p>
            <a:r>
              <a:rPr lang="fr-FR" i="1" dirty="0"/>
              <a:t>Source : INSEE, comptes de la nation, 2026</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9</a:t>
            </a:fld>
            <a:endParaRPr lang="en-US" dirty="0"/>
          </a:p>
        </p:txBody>
      </p:sp>
    </p:spTree>
    <p:extLst>
      <p:ext uri="{BB962C8B-B14F-4D97-AF65-F5344CB8AC3E}">
        <p14:creationId xmlns:p14="http://schemas.microsoft.com/office/powerpoint/2010/main" val="3313478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hlinkClick r:id="rId2"/>
              </a:rPr>
              <a:t>Introduction</a:t>
            </a:r>
            <a:r>
              <a:rPr lang="fr-FR" sz="3100" b="1" u="sng" dirty="0">
                <a:solidFill>
                  <a:srgbClr val="D25814"/>
                </a:solidFill>
              </a:rPr>
              <a:t/>
            </a:r>
            <a:br>
              <a:rPr lang="fr-FR" sz="3100" b="1" u="sng" dirty="0">
                <a:solidFill>
                  <a:srgbClr val="D25814"/>
                </a:solidFill>
              </a:rPr>
            </a:br>
            <a:r>
              <a:rPr lang="fr-FR" sz="3100" b="1" dirty="0">
                <a:solidFill>
                  <a:srgbClr val="D25814"/>
                </a:solidFill>
              </a:rPr>
              <a:t/>
            </a:r>
            <a:br>
              <a:rPr lang="fr-FR" sz="3100" b="1" dirty="0">
                <a:solidFill>
                  <a:srgbClr val="D25814"/>
                </a:solidFill>
              </a:rPr>
            </a:br>
            <a:r>
              <a:rPr lang="fr-FR" sz="3100" u="sng" dirty="0">
                <a:solidFill>
                  <a:srgbClr val="D25814"/>
                </a:solidFill>
              </a:rPr>
              <a:t>C-     </a:t>
            </a:r>
            <a:r>
              <a:rPr lang="fr-FR" sz="3100" b="1" u="sng" dirty="0">
                <a:solidFill>
                  <a:srgbClr val="D25814"/>
                </a:solidFill>
                <a:hlinkClick r:id="rId3"/>
              </a:rPr>
              <a:t>Quelle mesure du CI ?</a:t>
            </a:r>
            <a:r>
              <a:rPr lang="fr-FR" dirty="0">
                <a:solidFill>
                  <a:srgbClr val="D25814"/>
                </a:solidFill>
              </a:rPr>
              <a:t/>
            </a:r>
            <a:br>
              <a:rPr lang="fr-FR" dirty="0">
                <a:solidFill>
                  <a:srgbClr val="D25814"/>
                </a:solidFill>
              </a:rPr>
            </a:br>
            <a:endParaRPr lang="fr-FR" dirty="0">
              <a:solidFill>
                <a:srgbClr val="D25814"/>
              </a:solidFill>
            </a:endParaRPr>
          </a:p>
        </p:txBody>
      </p:sp>
      <p:sp>
        <p:nvSpPr>
          <p:cNvPr id="5" name="ZoneTexte 4"/>
          <p:cNvSpPr txBox="1"/>
          <p:nvPr/>
        </p:nvSpPr>
        <p:spPr>
          <a:xfrm>
            <a:off x="3989165" y="5943600"/>
            <a:ext cx="7278910" cy="738664"/>
          </a:xfrm>
          <a:prstGeom prst="rect">
            <a:avLst/>
          </a:prstGeom>
          <a:noFill/>
        </p:spPr>
        <p:txBody>
          <a:bodyPr wrap="square" rtlCol="0">
            <a:spAutoFit/>
          </a:bodyPr>
          <a:lstStyle/>
          <a:p>
            <a:r>
              <a:rPr lang="fr-FR" sz="1400" dirty="0"/>
              <a:t>Source : INSEE, 2026. Lecture : En 2025, le solde du commerce extérieur s’élève à – 14,6 milliards d’euros : – 55,4 milliards d’euros pour les échanges de biens et + 41 milliards d’euros pour les échanges de services.</a:t>
            </a:r>
          </a:p>
        </p:txBody>
      </p:sp>
      <p:sp>
        <p:nvSpPr>
          <p:cNvPr id="6" name="Espace réservé du numéro de diapositive 5"/>
          <p:cNvSpPr>
            <a:spLocks noGrp="1"/>
          </p:cNvSpPr>
          <p:nvPr>
            <p:ph type="sldNum" sz="quarter" idx="12"/>
          </p:nvPr>
        </p:nvSpPr>
        <p:spPr/>
        <p:txBody>
          <a:bodyPr/>
          <a:lstStyle/>
          <a:p>
            <a:fld id="{4FAB73BC-B049-4115-A692-8D63A059BFB8}" type="slidenum">
              <a:rPr lang="en-US" smtClean="0"/>
              <a:pPr/>
              <a:t>10</a:t>
            </a:fld>
            <a:endParaRPr lang="en-US" dirty="0"/>
          </a:p>
        </p:txBody>
      </p:sp>
      <p:pic>
        <p:nvPicPr>
          <p:cNvPr id="3" name="Image 2"/>
          <p:cNvPicPr>
            <a:picLocks noChangeAspect="1"/>
          </p:cNvPicPr>
          <p:nvPr/>
        </p:nvPicPr>
        <p:blipFill>
          <a:blip r:embed="rId4"/>
          <a:stretch>
            <a:fillRect/>
          </a:stretch>
        </p:blipFill>
        <p:spPr>
          <a:xfrm>
            <a:off x="1" y="1"/>
            <a:ext cx="3625680" cy="4857880"/>
          </a:xfrm>
          <a:prstGeom prst="rect">
            <a:avLst/>
          </a:prstGeom>
        </p:spPr>
      </p:pic>
      <p:pic>
        <p:nvPicPr>
          <p:cNvPr id="11" name="Image 10"/>
          <p:cNvPicPr>
            <a:picLocks noChangeAspect="1"/>
          </p:cNvPicPr>
          <p:nvPr/>
        </p:nvPicPr>
        <p:blipFill>
          <a:blip r:embed="rId5"/>
          <a:stretch>
            <a:fillRect/>
          </a:stretch>
        </p:blipFill>
        <p:spPr>
          <a:xfrm>
            <a:off x="4175482" y="1"/>
            <a:ext cx="7509837" cy="5056681"/>
          </a:xfrm>
          <a:prstGeom prst="rect">
            <a:avLst/>
          </a:prstGeom>
        </p:spPr>
      </p:pic>
      <p:pic>
        <p:nvPicPr>
          <p:cNvPr id="12" name="Image 11"/>
          <p:cNvPicPr>
            <a:picLocks noChangeAspect="1"/>
          </p:cNvPicPr>
          <p:nvPr/>
        </p:nvPicPr>
        <p:blipFill>
          <a:blip r:embed="rId6"/>
          <a:stretch>
            <a:fillRect/>
          </a:stretch>
        </p:blipFill>
        <p:spPr>
          <a:xfrm>
            <a:off x="252919" y="4771861"/>
            <a:ext cx="11450648" cy="1171739"/>
          </a:xfrm>
          <a:prstGeom prst="rect">
            <a:avLst/>
          </a:prstGeom>
        </p:spPr>
      </p:pic>
    </p:spTree>
    <p:extLst>
      <p:ext uri="{BB962C8B-B14F-4D97-AF65-F5344CB8AC3E}">
        <p14:creationId xmlns:p14="http://schemas.microsoft.com/office/powerpoint/2010/main" val="95575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hlinkClick r:id="rId2"/>
              </a:rPr>
              <a:t>Introduction</a:t>
            </a:r>
            <a:r>
              <a:rPr lang="fr-FR" sz="3100" b="1" u="sng" dirty="0">
                <a:solidFill>
                  <a:srgbClr val="D25814"/>
                </a:solidFill>
              </a:rPr>
              <a:t/>
            </a:r>
            <a:br>
              <a:rPr lang="fr-FR" sz="3100" b="1" u="sng" dirty="0">
                <a:solidFill>
                  <a:srgbClr val="D25814"/>
                </a:solidFill>
              </a:rPr>
            </a:br>
            <a:r>
              <a:rPr lang="fr-FR" sz="3100" b="1" dirty="0">
                <a:solidFill>
                  <a:srgbClr val="D25814"/>
                </a:solidFill>
              </a:rPr>
              <a:t/>
            </a:r>
            <a:br>
              <a:rPr lang="fr-FR" sz="3100" b="1" dirty="0">
                <a:solidFill>
                  <a:srgbClr val="D25814"/>
                </a:solidFill>
              </a:rPr>
            </a:br>
            <a:r>
              <a:rPr lang="fr-FR" sz="3100" u="sng" dirty="0">
                <a:solidFill>
                  <a:srgbClr val="D25814"/>
                </a:solidFill>
              </a:rPr>
              <a:t>C-     </a:t>
            </a:r>
            <a:r>
              <a:rPr lang="fr-FR" sz="3100" b="1" u="sng" dirty="0">
                <a:solidFill>
                  <a:srgbClr val="D25814"/>
                </a:solidFill>
                <a:hlinkClick r:id="rId3"/>
              </a:rPr>
              <a:t>Quelle mesure du CI ?</a:t>
            </a:r>
            <a:r>
              <a:rPr lang="fr-FR" dirty="0">
                <a:solidFill>
                  <a:srgbClr val="D25814"/>
                </a:solidFill>
              </a:rPr>
              <a:t/>
            </a:r>
            <a:br>
              <a:rPr lang="fr-FR" dirty="0">
                <a:solidFill>
                  <a:srgbClr val="D25814"/>
                </a:solidFill>
              </a:rPr>
            </a:br>
            <a:endParaRPr lang="fr-FR" dirty="0">
              <a:solidFill>
                <a:srgbClr val="D25814"/>
              </a:solidFill>
            </a:endParaRPr>
          </a:p>
        </p:txBody>
      </p:sp>
      <p:sp>
        <p:nvSpPr>
          <p:cNvPr id="6" name="Espace réservé du numéro de diapositive 5"/>
          <p:cNvSpPr>
            <a:spLocks noGrp="1"/>
          </p:cNvSpPr>
          <p:nvPr>
            <p:ph type="sldNum" sz="quarter" idx="12"/>
          </p:nvPr>
        </p:nvSpPr>
        <p:spPr/>
        <p:txBody>
          <a:bodyPr/>
          <a:lstStyle/>
          <a:p>
            <a:fld id="{4FAB73BC-B049-4115-A692-8D63A059BFB8}" type="slidenum">
              <a:rPr lang="en-US" smtClean="0"/>
              <a:pPr/>
              <a:t>11</a:t>
            </a:fld>
            <a:endParaRPr lang="en-US" dirty="0"/>
          </a:p>
        </p:txBody>
      </p:sp>
      <p:pic>
        <p:nvPicPr>
          <p:cNvPr id="7" name="Image 6"/>
          <p:cNvPicPr>
            <a:picLocks noChangeAspect="1"/>
          </p:cNvPicPr>
          <p:nvPr/>
        </p:nvPicPr>
        <p:blipFill>
          <a:blip r:embed="rId4"/>
          <a:stretch>
            <a:fillRect/>
          </a:stretch>
        </p:blipFill>
        <p:spPr>
          <a:xfrm>
            <a:off x="4315428" y="21759"/>
            <a:ext cx="7186724" cy="3386459"/>
          </a:xfrm>
          <a:prstGeom prst="rect">
            <a:avLst/>
          </a:prstGeom>
        </p:spPr>
      </p:pic>
      <p:pic>
        <p:nvPicPr>
          <p:cNvPr id="3" name="Image 2"/>
          <p:cNvPicPr>
            <a:picLocks noChangeAspect="1"/>
          </p:cNvPicPr>
          <p:nvPr/>
        </p:nvPicPr>
        <p:blipFill>
          <a:blip r:embed="rId5"/>
          <a:stretch>
            <a:fillRect/>
          </a:stretch>
        </p:blipFill>
        <p:spPr>
          <a:xfrm>
            <a:off x="0" y="21759"/>
            <a:ext cx="4315427" cy="2943636"/>
          </a:xfrm>
          <a:prstGeom prst="rect">
            <a:avLst/>
          </a:prstGeom>
        </p:spPr>
      </p:pic>
      <p:pic>
        <p:nvPicPr>
          <p:cNvPr id="4" name="Image 3"/>
          <p:cNvPicPr>
            <a:picLocks noChangeAspect="1"/>
          </p:cNvPicPr>
          <p:nvPr/>
        </p:nvPicPr>
        <p:blipFill>
          <a:blip r:embed="rId6"/>
          <a:stretch>
            <a:fillRect/>
          </a:stretch>
        </p:blipFill>
        <p:spPr>
          <a:xfrm>
            <a:off x="0" y="2965394"/>
            <a:ext cx="4229036" cy="2759625"/>
          </a:xfrm>
          <a:prstGeom prst="rect">
            <a:avLst/>
          </a:prstGeom>
        </p:spPr>
      </p:pic>
      <p:pic>
        <p:nvPicPr>
          <p:cNvPr id="12" name="Image 11"/>
          <p:cNvPicPr>
            <a:picLocks noChangeAspect="1"/>
          </p:cNvPicPr>
          <p:nvPr/>
        </p:nvPicPr>
        <p:blipFill>
          <a:blip r:embed="rId7"/>
          <a:stretch>
            <a:fillRect/>
          </a:stretch>
        </p:blipFill>
        <p:spPr>
          <a:xfrm>
            <a:off x="5043087" y="3282092"/>
            <a:ext cx="7010368" cy="3200385"/>
          </a:xfrm>
          <a:prstGeom prst="rect">
            <a:avLst/>
          </a:prstGeom>
        </p:spPr>
      </p:pic>
    </p:spTree>
    <p:extLst>
      <p:ext uri="{BB962C8B-B14F-4D97-AF65-F5344CB8AC3E}">
        <p14:creationId xmlns:p14="http://schemas.microsoft.com/office/powerpoint/2010/main" val="1735901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Introduction</a:t>
            </a:r>
            <a:br>
              <a:rPr lang="fr-FR" sz="3100" b="1" u="sng" dirty="0">
                <a:solidFill>
                  <a:srgbClr val="D25814"/>
                </a:solidFill>
              </a:rPr>
            </a:br>
            <a:r>
              <a:rPr lang="fr-FR" sz="3100" b="1" dirty="0">
                <a:solidFill>
                  <a:srgbClr val="D25814"/>
                </a:solidFill>
              </a:rPr>
              <a:t/>
            </a:r>
            <a:br>
              <a:rPr lang="fr-FR" sz="3100" b="1" dirty="0">
                <a:solidFill>
                  <a:srgbClr val="D25814"/>
                </a:solidFill>
              </a:rPr>
            </a:br>
            <a:r>
              <a:rPr lang="fr-FR" sz="2800" u="sng" dirty="0">
                <a:solidFill>
                  <a:srgbClr val="D25814"/>
                </a:solidFill>
              </a:rPr>
              <a:t>B-     </a:t>
            </a:r>
            <a:r>
              <a:rPr lang="fr-FR" sz="2800" b="1" u="sng" dirty="0">
                <a:solidFill>
                  <a:srgbClr val="D25814"/>
                </a:solidFill>
              </a:rPr>
              <a:t>Cerner la temporalité de la mondialisation</a:t>
            </a:r>
            <a:r>
              <a:rPr lang="fr-FR" dirty="0">
                <a:solidFill>
                  <a:srgbClr val="D25814"/>
                </a:solidFill>
              </a:rPr>
              <a:t/>
            </a:r>
            <a:br>
              <a:rPr lang="fr-FR" dirty="0">
                <a:solidFill>
                  <a:srgbClr val="D25814"/>
                </a:solidFill>
              </a:rPr>
            </a:br>
            <a:endParaRPr lang="fr-FR" dirty="0">
              <a:solidFill>
                <a:srgbClr val="D25814"/>
              </a:solidFill>
            </a:endParaRPr>
          </a:p>
        </p:txBody>
      </p:sp>
      <p:sp>
        <p:nvSpPr>
          <p:cNvPr id="5" name="ZoneTexte 4"/>
          <p:cNvSpPr txBox="1"/>
          <p:nvPr/>
        </p:nvSpPr>
        <p:spPr>
          <a:xfrm>
            <a:off x="4937760" y="6034278"/>
            <a:ext cx="6608348" cy="369332"/>
          </a:xfrm>
          <a:prstGeom prst="rect">
            <a:avLst/>
          </a:prstGeom>
          <a:noFill/>
        </p:spPr>
        <p:txBody>
          <a:bodyPr wrap="none" rtlCol="0">
            <a:spAutoFit/>
          </a:bodyPr>
          <a:lstStyle/>
          <a:p>
            <a:r>
              <a:rPr lang="fr-FR" dirty="0"/>
              <a:t>Source : Ferdinand </a:t>
            </a:r>
            <a:r>
              <a:rPr lang="fr-FR" dirty="0" err="1"/>
              <a:t>Fried</a:t>
            </a:r>
            <a:r>
              <a:rPr lang="fr-FR" dirty="0"/>
              <a:t>, Le tournant de l’économie mondiale, 1942</a:t>
            </a: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0960" y="1123837"/>
            <a:ext cx="7403994" cy="4425043"/>
          </a:xfrm>
          <a:prstGeom prst="rect">
            <a:avLst/>
          </a:prstGeom>
        </p:spPr>
      </p:pic>
      <p:sp>
        <p:nvSpPr>
          <p:cNvPr id="4" name="Espace réservé du numéro de diapositive 3"/>
          <p:cNvSpPr>
            <a:spLocks noGrp="1"/>
          </p:cNvSpPr>
          <p:nvPr>
            <p:ph type="sldNum" sz="quarter" idx="12"/>
          </p:nvPr>
        </p:nvSpPr>
        <p:spPr/>
        <p:txBody>
          <a:bodyPr/>
          <a:lstStyle/>
          <a:p>
            <a:fld id="{4FAB73BC-B049-4115-A692-8D63A059BFB8}" type="slidenum">
              <a:rPr lang="en-US" smtClean="0"/>
              <a:pPr/>
              <a:t>12</a:t>
            </a:fld>
            <a:endParaRPr lang="en-US" dirty="0"/>
          </a:p>
        </p:txBody>
      </p:sp>
    </p:spTree>
    <p:extLst>
      <p:ext uri="{BB962C8B-B14F-4D97-AF65-F5344CB8AC3E}">
        <p14:creationId xmlns:p14="http://schemas.microsoft.com/office/powerpoint/2010/main" val="33679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Introduction</a:t>
            </a:r>
            <a:br>
              <a:rPr lang="fr-FR" sz="3100" b="1" u="sng" dirty="0">
                <a:solidFill>
                  <a:srgbClr val="D25814"/>
                </a:solidFill>
              </a:rPr>
            </a:br>
            <a:r>
              <a:rPr lang="fr-FR" sz="3100" b="1" dirty="0">
                <a:solidFill>
                  <a:srgbClr val="D25814"/>
                </a:solidFill>
              </a:rPr>
              <a:t/>
            </a:r>
            <a:br>
              <a:rPr lang="fr-FR" sz="3100" b="1" dirty="0">
                <a:solidFill>
                  <a:srgbClr val="D25814"/>
                </a:solidFill>
              </a:rPr>
            </a:br>
            <a:r>
              <a:rPr lang="fr-FR" sz="3200" u="sng" dirty="0">
                <a:solidFill>
                  <a:srgbClr val="D25814"/>
                </a:solidFill>
              </a:rPr>
              <a:t>B-     </a:t>
            </a:r>
            <a:r>
              <a:rPr lang="fr-FR" sz="3200" b="1" u="sng" dirty="0">
                <a:solidFill>
                  <a:srgbClr val="D25814"/>
                </a:solidFill>
              </a:rPr>
              <a:t>Cerner la temporalité de la mondialisation</a:t>
            </a:r>
            <a:endParaRPr lang="fr-FR" dirty="0">
              <a:solidFill>
                <a:srgbClr val="D25814"/>
              </a:solidFill>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0232" y="795337"/>
            <a:ext cx="1943100" cy="3009900"/>
          </a:xfrm>
          <a:prstGeom prst="rect">
            <a:avLst/>
          </a:prstGeom>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1407" y="795337"/>
            <a:ext cx="2028825" cy="2257425"/>
          </a:xfrm>
          <a:prstGeom prst="rect">
            <a:avLst/>
          </a:prstGeom>
        </p:spPr>
      </p:pic>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3332" y="804862"/>
            <a:ext cx="1943100" cy="3000375"/>
          </a:xfrm>
          <a:prstGeom prst="rect">
            <a:avLst/>
          </a:prstGeom>
        </p:spPr>
      </p:pic>
      <p:pic>
        <p:nvPicPr>
          <p:cNvPr id="9" name="Imag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6432" y="795337"/>
            <a:ext cx="1943100" cy="2971800"/>
          </a:xfrm>
          <a:prstGeom prst="rect">
            <a:avLst/>
          </a:prstGeom>
        </p:spPr>
      </p:pic>
      <p:sp>
        <p:nvSpPr>
          <p:cNvPr id="10" name="ZoneTexte 9"/>
          <p:cNvSpPr txBox="1"/>
          <p:nvPr/>
        </p:nvSpPr>
        <p:spPr>
          <a:xfrm>
            <a:off x="4084987" y="3858309"/>
            <a:ext cx="7472238" cy="646331"/>
          </a:xfrm>
          <a:prstGeom prst="rect">
            <a:avLst/>
          </a:prstGeom>
          <a:noFill/>
        </p:spPr>
        <p:txBody>
          <a:bodyPr wrap="none" rtlCol="0">
            <a:spAutoFit/>
          </a:bodyPr>
          <a:lstStyle/>
          <a:p>
            <a:r>
              <a:rPr lang="fr-FR" dirty="0"/>
              <a:t>Fernand Braudel (1902-1985), La Méditerranée et le monde méditerranéen à </a:t>
            </a:r>
          </a:p>
          <a:p>
            <a:r>
              <a:rPr lang="fr-FR" dirty="0"/>
              <a:t>l’époque de </a:t>
            </a:r>
            <a:r>
              <a:rPr lang="fr-FR" dirty="0" err="1"/>
              <a:t>Phillipe</a:t>
            </a:r>
            <a:r>
              <a:rPr lang="fr-FR" dirty="0"/>
              <a:t> II, 1949 (2017)</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13</a:t>
            </a:fld>
            <a:endParaRPr lang="en-US" dirty="0"/>
          </a:p>
        </p:txBody>
      </p:sp>
    </p:spTree>
    <p:extLst>
      <p:ext uri="{BB962C8B-B14F-4D97-AF65-F5344CB8AC3E}">
        <p14:creationId xmlns:p14="http://schemas.microsoft.com/office/powerpoint/2010/main" val="3457785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a:solidFill>
                  <a:srgbClr val="D25814"/>
                </a:solidFill>
              </a:rPr>
              <a:t>Introduction</a:t>
            </a:r>
            <a:br>
              <a:rPr lang="fr-FR" sz="2800" b="1" u="sng" dirty="0">
                <a:solidFill>
                  <a:srgbClr val="D25814"/>
                </a:solidFill>
              </a:rPr>
            </a:br>
            <a:r>
              <a:rPr lang="fr-FR" sz="2800" b="1" dirty="0">
                <a:solidFill>
                  <a:srgbClr val="D25814"/>
                </a:solidFill>
              </a:rPr>
              <a:t/>
            </a:r>
            <a:br>
              <a:rPr lang="fr-FR" sz="2800" b="1" dirty="0">
                <a:solidFill>
                  <a:srgbClr val="D25814"/>
                </a:solidFill>
              </a:rPr>
            </a:br>
            <a:r>
              <a:rPr lang="fr-FR" sz="2800" u="sng" dirty="0">
                <a:solidFill>
                  <a:srgbClr val="D25814"/>
                </a:solidFill>
              </a:rPr>
              <a:t>B-     </a:t>
            </a:r>
            <a:r>
              <a:rPr lang="fr-FR" sz="2800" b="1" u="sng" dirty="0">
                <a:solidFill>
                  <a:srgbClr val="D25814"/>
                </a:solidFill>
              </a:rPr>
              <a:t>Cerner la temporalité de la mondialisation</a:t>
            </a:r>
            <a:endParaRPr lang="fr-FR" dirty="0">
              <a:solidFill>
                <a:srgbClr val="D25814"/>
              </a:solidFill>
            </a:endParaRP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1407" y="795337"/>
            <a:ext cx="2028825" cy="2257425"/>
          </a:xfrm>
          <a:prstGeom prst="rect">
            <a:avLst/>
          </a:prstGeom>
        </p:spPr>
      </p:pic>
      <p:sp>
        <p:nvSpPr>
          <p:cNvPr id="3" name="ZoneTexte 2"/>
          <p:cNvSpPr txBox="1"/>
          <p:nvPr/>
        </p:nvSpPr>
        <p:spPr>
          <a:xfrm>
            <a:off x="6103620" y="795337"/>
            <a:ext cx="4960620" cy="2031325"/>
          </a:xfrm>
          <a:prstGeom prst="rect">
            <a:avLst/>
          </a:prstGeom>
          <a:noFill/>
        </p:spPr>
        <p:txBody>
          <a:bodyPr wrap="square" rtlCol="0">
            <a:spAutoFit/>
          </a:bodyPr>
          <a:lstStyle/>
          <a:p>
            <a:r>
              <a:rPr lang="fr-FR" dirty="0"/>
              <a:t>« L’</a:t>
            </a:r>
            <a:r>
              <a:rPr lang="fr-FR" i="1" dirty="0"/>
              <a:t>économie-monde</a:t>
            </a:r>
            <a:r>
              <a:rPr lang="fr-FR" dirty="0"/>
              <a:t> (…) ne met en cause qu’un fragment de l’univers, un </a:t>
            </a:r>
            <a:r>
              <a:rPr lang="fr-FR" u="sng" dirty="0"/>
              <a:t>morceau de la planète économiquement autonome, capable pour l’essentiel de se suffire à lui-même et auquel ses liaisons et ses échanges intérieurs confèrent une certaine unité organique</a:t>
            </a:r>
            <a:r>
              <a:rPr lang="fr-FR" dirty="0"/>
              <a:t>. »</a:t>
            </a:r>
          </a:p>
          <a:p>
            <a:endParaRPr lang="fr-FR" dirty="0"/>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1407" y="3424428"/>
            <a:ext cx="3238500" cy="3238500"/>
          </a:xfrm>
          <a:prstGeom prst="rect">
            <a:avLst/>
          </a:prstGeom>
        </p:spPr>
      </p:pic>
      <p:sp>
        <p:nvSpPr>
          <p:cNvPr id="11" name="ZoneTexte 10"/>
          <p:cNvSpPr txBox="1"/>
          <p:nvPr/>
        </p:nvSpPr>
        <p:spPr>
          <a:xfrm>
            <a:off x="6596744" y="3424428"/>
            <a:ext cx="3709851" cy="1200329"/>
          </a:xfrm>
          <a:prstGeom prst="rect">
            <a:avLst/>
          </a:prstGeom>
          <a:noFill/>
        </p:spPr>
        <p:txBody>
          <a:bodyPr wrap="square" rtlCol="0">
            <a:spAutoFit/>
          </a:bodyPr>
          <a:lstStyle/>
          <a:p>
            <a:r>
              <a:rPr lang="fr-FR" dirty="0"/>
              <a:t>Source : Fernand Braudel, Civilisation matérielle, économie et capitalisme, tome 3 : Le temps du monde, 1979 (2022</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14</a:t>
            </a:fld>
            <a:endParaRPr lang="en-US" dirty="0"/>
          </a:p>
        </p:txBody>
      </p:sp>
    </p:spTree>
    <p:extLst>
      <p:ext uri="{BB962C8B-B14F-4D97-AF65-F5344CB8AC3E}">
        <p14:creationId xmlns:p14="http://schemas.microsoft.com/office/powerpoint/2010/main" val="1369372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a:solidFill>
                  <a:srgbClr val="D25814"/>
                </a:solidFill>
              </a:rPr>
              <a:t>Introduction</a:t>
            </a:r>
            <a:br>
              <a:rPr lang="fr-FR" sz="2800" b="1" u="sng" dirty="0">
                <a:solidFill>
                  <a:srgbClr val="D25814"/>
                </a:solidFill>
              </a:rPr>
            </a:br>
            <a:r>
              <a:rPr lang="fr-FR" sz="2800" b="1" dirty="0">
                <a:solidFill>
                  <a:srgbClr val="D25814"/>
                </a:solidFill>
              </a:rPr>
              <a:t/>
            </a:r>
            <a:br>
              <a:rPr lang="fr-FR" sz="2800" b="1" dirty="0">
                <a:solidFill>
                  <a:srgbClr val="D25814"/>
                </a:solidFill>
              </a:rPr>
            </a:br>
            <a:r>
              <a:rPr lang="fr-FR" sz="2800" u="sng" dirty="0">
                <a:solidFill>
                  <a:srgbClr val="D25814"/>
                </a:solidFill>
              </a:rPr>
              <a:t>B-     </a:t>
            </a:r>
            <a:r>
              <a:rPr lang="fr-FR" sz="2800" b="1" u="sng" dirty="0">
                <a:solidFill>
                  <a:srgbClr val="D25814"/>
                </a:solidFill>
              </a:rPr>
              <a:t>Cerner la temporalité de la mondialisation</a:t>
            </a:r>
            <a:endParaRPr lang="fr-FR" dirty="0">
              <a:solidFill>
                <a:srgbClr val="D25814"/>
              </a:solidFill>
            </a:endParaRPr>
          </a:p>
        </p:txBody>
      </p:sp>
      <p:sp>
        <p:nvSpPr>
          <p:cNvPr id="6" name="Espace réservé du numéro de diapositive 5"/>
          <p:cNvSpPr>
            <a:spLocks noGrp="1"/>
          </p:cNvSpPr>
          <p:nvPr>
            <p:ph type="sldNum" sz="quarter" idx="12"/>
          </p:nvPr>
        </p:nvSpPr>
        <p:spPr/>
        <p:txBody>
          <a:bodyPr/>
          <a:lstStyle/>
          <a:p>
            <a:fld id="{4FAB73BC-B049-4115-A692-8D63A059BFB8}" type="slidenum">
              <a:rPr lang="en-US" smtClean="0"/>
              <a:pPr/>
              <a:t>15</a:t>
            </a:fld>
            <a:endParaRPr lang="en-US" dirty="0"/>
          </a:p>
        </p:txBody>
      </p:sp>
      <p:pic>
        <p:nvPicPr>
          <p:cNvPr id="1026" name="Picture 2" descr="La mondialisation et ses ennemis (Grand format - Autre 2004), de Daniel  Cohen | Grass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5040" y="0"/>
            <a:ext cx="2962275" cy="476250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4598844" y="4892633"/>
            <a:ext cx="654666" cy="369332"/>
          </a:xfrm>
          <a:prstGeom prst="rect">
            <a:avLst/>
          </a:prstGeom>
          <a:noFill/>
        </p:spPr>
        <p:txBody>
          <a:bodyPr wrap="none" rtlCol="0">
            <a:spAutoFit/>
          </a:bodyPr>
          <a:lstStyle/>
          <a:p>
            <a:r>
              <a:rPr lang="fr-FR" dirty="0"/>
              <a:t>2004</a:t>
            </a:r>
          </a:p>
        </p:txBody>
      </p:sp>
      <p:sp>
        <p:nvSpPr>
          <p:cNvPr id="7" name="ZoneTexte 6"/>
          <p:cNvSpPr txBox="1"/>
          <p:nvPr/>
        </p:nvSpPr>
        <p:spPr>
          <a:xfrm>
            <a:off x="6497575" y="1353788"/>
            <a:ext cx="5294623" cy="3046988"/>
          </a:xfrm>
          <a:prstGeom prst="rect">
            <a:avLst/>
          </a:prstGeom>
          <a:noFill/>
        </p:spPr>
        <p:txBody>
          <a:bodyPr wrap="square" rtlCol="0">
            <a:spAutoFit/>
          </a:bodyPr>
          <a:lstStyle/>
          <a:p>
            <a:pPr algn="just"/>
            <a:r>
              <a:rPr lang="fr-FR" sz="2400" dirty="0"/>
              <a:t>« La mondialisation actuelle n’est que le troisième acte d’une histoire commencée il y a un demi-millénaire. Le premier s’est ouvert par la découverte de l’Amérique au XVIe siècle. C’est l’âge des conquistadores espagnols. Le deuxième se joue au XIXe siècle. C’est l’âge des marchands anglais »</a:t>
            </a:r>
          </a:p>
        </p:txBody>
      </p:sp>
    </p:spTree>
    <p:extLst>
      <p:ext uri="{BB962C8B-B14F-4D97-AF65-F5344CB8AC3E}">
        <p14:creationId xmlns:p14="http://schemas.microsoft.com/office/powerpoint/2010/main" val="1256816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1 : Du coté des biens : une forte croissance du commerce international</a:t>
            </a:r>
          </a:p>
        </p:txBody>
      </p:sp>
      <p:pic>
        <p:nvPicPr>
          <p:cNvPr id="7" name="Image 6"/>
          <p:cNvPicPr/>
          <p:nvPr/>
        </p:nvPicPr>
        <p:blipFill>
          <a:blip r:embed="rId2" cstate="print"/>
          <a:stretch>
            <a:fillRect/>
          </a:stretch>
        </p:blipFill>
        <p:spPr>
          <a:xfrm>
            <a:off x="3566160" y="2213474"/>
            <a:ext cx="5260159" cy="3625623"/>
          </a:xfrm>
          <a:prstGeom prst="rect">
            <a:avLst/>
          </a:prstGeom>
        </p:spPr>
      </p:pic>
      <p:sp>
        <p:nvSpPr>
          <p:cNvPr id="3" name="ZoneTexte 2"/>
          <p:cNvSpPr txBox="1"/>
          <p:nvPr/>
        </p:nvSpPr>
        <p:spPr>
          <a:xfrm>
            <a:off x="9013371" y="2213474"/>
            <a:ext cx="2452359" cy="2585323"/>
          </a:xfrm>
          <a:prstGeom prst="rect">
            <a:avLst/>
          </a:prstGeom>
          <a:noFill/>
        </p:spPr>
        <p:txBody>
          <a:bodyPr wrap="square" rtlCol="0">
            <a:spAutoFit/>
          </a:bodyPr>
          <a:lstStyle/>
          <a:p>
            <a:r>
              <a:rPr lang="fr-FR" dirty="0"/>
              <a:t>Source : </a:t>
            </a:r>
            <a:r>
              <a:rPr lang="fr-FR" dirty="0" err="1"/>
              <a:t>Allegret</a:t>
            </a:r>
            <a:r>
              <a:rPr lang="fr-FR" dirty="0"/>
              <a:t> et Le </a:t>
            </a:r>
            <a:r>
              <a:rPr lang="fr-FR" dirty="0" err="1"/>
              <a:t>Merrer</a:t>
            </a:r>
            <a:r>
              <a:rPr lang="fr-FR" dirty="0"/>
              <a:t> (2007) à partir d </a:t>
            </a:r>
            <a:r>
              <a:rPr lang="fr-FR" dirty="0" err="1"/>
              <a:t>O'Rourke</a:t>
            </a:r>
            <a:r>
              <a:rPr lang="fr-FR" dirty="0"/>
              <a:t> &amp; Williamson « </a:t>
            </a:r>
            <a:r>
              <a:rPr lang="fr-FR" dirty="0" err="1"/>
              <a:t>Globalization</a:t>
            </a:r>
            <a:r>
              <a:rPr lang="fr-FR" dirty="0"/>
              <a:t> and </a:t>
            </a:r>
            <a:r>
              <a:rPr lang="fr-FR" dirty="0" err="1"/>
              <a:t>History</a:t>
            </a:r>
            <a:r>
              <a:rPr lang="fr-FR" dirty="0"/>
              <a:t> : the </a:t>
            </a:r>
            <a:r>
              <a:rPr lang="fr-FR" dirty="0" err="1"/>
              <a:t>evolution</a:t>
            </a:r>
            <a:r>
              <a:rPr lang="fr-FR" dirty="0"/>
              <a:t> of a </a:t>
            </a:r>
            <a:r>
              <a:rPr lang="fr-FR" dirty="0" err="1"/>
              <a:t>ninetteenth</a:t>
            </a:r>
            <a:r>
              <a:rPr lang="fr-FR" dirty="0"/>
              <a:t> </a:t>
            </a:r>
            <a:r>
              <a:rPr lang="fr-FR" dirty="0" err="1"/>
              <a:t>century</a:t>
            </a:r>
            <a:r>
              <a:rPr lang="fr-FR" dirty="0"/>
              <a:t> </a:t>
            </a:r>
            <a:r>
              <a:rPr lang="fr-FR" dirty="0" err="1"/>
              <a:t>atlantic</a:t>
            </a:r>
            <a:r>
              <a:rPr lang="fr-FR" dirty="0"/>
              <a:t> </a:t>
            </a:r>
            <a:r>
              <a:rPr lang="fr-FR" dirty="0" err="1"/>
              <a:t>economy</a:t>
            </a:r>
            <a:r>
              <a:rPr lang="fr-FR" dirty="0"/>
              <a:t> (2001) </a:t>
            </a:r>
          </a:p>
          <a:p>
            <a:endParaRPr lang="fr-FR" dirty="0"/>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16</a:t>
            </a:fld>
            <a:endParaRPr lang="en-US" dirty="0"/>
          </a:p>
        </p:txBody>
      </p:sp>
    </p:spTree>
    <p:extLst>
      <p:ext uri="{BB962C8B-B14F-4D97-AF65-F5344CB8AC3E}">
        <p14:creationId xmlns:p14="http://schemas.microsoft.com/office/powerpoint/2010/main" val="1642559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1 : Du coté des biens : une forte croissance du commerce international</a:t>
            </a:r>
          </a:p>
        </p:txBody>
      </p:sp>
      <p:graphicFrame>
        <p:nvGraphicFramePr>
          <p:cNvPr id="4" name="Tableau 3"/>
          <p:cNvGraphicFramePr>
            <a:graphicFrameLocks noGrp="1"/>
          </p:cNvGraphicFramePr>
          <p:nvPr>
            <p:extLst>
              <p:ext uri="{D42A27DB-BD31-4B8C-83A1-F6EECF244321}">
                <p14:modId xmlns:p14="http://schemas.microsoft.com/office/powerpoint/2010/main" val="2008477719"/>
              </p:ext>
            </p:extLst>
          </p:nvPr>
        </p:nvGraphicFramePr>
        <p:xfrm>
          <a:off x="5014579" y="2302366"/>
          <a:ext cx="4557806" cy="3618324"/>
        </p:xfrm>
        <a:graphic>
          <a:graphicData uri="http://schemas.openxmlformats.org/drawingml/2006/table">
            <a:tbl>
              <a:tblPr firstRow="1" firstCol="1" lastRow="1" lastCol="1" bandRow="1" bandCol="1">
                <a:tableStyleId>{5C22544A-7EE6-4342-B048-85BDC9FD1C3A}</a:tableStyleId>
              </a:tblPr>
              <a:tblGrid>
                <a:gridCol w="2136422">
                  <a:extLst>
                    <a:ext uri="{9D8B030D-6E8A-4147-A177-3AD203B41FA5}">
                      <a16:colId xmlns:a16="http://schemas.microsoft.com/office/drawing/2014/main" val="1163328808"/>
                    </a:ext>
                  </a:extLst>
                </a:gridCol>
                <a:gridCol w="2136422">
                  <a:extLst>
                    <a:ext uri="{9D8B030D-6E8A-4147-A177-3AD203B41FA5}">
                      <a16:colId xmlns:a16="http://schemas.microsoft.com/office/drawing/2014/main" val="2170516599"/>
                    </a:ext>
                  </a:extLst>
                </a:gridCol>
                <a:gridCol w="284962">
                  <a:extLst>
                    <a:ext uri="{9D8B030D-6E8A-4147-A177-3AD203B41FA5}">
                      <a16:colId xmlns:a16="http://schemas.microsoft.com/office/drawing/2014/main" val="2476890754"/>
                    </a:ext>
                  </a:extLst>
                </a:gridCol>
              </a:tblGrid>
              <a:tr h="455297">
                <a:tc>
                  <a:txBody>
                    <a:bodyPr/>
                    <a:lstStyle/>
                    <a:p>
                      <a:pPr marL="53975" algn="just">
                        <a:spcBef>
                          <a:spcPts val="325"/>
                        </a:spcBef>
                        <a:spcAft>
                          <a:spcPts val="0"/>
                        </a:spcAft>
                      </a:pPr>
                      <a:r>
                        <a:rPr lang="en-US" sz="2400" spc="-20" dirty="0">
                          <a:effectLst/>
                        </a:rPr>
                        <a:t>year</a:t>
                      </a:r>
                      <a:endParaRPr lang="fr-FR"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53975" algn="just">
                        <a:spcBef>
                          <a:spcPts val="325"/>
                        </a:spcBef>
                        <a:spcAft>
                          <a:spcPts val="0"/>
                        </a:spcAft>
                      </a:pPr>
                      <a:r>
                        <a:rPr lang="en-US" sz="2400" spc="-10">
                          <a:effectLst/>
                        </a:rPr>
                        <a:t>ratio</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rowSpan="8">
                  <a:txBody>
                    <a:bodyPr/>
                    <a:lstStyle/>
                    <a:p>
                      <a:pPr marL="51435" algn="just">
                        <a:spcBef>
                          <a:spcPts val="305"/>
                        </a:spcBef>
                        <a:spcAft>
                          <a:spcPts val="0"/>
                        </a:spcAft>
                      </a:pPr>
                      <a:r>
                        <a:rPr lang="en-US" sz="1000">
                          <a:effectLst/>
                        </a:rPr>
                        <a:t> </a:t>
                      </a:r>
                      <a:endParaRPr lang="fr-F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07075059"/>
                  </a:ext>
                </a:extLst>
              </a:tr>
              <a:tr h="451861">
                <a:tc>
                  <a:txBody>
                    <a:bodyPr/>
                    <a:lstStyle/>
                    <a:p>
                      <a:pPr marL="53975" algn="just">
                        <a:spcBef>
                          <a:spcPts val="305"/>
                        </a:spcBef>
                        <a:spcAft>
                          <a:spcPts val="0"/>
                        </a:spcAft>
                      </a:pPr>
                      <a:r>
                        <a:rPr lang="en-US" sz="2400" spc="-20">
                          <a:effectLst/>
                        </a:rPr>
                        <a:t>1820</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53975" algn="just">
                        <a:spcBef>
                          <a:spcPts val="305"/>
                        </a:spcBef>
                        <a:spcAft>
                          <a:spcPts val="0"/>
                        </a:spcAft>
                      </a:pPr>
                      <a:r>
                        <a:rPr lang="en-US" sz="2400">
                          <a:effectLst/>
                        </a:rPr>
                        <a:t>1</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vMerge="1">
                  <a:txBody>
                    <a:bodyPr/>
                    <a:lstStyle/>
                    <a:p>
                      <a:endParaRPr lang="fr-FR"/>
                    </a:p>
                  </a:txBody>
                  <a:tcPr/>
                </a:tc>
                <a:extLst>
                  <a:ext uri="{0D108BD9-81ED-4DB2-BD59-A6C34878D82A}">
                    <a16:rowId xmlns:a16="http://schemas.microsoft.com/office/drawing/2014/main" val="2839661417"/>
                  </a:ext>
                </a:extLst>
              </a:tr>
              <a:tr h="451861">
                <a:tc>
                  <a:txBody>
                    <a:bodyPr/>
                    <a:lstStyle/>
                    <a:p>
                      <a:pPr marL="53975" algn="just">
                        <a:spcBef>
                          <a:spcPts val="305"/>
                        </a:spcBef>
                        <a:spcAft>
                          <a:spcPts val="0"/>
                        </a:spcAft>
                      </a:pPr>
                      <a:r>
                        <a:rPr lang="en-US" sz="2400" spc="-20">
                          <a:effectLst/>
                        </a:rPr>
                        <a:t>1870</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53975" algn="just">
                        <a:spcBef>
                          <a:spcPts val="305"/>
                        </a:spcBef>
                        <a:spcAft>
                          <a:spcPts val="0"/>
                        </a:spcAft>
                      </a:pPr>
                      <a:r>
                        <a:rPr lang="en-US" sz="2400" spc="-25">
                          <a:effectLst/>
                        </a:rPr>
                        <a:t>4.6</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vMerge="1">
                  <a:txBody>
                    <a:bodyPr/>
                    <a:lstStyle/>
                    <a:p>
                      <a:endParaRPr lang="fr-FR"/>
                    </a:p>
                  </a:txBody>
                  <a:tcPr/>
                </a:tc>
                <a:extLst>
                  <a:ext uri="{0D108BD9-81ED-4DB2-BD59-A6C34878D82A}">
                    <a16:rowId xmlns:a16="http://schemas.microsoft.com/office/drawing/2014/main" val="1444657336"/>
                  </a:ext>
                </a:extLst>
              </a:tr>
              <a:tr h="451861">
                <a:tc>
                  <a:txBody>
                    <a:bodyPr/>
                    <a:lstStyle/>
                    <a:p>
                      <a:pPr marL="53975" algn="just">
                        <a:spcBef>
                          <a:spcPts val="305"/>
                        </a:spcBef>
                        <a:spcAft>
                          <a:spcPts val="0"/>
                        </a:spcAft>
                      </a:pPr>
                      <a:r>
                        <a:rPr lang="en-US" sz="2400" spc="-20">
                          <a:effectLst/>
                        </a:rPr>
                        <a:t>1913</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53975" algn="just">
                        <a:spcBef>
                          <a:spcPts val="305"/>
                        </a:spcBef>
                        <a:spcAft>
                          <a:spcPts val="0"/>
                        </a:spcAft>
                      </a:pPr>
                      <a:r>
                        <a:rPr lang="en-US" sz="2400" spc="-25">
                          <a:effectLst/>
                        </a:rPr>
                        <a:t>7.9</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vMerge="1">
                  <a:txBody>
                    <a:bodyPr/>
                    <a:lstStyle/>
                    <a:p>
                      <a:endParaRPr lang="fr-FR"/>
                    </a:p>
                  </a:txBody>
                  <a:tcPr/>
                </a:tc>
                <a:extLst>
                  <a:ext uri="{0D108BD9-81ED-4DB2-BD59-A6C34878D82A}">
                    <a16:rowId xmlns:a16="http://schemas.microsoft.com/office/drawing/2014/main" val="1446970636"/>
                  </a:ext>
                </a:extLst>
              </a:tr>
              <a:tr h="451861">
                <a:tc>
                  <a:txBody>
                    <a:bodyPr/>
                    <a:lstStyle/>
                    <a:p>
                      <a:pPr marL="53975" algn="just">
                        <a:spcBef>
                          <a:spcPts val="305"/>
                        </a:spcBef>
                        <a:spcAft>
                          <a:spcPts val="0"/>
                        </a:spcAft>
                      </a:pPr>
                      <a:r>
                        <a:rPr lang="en-US" sz="2400" spc="-20">
                          <a:effectLst/>
                        </a:rPr>
                        <a:t>1929</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53975" algn="just">
                        <a:spcBef>
                          <a:spcPts val="305"/>
                        </a:spcBef>
                        <a:spcAft>
                          <a:spcPts val="0"/>
                        </a:spcAft>
                      </a:pPr>
                      <a:r>
                        <a:rPr lang="en-US" sz="2400" spc="-25">
                          <a:effectLst/>
                        </a:rPr>
                        <a:t>9.0</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vMerge="1">
                  <a:txBody>
                    <a:bodyPr/>
                    <a:lstStyle/>
                    <a:p>
                      <a:endParaRPr lang="fr-FR"/>
                    </a:p>
                  </a:txBody>
                  <a:tcPr/>
                </a:tc>
                <a:extLst>
                  <a:ext uri="{0D108BD9-81ED-4DB2-BD59-A6C34878D82A}">
                    <a16:rowId xmlns:a16="http://schemas.microsoft.com/office/drawing/2014/main" val="2805268840"/>
                  </a:ext>
                </a:extLst>
              </a:tr>
              <a:tr h="451861">
                <a:tc>
                  <a:txBody>
                    <a:bodyPr/>
                    <a:lstStyle/>
                    <a:p>
                      <a:pPr marL="53975" algn="just">
                        <a:spcBef>
                          <a:spcPts val="305"/>
                        </a:spcBef>
                        <a:spcAft>
                          <a:spcPts val="0"/>
                        </a:spcAft>
                      </a:pPr>
                      <a:r>
                        <a:rPr lang="en-US" sz="2400" spc="-20">
                          <a:effectLst/>
                        </a:rPr>
                        <a:t>1950</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53975" algn="just">
                        <a:spcBef>
                          <a:spcPts val="305"/>
                        </a:spcBef>
                        <a:spcAft>
                          <a:spcPts val="0"/>
                        </a:spcAft>
                      </a:pPr>
                      <a:r>
                        <a:rPr lang="en-US" sz="2400" spc="-25">
                          <a:effectLst/>
                        </a:rPr>
                        <a:t>5.5</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vMerge="1">
                  <a:txBody>
                    <a:bodyPr/>
                    <a:lstStyle/>
                    <a:p>
                      <a:endParaRPr lang="fr-FR"/>
                    </a:p>
                  </a:txBody>
                  <a:tcPr/>
                </a:tc>
                <a:extLst>
                  <a:ext uri="{0D108BD9-81ED-4DB2-BD59-A6C34878D82A}">
                    <a16:rowId xmlns:a16="http://schemas.microsoft.com/office/drawing/2014/main" val="396278839"/>
                  </a:ext>
                </a:extLst>
              </a:tr>
              <a:tr h="451861">
                <a:tc>
                  <a:txBody>
                    <a:bodyPr/>
                    <a:lstStyle/>
                    <a:p>
                      <a:pPr marL="53975" algn="just">
                        <a:spcBef>
                          <a:spcPts val="305"/>
                        </a:spcBef>
                        <a:spcAft>
                          <a:spcPts val="0"/>
                        </a:spcAft>
                      </a:pPr>
                      <a:r>
                        <a:rPr lang="en-US" sz="2400" spc="-20">
                          <a:effectLst/>
                        </a:rPr>
                        <a:t>1973</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53975" algn="just">
                        <a:spcBef>
                          <a:spcPts val="305"/>
                        </a:spcBef>
                        <a:spcAft>
                          <a:spcPts val="0"/>
                        </a:spcAft>
                      </a:pPr>
                      <a:r>
                        <a:rPr lang="en-US" sz="2400" spc="-20">
                          <a:effectLst/>
                        </a:rPr>
                        <a:t>10.5</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vMerge="1">
                  <a:txBody>
                    <a:bodyPr/>
                    <a:lstStyle/>
                    <a:p>
                      <a:endParaRPr lang="fr-FR"/>
                    </a:p>
                  </a:txBody>
                  <a:tcPr/>
                </a:tc>
                <a:extLst>
                  <a:ext uri="{0D108BD9-81ED-4DB2-BD59-A6C34878D82A}">
                    <a16:rowId xmlns:a16="http://schemas.microsoft.com/office/drawing/2014/main" val="1999978881"/>
                  </a:ext>
                </a:extLst>
              </a:tr>
              <a:tr h="451861">
                <a:tc>
                  <a:txBody>
                    <a:bodyPr/>
                    <a:lstStyle/>
                    <a:p>
                      <a:pPr marL="53975" algn="just">
                        <a:spcBef>
                          <a:spcPts val="305"/>
                        </a:spcBef>
                        <a:spcAft>
                          <a:spcPts val="0"/>
                        </a:spcAft>
                      </a:pPr>
                      <a:r>
                        <a:rPr lang="en-US" sz="2400" spc="-20">
                          <a:effectLst/>
                        </a:rPr>
                        <a:t>1998</a:t>
                      </a:r>
                      <a:endParaRPr lang="fr-FR"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53975" algn="just">
                        <a:spcBef>
                          <a:spcPts val="305"/>
                        </a:spcBef>
                        <a:spcAft>
                          <a:spcPts val="0"/>
                        </a:spcAft>
                      </a:pPr>
                      <a:r>
                        <a:rPr lang="en-US" sz="2400" spc="-20" dirty="0">
                          <a:effectLst/>
                        </a:rPr>
                        <a:t>17.2</a:t>
                      </a:r>
                      <a:endParaRPr lang="fr-FR"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vMerge="1">
                  <a:txBody>
                    <a:bodyPr/>
                    <a:lstStyle/>
                    <a:p>
                      <a:endParaRPr lang="fr-FR"/>
                    </a:p>
                  </a:txBody>
                  <a:tcPr/>
                </a:tc>
                <a:extLst>
                  <a:ext uri="{0D108BD9-81ED-4DB2-BD59-A6C34878D82A}">
                    <a16:rowId xmlns:a16="http://schemas.microsoft.com/office/drawing/2014/main" val="763641176"/>
                  </a:ext>
                </a:extLst>
              </a:tr>
            </a:tbl>
          </a:graphicData>
        </a:graphic>
      </p:graphicFrame>
      <p:sp>
        <p:nvSpPr>
          <p:cNvPr id="5" name="Rectangle 1"/>
          <p:cNvSpPr>
            <a:spLocks noChangeArrowheads="1"/>
          </p:cNvSpPr>
          <p:nvPr/>
        </p:nvSpPr>
        <p:spPr bwMode="auto">
          <a:xfrm>
            <a:off x="9572385" y="2711582"/>
            <a:ext cx="2105809"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Source : Angus </a:t>
            </a:r>
            <a:r>
              <a:rPr kumimoji="0" lang="fr-FR" altLang="fr-FR"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Maddison</a:t>
            </a:r>
            <a:r>
              <a:rPr kumimoji="0" lang="fr-FR" altLang="fr-FR"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The World </a:t>
            </a:r>
            <a:r>
              <a:rPr kumimoji="0" lang="fr-FR" altLang="fr-FR"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Economy</a:t>
            </a:r>
            <a:r>
              <a:rPr kumimoji="0" lang="fr-FR" altLang="fr-FR"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A </a:t>
            </a:r>
            <a:r>
              <a:rPr kumimoji="0" lang="fr-FR" altLang="fr-FR"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Millennial</a:t>
            </a:r>
            <a:r>
              <a:rPr kumimoji="0" lang="fr-FR" altLang="fr-FR"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Perspective », 2001</a:t>
            </a:r>
            <a:endParaRPr kumimoji="0" lang="fr-FR" altLang="fr-FR" b="0" i="0" u="none" strike="noStrike" cap="none" normalizeH="0" baseline="0" dirty="0">
              <a:ln>
                <a:noFill/>
              </a:ln>
              <a:solidFill>
                <a:schemeClr val="tx1"/>
              </a:solidFill>
              <a:effectLst/>
              <a:latin typeface="Arial" panose="020B0604020202020204" pitchFamily="34" charset="0"/>
            </a:endParaRPr>
          </a:p>
        </p:txBody>
      </p:sp>
      <p:sp>
        <p:nvSpPr>
          <p:cNvPr id="8" name="ZoneTexte 7"/>
          <p:cNvSpPr txBox="1"/>
          <p:nvPr/>
        </p:nvSpPr>
        <p:spPr>
          <a:xfrm>
            <a:off x="4872446" y="1728426"/>
            <a:ext cx="5298245" cy="369332"/>
          </a:xfrm>
          <a:prstGeom prst="rect">
            <a:avLst/>
          </a:prstGeom>
          <a:noFill/>
        </p:spPr>
        <p:txBody>
          <a:bodyPr wrap="none" rtlCol="0">
            <a:spAutoFit/>
          </a:bodyPr>
          <a:lstStyle/>
          <a:p>
            <a:r>
              <a:rPr lang="fr-FR" dirty="0"/>
              <a:t>Ratio marchandises mondiales exportées/PIB mondial</a:t>
            </a:r>
          </a:p>
        </p:txBody>
      </p:sp>
      <p:sp>
        <p:nvSpPr>
          <p:cNvPr id="7" name="Espace réservé du numéro de diapositive 6"/>
          <p:cNvSpPr>
            <a:spLocks noGrp="1"/>
          </p:cNvSpPr>
          <p:nvPr>
            <p:ph type="sldNum" sz="quarter" idx="12"/>
          </p:nvPr>
        </p:nvSpPr>
        <p:spPr/>
        <p:txBody>
          <a:bodyPr/>
          <a:lstStyle/>
          <a:p>
            <a:fld id="{4FAB73BC-B049-4115-A692-8D63A059BFB8}" type="slidenum">
              <a:rPr lang="en-US" smtClean="0"/>
              <a:pPr/>
              <a:t>17</a:t>
            </a:fld>
            <a:endParaRPr lang="en-US" dirty="0"/>
          </a:p>
        </p:txBody>
      </p:sp>
    </p:spTree>
    <p:extLst>
      <p:ext uri="{BB962C8B-B14F-4D97-AF65-F5344CB8AC3E}">
        <p14:creationId xmlns:p14="http://schemas.microsoft.com/office/powerpoint/2010/main" val="459133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1 : Du coté des biens : une forte croissance du commerce international</a:t>
            </a:r>
          </a:p>
        </p:txBody>
      </p:sp>
      <p:sp>
        <p:nvSpPr>
          <p:cNvPr id="4" name="Espace réservé du numéro de diapositive 3"/>
          <p:cNvSpPr>
            <a:spLocks noGrp="1"/>
          </p:cNvSpPr>
          <p:nvPr>
            <p:ph type="sldNum" sz="quarter" idx="12"/>
          </p:nvPr>
        </p:nvSpPr>
        <p:spPr/>
        <p:txBody>
          <a:bodyPr/>
          <a:lstStyle/>
          <a:p>
            <a:fld id="{4FAB73BC-B049-4115-A692-8D63A059BFB8}" type="slidenum">
              <a:rPr lang="en-US" smtClean="0"/>
              <a:pPr/>
              <a:t>18</a:t>
            </a:fld>
            <a:endParaRPr lang="en-US" dirty="0"/>
          </a:p>
        </p:txBody>
      </p:sp>
      <p:pic>
        <p:nvPicPr>
          <p:cNvPr id="3" name="Image 2"/>
          <p:cNvPicPr>
            <a:picLocks noChangeAspect="1"/>
          </p:cNvPicPr>
          <p:nvPr/>
        </p:nvPicPr>
        <p:blipFill>
          <a:blip r:embed="rId2"/>
          <a:stretch>
            <a:fillRect/>
          </a:stretch>
        </p:blipFill>
        <p:spPr>
          <a:xfrm>
            <a:off x="3791702" y="1616280"/>
            <a:ext cx="7984808" cy="4723786"/>
          </a:xfrm>
          <a:prstGeom prst="rect">
            <a:avLst/>
          </a:prstGeom>
        </p:spPr>
      </p:pic>
      <p:sp>
        <p:nvSpPr>
          <p:cNvPr id="5" name="ZoneTexte 4"/>
          <p:cNvSpPr txBox="1"/>
          <p:nvPr/>
        </p:nvSpPr>
        <p:spPr>
          <a:xfrm>
            <a:off x="3790606" y="6368427"/>
            <a:ext cx="7985904" cy="369332"/>
          </a:xfrm>
          <a:prstGeom prst="rect">
            <a:avLst/>
          </a:prstGeom>
          <a:noFill/>
        </p:spPr>
        <p:txBody>
          <a:bodyPr wrap="none" rtlCol="0">
            <a:spAutoFit/>
          </a:bodyPr>
          <a:lstStyle/>
          <a:p>
            <a:r>
              <a:rPr lang="fr-FR" dirty="0"/>
              <a:t>Angus </a:t>
            </a:r>
            <a:r>
              <a:rPr lang="fr-FR" dirty="0" err="1"/>
              <a:t>Maddison</a:t>
            </a:r>
            <a:r>
              <a:rPr lang="fr-FR" dirty="0"/>
              <a:t>, « l’économie mondiale, une perspective millénaire », OCDE, 2001</a:t>
            </a:r>
          </a:p>
        </p:txBody>
      </p:sp>
      <p:sp>
        <p:nvSpPr>
          <p:cNvPr id="8" name="Ellipse 7"/>
          <p:cNvSpPr/>
          <p:nvPr/>
        </p:nvSpPr>
        <p:spPr>
          <a:xfrm>
            <a:off x="6715125" y="3424428"/>
            <a:ext cx="419100" cy="238125"/>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728625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569660"/>
          </a:xfrm>
          <a:prstGeom prst="rect">
            <a:avLst/>
          </a:prstGeom>
          <a:noFill/>
        </p:spPr>
        <p:txBody>
          <a:bodyPr wrap="square" rtlCol="0">
            <a:spAutoFit/>
          </a:bodyPr>
          <a:lstStyle/>
          <a:p>
            <a:pPr algn="ctr"/>
            <a:r>
              <a:rPr lang="fr-FR" sz="3200" b="1" dirty="0">
                <a:solidFill>
                  <a:srgbClr val="D25814"/>
                </a:solidFill>
              </a:rPr>
              <a:t>2 : Du coté des flux financiers : le développement des flux de capitaux internationaux</a:t>
            </a:r>
          </a:p>
        </p:txBody>
      </p:sp>
      <p:sp>
        <p:nvSpPr>
          <p:cNvPr id="3" name="ZoneTexte 2"/>
          <p:cNvSpPr txBox="1"/>
          <p:nvPr/>
        </p:nvSpPr>
        <p:spPr>
          <a:xfrm>
            <a:off x="3762103" y="2108723"/>
            <a:ext cx="7850776" cy="3693319"/>
          </a:xfrm>
          <a:prstGeom prst="rect">
            <a:avLst/>
          </a:prstGeom>
          <a:noFill/>
        </p:spPr>
        <p:txBody>
          <a:bodyPr wrap="square" rtlCol="0">
            <a:spAutoFit/>
          </a:bodyPr>
          <a:lstStyle/>
          <a:p>
            <a:pPr algn="just"/>
            <a:r>
              <a:rPr lang="fr-FR" dirty="0"/>
              <a:t>« </a:t>
            </a:r>
            <a:r>
              <a:rPr lang="fr-FR" i="1" dirty="0"/>
              <a:t>Des torrents d’actions et d’investissements directs furent déversés des pays développés vers le Nouveau Monde et vers les pays en voie de développement, aux marges de l’Europe et de l’Asie. </a:t>
            </a:r>
            <a:r>
              <a:rPr lang="fr-FR" i="1" u="sng" dirty="0"/>
              <a:t>Certaines années, la Grande-Bretagne exporta jusqu’à 9 % de son Pib en capitaux</a:t>
            </a:r>
            <a:r>
              <a:rPr lang="fr-FR" i="1" dirty="0"/>
              <a:t>, tandis que d’autres pays européens s’approchèrent de ce chiffre. </a:t>
            </a:r>
            <a:r>
              <a:rPr lang="fr-FR" i="1" u="sng" dirty="0"/>
              <a:t>De 1887 à 1913, le volume net des investissements français à l’étranger représentait environ 3,5 % du revenu national </a:t>
            </a:r>
            <a:r>
              <a:rPr lang="fr-FR" i="1" dirty="0"/>
              <a:t>- une proportion plus importante qu’aujourd’hui. Les Français envoyaient leur épargne partout dans le monde, et particulièrement en </a:t>
            </a:r>
            <a:r>
              <a:rPr lang="fr-FR" i="1" u="sng" dirty="0"/>
              <a:t>Russie</a:t>
            </a:r>
            <a:r>
              <a:rPr lang="fr-FR" i="1" dirty="0"/>
              <a:t>, dans l’Empire ottoman et en Amérique latine. Et déjà les industriels français délocalisaient la production pour s’implanter en Europe de l’Est, en Asie mineure et ailleurs ».</a:t>
            </a:r>
          </a:p>
          <a:p>
            <a:endParaRPr lang="fr-FR" dirty="0"/>
          </a:p>
          <a:p>
            <a:pPr algn="r"/>
            <a:r>
              <a:rPr lang="fr-FR" i="1" dirty="0"/>
              <a:t>Suzanne Berger, « Notre première mondialisation », 2003 p.7</a:t>
            </a:r>
            <a:endParaRPr lang="fr-FR" dirty="0"/>
          </a:p>
          <a:p>
            <a:endParaRPr lang="fr-FR" dirty="0"/>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19</a:t>
            </a:fld>
            <a:endParaRPr lang="en-US" dirty="0"/>
          </a:p>
        </p:txBody>
      </p:sp>
    </p:spTree>
    <p:extLst>
      <p:ext uri="{BB962C8B-B14F-4D97-AF65-F5344CB8AC3E}">
        <p14:creationId xmlns:p14="http://schemas.microsoft.com/office/powerpoint/2010/main" val="3604503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569660"/>
          </a:xfrm>
          <a:prstGeom prst="rect">
            <a:avLst/>
          </a:prstGeom>
          <a:noFill/>
        </p:spPr>
        <p:txBody>
          <a:bodyPr wrap="square" rtlCol="0">
            <a:spAutoFit/>
          </a:bodyPr>
          <a:lstStyle/>
          <a:p>
            <a:pPr algn="ctr"/>
            <a:r>
              <a:rPr lang="fr-FR" sz="3200" b="1" dirty="0">
                <a:solidFill>
                  <a:srgbClr val="D25814"/>
                </a:solidFill>
              </a:rPr>
              <a:t>2 : Du coté des flux financiers : le développement des flux de capitaux internationaux</a:t>
            </a:r>
          </a:p>
        </p:txBody>
      </p:sp>
      <p:sp>
        <p:nvSpPr>
          <p:cNvPr id="3" name="ZoneTexte 2"/>
          <p:cNvSpPr txBox="1"/>
          <p:nvPr/>
        </p:nvSpPr>
        <p:spPr>
          <a:xfrm>
            <a:off x="3762103" y="2108723"/>
            <a:ext cx="7850776" cy="2862322"/>
          </a:xfrm>
          <a:prstGeom prst="rect">
            <a:avLst/>
          </a:prstGeom>
          <a:noFill/>
        </p:spPr>
        <p:txBody>
          <a:bodyPr wrap="square" rtlCol="0">
            <a:spAutoFit/>
          </a:bodyPr>
          <a:lstStyle/>
          <a:p>
            <a:pPr algn="just"/>
            <a:r>
              <a:rPr lang="fr-FR" dirty="0"/>
              <a:t>A partir des années 1870, il y eut des sorties massives de capitaux britanniques destinés à financer des investissements outre–mer. Le </a:t>
            </a:r>
            <a:r>
              <a:rPr lang="fr-FR" u="sng" dirty="0"/>
              <a:t>Royaume–Uni orienta la moitié de son épargne vers les pays étrangers</a:t>
            </a:r>
            <a:r>
              <a:rPr lang="fr-FR" dirty="0"/>
              <a:t>. Les investissements français, allemands et hollandais étaient également substantiels. En 1913, les avoirs britanniques à l’étranger représentaient une fois et demie son PIB et, compte tenu des revenus qu’ils procuraient, </a:t>
            </a:r>
            <a:r>
              <a:rPr lang="fr-FR" u="sng" dirty="0"/>
              <a:t>le revenu national était supérieur de plus de 9 pour cent au PIB du pays</a:t>
            </a:r>
            <a:r>
              <a:rPr lang="fr-FR" dirty="0"/>
              <a:t>.</a:t>
            </a:r>
          </a:p>
          <a:p>
            <a:pPr algn="just"/>
            <a:endParaRPr lang="fr-FR" dirty="0"/>
          </a:p>
          <a:p>
            <a:pPr algn="r"/>
            <a:r>
              <a:rPr lang="fr-FR" dirty="0"/>
              <a:t>Angus </a:t>
            </a:r>
            <a:r>
              <a:rPr lang="fr-FR" dirty="0" err="1"/>
              <a:t>Maddison</a:t>
            </a:r>
            <a:r>
              <a:rPr lang="fr-FR" i="1" dirty="0"/>
              <a:t>, « l’économie mondiale, une perspective millénaire », 2003 p.105</a:t>
            </a:r>
            <a:endParaRPr lang="fr-FR" dirty="0"/>
          </a:p>
          <a:p>
            <a:endParaRPr lang="fr-FR" dirty="0"/>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20</a:t>
            </a:fld>
            <a:endParaRPr lang="en-US" dirty="0"/>
          </a:p>
        </p:txBody>
      </p:sp>
    </p:spTree>
    <p:extLst>
      <p:ext uri="{BB962C8B-B14F-4D97-AF65-F5344CB8AC3E}">
        <p14:creationId xmlns:p14="http://schemas.microsoft.com/office/powerpoint/2010/main" val="2007999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762103" y="339007"/>
            <a:ext cx="7352049" cy="1569660"/>
          </a:xfrm>
          <a:prstGeom prst="rect">
            <a:avLst/>
          </a:prstGeom>
          <a:noFill/>
        </p:spPr>
        <p:txBody>
          <a:bodyPr wrap="square" rtlCol="0">
            <a:spAutoFit/>
          </a:bodyPr>
          <a:lstStyle/>
          <a:p>
            <a:pPr algn="ctr"/>
            <a:r>
              <a:rPr lang="fr-FR" sz="3200" b="1" dirty="0">
                <a:solidFill>
                  <a:srgbClr val="D25814"/>
                </a:solidFill>
              </a:rPr>
              <a:t>2 : Du coté des flux financiers : le développement des flux de capitaux internationaux</a:t>
            </a:r>
          </a:p>
        </p:txBody>
      </p:sp>
      <p:sp>
        <p:nvSpPr>
          <p:cNvPr id="3" name="ZoneTexte 2"/>
          <p:cNvSpPr txBox="1"/>
          <p:nvPr/>
        </p:nvSpPr>
        <p:spPr>
          <a:xfrm>
            <a:off x="3762103" y="1908667"/>
            <a:ext cx="7850776" cy="4801314"/>
          </a:xfrm>
          <a:prstGeom prst="rect">
            <a:avLst/>
          </a:prstGeom>
          <a:noFill/>
        </p:spPr>
        <p:txBody>
          <a:bodyPr wrap="square" rtlCol="0">
            <a:spAutoFit/>
          </a:bodyPr>
          <a:lstStyle/>
          <a:p>
            <a:pPr algn="just"/>
            <a:r>
              <a:rPr lang="fr-FR" dirty="0"/>
              <a:t>« Un Londonien, sirotant son thé dans son lit, pouvait commander par téléphone divers produits dans le monde entier et dans la quantité souhaitée, et compter sur une livraison rapide à domicile ; </a:t>
            </a:r>
            <a:r>
              <a:rPr lang="fr-FR" u="sng" dirty="0"/>
              <a:t>il pouvait au même moment et par le même moyen risquer sa richesse dans des ressources naturelles ou une nouvelle entreprise dans n’importe quelle partie du monde</a:t>
            </a:r>
            <a:r>
              <a:rPr lang="fr-FR" dirty="0"/>
              <a:t>. Il pouvait, si tel était son désir, trouver sur le champ un moyen de transport confortable et bon marché pour n’importe quel pays sous n’importe quelle latitude, </a:t>
            </a:r>
            <a:r>
              <a:rPr lang="fr-FR" u="sng" dirty="0"/>
              <a:t>sans avoir à fournir de passeport ni se soumettre à une quelconque formalité </a:t>
            </a:r>
            <a:r>
              <a:rPr lang="fr-FR" dirty="0"/>
              <a:t>; il pouvait envoyer son serviteur à la banque voisine pour y chercher la quantité de métal précieux voulue et se rendre ensuite à l’étranger dans des endroits inconnus et dont il ne connaissait ni la religion, ni la langue, ni les coutumes, emportant avec lui une fortune en pièces de monnaie, et il aurait été profondément marri et fort surpris à la moindre perturbation — Il regardait cet état de choses comme normal, assuré et permanent. »</a:t>
            </a:r>
          </a:p>
          <a:p>
            <a:pPr algn="just"/>
            <a:endParaRPr lang="fr-FR" dirty="0"/>
          </a:p>
          <a:p>
            <a:pPr algn="r"/>
            <a:r>
              <a:rPr lang="fr-FR" dirty="0"/>
              <a:t>Keynes, « les conséquences économiques de la paix », 1919 p. 10</a:t>
            </a:r>
          </a:p>
          <a:p>
            <a:endParaRPr lang="fr-FR" dirty="0"/>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21</a:t>
            </a:fld>
            <a:endParaRPr lang="en-US" dirty="0"/>
          </a:p>
        </p:txBody>
      </p:sp>
    </p:spTree>
    <p:extLst>
      <p:ext uri="{BB962C8B-B14F-4D97-AF65-F5344CB8AC3E}">
        <p14:creationId xmlns:p14="http://schemas.microsoft.com/office/powerpoint/2010/main" val="989311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569660"/>
          </a:xfrm>
          <a:prstGeom prst="rect">
            <a:avLst/>
          </a:prstGeom>
          <a:noFill/>
        </p:spPr>
        <p:txBody>
          <a:bodyPr wrap="square" rtlCol="0">
            <a:spAutoFit/>
          </a:bodyPr>
          <a:lstStyle/>
          <a:p>
            <a:pPr algn="ctr"/>
            <a:r>
              <a:rPr lang="fr-FR" sz="3200" b="1" dirty="0">
                <a:solidFill>
                  <a:srgbClr val="D25814"/>
                </a:solidFill>
              </a:rPr>
              <a:t>2 : Du coté des flux financiers : le développement des flux de capitaux internationaux</a:t>
            </a:r>
          </a:p>
        </p:txBody>
      </p:sp>
      <p:graphicFrame>
        <p:nvGraphicFramePr>
          <p:cNvPr id="4" name="Tableau 3"/>
          <p:cNvGraphicFramePr>
            <a:graphicFrameLocks noGrp="1"/>
          </p:cNvGraphicFramePr>
          <p:nvPr>
            <p:extLst>
              <p:ext uri="{D42A27DB-BD31-4B8C-83A1-F6EECF244321}">
                <p14:modId xmlns:p14="http://schemas.microsoft.com/office/powerpoint/2010/main" val="3642488381"/>
              </p:ext>
            </p:extLst>
          </p:nvPr>
        </p:nvGraphicFramePr>
        <p:xfrm>
          <a:off x="3824877" y="3291431"/>
          <a:ext cx="6951980" cy="1996242"/>
        </p:xfrm>
        <a:graphic>
          <a:graphicData uri="http://schemas.openxmlformats.org/drawingml/2006/table">
            <a:tbl>
              <a:tblPr firstRow="1" firstCol="1" lastRow="1" lastCol="1" bandRow="1" bandCol="1">
                <a:tableStyleId>{5C22544A-7EE6-4342-B048-85BDC9FD1C3A}</a:tableStyleId>
              </a:tblPr>
              <a:tblGrid>
                <a:gridCol w="754833">
                  <a:extLst>
                    <a:ext uri="{9D8B030D-6E8A-4147-A177-3AD203B41FA5}">
                      <a16:colId xmlns:a16="http://schemas.microsoft.com/office/drawing/2014/main" val="834779335"/>
                    </a:ext>
                  </a:extLst>
                </a:gridCol>
                <a:gridCol w="982308">
                  <a:extLst>
                    <a:ext uri="{9D8B030D-6E8A-4147-A177-3AD203B41FA5}">
                      <a16:colId xmlns:a16="http://schemas.microsoft.com/office/drawing/2014/main" val="2879106452"/>
                    </a:ext>
                  </a:extLst>
                </a:gridCol>
                <a:gridCol w="982308">
                  <a:extLst>
                    <a:ext uri="{9D8B030D-6E8A-4147-A177-3AD203B41FA5}">
                      <a16:colId xmlns:a16="http://schemas.microsoft.com/office/drawing/2014/main" val="3153409740"/>
                    </a:ext>
                  </a:extLst>
                </a:gridCol>
                <a:gridCol w="983674">
                  <a:extLst>
                    <a:ext uri="{9D8B030D-6E8A-4147-A177-3AD203B41FA5}">
                      <a16:colId xmlns:a16="http://schemas.microsoft.com/office/drawing/2014/main" val="3279218201"/>
                    </a:ext>
                  </a:extLst>
                </a:gridCol>
                <a:gridCol w="1136690">
                  <a:extLst>
                    <a:ext uri="{9D8B030D-6E8A-4147-A177-3AD203B41FA5}">
                      <a16:colId xmlns:a16="http://schemas.microsoft.com/office/drawing/2014/main" val="1591217903"/>
                    </a:ext>
                  </a:extLst>
                </a:gridCol>
                <a:gridCol w="1136690">
                  <a:extLst>
                    <a:ext uri="{9D8B030D-6E8A-4147-A177-3AD203B41FA5}">
                      <a16:colId xmlns:a16="http://schemas.microsoft.com/office/drawing/2014/main" val="4064533962"/>
                    </a:ext>
                  </a:extLst>
                </a:gridCol>
                <a:gridCol w="975477">
                  <a:extLst>
                    <a:ext uri="{9D8B030D-6E8A-4147-A177-3AD203B41FA5}">
                      <a16:colId xmlns:a16="http://schemas.microsoft.com/office/drawing/2014/main" val="2271272998"/>
                    </a:ext>
                  </a:extLst>
                </a:gridCol>
              </a:tblGrid>
              <a:tr h="457698">
                <a:tc rowSpan="4">
                  <a:txBody>
                    <a:bodyPr/>
                    <a:lstStyle/>
                    <a:p>
                      <a:pPr algn="just">
                        <a:lnSpc>
                          <a:spcPct val="107000"/>
                        </a:lnSpc>
                        <a:spcAft>
                          <a:spcPts val="0"/>
                        </a:spcAft>
                      </a:pPr>
                      <a:r>
                        <a:rPr lang="en-US" sz="2000" dirty="0">
                          <a:effectLst/>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a:effectLst/>
                        </a:rPr>
                        <a:t>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10">
                          <a:effectLst/>
                        </a:rPr>
                        <a:t>Afrique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0">
                          <a:effectLst/>
                        </a:rPr>
                        <a:t>Asie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10">
                          <a:effectLst/>
                        </a:rPr>
                        <a:t>Océanie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a:effectLst/>
                        </a:rPr>
                        <a:t>Amérique </a:t>
                      </a:r>
                      <a:r>
                        <a:rPr lang="en-US" sz="2000" spc="-10">
                          <a:effectLst/>
                        </a:rPr>
                        <a:t>latine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10" dirty="0">
                          <a:effectLst/>
                        </a:rPr>
                        <a:t>Total</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287725503"/>
                  </a:ext>
                </a:extLst>
              </a:tr>
              <a:tr h="452816">
                <a:tc vMerge="1">
                  <a:txBody>
                    <a:bodyPr/>
                    <a:lstStyle/>
                    <a:p>
                      <a:endParaRPr lang="fr-FR"/>
                    </a:p>
                  </a:txBody>
                  <a:tcPr/>
                </a:tc>
                <a:tc>
                  <a:txBody>
                    <a:bodyPr/>
                    <a:lstStyle/>
                    <a:p>
                      <a:pPr algn="just">
                        <a:lnSpc>
                          <a:spcPct val="107000"/>
                        </a:lnSpc>
                        <a:spcAft>
                          <a:spcPts val="0"/>
                        </a:spcAft>
                      </a:pPr>
                      <a:r>
                        <a:rPr lang="en-US" sz="2000" spc="-20">
                          <a:effectLst/>
                        </a:rPr>
                        <a:t>1880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a:effectLst/>
                        </a:rPr>
                        <a:t>5</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18</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a:effectLst/>
                        </a:rPr>
                        <a:t>8</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12</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43</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783727905"/>
                  </a:ext>
                </a:extLst>
              </a:tr>
              <a:tr h="452816">
                <a:tc vMerge="1">
                  <a:txBody>
                    <a:bodyPr/>
                    <a:lstStyle/>
                    <a:p>
                      <a:endParaRPr lang="fr-FR"/>
                    </a:p>
                  </a:txBody>
                  <a:tcPr/>
                </a:tc>
                <a:tc>
                  <a:txBody>
                    <a:bodyPr/>
                    <a:lstStyle/>
                    <a:p>
                      <a:pPr algn="just">
                        <a:lnSpc>
                          <a:spcPct val="107000"/>
                        </a:lnSpc>
                        <a:spcAft>
                          <a:spcPts val="0"/>
                        </a:spcAft>
                      </a:pPr>
                      <a:r>
                        <a:rPr lang="en-US" sz="2000" spc="-20">
                          <a:effectLst/>
                        </a:rPr>
                        <a:t>1900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17</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57</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24</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57</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155</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754335884"/>
                  </a:ext>
                </a:extLst>
              </a:tr>
              <a:tr h="452816">
                <a:tc vMerge="1">
                  <a:txBody>
                    <a:bodyPr/>
                    <a:lstStyle/>
                    <a:p>
                      <a:endParaRPr lang="fr-FR"/>
                    </a:p>
                  </a:txBody>
                  <a:tcPr/>
                </a:tc>
                <a:tc>
                  <a:txBody>
                    <a:bodyPr/>
                    <a:lstStyle/>
                    <a:p>
                      <a:pPr algn="just">
                        <a:lnSpc>
                          <a:spcPct val="107000"/>
                        </a:lnSpc>
                        <a:spcAft>
                          <a:spcPts val="0"/>
                        </a:spcAft>
                      </a:pPr>
                      <a:r>
                        <a:rPr lang="en-US" sz="2000" spc="-20">
                          <a:effectLst/>
                        </a:rPr>
                        <a:t>1920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44</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100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43</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a:effectLst/>
                        </a:rPr>
                        <a:t>102</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spc="-25" dirty="0">
                          <a:effectLst/>
                        </a:rPr>
                        <a:t>287</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005489971"/>
                  </a:ext>
                </a:extLst>
              </a:tr>
            </a:tbl>
          </a:graphicData>
        </a:graphic>
      </p:graphicFrame>
      <p:sp>
        <p:nvSpPr>
          <p:cNvPr id="5" name="ZoneTexte 4"/>
          <p:cNvSpPr txBox="1"/>
          <p:nvPr/>
        </p:nvSpPr>
        <p:spPr>
          <a:xfrm>
            <a:off x="5290457" y="2664823"/>
            <a:ext cx="3586559" cy="369332"/>
          </a:xfrm>
          <a:prstGeom prst="rect">
            <a:avLst/>
          </a:prstGeom>
          <a:noFill/>
        </p:spPr>
        <p:txBody>
          <a:bodyPr wrap="none" rtlCol="0">
            <a:spAutoFit/>
          </a:bodyPr>
          <a:lstStyle/>
          <a:p>
            <a:r>
              <a:rPr lang="fr-FR" dirty="0"/>
              <a:t>Réseau ferroviaire en milliers de Km</a:t>
            </a:r>
          </a:p>
        </p:txBody>
      </p:sp>
      <p:sp>
        <p:nvSpPr>
          <p:cNvPr id="7" name="Espace réservé du numéro de diapositive 6"/>
          <p:cNvSpPr>
            <a:spLocks noGrp="1"/>
          </p:cNvSpPr>
          <p:nvPr>
            <p:ph type="sldNum" sz="quarter" idx="12"/>
          </p:nvPr>
        </p:nvSpPr>
        <p:spPr/>
        <p:txBody>
          <a:bodyPr/>
          <a:lstStyle/>
          <a:p>
            <a:fld id="{4FAB73BC-B049-4115-A692-8D63A059BFB8}" type="slidenum">
              <a:rPr lang="en-US" smtClean="0"/>
              <a:pPr/>
              <a:t>22</a:t>
            </a:fld>
            <a:endParaRPr lang="en-US" dirty="0"/>
          </a:p>
        </p:txBody>
      </p:sp>
      <p:sp>
        <p:nvSpPr>
          <p:cNvPr id="8" name="Rectangle 2"/>
          <p:cNvSpPr>
            <a:spLocks noChangeArrowheads="1"/>
          </p:cNvSpPr>
          <p:nvPr/>
        </p:nvSpPr>
        <p:spPr bwMode="auto">
          <a:xfrm>
            <a:off x="5866410" y="533082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Source : Jacques </a:t>
            </a:r>
            <a:r>
              <a:rPr kumimoji="0" lang="fr-FR" altLang="fr-F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Brasseul</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fr-FR" altLang="fr-FR" sz="11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Petite histoire des faits économiques »</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6</a:t>
            </a:r>
            <a:r>
              <a:rPr kumimoji="0" lang="fr-FR" altLang="fr-FR" sz="1100" b="0" i="0" u="none" strike="noStrike" cap="none" normalizeH="0" baseline="3000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édition, 2022</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29550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569660"/>
          </a:xfrm>
          <a:prstGeom prst="rect">
            <a:avLst/>
          </a:prstGeom>
          <a:noFill/>
        </p:spPr>
        <p:txBody>
          <a:bodyPr wrap="square" rtlCol="0">
            <a:spAutoFit/>
          </a:bodyPr>
          <a:lstStyle/>
          <a:p>
            <a:pPr algn="ctr"/>
            <a:r>
              <a:rPr lang="fr-FR" sz="3200" b="1" dirty="0">
                <a:solidFill>
                  <a:srgbClr val="D25814"/>
                </a:solidFill>
              </a:rPr>
              <a:t>2 : Du coté des flux financiers : le développement des flux de capitaux internationaux</a:t>
            </a:r>
          </a:p>
        </p:txBody>
      </p:sp>
      <p:sp>
        <p:nvSpPr>
          <p:cNvPr id="7" name="Espace réservé du numéro de diapositive 6"/>
          <p:cNvSpPr>
            <a:spLocks noGrp="1"/>
          </p:cNvSpPr>
          <p:nvPr>
            <p:ph type="sldNum" sz="quarter" idx="12"/>
          </p:nvPr>
        </p:nvSpPr>
        <p:spPr/>
        <p:txBody>
          <a:bodyPr/>
          <a:lstStyle/>
          <a:p>
            <a:fld id="{4FAB73BC-B049-4115-A692-8D63A059BFB8}" type="slidenum">
              <a:rPr lang="en-US" smtClean="0"/>
              <a:pPr/>
              <a:t>23</a:t>
            </a:fld>
            <a:endParaRPr lang="en-US" dirty="0"/>
          </a:p>
        </p:txBody>
      </p:sp>
      <p:graphicFrame>
        <p:nvGraphicFramePr>
          <p:cNvPr id="3" name="Tableau 2"/>
          <p:cNvGraphicFramePr>
            <a:graphicFrameLocks noGrp="1"/>
          </p:cNvGraphicFramePr>
          <p:nvPr>
            <p:extLst>
              <p:ext uri="{D42A27DB-BD31-4B8C-83A1-F6EECF244321}">
                <p14:modId xmlns:p14="http://schemas.microsoft.com/office/powerpoint/2010/main" val="2930343823"/>
              </p:ext>
            </p:extLst>
          </p:nvPr>
        </p:nvGraphicFramePr>
        <p:xfrm>
          <a:off x="3566160" y="2456598"/>
          <a:ext cx="8106770" cy="3169119"/>
        </p:xfrm>
        <a:graphic>
          <a:graphicData uri="http://schemas.openxmlformats.org/drawingml/2006/table">
            <a:tbl>
              <a:tblPr firstRow="1" firstCol="1" lastRow="1" lastCol="1" bandRow="1" bandCol="1">
                <a:tableStyleId>{5C22544A-7EE6-4342-B048-85BDC9FD1C3A}</a:tableStyleId>
              </a:tblPr>
              <a:tblGrid>
                <a:gridCol w="956215">
                  <a:extLst>
                    <a:ext uri="{9D8B030D-6E8A-4147-A177-3AD203B41FA5}">
                      <a16:colId xmlns:a16="http://schemas.microsoft.com/office/drawing/2014/main" val="3100702251"/>
                    </a:ext>
                  </a:extLst>
                </a:gridCol>
                <a:gridCol w="1452695">
                  <a:extLst>
                    <a:ext uri="{9D8B030D-6E8A-4147-A177-3AD203B41FA5}">
                      <a16:colId xmlns:a16="http://schemas.microsoft.com/office/drawing/2014/main" val="1203097467"/>
                    </a:ext>
                  </a:extLst>
                </a:gridCol>
                <a:gridCol w="1420432">
                  <a:extLst>
                    <a:ext uri="{9D8B030D-6E8A-4147-A177-3AD203B41FA5}">
                      <a16:colId xmlns:a16="http://schemas.microsoft.com/office/drawing/2014/main" val="3907578989"/>
                    </a:ext>
                  </a:extLst>
                </a:gridCol>
                <a:gridCol w="1455383">
                  <a:extLst>
                    <a:ext uri="{9D8B030D-6E8A-4147-A177-3AD203B41FA5}">
                      <a16:colId xmlns:a16="http://schemas.microsoft.com/office/drawing/2014/main" val="1438835473"/>
                    </a:ext>
                  </a:extLst>
                </a:gridCol>
                <a:gridCol w="1409678">
                  <a:extLst>
                    <a:ext uri="{9D8B030D-6E8A-4147-A177-3AD203B41FA5}">
                      <a16:colId xmlns:a16="http://schemas.microsoft.com/office/drawing/2014/main" val="712570426"/>
                    </a:ext>
                  </a:extLst>
                </a:gridCol>
                <a:gridCol w="1412367">
                  <a:extLst>
                    <a:ext uri="{9D8B030D-6E8A-4147-A177-3AD203B41FA5}">
                      <a16:colId xmlns:a16="http://schemas.microsoft.com/office/drawing/2014/main" val="3748254613"/>
                    </a:ext>
                  </a:extLst>
                </a:gridCol>
              </a:tblGrid>
              <a:tr h="484831">
                <a:tc gridSpan="6">
                  <a:txBody>
                    <a:bodyPr/>
                    <a:lstStyle/>
                    <a:p>
                      <a:pPr algn="just">
                        <a:lnSpc>
                          <a:spcPct val="107000"/>
                        </a:lnSpc>
                        <a:spcAft>
                          <a:spcPts val="0"/>
                        </a:spcAft>
                      </a:pPr>
                      <a:r>
                        <a:rPr lang="en-US" sz="2000">
                          <a:effectLst/>
                          <a:latin typeface="Calibri  "/>
                        </a:rPr>
                        <a:t>Document</a:t>
                      </a:r>
                      <a:r>
                        <a:rPr lang="en-US" sz="2000" spc="-5">
                          <a:effectLst/>
                          <a:latin typeface="Calibri  "/>
                        </a:rPr>
                        <a:t> </a:t>
                      </a:r>
                      <a:r>
                        <a:rPr lang="en-US" sz="2000">
                          <a:effectLst/>
                          <a:latin typeface="Calibri  "/>
                        </a:rPr>
                        <a:t>:</a:t>
                      </a:r>
                      <a:r>
                        <a:rPr lang="en-US" sz="2000" spc="245">
                          <a:effectLst/>
                          <a:latin typeface="Calibri  "/>
                        </a:rPr>
                        <a:t> </a:t>
                      </a:r>
                      <a:r>
                        <a:rPr lang="en-US" sz="2000">
                          <a:effectLst/>
                          <a:latin typeface="Calibri  "/>
                        </a:rPr>
                        <a:t>Investissements</a:t>
                      </a:r>
                      <a:r>
                        <a:rPr lang="en-US" sz="2000" spc="-5">
                          <a:effectLst/>
                          <a:latin typeface="Calibri  "/>
                        </a:rPr>
                        <a:t> </a:t>
                      </a:r>
                      <a:r>
                        <a:rPr lang="en-US" sz="2000">
                          <a:effectLst/>
                          <a:latin typeface="Calibri  "/>
                        </a:rPr>
                        <a:t>étrangers</a:t>
                      </a:r>
                      <a:r>
                        <a:rPr lang="en-US" sz="2000" spc="-5">
                          <a:effectLst/>
                          <a:latin typeface="Calibri  "/>
                        </a:rPr>
                        <a:t> </a:t>
                      </a:r>
                      <a:r>
                        <a:rPr lang="en-US" sz="2000">
                          <a:effectLst/>
                          <a:latin typeface="Calibri  "/>
                        </a:rPr>
                        <a:t>de grands</a:t>
                      </a:r>
                      <a:r>
                        <a:rPr lang="en-US" sz="2000" spc="-5">
                          <a:effectLst/>
                          <a:latin typeface="Calibri  "/>
                        </a:rPr>
                        <a:t> </a:t>
                      </a:r>
                      <a:r>
                        <a:rPr lang="en-US" sz="2000">
                          <a:effectLst/>
                          <a:latin typeface="Calibri  "/>
                        </a:rPr>
                        <a:t>pays</a:t>
                      </a:r>
                      <a:r>
                        <a:rPr lang="en-US" sz="2000" spc="-5">
                          <a:effectLst/>
                          <a:latin typeface="Calibri  "/>
                        </a:rPr>
                        <a:t> </a:t>
                      </a:r>
                      <a:r>
                        <a:rPr lang="en-US" sz="2000">
                          <a:effectLst/>
                          <a:latin typeface="Calibri  "/>
                        </a:rPr>
                        <a:t>créditeurs</a:t>
                      </a:r>
                      <a:r>
                        <a:rPr lang="en-US" sz="2000" spc="-5">
                          <a:effectLst/>
                          <a:latin typeface="Calibri  "/>
                        </a:rPr>
                        <a:t> </a:t>
                      </a:r>
                      <a:r>
                        <a:rPr lang="en-US" sz="2000">
                          <a:effectLst/>
                          <a:latin typeface="Calibri  "/>
                        </a:rPr>
                        <a:t>(Millions</a:t>
                      </a:r>
                      <a:r>
                        <a:rPr lang="en-US" sz="2000" spc="-5">
                          <a:effectLst/>
                          <a:latin typeface="Calibri  "/>
                        </a:rPr>
                        <a:t> </a:t>
                      </a:r>
                      <a:r>
                        <a:rPr lang="en-US" sz="2000">
                          <a:effectLst/>
                          <a:latin typeface="Calibri  "/>
                        </a:rPr>
                        <a:t>de </a:t>
                      </a:r>
                      <a:r>
                        <a:rPr lang="en-US" sz="2000" spc="-10">
                          <a:effectLst/>
                          <a:latin typeface="Calibri  "/>
                        </a:rPr>
                        <a:t>dollars)</a:t>
                      </a:r>
                      <a:endParaRPr lang="fr-FR" sz="2800">
                        <a:effectLst/>
                        <a:latin typeface="Calibri  "/>
                        <a:ea typeface="Calibri" panose="020F0502020204030204" pitchFamily="34" charset="0"/>
                        <a:cs typeface="Times New Roman" panose="02020603050405020304" pitchFamily="18" charset="0"/>
                      </a:endParaRPr>
                    </a:p>
                  </a:txBody>
                  <a:tcPr marL="0" marR="0" marT="0" marB="0"/>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602203718"/>
                  </a:ext>
                </a:extLst>
              </a:tr>
              <a:tr h="637935">
                <a:tc>
                  <a:txBody>
                    <a:bodyPr/>
                    <a:lstStyle/>
                    <a:p>
                      <a:pPr algn="just">
                        <a:lnSpc>
                          <a:spcPct val="107000"/>
                        </a:lnSpc>
                        <a:spcAft>
                          <a:spcPts val="0"/>
                        </a:spcAft>
                      </a:pPr>
                      <a:r>
                        <a:rPr lang="en-US" sz="2000">
                          <a:effectLst/>
                          <a:latin typeface="Calibri  "/>
                        </a:rPr>
                        <a:t> </a:t>
                      </a:r>
                      <a:endParaRPr lang="fr-FR" sz="2800">
                        <a:effectLst/>
                        <a:latin typeface="Calibri  "/>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b="1" spc="-10">
                          <a:solidFill>
                            <a:schemeClr val="tx1"/>
                          </a:solidFill>
                          <a:effectLst/>
                          <a:latin typeface="Calibri  "/>
                        </a:rPr>
                        <a:t>Angleterre</a:t>
                      </a:r>
                      <a:endParaRPr lang="fr-FR" sz="2800" b="1">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10" dirty="0">
                          <a:solidFill>
                            <a:schemeClr val="tx1"/>
                          </a:solidFill>
                          <a:effectLst/>
                          <a:latin typeface="Calibri  "/>
                        </a:rPr>
                        <a:t>France</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10">
                          <a:solidFill>
                            <a:schemeClr val="tx1"/>
                          </a:solidFill>
                          <a:effectLst/>
                          <a:latin typeface="Calibri  "/>
                        </a:rPr>
                        <a:t>Allemagne</a:t>
                      </a:r>
                      <a:endParaRPr lang="fr-FR" sz="2800" b="1">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10">
                          <a:solidFill>
                            <a:schemeClr val="tx1"/>
                          </a:solidFill>
                          <a:effectLst/>
                          <a:latin typeface="Calibri  "/>
                        </a:rPr>
                        <a:t>Pays-</a:t>
                      </a:r>
                      <a:r>
                        <a:rPr lang="en-US" sz="2000" b="1" spc="-25">
                          <a:solidFill>
                            <a:schemeClr val="tx1"/>
                          </a:solidFill>
                          <a:effectLst/>
                          <a:latin typeface="Calibri  "/>
                        </a:rPr>
                        <a:t>Bas</a:t>
                      </a:r>
                      <a:endParaRPr lang="fr-FR" sz="2800" b="1">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10">
                          <a:solidFill>
                            <a:schemeClr val="tx1"/>
                          </a:solidFill>
                          <a:effectLst/>
                          <a:latin typeface="Calibri  "/>
                        </a:rPr>
                        <a:t>États-</a:t>
                      </a:r>
                      <a:r>
                        <a:rPr lang="en-US" sz="2000" b="1" spc="-20">
                          <a:solidFill>
                            <a:schemeClr val="tx1"/>
                          </a:solidFill>
                          <a:effectLst/>
                          <a:latin typeface="Calibri  "/>
                        </a:rPr>
                        <a:t>Unis</a:t>
                      </a:r>
                      <a:endParaRPr lang="fr-FR" sz="2800" b="1">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extLst>
                  <a:ext uri="{0D108BD9-81ED-4DB2-BD59-A6C34878D82A}">
                    <a16:rowId xmlns:a16="http://schemas.microsoft.com/office/drawing/2014/main" val="268118405"/>
                  </a:ext>
                </a:extLst>
              </a:tr>
              <a:tr h="631130">
                <a:tc>
                  <a:txBody>
                    <a:bodyPr/>
                    <a:lstStyle/>
                    <a:p>
                      <a:pPr algn="just">
                        <a:lnSpc>
                          <a:spcPct val="107000"/>
                        </a:lnSpc>
                        <a:spcAft>
                          <a:spcPts val="0"/>
                        </a:spcAft>
                      </a:pPr>
                      <a:r>
                        <a:rPr lang="en-US" sz="2000" spc="-20">
                          <a:effectLst/>
                          <a:latin typeface="Calibri  "/>
                        </a:rPr>
                        <a:t>1885</a:t>
                      </a:r>
                      <a:endParaRPr lang="fr-FR" sz="2800">
                        <a:effectLst/>
                        <a:latin typeface="Calibri  "/>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b="1" spc="-20" dirty="0">
                          <a:solidFill>
                            <a:schemeClr val="tx1"/>
                          </a:solidFill>
                          <a:effectLst/>
                          <a:latin typeface="Calibri  "/>
                        </a:rPr>
                        <a:t>7 800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3 300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1 900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1 000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a:solidFill>
                            <a:schemeClr val="tx1"/>
                          </a:solidFill>
                          <a:effectLst/>
                          <a:latin typeface="Calibri  "/>
                        </a:rPr>
                        <a:t>-</a:t>
                      </a:r>
                      <a:endParaRPr lang="fr-FR" sz="2800" b="1">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extLst>
                  <a:ext uri="{0D108BD9-81ED-4DB2-BD59-A6C34878D82A}">
                    <a16:rowId xmlns:a16="http://schemas.microsoft.com/office/drawing/2014/main" val="1153574965"/>
                  </a:ext>
                </a:extLst>
              </a:tr>
              <a:tr h="631130">
                <a:tc>
                  <a:txBody>
                    <a:bodyPr/>
                    <a:lstStyle/>
                    <a:p>
                      <a:pPr algn="just">
                        <a:lnSpc>
                          <a:spcPct val="107000"/>
                        </a:lnSpc>
                        <a:spcAft>
                          <a:spcPts val="0"/>
                        </a:spcAft>
                      </a:pPr>
                      <a:r>
                        <a:rPr lang="en-US" sz="2000" spc="-20">
                          <a:effectLst/>
                          <a:latin typeface="Calibri  "/>
                        </a:rPr>
                        <a:t>1900</a:t>
                      </a:r>
                      <a:endParaRPr lang="fr-FR" sz="2800">
                        <a:effectLst/>
                        <a:latin typeface="Calibri  "/>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b="1" spc="-10" dirty="0">
                          <a:solidFill>
                            <a:schemeClr val="tx1"/>
                          </a:solidFill>
                          <a:effectLst/>
                          <a:latin typeface="Calibri  "/>
                        </a:rPr>
                        <a:t>12 100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5 200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4 800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1 100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5">
                          <a:solidFill>
                            <a:schemeClr val="tx1"/>
                          </a:solidFill>
                          <a:effectLst/>
                          <a:latin typeface="Calibri  "/>
                        </a:rPr>
                        <a:t>500</a:t>
                      </a:r>
                      <a:endParaRPr lang="fr-FR" sz="2800" b="1">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extLst>
                  <a:ext uri="{0D108BD9-81ED-4DB2-BD59-A6C34878D82A}">
                    <a16:rowId xmlns:a16="http://schemas.microsoft.com/office/drawing/2014/main" val="3355664832"/>
                  </a:ext>
                </a:extLst>
              </a:tr>
              <a:tr h="631130">
                <a:tc>
                  <a:txBody>
                    <a:bodyPr/>
                    <a:lstStyle/>
                    <a:p>
                      <a:pPr algn="just">
                        <a:lnSpc>
                          <a:spcPct val="107000"/>
                        </a:lnSpc>
                        <a:spcAft>
                          <a:spcPts val="0"/>
                        </a:spcAft>
                      </a:pPr>
                      <a:r>
                        <a:rPr lang="en-US" sz="2000" spc="-20">
                          <a:effectLst/>
                          <a:latin typeface="Calibri  "/>
                        </a:rPr>
                        <a:t>1913</a:t>
                      </a:r>
                      <a:endParaRPr lang="fr-FR" sz="2800">
                        <a:effectLst/>
                        <a:latin typeface="Calibri  "/>
                        <a:ea typeface="Calibri" panose="020F0502020204030204" pitchFamily="34" charset="0"/>
                        <a:cs typeface="Times New Roman" panose="02020603050405020304" pitchFamily="18" charset="0"/>
                      </a:endParaRPr>
                    </a:p>
                  </a:txBody>
                  <a:tcPr marL="0" marR="0" marT="0" marB="0"/>
                </a:tc>
                <a:tc>
                  <a:txBody>
                    <a:bodyPr/>
                    <a:lstStyle/>
                    <a:p>
                      <a:pPr algn="just">
                        <a:lnSpc>
                          <a:spcPct val="107000"/>
                        </a:lnSpc>
                        <a:spcAft>
                          <a:spcPts val="0"/>
                        </a:spcAft>
                      </a:pPr>
                      <a:r>
                        <a:rPr lang="en-US" sz="2000" b="1" spc="-10" dirty="0">
                          <a:solidFill>
                            <a:schemeClr val="tx1"/>
                          </a:solidFill>
                          <a:effectLst/>
                          <a:latin typeface="Calibri  "/>
                        </a:rPr>
                        <a:t>19 500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8 600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6 700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1 250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tc>
                  <a:txBody>
                    <a:bodyPr/>
                    <a:lstStyle/>
                    <a:p>
                      <a:pPr algn="just">
                        <a:lnSpc>
                          <a:spcPct val="107000"/>
                        </a:lnSpc>
                        <a:spcAft>
                          <a:spcPts val="0"/>
                        </a:spcAft>
                      </a:pPr>
                      <a:r>
                        <a:rPr lang="en-US" sz="2000" b="1" spc="-20" dirty="0">
                          <a:solidFill>
                            <a:schemeClr val="tx1"/>
                          </a:solidFill>
                          <a:effectLst/>
                          <a:latin typeface="Calibri  "/>
                        </a:rPr>
                        <a:t>2 500</a:t>
                      </a:r>
                      <a:endParaRPr lang="fr-FR" sz="2800" b="1" dirty="0">
                        <a:solidFill>
                          <a:schemeClr val="tx1"/>
                        </a:solidFill>
                        <a:effectLst/>
                        <a:latin typeface="Calibri  "/>
                        <a:ea typeface="Calibri" panose="020F0502020204030204" pitchFamily="34" charset="0"/>
                        <a:cs typeface="Times New Roman" panose="02020603050405020304" pitchFamily="18" charset="0"/>
                      </a:endParaRPr>
                    </a:p>
                  </a:txBody>
                  <a:tcPr marL="0" marR="0" marT="0" marB="0">
                    <a:solidFill>
                      <a:schemeClr val="bg1">
                        <a:lumMod val="75000"/>
                      </a:schemeClr>
                    </a:solidFill>
                  </a:tcPr>
                </a:tc>
                <a:extLst>
                  <a:ext uri="{0D108BD9-81ED-4DB2-BD59-A6C34878D82A}">
                    <a16:rowId xmlns:a16="http://schemas.microsoft.com/office/drawing/2014/main" val="115615943"/>
                  </a:ext>
                </a:extLst>
              </a:tr>
            </a:tbl>
          </a:graphicData>
        </a:graphic>
      </p:graphicFrame>
    </p:spTree>
    <p:extLst>
      <p:ext uri="{BB962C8B-B14F-4D97-AF65-F5344CB8AC3E}">
        <p14:creationId xmlns:p14="http://schemas.microsoft.com/office/powerpoint/2010/main" val="3070379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569660"/>
          </a:xfrm>
          <a:prstGeom prst="rect">
            <a:avLst/>
          </a:prstGeom>
          <a:noFill/>
        </p:spPr>
        <p:txBody>
          <a:bodyPr wrap="square" rtlCol="0">
            <a:spAutoFit/>
          </a:bodyPr>
          <a:lstStyle/>
          <a:p>
            <a:pPr algn="ctr"/>
            <a:r>
              <a:rPr lang="fr-FR" sz="3200" b="1" dirty="0">
                <a:solidFill>
                  <a:srgbClr val="D25814"/>
                </a:solidFill>
              </a:rPr>
              <a:t>2 : Du coté des flux financiers : le développement des flux de capitaux internationaux</a:t>
            </a:r>
          </a:p>
        </p:txBody>
      </p:sp>
      <p:sp>
        <p:nvSpPr>
          <p:cNvPr id="7" name="Espace réservé du numéro de diapositive 6"/>
          <p:cNvSpPr>
            <a:spLocks noGrp="1"/>
          </p:cNvSpPr>
          <p:nvPr>
            <p:ph type="sldNum" sz="quarter" idx="12"/>
          </p:nvPr>
        </p:nvSpPr>
        <p:spPr/>
        <p:txBody>
          <a:bodyPr/>
          <a:lstStyle/>
          <a:p>
            <a:fld id="{4FAB73BC-B049-4115-A692-8D63A059BFB8}" type="slidenum">
              <a:rPr lang="en-US" smtClean="0"/>
              <a:pPr/>
              <a:t>24</a:t>
            </a:fld>
            <a:endParaRPr lang="en-US" dirty="0"/>
          </a:p>
        </p:txBody>
      </p:sp>
      <p:pic>
        <p:nvPicPr>
          <p:cNvPr id="1026" name="Picture 2" descr="https://upload.wikimedia.org/wikipedia/commons/thumb/a/a8/Caricature_of_Cipriano_Castro.jpg/500px-Caricature_of_Cipriano_Castro.jpg?utm_source=fr.wikipedia.org&amp;utm_campaign=parser&amp;utm_content=thumbna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3798" y="2515094"/>
            <a:ext cx="4572000" cy="3209926"/>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8811491" y="3111334"/>
            <a:ext cx="2636322" cy="923330"/>
          </a:xfrm>
          <a:prstGeom prst="rect">
            <a:avLst/>
          </a:prstGeom>
          <a:noFill/>
        </p:spPr>
        <p:txBody>
          <a:bodyPr wrap="square" rtlCol="0">
            <a:spAutoFit/>
          </a:bodyPr>
          <a:lstStyle/>
          <a:p>
            <a:r>
              <a:rPr lang="fr-FR" dirty="0"/>
              <a:t>Caricature du blocus </a:t>
            </a:r>
            <a:r>
              <a:rPr lang="fr-FR" dirty="0" err="1"/>
              <a:t>Venezuelien</a:t>
            </a:r>
            <a:r>
              <a:rPr lang="fr-FR" dirty="0"/>
              <a:t> publiée au New York Herald en 1903</a:t>
            </a:r>
          </a:p>
        </p:txBody>
      </p:sp>
    </p:spTree>
    <p:extLst>
      <p:ext uri="{BB962C8B-B14F-4D97-AF65-F5344CB8AC3E}">
        <p14:creationId xmlns:p14="http://schemas.microsoft.com/office/powerpoint/2010/main" val="4248289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3 : Du coté des personnes: forte mobilité internationale du travail &amp; flux migratoires</a:t>
            </a:r>
          </a:p>
        </p:txBody>
      </p:sp>
      <p:pic>
        <p:nvPicPr>
          <p:cNvPr id="3" name="Image 2"/>
          <p:cNvPicPr>
            <a:picLocks noChangeAspect="1"/>
          </p:cNvPicPr>
          <p:nvPr/>
        </p:nvPicPr>
        <p:blipFill>
          <a:blip r:embed="rId2"/>
          <a:stretch>
            <a:fillRect/>
          </a:stretch>
        </p:blipFill>
        <p:spPr>
          <a:xfrm>
            <a:off x="3566160" y="2889238"/>
            <a:ext cx="8016785" cy="3048511"/>
          </a:xfrm>
          <a:prstGeom prst="rect">
            <a:avLst/>
          </a:prstGeom>
        </p:spPr>
      </p:pic>
      <p:sp>
        <p:nvSpPr>
          <p:cNvPr id="7" name="ZoneTexte 6"/>
          <p:cNvSpPr txBox="1"/>
          <p:nvPr/>
        </p:nvSpPr>
        <p:spPr>
          <a:xfrm>
            <a:off x="5120640" y="2364377"/>
            <a:ext cx="4548489" cy="369332"/>
          </a:xfrm>
          <a:prstGeom prst="rect">
            <a:avLst/>
          </a:prstGeom>
          <a:noFill/>
        </p:spPr>
        <p:txBody>
          <a:bodyPr wrap="none" rtlCol="0">
            <a:spAutoFit/>
          </a:bodyPr>
          <a:lstStyle/>
          <a:p>
            <a:r>
              <a:rPr lang="fr-FR" dirty="0"/>
              <a:t>Flux annuel d’émigrants européens 1846-1924</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25</a:t>
            </a:fld>
            <a:endParaRPr lang="en-US" dirty="0"/>
          </a:p>
        </p:txBody>
      </p:sp>
    </p:spTree>
    <p:extLst>
      <p:ext uri="{BB962C8B-B14F-4D97-AF65-F5344CB8AC3E}">
        <p14:creationId xmlns:p14="http://schemas.microsoft.com/office/powerpoint/2010/main" val="3091052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3 : Du coté des personnes: forte mobilité internationale du travail &amp; flux migratoires</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26</a:t>
            </a:fld>
            <a:endParaRPr lang="en-US" dirty="0"/>
          </a:p>
        </p:txBody>
      </p:sp>
      <p:pic>
        <p:nvPicPr>
          <p:cNvPr id="8" name="Image7"/>
          <p:cNvPicPr/>
          <p:nvPr/>
        </p:nvPicPr>
        <p:blipFill>
          <a:blip r:embed="rId2">
            <a:lum/>
            <a:alphaModFix/>
          </a:blip>
          <a:srcRect/>
          <a:stretch>
            <a:fillRect/>
          </a:stretch>
        </p:blipFill>
        <p:spPr>
          <a:xfrm>
            <a:off x="3938917" y="2005444"/>
            <a:ext cx="7152636" cy="3896591"/>
          </a:xfrm>
          <a:prstGeom prst="rect">
            <a:avLst/>
          </a:prstGeom>
          <a:noFill/>
        </p:spPr>
      </p:pic>
    </p:spTree>
    <p:extLst>
      <p:ext uri="{BB962C8B-B14F-4D97-AF65-F5344CB8AC3E}">
        <p14:creationId xmlns:p14="http://schemas.microsoft.com/office/powerpoint/2010/main" val="4814253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3 : Du coté des personnes: forte mobilité internationale du travail &amp; flux migratoires</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27</a:t>
            </a:fld>
            <a:endParaRPr lang="en-US" dirty="0"/>
          </a:p>
        </p:txBody>
      </p:sp>
      <p:pic>
        <p:nvPicPr>
          <p:cNvPr id="3" name="Image 2"/>
          <p:cNvPicPr>
            <a:picLocks noChangeAspect="1"/>
          </p:cNvPicPr>
          <p:nvPr/>
        </p:nvPicPr>
        <p:blipFill>
          <a:blip r:embed="rId2"/>
          <a:stretch>
            <a:fillRect/>
          </a:stretch>
        </p:blipFill>
        <p:spPr>
          <a:xfrm>
            <a:off x="3657392" y="1714452"/>
            <a:ext cx="7641305" cy="4010568"/>
          </a:xfrm>
          <a:prstGeom prst="rect">
            <a:avLst/>
          </a:prstGeom>
        </p:spPr>
      </p:pic>
    </p:spTree>
    <p:extLst>
      <p:ext uri="{BB962C8B-B14F-4D97-AF65-F5344CB8AC3E}">
        <p14:creationId xmlns:p14="http://schemas.microsoft.com/office/powerpoint/2010/main" val="1421877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3 : Du coté des personnes: forte mobilité internationale du travail &amp; flux migratoires</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28</a:t>
            </a:fld>
            <a:endParaRPr lang="en-US" dirty="0"/>
          </a:p>
        </p:txBody>
      </p:sp>
      <p:pic>
        <p:nvPicPr>
          <p:cNvPr id="7" name="Image12"/>
          <p:cNvPicPr/>
          <p:nvPr/>
        </p:nvPicPr>
        <p:blipFill>
          <a:blip r:embed="rId2">
            <a:lum/>
            <a:alphaModFix/>
          </a:blip>
          <a:srcRect/>
          <a:stretch>
            <a:fillRect/>
          </a:stretch>
        </p:blipFill>
        <p:spPr>
          <a:xfrm>
            <a:off x="3936110" y="1710867"/>
            <a:ext cx="5793105" cy="4014153"/>
          </a:xfrm>
          <a:prstGeom prst="rect">
            <a:avLst/>
          </a:prstGeom>
          <a:noFill/>
        </p:spPr>
      </p:pic>
      <p:sp>
        <p:nvSpPr>
          <p:cNvPr id="4" name="ZoneTexte 3"/>
          <p:cNvSpPr txBox="1"/>
          <p:nvPr/>
        </p:nvSpPr>
        <p:spPr>
          <a:xfrm>
            <a:off x="5413248" y="5961888"/>
            <a:ext cx="2740750" cy="369332"/>
          </a:xfrm>
          <a:prstGeom prst="rect">
            <a:avLst/>
          </a:prstGeom>
          <a:noFill/>
        </p:spPr>
        <p:txBody>
          <a:bodyPr wrap="none" rtlCol="0">
            <a:spAutoFit/>
          </a:bodyPr>
          <a:lstStyle/>
          <a:p>
            <a:r>
              <a:rPr lang="fr-FR" dirty="0" smtClean="0"/>
              <a:t>Sauvy, La population, 1982</a:t>
            </a:r>
            <a:endParaRPr lang="fr-FR" dirty="0"/>
          </a:p>
        </p:txBody>
      </p:sp>
    </p:spTree>
    <p:extLst>
      <p:ext uri="{BB962C8B-B14F-4D97-AF65-F5344CB8AC3E}">
        <p14:creationId xmlns:p14="http://schemas.microsoft.com/office/powerpoint/2010/main" val="31247799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3 : Du coté des personnes: forte mobilité internationale du travail &amp; flux migratoires</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29</a:t>
            </a:fld>
            <a:endParaRPr lang="en-US" dirty="0"/>
          </a:p>
        </p:txBody>
      </p:sp>
      <p:pic>
        <p:nvPicPr>
          <p:cNvPr id="8" name="Image4"/>
          <p:cNvPicPr/>
          <p:nvPr/>
        </p:nvPicPr>
        <p:blipFill>
          <a:blip r:embed="rId2">
            <a:lum/>
            <a:alphaModFix/>
          </a:blip>
          <a:srcRect/>
          <a:stretch>
            <a:fillRect/>
          </a:stretch>
        </p:blipFill>
        <p:spPr>
          <a:xfrm>
            <a:off x="5479796" y="1616280"/>
            <a:ext cx="4231640" cy="4737100"/>
          </a:xfrm>
          <a:prstGeom prst="rect">
            <a:avLst/>
          </a:prstGeom>
          <a:noFill/>
        </p:spPr>
      </p:pic>
    </p:spTree>
    <p:extLst>
      <p:ext uri="{BB962C8B-B14F-4D97-AF65-F5344CB8AC3E}">
        <p14:creationId xmlns:p14="http://schemas.microsoft.com/office/powerpoint/2010/main" val="39879561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Les grandes caractéristiques de la période</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3 : Du coté des personnes: forte mobilité internationale du travail &amp; flux migratoires</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30</a:t>
            </a:fld>
            <a:endParaRPr lang="en-US" dirty="0"/>
          </a:p>
        </p:txBody>
      </p:sp>
      <p:pic>
        <p:nvPicPr>
          <p:cNvPr id="7" name="Image14"/>
          <p:cNvPicPr/>
          <p:nvPr/>
        </p:nvPicPr>
        <p:blipFill>
          <a:blip r:embed="rId2">
            <a:lum/>
            <a:alphaModFix/>
          </a:blip>
          <a:srcRect/>
          <a:stretch>
            <a:fillRect/>
          </a:stretch>
        </p:blipFill>
        <p:spPr>
          <a:xfrm>
            <a:off x="4219956" y="1616280"/>
            <a:ext cx="6615684" cy="3792919"/>
          </a:xfrm>
          <a:prstGeom prst="rect">
            <a:avLst/>
          </a:prstGeom>
          <a:noFill/>
        </p:spPr>
      </p:pic>
      <p:sp>
        <p:nvSpPr>
          <p:cNvPr id="3" name="Rectangle 2"/>
          <p:cNvSpPr/>
          <p:nvPr/>
        </p:nvSpPr>
        <p:spPr>
          <a:xfrm>
            <a:off x="5168527" y="5513442"/>
            <a:ext cx="4582024" cy="369332"/>
          </a:xfrm>
          <a:prstGeom prst="rect">
            <a:avLst/>
          </a:prstGeom>
        </p:spPr>
        <p:txBody>
          <a:bodyPr wrap="none">
            <a:spAutoFit/>
          </a:bodyPr>
          <a:lstStyle/>
          <a:p>
            <a:r>
              <a:rPr lang="fr-FR" dirty="0" err="1">
                <a:latin typeface="Cambria" panose="02040503050406030204" pitchFamily="18" charset="0"/>
                <a:ea typeface="NSimSun" panose="02010609030101010101" pitchFamily="49" charset="-122"/>
                <a:cs typeface="Lucida Sans" panose="020B0602030504020204" pitchFamily="34" charset="0"/>
              </a:rPr>
              <a:t>Chesnais</a:t>
            </a:r>
            <a:r>
              <a:rPr lang="fr-FR" dirty="0">
                <a:latin typeface="Cambria" panose="02040503050406030204" pitchFamily="18" charset="0"/>
                <a:ea typeface="NSimSun" panose="02010609030101010101" pitchFamily="49" charset="-122"/>
                <a:cs typeface="Lucida Sans" panose="020B0602030504020204" pitchFamily="34" charset="0"/>
              </a:rPr>
              <a:t>. 1986. </a:t>
            </a:r>
            <a:r>
              <a:rPr lang="fr-FR" i="1" dirty="0">
                <a:latin typeface="Cambria" panose="02040503050406030204" pitchFamily="18" charset="0"/>
                <a:ea typeface="NSimSun" panose="02010609030101010101" pitchFamily="49" charset="-122"/>
                <a:cs typeface="Lucida Sans" panose="020B0602030504020204" pitchFamily="34" charset="0"/>
              </a:rPr>
              <a:t>La transition </a:t>
            </a:r>
            <a:r>
              <a:rPr lang="fr-FR" i="1" dirty="0" smtClean="0">
                <a:latin typeface="Cambria" panose="02040503050406030204" pitchFamily="18" charset="0"/>
                <a:ea typeface="NSimSun" panose="02010609030101010101" pitchFamily="49" charset="-122"/>
                <a:cs typeface="Lucida Sans" panose="020B0602030504020204" pitchFamily="34" charset="0"/>
              </a:rPr>
              <a:t>démographique</a:t>
            </a:r>
            <a:endParaRPr lang="fr-FR" dirty="0"/>
          </a:p>
        </p:txBody>
      </p:sp>
    </p:spTree>
    <p:extLst>
      <p:ext uri="{BB962C8B-B14F-4D97-AF65-F5344CB8AC3E}">
        <p14:creationId xmlns:p14="http://schemas.microsoft.com/office/powerpoint/2010/main" val="386643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B-     </a:t>
            </a:r>
            <a:r>
              <a:rPr lang="fr-FR" sz="3100" b="1" u="sng" dirty="0">
                <a:solidFill>
                  <a:srgbClr val="D25814"/>
                </a:solidFill>
              </a:rPr>
              <a:t>Comment expliquer cette première mondialisation ?</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1 : Le rôle du progrès technique et des innovations</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5497" y="1606789"/>
            <a:ext cx="3796937" cy="2847703"/>
          </a:xfrm>
          <a:prstGeom prst="rect">
            <a:avLst/>
          </a:prstGeom>
        </p:spPr>
      </p:pic>
      <p:sp>
        <p:nvSpPr>
          <p:cNvPr id="4" name="ZoneTexte 3"/>
          <p:cNvSpPr txBox="1"/>
          <p:nvPr/>
        </p:nvSpPr>
        <p:spPr>
          <a:xfrm>
            <a:off x="3853542" y="4454492"/>
            <a:ext cx="3915624" cy="369332"/>
          </a:xfrm>
          <a:prstGeom prst="rect">
            <a:avLst/>
          </a:prstGeom>
          <a:noFill/>
        </p:spPr>
        <p:txBody>
          <a:bodyPr wrap="none" rtlCol="0">
            <a:spAutoFit/>
          </a:bodyPr>
          <a:lstStyle/>
          <a:p>
            <a:r>
              <a:rPr lang="fr-FR" dirty="0"/>
              <a:t>1770 : développement de la Mule-jenny</a:t>
            </a:r>
          </a:p>
        </p:txBody>
      </p: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7211" y="3793760"/>
            <a:ext cx="3724275" cy="2486025"/>
          </a:xfrm>
          <a:prstGeom prst="rect">
            <a:avLst/>
          </a:prstGeom>
        </p:spPr>
      </p:pic>
      <p:sp>
        <p:nvSpPr>
          <p:cNvPr id="8" name="ZoneTexte 7"/>
          <p:cNvSpPr txBox="1"/>
          <p:nvPr/>
        </p:nvSpPr>
        <p:spPr>
          <a:xfrm>
            <a:off x="8948057" y="3424428"/>
            <a:ext cx="2076018" cy="369332"/>
          </a:xfrm>
          <a:prstGeom prst="rect">
            <a:avLst/>
          </a:prstGeom>
          <a:noFill/>
        </p:spPr>
        <p:txBody>
          <a:bodyPr wrap="none" rtlCol="0">
            <a:spAutoFit/>
          </a:bodyPr>
          <a:lstStyle/>
          <a:p>
            <a:r>
              <a:rPr lang="fr-FR" i="1" dirty="0"/>
              <a:t>Le frigorifique</a:t>
            </a:r>
            <a:r>
              <a:rPr lang="fr-FR" dirty="0"/>
              <a:t>, 1876</a:t>
            </a:r>
          </a:p>
        </p:txBody>
      </p:sp>
      <p:sp>
        <p:nvSpPr>
          <p:cNvPr id="9" name="ZoneTexte 8"/>
          <p:cNvSpPr txBox="1"/>
          <p:nvPr/>
        </p:nvSpPr>
        <p:spPr>
          <a:xfrm>
            <a:off x="7558231" y="6279785"/>
            <a:ext cx="4633769" cy="369332"/>
          </a:xfrm>
          <a:prstGeom prst="rect">
            <a:avLst/>
          </a:prstGeom>
          <a:noFill/>
        </p:spPr>
        <p:txBody>
          <a:bodyPr wrap="none" rtlCol="0">
            <a:spAutoFit/>
          </a:bodyPr>
          <a:lstStyle/>
          <a:p>
            <a:r>
              <a:rPr lang="fr-FR" dirty="0"/>
              <a:t>Coule piteusement en 1884 près de l’Ile de Sein</a:t>
            </a:r>
          </a:p>
        </p:txBody>
      </p:sp>
      <p:sp>
        <p:nvSpPr>
          <p:cNvPr id="10" name="Espace réservé du numéro de diapositive 9"/>
          <p:cNvSpPr>
            <a:spLocks noGrp="1"/>
          </p:cNvSpPr>
          <p:nvPr>
            <p:ph type="sldNum" sz="quarter" idx="12"/>
          </p:nvPr>
        </p:nvSpPr>
        <p:spPr/>
        <p:txBody>
          <a:bodyPr/>
          <a:lstStyle/>
          <a:p>
            <a:fld id="{4FAB73BC-B049-4115-A692-8D63A059BFB8}" type="slidenum">
              <a:rPr lang="en-US" smtClean="0"/>
              <a:pPr/>
              <a:t>31</a:t>
            </a:fld>
            <a:endParaRPr lang="en-US" dirty="0"/>
          </a:p>
        </p:txBody>
      </p:sp>
    </p:spTree>
    <p:extLst>
      <p:ext uri="{BB962C8B-B14F-4D97-AF65-F5344CB8AC3E}">
        <p14:creationId xmlns:p14="http://schemas.microsoft.com/office/powerpoint/2010/main" val="23050599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B-     </a:t>
            </a:r>
            <a:r>
              <a:rPr lang="fr-FR" sz="3100" b="1" u="sng" dirty="0">
                <a:solidFill>
                  <a:srgbClr val="D25814"/>
                </a:solidFill>
              </a:rPr>
              <a:t>Comment expliquer cette première mondialisation ?</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2 : L’abaissement du cout de transport</a:t>
            </a:r>
          </a:p>
        </p:txBody>
      </p:sp>
      <p:pic>
        <p:nvPicPr>
          <p:cNvPr id="9" name="Image 8"/>
          <p:cNvPicPr/>
          <p:nvPr/>
        </p:nvPicPr>
        <p:blipFill>
          <a:blip r:embed="rId2" cstate="print"/>
          <a:stretch>
            <a:fillRect/>
          </a:stretch>
        </p:blipFill>
        <p:spPr>
          <a:xfrm>
            <a:off x="3566160" y="1123837"/>
            <a:ext cx="4354967" cy="2783931"/>
          </a:xfrm>
          <a:prstGeom prst="rect">
            <a:avLst/>
          </a:prstGeom>
        </p:spPr>
      </p:pic>
      <p:sp>
        <p:nvSpPr>
          <p:cNvPr id="5" name="ZoneTexte 4"/>
          <p:cNvSpPr txBox="1"/>
          <p:nvPr/>
        </p:nvSpPr>
        <p:spPr>
          <a:xfrm>
            <a:off x="7746276" y="1132217"/>
            <a:ext cx="2926079" cy="600164"/>
          </a:xfrm>
          <a:prstGeom prst="rect">
            <a:avLst/>
          </a:prstGeom>
          <a:noFill/>
        </p:spPr>
        <p:txBody>
          <a:bodyPr wrap="square" rtlCol="0">
            <a:spAutoFit/>
          </a:bodyPr>
          <a:lstStyle/>
          <a:p>
            <a:r>
              <a:rPr lang="fr-FR" sz="1100" dirty="0"/>
              <a:t>Source : Paul </a:t>
            </a:r>
            <a:r>
              <a:rPr lang="fr-FR" sz="1100" dirty="0" err="1"/>
              <a:t>Bairoch</a:t>
            </a:r>
            <a:r>
              <a:rPr lang="fr-FR" sz="1100" dirty="0"/>
              <a:t>, Commerce extérieur et développement économique de l’Europe au XIXe siècle, 1976</a:t>
            </a:r>
          </a:p>
        </p:txBody>
      </p:sp>
      <p:pic>
        <p:nvPicPr>
          <p:cNvPr id="11" name="Image 10"/>
          <p:cNvPicPr>
            <a:picLocks noChangeAspect="1"/>
          </p:cNvPicPr>
          <p:nvPr/>
        </p:nvPicPr>
        <p:blipFill>
          <a:blip r:embed="rId3"/>
          <a:stretch>
            <a:fillRect/>
          </a:stretch>
        </p:blipFill>
        <p:spPr>
          <a:xfrm>
            <a:off x="7236822" y="3907768"/>
            <a:ext cx="4456339" cy="2592083"/>
          </a:xfrm>
          <a:prstGeom prst="rect">
            <a:avLst/>
          </a:prstGeom>
        </p:spPr>
      </p:pic>
      <p:sp>
        <p:nvSpPr>
          <p:cNvPr id="13" name="ZoneTexte 12"/>
          <p:cNvSpPr txBox="1"/>
          <p:nvPr/>
        </p:nvSpPr>
        <p:spPr>
          <a:xfrm>
            <a:off x="4399109" y="4819088"/>
            <a:ext cx="2837713" cy="769441"/>
          </a:xfrm>
          <a:prstGeom prst="rect">
            <a:avLst/>
          </a:prstGeom>
          <a:noFill/>
        </p:spPr>
        <p:txBody>
          <a:bodyPr wrap="square" rtlCol="0">
            <a:spAutoFit/>
          </a:bodyPr>
          <a:lstStyle/>
          <a:p>
            <a:r>
              <a:rPr lang="fr-FR" sz="1100" dirty="0" err="1"/>
              <a:t>Allegret</a:t>
            </a:r>
            <a:r>
              <a:rPr lang="fr-FR" sz="1100" dirty="0"/>
              <a:t>, Jean-Pierre, Pascal Le </a:t>
            </a:r>
            <a:r>
              <a:rPr lang="fr-FR" sz="1100" dirty="0" err="1"/>
              <a:t>Merrer</a:t>
            </a:r>
            <a:r>
              <a:rPr lang="fr-FR" sz="1100" dirty="0"/>
              <a:t>, et </a:t>
            </a:r>
            <a:r>
              <a:rPr lang="fr-FR" sz="1100" dirty="0" err="1"/>
              <a:t>Deniz</a:t>
            </a:r>
            <a:r>
              <a:rPr lang="fr-FR" sz="1100" dirty="0"/>
              <a:t> </a:t>
            </a:r>
            <a:r>
              <a:rPr lang="fr-FR" sz="1100" dirty="0" err="1"/>
              <a:t>Ünal</a:t>
            </a:r>
            <a:r>
              <a:rPr lang="fr-FR" sz="1100" dirty="0"/>
              <a:t>. </a:t>
            </a:r>
            <a:r>
              <a:rPr lang="fr-FR" sz="1100" i="1" dirty="0"/>
              <a:t>Économie de la mondialisation. Une reconfiguration en marche. </a:t>
            </a:r>
            <a:r>
              <a:rPr lang="fr-FR" sz="1100" dirty="0"/>
              <a:t>De Boeck Supérieur, 2020</a:t>
            </a:r>
          </a:p>
        </p:txBody>
      </p:sp>
      <p:sp>
        <p:nvSpPr>
          <p:cNvPr id="4" name="Espace réservé du numéro de diapositive 3"/>
          <p:cNvSpPr>
            <a:spLocks noGrp="1"/>
          </p:cNvSpPr>
          <p:nvPr>
            <p:ph type="sldNum" sz="quarter" idx="12"/>
          </p:nvPr>
        </p:nvSpPr>
        <p:spPr/>
        <p:txBody>
          <a:bodyPr/>
          <a:lstStyle/>
          <a:p>
            <a:fld id="{4FAB73BC-B049-4115-A692-8D63A059BFB8}" type="slidenum">
              <a:rPr lang="en-US" smtClean="0"/>
              <a:pPr/>
              <a:t>32</a:t>
            </a:fld>
            <a:endParaRPr lang="en-US" dirty="0"/>
          </a:p>
        </p:txBody>
      </p:sp>
    </p:spTree>
    <p:extLst>
      <p:ext uri="{BB962C8B-B14F-4D97-AF65-F5344CB8AC3E}">
        <p14:creationId xmlns:p14="http://schemas.microsoft.com/office/powerpoint/2010/main" val="18286228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B-     </a:t>
            </a:r>
            <a:r>
              <a:rPr lang="fr-FR" sz="3100" b="1" u="sng" dirty="0">
                <a:solidFill>
                  <a:srgbClr val="D25814"/>
                </a:solidFill>
              </a:rPr>
              <a:t>Comment expliquer cette première mondialisation ?</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Synthèse</a:t>
            </a:r>
          </a:p>
        </p:txBody>
      </p:sp>
      <p:pic>
        <p:nvPicPr>
          <p:cNvPr id="2049" name="Image 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0541" y="2171950"/>
            <a:ext cx="5892197" cy="318887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p:cNvSpPr>
            <a:spLocks noChangeArrowheads="1"/>
          </p:cNvSpPr>
          <p:nvPr/>
        </p:nvSpPr>
        <p:spPr bwMode="auto">
          <a:xfrm>
            <a:off x="3566160" y="536082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Source : </a:t>
            </a:r>
            <a:r>
              <a:rPr kumimoji="0" lang="fr-FR" altLang="fr-F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Fouquin</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&amp; </a:t>
            </a:r>
            <a:r>
              <a:rPr kumimoji="0" lang="fr-FR" altLang="fr-F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Hugot</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 Back to the future : </a:t>
            </a:r>
            <a:r>
              <a:rPr kumimoji="0" lang="fr-FR" altLang="fr-F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trade</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fr-FR" altLang="fr-F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costs</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and the </a:t>
            </a:r>
            <a:r>
              <a:rPr kumimoji="0" lang="fr-FR" altLang="fr-F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two</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fr-FR" altLang="fr-F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globalizations</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1827-2014 », CEPII </a:t>
            </a:r>
            <a:r>
              <a:rPr kumimoji="0" lang="fr-FR" altLang="fr-F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Working</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Paper, n°2016-3</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0" name="ZoneTexte 9"/>
          <p:cNvSpPr txBox="1"/>
          <p:nvPr/>
        </p:nvSpPr>
        <p:spPr>
          <a:xfrm>
            <a:off x="5069542" y="1709449"/>
            <a:ext cx="4926157" cy="369332"/>
          </a:xfrm>
          <a:prstGeom prst="rect">
            <a:avLst/>
          </a:prstGeom>
          <a:noFill/>
        </p:spPr>
        <p:txBody>
          <a:bodyPr wrap="none" rtlCol="0">
            <a:spAutoFit/>
          </a:bodyPr>
          <a:lstStyle/>
          <a:p>
            <a:r>
              <a:rPr lang="fr-FR" dirty="0"/>
              <a:t>Evolution de la protection commerciale 1827-2010</a:t>
            </a:r>
          </a:p>
        </p:txBody>
      </p:sp>
      <p:sp>
        <p:nvSpPr>
          <p:cNvPr id="4" name="Espace réservé du numéro de diapositive 3"/>
          <p:cNvSpPr>
            <a:spLocks noGrp="1"/>
          </p:cNvSpPr>
          <p:nvPr>
            <p:ph type="sldNum" sz="quarter" idx="12"/>
          </p:nvPr>
        </p:nvSpPr>
        <p:spPr/>
        <p:txBody>
          <a:bodyPr/>
          <a:lstStyle/>
          <a:p>
            <a:fld id="{4FAB73BC-B049-4115-A692-8D63A059BFB8}" type="slidenum">
              <a:rPr lang="en-US" smtClean="0"/>
              <a:pPr/>
              <a:t>33</a:t>
            </a:fld>
            <a:endParaRPr lang="en-US" dirty="0"/>
          </a:p>
        </p:txBody>
      </p:sp>
    </p:spTree>
    <p:extLst>
      <p:ext uri="{BB962C8B-B14F-4D97-AF65-F5344CB8AC3E}">
        <p14:creationId xmlns:p14="http://schemas.microsoft.com/office/powerpoint/2010/main" val="17838793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B-     </a:t>
            </a:r>
            <a:r>
              <a:rPr lang="fr-FR" sz="3100" b="1" u="sng" dirty="0">
                <a:solidFill>
                  <a:srgbClr val="D25814"/>
                </a:solidFill>
              </a:rPr>
              <a:t>Comment expliquer cette première mondialisation ?</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3 : Un cadre institutionnel en mutation</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34</a:t>
            </a:fld>
            <a:endParaRPr lang="en-US" dirty="0"/>
          </a:p>
        </p:txBody>
      </p:sp>
      <p:pic>
        <p:nvPicPr>
          <p:cNvPr id="1026" name="Picture 2" descr="Triangle d'incompatibilité — Wikipé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0351" y="1691640"/>
            <a:ext cx="5810447" cy="3953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47423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I- 1870-1914 : « Notre première mondialisation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B-     </a:t>
            </a:r>
            <a:r>
              <a:rPr lang="fr-FR" sz="3100" b="1" u="sng" dirty="0">
                <a:solidFill>
                  <a:srgbClr val="D25814"/>
                </a:solidFill>
              </a:rPr>
              <a:t>Comment expliquer cette première mondialisation ?</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Synthèse</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3" name="Image 2"/>
          <p:cNvPicPr>
            <a:picLocks noChangeAspect="1"/>
          </p:cNvPicPr>
          <p:nvPr/>
        </p:nvPicPr>
        <p:blipFill>
          <a:blip r:embed="rId2"/>
          <a:stretch>
            <a:fillRect/>
          </a:stretch>
        </p:blipFill>
        <p:spPr>
          <a:xfrm>
            <a:off x="3878592" y="1698171"/>
            <a:ext cx="7659857" cy="3891643"/>
          </a:xfrm>
          <a:prstGeom prst="rect">
            <a:avLst/>
          </a:prstGeom>
        </p:spPr>
      </p:pic>
      <p:sp>
        <p:nvSpPr>
          <p:cNvPr id="7" name="Espace réservé du numéro de diapositive 6"/>
          <p:cNvSpPr>
            <a:spLocks noGrp="1"/>
          </p:cNvSpPr>
          <p:nvPr>
            <p:ph type="sldNum" sz="quarter" idx="12"/>
          </p:nvPr>
        </p:nvSpPr>
        <p:spPr/>
        <p:txBody>
          <a:bodyPr/>
          <a:lstStyle/>
          <a:p>
            <a:fld id="{4FAB73BC-B049-4115-A692-8D63A059BFB8}" type="slidenum">
              <a:rPr lang="en-US" smtClean="0"/>
              <a:pPr/>
              <a:t>35</a:t>
            </a:fld>
            <a:endParaRPr lang="en-US" dirty="0"/>
          </a:p>
        </p:txBody>
      </p:sp>
    </p:spTree>
    <p:extLst>
      <p:ext uri="{BB962C8B-B14F-4D97-AF65-F5344CB8AC3E}">
        <p14:creationId xmlns:p14="http://schemas.microsoft.com/office/powerpoint/2010/main" val="32721061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a:solidFill>
                  <a:srgbClr val="D25814"/>
                </a:solidFill>
              </a:rPr>
              <a:t>II- La première démondialisation</a:t>
            </a:r>
            <a:r>
              <a:rPr lang="fr-FR" sz="3100" b="1" u="sng" dirty="0">
                <a:solidFill>
                  <a:srgbClr val="D25814"/>
                </a:solidFill>
              </a:rPr>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La démondialisation commerciale</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5" name="Image 4"/>
          <p:cNvPicPr>
            <a:picLocks noChangeAspect="1"/>
          </p:cNvPicPr>
          <p:nvPr/>
        </p:nvPicPr>
        <p:blipFill>
          <a:blip r:embed="rId2"/>
          <a:stretch>
            <a:fillRect/>
          </a:stretch>
        </p:blipFill>
        <p:spPr>
          <a:xfrm>
            <a:off x="3766668" y="1227909"/>
            <a:ext cx="7279943" cy="2404654"/>
          </a:xfrm>
          <a:prstGeom prst="rect">
            <a:avLst/>
          </a:prstGeom>
        </p:spPr>
      </p:pic>
      <p:pic>
        <p:nvPicPr>
          <p:cNvPr id="7" name="Image 6"/>
          <p:cNvPicPr>
            <a:picLocks noChangeAspect="1"/>
          </p:cNvPicPr>
          <p:nvPr/>
        </p:nvPicPr>
        <p:blipFill>
          <a:blip r:embed="rId3"/>
          <a:stretch>
            <a:fillRect/>
          </a:stretch>
        </p:blipFill>
        <p:spPr>
          <a:xfrm>
            <a:off x="4179025" y="3632563"/>
            <a:ext cx="6258197" cy="2903578"/>
          </a:xfrm>
          <a:prstGeom prst="rect">
            <a:avLst/>
          </a:prstGeom>
        </p:spPr>
      </p:pic>
      <p:sp>
        <p:nvSpPr>
          <p:cNvPr id="8" name="Espace réservé du numéro de diapositive 7"/>
          <p:cNvSpPr>
            <a:spLocks noGrp="1"/>
          </p:cNvSpPr>
          <p:nvPr>
            <p:ph type="sldNum" sz="quarter" idx="12"/>
          </p:nvPr>
        </p:nvSpPr>
        <p:spPr/>
        <p:txBody>
          <a:bodyPr/>
          <a:lstStyle/>
          <a:p>
            <a:fld id="{4FAB73BC-B049-4115-A692-8D63A059BFB8}" type="slidenum">
              <a:rPr lang="en-US" smtClean="0"/>
              <a:pPr/>
              <a:t>36</a:t>
            </a:fld>
            <a:endParaRPr lang="en-US" dirty="0"/>
          </a:p>
        </p:txBody>
      </p:sp>
    </p:spTree>
    <p:extLst>
      <p:ext uri="{BB962C8B-B14F-4D97-AF65-F5344CB8AC3E}">
        <p14:creationId xmlns:p14="http://schemas.microsoft.com/office/powerpoint/2010/main" val="41476063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u="sng" dirty="0">
                <a:solidFill>
                  <a:srgbClr val="D25814"/>
                </a:solidFill>
              </a:rPr>
              <a:t>II- La première démondialisation</a:t>
            </a:r>
            <a:r>
              <a:rPr lang="fr-FR" sz="3100" b="1" u="sng" dirty="0">
                <a:solidFill>
                  <a:srgbClr val="D25814"/>
                </a:solidFill>
              </a:rPr>
              <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La démondialisation financière</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3" name="Image 2"/>
          <p:cNvPicPr>
            <a:picLocks noChangeAspect="1"/>
          </p:cNvPicPr>
          <p:nvPr/>
        </p:nvPicPr>
        <p:blipFill>
          <a:blip r:embed="rId2"/>
          <a:stretch>
            <a:fillRect/>
          </a:stretch>
        </p:blipFill>
        <p:spPr>
          <a:xfrm>
            <a:off x="3910965" y="1123837"/>
            <a:ext cx="2359206" cy="5426174"/>
          </a:xfrm>
          <a:prstGeom prst="rect">
            <a:avLst/>
          </a:prstGeom>
        </p:spPr>
      </p:pic>
      <p:sp>
        <p:nvSpPr>
          <p:cNvPr id="8" name="ZoneTexte 7"/>
          <p:cNvSpPr txBox="1"/>
          <p:nvPr/>
        </p:nvSpPr>
        <p:spPr>
          <a:xfrm>
            <a:off x="6270171" y="5582160"/>
            <a:ext cx="2286000" cy="830997"/>
          </a:xfrm>
          <a:prstGeom prst="rect">
            <a:avLst/>
          </a:prstGeom>
          <a:noFill/>
        </p:spPr>
        <p:txBody>
          <a:bodyPr wrap="square" rtlCol="0">
            <a:spAutoFit/>
          </a:bodyPr>
          <a:lstStyle/>
          <a:p>
            <a:r>
              <a:rPr lang="en-US" sz="1200" dirty="0"/>
              <a:t>Source : Nicholas Crafts (2000), Globalization and Growth in the Twentieth Century, FMI, Working Paper</a:t>
            </a:r>
            <a:endParaRPr lang="fr-FR" sz="1200" dirty="0"/>
          </a:p>
        </p:txBody>
      </p:sp>
      <p:sp>
        <p:nvSpPr>
          <p:cNvPr id="7" name="Espace réservé du numéro de diapositive 6"/>
          <p:cNvSpPr>
            <a:spLocks noGrp="1"/>
          </p:cNvSpPr>
          <p:nvPr>
            <p:ph type="sldNum" sz="quarter" idx="12"/>
          </p:nvPr>
        </p:nvSpPr>
        <p:spPr/>
        <p:txBody>
          <a:bodyPr/>
          <a:lstStyle/>
          <a:p>
            <a:fld id="{4FAB73BC-B049-4115-A692-8D63A059BFB8}" type="slidenum">
              <a:rPr lang="en-US" smtClean="0"/>
              <a:pPr/>
              <a:t>37</a:t>
            </a:fld>
            <a:endParaRPr lang="en-US" dirty="0"/>
          </a:p>
        </p:txBody>
      </p:sp>
    </p:spTree>
    <p:extLst>
      <p:ext uri="{BB962C8B-B14F-4D97-AF65-F5344CB8AC3E}">
        <p14:creationId xmlns:p14="http://schemas.microsoft.com/office/powerpoint/2010/main" val="8049061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L’évolution du commerce des biens et services</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1 : Le commerce des biens</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9" name="Image 8"/>
          <p:cNvPicPr/>
          <p:nvPr/>
        </p:nvPicPr>
        <p:blipFill>
          <a:blip r:embed="rId2" cstate="print"/>
          <a:stretch>
            <a:fillRect/>
          </a:stretch>
        </p:blipFill>
        <p:spPr>
          <a:xfrm>
            <a:off x="4062547" y="1285184"/>
            <a:ext cx="6067697" cy="3935724"/>
          </a:xfrm>
          <a:prstGeom prst="rect">
            <a:avLst/>
          </a:prstGeom>
        </p:spPr>
      </p:pic>
      <p:sp>
        <p:nvSpPr>
          <p:cNvPr id="5" name="ZoneTexte 4"/>
          <p:cNvSpPr txBox="1"/>
          <p:nvPr/>
        </p:nvSpPr>
        <p:spPr>
          <a:xfrm>
            <a:off x="4532812" y="5382256"/>
            <a:ext cx="5969725" cy="369332"/>
          </a:xfrm>
          <a:prstGeom prst="rect">
            <a:avLst/>
          </a:prstGeom>
          <a:noFill/>
        </p:spPr>
        <p:txBody>
          <a:bodyPr wrap="square" rtlCol="0">
            <a:spAutoFit/>
          </a:bodyPr>
          <a:lstStyle/>
          <a:p>
            <a:r>
              <a:rPr lang="fr-FR" dirty="0"/>
              <a:t>Source : Paul Krugman, Economie internationale, 2022</a:t>
            </a:r>
          </a:p>
        </p:txBody>
      </p:sp>
      <p:sp>
        <p:nvSpPr>
          <p:cNvPr id="7" name="Espace réservé du numéro de diapositive 6"/>
          <p:cNvSpPr>
            <a:spLocks noGrp="1"/>
          </p:cNvSpPr>
          <p:nvPr>
            <p:ph type="sldNum" sz="quarter" idx="12"/>
          </p:nvPr>
        </p:nvSpPr>
        <p:spPr/>
        <p:txBody>
          <a:bodyPr/>
          <a:lstStyle/>
          <a:p>
            <a:fld id="{4FAB73BC-B049-4115-A692-8D63A059BFB8}" type="slidenum">
              <a:rPr lang="en-US" smtClean="0"/>
              <a:pPr/>
              <a:t>38</a:t>
            </a:fld>
            <a:endParaRPr lang="en-US" dirty="0"/>
          </a:p>
        </p:txBody>
      </p:sp>
    </p:spTree>
    <p:extLst>
      <p:ext uri="{BB962C8B-B14F-4D97-AF65-F5344CB8AC3E}">
        <p14:creationId xmlns:p14="http://schemas.microsoft.com/office/powerpoint/2010/main" val="2144717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L’évolution du commerce des biens et services</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1 : Le commerce des biens</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sp>
        <p:nvSpPr>
          <p:cNvPr id="5" name="ZoneTexte 4"/>
          <p:cNvSpPr txBox="1"/>
          <p:nvPr/>
        </p:nvSpPr>
        <p:spPr>
          <a:xfrm>
            <a:off x="3907645" y="4828210"/>
            <a:ext cx="6083520" cy="369332"/>
          </a:xfrm>
          <a:prstGeom prst="rect">
            <a:avLst/>
          </a:prstGeom>
          <a:noFill/>
        </p:spPr>
        <p:txBody>
          <a:bodyPr wrap="square" rtlCol="0">
            <a:spAutoFit/>
          </a:bodyPr>
          <a:lstStyle/>
          <a:p>
            <a:r>
              <a:rPr lang="fr-FR" dirty="0"/>
              <a:t>Source : Paul Krugman, Economie internationale, 2022</a:t>
            </a:r>
          </a:p>
        </p:txBody>
      </p:sp>
      <p:pic>
        <p:nvPicPr>
          <p:cNvPr id="3" name="Image 2"/>
          <p:cNvPicPr>
            <a:picLocks noChangeAspect="1"/>
          </p:cNvPicPr>
          <p:nvPr/>
        </p:nvPicPr>
        <p:blipFill>
          <a:blip r:embed="rId2"/>
          <a:stretch>
            <a:fillRect/>
          </a:stretch>
        </p:blipFill>
        <p:spPr>
          <a:xfrm>
            <a:off x="3753802" y="2885110"/>
            <a:ext cx="7305675" cy="1943100"/>
          </a:xfrm>
          <a:prstGeom prst="rect">
            <a:avLst/>
          </a:prstGeom>
        </p:spPr>
      </p:pic>
      <p:sp>
        <p:nvSpPr>
          <p:cNvPr id="7" name="ZoneTexte 6"/>
          <p:cNvSpPr txBox="1"/>
          <p:nvPr/>
        </p:nvSpPr>
        <p:spPr>
          <a:xfrm>
            <a:off x="4754880" y="2481943"/>
            <a:ext cx="4186467" cy="369332"/>
          </a:xfrm>
          <a:prstGeom prst="rect">
            <a:avLst/>
          </a:prstGeom>
          <a:noFill/>
        </p:spPr>
        <p:txBody>
          <a:bodyPr wrap="none" rtlCol="0">
            <a:spAutoFit/>
          </a:bodyPr>
          <a:lstStyle/>
          <a:p>
            <a:r>
              <a:rPr lang="fr-FR" dirty="0"/>
              <a:t>Taux de croissance mondial annuel moyen</a:t>
            </a:r>
          </a:p>
        </p:txBody>
      </p:sp>
      <p:sp>
        <p:nvSpPr>
          <p:cNvPr id="9" name="Espace réservé du numéro de diapositive 8"/>
          <p:cNvSpPr>
            <a:spLocks noGrp="1"/>
          </p:cNvSpPr>
          <p:nvPr>
            <p:ph type="sldNum" sz="quarter" idx="12"/>
          </p:nvPr>
        </p:nvSpPr>
        <p:spPr/>
        <p:txBody>
          <a:bodyPr/>
          <a:lstStyle/>
          <a:p>
            <a:fld id="{4FAB73BC-B049-4115-A692-8D63A059BFB8}" type="slidenum">
              <a:rPr lang="en-US" smtClean="0"/>
              <a:pPr/>
              <a:t>39</a:t>
            </a:fld>
            <a:endParaRPr lang="en-US" dirty="0"/>
          </a:p>
        </p:txBody>
      </p:sp>
    </p:spTree>
    <p:extLst>
      <p:ext uri="{BB962C8B-B14F-4D97-AF65-F5344CB8AC3E}">
        <p14:creationId xmlns:p14="http://schemas.microsoft.com/office/powerpoint/2010/main" val="14639493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L’évolution du commerce des biens et services</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2 : Le commerce des services</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8" name="Image 7"/>
          <p:cNvPicPr>
            <a:picLocks noChangeAspect="1"/>
          </p:cNvPicPr>
          <p:nvPr/>
        </p:nvPicPr>
        <p:blipFill>
          <a:blip r:embed="rId2"/>
          <a:stretch>
            <a:fillRect/>
          </a:stretch>
        </p:blipFill>
        <p:spPr>
          <a:xfrm>
            <a:off x="3890286" y="1528354"/>
            <a:ext cx="7512364" cy="3907018"/>
          </a:xfrm>
          <a:prstGeom prst="rect">
            <a:avLst/>
          </a:prstGeom>
        </p:spPr>
      </p:pic>
      <p:sp>
        <p:nvSpPr>
          <p:cNvPr id="5" name="Espace réservé du numéro de diapositive 4"/>
          <p:cNvSpPr>
            <a:spLocks noGrp="1"/>
          </p:cNvSpPr>
          <p:nvPr>
            <p:ph type="sldNum" sz="quarter" idx="12"/>
          </p:nvPr>
        </p:nvSpPr>
        <p:spPr/>
        <p:txBody>
          <a:bodyPr/>
          <a:lstStyle/>
          <a:p>
            <a:fld id="{4FAB73BC-B049-4115-A692-8D63A059BFB8}" type="slidenum">
              <a:rPr lang="en-US" smtClean="0"/>
              <a:pPr/>
              <a:t>40</a:t>
            </a:fld>
            <a:endParaRPr lang="en-US" dirty="0"/>
          </a:p>
        </p:txBody>
      </p:sp>
    </p:spTree>
    <p:extLst>
      <p:ext uri="{BB962C8B-B14F-4D97-AF65-F5344CB8AC3E}">
        <p14:creationId xmlns:p14="http://schemas.microsoft.com/office/powerpoint/2010/main" val="17841938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L’évolution du commerce des biens et services</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2 : Le commerce des services</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3" name="Image 2"/>
          <p:cNvPicPr>
            <a:picLocks noChangeAspect="1"/>
          </p:cNvPicPr>
          <p:nvPr/>
        </p:nvPicPr>
        <p:blipFill>
          <a:blip r:embed="rId2"/>
          <a:stretch>
            <a:fillRect/>
          </a:stretch>
        </p:blipFill>
        <p:spPr>
          <a:xfrm>
            <a:off x="4010977" y="1362619"/>
            <a:ext cx="6791325" cy="4629150"/>
          </a:xfrm>
          <a:prstGeom prst="rect">
            <a:avLst/>
          </a:prstGeom>
        </p:spPr>
      </p:pic>
      <p:sp>
        <p:nvSpPr>
          <p:cNvPr id="7" name="Espace réservé du numéro de diapositive 6"/>
          <p:cNvSpPr>
            <a:spLocks noGrp="1"/>
          </p:cNvSpPr>
          <p:nvPr>
            <p:ph type="sldNum" sz="quarter" idx="12"/>
          </p:nvPr>
        </p:nvSpPr>
        <p:spPr/>
        <p:txBody>
          <a:bodyPr/>
          <a:lstStyle/>
          <a:p>
            <a:fld id="{4FAB73BC-B049-4115-A692-8D63A059BFB8}" type="slidenum">
              <a:rPr lang="en-US" smtClean="0"/>
              <a:pPr/>
              <a:t>41</a:t>
            </a:fld>
            <a:endParaRPr lang="en-US" dirty="0"/>
          </a:p>
        </p:txBody>
      </p:sp>
    </p:spTree>
    <p:extLst>
      <p:ext uri="{BB962C8B-B14F-4D97-AF65-F5344CB8AC3E}">
        <p14:creationId xmlns:p14="http://schemas.microsoft.com/office/powerpoint/2010/main" val="8943935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L’évolution du commerce des biens et services</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3 : Transformation de la structure par produit</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3987" y="1616280"/>
            <a:ext cx="6635505" cy="4684082"/>
          </a:xfrm>
          <a:prstGeom prst="rect">
            <a:avLst/>
          </a:prstGeom>
        </p:spPr>
      </p:pic>
      <p:sp>
        <p:nvSpPr>
          <p:cNvPr id="7" name="ZoneTexte 6"/>
          <p:cNvSpPr txBox="1"/>
          <p:nvPr/>
        </p:nvSpPr>
        <p:spPr>
          <a:xfrm>
            <a:off x="4153987" y="6234062"/>
            <a:ext cx="5124864" cy="276999"/>
          </a:xfrm>
          <a:prstGeom prst="rect">
            <a:avLst/>
          </a:prstGeom>
          <a:noFill/>
        </p:spPr>
        <p:txBody>
          <a:bodyPr wrap="none" rtlCol="0">
            <a:spAutoFit/>
          </a:bodyPr>
          <a:lstStyle/>
          <a:p>
            <a:r>
              <a:rPr lang="fr-FR" sz="1200" dirty="0"/>
              <a:t>Source : statistique de l’OMC,2024 calcul fait par votre serviteur (c’était long…)</a:t>
            </a:r>
          </a:p>
        </p:txBody>
      </p:sp>
      <p:sp>
        <p:nvSpPr>
          <p:cNvPr id="8" name="Espace réservé du numéro de diapositive 7"/>
          <p:cNvSpPr>
            <a:spLocks noGrp="1"/>
          </p:cNvSpPr>
          <p:nvPr>
            <p:ph type="sldNum" sz="quarter" idx="12"/>
          </p:nvPr>
        </p:nvSpPr>
        <p:spPr/>
        <p:txBody>
          <a:bodyPr/>
          <a:lstStyle/>
          <a:p>
            <a:fld id="{4FAB73BC-B049-4115-A692-8D63A059BFB8}" type="slidenum">
              <a:rPr lang="en-US" smtClean="0"/>
              <a:pPr/>
              <a:t>42</a:t>
            </a:fld>
            <a:endParaRPr lang="en-US" dirty="0"/>
          </a:p>
        </p:txBody>
      </p:sp>
    </p:spTree>
    <p:extLst>
      <p:ext uri="{BB962C8B-B14F-4D97-AF65-F5344CB8AC3E}">
        <p14:creationId xmlns:p14="http://schemas.microsoft.com/office/powerpoint/2010/main" val="11555063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L’évolution du commerce des biens et services</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3 : Transformation de la structure par produit</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sp>
        <p:nvSpPr>
          <p:cNvPr id="8" name="Espace réservé du numéro de diapositive 7"/>
          <p:cNvSpPr>
            <a:spLocks noGrp="1"/>
          </p:cNvSpPr>
          <p:nvPr>
            <p:ph type="sldNum" sz="quarter" idx="12"/>
          </p:nvPr>
        </p:nvSpPr>
        <p:spPr/>
        <p:txBody>
          <a:bodyPr/>
          <a:lstStyle/>
          <a:p>
            <a:fld id="{4FAB73BC-B049-4115-A692-8D63A059BFB8}" type="slidenum">
              <a:rPr lang="en-US" smtClean="0"/>
              <a:pPr/>
              <a:t>43</a:t>
            </a:fld>
            <a:endParaRPr lang="en-US" dirty="0"/>
          </a:p>
        </p:txBody>
      </p:sp>
      <p:pic>
        <p:nvPicPr>
          <p:cNvPr id="1028" name="Picture 4" descr="Courbe du sourire : Etapes à forte et à faible valeur ajoutée | Download  Scientific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5639" y="2007602"/>
            <a:ext cx="8096250" cy="3400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87897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L’évolution du commerce des biens et services</a:t>
            </a:r>
            <a:endParaRPr lang="fr-FR" dirty="0">
              <a:solidFill>
                <a:srgbClr val="D25814"/>
              </a:solidFill>
            </a:endParaRPr>
          </a:p>
        </p:txBody>
      </p:sp>
      <p:sp>
        <p:nvSpPr>
          <p:cNvPr id="6" name="ZoneTexte 5"/>
          <p:cNvSpPr txBox="1"/>
          <p:nvPr/>
        </p:nvSpPr>
        <p:spPr>
          <a:xfrm>
            <a:off x="3614928" y="46619"/>
            <a:ext cx="7680960" cy="1077218"/>
          </a:xfrm>
          <a:prstGeom prst="rect">
            <a:avLst/>
          </a:prstGeom>
          <a:noFill/>
        </p:spPr>
        <p:txBody>
          <a:bodyPr wrap="square" rtlCol="0">
            <a:spAutoFit/>
          </a:bodyPr>
          <a:lstStyle/>
          <a:p>
            <a:pPr algn="ctr"/>
            <a:r>
              <a:rPr lang="fr-FR" sz="3200" b="1" dirty="0">
                <a:solidFill>
                  <a:srgbClr val="D25814"/>
                </a:solidFill>
              </a:rPr>
              <a:t>3 : Transformation de la structure par produit</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sp>
        <p:nvSpPr>
          <p:cNvPr id="8" name="Espace réservé du numéro de diapositive 7"/>
          <p:cNvSpPr>
            <a:spLocks noGrp="1"/>
          </p:cNvSpPr>
          <p:nvPr>
            <p:ph type="sldNum" sz="quarter" idx="12"/>
          </p:nvPr>
        </p:nvSpPr>
        <p:spPr/>
        <p:txBody>
          <a:bodyPr/>
          <a:lstStyle/>
          <a:p>
            <a:fld id="{4FAB73BC-B049-4115-A692-8D63A059BFB8}" type="slidenum">
              <a:rPr lang="en-US" smtClean="0"/>
              <a:pPr/>
              <a:t>44</a:t>
            </a:fld>
            <a:endParaRPr lang="en-US" dirty="0"/>
          </a:p>
        </p:txBody>
      </p:sp>
      <p:pic>
        <p:nvPicPr>
          <p:cNvPr id="3" name="Image 2"/>
          <p:cNvPicPr>
            <a:picLocks noChangeAspect="1"/>
          </p:cNvPicPr>
          <p:nvPr/>
        </p:nvPicPr>
        <p:blipFill>
          <a:blip r:embed="rId2"/>
          <a:stretch>
            <a:fillRect/>
          </a:stretch>
        </p:blipFill>
        <p:spPr>
          <a:xfrm>
            <a:off x="3858841" y="1123837"/>
            <a:ext cx="3596567" cy="5410580"/>
          </a:xfrm>
          <a:prstGeom prst="rect">
            <a:avLst/>
          </a:prstGeom>
        </p:spPr>
      </p:pic>
      <p:sp>
        <p:nvSpPr>
          <p:cNvPr id="5" name="ZoneTexte 4"/>
          <p:cNvSpPr txBox="1"/>
          <p:nvPr/>
        </p:nvSpPr>
        <p:spPr>
          <a:xfrm>
            <a:off x="7699321" y="6165085"/>
            <a:ext cx="3857403" cy="369332"/>
          </a:xfrm>
          <a:prstGeom prst="rect">
            <a:avLst/>
          </a:prstGeom>
          <a:noFill/>
        </p:spPr>
        <p:txBody>
          <a:bodyPr wrap="none" rtlCol="0">
            <a:spAutoFit/>
          </a:bodyPr>
          <a:lstStyle/>
          <a:p>
            <a:r>
              <a:rPr lang="fr-FR" dirty="0" smtClean="0"/>
              <a:t>Suzanne Berger, Made in monde, 2006</a:t>
            </a:r>
            <a:endParaRPr lang="fr-FR" dirty="0"/>
          </a:p>
        </p:txBody>
      </p:sp>
    </p:spTree>
    <p:extLst>
      <p:ext uri="{BB962C8B-B14F-4D97-AF65-F5344CB8AC3E}">
        <p14:creationId xmlns:p14="http://schemas.microsoft.com/office/powerpoint/2010/main" val="16988424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L’évolution du commerce des biens et services</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4 : Transformation de la structure par pays</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3" name="Image 2"/>
          <p:cNvPicPr>
            <a:picLocks noChangeAspect="1"/>
          </p:cNvPicPr>
          <p:nvPr/>
        </p:nvPicPr>
        <p:blipFill>
          <a:blip r:embed="rId2"/>
          <a:stretch>
            <a:fillRect/>
          </a:stretch>
        </p:blipFill>
        <p:spPr>
          <a:xfrm>
            <a:off x="3566160" y="1395140"/>
            <a:ext cx="7941835" cy="2941729"/>
          </a:xfrm>
          <a:prstGeom prst="rect">
            <a:avLst/>
          </a:prstGeom>
        </p:spPr>
      </p:pic>
      <p:sp>
        <p:nvSpPr>
          <p:cNvPr id="7" name="Espace réservé du numéro de diapositive 6"/>
          <p:cNvSpPr>
            <a:spLocks noGrp="1"/>
          </p:cNvSpPr>
          <p:nvPr>
            <p:ph type="sldNum" sz="quarter" idx="12"/>
          </p:nvPr>
        </p:nvSpPr>
        <p:spPr/>
        <p:txBody>
          <a:bodyPr/>
          <a:lstStyle/>
          <a:p>
            <a:fld id="{4FAB73BC-B049-4115-A692-8D63A059BFB8}" type="slidenum">
              <a:rPr lang="en-US" smtClean="0"/>
              <a:pPr/>
              <a:t>45</a:t>
            </a:fld>
            <a:endParaRPr lang="en-US" dirty="0"/>
          </a:p>
        </p:txBody>
      </p:sp>
    </p:spTree>
    <p:extLst>
      <p:ext uri="{BB962C8B-B14F-4D97-AF65-F5344CB8AC3E}">
        <p14:creationId xmlns:p14="http://schemas.microsoft.com/office/powerpoint/2010/main" val="13788035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L’évolution du commerce des biens et services</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4 : Transformation de la structure par pays</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7" name="Image 6" descr="Que nous dit la «courbe de l'éléphant» de Branko Milanovic? - Telos"/>
          <p:cNvPicPr/>
          <p:nvPr/>
        </p:nvPicPr>
        <p:blipFill>
          <a:blip r:embed="rId2" cstate="print"/>
          <a:stretch>
            <a:fillRect/>
          </a:stretch>
        </p:blipFill>
        <p:spPr>
          <a:xfrm>
            <a:off x="4658677" y="1338535"/>
            <a:ext cx="5739357" cy="4539752"/>
          </a:xfrm>
          <a:prstGeom prst="rect">
            <a:avLst/>
          </a:prstGeom>
        </p:spPr>
      </p:pic>
      <p:sp>
        <p:nvSpPr>
          <p:cNvPr id="5" name="Espace réservé du numéro de diapositive 4"/>
          <p:cNvSpPr>
            <a:spLocks noGrp="1"/>
          </p:cNvSpPr>
          <p:nvPr>
            <p:ph type="sldNum" sz="quarter" idx="12"/>
          </p:nvPr>
        </p:nvSpPr>
        <p:spPr/>
        <p:txBody>
          <a:bodyPr/>
          <a:lstStyle/>
          <a:p>
            <a:fld id="{4FAB73BC-B049-4115-A692-8D63A059BFB8}" type="slidenum">
              <a:rPr lang="en-US" smtClean="0"/>
              <a:pPr/>
              <a:t>46</a:t>
            </a:fld>
            <a:endParaRPr lang="en-US" dirty="0"/>
          </a:p>
        </p:txBody>
      </p:sp>
    </p:spTree>
    <p:extLst>
      <p:ext uri="{BB962C8B-B14F-4D97-AF65-F5344CB8AC3E}">
        <p14:creationId xmlns:p14="http://schemas.microsoft.com/office/powerpoint/2010/main" val="15707610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A-     </a:t>
            </a:r>
            <a:r>
              <a:rPr lang="fr-FR" sz="3100" b="1" u="sng" dirty="0">
                <a:solidFill>
                  <a:srgbClr val="D25814"/>
                </a:solidFill>
              </a:rPr>
              <a:t>L’évolution du commerce des biens et services</a:t>
            </a:r>
            <a:endParaRPr lang="fr-FR" dirty="0">
              <a:solidFill>
                <a:srgbClr val="D25814"/>
              </a:solidFill>
            </a:endParaRPr>
          </a:p>
        </p:txBody>
      </p:sp>
      <p:sp>
        <p:nvSpPr>
          <p:cNvPr id="6" name="ZoneTexte 5"/>
          <p:cNvSpPr txBox="1"/>
          <p:nvPr/>
        </p:nvSpPr>
        <p:spPr>
          <a:xfrm>
            <a:off x="3566160" y="539062"/>
            <a:ext cx="7680960" cy="584775"/>
          </a:xfrm>
          <a:prstGeom prst="rect">
            <a:avLst/>
          </a:prstGeom>
          <a:noFill/>
        </p:spPr>
        <p:txBody>
          <a:bodyPr wrap="square" rtlCol="0">
            <a:spAutoFit/>
          </a:bodyPr>
          <a:lstStyle/>
          <a:p>
            <a:pPr algn="ctr"/>
            <a:r>
              <a:rPr lang="fr-FR" sz="3200" b="1" dirty="0">
                <a:solidFill>
                  <a:srgbClr val="D25814"/>
                </a:solidFill>
              </a:rPr>
              <a:t>4 : Transformation de la structure par pays</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8" name="Image 7"/>
          <p:cNvPicPr/>
          <p:nvPr/>
        </p:nvPicPr>
        <p:blipFill>
          <a:blip r:embed="rId2" cstate="print"/>
          <a:stretch>
            <a:fillRect/>
          </a:stretch>
        </p:blipFill>
        <p:spPr>
          <a:xfrm>
            <a:off x="3932374" y="1321625"/>
            <a:ext cx="6766106" cy="4961609"/>
          </a:xfrm>
          <a:prstGeom prst="rect">
            <a:avLst/>
          </a:prstGeom>
        </p:spPr>
      </p:pic>
      <p:sp>
        <p:nvSpPr>
          <p:cNvPr id="5" name="Espace réservé du numéro de diapositive 4"/>
          <p:cNvSpPr>
            <a:spLocks noGrp="1"/>
          </p:cNvSpPr>
          <p:nvPr>
            <p:ph type="sldNum" sz="quarter" idx="12"/>
          </p:nvPr>
        </p:nvSpPr>
        <p:spPr/>
        <p:txBody>
          <a:bodyPr/>
          <a:lstStyle/>
          <a:p>
            <a:fld id="{4FAB73BC-B049-4115-A692-8D63A059BFB8}" type="slidenum">
              <a:rPr lang="en-US" smtClean="0"/>
              <a:pPr/>
              <a:t>47</a:t>
            </a:fld>
            <a:endParaRPr lang="en-US" dirty="0"/>
          </a:p>
        </p:txBody>
      </p:sp>
    </p:spTree>
    <p:extLst>
      <p:ext uri="{BB962C8B-B14F-4D97-AF65-F5344CB8AC3E}">
        <p14:creationId xmlns:p14="http://schemas.microsoft.com/office/powerpoint/2010/main" val="670049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B-     </a:t>
            </a:r>
            <a:r>
              <a:rPr lang="fr-FR" sz="3100" b="1" u="sng" dirty="0">
                <a:solidFill>
                  <a:srgbClr val="D25814"/>
                </a:solidFill>
              </a:rPr>
              <a:t>La libéralisation des capitaux</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1 : La période 1950-1973 : peu d’internationalisation des capitaux</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0083" y="1897686"/>
            <a:ext cx="5673113" cy="3861484"/>
          </a:xfrm>
          <a:prstGeom prst="rect">
            <a:avLst/>
          </a:prstGeom>
        </p:spPr>
      </p:pic>
      <p:sp>
        <p:nvSpPr>
          <p:cNvPr id="7" name="Espace réservé du numéro de diapositive 6"/>
          <p:cNvSpPr>
            <a:spLocks noGrp="1"/>
          </p:cNvSpPr>
          <p:nvPr>
            <p:ph type="sldNum" sz="quarter" idx="12"/>
          </p:nvPr>
        </p:nvSpPr>
        <p:spPr/>
        <p:txBody>
          <a:bodyPr/>
          <a:lstStyle/>
          <a:p>
            <a:fld id="{4FAB73BC-B049-4115-A692-8D63A059BFB8}" type="slidenum">
              <a:rPr lang="en-US" smtClean="0"/>
              <a:pPr/>
              <a:t>48</a:t>
            </a:fld>
            <a:endParaRPr lang="en-US" dirty="0"/>
          </a:p>
        </p:txBody>
      </p:sp>
      <p:sp>
        <p:nvSpPr>
          <p:cNvPr id="8" name="Ellipse 7"/>
          <p:cNvSpPr/>
          <p:nvPr/>
        </p:nvSpPr>
        <p:spPr>
          <a:xfrm>
            <a:off x="5905500" y="3000375"/>
            <a:ext cx="1152525" cy="1238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314989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B-     </a:t>
            </a:r>
            <a:r>
              <a:rPr lang="fr-FR" sz="3100" b="1" u="sng" dirty="0">
                <a:solidFill>
                  <a:srgbClr val="D25814"/>
                </a:solidFill>
              </a:rPr>
              <a:t>La libéralisation des capitaux</a:t>
            </a:r>
            <a:endParaRPr lang="fr-FR" dirty="0">
              <a:solidFill>
                <a:srgbClr val="D25814"/>
              </a:solidFill>
            </a:endParaRPr>
          </a:p>
        </p:txBody>
      </p:sp>
      <p:sp>
        <p:nvSpPr>
          <p:cNvPr id="6" name="ZoneTexte 5"/>
          <p:cNvSpPr txBox="1"/>
          <p:nvPr/>
        </p:nvSpPr>
        <p:spPr>
          <a:xfrm>
            <a:off x="3566160" y="539062"/>
            <a:ext cx="7680960" cy="1077218"/>
          </a:xfrm>
          <a:prstGeom prst="rect">
            <a:avLst/>
          </a:prstGeom>
          <a:noFill/>
        </p:spPr>
        <p:txBody>
          <a:bodyPr wrap="square" rtlCol="0">
            <a:spAutoFit/>
          </a:bodyPr>
          <a:lstStyle/>
          <a:p>
            <a:pPr algn="ctr"/>
            <a:r>
              <a:rPr lang="fr-FR" sz="3200" b="1" dirty="0">
                <a:solidFill>
                  <a:srgbClr val="D25814"/>
                </a:solidFill>
              </a:rPr>
              <a:t>2 : La période depuis les années 1980: libéralisation des capitaux</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0083" y="1897686"/>
            <a:ext cx="5673113" cy="3861484"/>
          </a:xfrm>
          <a:prstGeom prst="rect">
            <a:avLst/>
          </a:prstGeom>
        </p:spPr>
      </p:pic>
      <p:sp>
        <p:nvSpPr>
          <p:cNvPr id="7" name="Espace réservé du numéro de diapositive 6"/>
          <p:cNvSpPr>
            <a:spLocks noGrp="1"/>
          </p:cNvSpPr>
          <p:nvPr>
            <p:ph type="sldNum" sz="quarter" idx="12"/>
          </p:nvPr>
        </p:nvSpPr>
        <p:spPr/>
        <p:txBody>
          <a:bodyPr/>
          <a:lstStyle/>
          <a:p>
            <a:fld id="{4FAB73BC-B049-4115-A692-8D63A059BFB8}" type="slidenum">
              <a:rPr lang="en-US" smtClean="0"/>
              <a:pPr/>
              <a:t>49</a:t>
            </a:fld>
            <a:endParaRPr lang="en-US" dirty="0"/>
          </a:p>
        </p:txBody>
      </p:sp>
      <p:sp>
        <p:nvSpPr>
          <p:cNvPr id="8" name="Ellipse 7"/>
          <p:cNvSpPr/>
          <p:nvPr/>
        </p:nvSpPr>
        <p:spPr>
          <a:xfrm>
            <a:off x="6830376" y="4520920"/>
            <a:ext cx="1152525" cy="1238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175002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B-     </a:t>
            </a:r>
            <a:r>
              <a:rPr lang="fr-FR" sz="3100" b="1" u="sng" dirty="0">
                <a:solidFill>
                  <a:srgbClr val="D25814"/>
                </a:solidFill>
              </a:rPr>
              <a:t>La libéralisation des capitaux</a:t>
            </a:r>
            <a:endParaRPr lang="fr-FR" dirty="0">
              <a:solidFill>
                <a:srgbClr val="D25814"/>
              </a:solidFill>
            </a:endParaRPr>
          </a:p>
        </p:txBody>
      </p:sp>
      <p:sp>
        <p:nvSpPr>
          <p:cNvPr id="6" name="ZoneTexte 5"/>
          <p:cNvSpPr txBox="1"/>
          <p:nvPr/>
        </p:nvSpPr>
        <p:spPr>
          <a:xfrm>
            <a:off x="3566160" y="199427"/>
            <a:ext cx="7680960" cy="1077218"/>
          </a:xfrm>
          <a:prstGeom prst="rect">
            <a:avLst/>
          </a:prstGeom>
          <a:noFill/>
        </p:spPr>
        <p:txBody>
          <a:bodyPr wrap="square" rtlCol="0">
            <a:spAutoFit/>
          </a:bodyPr>
          <a:lstStyle/>
          <a:p>
            <a:pPr algn="ctr"/>
            <a:r>
              <a:rPr lang="fr-FR" sz="3200" b="1" dirty="0">
                <a:solidFill>
                  <a:srgbClr val="D25814"/>
                </a:solidFill>
              </a:rPr>
              <a:t>2 : La période depuis les années 1980: libéralisation des capitaux</a:t>
            </a: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7" name="Image 6" descr="https://www.alternatives-economiques.fr/sites/default/files/public/media/20180601/A380069A.GIF"/>
          <p:cNvPicPr/>
          <p:nvPr/>
        </p:nvPicPr>
        <p:blipFill>
          <a:blip r:embed="rId2" cstate="print"/>
          <a:stretch>
            <a:fillRect/>
          </a:stretch>
        </p:blipFill>
        <p:spPr>
          <a:xfrm>
            <a:off x="4951730" y="1276645"/>
            <a:ext cx="4909820" cy="5105400"/>
          </a:xfrm>
          <a:prstGeom prst="rect">
            <a:avLst/>
          </a:prstGeom>
        </p:spPr>
      </p:pic>
      <p:sp>
        <p:nvSpPr>
          <p:cNvPr id="5" name="Espace réservé du numéro de diapositive 4"/>
          <p:cNvSpPr>
            <a:spLocks noGrp="1"/>
          </p:cNvSpPr>
          <p:nvPr>
            <p:ph type="sldNum" sz="quarter" idx="12"/>
          </p:nvPr>
        </p:nvSpPr>
        <p:spPr/>
        <p:txBody>
          <a:bodyPr/>
          <a:lstStyle/>
          <a:p>
            <a:fld id="{4FAB73BC-B049-4115-A692-8D63A059BFB8}" type="slidenum">
              <a:rPr lang="en-US" smtClean="0"/>
              <a:pPr/>
              <a:t>50</a:t>
            </a:fld>
            <a:endParaRPr lang="en-US" dirty="0"/>
          </a:p>
        </p:txBody>
      </p:sp>
    </p:spTree>
    <p:extLst>
      <p:ext uri="{BB962C8B-B14F-4D97-AF65-F5344CB8AC3E}">
        <p14:creationId xmlns:p14="http://schemas.microsoft.com/office/powerpoint/2010/main" val="28521824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C-     </a:t>
            </a:r>
            <a:r>
              <a:rPr lang="fr-FR" sz="3100" b="1" u="sng" dirty="0">
                <a:solidFill>
                  <a:srgbClr val="D25814"/>
                </a:solidFill>
              </a:rPr>
              <a:t>Le facteur migratoire : continuité et évolution</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pic>
        <p:nvPicPr>
          <p:cNvPr id="5" name="Image 4"/>
          <p:cNvPicPr>
            <a:picLocks noChangeAspect="1"/>
          </p:cNvPicPr>
          <p:nvPr/>
        </p:nvPicPr>
        <p:blipFill>
          <a:blip r:embed="rId2"/>
          <a:stretch>
            <a:fillRect/>
          </a:stretch>
        </p:blipFill>
        <p:spPr>
          <a:xfrm>
            <a:off x="3943895" y="890778"/>
            <a:ext cx="7543800" cy="5067300"/>
          </a:xfrm>
          <a:prstGeom prst="rect">
            <a:avLst/>
          </a:prstGeom>
        </p:spPr>
      </p:pic>
      <p:sp>
        <p:nvSpPr>
          <p:cNvPr id="6" name="Espace réservé du numéro de diapositive 5"/>
          <p:cNvSpPr>
            <a:spLocks noGrp="1"/>
          </p:cNvSpPr>
          <p:nvPr>
            <p:ph type="sldNum" sz="quarter" idx="12"/>
          </p:nvPr>
        </p:nvSpPr>
        <p:spPr/>
        <p:txBody>
          <a:bodyPr/>
          <a:lstStyle/>
          <a:p>
            <a:fld id="{4FAB73BC-B049-4115-A692-8D63A059BFB8}" type="slidenum">
              <a:rPr lang="en-US" smtClean="0"/>
              <a:pPr/>
              <a:t>51</a:t>
            </a:fld>
            <a:endParaRPr lang="en-US" dirty="0"/>
          </a:p>
        </p:txBody>
      </p:sp>
    </p:spTree>
    <p:extLst>
      <p:ext uri="{BB962C8B-B14F-4D97-AF65-F5344CB8AC3E}">
        <p14:creationId xmlns:p14="http://schemas.microsoft.com/office/powerpoint/2010/main" val="4753723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D-     </a:t>
            </a:r>
            <a:r>
              <a:rPr lang="fr-FR" sz="3100" b="1" u="sng" dirty="0">
                <a:solidFill>
                  <a:srgbClr val="D25814"/>
                </a:solidFill>
              </a:rPr>
              <a:t>Les causes de la transformation de la mondialisation contemporaine</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sp>
        <p:nvSpPr>
          <p:cNvPr id="6" name="ZoneTexte 5"/>
          <p:cNvSpPr txBox="1"/>
          <p:nvPr/>
        </p:nvSpPr>
        <p:spPr>
          <a:xfrm>
            <a:off x="3566160" y="199427"/>
            <a:ext cx="7680960" cy="1077218"/>
          </a:xfrm>
          <a:prstGeom prst="rect">
            <a:avLst/>
          </a:prstGeom>
          <a:noFill/>
        </p:spPr>
        <p:txBody>
          <a:bodyPr wrap="square" rtlCol="0">
            <a:spAutoFit/>
          </a:bodyPr>
          <a:lstStyle/>
          <a:p>
            <a:pPr algn="ctr"/>
            <a:r>
              <a:rPr lang="fr-FR" sz="3200" b="1" dirty="0">
                <a:solidFill>
                  <a:srgbClr val="D25814"/>
                </a:solidFill>
              </a:rPr>
              <a:t>1 : Les facteurs de la croissance du commerce mondial de 1950 à 1973</a:t>
            </a:r>
          </a:p>
        </p:txBody>
      </p:sp>
      <p:pic>
        <p:nvPicPr>
          <p:cNvPr id="3" name="Image 2"/>
          <p:cNvPicPr>
            <a:picLocks noChangeAspect="1"/>
          </p:cNvPicPr>
          <p:nvPr/>
        </p:nvPicPr>
        <p:blipFill>
          <a:blip r:embed="rId2"/>
          <a:stretch>
            <a:fillRect/>
          </a:stretch>
        </p:blipFill>
        <p:spPr>
          <a:xfrm>
            <a:off x="3566160" y="2481943"/>
            <a:ext cx="8259027" cy="3673418"/>
          </a:xfrm>
          <a:prstGeom prst="rect">
            <a:avLst/>
          </a:prstGeom>
        </p:spPr>
      </p:pic>
      <p:sp>
        <p:nvSpPr>
          <p:cNvPr id="7" name="ZoneTexte 6"/>
          <p:cNvSpPr txBox="1"/>
          <p:nvPr/>
        </p:nvSpPr>
        <p:spPr>
          <a:xfrm>
            <a:off x="5682343" y="1750423"/>
            <a:ext cx="3400675" cy="369332"/>
          </a:xfrm>
          <a:prstGeom prst="rect">
            <a:avLst/>
          </a:prstGeom>
          <a:noFill/>
        </p:spPr>
        <p:txBody>
          <a:bodyPr wrap="none" rtlCol="0">
            <a:spAutoFit/>
          </a:bodyPr>
          <a:lstStyle/>
          <a:p>
            <a:r>
              <a:rPr lang="fr-FR" dirty="0"/>
              <a:t>L’impact de l’arrivée du conteneur</a:t>
            </a:r>
          </a:p>
        </p:txBody>
      </p:sp>
      <p:sp>
        <p:nvSpPr>
          <p:cNvPr id="8" name="Espace réservé du numéro de diapositive 7"/>
          <p:cNvSpPr>
            <a:spLocks noGrp="1"/>
          </p:cNvSpPr>
          <p:nvPr>
            <p:ph type="sldNum" sz="quarter" idx="12"/>
          </p:nvPr>
        </p:nvSpPr>
        <p:spPr/>
        <p:txBody>
          <a:bodyPr/>
          <a:lstStyle/>
          <a:p>
            <a:fld id="{4FAB73BC-B049-4115-A692-8D63A059BFB8}" type="slidenum">
              <a:rPr lang="en-US" smtClean="0"/>
              <a:pPr/>
              <a:t>52</a:t>
            </a:fld>
            <a:endParaRPr lang="en-US" dirty="0"/>
          </a:p>
        </p:txBody>
      </p:sp>
    </p:spTree>
    <p:extLst>
      <p:ext uri="{BB962C8B-B14F-4D97-AF65-F5344CB8AC3E}">
        <p14:creationId xmlns:p14="http://schemas.microsoft.com/office/powerpoint/2010/main" val="35809559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D-     </a:t>
            </a:r>
            <a:r>
              <a:rPr lang="fr-FR" sz="3100" b="1" u="sng" dirty="0">
                <a:solidFill>
                  <a:srgbClr val="D25814"/>
                </a:solidFill>
              </a:rPr>
              <a:t>Les causes de la transformation de la mondialisation contemporaine</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sp>
        <p:nvSpPr>
          <p:cNvPr id="6" name="ZoneTexte 5"/>
          <p:cNvSpPr txBox="1"/>
          <p:nvPr/>
        </p:nvSpPr>
        <p:spPr>
          <a:xfrm>
            <a:off x="3566160" y="199427"/>
            <a:ext cx="7680960" cy="1077218"/>
          </a:xfrm>
          <a:prstGeom prst="rect">
            <a:avLst/>
          </a:prstGeom>
          <a:noFill/>
        </p:spPr>
        <p:txBody>
          <a:bodyPr wrap="square" rtlCol="0">
            <a:spAutoFit/>
          </a:bodyPr>
          <a:lstStyle/>
          <a:p>
            <a:pPr algn="ctr"/>
            <a:r>
              <a:rPr lang="fr-FR" sz="3200" b="1" dirty="0">
                <a:solidFill>
                  <a:srgbClr val="D25814"/>
                </a:solidFill>
              </a:rPr>
              <a:t>1 : Les facteurs de la croissance du commerce mondial de 1950 à 1973</a:t>
            </a:r>
          </a:p>
        </p:txBody>
      </p:sp>
      <p:pic>
        <p:nvPicPr>
          <p:cNvPr id="5" name="Image 4"/>
          <p:cNvPicPr>
            <a:picLocks noChangeAspect="1"/>
          </p:cNvPicPr>
          <p:nvPr/>
        </p:nvPicPr>
        <p:blipFill>
          <a:blip r:embed="rId2"/>
          <a:stretch>
            <a:fillRect/>
          </a:stretch>
        </p:blipFill>
        <p:spPr>
          <a:xfrm>
            <a:off x="3566160" y="1528354"/>
            <a:ext cx="8020049" cy="3212492"/>
          </a:xfrm>
          <a:prstGeom prst="rect">
            <a:avLst/>
          </a:prstGeom>
        </p:spPr>
      </p:pic>
      <p:sp>
        <p:nvSpPr>
          <p:cNvPr id="7" name="Espace réservé du numéro de diapositive 6"/>
          <p:cNvSpPr>
            <a:spLocks noGrp="1"/>
          </p:cNvSpPr>
          <p:nvPr>
            <p:ph type="sldNum" sz="quarter" idx="12"/>
          </p:nvPr>
        </p:nvSpPr>
        <p:spPr/>
        <p:txBody>
          <a:bodyPr/>
          <a:lstStyle/>
          <a:p>
            <a:fld id="{4FAB73BC-B049-4115-A692-8D63A059BFB8}" type="slidenum">
              <a:rPr lang="en-US" smtClean="0"/>
              <a:pPr/>
              <a:t>53</a:t>
            </a:fld>
            <a:endParaRPr lang="en-US" dirty="0"/>
          </a:p>
        </p:txBody>
      </p:sp>
    </p:spTree>
    <p:extLst>
      <p:ext uri="{BB962C8B-B14F-4D97-AF65-F5344CB8AC3E}">
        <p14:creationId xmlns:p14="http://schemas.microsoft.com/office/powerpoint/2010/main" val="17171743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III- La mondialisation contemporaine</a:t>
            </a:r>
            <a:br>
              <a:rPr lang="fr-FR" sz="3100" b="1" u="sng" dirty="0">
                <a:solidFill>
                  <a:srgbClr val="D25814"/>
                </a:solidFill>
              </a:rPr>
            </a:br>
            <a:r>
              <a:rPr lang="fr-FR" sz="3100" b="1" u="sng" dirty="0">
                <a:solidFill>
                  <a:srgbClr val="D25814"/>
                </a:solidFill>
              </a:rPr>
              <a:t/>
            </a:r>
            <a:br>
              <a:rPr lang="fr-FR" sz="3100" b="1" u="sng" dirty="0">
                <a:solidFill>
                  <a:srgbClr val="D25814"/>
                </a:solidFill>
              </a:rPr>
            </a:br>
            <a:r>
              <a:rPr lang="fr-FR" sz="3100" u="sng" dirty="0">
                <a:solidFill>
                  <a:srgbClr val="D25814"/>
                </a:solidFill>
              </a:rPr>
              <a:t>D-     </a:t>
            </a:r>
            <a:r>
              <a:rPr lang="fr-FR" sz="3100" b="1" u="sng" dirty="0">
                <a:solidFill>
                  <a:srgbClr val="D25814"/>
                </a:solidFill>
              </a:rPr>
              <a:t>Les causes de la transformation de la mondialisation contemporaine</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sp>
        <p:nvSpPr>
          <p:cNvPr id="6" name="ZoneTexte 5"/>
          <p:cNvSpPr txBox="1"/>
          <p:nvPr/>
        </p:nvSpPr>
        <p:spPr>
          <a:xfrm>
            <a:off x="3566160" y="199427"/>
            <a:ext cx="7680960" cy="1569660"/>
          </a:xfrm>
          <a:prstGeom prst="rect">
            <a:avLst/>
          </a:prstGeom>
          <a:noFill/>
        </p:spPr>
        <p:txBody>
          <a:bodyPr wrap="square" rtlCol="0">
            <a:spAutoFit/>
          </a:bodyPr>
          <a:lstStyle/>
          <a:p>
            <a:pPr algn="ctr"/>
            <a:r>
              <a:rPr lang="fr-FR" sz="3200" b="1" dirty="0">
                <a:solidFill>
                  <a:srgbClr val="D25814"/>
                </a:solidFill>
              </a:rPr>
              <a:t>2 : Les facteurs de la phase 2 de la mondialisation contemporaine (des années 1980-2008)</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54</a:t>
            </a:fld>
            <a:endParaRPr lang="en-US" dirty="0"/>
          </a:p>
        </p:txBody>
      </p:sp>
      <p:sp>
        <p:nvSpPr>
          <p:cNvPr id="3" name="ZoneTexte 2"/>
          <p:cNvSpPr txBox="1"/>
          <p:nvPr/>
        </p:nvSpPr>
        <p:spPr>
          <a:xfrm>
            <a:off x="4138863" y="2213811"/>
            <a:ext cx="6495272" cy="2677656"/>
          </a:xfrm>
          <a:prstGeom prst="rect">
            <a:avLst/>
          </a:prstGeom>
          <a:noFill/>
        </p:spPr>
        <p:txBody>
          <a:bodyPr wrap="square" rtlCol="0">
            <a:spAutoFit/>
          </a:bodyPr>
          <a:lstStyle/>
          <a:p>
            <a:r>
              <a:rPr lang="fr-FR" sz="2400" dirty="0"/>
              <a:t>Plusieurs facteurs expliquent la mondialisation contemporaine :</a:t>
            </a:r>
          </a:p>
          <a:p>
            <a:endParaRPr lang="fr-FR" sz="2400" dirty="0"/>
          </a:p>
          <a:p>
            <a:pPr marL="285750" indent="-285750">
              <a:buFont typeface="Arial" panose="020B0604020202020204" pitchFamily="34" charset="0"/>
              <a:buChar char="•"/>
            </a:pPr>
            <a:r>
              <a:rPr lang="fr-FR" sz="2400" dirty="0"/>
              <a:t>Baisse continue des coûts de transport</a:t>
            </a:r>
          </a:p>
          <a:p>
            <a:pPr marL="285750" indent="-285750">
              <a:buFont typeface="Arial" panose="020B0604020202020204" pitchFamily="34" charset="0"/>
              <a:buChar char="•"/>
            </a:pPr>
            <a:r>
              <a:rPr lang="fr-FR" sz="2400" dirty="0"/>
              <a:t>Globalisation numérique</a:t>
            </a:r>
          </a:p>
          <a:p>
            <a:pPr marL="285750" indent="-285750">
              <a:buFont typeface="Arial" panose="020B0604020202020204" pitchFamily="34" charset="0"/>
              <a:buChar char="•"/>
            </a:pPr>
            <a:r>
              <a:rPr lang="fr-FR" sz="2400" dirty="0"/>
              <a:t>Rôle des FMN</a:t>
            </a:r>
          </a:p>
          <a:p>
            <a:pPr marL="285750" indent="-285750">
              <a:buFont typeface="Arial" panose="020B0604020202020204" pitchFamily="34" charset="0"/>
              <a:buChar char="•"/>
            </a:pPr>
            <a:r>
              <a:rPr lang="fr-FR" sz="2400" dirty="0"/>
              <a:t>Politiques de libéralisation </a:t>
            </a:r>
            <a:r>
              <a:rPr lang="fr-FR" sz="2400" dirty="0" smtClean="0"/>
              <a:t>internationale</a:t>
            </a:r>
            <a:endParaRPr lang="fr-FR" sz="2400" dirty="0"/>
          </a:p>
        </p:txBody>
      </p:sp>
    </p:spTree>
    <p:extLst>
      <p:ext uri="{BB962C8B-B14F-4D97-AF65-F5344CB8AC3E}">
        <p14:creationId xmlns:p14="http://schemas.microsoft.com/office/powerpoint/2010/main" val="38396105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Conclusion</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sp>
        <p:nvSpPr>
          <p:cNvPr id="6" name="ZoneTexte 5"/>
          <p:cNvSpPr txBox="1"/>
          <p:nvPr/>
        </p:nvSpPr>
        <p:spPr>
          <a:xfrm>
            <a:off x="3470988" y="456540"/>
            <a:ext cx="8378112" cy="584775"/>
          </a:xfrm>
          <a:prstGeom prst="rect">
            <a:avLst/>
          </a:prstGeom>
          <a:noFill/>
        </p:spPr>
        <p:txBody>
          <a:bodyPr wrap="square" rtlCol="0">
            <a:spAutoFit/>
          </a:bodyPr>
          <a:lstStyle/>
          <a:p>
            <a:pPr algn="ctr"/>
            <a:r>
              <a:rPr lang="fr-FR" sz="3200" b="1" dirty="0">
                <a:solidFill>
                  <a:srgbClr val="D25814"/>
                </a:solidFill>
              </a:rPr>
              <a:t>Il est venu le temps de la démondialisation ?</a:t>
            </a:r>
          </a:p>
        </p:txBody>
      </p:sp>
      <p:sp>
        <p:nvSpPr>
          <p:cNvPr id="5" name="Espace réservé du numéro de diapositive 4"/>
          <p:cNvSpPr>
            <a:spLocks noGrp="1"/>
          </p:cNvSpPr>
          <p:nvPr>
            <p:ph type="sldNum" sz="quarter" idx="12"/>
          </p:nvPr>
        </p:nvSpPr>
        <p:spPr>
          <a:xfrm>
            <a:off x="4631347" y="1438789"/>
            <a:ext cx="1530927" cy="365125"/>
          </a:xfrm>
        </p:spPr>
        <p:txBody>
          <a:bodyPr/>
          <a:lstStyle/>
          <a:p>
            <a:fld id="{4FAB73BC-B049-4115-A692-8D63A059BFB8}" type="slidenum">
              <a:rPr lang="en-US" smtClean="0"/>
              <a:pPr/>
              <a:t>55</a:t>
            </a:fld>
            <a:endParaRPr lang="en-US" dirty="0"/>
          </a:p>
        </p:txBody>
      </p:sp>
      <p:sp>
        <p:nvSpPr>
          <p:cNvPr id="9" name="ZoneTexte 8"/>
          <p:cNvSpPr txBox="1"/>
          <p:nvPr/>
        </p:nvSpPr>
        <p:spPr>
          <a:xfrm>
            <a:off x="4391025" y="6124575"/>
            <a:ext cx="5516062" cy="369332"/>
          </a:xfrm>
          <a:prstGeom prst="rect">
            <a:avLst/>
          </a:prstGeom>
          <a:noFill/>
        </p:spPr>
        <p:txBody>
          <a:bodyPr wrap="none" rtlCol="0">
            <a:spAutoFit/>
          </a:bodyPr>
          <a:lstStyle/>
          <a:p>
            <a:r>
              <a:rPr lang="fr-FR" dirty="0"/>
              <a:t>Source : </a:t>
            </a:r>
            <a:r>
              <a:rPr lang="fr-FR" dirty="0" err="1"/>
              <a:t>Sebastien</a:t>
            </a:r>
            <a:r>
              <a:rPr lang="fr-FR" dirty="0"/>
              <a:t> Jean, Deux bonds et un plateau, 2016</a:t>
            </a:r>
          </a:p>
        </p:txBody>
      </p:sp>
      <p:pic>
        <p:nvPicPr>
          <p:cNvPr id="10" name="Image 9"/>
          <p:cNvPicPr>
            <a:picLocks noChangeAspect="1"/>
          </p:cNvPicPr>
          <p:nvPr/>
        </p:nvPicPr>
        <p:blipFill>
          <a:blip r:embed="rId2"/>
          <a:stretch>
            <a:fillRect/>
          </a:stretch>
        </p:blipFill>
        <p:spPr>
          <a:xfrm>
            <a:off x="3824602" y="1207015"/>
            <a:ext cx="7410912" cy="4520086"/>
          </a:xfrm>
          <a:prstGeom prst="rect">
            <a:avLst/>
          </a:prstGeom>
        </p:spPr>
      </p:pic>
    </p:spTree>
    <p:extLst>
      <p:ext uri="{BB962C8B-B14F-4D97-AF65-F5344CB8AC3E}">
        <p14:creationId xmlns:p14="http://schemas.microsoft.com/office/powerpoint/2010/main" val="200679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Conclusion</a:t>
            </a:r>
            <a:endParaRPr lang="fr-FR" dirty="0">
              <a:solidFill>
                <a:srgbClr val="D25814"/>
              </a:solidFill>
            </a:endParaRPr>
          </a:p>
        </p:txBody>
      </p:sp>
      <p:pic>
        <p:nvPicPr>
          <p:cNvPr id="3" name="Image 2"/>
          <p:cNvPicPr>
            <a:picLocks noChangeAspect="1"/>
          </p:cNvPicPr>
          <p:nvPr/>
        </p:nvPicPr>
        <p:blipFill>
          <a:blip r:embed="rId2"/>
          <a:stretch>
            <a:fillRect/>
          </a:stretch>
        </p:blipFill>
        <p:spPr>
          <a:xfrm>
            <a:off x="3900672" y="397784"/>
            <a:ext cx="6875802" cy="5800910"/>
          </a:xfrm>
          <a:prstGeom prst="rect">
            <a:avLst/>
          </a:prstGeom>
        </p:spPr>
      </p:pic>
    </p:spTree>
    <p:extLst>
      <p:ext uri="{BB962C8B-B14F-4D97-AF65-F5344CB8AC3E}">
        <p14:creationId xmlns:p14="http://schemas.microsoft.com/office/powerpoint/2010/main" val="75541067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Conclusion</a:t>
            </a:r>
            <a:endParaRPr lang="fr-FR" dirty="0">
              <a:solidFill>
                <a:srgbClr val="D25814"/>
              </a:solidFill>
            </a:endParaRPr>
          </a:p>
        </p:txBody>
      </p:sp>
      <p:pic>
        <p:nvPicPr>
          <p:cNvPr id="4" name="Image 3"/>
          <p:cNvPicPr>
            <a:picLocks noChangeAspect="1"/>
          </p:cNvPicPr>
          <p:nvPr/>
        </p:nvPicPr>
        <p:blipFill>
          <a:blip r:embed="rId2"/>
          <a:stretch>
            <a:fillRect/>
          </a:stretch>
        </p:blipFill>
        <p:spPr>
          <a:xfrm>
            <a:off x="3880631" y="743020"/>
            <a:ext cx="7573432" cy="5620534"/>
          </a:xfrm>
          <a:prstGeom prst="rect">
            <a:avLst/>
          </a:prstGeom>
        </p:spPr>
      </p:pic>
    </p:spTree>
    <p:extLst>
      <p:ext uri="{BB962C8B-B14F-4D97-AF65-F5344CB8AC3E}">
        <p14:creationId xmlns:p14="http://schemas.microsoft.com/office/powerpoint/2010/main" val="224284707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Conclusion</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sp>
        <p:nvSpPr>
          <p:cNvPr id="6" name="ZoneTexte 5"/>
          <p:cNvSpPr txBox="1"/>
          <p:nvPr/>
        </p:nvSpPr>
        <p:spPr>
          <a:xfrm>
            <a:off x="3470988" y="456540"/>
            <a:ext cx="8378112" cy="584775"/>
          </a:xfrm>
          <a:prstGeom prst="rect">
            <a:avLst/>
          </a:prstGeom>
          <a:noFill/>
        </p:spPr>
        <p:txBody>
          <a:bodyPr wrap="square" rtlCol="0">
            <a:spAutoFit/>
          </a:bodyPr>
          <a:lstStyle/>
          <a:p>
            <a:pPr algn="ctr"/>
            <a:r>
              <a:rPr lang="fr-FR" sz="3200" b="1" dirty="0">
                <a:solidFill>
                  <a:srgbClr val="D25814"/>
                </a:solidFill>
              </a:rPr>
              <a:t>Il est venu le temps de la démondialisation ?</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58</a:t>
            </a:fld>
            <a:endParaRPr lang="en-US" dirty="0"/>
          </a:p>
        </p:txBody>
      </p:sp>
      <p:pic>
        <p:nvPicPr>
          <p:cNvPr id="3" name="Image 2"/>
          <p:cNvPicPr>
            <a:picLocks noChangeAspect="1"/>
          </p:cNvPicPr>
          <p:nvPr/>
        </p:nvPicPr>
        <p:blipFill>
          <a:blip r:embed="rId2"/>
          <a:stretch>
            <a:fillRect/>
          </a:stretch>
        </p:blipFill>
        <p:spPr>
          <a:xfrm>
            <a:off x="3777738" y="1041315"/>
            <a:ext cx="7764611" cy="4653426"/>
          </a:xfrm>
          <a:prstGeom prst="rect">
            <a:avLst/>
          </a:prstGeom>
        </p:spPr>
      </p:pic>
    </p:spTree>
    <p:extLst>
      <p:ext uri="{BB962C8B-B14F-4D97-AF65-F5344CB8AC3E}">
        <p14:creationId xmlns:p14="http://schemas.microsoft.com/office/powerpoint/2010/main" val="11818130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Conclusion</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sp>
        <p:nvSpPr>
          <p:cNvPr id="6" name="ZoneTexte 5"/>
          <p:cNvSpPr txBox="1"/>
          <p:nvPr/>
        </p:nvSpPr>
        <p:spPr>
          <a:xfrm>
            <a:off x="3470988" y="456540"/>
            <a:ext cx="8378112" cy="584775"/>
          </a:xfrm>
          <a:prstGeom prst="rect">
            <a:avLst/>
          </a:prstGeom>
          <a:noFill/>
        </p:spPr>
        <p:txBody>
          <a:bodyPr wrap="square" rtlCol="0">
            <a:spAutoFit/>
          </a:bodyPr>
          <a:lstStyle/>
          <a:p>
            <a:pPr algn="ctr"/>
            <a:r>
              <a:rPr lang="fr-FR" sz="3200" b="1" dirty="0">
                <a:solidFill>
                  <a:srgbClr val="D25814"/>
                </a:solidFill>
              </a:rPr>
              <a:t>Il est venu le temps de la démondialisation ?</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59</a:t>
            </a:fld>
            <a:endParaRPr lang="en-US" dirty="0"/>
          </a:p>
        </p:txBody>
      </p:sp>
      <p:pic>
        <p:nvPicPr>
          <p:cNvPr id="7" name="Image 6"/>
          <p:cNvPicPr>
            <a:picLocks noChangeAspect="1"/>
          </p:cNvPicPr>
          <p:nvPr/>
        </p:nvPicPr>
        <p:blipFill>
          <a:blip r:embed="rId2"/>
          <a:stretch>
            <a:fillRect/>
          </a:stretch>
        </p:blipFill>
        <p:spPr>
          <a:xfrm>
            <a:off x="4782810" y="1186092"/>
            <a:ext cx="5851325" cy="5170258"/>
          </a:xfrm>
          <a:prstGeom prst="rect">
            <a:avLst/>
          </a:prstGeom>
        </p:spPr>
      </p:pic>
    </p:spTree>
    <p:extLst>
      <p:ext uri="{BB962C8B-B14F-4D97-AF65-F5344CB8AC3E}">
        <p14:creationId xmlns:p14="http://schemas.microsoft.com/office/powerpoint/2010/main" val="12020545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Conclusion</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sp>
        <p:nvSpPr>
          <p:cNvPr id="6" name="ZoneTexte 5"/>
          <p:cNvSpPr txBox="1"/>
          <p:nvPr/>
        </p:nvSpPr>
        <p:spPr>
          <a:xfrm>
            <a:off x="3470988" y="456540"/>
            <a:ext cx="8378112" cy="584775"/>
          </a:xfrm>
          <a:prstGeom prst="rect">
            <a:avLst/>
          </a:prstGeom>
          <a:noFill/>
        </p:spPr>
        <p:txBody>
          <a:bodyPr wrap="square" rtlCol="0">
            <a:spAutoFit/>
          </a:bodyPr>
          <a:lstStyle/>
          <a:p>
            <a:pPr algn="ctr"/>
            <a:r>
              <a:rPr lang="fr-FR" sz="3200" b="1" dirty="0">
                <a:solidFill>
                  <a:srgbClr val="D25814"/>
                </a:solidFill>
              </a:rPr>
              <a:t>Il est venu le temps de la démondialisation ?</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60</a:t>
            </a:fld>
            <a:endParaRPr lang="en-US" dirty="0"/>
          </a:p>
        </p:txBody>
      </p:sp>
      <p:pic>
        <p:nvPicPr>
          <p:cNvPr id="3" name="Image 2"/>
          <p:cNvPicPr>
            <a:picLocks noChangeAspect="1"/>
          </p:cNvPicPr>
          <p:nvPr/>
        </p:nvPicPr>
        <p:blipFill>
          <a:blip r:embed="rId2"/>
          <a:stretch>
            <a:fillRect/>
          </a:stretch>
        </p:blipFill>
        <p:spPr>
          <a:xfrm>
            <a:off x="3854745" y="1108904"/>
            <a:ext cx="7544853" cy="5430008"/>
          </a:xfrm>
          <a:prstGeom prst="rect">
            <a:avLst/>
          </a:prstGeom>
        </p:spPr>
      </p:pic>
    </p:spTree>
    <p:extLst>
      <p:ext uri="{BB962C8B-B14F-4D97-AF65-F5344CB8AC3E}">
        <p14:creationId xmlns:p14="http://schemas.microsoft.com/office/powerpoint/2010/main" val="40051832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100" b="1" u="sng" dirty="0">
                <a:solidFill>
                  <a:srgbClr val="D25814"/>
                </a:solidFill>
              </a:rPr>
              <a:t>Conclusion</a:t>
            </a:r>
            <a:endParaRPr lang="fr-FR" dirty="0">
              <a:solidFill>
                <a:srgbClr val="D25814"/>
              </a:solidFill>
            </a:endParaRPr>
          </a:p>
        </p:txBody>
      </p:sp>
      <p:sp>
        <p:nvSpPr>
          <p:cNvPr id="4" name="ZoneTexte 3"/>
          <p:cNvSpPr txBox="1"/>
          <p:nvPr/>
        </p:nvSpPr>
        <p:spPr>
          <a:xfrm>
            <a:off x="5212080" y="1528354"/>
            <a:ext cx="184731" cy="369332"/>
          </a:xfrm>
          <a:prstGeom prst="rect">
            <a:avLst/>
          </a:prstGeom>
          <a:noFill/>
        </p:spPr>
        <p:txBody>
          <a:bodyPr wrap="none" rtlCol="0">
            <a:spAutoFit/>
          </a:bodyPr>
          <a:lstStyle/>
          <a:p>
            <a:endParaRPr lang="fr-FR" dirty="0"/>
          </a:p>
        </p:txBody>
      </p:sp>
      <p:sp>
        <p:nvSpPr>
          <p:cNvPr id="6" name="ZoneTexte 5"/>
          <p:cNvSpPr txBox="1"/>
          <p:nvPr/>
        </p:nvSpPr>
        <p:spPr>
          <a:xfrm>
            <a:off x="3470988" y="456540"/>
            <a:ext cx="8378112" cy="584775"/>
          </a:xfrm>
          <a:prstGeom prst="rect">
            <a:avLst/>
          </a:prstGeom>
          <a:noFill/>
        </p:spPr>
        <p:txBody>
          <a:bodyPr wrap="square" rtlCol="0">
            <a:spAutoFit/>
          </a:bodyPr>
          <a:lstStyle/>
          <a:p>
            <a:pPr algn="ctr"/>
            <a:r>
              <a:rPr lang="fr-FR" sz="3200" b="1" dirty="0">
                <a:solidFill>
                  <a:srgbClr val="D25814"/>
                </a:solidFill>
              </a:rPr>
              <a:t>Il est venu le temps de la démondialisation ?</a:t>
            </a:r>
          </a:p>
        </p:txBody>
      </p:sp>
      <p:sp>
        <p:nvSpPr>
          <p:cNvPr id="5" name="Espace réservé du numéro de diapositive 4"/>
          <p:cNvSpPr>
            <a:spLocks noGrp="1"/>
          </p:cNvSpPr>
          <p:nvPr>
            <p:ph type="sldNum" sz="quarter" idx="12"/>
          </p:nvPr>
        </p:nvSpPr>
        <p:spPr/>
        <p:txBody>
          <a:bodyPr/>
          <a:lstStyle/>
          <a:p>
            <a:fld id="{4FAB73BC-B049-4115-A692-8D63A059BFB8}" type="slidenum">
              <a:rPr lang="en-US" smtClean="0"/>
              <a:pPr/>
              <a:t>61</a:t>
            </a:fld>
            <a:endParaRPr lang="en-US" dirty="0"/>
          </a:p>
        </p:txBody>
      </p:sp>
      <p:pic>
        <p:nvPicPr>
          <p:cNvPr id="7" name="Image 6"/>
          <p:cNvPicPr>
            <a:picLocks noChangeAspect="1"/>
          </p:cNvPicPr>
          <p:nvPr/>
        </p:nvPicPr>
        <p:blipFill>
          <a:blip r:embed="rId2"/>
          <a:stretch>
            <a:fillRect/>
          </a:stretch>
        </p:blipFill>
        <p:spPr>
          <a:xfrm>
            <a:off x="3965299" y="1041315"/>
            <a:ext cx="7214766" cy="5623539"/>
          </a:xfrm>
          <a:prstGeom prst="rect">
            <a:avLst/>
          </a:prstGeom>
        </p:spPr>
      </p:pic>
    </p:spTree>
    <p:extLst>
      <p:ext uri="{BB962C8B-B14F-4D97-AF65-F5344CB8AC3E}">
        <p14:creationId xmlns:p14="http://schemas.microsoft.com/office/powerpoint/2010/main" val="2218207941"/>
      </p:ext>
    </p:extLst>
  </p:cSld>
  <p:clrMapOvr>
    <a:masterClrMapping/>
  </p:clrMapOvr>
</p:sld>
</file>

<file path=ppt/theme/theme1.xml><?xml version="1.0" encoding="utf-8"?>
<a:theme xmlns:a="http://schemas.openxmlformats.org/drawingml/2006/main" name="Cadre">
  <a:themeElements>
    <a:clrScheme name="Frame">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18A1B607-7BAE-46D6-8090-545AC7BDD739}"/>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TM03457475[[fn=Cadre]]</Template>
  <TotalTime>36666</TotalTime>
  <Words>3226</Words>
  <Application>Microsoft Office PowerPoint</Application>
  <PresentationFormat>Grand écran</PresentationFormat>
  <Paragraphs>358</Paragraphs>
  <Slides>61</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61</vt:i4>
      </vt:variant>
    </vt:vector>
  </HeadingPairs>
  <TitlesOfParts>
    <vt:vector size="71" baseType="lpstr">
      <vt:lpstr>NSimSun</vt:lpstr>
      <vt:lpstr>Arial</vt:lpstr>
      <vt:lpstr>Calibri</vt:lpstr>
      <vt:lpstr>Calibri  </vt:lpstr>
      <vt:lpstr>Cambria</vt:lpstr>
      <vt:lpstr>Corbel</vt:lpstr>
      <vt:lpstr>Lucida Sans</vt:lpstr>
      <vt:lpstr>Times New Roman</vt:lpstr>
      <vt:lpstr>Wingdings 2</vt:lpstr>
      <vt:lpstr>Cadre</vt:lpstr>
      <vt:lpstr>Chapitre 1 : La dynamique de la mondialisation du XIXe siècle à nos jours</vt:lpstr>
      <vt:lpstr>PLAN</vt:lpstr>
      <vt:lpstr>PLAN</vt:lpstr>
      <vt:lpstr>Introduction  A-     Comment définir la mondialisation ?    </vt:lpstr>
      <vt:lpstr>Introduction  A-     Comment définir la mondialisation ?    </vt:lpstr>
      <vt:lpstr>Introduction  A-     Comment définir la mondialisation ?    </vt:lpstr>
      <vt:lpstr>Introduction  A-     Comment définir la mondialisation ?    </vt:lpstr>
      <vt:lpstr>Introduction  A-     Comment définir la mondialisation ?     </vt:lpstr>
      <vt:lpstr>Introduction  A-     Comment définir la mondialisation ?     </vt:lpstr>
      <vt:lpstr>Introduction  C-     Quelle mesure du CI ? </vt:lpstr>
      <vt:lpstr>Introduction  C-     Quelle mesure du CI ? </vt:lpstr>
      <vt:lpstr>Introduction  B-     Cerner la temporalité de la mondialisation </vt:lpstr>
      <vt:lpstr>Introduction  B-     Cerner la temporalité de la mondialisation</vt:lpstr>
      <vt:lpstr>Introduction  B-     Cerner la temporalité de la mondialisation</vt:lpstr>
      <vt:lpstr>Introduction  B-     Cerner la temporalité de la mondialisation</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A-     Les grandes caractéristiques de la période</vt:lpstr>
      <vt:lpstr>I- 1870-1914 : « Notre première mondialisation »  B-     Comment expliquer cette première mondialisation ?</vt:lpstr>
      <vt:lpstr>I- 1870-1914 : « Notre première mondialisation »  B-     Comment expliquer cette première mondialisation ?</vt:lpstr>
      <vt:lpstr>I- 1870-1914 : « Notre première mondialisation »  B-     Comment expliquer cette première mondialisation ?</vt:lpstr>
      <vt:lpstr>I- 1870-1914 : « Notre première mondialisation »  B-     Comment expliquer cette première mondialisation ?</vt:lpstr>
      <vt:lpstr>I- 1870-1914 : « Notre première mondialisation »  B-     Comment expliquer cette première mondialisation ?</vt:lpstr>
      <vt:lpstr>II- La première démondialisation  A- La démondialisation commerciale</vt:lpstr>
      <vt:lpstr>II- La première démondialisation  A- La démondialisation financière</vt:lpstr>
      <vt:lpstr>III- La mondialisation contemporaine  A-     L’évolution du commerce des biens et services</vt:lpstr>
      <vt:lpstr>III- La mondialisation contemporaine  A-     L’évolution du commerce des biens et services</vt:lpstr>
      <vt:lpstr>III- La mondialisation contemporaine  A-     L’évolution du commerce des biens et services</vt:lpstr>
      <vt:lpstr>III- La mondialisation contemporaine  A-     L’évolution du commerce des biens et services</vt:lpstr>
      <vt:lpstr>III- La mondialisation contemporaine  A-     L’évolution du commerce des biens et services</vt:lpstr>
      <vt:lpstr>III- La mondialisation contemporaine  A-     L’évolution du commerce des biens et services</vt:lpstr>
      <vt:lpstr>III- La mondialisation contemporaine  A-     L’évolution du commerce des biens et services</vt:lpstr>
      <vt:lpstr>III- La mondialisation contemporaine  A-     L’évolution du commerce des biens et services</vt:lpstr>
      <vt:lpstr>III- La mondialisation contemporaine  A-     L’évolution du commerce des biens et services</vt:lpstr>
      <vt:lpstr>III- La mondialisation contemporaine  A-     L’évolution du commerce des biens et services</vt:lpstr>
      <vt:lpstr>III- La mondialisation contemporaine  B-     La libéralisation des capitaux</vt:lpstr>
      <vt:lpstr>III- La mondialisation contemporaine  B-     La libéralisation des capitaux</vt:lpstr>
      <vt:lpstr>III- La mondialisation contemporaine  B-     La libéralisation des capitaux</vt:lpstr>
      <vt:lpstr>III- La mondialisation contemporaine  C-     Le facteur migratoire : continuité et évolution</vt:lpstr>
      <vt:lpstr>III- La mondialisation contemporaine  D-     Les causes de la transformation de la mondialisation contemporaine</vt:lpstr>
      <vt:lpstr>III- La mondialisation contemporaine  D-     Les causes de la transformation de la mondialisation contemporaine</vt:lpstr>
      <vt:lpstr>III- La mondialisation contemporaine  D-     Les causes de la transformation de la mondialisation contemporaine</vt:lpstr>
      <vt:lpstr>Conclusion</vt:lpstr>
      <vt:lpstr>Conclusion</vt:lpstr>
      <vt:lpstr>Conclusion</vt:lpstr>
      <vt:lpstr>Conclusion</vt:lpstr>
      <vt:lpstr>Conclusion</vt:lpstr>
      <vt:lpstr>Conclusion</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PC</dc:creator>
  <cp:lastModifiedBy>Reynald</cp:lastModifiedBy>
  <cp:revision>101</cp:revision>
  <dcterms:created xsi:type="dcterms:W3CDTF">2024-08-15T07:42:32Z</dcterms:created>
  <dcterms:modified xsi:type="dcterms:W3CDTF">2026-09-27T10:02:55Z</dcterms:modified>
</cp:coreProperties>
</file>