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notesMasterIdLst>
    <p:notesMasterId r:id="rId29"/>
  </p:notesMasterIdLst>
  <p:sldIdLst>
    <p:sldId id="256" r:id="rId2"/>
    <p:sldId id="331" r:id="rId3"/>
    <p:sldId id="258" r:id="rId4"/>
    <p:sldId id="260" r:id="rId5"/>
    <p:sldId id="310" r:id="rId6"/>
    <p:sldId id="316" r:id="rId7"/>
    <p:sldId id="332" r:id="rId8"/>
    <p:sldId id="333" r:id="rId9"/>
    <p:sldId id="311" r:id="rId10"/>
    <p:sldId id="312" r:id="rId11"/>
    <p:sldId id="313" r:id="rId12"/>
    <p:sldId id="334" r:id="rId13"/>
    <p:sldId id="314" r:id="rId14"/>
    <p:sldId id="317" r:id="rId15"/>
    <p:sldId id="325" r:id="rId16"/>
    <p:sldId id="315" r:id="rId17"/>
    <p:sldId id="318" r:id="rId18"/>
    <p:sldId id="323" r:id="rId19"/>
    <p:sldId id="335" r:id="rId20"/>
    <p:sldId id="336" r:id="rId21"/>
    <p:sldId id="324" r:id="rId22"/>
    <p:sldId id="328" r:id="rId23"/>
    <p:sldId id="326" r:id="rId24"/>
    <p:sldId id="329" r:id="rId25"/>
    <p:sldId id="330" r:id="rId26"/>
    <p:sldId id="337" r:id="rId27"/>
    <p:sldId id="338"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7840"/>
    <a:srgbClr val="D25814"/>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89" autoAdjust="0"/>
    <p:restoredTop sz="94364" autoAdjust="0"/>
  </p:normalViewPr>
  <p:slideViewPr>
    <p:cSldViewPr snapToGrid="0">
      <p:cViewPr varScale="1">
        <p:scale>
          <a:sx n="83" d="100"/>
          <a:sy n="83" d="100"/>
        </p:scale>
        <p:origin x="114" y="165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A0828F-3DA9-4B72-B549-130D3844080F}" type="datetimeFigureOut">
              <a:rPr lang="fr-FR" smtClean="0"/>
              <a:t>25/09/2026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0E449B-B891-4438-8747-9313F2C5078E}" type="slidenum">
              <a:rPr lang="fr-FR" smtClean="0"/>
              <a:t>‹N°›</a:t>
            </a:fld>
            <a:endParaRPr lang="fr-FR"/>
          </a:p>
        </p:txBody>
      </p:sp>
    </p:spTree>
    <p:extLst>
      <p:ext uri="{BB962C8B-B14F-4D97-AF65-F5344CB8AC3E}">
        <p14:creationId xmlns:p14="http://schemas.microsoft.com/office/powerpoint/2010/main" val="41813688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2562519-B8D1-4D36-A489-79D9E9ADF8CC}" type="datetimeFigureOut">
              <a:rPr lang="fr-FR" smtClean="0"/>
              <a:t>25/09/2026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074565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2562519-B8D1-4D36-A489-79D9E9ADF8CC}" type="datetimeFigureOut">
              <a:rPr lang="fr-FR" smtClean="0"/>
              <a:t>25/09/2026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2818696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2562519-B8D1-4D36-A489-79D9E9ADF8CC}" type="datetimeFigureOut">
              <a:rPr lang="fr-FR" smtClean="0"/>
              <a:t>25/09/2026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537173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8" name="Date Placeholder 7"/>
          <p:cNvSpPr>
            <a:spLocks noGrp="1"/>
          </p:cNvSpPr>
          <p:nvPr>
            <p:ph type="dt" sz="half" idx="10"/>
          </p:nvPr>
        </p:nvSpPr>
        <p:spPr/>
        <p:txBody>
          <a:bodyPr/>
          <a:lstStyle/>
          <a:p>
            <a:fld id="{92562519-B8D1-4D36-A489-79D9E9ADF8CC}" type="datetimeFigureOut">
              <a:rPr lang="fr-FR" smtClean="0"/>
              <a:t>25/09/2026</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563139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 name="Date Placeholder 1"/>
          <p:cNvSpPr>
            <a:spLocks noGrp="1"/>
          </p:cNvSpPr>
          <p:nvPr>
            <p:ph type="dt" sz="half" idx="10"/>
          </p:nvPr>
        </p:nvSpPr>
        <p:spPr/>
        <p:txBody>
          <a:bodyPr/>
          <a:lstStyle/>
          <a:p>
            <a:fld id="{92562519-B8D1-4D36-A489-79D9E9ADF8CC}" type="datetimeFigureOut">
              <a:rPr lang="fr-FR" smtClean="0"/>
              <a:t>25/09/2026</a:t>
            </a:fld>
            <a:endParaRPr lang="fr-FR"/>
          </a:p>
        </p:txBody>
      </p:sp>
      <p:sp>
        <p:nvSpPr>
          <p:cNvPr id="11" name="Footer Placeholder 10"/>
          <p:cNvSpPr>
            <a:spLocks noGrp="1"/>
          </p:cNvSpPr>
          <p:nvPr>
            <p:ph type="ftr" sz="quarter" idx="11"/>
          </p:nvPr>
        </p:nvSpPr>
        <p:spPr/>
        <p:txBody>
          <a:bodyPr/>
          <a:lstStyle/>
          <a:p>
            <a:endParaRPr lang="fr-FR"/>
          </a:p>
        </p:txBody>
      </p:sp>
      <p:sp>
        <p:nvSpPr>
          <p:cNvPr id="12" name="Slide Number Placeholder 11"/>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1107568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smtClean="0"/>
              <a:t>Modifiez le style du titre</a:t>
            </a:r>
            <a:endParaRPr lang="en-US" dirty="0"/>
          </a:p>
        </p:txBody>
      </p:sp>
      <p:sp>
        <p:nvSpPr>
          <p:cNvPr id="2" name="Date Placeholder 1"/>
          <p:cNvSpPr>
            <a:spLocks noGrp="1"/>
          </p:cNvSpPr>
          <p:nvPr>
            <p:ph type="dt" sz="half" idx="10"/>
          </p:nvPr>
        </p:nvSpPr>
        <p:spPr/>
        <p:txBody>
          <a:bodyPr/>
          <a:lstStyle/>
          <a:p>
            <a:fld id="{92562519-B8D1-4D36-A489-79D9E9ADF8CC}" type="datetimeFigureOut">
              <a:rPr lang="fr-FR" smtClean="0"/>
              <a:t>25/09/2026</a:t>
            </a:fld>
            <a:endParaRPr lang="fr-FR"/>
          </a:p>
        </p:txBody>
      </p:sp>
      <p:sp>
        <p:nvSpPr>
          <p:cNvPr id="7" name="Footer Placeholder 6"/>
          <p:cNvSpPr>
            <a:spLocks noGrp="1"/>
          </p:cNvSpPr>
          <p:nvPr>
            <p:ph type="ftr" sz="quarter" idx="11"/>
          </p:nvPr>
        </p:nvSpPr>
        <p:spPr/>
        <p:txBody>
          <a:bodyPr/>
          <a:lstStyle/>
          <a:p>
            <a:endParaRPr lang="fr-FR"/>
          </a:p>
        </p:txBody>
      </p:sp>
      <p:sp>
        <p:nvSpPr>
          <p:cNvPr id="8" name="Slide Number Placeholder 7"/>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432929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2562519-B8D1-4D36-A489-79D9E9ADF8CC}" type="datetimeFigureOut">
              <a:rPr lang="fr-FR" smtClean="0"/>
              <a:t>25/09/2026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85542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smtClean="0"/>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p>
            <a:fld id="{92562519-B8D1-4D36-A489-79D9E9ADF8CC}" type="datetimeFigureOut">
              <a:rPr lang="fr-FR" smtClean="0"/>
              <a:t>25/09/2026</a:t>
            </a:fld>
            <a:endParaRPr lang="fr-FR"/>
          </a:p>
        </p:txBody>
      </p:sp>
      <p:sp>
        <p:nvSpPr>
          <p:cNvPr id="9" name="Footer Placeholder 8"/>
          <p:cNvSpPr>
            <a:spLocks noGrp="1"/>
          </p:cNvSpPr>
          <p:nvPr>
            <p:ph type="ftr" sz="quarter" idx="11"/>
          </p:nvPr>
        </p:nvSpPr>
        <p:spPr/>
        <p:txBody>
          <a:bodyPr/>
          <a:lstStyle/>
          <a:p>
            <a:endParaRPr lang="fr-FR"/>
          </a:p>
        </p:txBody>
      </p:sp>
      <p:sp>
        <p:nvSpPr>
          <p:cNvPr id="10" name="Slide Number Placeholder 9"/>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693601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8" name="Date Placeholder 7"/>
          <p:cNvSpPr>
            <a:spLocks noGrp="1"/>
          </p:cNvSpPr>
          <p:nvPr>
            <p:ph type="dt" sz="half" idx="10"/>
          </p:nvPr>
        </p:nvSpPr>
        <p:spPr/>
        <p:txBody>
          <a:bodyPr/>
          <a:lstStyle/>
          <a:p>
            <a:fld id="{92562519-B8D1-4D36-A489-79D9E9ADF8CC}" type="datetimeFigureOut">
              <a:rPr lang="fr-FR" smtClean="0"/>
              <a:t>25/09/2026</a:t>
            </a:fld>
            <a:endParaRPr lang="fr-FR"/>
          </a:p>
        </p:txBody>
      </p:sp>
      <p:sp>
        <p:nvSpPr>
          <p:cNvPr id="9" name="Footer Placeholder 8"/>
          <p:cNvSpPr>
            <a:spLocks noGrp="1"/>
          </p:cNvSpPr>
          <p:nvPr>
            <p:ph type="ftr" sz="quarter" idx="11"/>
          </p:nvPr>
        </p:nvSpPr>
        <p:spPr>
          <a:xfrm>
            <a:off x="3499101" y="6356350"/>
            <a:ext cx="5911517" cy="365125"/>
          </a:xfrm>
        </p:spPr>
        <p:txBody>
          <a:bodyPr/>
          <a:lstStyle/>
          <a:p>
            <a:endParaRPr lang="fr-FR"/>
          </a:p>
        </p:txBody>
      </p:sp>
      <p:sp>
        <p:nvSpPr>
          <p:cNvPr id="10" name="Slide Number Placeholder 9"/>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615218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2562519-B8D1-4D36-A489-79D9E9ADF8CC}" type="datetimeFigureOut">
              <a:rPr lang="fr-FR" smtClean="0"/>
              <a:t>25/09/2026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1928578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2562519-B8D1-4D36-A489-79D9E9ADF8CC}" type="datetimeFigureOut">
              <a:rPr lang="fr-FR" smtClean="0"/>
              <a:t>25/09/2026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B6F0B7B-1752-4A31-B25C-CAF61D15B423}" type="slidenum">
              <a:rPr lang="fr-FR" smtClean="0"/>
              <a:t>‹N°›</a:t>
            </a:fld>
            <a:endParaRPr lang="fr-FR"/>
          </a:p>
        </p:txBody>
      </p:sp>
    </p:spTree>
    <p:extLst>
      <p:ext uri="{BB962C8B-B14F-4D97-AF65-F5344CB8AC3E}">
        <p14:creationId xmlns:p14="http://schemas.microsoft.com/office/powerpoint/2010/main" val="3548324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92562519-B8D1-4D36-A489-79D9E9ADF8CC}" type="datetimeFigureOut">
              <a:rPr lang="fr-FR" smtClean="0"/>
              <a:t>25/09/2026</a:t>
            </a:fld>
            <a:endParaRPr lang="fr-FR"/>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fr-FR"/>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CB6F0B7B-1752-4A31-B25C-CAF61D15B423}" type="slidenum">
              <a:rPr lang="fr-FR" smtClean="0"/>
              <a:t>‹N°›</a:t>
            </a:fld>
            <a:endParaRPr lang="fr-FR"/>
          </a:p>
        </p:txBody>
      </p:sp>
    </p:spTree>
    <p:extLst>
      <p:ext uri="{BB962C8B-B14F-4D97-AF65-F5344CB8AC3E}">
        <p14:creationId xmlns:p14="http://schemas.microsoft.com/office/powerpoint/2010/main" val="1825661116"/>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_Toc143857839"/><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_Toc143857840"/><Relationship Id="rId2" Type="http://schemas.openxmlformats.org/officeDocument/2006/relationships/hyperlink" Target="#_Toc143857833"/><Relationship Id="rId1" Type="http://schemas.openxmlformats.org/officeDocument/2006/relationships/slideLayout" Target="../slideLayouts/slideLayout2.xml"/><Relationship Id="rId5" Type="http://schemas.openxmlformats.org/officeDocument/2006/relationships/hyperlink" Target="#_Toc143857839"/><Relationship Id="rId4" Type="http://schemas.openxmlformats.org/officeDocument/2006/relationships/hyperlink" Target="#_Toc143857841"/></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8000"/>
            <a:lum/>
          </a:blip>
          <a:srcRect/>
          <a:stretch>
            <a:fillRect l="-6000" r="-6000"/>
          </a:stretch>
        </a:blipFill>
        <a:effectLst/>
      </p:bgPr>
    </p:bg>
    <p:spTree>
      <p:nvGrpSpPr>
        <p:cNvPr id="1" name=""/>
        <p:cNvGrpSpPr/>
        <p:nvPr/>
      </p:nvGrpSpPr>
      <p:grpSpPr>
        <a:xfrm>
          <a:off x="0" y="0"/>
          <a:ext cx="0" cy="0"/>
          <a:chOff x="0" y="0"/>
          <a:chExt cx="0" cy="0"/>
        </a:xfrm>
      </p:grpSpPr>
      <p:sp>
        <p:nvSpPr>
          <p:cNvPr id="7" name="Titre 6"/>
          <p:cNvSpPr>
            <a:spLocks noGrp="1"/>
          </p:cNvSpPr>
          <p:nvPr>
            <p:ph type="ctrTitle"/>
          </p:nvPr>
        </p:nvSpPr>
        <p:spPr>
          <a:xfrm>
            <a:off x="1069847" y="1298448"/>
            <a:ext cx="7838625" cy="3255264"/>
          </a:xfrm>
        </p:spPr>
        <p:txBody>
          <a:bodyPr>
            <a:normAutofit fontScale="90000"/>
          </a:bodyPr>
          <a:lstStyle/>
          <a:p>
            <a:r>
              <a:rPr lang="fr-FR" dirty="0" smtClean="0"/>
              <a:t>Chapitre 1-c : Régionalisation, gouvernance et régulations internationales</a:t>
            </a:r>
            <a:endParaRPr lang="fr-FR" dirty="0"/>
          </a:p>
        </p:txBody>
      </p:sp>
      <p:sp>
        <p:nvSpPr>
          <p:cNvPr id="8" name="Sous-titre 7"/>
          <p:cNvSpPr>
            <a:spLocks noGrp="1"/>
          </p:cNvSpPr>
          <p:nvPr>
            <p:ph type="subTitle" idx="1"/>
          </p:nvPr>
        </p:nvSpPr>
        <p:spPr/>
        <p:txBody>
          <a:bodyPr/>
          <a:lstStyle/>
          <a:p>
            <a:r>
              <a:rPr lang="fr-FR" dirty="0" smtClean="0"/>
              <a:t>ESH 2 – Chapitre 1C – 2025-2026</a:t>
            </a:r>
            <a:endParaRPr lang="fr-FR" dirty="0"/>
          </a:p>
        </p:txBody>
      </p:sp>
    </p:spTree>
    <p:extLst>
      <p:ext uri="{BB962C8B-B14F-4D97-AF65-F5344CB8AC3E}">
        <p14:creationId xmlns:p14="http://schemas.microsoft.com/office/powerpoint/2010/main" val="2784330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bg1"/>
                </a:solidFill>
              </a:rPr>
              <a:t>PLAN</a:t>
            </a:r>
            <a:endParaRPr lang="fr-FR" dirty="0">
              <a:solidFill>
                <a:schemeClr val="bg1"/>
              </a:solidFill>
            </a:endParaRPr>
          </a:p>
        </p:txBody>
      </p:sp>
      <p:sp>
        <p:nvSpPr>
          <p:cNvPr id="3" name="Espace réservé du contenu 2"/>
          <p:cNvSpPr>
            <a:spLocks noGrp="1"/>
          </p:cNvSpPr>
          <p:nvPr>
            <p:ph idx="1"/>
          </p:nvPr>
        </p:nvSpPr>
        <p:spPr>
          <a:xfrm>
            <a:off x="3869268" y="221674"/>
            <a:ext cx="7671568" cy="6082144"/>
          </a:xfrm>
        </p:spPr>
        <p:txBody>
          <a:bodyPr numCol="1">
            <a:normAutofit/>
          </a:bodyPr>
          <a:lstStyle/>
          <a:p>
            <a:pPr marL="0" indent="0" algn="just">
              <a:buNone/>
            </a:pPr>
            <a:r>
              <a:rPr lang="fr-FR" sz="2600" b="1" u="sng" dirty="0" smtClean="0">
                <a:solidFill>
                  <a:schemeClr val="tx1"/>
                </a:solidFill>
              </a:rPr>
              <a:t>Objectifs : </a:t>
            </a:r>
            <a:r>
              <a:rPr lang="fr-FR" sz="2600" b="1" dirty="0" smtClean="0">
                <a:solidFill>
                  <a:schemeClr val="tx1"/>
                </a:solidFill>
              </a:rPr>
              <a:t>« L’étude de la libéralisation des échanges et celles des principales expériences d’intégration régionale nourrira un questionnement sur leur compatibilité. On réfléchira aux modalités de la gouvernance et de la régulation de la mondialisation »</a:t>
            </a:r>
            <a:endParaRPr lang="fr-FR" sz="2200" dirty="0" smtClean="0">
              <a:solidFill>
                <a:schemeClr val="tx1"/>
              </a:solidFill>
            </a:endParaRPr>
          </a:p>
          <a:p>
            <a:pPr marL="502920" lvl="1" indent="0">
              <a:buNone/>
            </a:pPr>
            <a:endParaRPr lang="fr-FR" sz="2200" b="1" u="sng" dirty="0">
              <a:solidFill>
                <a:srgbClr val="D25814"/>
              </a:solidFill>
              <a:hlinkClick r:id="rId2"/>
            </a:endParaRPr>
          </a:p>
          <a:p>
            <a:pPr marL="502920" lvl="1" indent="0">
              <a:buNone/>
            </a:pPr>
            <a:endParaRPr lang="fr-FR" sz="2600" b="1" u="sng" dirty="0">
              <a:solidFill>
                <a:srgbClr val="D25814"/>
              </a:solidFill>
              <a:hlinkClick r:id="rId2"/>
            </a:endParaRPr>
          </a:p>
        </p:txBody>
      </p:sp>
    </p:spTree>
    <p:extLst>
      <p:ext uri="{BB962C8B-B14F-4D97-AF65-F5344CB8AC3E}">
        <p14:creationId xmlns:p14="http://schemas.microsoft.com/office/powerpoint/2010/main" val="30387063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solidFill>
                  <a:schemeClr val="bg1"/>
                </a:solidFill>
              </a:rPr>
              <a:t>PLAN</a:t>
            </a:r>
            <a:endParaRPr lang="fr-FR" dirty="0">
              <a:solidFill>
                <a:schemeClr val="bg1"/>
              </a:solidFill>
            </a:endParaRPr>
          </a:p>
        </p:txBody>
      </p:sp>
      <p:sp>
        <p:nvSpPr>
          <p:cNvPr id="3" name="Espace réservé du contenu 2"/>
          <p:cNvSpPr>
            <a:spLocks noGrp="1"/>
          </p:cNvSpPr>
          <p:nvPr>
            <p:ph idx="1"/>
          </p:nvPr>
        </p:nvSpPr>
        <p:spPr>
          <a:xfrm>
            <a:off x="3869268" y="221674"/>
            <a:ext cx="7671568" cy="6082144"/>
          </a:xfrm>
        </p:spPr>
        <p:txBody>
          <a:bodyPr numCol="2">
            <a:normAutofit/>
          </a:bodyPr>
          <a:lstStyle/>
          <a:p>
            <a:pPr marL="0" indent="0">
              <a:buNone/>
            </a:pPr>
            <a:r>
              <a:rPr lang="fr-FR" sz="2600" b="1" u="sng" dirty="0" smtClean="0">
                <a:solidFill>
                  <a:srgbClr val="D25814"/>
                </a:solidFill>
                <a:hlinkClick r:id="rId2"/>
              </a:rPr>
              <a:t>Introduction</a:t>
            </a:r>
            <a:r>
              <a:rPr lang="fr-FR" sz="2600" b="1" u="sng" dirty="0" smtClean="0">
                <a:solidFill>
                  <a:srgbClr val="D25814"/>
                </a:solidFill>
              </a:rPr>
              <a:t> :</a:t>
            </a:r>
            <a:endParaRPr lang="fr-FR" sz="2600" b="1" dirty="0">
              <a:solidFill>
                <a:srgbClr val="D25814"/>
              </a:solidFill>
            </a:endParaRPr>
          </a:p>
          <a:p>
            <a:pPr marL="0" indent="0">
              <a:buNone/>
            </a:pPr>
            <a:r>
              <a:rPr lang="fr-FR" sz="2600" b="1" u="sng" dirty="0" smtClean="0">
                <a:solidFill>
                  <a:srgbClr val="D25814"/>
                </a:solidFill>
              </a:rPr>
              <a:t>I-</a:t>
            </a:r>
            <a:r>
              <a:rPr lang="fr-FR" sz="2600" b="1" dirty="0" smtClean="0">
                <a:solidFill>
                  <a:srgbClr val="D25814"/>
                </a:solidFill>
              </a:rPr>
              <a:t> </a:t>
            </a:r>
            <a:r>
              <a:rPr lang="fr-FR" sz="2600" b="1" u="sng" dirty="0" smtClean="0">
                <a:solidFill>
                  <a:srgbClr val="D25814"/>
                </a:solidFill>
              </a:rPr>
              <a:t>Libéralisation multilatérale des échanges</a:t>
            </a:r>
            <a:endParaRPr lang="fr-FR" sz="2600" b="1" dirty="0">
              <a:solidFill>
                <a:srgbClr val="D25814"/>
              </a:solidFill>
            </a:endParaRPr>
          </a:p>
          <a:p>
            <a:pPr lvl="1"/>
            <a:r>
              <a:rPr lang="fr-FR" sz="2200" u="sng" dirty="0" smtClean="0">
                <a:solidFill>
                  <a:srgbClr val="D25814"/>
                </a:solidFill>
              </a:rPr>
              <a:t>A-La mise en œuvre historique du libre-échange jusqu’en 1947</a:t>
            </a:r>
            <a:endParaRPr lang="fr-FR" sz="2200" dirty="0">
              <a:solidFill>
                <a:srgbClr val="D25814"/>
              </a:solidFill>
            </a:endParaRPr>
          </a:p>
          <a:p>
            <a:pPr lvl="1"/>
            <a:r>
              <a:rPr lang="fr-FR" sz="2200" u="sng" dirty="0" err="1" smtClean="0">
                <a:solidFill>
                  <a:srgbClr val="D25814"/>
                </a:solidFill>
              </a:rPr>
              <a:t>B-Les</a:t>
            </a:r>
            <a:r>
              <a:rPr lang="fr-FR" sz="2200" u="sng" dirty="0" smtClean="0">
                <a:solidFill>
                  <a:srgbClr val="D25814"/>
                </a:solidFill>
              </a:rPr>
              <a:t> règles de 1947 : l’expérience du multilatéralisme commercial depuis la seconde guerre mondiale</a:t>
            </a:r>
            <a:endParaRPr lang="fr-FR" sz="2200" dirty="0">
              <a:solidFill>
                <a:srgbClr val="D25814"/>
              </a:solidFill>
            </a:endParaRPr>
          </a:p>
          <a:p>
            <a:pPr lvl="1"/>
            <a:r>
              <a:rPr lang="fr-FR" sz="2200" u="sng" dirty="0" err="1" smtClean="0">
                <a:solidFill>
                  <a:srgbClr val="D25814"/>
                </a:solidFill>
              </a:rPr>
              <a:t>C-Le</a:t>
            </a:r>
            <a:r>
              <a:rPr lang="fr-FR" sz="2200" u="sng" dirty="0" smtClean="0">
                <a:solidFill>
                  <a:srgbClr val="D25814"/>
                </a:solidFill>
              </a:rPr>
              <a:t> processus inachevé de la </a:t>
            </a:r>
            <a:r>
              <a:rPr lang="fr-FR" sz="2200" u="sng" dirty="0" err="1" smtClean="0">
                <a:solidFill>
                  <a:srgbClr val="D25814"/>
                </a:solidFill>
              </a:rPr>
              <a:t>multilatélarisation</a:t>
            </a:r>
            <a:r>
              <a:rPr lang="fr-FR" sz="2200" u="sng" dirty="0" smtClean="0">
                <a:solidFill>
                  <a:srgbClr val="D25814"/>
                </a:solidFill>
              </a:rPr>
              <a:t> des échanges</a:t>
            </a:r>
          </a:p>
          <a:p>
            <a:pPr lvl="1"/>
            <a:endParaRPr lang="fr-FR" sz="2200" u="sng" dirty="0" smtClean="0">
              <a:solidFill>
                <a:srgbClr val="D25814"/>
              </a:solidFill>
            </a:endParaRPr>
          </a:p>
          <a:p>
            <a:pPr marL="0" indent="0">
              <a:buNone/>
            </a:pPr>
            <a:r>
              <a:rPr lang="fr-FR" sz="2600" b="1" u="sng" dirty="0" smtClean="0">
                <a:solidFill>
                  <a:srgbClr val="D25814"/>
                </a:solidFill>
              </a:rPr>
              <a:t>II-</a:t>
            </a:r>
            <a:r>
              <a:rPr lang="fr-FR" sz="2600" b="1" dirty="0" smtClean="0">
                <a:solidFill>
                  <a:srgbClr val="D25814"/>
                </a:solidFill>
              </a:rPr>
              <a:t> </a:t>
            </a:r>
            <a:r>
              <a:rPr lang="fr-FR" sz="2600" b="1" u="sng" dirty="0" smtClean="0">
                <a:solidFill>
                  <a:srgbClr val="D25814"/>
                </a:solidFill>
              </a:rPr>
              <a:t>Régionalisation et commerce international : entre protection et libre échange</a:t>
            </a:r>
            <a:endParaRPr lang="fr-FR" sz="2600" b="1" dirty="0" smtClean="0">
              <a:solidFill>
                <a:srgbClr val="D25814"/>
              </a:solidFill>
            </a:endParaRPr>
          </a:p>
          <a:p>
            <a:pPr marL="502920" lvl="1" indent="0">
              <a:buNone/>
            </a:pPr>
            <a:r>
              <a:rPr lang="fr-FR" sz="2200" u="sng" dirty="0" smtClean="0">
                <a:solidFill>
                  <a:srgbClr val="D25814"/>
                </a:solidFill>
                <a:hlinkClick r:id="rId3"/>
              </a:rPr>
              <a:t>A-</a:t>
            </a:r>
            <a:r>
              <a:rPr lang="fr-FR" sz="2200" dirty="0" smtClean="0">
                <a:solidFill>
                  <a:srgbClr val="D25814"/>
                </a:solidFill>
                <a:hlinkClick r:id="rId3"/>
              </a:rPr>
              <a:t>	</a:t>
            </a:r>
            <a:r>
              <a:rPr lang="fr-FR" sz="2200" u="sng" dirty="0" smtClean="0">
                <a:solidFill>
                  <a:srgbClr val="D25814"/>
                </a:solidFill>
              </a:rPr>
              <a:t>Rappel sur le protectionnisme</a:t>
            </a:r>
          </a:p>
          <a:p>
            <a:pPr marL="502920" lvl="1" indent="0">
              <a:buNone/>
            </a:pPr>
            <a:r>
              <a:rPr lang="fr-FR" sz="2200" u="sng" dirty="0" smtClean="0">
                <a:solidFill>
                  <a:srgbClr val="D25814"/>
                </a:solidFill>
                <a:hlinkClick r:id="rId4"/>
              </a:rPr>
              <a:t>B-</a:t>
            </a:r>
            <a:r>
              <a:rPr lang="fr-FR" sz="2200" u="sng" dirty="0">
                <a:solidFill>
                  <a:srgbClr val="D25814"/>
                </a:solidFill>
                <a:hlinkClick r:id="rId4"/>
              </a:rPr>
              <a:t>	</a:t>
            </a:r>
            <a:r>
              <a:rPr lang="fr-FR" sz="2200" u="sng" dirty="0" smtClean="0">
                <a:solidFill>
                  <a:srgbClr val="D25814"/>
                </a:solidFill>
              </a:rPr>
              <a:t>Les formes contemporaines du protectionnisme</a:t>
            </a:r>
          </a:p>
          <a:p>
            <a:pPr marL="502920" lvl="1" indent="0">
              <a:buNone/>
            </a:pPr>
            <a:r>
              <a:rPr lang="fr-FR" sz="2200" u="sng" dirty="0" smtClean="0">
                <a:solidFill>
                  <a:srgbClr val="D25814"/>
                </a:solidFill>
              </a:rPr>
              <a:t>C- La régionalisation des échanges</a:t>
            </a:r>
          </a:p>
          <a:p>
            <a:pPr marL="502920" lvl="1" indent="0">
              <a:buNone/>
            </a:pPr>
            <a:endParaRPr lang="fr-FR" sz="2200" b="1" u="sng" dirty="0">
              <a:solidFill>
                <a:srgbClr val="D25814"/>
              </a:solidFill>
              <a:hlinkClick r:id="rId5"/>
            </a:endParaRPr>
          </a:p>
          <a:p>
            <a:pPr marL="502920" lvl="1" indent="0">
              <a:buNone/>
            </a:pPr>
            <a:endParaRPr lang="fr-FR" sz="2600" b="1" u="sng" dirty="0">
              <a:solidFill>
                <a:srgbClr val="D25814"/>
              </a:solidFill>
              <a:hlinkClick r:id="rId5"/>
            </a:endParaRPr>
          </a:p>
        </p:txBody>
      </p:sp>
    </p:spTree>
    <p:extLst>
      <p:ext uri="{BB962C8B-B14F-4D97-AF65-F5344CB8AC3E}">
        <p14:creationId xmlns:p14="http://schemas.microsoft.com/office/powerpoint/2010/main" val="1844524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smtClean="0">
                <a:solidFill>
                  <a:srgbClr val="D25814"/>
                </a:solidFill>
              </a:rPr>
              <a:t>A-La </a:t>
            </a:r>
            <a:r>
              <a:rPr lang="fr-FR" sz="3200" u="sng" dirty="0">
                <a:solidFill>
                  <a:srgbClr val="D25814"/>
                </a:solidFill>
              </a:rPr>
              <a:t>mise en œuvre historique du libre-échange jusqu’en 1947</a:t>
            </a:r>
            <a:r>
              <a:rPr lang="fr-FR" sz="3200" dirty="0">
                <a:solidFill>
                  <a:srgbClr val="D25814"/>
                </a:solidFill>
              </a:rPr>
              <a:t/>
            </a:r>
            <a:br>
              <a:rPr lang="fr-FR" sz="3200" dirty="0">
                <a:solidFill>
                  <a:srgbClr val="D25814"/>
                </a:solidFill>
              </a:rPr>
            </a:br>
            <a:r>
              <a:rPr lang="fr-FR" sz="3200" dirty="0" smtClean="0">
                <a:solidFill>
                  <a:srgbClr val="D25814"/>
                </a:solidFill>
              </a:rPr>
              <a:t/>
            </a:r>
            <a:br>
              <a:rPr lang="fr-FR" sz="3200" dirty="0" smtClean="0">
                <a:solidFill>
                  <a:srgbClr val="D25814"/>
                </a:solidFill>
              </a:rPr>
            </a:br>
            <a:endParaRPr lang="fr-FR" sz="3200" dirty="0">
              <a:solidFill>
                <a:srgbClr val="D25814"/>
              </a:solidFill>
            </a:endParaRPr>
          </a:p>
        </p:txBody>
      </p:sp>
      <p:pic>
        <p:nvPicPr>
          <p:cNvPr id="6" name="Espace réservé du contenu 5"/>
          <p:cNvPicPr>
            <a:picLocks noGrp="1" noChangeAspect="1"/>
          </p:cNvPicPr>
          <p:nvPr>
            <p:ph idx="1"/>
          </p:nvPr>
        </p:nvPicPr>
        <p:blipFill>
          <a:blip r:embed="rId2"/>
          <a:stretch>
            <a:fillRect/>
          </a:stretch>
        </p:blipFill>
        <p:spPr>
          <a:xfrm>
            <a:off x="6978794" y="1358406"/>
            <a:ext cx="5095699" cy="4132043"/>
          </a:xfrm>
          <a:prstGeom prst="rect">
            <a:avLst/>
          </a:prstGeom>
        </p:spPr>
      </p:pic>
      <p:pic>
        <p:nvPicPr>
          <p:cNvPr id="3" name="Image 2"/>
          <p:cNvPicPr>
            <a:picLocks noChangeAspect="1"/>
          </p:cNvPicPr>
          <p:nvPr/>
        </p:nvPicPr>
        <p:blipFill>
          <a:blip r:embed="rId3"/>
          <a:stretch>
            <a:fillRect/>
          </a:stretch>
        </p:blipFill>
        <p:spPr>
          <a:xfrm>
            <a:off x="3606944" y="1137692"/>
            <a:ext cx="3371850" cy="4800600"/>
          </a:xfrm>
          <a:prstGeom prst="rect">
            <a:avLst/>
          </a:prstGeom>
        </p:spPr>
      </p:pic>
    </p:spTree>
    <p:extLst>
      <p:ext uri="{BB962C8B-B14F-4D97-AF65-F5344CB8AC3E}">
        <p14:creationId xmlns:p14="http://schemas.microsoft.com/office/powerpoint/2010/main" val="3167174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pPr algn="ctr"/>
            <a:r>
              <a:rPr lang="fr-FR" sz="2800" b="1" u="sng" dirty="0">
                <a:solidFill>
                  <a:srgbClr val="D25814"/>
                </a:solidFill>
              </a:rPr>
              <a:t>I-</a:t>
            </a:r>
            <a:r>
              <a:rPr lang="fr-FR" sz="2800" b="1" dirty="0">
                <a:solidFill>
                  <a:srgbClr val="D25814"/>
                </a:solidFill>
              </a:rPr>
              <a:t> </a:t>
            </a:r>
            <a:r>
              <a:rPr lang="fr-FR" sz="2800" b="1" u="sng" dirty="0" smtClean="0">
                <a:solidFill>
                  <a:srgbClr val="D25814"/>
                </a:solidFill>
              </a:rPr>
              <a:t>Libéralisation multilatérale des échanges</a:t>
            </a:r>
            <a:br>
              <a:rPr lang="fr-FR" sz="2800" b="1" u="sng" dirty="0" smtClean="0">
                <a:solidFill>
                  <a:srgbClr val="D25814"/>
                </a:solidFill>
              </a:rPr>
            </a:br>
            <a:r>
              <a:rPr lang="fr-FR" sz="2400" u="sng" dirty="0" smtClean="0">
                <a:solidFill>
                  <a:srgbClr val="D25814"/>
                </a:solidFill>
              </a:rPr>
              <a:t>B- Les </a:t>
            </a:r>
            <a:r>
              <a:rPr lang="fr-FR" sz="2400" u="sng" dirty="0">
                <a:solidFill>
                  <a:srgbClr val="D25814"/>
                </a:solidFill>
              </a:rPr>
              <a:t>règles de 1947 : l’expérience du multilatéralisme commercial depuis la seconde guerre mondiale</a:t>
            </a:r>
            <a:r>
              <a:rPr lang="fr-FR" sz="2800" dirty="0">
                <a:solidFill>
                  <a:srgbClr val="D25814"/>
                </a:solidFill>
              </a:rPr>
              <a:t/>
            </a:r>
            <a:br>
              <a:rPr lang="fr-FR" sz="2800" dirty="0">
                <a:solidFill>
                  <a:srgbClr val="D25814"/>
                </a:solidFill>
              </a:rPr>
            </a:br>
            <a:r>
              <a:rPr lang="fr-FR" sz="2400" dirty="0">
                <a:solidFill>
                  <a:srgbClr val="D25814"/>
                </a:solidFill>
              </a:rPr>
              <a:t>1- </a:t>
            </a:r>
            <a:r>
              <a:rPr lang="fr-FR" sz="2400" dirty="0" smtClean="0">
                <a:solidFill>
                  <a:srgbClr val="D25814"/>
                </a:solidFill>
              </a:rPr>
              <a:t>Le fonctionnement du GATT</a:t>
            </a:r>
            <a:endParaRPr lang="fr-FR" sz="2400" dirty="0">
              <a:solidFill>
                <a:srgbClr val="D25814"/>
              </a:solidFill>
            </a:endParaRPr>
          </a:p>
        </p:txBody>
      </p:sp>
      <p:sp>
        <p:nvSpPr>
          <p:cNvPr id="3" name="Espace réservé du contenu 2"/>
          <p:cNvSpPr>
            <a:spLocks noGrp="1"/>
          </p:cNvSpPr>
          <p:nvPr>
            <p:ph idx="1"/>
          </p:nvPr>
        </p:nvSpPr>
        <p:spPr/>
        <p:txBody>
          <a:bodyPr>
            <a:normAutofit/>
          </a:bodyPr>
          <a:lstStyle/>
          <a:p>
            <a:pPr marL="0" indent="0" algn="just">
              <a:buNone/>
            </a:pPr>
            <a:r>
              <a:rPr lang="fr-FR" sz="2400" b="1" u="sng" dirty="0" smtClean="0"/>
              <a:t>Gouvernance mondiale </a:t>
            </a:r>
            <a:r>
              <a:rPr lang="fr-FR" sz="2400" dirty="0" smtClean="0"/>
              <a:t>: mise en place de normes et d’institutions permettant la gestion collective des questions d’intérêt commun à l’échelle supranationale en l’absence de gouvernement mondial.</a:t>
            </a:r>
          </a:p>
          <a:p>
            <a:pPr marL="0" indent="0" algn="just">
              <a:buNone/>
            </a:pPr>
            <a:endParaRPr lang="fr-FR" sz="2400" dirty="0"/>
          </a:p>
          <a:p>
            <a:pPr marL="0" indent="0" algn="just">
              <a:buNone/>
            </a:pPr>
            <a:r>
              <a:rPr lang="fr-FR" sz="2400" b="1" u="sng" dirty="0" smtClean="0"/>
              <a:t>Multilatéralisme</a:t>
            </a:r>
            <a:r>
              <a:rPr lang="fr-FR" sz="2400" dirty="0" smtClean="0"/>
              <a:t> : large organisation entre Etats qui se traduit par l’acceptation de règles communes. De manière restreinte il s’applique à la signature d’accords concernant au moins trois pays. De manière plus large on l’oppose à l’unilatéralisme et au bilatéralisme par le nombre de participants et on le distingue du régionalisme par sa dimension mondiale.</a:t>
            </a:r>
            <a:endParaRPr lang="fr-FR" sz="2400" dirty="0"/>
          </a:p>
        </p:txBody>
      </p:sp>
    </p:spTree>
    <p:extLst>
      <p:ext uri="{BB962C8B-B14F-4D97-AF65-F5344CB8AC3E}">
        <p14:creationId xmlns:p14="http://schemas.microsoft.com/office/powerpoint/2010/main" val="284273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5" name="Image 4"/>
          <p:cNvPicPr>
            <a:picLocks noChangeAspect="1"/>
          </p:cNvPicPr>
          <p:nvPr/>
        </p:nvPicPr>
        <p:blipFill>
          <a:blip r:embed="rId2"/>
          <a:stretch>
            <a:fillRect/>
          </a:stretch>
        </p:blipFill>
        <p:spPr>
          <a:xfrm>
            <a:off x="3228975" y="898398"/>
            <a:ext cx="8963025" cy="5086350"/>
          </a:xfrm>
          <a:prstGeom prst="rect">
            <a:avLst/>
          </a:prstGeom>
        </p:spPr>
      </p:pic>
      <p:sp>
        <p:nvSpPr>
          <p:cNvPr id="6" name="Titre 1"/>
          <p:cNvSpPr txBox="1">
            <a:spLocks/>
          </p:cNvSpPr>
          <p:nvPr/>
        </p:nvSpPr>
        <p:spPr>
          <a:xfrm>
            <a:off x="405319" y="1276237"/>
            <a:ext cx="2947482" cy="46011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fr-FR" sz="2800" b="1" u="sng" smtClean="0">
                <a:solidFill>
                  <a:srgbClr val="D25814"/>
                </a:solidFill>
              </a:rPr>
              <a:t>I-</a:t>
            </a:r>
            <a:r>
              <a:rPr lang="fr-FR" sz="2800" b="1" smtClean="0">
                <a:solidFill>
                  <a:srgbClr val="D25814"/>
                </a:solidFill>
              </a:rPr>
              <a:t> </a:t>
            </a:r>
            <a:r>
              <a:rPr lang="fr-FR" sz="2800" b="1" u="sng" smtClean="0">
                <a:solidFill>
                  <a:srgbClr val="D25814"/>
                </a:solidFill>
              </a:rPr>
              <a:t>Libéralisation multilatérale des échanges</a:t>
            </a:r>
            <a:br>
              <a:rPr lang="fr-FR" sz="2800" b="1" u="sng" smtClean="0">
                <a:solidFill>
                  <a:srgbClr val="D25814"/>
                </a:solidFill>
              </a:rPr>
            </a:br>
            <a:r>
              <a:rPr lang="fr-FR" sz="2400" u="sng" smtClean="0">
                <a:solidFill>
                  <a:srgbClr val="D25814"/>
                </a:solidFill>
              </a:rPr>
              <a:t>B- Les règles de 1947 : l’expérience du multilatéralisme commercial depuis la seconde guerre mondiale</a:t>
            </a:r>
            <a:r>
              <a:rPr lang="fr-FR" sz="2800" smtClean="0">
                <a:solidFill>
                  <a:srgbClr val="D25814"/>
                </a:solidFill>
              </a:rPr>
              <a:t/>
            </a:r>
            <a:br>
              <a:rPr lang="fr-FR" sz="2800" smtClean="0">
                <a:solidFill>
                  <a:srgbClr val="D25814"/>
                </a:solidFill>
              </a:rPr>
            </a:br>
            <a:r>
              <a:rPr lang="fr-FR" sz="2400" smtClean="0">
                <a:solidFill>
                  <a:srgbClr val="D25814"/>
                </a:solidFill>
              </a:rPr>
              <a:t>1- Le fonctionnement du GATT</a:t>
            </a:r>
            <a:endParaRPr lang="fr-FR" sz="2400" dirty="0">
              <a:solidFill>
                <a:srgbClr val="D25814"/>
              </a:solidFill>
            </a:endParaRPr>
          </a:p>
        </p:txBody>
      </p:sp>
    </p:spTree>
    <p:extLst>
      <p:ext uri="{BB962C8B-B14F-4D97-AF65-F5344CB8AC3E}">
        <p14:creationId xmlns:p14="http://schemas.microsoft.com/office/powerpoint/2010/main" val="585935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3435061" y="1276540"/>
            <a:ext cx="8591550" cy="4295775"/>
          </a:xfrm>
          <a:prstGeom prst="rect">
            <a:avLst/>
          </a:prstGeom>
        </p:spPr>
      </p:pic>
      <p:sp>
        <p:nvSpPr>
          <p:cNvPr id="7" name="Titre 1"/>
          <p:cNvSpPr>
            <a:spLocks noGrp="1"/>
          </p:cNvSpPr>
          <p:nvPr>
            <p:ph type="title"/>
          </p:nvPr>
        </p:nvSpPr>
        <p:spPr>
          <a:xfrm>
            <a:off x="252919" y="1123837"/>
            <a:ext cx="2947482" cy="4601183"/>
          </a:xfrm>
        </p:spPr>
        <p:txBody>
          <a:bodyPr>
            <a:noAutofit/>
          </a:bodyPr>
          <a:lstStyle/>
          <a:p>
            <a:pPr algn="ctr"/>
            <a:r>
              <a:rPr lang="fr-FR" sz="2800" b="1" u="sng" dirty="0">
                <a:solidFill>
                  <a:srgbClr val="D25814"/>
                </a:solidFill>
              </a:rPr>
              <a:t>I-</a:t>
            </a:r>
            <a:r>
              <a:rPr lang="fr-FR" sz="2800" b="1" dirty="0">
                <a:solidFill>
                  <a:srgbClr val="D25814"/>
                </a:solidFill>
              </a:rPr>
              <a:t> </a:t>
            </a:r>
            <a:r>
              <a:rPr lang="fr-FR" sz="2800" b="1" u="sng" dirty="0" smtClean="0">
                <a:solidFill>
                  <a:srgbClr val="D25814"/>
                </a:solidFill>
              </a:rPr>
              <a:t>Libéralisation multilatérale des échanges</a:t>
            </a:r>
            <a:br>
              <a:rPr lang="fr-FR" sz="2800" b="1" u="sng" dirty="0" smtClean="0">
                <a:solidFill>
                  <a:srgbClr val="D25814"/>
                </a:solidFill>
              </a:rPr>
            </a:br>
            <a:r>
              <a:rPr lang="fr-FR" sz="2400" u="sng" dirty="0" smtClean="0">
                <a:solidFill>
                  <a:srgbClr val="D25814"/>
                </a:solidFill>
              </a:rPr>
              <a:t>B- Les </a:t>
            </a:r>
            <a:r>
              <a:rPr lang="fr-FR" sz="2400" u="sng" dirty="0">
                <a:solidFill>
                  <a:srgbClr val="D25814"/>
                </a:solidFill>
              </a:rPr>
              <a:t>règles de 1947 : l’expérience du multilatéralisme commercial depuis la seconde guerre mondiale</a:t>
            </a:r>
            <a:r>
              <a:rPr lang="fr-FR" sz="2800" dirty="0">
                <a:solidFill>
                  <a:srgbClr val="D25814"/>
                </a:solidFill>
              </a:rPr>
              <a:t/>
            </a:r>
            <a:br>
              <a:rPr lang="fr-FR" sz="2800" dirty="0">
                <a:solidFill>
                  <a:srgbClr val="D25814"/>
                </a:solidFill>
              </a:rPr>
            </a:br>
            <a:r>
              <a:rPr lang="fr-FR" sz="2400" dirty="0">
                <a:solidFill>
                  <a:srgbClr val="D25814"/>
                </a:solidFill>
              </a:rPr>
              <a:t>1- </a:t>
            </a:r>
            <a:r>
              <a:rPr lang="fr-FR" sz="2400" dirty="0" smtClean="0">
                <a:solidFill>
                  <a:srgbClr val="D25814"/>
                </a:solidFill>
              </a:rPr>
              <a:t>Le fonctionnement du GATT</a:t>
            </a:r>
            <a:endParaRPr lang="fr-FR" sz="2400" dirty="0">
              <a:solidFill>
                <a:srgbClr val="D25814"/>
              </a:solidFill>
            </a:endParaRPr>
          </a:p>
        </p:txBody>
      </p:sp>
    </p:spTree>
    <p:extLst>
      <p:ext uri="{BB962C8B-B14F-4D97-AF65-F5344CB8AC3E}">
        <p14:creationId xmlns:p14="http://schemas.microsoft.com/office/powerpoint/2010/main" val="27825397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100" u="sng" dirty="0">
                <a:solidFill>
                  <a:srgbClr val="D25814"/>
                </a:solidFill>
              </a:rPr>
              <a:t>B- Les règles de 1947 : l’expérience du multilatéralisme commercial depuis la seconde guerre mondiale</a:t>
            </a:r>
            <a:r>
              <a:rPr lang="fr-FR" sz="3200" dirty="0" smtClean="0">
                <a:solidFill>
                  <a:srgbClr val="D25814"/>
                </a:solidFill>
              </a:rPr>
              <a:t/>
            </a:r>
            <a:br>
              <a:rPr lang="fr-FR" sz="3200" dirty="0" smtClean="0">
                <a:solidFill>
                  <a:srgbClr val="D25814"/>
                </a:solidFill>
              </a:rPr>
            </a:br>
            <a:r>
              <a:rPr lang="fr-FR" sz="2700" dirty="0" smtClean="0">
                <a:solidFill>
                  <a:srgbClr val="D25814"/>
                </a:solidFill>
              </a:rPr>
              <a:t>2- Les </a:t>
            </a:r>
            <a:r>
              <a:rPr lang="fr-FR" sz="2700" dirty="0">
                <a:solidFill>
                  <a:srgbClr val="D25814"/>
                </a:solidFill>
              </a:rPr>
              <a:t>cycles du GATT et de l’OMC</a:t>
            </a:r>
          </a:p>
        </p:txBody>
      </p:sp>
      <p:sp>
        <p:nvSpPr>
          <p:cNvPr id="3" name="Espace réservé du contenu 2"/>
          <p:cNvSpPr>
            <a:spLocks noGrp="1"/>
          </p:cNvSpPr>
          <p:nvPr>
            <p:ph idx="1"/>
          </p:nvPr>
        </p:nvSpPr>
        <p:spPr/>
        <p:txBody>
          <a:bodyPr/>
          <a:lstStyle/>
          <a:p>
            <a:endParaRPr lang="fr-FR"/>
          </a:p>
        </p:txBody>
      </p:sp>
      <p:pic>
        <p:nvPicPr>
          <p:cNvPr id="5" name="image11.png"/>
          <p:cNvPicPr/>
          <p:nvPr/>
        </p:nvPicPr>
        <p:blipFill>
          <a:blip r:embed="rId2" cstate="print"/>
          <a:stretch>
            <a:fillRect/>
          </a:stretch>
        </p:blipFill>
        <p:spPr>
          <a:xfrm>
            <a:off x="3669885" y="658050"/>
            <a:ext cx="8020545" cy="5532755"/>
          </a:xfrm>
          <a:prstGeom prst="rect">
            <a:avLst/>
          </a:prstGeom>
        </p:spPr>
      </p:pic>
    </p:spTree>
    <p:extLst>
      <p:ext uri="{BB962C8B-B14F-4D97-AF65-F5344CB8AC3E}">
        <p14:creationId xmlns:p14="http://schemas.microsoft.com/office/powerpoint/2010/main" val="21766565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100" u="sng" dirty="0">
                <a:solidFill>
                  <a:srgbClr val="D25814"/>
                </a:solidFill>
              </a:rPr>
              <a:t>B- Les règles de 1947 : l’expérience du multilatéralisme commercial depuis la seconde guerre mondiale</a:t>
            </a:r>
            <a:r>
              <a:rPr lang="fr-FR" sz="3200" dirty="0" smtClean="0">
                <a:solidFill>
                  <a:srgbClr val="D25814"/>
                </a:solidFill>
              </a:rPr>
              <a:t/>
            </a:r>
            <a:br>
              <a:rPr lang="fr-FR" sz="3200" dirty="0" smtClean="0">
                <a:solidFill>
                  <a:srgbClr val="D25814"/>
                </a:solidFill>
              </a:rPr>
            </a:br>
            <a:r>
              <a:rPr lang="fr-FR" sz="2700" dirty="0">
                <a:solidFill>
                  <a:srgbClr val="D25814"/>
                </a:solidFill>
              </a:rPr>
              <a:t>3- Le bilan du GATT</a:t>
            </a:r>
          </a:p>
        </p:txBody>
      </p:sp>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60617" y="1123837"/>
            <a:ext cx="7954437" cy="4770574"/>
          </a:xfrm>
        </p:spPr>
      </p:pic>
    </p:spTree>
    <p:extLst>
      <p:ext uri="{BB962C8B-B14F-4D97-AF65-F5344CB8AC3E}">
        <p14:creationId xmlns:p14="http://schemas.microsoft.com/office/powerpoint/2010/main" val="1979846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3502168" y="784098"/>
            <a:ext cx="8429625" cy="5200650"/>
          </a:xfrm>
          <a:prstGeom prst="rect">
            <a:avLst/>
          </a:prstGeom>
        </p:spPr>
      </p:pic>
      <p:sp>
        <p:nvSpPr>
          <p:cNvPr id="6" name="Titre 1"/>
          <p:cNvSpPr>
            <a:spLocks noGrp="1"/>
          </p:cNvSpPr>
          <p:nvPr>
            <p:ph type="title"/>
          </p:nvPr>
        </p:nvSpPr>
        <p:spPr>
          <a:xfrm>
            <a:off x="252919" y="1123837"/>
            <a:ext cx="2947482" cy="4601183"/>
          </a:xfrm>
        </p:spPr>
        <p:txBody>
          <a:bodyPr>
            <a:normAutofit fontScale="90000"/>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100" u="sng" dirty="0">
                <a:solidFill>
                  <a:srgbClr val="D25814"/>
                </a:solidFill>
              </a:rPr>
              <a:t>B- Les règles de 1947 : l’expérience du multilatéralisme commercial depuis la seconde guerre mondiale</a:t>
            </a:r>
            <a:r>
              <a:rPr lang="fr-FR" sz="3200" dirty="0" smtClean="0">
                <a:solidFill>
                  <a:srgbClr val="D25814"/>
                </a:solidFill>
              </a:rPr>
              <a:t/>
            </a:r>
            <a:br>
              <a:rPr lang="fr-FR" sz="3200" dirty="0" smtClean="0">
                <a:solidFill>
                  <a:srgbClr val="D25814"/>
                </a:solidFill>
              </a:rPr>
            </a:br>
            <a:r>
              <a:rPr lang="fr-FR" sz="2700" dirty="0">
                <a:solidFill>
                  <a:srgbClr val="D25814"/>
                </a:solidFill>
              </a:rPr>
              <a:t>3- Le bilan du GATT</a:t>
            </a:r>
          </a:p>
        </p:txBody>
      </p:sp>
    </p:spTree>
    <p:extLst>
      <p:ext uri="{BB962C8B-B14F-4D97-AF65-F5344CB8AC3E}">
        <p14:creationId xmlns:p14="http://schemas.microsoft.com/office/powerpoint/2010/main" val="32602113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err="1">
                <a:solidFill>
                  <a:srgbClr val="D25814"/>
                </a:solidFill>
              </a:rPr>
              <a:t>C-Le</a:t>
            </a:r>
            <a:r>
              <a:rPr lang="fr-FR" sz="3200" u="sng" dirty="0">
                <a:solidFill>
                  <a:srgbClr val="D25814"/>
                </a:solidFill>
              </a:rPr>
              <a:t> processus inachevé de la </a:t>
            </a:r>
            <a:r>
              <a:rPr lang="fr-FR" sz="3200" u="sng" dirty="0" err="1">
                <a:solidFill>
                  <a:srgbClr val="D25814"/>
                </a:solidFill>
              </a:rPr>
              <a:t>multilatélarisation</a:t>
            </a:r>
            <a:r>
              <a:rPr lang="fr-FR" sz="3200" u="sng" dirty="0">
                <a:solidFill>
                  <a:srgbClr val="D25814"/>
                </a:solidFill>
              </a:rPr>
              <a:t> des échanges</a:t>
            </a:r>
            <a:br>
              <a:rPr lang="fr-FR" sz="3200" u="sng" dirty="0">
                <a:solidFill>
                  <a:srgbClr val="D25814"/>
                </a:solidFill>
              </a:rPr>
            </a:br>
            <a:r>
              <a:rPr lang="fr-FR" sz="3200" dirty="0" smtClean="0">
                <a:solidFill>
                  <a:srgbClr val="D25814"/>
                </a:solidFill>
              </a:rPr>
              <a:t/>
            </a:r>
            <a:br>
              <a:rPr lang="fr-FR" sz="3200" dirty="0" smtClean="0">
                <a:solidFill>
                  <a:srgbClr val="D25814"/>
                </a:solidFill>
              </a:rPr>
            </a:br>
            <a:r>
              <a:rPr lang="fr-FR" sz="3200" dirty="0" smtClean="0">
                <a:solidFill>
                  <a:srgbClr val="D25814"/>
                </a:solidFill>
              </a:rPr>
              <a:t>1- L’échec de Doha</a:t>
            </a:r>
            <a:endParaRPr lang="fr-FR" sz="3200" dirty="0">
              <a:solidFill>
                <a:srgbClr val="D25814"/>
              </a:solidFill>
            </a:endParaRP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4457436" y="28672"/>
            <a:ext cx="6138863" cy="6829328"/>
          </a:xfrm>
          <a:prstGeom prst="rect">
            <a:avLst/>
          </a:prstGeom>
        </p:spPr>
      </p:pic>
    </p:spTree>
    <p:extLst>
      <p:ext uri="{BB962C8B-B14F-4D97-AF65-F5344CB8AC3E}">
        <p14:creationId xmlns:p14="http://schemas.microsoft.com/office/powerpoint/2010/main" val="3318912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smtClean="0">
                <a:solidFill>
                  <a:srgbClr val="D25814"/>
                </a:solidFill>
              </a:rPr>
              <a:t>C-</a:t>
            </a:r>
            <a:r>
              <a:rPr lang="fr-FR" sz="3200" dirty="0" smtClean="0">
                <a:solidFill>
                  <a:srgbClr val="D25814"/>
                </a:solidFill>
              </a:rPr>
              <a:t>Un processus inachevé</a:t>
            </a:r>
            <a:br>
              <a:rPr lang="fr-FR" sz="3200" dirty="0" smtClean="0">
                <a:solidFill>
                  <a:srgbClr val="D25814"/>
                </a:solidFill>
              </a:rPr>
            </a:br>
            <a:r>
              <a:rPr lang="fr-FR" sz="3200" dirty="0" smtClean="0">
                <a:solidFill>
                  <a:srgbClr val="D25814"/>
                </a:solidFill>
              </a:rPr>
              <a:t>1- L’échec de Doha</a:t>
            </a:r>
            <a:endParaRPr lang="fr-FR" sz="3200" dirty="0">
              <a:solidFill>
                <a:srgbClr val="D25814"/>
              </a:solidFill>
            </a:endParaRPr>
          </a:p>
        </p:txBody>
      </p:sp>
      <p:pic>
        <p:nvPicPr>
          <p:cNvPr id="1026" name="Picture 2" descr="Le 30 novembre 1999 : la bataille de Seatt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31492" y="0"/>
            <a:ext cx="5560508" cy="36971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e 30 novembre 1999 : la bataille de Seatt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98377" y="3960702"/>
            <a:ext cx="4693623" cy="289729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e 30 novembre 1999 : la bataille de Seatt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073" y="1358113"/>
            <a:ext cx="6014656" cy="4007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820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smtClean="0">
                <a:solidFill>
                  <a:srgbClr val="D25814"/>
                </a:solidFill>
              </a:rPr>
              <a:t>C-</a:t>
            </a:r>
            <a:r>
              <a:rPr lang="fr-FR" sz="3200" dirty="0" smtClean="0">
                <a:solidFill>
                  <a:srgbClr val="D25814"/>
                </a:solidFill>
              </a:rPr>
              <a:t>Un processus inachevé</a:t>
            </a:r>
            <a:br>
              <a:rPr lang="fr-FR" sz="3200" dirty="0" smtClean="0">
                <a:solidFill>
                  <a:srgbClr val="D25814"/>
                </a:solidFill>
              </a:rPr>
            </a:br>
            <a:r>
              <a:rPr lang="fr-FR" sz="3200" dirty="0" smtClean="0">
                <a:solidFill>
                  <a:srgbClr val="D25814"/>
                </a:solidFill>
              </a:rPr>
              <a:t>2- L’ORD</a:t>
            </a:r>
            <a:endParaRPr lang="fr-FR" sz="3200" dirty="0">
              <a:solidFill>
                <a:srgbClr val="D25814"/>
              </a:solidFill>
            </a:endParaRPr>
          </a:p>
        </p:txBody>
      </p:sp>
      <p:sp>
        <p:nvSpPr>
          <p:cNvPr id="3" name="Espace réservé du contenu 2"/>
          <p:cNvSpPr>
            <a:spLocks noGrp="1"/>
          </p:cNvSpPr>
          <p:nvPr>
            <p:ph idx="1"/>
          </p:nvPr>
        </p:nvSpPr>
        <p:spPr/>
        <p:txBody>
          <a:bodyPr/>
          <a:lstStyle/>
          <a:p>
            <a:endParaRPr lang="fr-FR"/>
          </a:p>
        </p:txBody>
      </p:sp>
      <p:pic>
        <p:nvPicPr>
          <p:cNvPr id="5" name="Image 4"/>
          <p:cNvPicPr>
            <a:picLocks noChangeAspect="1"/>
          </p:cNvPicPr>
          <p:nvPr/>
        </p:nvPicPr>
        <p:blipFill>
          <a:blip r:embed="rId2"/>
          <a:stretch>
            <a:fillRect/>
          </a:stretch>
        </p:blipFill>
        <p:spPr>
          <a:xfrm>
            <a:off x="3607810" y="1512036"/>
            <a:ext cx="8304903" cy="3824783"/>
          </a:xfrm>
          <a:prstGeom prst="rect">
            <a:avLst/>
          </a:prstGeom>
        </p:spPr>
      </p:pic>
    </p:spTree>
    <p:extLst>
      <p:ext uri="{BB962C8B-B14F-4D97-AF65-F5344CB8AC3E}">
        <p14:creationId xmlns:p14="http://schemas.microsoft.com/office/powerpoint/2010/main" val="2891959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err="1">
                <a:solidFill>
                  <a:srgbClr val="D25814"/>
                </a:solidFill>
              </a:rPr>
              <a:t>C-Le</a:t>
            </a:r>
            <a:r>
              <a:rPr lang="fr-FR" sz="3200" u="sng" dirty="0">
                <a:solidFill>
                  <a:srgbClr val="D25814"/>
                </a:solidFill>
              </a:rPr>
              <a:t> processus inachevé de la </a:t>
            </a:r>
            <a:r>
              <a:rPr lang="fr-FR" sz="3200" u="sng" dirty="0" err="1">
                <a:solidFill>
                  <a:srgbClr val="D25814"/>
                </a:solidFill>
              </a:rPr>
              <a:t>multilatélarisation</a:t>
            </a:r>
            <a:r>
              <a:rPr lang="fr-FR" sz="3200" u="sng" dirty="0">
                <a:solidFill>
                  <a:srgbClr val="D25814"/>
                </a:solidFill>
              </a:rPr>
              <a:t> des échanges</a:t>
            </a:r>
            <a:r>
              <a:rPr lang="fr-FR" sz="3200" dirty="0" smtClean="0">
                <a:solidFill>
                  <a:srgbClr val="D25814"/>
                </a:solidFill>
              </a:rPr>
              <a:t/>
            </a:r>
            <a:br>
              <a:rPr lang="fr-FR" sz="3200" dirty="0" smtClean="0">
                <a:solidFill>
                  <a:srgbClr val="D25814"/>
                </a:solidFill>
              </a:rPr>
            </a:br>
            <a:r>
              <a:rPr lang="fr-FR" sz="3200" dirty="0" smtClean="0">
                <a:solidFill>
                  <a:srgbClr val="D25814"/>
                </a:solidFill>
              </a:rPr>
              <a:t>2- </a:t>
            </a:r>
            <a:r>
              <a:rPr lang="fr-FR" sz="3200" dirty="0">
                <a:solidFill>
                  <a:srgbClr val="D25814"/>
                </a:solidFill>
              </a:rPr>
              <a:t>L’ORD</a:t>
            </a: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4116918" y="864108"/>
            <a:ext cx="6819900" cy="4959927"/>
          </a:xfrm>
          <a:prstGeom prst="rect">
            <a:avLst/>
          </a:prstGeom>
        </p:spPr>
      </p:pic>
    </p:spTree>
    <p:extLst>
      <p:ext uri="{BB962C8B-B14F-4D97-AF65-F5344CB8AC3E}">
        <p14:creationId xmlns:p14="http://schemas.microsoft.com/office/powerpoint/2010/main" val="1923829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err="1">
                <a:solidFill>
                  <a:srgbClr val="D25814"/>
                </a:solidFill>
              </a:rPr>
              <a:t>C-Le</a:t>
            </a:r>
            <a:r>
              <a:rPr lang="fr-FR" sz="3200" u="sng" dirty="0">
                <a:solidFill>
                  <a:srgbClr val="D25814"/>
                </a:solidFill>
              </a:rPr>
              <a:t> processus inachevé de la </a:t>
            </a:r>
            <a:r>
              <a:rPr lang="fr-FR" sz="3200" u="sng" dirty="0" err="1">
                <a:solidFill>
                  <a:srgbClr val="D25814"/>
                </a:solidFill>
              </a:rPr>
              <a:t>multilatélarisation</a:t>
            </a:r>
            <a:r>
              <a:rPr lang="fr-FR" sz="3200" u="sng" dirty="0">
                <a:solidFill>
                  <a:srgbClr val="D25814"/>
                </a:solidFill>
              </a:rPr>
              <a:t> des échanges</a:t>
            </a:r>
            <a:r>
              <a:rPr lang="fr-FR" sz="3200" dirty="0" smtClean="0">
                <a:solidFill>
                  <a:srgbClr val="D25814"/>
                </a:solidFill>
              </a:rPr>
              <a:t/>
            </a:r>
            <a:br>
              <a:rPr lang="fr-FR" sz="3200" dirty="0" smtClean="0">
                <a:solidFill>
                  <a:srgbClr val="D25814"/>
                </a:solidFill>
              </a:rPr>
            </a:br>
            <a:r>
              <a:rPr lang="fr-FR" sz="3200" dirty="0" smtClean="0">
                <a:solidFill>
                  <a:srgbClr val="D25814"/>
                </a:solidFill>
              </a:rPr>
              <a:t>2- </a:t>
            </a:r>
            <a:r>
              <a:rPr lang="fr-FR" sz="3200" dirty="0">
                <a:solidFill>
                  <a:srgbClr val="D25814"/>
                </a:solidFill>
              </a:rPr>
              <a:t>L’ORD</a:t>
            </a:r>
          </a:p>
        </p:txBody>
      </p:sp>
      <p:sp>
        <p:nvSpPr>
          <p:cNvPr id="3" name="Espace réservé du contenu 2"/>
          <p:cNvSpPr>
            <a:spLocks noGrp="1"/>
          </p:cNvSpPr>
          <p:nvPr>
            <p:ph idx="1"/>
          </p:nvPr>
        </p:nvSpPr>
        <p:spPr/>
        <p:txBody>
          <a:bodyPr/>
          <a:lstStyle/>
          <a:p>
            <a:endParaRPr lang="fr-FR"/>
          </a:p>
        </p:txBody>
      </p:sp>
      <p:pic>
        <p:nvPicPr>
          <p:cNvPr id="5" name="Image 4"/>
          <p:cNvPicPr>
            <a:picLocks noChangeAspect="1"/>
          </p:cNvPicPr>
          <p:nvPr/>
        </p:nvPicPr>
        <p:blipFill>
          <a:blip r:embed="rId2"/>
          <a:stretch>
            <a:fillRect/>
          </a:stretch>
        </p:blipFill>
        <p:spPr>
          <a:xfrm>
            <a:off x="4863378" y="379344"/>
            <a:ext cx="5652222" cy="6090167"/>
          </a:xfrm>
          <a:prstGeom prst="rect">
            <a:avLst/>
          </a:prstGeom>
        </p:spPr>
      </p:pic>
    </p:spTree>
    <p:extLst>
      <p:ext uri="{BB962C8B-B14F-4D97-AF65-F5344CB8AC3E}">
        <p14:creationId xmlns:p14="http://schemas.microsoft.com/office/powerpoint/2010/main" val="12282740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a:solidFill>
                  <a:srgbClr val="D25814"/>
                </a:solidFill>
              </a:rPr>
              <a:t>I-</a:t>
            </a:r>
            <a:r>
              <a:rPr lang="fr-FR" b="1" dirty="0">
                <a:solidFill>
                  <a:srgbClr val="D25814"/>
                </a:solidFill>
              </a:rPr>
              <a:t> </a:t>
            </a:r>
            <a:r>
              <a:rPr lang="fr-FR" b="1" u="sng" dirty="0" smtClean="0">
                <a:solidFill>
                  <a:srgbClr val="D25814"/>
                </a:solidFill>
              </a:rPr>
              <a:t>Libéralisation multilatérale des échanges</a:t>
            </a:r>
            <a:br>
              <a:rPr lang="fr-FR" b="1" u="sng" dirty="0" smtClean="0">
                <a:solidFill>
                  <a:srgbClr val="D25814"/>
                </a:solidFill>
              </a:rPr>
            </a:br>
            <a:r>
              <a:rPr lang="fr-FR" sz="3200" u="sng" dirty="0" err="1">
                <a:solidFill>
                  <a:srgbClr val="D25814"/>
                </a:solidFill>
              </a:rPr>
              <a:t>C-Le</a:t>
            </a:r>
            <a:r>
              <a:rPr lang="fr-FR" sz="3200" u="sng" dirty="0">
                <a:solidFill>
                  <a:srgbClr val="D25814"/>
                </a:solidFill>
              </a:rPr>
              <a:t> processus inachevé de la </a:t>
            </a:r>
            <a:r>
              <a:rPr lang="fr-FR" sz="3200" u="sng" dirty="0" err="1">
                <a:solidFill>
                  <a:srgbClr val="D25814"/>
                </a:solidFill>
              </a:rPr>
              <a:t>multilatélarisation</a:t>
            </a:r>
            <a:r>
              <a:rPr lang="fr-FR" sz="3200" u="sng" dirty="0">
                <a:solidFill>
                  <a:srgbClr val="D25814"/>
                </a:solidFill>
              </a:rPr>
              <a:t> des échanges</a:t>
            </a:r>
            <a:r>
              <a:rPr lang="fr-FR" sz="3200" dirty="0" smtClean="0">
                <a:solidFill>
                  <a:srgbClr val="D25814"/>
                </a:solidFill>
              </a:rPr>
              <a:t/>
            </a:r>
            <a:br>
              <a:rPr lang="fr-FR" sz="3200" dirty="0" smtClean="0">
                <a:solidFill>
                  <a:srgbClr val="D25814"/>
                </a:solidFill>
              </a:rPr>
            </a:br>
            <a:r>
              <a:rPr lang="fr-FR" sz="3200" dirty="0" smtClean="0">
                <a:solidFill>
                  <a:srgbClr val="D25814"/>
                </a:solidFill>
              </a:rPr>
              <a:t>3- La question agricole</a:t>
            </a:r>
            <a:endParaRPr lang="fr-FR" sz="3200" dirty="0">
              <a:solidFill>
                <a:srgbClr val="D25814"/>
              </a:solidFill>
            </a:endParaRPr>
          </a:p>
        </p:txBody>
      </p:sp>
      <p:pic>
        <p:nvPicPr>
          <p:cNvPr id="4" name="Image 3"/>
          <p:cNvPicPr>
            <a:picLocks noChangeAspect="1"/>
          </p:cNvPicPr>
          <p:nvPr/>
        </p:nvPicPr>
        <p:blipFill>
          <a:blip r:embed="rId2"/>
          <a:stretch>
            <a:fillRect/>
          </a:stretch>
        </p:blipFill>
        <p:spPr>
          <a:xfrm>
            <a:off x="3560618" y="745113"/>
            <a:ext cx="8423564" cy="3844637"/>
          </a:xfrm>
          <a:prstGeom prst="rect">
            <a:avLst/>
          </a:prstGeom>
        </p:spPr>
      </p:pic>
      <p:sp>
        <p:nvSpPr>
          <p:cNvPr id="5" name="ZoneTexte 4"/>
          <p:cNvSpPr txBox="1"/>
          <p:nvPr/>
        </p:nvSpPr>
        <p:spPr>
          <a:xfrm>
            <a:off x="5417127" y="4589750"/>
            <a:ext cx="4228465" cy="307777"/>
          </a:xfrm>
          <a:prstGeom prst="rect">
            <a:avLst/>
          </a:prstGeom>
          <a:noFill/>
        </p:spPr>
        <p:txBody>
          <a:bodyPr wrap="none" rtlCol="0">
            <a:spAutoFit/>
          </a:bodyPr>
          <a:lstStyle/>
          <a:p>
            <a:r>
              <a:rPr lang="fr-FR" sz="1400" dirty="0" smtClean="0"/>
              <a:t>Pays membres du groupe de Cairns, carte de </a:t>
            </a:r>
            <a:r>
              <a:rPr lang="fr-FR" sz="1400" dirty="0" err="1" smtClean="0"/>
              <a:t>Wikipedia</a:t>
            </a:r>
            <a:endParaRPr lang="fr-FR" sz="1400" dirty="0"/>
          </a:p>
        </p:txBody>
      </p:sp>
    </p:spTree>
    <p:extLst>
      <p:ext uri="{BB962C8B-B14F-4D97-AF65-F5344CB8AC3E}">
        <p14:creationId xmlns:p14="http://schemas.microsoft.com/office/powerpoint/2010/main" val="37196509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A- Rappel sur le protectionnisme</a:t>
            </a:r>
            <a:endParaRPr lang="fr-FR" sz="3200" dirty="0">
              <a:solidFill>
                <a:srgbClr val="D25814"/>
              </a:solidFill>
            </a:endParaRPr>
          </a:p>
        </p:txBody>
      </p:sp>
      <p:pic>
        <p:nvPicPr>
          <p:cNvPr id="3" name="Image 2"/>
          <p:cNvPicPr>
            <a:picLocks noChangeAspect="1"/>
          </p:cNvPicPr>
          <p:nvPr/>
        </p:nvPicPr>
        <p:blipFill>
          <a:blip r:embed="rId2"/>
          <a:stretch>
            <a:fillRect/>
          </a:stretch>
        </p:blipFill>
        <p:spPr>
          <a:xfrm>
            <a:off x="5337950" y="873133"/>
            <a:ext cx="4649176" cy="5081386"/>
          </a:xfrm>
          <a:prstGeom prst="rect">
            <a:avLst/>
          </a:prstGeom>
        </p:spPr>
      </p:pic>
    </p:spTree>
    <p:extLst>
      <p:ext uri="{BB962C8B-B14F-4D97-AF65-F5344CB8AC3E}">
        <p14:creationId xmlns:p14="http://schemas.microsoft.com/office/powerpoint/2010/main" val="3893731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A- Rappel sur le protectionnisme</a:t>
            </a:r>
            <a:endParaRPr lang="fr-FR" sz="3200" dirty="0">
              <a:solidFill>
                <a:srgbClr val="D25814"/>
              </a:solidFill>
            </a:endParaRPr>
          </a:p>
        </p:txBody>
      </p:sp>
      <p:pic>
        <p:nvPicPr>
          <p:cNvPr id="4" name="Image 3"/>
          <p:cNvPicPr>
            <a:picLocks noChangeAspect="1"/>
          </p:cNvPicPr>
          <p:nvPr/>
        </p:nvPicPr>
        <p:blipFill>
          <a:blip r:embed="rId2"/>
          <a:stretch>
            <a:fillRect/>
          </a:stretch>
        </p:blipFill>
        <p:spPr>
          <a:xfrm>
            <a:off x="3843685" y="1890903"/>
            <a:ext cx="7410450" cy="3067050"/>
          </a:xfrm>
          <a:prstGeom prst="rect">
            <a:avLst/>
          </a:prstGeom>
        </p:spPr>
      </p:pic>
    </p:spTree>
    <p:extLst>
      <p:ext uri="{BB962C8B-B14F-4D97-AF65-F5344CB8AC3E}">
        <p14:creationId xmlns:p14="http://schemas.microsoft.com/office/powerpoint/2010/main" val="4856634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A- Rappel sur le protectionnisme</a:t>
            </a:r>
            <a:endParaRPr lang="fr-FR" sz="3200" dirty="0">
              <a:solidFill>
                <a:srgbClr val="D25814"/>
              </a:solidFill>
            </a:endParaRPr>
          </a:p>
        </p:txBody>
      </p:sp>
      <p:sp>
        <p:nvSpPr>
          <p:cNvPr id="3" name="Rectangle 2"/>
          <p:cNvSpPr/>
          <p:nvPr/>
        </p:nvSpPr>
        <p:spPr>
          <a:xfrm>
            <a:off x="3534139" y="995422"/>
            <a:ext cx="8248890" cy="4478149"/>
          </a:xfrm>
          <a:prstGeom prst="rect">
            <a:avLst/>
          </a:prstGeom>
        </p:spPr>
        <p:txBody>
          <a:bodyPr wrap="square">
            <a:spAutoFit/>
          </a:bodyPr>
          <a:lstStyle/>
          <a:p>
            <a:pPr algn="just">
              <a:lnSpc>
                <a:spcPct val="150000"/>
              </a:lnSpc>
              <a:spcAft>
                <a:spcPts val="600"/>
              </a:spcAft>
            </a:pPr>
            <a:r>
              <a:rPr lang="fr-FR" dirty="0">
                <a:latin typeface="Calibri" panose="020F0502020204030204" pitchFamily="34" charset="0"/>
                <a:ea typeface="Calibri" panose="020F0502020204030204" pitchFamily="34" charset="0"/>
              </a:rPr>
              <a:t> </a:t>
            </a:r>
          </a:p>
          <a:p>
            <a:pPr algn="just">
              <a:lnSpc>
                <a:spcPct val="150000"/>
              </a:lnSpc>
              <a:spcAft>
                <a:spcPts val="600"/>
              </a:spcAft>
            </a:pPr>
            <a:r>
              <a:rPr lang="fr-FR" dirty="0">
                <a:latin typeface="Calibri" panose="020F0502020204030204" pitchFamily="34" charset="0"/>
                <a:ea typeface="Calibri" panose="020F0502020204030204" pitchFamily="34" charset="0"/>
              </a:rPr>
              <a:t>Document : les Etats-Unis adoptent des barrières tarifaires (le </a:t>
            </a:r>
            <a:r>
              <a:rPr lang="fr-FR" dirty="0" err="1">
                <a:latin typeface="Calibri" panose="020F0502020204030204" pitchFamily="34" charset="0"/>
                <a:ea typeface="Calibri" panose="020F0502020204030204" pitchFamily="34" charset="0"/>
              </a:rPr>
              <a:t>tariff</a:t>
            </a:r>
            <a:r>
              <a:rPr lang="fr-FR" dirty="0">
                <a:latin typeface="Calibri" panose="020F0502020204030204" pitchFamily="34" charset="0"/>
                <a:ea typeface="Calibri" panose="020F0502020204030204" pitchFamily="34" charset="0"/>
              </a:rPr>
              <a:t> </a:t>
            </a:r>
            <a:r>
              <a:rPr lang="fr-FR" dirty="0" err="1">
                <a:latin typeface="Calibri" panose="020F0502020204030204" pitchFamily="34" charset="0"/>
                <a:ea typeface="Calibri" panose="020F0502020204030204" pitchFamily="34" charset="0"/>
              </a:rPr>
              <a:t>Smooth-Hawley</a:t>
            </a:r>
            <a:r>
              <a:rPr lang="fr-FR" dirty="0">
                <a:latin typeface="Calibri" panose="020F0502020204030204" pitchFamily="34" charset="0"/>
                <a:ea typeface="Calibri" panose="020F0502020204030204" pitchFamily="34" charset="0"/>
              </a:rPr>
              <a:t>)</a:t>
            </a:r>
          </a:p>
          <a:p>
            <a:pPr algn="just">
              <a:lnSpc>
                <a:spcPct val="150000"/>
              </a:lnSpc>
              <a:spcAft>
                <a:spcPts val="600"/>
              </a:spcAft>
            </a:pPr>
            <a:r>
              <a:rPr lang="fr-FR" i="1" dirty="0">
                <a:latin typeface="Calibri" panose="020F0502020204030204" pitchFamily="34" charset="0"/>
                <a:ea typeface="Calibri" panose="020F0502020204030204" pitchFamily="34" charset="0"/>
              </a:rPr>
              <a:t>La baisse des importations des Etats-Unis devance nettement celle de leurs exportations (d’où l’excédent mondial record des Etats-Unis fin 1929) et le recul du commerce mondial. Elle est amplifiée par les mesures protectionnistes, l’adoption en 1930 du </a:t>
            </a:r>
            <a:r>
              <a:rPr lang="fr-FR" i="1" dirty="0" err="1">
                <a:latin typeface="Calibri" panose="020F0502020204030204" pitchFamily="34" charset="0"/>
                <a:ea typeface="Calibri" panose="020F0502020204030204" pitchFamily="34" charset="0"/>
              </a:rPr>
              <a:t>Tariff</a:t>
            </a:r>
            <a:r>
              <a:rPr lang="fr-FR" i="1" dirty="0">
                <a:latin typeface="Calibri" panose="020F0502020204030204" pitchFamily="34" charset="0"/>
                <a:ea typeface="Calibri" panose="020F0502020204030204" pitchFamily="34" charset="0"/>
              </a:rPr>
              <a:t> </a:t>
            </a:r>
            <a:r>
              <a:rPr lang="fr-FR" i="1" dirty="0" err="1">
                <a:latin typeface="Calibri" panose="020F0502020204030204" pitchFamily="34" charset="0"/>
                <a:ea typeface="Calibri" panose="020F0502020204030204" pitchFamily="34" charset="0"/>
              </a:rPr>
              <a:t>Hawley-Smoot</a:t>
            </a:r>
            <a:r>
              <a:rPr lang="fr-FR" i="1" dirty="0">
                <a:latin typeface="Calibri" panose="020F0502020204030204" pitchFamily="34" charset="0"/>
                <a:ea typeface="Calibri" panose="020F0502020204030204" pitchFamily="34" charset="0"/>
              </a:rPr>
              <a:t> donnant le signal de l’escalade mondiale du protectionnisme. De 1929 à 1930, la valeur des importations des Etats-Unis baisse de 26% contre 15% pour les importations européennes ; entre 1929 et 1932, le recul atteint respectivement 53% et 56%.</a:t>
            </a:r>
            <a:endParaRPr lang="fr-FR" dirty="0">
              <a:latin typeface="Calibri" panose="020F0502020204030204" pitchFamily="34" charset="0"/>
              <a:ea typeface="Calibri" panose="020F0502020204030204" pitchFamily="34" charset="0"/>
            </a:endParaRPr>
          </a:p>
          <a:p>
            <a:pPr algn="r">
              <a:lnSpc>
                <a:spcPct val="150000"/>
              </a:lnSpc>
              <a:spcAft>
                <a:spcPts val="600"/>
              </a:spcAft>
            </a:pPr>
            <a:r>
              <a:rPr lang="fr-FR" dirty="0">
                <a:latin typeface="Calibri" panose="020F0502020204030204" pitchFamily="34" charset="0"/>
                <a:ea typeface="Calibri" panose="020F0502020204030204" pitchFamily="34" charset="0"/>
              </a:rPr>
              <a:t>Sour</a:t>
            </a:r>
            <a:r>
              <a:rPr lang="fr-FR" spc="-10" dirty="0">
                <a:latin typeface="Calibri" panose="020F0502020204030204" pitchFamily="34" charset="0"/>
                <a:ea typeface="Calibri" panose="020F0502020204030204" pitchFamily="34" charset="0"/>
              </a:rPr>
              <a:t>c</a:t>
            </a:r>
            <a:r>
              <a:rPr lang="fr-FR" dirty="0">
                <a:latin typeface="Calibri" panose="020F0502020204030204" pitchFamily="34" charset="0"/>
                <a:ea typeface="Calibri" panose="020F0502020204030204" pitchFamily="34" charset="0"/>
              </a:rPr>
              <a:t>e :</a:t>
            </a:r>
            <a:r>
              <a:rPr lang="fr-FR" spc="-10" dirty="0">
                <a:latin typeface="Calibri" panose="020F0502020204030204" pitchFamily="34" charset="0"/>
                <a:ea typeface="Calibri" panose="020F0502020204030204" pitchFamily="34" charset="0"/>
              </a:rPr>
              <a:t> </a:t>
            </a:r>
            <a:r>
              <a:rPr lang="fr-FR" dirty="0" err="1">
                <a:latin typeface="Calibri" panose="020F0502020204030204" pitchFamily="34" charset="0"/>
                <a:ea typeface="Calibri" panose="020F0502020204030204" pitchFamily="34" charset="0"/>
              </a:rPr>
              <a:t>J.C</a:t>
            </a:r>
            <a:r>
              <a:rPr lang="fr-FR" spc="-5" dirty="0" err="1">
                <a:latin typeface="Calibri" panose="020F0502020204030204" pitchFamily="34" charset="0"/>
                <a:ea typeface="Calibri" panose="020F0502020204030204" pitchFamily="34" charset="0"/>
              </a:rPr>
              <a:t>.A</a:t>
            </a:r>
            <a:r>
              <a:rPr lang="fr-FR" dirty="0" err="1">
                <a:latin typeface="Calibri" panose="020F0502020204030204" pitchFamily="34" charset="0"/>
                <a:ea typeface="Calibri" panose="020F0502020204030204" pitchFamily="34" charset="0"/>
              </a:rPr>
              <a:t>ssel</a:t>
            </a:r>
            <a:r>
              <a:rPr lang="fr-FR" spc="-5" dirty="0" err="1">
                <a:latin typeface="Calibri" panose="020F0502020204030204" pitchFamily="34" charset="0"/>
                <a:ea typeface="Calibri" panose="020F0502020204030204" pitchFamily="34" charset="0"/>
              </a:rPr>
              <a:t>a</a:t>
            </a:r>
            <a:r>
              <a:rPr lang="fr-FR" dirty="0" err="1">
                <a:latin typeface="Calibri" panose="020F0502020204030204" pitchFamily="34" charset="0"/>
                <a:ea typeface="Calibri" panose="020F0502020204030204" pitchFamily="34" charset="0"/>
              </a:rPr>
              <a:t>in</a:t>
            </a:r>
            <a:r>
              <a:rPr lang="fr-FR" dirty="0">
                <a:latin typeface="Calibri" panose="020F0502020204030204" pitchFamily="34" charset="0"/>
                <a:ea typeface="Calibri" panose="020F0502020204030204" pitchFamily="34" charset="0"/>
              </a:rPr>
              <a:t> et </a:t>
            </a:r>
            <a:r>
              <a:rPr lang="fr-FR" dirty="0" err="1">
                <a:latin typeface="Calibri" panose="020F0502020204030204" pitchFamily="34" charset="0"/>
                <a:ea typeface="Calibri" panose="020F0502020204030204" pitchFamily="34" charset="0"/>
              </a:rPr>
              <a:t>a</a:t>
            </a:r>
            <a:r>
              <a:rPr lang="fr-FR" spc="-5" dirty="0" err="1">
                <a:latin typeface="Calibri" panose="020F0502020204030204" pitchFamily="34" charset="0"/>
                <a:ea typeface="Calibri" panose="020F0502020204030204" pitchFamily="34" charset="0"/>
              </a:rPr>
              <a:t>l</a:t>
            </a:r>
            <a:r>
              <a:rPr lang="fr-FR" dirty="0" err="1">
                <a:latin typeface="Calibri" panose="020F0502020204030204" pitchFamily="34" charset="0"/>
                <a:ea typeface="Calibri" panose="020F0502020204030204" pitchFamily="34" charset="0"/>
              </a:rPr>
              <a:t>i</a:t>
            </a:r>
            <a:r>
              <a:rPr lang="fr-FR" spc="-5" dirty="0" err="1">
                <a:latin typeface="Calibri" panose="020F0502020204030204" pitchFamily="34" charset="0"/>
                <a:ea typeface="Calibri" panose="020F0502020204030204" pitchFamily="34" charset="0"/>
              </a:rPr>
              <a:t>i</a:t>
            </a:r>
            <a:r>
              <a:rPr lang="fr-FR" dirty="0">
                <a:latin typeface="Calibri" panose="020F0502020204030204" pitchFamily="34" charset="0"/>
                <a:ea typeface="Calibri" panose="020F0502020204030204" pitchFamily="34" charset="0"/>
              </a:rPr>
              <a:t>, Pr</a:t>
            </a:r>
            <a:r>
              <a:rPr lang="fr-FR" spc="-10" dirty="0">
                <a:latin typeface="Calibri" panose="020F0502020204030204" pitchFamily="34" charset="0"/>
                <a:ea typeface="Calibri" panose="020F0502020204030204" pitchFamily="34" charset="0"/>
              </a:rPr>
              <a:t>é</a:t>
            </a:r>
            <a:r>
              <a:rPr lang="fr-FR" dirty="0">
                <a:latin typeface="Calibri" panose="020F0502020204030204" pitchFamily="34" charset="0"/>
                <a:ea typeface="Calibri" panose="020F0502020204030204" pitchFamily="34" charset="0"/>
              </a:rPr>
              <a:t>c</a:t>
            </a:r>
            <a:r>
              <a:rPr lang="fr-FR" spc="-5" dirty="0">
                <a:latin typeface="Calibri" panose="020F0502020204030204" pitchFamily="34" charset="0"/>
                <a:ea typeface="Calibri" panose="020F0502020204030204" pitchFamily="34" charset="0"/>
              </a:rPr>
              <a:t>i</a:t>
            </a:r>
            <a:r>
              <a:rPr lang="fr-FR" dirty="0">
                <a:latin typeface="Calibri" panose="020F0502020204030204" pitchFamily="34" charset="0"/>
                <a:ea typeface="Calibri" panose="020F0502020204030204" pitchFamily="34" charset="0"/>
              </a:rPr>
              <a:t>s</a:t>
            </a:r>
            <a:r>
              <a:rPr lang="fr-FR" spc="-5" dirty="0">
                <a:latin typeface="Calibri" panose="020F0502020204030204" pitchFamily="34" charset="0"/>
                <a:ea typeface="Calibri" panose="020F0502020204030204" pitchFamily="34" charset="0"/>
              </a:rPr>
              <a:t> </a:t>
            </a:r>
            <a:r>
              <a:rPr lang="fr-FR" dirty="0">
                <a:latin typeface="Calibri" panose="020F0502020204030204" pitchFamily="34" charset="0"/>
                <a:ea typeface="Calibri" panose="020F0502020204030204" pitchFamily="34" charset="0"/>
              </a:rPr>
              <a:t>d’h</a:t>
            </a:r>
            <a:r>
              <a:rPr lang="fr-FR" spc="-10" dirty="0">
                <a:latin typeface="Calibri" panose="020F0502020204030204" pitchFamily="34" charset="0"/>
                <a:ea typeface="Calibri" panose="020F0502020204030204" pitchFamily="34" charset="0"/>
              </a:rPr>
              <a:t>i</a:t>
            </a:r>
            <a:r>
              <a:rPr lang="fr-FR" dirty="0">
                <a:latin typeface="Calibri" panose="020F0502020204030204" pitchFamily="34" charset="0"/>
                <a:ea typeface="Calibri" panose="020F0502020204030204" pitchFamily="34" charset="0"/>
              </a:rPr>
              <a:t>sto</a:t>
            </a:r>
            <a:r>
              <a:rPr lang="fr-FR" spc="-10" dirty="0">
                <a:latin typeface="Calibri" panose="020F0502020204030204" pitchFamily="34" charset="0"/>
                <a:ea typeface="Calibri" panose="020F0502020204030204" pitchFamily="34" charset="0"/>
              </a:rPr>
              <a:t>i</a:t>
            </a:r>
            <a:r>
              <a:rPr lang="fr-FR" spc="-5" dirty="0">
                <a:latin typeface="Calibri" panose="020F0502020204030204" pitchFamily="34" charset="0"/>
                <a:ea typeface="Calibri" panose="020F0502020204030204" pitchFamily="34" charset="0"/>
              </a:rPr>
              <a:t>r</a:t>
            </a:r>
            <a:r>
              <a:rPr lang="fr-FR" dirty="0">
                <a:latin typeface="Calibri" panose="020F0502020204030204" pitchFamily="34" charset="0"/>
                <a:ea typeface="Calibri" panose="020F0502020204030204" pitchFamily="34" charset="0"/>
              </a:rPr>
              <a:t>e</a:t>
            </a:r>
            <a:r>
              <a:rPr lang="fr-FR" spc="-5" dirty="0">
                <a:latin typeface="Calibri" panose="020F0502020204030204" pitchFamily="34" charset="0"/>
                <a:ea typeface="Calibri" panose="020F0502020204030204" pitchFamily="34" charset="0"/>
              </a:rPr>
              <a:t> </a:t>
            </a:r>
            <a:r>
              <a:rPr lang="fr-FR" dirty="0">
                <a:latin typeface="Calibri" panose="020F0502020204030204" pitchFamily="34" charset="0"/>
                <a:ea typeface="Calibri" panose="020F0502020204030204" pitchFamily="34" charset="0"/>
              </a:rPr>
              <a:t>eur</a:t>
            </a:r>
            <a:r>
              <a:rPr lang="fr-FR" spc="-5" dirty="0">
                <a:latin typeface="Calibri" panose="020F0502020204030204" pitchFamily="34" charset="0"/>
                <a:ea typeface="Calibri" panose="020F0502020204030204" pitchFamily="34" charset="0"/>
              </a:rPr>
              <a:t>o</a:t>
            </a:r>
            <a:r>
              <a:rPr lang="fr-FR" dirty="0">
                <a:latin typeface="Calibri" panose="020F0502020204030204" pitchFamily="34" charset="0"/>
                <a:ea typeface="Calibri" panose="020F0502020204030204" pitchFamily="34" charset="0"/>
              </a:rPr>
              <a:t>p</a:t>
            </a:r>
            <a:r>
              <a:rPr lang="fr-FR" spc="-10" dirty="0">
                <a:latin typeface="Calibri" panose="020F0502020204030204" pitchFamily="34" charset="0"/>
                <a:ea typeface="Calibri" panose="020F0502020204030204" pitchFamily="34" charset="0"/>
              </a:rPr>
              <a:t>é</a:t>
            </a:r>
            <a:r>
              <a:rPr lang="fr-FR" dirty="0">
                <a:latin typeface="Calibri" panose="020F0502020204030204" pitchFamily="34" charset="0"/>
                <a:ea typeface="Calibri" panose="020F0502020204030204" pitchFamily="34" charset="0"/>
              </a:rPr>
              <a:t>e</a:t>
            </a:r>
            <a:r>
              <a:rPr lang="fr-FR" spc="-5" dirty="0">
                <a:latin typeface="Calibri" panose="020F0502020204030204" pitchFamily="34" charset="0"/>
                <a:ea typeface="Calibri" panose="020F0502020204030204" pitchFamily="34" charset="0"/>
              </a:rPr>
              <a:t>n</a:t>
            </a:r>
            <a:r>
              <a:rPr lang="fr-FR" dirty="0">
                <a:latin typeface="Calibri" panose="020F0502020204030204" pitchFamily="34" charset="0"/>
                <a:ea typeface="Calibri" panose="020F0502020204030204" pitchFamily="34" charset="0"/>
              </a:rPr>
              <a:t>n</a:t>
            </a:r>
            <a:r>
              <a:rPr lang="fr-FR" spc="-10" dirty="0">
                <a:latin typeface="Calibri" panose="020F0502020204030204" pitchFamily="34" charset="0"/>
                <a:ea typeface="Calibri" panose="020F0502020204030204" pitchFamily="34" charset="0"/>
              </a:rPr>
              <a:t>e</a:t>
            </a:r>
            <a:r>
              <a:rPr lang="fr-FR" dirty="0">
                <a:latin typeface="Calibri" panose="020F0502020204030204" pitchFamily="34" charset="0"/>
                <a:ea typeface="Calibri" panose="020F0502020204030204" pitchFamily="34" charset="0"/>
              </a:rPr>
              <a:t>, 4ème  </a:t>
            </a:r>
            <a:r>
              <a:rPr lang="fr-FR" spc="-50" dirty="0">
                <a:latin typeface="Calibri" panose="020F0502020204030204" pitchFamily="34" charset="0"/>
                <a:ea typeface="Calibri" panose="020F0502020204030204" pitchFamily="34" charset="0"/>
              </a:rPr>
              <a:t> </a:t>
            </a:r>
            <a:r>
              <a:rPr lang="fr-FR" spc="-10" dirty="0">
                <a:latin typeface="Calibri" panose="020F0502020204030204" pitchFamily="34" charset="0"/>
                <a:ea typeface="Calibri" panose="020F0502020204030204" pitchFamily="34" charset="0"/>
              </a:rPr>
              <a:t>é</a:t>
            </a:r>
            <a:r>
              <a:rPr lang="fr-FR" dirty="0">
                <a:latin typeface="Calibri" panose="020F0502020204030204" pitchFamily="34" charset="0"/>
                <a:ea typeface="Calibri" panose="020F0502020204030204" pitchFamily="34" charset="0"/>
              </a:rPr>
              <a:t>d</a:t>
            </a:r>
            <a:r>
              <a:rPr lang="fr-FR" spc="-10" dirty="0">
                <a:latin typeface="Calibri" panose="020F0502020204030204" pitchFamily="34" charset="0"/>
                <a:ea typeface="Calibri" panose="020F0502020204030204" pitchFamily="34" charset="0"/>
              </a:rPr>
              <a:t>i</a:t>
            </a:r>
            <a:r>
              <a:rPr lang="fr-FR" dirty="0">
                <a:latin typeface="Calibri" panose="020F0502020204030204" pitchFamily="34" charset="0"/>
                <a:ea typeface="Calibri" panose="020F0502020204030204" pitchFamily="34" charset="0"/>
              </a:rPr>
              <a:t>t</a:t>
            </a:r>
            <a:r>
              <a:rPr lang="fr-FR" spc="-5" dirty="0">
                <a:latin typeface="Calibri" panose="020F0502020204030204" pitchFamily="34" charset="0"/>
                <a:ea typeface="Calibri" panose="020F0502020204030204" pitchFamily="34" charset="0"/>
              </a:rPr>
              <a:t>i</a:t>
            </a:r>
            <a:r>
              <a:rPr lang="fr-FR" dirty="0">
                <a:latin typeface="Calibri" panose="020F0502020204030204" pitchFamily="34" charset="0"/>
                <a:ea typeface="Calibri" panose="020F0502020204030204" pitchFamily="34" charset="0"/>
              </a:rPr>
              <a:t>o</a:t>
            </a:r>
            <a:r>
              <a:rPr lang="fr-FR" spc="5" dirty="0">
                <a:latin typeface="Calibri" panose="020F0502020204030204" pitchFamily="34" charset="0"/>
                <a:ea typeface="Calibri" panose="020F0502020204030204" pitchFamily="34" charset="0"/>
              </a:rPr>
              <a:t>n</a:t>
            </a:r>
            <a:r>
              <a:rPr lang="fr-FR" dirty="0">
                <a:latin typeface="Calibri" panose="020F0502020204030204" pitchFamily="34" charset="0"/>
                <a:ea typeface="Calibri" panose="020F0502020204030204" pitchFamily="34" charset="0"/>
              </a:rPr>
              <a:t>,</a:t>
            </a:r>
            <a:r>
              <a:rPr lang="fr-FR" spc="-5" dirty="0">
                <a:latin typeface="Calibri" panose="020F0502020204030204" pitchFamily="34" charset="0"/>
                <a:ea typeface="Calibri" panose="020F0502020204030204" pitchFamily="34" charset="0"/>
              </a:rPr>
              <a:t> </a:t>
            </a:r>
            <a:r>
              <a:rPr lang="fr-FR" dirty="0">
                <a:latin typeface="Calibri" panose="020F0502020204030204" pitchFamily="34" charset="0"/>
                <a:ea typeface="Calibri" panose="020F0502020204030204" pitchFamily="34" charset="0"/>
              </a:rPr>
              <a:t>C</a:t>
            </a:r>
            <a:r>
              <a:rPr lang="fr-FR" spc="-5" dirty="0">
                <a:latin typeface="Calibri" panose="020F0502020204030204" pitchFamily="34" charset="0"/>
                <a:ea typeface="Calibri" panose="020F0502020204030204" pitchFamily="34" charset="0"/>
              </a:rPr>
              <a:t>o</a:t>
            </a:r>
            <a:r>
              <a:rPr lang="fr-FR" spc="-10" dirty="0">
                <a:latin typeface="Calibri" panose="020F0502020204030204" pitchFamily="34" charset="0"/>
                <a:ea typeface="Calibri" panose="020F0502020204030204" pitchFamily="34" charset="0"/>
              </a:rPr>
              <a:t>l</a:t>
            </a:r>
            <a:r>
              <a:rPr lang="fr-FR" dirty="0">
                <a:latin typeface="Calibri" panose="020F0502020204030204" pitchFamily="34" charset="0"/>
                <a:ea typeface="Calibri" panose="020F0502020204030204" pitchFamily="34" charset="0"/>
              </a:rPr>
              <a:t>l. U,</a:t>
            </a:r>
            <a:r>
              <a:rPr lang="fr-FR" spc="-5" dirty="0">
                <a:latin typeface="Calibri" panose="020F0502020204030204" pitchFamily="34" charset="0"/>
                <a:ea typeface="Calibri" panose="020F0502020204030204" pitchFamily="34" charset="0"/>
              </a:rPr>
              <a:t> </a:t>
            </a:r>
            <a:r>
              <a:rPr lang="fr-FR" dirty="0">
                <a:latin typeface="Calibri" panose="020F0502020204030204" pitchFamily="34" charset="0"/>
                <a:ea typeface="Calibri" panose="020F0502020204030204" pitchFamily="34" charset="0"/>
              </a:rPr>
              <a:t>2015</a:t>
            </a:r>
          </a:p>
        </p:txBody>
      </p:sp>
    </p:spTree>
    <p:extLst>
      <p:ext uri="{BB962C8B-B14F-4D97-AF65-F5344CB8AC3E}">
        <p14:creationId xmlns:p14="http://schemas.microsoft.com/office/powerpoint/2010/main" val="23240823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A- Rappel sur le protectionnisme</a:t>
            </a:r>
            <a:endParaRPr lang="fr-FR" sz="3200" dirty="0">
              <a:solidFill>
                <a:srgbClr val="D25814"/>
              </a:solidFill>
            </a:endParaRPr>
          </a:p>
        </p:txBody>
      </p:sp>
      <p:sp>
        <p:nvSpPr>
          <p:cNvPr id="3" name="Rectangle 2"/>
          <p:cNvSpPr/>
          <p:nvPr/>
        </p:nvSpPr>
        <p:spPr>
          <a:xfrm>
            <a:off x="3534139" y="995422"/>
            <a:ext cx="8248890" cy="5078313"/>
          </a:xfrm>
          <a:prstGeom prst="rect">
            <a:avLst/>
          </a:prstGeom>
        </p:spPr>
        <p:txBody>
          <a:bodyPr wrap="square">
            <a:spAutoFit/>
          </a:bodyPr>
          <a:lstStyle/>
          <a:p>
            <a:r>
              <a:rPr lang="fr-FR" dirty="0"/>
              <a:t>Document : les autres pays réagissent en </a:t>
            </a:r>
            <a:r>
              <a:rPr lang="fr-FR" dirty="0" smtClean="0"/>
              <a:t>représailles</a:t>
            </a:r>
          </a:p>
          <a:p>
            <a:endParaRPr lang="fr-FR" dirty="0"/>
          </a:p>
          <a:p>
            <a:pPr algn="just"/>
            <a:r>
              <a:rPr lang="fr-FR" i="1" dirty="0">
                <a:latin typeface="Calibri  "/>
              </a:rPr>
              <a:t>Les Etats-Unis passèrent en 1930 le </a:t>
            </a:r>
            <a:r>
              <a:rPr lang="fr-FR" i="1" dirty="0" err="1">
                <a:latin typeface="Calibri  "/>
              </a:rPr>
              <a:t>Smoot-Hawley</a:t>
            </a:r>
            <a:r>
              <a:rPr lang="fr-FR" i="1" dirty="0">
                <a:latin typeface="Calibri  "/>
              </a:rPr>
              <a:t> </a:t>
            </a:r>
            <a:r>
              <a:rPr lang="fr-FR" i="1" dirty="0" err="1">
                <a:latin typeface="Calibri  "/>
              </a:rPr>
              <a:t>Tariff</a:t>
            </a:r>
            <a:r>
              <a:rPr lang="fr-FR" i="1" dirty="0">
                <a:latin typeface="Calibri  "/>
              </a:rPr>
              <a:t> </a:t>
            </a:r>
            <a:r>
              <a:rPr lang="fr-FR" i="1" dirty="0" err="1">
                <a:latin typeface="Calibri  "/>
              </a:rPr>
              <a:t>Act</a:t>
            </a:r>
            <a:r>
              <a:rPr lang="fr-FR" i="1" dirty="0">
                <a:latin typeface="Calibri  "/>
              </a:rPr>
              <a:t> sous lequel les droits de douanes furent portés en 1932 à leur maximum historique de 59% en moyenne, provoquant des représailles des autres pays. Cette loi fut introduite pour protéger l’agriculture américaine mais, suite aux manœuvres politiques du Congrès, elle éleva aussi les tarifs sur les importations manufacturières : c’était « la politique aux dépens du voisin » (...). La loi passa malgré les protestations de 36 pays qui s’attendaient à en subir des dommages et annoncèrent leur volonté de prendre des représailles. Le président Hoover la signa malgré une pétition où plus de 1000 économistes le pressaient d’y opposer son véto. Le résultat fut catastrophique : dès 1932, 60 pays réagirent avec leurs propres hausses tarifaires au sein d’une dépression mondiale. Le commerce international s’écroula contribuant à l’extension de la dépression dans le monde</a:t>
            </a:r>
            <a:r>
              <a:rPr lang="fr-FR" i="1" dirty="0" smtClean="0">
                <a:latin typeface="Calibri  "/>
              </a:rPr>
              <a:t>.</a:t>
            </a:r>
          </a:p>
          <a:p>
            <a:endParaRPr lang="fr-FR" dirty="0"/>
          </a:p>
          <a:p>
            <a:r>
              <a:rPr lang="fr-FR" dirty="0"/>
              <a:t>Source : </a:t>
            </a:r>
            <a:r>
              <a:rPr lang="fr-FR" dirty="0" err="1"/>
              <a:t>J.C.Asselain</a:t>
            </a:r>
            <a:r>
              <a:rPr lang="fr-FR" dirty="0"/>
              <a:t> Histoire économique de la France du 17ème siècle à nos jours, Le Seuil, 2011</a:t>
            </a:r>
          </a:p>
        </p:txBody>
      </p:sp>
    </p:spTree>
    <p:extLst>
      <p:ext uri="{BB962C8B-B14F-4D97-AF65-F5344CB8AC3E}">
        <p14:creationId xmlns:p14="http://schemas.microsoft.com/office/powerpoint/2010/main" val="7217685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a:solidFill>
                  <a:srgbClr val="D25814"/>
                </a:solidFill>
              </a:rPr>
              <a:t>B</a:t>
            </a:r>
            <a:r>
              <a:rPr lang="fr-FR" sz="3200" u="sng" dirty="0" smtClean="0">
                <a:solidFill>
                  <a:srgbClr val="D25814"/>
                </a:solidFill>
              </a:rPr>
              <a:t>- Les formes contemporaines du protectionnisme</a:t>
            </a:r>
            <a:endParaRPr lang="fr-FR" sz="3200" dirty="0">
              <a:solidFill>
                <a:srgbClr val="D25814"/>
              </a:solidFill>
            </a:endParaRPr>
          </a:p>
        </p:txBody>
      </p:sp>
      <p:sp>
        <p:nvSpPr>
          <p:cNvPr id="3" name="ZoneTexte 2"/>
          <p:cNvSpPr txBox="1"/>
          <p:nvPr/>
        </p:nvSpPr>
        <p:spPr>
          <a:xfrm>
            <a:off x="4411182" y="292840"/>
            <a:ext cx="7780818" cy="830997"/>
          </a:xfrm>
          <a:prstGeom prst="rect">
            <a:avLst/>
          </a:prstGeom>
          <a:noFill/>
        </p:spPr>
        <p:txBody>
          <a:bodyPr wrap="square" rtlCol="0">
            <a:spAutoFit/>
          </a:bodyPr>
          <a:lstStyle/>
          <a:p>
            <a:r>
              <a:rPr lang="fr-FR" sz="2400" b="1" u="sng" dirty="0" smtClean="0">
                <a:solidFill>
                  <a:srgbClr val="DA7840"/>
                </a:solidFill>
              </a:rPr>
              <a:t>1 : </a:t>
            </a:r>
            <a:r>
              <a:rPr lang="fr-FR" sz="2400" b="1" u="sng" dirty="0" smtClean="0">
                <a:solidFill>
                  <a:srgbClr val="DA7840"/>
                </a:solidFill>
              </a:rPr>
              <a:t>tarifs douaniers et quota : de vieilles recettes protectionnistes toujours d’actualité</a:t>
            </a:r>
            <a:endParaRPr lang="fr-FR" sz="2400" b="1" u="sng" dirty="0">
              <a:solidFill>
                <a:srgbClr val="DA7840"/>
              </a:solidFill>
            </a:endParaRPr>
          </a:p>
        </p:txBody>
      </p:sp>
      <p:pic>
        <p:nvPicPr>
          <p:cNvPr id="5" name="Image 4"/>
          <p:cNvPicPr>
            <a:picLocks noChangeAspect="1"/>
          </p:cNvPicPr>
          <p:nvPr/>
        </p:nvPicPr>
        <p:blipFill>
          <a:blip r:embed="rId2"/>
          <a:stretch>
            <a:fillRect/>
          </a:stretch>
        </p:blipFill>
        <p:spPr>
          <a:xfrm>
            <a:off x="3782291" y="1370734"/>
            <a:ext cx="7329054" cy="4310259"/>
          </a:xfrm>
          <a:prstGeom prst="rect">
            <a:avLst/>
          </a:prstGeom>
        </p:spPr>
      </p:pic>
    </p:spTree>
    <p:extLst>
      <p:ext uri="{BB962C8B-B14F-4D97-AF65-F5344CB8AC3E}">
        <p14:creationId xmlns:p14="http://schemas.microsoft.com/office/powerpoint/2010/main" val="4285143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a:solidFill>
                  <a:srgbClr val="D25814"/>
                </a:solidFill>
              </a:rPr>
              <a:t>B</a:t>
            </a:r>
            <a:r>
              <a:rPr lang="fr-FR" sz="3200" u="sng" dirty="0" smtClean="0">
                <a:solidFill>
                  <a:srgbClr val="D25814"/>
                </a:solidFill>
              </a:rPr>
              <a:t>- Les formes contemporaines du protectionnisme</a:t>
            </a:r>
            <a:endParaRPr lang="fr-FR" sz="3200" dirty="0">
              <a:solidFill>
                <a:srgbClr val="D25814"/>
              </a:solidFill>
            </a:endParaRPr>
          </a:p>
        </p:txBody>
      </p:sp>
      <p:sp>
        <p:nvSpPr>
          <p:cNvPr id="3" name="ZoneTexte 2"/>
          <p:cNvSpPr txBox="1"/>
          <p:nvPr/>
        </p:nvSpPr>
        <p:spPr>
          <a:xfrm>
            <a:off x="4398560" y="662172"/>
            <a:ext cx="6655989" cy="461665"/>
          </a:xfrm>
          <a:prstGeom prst="rect">
            <a:avLst/>
          </a:prstGeom>
          <a:noFill/>
        </p:spPr>
        <p:txBody>
          <a:bodyPr wrap="none" rtlCol="0">
            <a:spAutoFit/>
          </a:bodyPr>
          <a:lstStyle/>
          <a:p>
            <a:pPr algn="ctr"/>
            <a:r>
              <a:rPr lang="fr-FR" sz="2400" b="1" u="sng" dirty="0">
                <a:solidFill>
                  <a:srgbClr val="DA7840"/>
                </a:solidFill>
              </a:rPr>
              <a:t>2</a:t>
            </a:r>
            <a:r>
              <a:rPr lang="fr-FR" sz="2400" b="1" u="sng" dirty="0" smtClean="0">
                <a:solidFill>
                  <a:srgbClr val="DA7840"/>
                </a:solidFill>
              </a:rPr>
              <a:t> : Les différentes formes de néoprotectionnisme</a:t>
            </a:r>
            <a:endParaRPr lang="fr-FR" sz="2400" b="1" u="sng" dirty="0">
              <a:solidFill>
                <a:srgbClr val="DA7840"/>
              </a:solidFill>
            </a:endParaRPr>
          </a:p>
        </p:txBody>
      </p:sp>
      <p:sp>
        <p:nvSpPr>
          <p:cNvPr id="5" name="ZoneTexte 4"/>
          <p:cNvSpPr txBox="1"/>
          <p:nvPr/>
        </p:nvSpPr>
        <p:spPr>
          <a:xfrm>
            <a:off x="4141561" y="1579419"/>
            <a:ext cx="7169985" cy="3970318"/>
          </a:xfrm>
          <a:prstGeom prst="rect">
            <a:avLst/>
          </a:prstGeom>
          <a:noFill/>
        </p:spPr>
        <p:txBody>
          <a:bodyPr wrap="square" rtlCol="0">
            <a:spAutoFit/>
          </a:bodyPr>
          <a:lstStyle/>
          <a:p>
            <a:pPr marL="285750" indent="-285750">
              <a:buFont typeface="Arial" panose="020B0604020202020204" pitchFamily="34" charset="0"/>
              <a:buChar char="•"/>
            </a:pPr>
            <a:r>
              <a:rPr lang="fr-FR" sz="3600" dirty="0" smtClean="0"/>
              <a:t>Le développement des mesures antidumping</a:t>
            </a:r>
          </a:p>
          <a:p>
            <a:pPr marL="285750" indent="-285750">
              <a:buFont typeface="Arial" panose="020B0604020202020204" pitchFamily="34" charset="0"/>
              <a:buChar char="•"/>
            </a:pPr>
            <a:r>
              <a:rPr lang="fr-FR" sz="3600" dirty="0" smtClean="0"/>
              <a:t>Les droits compensateurs</a:t>
            </a:r>
          </a:p>
          <a:p>
            <a:pPr marL="285750" indent="-285750">
              <a:buFont typeface="Arial" panose="020B0604020202020204" pitchFamily="34" charset="0"/>
              <a:buChar char="•"/>
            </a:pPr>
            <a:r>
              <a:rPr lang="fr-FR" sz="3600" dirty="0" smtClean="0"/>
              <a:t>Les mesures administratives</a:t>
            </a:r>
          </a:p>
          <a:p>
            <a:pPr marL="285750" indent="-285750">
              <a:buFont typeface="Arial" panose="020B0604020202020204" pitchFamily="34" charset="0"/>
              <a:buChar char="•"/>
            </a:pPr>
            <a:r>
              <a:rPr lang="fr-FR" sz="3600" dirty="0" smtClean="0"/>
              <a:t>Les échanges administrés : les RVE</a:t>
            </a:r>
          </a:p>
          <a:p>
            <a:pPr marL="285750" indent="-285750">
              <a:buFont typeface="Arial" panose="020B0604020202020204" pitchFamily="34" charset="0"/>
              <a:buChar char="•"/>
            </a:pPr>
            <a:r>
              <a:rPr lang="fr-FR" sz="3600" dirty="0" smtClean="0"/>
              <a:t>Les politiques commerciales stratégiques</a:t>
            </a:r>
            <a:endParaRPr lang="fr-FR" sz="3600" dirty="0"/>
          </a:p>
        </p:txBody>
      </p:sp>
    </p:spTree>
    <p:extLst>
      <p:ext uri="{BB962C8B-B14F-4D97-AF65-F5344CB8AC3E}">
        <p14:creationId xmlns:p14="http://schemas.microsoft.com/office/powerpoint/2010/main" val="7273557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a:solidFill>
                  <a:srgbClr val="D25814"/>
                </a:solidFill>
              </a:rPr>
              <a:t>B</a:t>
            </a:r>
            <a:r>
              <a:rPr lang="fr-FR" sz="3200" u="sng" dirty="0" smtClean="0">
                <a:solidFill>
                  <a:srgbClr val="D25814"/>
                </a:solidFill>
              </a:rPr>
              <a:t>- Les formes contemporaines du protectionnisme</a:t>
            </a:r>
            <a:endParaRPr lang="fr-FR" sz="3200" dirty="0">
              <a:solidFill>
                <a:srgbClr val="D25814"/>
              </a:solidFill>
            </a:endParaRPr>
          </a:p>
        </p:txBody>
      </p:sp>
      <p:sp>
        <p:nvSpPr>
          <p:cNvPr id="3" name="ZoneTexte 2"/>
          <p:cNvSpPr txBox="1"/>
          <p:nvPr/>
        </p:nvSpPr>
        <p:spPr>
          <a:xfrm>
            <a:off x="4396947" y="662172"/>
            <a:ext cx="6659194" cy="461665"/>
          </a:xfrm>
          <a:prstGeom prst="rect">
            <a:avLst/>
          </a:prstGeom>
          <a:noFill/>
        </p:spPr>
        <p:txBody>
          <a:bodyPr wrap="none" rtlCol="0">
            <a:spAutoFit/>
          </a:bodyPr>
          <a:lstStyle/>
          <a:p>
            <a:pPr algn="ctr"/>
            <a:r>
              <a:rPr lang="fr-FR" sz="2400" b="1" u="sng" dirty="0">
                <a:solidFill>
                  <a:srgbClr val="DA7840"/>
                </a:solidFill>
              </a:rPr>
              <a:t>2</a:t>
            </a:r>
            <a:r>
              <a:rPr lang="fr-FR" sz="2400" b="1" u="sng" dirty="0" smtClean="0">
                <a:solidFill>
                  <a:srgbClr val="DA7840"/>
                </a:solidFill>
              </a:rPr>
              <a:t> : </a:t>
            </a:r>
            <a:r>
              <a:rPr lang="fr-FR" sz="2400" b="1" u="sng" dirty="0">
                <a:solidFill>
                  <a:srgbClr val="DA7840"/>
                </a:solidFill>
              </a:rPr>
              <a:t>Les différentes formes de néoprotectionnisme</a:t>
            </a:r>
          </a:p>
        </p:txBody>
      </p:sp>
      <p:pic>
        <p:nvPicPr>
          <p:cNvPr id="4" name="Image 3"/>
          <p:cNvPicPr>
            <a:picLocks noChangeAspect="1"/>
          </p:cNvPicPr>
          <p:nvPr/>
        </p:nvPicPr>
        <p:blipFill>
          <a:blip r:embed="rId2"/>
          <a:stretch>
            <a:fillRect/>
          </a:stretch>
        </p:blipFill>
        <p:spPr>
          <a:xfrm>
            <a:off x="3782291" y="1493170"/>
            <a:ext cx="7650824" cy="4131776"/>
          </a:xfrm>
          <a:prstGeom prst="rect">
            <a:avLst/>
          </a:prstGeom>
        </p:spPr>
      </p:pic>
      <p:pic>
        <p:nvPicPr>
          <p:cNvPr id="6" name="Image 5"/>
          <p:cNvPicPr>
            <a:picLocks noChangeAspect="1"/>
          </p:cNvPicPr>
          <p:nvPr/>
        </p:nvPicPr>
        <p:blipFill>
          <a:blip r:embed="rId3"/>
          <a:stretch>
            <a:fillRect/>
          </a:stretch>
        </p:blipFill>
        <p:spPr>
          <a:xfrm>
            <a:off x="4698243" y="5624946"/>
            <a:ext cx="6056601" cy="819971"/>
          </a:xfrm>
          <a:prstGeom prst="rect">
            <a:avLst/>
          </a:prstGeom>
        </p:spPr>
      </p:pic>
    </p:spTree>
    <p:extLst>
      <p:ext uri="{BB962C8B-B14F-4D97-AF65-F5344CB8AC3E}">
        <p14:creationId xmlns:p14="http://schemas.microsoft.com/office/powerpoint/2010/main" val="120516498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C- La régionalisation des échanges</a:t>
            </a:r>
            <a:endParaRPr lang="fr-FR" sz="3200" dirty="0">
              <a:solidFill>
                <a:srgbClr val="D25814"/>
              </a:solidFill>
            </a:endParaRP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3875" y="1123837"/>
            <a:ext cx="7249034" cy="5436775"/>
          </a:xfrm>
          <a:prstGeom prst="rect">
            <a:avLst/>
          </a:prstGeom>
        </p:spPr>
      </p:pic>
      <p:sp>
        <p:nvSpPr>
          <p:cNvPr id="7" name="ZoneTexte 6"/>
          <p:cNvSpPr txBox="1"/>
          <p:nvPr/>
        </p:nvSpPr>
        <p:spPr>
          <a:xfrm>
            <a:off x="3903875" y="371226"/>
            <a:ext cx="7580922" cy="461665"/>
          </a:xfrm>
          <a:prstGeom prst="rect">
            <a:avLst/>
          </a:prstGeom>
          <a:noFill/>
        </p:spPr>
        <p:txBody>
          <a:bodyPr wrap="none" rtlCol="0">
            <a:spAutoFit/>
          </a:bodyPr>
          <a:lstStyle/>
          <a:p>
            <a:pPr algn="ctr"/>
            <a:r>
              <a:rPr lang="fr-FR" sz="2400" b="1" u="sng" dirty="0">
                <a:solidFill>
                  <a:srgbClr val="DA7840"/>
                </a:solidFill>
              </a:rPr>
              <a:t>1</a:t>
            </a:r>
            <a:r>
              <a:rPr lang="fr-FR" sz="2400" b="1" u="sng" dirty="0" smtClean="0">
                <a:solidFill>
                  <a:srgbClr val="DA7840"/>
                </a:solidFill>
              </a:rPr>
              <a:t> : Les étapes d’intégration économique de </a:t>
            </a:r>
            <a:r>
              <a:rPr lang="fr-FR" sz="2400" b="1" u="sng" dirty="0" err="1" smtClean="0">
                <a:solidFill>
                  <a:srgbClr val="DA7840"/>
                </a:solidFill>
              </a:rPr>
              <a:t>Bela</a:t>
            </a:r>
            <a:r>
              <a:rPr lang="fr-FR" sz="2400" b="1" u="sng" dirty="0" smtClean="0">
                <a:solidFill>
                  <a:srgbClr val="DA7840"/>
                </a:solidFill>
              </a:rPr>
              <a:t> Balassa</a:t>
            </a:r>
            <a:endParaRPr lang="fr-FR" sz="2400" b="1" u="sng" dirty="0">
              <a:solidFill>
                <a:srgbClr val="DA7840"/>
              </a:solidFill>
            </a:endParaRPr>
          </a:p>
        </p:txBody>
      </p:sp>
    </p:spTree>
    <p:extLst>
      <p:ext uri="{BB962C8B-B14F-4D97-AF65-F5344CB8AC3E}">
        <p14:creationId xmlns:p14="http://schemas.microsoft.com/office/powerpoint/2010/main" val="3626056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C- La régionalisation des échanges</a:t>
            </a:r>
            <a:endParaRPr lang="fr-FR" sz="3200" dirty="0">
              <a:solidFill>
                <a:srgbClr val="D25814"/>
              </a:solidFill>
            </a:endParaRPr>
          </a:p>
        </p:txBody>
      </p:sp>
      <p:pic>
        <p:nvPicPr>
          <p:cNvPr id="3" name="Image 2"/>
          <p:cNvPicPr>
            <a:picLocks noChangeAspect="1"/>
          </p:cNvPicPr>
          <p:nvPr/>
        </p:nvPicPr>
        <p:blipFill>
          <a:blip r:embed="rId2"/>
          <a:stretch>
            <a:fillRect/>
          </a:stretch>
        </p:blipFill>
        <p:spPr>
          <a:xfrm>
            <a:off x="3567112" y="1123837"/>
            <a:ext cx="7800975" cy="5381625"/>
          </a:xfrm>
          <a:prstGeom prst="rect">
            <a:avLst/>
          </a:prstGeom>
        </p:spPr>
      </p:pic>
      <p:sp>
        <p:nvSpPr>
          <p:cNvPr id="5" name="ZoneTexte 4"/>
          <p:cNvSpPr txBox="1"/>
          <p:nvPr/>
        </p:nvSpPr>
        <p:spPr>
          <a:xfrm>
            <a:off x="3898754" y="371226"/>
            <a:ext cx="7591182" cy="461665"/>
          </a:xfrm>
          <a:prstGeom prst="rect">
            <a:avLst/>
          </a:prstGeom>
          <a:noFill/>
        </p:spPr>
        <p:txBody>
          <a:bodyPr wrap="none" rtlCol="0">
            <a:spAutoFit/>
          </a:bodyPr>
          <a:lstStyle/>
          <a:p>
            <a:pPr algn="ctr"/>
            <a:r>
              <a:rPr lang="fr-FR" sz="2400" b="1" u="sng" dirty="0" smtClean="0">
                <a:solidFill>
                  <a:srgbClr val="DA7840"/>
                </a:solidFill>
              </a:rPr>
              <a:t>2 : Le développement des ACR depuis la fin du XXe siècle</a:t>
            </a:r>
            <a:endParaRPr lang="fr-FR" sz="2400" b="1" u="sng" dirty="0">
              <a:solidFill>
                <a:srgbClr val="DA7840"/>
              </a:solidFill>
            </a:endParaRPr>
          </a:p>
        </p:txBody>
      </p:sp>
    </p:spTree>
    <p:extLst>
      <p:ext uri="{BB962C8B-B14F-4D97-AF65-F5344CB8AC3E}">
        <p14:creationId xmlns:p14="http://schemas.microsoft.com/office/powerpoint/2010/main" val="27019585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C- La régionalisation des échanges</a:t>
            </a:r>
            <a:endParaRPr lang="fr-FR" sz="3200" dirty="0">
              <a:solidFill>
                <a:srgbClr val="D25814"/>
              </a:solidFill>
            </a:endParaRPr>
          </a:p>
        </p:txBody>
      </p:sp>
      <p:sp>
        <p:nvSpPr>
          <p:cNvPr id="5" name="ZoneTexte 4"/>
          <p:cNvSpPr txBox="1"/>
          <p:nvPr/>
        </p:nvSpPr>
        <p:spPr>
          <a:xfrm>
            <a:off x="4177079" y="371226"/>
            <a:ext cx="7034554" cy="461665"/>
          </a:xfrm>
          <a:prstGeom prst="rect">
            <a:avLst/>
          </a:prstGeom>
          <a:noFill/>
        </p:spPr>
        <p:txBody>
          <a:bodyPr wrap="none" rtlCol="0">
            <a:spAutoFit/>
          </a:bodyPr>
          <a:lstStyle/>
          <a:p>
            <a:pPr algn="ctr"/>
            <a:r>
              <a:rPr lang="fr-FR" sz="2400" b="1" u="sng" dirty="0">
                <a:solidFill>
                  <a:srgbClr val="DA7840"/>
                </a:solidFill>
              </a:rPr>
              <a:t>3</a:t>
            </a:r>
            <a:r>
              <a:rPr lang="fr-FR" sz="2400" b="1" u="sng" dirty="0" smtClean="0">
                <a:solidFill>
                  <a:srgbClr val="DA7840"/>
                </a:solidFill>
              </a:rPr>
              <a:t> </a:t>
            </a:r>
            <a:r>
              <a:rPr lang="fr-FR" sz="2400" b="1" u="sng" dirty="0" smtClean="0">
                <a:solidFill>
                  <a:srgbClr val="DA7840"/>
                </a:solidFill>
              </a:rPr>
              <a:t>: </a:t>
            </a:r>
            <a:r>
              <a:rPr lang="fr-FR" sz="2400" b="1" u="sng" dirty="0" smtClean="0">
                <a:solidFill>
                  <a:srgbClr val="DA7840"/>
                </a:solidFill>
              </a:rPr>
              <a:t>Quelles transformations et quels effets des ACR ?</a:t>
            </a:r>
            <a:endParaRPr lang="fr-FR" sz="2400" b="1" u="sng" dirty="0">
              <a:solidFill>
                <a:srgbClr val="DA7840"/>
              </a:solidFill>
            </a:endParaRPr>
          </a:p>
        </p:txBody>
      </p:sp>
      <p:pic>
        <p:nvPicPr>
          <p:cNvPr id="6" name="Image 5"/>
          <p:cNvPicPr/>
          <p:nvPr/>
        </p:nvPicPr>
        <p:blipFill>
          <a:blip r:embed="rId2">
            <a:extLst>
              <a:ext uri="{28A0092B-C50C-407E-A947-70E740481C1C}">
                <a14:useLocalDpi xmlns:a14="http://schemas.microsoft.com/office/drawing/2010/main" val="0"/>
              </a:ext>
            </a:extLst>
          </a:blip>
          <a:srcRect/>
          <a:stretch>
            <a:fillRect/>
          </a:stretch>
        </p:blipFill>
        <p:spPr bwMode="auto">
          <a:xfrm>
            <a:off x="3649988" y="832891"/>
            <a:ext cx="3572510" cy="5688330"/>
          </a:xfrm>
          <a:prstGeom prst="rect">
            <a:avLst/>
          </a:prstGeom>
          <a:noFill/>
          <a:ln>
            <a:noFill/>
          </a:ln>
        </p:spPr>
      </p:pic>
      <p:pic>
        <p:nvPicPr>
          <p:cNvPr id="7" name="Image 6"/>
          <p:cNvPicPr/>
          <p:nvPr/>
        </p:nvPicPr>
        <p:blipFill>
          <a:blip r:embed="rId3">
            <a:extLst>
              <a:ext uri="{28A0092B-C50C-407E-A947-70E740481C1C}">
                <a14:useLocalDpi xmlns:a14="http://schemas.microsoft.com/office/drawing/2010/main" val="0"/>
              </a:ext>
            </a:extLst>
          </a:blip>
          <a:srcRect/>
          <a:stretch>
            <a:fillRect/>
          </a:stretch>
        </p:blipFill>
        <p:spPr bwMode="auto">
          <a:xfrm>
            <a:off x="7229475" y="1095781"/>
            <a:ext cx="4962525" cy="5162550"/>
          </a:xfrm>
          <a:prstGeom prst="rect">
            <a:avLst/>
          </a:prstGeom>
          <a:noFill/>
          <a:ln>
            <a:noFill/>
          </a:ln>
        </p:spPr>
      </p:pic>
    </p:spTree>
    <p:extLst>
      <p:ext uri="{BB962C8B-B14F-4D97-AF65-F5344CB8AC3E}">
        <p14:creationId xmlns:p14="http://schemas.microsoft.com/office/powerpoint/2010/main" val="19054456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u="sng" dirty="0" smtClean="0">
                <a:solidFill>
                  <a:srgbClr val="D25814"/>
                </a:solidFill>
              </a:rPr>
              <a:t>II-</a:t>
            </a:r>
            <a:r>
              <a:rPr lang="fr-FR" b="1" dirty="0" smtClean="0">
                <a:solidFill>
                  <a:srgbClr val="D25814"/>
                </a:solidFill>
              </a:rPr>
              <a:t> </a:t>
            </a:r>
            <a:r>
              <a:rPr lang="fr-FR" b="1" u="sng" dirty="0" smtClean="0">
                <a:solidFill>
                  <a:srgbClr val="D25814"/>
                </a:solidFill>
              </a:rPr>
              <a:t>Régionalisation et commerce international : entre protection et libre échange</a:t>
            </a:r>
            <a:br>
              <a:rPr lang="fr-FR" b="1" u="sng" dirty="0" smtClean="0">
                <a:solidFill>
                  <a:srgbClr val="D25814"/>
                </a:solidFill>
              </a:rPr>
            </a:br>
            <a:r>
              <a:rPr lang="fr-FR" sz="3200" u="sng" dirty="0" smtClean="0">
                <a:solidFill>
                  <a:srgbClr val="D25814"/>
                </a:solidFill>
              </a:rPr>
              <a:t>C- La régionalisation des échanges</a:t>
            </a:r>
            <a:endParaRPr lang="fr-FR" sz="3200" dirty="0">
              <a:solidFill>
                <a:srgbClr val="D25814"/>
              </a:solidFill>
            </a:endParaRPr>
          </a:p>
        </p:txBody>
      </p:sp>
      <p:sp>
        <p:nvSpPr>
          <p:cNvPr id="5" name="ZoneTexte 4"/>
          <p:cNvSpPr txBox="1"/>
          <p:nvPr/>
        </p:nvSpPr>
        <p:spPr>
          <a:xfrm>
            <a:off x="4177079" y="371226"/>
            <a:ext cx="7034554" cy="461665"/>
          </a:xfrm>
          <a:prstGeom prst="rect">
            <a:avLst/>
          </a:prstGeom>
          <a:noFill/>
        </p:spPr>
        <p:txBody>
          <a:bodyPr wrap="none" rtlCol="0">
            <a:spAutoFit/>
          </a:bodyPr>
          <a:lstStyle/>
          <a:p>
            <a:pPr algn="ctr"/>
            <a:r>
              <a:rPr lang="fr-FR" sz="2400" b="1" u="sng" dirty="0">
                <a:solidFill>
                  <a:srgbClr val="DA7840"/>
                </a:solidFill>
              </a:rPr>
              <a:t>3</a:t>
            </a:r>
            <a:r>
              <a:rPr lang="fr-FR" sz="2400" b="1" u="sng" dirty="0" smtClean="0">
                <a:solidFill>
                  <a:srgbClr val="DA7840"/>
                </a:solidFill>
              </a:rPr>
              <a:t> </a:t>
            </a:r>
            <a:r>
              <a:rPr lang="fr-FR" sz="2400" b="1" u="sng" dirty="0" smtClean="0">
                <a:solidFill>
                  <a:srgbClr val="DA7840"/>
                </a:solidFill>
              </a:rPr>
              <a:t>: </a:t>
            </a:r>
            <a:r>
              <a:rPr lang="fr-FR" sz="2400" b="1" u="sng" dirty="0" smtClean="0">
                <a:solidFill>
                  <a:srgbClr val="DA7840"/>
                </a:solidFill>
              </a:rPr>
              <a:t>Quelles transformations et quels effets des ACR ?</a:t>
            </a:r>
            <a:endParaRPr lang="fr-FR" sz="2400" b="1" u="sng" dirty="0">
              <a:solidFill>
                <a:srgbClr val="DA7840"/>
              </a:solidFill>
            </a:endParaRPr>
          </a:p>
        </p:txBody>
      </p:sp>
      <p:pic>
        <p:nvPicPr>
          <p:cNvPr id="8" name="Image 7"/>
          <p:cNvPicPr>
            <a:picLocks noChangeAspect="1"/>
          </p:cNvPicPr>
          <p:nvPr/>
        </p:nvPicPr>
        <p:blipFill>
          <a:blip r:embed="rId2"/>
          <a:stretch>
            <a:fillRect/>
          </a:stretch>
        </p:blipFill>
        <p:spPr>
          <a:xfrm>
            <a:off x="4553455" y="832891"/>
            <a:ext cx="6281802" cy="5635890"/>
          </a:xfrm>
          <a:prstGeom prst="rect">
            <a:avLst/>
          </a:prstGeom>
        </p:spPr>
      </p:pic>
    </p:spTree>
    <p:extLst>
      <p:ext uri="{BB962C8B-B14F-4D97-AF65-F5344CB8AC3E}">
        <p14:creationId xmlns:p14="http://schemas.microsoft.com/office/powerpoint/2010/main" val="2156403862"/>
      </p:ext>
    </p:extLst>
  </p:cSld>
  <p:clrMapOvr>
    <a:masterClrMapping/>
  </p:clrMapOvr>
  <p:timing>
    <p:tnLst>
      <p:par>
        <p:cTn id="1" dur="indefinite" restart="never" nodeType="tmRoot"/>
      </p:par>
    </p:tnLst>
  </p:timing>
</p:sld>
</file>

<file path=ppt/theme/theme1.xml><?xml version="1.0" encoding="utf-8"?>
<a:theme xmlns:a="http://schemas.openxmlformats.org/drawingml/2006/main" name="Cadre">
  <a:themeElements>
    <a:clrScheme name="Cadr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Cadr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18A1B607-7BAE-46D6-8090-545AC7BDD739}"/>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TM03457475[[fn=Cadre]]</Template>
  <TotalTime>20454</TotalTime>
  <Words>1081</Words>
  <Application>Microsoft Office PowerPoint</Application>
  <PresentationFormat>Grand écran</PresentationFormat>
  <Paragraphs>64</Paragraphs>
  <Slides>27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27</vt:i4>
      </vt:variant>
    </vt:vector>
  </HeadingPairs>
  <TitlesOfParts>
    <vt:vector size="33" baseType="lpstr">
      <vt:lpstr>Arial</vt:lpstr>
      <vt:lpstr>Calibri</vt:lpstr>
      <vt:lpstr>Calibri  </vt:lpstr>
      <vt:lpstr>Corbel</vt:lpstr>
      <vt:lpstr>Wingdings 2</vt:lpstr>
      <vt:lpstr>Cadre</vt:lpstr>
      <vt:lpstr>Chapitre 1-c : Régionalisation, gouvernance et régulations internationales</vt:lpstr>
      <vt:lpstr>PLAN</vt:lpstr>
      <vt:lpstr>PLAN</vt:lpstr>
      <vt:lpstr>I- Libéralisation multilatérale des échanges A-La mise en œuvre historique du libre-échange jusqu’en 1947  </vt:lpstr>
      <vt:lpstr>I- Libéralisation multilatérale des échanges B- Les règles de 1947 : l’expérience du multilatéralisme commercial depuis la seconde guerre mondiale 1- Le fonctionnement du GATT</vt:lpstr>
      <vt:lpstr>Présentation PowerPoint</vt:lpstr>
      <vt:lpstr>I- Libéralisation multilatérale des échanges B- Les règles de 1947 : l’expérience du multilatéralisme commercial depuis la seconde guerre mondiale 1- Le fonctionnement du GATT</vt:lpstr>
      <vt:lpstr>I- Libéralisation multilatérale des échanges B- Les règles de 1947 : l’expérience du multilatéralisme commercial depuis la seconde guerre mondiale 2- Les cycles du GATT et de l’OMC</vt:lpstr>
      <vt:lpstr>I- Libéralisation multilatérale des échanges B- Les règles de 1947 : l’expérience du multilatéralisme commercial depuis la seconde guerre mondiale 3- Le bilan du GATT</vt:lpstr>
      <vt:lpstr>I- Libéralisation multilatérale des échanges B- Les règles de 1947 : l’expérience du multilatéralisme commercial depuis la seconde guerre mondiale 3- Le bilan du GATT</vt:lpstr>
      <vt:lpstr>I- Libéralisation multilatérale des échanges C-Le processus inachevé de la multilatélarisation des échanges  1- L’échec de Doha</vt:lpstr>
      <vt:lpstr>I- Libéralisation multilatérale des échanges C-Un processus inachevé 1- L’échec de Doha</vt:lpstr>
      <vt:lpstr>I- Libéralisation multilatérale des échanges C-Un processus inachevé 2- L’ORD</vt:lpstr>
      <vt:lpstr>I- Libéralisation multilatérale des échanges C-Le processus inachevé de la multilatélarisation des échanges 2- L’ORD</vt:lpstr>
      <vt:lpstr>I- Libéralisation multilatérale des échanges C-Le processus inachevé de la multilatélarisation des échanges 2- L’ORD</vt:lpstr>
      <vt:lpstr>I- Libéralisation multilatérale des échanges C-Le processus inachevé de la multilatélarisation des échanges 3- La question agricole</vt:lpstr>
      <vt:lpstr>II- Régionalisation et commerce international : entre protection et libre échange A- Rappel sur le protectionnisme</vt:lpstr>
      <vt:lpstr>II- Régionalisation et commerce international : entre protection et libre échange A- Rappel sur le protectionnisme</vt:lpstr>
      <vt:lpstr>II- Régionalisation et commerce international : entre protection et libre échange A- Rappel sur le protectionnisme</vt:lpstr>
      <vt:lpstr>II- Régionalisation et commerce international : entre protection et libre échange A- Rappel sur le protectionnisme</vt:lpstr>
      <vt:lpstr>II- Régionalisation et commerce international : entre protection et libre échange B- Les formes contemporaines du protectionnisme</vt:lpstr>
      <vt:lpstr>II- Régionalisation et commerce international : entre protection et libre échange B- Les formes contemporaines du protectionnisme</vt:lpstr>
      <vt:lpstr>II- Régionalisation et commerce international : entre protection et libre échange B- Les formes contemporaines du protectionnisme</vt:lpstr>
      <vt:lpstr>II- Régionalisation et commerce international : entre protection et libre échange C- La régionalisation des échanges</vt:lpstr>
      <vt:lpstr>II- Régionalisation et commerce international : entre protection et libre échange C- La régionalisation des échanges</vt:lpstr>
      <vt:lpstr>II- Régionalisation et commerce international : entre protection et libre échange C- La régionalisation des échanges</vt:lpstr>
      <vt:lpstr>II- Régionalisation et commerce international : entre protection et libre échange C- La régionalisation des échanges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1 : Les acteurs et les grandes fonctions de l’économie</dc:title>
  <dc:creator>PC</dc:creator>
  <cp:lastModifiedBy>Reynald</cp:lastModifiedBy>
  <cp:revision>76</cp:revision>
  <dcterms:created xsi:type="dcterms:W3CDTF">2024-08-23T11:25:25Z</dcterms:created>
  <dcterms:modified xsi:type="dcterms:W3CDTF">2026-09-27T23:50:56Z</dcterms:modified>
</cp:coreProperties>
</file>