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Estrem-Monjouste" userId="2514c8143c7b614f" providerId="LiveId" clId="{89287A10-7837-4CEF-B9F6-625389AE4CE6}"/>
    <pc:docChg chg="custSel modSld">
      <pc:chgData name="Pierre Estrem-Monjouste" userId="2514c8143c7b614f" providerId="LiveId" clId="{89287A10-7837-4CEF-B9F6-625389AE4CE6}" dt="2025-02-06T22:06:00.803" v="10" actId="20577"/>
      <pc:docMkLst>
        <pc:docMk/>
      </pc:docMkLst>
      <pc:sldChg chg="modSp mod">
        <pc:chgData name="Pierre Estrem-Monjouste" userId="2514c8143c7b614f" providerId="LiveId" clId="{89287A10-7837-4CEF-B9F6-625389AE4CE6}" dt="2025-02-06T22:06:00.803" v="10" actId="20577"/>
        <pc:sldMkLst>
          <pc:docMk/>
          <pc:sldMk cId="3955574970" sldId="260"/>
        </pc:sldMkLst>
        <pc:spChg chg="mod">
          <ac:chgData name="Pierre Estrem-Monjouste" userId="2514c8143c7b614f" providerId="LiveId" clId="{89287A10-7837-4CEF-B9F6-625389AE4CE6}" dt="2025-02-06T22:06:00.803" v="10" actId="20577"/>
          <ac:spMkLst>
            <pc:docMk/>
            <pc:sldMk cId="3955574970" sldId="260"/>
            <ac:spMk id="2" creationId="{0F6826DD-107A-415D-900D-1F24C637BA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8BB56-F7FD-F355-4F65-573905216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2695FB-A484-B2B2-1423-99201E5EA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0BAC43-E8FD-ADB3-1403-3F24DF80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240A3F-1889-8545-CE43-FE599F05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547118-7725-A005-EA4D-D76F780C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91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4D7E5-BDA4-7E89-32A2-E8B226AE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F0540-C8F7-EAD6-B721-0F88EC21A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5A40AB-4834-4F5B-40A4-1B19F6D3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2B15D-42C1-0D7B-0217-540924E6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101FE-9D3C-BEC5-D046-9A2E6AA4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2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5AEA80-4796-E1ED-E5BE-750CA69A2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7007BB-FB01-5B44-3857-219B99E9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87576-538B-E56A-FD31-5B5E5C48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A38FB7-6CED-23A8-204E-49A709FC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0DCBE-6574-DA28-39D9-1CDCB2AF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59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6E9B1-CA55-ABAC-6C23-CBE4DED9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BBFBFE-539D-7FAA-9FDF-565588487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5A425-A847-01F5-9FF6-97BA6353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C8E03-B440-F883-DA51-4B465AB3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98B69-A3CD-BE7A-7CAB-3019174B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39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2C956-1CFD-26BF-EC0B-D6AE2E08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1B8EF-8B63-C1F3-E014-63559D61A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96ED54-D4DB-B71B-CF51-7BDEE846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32CB1-E68F-D95F-819D-9DC481CD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AC4A95-0B0F-EFA7-54DD-F6FF997B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11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22226-55D6-F280-9BC0-0A144734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AA3A4-3CA2-1BB7-10AB-34BB2BA8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C28434-1FAD-7FD3-ADE8-FB18C84D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828DBB-B9C3-DCB7-A6B2-470CF169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65F253-6263-D694-7A15-509C314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933126-669A-F5A5-4027-D0F9D0F8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4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D148B-EE52-768B-46C8-BEADBFAC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ACE809-CDA7-8530-AFDA-7F240E16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79CFCC-AD24-49FB-BB50-0CE0683E7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2B552A-358B-A9E1-E460-12550B2CF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F0B030-1D6E-1F7A-F0DB-87BEDF53D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254A92-15BE-D8B1-4101-5231C39E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AA11E8-2E5D-A2EB-BCE0-534BC0BD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E01048-C9C6-7014-DC8C-D1FDBC19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8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52391-AAA5-8F42-80FD-7AC9E744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60BFC4-64FF-C40D-BA7E-D92B5C4C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51225A-AD7E-F9EE-5582-B94936AE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DC6352-71E8-6BD1-2C5D-9F286886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8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0A27B2-FAEF-E023-EEA8-43B10211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B0F1A9-EDD8-032D-306A-9DCBAF3A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DF154D-4940-D076-354A-0EEDCCFD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03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86A6D-261B-E1EF-DEDB-59AE0F8D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C0FA4A-2954-0B40-561B-98BD4600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F4446F-65B3-5DBF-8DBA-19D89C3DC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588994-8C79-C32F-6012-305B2DCD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F52135-02E7-FC85-0E44-9B103823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A316CE-7DEA-4609-1E2C-A4D263A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16D33-FDAF-D8A1-F301-E7BB416B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E6AAD8-E719-8EDC-4535-6D30F6F89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551DA3-571E-9309-9CE1-67A62385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B5C3BC-FEA6-9737-2635-32E666A3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4C46F5-7451-E9FE-7DDA-8700D1D3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FA554E-914A-4020-838D-C84994B7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66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01D96B-F7A6-13DA-2E68-7F172A3C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25259-2994-8681-8860-06989EA2F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9462F-17E5-55DE-9764-B2093C1A9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53CB5-AC1D-4663-B344-B2F1AE5ED679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71366-83E9-8FE4-B396-8F34101BD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B9B0C-A54F-6144-BF86-87D6B1EA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80291-9ED6-4A47-8DEE-6EBAA0A7B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682E80-4E91-60B5-1F79-7BF24C469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r>
              <a:rPr lang="fr-FR" sz="6600" dirty="0">
                <a:solidFill>
                  <a:srgbClr val="595959"/>
                </a:solidFill>
              </a:rPr>
              <a:t>Le Liban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8BC23D-25A5-4CE2-F717-D6E377440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608" y="4061345"/>
            <a:ext cx="4561369" cy="1416090"/>
          </a:xfrm>
        </p:spPr>
        <p:txBody>
          <a:bodyPr anchor="t">
            <a:normAutofit/>
          </a:bodyPr>
          <a:lstStyle/>
          <a:p>
            <a:r>
              <a:rPr lang="fr-FR" sz="1400" dirty="0">
                <a:solidFill>
                  <a:srgbClr val="595959"/>
                </a:solidFill>
              </a:rPr>
              <a:t>Par Raphael, Matteo et Pierre </a:t>
            </a:r>
          </a:p>
        </p:txBody>
      </p:sp>
      <p:pic>
        <p:nvPicPr>
          <p:cNvPr id="1028" name="Picture 4" descr="Drapeau du Liban — Wikipédia">
            <a:extLst>
              <a:ext uri="{FF2B5EF4-FFF2-40B4-BE49-F238E27FC236}">
                <a16:creationId xmlns:a16="http://schemas.microsoft.com/office/drawing/2014/main" id="{00CAF7AC-38DF-F3F0-8EF3-CCD8DBF4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935" y="2091959"/>
            <a:ext cx="4018430" cy="26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7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C2B2B-DC6C-7E30-B290-BB216754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0446B6-3460-05C0-546D-43B9BCC3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u Liban, Macron appelle à &quot;accélérer&quot; le cessez-le-feu entre Israël et le  Hezbollah">
            <a:extLst>
              <a:ext uri="{FF2B5EF4-FFF2-40B4-BE49-F238E27FC236}">
                <a16:creationId xmlns:a16="http://schemas.microsoft.com/office/drawing/2014/main" id="{E152530F-747F-8F30-3FDF-DB19DF03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4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a candidature du général Joseph Aoun (au centre, béret rouge), bénéficie du soutien des Etats-Unis.">
            <a:extLst>
              <a:ext uri="{FF2B5EF4-FFF2-40B4-BE49-F238E27FC236}">
                <a16:creationId xmlns:a16="http://schemas.microsoft.com/office/drawing/2014/main" id="{1D36B47A-7D3B-F25F-1228-F3EFBC058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E3E86E-422C-DE5F-C86A-D6FBB3D6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fr-FR" sz="8000" dirty="0">
                <a:ln w="22225">
                  <a:solidFill>
                    <a:srgbClr val="FFFFFF"/>
                  </a:solidFill>
                </a:ln>
                <a:noFill/>
              </a:rPr>
              <a:t>Sommaire 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0F2CF7-3BF0-3007-F543-A03582FF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I. Panorama général du Liban </a:t>
            </a:r>
          </a:p>
          <a:p>
            <a:r>
              <a:rPr lang="fr-FR" sz="2000" dirty="0">
                <a:solidFill>
                  <a:srgbClr val="FFFFFF"/>
                </a:solidFill>
              </a:rPr>
              <a:t>II. Les crises auxquelles fait face le Liban </a:t>
            </a:r>
          </a:p>
          <a:p>
            <a:r>
              <a:rPr lang="fr-FR" sz="2000" dirty="0">
                <a:solidFill>
                  <a:srgbClr val="FFFFFF"/>
                </a:solidFill>
              </a:rPr>
              <a:t>III. Les conflits avec </a:t>
            </a:r>
            <a:r>
              <a:rPr lang="fr-FR" sz="2000" dirty="0" err="1">
                <a:solidFill>
                  <a:srgbClr val="FFFFFF"/>
                </a:solidFill>
              </a:rPr>
              <a:t>Israel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65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597ED3-9794-ED75-63BE-998E5039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5455920" cy="1783080"/>
          </a:xfrm>
        </p:spPr>
        <p:txBody>
          <a:bodyPr anchor="b">
            <a:normAutofit/>
          </a:bodyPr>
          <a:lstStyle/>
          <a:p>
            <a:r>
              <a:rPr lang="fr-FR" sz="5400" dirty="0"/>
              <a:t>I. Panorama général du Liban </a:t>
            </a:r>
          </a:p>
        </p:txBody>
      </p:sp>
      <p:sp>
        <p:nvSpPr>
          <p:cNvPr id="410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6C0978-5B3E-C7C2-CDEA-846AB59E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4617720" cy="3483864"/>
          </a:xfrm>
        </p:spPr>
        <p:txBody>
          <a:bodyPr>
            <a:normAutofit/>
          </a:bodyPr>
          <a:lstStyle/>
          <a:p>
            <a:r>
              <a:rPr lang="fr-FR" sz="2200" dirty="0"/>
              <a:t>Environ 6,6 millions d’habitants</a:t>
            </a:r>
          </a:p>
          <a:p>
            <a:r>
              <a:rPr lang="fr-FR" sz="2200" dirty="0"/>
              <a:t>Forte diversité culturelle </a:t>
            </a:r>
          </a:p>
          <a:p>
            <a:r>
              <a:rPr lang="fr-FR" sz="2200" dirty="0"/>
              <a:t>Mandat français de la SDN entre 1920 et 1943 </a:t>
            </a:r>
          </a:p>
          <a:p>
            <a:r>
              <a:rPr lang="fr-FR" sz="2200" dirty="0"/>
              <a:t>Système confessionnel</a:t>
            </a:r>
          </a:p>
          <a:p>
            <a:r>
              <a:rPr lang="fr-FR" sz="2200" dirty="0"/>
              <a:t>Guerre civile entre 1975 et 1989</a:t>
            </a:r>
          </a:p>
          <a:p>
            <a:endParaRPr lang="fr-FR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AABD87-39FD-2D56-1E7B-8956A65D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70" y="146929"/>
            <a:ext cx="3921210" cy="40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ù se trouve le Liban ?">
            <a:extLst>
              <a:ext uri="{FF2B5EF4-FFF2-40B4-BE49-F238E27FC236}">
                <a16:creationId xmlns:a16="http://schemas.microsoft.com/office/drawing/2014/main" id="{0D4CF708-19C1-9B0F-F6B8-DB8575C1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70" y="4389117"/>
            <a:ext cx="3921211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0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6826DD-107A-415D-900D-1F24C637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 fontScale="90000"/>
          </a:bodyPr>
          <a:lstStyle/>
          <a:p>
            <a:r>
              <a:rPr lang="fr-FR" sz="2900" dirty="0"/>
              <a:t>II. Les crises auxquelles fait face le Liban </a:t>
            </a:r>
            <a:br>
              <a:rPr lang="fr-FR" sz="2900" dirty="0"/>
            </a:br>
            <a:r>
              <a:rPr lang="fr-FR" sz="2900" dirty="0"/>
              <a:t>a) L’impasse politique </a:t>
            </a:r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1693AA-0733-7E7A-391D-99EA6090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r>
              <a:rPr lang="fr-FR" sz="1800"/>
              <a:t>Joseph Aoun élu président le 9 janvier 2025 après 2 années sans président</a:t>
            </a:r>
          </a:p>
          <a:p>
            <a:r>
              <a:rPr lang="fr-FR" sz="1800"/>
              <a:t>Quorum pas atteint </a:t>
            </a:r>
          </a:p>
          <a:p>
            <a:r>
              <a:rPr lang="fr-FR" sz="1800"/>
              <a:t>Mouvement Amal</a:t>
            </a:r>
          </a:p>
          <a:p>
            <a:r>
              <a:rPr lang="fr-FR" sz="1800"/>
              <a:t>Affaiblissement du Hezbollah </a:t>
            </a:r>
          </a:p>
          <a:p>
            <a:r>
              <a:rPr lang="fr-FR" sz="1800"/>
              <a:t>Pressions internationales </a:t>
            </a:r>
          </a:p>
          <a:p>
            <a:endParaRPr lang="fr-FR" sz="1800"/>
          </a:p>
        </p:txBody>
      </p:sp>
      <p:pic>
        <p:nvPicPr>
          <p:cNvPr id="6152" name="Picture 8" descr="Qui est Joseph Aoun, le nouveau président du Liban ? | TV5MONDE -  Informations">
            <a:extLst>
              <a:ext uri="{FF2B5EF4-FFF2-40B4-BE49-F238E27FC236}">
                <a16:creationId xmlns:a16="http://schemas.microsoft.com/office/drawing/2014/main" id="{BCB063F0-4BF3-C608-1249-6EB61703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390"/>
          <a:stretch/>
        </p:blipFill>
        <p:spPr bwMode="auto">
          <a:xfrm>
            <a:off x="6324599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iban: ouverture de la séance plénière du Parlement pour élire le 14ème  président de la République">
            <a:extLst>
              <a:ext uri="{FF2B5EF4-FFF2-40B4-BE49-F238E27FC236}">
                <a16:creationId xmlns:a16="http://schemas.microsoft.com/office/drawing/2014/main" id="{0884BF22-7F59-F7DC-771B-31009DD7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r="4547" b="3"/>
          <a:stretch/>
        </p:blipFill>
        <p:spPr bwMode="auto">
          <a:xfrm>
            <a:off x="6324590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588E51-D6B6-EB1F-7F9F-63C2287C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 fontScale="90000"/>
          </a:bodyPr>
          <a:lstStyle/>
          <a:p>
            <a:r>
              <a:rPr lang="fr-FR" sz="2900" dirty="0"/>
              <a:t>II. Les crises auxquelles le Liban fait face</a:t>
            </a:r>
            <a:br>
              <a:rPr lang="fr-FR" sz="2900" dirty="0"/>
            </a:br>
            <a:r>
              <a:rPr lang="fr-FR" sz="2900" dirty="0"/>
              <a:t>b) La crise économique </a:t>
            </a:r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9D8D3-0AEC-7CFA-AE83-F93B801D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r>
              <a:rPr lang="fr-FR" sz="1800"/>
              <a:t>Crise économique depuis 2019</a:t>
            </a:r>
          </a:p>
          <a:p>
            <a:r>
              <a:rPr lang="fr-FR" sz="1800"/>
              <a:t>Livre libanaise à perdu 90% de sa valeur</a:t>
            </a:r>
          </a:p>
          <a:p>
            <a:r>
              <a:rPr lang="fr-FR" sz="1800"/>
              <a:t>Crise des services publics </a:t>
            </a:r>
          </a:p>
        </p:txBody>
      </p:sp>
      <p:pic>
        <p:nvPicPr>
          <p:cNvPr id="7176" name="Picture 8" descr="Le Liban pris au piège d'une crise sociale, économique et politique ::  Institut d'Études de Géopolitique Appliquée">
            <a:extLst>
              <a:ext uri="{FF2B5EF4-FFF2-40B4-BE49-F238E27FC236}">
                <a16:creationId xmlns:a16="http://schemas.microsoft.com/office/drawing/2014/main" id="{314AC78C-F1B7-1DD9-2FAE-816D8191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r="2" b="2"/>
          <a:stretch/>
        </p:blipFill>
        <p:spPr bwMode="auto">
          <a:xfrm>
            <a:off x="6324599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u Liban, l'une des plus graves crises économiques mondiales jamais  enregistrées - La finance pour tous">
            <a:extLst>
              <a:ext uri="{FF2B5EF4-FFF2-40B4-BE49-F238E27FC236}">
                <a16:creationId xmlns:a16="http://schemas.microsoft.com/office/drawing/2014/main" id="{2FF9F868-69B9-DB6C-1845-6341060E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r="3" b="1046"/>
          <a:stretch/>
        </p:blipFill>
        <p:spPr bwMode="auto">
          <a:xfrm>
            <a:off x="6324590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8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6C8FD0-24B5-02AD-17E7-BBC8A7BF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fr-FR" sz="3200" dirty="0">
                <a:solidFill>
                  <a:srgbClr val="595959"/>
                </a:solidFill>
              </a:rPr>
              <a:t>III. Les conflits avec Israël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6FA0-B5E1-703D-4A34-EE217F7A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rgbClr val="595959"/>
                </a:solidFill>
              </a:rPr>
              <a:t>1982 : Israël envahi le Liban </a:t>
            </a:r>
          </a:p>
          <a:p>
            <a:r>
              <a:rPr lang="fr-FR" sz="2000" dirty="0">
                <a:solidFill>
                  <a:srgbClr val="595959"/>
                </a:solidFill>
              </a:rPr>
              <a:t>1983 : paix signée entre les 2 pays </a:t>
            </a:r>
          </a:p>
          <a:p>
            <a:r>
              <a:rPr lang="fr-FR" sz="2000" dirty="0">
                <a:solidFill>
                  <a:srgbClr val="595959"/>
                </a:solidFill>
              </a:rPr>
              <a:t>2000 : Israël se retire du Liban </a:t>
            </a:r>
          </a:p>
          <a:p>
            <a:r>
              <a:rPr lang="fr-FR" sz="2000" dirty="0">
                <a:solidFill>
                  <a:srgbClr val="595959"/>
                </a:solidFill>
              </a:rPr>
              <a:t>2006 : cessez-le-feu</a:t>
            </a:r>
          </a:p>
          <a:p>
            <a:r>
              <a:rPr lang="fr-FR" sz="2000" dirty="0">
                <a:solidFill>
                  <a:srgbClr val="595959"/>
                </a:solidFill>
              </a:rPr>
              <a:t>Retour des tensions après l’attaque du 7 Octobre </a:t>
            </a:r>
          </a:p>
          <a:p>
            <a:r>
              <a:rPr lang="fr-FR" sz="2000" dirty="0">
                <a:solidFill>
                  <a:srgbClr val="595959"/>
                </a:solidFill>
              </a:rPr>
              <a:t>Nouveau cessez-le-feu en novembre 2024 prolongé jusqu’au 18 février</a:t>
            </a:r>
          </a:p>
        </p:txBody>
      </p:sp>
      <p:pic>
        <p:nvPicPr>
          <p:cNvPr id="5122" name="Picture 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E5FE6667-A814-9742-487D-599B93ED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6729"/>
          <a:stretch/>
        </p:blipFill>
        <p:spPr bwMode="auto">
          <a:xfrm>
            <a:off x="6921428" y="685799"/>
            <a:ext cx="4517801" cy="55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491A8F-7540-5D0C-C41F-5731AFE434B2}"/>
              </a:ext>
            </a:extLst>
          </p:cNvPr>
          <p:cNvSpPr txBox="1"/>
          <p:nvPr/>
        </p:nvSpPr>
        <p:spPr>
          <a:xfrm>
            <a:off x="6885099" y="6208618"/>
            <a:ext cx="451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Cibles israéliennes au Liban depuis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116761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820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essez-le-feu au Liban : qu'est-ce que ça veut dire? | MAJ | Radio-Canada">
            <a:extLst>
              <a:ext uri="{FF2B5EF4-FFF2-40B4-BE49-F238E27FC236}">
                <a16:creationId xmlns:a16="http://schemas.microsoft.com/office/drawing/2014/main" id="{350D2C0E-11BE-45F1-A38A-33BDB6AB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62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FAFF91-0428-94DE-5169-ED642600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1809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184</Words>
  <Application>Microsoft Office PowerPoint</Application>
  <PresentationFormat>Grand écran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Thème Office</vt:lpstr>
      <vt:lpstr>Le Liban </vt:lpstr>
      <vt:lpstr>Présentation PowerPoint</vt:lpstr>
      <vt:lpstr>Sommaire </vt:lpstr>
      <vt:lpstr>I. Panorama général du Liban </vt:lpstr>
      <vt:lpstr>II. Les crises auxquelles fait face le Liban  a) L’impasse politique </vt:lpstr>
      <vt:lpstr>II. Les crises auxquelles le Liban fait face b) La crise économique </vt:lpstr>
      <vt:lpstr>III. Les conflits avec Israël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Estrem-Monjouste</dc:creator>
  <cp:lastModifiedBy>Pierre Estrem-Monjouste</cp:lastModifiedBy>
  <cp:revision>1</cp:revision>
  <dcterms:created xsi:type="dcterms:W3CDTF">2025-02-06T16:47:36Z</dcterms:created>
  <dcterms:modified xsi:type="dcterms:W3CDTF">2025-02-06T22:06:06Z</dcterms:modified>
</cp:coreProperties>
</file>