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p>
            <a:pPr/>
            <a:r>
              <a:t>Texte de puce de diapositive</a:t>
            </a:r>
          </a:p>
          <a:p>
            <a:pPr lvl="1"/>
            <a:r>
              <a:t/>
            </a:r>
          </a:p>
          <a:p>
            <a:pPr lvl="2"/>
            <a:r>
              <a:t/>
            </a:r>
          </a:p>
          <a:p>
            <a:pPr lvl="3"/>
            <a:r>
              <a:t/>
            </a:r>
          </a:p>
          <a:p>
            <a:pPr lvl="4"/>
            <a:r>
              <a:t/>
            </a:r>
          </a:p>
        </p:txBody>
      </p:sp>
      <p:sp>
        <p:nvSpPr>
          <p:cNvPr id="62" name="Bol de pâtes pappardelle avec du beurre maître d’hôtel, des noisettes grillées et des lamelles de parmesan"/>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 Id="rId3" Type="http://schemas.openxmlformats.org/officeDocument/2006/relationships/image" Target="../media/image1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 Id="rId3" Type="http://schemas.openxmlformats.org/officeDocument/2006/relationships/image" Target="../media/image2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 Id="rId3" Type="http://schemas.openxmlformats.org/officeDocument/2006/relationships/image" Target="../media/image27.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 Id="rId3" Type="http://schemas.openxmlformats.org/officeDocument/2006/relationships/image" Target="../media/image29.tif"/><Relationship Id="rId4" Type="http://schemas.openxmlformats.org/officeDocument/2006/relationships/image" Target="../media/image30.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tif"/><Relationship Id="rId3" Type="http://schemas.openxmlformats.org/officeDocument/2006/relationships/image" Target="../media/image3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tif"/><Relationship Id="rId3" Type="http://schemas.openxmlformats.org/officeDocument/2006/relationships/image" Target="../media/image38.tif"/><Relationship Id="rId4" Type="http://schemas.openxmlformats.org/officeDocument/2006/relationships/image" Target="../media/image39.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 Id="rId3" Type="http://schemas.openxmlformats.org/officeDocument/2006/relationships/image" Target="../media/image41.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tif"/><Relationship Id="rId3" Type="http://schemas.openxmlformats.org/officeDocument/2006/relationships/image" Target="../media/image43.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tif"/><Relationship Id="rId3" Type="http://schemas.openxmlformats.org/officeDocument/2006/relationships/image" Target="../media/image45.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tif"/><Relationship Id="rId3" Type="http://schemas.openxmlformats.org/officeDocument/2006/relationships/image" Target="../media/image49.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Relationship Id="rId3" Type="http://schemas.openxmlformats.org/officeDocument/2006/relationships/image" Target="../media/image55.tif"/><Relationship Id="rId4" Type="http://schemas.openxmlformats.org/officeDocument/2006/relationships/image" Target="../media/image56.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tif"/><Relationship Id="rId3" Type="http://schemas.openxmlformats.org/officeDocument/2006/relationships/image" Target="../media/image63.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 Id="rId3" Type="http://schemas.openxmlformats.org/officeDocument/2006/relationships/image" Target="../media/image67.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tif"/><Relationship Id="rId3" Type="http://schemas.openxmlformats.org/officeDocument/2006/relationships/image" Target="../media/image70.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tif"/><Relationship Id="rId3" Type="http://schemas.openxmlformats.org/officeDocument/2006/relationships/image" Target="../media/image72.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6.tif"/><Relationship Id="rId3" Type="http://schemas.openxmlformats.org/officeDocument/2006/relationships/image" Target="../media/image77.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8.tif"/><Relationship Id="rId3" Type="http://schemas.openxmlformats.org/officeDocument/2006/relationships/image" Target="../media/image79.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0.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tif"/><Relationship Id="rId3" Type="http://schemas.openxmlformats.org/officeDocument/2006/relationships/image" Target="../media/image82.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5.tif"/><Relationship Id="rId3" Type="http://schemas.openxmlformats.org/officeDocument/2006/relationships/image" Target="../media/image86.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7.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tif"/></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tif"/><Relationship Id="rId3" Type="http://schemas.openxmlformats.org/officeDocument/2006/relationships/image" Target="../media/image90.tif"/><Relationship Id="rId4" Type="http://schemas.openxmlformats.org/officeDocument/2006/relationships/image" Target="../media/image91.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3.tif"/><Relationship Id="rId3" Type="http://schemas.openxmlformats.org/officeDocument/2006/relationships/image" Target="../media/image94.tif"/></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5.tif"/><Relationship Id="rId3" Type="http://schemas.openxmlformats.org/officeDocument/2006/relationships/image" Target="../media/image96.tif"/></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7.tif"/><Relationship Id="rId3" Type="http://schemas.openxmlformats.org/officeDocument/2006/relationships/image" Target="../media/image98.tif"/></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0.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1.tif"/><Relationship Id="rId3" Type="http://schemas.openxmlformats.org/officeDocument/2006/relationships/image" Target="../media/image102.tif"/></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3.tif"/></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4.tif"/><Relationship Id="rId3" Type="http://schemas.openxmlformats.org/officeDocument/2006/relationships/image" Target="../media/image105.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Nouvelles frontières et nouveaux territoires de la mondialisation"/>
          <p:cNvSpPr txBox="1"/>
          <p:nvPr/>
        </p:nvSpPr>
        <p:spPr>
          <a:xfrm>
            <a:off x="865444" y="5872233"/>
            <a:ext cx="22653111" cy="19715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500">
                <a:solidFill>
                  <a:srgbClr val="000000"/>
                </a:solidFill>
                <a:latin typeface="Times New Roman"/>
                <a:ea typeface="Times New Roman"/>
                <a:cs typeface="Times New Roman"/>
                <a:sym typeface="Times New Roman"/>
              </a:defRPr>
            </a:lvl1pPr>
          </a:lstStyle>
          <a:p>
            <a:pPr/>
            <a:r>
              <a:t>Nouvelles frontières et nouveaux territoires de la mondialisation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blip>
          <a:stretch>
            <a:fillRect/>
          </a:stretch>
        </p:blipFill>
        <p:spPr>
          <a:xfrm>
            <a:off x="533136" y="1670756"/>
            <a:ext cx="24384001" cy="745626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extLst/>
          </a:blip>
          <a:stretch>
            <a:fillRect/>
          </a:stretch>
        </p:blipFill>
        <p:spPr>
          <a:xfrm>
            <a:off x="2477233" y="858277"/>
            <a:ext cx="19675628" cy="12732365"/>
          </a:xfrm>
          <a:prstGeom prst="rect">
            <a:avLst/>
          </a:prstGeom>
          <a:ln w="12700">
            <a:miter lim="400000"/>
          </a:ln>
        </p:spPr>
      </p:pic>
      <p:sp>
        <p:nvSpPr>
          <p:cNvPr id="175" name="Les États-Unis, puissance maritime"/>
          <p:cNvSpPr txBox="1"/>
          <p:nvPr/>
        </p:nvSpPr>
        <p:spPr>
          <a:xfrm>
            <a:off x="4734531" y="-37604"/>
            <a:ext cx="10630342"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500">
                <a:solidFill>
                  <a:srgbClr val="000000"/>
                </a:solidFill>
                <a:latin typeface="Times Roman"/>
                <a:ea typeface="Times Roman"/>
                <a:cs typeface="Times Roman"/>
                <a:sym typeface="Times Roman"/>
              </a:defRPr>
            </a:lvl1pPr>
          </a:lstStyle>
          <a:p>
            <a:pPr/>
            <a:r>
              <a:t>Les États-Unis, puissance maritime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extLst/>
          </a:blip>
          <a:stretch>
            <a:fillRect/>
          </a:stretch>
        </p:blipFill>
        <p:spPr>
          <a:xfrm>
            <a:off x="4325808" y="3061657"/>
            <a:ext cx="14250944" cy="9476877"/>
          </a:xfrm>
          <a:prstGeom prst="rect">
            <a:avLst/>
          </a:prstGeom>
          <a:ln w="12700">
            <a:miter lim="400000"/>
          </a:ln>
        </p:spPr>
      </p:pic>
      <p:sp>
        <p:nvSpPr>
          <p:cNvPr id="178" name="L’unique porte-avions français, le Charles de Gaulle."/>
          <p:cNvSpPr txBox="1"/>
          <p:nvPr/>
        </p:nvSpPr>
        <p:spPr>
          <a:xfrm>
            <a:off x="3138004" y="1331972"/>
            <a:ext cx="16209690"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L’unique porte-avions français, le Charles de Gaulle.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tretch>
            <a:fillRect/>
          </a:stretch>
        </p:blipFill>
        <p:spPr>
          <a:xfrm>
            <a:off x="2438400" y="821943"/>
            <a:ext cx="19306898" cy="13122657"/>
          </a:xfrm>
          <a:prstGeom prst="rect">
            <a:avLst/>
          </a:prstGeom>
          <a:ln w="12700">
            <a:miter lim="400000"/>
          </a:ln>
        </p:spPr>
      </p:pic>
      <p:sp>
        <p:nvSpPr>
          <p:cNvPr id="181" name="La stratégie maritime chinoise du «  collier de perles  »"/>
          <p:cNvSpPr txBox="1"/>
          <p:nvPr/>
        </p:nvSpPr>
        <p:spPr>
          <a:xfrm>
            <a:off x="4110183" y="-67049"/>
            <a:ext cx="16377277"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500">
                <a:solidFill>
                  <a:srgbClr val="000000"/>
                </a:solidFill>
                <a:latin typeface="Times New Roman"/>
                <a:ea typeface="Times New Roman"/>
                <a:cs typeface="Times New Roman"/>
                <a:sym typeface="Times New Roman"/>
              </a:defRPr>
            </a:pPr>
            <a:r>
              <a:t>La</a:t>
            </a:r>
            <a:r>
              <a:rPr b="0"/>
              <a:t> </a:t>
            </a:r>
            <a:r>
              <a:t>stratégie maritime chinoise du «  collier de perles  »</a:t>
            </a:r>
            <a:endParaRPr b="0"/>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4702614" y="532669"/>
            <a:ext cx="14366624" cy="1265066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4521200" y="1485900"/>
            <a:ext cx="15341600" cy="10744200"/>
          </a:xfrm>
          <a:prstGeom prst="rect">
            <a:avLst/>
          </a:prstGeom>
          <a:ln w="12700">
            <a:miter lim="400000"/>
          </a:ln>
        </p:spPr>
      </p:pic>
      <p:sp>
        <p:nvSpPr>
          <p:cNvPr id="186" name="Les bases navales françaises"/>
          <p:cNvSpPr txBox="1"/>
          <p:nvPr/>
        </p:nvSpPr>
        <p:spPr>
          <a:xfrm>
            <a:off x="7468148" y="285815"/>
            <a:ext cx="847686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500">
                <a:solidFill>
                  <a:srgbClr val="000000"/>
                </a:solidFill>
                <a:latin typeface="Times Roman"/>
                <a:ea typeface="Times Roman"/>
                <a:cs typeface="Times Roman"/>
                <a:sym typeface="Times Roman"/>
              </a:defRPr>
            </a:lvl1pPr>
          </a:lstStyle>
          <a:p>
            <a:pPr/>
            <a:r>
              <a:t>Les bases navales françaises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4089636" y="10098"/>
            <a:ext cx="12500829" cy="10563201"/>
          </a:xfrm>
          <a:prstGeom prst="rect">
            <a:avLst/>
          </a:prstGeom>
          <a:ln w="12700">
            <a:miter lim="400000"/>
          </a:ln>
        </p:spPr>
      </p:pic>
      <p:pic>
        <p:nvPicPr>
          <p:cNvPr id="189" name="Image" descr="Image"/>
          <p:cNvPicPr>
            <a:picLocks noChangeAspect="1"/>
          </p:cNvPicPr>
          <p:nvPr/>
        </p:nvPicPr>
        <p:blipFill>
          <a:blip r:embed="rId3">
            <a:extLst/>
          </a:blip>
          <a:stretch>
            <a:fillRect/>
          </a:stretch>
        </p:blipFill>
        <p:spPr>
          <a:xfrm>
            <a:off x="7759986" y="10050320"/>
            <a:ext cx="16647893" cy="3712670"/>
          </a:xfrm>
          <a:prstGeom prst="rect">
            <a:avLst/>
          </a:prstGeom>
          <a:ln w="12700">
            <a:miter lim="400000"/>
          </a:ln>
        </p:spPr>
      </p:pic>
      <p:sp>
        <p:nvSpPr>
          <p:cNvPr id="190" name="Le détroit d'Ormuz"/>
          <p:cNvSpPr txBox="1"/>
          <p:nvPr/>
        </p:nvSpPr>
        <p:spPr>
          <a:xfrm>
            <a:off x="17577234" y="1083086"/>
            <a:ext cx="5627762" cy="15605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Cambria"/>
                <a:ea typeface="Cambria"/>
                <a:cs typeface="Cambria"/>
                <a:sym typeface="Cambria"/>
              </a:defRPr>
            </a:lvl1pPr>
          </a:lstStyle>
          <a:p>
            <a:pPr/>
            <a:r>
              <a:t>Le détroit d'Ormuz</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7588742" y="0"/>
            <a:ext cx="9555200" cy="1423547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extLst/>
          </a:blip>
          <a:stretch>
            <a:fillRect/>
          </a:stretch>
        </p:blipFill>
        <p:spPr>
          <a:xfrm>
            <a:off x="5067300" y="107950"/>
            <a:ext cx="14249400" cy="135001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3899927" y="2186799"/>
            <a:ext cx="18010869" cy="1014612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I. Les espaces maritimes  : territorialisation et rivalités géopolitiques…"/>
          <p:cNvSpPr txBox="1"/>
          <p:nvPr/>
        </p:nvSpPr>
        <p:spPr>
          <a:xfrm>
            <a:off x="702390" y="1525103"/>
            <a:ext cx="20886236" cy="84771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228600" algn="l" defTabSz="457200">
              <a:defRPr b="1" sz="5500">
                <a:solidFill>
                  <a:srgbClr val="000000"/>
                </a:solidFill>
                <a:latin typeface="Times New Roman"/>
                <a:ea typeface="Times New Roman"/>
                <a:cs typeface="Times New Roman"/>
                <a:sym typeface="Times New Roman"/>
              </a:defRPr>
            </a:pPr>
            <a:r>
              <a:t> I. Les espaces maritimes  : territorialisation et rivalités géopolitiques</a:t>
            </a:r>
          </a:p>
          <a:p>
            <a:pPr marL="457200" indent="-228600" algn="l" defTabSz="457200">
              <a:defRPr b="1" sz="5500">
                <a:solidFill>
                  <a:srgbClr val="000000"/>
                </a:solidFill>
                <a:latin typeface="Times New Roman"/>
                <a:ea typeface="Times New Roman"/>
                <a:cs typeface="Times New Roman"/>
                <a:sym typeface="Times New Roman"/>
              </a:defRPr>
            </a:pPr>
          </a:p>
          <a:p>
            <a:pPr marL="457200" indent="-228600" algn="l" defTabSz="457200">
              <a:defRPr b="1" sz="5500">
                <a:solidFill>
                  <a:srgbClr val="000000"/>
                </a:solidFill>
                <a:latin typeface="Times New Roman"/>
                <a:ea typeface="Times New Roman"/>
                <a:cs typeface="Times New Roman"/>
                <a:sym typeface="Times New Roman"/>
              </a:defRPr>
            </a:pPr>
          </a:p>
          <a:p>
            <a:pPr algn="l" defTabSz="457200">
              <a:defRPr sz="5500">
                <a:solidFill>
                  <a:srgbClr val="000000"/>
                </a:solidFill>
                <a:latin typeface="Times New Roman"/>
                <a:ea typeface="Times New Roman"/>
                <a:cs typeface="Times New Roman"/>
                <a:sym typeface="Times New Roman"/>
              </a:defRPr>
            </a:pPr>
          </a:p>
          <a:p>
            <a:pPr marL="1018645" indent="-1018645" algn="l" defTabSz="457200">
              <a:buSzPct val="100000"/>
              <a:buAutoNum type="alphaUcPeriod" startAt="1"/>
              <a:defRPr b="1" sz="5500">
                <a:solidFill>
                  <a:srgbClr val="000000"/>
                </a:solidFill>
                <a:latin typeface="Times New Roman"/>
                <a:ea typeface="Times New Roman"/>
                <a:cs typeface="Times New Roman"/>
                <a:sym typeface="Times New Roman"/>
              </a:defRPr>
            </a:pPr>
            <a:r>
              <a:t>Outils et enjeux de la puissance navale</a:t>
            </a:r>
          </a:p>
          <a:p>
            <a:pPr algn="l" defTabSz="457200">
              <a:defRPr b="1" sz="5500">
                <a:solidFill>
                  <a:srgbClr val="000000"/>
                </a:solidFill>
                <a:latin typeface="Times New Roman"/>
                <a:ea typeface="Times New Roman"/>
                <a:cs typeface="Times New Roman"/>
                <a:sym typeface="Times New Roman"/>
              </a:defRPr>
            </a:pPr>
          </a:p>
          <a:p>
            <a:pPr marL="1018645" indent="-1018645" algn="l" defTabSz="457200">
              <a:buSzPct val="100000"/>
              <a:buAutoNum type="alphaUcPeriod" startAt="2"/>
              <a:defRPr b="1" sz="5500">
                <a:solidFill>
                  <a:srgbClr val="000000"/>
                </a:solidFill>
                <a:latin typeface="Times New Roman"/>
                <a:ea typeface="Times New Roman"/>
                <a:cs typeface="Times New Roman"/>
                <a:sym typeface="Times New Roman"/>
              </a:defRPr>
            </a:pPr>
            <a:r>
              <a:t>Des ressources océaniques très convoitées</a:t>
            </a: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Les ressources halieutiques</a:t>
            </a: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Les ressources énergétiques</a:t>
            </a: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Les ressources d’avenir </a:t>
            </a:r>
          </a:p>
          <a:p>
            <a:pPr algn="l" defTabSz="457200">
              <a:defRPr b="1" sz="1200">
                <a:solidFill>
                  <a:srgbClr val="000000"/>
                </a:solidFill>
                <a:latin typeface="Times New Roman"/>
                <a:ea typeface="Times New Roman"/>
                <a:cs typeface="Times New Roman"/>
                <a:sym typeface="Times New Roman"/>
              </a:defRPr>
            </a:pPr>
            <a:endParaRPr b="0"/>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1759248" y="0"/>
            <a:ext cx="20865504"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1" y="254033"/>
            <a:ext cx="24384001" cy="4846102"/>
          </a:xfrm>
          <a:prstGeom prst="rect">
            <a:avLst/>
          </a:prstGeom>
          <a:ln w="12700">
            <a:miter lim="400000"/>
          </a:ln>
        </p:spPr>
      </p:pic>
      <p:pic>
        <p:nvPicPr>
          <p:cNvPr id="201" name="Image" descr="Image"/>
          <p:cNvPicPr>
            <a:picLocks noChangeAspect="1"/>
          </p:cNvPicPr>
          <p:nvPr/>
        </p:nvPicPr>
        <p:blipFill>
          <a:blip r:embed="rId3">
            <a:extLst/>
          </a:blip>
          <a:stretch>
            <a:fillRect/>
          </a:stretch>
        </p:blipFill>
        <p:spPr>
          <a:xfrm>
            <a:off x="0" y="4365643"/>
            <a:ext cx="24384001" cy="891309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extLst/>
          </a:blip>
          <a:stretch>
            <a:fillRect/>
          </a:stretch>
        </p:blipFill>
        <p:spPr>
          <a:xfrm>
            <a:off x="2587951" y="1003394"/>
            <a:ext cx="17762964" cy="13031708"/>
          </a:xfrm>
          <a:prstGeom prst="rect">
            <a:avLst/>
          </a:prstGeom>
          <a:ln w="12700">
            <a:miter lim="400000"/>
          </a:ln>
        </p:spPr>
      </p:pic>
      <p:sp>
        <p:nvSpPr>
          <p:cNvPr id="204" name="Les ressources maritimes dans le monde"/>
          <p:cNvSpPr txBox="1"/>
          <p:nvPr/>
        </p:nvSpPr>
        <p:spPr>
          <a:xfrm>
            <a:off x="4589256" y="79356"/>
            <a:ext cx="13145692"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Roman"/>
                <a:ea typeface="Times Roman"/>
                <a:cs typeface="Times Roman"/>
                <a:sym typeface="Times Roman"/>
              </a:defRPr>
            </a:lvl1pPr>
          </a:lstStyle>
          <a:p>
            <a:pPr/>
            <a:r>
              <a:t>Les ressources maritimes dans le monde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2">
            <a:extLst/>
          </a:blip>
          <a:stretch>
            <a:fillRect/>
          </a:stretch>
        </p:blipFill>
        <p:spPr>
          <a:xfrm>
            <a:off x="1810230" y="1310070"/>
            <a:ext cx="20433407" cy="10919440"/>
          </a:xfrm>
          <a:prstGeom prst="rect">
            <a:avLst/>
          </a:prstGeom>
          <a:ln w="12700">
            <a:miter lim="400000"/>
          </a:ln>
        </p:spPr>
      </p:pic>
      <p:sp>
        <p:nvSpPr>
          <p:cNvPr id="207" name="Production halieutique et aquacole mondiale."/>
          <p:cNvSpPr txBox="1"/>
          <p:nvPr/>
        </p:nvSpPr>
        <p:spPr>
          <a:xfrm>
            <a:off x="4163261" y="321818"/>
            <a:ext cx="15002322" cy="1821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Production halieutique et aquacole mondiale. </a:t>
            </a:r>
          </a:p>
        </p:txBody>
      </p:sp>
      <p:sp>
        <p:nvSpPr>
          <p:cNvPr id="208" name="Rapport de la FAO, 2020."/>
          <p:cNvSpPr txBox="1"/>
          <p:nvPr/>
        </p:nvSpPr>
        <p:spPr>
          <a:xfrm>
            <a:off x="15581709" y="12290744"/>
            <a:ext cx="6151328" cy="13981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000000"/>
                </a:solidFill>
                <a:latin typeface="Times New Roman"/>
                <a:ea typeface="Times New Roman"/>
                <a:cs typeface="Times New Roman"/>
                <a:sym typeface="Times New Roman"/>
              </a:defRPr>
            </a:lvl1pPr>
          </a:lstStyle>
          <a:p>
            <a:pPr/>
            <a:r>
              <a:t>Rapport de la FAO, 2020.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5075228" y="2399196"/>
            <a:ext cx="12763978" cy="10778011"/>
          </a:xfrm>
          <a:prstGeom prst="rect">
            <a:avLst/>
          </a:prstGeom>
          <a:ln w="12700">
            <a:miter lim="400000"/>
          </a:ln>
        </p:spPr>
      </p:pic>
      <p:sp>
        <p:nvSpPr>
          <p:cNvPr id="211" name="Les chalutiers géants dans la Manche."/>
          <p:cNvSpPr txBox="1"/>
          <p:nvPr/>
        </p:nvSpPr>
        <p:spPr>
          <a:xfrm>
            <a:off x="5623674" y="939134"/>
            <a:ext cx="1166708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Les chalutiers géants dans la Manche.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2522645" y="2320095"/>
            <a:ext cx="18845742" cy="9711500"/>
          </a:xfrm>
          <a:prstGeom prst="rect">
            <a:avLst/>
          </a:prstGeom>
          <a:ln w="12700">
            <a:miter lim="400000"/>
          </a:ln>
        </p:spPr>
      </p:pic>
      <p:sp>
        <p:nvSpPr>
          <p:cNvPr id="214" name="Palangrier"/>
          <p:cNvSpPr txBox="1"/>
          <p:nvPr/>
        </p:nvSpPr>
        <p:spPr>
          <a:xfrm>
            <a:off x="8625578" y="643775"/>
            <a:ext cx="357083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Palangrier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448958" y="-106261"/>
            <a:ext cx="24384001" cy="5566690"/>
          </a:xfrm>
          <a:prstGeom prst="rect">
            <a:avLst/>
          </a:prstGeom>
          <a:ln w="12700">
            <a:miter lim="400000"/>
          </a:ln>
        </p:spPr>
      </p:pic>
      <p:pic>
        <p:nvPicPr>
          <p:cNvPr id="217" name="Image" descr="Image"/>
          <p:cNvPicPr>
            <a:picLocks noChangeAspect="1"/>
          </p:cNvPicPr>
          <p:nvPr/>
        </p:nvPicPr>
        <p:blipFill>
          <a:blip r:embed="rId3">
            <a:extLst/>
          </a:blip>
          <a:stretch>
            <a:fillRect/>
          </a:stretch>
        </p:blipFill>
        <p:spPr>
          <a:xfrm>
            <a:off x="-1" y="5119969"/>
            <a:ext cx="24384001" cy="880743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617930" y="301000"/>
            <a:ext cx="8315771" cy="8990023"/>
          </a:xfrm>
          <a:prstGeom prst="rect">
            <a:avLst/>
          </a:prstGeom>
          <a:ln w="12700">
            <a:miter lim="400000"/>
          </a:ln>
        </p:spPr>
      </p:pic>
      <p:pic>
        <p:nvPicPr>
          <p:cNvPr id="220" name="Image" descr="Image"/>
          <p:cNvPicPr>
            <a:picLocks noChangeAspect="1"/>
          </p:cNvPicPr>
          <p:nvPr/>
        </p:nvPicPr>
        <p:blipFill>
          <a:blip r:embed="rId3">
            <a:extLst/>
          </a:blip>
          <a:stretch>
            <a:fillRect/>
          </a:stretch>
        </p:blipFill>
        <p:spPr>
          <a:xfrm>
            <a:off x="10001374" y="216710"/>
            <a:ext cx="11237546" cy="9158602"/>
          </a:xfrm>
          <a:prstGeom prst="rect">
            <a:avLst/>
          </a:prstGeom>
          <a:ln w="12700">
            <a:miter lim="400000"/>
          </a:ln>
        </p:spPr>
      </p:pic>
      <p:sp>
        <p:nvSpPr>
          <p:cNvPr id="221" name="Source : FAO"/>
          <p:cNvSpPr txBox="1"/>
          <p:nvPr/>
        </p:nvSpPr>
        <p:spPr>
          <a:xfrm>
            <a:off x="19705794" y="9220758"/>
            <a:ext cx="3877606"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5500">
                <a:solidFill>
                  <a:srgbClr val="000000"/>
                </a:solidFill>
                <a:latin typeface="Times New Roman"/>
                <a:ea typeface="Times New Roman"/>
                <a:cs typeface="Times New Roman"/>
                <a:sym typeface="Times New Roman"/>
              </a:defRPr>
            </a:lvl1pPr>
          </a:lstStyle>
          <a:p>
            <a:pPr/>
            <a:r>
              <a:t>Source : FAO</a:t>
            </a:r>
            <a:endParaRPr i="0"/>
          </a:p>
        </p:txBody>
      </p:sp>
      <p:pic>
        <p:nvPicPr>
          <p:cNvPr id="222" name="Image" descr="Image"/>
          <p:cNvPicPr>
            <a:picLocks noChangeAspect="1"/>
          </p:cNvPicPr>
          <p:nvPr/>
        </p:nvPicPr>
        <p:blipFill>
          <a:blip r:embed="rId4">
            <a:extLst/>
          </a:blip>
          <a:stretch>
            <a:fillRect/>
          </a:stretch>
        </p:blipFill>
        <p:spPr>
          <a:xfrm>
            <a:off x="980101" y="9538016"/>
            <a:ext cx="16877149" cy="4246865"/>
          </a:xfrm>
          <a:prstGeom prst="rect">
            <a:avLst/>
          </a:prstGeom>
          <a:ln w="12700">
            <a:miter lim="400000"/>
          </a:ln>
        </p:spPr>
      </p:pic>
      <p:sp>
        <p:nvSpPr>
          <p:cNvPr id="223" name="Site WWF"/>
          <p:cNvSpPr txBox="1"/>
          <p:nvPr/>
        </p:nvSpPr>
        <p:spPr>
          <a:xfrm>
            <a:off x="18036964" y="11788964"/>
            <a:ext cx="2926718"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5500">
                <a:solidFill>
                  <a:srgbClr val="000000"/>
                </a:solidFill>
                <a:latin typeface="Times New Roman"/>
                <a:ea typeface="Times New Roman"/>
                <a:cs typeface="Times New Roman"/>
                <a:sym typeface="Times New Roman"/>
              </a:defRPr>
            </a:lvl1pPr>
          </a:lstStyle>
          <a:p>
            <a:pPr/>
            <a:r>
              <a:t>Site WWF</a:t>
            </a:r>
            <a:endParaRPr i="0"/>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558457" y="273906"/>
            <a:ext cx="12438925" cy="11479007"/>
          </a:xfrm>
          <a:prstGeom prst="rect">
            <a:avLst/>
          </a:prstGeom>
          <a:ln w="12700">
            <a:miter lim="400000"/>
          </a:ln>
        </p:spPr>
      </p:pic>
      <p:pic>
        <p:nvPicPr>
          <p:cNvPr id="226" name="Image" descr="Image"/>
          <p:cNvPicPr>
            <a:picLocks noChangeAspect="1"/>
          </p:cNvPicPr>
          <p:nvPr/>
        </p:nvPicPr>
        <p:blipFill>
          <a:blip r:embed="rId3">
            <a:extLst/>
          </a:blip>
          <a:stretch>
            <a:fillRect/>
          </a:stretch>
        </p:blipFill>
        <p:spPr>
          <a:xfrm>
            <a:off x="13064568" y="1389970"/>
            <a:ext cx="10952096" cy="872539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extLst/>
          </a:blip>
          <a:stretch>
            <a:fillRect/>
          </a:stretch>
        </p:blipFill>
        <p:spPr>
          <a:xfrm>
            <a:off x="4208157" y="290589"/>
            <a:ext cx="14919179" cy="9942374"/>
          </a:xfrm>
          <a:prstGeom prst="rect">
            <a:avLst/>
          </a:prstGeom>
          <a:ln w="12700">
            <a:miter lim="400000"/>
          </a:ln>
        </p:spPr>
      </p:pic>
      <p:sp>
        <p:nvSpPr>
          <p:cNvPr id="229" name="Des pêcheurs français bloquent le port de Saint-Malo pour dénoncer le manque de licences accordées par le Royaume-Uni, le 26 novembre 2021.…"/>
          <p:cNvSpPr txBox="1"/>
          <p:nvPr/>
        </p:nvSpPr>
        <p:spPr>
          <a:xfrm>
            <a:off x="565090" y="10169661"/>
            <a:ext cx="23253819" cy="261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Roman"/>
                <a:ea typeface="Times Roman"/>
                <a:cs typeface="Times Roman"/>
                <a:sym typeface="Times Roman"/>
              </a:defRPr>
            </a:pPr>
            <a:r>
              <a:t>Des pêcheurs français bloquent le port de Saint-Malo pour dénoncer le manque de licences accordées par le Royaume-Uni, le 26 novembre 2021.</a:t>
            </a:r>
          </a:p>
          <a:p>
            <a:pPr algn="l" defTabSz="457200">
              <a:defRPr sz="5500">
                <a:solidFill>
                  <a:srgbClr val="000000"/>
                </a:solidFill>
                <a:latin typeface="Times Roman"/>
                <a:ea typeface="Times Roman"/>
                <a:cs typeface="Times Roman"/>
                <a:sym typeface="Times Roman"/>
              </a:defRPr>
            </a:pPr>
            <a:r>
              <a:t>Source : </a:t>
            </a:r>
            <a:r>
              <a:rPr i="1"/>
              <a:t>Le Monde</a:t>
            </a:r>
            <a:r>
              <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extLst/>
          </a:blip>
          <a:stretch>
            <a:fillRect/>
          </a:stretch>
        </p:blipFill>
        <p:spPr>
          <a:xfrm>
            <a:off x="5334000" y="1601997"/>
            <a:ext cx="13716000" cy="11353801"/>
          </a:xfrm>
          <a:prstGeom prst="rect">
            <a:avLst/>
          </a:prstGeom>
          <a:ln w="12700">
            <a:miter lim="400000"/>
          </a:ln>
        </p:spPr>
      </p:pic>
      <p:sp>
        <p:nvSpPr>
          <p:cNvPr id="156" name="Principaux ports de marchandises et routes maritimes"/>
          <p:cNvSpPr txBox="1"/>
          <p:nvPr/>
        </p:nvSpPr>
        <p:spPr>
          <a:xfrm>
            <a:off x="3343944" y="275775"/>
            <a:ext cx="1769611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Roman"/>
                <a:ea typeface="Times Roman"/>
                <a:cs typeface="Times Roman"/>
                <a:sym typeface="Times Roman"/>
              </a:defRPr>
            </a:lvl1pPr>
          </a:lstStyle>
          <a:p>
            <a:pPr/>
            <a:r>
              <a:t>Principaux ports de marchandises et routes maritimes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2">
            <a:extLst/>
          </a:blip>
          <a:stretch>
            <a:fillRect/>
          </a:stretch>
        </p:blipFill>
        <p:spPr>
          <a:xfrm>
            <a:off x="7861771" y="0"/>
            <a:ext cx="8660458" cy="13716000"/>
          </a:xfrm>
          <a:prstGeom prst="rect">
            <a:avLst/>
          </a:prstGeom>
          <a:ln w="12700">
            <a:miter lim="400000"/>
          </a:ln>
        </p:spPr>
      </p:pic>
      <p:sp>
        <p:nvSpPr>
          <p:cNvPr id="232" name="2021"/>
          <p:cNvSpPr txBox="1"/>
          <p:nvPr/>
        </p:nvSpPr>
        <p:spPr>
          <a:xfrm>
            <a:off x="18422914" y="10788137"/>
            <a:ext cx="163830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2021</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1000781" y="823723"/>
            <a:ext cx="21455206" cy="1206855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extLst/>
          </a:blip>
          <a:stretch>
            <a:fillRect/>
          </a:stretch>
        </p:blipFill>
        <p:spPr>
          <a:xfrm>
            <a:off x="3861320" y="2750622"/>
            <a:ext cx="15413064" cy="10347303"/>
          </a:xfrm>
          <a:prstGeom prst="rect">
            <a:avLst/>
          </a:prstGeom>
          <a:ln w="12700">
            <a:miter lim="400000"/>
          </a:ln>
        </p:spPr>
      </p:pic>
      <p:sp>
        <p:nvSpPr>
          <p:cNvPr id="237" name="Plate-forme pétrolière offshore à Campos Basin, Brésil,…"/>
          <p:cNvSpPr txBox="1"/>
          <p:nvPr/>
        </p:nvSpPr>
        <p:spPr>
          <a:xfrm>
            <a:off x="2782424" y="389640"/>
            <a:ext cx="18210313" cy="32014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400"/>
              </a:spcBef>
              <a:defRPr b="1" sz="6000">
                <a:solidFill>
                  <a:srgbClr val="000000"/>
                </a:solidFill>
                <a:latin typeface="Times Roman"/>
                <a:ea typeface="Times Roman"/>
                <a:cs typeface="Times Roman"/>
                <a:sym typeface="Times Roman"/>
              </a:defRPr>
            </a:pPr>
            <a:r>
              <a:t>Plate-forme pétrolière </a:t>
            </a:r>
            <a:r>
              <a:rPr i="1"/>
              <a:t>offshore</a:t>
            </a:r>
            <a:r>
              <a:t> à Campos Basin, Brésil, </a:t>
            </a:r>
          </a:p>
          <a:p>
            <a:pPr algn="l" defTabSz="457200">
              <a:spcBef>
                <a:spcPts val="1400"/>
              </a:spcBef>
              <a:defRPr b="1" sz="6000">
                <a:solidFill>
                  <a:srgbClr val="000000"/>
                </a:solidFill>
                <a:latin typeface="Times Roman"/>
                <a:ea typeface="Times Roman"/>
                <a:cs typeface="Times Roman"/>
                <a:sym typeface="Times Roman"/>
              </a:defRPr>
            </a:pPr>
            <a:r>
              <a:t>propriété de Pétrobras.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a:extLst/>
          </a:blip>
          <a:stretch>
            <a:fillRect/>
          </a:stretch>
        </p:blipFill>
        <p:spPr>
          <a:xfrm>
            <a:off x="281762" y="-99568"/>
            <a:ext cx="12693486" cy="13261080"/>
          </a:xfrm>
          <a:prstGeom prst="rect">
            <a:avLst/>
          </a:prstGeom>
          <a:ln w="12700">
            <a:miter lim="400000"/>
          </a:ln>
        </p:spPr>
      </p:pic>
      <p:pic>
        <p:nvPicPr>
          <p:cNvPr id="240" name="Image" descr="Image"/>
          <p:cNvPicPr>
            <a:picLocks noChangeAspect="1"/>
          </p:cNvPicPr>
          <p:nvPr/>
        </p:nvPicPr>
        <p:blipFill>
          <a:blip r:embed="rId3">
            <a:extLst/>
          </a:blip>
          <a:stretch>
            <a:fillRect/>
          </a:stretch>
        </p:blipFill>
        <p:spPr>
          <a:xfrm>
            <a:off x="14217846" y="92034"/>
            <a:ext cx="8774944" cy="5844903"/>
          </a:xfrm>
          <a:prstGeom prst="rect">
            <a:avLst/>
          </a:prstGeom>
          <a:ln w="12700">
            <a:miter lim="400000"/>
          </a:ln>
        </p:spPr>
      </p:pic>
      <p:sp>
        <p:nvSpPr>
          <p:cNvPr id="241" name="L'oléoduc qui relie les gisements de pétrole de North Slope, dans le nord de l'Alaska, au terminal pétrolier de Valdez, dans le sud."/>
          <p:cNvSpPr txBox="1"/>
          <p:nvPr/>
        </p:nvSpPr>
        <p:spPr>
          <a:xfrm>
            <a:off x="13924396" y="5892800"/>
            <a:ext cx="9754683"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000000"/>
                </a:solidFill>
                <a:latin typeface="Times Roman"/>
                <a:ea typeface="Times Roman"/>
                <a:cs typeface="Times Roman"/>
                <a:sym typeface="Times Roman"/>
              </a:defRPr>
            </a:pPr>
            <a:r>
              <a:rPr b="1"/>
              <a:t>L'oléoduc</a:t>
            </a:r>
            <a:r>
              <a:t> qui relie les gisements de pétrole de North Slope, dans le nord de l'Alaska, au terminal pétrolier de Valdez, dans le sud.</a:t>
            </a:r>
          </a:p>
        </p:txBody>
      </p:sp>
      <p:pic>
        <p:nvPicPr>
          <p:cNvPr id="242" name="Image" descr="Image"/>
          <p:cNvPicPr>
            <a:picLocks noChangeAspect="1"/>
          </p:cNvPicPr>
          <p:nvPr/>
        </p:nvPicPr>
        <p:blipFill>
          <a:blip r:embed="rId4">
            <a:extLst/>
          </a:blip>
          <a:stretch>
            <a:fillRect/>
          </a:stretch>
        </p:blipFill>
        <p:spPr>
          <a:xfrm>
            <a:off x="14935018" y="7996325"/>
            <a:ext cx="7340601" cy="4127501"/>
          </a:xfrm>
          <a:prstGeom prst="rect">
            <a:avLst/>
          </a:prstGeom>
          <a:ln w="12700">
            <a:miter lim="400000"/>
          </a:ln>
        </p:spPr>
      </p:pic>
      <p:sp>
        <p:nvSpPr>
          <p:cNvPr id="243" name="Marée noire, 1989."/>
          <p:cNvSpPr txBox="1"/>
          <p:nvPr/>
        </p:nvSpPr>
        <p:spPr>
          <a:xfrm>
            <a:off x="16315628" y="12296950"/>
            <a:ext cx="3979368" cy="1273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000000"/>
                </a:solidFill>
                <a:latin typeface="Times New Roman"/>
                <a:ea typeface="Times New Roman"/>
                <a:cs typeface="Times New Roman"/>
                <a:sym typeface="Times New Roman"/>
              </a:defRPr>
            </a:lvl1pPr>
          </a:lstStyle>
          <a:p>
            <a:pPr/>
            <a:r>
              <a:t>Marée noire, 1989.</a:t>
            </a:r>
          </a:p>
        </p:txBody>
      </p:sp>
      <p:sp>
        <p:nvSpPr>
          <p:cNvPr id="244" name="Le gisement de Prudhoe Bay en Alaska (côtier et offshore)"/>
          <p:cNvSpPr txBox="1"/>
          <p:nvPr/>
        </p:nvSpPr>
        <p:spPr>
          <a:xfrm>
            <a:off x="634969" y="159852"/>
            <a:ext cx="15770399"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Le gisement de Prudhoe Bay en Alaska (côtier et </a:t>
            </a:r>
            <a:r>
              <a:rPr i="1"/>
              <a:t>offshore</a:t>
            </a:r>
            <a:r>
              <a: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tretch>
            <a:fillRect/>
          </a:stretch>
        </p:blipFill>
        <p:spPr>
          <a:xfrm>
            <a:off x="11570445" y="1558862"/>
            <a:ext cx="11730808" cy="11285037"/>
          </a:xfrm>
          <a:prstGeom prst="rect">
            <a:avLst/>
          </a:prstGeom>
          <a:ln w="12700">
            <a:miter lim="400000"/>
          </a:ln>
        </p:spPr>
      </p:pic>
      <p:pic>
        <p:nvPicPr>
          <p:cNvPr id="247" name="Image" descr="Image"/>
          <p:cNvPicPr>
            <a:picLocks noChangeAspect="1"/>
          </p:cNvPicPr>
          <p:nvPr/>
        </p:nvPicPr>
        <p:blipFill>
          <a:blip r:embed="rId3">
            <a:extLst/>
          </a:blip>
          <a:stretch>
            <a:fillRect/>
          </a:stretch>
        </p:blipFill>
        <p:spPr>
          <a:xfrm>
            <a:off x="356359" y="167305"/>
            <a:ext cx="10444013" cy="1338139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540522" y="2316630"/>
            <a:ext cx="15285400" cy="10546187"/>
          </a:xfrm>
          <a:prstGeom prst="rect">
            <a:avLst/>
          </a:prstGeom>
          <a:ln w="12700">
            <a:miter lim="400000"/>
          </a:ln>
        </p:spPr>
      </p:pic>
      <p:pic>
        <p:nvPicPr>
          <p:cNvPr id="250" name="Image" descr="Image"/>
          <p:cNvPicPr>
            <a:picLocks noChangeAspect="1"/>
          </p:cNvPicPr>
          <p:nvPr/>
        </p:nvPicPr>
        <p:blipFill>
          <a:blip r:embed="rId3">
            <a:extLst/>
          </a:blip>
          <a:stretch>
            <a:fillRect/>
          </a:stretch>
        </p:blipFill>
        <p:spPr>
          <a:xfrm>
            <a:off x="16299084" y="3117850"/>
            <a:ext cx="7480301" cy="7480300"/>
          </a:xfrm>
          <a:prstGeom prst="rect">
            <a:avLst/>
          </a:prstGeom>
          <a:ln w="12700">
            <a:miter lim="400000"/>
          </a:ln>
        </p:spPr>
      </p:pic>
      <p:sp>
        <p:nvSpPr>
          <p:cNvPr id="251" name="L’accident de la plateforme DeepWater Horizon en 2010"/>
          <p:cNvSpPr txBox="1"/>
          <p:nvPr/>
        </p:nvSpPr>
        <p:spPr>
          <a:xfrm>
            <a:off x="2878987" y="265698"/>
            <a:ext cx="18378117"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L’accident de la plateforme DeepWater Horizon en 2010</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2">
            <a:extLst/>
          </a:blip>
          <a:stretch>
            <a:fillRect/>
          </a:stretch>
        </p:blipFill>
        <p:spPr>
          <a:xfrm>
            <a:off x="1204708" y="1365194"/>
            <a:ext cx="12145854" cy="11425866"/>
          </a:xfrm>
          <a:prstGeom prst="rect">
            <a:avLst/>
          </a:prstGeom>
          <a:ln w="12700">
            <a:miter lim="400000"/>
          </a:ln>
        </p:spPr>
      </p:pic>
      <p:pic>
        <p:nvPicPr>
          <p:cNvPr id="254" name="Image" descr="Image"/>
          <p:cNvPicPr>
            <a:picLocks noChangeAspect="1"/>
          </p:cNvPicPr>
          <p:nvPr/>
        </p:nvPicPr>
        <p:blipFill>
          <a:blip r:embed="rId3">
            <a:extLst/>
          </a:blip>
          <a:stretch>
            <a:fillRect/>
          </a:stretch>
        </p:blipFill>
        <p:spPr>
          <a:xfrm>
            <a:off x="13287788" y="4267200"/>
            <a:ext cx="11074401" cy="5181600"/>
          </a:xfrm>
          <a:prstGeom prst="rect">
            <a:avLst/>
          </a:prstGeom>
          <a:ln w="12700">
            <a:miter lim="400000"/>
          </a:ln>
        </p:spPr>
      </p:pic>
      <p:sp>
        <p:nvSpPr>
          <p:cNvPr id="255" name="Le gaz : nouvel enjeu géopolitique en Méditerranée orientale"/>
          <p:cNvSpPr txBox="1"/>
          <p:nvPr/>
        </p:nvSpPr>
        <p:spPr>
          <a:xfrm>
            <a:off x="2491581" y="249604"/>
            <a:ext cx="19837748" cy="21346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defRPr b="1" sz="6000">
                <a:solidFill>
                  <a:srgbClr val="000000"/>
                </a:solidFill>
                <a:latin typeface="Times Roman"/>
                <a:ea typeface="Times Roman"/>
                <a:cs typeface="Times Roman"/>
                <a:sym typeface="Times Roman"/>
              </a:defRPr>
            </a:lvl1pPr>
          </a:lstStyle>
          <a:p>
            <a:pPr/>
            <a:r>
              <a:t>Le gaz : nouvel enjeu géopolitique en Méditerranée orientale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Image" descr="Image"/>
          <p:cNvPicPr>
            <a:picLocks noChangeAspect="1"/>
          </p:cNvPicPr>
          <p:nvPr/>
        </p:nvPicPr>
        <p:blipFill>
          <a:blip r:embed="rId2">
            <a:extLst/>
          </a:blip>
          <a:stretch>
            <a:fillRect/>
          </a:stretch>
        </p:blipFill>
        <p:spPr>
          <a:xfrm>
            <a:off x="7010365" y="407611"/>
            <a:ext cx="10363270" cy="1290077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2">
            <a:extLst/>
          </a:blip>
          <a:stretch>
            <a:fillRect/>
          </a:stretch>
        </p:blipFill>
        <p:spPr>
          <a:xfrm>
            <a:off x="4982373" y="44760"/>
            <a:ext cx="14052308" cy="1362648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2743200" y="3835400"/>
            <a:ext cx="18897600" cy="6045200"/>
          </a:xfrm>
          <a:prstGeom prst="rect">
            <a:avLst/>
          </a:prstGeom>
          <a:ln w="12700">
            <a:miter lim="400000"/>
          </a:ln>
        </p:spPr>
      </p:pic>
      <p:pic>
        <p:nvPicPr>
          <p:cNvPr id="262" name="Image" descr="Image"/>
          <p:cNvPicPr>
            <a:picLocks noChangeAspect="1"/>
          </p:cNvPicPr>
          <p:nvPr/>
        </p:nvPicPr>
        <p:blipFill>
          <a:blip r:embed="rId3">
            <a:extLst/>
          </a:blip>
          <a:stretch>
            <a:fillRect/>
          </a:stretch>
        </p:blipFill>
        <p:spPr>
          <a:xfrm>
            <a:off x="3030550" y="1362729"/>
            <a:ext cx="8026401" cy="1143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age" descr="Image"/>
          <p:cNvPicPr>
            <a:picLocks noChangeAspect="1"/>
          </p:cNvPicPr>
          <p:nvPr/>
        </p:nvPicPr>
        <p:blipFill>
          <a:blip r:embed="rId2">
            <a:extLst/>
          </a:blip>
          <a:stretch>
            <a:fillRect/>
          </a:stretch>
        </p:blipFill>
        <p:spPr>
          <a:xfrm>
            <a:off x="7220953" y="0"/>
            <a:ext cx="9942094"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3111500" y="1638300"/>
            <a:ext cx="18161000" cy="104394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785675" y="1572579"/>
            <a:ext cx="22398601" cy="7657982"/>
          </a:xfrm>
          <a:prstGeom prst="rect">
            <a:avLst/>
          </a:prstGeom>
          <a:ln w="12700">
            <a:miter lim="400000"/>
          </a:ln>
        </p:spPr>
      </p:pic>
      <p:sp>
        <p:nvSpPr>
          <p:cNvPr id="267" name="source  : Enerdata,"/>
          <p:cNvSpPr txBox="1"/>
          <p:nvPr/>
        </p:nvSpPr>
        <p:spPr>
          <a:xfrm>
            <a:off x="16378480" y="10202754"/>
            <a:ext cx="4678488" cy="1447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4700">
                <a:solidFill>
                  <a:srgbClr val="000000"/>
                </a:solidFill>
                <a:latin typeface="Times New Roman"/>
                <a:ea typeface="Times New Roman"/>
                <a:cs typeface="Times New Roman"/>
                <a:sym typeface="Times New Roman"/>
              </a:defRPr>
            </a:lvl1pPr>
          </a:lstStyle>
          <a:p>
            <a:pPr/>
            <a:r>
              <a:t>source  : Enerdata,</a:t>
            </a:r>
            <a:endParaRPr i="0"/>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1"/>
          </p:cNvPicPr>
          <p:nvPr/>
        </p:nvPicPr>
        <p:blipFill>
          <a:blip r:embed="rId2">
            <a:extLst/>
          </a:blip>
          <a:stretch>
            <a:fillRect/>
          </a:stretch>
        </p:blipFill>
        <p:spPr>
          <a:xfrm>
            <a:off x="9040368" y="161582"/>
            <a:ext cx="11914797" cy="13392836"/>
          </a:xfrm>
          <a:prstGeom prst="rect">
            <a:avLst/>
          </a:prstGeom>
          <a:ln w="12700">
            <a:miter lim="400000"/>
          </a:ln>
        </p:spPr>
      </p:pic>
      <p:sp>
        <p:nvSpPr>
          <p:cNvPr id="270" name="Carte des chantiers d'éoliennes en mer prévues en France - Source : Ministère de la transition écologique"/>
          <p:cNvSpPr txBox="1"/>
          <p:nvPr/>
        </p:nvSpPr>
        <p:spPr>
          <a:xfrm>
            <a:off x="339206" y="811382"/>
            <a:ext cx="8156294"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500">
                <a:solidFill>
                  <a:srgbClr val="000000"/>
                </a:solidFill>
                <a:latin typeface="Times Roman"/>
                <a:ea typeface="Times Roman"/>
                <a:cs typeface="Times Roman"/>
                <a:sym typeface="Times Roman"/>
              </a:defRPr>
            </a:pPr>
            <a:r>
              <a:rPr b="1"/>
              <a:t>Carte des chantiers d'éoliennes en mer prévues en France</a:t>
            </a:r>
            <a:r>
              <a:t> - Source : Ministère de la transition écologique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tretch>
            <a:fillRect/>
          </a:stretch>
        </p:blipFill>
        <p:spPr>
          <a:xfrm>
            <a:off x="3213100" y="673100"/>
            <a:ext cx="17957800" cy="123698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Les éoliennes offshore à Saint-Nazaire (Loire-Atlantique)."/>
          <p:cNvSpPr txBox="1"/>
          <p:nvPr/>
        </p:nvSpPr>
        <p:spPr>
          <a:xfrm>
            <a:off x="1536240" y="901480"/>
            <a:ext cx="18867389"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Roman"/>
                <a:ea typeface="Times Roman"/>
                <a:cs typeface="Times Roman"/>
                <a:sym typeface="Times Roman"/>
              </a:defRPr>
            </a:pPr>
            <a:r>
              <a:t>Les éoliennes offshore à Saint-Nazaire (Loire-Atlantique).</a:t>
            </a:r>
          </a:p>
          <a:p>
            <a:pPr algn="l" defTabSz="457200">
              <a:defRPr sz="6000">
                <a:solidFill>
                  <a:srgbClr val="000000"/>
                </a:solidFill>
                <a:latin typeface="Times Roman"/>
                <a:ea typeface="Times Roman"/>
                <a:cs typeface="Times Roman"/>
                <a:sym typeface="Times Roman"/>
              </a:defRPr>
            </a:pPr>
          </a:p>
          <a:p>
            <a:pPr algn="l" defTabSz="457200">
              <a:defRPr sz="6000">
                <a:solidFill>
                  <a:srgbClr val="000000"/>
                </a:solidFill>
                <a:latin typeface="Times Roman"/>
                <a:ea typeface="Times Roman"/>
                <a:cs typeface="Times Roman"/>
                <a:sym typeface="Times Roman"/>
              </a:defRPr>
            </a:pPr>
          </a:p>
          <a:p>
            <a:pPr algn="l" defTabSz="457200">
              <a:defRPr sz="6000">
                <a:solidFill>
                  <a:srgbClr val="000000"/>
                </a:solidFill>
                <a:latin typeface="Times Roman"/>
                <a:ea typeface="Times Roman"/>
                <a:cs typeface="Times Roman"/>
                <a:sym typeface="Times Roman"/>
              </a:defRPr>
            </a:pPr>
          </a:p>
        </p:txBody>
      </p:sp>
      <p:pic>
        <p:nvPicPr>
          <p:cNvPr id="275" name="Image" descr="Image"/>
          <p:cNvPicPr>
            <a:picLocks noChangeAspect="1"/>
          </p:cNvPicPr>
          <p:nvPr/>
        </p:nvPicPr>
        <p:blipFill>
          <a:blip r:embed="rId2">
            <a:extLst/>
          </a:blip>
          <a:stretch>
            <a:fillRect/>
          </a:stretch>
        </p:blipFill>
        <p:spPr>
          <a:xfrm>
            <a:off x="895561" y="5431606"/>
            <a:ext cx="13104138" cy="6451953"/>
          </a:xfrm>
          <a:prstGeom prst="rect">
            <a:avLst/>
          </a:prstGeom>
          <a:ln w="12700">
            <a:miter lim="400000"/>
          </a:ln>
        </p:spPr>
      </p:pic>
      <p:pic>
        <p:nvPicPr>
          <p:cNvPr id="276" name="Image" descr="Image"/>
          <p:cNvPicPr>
            <a:picLocks noChangeAspect="1"/>
          </p:cNvPicPr>
          <p:nvPr/>
        </p:nvPicPr>
        <p:blipFill>
          <a:blip r:embed="rId3">
            <a:extLst/>
          </a:blip>
          <a:stretch>
            <a:fillRect/>
          </a:stretch>
        </p:blipFill>
        <p:spPr>
          <a:xfrm>
            <a:off x="12599928" y="5705231"/>
            <a:ext cx="12834526" cy="5904703"/>
          </a:xfrm>
          <a:prstGeom prst="rect">
            <a:avLst/>
          </a:prstGeom>
          <a:ln w="12700">
            <a:miter lim="400000"/>
          </a:ln>
        </p:spPr>
      </p:pic>
      <p:pic>
        <p:nvPicPr>
          <p:cNvPr id="277" name="Image" descr="Image"/>
          <p:cNvPicPr>
            <a:picLocks noChangeAspect="1"/>
          </p:cNvPicPr>
          <p:nvPr/>
        </p:nvPicPr>
        <p:blipFill>
          <a:blip r:embed="rId4">
            <a:extLst/>
          </a:blip>
          <a:stretch>
            <a:fillRect/>
          </a:stretch>
        </p:blipFill>
        <p:spPr>
          <a:xfrm>
            <a:off x="7910565" y="2435257"/>
            <a:ext cx="6654801" cy="26162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2978180" y="3826483"/>
            <a:ext cx="19183498" cy="9626713"/>
          </a:xfrm>
          <a:prstGeom prst="rect">
            <a:avLst/>
          </a:prstGeom>
          <a:ln w="12700">
            <a:miter lim="400000"/>
          </a:ln>
        </p:spPr>
      </p:pic>
      <p:sp>
        <p:nvSpPr>
          <p:cNvPr id="280" name="Régions du monde où la présence d’hydrates de méthane est avérée par des prélèvements (ronds vides) ou supposée par le biais d’analyses sismiques ou d’analyses de puits dans lesquelles des carottes ont été prélevées (ronds pleins)."/>
          <p:cNvSpPr txBox="1"/>
          <p:nvPr/>
        </p:nvSpPr>
        <p:spPr>
          <a:xfrm>
            <a:off x="1251883" y="180937"/>
            <a:ext cx="22636094"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000">
                <a:solidFill>
                  <a:srgbClr val="000000"/>
                </a:solidFill>
                <a:latin typeface="Times Roman"/>
                <a:ea typeface="Times Roman"/>
                <a:cs typeface="Times Roman"/>
                <a:sym typeface="Times Roman"/>
              </a:defRPr>
            </a:pPr>
            <a:r>
              <a:t>Régions du monde où la présence d’</a:t>
            </a:r>
            <a:r>
              <a:rPr b="1"/>
              <a:t>hydrates de méthane</a:t>
            </a:r>
            <a:r>
              <a:t> est avérée par des prélèvements (ronds vides) ou supposée par le biais d’analyses sismiques ou d’analyses de puits dans lesquelles des carottes ont été prélevées (ronds pleins).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2587951" y="1003394"/>
            <a:ext cx="17762964" cy="13031708"/>
          </a:xfrm>
          <a:prstGeom prst="rect">
            <a:avLst/>
          </a:prstGeom>
          <a:ln w="12700">
            <a:miter lim="400000"/>
          </a:ln>
        </p:spPr>
      </p:pic>
      <p:sp>
        <p:nvSpPr>
          <p:cNvPr id="283" name="Les ressources maritimes dans le monde"/>
          <p:cNvSpPr txBox="1"/>
          <p:nvPr/>
        </p:nvSpPr>
        <p:spPr>
          <a:xfrm>
            <a:off x="4589256" y="79356"/>
            <a:ext cx="13145692"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Roman"/>
                <a:ea typeface="Times Roman"/>
                <a:cs typeface="Times Roman"/>
                <a:sym typeface="Times Roman"/>
              </a:defRPr>
            </a:lvl1pPr>
          </a:lstStyle>
          <a:p>
            <a:pPr/>
            <a:r>
              <a:t>Les ressources maritimes dans le monde</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2">
            <a:extLst/>
          </a:blip>
          <a:stretch>
            <a:fillRect/>
          </a:stretch>
        </p:blipFill>
        <p:spPr>
          <a:xfrm>
            <a:off x="2531984" y="771632"/>
            <a:ext cx="19320032" cy="13649244"/>
          </a:xfrm>
          <a:prstGeom prst="rect">
            <a:avLst/>
          </a:prstGeom>
          <a:ln w="12700">
            <a:miter lim="400000"/>
          </a:ln>
        </p:spPr>
      </p:pic>
      <p:sp>
        <p:nvSpPr>
          <p:cNvPr id="286" name="C. L’Arctique : nouvelle frontière économique et stratégique"/>
          <p:cNvSpPr txBox="1"/>
          <p:nvPr/>
        </p:nvSpPr>
        <p:spPr>
          <a:xfrm>
            <a:off x="1049134" y="-4967"/>
            <a:ext cx="16423073" cy="165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Roman"/>
                <a:ea typeface="Times Roman"/>
                <a:cs typeface="Times Roman"/>
                <a:sym typeface="Times Roman"/>
              </a:defRPr>
            </a:lvl1pPr>
          </a:lstStyle>
          <a:p>
            <a:pPr/>
            <a:r>
              <a:t>C. L’Arctique : nouvelle frontière économique et stratégique</a:t>
            </a:r>
            <a:endParaRPr b="0"/>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nvPicPr>
        <p:blipFill>
          <a:blip r:embed="rId2">
            <a:extLst/>
          </a:blip>
          <a:stretch>
            <a:fillRect/>
          </a:stretch>
        </p:blipFill>
        <p:spPr>
          <a:xfrm>
            <a:off x="2495550" y="0"/>
            <a:ext cx="193929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0" y="263937"/>
            <a:ext cx="24384001" cy="6790482"/>
          </a:xfrm>
          <a:prstGeom prst="rect">
            <a:avLst/>
          </a:prstGeom>
          <a:ln w="12700">
            <a:miter lim="400000"/>
          </a:ln>
        </p:spPr>
      </p:pic>
      <p:sp>
        <p:nvSpPr>
          <p:cNvPr id="291" name="« C'est une nouvelle qui devrait faire frémir les écologistes. La société d'exploitation minière KoBold Metals, soutenue par les trois milliardaires Michael Bloomberg, Jeff Bezos et Bill Gates, a signé cette semaine un accord avec Bluejay Mining (RU)pour"/>
          <p:cNvSpPr txBox="1"/>
          <p:nvPr/>
        </p:nvSpPr>
        <p:spPr>
          <a:xfrm>
            <a:off x="2785229" y="7333701"/>
            <a:ext cx="18813542"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4500">
                <a:solidFill>
                  <a:srgbClr val="000000"/>
                </a:solidFill>
                <a:latin typeface="Times Roman"/>
                <a:ea typeface="Times Roman"/>
                <a:cs typeface="Times Roman"/>
                <a:sym typeface="Times Roman"/>
              </a:defRPr>
            </a:pPr>
            <a:r>
              <a:t>« C'est une nouvelle qui devrait faire frémir les écologistes. La société d'exploitation minière KoBold Metals, soutenue par les trois milliardaires Michael Bloomberg, Jeff Bezos et Bill Gates, a signé cette semaine un accord avec Bluejay Mining (RU)pour l'extraction de ressources naturelles rares au Groenland, nécessaires pour les véhicules électriques. En ligne de mire, le nickel, le cuivre, le cobalt et le platine. »</a:t>
            </a:r>
          </a:p>
          <a:p>
            <a:pPr algn="r" defTabSz="457200">
              <a:defRPr sz="4500">
                <a:solidFill>
                  <a:srgbClr val="000000"/>
                </a:solidFill>
                <a:latin typeface="Times Roman"/>
                <a:ea typeface="Times Roman"/>
                <a:cs typeface="Times Roman"/>
                <a:sym typeface="Times Roman"/>
              </a:defRPr>
            </a:pPr>
          </a:p>
          <a:p>
            <a:pPr algn="r" defTabSz="457200">
              <a:defRPr sz="4500">
                <a:solidFill>
                  <a:srgbClr val="000000"/>
                </a:solidFill>
                <a:latin typeface="Times Roman"/>
                <a:ea typeface="Times Roman"/>
                <a:cs typeface="Times Roman"/>
                <a:sym typeface="Times Roman"/>
              </a:defRPr>
            </a:pPr>
            <a:r>
              <a:rPr i="1"/>
              <a:t>Les Échos</a:t>
            </a:r>
            <a:r>
              <a:t>, aout 2021.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extLst/>
          </a:blip>
          <a:stretch>
            <a:fillRect/>
          </a:stretch>
        </p:blipFill>
        <p:spPr>
          <a:xfrm>
            <a:off x="2824975" y="0"/>
            <a:ext cx="1873405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2">
            <a:extLst/>
          </a:blip>
          <a:stretch>
            <a:fillRect/>
          </a:stretch>
        </p:blipFill>
        <p:spPr>
          <a:xfrm>
            <a:off x="155218" y="0"/>
            <a:ext cx="14252621" cy="13716001"/>
          </a:xfrm>
          <a:prstGeom prst="rect">
            <a:avLst/>
          </a:prstGeom>
          <a:ln w="12700">
            <a:miter lim="400000"/>
          </a:ln>
        </p:spPr>
      </p:pic>
      <p:sp>
        <p:nvSpPr>
          <p:cNvPr id="294" name="Source : Le Monde, 27 octobre 2018…"/>
          <p:cNvSpPr txBox="1"/>
          <p:nvPr/>
        </p:nvSpPr>
        <p:spPr>
          <a:xfrm>
            <a:off x="14645723" y="1113496"/>
            <a:ext cx="9144368" cy="10059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solidFill>
                  <a:srgbClr val="000000"/>
                </a:solidFill>
                <a:latin typeface="Times Roman"/>
                <a:ea typeface="Times Roman"/>
                <a:cs typeface="Times Roman"/>
                <a:sym typeface="Times Roman"/>
              </a:defRPr>
            </a:pPr>
            <a:r>
              <a:t>Source : </a:t>
            </a:r>
            <a:r>
              <a:rPr i="1"/>
              <a:t>Le Monde</a:t>
            </a:r>
            <a:r>
              <a:t>, 27 octobre 2018</a:t>
            </a:r>
          </a:p>
          <a:p>
            <a:pPr algn="l" defTabSz="457200">
              <a:defRPr sz="4500">
                <a:solidFill>
                  <a:srgbClr val="000000"/>
                </a:solidFill>
                <a:latin typeface="Times Roman"/>
                <a:ea typeface="Times Roman"/>
                <a:cs typeface="Times Roman"/>
                <a:sym typeface="Times Roman"/>
              </a:defRPr>
            </a:pPr>
          </a:p>
          <a:p>
            <a:pPr algn="l" defTabSz="457200">
              <a:defRPr sz="4500">
                <a:solidFill>
                  <a:srgbClr val="000000"/>
                </a:solidFill>
                <a:latin typeface="Times Roman"/>
                <a:ea typeface="Times Roman"/>
                <a:cs typeface="Times Roman"/>
                <a:sym typeface="Times Roman"/>
              </a:defRPr>
            </a:pPr>
            <a:r>
              <a:t>Article de Marie de Vergès : </a:t>
            </a:r>
          </a:p>
          <a:p>
            <a:pPr algn="l" defTabSz="457200">
              <a:spcBef>
                <a:spcPts val="1600"/>
              </a:spcBef>
              <a:defRPr b="1" sz="4500">
                <a:solidFill>
                  <a:srgbClr val="000000"/>
                </a:solidFill>
                <a:latin typeface="Times Roman"/>
                <a:ea typeface="Times Roman"/>
                <a:cs typeface="Times Roman"/>
                <a:sym typeface="Times Roman"/>
              </a:defRPr>
            </a:pPr>
            <a:r>
              <a:t>« Transport maritime : les nouvelles routes polaires ne devraient pas bouleverser le commerce mondial »</a:t>
            </a:r>
          </a:p>
          <a:p>
            <a:pPr algn="l" defTabSz="457200">
              <a:spcBef>
                <a:spcPts val="1200"/>
              </a:spcBef>
              <a:defRPr i="1" sz="1200">
                <a:solidFill>
                  <a:srgbClr val="000000"/>
                </a:solidFill>
                <a:latin typeface="Times Roman"/>
                <a:ea typeface="Times Roman"/>
                <a:cs typeface="Times Roman"/>
                <a:sym typeface="Times Roman"/>
              </a:defRPr>
            </a:pPr>
            <a:r>
              <a:rPr sz="4500"/>
              <a:t>L’ouverture de nouvelles routes maritimes au pôle Nord du fait du réchauffement climatique n’aura qu’une conséquence modeste sur le commerce, selon le Centre d’études prospectives et d’informations internationales. </a:t>
            </a:r>
            <a:endParaRPr sz="4500"/>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extLst/>
          </a:blip>
          <a:stretch>
            <a:fillRect/>
          </a:stretch>
        </p:blipFill>
        <p:spPr>
          <a:xfrm>
            <a:off x="8093295" y="0"/>
            <a:ext cx="12574745" cy="13716001"/>
          </a:xfrm>
          <a:prstGeom prst="rect">
            <a:avLst/>
          </a:prstGeom>
          <a:ln w="12700">
            <a:miter lim="400000"/>
          </a:ln>
        </p:spPr>
      </p:pic>
      <p:pic>
        <p:nvPicPr>
          <p:cNvPr id="297" name="Image" descr="Image"/>
          <p:cNvPicPr>
            <a:picLocks noChangeAspect="1"/>
          </p:cNvPicPr>
          <p:nvPr/>
        </p:nvPicPr>
        <p:blipFill>
          <a:blip r:embed="rId3">
            <a:extLst/>
          </a:blip>
          <a:stretch>
            <a:fillRect/>
          </a:stretch>
        </p:blipFill>
        <p:spPr>
          <a:xfrm>
            <a:off x="954648" y="1425702"/>
            <a:ext cx="5892801" cy="314960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rcRect l="0" t="13809" r="5450" b="0"/>
          <a:stretch>
            <a:fillRect/>
          </a:stretch>
        </p:blipFill>
        <p:spPr>
          <a:xfrm>
            <a:off x="3759200" y="2280229"/>
            <a:ext cx="15946263" cy="10902371"/>
          </a:xfrm>
          <a:prstGeom prst="rect">
            <a:avLst/>
          </a:prstGeom>
          <a:ln w="12700">
            <a:miter lim="400000"/>
          </a:ln>
        </p:spPr>
      </p:pic>
      <p:sp>
        <p:nvSpPr>
          <p:cNvPr id="300" name="Les Russes ont planté leur drapeau dans le fond de l'Arctique le 2 août 2007."/>
          <p:cNvSpPr txBox="1"/>
          <p:nvPr/>
        </p:nvSpPr>
        <p:spPr>
          <a:xfrm>
            <a:off x="2008148" y="663892"/>
            <a:ext cx="21693790"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500">
                <a:solidFill>
                  <a:srgbClr val="000000"/>
                </a:solidFill>
                <a:latin typeface="Times Roman"/>
                <a:ea typeface="Times Roman"/>
                <a:cs typeface="Times Roman"/>
                <a:sym typeface="Times Roman"/>
              </a:defRPr>
            </a:lvl1pPr>
          </a:lstStyle>
          <a:p>
            <a:pPr/>
            <a:r>
              <a:t>Les Russes ont planté leur drapeau dans le fond de l'Arctique le 2 août 2007.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Image" descr="Image"/>
          <p:cNvPicPr>
            <a:picLocks noChangeAspect="1"/>
          </p:cNvPicPr>
          <p:nvPr/>
        </p:nvPicPr>
        <p:blipFill>
          <a:blip r:embed="rId2">
            <a:extLst/>
          </a:blip>
          <a:stretch>
            <a:fillRect/>
          </a:stretch>
        </p:blipFill>
        <p:spPr>
          <a:xfrm>
            <a:off x="6788470" y="0"/>
            <a:ext cx="1080706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tretch>
            <a:fillRect/>
          </a:stretch>
        </p:blipFill>
        <p:spPr>
          <a:xfrm>
            <a:off x="512457" y="19261"/>
            <a:ext cx="24257001" cy="6045201"/>
          </a:xfrm>
          <a:prstGeom prst="rect">
            <a:avLst/>
          </a:prstGeom>
          <a:ln w="12700">
            <a:miter lim="400000"/>
          </a:ln>
        </p:spPr>
      </p:pic>
      <p:pic>
        <p:nvPicPr>
          <p:cNvPr id="305" name="Image" descr="Image"/>
          <p:cNvPicPr>
            <a:picLocks noChangeAspect="1"/>
          </p:cNvPicPr>
          <p:nvPr/>
        </p:nvPicPr>
        <p:blipFill>
          <a:blip r:embed="rId3">
            <a:extLst/>
          </a:blip>
          <a:stretch>
            <a:fillRect/>
          </a:stretch>
        </p:blipFill>
        <p:spPr>
          <a:xfrm>
            <a:off x="5351169" y="3845583"/>
            <a:ext cx="13681662" cy="9799537"/>
          </a:xfrm>
          <a:prstGeom prst="rect">
            <a:avLst/>
          </a:prstGeom>
          <a:ln w="12700">
            <a:miter lim="400000"/>
          </a:ln>
        </p:spPr>
      </p:pic>
      <p:sp>
        <p:nvSpPr>
          <p:cNvPr id="306" name="15 mars 2023"/>
          <p:cNvSpPr txBox="1"/>
          <p:nvPr/>
        </p:nvSpPr>
        <p:spPr>
          <a:xfrm>
            <a:off x="1394008" y="7683670"/>
            <a:ext cx="3087186" cy="13230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300">
                <a:solidFill>
                  <a:srgbClr val="000000"/>
                </a:solidFill>
                <a:latin typeface="Times New Roman"/>
                <a:ea typeface="Times New Roman"/>
                <a:cs typeface="Times New Roman"/>
                <a:sym typeface="Times New Roman"/>
              </a:defRPr>
            </a:lvl1pPr>
          </a:lstStyle>
          <a:p>
            <a:pPr/>
            <a:r>
              <a:t>15 mars 2023</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a:extLst/>
          </a:blip>
          <a:stretch>
            <a:fillRect/>
          </a:stretch>
        </p:blipFill>
        <p:spPr>
          <a:xfrm>
            <a:off x="1849033" y="1881473"/>
            <a:ext cx="20375982" cy="893075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extLst/>
          </a:blip>
          <a:stretch>
            <a:fillRect/>
          </a:stretch>
        </p:blipFill>
        <p:spPr>
          <a:xfrm>
            <a:off x="1742749" y="257975"/>
            <a:ext cx="17475201" cy="7924801"/>
          </a:xfrm>
          <a:prstGeom prst="rect">
            <a:avLst/>
          </a:prstGeom>
          <a:ln w="12700">
            <a:miter lim="400000"/>
          </a:ln>
        </p:spPr>
      </p:pic>
      <p:pic>
        <p:nvPicPr>
          <p:cNvPr id="311" name="Image" descr="Image"/>
          <p:cNvPicPr>
            <a:picLocks noChangeAspect="1"/>
          </p:cNvPicPr>
          <p:nvPr/>
        </p:nvPicPr>
        <p:blipFill>
          <a:blip r:embed="rId3">
            <a:extLst/>
          </a:blip>
          <a:stretch>
            <a:fillRect/>
          </a:stretch>
        </p:blipFill>
        <p:spPr>
          <a:xfrm>
            <a:off x="1425249" y="8021898"/>
            <a:ext cx="18110201" cy="533400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2">
            <a:extLst/>
          </a:blip>
          <a:stretch>
            <a:fillRect/>
          </a:stretch>
        </p:blipFill>
        <p:spPr>
          <a:xfrm>
            <a:off x="873830" y="79839"/>
            <a:ext cx="19100801" cy="6934201"/>
          </a:xfrm>
          <a:prstGeom prst="rect">
            <a:avLst/>
          </a:prstGeom>
          <a:ln w="12700">
            <a:miter lim="400000"/>
          </a:ln>
        </p:spPr>
      </p:pic>
      <p:pic>
        <p:nvPicPr>
          <p:cNvPr id="314" name="Image" descr="Image"/>
          <p:cNvPicPr>
            <a:picLocks noChangeAspect="1"/>
          </p:cNvPicPr>
          <p:nvPr/>
        </p:nvPicPr>
        <p:blipFill>
          <a:blip r:embed="rId3">
            <a:extLst/>
          </a:blip>
          <a:stretch>
            <a:fillRect/>
          </a:stretch>
        </p:blipFill>
        <p:spPr>
          <a:xfrm>
            <a:off x="560115" y="7024108"/>
            <a:ext cx="18186401" cy="39624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extLst/>
          </a:blip>
          <a:stretch>
            <a:fillRect/>
          </a:stretch>
        </p:blipFill>
        <p:spPr>
          <a:xfrm>
            <a:off x="2291246" y="2574767"/>
            <a:ext cx="19147921" cy="636411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2">
            <a:extLst/>
          </a:blip>
          <a:stretch>
            <a:fillRect/>
          </a:stretch>
        </p:blipFill>
        <p:spPr>
          <a:xfrm>
            <a:off x="2056944" y="1975522"/>
            <a:ext cx="20270112" cy="976495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Les limites des espaces maritimes selon la convention de Montego Bay"/>
          <p:cNvSpPr txBox="1"/>
          <p:nvPr/>
        </p:nvSpPr>
        <p:spPr>
          <a:xfrm>
            <a:off x="1115417" y="762452"/>
            <a:ext cx="22153166"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500">
                <a:solidFill>
                  <a:srgbClr val="000000"/>
                </a:solidFill>
                <a:latin typeface="Times Roman"/>
                <a:ea typeface="Times Roman"/>
                <a:cs typeface="Times Roman"/>
                <a:sym typeface="Times Roman"/>
              </a:defRPr>
            </a:lvl1pPr>
          </a:lstStyle>
          <a:p>
            <a:pPr/>
            <a:r>
              <a:t>Les limites des espaces maritimes selon la convention de Montego Bay</a:t>
            </a:r>
          </a:p>
        </p:txBody>
      </p:sp>
      <p:pic>
        <p:nvPicPr>
          <p:cNvPr id="163" name="Image" descr="Image"/>
          <p:cNvPicPr>
            <a:picLocks noChangeAspect="1"/>
          </p:cNvPicPr>
          <p:nvPr/>
        </p:nvPicPr>
        <p:blipFill>
          <a:blip r:embed="rId2">
            <a:extLst/>
          </a:blip>
          <a:stretch>
            <a:fillRect/>
          </a:stretch>
        </p:blipFill>
        <p:spPr>
          <a:xfrm>
            <a:off x="2048338" y="2265247"/>
            <a:ext cx="20547876" cy="99302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extLst/>
          </a:blip>
          <a:stretch>
            <a:fillRect/>
          </a:stretch>
        </p:blipFill>
        <p:spPr>
          <a:xfrm>
            <a:off x="1370193" y="1542800"/>
            <a:ext cx="21435958" cy="10528409"/>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2">
            <a:extLst/>
          </a:blip>
          <a:stretch>
            <a:fillRect/>
          </a:stretch>
        </p:blipFill>
        <p:spPr>
          <a:xfrm>
            <a:off x="1936508" y="122659"/>
            <a:ext cx="17424401" cy="6680201"/>
          </a:xfrm>
          <a:prstGeom prst="rect">
            <a:avLst/>
          </a:prstGeom>
          <a:ln w="12700">
            <a:miter lim="400000"/>
          </a:ln>
        </p:spPr>
      </p:pic>
      <p:pic>
        <p:nvPicPr>
          <p:cNvPr id="323" name="Image" descr="Image"/>
          <p:cNvPicPr>
            <a:picLocks noChangeAspect="1"/>
          </p:cNvPicPr>
          <p:nvPr/>
        </p:nvPicPr>
        <p:blipFill>
          <a:blip r:embed="rId3">
            <a:extLst/>
          </a:blip>
          <a:stretch>
            <a:fillRect/>
          </a:stretch>
        </p:blipFill>
        <p:spPr>
          <a:xfrm>
            <a:off x="1990567" y="6682743"/>
            <a:ext cx="17907001" cy="6553201"/>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2896798" y="6792585"/>
            <a:ext cx="19151601" cy="5181601"/>
          </a:xfrm>
          <a:prstGeom prst="rect">
            <a:avLst/>
          </a:prstGeom>
          <a:ln w="12700">
            <a:miter lim="400000"/>
          </a:ln>
        </p:spPr>
      </p:pic>
      <p:pic>
        <p:nvPicPr>
          <p:cNvPr id="326" name="Image" descr="Image"/>
          <p:cNvPicPr>
            <a:picLocks noChangeAspect="1"/>
          </p:cNvPicPr>
          <p:nvPr/>
        </p:nvPicPr>
        <p:blipFill>
          <a:blip r:embed="rId3">
            <a:extLst/>
          </a:blip>
          <a:stretch>
            <a:fillRect/>
          </a:stretch>
        </p:blipFill>
        <p:spPr>
          <a:xfrm>
            <a:off x="2044700" y="119999"/>
            <a:ext cx="20294600" cy="6883401"/>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1"/>
          </p:cNvPicPr>
          <p:nvPr/>
        </p:nvPicPr>
        <p:blipFill>
          <a:blip r:embed="rId2">
            <a:extLst/>
          </a:blip>
          <a:stretch>
            <a:fillRect/>
          </a:stretch>
        </p:blipFill>
        <p:spPr>
          <a:xfrm>
            <a:off x="8859747" y="0"/>
            <a:ext cx="6664505"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II. L'espace et le cyberespace, terrains de rivalités géopolitiques…"/>
          <p:cNvSpPr txBox="1"/>
          <p:nvPr/>
        </p:nvSpPr>
        <p:spPr>
          <a:xfrm>
            <a:off x="1833117" y="2066299"/>
            <a:ext cx="20717765" cy="7955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II. L'espace et le cyberespace, terrains de rivalités géopolitiques</a:t>
            </a:r>
          </a:p>
          <a:p>
            <a:pPr algn="l" defTabSz="457200">
              <a:defRPr b="1" sz="6000">
                <a:solidFill>
                  <a:srgbClr val="000000"/>
                </a:solidFill>
                <a:latin typeface="Times New Roman"/>
                <a:ea typeface="Times New Roman"/>
                <a:cs typeface="Times New Roman"/>
                <a:sym typeface="Times New Roman"/>
              </a:defRPr>
            </a:pPr>
          </a:p>
          <a:p>
            <a:pPr marL="11112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La conquête de l’espace, enjeu de puissance</a:t>
            </a:r>
          </a:p>
          <a:p>
            <a:pPr algn="l" defTabSz="457200">
              <a:defRPr sz="6000">
                <a:solidFill>
                  <a:srgbClr val="000000"/>
                </a:solidFill>
                <a:latin typeface="Times New Roman"/>
                <a:ea typeface="Times New Roman"/>
                <a:cs typeface="Times New Roman"/>
                <a:sym typeface="Times New Roman"/>
              </a:defRPr>
            </a:pP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L’avancée du programme spatial américain face à des ambitions montantes</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Les usages de l’espace</a:t>
            </a:r>
          </a:p>
          <a:p>
            <a:pPr marL="1111250" indent="-1111250" algn="l" defTabSz="457200">
              <a:buSzPct val="100000"/>
              <a:buAutoNum type="arabicParenR" startAt="1"/>
              <a:defRPr sz="6000">
                <a:solidFill>
                  <a:srgbClr val="000000"/>
                </a:solidFill>
                <a:latin typeface="Times New Roman"/>
                <a:ea typeface="Times New Roman"/>
                <a:cs typeface="Times New Roman"/>
                <a:sym typeface="Times New Roman"/>
              </a:defRPr>
            </a:pPr>
            <a:r>
              <a:t>Coopérations et réglementations : un bilan mitigé</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tretch>
            <a:fillRect/>
          </a:stretch>
        </p:blipFill>
        <p:spPr>
          <a:xfrm>
            <a:off x="954034" y="1247799"/>
            <a:ext cx="21860143" cy="11220402"/>
          </a:xfrm>
          <a:prstGeom prst="rect">
            <a:avLst/>
          </a:prstGeom>
          <a:ln w="12700">
            <a:miter lim="400000"/>
          </a:ln>
        </p:spPr>
      </p:pic>
      <p:pic>
        <p:nvPicPr>
          <p:cNvPr id="333" name="Image" descr="Image"/>
          <p:cNvPicPr>
            <a:picLocks noChangeAspect="1"/>
          </p:cNvPicPr>
          <p:nvPr/>
        </p:nvPicPr>
        <p:blipFill>
          <a:blip r:embed="rId3">
            <a:extLst/>
          </a:blip>
          <a:stretch>
            <a:fillRect/>
          </a:stretch>
        </p:blipFill>
        <p:spPr>
          <a:xfrm>
            <a:off x="913439" y="12574815"/>
            <a:ext cx="24384001" cy="1166699"/>
          </a:xfrm>
          <a:prstGeom prst="rect">
            <a:avLst/>
          </a:prstGeom>
          <a:ln w="12700">
            <a:miter lim="400000"/>
          </a:ln>
        </p:spPr>
      </p:pic>
      <p:sp>
        <p:nvSpPr>
          <p:cNvPr id="334" name="Traité de l'espace, 1967"/>
          <p:cNvSpPr txBox="1"/>
          <p:nvPr/>
        </p:nvSpPr>
        <p:spPr>
          <a:xfrm>
            <a:off x="8045977" y="140159"/>
            <a:ext cx="7676258"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Traité de l'espace, 1967</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 Mais je vous dis que nous sommes devant une Nouvelle Frontière [...], que nous le voulions ou non. Au-delà de cette frontière, s'étendent les domaines inexplorés de la science et de l'espace, des problèmes non résolus de paix et de guerre, des poches d"/>
          <p:cNvSpPr txBox="1"/>
          <p:nvPr/>
        </p:nvSpPr>
        <p:spPr>
          <a:xfrm>
            <a:off x="1763747" y="3506924"/>
            <a:ext cx="20856506"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5500">
                <a:solidFill>
                  <a:srgbClr val="000000"/>
                </a:solidFill>
                <a:latin typeface="Times Roman"/>
                <a:ea typeface="Times Roman"/>
                <a:cs typeface="Times Roman"/>
                <a:sym typeface="Times Roman"/>
              </a:defRPr>
            </a:pPr>
            <a:r>
              <a:t>« Mais je vous dis que nous sommes devant une </a:t>
            </a:r>
            <a:r>
              <a:rPr b="1"/>
              <a:t>Nouvelle Frontière</a:t>
            </a:r>
            <a:r>
              <a:t> [...], que nous le voulions ou non. Au-delà de cette frontière, s'étendent les domaines inexplorés de la science et de </a:t>
            </a:r>
            <a:r>
              <a:rPr b="1"/>
              <a:t>l'espace</a:t>
            </a:r>
            <a:r>
              <a:t>, des problèmes non résolus de paix et de guerre, des poches d'ignorance et de préjugés non encore réduites, et les questions laissées sans réponse de la pauvreté et des surplus. » </a:t>
            </a:r>
          </a:p>
        </p:txBody>
      </p:sp>
      <p:sp>
        <p:nvSpPr>
          <p:cNvPr id="337" name="John F.  Kennedy, discours de la «  Nouvelle Frontière  », 15  juillet 1960."/>
          <p:cNvSpPr txBox="1"/>
          <p:nvPr/>
        </p:nvSpPr>
        <p:spPr>
          <a:xfrm>
            <a:off x="2344250" y="766822"/>
            <a:ext cx="19217074" cy="2698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000">
                <a:solidFill>
                  <a:srgbClr val="000000"/>
                </a:solidFill>
                <a:latin typeface="Times New Roman"/>
                <a:ea typeface="Times New Roman"/>
                <a:cs typeface="Times New Roman"/>
                <a:sym typeface="Times New Roman"/>
              </a:defRPr>
            </a:pPr>
            <a:r>
              <a:t>John F.  Kennedy, </a:t>
            </a:r>
            <a:r>
              <a:rPr b="1"/>
              <a:t>discours de la «  Nouvelle Frontière  »</a:t>
            </a:r>
            <a:r>
              <a:t>, 15  juillet 1960.</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La compétition spatiale pendant la Guerre froide. Principaux jalons :…"/>
          <p:cNvSpPr txBox="1"/>
          <p:nvPr/>
        </p:nvSpPr>
        <p:spPr>
          <a:xfrm>
            <a:off x="1196948" y="385963"/>
            <a:ext cx="21384658" cy="136736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500">
                <a:solidFill>
                  <a:srgbClr val="000000"/>
                </a:solidFill>
                <a:latin typeface="Times New Roman"/>
                <a:ea typeface="Times New Roman"/>
                <a:cs typeface="Times New Roman"/>
                <a:sym typeface="Times New Roman"/>
              </a:defRPr>
            </a:pPr>
            <a:r>
              <a:t>La compétition spatiale pendant la Guerre froide. Principaux jalons : </a:t>
            </a:r>
          </a:p>
          <a:p>
            <a:pPr algn="l" defTabSz="457200">
              <a:defRPr b="1" sz="5500">
                <a:solidFill>
                  <a:srgbClr val="000000"/>
                </a:solidFill>
                <a:latin typeface="Times New Roman"/>
                <a:ea typeface="Times New Roman"/>
                <a:cs typeface="Times New Roman"/>
                <a:sym typeface="Times New Roman"/>
              </a:defRPr>
            </a:pPr>
          </a:p>
          <a:p>
            <a:pPr algn="l" defTabSz="457200">
              <a:defRPr sz="5500">
                <a:solidFill>
                  <a:srgbClr val="000000"/>
                </a:solidFill>
                <a:latin typeface="Times New Roman"/>
                <a:ea typeface="Times New Roman"/>
                <a:cs typeface="Times New Roman"/>
                <a:sym typeface="Times New Roman"/>
              </a:defRPr>
            </a:pPr>
            <a:r>
              <a:t>1957  : </a:t>
            </a:r>
            <a:r>
              <a:rPr i="1"/>
              <a:t>Spoutnik</a:t>
            </a:r>
            <a:r>
              <a:t>, premier satellite artificiel, soviétique. </a:t>
            </a:r>
          </a:p>
          <a:p>
            <a:pPr algn="l" defTabSz="457200">
              <a:defRPr sz="5500">
                <a:solidFill>
                  <a:srgbClr val="000000"/>
                </a:solidFill>
                <a:latin typeface="Times New Roman"/>
                <a:ea typeface="Times New Roman"/>
                <a:cs typeface="Times New Roman"/>
                <a:sym typeface="Times New Roman"/>
              </a:defRPr>
            </a:pPr>
            <a:r>
              <a:t>1958  : </a:t>
            </a:r>
            <a:r>
              <a:rPr i="1"/>
              <a:t>Explorer</a:t>
            </a:r>
            <a:r>
              <a:t>, premier satellite américain  ; création de la NASA.</a:t>
            </a:r>
          </a:p>
          <a:p>
            <a:pPr algn="l" defTabSz="457200">
              <a:defRPr sz="5500">
                <a:solidFill>
                  <a:srgbClr val="000000"/>
                </a:solidFill>
                <a:latin typeface="Times New Roman"/>
                <a:ea typeface="Times New Roman"/>
                <a:cs typeface="Times New Roman"/>
                <a:sym typeface="Times New Roman"/>
              </a:defRPr>
            </a:pPr>
            <a:r>
              <a:t>1959  : première sonde spatiale vers la lune, programme </a:t>
            </a:r>
            <a:r>
              <a:rPr i="1"/>
              <a:t>Luna</a:t>
            </a:r>
            <a:r>
              <a:t> (URSS)</a:t>
            </a:r>
          </a:p>
          <a:p>
            <a:pPr algn="l" defTabSz="457200">
              <a:defRPr sz="5500">
                <a:solidFill>
                  <a:srgbClr val="000000"/>
                </a:solidFill>
                <a:latin typeface="Times New Roman"/>
                <a:ea typeface="Times New Roman"/>
                <a:cs typeface="Times New Roman"/>
                <a:sym typeface="Times New Roman"/>
              </a:defRPr>
            </a:pPr>
            <a:r>
              <a:t>1961  : premier homme dans l'espace, Youri Gagarine (URSS).</a:t>
            </a:r>
          </a:p>
          <a:p>
            <a:pPr algn="l" defTabSz="457200">
              <a:defRPr sz="5500">
                <a:solidFill>
                  <a:srgbClr val="000000"/>
                </a:solidFill>
                <a:latin typeface="Times New Roman"/>
                <a:ea typeface="Times New Roman"/>
                <a:cs typeface="Times New Roman"/>
                <a:sym typeface="Times New Roman"/>
              </a:defRPr>
            </a:pPr>
            <a:r>
              <a:t>21 juillet 1969  : programme spatial Apollo, premiers pas sur la Lune (Neil Armstrong et Buzz Aldrin).</a:t>
            </a:r>
          </a:p>
          <a:p>
            <a:pPr algn="l" defTabSz="457200">
              <a:defRPr sz="5500">
                <a:solidFill>
                  <a:srgbClr val="000000"/>
                </a:solidFill>
                <a:latin typeface="Times New Roman"/>
                <a:ea typeface="Times New Roman"/>
                <a:cs typeface="Times New Roman"/>
                <a:sym typeface="Times New Roman"/>
              </a:defRPr>
            </a:pPr>
            <a:r>
              <a:t>1970  : sonde soviétique sur Vénus </a:t>
            </a:r>
          </a:p>
          <a:p>
            <a:pPr algn="l" defTabSz="457200">
              <a:defRPr sz="5500">
                <a:solidFill>
                  <a:srgbClr val="000000"/>
                </a:solidFill>
                <a:latin typeface="Times New Roman"/>
                <a:ea typeface="Times New Roman"/>
                <a:cs typeface="Times New Roman"/>
                <a:sym typeface="Times New Roman"/>
              </a:defRPr>
            </a:pPr>
            <a:r>
              <a:t>1976  : les sondes américaines </a:t>
            </a:r>
            <a:r>
              <a:rPr i="1"/>
              <a:t>Viking</a:t>
            </a:r>
            <a:r>
              <a:t> se posent sur Mars</a:t>
            </a:r>
          </a:p>
          <a:p>
            <a:pPr algn="l" defTabSz="457200">
              <a:defRPr sz="5500">
                <a:solidFill>
                  <a:srgbClr val="000000"/>
                </a:solidFill>
                <a:latin typeface="Times New Roman"/>
                <a:ea typeface="Times New Roman"/>
                <a:cs typeface="Times New Roman"/>
                <a:sym typeface="Times New Roman"/>
              </a:defRPr>
            </a:pPr>
            <a:r>
              <a:t>1977  : les sondes américaines </a:t>
            </a:r>
            <a:r>
              <a:rPr i="1"/>
              <a:t>Voyager</a:t>
            </a:r>
            <a:r>
              <a:t> survolent les planètes Jupiter, Saturne, Uranus et Neptune.</a:t>
            </a:r>
          </a:p>
          <a:p>
            <a:pPr algn="l" defTabSz="457200">
              <a:defRPr sz="5500">
                <a:solidFill>
                  <a:srgbClr val="000000"/>
                </a:solidFill>
                <a:latin typeface="Times New Roman"/>
                <a:ea typeface="Times New Roman"/>
                <a:cs typeface="Times New Roman"/>
                <a:sym typeface="Times New Roman"/>
              </a:defRPr>
            </a:pPr>
            <a:r>
              <a:t>1986  : l’URSS met en orbite </a:t>
            </a:r>
            <a:r>
              <a:rPr i="1"/>
              <a:t>Mir</a:t>
            </a:r>
            <a:r>
              <a:t>, la première station spatiale de l’histoire (active jusqu’en 2001).</a:t>
            </a:r>
          </a:p>
          <a:p>
            <a:pPr algn="l" defTabSz="457200">
              <a:defRPr sz="5500">
                <a:solidFill>
                  <a:srgbClr val="000000"/>
                </a:solidFill>
                <a:latin typeface="Times New Roman"/>
                <a:ea typeface="Times New Roman"/>
                <a:cs typeface="Times New Roman"/>
                <a:sym typeface="Times New Roman"/>
              </a:defRPr>
            </a:pPr>
            <a:r>
              <a:t>1990  : le télescope spatial </a:t>
            </a:r>
            <a:r>
              <a:rPr i="1"/>
              <a:t>Hubble</a:t>
            </a:r>
            <a:r>
              <a:t>, développé par la NASA, permet de faire des découvertes de grande portée dans le domaine de l’astrophysique.</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3508761" y="914510"/>
            <a:ext cx="17965399" cy="12296928"/>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 descr="Image"/>
          <p:cNvPicPr>
            <a:picLocks noChangeAspect="1"/>
          </p:cNvPicPr>
          <p:nvPr/>
        </p:nvPicPr>
        <p:blipFill>
          <a:blip r:embed="rId2">
            <a:extLst/>
          </a:blip>
          <a:stretch>
            <a:fillRect/>
          </a:stretch>
        </p:blipFill>
        <p:spPr>
          <a:xfrm>
            <a:off x="7112000" y="3422650"/>
            <a:ext cx="11991593" cy="8109315"/>
          </a:xfrm>
          <a:prstGeom prst="rect">
            <a:avLst/>
          </a:prstGeom>
          <a:ln w="12700">
            <a:miter lim="400000"/>
          </a:ln>
        </p:spPr>
      </p:pic>
      <p:sp>
        <p:nvSpPr>
          <p:cNvPr id="344" name="Yang Liweï, premier taïkonaute envoyé dans l’espace,…"/>
          <p:cNvSpPr txBox="1"/>
          <p:nvPr/>
        </p:nvSpPr>
        <p:spPr>
          <a:xfrm>
            <a:off x="4121943" y="483001"/>
            <a:ext cx="16746216" cy="189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6000">
                <a:solidFill>
                  <a:srgbClr val="000000"/>
                </a:solidFill>
                <a:latin typeface="Times New Roman"/>
                <a:ea typeface="Times New Roman"/>
                <a:cs typeface="Times New Roman"/>
                <a:sym typeface="Times New Roman"/>
              </a:defRPr>
            </a:pPr>
            <a:r>
              <a:rPr b="1"/>
              <a:t>Yang Liweï</a:t>
            </a:r>
            <a:r>
              <a:t>, premier taïkonaute envoyé dans l’espace,</a:t>
            </a:r>
          </a:p>
          <a:p>
            <a:pPr algn="l" defTabSz="457200">
              <a:defRPr sz="6000">
                <a:solidFill>
                  <a:srgbClr val="000000"/>
                </a:solidFill>
                <a:latin typeface="Times Roman"/>
                <a:ea typeface="Times Roman"/>
                <a:cs typeface="Times Roman"/>
                <a:sym typeface="Times Roman"/>
              </a:defRPr>
            </a:pPr>
            <a:r>
              <a:t>à bord de la navette Shenzhou en 2003.</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extLst/>
          </a:blip>
          <a:stretch>
            <a:fillRect/>
          </a:stretch>
        </p:blipFill>
        <p:spPr>
          <a:xfrm>
            <a:off x="6178095" y="56119"/>
            <a:ext cx="10940651" cy="13976080"/>
          </a:xfrm>
          <a:prstGeom prst="rect">
            <a:avLst/>
          </a:prstGeom>
          <a:ln w="12700">
            <a:miter lim="400000"/>
          </a:ln>
        </p:spPr>
      </p:pic>
      <p:sp>
        <p:nvSpPr>
          <p:cNvPr id="166" name="février  2021"/>
          <p:cNvSpPr txBox="1"/>
          <p:nvPr/>
        </p:nvSpPr>
        <p:spPr>
          <a:xfrm>
            <a:off x="18363432" y="11162918"/>
            <a:ext cx="3393791"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000">
                <a:solidFill>
                  <a:srgbClr val="000000"/>
                </a:solidFill>
                <a:latin typeface="Times New Roman"/>
                <a:ea typeface="Times New Roman"/>
                <a:cs typeface="Times New Roman"/>
                <a:sym typeface="Times New Roman"/>
              </a:defRPr>
            </a:lvl1pPr>
          </a:lstStyle>
          <a:p>
            <a:pPr/>
            <a:r>
              <a:t>février  2021</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1032251" y="101829"/>
            <a:ext cx="12386315" cy="13512342"/>
          </a:xfrm>
          <a:prstGeom prst="rect">
            <a:avLst/>
          </a:prstGeom>
          <a:ln w="12700">
            <a:miter lim="400000"/>
          </a:ln>
        </p:spPr>
      </p:pic>
      <p:pic>
        <p:nvPicPr>
          <p:cNvPr id="347" name="Image" descr="Image"/>
          <p:cNvPicPr>
            <a:picLocks noChangeAspect="1"/>
          </p:cNvPicPr>
          <p:nvPr/>
        </p:nvPicPr>
        <p:blipFill>
          <a:blip r:embed="rId3">
            <a:extLst/>
          </a:blip>
          <a:stretch>
            <a:fillRect/>
          </a:stretch>
        </p:blipFill>
        <p:spPr>
          <a:xfrm>
            <a:off x="13792141" y="4280194"/>
            <a:ext cx="9864954" cy="5543899"/>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2">
            <a:extLst/>
          </a:blip>
          <a:stretch>
            <a:fillRect/>
          </a:stretch>
        </p:blipFill>
        <p:spPr>
          <a:xfrm>
            <a:off x="6045200" y="3986506"/>
            <a:ext cx="12293600" cy="6921501"/>
          </a:xfrm>
          <a:prstGeom prst="rect">
            <a:avLst/>
          </a:prstGeom>
          <a:ln w="12700">
            <a:miter lim="400000"/>
          </a:ln>
        </p:spPr>
      </p:pic>
      <p:sp>
        <p:nvSpPr>
          <p:cNvPr id="350" name="La sonde lunaire chinoise Chang'e-4 envoyée par la Chine sur la Lune en 2018, puis Chang’e 5 en 2020"/>
          <p:cNvSpPr txBox="1"/>
          <p:nvPr/>
        </p:nvSpPr>
        <p:spPr>
          <a:xfrm>
            <a:off x="4445790" y="876869"/>
            <a:ext cx="15492419"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500">
                <a:solidFill>
                  <a:srgbClr val="000000"/>
                </a:solidFill>
                <a:latin typeface="Times Roman"/>
                <a:ea typeface="Times Roman"/>
                <a:cs typeface="Times Roman"/>
                <a:sym typeface="Times Roman"/>
              </a:defRPr>
            </a:lvl1pPr>
          </a:lstStyle>
          <a:p>
            <a:pPr/>
            <a:r>
              <a:t>La sonde lunaire chinoise Chang'e-4 envoyée par la Chine sur la Lune en 2018, puis Chang’e 5 en 2020</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tretch>
            <a:fillRect/>
          </a:stretch>
        </p:blipFill>
        <p:spPr>
          <a:xfrm>
            <a:off x="6891773" y="232716"/>
            <a:ext cx="10600454" cy="13250568"/>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tretch>
            <a:fillRect/>
          </a:stretch>
        </p:blipFill>
        <p:spPr>
          <a:xfrm>
            <a:off x="2466649" y="11237468"/>
            <a:ext cx="16027401" cy="2184401"/>
          </a:xfrm>
          <a:prstGeom prst="rect">
            <a:avLst/>
          </a:prstGeom>
          <a:ln w="12700">
            <a:miter lim="400000"/>
          </a:ln>
        </p:spPr>
      </p:pic>
      <p:pic>
        <p:nvPicPr>
          <p:cNvPr id="355" name="Image" descr="Image"/>
          <p:cNvPicPr>
            <a:picLocks noChangeAspect="1"/>
          </p:cNvPicPr>
          <p:nvPr/>
        </p:nvPicPr>
        <p:blipFill>
          <a:blip r:embed="rId3">
            <a:extLst/>
          </a:blip>
          <a:stretch>
            <a:fillRect/>
          </a:stretch>
        </p:blipFill>
        <p:spPr>
          <a:xfrm>
            <a:off x="1271315" y="419669"/>
            <a:ext cx="16764001" cy="2692401"/>
          </a:xfrm>
          <a:prstGeom prst="rect">
            <a:avLst/>
          </a:prstGeom>
          <a:ln w="12700">
            <a:miter lim="400000"/>
          </a:ln>
        </p:spPr>
      </p:pic>
      <p:pic>
        <p:nvPicPr>
          <p:cNvPr id="356" name="Image" descr="Image"/>
          <p:cNvPicPr>
            <a:picLocks noChangeAspect="1"/>
          </p:cNvPicPr>
          <p:nvPr/>
        </p:nvPicPr>
        <p:blipFill>
          <a:blip r:embed="rId4">
            <a:extLst/>
          </a:blip>
          <a:stretch>
            <a:fillRect/>
          </a:stretch>
        </p:blipFill>
        <p:spPr>
          <a:xfrm>
            <a:off x="2484070" y="2718906"/>
            <a:ext cx="12221117" cy="8278188"/>
          </a:xfrm>
          <a:prstGeom prst="rect">
            <a:avLst/>
          </a:prstGeom>
          <a:ln w="12700">
            <a:miter lim="400000"/>
          </a:ln>
        </p:spPr>
      </p:pic>
      <p:sp>
        <p:nvSpPr>
          <p:cNvPr id="357" name="Le Figaro, 27/03/2019"/>
          <p:cNvSpPr txBox="1"/>
          <p:nvPr/>
        </p:nvSpPr>
        <p:spPr>
          <a:xfrm>
            <a:off x="17633164" y="9382523"/>
            <a:ext cx="5427465"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500">
                <a:solidFill>
                  <a:srgbClr val="000000"/>
                </a:solidFill>
                <a:latin typeface="Times Roman"/>
                <a:ea typeface="Times Roman"/>
                <a:cs typeface="Times Roman"/>
                <a:sym typeface="Times Roman"/>
              </a:defRPr>
            </a:pPr>
            <a:r>
              <a:rPr i="1"/>
              <a:t>Le Figaro</a:t>
            </a:r>
            <a:r>
              <a:t>, 27/03/2019 </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extLst/>
          </a:blip>
          <a:stretch>
            <a:fillRect/>
          </a:stretch>
        </p:blipFill>
        <p:spPr>
          <a:xfrm>
            <a:off x="7397512" y="2301299"/>
            <a:ext cx="9113402" cy="9113402"/>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extLst/>
          </a:blip>
          <a:stretch>
            <a:fillRect/>
          </a:stretch>
        </p:blipFill>
        <p:spPr>
          <a:xfrm>
            <a:off x="685800" y="562439"/>
            <a:ext cx="23012400" cy="5969001"/>
          </a:xfrm>
          <a:prstGeom prst="rect">
            <a:avLst/>
          </a:prstGeom>
          <a:ln w="12700">
            <a:miter lim="400000"/>
          </a:ln>
        </p:spPr>
      </p:pic>
      <p:pic>
        <p:nvPicPr>
          <p:cNvPr id="362" name="Image" descr="Image"/>
          <p:cNvPicPr>
            <a:picLocks noChangeAspect="1"/>
          </p:cNvPicPr>
          <p:nvPr/>
        </p:nvPicPr>
        <p:blipFill>
          <a:blip r:embed="rId3">
            <a:extLst/>
          </a:blip>
          <a:stretch>
            <a:fillRect/>
          </a:stretch>
        </p:blipFill>
        <p:spPr>
          <a:xfrm>
            <a:off x="5455227" y="4659195"/>
            <a:ext cx="13905786" cy="7948982"/>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extLst/>
          </a:blip>
          <a:stretch>
            <a:fillRect/>
          </a:stretch>
        </p:blipFill>
        <p:spPr>
          <a:xfrm>
            <a:off x="381000" y="352457"/>
            <a:ext cx="23622000" cy="6781801"/>
          </a:xfrm>
          <a:prstGeom prst="rect">
            <a:avLst/>
          </a:prstGeom>
          <a:ln w="12700">
            <a:miter lim="400000"/>
          </a:ln>
        </p:spPr>
      </p:pic>
      <p:pic>
        <p:nvPicPr>
          <p:cNvPr id="365" name="Image" descr="Image"/>
          <p:cNvPicPr>
            <a:picLocks noChangeAspect="1"/>
          </p:cNvPicPr>
          <p:nvPr/>
        </p:nvPicPr>
        <p:blipFill>
          <a:blip r:embed="rId3">
            <a:extLst/>
          </a:blip>
          <a:stretch>
            <a:fillRect/>
          </a:stretch>
        </p:blipFill>
        <p:spPr>
          <a:xfrm>
            <a:off x="5990256" y="5100266"/>
            <a:ext cx="14343354" cy="8010748"/>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Image" descr="Image"/>
          <p:cNvPicPr>
            <a:picLocks noChangeAspect="1"/>
          </p:cNvPicPr>
          <p:nvPr/>
        </p:nvPicPr>
        <p:blipFill>
          <a:blip r:embed="rId2">
            <a:extLst/>
          </a:blip>
          <a:stretch>
            <a:fillRect/>
          </a:stretch>
        </p:blipFill>
        <p:spPr>
          <a:xfrm>
            <a:off x="392837" y="743932"/>
            <a:ext cx="24384001" cy="7401844"/>
          </a:xfrm>
          <a:prstGeom prst="rect">
            <a:avLst/>
          </a:prstGeom>
          <a:ln w="12700">
            <a:miter lim="400000"/>
          </a:ln>
        </p:spPr>
      </p:pic>
      <p:pic>
        <p:nvPicPr>
          <p:cNvPr id="368" name="Image" descr="Image"/>
          <p:cNvPicPr>
            <a:picLocks noChangeAspect="1"/>
          </p:cNvPicPr>
          <p:nvPr/>
        </p:nvPicPr>
        <p:blipFill>
          <a:blip r:embed="rId3">
            <a:extLst/>
          </a:blip>
          <a:stretch>
            <a:fillRect/>
          </a:stretch>
        </p:blipFill>
        <p:spPr>
          <a:xfrm>
            <a:off x="5837613" y="5628406"/>
            <a:ext cx="12708774" cy="7942984"/>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nvPicPr>
        <p:blipFill>
          <a:blip r:embed="rId2">
            <a:extLst/>
          </a:blip>
          <a:stretch>
            <a:fillRect/>
          </a:stretch>
        </p:blipFill>
        <p:spPr>
          <a:xfrm>
            <a:off x="6812756" y="0"/>
            <a:ext cx="10758488"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1"/>
          </p:cNvPicPr>
          <p:nvPr/>
        </p:nvPicPr>
        <p:blipFill>
          <a:blip r:embed="rId2">
            <a:extLst/>
          </a:blip>
          <a:stretch>
            <a:fillRect/>
          </a:stretch>
        </p:blipFill>
        <p:spPr>
          <a:xfrm>
            <a:off x="6085894" y="2666432"/>
            <a:ext cx="10121506" cy="10121506"/>
          </a:xfrm>
          <a:prstGeom prst="rect">
            <a:avLst/>
          </a:prstGeom>
          <a:ln w="12700">
            <a:miter lim="400000"/>
          </a:ln>
        </p:spPr>
      </p:pic>
      <p:sp>
        <p:nvSpPr>
          <p:cNvPr id="373" name="B. Le cyberespace, nouvelle frontière géopolitique"/>
          <p:cNvSpPr txBox="1"/>
          <p:nvPr/>
        </p:nvSpPr>
        <p:spPr>
          <a:xfrm>
            <a:off x="1119981" y="980493"/>
            <a:ext cx="1626252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B. Le cyberespace, nouvelle frontière géopolitique</a:t>
            </a:r>
            <a:endParaRPr b="0"/>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2">
            <a:extLst/>
          </a:blip>
          <a:stretch>
            <a:fillRect/>
          </a:stretch>
        </p:blipFill>
        <p:spPr>
          <a:xfrm>
            <a:off x="2235654" y="1026869"/>
            <a:ext cx="19912692" cy="11662262"/>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 descr="Image"/>
          <p:cNvPicPr>
            <a:picLocks noChangeAspect="1"/>
          </p:cNvPicPr>
          <p:nvPr/>
        </p:nvPicPr>
        <p:blipFill>
          <a:blip r:embed="rId2">
            <a:extLst/>
          </a:blip>
          <a:stretch>
            <a:fillRect/>
          </a:stretch>
        </p:blipFill>
        <p:spPr>
          <a:xfrm>
            <a:off x="1594734" y="568430"/>
            <a:ext cx="8350027" cy="4501188"/>
          </a:xfrm>
          <a:prstGeom prst="rect">
            <a:avLst/>
          </a:prstGeom>
          <a:ln w="12700">
            <a:miter lim="400000"/>
          </a:ln>
        </p:spPr>
      </p:pic>
      <p:pic>
        <p:nvPicPr>
          <p:cNvPr id="376" name="Image" descr="Image"/>
          <p:cNvPicPr>
            <a:picLocks noChangeAspect="1"/>
          </p:cNvPicPr>
          <p:nvPr/>
        </p:nvPicPr>
        <p:blipFill>
          <a:blip r:embed="rId3">
            <a:extLst/>
          </a:blip>
          <a:stretch>
            <a:fillRect/>
          </a:stretch>
        </p:blipFill>
        <p:spPr>
          <a:xfrm>
            <a:off x="6431201" y="5436942"/>
            <a:ext cx="14820205" cy="7786398"/>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2">
            <a:extLst/>
          </a:blip>
          <a:stretch>
            <a:fillRect/>
          </a:stretch>
        </p:blipFill>
        <p:spPr>
          <a:xfrm>
            <a:off x="1263248" y="1142924"/>
            <a:ext cx="21488795" cy="12460837"/>
          </a:xfrm>
          <a:prstGeom prst="rect">
            <a:avLst/>
          </a:prstGeom>
          <a:ln w="12700">
            <a:miter lim="400000"/>
          </a:ln>
        </p:spPr>
      </p:pic>
      <p:sp>
        <p:nvSpPr>
          <p:cNvPr id="379" name="Les frontières murées ou grillagées dans le monde (2019)"/>
          <p:cNvSpPr txBox="1"/>
          <p:nvPr/>
        </p:nvSpPr>
        <p:spPr>
          <a:xfrm>
            <a:off x="3803206" y="325101"/>
            <a:ext cx="16967660" cy="19822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defRPr b="1" sz="5500">
                <a:solidFill>
                  <a:srgbClr val="000000"/>
                </a:solidFill>
                <a:latin typeface="Times Roman"/>
                <a:ea typeface="Times Roman"/>
                <a:cs typeface="Times Roman"/>
                <a:sym typeface="Times Roman"/>
              </a:defRPr>
            </a:lvl1pPr>
          </a:lstStyle>
          <a:p>
            <a:pPr/>
            <a:r>
              <a:t>Les frontières murées ou grillagées dans le monde (2019)</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tretch>
            <a:fillRect/>
          </a:stretch>
        </p:blipFill>
        <p:spPr>
          <a:xfrm>
            <a:off x="12196684" y="54345"/>
            <a:ext cx="9622474" cy="13607310"/>
          </a:xfrm>
          <a:prstGeom prst="rect">
            <a:avLst/>
          </a:prstGeom>
          <a:ln w="12700">
            <a:miter lim="400000"/>
          </a:ln>
        </p:spPr>
      </p:pic>
      <p:pic>
        <p:nvPicPr>
          <p:cNvPr id="382" name="Image" descr="Image"/>
          <p:cNvPicPr>
            <a:picLocks noChangeAspect="1"/>
          </p:cNvPicPr>
          <p:nvPr/>
        </p:nvPicPr>
        <p:blipFill>
          <a:blip r:embed="rId3">
            <a:extLst/>
          </a:blip>
          <a:stretch>
            <a:fillRect/>
          </a:stretch>
        </p:blipFill>
        <p:spPr>
          <a:xfrm>
            <a:off x="1671314" y="-1"/>
            <a:ext cx="9144001" cy="137160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extLst/>
          </a:blip>
          <a:stretch>
            <a:fillRect/>
          </a:stretch>
        </p:blipFill>
        <p:spPr>
          <a:xfrm>
            <a:off x="4414308" y="-1630"/>
            <a:ext cx="16093044" cy="1432133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