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8" name="Shape 148"/>
          <p:cNvSpPr/>
          <p:nvPr>
            <p:ph type="sldImg"/>
          </p:nvPr>
        </p:nvSpPr>
        <p:spPr>
          <a:xfrm>
            <a:off x="1143000" y="685800"/>
            <a:ext cx="4572000" cy="3429000"/>
          </a:xfrm>
          <a:prstGeom prst="rect">
            <a:avLst/>
          </a:prstGeom>
        </p:spPr>
        <p:txBody>
          <a:bodyPr/>
          <a:lstStyle/>
          <a:p>
            <a:pPr/>
          </a:p>
        </p:txBody>
      </p:sp>
      <p:sp>
        <p:nvSpPr>
          <p:cNvPr id="149" name="Shape 14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re">
    <p:spTree>
      <p:nvGrpSpPr>
        <p:cNvPr id="1" name=""/>
        <p:cNvGrpSpPr/>
        <p:nvPr/>
      </p:nvGrpSpPr>
      <p:grpSpPr>
        <a:xfrm>
          <a:off x="0" y="0"/>
          <a:ext cx="0" cy="0"/>
          <a:chOff x="0" y="0"/>
          <a:chExt cx="0" cy="0"/>
        </a:xfrm>
      </p:grpSpPr>
      <p:sp>
        <p:nvSpPr>
          <p:cNvPr id="11" name="Auteur et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Auteur et date</a:t>
            </a:r>
          </a:p>
        </p:txBody>
      </p:sp>
      <p:sp>
        <p:nvSpPr>
          <p:cNvPr id="12" name="Titre de la présentation"/>
          <p:cNvSpPr txBox="1"/>
          <p:nvPr>
            <p:ph type="title" hasCustomPrompt="1"/>
          </p:nvPr>
        </p:nvSpPr>
        <p:spPr>
          <a:xfrm>
            <a:off x="1206496" y="2574991"/>
            <a:ext cx="21971004" cy="4648201"/>
          </a:xfrm>
          <a:prstGeom prst="rect">
            <a:avLst/>
          </a:prstGeom>
        </p:spPr>
        <p:txBody>
          <a:bodyPr anchor="b"/>
          <a:lstStyle>
            <a:lvl1pPr>
              <a:defRPr spc="-232" sz="11600"/>
            </a:lvl1pPr>
          </a:lstStyle>
          <a:p>
            <a:pPr/>
            <a:r>
              <a:t>Titre de la présentation</a:t>
            </a:r>
          </a:p>
        </p:txBody>
      </p:sp>
      <p:sp>
        <p:nvSpPr>
          <p:cNvPr id="13" name="Texte niveau 1…"/>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Sous-titre de la présentation</a:t>
            </a:r>
          </a:p>
          <a:p>
            <a:pPr lvl="1"/>
            <a:r>
              <a:t/>
            </a:r>
          </a:p>
          <a:p>
            <a:pPr lvl="2"/>
            <a:r>
              <a:t/>
            </a:r>
          </a:p>
          <a:p>
            <a:pPr lvl="3"/>
            <a:r>
              <a:t/>
            </a:r>
          </a:p>
          <a:p>
            <a:pPr lvl="4"/>
            <a:r>
              <a:t/>
            </a:r>
          </a:p>
        </p:txBody>
      </p:sp>
      <p:sp>
        <p:nvSpPr>
          <p:cNvPr id="14"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éclaration">
    <p:spTree>
      <p:nvGrpSpPr>
        <p:cNvPr id="1" name=""/>
        <p:cNvGrpSpPr/>
        <p:nvPr/>
      </p:nvGrpSpPr>
      <p:grpSpPr>
        <a:xfrm>
          <a:off x="0" y="0"/>
          <a:ext cx="0" cy="0"/>
          <a:chOff x="0" y="0"/>
          <a:chExt cx="0" cy="0"/>
        </a:xfrm>
      </p:grpSpPr>
      <p:sp>
        <p:nvSpPr>
          <p:cNvPr id="98" name="Texte niveau 1…"/>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Déclaration</a:t>
            </a:r>
          </a:p>
          <a:p>
            <a:pPr lvl="1"/>
            <a:r>
              <a:t/>
            </a:r>
          </a:p>
          <a:p>
            <a:pPr lvl="2"/>
            <a:r>
              <a:t/>
            </a:r>
          </a:p>
          <a:p>
            <a:pPr lvl="3"/>
            <a:r>
              <a:t/>
            </a:r>
          </a:p>
          <a:p>
            <a:pPr lvl="4"/>
            <a:r>
              <a:t/>
            </a:r>
          </a:p>
        </p:txBody>
      </p:sp>
      <p:sp>
        <p:nvSpPr>
          <p:cNvPr id="99"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ait important">
    <p:spTree>
      <p:nvGrpSpPr>
        <p:cNvPr id="1" name=""/>
        <p:cNvGrpSpPr/>
        <p:nvPr/>
      </p:nvGrpSpPr>
      <p:grpSpPr>
        <a:xfrm>
          <a:off x="0" y="0"/>
          <a:ext cx="0" cy="0"/>
          <a:chOff x="0" y="0"/>
          <a:chExt cx="0" cy="0"/>
        </a:xfrm>
      </p:grpSpPr>
      <p:sp>
        <p:nvSpPr>
          <p:cNvPr id="106" name="Texte niveau 1…"/>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100 %</a:t>
            </a:r>
          </a:p>
          <a:p>
            <a:pPr lvl="1"/>
            <a:r>
              <a:t/>
            </a:r>
          </a:p>
          <a:p>
            <a:pPr lvl="2"/>
            <a:r>
              <a:t/>
            </a:r>
          </a:p>
          <a:p>
            <a:pPr lvl="3"/>
            <a:r>
              <a:t/>
            </a:r>
          </a:p>
          <a:p>
            <a:pPr lvl="4"/>
            <a:r>
              <a:t/>
            </a:r>
          </a:p>
        </p:txBody>
      </p:sp>
      <p:sp>
        <p:nvSpPr>
          <p:cNvPr id="107" name="Données clés"/>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Données clés</a:t>
            </a:r>
          </a:p>
        </p:txBody>
      </p:sp>
      <p:sp>
        <p:nvSpPr>
          <p:cNvPr id="108"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tion">
    <p:spTree>
      <p:nvGrpSpPr>
        <p:cNvPr id="1" name=""/>
        <p:cNvGrpSpPr/>
        <p:nvPr/>
      </p:nvGrpSpPr>
      <p:grpSpPr>
        <a:xfrm>
          <a:off x="0" y="0"/>
          <a:ext cx="0" cy="0"/>
          <a:chOff x="0" y="0"/>
          <a:chExt cx="0" cy="0"/>
        </a:xfrm>
      </p:grpSpPr>
      <p:sp>
        <p:nvSpPr>
          <p:cNvPr id="11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16" name="Texte niveau 1…"/>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 Citation notable »</a:t>
            </a:r>
          </a:p>
          <a:p>
            <a:pPr lvl="1"/>
            <a:r>
              <a:t/>
            </a:r>
          </a:p>
          <a:p>
            <a:pPr lvl="2"/>
            <a:r>
              <a:t/>
            </a:r>
          </a:p>
          <a:p>
            <a:pPr lvl="3"/>
            <a:r>
              <a:t/>
            </a:r>
          </a:p>
          <a:p>
            <a:pPr lvl="4"/>
            <a:r>
              <a:t/>
            </a:r>
          </a:p>
        </p:txBody>
      </p:sp>
      <p:sp>
        <p:nvSpPr>
          <p:cNvPr id="117"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 photos">
    <p:spTree>
      <p:nvGrpSpPr>
        <p:cNvPr id="1" name=""/>
        <p:cNvGrpSpPr/>
        <p:nvPr/>
      </p:nvGrpSpPr>
      <p:grpSpPr>
        <a:xfrm>
          <a:off x="0" y="0"/>
          <a:ext cx="0" cy="0"/>
          <a:chOff x="0" y="0"/>
          <a:chExt cx="0" cy="0"/>
        </a:xfrm>
      </p:grpSpPr>
      <p:sp>
        <p:nvSpPr>
          <p:cNvPr id="124" name="Bol de salade avec du riz frit, des œufs durs et des baguette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25" name="Bol avec des beignets de saumon, de la salade et du houmo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26" name="Bol de pâtes pappardelle avec du beurre maître d’hôtel, des noisettes grillées et des lamelles de parmesan"/>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27"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bol de salade avec du riz frit, des œufs durs et des baguette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35" name="Numéro de diapositive"/>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ierge">
    <p:spTree>
      <p:nvGrpSpPr>
        <p:cNvPr id="1" name=""/>
        <p:cNvGrpSpPr/>
        <p:nvPr/>
      </p:nvGrpSpPr>
      <p:grpSpPr>
        <a:xfrm>
          <a:off x="0" y="0"/>
          <a:ext cx="0" cy="0"/>
          <a:chOff x="0" y="0"/>
          <a:chExt cx="0" cy="0"/>
        </a:xfrm>
      </p:grpSpPr>
      <p:sp>
        <p:nvSpPr>
          <p:cNvPr id="142"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et photo">
    <p:spTree>
      <p:nvGrpSpPr>
        <p:cNvPr id="1" name=""/>
        <p:cNvGrpSpPr/>
        <p:nvPr/>
      </p:nvGrpSpPr>
      <p:grpSpPr>
        <a:xfrm>
          <a:off x="0" y="0"/>
          <a:ext cx="0" cy="0"/>
          <a:chOff x="0" y="0"/>
          <a:chExt cx="0" cy="0"/>
        </a:xfrm>
      </p:grpSpPr>
      <p:sp>
        <p:nvSpPr>
          <p:cNvPr id="21" name="Avocats et citrons vert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Titre de la présentation"/>
          <p:cNvSpPr txBox="1"/>
          <p:nvPr>
            <p:ph type="title" hasCustomPrompt="1"/>
          </p:nvPr>
        </p:nvSpPr>
        <p:spPr>
          <a:xfrm>
            <a:off x="1206500" y="7124700"/>
            <a:ext cx="21971000" cy="4648200"/>
          </a:xfrm>
          <a:prstGeom prst="rect">
            <a:avLst/>
          </a:prstGeom>
        </p:spPr>
        <p:txBody>
          <a:bodyPr anchor="b"/>
          <a:lstStyle>
            <a:lvl1pPr>
              <a:defRPr spc="-232" sz="11600"/>
            </a:lvl1pPr>
          </a:lstStyle>
          <a:p>
            <a:pPr/>
            <a:r>
              <a:t>Titre de la présentation</a:t>
            </a:r>
          </a:p>
        </p:txBody>
      </p:sp>
      <p:sp>
        <p:nvSpPr>
          <p:cNvPr id="23" name="Auteur et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Auteur et date</a:t>
            </a:r>
          </a:p>
        </p:txBody>
      </p:sp>
      <p:sp>
        <p:nvSpPr>
          <p:cNvPr id="24" name="Texte niveau 1…"/>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Sous-titre de la présentation</a:t>
            </a:r>
          </a:p>
          <a:p>
            <a:pPr lvl="1"/>
            <a:r>
              <a:t/>
            </a:r>
          </a:p>
          <a:p>
            <a:pPr lvl="2"/>
            <a:r>
              <a:t/>
            </a:r>
          </a:p>
          <a:p>
            <a:pPr lvl="3"/>
            <a:r>
              <a:t/>
            </a:r>
          </a:p>
          <a:p>
            <a:pPr lvl="4"/>
            <a:r>
              <a:t/>
            </a:r>
          </a:p>
        </p:txBody>
      </p:sp>
      <p:sp>
        <p:nvSpPr>
          <p:cNvPr id="25"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utre titre et photo">
    <p:spTree>
      <p:nvGrpSpPr>
        <p:cNvPr id="1" name=""/>
        <p:cNvGrpSpPr/>
        <p:nvPr/>
      </p:nvGrpSpPr>
      <p:grpSpPr>
        <a:xfrm>
          <a:off x="0" y="0"/>
          <a:ext cx="0" cy="0"/>
          <a:chOff x="0" y="0"/>
          <a:chExt cx="0" cy="0"/>
        </a:xfrm>
      </p:grpSpPr>
      <p:sp>
        <p:nvSpPr>
          <p:cNvPr id="32" name="Bol avec des beignets de saumon, de la salade et du houmo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Titre de diapositive"/>
          <p:cNvSpPr txBox="1"/>
          <p:nvPr>
            <p:ph type="title" hasCustomPrompt="1"/>
          </p:nvPr>
        </p:nvSpPr>
        <p:spPr>
          <a:xfrm>
            <a:off x="1206500" y="1270000"/>
            <a:ext cx="9779000" cy="5882273"/>
          </a:xfrm>
          <a:prstGeom prst="rect">
            <a:avLst/>
          </a:prstGeom>
        </p:spPr>
        <p:txBody>
          <a:bodyPr anchor="b"/>
          <a:lstStyle/>
          <a:p>
            <a:pPr/>
            <a:r>
              <a:t>Titre de diapositive</a:t>
            </a:r>
          </a:p>
        </p:txBody>
      </p:sp>
      <p:sp>
        <p:nvSpPr>
          <p:cNvPr id="34" name="Texte niveau 1…"/>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Sous-titre de diapositive</a:t>
            </a:r>
          </a:p>
          <a:p>
            <a:pPr lvl="1"/>
            <a:r>
              <a:t/>
            </a:r>
          </a:p>
          <a:p>
            <a:pPr lvl="2"/>
            <a:r>
              <a:t/>
            </a:r>
          </a:p>
          <a:p>
            <a:pPr lvl="3"/>
            <a:r>
              <a:t/>
            </a:r>
          </a:p>
          <a:p>
            <a:pPr lvl="4"/>
            <a:r>
              <a:t/>
            </a:r>
          </a:p>
        </p:txBody>
      </p:sp>
      <p:sp>
        <p:nvSpPr>
          <p:cNvPr id="35" name="Numéro de diapositive"/>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et puces">
    <p:spTree>
      <p:nvGrpSpPr>
        <p:cNvPr id="1" name=""/>
        <p:cNvGrpSpPr/>
        <p:nvPr/>
      </p:nvGrpSpPr>
      <p:grpSpPr>
        <a:xfrm>
          <a:off x="0" y="0"/>
          <a:ext cx="0" cy="0"/>
          <a:chOff x="0" y="0"/>
          <a:chExt cx="0" cy="0"/>
        </a:xfrm>
      </p:grpSpPr>
      <p:sp>
        <p:nvSpPr>
          <p:cNvPr id="42" name="Titre de diapositive"/>
          <p:cNvSpPr txBox="1"/>
          <p:nvPr>
            <p:ph type="title" hasCustomPrompt="1"/>
          </p:nvPr>
        </p:nvSpPr>
        <p:spPr>
          <a:prstGeom prst="rect">
            <a:avLst/>
          </a:prstGeom>
        </p:spPr>
        <p:txBody>
          <a:bodyPr/>
          <a:lstStyle/>
          <a:p>
            <a:pPr/>
            <a:r>
              <a:t>Titre de diapositive</a:t>
            </a:r>
          </a:p>
        </p:txBody>
      </p:sp>
      <p:sp>
        <p:nvSpPr>
          <p:cNvPr id="43" name="Sous-titre de diapositiv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Sous-titre de diapositive</a:t>
            </a:r>
          </a:p>
        </p:txBody>
      </p:sp>
      <p:sp>
        <p:nvSpPr>
          <p:cNvPr id="44" name="Texte niveau 1…"/>
          <p:cNvSpPr txBox="1"/>
          <p:nvPr>
            <p:ph type="body" idx="1" hasCustomPrompt="1"/>
          </p:nvPr>
        </p:nvSpPr>
        <p:spPr>
          <a:prstGeom prst="rect">
            <a:avLst/>
          </a:prstGeom>
        </p:spPr>
        <p:txBody>
          <a:bodyPr/>
          <a:lstStyle/>
          <a:p>
            <a:pPr/>
            <a:r>
              <a:t>Texte de puce de diapositive</a:t>
            </a:r>
          </a:p>
          <a:p>
            <a:pPr lvl="1"/>
            <a:r>
              <a:t/>
            </a:r>
          </a:p>
          <a:p>
            <a:pPr lvl="2"/>
            <a:r>
              <a:t/>
            </a:r>
          </a:p>
          <a:p>
            <a:pPr lvl="3"/>
            <a:r>
              <a:t/>
            </a:r>
          </a:p>
          <a:p>
            <a:pPr lvl="4"/>
            <a:r>
              <a:t/>
            </a:r>
          </a:p>
        </p:txBody>
      </p:sp>
      <p:sp>
        <p:nvSpPr>
          <p:cNvPr id="45"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uces">
    <p:spTree>
      <p:nvGrpSpPr>
        <p:cNvPr id="1" name=""/>
        <p:cNvGrpSpPr/>
        <p:nvPr/>
      </p:nvGrpSpPr>
      <p:grpSpPr>
        <a:xfrm>
          <a:off x="0" y="0"/>
          <a:ext cx="0" cy="0"/>
          <a:chOff x="0" y="0"/>
          <a:chExt cx="0" cy="0"/>
        </a:xfrm>
      </p:grpSpPr>
      <p:sp>
        <p:nvSpPr>
          <p:cNvPr id="52" name="Texte niveau 1…"/>
          <p:cNvSpPr txBox="1"/>
          <p:nvPr>
            <p:ph type="body" idx="1" hasCustomPrompt="1"/>
          </p:nvPr>
        </p:nvSpPr>
        <p:spPr>
          <a:prstGeom prst="rect">
            <a:avLst/>
          </a:prstGeom>
        </p:spPr>
        <p:txBody>
          <a:bodyPr numCol="2" spcCol="1098550"/>
          <a:lstStyle/>
          <a:p>
            <a:pPr/>
            <a:r>
              <a:t>Texte de puce de diapositive</a:t>
            </a:r>
          </a:p>
          <a:p>
            <a:pPr lvl="1"/>
            <a:r>
              <a:t/>
            </a:r>
          </a:p>
          <a:p>
            <a:pPr lvl="2"/>
            <a:r>
              <a:t/>
            </a:r>
          </a:p>
          <a:p>
            <a:pPr lvl="3"/>
            <a:r>
              <a:t/>
            </a:r>
          </a:p>
          <a:p>
            <a:pPr lvl="4"/>
            <a:r>
              <a:t/>
            </a:r>
          </a:p>
        </p:txBody>
      </p:sp>
      <p:sp>
        <p:nvSpPr>
          <p:cNvPr id="53"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puces et photo">
    <p:spTree>
      <p:nvGrpSpPr>
        <p:cNvPr id="1" name=""/>
        <p:cNvGrpSpPr/>
        <p:nvPr/>
      </p:nvGrpSpPr>
      <p:grpSpPr>
        <a:xfrm>
          <a:off x="0" y="0"/>
          <a:ext cx="0" cy="0"/>
          <a:chOff x="0" y="0"/>
          <a:chExt cx="0" cy="0"/>
        </a:xfrm>
      </p:grpSpPr>
      <p:sp>
        <p:nvSpPr>
          <p:cNvPr id="60" name="Sous-titre de diapositiv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Sous-titre de diapositive</a:t>
            </a:r>
          </a:p>
        </p:txBody>
      </p:sp>
      <p:sp>
        <p:nvSpPr>
          <p:cNvPr id="61" name="Texte niveau 1…"/>
          <p:cNvSpPr txBox="1"/>
          <p:nvPr>
            <p:ph type="body" sz="half" idx="1" hasCustomPrompt="1"/>
          </p:nvPr>
        </p:nvSpPr>
        <p:spPr>
          <a:xfrm>
            <a:off x="1206500" y="4248504"/>
            <a:ext cx="9779000" cy="8256630"/>
          </a:xfrm>
          <a:prstGeom prst="rect">
            <a:avLst/>
          </a:prstGeom>
        </p:spPr>
        <p:txBody>
          <a:bodyPr/>
          <a:lstStyle/>
          <a:p>
            <a:pPr/>
            <a:r>
              <a:t>Texte de puce de diapositive</a:t>
            </a:r>
          </a:p>
          <a:p>
            <a:pPr lvl="1"/>
            <a:r>
              <a:t/>
            </a:r>
          </a:p>
          <a:p>
            <a:pPr lvl="2"/>
            <a:r>
              <a:t/>
            </a:r>
          </a:p>
          <a:p>
            <a:pPr lvl="3"/>
            <a:r>
              <a:t/>
            </a:r>
          </a:p>
          <a:p>
            <a:pPr lvl="4"/>
            <a:r>
              <a:t/>
            </a:r>
          </a:p>
        </p:txBody>
      </p:sp>
      <p:sp>
        <p:nvSpPr>
          <p:cNvPr id="62" name="Bol de pâtes pappardelle avec du beurre maître d’hôtel, des noisettes grillées et des lamelles de parmesan"/>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Titre de diapositive"/>
          <p:cNvSpPr txBox="1"/>
          <p:nvPr>
            <p:ph type="title" hasCustomPrompt="1"/>
          </p:nvPr>
        </p:nvSpPr>
        <p:spPr>
          <a:xfrm>
            <a:off x="1206500" y="1079500"/>
            <a:ext cx="9779000" cy="1435100"/>
          </a:xfrm>
          <a:prstGeom prst="rect">
            <a:avLst/>
          </a:prstGeom>
        </p:spPr>
        <p:txBody>
          <a:bodyPr/>
          <a:lstStyle/>
          <a:p>
            <a:pPr/>
            <a:r>
              <a:t>Titre de diapositive</a:t>
            </a:r>
          </a:p>
        </p:txBody>
      </p:sp>
      <p:sp>
        <p:nvSpPr>
          <p:cNvPr id="64"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Titre de section"/>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Titre de section</a:t>
            </a:r>
          </a:p>
        </p:txBody>
      </p:sp>
      <p:sp>
        <p:nvSpPr>
          <p:cNvPr id="72" name="Numéro de diapositive"/>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seulement">
    <p:spTree>
      <p:nvGrpSpPr>
        <p:cNvPr id="1" name=""/>
        <p:cNvGrpSpPr/>
        <p:nvPr/>
      </p:nvGrpSpPr>
      <p:grpSpPr>
        <a:xfrm>
          <a:off x="0" y="0"/>
          <a:ext cx="0" cy="0"/>
          <a:chOff x="0" y="0"/>
          <a:chExt cx="0" cy="0"/>
        </a:xfrm>
      </p:grpSpPr>
      <p:sp>
        <p:nvSpPr>
          <p:cNvPr id="79" name="Titre de diapositive"/>
          <p:cNvSpPr txBox="1"/>
          <p:nvPr>
            <p:ph type="title" hasCustomPrompt="1"/>
          </p:nvPr>
        </p:nvSpPr>
        <p:spPr>
          <a:xfrm>
            <a:off x="1206500" y="1079500"/>
            <a:ext cx="21971000" cy="1434949"/>
          </a:xfrm>
          <a:prstGeom prst="rect">
            <a:avLst/>
          </a:prstGeom>
        </p:spPr>
        <p:txBody>
          <a:bodyPr/>
          <a:lstStyle/>
          <a:p>
            <a:pPr/>
            <a:r>
              <a:t>Titre de diapositive</a:t>
            </a:r>
          </a:p>
        </p:txBody>
      </p:sp>
      <p:sp>
        <p:nvSpPr>
          <p:cNvPr id="80" name="Sous-titre de diapositiv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Sous-titre de diapositive</a:t>
            </a:r>
          </a:p>
        </p:txBody>
      </p:sp>
      <p:sp>
        <p:nvSpPr>
          <p:cNvPr id="81"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rdre du jour">
    <p:spTree>
      <p:nvGrpSpPr>
        <p:cNvPr id="1" name=""/>
        <p:cNvGrpSpPr/>
        <p:nvPr/>
      </p:nvGrpSpPr>
      <p:grpSpPr>
        <a:xfrm>
          <a:off x="0" y="0"/>
          <a:ext cx="0" cy="0"/>
          <a:chOff x="0" y="0"/>
          <a:chExt cx="0" cy="0"/>
        </a:xfrm>
      </p:grpSpPr>
      <p:sp>
        <p:nvSpPr>
          <p:cNvPr id="88" name="Titre de l’ordre du jour"/>
          <p:cNvSpPr txBox="1"/>
          <p:nvPr>
            <p:ph type="title" hasCustomPrompt="1"/>
          </p:nvPr>
        </p:nvSpPr>
        <p:spPr>
          <a:xfrm>
            <a:off x="1206500" y="1079500"/>
            <a:ext cx="21971000" cy="1435100"/>
          </a:xfrm>
          <a:prstGeom prst="rect">
            <a:avLst/>
          </a:prstGeom>
        </p:spPr>
        <p:txBody>
          <a:bodyPr/>
          <a:lstStyle/>
          <a:p>
            <a:pPr/>
            <a:r>
              <a:t>Titre de l’ordre du jour</a:t>
            </a:r>
          </a:p>
        </p:txBody>
      </p:sp>
      <p:sp>
        <p:nvSpPr>
          <p:cNvPr id="89" name="Sous-titre de l’ordre du jour"/>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Sous-titre de l’ordre du jour</a:t>
            </a:r>
          </a:p>
        </p:txBody>
      </p:sp>
      <p:sp>
        <p:nvSpPr>
          <p:cNvPr id="90" name="Texte niveau 1…"/>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Rubriques de l’ordre du jour</a:t>
            </a:r>
          </a:p>
          <a:p>
            <a:pPr lvl="1"/>
            <a:r>
              <a:t/>
            </a:r>
          </a:p>
          <a:p>
            <a:pPr lvl="2"/>
            <a:r>
              <a:t/>
            </a:r>
          </a:p>
          <a:p>
            <a:pPr lvl="3"/>
            <a:r>
              <a:t/>
            </a:r>
          </a:p>
          <a:p>
            <a:pPr lvl="4"/>
            <a:r>
              <a:t/>
            </a:r>
          </a:p>
        </p:txBody>
      </p:sp>
      <p:sp>
        <p:nvSpPr>
          <p:cNvPr id="91"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re de diapositiv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Titre de diapositive</a:t>
            </a:r>
          </a:p>
        </p:txBody>
      </p:sp>
      <p:sp>
        <p:nvSpPr>
          <p:cNvPr id="3" name="Texte niveau 1…"/>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Texte de puce de diapositive</a:t>
            </a:r>
          </a:p>
          <a:p>
            <a:pPr lvl="1"/>
            <a:r>
              <a:t/>
            </a:r>
          </a:p>
          <a:p>
            <a:pPr lvl="2"/>
            <a:r>
              <a:t/>
            </a:r>
          </a:p>
          <a:p>
            <a:pPr lvl="3"/>
            <a:r>
              <a:t/>
            </a:r>
          </a:p>
          <a:p>
            <a:pPr lvl="4"/>
            <a:r>
              <a:t/>
            </a:r>
          </a:p>
        </p:txBody>
      </p:sp>
      <p:sp>
        <p:nvSpPr>
          <p:cNvPr id="4" name="Numéro de diapositive"/>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 Id="rId3" Type="http://schemas.openxmlformats.org/officeDocument/2006/relationships/image" Target="../media/image6.tif"/><Relationship Id="rId4" Type="http://schemas.openxmlformats.org/officeDocument/2006/relationships/image" Target="../media/image7.tif"/></Relationships>

</file>

<file path=ppt/slides/_rels/slide10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6.tif"/></Relationships>

</file>

<file path=ppt/slides/_rels/slide10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7.tif"/><Relationship Id="rId3" Type="http://schemas.openxmlformats.org/officeDocument/2006/relationships/image" Target="../media/image78.tif"/></Relationships>

</file>

<file path=ppt/slides/_rels/slide10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2.png"/></Relationships>

</file>

<file path=ppt/slides/_rels/slide10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9.tif"/></Relationships>

</file>

<file path=ppt/slides/_rels/slide104.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05.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0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0.tif"/></Relationships>

</file>

<file path=ppt/slides/_rels/slide10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1.tif"/><Relationship Id="rId3" Type="http://schemas.openxmlformats.org/officeDocument/2006/relationships/image" Target="../media/image82.tif"/></Relationships>

</file>

<file path=ppt/slides/_rels/slide10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3.tif"/><Relationship Id="rId3" Type="http://schemas.openxmlformats.org/officeDocument/2006/relationships/image" Target="../media/image84.tif"/><Relationship Id="rId4" Type="http://schemas.openxmlformats.org/officeDocument/2006/relationships/image" Target="../media/image85.tif"/></Relationships>

</file>

<file path=ppt/slides/_rels/slide109.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tif"/></Relationships>

</file>

<file path=ppt/slides/_rels/slide110.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11.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1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6.tif"/><Relationship Id="rId3" Type="http://schemas.openxmlformats.org/officeDocument/2006/relationships/image" Target="../media/image87.tif"/></Relationships>

</file>

<file path=ppt/slides/_rels/slide11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3.png"/></Relationships>

</file>

<file path=ppt/slides/_rels/slide11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8.tif"/></Relationships>

</file>

<file path=ppt/slides/_rels/slide11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9.tif"/></Relationships>

</file>

<file path=ppt/slides/_rels/slide116.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1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0.tif"/></Relationships>

</file>

<file path=ppt/slides/_rels/slide11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1.tif"/></Relationships>

</file>

<file path=ppt/slides/_rels/slide11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2.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tif"/></Relationships>

</file>

<file path=ppt/slides/_rels/slide12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3.tif"/></Relationships>

</file>

<file path=ppt/slides/_rels/slide12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4.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tif"/><Relationship Id="rId3" Type="http://schemas.openxmlformats.org/officeDocument/2006/relationships/image" Target="../media/image11.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2.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3.t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4.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5.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6.t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tif"/></Relationships>

</file>

<file path=ppt/slides/_rels/slide2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7.tif"/></Relationships>

</file>

<file path=ppt/slides/_rels/slide23.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8.tif"/></Relationships>

</file>

<file path=ppt/slides/_rels/slide2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6.tif"/></Relationships>

</file>

<file path=ppt/slides/_rels/slide2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9.tif"/></Relationships>

</file>

<file path=ppt/slides/_rels/slide2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0.tif"/></Relationships>

</file>

<file path=ppt/slides/_rels/slide29.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tif"/></Relationships>

</file>

<file path=ppt/slides/_rels/slide3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1.tif"/></Relationships>

</file>

<file path=ppt/slides/_rels/slide31.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2.tif"/></Relationships>

</file>

<file path=ppt/slides/_rels/slide34.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3.tif"/><Relationship Id="rId3" Type="http://schemas.openxmlformats.org/officeDocument/2006/relationships/image" Target="../media/image24.tif"/></Relationships>

</file>

<file path=ppt/slides/_rels/slide37.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5.tif"/><Relationship Id="rId3" Type="http://schemas.openxmlformats.org/officeDocument/2006/relationships/image" Target="../media/image26.tif"/></Relationships>

</file>

<file path=ppt/slides/_rels/slide3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7.tif"/><Relationship Id="rId3" Type="http://schemas.openxmlformats.org/officeDocument/2006/relationships/image" Target="../media/image28.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9.tif"/></Relationships>

</file>

<file path=ppt/slides/_rels/slide4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0.tif"/><Relationship Id="rId3" Type="http://schemas.openxmlformats.org/officeDocument/2006/relationships/image" Target="../media/image31.tif"/></Relationships>

</file>

<file path=ppt/slides/_rels/slide4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2.tif"/></Relationships>

</file>

<file path=ppt/slides/_rels/slide4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3.tif"/></Relationships>

</file>

<file path=ppt/slides/_rels/slide4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4.tif"/></Relationships>

</file>

<file path=ppt/slides/_rels/slide5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5.tif"/></Relationships>

</file>

<file path=ppt/slides/_rels/slide5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6.tif"/><Relationship Id="rId3" Type="http://schemas.openxmlformats.org/officeDocument/2006/relationships/image" Target="../media/image37.tif"/></Relationships>

</file>

<file path=ppt/slides/_rels/slide53.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5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2.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3.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6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8.tif"/></Relationships>

</file>

<file path=ppt/slides/_rels/slide6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7.tif"/></Relationships>

</file>

<file path=ppt/slides/_rels/slide62.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6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4.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9.tif"/></Relationships>

</file>

<file path=ppt/slides/_rels/slide6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0.tif"/><Relationship Id="rId3" Type="http://schemas.openxmlformats.org/officeDocument/2006/relationships/image" Target="../media/image41.tif"/><Relationship Id="rId4" Type="http://schemas.openxmlformats.org/officeDocument/2006/relationships/image" Target="../media/image42.tif"/></Relationships>

</file>

<file path=ppt/slides/_rels/slide6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3.tif"/><Relationship Id="rId3" Type="http://schemas.openxmlformats.org/officeDocument/2006/relationships/image" Target="../media/image44.tif"/></Relationships>

</file>

<file path=ppt/slides/_rels/slide67.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6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5.tif"/></Relationships>

</file>

<file path=ppt/slides/_rels/slide69.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tif"/></Relationships>

</file>

<file path=ppt/slides/_rels/slide7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5.png"/></Relationships>

</file>

<file path=ppt/slides/_rels/slide7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6.png"/><Relationship Id="rId3" Type="http://schemas.openxmlformats.org/officeDocument/2006/relationships/image" Target="../media/image17.png"/></Relationships>

</file>

<file path=ppt/slides/_rels/slide72.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7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6.tif"/></Relationships>

</file>

<file path=ppt/slides/_rels/slide7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7.tif"/></Relationships>

</file>

<file path=ppt/slides/_rels/slide7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8.tif"/></Relationships>

</file>

<file path=ppt/slides/_rels/slide7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9.tif"/></Relationships>

</file>

<file path=ppt/slides/_rels/slide7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0.tif"/></Relationships>

</file>

<file path=ppt/slides/_rels/slide7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1.tif"/></Relationships>

</file>

<file path=ppt/slides/_rels/slide7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2.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tif"/></Relationships>

</file>

<file path=ppt/slides/_rels/slide8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3.tif"/></Relationships>

</file>

<file path=ppt/slides/_rels/slide8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4.tif"/><Relationship Id="rId3" Type="http://schemas.openxmlformats.org/officeDocument/2006/relationships/image" Target="../media/image55.tif"/></Relationships>

</file>

<file path=ppt/slides/_rels/slide8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6.tif"/><Relationship Id="rId3" Type="http://schemas.openxmlformats.org/officeDocument/2006/relationships/image" Target="../media/image57.tif"/></Relationships>

</file>

<file path=ppt/slides/_rels/slide8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8.tif"/></Relationships>

</file>

<file path=ppt/slides/_rels/slide8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9.tif"/></Relationships>

</file>

<file path=ppt/slides/_rels/slide8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0.tif"/></Relationships>

</file>

<file path=ppt/slides/_rels/slide8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1.tif"/></Relationships>

</file>

<file path=ppt/slides/_rels/slide87.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8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2.tif"/></Relationships>

</file>

<file path=ppt/slides/_rels/slide8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3.tif"/><Relationship Id="rId3" Type="http://schemas.openxmlformats.org/officeDocument/2006/relationships/image" Target="../media/image18.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tif"/></Relationships>

</file>

<file path=ppt/slides/_rels/slide9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4.tif"/></Relationships>

</file>

<file path=ppt/slides/_rels/slide9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5.tif"/></Relationships>

</file>

<file path=ppt/slides/_rels/slide9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6.tif"/></Relationships>

</file>

<file path=ppt/slides/_rels/slide9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7.tif"/><Relationship Id="rId3" Type="http://schemas.openxmlformats.org/officeDocument/2006/relationships/image" Target="../media/image68.tif"/><Relationship Id="rId4" Type="http://schemas.openxmlformats.org/officeDocument/2006/relationships/image" Target="../media/image69.tif"/><Relationship Id="rId5" Type="http://schemas.openxmlformats.org/officeDocument/2006/relationships/image" Target="../media/image70.tif"/></Relationships>

</file>

<file path=ppt/slides/_rels/slide9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1.tif"/></Relationships>

</file>

<file path=ppt/slides/_rels/slide9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2.tif"/></Relationships>

</file>

<file path=ppt/slides/_rels/slide9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3.tif"/><Relationship Id="rId3" Type="http://schemas.openxmlformats.org/officeDocument/2006/relationships/image" Target="../media/image74.tif"/></Relationships>

</file>

<file path=ppt/slides/_rels/slide9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5.tif"/></Relationships>

</file>

<file path=ppt/slides/_rels/slide9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9.png"/></Relationships>

</file>

<file path=ppt/slides/_rels/slide9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0.png"/><Relationship Id="rId3"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Le monde en 1913  : l'hégémonie européenne contestée"/>
          <p:cNvSpPr txBox="1"/>
          <p:nvPr/>
        </p:nvSpPr>
        <p:spPr>
          <a:xfrm>
            <a:off x="2979018" y="3563840"/>
            <a:ext cx="18425964" cy="18715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1" sz="6200">
                <a:solidFill>
                  <a:srgbClr val="000000"/>
                </a:solidFill>
                <a:latin typeface="Times New Roman"/>
                <a:ea typeface="Times New Roman"/>
                <a:cs typeface="Times New Roman"/>
                <a:sym typeface="Times New Roman"/>
              </a:defRPr>
            </a:lvl1pPr>
          </a:lstStyle>
          <a:p>
            <a:pPr/>
            <a:r>
              <a:t>Le monde en 1913  : l'hégémonie européenne contestée</a:t>
            </a:r>
            <a:endParaRPr b="0"/>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1" name="Image" descr="Image"/>
          <p:cNvPicPr>
            <a:picLocks noChangeAspect="1"/>
          </p:cNvPicPr>
          <p:nvPr/>
        </p:nvPicPr>
        <p:blipFill>
          <a:blip r:embed="rId2">
            <a:extLst/>
          </a:blip>
          <a:stretch>
            <a:fillRect/>
          </a:stretch>
        </p:blipFill>
        <p:spPr>
          <a:xfrm>
            <a:off x="3926258" y="165143"/>
            <a:ext cx="3632063" cy="5811300"/>
          </a:xfrm>
          <a:prstGeom prst="rect">
            <a:avLst/>
          </a:prstGeom>
          <a:ln w="12700">
            <a:miter lim="400000"/>
          </a:ln>
        </p:spPr>
      </p:pic>
      <p:pic>
        <p:nvPicPr>
          <p:cNvPr id="172" name="Image" descr="Image"/>
          <p:cNvPicPr>
            <a:picLocks noChangeAspect="1"/>
          </p:cNvPicPr>
          <p:nvPr/>
        </p:nvPicPr>
        <p:blipFill>
          <a:blip r:embed="rId3">
            <a:extLst/>
          </a:blip>
          <a:stretch>
            <a:fillRect/>
          </a:stretch>
        </p:blipFill>
        <p:spPr>
          <a:xfrm>
            <a:off x="3869118" y="8081550"/>
            <a:ext cx="4523914" cy="5393896"/>
          </a:xfrm>
          <a:prstGeom prst="rect">
            <a:avLst/>
          </a:prstGeom>
          <a:ln w="12700">
            <a:miter lim="400000"/>
          </a:ln>
        </p:spPr>
      </p:pic>
      <p:pic>
        <p:nvPicPr>
          <p:cNvPr id="173" name="Image" descr="Image"/>
          <p:cNvPicPr>
            <a:picLocks noChangeAspect="1"/>
          </p:cNvPicPr>
          <p:nvPr/>
        </p:nvPicPr>
        <p:blipFill>
          <a:blip r:embed="rId4">
            <a:extLst/>
          </a:blip>
          <a:stretch>
            <a:fillRect/>
          </a:stretch>
        </p:blipFill>
        <p:spPr>
          <a:xfrm>
            <a:off x="13855276" y="5343949"/>
            <a:ext cx="8374838" cy="4710847"/>
          </a:xfrm>
          <a:prstGeom prst="rect">
            <a:avLst/>
          </a:prstGeom>
          <a:ln w="12700">
            <a:miter lim="400000"/>
          </a:ln>
        </p:spPr>
      </p:pic>
      <p:sp>
        <p:nvSpPr>
          <p:cNvPr id="174" name="L'unification italienne (ou Risorgimento)"/>
          <p:cNvSpPr txBox="1"/>
          <p:nvPr/>
        </p:nvSpPr>
        <p:spPr>
          <a:xfrm>
            <a:off x="10039146" y="896486"/>
            <a:ext cx="11726590" cy="159700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just" defTabSz="457200">
              <a:defRPr b="1" sz="5300">
                <a:solidFill>
                  <a:srgbClr val="000000"/>
                </a:solidFill>
                <a:latin typeface="Times New Roman"/>
                <a:ea typeface="Times New Roman"/>
                <a:cs typeface="Times New Roman"/>
                <a:sym typeface="Times New Roman"/>
              </a:defRPr>
            </a:pPr>
            <a:r>
              <a:t>L'unification italienne (ou </a:t>
            </a:r>
            <a:r>
              <a:rPr i="1"/>
              <a:t>Risorgimento</a:t>
            </a:r>
            <a:r>
              <a:t>)</a:t>
            </a:r>
          </a:p>
        </p:txBody>
      </p:sp>
      <p:sp>
        <p:nvSpPr>
          <p:cNvPr id="175" name="Victor-Emmanuel II, roi de Piémont-Sardaigne"/>
          <p:cNvSpPr txBox="1"/>
          <p:nvPr/>
        </p:nvSpPr>
        <p:spPr>
          <a:xfrm>
            <a:off x="520948" y="6084357"/>
            <a:ext cx="13133134" cy="15472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57200">
              <a:defRPr b="1" sz="5100">
                <a:solidFill>
                  <a:srgbClr val="000000"/>
                </a:solidFill>
                <a:latin typeface="Times New Roman"/>
                <a:ea typeface="Times New Roman"/>
                <a:cs typeface="Times New Roman"/>
                <a:sym typeface="Times New Roman"/>
              </a:defRPr>
            </a:lvl1pPr>
          </a:lstStyle>
          <a:p>
            <a:pPr/>
            <a:r>
              <a:t>Victor-Emmanuel II, roi de Piémont-Sardaigne</a:t>
            </a:r>
          </a:p>
        </p:txBody>
      </p:sp>
      <p:sp>
        <p:nvSpPr>
          <p:cNvPr id="176" name="Garibaldi"/>
          <p:cNvSpPr txBox="1"/>
          <p:nvPr/>
        </p:nvSpPr>
        <p:spPr>
          <a:xfrm>
            <a:off x="16882467" y="10477321"/>
            <a:ext cx="2866505" cy="157214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57200">
              <a:defRPr b="1" sz="5200">
                <a:solidFill>
                  <a:srgbClr val="000000"/>
                </a:solidFill>
                <a:latin typeface="Times New Roman"/>
                <a:ea typeface="Times New Roman"/>
                <a:cs typeface="Times New Roman"/>
                <a:sym typeface="Times New Roman"/>
              </a:defRPr>
            </a:lvl1pPr>
          </a:lstStyle>
          <a:p>
            <a:pPr/>
            <a:r>
              <a:t>Garibaldi</a:t>
            </a:r>
          </a:p>
        </p:txBody>
      </p:sp>
      <p:sp>
        <p:nvSpPr>
          <p:cNvPr id="177" name="Cavour"/>
          <p:cNvSpPr txBox="1"/>
          <p:nvPr/>
        </p:nvSpPr>
        <p:spPr>
          <a:xfrm>
            <a:off x="8992305" y="11571655"/>
            <a:ext cx="2230290" cy="157214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57200">
              <a:defRPr b="1" sz="5200">
                <a:solidFill>
                  <a:srgbClr val="000000"/>
                </a:solidFill>
                <a:latin typeface="Times New Roman"/>
                <a:ea typeface="Times New Roman"/>
                <a:cs typeface="Times New Roman"/>
                <a:sym typeface="Times New Roman"/>
              </a:defRPr>
            </a:lvl1pPr>
          </a:lstStyle>
          <a:p>
            <a:pPr/>
            <a:r>
              <a:t>Cavour</a:t>
            </a:r>
          </a:p>
        </p:txBody>
      </p:sp>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6" name="Image" descr="Image"/>
          <p:cNvPicPr>
            <a:picLocks noChangeAspect="1"/>
          </p:cNvPicPr>
          <p:nvPr/>
        </p:nvPicPr>
        <p:blipFill>
          <a:blip r:embed="rId2">
            <a:extLst/>
          </a:blip>
          <a:stretch>
            <a:fillRect/>
          </a:stretch>
        </p:blipFill>
        <p:spPr>
          <a:xfrm>
            <a:off x="4064000" y="1778000"/>
            <a:ext cx="16256000" cy="10160000"/>
          </a:xfrm>
          <a:prstGeom prst="rect">
            <a:avLst/>
          </a:prstGeom>
          <a:ln w="12700">
            <a:miter lim="400000"/>
          </a:ln>
        </p:spPr>
      </p:pic>
      <p:sp>
        <p:nvSpPr>
          <p:cNvPr id="417" name="Davidson devant le modèle Silent Grey Fellow, 1908."/>
          <p:cNvSpPr txBox="1"/>
          <p:nvPr/>
        </p:nvSpPr>
        <p:spPr>
          <a:xfrm>
            <a:off x="3970697" y="345625"/>
            <a:ext cx="14425675" cy="876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5000">
                <a:solidFill>
                  <a:srgbClr val="000000"/>
                </a:solidFill>
                <a:latin typeface="Times Roman"/>
                <a:ea typeface="Times Roman"/>
                <a:cs typeface="Times Roman"/>
                <a:sym typeface="Times Roman"/>
              </a:defRPr>
            </a:lvl1pPr>
          </a:lstStyle>
          <a:p>
            <a:pPr/>
            <a:r>
              <a:t>Davidson devant le modèle Silent Grey Fellow, 1908. </a:t>
            </a:r>
          </a:p>
        </p:txBody>
      </p:sp>
    </p:spTree>
  </p:cSld>
  <p:clrMapOvr>
    <a:masterClrMapping/>
  </p:clrMapOvr>
  <p:transition xmlns:p14="http://schemas.microsoft.com/office/powerpoint/2010/main" spd="med" advClick="1"/>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9" name="Image" descr="Image"/>
          <p:cNvPicPr>
            <a:picLocks noChangeAspect="1"/>
          </p:cNvPicPr>
          <p:nvPr/>
        </p:nvPicPr>
        <p:blipFill>
          <a:blip r:embed="rId2">
            <a:extLst/>
          </a:blip>
          <a:stretch>
            <a:fillRect/>
          </a:stretch>
        </p:blipFill>
        <p:spPr>
          <a:xfrm>
            <a:off x="1959965" y="1269159"/>
            <a:ext cx="11709401" cy="7810501"/>
          </a:xfrm>
          <a:prstGeom prst="rect">
            <a:avLst/>
          </a:prstGeom>
          <a:ln w="12700">
            <a:miter lim="400000"/>
          </a:ln>
        </p:spPr>
      </p:pic>
      <p:sp>
        <p:nvSpPr>
          <p:cNvPr id="420" name="Chaîne de montage de la Ford T"/>
          <p:cNvSpPr txBox="1"/>
          <p:nvPr/>
        </p:nvSpPr>
        <p:spPr>
          <a:xfrm>
            <a:off x="3765968" y="9476031"/>
            <a:ext cx="7400678" cy="12738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4000">
                <a:solidFill>
                  <a:srgbClr val="000000"/>
                </a:solidFill>
                <a:latin typeface="Cambria"/>
                <a:ea typeface="Cambria"/>
                <a:cs typeface="Cambria"/>
                <a:sym typeface="Cambria"/>
              </a:defRPr>
            </a:lvl1pPr>
          </a:lstStyle>
          <a:p>
            <a:pPr/>
            <a:r>
              <a:t>Chaîne de montage de la Ford T</a:t>
            </a:r>
            <a:endParaRPr>
              <a:latin typeface="Times New Roman"/>
              <a:ea typeface="Times New Roman"/>
              <a:cs typeface="Times New Roman"/>
              <a:sym typeface="Times New Roman"/>
            </a:endParaRPr>
          </a:p>
        </p:txBody>
      </p:sp>
      <p:pic>
        <p:nvPicPr>
          <p:cNvPr id="421" name="Image" descr="Image"/>
          <p:cNvPicPr>
            <a:picLocks noChangeAspect="1"/>
          </p:cNvPicPr>
          <p:nvPr/>
        </p:nvPicPr>
        <p:blipFill>
          <a:blip r:embed="rId3">
            <a:extLst/>
          </a:blip>
          <a:stretch>
            <a:fillRect/>
          </a:stretch>
        </p:blipFill>
        <p:spPr>
          <a:xfrm>
            <a:off x="14618591" y="1333229"/>
            <a:ext cx="9169744" cy="11049542"/>
          </a:xfrm>
          <a:prstGeom prst="rect">
            <a:avLst/>
          </a:prstGeom>
          <a:ln w="12700">
            <a:miter lim="400000"/>
          </a:ln>
        </p:spPr>
      </p:pic>
    </p:spTree>
  </p:cSld>
  <p:clrMapOvr>
    <a:masterClrMapping/>
  </p:clrMapOvr>
  <p:transition xmlns:p14="http://schemas.microsoft.com/office/powerpoint/2010/main" spd="med" advClick="1"/>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3" name="image.png" descr="image.png"/>
          <p:cNvPicPr>
            <a:picLocks noChangeAspect="1"/>
          </p:cNvPicPr>
          <p:nvPr/>
        </p:nvPicPr>
        <p:blipFill>
          <a:blip r:embed="rId2">
            <a:extLst/>
          </a:blip>
          <a:stretch>
            <a:fillRect/>
          </a:stretch>
        </p:blipFill>
        <p:spPr>
          <a:xfrm>
            <a:off x="2164518" y="1516199"/>
            <a:ext cx="21141222" cy="7410439"/>
          </a:xfrm>
          <a:prstGeom prst="rect">
            <a:avLst/>
          </a:prstGeom>
          <a:ln w="12700">
            <a:miter lim="400000"/>
          </a:ln>
        </p:spPr>
      </p:pic>
      <p:sp>
        <p:nvSpPr>
          <p:cNvPr id="424" name="Source : B.R. Mitchell, cité dans B. Lemonnier, Un siècle d’histoire industrielle du Royaume-Uni. Industrialisation et sociétés, 1873-1973, SEDES, 1997."/>
          <p:cNvSpPr txBox="1"/>
          <p:nvPr/>
        </p:nvSpPr>
        <p:spPr>
          <a:xfrm>
            <a:off x="2217649" y="11228889"/>
            <a:ext cx="21646853" cy="175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defTabSz="457200">
              <a:defRPr b="1" sz="2000" u="sng">
                <a:solidFill>
                  <a:srgbClr val="000000"/>
                </a:solidFill>
                <a:latin typeface="Calibri"/>
                <a:ea typeface="Calibri"/>
                <a:cs typeface="Calibri"/>
                <a:sym typeface="Calibri"/>
              </a:defRPr>
            </a:pPr>
            <a:r>
              <a:rPr sz="4300"/>
              <a:t>Source</a:t>
            </a:r>
            <a:r>
              <a:rPr sz="4300" u="none"/>
              <a:t> : B.R. Mitchell, cité dans B. Lemonnier, </a:t>
            </a:r>
            <a:r>
              <a:rPr i="1" sz="4300" u="none"/>
              <a:t>Un siècle d’histoire industrielle du Royaume-Uni. Industrialisation et sociétés, 1873-1973</a:t>
            </a:r>
            <a:r>
              <a:rPr sz="4300" u="none"/>
              <a:t>, SEDES, 1997</a:t>
            </a:r>
            <a:r>
              <a:rPr u="none"/>
              <a:t>.</a:t>
            </a:r>
          </a:p>
        </p:txBody>
      </p:sp>
    </p:spTree>
  </p:cSld>
  <p:clrMapOvr>
    <a:masterClrMapping/>
  </p:clrMapOvr>
  <p:transition xmlns:p14="http://schemas.microsoft.com/office/powerpoint/2010/main" spd="med" advClick="1"/>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6" name="Image" descr="Image"/>
          <p:cNvPicPr>
            <a:picLocks noChangeAspect="1"/>
          </p:cNvPicPr>
          <p:nvPr/>
        </p:nvPicPr>
        <p:blipFill>
          <a:blip r:embed="rId2">
            <a:extLst/>
          </a:blip>
          <a:stretch>
            <a:fillRect/>
          </a:stretch>
        </p:blipFill>
        <p:spPr>
          <a:xfrm>
            <a:off x="4940841" y="3536627"/>
            <a:ext cx="14502318" cy="8164268"/>
          </a:xfrm>
          <a:prstGeom prst="rect">
            <a:avLst/>
          </a:prstGeom>
          <a:ln w="12700">
            <a:miter lim="400000"/>
          </a:ln>
        </p:spPr>
      </p:pic>
      <p:sp>
        <p:nvSpPr>
          <p:cNvPr id="427" name="MIT, Massachusetts Institute of Technology, fondé en 1861 à Cambridge, à côté de Boston."/>
          <p:cNvSpPr txBox="1"/>
          <p:nvPr/>
        </p:nvSpPr>
        <p:spPr>
          <a:xfrm>
            <a:off x="2851969" y="655294"/>
            <a:ext cx="19756857" cy="24722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indent="180339" algn="just" defTabSz="457200">
              <a:defRPr b="1" sz="5500">
                <a:solidFill>
                  <a:srgbClr val="000000"/>
                </a:solidFill>
                <a:latin typeface="Times New Roman"/>
                <a:ea typeface="Times New Roman"/>
                <a:cs typeface="Times New Roman"/>
                <a:sym typeface="Times New Roman"/>
              </a:defRPr>
            </a:pPr>
            <a:r>
              <a:t>MIT, Massachusetts Institute of Technology, </a:t>
            </a:r>
            <a:r>
              <a:rPr b="0"/>
              <a:t>fondé en </a:t>
            </a:r>
            <a:r>
              <a:t>1861</a:t>
            </a:r>
            <a:r>
              <a:rPr b="0"/>
              <a:t> à Cambridge, à côté de Boston.</a:t>
            </a:r>
            <a:endParaRPr b="0"/>
          </a:p>
        </p:txBody>
      </p:sp>
    </p:spTree>
  </p:cSld>
  <p:clrMapOvr>
    <a:masterClrMapping/>
  </p:clrMapOvr>
  <p:transition xmlns:p14="http://schemas.microsoft.com/office/powerpoint/2010/main" spd="med" advClick="1"/>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9" name="Discours impérialiste de John BEVERIDGE (élu sénateur républicain en 1899)…"/>
          <p:cNvSpPr txBox="1"/>
          <p:nvPr/>
        </p:nvSpPr>
        <p:spPr>
          <a:xfrm>
            <a:off x="2211400" y="56896"/>
            <a:ext cx="19482732" cy="1360220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1400"/>
              </a:spcBef>
              <a:defRPr b="1" sz="5000">
                <a:solidFill>
                  <a:srgbClr val="000000"/>
                </a:solidFill>
                <a:latin typeface="Times Roman"/>
                <a:ea typeface="Times Roman"/>
                <a:cs typeface="Times Roman"/>
                <a:sym typeface="Times Roman"/>
              </a:defRPr>
            </a:pPr>
            <a:r>
              <a:t>Discours impérialiste de John BEVERIDGE (élu sénateur républicain en 1899)</a:t>
            </a:r>
          </a:p>
          <a:p>
            <a:pPr algn="just" defTabSz="457200">
              <a:spcBef>
                <a:spcPts val="1200"/>
              </a:spcBef>
              <a:defRPr sz="5000">
                <a:solidFill>
                  <a:srgbClr val="000000"/>
                </a:solidFill>
                <a:latin typeface="Times Roman"/>
                <a:ea typeface="Times Roman"/>
                <a:cs typeface="Times Roman"/>
                <a:sym typeface="Times Roman"/>
              </a:defRPr>
            </a:pPr>
            <a:r>
              <a:t>« (…) Les usines américaines produisent plus que le peuple américain ne peut utiliser ; le sol américain produit plus qu’il ne peut consommer. La </a:t>
            </a:r>
            <a:r>
              <a:rPr b="1"/>
              <a:t>destinée</a:t>
            </a:r>
            <a:r>
              <a:t> nous a tracé notre politique ; le commerce mondial doit être et sera nôtre. Et nous l’acquerrons comme notre mère [l’Angleterre] nous l’a montré. Nous établirons des comptoirs commerciaux à la surface du monde comme centres de distribution des produits américains. Nous couvrirons les océans de nos vaisseaux de commerce. Nous bâtirons une marine à la mesure de notre grandeur. De nos comptoirs de commerce, sortiront de grandes colonies déployant notre drapeau et trafiquant avec nous. Nos institutions suivront notre drapeau sur les ailes du commerce. Et la loi américaine, l’ordre américain, la civilisation américaine et le drapeau américain seront plantés sur des rivages jusqu’ici en proie à la violence et à l’obscurantisme, et ces auxiliaires de Dieu les feront dorénavant magnifiques et éclatants. (…) »</a:t>
            </a:r>
          </a:p>
        </p:txBody>
      </p:sp>
    </p:spTree>
  </p:cSld>
  <p:clrMapOvr>
    <a:masterClrMapping/>
  </p:clrMapOvr>
  <p:transition xmlns:p14="http://schemas.microsoft.com/office/powerpoint/2010/main" spd="med" advClick="1"/>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1" name="Le corollaire Roosevelt, 1904.…"/>
          <p:cNvSpPr txBox="1"/>
          <p:nvPr/>
        </p:nvSpPr>
        <p:spPr>
          <a:xfrm>
            <a:off x="776352" y="1127435"/>
            <a:ext cx="22831296" cy="114611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defRPr b="1" sz="6000">
                <a:solidFill>
                  <a:srgbClr val="000000"/>
                </a:solidFill>
                <a:latin typeface="Times New Roman"/>
                <a:ea typeface="Times New Roman"/>
                <a:cs typeface="Times New Roman"/>
                <a:sym typeface="Times New Roman"/>
              </a:defRPr>
            </a:pPr>
            <a:r>
              <a:t>Le corollaire Roosevelt, 1904.</a:t>
            </a:r>
          </a:p>
          <a:p>
            <a:pPr algn="just" defTabSz="457200">
              <a:defRPr sz="6000">
                <a:solidFill>
                  <a:srgbClr val="000000"/>
                </a:solidFill>
                <a:latin typeface="Times New Roman"/>
                <a:ea typeface="Times New Roman"/>
                <a:cs typeface="Times New Roman"/>
                <a:sym typeface="Times New Roman"/>
              </a:defRPr>
            </a:pPr>
          </a:p>
          <a:p>
            <a:pPr algn="just" defTabSz="457200">
              <a:defRPr sz="6000">
                <a:solidFill>
                  <a:srgbClr val="000000"/>
                </a:solidFill>
                <a:latin typeface="Times New Roman"/>
                <a:ea typeface="Times New Roman"/>
                <a:cs typeface="Times New Roman"/>
                <a:sym typeface="Times New Roman"/>
              </a:defRPr>
            </a:pPr>
            <a:r>
              <a:t>«  Si une nation montre qu’elle sait agir avec une efficacité raisonnable et un sens des convenances en matière sociale et politique, si elle maintient l’ordre et respecte ses obligations, elle n’a pas à redouter l’intervention des États-Unis. L’injustice chronique ou l’impuissance qui résulte d’un relâchement général des règles de la société civilisée peut exiger, en fin de compte, en Amérique ou ailleurs, l’intervention d’une nation civilisée et, dans l’hémisphère occidental (</a:t>
            </a:r>
            <a:r>
              <a:rPr i="1"/>
              <a:t>le continent américain</a:t>
            </a:r>
            <a:r>
              <a:t>), l’adhésion des États-Unis à la doctrine Monroe peut </a:t>
            </a:r>
            <a:r>
              <a:rPr u="sng">
                <a:uFill>
                  <a:solidFill>
                    <a:srgbClr val="000000"/>
                  </a:solidFill>
                </a:uFill>
              </a:rPr>
              <a:t>forcer les États-Unis, même à contrecœur, dans des cas flagrants d’injustice ou d’impuissance, à exercer un pouvoir de police internationale</a:t>
            </a:r>
            <a:r>
              <a:t>  »</a:t>
            </a:r>
          </a:p>
        </p:txBody>
      </p:sp>
    </p:spTree>
  </p:cSld>
  <p:clrMapOvr>
    <a:masterClrMapping/>
  </p:clrMapOvr>
  <p:transition xmlns:p14="http://schemas.microsoft.com/office/powerpoint/2010/main" spd="med" advClick="1"/>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3" name="Image 1" descr="Image 1"/>
          <p:cNvPicPr>
            <a:picLocks noChangeAspect="1"/>
          </p:cNvPicPr>
          <p:nvPr/>
        </p:nvPicPr>
        <p:blipFill>
          <a:blip r:embed="rId2">
            <a:extLst/>
          </a:blip>
          <a:stretch>
            <a:fillRect/>
          </a:stretch>
        </p:blipFill>
        <p:spPr>
          <a:xfrm>
            <a:off x="6260086" y="396392"/>
            <a:ext cx="10525271" cy="8497231"/>
          </a:xfrm>
          <a:prstGeom prst="rect">
            <a:avLst/>
          </a:prstGeom>
          <a:ln w="12700">
            <a:miter lim="400000"/>
          </a:ln>
        </p:spPr>
      </p:pic>
      <p:sp>
        <p:nvSpPr>
          <p:cNvPr id="434" name="ZoneTexte 4"/>
          <p:cNvSpPr txBox="1"/>
          <p:nvPr/>
        </p:nvSpPr>
        <p:spPr>
          <a:xfrm>
            <a:off x="5822962" y="9810181"/>
            <a:ext cx="11399519" cy="17576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defRPr b="1" sz="5200">
                <a:solidFill>
                  <a:srgbClr val="000000"/>
                </a:solidFill>
                <a:latin typeface="Myriad Pro Light"/>
                <a:ea typeface="Myriad Pro Light"/>
                <a:cs typeface="Myriad Pro Light"/>
                <a:sym typeface="Myriad Pro Light"/>
              </a:defRPr>
            </a:lvl1pPr>
          </a:lstStyle>
          <a:p>
            <a:pPr/>
            <a:r>
              <a:t>Caricature de Theodore Roosevelt et son « Big Stick », 1904.</a:t>
            </a:r>
          </a:p>
        </p:txBody>
      </p:sp>
    </p:spTree>
  </p:cSld>
  <p:clrMapOvr>
    <a:masterClrMapping/>
  </p:clrMapOvr>
  <p:transition xmlns:p14="http://schemas.microsoft.com/office/powerpoint/2010/main" spd="med" advClick="1"/>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6" name="Image" descr="Image"/>
          <p:cNvPicPr>
            <a:picLocks noChangeAspect="1"/>
          </p:cNvPicPr>
          <p:nvPr/>
        </p:nvPicPr>
        <p:blipFill>
          <a:blip r:embed="rId2">
            <a:extLst/>
          </a:blip>
          <a:stretch>
            <a:fillRect/>
          </a:stretch>
        </p:blipFill>
        <p:spPr>
          <a:xfrm>
            <a:off x="2950302" y="2553467"/>
            <a:ext cx="10795001" cy="9563101"/>
          </a:xfrm>
          <a:prstGeom prst="rect">
            <a:avLst/>
          </a:prstGeom>
          <a:ln w="12700">
            <a:miter lim="400000"/>
          </a:ln>
        </p:spPr>
      </p:pic>
      <p:sp>
        <p:nvSpPr>
          <p:cNvPr id="437" name="Le «  train de la jungle  » au Costa Rica, achevé en 1890."/>
          <p:cNvSpPr txBox="1"/>
          <p:nvPr/>
        </p:nvSpPr>
        <p:spPr>
          <a:xfrm>
            <a:off x="1824471" y="571059"/>
            <a:ext cx="15692461" cy="15478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indent="180339" algn="just" defTabSz="457200">
              <a:tabLst>
                <a:tab pos="4368800" algn="l"/>
              </a:tabLst>
              <a:defRPr b="1" sz="5000">
                <a:solidFill>
                  <a:srgbClr val="000000"/>
                </a:solidFill>
                <a:latin typeface="Times New Roman"/>
                <a:ea typeface="Times New Roman"/>
                <a:cs typeface="Times New Roman"/>
                <a:sym typeface="Times New Roman"/>
              </a:defRPr>
            </a:lvl1pPr>
          </a:lstStyle>
          <a:p>
            <a:pPr/>
            <a:r>
              <a:t>Le «  train de la jungle  » au Costa Rica, achevé en 1890. </a:t>
            </a:r>
          </a:p>
        </p:txBody>
      </p:sp>
      <p:pic>
        <p:nvPicPr>
          <p:cNvPr id="438" name="Image" descr="Image"/>
          <p:cNvPicPr>
            <a:picLocks noChangeAspect="1"/>
          </p:cNvPicPr>
          <p:nvPr/>
        </p:nvPicPr>
        <p:blipFill>
          <a:blip r:embed="rId3">
            <a:extLst/>
          </a:blip>
          <a:stretch>
            <a:fillRect/>
          </a:stretch>
        </p:blipFill>
        <p:spPr>
          <a:xfrm>
            <a:off x="16988225" y="2238053"/>
            <a:ext cx="5282435" cy="6918954"/>
          </a:xfrm>
          <a:prstGeom prst="rect">
            <a:avLst/>
          </a:prstGeom>
          <a:ln w="12700">
            <a:miter lim="400000"/>
          </a:ln>
        </p:spPr>
      </p:pic>
      <p:sp>
        <p:nvSpPr>
          <p:cNvPr id="439" name="L’entrepreneur et homme d'affaires américain Minor KEITH."/>
          <p:cNvSpPr txBox="1"/>
          <p:nvPr/>
        </p:nvSpPr>
        <p:spPr>
          <a:xfrm>
            <a:off x="14834872" y="9617307"/>
            <a:ext cx="8856524" cy="19453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indent="180339" defTabSz="457200">
              <a:tabLst>
                <a:tab pos="4368800" algn="l"/>
              </a:tabLst>
              <a:defRPr b="1" sz="4300">
                <a:solidFill>
                  <a:srgbClr val="000000"/>
                </a:solidFill>
                <a:latin typeface="Times New Roman"/>
                <a:ea typeface="Times New Roman"/>
                <a:cs typeface="Times New Roman"/>
                <a:sym typeface="Times New Roman"/>
              </a:defRPr>
            </a:lvl1pPr>
          </a:lstStyle>
          <a:p>
            <a:pPr/>
            <a:r>
              <a:t>L’entrepreneur et homme d'affaires américain Minor KEITH.</a:t>
            </a:r>
          </a:p>
        </p:txBody>
      </p:sp>
    </p:spTree>
  </p:cSld>
  <p:clrMapOvr>
    <a:masterClrMapping/>
  </p:clrMapOvr>
  <p:transition xmlns:p14="http://schemas.microsoft.com/office/powerpoint/2010/main" spd="med" advClick="1"/>
</p:sld>
</file>

<file path=ppt/slides/slide1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1" name="Image" descr="Image"/>
          <p:cNvPicPr>
            <a:picLocks noChangeAspect="1"/>
          </p:cNvPicPr>
          <p:nvPr/>
        </p:nvPicPr>
        <p:blipFill>
          <a:blip r:embed="rId2">
            <a:extLst/>
          </a:blip>
          <a:stretch>
            <a:fillRect/>
          </a:stretch>
        </p:blipFill>
        <p:spPr>
          <a:xfrm>
            <a:off x="10925312" y="1508741"/>
            <a:ext cx="12441665" cy="9910430"/>
          </a:xfrm>
          <a:prstGeom prst="rect">
            <a:avLst/>
          </a:prstGeom>
          <a:ln w="12700">
            <a:miter lim="400000"/>
          </a:ln>
        </p:spPr>
      </p:pic>
      <p:pic>
        <p:nvPicPr>
          <p:cNvPr id="442" name="Image" descr="Image"/>
          <p:cNvPicPr>
            <a:picLocks noChangeAspect="1"/>
          </p:cNvPicPr>
          <p:nvPr/>
        </p:nvPicPr>
        <p:blipFill>
          <a:blip r:embed="rId3">
            <a:extLst/>
          </a:blip>
          <a:stretch>
            <a:fillRect/>
          </a:stretch>
        </p:blipFill>
        <p:spPr>
          <a:xfrm>
            <a:off x="1088755" y="619939"/>
            <a:ext cx="7620001" cy="3860801"/>
          </a:xfrm>
          <a:prstGeom prst="rect">
            <a:avLst/>
          </a:prstGeom>
          <a:ln w="12700">
            <a:miter lim="400000"/>
          </a:ln>
        </p:spPr>
      </p:pic>
      <p:pic>
        <p:nvPicPr>
          <p:cNvPr id="443" name="Image" descr="Image"/>
          <p:cNvPicPr>
            <a:picLocks noChangeAspect="1"/>
          </p:cNvPicPr>
          <p:nvPr/>
        </p:nvPicPr>
        <p:blipFill>
          <a:blip r:embed="rId4">
            <a:extLst/>
          </a:blip>
          <a:stretch>
            <a:fillRect/>
          </a:stretch>
        </p:blipFill>
        <p:spPr>
          <a:xfrm>
            <a:off x="338593" y="6303722"/>
            <a:ext cx="10160001" cy="5486401"/>
          </a:xfrm>
          <a:prstGeom prst="rect">
            <a:avLst/>
          </a:prstGeom>
          <a:ln w="12700">
            <a:miter lim="400000"/>
          </a:ln>
        </p:spPr>
      </p:pic>
    </p:spTree>
  </p:cSld>
  <p:clrMapOvr>
    <a:masterClrMapping/>
  </p:clrMapOvr>
  <p:transition xmlns:p14="http://schemas.microsoft.com/office/powerpoint/2010/main" spd="med" advClick="1"/>
</p:sld>
</file>

<file path=ppt/slides/slide1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5" name="«  République bananière  » :…"/>
          <p:cNvSpPr txBox="1"/>
          <p:nvPr/>
        </p:nvSpPr>
        <p:spPr>
          <a:xfrm>
            <a:off x="2170134" y="1461028"/>
            <a:ext cx="18013671" cy="647272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indent="180339" algn="just" defTabSz="457200">
              <a:tabLst>
                <a:tab pos="4368800" algn="l"/>
              </a:tabLst>
              <a:defRPr sz="5500">
                <a:solidFill>
                  <a:srgbClr val="000000"/>
                </a:solidFill>
                <a:latin typeface="Times New Roman"/>
                <a:ea typeface="Times New Roman"/>
                <a:cs typeface="Times New Roman"/>
                <a:sym typeface="Times New Roman"/>
              </a:defRPr>
            </a:pPr>
            <a:r>
              <a:rPr b="1"/>
              <a:t>«  République bananière  » :</a:t>
            </a:r>
            <a:endParaRPr b="1"/>
          </a:p>
          <a:p>
            <a:pPr indent="180339" algn="just" defTabSz="457200">
              <a:tabLst>
                <a:tab pos="4368800" algn="l"/>
              </a:tabLst>
              <a:defRPr sz="5500">
                <a:solidFill>
                  <a:srgbClr val="000000"/>
                </a:solidFill>
                <a:latin typeface="Times New Roman"/>
                <a:ea typeface="Times New Roman"/>
                <a:cs typeface="Times New Roman"/>
                <a:sym typeface="Times New Roman"/>
              </a:defRPr>
            </a:pPr>
            <a:endParaRPr b="1"/>
          </a:p>
          <a:p>
            <a:pPr marL="815339" indent="-634999" algn="just" defTabSz="457200">
              <a:buSzPct val="123000"/>
              <a:buChar char="-"/>
              <a:tabLst>
                <a:tab pos="4368800" algn="l"/>
              </a:tabLst>
              <a:defRPr sz="5500">
                <a:solidFill>
                  <a:srgbClr val="000000"/>
                </a:solidFill>
                <a:latin typeface="Times New Roman"/>
                <a:ea typeface="Times New Roman"/>
                <a:cs typeface="Times New Roman"/>
                <a:sym typeface="Times New Roman"/>
              </a:defRPr>
            </a:pPr>
            <a:r>
              <a:t>à l'origine, désigne un pays peu développé, dont l'industrie repose typiquement sur la seule production de bananes, et aidé/contrôlé par de grandes firmes  ;</a:t>
            </a:r>
          </a:p>
          <a:p>
            <a:pPr marL="815339" indent="-634999" algn="just" defTabSz="457200">
              <a:buSzPct val="123000"/>
              <a:buChar char="-"/>
              <a:tabLst>
                <a:tab pos="4368800" algn="l"/>
              </a:tabLst>
              <a:defRPr sz="5500">
                <a:solidFill>
                  <a:srgbClr val="000000"/>
                </a:solidFill>
                <a:latin typeface="Times New Roman"/>
                <a:ea typeface="Times New Roman"/>
                <a:cs typeface="Times New Roman"/>
                <a:sym typeface="Times New Roman"/>
              </a:defRPr>
            </a:pPr>
            <a:r>
              <a:t>par extension, État dont l'économie repose sur l'exportation d'un seul produit, et dont les dirigeants sont corrompus. </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9" name="Image" descr="Image"/>
          <p:cNvPicPr>
            <a:picLocks noChangeAspect="1"/>
          </p:cNvPicPr>
          <p:nvPr/>
        </p:nvPicPr>
        <p:blipFill>
          <a:blip r:embed="rId2">
            <a:extLst/>
          </a:blip>
          <a:stretch>
            <a:fillRect/>
          </a:stretch>
        </p:blipFill>
        <p:spPr>
          <a:xfrm>
            <a:off x="6359628" y="76340"/>
            <a:ext cx="11664744" cy="13563320"/>
          </a:xfrm>
          <a:prstGeom prst="rect">
            <a:avLst/>
          </a:prstGeom>
          <a:ln w="12700">
            <a:miter lim="400000"/>
          </a:ln>
        </p:spPr>
      </p:pic>
    </p:spTree>
  </p:cSld>
  <p:clrMapOvr>
    <a:masterClrMapping/>
  </p:clrMapOvr>
  <p:transition xmlns:p14="http://schemas.microsoft.com/office/powerpoint/2010/main" spd="med" advClick="1"/>
</p:sld>
</file>

<file path=ppt/slides/slide1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7" name="C. L’émergence d'une nouvelle puissance  : le Japon…"/>
          <p:cNvSpPr txBox="1"/>
          <p:nvPr/>
        </p:nvSpPr>
        <p:spPr>
          <a:xfrm>
            <a:off x="1545209" y="1643812"/>
            <a:ext cx="15771805" cy="48725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indent="180339" algn="just" defTabSz="457200">
              <a:defRPr b="1" sz="5500">
                <a:solidFill>
                  <a:srgbClr val="000000"/>
                </a:solidFill>
                <a:latin typeface="Times New Roman"/>
                <a:ea typeface="Times New Roman"/>
                <a:cs typeface="Times New Roman"/>
                <a:sym typeface="Times New Roman"/>
              </a:defRPr>
            </a:pPr>
            <a:r>
              <a:t>C. L’émergence d'une nouvelle puissance  : le Japon</a:t>
            </a:r>
          </a:p>
          <a:p>
            <a:pPr indent="180339" algn="just" defTabSz="457200">
              <a:defRPr b="1" sz="5500">
                <a:solidFill>
                  <a:srgbClr val="000000"/>
                </a:solidFill>
                <a:latin typeface="Times New Roman"/>
                <a:ea typeface="Times New Roman"/>
                <a:cs typeface="Times New Roman"/>
                <a:sym typeface="Times New Roman"/>
              </a:defRPr>
            </a:pPr>
          </a:p>
          <a:p>
            <a:pPr indent="180339" algn="just" defTabSz="457200">
              <a:defRPr b="1" sz="5500">
                <a:solidFill>
                  <a:srgbClr val="000000"/>
                </a:solidFill>
                <a:latin typeface="Times New Roman"/>
                <a:ea typeface="Times New Roman"/>
                <a:cs typeface="Times New Roman"/>
                <a:sym typeface="Times New Roman"/>
              </a:defRPr>
            </a:pPr>
          </a:p>
          <a:p>
            <a:pPr marL="1198985" indent="-1018645" algn="just" defTabSz="457200">
              <a:buSzPct val="100000"/>
              <a:buAutoNum type="arabicParenR" startAt="1"/>
              <a:defRPr sz="5500">
                <a:solidFill>
                  <a:srgbClr val="000000"/>
                </a:solidFill>
                <a:latin typeface="Times New Roman"/>
                <a:ea typeface="Times New Roman"/>
                <a:cs typeface="Times New Roman"/>
                <a:sym typeface="Times New Roman"/>
              </a:defRPr>
            </a:pPr>
            <a:r>
              <a:t>Le Japon sur la scène internationale : l’ère Meiji</a:t>
            </a:r>
          </a:p>
          <a:p>
            <a:pPr marL="1198985" indent="-1018645" algn="just" defTabSz="457200">
              <a:buSzPct val="100000"/>
              <a:buAutoNum type="arabicParenR" startAt="1"/>
              <a:defRPr sz="5500">
                <a:solidFill>
                  <a:srgbClr val="000000"/>
                </a:solidFill>
                <a:latin typeface="Times New Roman"/>
                <a:ea typeface="Times New Roman"/>
                <a:cs typeface="Times New Roman"/>
                <a:sym typeface="Times New Roman"/>
              </a:defRPr>
            </a:pPr>
            <a:r>
              <a:t>L’ouverture au commerce</a:t>
            </a:r>
          </a:p>
          <a:p>
            <a:pPr marL="1198985" indent="-1018645" algn="just" defTabSz="457200">
              <a:buSzPct val="100000"/>
              <a:buAutoNum type="arabicParenR" startAt="1"/>
              <a:defRPr sz="5500">
                <a:solidFill>
                  <a:srgbClr val="000000"/>
                </a:solidFill>
                <a:latin typeface="Times New Roman"/>
                <a:ea typeface="Times New Roman"/>
                <a:cs typeface="Times New Roman"/>
                <a:sym typeface="Times New Roman"/>
              </a:defRPr>
            </a:pPr>
            <a:r>
              <a:t>Le développement d’une puissance militaire</a:t>
            </a:r>
          </a:p>
        </p:txBody>
      </p:sp>
    </p:spTree>
  </p:cSld>
  <p:clrMapOvr>
    <a:masterClrMapping/>
  </p:clrMapOvr>
  <p:transition xmlns:p14="http://schemas.microsoft.com/office/powerpoint/2010/main" spd="med" advClick="1"/>
</p:sld>
</file>

<file path=ppt/slides/slide1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9" name="Le Japon avant l’ère Meiji :…"/>
          <p:cNvSpPr txBox="1"/>
          <p:nvPr/>
        </p:nvSpPr>
        <p:spPr>
          <a:xfrm>
            <a:off x="3935519" y="1691930"/>
            <a:ext cx="15892624" cy="88730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just" defTabSz="457200">
              <a:defRPr b="1" sz="5500">
                <a:solidFill>
                  <a:srgbClr val="000000"/>
                </a:solidFill>
                <a:latin typeface="Times New Roman"/>
                <a:ea typeface="Times New Roman"/>
                <a:cs typeface="Times New Roman"/>
                <a:sym typeface="Times New Roman"/>
              </a:defRPr>
            </a:pPr>
            <a:r>
              <a:t>Le Japon avant l’ère Meiji : </a:t>
            </a:r>
          </a:p>
          <a:p>
            <a:pPr algn="just" defTabSz="457200">
              <a:defRPr b="1" sz="5500">
                <a:solidFill>
                  <a:srgbClr val="000000"/>
                </a:solidFill>
                <a:latin typeface="Times New Roman"/>
                <a:ea typeface="Times New Roman"/>
                <a:cs typeface="Times New Roman"/>
                <a:sym typeface="Times New Roman"/>
              </a:defRPr>
            </a:pPr>
          </a:p>
          <a:p>
            <a:pPr marL="698500" indent="-698500" algn="just" defTabSz="457200">
              <a:buSzPct val="123000"/>
              <a:buChar char="-"/>
              <a:defRPr sz="5500">
                <a:solidFill>
                  <a:srgbClr val="000000"/>
                </a:solidFill>
                <a:latin typeface="Times New Roman"/>
                <a:ea typeface="Times New Roman"/>
                <a:cs typeface="Times New Roman"/>
                <a:sym typeface="Times New Roman"/>
              </a:defRPr>
            </a:pPr>
            <a:r>
              <a:t>un empereur sans réel pouvoir</a:t>
            </a:r>
          </a:p>
          <a:p>
            <a:pPr algn="just" defTabSz="457200">
              <a:defRPr sz="5500">
                <a:solidFill>
                  <a:srgbClr val="000000"/>
                </a:solidFill>
                <a:latin typeface="Times New Roman"/>
                <a:ea typeface="Times New Roman"/>
                <a:cs typeface="Times New Roman"/>
                <a:sym typeface="Times New Roman"/>
              </a:defRPr>
            </a:pPr>
          </a:p>
          <a:p>
            <a:pPr marL="698500" indent="-698500" algn="just" defTabSz="457200">
              <a:buSzPct val="123000"/>
              <a:buChar char="-"/>
              <a:defRPr sz="5500">
                <a:solidFill>
                  <a:srgbClr val="000000"/>
                </a:solidFill>
                <a:latin typeface="Times New Roman"/>
                <a:ea typeface="Times New Roman"/>
                <a:cs typeface="Times New Roman"/>
                <a:sym typeface="Times New Roman"/>
              </a:defRPr>
            </a:pPr>
            <a:r>
              <a:t>un </a:t>
            </a:r>
            <a:r>
              <a:rPr b="1" i="1"/>
              <a:t>shogun</a:t>
            </a:r>
            <a:r>
              <a:t>, militaire qui dirige effectivement le Japon</a:t>
            </a:r>
          </a:p>
          <a:p>
            <a:pPr algn="just" defTabSz="457200">
              <a:defRPr sz="5500">
                <a:solidFill>
                  <a:srgbClr val="000000"/>
                </a:solidFill>
                <a:latin typeface="Times New Roman"/>
                <a:ea typeface="Times New Roman"/>
                <a:cs typeface="Times New Roman"/>
                <a:sym typeface="Times New Roman"/>
              </a:defRPr>
            </a:pPr>
          </a:p>
          <a:p>
            <a:pPr marL="698500" indent="-698500" algn="just" defTabSz="457200">
              <a:buSzPct val="123000"/>
              <a:buChar char="-"/>
              <a:defRPr sz="5500">
                <a:solidFill>
                  <a:srgbClr val="000000"/>
                </a:solidFill>
                <a:latin typeface="Times New Roman"/>
                <a:ea typeface="Times New Roman"/>
                <a:cs typeface="Times New Roman"/>
                <a:sym typeface="Times New Roman"/>
              </a:defRPr>
            </a:pPr>
            <a:r>
              <a:t>les </a:t>
            </a:r>
            <a:r>
              <a:rPr b="1" i="1"/>
              <a:t>daimyos</a:t>
            </a:r>
            <a:r>
              <a:t>, grands seigneurs, propriétaires fonciers</a:t>
            </a:r>
          </a:p>
          <a:p>
            <a:pPr algn="just" defTabSz="457200">
              <a:defRPr sz="5500">
                <a:solidFill>
                  <a:srgbClr val="000000"/>
                </a:solidFill>
                <a:latin typeface="Times New Roman"/>
                <a:ea typeface="Times New Roman"/>
                <a:cs typeface="Times New Roman"/>
                <a:sym typeface="Times New Roman"/>
              </a:defRPr>
            </a:pPr>
          </a:p>
          <a:p>
            <a:pPr marL="698500" indent="-698500" algn="just" defTabSz="457200">
              <a:buSzPct val="123000"/>
              <a:buChar char="-"/>
              <a:defRPr sz="5500">
                <a:solidFill>
                  <a:srgbClr val="000000"/>
                </a:solidFill>
                <a:latin typeface="Times New Roman"/>
                <a:ea typeface="Times New Roman"/>
                <a:cs typeface="Times New Roman"/>
                <a:sym typeface="Times New Roman"/>
              </a:defRPr>
            </a:pPr>
            <a:r>
              <a:t>les </a:t>
            </a:r>
            <a:r>
              <a:rPr b="1" i="1"/>
              <a:t>samouraïs</a:t>
            </a:r>
            <a:r>
              <a:t>, leurs guerriers</a:t>
            </a:r>
          </a:p>
          <a:p>
            <a:pPr algn="just" defTabSz="457200">
              <a:defRPr sz="5500">
                <a:solidFill>
                  <a:srgbClr val="000000"/>
                </a:solidFill>
                <a:latin typeface="Times New Roman"/>
                <a:ea typeface="Times New Roman"/>
                <a:cs typeface="Times New Roman"/>
                <a:sym typeface="Times New Roman"/>
              </a:defRPr>
            </a:pPr>
          </a:p>
          <a:p>
            <a:pPr marL="698500" indent="-698500" algn="just" defTabSz="457200">
              <a:buSzPct val="123000"/>
              <a:buChar char="-"/>
              <a:defRPr sz="5500">
                <a:solidFill>
                  <a:srgbClr val="000000"/>
                </a:solidFill>
                <a:latin typeface="Times New Roman"/>
                <a:ea typeface="Times New Roman"/>
                <a:cs typeface="Times New Roman"/>
                <a:sym typeface="Times New Roman"/>
              </a:defRPr>
            </a:pPr>
            <a:r>
              <a:t>les paysans</a:t>
            </a:r>
          </a:p>
        </p:txBody>
      </p:sp>
    </p:spTree>
  </p:cSld>
  <p:clrMapOvr>
    <a:masterClrMapping/>
  </p:clrMapOvr>
  <p:transition xmlns:p14="http://schemas.microsoft.com/office/powerpoint/2010/main" spd="med" advClick="1"/>
</p:sld>
</file>

<file path=ppt/slides/slide1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1" name="Image" descr="Image"/>
          <p:cNvPicPr>
            <a:picLocks noChangeAspect="1"/>
          </p:cNvPicPr>
          <p:nvPr/>
        </p:nvPicPr>
        <p:blipFill>
          <a:blip r:embed="rId2">
            <a:extLst/>
          </a:blip>
          <a:stretch>
            <a:fillRect/>
          </a:stretch>
        </p:blipFill>
        <p:spPr>
          <a:xfrm>
            <a:off x="9652072" y="2009712"/>
            <a:ext cx="11952249" cy="8305801"/>
          </a:xfrm>
          <a:prstGeom prst="rect">
            <a:avLst/>
          </a:prstGeom>
          <a:ln w="12700">
            <a:miter lim="400000"/>
          </a:ln>
        </p:spPr>
      </p:pic>
      <p:pic>
        <p:nvPicPr>
          <p:cNvPr id="452" name="Image" descr="Image"/>
          <p:cNvPicPr>
            <a:picLocks noChangeAspect="1"/>
          </p:cNvPicPr>
          <p:nvPr/>
        </p:nvPicPr>
        <p:blipFill>
          <a:blip r:embed="rId3">
            <a:extLst/>
          </a:blip>
          <a:stretch>
            <a:fillRect/>
          </a:stretch>
        </p:blipFill>
        <p:spPr>
          <a:xfrm>
            <a:off x="1995287" y="1995287"/>
            <a:ext cx="6362701" cy="10160001"/>
          </a:xfrm>
          <a:prstGeom prst="rect">
            <a:avLst/>
          </a:prstGeom>
          <a:ln w="12700">
            <a:miter lim="400000"/>
          </a:ln>
        </p:spPr>
      </p:pic>
      <p:sp>
        <p:nvSpPr>
          <p:cNvPr id="453" name="L'expédition Perry, 1854."/>
          <p:cNvSpPr txBox="1"/>
          <p:nvPr/>
        </p:nvSpPr>
        <p:spPr>
          <a:xfrm>
            <a:off x="2730414" y="725839"/>
            <a:ext cx="7822275" cy="8720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indent="180339" algn="just" defTabSz="457200">
              <a:defRPr b="1" sz="5500">
                <a:solidFill>
                  <a:srgbClr val="000000"/>
                </a:solidFill>
                <a:latin typeface="Times New Roman"/>
                <a:ea typeface="Times New Roman"/>
                <a:cs typeface="Times New Roman"/>
                <a:sym typeface="Times New Roman"/>
              </a:defRPr>
            </a:lvl1pPr>
          </a:lstStyle>
          <a:p>
            <a:pPr/>
            <a:r>
              <a:t>L'expédition Perry, 1854.</a:t>
            </a:r>
          </a:p>
        </p:txBody>
      </p:sp>
      <p:sp>
        <p:nvSpPr>
          <p:cNvPr id="454" name="Le commodore Matthew Perry"/>
          <p:cNvSpPr txBox="1"/>
          <p:nvPr/>
        </p:nvSpPr>
        <p:spPr>
          <a:xfrm>
            <a:off x="8992978" y="11100767"/>
            <a:ext cx="8887419" cy="16721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indent="180339" algn="just" defTabSz="457200">
              <a:defRPr sz="5500">
                <a:solidFill>
                  <a:srgbClr val="000000"/>
                </a:solidFill>
                <a:latin typeface="Times New Roman"/>
                <a:ea typeface="Times New Roman"/>
                <a:cs typeface="Times New Roman"/>
                <a:sym typeface="Times New Roman"/>
              </a:defRPr>
            </a:lvl1pPr>
          </a:lstStyle>
          <a:p>
            <a:pPr/>
            <a:r>
              <a:t>Le commodore Matthew Perry</a:t>
            </a:r>
          </a:p>
        </p:txBody>
      </p:sp>
    </p:spTree>
  </p:cSld>
  <p:clrMapOvr>
    <a:masterClrMapping/>
  </p:clrMapOvr>
  <p:transition xmlns:p14="http://schemas.microsoft.com/office/powerpoint/2010/main" spd="med" advClick="1"/>
</p:sld>
</file>

<file path=ppt/slides/slide1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6" name="image.png" descr="image.png"/>
          <p:cNvPicPr>
            <a:picLocks noChangeAspect="1"/>
          </p:cNvPicPr>
          <p:nvPr/>
        </p:nvPicPr>
        <p:blipFill>
          <a:blip r:embed="rId2">
            <a:extLst/>
          </a:blip>
          <a:stretch>
            <a:fillRect/>
          </a:stretch>
        </p:blipFill>
        <p:spPr>
          <a:xfrm>
            <a:off x="2267448" y="2236566"/>
            <a:ext cx="19849104" cy="8214913"/>
          </a:xfrm>
          <a:prstGeom prst="rect">
            <a:avLst/>
          </a:prstGeom>
          <a:ln w="12700">
            <a:miter lim="400000"/>
          </a:ln>
        </p:spPr>
      </p:pic>
    </p:spTree>
  </p:cSld>
  <p:clrMapOvr>
    <a:masterClrMapping/>
  </p:clrMapOvr>
  <p:transition xmlns:p14="http://schemas.microsoft.com/office/powerpoint/2010/main" spd="med" advClick="1"/>
</p:sld>
</file>

<file path=ppt/slides/slide1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8" name="Image" descr="Image"/>
          <p:cNvPicPr>
            <a:picLocks noChangeAspect="1"/>
          </p:cNvPicPr>
          <p:nvPr/>
        </p:nvPicPr>
        <p:blipFill>
          <a:blip r:embed="rId2">
            <a:extLst/>
          </a:blip>
          <a:stretch>
            <a:fillRect/>
          </a:stretch>
        </p:blipFill>
        <p:spPr>
          <a:xfrm>
            <a:off x="2008989" y="3467436"/>
            <a:ext cx="6616701" cy="8128001"/>
          </a:xfrm>
          <a:prstGeom prst="rect">
            <a:avLst/>
          </a:prstGeom>
          <a:ln w="12700">
            <a:miter lim="400000"/>
          </a:ln>
        </p:spPr>
      </p:pic>
      <p:sp>
        <p:nvSpPr>
          <p:cNvPr id="459" name="L’ empereur Mutsuhito,…"/>
          <p:cNvSpPr txBox="1"/>
          <p:nvPr/>
        </p:nvSpPr>
        <p:spPr>
          <a:xfrm>
            <a:off x="8698066" y="4036111"/>
            <a:ext cx="14726784" cy="40724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indent="180339" algn="just" defTabSz="457200">
              <a:defRPr sz="5500">
                <a:solidFill>
                  <a:srgbClr val="000000"/>
                </a:solidFill>
                <a:latin typeface="Times New Roman"/>
                <a:ea typeface="Times New Roman"/>
                <a:cs typeface="Times New Roman"/>
                <a:sym typeface="Times New Roman"/>
              </a:defRPr>
            </a:pPr>
            <a:r>
              <a:t>L’ empereur </a:t>
            </a:r>
            <a:r>
              <a:rPr b="1"/>
              <a:t>Mutsuhito,</a:t>
            </a:r>
            <a:endParaRPr b="1"/>
          </a:p>
          <a:p>
            <a:pPr indent="180339" algn="just" defTabSz="457200">
              <a:defRPr sz="5500">
                <a:solidFill>
                  <a:srgbClr val="000000"/>
                </a:solidFill>
                <a:latin typeface="Times New Roman"/>
                <a:ea typeface="Times New Roman"/>
                <a:cs typeface="Times New Roman"/>
                <a:sym typeface="Times New Roman"/>
              </a:defRPr>
            </a:pPr>
            <a:r>
              <a:t>nom posthume :</a:t>
            </a:r>
            <a:r>
              <a:rPr b="1"/>
              <a:t> Meiji, « gouvernement éclairé »</a:t>
            </a:r>
            <a:r>
              <a:t>. </a:t>
            </a:r>
          </a:p>
          <a:p>
            <a:pPr indent="180339" algn="just" defTabSz="457200">
              <a:defRPr sz="5500">
                <a:solidFill>
                  <a:srgbClr val="000000"/>
                </a:solidFill>
                <a:latin typeface="Times New Roman"/>
                <a:ea typeface="Times New Roman"/>
                <a:cs typeface="Times New Roman"/>
                <a:sym typeface="Times New Roman"/>
              </a:defRPr>
            </a:pPr>
          </a:p>
          <a:p>
            <a:pPr indent="180339" algn="just" defTabSz="457200">
              <a:defRPr sz="5500">
                <a:solidFill>
                  <a:srgbClr val="000000"/>
                </a:solidFill>
                <a:latin typeface="Times New Roman"/>
                <a:ea typeface="Times New Roman"/>
                <a:cs typeface="Times New Roman"/>
                <a:sym typeface="Times New Roman"/>
              </a:defRPr>
            </a:pPr>
            <a:r>
              <a:t>Empereur de </a:t>
            </a:r>
            <a:r>
              <a:rPr b="1"/>
              <a:t>1867</a:t>
            </a:r>
            <a:r>
              <a:t> à </a:t>
            </a:r>
            <a:r>
              <a:rPr b="1"/>
              <a:t>1912</a:t>
            </a:r>
            <a:r>
              <a:t>.</a:t>
            </a:r>
          </a:p>
        </p:txBody>
      </p:sp>
    </p:spTree>
  </p:cSld>
  <p:clrMapOvr>
    <a:masterClrMapping/>
  </p:clrMapOvr>
  <p:transition xmlns:p14="http://schemas.microsoft.com/office/powerpoint/2010/main" spd="med" advClick="1"/>
</p:sld>
</file>

<file path=ppt/slides/slide1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1" name="Image" descr="Image"/>
          <p:cNvPicPr>
            <a:picLocks noChangeAspect="1"/>
          </p:cNvPicPr>
          <p:nvPr/>
        </p:nvPicPr>
        <p:blipFill>
          <a:blip r:embed="rId2">
            <a:extLst/>
          </a:blip>
          <a:stretch>
            <a:fillRect/>
          </a:stretch>
        </p:blipFill>
        <p:spPr>
          <a:xfrm>
            <a:off x="6906063" y="1528582"/>
            <a:ext cx="13482400" cy="11774628"/>
          </a:xfrm>
          <a:prstGeom prst="rect">
            <a:avLst/>
          </a:prstGeom>
          <a:ln w="12700">
            <a:miter lim="400000"/>
          </a:ln>
        </p:spPr>
      </p:pic>
      <p:sp>
        <p:nvSpPr>
          <p:cNvPr id="462" name="Le Japon du milieu du XIXe s. au début du XXe s."/>
          <p:cNvSpPr txBox="1"/>
          <p:nvPr/>
        </p:nvSpPr>
        <p:spPr>
          <a:xfrm>
            <a:off x="5931041" y="269669"/>
            <a:ext cx="15432445" cy="16721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indent="180339" algn="just" defTabSz="457200">
              <a:defRPr b="1" sz="5500">
                <a:solidFill>
                  <a:srgbClr val="000000"/>
                </a:solidFill>
                <a:latin typeface="Times New Roman"/>
                <a:ea typeface="Times New Roman"/>
                <a:cs typeface="Times New Roman"/>
                <a:sym typeface="Times New Roman"/>
              </a:defRPr>
            </a:lvl1pPr>
          </a:lstStyle>
          <a:p>
            <a:pPr/>
            <a:r>
              <a:t>Le Japon du milieu du XIXe s. au début du XXe s. </a:t>
            </a:r>
          </a:p>
        </p:txBody>
      </p:sp>
    </p:spTree>
  </p:cSld>
  <p:clrMapOvr>
    <a:masterClrMapping/>
  </p:clrMapOvr>
  <p:transition xmlns:p14="http://schemas.microsoft.com/office/powerpoint/2010/main" spd="med" advClick="1"/>
</p:sld>
</file>

<file path=ppt/slides/slide1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4" name="D. L'accélération de la mondialisation"/>
          <p:cNvSpPr txBox="1"/>
          <p:nvPr/>
        </p:nvSpPr>
        <p:spPr>
          <a:xfrm>
            <a:off x="1818349" y="1785488"/>
            <a:ext cx="13155366" cy="18345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57200">
              <a:defRPr b="1" sz="6000">
                <a:solidFill>
                  <a:srgbClr val="000000"/>
                </a:solidFill>
                <a:latin typeface="Cambria"/>
                <a:ea typeface="Cambria"/>
                <a:cs typeface="Cambria"/>
                <a:sym typeface="Cambria"/>
              </a:defRPr>
            </a:lvl1pPr>
          </a:lstStyle>
          <a:p>
            <a:pPr/>
            <a:r>
              <a:t>D. L'accélération de la mondialisation</a:t>
            </a:r>
            <a:endParaRPr b="0">
              <a:latin typeface="Times New Roman"/>
              <a:ea typeface="Times New Roman"/>
              <a:cs typeface="Times New Roman"/>
              <a:sym typeface="Times New Roman"/>
            </a:endParaRPr>
          </a:p>
        </p:txBody>
      </p:sp>
    </p:spTree>
  </p:cSld>
  <p:clrMapOvr>
    <a:masterClrMapping/>
  </p:clrMapOvr>
  <p:transition xmlns:p14="http://schemas.microsoft.com/office/powerpoint/2010/main" spd="med" advClick="1"/>
</p:sld>
</file>

<file path=ppt/slides/slide1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6" name="Image" descr="Image"/>
          <p:cNvPicPr>
            <a:picLocks noChangeAspect="1"/>
          </p:cNvPicPr>
          <p:nvPr/>
        </p:nvPicPr>
        <p:blipFill>
          <a:blip r:embed="rId2">
            <a:extLst/>
          </a:blip>
          <a:stretch>
            <a:fillRect/>
          </a:stretch>
        </p:blipFill>
        <p:spPr>
          <a:xfrm>
            <a:off x="7738753" y="0"/>
            <a:ext cx="8906494" cy="13716000"/>
          </a:xfrm>
          <a:prstGeom prst="rect">
            <a:avLst/>
          </a:prstGeom>
          <a:ln w="12700">
            <a:miter lim="400000"/>
          </a:ln>
        </p:spPr>
      </p:pic>
    </p:spTree>
  </p:cSld>
  <p:clrMapOvr>
    <a:masterClrMapping/>
  </p:clrMapOvr>
  <p:transition xmlns:p14="http://schemas.microsoft.com/office/powerpoint/2010/main" spd="med" advClick="1"/>
</p:sld>
</file>

<file path=ppt/slides/slide1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8" name="Image" descr="Image"/>
          <p:cNvPicPr>
            <a:picLocks noChangeAspect="1"/>
          </p:cNvPicPr>
          <p:nvPr/>
        </p:nvPicPr>
        <p:blipFill>
          <a:blip r:embed="rId2">
            <a:extLst/>
          </a:blip>
          <a:stretch>
            <a:fillRect/>
          </a:stretch>
        </p:blipFill>
        <p:spPr>
          <a:xfrm>
            <a:off x="2882900" y="101600"/>
            <a:ext cx="18618200" cy="13512800"/>
          </a:xfrm>
          <a:prstGeom prst="rect">
            <a:avLst/>
          </a:prstGeom>
          <a:ln w="12700">
            <a:miter lim="400000"/>
          </a:ln>
        </p:spPr>
      </p:pic>
    </p:spTree>
  </p:cSld>
  <p:clrMapOvr>
    <a:masterClrMapping/>
  </p:clrMapOvr>
  <p:transition xmlns:p14="http://schemas.microsoft.com/office/powerpoint/2010/main" spd="med" advClick="1"/>
</p:sld>
</file>

<file path=ppt/slides/slide1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0" name="Image" descr="Image"/>
          <p:cNvPicPr>
            <a:picLocks noChangeAspect="1"/>
          </p:cNvPicPr>
          <p:nvPr/>
        </p:nvPicPr>
        <p:blipFill>
          <a:blip r:embed="rId2">
            <a:extLst/>
          </a:blip>
          <a:stretch>
            <a:fillRect/>
          </a:stretch>
        </p:blipFill>
        <p:spPr>
          <a:xfrm>
            <a:off x="2074282" y="3085031"/>
            <a:ext cx="20819270" cy="7763655"/>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1" name="Image" descr="Image"/>
          <p:cNvPicPr>
            <a:picLocks noChangeAspect="1"/>
          </p:cNvPicPr>
          <p:nvPr/>
        </p:nvPicPr>
        <p:blipFill>
          <a:blip r:embed="rId2">
            <a:extLst/>
          </a:blip>
          <a:stretch>
            <a:fillRect/>
          </a:stretch>
        </p:blipFill>
        <p:spPr>
          <a:xfrm>
            <a:off x="2008138" y="2523323"/>
            <a:ext cx="21068385" cy="10595349"/>
          </a:xfrm>
          <a:prstGeom prst="rect">
            <a:avLst/>
          </a:prstGeom>
          <a:ln w="12700">
            <a:miter lim="400000"/>
          </a:ln>
        </p:spPr>
      </p:pic>
      <p:sp>
        <p:nvSpPr>
          <p:cNvPr id="182" name="L’unification allemande"/>
          <p:cNvSpPr txBox="1"/>
          <p:nvPr/>
        </p:nvSpPr>
        <p:spPr>
          <a:xfrm>
            <a:off x="7178645" y="615715"/>
            <a:ext cx="7855224" cy="18218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6000">
                <a:solidFill>
                  <a:srgbClr val="000000"/>
                </a:solidFill>
                <a:latin typeface="Times New Roman"/>
                <a:ea typeface="Times New Roman"/>
                <a:cs typeface="Times New Roman"/>
                <a:sym typeface="Times New Roman"/>
              </a:defRPr>
            </a:lvl1pPr>
          </a:lstStyle>
          <a:p>
            <a:pPr/>
            <a:r>
              <a:t>L’unification allemande</a:t>
            </a:r>
            <a:endParaRPr b="0"/>
          </a:p>
        </p:txBody>
      </p:sp>
    </p:spTree>
  </p:cSld>
  <p:clrMapOvr>
    <a:masterClrMapping/>
  </p:clrMapOvr>
  <p:transition xmlns:p14="http://schemas.microsoft.com/office/powerpoint/2010/main" spd="med" advClick="1"/>
</p:sld>
</file>

<file path=ppt/slides/slide1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2" name="Image" descr="Image"/>
          <p:cNvPicPr>
            <a:picLocks noChangeAspect="1"/>
          </p:cNvPicPr>
          <p:nvPr/>
        </p:nvPicPr>
        <p:blipFill>
          <a:blip r:embed="rId2">
            <a:extLst/>
          </a:blip>
          <a:stretch>
            <a:fillRect/>
          </a:stretch>
        </p:blipFill>
        <p:spPr>
          <a:xfrm>
            <a:off x="3591269" y="1453874"/>
            <a:ext cx="17317250" cy="10881005"/>
          </a:xfrm>
          <a:prstGeom prst="rect">
            <a:avLst/>
          </a:prstGeom>
          <a:ln w="12700">
            <a:miter lim="400000"/>
          </a:ln>
        </p:spPr>
      </p:pic>
    </p:spTree>
  </p:cSld>
  <p:clrMapOvr>
    <a:masterClrMapping/>
  </p:clrMapOvr>
  <p:transition xmlns:p14="http://schemas.microsoft.com/office/powerpoint/2010/main" spd="med" advClick="1"/>
</p:sld>
</file>

<file path=ppt/slides/slide1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4" name="Image" descr="Image"/>
          <p:cNvPicPr>
            <a:picLocks noChangeAspect="1"/>
          </p:cNvPicPr>
          <p:nvPr/>
        </p:nvPicPr>
        <p:blipFill>
          <a:blip r:embed="rId2">
            <a:extLst/>
          </a:blip>
          <a:stretch>
            <a:fillRect/>
          </a:stretch>
        </p:blipFill>
        <p:spPr>
          <a:xfrm>
            <a:off x="10166374" y="332933"/>
            <a:ext cx="12462879" cy="13050134"/>
          </a:xfrm>
          <a:prstGeom prst="rect">
            <a:avLst/>
          </a:prstGeom>
          <a:ln w="12700">
            <a:miter lim="400000"/>
          </a:ln>
        </p:spPr>
      </p:pic>
      <p:sp>
        <p:nvSpPr>
          <p:cNvPr id="475" name="Migrations transnationales,…"/>
          <p:cNvSpPr txBox="1"/>
          <p:nvPr/>
        </p:nvSpPr>
        <p:spPr>
          <a:xfrm>
            <a:off x="255134" y="1173701"/>
            <a:ext cx="9089009" cy="26944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spcBef>
                <a:spcPts val="1600"/>
              </a:spcBef>
              <a:defRPr b="1" sz="6000">
                <a:solidFill>
                  <a:srgbClr val="000000"/>
                </a:solidFill>
                <a:latin typeface="Times Roman"/>
                <a:ea typeface="Times Roman"/>
                <a:cs typeface="Times Roman"/>
                <a:sym typeface="Times Roman"/>
              </a:defRPr>
            </a:pPr>
            <a:r>
              <a:t>Migrations transnationales,</a:t>
            </a:r>
          </a:p>
          <a:p>
            <a:pPr algn="l" defTabSz="457200">
              <a:spcBef>
                <a:spcPts val="1600"/>
              </a:spcBef>
              <a:defRPr b="1" sz="6000">
                <a:solidFill>
                  <a:srgbClr val="000000"/>
                </a:solidFill>
                <a:latin typeface="Times Roman"/>
                <a:ea typeface="Times Roman"/>
                <a:cs typeface="Times Roman"/>
                <a:sym typeface="Times Roman"/>
              </a:defRPr>
            </a:pPr>
            <a:r>
              <a:t>1850-1910</a:t>
            </a:r>
          </a:p>
          <a:p>
            <a:pPr algn="l" defTabSz="457200">
              <a:defRPr sz="1200">
                <a:solidFill>
                  <a:srgbClr val="000000"/>
                </a:solidFill>
                <a:latin typeface="Times Roman"/>
                <a:ea typeface="Times Roman"/>
                <a:cs typeface="Times Roman"/>
                <a:sym typeface="Times Roman"/>
              </a:defRPr>
            </a:pP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L’unification allemande"/>
          <p:cNvSpPr txBox="1"/>
          <p:nvPr/>
        </p:nvSpPr>
        <p:spPr>
          <a:xfrm>
            <a:off x="2687549" y="-132780"/>
            <a:ext cx="8912057" cy="264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sz="6000">
                <a:solidFill>
                  <a:srgbClr val="000000"/>
                </a:solidFill>
                <a:latin typeface="Cambria"/>
                <a:ea typeface="Cambria"/>
                <a:cs typeface="Cambria"/>
                <a:sym typeface="Cambria"/>
              </a:defRPr>
            </a:pPr>
          </a:p>
          <a:p>
            <a:pPr algn="l" defTabSz="457200">
              <a:defRPr b="1" sz="6000">
                <a:solidFill>
                  <a:srgbClr val="000000"/>
                </a:solidFill>
                <a:latin typeface="Cambria"/>
                <a:ea typeface="Cambria"/>
                <a:cs typeface="Cambria"/>
                <a:sym typeface="Cambria"/>
              </a:defRPr>
            </a:pPr>
            <a:r>
              <a:t>L’unification allemande</a:t>
            </a:r>
            <a:endParaRPr sz="5000"/>
          </a:p>
        </p:txBody>
      </p:sp>
      <p:pic>
        <p:nvPicPr>
          <p:cNvPr id="185" name="Image" descr="Image"/>
          <p:cNvPicPr>
            <a:picLocks noChangeAspect="1"/>
          </p:cNvPicPr>
          <p:nvPr/>
        </p:nvPicPr>
        <p:blipFill>
          <a:blip r:embed="rId2">
            <a:extLst/>
          </a:blip>
          <a:stretch>
            <a:fillRect/>
          </a:stretch>
        </p:blipFill>
        <p:spPr>
          <a:xfrm>
            <a:off x="3962759" y="3564278"/>
            <a:ext cx="4778598" cy="6587444"/>
          </a:xfrm>
          <a:prstGeom prst="rect">
            <a:avLst/>
          </a:prstGeom>
          <a:ln w="12700">
            <a:miter lim="400000"/>
          </a:ln>
        </p:spPr>
      </p:pic>
      <p:pic>
        <p:nvPicPr>
          <p:cNvPr id="186" name="Image" descr="Image"/>
          <p:cNvPicPr>
            <a:picLocks noChangeAspect="1"/>
          </p:cNvPicPr>
          <p:nvPr/>
        </p:nvPicPr>
        <p:blipFill>
          <a:blip r:embed="rId3">
            <a:extLst/>
          </a:blip>
          <a:stretch>
            <a:fillRect/>
          </a:stretch>
        </p:blipFill>
        <p:spPr>
          <a:xfrm>
            <a:off x="15009967" y="2341111"/>
            <a:ext cx="4851221" cy="7210678"/>
          </a:xfrm>
          <a:prstGeom prst="rect">
            <a:avLst/>
          </a:prstGeom>
          <a:ln w="12700">
            <a:miter lim="400000"/>
          </a:ln>
        </p:spPr>
      </p:pic>
      <p:sp>
        <p:nvSpPr>
          <p:cNvPr id="187" name="Otto von Bismarck"/>
          <p:cNvSpPr txBox="1"/>
          <p:nvPr/>
        </p:nvSpPr>
        <p:spPr>
          <a:xfrm>
            <a:off x="14043424" y="10043821"/>
            <a:ext cx="7747044" cy="18218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defRPr b="1" sz="6000">
                <a:solidFill>
                  <a:srgbClr val="000000"/>
                </a:solidFill>
                <a:latin typeface="Times New Roman"/>
                <a:ea typeface="Times New Roman"/>
                <a:cs typeface="Times New Roman"/>
                <a:sym typeface="Times New Roman"/>
              </a:defRPr>
            </a:lvl1pPr>
          </a:lstStyle>
          <a:p>
            <a:pPr>
              <a:defRPr b="0"/>
            </a:pPr>
            <a:r>
              <a:rPr b="1"/>
              <a:t>Otto von Bismarck</a:t>
            </a:r>
          </a:p>
        </p:txBody>
      </p:sp>
      <p:sp>
        <p:nvSpPr>
          <p:cNvPr id="188" name="Guillaume Ier (famille des Hohenzollern), roi de Prusse puis empereur d’Allemagne."/>
          <p:cNvSpPr txBox="1"/>
          <p:nvPr/>
        </p:nvSpPr>
        <p:spPr>
          <a:xfrm>
            <a:off x="479671" y="11207180"/>
            <a:ext cx="12855926" cy="1739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sz="4200">
                <a:solidFill>
                  <a:srgbClr val="000000"/>
                </a:solidFill>
                <a:latin typeface="Cambria"/>
                <a:ea typeface="Cambria"/>
                <a:cs typeface="Cambria"/>
                <a:sym typeface="Cambria"/>
              </a:defRPr>
            </a:pPr>
            <a:r>
              <a:rPr sz="6000"/>
              <a:t>Guillaume I</a:t>
            </a:r>
            <a:r>
              <a:rPr baseline="31200" sz="6000"/>
              <a:t>er</a:t>
            </a:r>
            <a:r>
              <a:rPr sz="6000"/>
              <a:t> </a:t>
            </a:r>
            <a:r>
              <a:rPr sz="5000"/>
              <a:t>(famille des Hohenzollern), roi de Prusse puis empereur d’Allemagne.</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0" name="Image" descr="Image"/>
          <p:cNvPicPr>
            <a:picLocks noChangeAspect="1"/>
          </p:cNvPicPr>
          <p:nvPr/>
        </p:nvPicPr>
        <p:blipFill>
          <a:blip r:embed="rId2">
            <a:extLst/>
          </a:blip>
          <a:stretch>
            <a:fillRect/>
          </a:stretch>
        </p:blipFill>
        <p:spPr>
          <a:xfrm>
            <a:off x="2116290" y="2701769"/>
            <a:ext cx="20801938" cy="8580801"/>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2" name="Image" descr="Image"/>
          <p:cNvPicPr>
            <a:picLocks noChangeAspect="1"/>
          </p:cNvPicPr>
          <p:nvPr/>
        </p:nvPicPr>
        <p:blipFill>
          <a:blip r:embed="rId2">
            <a:extLst/>
          </a:blip>
          <a:stretch>
            <a:fillRect/>
          </a:stretch>
        </p:blipFill>
        <p:spPr>
          <a:xfrm>
            <a:off x="2085758" y="903384"/>
            <a:ext cx="19523330" cy="11909232"/>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B. La constitution des alliances et les tensions au tournant XIXe s./ XXe s.…"/>
          <p:cNvSpPr txBox="1"/>
          <p:nvPr/>
        </p:nvSpPr>
        <p:spPr>
          <a:xfrm>
            <a:off x="816798" y="938619"/>
            <a:ext cx="20813079" cy="140286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3" marL="457200" indent="1143000" algn="just" defTabSz="457200">
              <a:defRPr b="1" sz="6000">
                <a:solidFill>
                  <a:srgbClr val="000000"/>
                </a:solidFill>
                <a:latin typeface="Times New Roman"/>
                <a:ea typeface="Times New Roman"/>
                <a:cs typeface="Times New Roman"/>
                <a:sym typeface="Times New Roman"/>
              </a:defRPr>
            </a:pPr>
            <a:r>
              <a:t>B. La constitution des alliances et les tensions au tournant XIXe s./ XXe s.</a:t>
            </a:r>
          </a:p>
          <a:p>
            <a:pPr lvl="3" marL="457200" indent="1143000" algn="just" defTabSz="457200">
              <a:defRPr b="1" sz="6000">
                <a:solidFill>
                  <a:srgbClr val="000000"/>
                </a:solidFill>
                <a:latin typeface="Times New Roman"/>
                <a:ea typeface="Times New Roman"/>
                <a:cs typeface="Times New Roman"/>
                <a:sym typeface="Times New Roman"/>
              </a:defRPr>
            </a:pPr>
          </a:p>
          <a:p>
            <a:pPr lvl="3" marL="457200" indent="1143000" algn="just" defTabSz="457200">
              <a:defRPr b="1" sz="6000">
                <a:solidFill>
                  <a:srgbClr val="000000"/>
                </a:solidFill>
                <a:latin typeface="Times New Roman"/>
                <a:ea typeface="Times New Roman"/>
                <a:cs typeface="Times New Roman"/>
                <a:sym typeface="Times New Roman"/>
              </a:defRPr>
            </a:pPr>
          </a:p>
          <a:p>
            <a:pPr lvl="3" marL="4006850" indent="-1111250" algn="just" defTabSz="457200">
              <a:buSzPct val="100000"/>
              <a:buAutoNum type="arabicParenR" startAt="1"/>
              <a:defRPr sz="6000">
                <a:solidFill>
                  <a:srgbClr val="000000"/>
                </a:solidFill>
                <a:latin typeface="Times New Roman"/>
                <a:ea typeface="Times New Roman"/>
                <a:cs typeface="Times New Roman"/>
                <a:sym typeface="Times New Roman"/>
              </a:defRPr>
            </a:pPr>
            <a:r>
              <a:t>L’Europe bismarckienne</a:t>
            </a:r>
          </a:p>
          <a:p>
            <a:pPr marL="457200" indent="-228600" algn="just" defTabSz="457200">
              <a:defRPr sz="6000">
                <a:solidFill>
                  <a:srgbClr val="000000"/>
                </a:solidFill>
                <a:latin typeface="Times New Roman"/>
                <a:ea typeface="Times New Roman"/>
                <a:cs typeface="Times New Roman"/>
                <a:sym typeface="Times New Roman"/>
              </a:defRPr>
            </a:pPr>
          </a:p>
          <a:p>
            <a:pPr lvl="3" marL="4006850" indent="-1111250" algn="just" defTabSz="457200">
              <a:buSzPct val="100000"/>
              <a:buAutoNum type="arabicParenR" startAt="2"/>
              <a:defRPr sz="6000">
                <a:solidFill>
                  <a:srgbClr val="000000"/>
                </a:solidFill>
                <a:latin typeface="Times New Roman"/>
                <a:ea typeface="Times New Roman"/>
                <a:cs typeface="Times New Roman"/>
                <a:sym typeface="Times New Roman"/>
              </a:defRPr>
            </a:pPr>
            <a:r>
              <a:t>La constitution des alliances françaises</a:t>
            </a:r>
          </a:p>
          <a:p>
            <a:pPr marL="457200" indent="-228600" algn="just" defTabSz="457200">
              <a:defRPr sz="6000">
                <a:solidFill>
                  <a:srgbClr val="000000"/>
                </a:solidFill>
                <a:latin typeface="Times New Roman"/>
                <a:ea typeface="Times New Roman"/>
                <a:cs typeface="Times New Roman"/>
                <a:sym typeface="Times New Roman"/>
              </a:defRPr>
            </a:pPr>
          </a:p>
          <a:p>
            <a:pPr lvl="3" marL="4006850" indent="-1111250" algn="just" defTabSz="457200">
              <a:buSzPct val="100000"/>
              <a:buAutoNum type="arabicParenR" startAt="3"/>
              <a:defRPr sz="6000">
                <a:solidFill>
                  <a:srgbClr val="000000"/>
                </a:solidFill>
                <a:latin typeface="Times New Roman"/>
                <a:ea typeface="Times New Roman"/>
                <a:cs typeface="Times New Roman"/>
                <a:sym typeface="Times New Roman"/>
              </a:defRPr>
            </a:pPr>
            <a:r>
              <a:t>Les crises du début du XXe siècle, dernière répétition avant la Première Guerre mondiale</a:t>
            </a:r>
          </a:p>
          <a:p>
            <a:pPr lvl="8" marL="5867400" indent="-762000" algn="just" defTabSz="457200">
              <a:buSzPct val="123000"/>
              <a:buChar char="•"/>
              <a:defRPr sz="6000">
                <a:solidFill>
                  <a:srgbClr val="000000"/>
                </a:solidFill>
                <a:latin typeface="Times New Roman"/>
                <a:ea typeface="Times New Roman"/>
                <a:cs typeface="Times New Roman"/>
                <a:sym typeface="Times New Roman"/>
              </a:defRPr>
            </a:pPr>
            <a:r>
              <a:t>La crise franco-allemande au Maroc</a:t>
            </a:r>
          </a:p>
          <a:p>
            <a:pPr lvl="8" marL="5867400" indent="-762000" algn="just" defTabSz="457200">
              <a:buSzPct val="123000"/>
              <a:buChar char="•"/>
              <a:defRPr sz="6000">
                <a:solidFill>
                  <a:srgbClr val="000000"/>
                </a:solidFill>
                <a:latin typeface="Times New Roman"/>
                <a:ea typeface="Times New Roman"/>
                <a:cs typeface="Times New Roman"/>
                <a:sym typeface="Times New Roman"/>
              </a:defRPr>
            </a:pPr>
            <a:r>
              <a:t>Les guerres balkaniques, 1912-1913</a:t>
            </a:r>
          </a:p>
          <a:p>
            <a:pPr marL="990600" indent="-762000" algn="just" defTabSz="457200">
              <a:buSzPct val="123000"/>
              <a:buChar char="•"/>
              <a:defRPr sz="6000">
                <a:solidFill>
                  <a:srgbClr val="000000"/>
                </a:solidFill>
                <a:latin typeface="Times New Roman"/>
                <a:ea typeface="Times New Roman"/>
                <a:cs typeface="Times New Roman"/>
                <a:sym typeface="Times New Roman"/>
              </a:defRPr>
            </a:pPr>
          </a:p>
          <a:p>
            <a:pPr lvl="3" marL="4006850" indent="-1111250" algn="just" defTabSz="457200">
              <a:buSzPct val="100000"/>
              <a:buAutoNum type="arabicParenR" startAt="4"/>
              <a:defRPr b="1" sz="6000">
                <a:solidFill>
                  <a:srgbClr val="000000"/>
                </a:solidFill>
                <a:latin typeface="Times New Roman"/>
                <a:ea typeface="Times New Roman"/>
                <a:cs typeface="Times New Roman"/>
                <a:sym typeface="Times New Roman"/>
              </a:defRPr>
            </a:pPr>
          </a:p>
          <a:p>
            <a:pPr marL="457200" indent="-228600" algn="just" defTabSz="457200">
              <a:defRPr b="1" sz="6000">
                <a:solidFill>
                  <a:srgbClr val="000000"/>
                </a:solidFill>
                <a:latin typeface="Times New Roman"/>
                <a:ea typeface="Times New Roman"/>
                <a:cs typeface="Times New Roman"/>
                <a:sym typeface="Times New Roman"/>
              </a:defRPr>
            </a:pP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6" name="Image" descr="Image"/>
          <p:cNvPicPr>
            <a:picLocks noChangeAspect="1"/>
          </p:cNvPicPr>
          <p:nvPr/>
        </p:nvPicPr>
        <p:blipFill>
          <a:blip r:embed="rId2">
            <a:extLst/>
          </a:blip>
          <a:stretch>
            <a:fillRect/>
          </a:stretch>
        </p:blipFill>
        <p:spPr>
          <a:xfrm>
            <a:off x="2670540" y="276897"/>
            <a:ext cx="18533487" cy="13162206"/>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On appelle «  Europe bismarckienne  », ou «  systèmes bismarckiens  », les alliances menées par Bismarck dans sa politique extérieure, et dont le but principal est d'isoler diplomatiquement la France après la guerre de 1870-1871 :…"/>
          <p:cNvSpPr txBox="1"/>
          <p:nvPr/>
        </p:nvSpPr>
        <p:spPr>
          <a:xfrm>
            <a:off x="3045213" y="1153336"/>
            <a:ext cx="17279242" cy="102811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defRPr sz="5800">
                <a:solidFill>
                  <a:srgbClr val="000000"/>
                </a:solidFill>
                <a:latin typeface="Times New Roman"/>
                <a:ea typeface="Times New Roman"/>
                <a:cs typeface="Times New Roman"/>
                <a:sym typeface="Times New Roman"/>
              </a:defRPr>
            </a:pPr>
            <a:r>
              <a:t>On appelle </a:t>
            </a:r>
            <a:r>
              <a:rPr b="1"/>
              <a:t>«  Europe bismarckienne  »</a:t>
            </a:r>
            <a:r>
              <a:t>, ou </a:t>
            </a:r>
            <a:r>
              <a:rPr b="1"/>
              <a:t>«  systèmes bismarckiens  »</a:t>
            </a:r>
            <a:r>
              <a:t>, les alliances menées par Bismarck dans sa politique extérieure, et dont le but principal est d'</a:t>
            </a:r>
            <a:r>
              <a:rPr b="1"/>
              <a:t>isoler diplomatiquement la France après la guerre de 1870-1871 : </a:t>
            </a:r>
            <a:endParaRPr b="1"/>
          </a:p>
          <a:p>
            <a:pPr algn="just" defTabSz="457200">
              <a:defRPr sz="5800">
                <a:solidFill>
                  <a:srgbClr val="000000"/>
                </a:solidFill>
                <a:latin typeface="Times New Roman"/>
                <a:ea typeface="Times New Roman"/>
                <a:cs typeface="Times New Roman"/>
                <a:sym typeface="Times New Roman"/>
              </a:defRPr>
            </a:pPr>
          </a:p>
          <a:p>
            <a:pPr marL="736600" indent="-736600" algn="just" defTabSz="457200">
              <a:buSzPct val="123000"/>
              <a:buChar char="•"/>
              <a:defRPr sz="5800">
                <a:solidFill>
                  <a:srgbClr val="000000"/>
                </a:solidFill>
                <a:latin typeface="Times New Roman"/>
                <a:ea typeface="Times New Roman"/>
                <a:cs typeface="Times New Roman"/>
                <a:sym typeface="Times New Roman"/>
              </a:defRPr>
            </a:pPr>
            <a:r>
              <a:t>1871 : </a:t>
            </a:r>
            <a:r>
              <a:t>l’</a:t>
            </a:r>
            <a:r>
              <a:rPr b="1"/>
              <a:t>Entente des trois empereurs</a:t>
            </a:r>
            <a:r>
              <a:t> (Allemagne, Autriche-Hongrie, Russie)</a:t>
            </a:r>
          </a:p>
          <a:p>
            <a:pPr marL="736600" indent="-736600" algn="just" defTabSz="457200">
              <a:buSzPct val="123000"/>
              <a:buChar char="•"/>
              <a:defRPr sz="5800">
                <a:solidFill>
                  <a:srgbClr val="000000"/>
                </a:solidFill>
                <a:latin typeface="Times New Roman"/>
                <a:ea typeface="Times New Roman"/>
                <a:cs typeface="Times New Roman"/>
                <a:sym typeface="Times New Roman"/>
              </a:defRPr>
            </a:pPr>
            <a:r>
              <a:t>1881 : </a:t>
            </a:r>
            <a:r>
              <a:rPr b="1"/>
              <a:t>Traité des trois empereurs</a:t>
            </a:r>
          </a:p>
          <a:p>
            <a:pPr algn="just" defTabSz="457200">
              <a:defRPr sz="5800">
                <a:solidFill>
                  <a:srgbClr val="000000"/>
                </a:solidFill>
                <a:latin typeface="Times New Roman"/>
                <a:ea typeface="Times New Roman"/>
                <a:cs typeface="Times New Roman"/>
                <a:sym typeface="Times New Roman"/>
              </a:defRPr>
            </a:pPr>
          </a:p>
          <a:p>
            <a:pPr marL="736600" indent="-736600" algn="just" defTabSz="457200">
              <a:buSzPct val="123000"/>
              <a:buChar char="•"/>
              <a:defRPr sz="5800">
                <a:solidFill>
                  <a:srgbClr val="000000"/>
                </a:solidFill>
                <a:latin typeface="Times New Roman"/>
                <a:ea typeface="Times New Roman"/>
                <a:cs typeface="Times New Roman"/>
                <a:sym typeface="Times New Roman"/>
              </a:defRPr>
            </a:pPr>
            <a:r>
              <a:t>1882 : </a:t>
            </a:r>
            <a:r>
              <a:rPr b="1"/>
              <a:t>Triple Alliance</a:t>
            </a:r>
            <a:r>
              <a:t> (Italie, Allemagne, Autriche-Hongrie)</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0" name="Image" descr="Image"/>
          <p:cNvPicPr>
            <a:picLocks noChangeAspect="1"/>
          </p:cNvPicPr>
          <p:nvPr/>
        </p:nvPicPr>
        <p:blipFill>
          <a:blip r:embed="rId2">
            <a:extLst/>
          </a:blip>
          <a:stretch>
            <a:fillRect/>
          </a:stretch>
        </p:blipFill>
        <p:spPr>
          <a:xfrm>
            <a:off x="3553292" y="1038200"/>
            <a:ext cx="8066097" cy="11639600"/>
          </a:xfrm>
          <a:prstGeom prst="rect">
            <a:avLst/>
          </a:prstGeom>
          <a:ln w="12700">
            <a:miter lim="400000"/>
          </a:ln>
        </p:spPr>
      </p:pic>
      <p:sp>
        <p:nvSpPr>
          <p:cNvPr id="201" name="Guillaume II, empereur d’Allemagne de 1888 à 1918.…"/>
          <p:cNvSpPr txBox="1"/>
          <p:nvPr/>
        </p:nvSpPr>
        <p:spPr>
          <a:xfrm>
            <a:off x="12395561" y="1634086"/>
            <a:ext cx="9575117" cy="567262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defRPr b="1" sz="5500">
                <a:solidFill>
                  <a:srgbClr val="000000"/>
                </a:solidFill>
                <a:latin typeface="Times New Roman"/>
                <a:ea typeface="Times New Roman"/>
                <a:cs typeface="Times New Roman"/>
                <a:sym typeface="Times New Roman"/>
              </a:defRPr>
            </a:pPr>
            <a:r>
              <a:t>Guillaume II, empereur d’Allemagne de 1888 à 1918.</a:t>
            </a:r>
          </a:p>
          <a:p>
            <a:pPr algn="just" defTabSz="457200">
              <a:defRPr b="1" sz="5500">
                <a:solidFill>
                  <a:srgbClr val="000000"/>
                </a:solidFill>
                <a:latin typeface="Times New Roman"/>
                <a:ea typeface="Times New Roman"/>
                <a:cs typeface="Times New Roman"/>
                <a:sym typeface="Times New Roman"/>
              </a:defRPr>
            </a:pPr>
          </a:p>
          <a:p>
            <a:pPr algn="just" defTabSz="457200">
              <a:defRPr b="1" sz="5500">
                <a:solidFill>
                  <a:srgbClr val="000000"/>
                </a:solidFill>
                <a:latin typeface="Times New Roman"/>
                <a:ea typeface="Times New Roman"/>
                <a:cs typeface="Times New Roman"/>
                <a:sym typeface="Times New Roman"/>
              </a:defRPr>
            </a:pPr>
          </a:p>
          <a:p>
            <a:pPr algn="just" defTabSz="457200">
              <a:defRPr b="1" i="1" sz="5500">
                <a:solidFill>
                  <a:srgbClr val="000000"/>
                </a:solidFill>
                <a:latin typeface="Times New Roman"/>
                <a:ea typeface="Times New Roman"/>
                <a:cs typeface="Times New Roman"/>
                <a:sym typeface="Times New Roman"/>
              </a:defRPr>
            </a:pPr>
            <a:r>
              <a:t>Weltpolitik (« politique mondiale »)</a:t>
            </a:r>
            <a:endParaRPr b="0"/>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ZoneTexte 1"/>
          <p:cNvSpPr txBox="1"/>
          <p:nvPr/>
        </p:nvSpPr>
        <p:spPr>
          <a:xfrm>
            <a:off x="3515784" y="1496910"/>
            <a:ext cx="17270106" cy="100380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just" defTabSz="914400">
              <a:defRPr sz="7200">
                <a:solidFill>
                  <a:srgbClr val="000000"/>
                </a:solidFill>
                <a:latin typeface="Calibri"/>
                <a:ea typeface="Calibri"/>
                <a:cs typeface="Calibri"/>
                <a:sym typeface="Calibri"/>
              </a:defRPr>
            </a:pPr>
            <a:r>
              <a:t>« L’expression « Belle Époque », qui désigne les quinze premières années du XX</a:t>
            </a:r>
            <a:r>
              <a:rPr baseline="31000"/>
              <a:t>e</a:t>
            </a:r>
            <a:r>
              <a:t> siècle, constitue le type même du </a:t>
            </a:r>
            <a:r>
              <a:rPr b="1"/>
              <a:t>chrononyme</a:t>
            </a:r>
            <a:r>
              <a:t> rétrospectif, forgé après-coup pour pleurer « le monde que nous avons perdu » », </a:t>
            </a:r>
          </a:p>
          <a:p>
            <a:pPr algn="l" defTabSz="914400">
              <a:defRPr sz="7200">
                <a:solidFill>
                  <a:srgbClr val="000000"/>
                </a:solidFill>
                <a:latin typeface="Calibri"/>
                <a:ea typeface="Calibri"/>
                <a:cs typeface="Calibri"/>
                <a:sym typeface="Calibri"/>
              </a:defRPr>
            </a:pPr>
          </a:p>
          <a:p>
            <a:pPr algn="r" defTabSz="914400">
              <a:defRPr sz="5600">
                <a:solidFill>
                  <a:srgbClr val="000000"/>
                </a:solidFill>
                <a:latin typeface="Calibri"/>
                <a:ea typeface="Calibri"/>
                <a:cs typeface="Calibri"/>
                <a:sym typeface="Calibri"/>
              </a:defRPr>
            </a:pPr>
            <a:r>
              <a:t>Dominique KALIFA, « « Belle Époque » : invention et usages d’un chrononyme »,</a:t>
            </a:r>
          </a:p>
          <a:p>
            <a:pPr algn="r" defTabSz="914400">
              <a:defRPr i="1" sz="5600">
                <a:solidFill>
                  <a:srgbClr val="000000"/>
                </a:solidFill>
                <a:latin typeface="Calibri"/>
                <a:ea typeface="Calibri"/>
                <a:cs typeface="Calibri"/>
                <a:sym typeface="Calibri"/>
              </a:defRPr>
            </a:pPr>
            <a:r>
              <a:t>Revue d’histoire du XIX</a:t>
            </a:r>
            <a:r>
              <a:rPr baseline="31000"/>
              <a:t>e</a:t>
            </a:r>
            <a:r>
              <a:t> siècle</a:t>
            </a:r>
            <a:r>
              <a:rPr i="0"/>
              <a:t>, n°52, 2016.</a:t>
            </a:r>
            <a:endParaRPr i="0"/>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3" name="Image" descr="Image"/>
          <p:cNvPicPr>
            <a:picLocks noChangeAspect="1"/>
          </p:cNvPicPr>
          <p:nvPr/>
        </p:nvPicPr>
        <p:blipFill>
          <a:blip r:embed="rId2">
            <a:extLst/>
          </a:blip>
          <a:stretch>
            <a:fillRect/>
          </a:stretch>
        </p:blipFill>
        <p:spPr>
          <a:xfrm>
            <a:off x="7807490" y="0"/>
            <a:ext cx="11080420" cy="1371600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5" name="Image" descr="Image"/>
          <p:cNvPicPr>
            <a:picLocks noChangeAspect="1"/>
          </p:cNvPicPr>
          <p:nvPr/>
        </p:nvPicPr>
        <p:blipFill>
          <a:blip r:embed="rId2">
            <a:extLst/>
          </a:blip>
          <a:stretch>
            <a:fillRect/>
          </a:stretch>
        </p:blipFill>
        <p:spPr>
          <a:xfrm>
            <a:off x="4483605" y="113154"/>
            <a:ext cx="15520109" cy="13580096"/>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7" name="Image" descr="Image"/>
          <p:cNvPicPr>
            <a:picLocks noChangeAspect="1"/>
          </p:cNvPicPr>
          <p:nvPr/>
        </p:nvPicPr>
        <p:blipFill>
          <a:blip r:embed="rId2">
            <a:extLst/>
          </a:blip>
          <a:stretch>
            <a:fillRect/>
          </a:stretch>
        </p:blipFill>
        <p:spPr>
          <a:xfrm>
            <a:off x="4838700" y="2038350"/>
            <a:ext cx="14706600" cy="963930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Genèse de la Triple-Entente (France, Royaume-Uni, Empire russe) :…"/>
          <p:cNvSpPr txBox="1"/>
          <p:nvPr/>
        </p:nvSpPr>
        <p:spPr>
          <a:xfrm>
            <a:off x="2759978" y="1437236"/>
            <a:ext cx="17444301" cy="967312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defRPr b="1" sz="5500">
                <a:solidFill>
                  <a:srgbClr val="000000"/>
                </a:solidFill>
                <a:latin typeface="Times New Roman"/>
                <a:ea typeface="Times New Roman"/>
                <a:cs typeface="Times New Roman"/>
                <a:sym typeface="Times New Roman"/>
              </a:defRPr>
            </a:pPr>
            <a:r>
              <a:t>Genèse de la</a:t>
            </a:r>
            <a:r>
              <a:rPr b="0"/>
              <a:t> </a:t>
            </a:r>
            <a:r>
              <a:t>Triple-Entente (France, Royaume-Uni, Empire russe) : </a:t>
            </a:r>
          </a:p>
          <a:p>
            <a:pPr algn="just" defTabSz="457200">
              <a:defRPr b="1" sz="5500">
                <a:solidFill>
                  <a:srgbClr val="000000"/>
                </a:solidFill>
                <a:latin typeface="Times New Roman"/>
                <a:ea typeface="Times New Roman"/>
                <a:cs typeface="Times New Roman"/>
                <a:sym typeface="Times New Roman"/>
              </a:defRPr>
            </a:pPr>
          </a:p>
          <a:p>
            <a:pPr algn="just" defTabSz="457200">
              <a:defRPr b="1" sz="5500">
                <a:solidFill>
                  <a:srgbClr val="000000"/>
                </a:solidFill>
                <a:latin typeface="Times New Roman"/>
                <a:ea typeface="Times New Roman"/>
                <a:cs typeface="Times New Roman"/>
                <a:sym typeface="Times New Roman"/>
              </a:defRPr>
            </a:pPr>
          </a:p>
          <a:p>
            <a:pPr marL="927100" indent="-698500" algn="just" defTabSz="457200">
              <a:buSzPct val="123000"/>
              <a:buChar char="•"/>
              <a:defRPr sz="5500">
                <a:solidFill>
                  <a:srgbClr val="000000"/>
                </a:solidFill>
                <a:latin typeface="Times New Roman"/>
                <a:ea typeface="Times New Roman"/>
                <a:cs typeface="Times New Roman"/>
                <a:sym typeface="Times New Roman"/>
              </a:defRPr>
            </a:pPr>
            <a:r>
              <a:t>1892 : accord d’assistance militaire </a:t>
            </a:r>
            <a:r>
              <a:rPr b="1"/>
              <a:t>franco-russe </a:t>
            </a:r>
            <a:endParaRPr b="1"/>
          </a:p>
          <a:p>
            <a:pPr marL="927100" indent="-698500" algn="just" defTabSz="457200">
              <a:buSzPct val="123000"/>
              <a:buChar char="•"/>
              <a:defRPr sz="5500">
                <a:solidFill>
                  <a:srgbClr val="000000"/>
                </a:solidFill>
                <a:latin typeface="Times New Roman"/>
                <a:ea typeface="Times New Roman"/>
                <a:cs typeface="Times New Roman"/>
                <a:sym typeface="Times New Roman"/>
              </a:defRPr>
            </a:pPr>
            <a:r>
              <a:t>1904 :</a:t>
            </a:r>
            <a:r>
              <a:rPr b="1"/>
              <a:t> Entente cordiale </a:t>
            </a:r>
            <a:r>
              <a:t>entre la France et le Royaume-Uni</a:t>
            </a:r>
          </a:p>
          <a:p>
            <a:pPr marL="927100" indent="-698500" algn="just" defTabSz="457200">
              <a:buSzPct val="123000"/>
              <a:buChar char="•"/>
              <a:defRPr sz="5500">
                <a:solidFill>
                  <a:srgbClr val="000000"/>
                </a:solidFill>
                <a:latin typeface="Times New Roman"/>
                <a:ea typeface="Times New Roman"/>
                <a:cs typeface="Times New Roman"/>
                <a:sym typeface="Times New Roman"/>
              </a:defRPr>
            </a:pPr>
            <a:r>
              <a:t>1907 : accords anglo-russes</a:t>
            </a:r>
          </a:p>
          <a:p>
            <a:pPr indent="228600" algn="just" defTabSz="457200">
              <a:defRPr sz="5500">
                <a:solidFill>
                  <a:srgbClr val="000000"/>
                </a:solidFill>
                <a:latin typeface="Times New Roman"/>
                <a:ea typeface="Times New Roman"/>
                <a:cs typeface="Times New Roman"/>
                <a:sym typeface="Times New Roman"/>
              </a:defRPr>
            </a:pPr>
          </a:p>
          <a:p>
            <a:pPr indent="228600" algn="just" defTabSz="457200">
              <a:defRPr sz="5500">
                <a:solidFill>
                  <a:srgbClr val="000000"/>
                </a:solidFill>
                <a:latin typeface="Times New Roman"/>
                <a:ea typeface="Times New Roman"/>
                <a:cs typeface="Times New Roman"/>
                <a:sym typeface="Times New Roman"/>
              </a:defRPr>
            </a:pPr>
          </a:p>
          <a:p>
            <a:pPr algn="just" defTabSz="457200">
              <a:defRPr sz="5500">
                <a:solidFill>
                  <a:srgbClr val="000000"/>
                </a:solidFill>
                <a:latin typeface="Times New Roman"/>
                <a:ea typeface="Times New Roman"/>
                <a:cs typeface="Times New Roman"/>
                <a:sym typeface="Times New Roman"/>
              </a:defRPr>
            </a:pPr>
            <a:r>
              <a:t>+ des </a:t>
            </a:r>
            <a:r>
              <a:rPr u="sng"/>
              <a:t>accords secrets</a:t>
            </a:r>
            <a:r>
              <a:t> France/Italie en 1900 et 1902.</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1" name="Image" descr="Image"/>
          <p:cNvPicPr>
            <a:picLocks noChangeAspect="1"/>
          </p:cNvPicPr>
          <p:nvPr/>
        </p:nvPicPr>
        <p:blipFill>
          <a:blip r:embed="rId2">
            <a:extLst/>
          </a:blip>
          <a:stretch>
            <a:fillRect/>
          </a:stretch>
        </p:blipFill>
        <p:spPr>
          <a:xfrm>
            <a:off x="5901984" y="846852"/>
            <a:ext cx="12580032" cy="12022296"/>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3" name="Image 1" descr="Image 1"/>
          <p:cNvPicPr>
            <a:picLocks noChangeAspect="1"/>
          </p:cNvPicPr>
          <p:nvPr/>
        </p:nvPicPr>
        <p:blipFill>
          <a:blip r:embed="rId2">
            <a:extLst/>
          </a:blip>
          <a:stretch>
            <a:fillRect/>
          </a:stretch>
        </p:blipFill>
        <p:spPr>
          <a:xfrm>
            <a:off x="5842818" y="0"/>
            <a:ext cx="16226119" cy="13716001"/>
          </a:xfrm>
          <a:prstGeom prst="rect">
            <a:avLst/>
          </a:prstGeom>
          <a:ln w="12700">
            <a:miter lim="400000"/>
          </a:ln>
        </p:spPr>
      </p:pic>
      <p:sp>
        <p:nvSpPr>
          <p:cNvPr id="214" name="Le coup d’Agadir, 1911."/>
          <p:cNvSpPr txBox="1"/>
          <p:nvPr/>
        </p:nvSpPr>
        <p:spPr>
          <a:xfrm>
            <a:off x="1815249" y="1189605"/>
            <a:ext cx="3881394" cy="35749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defRPr b="1" sz="5900">
                <a:solidFill>
                  <a:srgbClr val="000000"/>
                </a:solidFill>
                <a:latin typeface="Times New Roman"/>
                <a:ea typeface="Times New Roman"/>
                <a:cs typeface="Times New Roman"/>
                <a:sym typeface="Times New Roman"/>
              </a:defRPr>
            </a:lvl1pPr>
          </a:lstStyle>
          <a:p>
            <a:pPr/>
            <a:r>
              <a:t>Le coup d’Agadir, 1911.</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6" name="Image" descr="Image"/>
          <p:cNvPicPr>
            <a:picLocks noChangeAspect="1"/>
          </p:cNvPicPr>
          <p:nvPr/>
        </p:nvPicPr>
        <p:blipFill>
          <a:blip r:embed="rId2">
            <a:extLst/>
          </a:blip>
          <a:stretch>
            <a:fillRect/>
          </a:stretch>
        </p:blipFill>
        <p:spPr>
          <a:xfrm>
            <a:off x="5775490" y="0"/>
            <a:ext cx="11080420" cy="13716000"/>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8" name="Image" descr="Image"/>
          <p:cNvPicPr>
            <a:picLocks noChangeAspect="1"/>
          </p:cNvPicPr>
          <p:nvPr/>
        </p:nvPicPr>
        <p:blipFill>
          <a:blip r:embed="rId2">
            <a:extLst/>
          </a:blip>
          <a:stretch>
            <a:fillRect/>
          </a:stretch>
        </p:blipFill>
        <p:spPr>
          <a:xfrm>
            <a:off x="4714937" y="1056853"/>
            <a:ext cx="14954126" cy="10370488"/>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0" name="Image" descr="Image"/>
          <p:cNvPicPr>
            <a:picLocks noChangeAspect="1"/>
          </p:cNvPicPr>
          <p:nvPr/>
        </p:nvPicPr>
        <p:blipFill>
          <a:blip r:embed="rId2">
            <a:extLst/>
          </a:blip>
          <a:stretch>
            <a:fillRect/>
          </a:stretch>
        </p:blipFill>
        <p:spPr>
          <a:xfrm>
            <a:off x="3262113" y="1176359"/>
            <a:ext cx="17859774" cy="10937382"/>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 name="II. La «  Grande Europe  » et ses colonies en 1913…"/>
          <p:cNvSpPr txBox="1"/>
          <p:nvPr/>
        </p:nvSpPr>
        <p:spPr>
          <a:xfrm>
            <a:off x="937786" y="1228006"/>
            <a:ext cx="21841347" cy="5981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just" defTabSz="457200">
              <a:defRPr b="1" sz="6000">
                <a:solidFill>
                  <a:srgbClr val="000000"/>
                </a:solidFill>
                <a:latin typeface="Cambria"/>
                <a:ea typeface="Cambria"/>
                <a:cs typeface="Cambria"/>
                <a:sym typeface="Cambria"/>
              </a:defRPr>
            </a:pPr>
            <a:r>
              <a:t>II. La «  Grande Europe  » et ses colonies en 1913</a:t>
            </a:r>
          </a:p>
          <a:p>
            <a:pPr algn="just" defTabSz="457200">
              <a:defRPr b="1" sz="6000">
                <a:solidFill>
                  <a:srgbClr val="000000"/>
                </a:solidFill>
                <a:latin typeface="Cambria"/>
                <a:ea typeface="Cambria"/>
                <a:cs typeface="Cambria"/>
                <a:sym typeface="Cambria"/>
              </a:defRPr>
            </a:pPr>
          </a:p>
          <a:p>
            <a:pPr algn="just" defTabSz="457200">
              <a:defRPr b="1" sz="6000">
                <a:solidFill>
                  <a:srgbClr val="000000"/>
                </a:solidFill>
                <a:latin typeface="Cambria"/>
                <a:ea typeface="Cambria"/>
                <a:cs typeface="Cambria"/>
                <a:sym typeface="Cambria"/>
              </a:defRPr>
            </a:pPr>
          </a:p>
          <a:p>
            <a:pPr algn="just" defTabSz="457200">
              <a:defRPr b="1" sz="6000">
                <a:solidFill>
                  <a:srgbClr val="000000"/>
                </a:solidFill>
                <a:latin typeface="Cambria"/>
                <a:ea typeface="Cambria"/>
                <a:cs typeface="Cambria"/>
                <a:sym typeface="Cambria"/>
              </a:defRPr>
            </a:pPr>
            <a:r>
              <a:t>A. Défenseurs et détracteurs de la colonisation contemporaine</a:t>
            </a:r>
            <a:endParaRPr b="0">
              <a:latin typeface="Times New Roman"/>
              <a:ea typeface="Times New Roman"/>
              <a:cs typeface="Times New Roman"/>
              <a:sym typeface="Times New Roman"/>
            </a:endParaRPr>
          </a:p>
          <a:p>
            <a:pPr algn="just" defTabSz="457200">
              <a:defRPr sz="1200">
                <a:solidFill>
                  <a:srgbClr val="000000"/>
                </a:solidFill>
                <a:latin typeface="Times New Roman"/>
                <a:ea typeface="Times New Roman"/>
                <a:cs typeface="Times New Roman"/>
                <a:sym typeface="Times New Roman"/>
              </a:defRPr>
            </a:pPr>
          </a:p>
          <a:p>
            <a:pPr lvl="1" marL="2000250" indent="-1111250" algn="just" defTabSz="457200">
              <a:buSzPct val="100000"/>
              <a:buAutoNum type="arabicParenR" startAt="1"/>
              <a:defRPr sz="6000">
                <a:solidFill>
                  <a:srgbClr val="000000"/>
                </a:solidFill>
                <a:latin typeface="Cambria"/>
                <a:ea typeface="Cambria"/>
                <a:cs typeface="Cambria"/>
                <a:sym typeface="Cambria"/>
              </a:defRPr>
            </a:pPr>
            <a:r>
              <a:t>Causes et arguments des colonialistes</a:t>
            </a:r>
          </a:p>
          <a:p>
            <a:pPr lvl="1" marL="2000250" indent="-1111250" algn="just" defTabSz="457200">
              <a:buSzPct val="100000"/>
              <a:buAutoNum type="arabicParenR" startAt="1"/>
              <a:defRPr sz="6000">
                <a:solidFill>
                  <a:srgbClr val="000000"/>
                </a:solidFill>
                <a:latin typeface="Cambria"/>
                <a:ea typeface="Cambria"/>
                <a:cs typeface="Cambria"/>
                <a:sym typeface="Cambria"/>
              </a:defRPr>
            </a:pPr>
            <a:r>
              <a:t>L’hostilité envers la colonisation</a:t>
            </a:r>
            <a:endParaRPr>
              <a:latin typeface="Times New Roman"/>
              <a:ea typeface="Times New Roman"/>
              <a:cs typeface="Times New Roman"/>
              <a:sym typeface="Times New Roman"/>
            </a:endParaRPr>
          </a:p>
          <a:p>
            <a:pPr algn="just" defTabSz="457200">
              <a:defRPr b="1" sz="1200">
                <a:solidFill>
                  <a:srgbClr val="000000"/>
                </a:solidFill>
                <a:latin typeface="Cambria"/>
                <a:ea typeface="Cambria"/>
                <a:cs typeface="Cambria"/>
                <a:sym typeface="Cambria"/>
              </a:defRPr>
            </a:pPr>
            <a:endParaRPr b="0"/>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5" name="Image" descr="Image"/>
          <p:cNvPicPr>
            <a:picLocks noChangeAspect="1"/>
          </p:cNvPicPr>
          <p:nvPr/>
        </p:nvPicPr>
        <p:blipFill>
          <a:blip r:embed="rId2">
            <a:extLst/>
          </a:blip>
          <a:stretch>
            <a:fillRect/>
          </a:stretch>
        </p:blipFill>
        <p:spPr>
          <a:xfrm>
            <a:off x="4483605" y="113154"/>
            <a:ext cx="15520109" cy="13580096"/>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4" name="Image" descr="Image"/>
          <p:cNvPicPr>
            <a:picLocks noChangeAspect="1"/>
          </p:cNvPicPr>
          <p:nvPr/>
        </p:nvPicPr>
        <p:blipFill>
          <a:blip r:embed="rId2">
            <a:extLst/>
          </a:blip>
          <a:stretch>
            <a:fillRect/>
          </a:stretch>
        </p:blipFill>
        <p:spPr>
          <a:xfrm>
            <a:off x="5949784" y="17402"/>
            <a:ext cx="12484432" cy="13681196"/>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Discours de Jules FERRY, 28 juillet 1885 (extraits) :…"/>
          <p:cNvSpPr txBox="1"/>
          <p:nvPr/>
        </p:nvSpPr>
        <p:spPr>
          <a:xfrm>
            <a:off x="3567427" y="614080"/>
            <a:ext cx="16029945" cy="118782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sz="4500">
                <a:solidFill>
                  <a:srgbClr val="000000"/>
                </a:solidFill>
                <a:latin typeface="Myriad Pro Light"/>
                <a:ea typeface="Myriad Pro Light"/>
                <a:cs typeface="Myriad Pro Light"/>
                <a:sym typeface="Myriad Pro Light"/>
              </a:defRPr>
            </a:pPr>
            <a:r>
              <a:t>Discours de Jules FERRY, 28 juillet 1885 (extraits) :</a:t>
            </a:r>
          </a:p>
          <a:p>
            <a:pPr algn="l" defTabSz="457200">
              <a:defRPr b="1" sz="4500">
                <a:solidFill>
                  <a:srgbClr val="000000"/>
                </a:solidFill>
                <a:latin typeface="Myriad Pro Light"/>
                <a:ea typeface="Myriad Pro Light"/>
                <a:cs typeface="Myriad Pro Light"/>
                <a:sym typeface="Myriad Pro Light"/>
              </a:defRPr>
            </a:pPr>
          </a:p>
          <a:p>
            <a:pPr algn="just" defTabSz="457200">
              <a:defRPr b="1" sz="4500">
                <a:solidFill>
                  <a:srgbClr val="000000"/>
                </a:solidFill>
                <a:latin typeface="Myriad Pro Light"/>
                <a:ea typeface="Myriad Pro Light"/>
                <a:cs typeface="Myriad Pro Light"/>
                <a:sym typeface="Myriad Pro Light"/>
              </a:defRPr>
            </a:pPr>
            <a:r>
              <a:t>  </a:t>
            </a:r>
            <a:r>
              <a:rPr b="0"/>
              <a:t>« Je répète qu’il y a pour les races supérieures un droit parce qu’il y a un devoir pour elles. </a:t>
            </a:r>
            <a:r>
              <a:t>Elles ont le devoir de civiliser les races inférieures</a:t>
            </a:r>
            <a:r>
              <a:rPr b="0"/>
              <a:t> </a:t>
            </a:r>
            <a:r>
              <a:rPr b="0">
                <a:latin typeface="Symbol"/>
                <a:ea typeface="Symbol"/>
                <a:cs typeface="Symbol"/>
                <a:sym typeface="Symbol"/>
              </a:rPr>
              <a:t>[</a:t>
            </a:r>
            <a:r>
              <a:rPr b="0"/>
              <a:t>…</a:t>
            </a:r>
            <a:r>
              <a:rPr b="0">
                <a:latin typeface="Symbol"/>
                <a:ea typeface="Symbol"/>
                <a:cs typeface="Symbol"/>
                <a:sym typeface="Symbol"/>
              </a:rPr>
              <a:t>]</a:t>
            </a:r>
            <a:r>
              <a:rPr b="0"/>
              <a:t>.</a:t>
            </a:r>
            <a:endParaRPr b="0"/>
          </a:p>
          <a:p>
            <a:pPr algn="just" defTabSz="457200">
              <a:defRPr sz="4500">
                <a:solidFill>
                  <a:srgbClr val="000000"/>
                </a:solidFill>
                <a:latin typeface="Myriad Pro Light"/>
                <a:ea typeface="Myriad Pro Light"/>
                <a:cs typeface="Myriad Pro Light"/>
                <a:sym typeface="Myriad Pro Light"/>
              </a:defRPr>
            </a:pPr>
            <a:r>
              <a:t>  Sur le terrain économique, je me suis permis de placer devant vous </a:t>
            </a:r>
            <a:r>
              <a:rPr>
                <a:latin typeface="Symbol"/>
                <a:ea typeface="Symbol"/>
                <a:cs typeface="Symbol"/>
                <a:sym typeface="Symbol"/>
              </a:rPr>
              <a:t>[</a:t>
            </a:r>
            <a:r>
              <a:t>…</a:t>
            </a:r>
            <a:r>
              <a:rPr>
                <a:latin typeface="Symbol"/>
                <a:ea typeface="Symbol"/>
                <a:cs typeface="Symbol"/>
                <a:sym typeface="Symbol"/>
              </a:rPr>
              <a:t>]</a:t>
            </a:r>
            <a:r>
              <a:t> les considérations qui justifient la politique d’expansion coloniale au point de vue de ce besoin, de plus en plus impérieusement senti par les populations industrielles de l’Europe et particulièrement de notre riche et laborieux pays de France, </a:t>
            </a:r>
            <a:r>
              <a:rPr b="1"/>
              <a:t>le besoin de débouchés</a:t>
            </a:r>
            <a:r>
              <a:t>.</a:t>
            </a:r>
          </a:p>
          <a:p>
            <a:pPr algn="just" defTabSz="457200">
              <a:defRPr sz="4500">
                <a:solidFill>
                  <a:srgbClr val="000000"/>
                </a:solidFill>
                <a:latin typeface="Myriad Pro Light"/>
                <a:ea typeface="Myriad Pro Light"/>
                <a:cs typeface="Myriad Pro Light"/>
                <a:sym typeface="Myriad Pro Light"/>
              </a:defRPr>
            </a:pPr>
            <a:r>
              <a:t>  </a:t>
            </a:r>
            <a:r>
              <a:rPr b="1"/>
              <a:t>Rayonner</a:t>
            </a:r>
            <a:r>
              <a:t> </a:t>
            </a:r>
            <a:r>
              <a:rPr b="1"/>
              <a:t>sans agir</a:t>
            </a:r>
            <a:r>
              <a:t>, sans se mêler aux affaires du monde, en se tenant à l’écart de toutes les combinaisons européennes, </a:t>
            </a:r>
            <a:r>
              <a:rPr>
                <a:latin typeface="Symbol"/>
                <a:ea typeface="Symbol"/>
                <a:cs typeface="Symbol"/>
                <a:sym typeface="Symbol"/>
              </a:rPr>
              <a:t>[</a:t>
            </a:r>
            <a:r>
              <a:t>…</a:t>
            </a:r>
            <a:r>
              <a:rPr>
                <a:latin typeface="Symbol"/>
                <a:ea typeface="Symbol"/>
                <a:cs typeface="Symbol"/>
                <a:sym typeface="Symbol"/>
              </a:rPr>
              <a:t>]</a:t>
            </a:r>
            <a:r>
              <a:t> pour une grande nation, croyez-le bien, </a:t>
            </a:r>
            <a:r>
              <a:rPr b="1"/>
              <a:t>c’est abdiquer</a:t>
            </a:r>
            <a:r>
              <a:t>, et dans un temps plus court que vous ne pouvez le croire, c’est descendre du premier rang au troisième ou au quatrième. »</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  Je crois en cette race, la plus grande des races gouvernantes que le monde ait jamais connues ; je crois en cette race anglo-saxonne, fière, tenace, confiante en elle-même, que nul climat, nul changement ne saurait abâtardir  ; et je crois en l’avenir"/>
          <p:cNvSpPr txBox="1"/>
          <p:nvPr/>
        </p:nvSpPr>
        <p:spPr>
          <a:xfrm>
            <a:off x="1608208" y="7708338"/>
            <a:ext cx="18983184" cy="53605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defRPr sz="4500">
                <a:solidFill>
                  <a:srgbClr val="000000"/>
                </a:solidFill>
                <a:latin typeface="Times New Roman"/>
                <a:ea typeface="Times New Roman"/>
                <a:cs typeface="Times New Roman"/>
                <a:sym typeface="Times New Roman"/>
              </a:defRPr>
            </a:pPr>
            <a:r>
              <a:t>«  Je crois en cette race, la plus grande des races gouvernantes que le monde ait jamais connues ; je crois en cette race anglo-saxonne, fière, tenace, confiante en elle-même, que nul climat, nul changement ne saurait abâtardir  ; et je crois en l’avenir de cet empire vaste comme le monde dont un Anglais ne saurait parler sans un frisson d’enthousiasme  ».</a:t>
            </a:r>
          </a:p>
          <a:p>
            <a:pPr algn="just" defTabSz="457200">
              <a:defRPr sz="4500">
                <a:solidFill>
                  <a:srgbClr val="000000"/>
                </a:solidFill>
                <a:latin typeface="Times New Roman"/>
                <a:ea typeface="Times New Roman"/>
                <a:cs typeface="Times New Roman"/>
                <a:sym typeface="Times New Roman"/>
              </a:defRPr>
            </a:pPr>
          </a:p>
          <a:p>
            <a:pPr algn="r" defTabSz="457200">
              <a:defRPr sz="4500">
                <a:solidFill>
                  <a:srgbClr val="000000"/>
                </a:solidFill>
                <a:latin typeface="Times New Roman"/>
                <a:ea typeface="Times New Roman"/>
                <a:cs typeface="Times New Roman"/>
                <a:sym typeface="Times New Roman"/>
              </a:defRPr>
            </a:pPr>
            <a:r>
              <a:t>Joseph CHAMBERLAIN, ministre britannique des colonies, 1895.</a:t>
            </a:r>
          </a:p>
        </p:txBody>
      </p:sp>
      <p:sp>
        <p:nvSpPr>
          <p:cNvPr id="229" name="Le fardeau de l’Homme Blanc de Rudyard KIPLING, 1899 (poème)."/>
          <p:cNvSpPr txBox="1"/>
          <p:nvPr/>
        </p:nvSpPr>
        <p:spPr>
          <a:xfrm>
            <a:off x="1432991" y="990707"/>
            <a:ext cx="17908564" cy="15478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just" defTabSz="457200">
              <a:defRPr i="1" sz="5000">
                <a:solidFill>
                  <a:srgbClr val="000000"/>
                </a:solidFill>
                <a:latin typeface="Times New Roman"/>
                <a:ea typeface="Times New Roman"/>
                <a:cs typeface="Times New Roman"/>
                <a:sym typeface="Times New Roman"/>
              </a:defRPr>
            </a:pPr>
            <a:r>
              <a:rPr b="1"/>
              <a:t>Le fardeau de l’Homme Blanc</a:t>
            </a:r>
            <a:r>
              <a:t> </a:t>
            </a:r>
            <a:r>
              <a:rPr i="0"/>
              <a:t>de Rudyard KIPLING, 1899 (poème).</a:t>
            </a:r>
            <a:endParaRPr i="0"/>
          </a:p>
        </p:txBody>
      </p:sp>
      <p:sp>
        <p:nvSpPr>
          <p:cNvPr id="230" name="« La politique coloniale est fille de la politique industrielle. »…"/>
          <p:cNvSpPr txBox="1"/>
          <p:nvPr/>
        </p:nvSpPr>
        <p:spPr>
          <a:xfrm>
            <a:off x="1377511" y="3291436"/>
            <a:ext cx="20155778" cy="327232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sz="5500">
                <a:solidFill>
                  <a:srgbClr val="000000"/>
                </a:solidFill>
                <a:latin typeface="Times New Roman"/>
                <a:ea typeface="Times New Roman"/>
                <a:cs typeface="Times New Roman"/>
                <a:sym typeface="Times New Roman"/>
              </a:defRPr>
            </a:pPr>
            <a:r>
              <a:t>« La politique coloniale est fille de la politique industrielle. »</a:t>
            </a:r>
          </a:p>
          <a:p>
            <a:pPr algn="l" defTabSz="457200">
              <a:defRPr b="1" sz="5500">
                <a:solidFill>
                  <a:srgbClr val="000000"/>
                </a:solidFill>
                <a:latin typeface="Times New Roman"/>
                <a:ea typeface="Times New Roman"/>
                <a:cs typeface="Times New Roman"/>
                <a:sym typeface="Times New Roman"/>
              </a:defRPr>
            </a:pPr>
          </a:p>
          <a:p>
            <a:pPr algn="r" defTabSz="457200">
              <a:defRPr sz="5500">
                <a:solidFill>
                  <a:srgbClr val="000000"/>
                </a:solidFill>
                <a:latin typeface="Times New Roman"/>
                <a:ea typeface="Times New Roman"/>
                <a:cs typeface="Times New Roman"/>
                <a:sym typeface="Times New Roman"/>
              </a:defRPr>
            </a:pPr>
            <a:r>
              <a:t>Jules FERRY, 1890.</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2" name="Image" descr="Image"/>
          <p:cNvPicPr>
            <a:picLocks noChangeAspect="1"/>
          </p:cNvPicPr>
          <p:nvPr/>
        </p:nvPicPr>
        <p:blipFill>
          <a:blip r:embed="rId2">
            <a:extLst/>
          </a:blip>
          <a:stretch>
            <a:fillRect/>
          </a:stretch>
        </p:blipFill>
        <p:spPr>
          <a:xfrm>
            <a:off x="2171017" y="1581859"/>
            <a:ext cx="18318953" cy="10552282"/>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  Aussi longtemps que je serai chancelier, nous ne mènerons pas de politique coloniale. Nous avons une flotte qui ne peut pas naviguer et nous ne pouvons nous permettre d’avoir un point vulnérable dans quelque partie éloignée du monde, qui échoira dans "/>
          <p:cNvSpPr txBox="1"/>
          <p:nvPr/>
        </p:nvSpPr>
        <p:spPr>
          <a:xfrm>
            <a:off x="5763369" y="1380086"/>
            <a:ext cx="12955162" cy="887302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defRPr sz="5500">
                <a:solidFill>
                  <a:srgbClr val="000000"/>
                </a:solidFill>
                <a:latin typeface="Times New Roman"/>
                <a:ea typeface="Times New Roman"/>
                <a:cs typeface="Times New Roman"/>
                <a:sym typeface="Times New Roman"/>
              </a:defRPr>
            </a:pPr>
            <a:r>
              <a:t>«  Aussi longtemps que je serai chancelier, </a:t>
            </a:r>
            <a:r>
              <a:rPr b="1"/>
              <a:t>nous ne mènerons pas de politique coloniale. </a:t>
            </a:r>
            <a:r>
              <a:t>Nous avons une flotte qui ne peut pas naviguer et nous ne pouvons nous permettre d’avoir un point vulnérable dans quelque partie éloignée du monde, qui échoira dans l’escarcelle des Français dès que la guerre commencera.  »</a:t>
            </a:r>
          </a:p>
          <a:p>
            <a:pPr algn="just" defTabSz="457200">
              <a:defRPr sz="5500">
                <a:solidFill>
                  <a:srgbClr val="000000"/>
                </a:solidFill>
                <a:latin typeface="Times New Roman"/>
                <a:ea typeface="Times New Roman"/>
                <a:cs typeface="Times New Roman"/>
                <a:sym typeface="Times New Roman"/>
              </a:defRPr>
            </a:pPr>
          </a:p>
          <a:p>
            <a:pPr algn="r" defTabSz="457200">
              <a:defRPr sz="5500">
                <a:solidFill>
                  <a:srgbClr val="000000"/>
                </a:solidFill>
                <a:latin typeface="Times New Roman"/>
                <a:ea typeface="Times New Roman"/>
                <a:cs typeface="Times New Roman"/>
                <a:sym typeface="Times New Roman"/>
              </a:defRPr>
            </a:pPr>
            <a:r>
              <a:t>BISMARCK, 1881. </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quot;Les races supérieures ont sur les races inférieures un droit qu'elles exercent, ce droit, par une transformation particulière, est en même temps un devoir de civilisation&quot;.…"/>
          <p:cNvSpPr txBox="1"/>
          <p:nvPr/>
        </p:nvSpPr>
        <p:spPr>
          <a:xfrm>
            <a:off x="4718355" y="126999"/>
            <a:ext cx="17384253" cy="1249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5000">
                <a:solidFill>
                  <a:srgbClr val="000000"/>
                </a:solidFill>
                <a:latin typeface="Times Roman"/>
                <a:ea typeface="Times Roman"/>
                <a:cs typeface="Times Roman"/>
                <a:sym typeface="Times Roman"/>
              </a:defRPr>
            </a:pPr>
            <a:r>
              <a:t>"Les races supérieures ont sur les races inférieures un droit qu'elles exercent, ce droit, par une transformation particulière, est en même temps un devoir de civilisation".</a:t>
            </a:r>
          </a:p>
          <a:p>
            <a:pPr algn="l" defTabSz="457200">
              <a:defRPr sz="5000">
                <a:solidFill>
                  <a:srgbClr val="000000"/>
                </a:solidFill>
                <a:latin typeface="Times Roman"/>
                <a:ea typeface="Times Roman"/>
                <a:cs typeface="Times Roman"/>
                <a:sym typeface="Times Roman"/>
              </a:defRPr>
            </a:pPr>
            <a:r>
              <a:t>Voilà en propres termes la thèse de M. Ferry, et l'on voit le gouvernement français exerçant son droit sur les races inférieures en allant guerroyer contre elles et les convertissant de force aux bienfaits de la civilisation. Races supérieures ! Races inférieures, c'est bientôt dit ! Pour ma part, j'en rabats singulièrement depuis que j'ai vu des savants allemands démontrer scientifiquement que la France devait être vaincue dans la guerre franco-allemande parce que le Français est d'une race inférieure à l'Allemand. Depuis ce temps, je l'avoue, j'y regarde à deux fois avant de me retourner vers un homme et vers une civilisation, et de prononcer : homme ou civilisation inférieurs. (…)</a:t>
            </a:r>
          </a:p>
          <a:p>
            <a:pPr algn="l" defTabSz="457200">
              <a:defRPr sz="5000">
                <a:solidFill>
                  <a:srgbClr val="000000"/>
                </a:solidFill>
                <a:latin typeface="Times Roman"/>
                <a:ea typeface="Times Roman"/>
                <a:cs typeface="Times Roman"/>
                <a:sym typeface="Times Roman"/>
              </a:defRPr>
            </a:pPr>
          </a:p>
          <a:p>
            <a:pPr algn="r" defTabSz="457200">
              <a:defRPr sz="5000">
                <a:solidFill>
                  <a:srgbClr val="000000"/>
                </a:solidFill>
                <a:latin typeface="Times Roman"/>
                <a:ea typeface="Times Roman"/>
                <a:cs typeface="Times Roman"/>
                <a:sym typeface="Times Roman"/>
              </a:defRPr>
            </a:pPr>
            <a:r>
              <a:t>Georges CLEMENCEAU, discours du 30 juillet 1885.</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8" name="Image" descr="Image"/>
          <p:cNvPicPr>
            <a:picLocks noChangeAspect="1"/>
          </p:cNvPicPr>
          <p:nvPr/>
        </p:nvPicPr>
        <p:blipFill>
          <a:blip r:embed="rId2">
            <a:extLst/>
          </a:blip>
          <a:stretch>
            <a:fillRect/>
          </a:stretch>
        </p:blipFill>
        <p:spPr>
          <a:xfrm>
            <a:off x="4889500" y="715068"/>
            <a:ext cx="7990806" cy="12285864"/>
          </a:xfrm>
          <a:prstGeom prst="rect">
            <a:avLst/>
          </a:prstGeom>
          <a:ln w="12700">
            <a:miter lim="400000"/>
          </a:ln>
        </p:spPr>
      </p:pic>
      <p:pic>
        <p:nvPicPr>
          <p:cNvPr id="239" name="Image" descr="Image"/>
          <p:cNvPicPr>
            <a:picLocks noChangeAspect="1"/>
          </p:cNvPicPr>
          <p:nvPr/>
        </p:nvPicPr>
        <p:blipFill>
          <a:blip r:embed="rId3">
            <a:extLst/>
          </a:blip>
          <a:stretch>
            <a:fillRect/>
          </a:stretch>
        </p:blipFill>
        <p:spPr>
          <a:xfrm>
            <a:off x="13723602" y="779607"/>
            <a:ext cx="7926225" cy="12156786"/>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B. Chronologie et formes de la colonisation (XIXe – début XXe s.)…"/>
          <p:cNvSpPr txBox="1"/>
          <p:nvPr/>
        </p:nvSpPr>
        <p:spPr>
          <a:xfrm>
            <a:off x="987395" y="1133785"/>
            <a:ext cx="21594178" cy="62668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indent="180339" algn="just" defTabSz="457200">
              <a:defRPr b="1" sz="6000">
                <a:solidFill>
                  <a:srgbClr val="000000"/>
                </a:solidFill>
                <a:latin typeface="Times New Roman"/>
                <a:ea typeface="Times New Roman"/>
                <a:cs typeface="Times New Roman"/>
                <a:sym typeface="Times New Roman"/>
              </a:defRPr>
            </a:pPr>
            <a:r>
              <a:t>B. Chronologie et formes de la colonisation (XIX</a:t>
            </a:r>
            <a:r>
              <a:rPr baseline="8333"/>
              <a:t>e </a:t>
            </a:r>
            <a:r>
              <a:t>– début XX</a:t>
            </a:r>
            <a:r>
              <a:rPr baseline="8333"/>
              <a:t>e</a:t>
            </a:r>
            <a:r>
              <a:t> s.)</a:t>
            </a:r>
          </a:p>
          <a:p>
            <a:pPr indent="180339" algn="just" defTabSz="457200">
              <a:defRPr b="1" sz="6000">
                <a:solidFill>
                  <a:srgbClr val="000000"/>
                </a:solidFill>
                <a:latin typeface="Times New Roman"/>
                <a:ea typeface="Times New Roman"/>
                <a:cs typeface="Times New Roman"/>
                <a:sym typeface="Times New Roman"/>
              </a:defRPr>
            </a:pPr>
          </a:p>
          <a:p>
            <a:pPr indent="180339" algn="just" defTabSz="457200">
              <a:defRPr b="1" sz="6000">
                <a:solidFill>
                  <a:srgbClr val="000000"/>
                </a:solidFill>
                <a:latin typeface="Times New Roman"/>
                <a:ea typeface="Times New Roman"/>
                <a:cs typeface="Times New Roman"/>
                <a:sym typeface="Times New Roman"/>
              </a:defRPr>
            </a:pPr>
          </a:p>
          <a:p>
            <a:pPr marL="1198985" indent="-1018645" algn="just" defTabSz="457200">
              <a:buSzPct val="100000"/>
              <a:buAutoNum type="arabicParenR" startAt="1"/>
              <a:defRPr sz="6000">
                <a:solidFill>
                  <a:srgbClr val="000000"/>
                </a:solidFill>
                <a:latin typeface="Times New Roman"/>
                <a:ea typeface="Times New Roman"/>
                <a:cs typeface="Times New Roman"/>
                <a:sym typeface="Times New Roman"/>
              </a:defRPr>
            </a:pPr>
            <a:r>
              <a:t>Les entreprises coloniales britanniques et françaises</a:t>
            </a:r>
          </a:p>
          <a:p>
            <a:pPr marL="1198985" indent="-1018645" algn="just" defTabSz="457200">
              <a:buSzPct val="100000"/>
              <a:buAutoNum type="arabicParenR" startAt="1"/>
              <a:defRPr sz="6000">
                <a:solidFill>
                  <a:srgbClr val="000000"/>
                </a:solidFill>
                <a:latin typeface="Times New Roman"/>
                <a:ea typeface="Times New Roman"/>
                <a:cs typeface="Times New Roman"/>
                <a:sym typeface="Times New Roman"/>
              </a:defRPr>
            </a:pPr>
            <a:r>
              <a:t>La conférence de Berlin, 1884-1885</a:t>
            </a:r>
          </a:p>
          <a:p>
            <a:pPr marL="1198985" indent="-1018645" algn="just" defTabSz="457200">
              <a:buSzPct val="100000"/>
              <a:buAutoNum type="arabicParenR" startAt="1"/>
              <a:defRPr sz="6000">
                <a:solidFill>
                  <a:srgbClr val="000000"/>
                </a:solidFill>
                <a:latin typeface="Times New Roman"/>
                <a:ea typeface="Times New Roman"/>
                <a:cs typeface="Times New Roman"/>
                <a:sym typeface="Times New Roman"/>
              </a:defRPr>
            </a:pPr>
            <a:r>
              <a:t>Le « </a:t>
            </a:r>
            <a:r>
              <a:rPr i="1"/>
              <a:t>break up of China</a:t>
            </a:r>
            <a:r>
              <a:t> » </a:t>
            </a:r>
          </a:p>
          <a:p>
            <a:pPr marL="1198985" indent="-1018645" algn="just" defTabSz="457200">
              <a:buSzPct val="100000"/>
              <a:buAutoNum type="arabicParenR" startAt="1"/>
              <a:defRPr sz="6000">
                <a:solidFill>
                  <a:srgbClr val="000000"/>
                </a:solidFill>
                <a:latin typeface="Times New Roman"/>
                <a:ea typeface="Times New Roman"/>
                <a:cs typeface="Times New Roman"/>
                <a:sym typeface="Times New Roman"/>
              </a:defRPr>
            </a:pPr>
            <a:r>
              <a:t>Rivalités et tensions coloniales en Afrique et en Asie</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3" name="Image" descr="Image"/>
          <p:cNvPicPr>
            <a:picLocks noChangeAspect="1"/>
          </p:cNvPicPr>
          <p:nvPr/>
        </p:nvPicPr>
        <p:blipFill>
          <a:blip r:embed="rId2">
            <a:extLst/>
          </a:blip>
          <a:stretch>
            <a:fillRect/>
          </a:stretch>
        </p:blipFill>
        <p:spPr>
          <a:xfrm>
            <a:off x="2320494" y="2751442"/>
            <a:ext cx="9136393" cy="10081537"/>
          </a:xfrm>
          <a:prstGeom prst="rect">
            <a:avLst/>
          </a:prstGeom>
          <a:ln w="12700">
            <a:miter lim="400000"/>
          </a:ln>
        </p:spPr>
      </p:pic>
      <p:sp>
        <p:nvSpPr>
          <p:cNvPr id="244" name="Le canal de Suez (percé entre 1859 et 1869)"/>
          <p:cNvSpPr txBox="1"/>
          <p:nvPr/>
        </p:nvSpPr>
        <p:spPr>
          <a:xfrm>
            <a:off x="6483277" y="1120965"/>
            <a:ext cx="12464108" cy="159700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57200">
              <a:defRPr b="1" sz="5300">
                <a:solidFill>
                  <a:srgbClr val="000000"/>
                </a:solidFill>
                <a:latin typeface="Times New Roman"/>
                <a:ea typeface="Times New Roman"/>
                <a:cs typeface="Times New Roman"/>
                <a:sym typeface="Times New Roman"/>
              </a:defRPr>
            </a:lvl1pPr>
          </a:lstStyle>
          <a:p>
            <a:pPr/>
            <a:r>
              <a:t>Le canal de Suez (percé entre 1859 et 1869)</a:t>
            </a:r>
          </a:p>
        </p:txBody>
      </p:sp>
      <p:pic>
        <p:nvPicPr>
          <p:cNvPr id="245" name="Image" descr="Image"/>
          <p:cNvPicPr>
            <a:picLocks noChangeAspect="1"/>
          </p:cNvPicPr>
          <p:nvPr/>
        </p:nvPicPr>
        <p:blipFill>
          <a:blip r:embed="rId3">
            <a:extLst/>
          </a:blip>
          <a:stretch>
            <a:fillRect/>
          </a:stretch>
        </p:blipFill>
        <p:spPr>
          <a:xfrm>
            <a:off x="14321961" y="2940160"/>
            <a:ext cx="4025024" cy="4787043"/>
          </a:xfrm>
          <a:prstGeom prst="rect">
            <a:avLst/>
          </a:prstGeom>
          <a:ln w="12700">
            <a:miter lim="400000"/>
          </a:ln>
        </p:spPr>
      </p:pic>
      <p:sp>
        <p:nvSpPr>
          <p:cNvPr id="246" name="Ferdinand de Lesseps"/>
          <p:cNvSpPr txBox="1"/>
          <p:nvPr/>
        </p:nvSpPr>
        <p:spPr>
          <a:xfrm>
            <a:off x="13448993" y="7949390"/>
            <a:ext cx="5770960" cy="147270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57200">
              <a:defRPr b="1" sz="4800">
                <a:solidFill>
                  <a:srgbClr val="000000"/>
                </a:solidFill>
                <a:latin typeface="Times New Roman"/>
                <a:ea typeface="Times New Roman"/>
                <a:cs typeface="Times New Roman"/>
                <a:sym typeface="Times New Roman"/>
              </a:defRPr>
            </a:lvl1pPr>
          </a:lstStyle>
          <a:p>
            <a:pPr/>
            <a:r>
              <a:t>Ferdinand de Lesseps</a:t>
            </a:r>
            <a:endParaRPr b="0"/>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8" name="Image" descr="Image"/>
          <p:cNvPicPr>
            <a:picLocks noChangeAspect="1"/>
          </p:cNvPicPr>
          <p:nvPr/>
        </p:nvPicPr>
        <p:blipFill>
          <a:blip r:embed="rId2">
            <a:extLst/>
          </a:blip>
          <a:stretch>
            <a:fillRect/>
          </a:stretch>
        </p:blipFill>
        <p:spPr>
          <a:xfrm>
            <a:off x="3522693" y="-62039"/>
            <a:ext cx="19583401" cy="13335001"/>
          </a:xfrm>
          <a:prstGeom prst="rect">
            <a:avLst/>
          </a:prstGeom>
          <a:ln w="12700">
            <a:miter lim="400000"/>
          </a:ln>
        </p:spPr>
      </p:pic>
      <p:pic>
        <p:nvPicPr>
          <p:cNvPr id="249" name="Image" descr="Image"/>
          <p:cNvPicPr>
            <a:picLocks noChangeAspect="1"/>
          </p:cNvPicPr>
          <p:nvPr/>
        </p:nvPicPr>
        <p:blipFill>
          <a:blip r:embed="rId3">
            <a:extLst/>
          </a:blip>
          <a:stretch>
            <a:fillRect/>
          </a:stretch>
        </p:blipFill>
        <p:spPr>
          <a:xfrm>
            <a:off x="149228" y="3172267"/>
            <a:ext cx="7391401" cy="5156201"/>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 name="Quels sont les fondements de la puissance européenne, et les  raisons de sa remise en cause au tournant du XXe siècle ?…"/>
          <p:cNvSpPr txBox="1"/>
          <p:nvPr/>
        </p:nvSpPr>
        <p:spPr>
          <a:xfrm>
            <a:off x="6007650" y="979554"/>
            <a:ext cx="13303879" cy="104100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sz="7800">
                <a:solidFill>
                  <a:srgbClr val="000000"/>
                </a:solidFill>
                <a:latin typeface="Times New Roman"/>
                <a:ea typeface="Times New Roman"/>
                <a:cs typeface="Times New Roman"/>
                <a:sym typeface="Times New Roman"/>
              </a:defRPr>
            </a:pPr>
            <a:r>
              <a:t>Quels sont les fondements de la puissance européenne, et les  raisons de sa remise en cause au tournant du XX</a:t>
            </a:r>
            <a:r>
              <a:rPr baseline="6410"/>
              <a:t>e</a:t>
            </a:r>
            <a:r>
              <a:t> siècle ? </a:t>
            </a:r>
          </a:p>
          <a:p>
            <a:pPr algn="l" defTabSz="457200">
              <a:defRPr b="1" sz="7800">
                <a:solidFill>
                  <a:srgbClr val="000000"/>
                </a:solidFill>
                <a:latin typeface="Times New Roman"/>
                <a:ea typeface="Times New Roman"/>
                <a:cs typeface="Times New Roman"/>
                <a:sym typeface="Times New Roman"/>
              </a:defRPr>
            </a:pPr>
          </a:p>
          <a:p>
            <a:pPr algn="l" defTabSz="457200">
              <a:defRPr b="1" sz="7800">
                <a:solidFill>
                  <a:srgbClr val="000000"/>
                </a:solidFill>
                <a:latin typeface="Times New Roman"/>
                <a:ea typeface="Times New Roman"/>
                <a:cs typeface="Times New Roman"/>
                <a:sym typeface="Times New Roman"/>
              </a:defRPr>
            </a:pPr>
            <a:r>
              <a:t>Quelles sont les caractéristiques géopolitiques du monde en 1913 ?</a:t>
            </a:r>
            <a:endParaRPr b="0"/>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1" name="image.png" descr="image.png"/>
          <p:cNvPicPr>
            <a:picLocks noChangeAspect="1"/>
          </p:cNvPicPr>
          <p:nvPr/>
        </p:nvPicPr>
        <p:blipFill>
          <a:blip r:embed="rId2">
            <a:extLst/>
          </a:blip>
          <a:stretch>
            <a:fillRect/>
          </a:stretch>
        </p:blipFill>
        <p:spPr>
          <a:xfrm>
            <a:off x="1930400" y="247827"/>
            <a:ext cx="17627128" cy="13220346"/>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3" name="Image 1" descr="Image 1"/>
          <p:cNvPicPr>
            <a:picLocks noChangeAspect="1"/>
          </p:cNvPicPr>
          <p:nvPr/>
        </p:nvPicPr>
        <p:blipFill>
          <a:blip r:embed="rId2">
            <a:extLst/>
          </a:blip>
          <a:stretch>
            <a:fillRect/>
          </a:stretch>
        </p:blipFill>
        <p:spPr>
          <a:xfrm>
            <a:off x="3786559" y="1146738"/>
            <a:ext cx="16526253" cy="12569263"/>
          </a:xfrm>
          <a:prstGeom prst="rect">
            <a:avLst/>
          </a:prstGeom>
          <a:ln w="12700">
            <a:miter lim="400000"/>
          </a:ln>
        </p:spPr>
      </p:pic>
      <p:sp>
        <p:nvSpPr>
          <p:cNvPr id="254" name="ZoneTexte 2"/>
          <p:cNvSpPr txBox="1"/>
          <p:nvPr/>
        </p:nvSpPr>
        <p:spPr>
          <a:xfrm>
            <a:off x="3139440" y="-1"/>
            <a:ext cx="10038174" cy="11734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914400">
              <a:defRPr b="1" sz="6400">
                <a:solidFill>
                  <a:srgbClr val="000000"/>
                </a:solidFill>
                <a:latin typeface="Calibri"/>
                <a:ea typeface="Calibri"/>
                <a:cs typeface="Calibri"/>
                <a:sym typeface="Calibri"/>
              </a:defRPr>
            </a:lvl1pPr>
          </a:lstStyle>
          <a:p>
            <a:pPr/>
            <a:r>
              <a:t>ABD el-KADER (en 1852)</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6" name="Image 1" descr="Image 1"/>
          <p:cNvPicPr>
            <a:picLocks noChangeAspect="1"/>
          </p:cNvPicPr>
          <p:nvPr/>
        </p:nvPicPr>
        <p:blipFill>
          <a:blip r:embed="rId2">
            <a:extLst/>
          </a:blip>
          <a:stretch>
            <a:fillRect/>
          </a:stretch>
        </p:blipFill>
        <p:spPr>
          <a:xfrm>
            <a:off x="3048000" y="1346200"/>
            <a:ext cx="18288000" cy="11019277"/>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8" name="Image" descr="Image"/>
          <p:cNvPicPr>
            <a:picLocks noChangeAspect="1"/>
          </p:cNvPicPr>
          <p:nvPr/>
        </p:nvPicPr>
        <p:blipFill>
          <a:blip r:embed="rId2">
            <a:extLst/>
          </a:blip>
          <a:stretch>
            <a:fillRect/>
          </a:stretch>
        </p:blipFill>
        <p:spPr>
          <a:xfrm>
            <a:off x="4314537" y="2315438"/>
            <a:ext cx="13161421" cy="8894478"/>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0" name="Image" descr="Image"/>
          <p:cNvPicPr>
            <a:picLocks noChangeAspect="1"/>
          </p:cNvPicPr>
          <p:nvPr/>
        </p:nvPicPr>
        <p:blipFill>
          <a:blip r:embed="rId2">
            <a:extLst/>
          </a:blip>
          <a:stretch>
            <a:fillRect/>
          </a:stretch>
        </p:blipFill>
        <p:spPr>
          <a:xfrm>
            <a:off x="5143500" y="4406900"/>
            <a:ext cx="6654800" cy="8255000"/>
          </a:xfrm>
          <a:prstGeom prst="rect">
            <a:avLst/>
          </a:prstGeom>
          <a:ln w="12700">
            <a:miter lim="400000"/>
          </a:ln>
        </p:spPr>
      </p:pic>
      <p:sp>
        <p:nvSpPr>
          <p:cNvPr id="261" name="Jules Dumont d’Urville, officier de marine et explorateur français, découvre la Terre Adélie en 1840."/>
          <p:cNvSpPr txBox="1"/>
          <p:nvPr/>
        </p:nvSpPr>
        <p:spPr>
          <a:xfrm>
            <a:off x="5739588" y="675236"/>
            <a:ext cx="14509799" cy="327232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indent="180339" algn="just" defTabSz="457200">
              <a:defRPr sz="5500">
                <a:solidFill>
                  <a:srgbClr val="000000"/>
                </a:solidFill>
                <a:latin typeface="Times New Roman"/>
                <a:ea typeface="Times New Roman"/>
                <a:cs typeface="Times New Roman"/>
                <a:sym typeface="Times New Roman"/>
              </a:defRPr>
            </a:pPr>
            <a:r>
              <a:rPr b="1"/>
              <a:t>Jules Dumont d’Urville</a:t>
            </a:r>
            <a:r>
              <a:t>, officier de marine et explorateur français, découvre la Terre Adélie en 1840.</a:t>
            </a:r>
          </a:p>
        </p:txBody>
      </p:sp>
      <p:pic>
        <p:nvPicPr>
          <p:cNvPr id="262" name="Image" descr="Image"/>
          <p:cNvPicPr>
            <a:picLocks noChangeAspect="1"/>
          </p:cNvPicPr>
          <p:nvPr/>
        </p:nvPicPr>
        <p:blipFill>
          <a:blip r:embed="rId3">
            <a:extLst/>
          </a:blip>
          <a:stretch>
            <a:fillRect/>
          </a:stretch>
        </p:blipFill>
        <p:spPr>
          <a:xfrm>
            <a:off x="14471650" y="3917018"/>
            <a:ext cx="8071400" cy="9234764"/>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4" name="Image" descr="Image"/>
          <p:cNvPicPr>
            <a:picLocks noChangeAspect="1"/>
          </p:cNvPicPr>
          <p:nvPr/>
        </p:nvPicPr>
        <p:blipFill>
          <a:blip r:embed="rId2">
            <a:extLst/>
          </a:blip>
          <a:stretch>
            <a:fillRect/>
          </a:stretch>
        </p:blipFill>
        <p:spPr>
          <a:xfrm>
            <a:off x="6057900" y="2042797"/>
            <a:ext cx="14395224" cy="9630406"/>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6" name="Image" descr="Image"/>
          <p:cNvPicPr>
            <a:picLocks noChangeAspect="1"/>
          </p:cNvPicPr>
          <p:nvPr/>
        </p:nvPicPr>
        <p:blipFill>
          <a:blip r:embed="rId2">
            <a:extLst/>
          </a:blip>
          <a:stretch>
            <a:fillRect/>
          </a:stretch>
        </p:blipFill>
        <p:spPr>
          <a:xfrm>
            <a:off x="9537700" y="3048000"/>
            <a:ext cx="7620000" cy="7620000"/>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8" name="image.png" descr="image.png"/>
          <p:cNvPicPr>
            <a:picLocks noChangeAspect="1"/>
          </p:cNvPicPr>
          <p:nvPr/>
        </p:nvPicPr>
        <p:blipFill>
          <a:blip r:embed="rId2">
            <a:extLst/>
          </a:blip>
          <a:srcRect l="0" t="0" r="0" b="3236"/>
          <a:stretch>
            <a:fillRect/>
          </a:stretch>
        </p:blipFill>
        <p:spPr>
          <a:xfrm>
            <a:off x="3316287" y="159940"/>
            <a:ext cx="16014253" cy="13396028"/>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0" name="Image 1" descr="Image 1"/>
          <p:cNvPicPr>
            <a:picLocks noChangeAspect="1"/>
          </p:cNvPicPr>
          <p:nvPr/>
        </p:nvPicPr>
        <p:blipFill>
          <a:blip r:embed="rId2">
            <a:extLst/>
          </a:blip>
          <a:stretch>
            <a:fillRect/>
          </a:stretch>
        </p:blipFill>
        <p:spPr>
          <a:xfrm>
            <a:off x="6885691" y="381000"/>
            <a:ext cx="10612617" cy="9958173"/>
          </a:xfrm>
          <a:prstGeom prst="rect">
            <a:avLst/>
          </a:prstGeom>
          <a:ln w="12700">
            <a:miter lim="400000"/>
          </a:ln>
        </p:spPr>
      </p:pic>
      <p:sp>
        <p:nvSpPr>
          <p:cNvPr id="271" name="Caricature de Draner dans L’Illustration du 3 janvier 1885, Bismack sermonne ses convives : « À chacun sa part, si l’on est bien sage ». Image fausse mais tenace !"/>
          <p:cNvSpPr txBox="1"/>
          <p:nvPr/>
        </p:nvSpPr>
        <p:spPr>
          <a:xfrm>
            <a:off x="6885692" y="10236886"/>
            <a:ext cx="10612617" cy="243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3800">
                <a:solidFill>
                  <a:srgbClr val="000000"/>
                </a:solidFill>
                <a:latin typeface="Calibri"/>
                <a:ea typeface="Calibri"/>
                <a:cs typeface="Calibri"/>
                <a:sym typeface="Calibri"/>
              </a:defRPr>
            </a:pPr>
            <a:r>
              <a:t>Caricature de Draner dans </a:t>
            </a:r>
            <a:r>
              <a:rPr i="1"/>
              <a:t>L’Illustration </a:t>
            </a:r>
            <a:r>
              <a:t>du 3 janvier 1885, Bismack sermonne ses convives : « À chacun sa part, si l’on est bien sage ». Image fausse mais tenace ! </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3" name="image.png" descr="image.png"/>
          <p:cNvPicPr>
            <a:picLocks noChangeAspect="1"/>
          </p:cNvPicPr>
          <p:nvPr/>
        </p:nvPicPr>
        <p:blipFill>
          <a:blip r:embed="rId2">
            <a:extLst/>
          </a:blip>
          <a:stretch>
            <a:fillRect/>
          </a:stretch>
        </p:blipFill>
        <p:spPr>
          <a:xfrm>
            <a:off x="10158412" y="387216"/>
            <a:ext cx="10144734" cy="12941568"/>
          </a:xfrm>
          <a:prstGeom prst="rect">
            <a:avLst/>
          </a:prstGeom>
          <a:ln w="12700">
            <a:miter lim="400000"/>
          </a:ln>
        </p:spPr>
      </p:pic>
      <p:sp>
        <p:nvSpPr>
          <p:cNvPr id="274" name="La conférence de Berlin…"/>
          <p:cNvSpPr txBox="1"/>
          <p:nvPr/>
        </p:nvSpPr>
        <p:spPr>
          <a:xfrm>
            <a:off x="2337023" y="1778787"/>
            <a:ext cx="7837240" cy="22844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just" defTabSz="457200">
              <a:defRPr b="1" sz="5000">
                <a:solidFill>
                  <a:srgbClr val="000000"/>
                </a:solidFill>
                <a:latin typeface="Times New Roman"/>
                <a:ea typeface="Times New Roman"/>
                <a:cs typeface="Times New Roman"/>
                <a:sym typeface="Times New Roman"/>
              </a:defRPr>
            </a:pPr>
            <a:r>
              <a:t>La conférence de Berlin</a:t>
            </a:r>
          </a:p>
          <a:p>
            <a:pPr algn="just" defTabSz="457200">
              <a:defRPr sz="5000">
                <a:solidFill>
                  <a:srgbClr val="000000"/>
                </a:solidFill>
                <a:latin typeface="Times New Roman"/>
                <a:ea typeface="Times New Roman"/>
                <a:cs typeface="Times New Roman"/>
                <a:sym typeface="Times New Roman"/>
              </a:defRPr>
            </a:pPr>
            <a:r>
              <a:t>(novembre 1884-février 1885)</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 name="Géopolitique de l'Europe à la veille de la Première Guerre mondiale…"/>
          <p:cNvSpPr txBox="1"/>
          <p:nvPr/>
        </p:nvSpPr>
        <p:spPr>
          <a:xfrm>
            <a:off x="1222237" y="2220280"/>
            <a:ext cx="21939527" cy="77040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1265766" indent="-1037166" algn="just" defTabSz="457200">
              <a:buSzPct val="100000"/>
              <a:buAutoNum type="romanUcPeriod" startAt="1"/>
              <a:defRPr b="1" sz="6000">
                <a:solidFill>
                  <a:srgbClr val="000000"/>
                </a:solidFill>
                <a:latin typeface="Times New Roman"/>
                <a:ea typeface="Times New Roman"/>
                <a:cs typeface="Times New Roman"/>
                <a:sym typeface="Times New Roman"/>
              </a:defRPr>
            </a:pPr>
            <a:r>
              <a:t>Géopolitique de l'Europe à la veille de la Première Guerre mondiale</a:t>
            </a:r>
          </a:p>
          <a:p>
            <a:pPr marL="1265766" indent="-1037166" algn="just" defTabSz="457200">
              <a:buSzPct val="100000"/>
              <a:buAutoNum type="romanUcPeriod" startAt="1"/>
              <a:defRPr b="1" sz="6000">
                <a:solidFill>
                  <a:srgbClr val="000000"/>
                </a:solidFill>
                <a:latin typeface="Times New Roman"/>
                <a:ea typeface="Times New Roman"/>
                <a:cs typeface="Times New Roman"/>
                <a:sym typeface="Times New Roman"/>
              </a:defRPr>
            </a:pPr>
          </a:p>
          <a:p>
            <a:pPr lvl="2" marL="3117850" indent="-1111250" algn="just" defTabSz="457200">
              <a:buSzPct val="100000"/>
              <a:buAutoNum type="alphaUcPeriod" startAt="1"/>
              <a:defRPr b="1" sz="6000">
                <a:solidFill>
                  <a:srgbClr val="000000"/>
                </a:solidFill>
                <a:latin typeface="Times New Roman"/>
                <a:ea typeface="Times New Roman"/>
                <a:cs typeface="Times New Roman"/>
                <a:sym typeface="Times New Roman"/>
              </a:defRPr>
            </a:pPr>
            <a:r>
              <a:t>L’ère des recompositions : nationalismes, indépendances et unifications.</a:t>
            </a:r>
          </a:p>
          <a:p>
            <a:pPr marL="457200" indent="-228600" algn="just" defTabSz="457200">
              <a:defRPr b="1" sz="5600">
                <a:solidFill>
                  <a:srgbClr val="000000"/>
                </a:solidFill>
                <a:latin typeface="Times New Roman"/>
                <a:ea typeface="Times New Roman"/>
                <a:cs typeface="Times New Roman"/>
                <a:sym typeface="Times New Roman"/>
              </a:defRPr>
            </a:pPr>
          </a:p>
          <a:p>
            <a:pPr marL="457200" indent="-228600" algn="just" defTabSz="457200">
              <a:defRPr sz="5600">
                <a:solidFill>
                  <a:srgbClr val="000000"/>
                </a:solidFill>
                <a:latin typeface="Times New Roman"/>
                <a:ea typeface="Times New Roman"/>
                <a:cs typeface="Times New Roman"/>
                <a:sym typeface="Times New Roman"/>
              </a:defRPr>
            </a:pPr>
          </a:p>
          <a:p>
            <a:pPr marL="457200" indent="-228600" algn="just" defTabSz="457200">
              <a:defRPr b="1" sz="5600">
                <a:solidFill>
                  <a:srgbClr val="000000"/>
                </a:solidFill>
                <a:latin typeface="Times New Roman"/>
                <a:ea typeface="Times New Roman"/>
                <a:cs typeface="Times New Roman"/>
                <a:sym typeface="Times New Roman"/>
              </a:defRPr>
            </a:pP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6" name="Image" descr="Image"/>
          <p:cNvPicPr>
            <a:picLocks noChangeAspect="1"/>
          </p:cNvPicPr>
          <p:nvPr/>
        </p:nvPicPr>
        <p:blipFill>
          <a:blip r:embed="rId2">
            <a:extLst/>
          </a:blip>
          <a:stretch>
            <a:fillRect/>
          </a:stretch>
        </p:blipFill>
        <p:spPr>
          <a:xfrm>
            <a:off x="8007758" y="349392"/>
            <a:ext cx="13169084" cy="13017216"/>
          </a:xfrm>
          <a:prstGeom prst="rect">
            <a:avLst/>
          </a:prstGeom>
          <a:ln w="12700">
            <a:miter lim="400000"/>
          </a:ln>
        </p:spPr>
      </p:pic>
      <p:sp>
        <p:nvSpPr>
          <p:cNvPr id="277" name="L’Afrique en 1914"/>
          <p:cNvSpPr txBox="1"/>
          <p:nvPr/>
        </p:nvSpPr>
        <p:spPr>
          <a:xfrm>
            <a:off x="1149258" y="408536"/>
            <a:ext cx="5876502" cy="16721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indent="180339" algn="just" defTabSz="457200">
              <a:defRPr sz="5500">
                <a:solidFill>
                  <a:srgbClr val="000000"/>
                </a:solidFill>
                <a:latin typeface="Times New Roman"/>
                <a:ea typeface="Times New Roman"/>
                <a:cs typeface="Times New Roman"/>
                <a:sym typeface="Times New Roman"/>
              </a:defRPr>
            </a:pPr>
            <a:r>
              <a:rPr b="1"/>
              <a:t>L’Afrique en 1914</a:t>
            </a:r>
            <a:r>
              <a:t> </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9" name="Image" descr="Image"/>
          <p:cNvPicPr>
            <a:picLocks noChangeAspect="1"/>
          </p:cNvPicPr>
          <p:nvPr/>
        </p:nvPicPr>
        <p:blipFill>
          <a:blip r:embed="rId2">
            <a:extLst/>
          </a:blip>
          <a:stretch>
            <a:fillRect/>
          </a:stretch>
        </p:blipFill>
        <p:spPr>
          <a:xfrm>
            <a:off x="3683810" y="74559"/>
            <a:ext cx="15771780" cy="13566882"/>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1" name="Image" descr="Image"/>
          <p:cNvPicPr>
            <a:picLocks noChangeAspect="1"/>
          </p:cNvPicPr>
          <p:nvPr/>
        </p:nvPicPr>
        <p:blipFill>
          <a:blip r:embed="rId2">
            <a:extLst/>
          </a:blip>
          <a:stretch>
            <a:fillRect/>
          </a:stretch>
        </p:blipFill>
        <p:spPr>
          <a:xfrm>
            <a:off x="1088806" y="320509"/>
            <a:ext cx="9866719" cy="9184447"/>
          </a:xfrm>
          <a:prstGeom prst="rect">
            <a:avLst/>
          </a:prstGeom>
          <a:ln w="12700">
            <a:miter lim="400000"/>
          </a:ln>
        </p:spPr>
      </p:pic>
      <p:pic>
        <p:nvPicPr>
          <p:cNvPr id="282" name="Image" descr="Image"/>
          <p:cNvPicPr>
            <a:picLocks noChangeAspect="1"/>
          </p:cNvPicPr>
          <p:nvPr/>
        </p:nvPicPr>
        <p:blipFill>
          <a:blip r:embed="rId3">
            <a:extLst/>
          </a:blip>
          <a:stretch>
            <a:fillRect/>
          </a:stretch>
        </p:blipFill>
        <p:spPr>
          <a:xfrm>
            <a:off x="10866821" y="1587605"/>
            <a:ext cx="13571794" cy="11900227"/>
          </a:xfrm>
          <a:prstGeom prst="rect">
            <a:avLst/>
          </a:prstGeom>
          <a:ln w="12700">
            <a:miter lim="400000"/>
          </a:ln>
        </p:spPr>
      </p:pic>
      <p:sp>
        <p:nvSpPr>
          <p:cNvPr id="283" name="La première guerre de l'opium, 1839-1842"/>
          <p:cNvSpPr txBox="1"/>
          <p:nvPr/>
        </p:nvSpPr>
        <p:spPr>
          <a:xfrm>
            <a:off x="11615949" y="269669"/>
            <a:ext cx="12647056" cy="16721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57200">
              <a:tabLst>
                <a:tab pos="177800" algn="l"/>
              </a:tabLst>
              <a:defRPr b="1" sz="5500">
                <a:solidFill>
                  <a:srgbClr val="000000"/>
                </a:solidFill>
                <a:latin typeface="Times New Roman"/>
                <a:ea typeface="Times New Roman"/>
                <a:cs typeface="Times New Roman"/>
                <a:sym typeface="Times New Roman"/>
              </a:defRPr>
            </a:lvl1pPr>
          </a:lstStyle>
          <a:p>
            <a:pPr/>
            <a:r>
              <a:t>La première guerre de l'opium, 1839-1842</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Extraterritorialité : principe de droit international qui revient pour un État à laisser s'exercer l'autorité d’un État étranger sur une partie de son propre territoire."/>
          <p:cNvSpPr txBox="1"/>
          <p:nvPr/>
        </p:nvSpPr>
        <p:spPr>
          <a:xfrm>
            <a:off x="1324840" y="1869036"/>
            <a:ext cx="19434141" cy="327232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algn="just" defTabSz="457200">
              <a:defRPr sz="5500">
                <a:solidFill>
                  <a:srgbClr val="000000"/>
                </a:solidFill>
                <a:latin typeface="Times New Roman"/>
                <a:ea typeface="Times New Roman"/>
                <a:cs typeface="Times New Roman"/>
                <a:sym typeface="Times New Roman"/>
              </a:defRPr>
            </a:pPr>
            <a:r>
              <a:rPr b="1"/>
              <a:t>Extraterritorialité </a:t>
            </a:r>
            <a:r>
              <a:t>: principe de droit international qui revient pour un État à laisser s'exercer l'autorité d’un État étranger sur une partie de son propre territoire.</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7" name="Image 1" descr="Image 1"/>
          <p:cNvPicPr>
            <a:picLocks noChangeAspect="1"/>
          </p:cNvPicPr>
          <p:nvPr/>
        </p:nvPicPr>
        <p:blipFill>
          <a:blip r:embed="rId2">
            <a:extLst/>
          </a:blip>
          <a:stretch>
            <a:fillRect/>
          </a:stretch>
        </p:blipFill>
        <p:spPr>
          <a:xfrm>
            <a:off x="3378200" y="2622748"/>
            <a:ext cx="18288000" cy="8470504"/>
          </a:xfrm>
          <a:prstGeom prst="rect">
            <a:avLst/>
          </a:prstGeom>
          <a:ln w="12700">
            <a:miter lim="400000"/>
          </a:ln>
        </p:spPr>
      </p:pic>
      <p:sp>
        <p:nvSpPr>
          <p:cNvPr id="288" name="ZoneTexte 2"/>
          <p:cNvSpPr txBox="1"/>
          <p:nvPr/>
        </p:nvSpPr>
        <p:spPr>
          <a:xfrm>
            <a:off x="6613659" y="815740"/>
            <a:ext cx="12243731" cy="10464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914400">
              <a:defRPr b="1" sz="5600">
                <a:solidFill>
                  <a:srgbClr val="000000"/>
                </a:solidFill>
                <a:latin typeface="Calibri"/>
                <a:ea typeface="Calibri"/>
                <a:cs typeface="Calibri"/>
                <a:sym typeface="Calibri"/>
              </a:defRPr>
            </a:pPr>
            <a:r>
              <a:t>Les concessions à Shanghai au XIX</a:t>
            </a:r>
            <a:r>
              <a:rPr baseline="31000"/>
              <a:t>e</a:t>
            </a:r>
            <a:r>
              <a:t> siècle</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0" name="Image 1" descr="Image 1"/>
          <p:cNvPicPr>
            <a:picLocks noChangeAspect="1"/>
          </p:cNvPicPr>
          <p:nvPr/>
        </p:nvPicPr>
        <p:blipFill>
          <a:blip r:embed="rId2">
            <a:extLst/>
          </a:blip>
          <a:stretch>
            <a:fillRect/>
          </a:stretch>
        </p:blipFill>
        <p:spPr>
          <a:xfrm>
            <a:off x="7543800" y="0"/>
            <a:ext cx="9258300" cy="13716000"/>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2" name="Image 1" descr="Image 1"/>
          <p:cNvPicPr>
            <a:picLocks noChangeAspect="1"/>
          </p:cNvPicPr>
          <p:nvPr/>
        </p:nvPicPr>
        <p:blipFill>
          <a:blip r:embed="rId2">
            <a:extLst/>
          </a:blip>
          <a:stretch>
            <a:fillRect/>
          </a:stretch>
        </p:blipFill>
        <p:spPr>
          <a:xfrm>
            <a:off x="3464371" y="1182435"/>
            <a:ext cx="16712395" cy="11949364"/>
          </a:xfrm>
          <a:prstGeom prst="rect">
            <a:avLst/>
          </a:prstGeom>
          <a:ln w="12700">
            <a:miter lim="400000"/>
          </a:ln>
        </p:spPr>
      </p:pic>
      <p:sp>
        <p:nvSpPr>
          <p:cNvPr id="293" name="ZoneTexte 2"/>
          <p:cNvSpPr txBox="1"/>
          <p:nvPr/>
        </p:nvSpPr>
        <p:spPr>
          <a:xfrm>
            <a:off x="3139441" y="-1"/>
            <a:ext cx="18876937" cy="10464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914400">
              <a:defRPr b="1" sz="5600">
                <a:solidFill>
                  <a:srgbClr val="000000"/>
                </a:solidFill>
                <a:latin typeface="Calibri"/>
                <a:ea typeface="Calibri"/>
                <a:cs typeface="Calibri"/>
                <a:sym typeface="Calibri"/>
              </a:defRPr>
            </a:lvl1pPr>
          </a:lstStyle>
          <a:p>
            <a:pPr/>
            <a:r>
              <a:t>Les armées étrangères à Pékin pendant la révolte des Boxeurs</a:t>
            </a: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5" name="Image 2" descr="Image 2"/>
          <p:cNvPicPr>
            <a:picLocks noChangeAspect="1"/>
          </p:cNvPicPr>
          <p:nvPr/>
        </p:nvPicPr>
        <p:blipFill>
          <a:blip r:embed="rId2">
            <a:extLst/>
          </a:blip>
          <a:stretch>
            <a:fillRect/>
          </a:stretch>
        </p:blipFill>
        <p:spPr>
          <a:xfrm>
            <a:off x="9499600" y="0"/>
            <a:ext cx="5335121" cy="13716000"/>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7" name="Image 1" descr="Image 1"/>
          <p:cNvPicPr>
            <a:picLocks noChangeAspect="1"/>
          </p:cNvPicPr>
          <p:nvPr/>
        </p:nvPicPr>
        <p:blipFill>
          <a:blip r:embed="rId2">
            <a:extLst/>
          </a:blip>
          <a:stretch>
            <a:fillRect/>
          </a:stretch>
        </p:blipFill>
        <p:spPr>
          <a:xfrm>
            <a:off x="3048000" y="2943749"/>
            <a:ext cx="18288000" cy="10438798"/>
          </a:xfrm>
          <a:prstGeom prst="rect">
            <a:avLst/>
          </a:prstGeom>
          <a:ln w="12700">
            <a:miter lim="400000"/>
          </a:ln>
        </p:spPr>
      </p:pic>
      <p:sp>
        <p:nvSpPr>
          <p:cNvPr id="298" name="ZoneTexte 2"/>
          <p:cNvSpPr txBox="1"/>
          <p:nvPr/>
        </p:nvSpPr>
        <p:spPr>
          <a:xfrm>
            <a:off x="3515703" y="407678"/>
            <a:ext cx="17254576" cy="21640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914400">
              <a:defRPr b="1" sz="6400">
                <a:solidFill>
                  <a:srgbClr val="000000"/>
                </a:solidFill>
                <a:latin typeface="Calibri"/>
                <a:ea typeface="Calibri"/>
                <a:cs typeface="Calibri"/>
                <a:sym typeface="Calibri"/>
              </a:defRPr>
            </a:pPr>
            <a:r>
              <a:t>La grande révolte kabyle, ou « insurrection de la Grande Kabylie », 1871</a:t>
            </a:r>
            <a:r>
              <a:rPr b="0" sz="3600"/>
              <a:t>. </a:t>
            </a: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0" name="Image 3" descr="Image 3"/>
          <p:cNvPicPr>
            <a:picLocks noChangeAspect="1"/>
          </p:cNvPicPr>
          <p:nvPr/>
        </p:nvPicPr>
        <p:blipFill>
          <a:blip r:embed="rId2">
            <a:extLst/>
          </a:blip>
          <a:stretch>
            <a:fillRect/>
          </a:stretch>
        </p:blipFill>
        <p:spPr>
          <a:xfrm>
            <a:off x="6908802" y="1967980"/>
            <a:ext cx="7368505" cy="11722621"/>
          </a:xfrm>
          <a:prstGeom prst="rect">
            <a:avLst/>
          </a:prstGeom>
          <a:ln w="12700">
            <a:miter lim="400000"/>
          </a:ln>
        </p:spPr>
      </p:pic>
      <p:sp>
        <p:nvSpPr>
          <p:cNvPr id="301" name="ZoneTexte 4"/>
          <p:cNvSpPr txBox="1"/>
          <p:nvPr/>
        </p:nvSpPr>
        <p:spPr>
          <a:xfrm>
            <a:off x="6931624" y="607756"/>
            <a:ext cx="7322860" cy="10464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914400">
              <a:defRPr b="1" sz="5600">
                <a:solidFill>
                  <a:srgbClr val="000000"/>
                </a:solidFill>
                <a:latin typeface="Calibri"/>
                <a:ea typeface="Calibri"/>
                <a:cs typeface="Calibri"/>
                <a:sym typeface="Calibri"/>
              </a:defRPr>
            </a:pPr>
            <a:r>
              <a:t>Mohammed El Mokrani</a:t>
            </a:r>
            <a:r>
              <a:rPr b="0"/>
              <a:t> </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 name="État-nation  :  État qui coïncide avec une nation établie sur un territoire délimité. Par nation, il faut comprendre un peuple qui se reconnaît une identité commune, des  caractéristiques communes.…"/>
          <p:cNvSpPr txBox="1"/>
          <p:nvPr/>
        </p:nvSpPr>
        <p:spPr>
          <a:xfrm>
            <a:off x="3380621" y="1647031"/>
            <a:ext cx="17622758" cy="81210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6000">
                <a:solidFill>
                  <a:srgbClr val="000000"/>
                </a:solidFill>
                <a:latin typeface="Cambria"/>
                <a:ea typeface="Cambria"/>
                <a:cs typeface="Cambria"/>
                <a:sym typeface="Cambria"/>
              </a:defRPr>
            </a:pPr>
            <a:r>
              <a:rPr b="1">
                <a:uFill>
                  <a:solidFill>
                    <a:srgbClr val="000000"/>
                  </a:solidFill>
                </a:uFill>
              </a:rPr>
              <a:t>État-nation</a:t>
            </a:r>
            <a:r>
              <a:rPr b="1"/>
              <a:t> </a:t>
            </a:r>
            <a:r>
              <a:t> :  </a:t>
            </a:r>
            <a:r>
              <a:rPr u="sng">
                <a:uFill>
                  <a:solidFill>
                    <a:srgbClr val="000000"/>
                  </a:solidFill>
                </a:uFill>
              </a:rPr>
              <a:t>État</a:t>
            </a:r>
            <a:r>
              <a:t> qui coïncide avec une </a:t>
            </a:r>
            <a:r>
              <a:rPr u="sng">
                <a:uFill>
                  <a:solidFill>
                    <a:srgbClr val="000000"/>
                  </a:solidFill>
                </a:uFill>
              </a:rPr>
              <a:t>nation</a:t>
            </a:r>
            <a:r>
              <a:t> établie sur un </a:t>
            </a:r>
            <a:r>
              <a:rPr u="sng">
                <a:uFill>
                  <a:solidFill>
                    <a:srgbClr val="000000"/>
                  </a:solidFill>
                </a:uFill>
              </a:rPr>
              <a:t>territoire</a:t>
            </a:r>
            <a:r>
              <a:t> délimité. Par nation, il faut comprendre un peuple qui se reconnaît une identité commune, des  caractéristiques communes.</a:t>
            </a:r>
          </a:p>
          <a:p>
            <a:pPr algn="l" defTabSz="457200">
              <a:defRPr sz="6000">
                <a:solidFill>
                  <a:srgbClr val="000000"/>
                </a:solidFill>
                <a:latin typeface="Cambria"/>
                <a:ea typeface="Cambria"/>
                <a:cs typeface="Cambria"/>
                <a:sym typeface="Cambria"/>
              </a:defRPr>
            </a:pPr>
          </a:p>
          <a:p>
            <a:pPr algn="l" defTabSz="457200">
              <a:defRPr sz="6000">
                <a:solidFill>
                  <a:srgbClr val="000000"/>
                </a:solidFill>
                <a:latin typeface="Cambria"/>
                <a:ea typeface="Cambria"/>
                <a:cs typeface="Cambria"/>
                <a:sym typeface="Cambria"/>
              </a:defRPr>
            </a:pPr>
            <a:r>
              <a:t>L'État-nation s'oppose à un </a:t>
            </a:r>
            <a:r>
              <a:rPr u="sng">
                <a:uFill>
                  <a:solidFill>
                    <a:srgbClr val="000000"/>
                  </a:solidFill>
                </a:uFill>
              </a:rPr>
              <a:t>État multinational</a:t>
            </a:r>
            <a:r>
              <a:t>, par exemple au XIX</a:t>
            </a:r>
            <a:r>
              <a:rPr baseline="8333"/>
              <a:t>e</a:t>
            </a:r>
            <a:r>
              <a:t> siècle l'Empire austro-hongrois ou l'Empire ottoman. </a:t>
            </a:r>
            <a:endParaRPr>
              <a:latin typeface="Times New Roman"/>
              <a:ea typeface="Times New Roman"/>
              <a:cs typeface="Times New Roman"/>
              <a:sym typeface="Times New Roman"/>
            </a:endParaRP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3" name="Image" descr="Image"/>
          <p:cNvPicPr>
            <a:picLocks noChangeAspect="1"/>
          </p:cNvPicPr>
          <p:nvPr/>
        </p:nvPicPr>
        <p:blipFill>
          <a:blip r:embed="rId2">
            <a:extLst/>
          </a:blip>
          <a:stretch>
            <a:fillRect/>
          </a:stretch>
        </p:blipFill>
        <p:spPr>
          <a:xfrm>
            <a:off x="6743731" y="3397908"/>
            <a:ext cx="13358017" cy="9684561"/>
          </a:xfrm>
          <a:prstGeom prst="rect">
            <a:avLst/>
          </a:prstGeom>
          <a:ln w="12700">
            <a:miter lim="400000"/>
          </a:ln>
        </p:spPr>
      </p:pic>
      <p:sp>
        <p:nvSpPr>
          <p:cNvPr id="304" name="Les deux guerres des Boers (1880-1881 et 1899-1902)…"/>
          <p:cNvSpPr txBox="1"/>
          <p:nvPr/>
        </p:nvSpPr>
        <p:spPr>
          <a:xfrm>
            <a:off x="3797668" y="216687"/>
            <a:ext cx="19250143" cy="302102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indent="180339" defTabSz="457200">
              <a:defRPr sz="5000">
                <a:solidFill>
                  <a:srgbClr val="000000"/>
                </a:solidFill>
                <a:latin typeface="Times New Roman"/>
                <a:ea typeface="Times New Roman"/>
                <a:cs typeface="Times New Roman"/>
                <a:sym typeface="Times New Roman"/>
              </a:defRPr>
            </a:pPr>
            <a:r>
              <a:t>Les deux </a:t>
            </a:r>
            <a:r>
              <a:rPr b="1"/>
              <a:t>guerres des Boers </a:t>
            </a:r>
            <a:r>
              <a:t>(</a:t>
            </a:r>
            <a:r>
              <a:rPr b="1"/>
              <a:t>1880-1881</a:t>
            </a:r>
            <a:r>
              <a:t> et </a:t>
            </a:r>
            <a:r>
              <a:rPr b="1"/>
              <a:t>1899-1902</a:t>
            </a:r>
            <a:r>
              <a:t>)</a:t>
            </a:r>
          </a:p>
          <a:p>
            <a:pPr indent="180339" algn="just" defTabSz="457200">
              <a:defRPr sz="5000">
                <a:solidFill>
                  <a:srgbClr val="000000"/>
                </a:solidFill>
                <a:latin typeface="Times New Roman"/>
                <a:ea typeface="Times New Roman"/>
                <a:cs typeface="Times New Roman"/>
                <a:sym typeface="Times New Roman"/>
              </a:defRPr>
            </a:pPr>
            <a:r>
              <a:t>Des conflits entre colons britanniques et néerlandais (</a:t>
            </a:r>
            <a:r>
              <a:rPr i="1"/>
              <a:t>Boers</a:t>
            </a:r>
            <a:r>
              <a:t> signifie « paysan » en néerlandais).</a:t>
            </a:r>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6" name="Image" descr="Image"/>
          <p:cNvPicPr>
            <a:picLocks noChangeAspect="1"/>
          </p:cNvPicPr>
          <p:nvPr/>
        </p:nvPicPr>
        <p:blipFill>
          <a:blip r:embed="rId2">
            <a:extLst/>
          </a:blip>
          <a:stretch>
            <a:fillRect/>
          </a:stretch>
        </p:blipFill>
        <p:spPr>
          <a:xfrm>
            <a:off x="5600700" y="2038350"/>
            <a:ext cx="14706600" cy="9639300"/>
          </a:xfrm>
          <a:prstGeom prst="rect">
            <a:avLst/>
          </a:prstGeom>
          <a:ln w="12700">
            <a:miter lim="400000"/>
          </a:ln>
        </p:spPr>
      </p:pic>
      <p:sp>
        <p:nvSpPr>
          <p:cNvPr id="307" name="1898"/>
          <p:cNvSpPr txBox="1"/>
          <p:nvPr/>
        </p:nvSpPr>
        <p:spPr>
          <a:xfrm>
            <a:off x="11409680" y="343687"/>
            <a:ext cx="1564641" cy="15478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indent="180339" algn="just" defTabSz="457200">
              <a:defRPr b="1" sz="5000">
                <a:solidFill>
                  <a:srgbClr val="000000"/>
                </a:solidFill>
                <a:latin typeface="Times New Roman"/>
                <a:ea typeface="Times New Roman"/>
                <a:cs typeface="Times New Roman"/>
                <a:sym typeface="Times New Roman"/>
              </a:defRPr>
            </a:lvl1pPr>
          </a:lstStyle>
          <a:p>
            <a:pPr/>
            <a:r>
              <a:t>1898</a:t>
            </a: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C. Les enjeux économiques de la colonisation…"/>
          <p:cNvSpPr txBox="1"/>
          <p:nvPr/>
        </p:nvSpPr>
        <p:spPr>
          <a:xfrm>
            <a:off x="1157758" y="1152834"/>
            <a:ext cx="15426557" cy="44507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914400" indent="-228600" algn="l" defTabSz="457200">
              <a:defRPr b="1" sz="6000">
                <a:solidFill>
                  <a:srgbClr val="000000"/>
                </a:solidFill>
                <a:latin typeface="Times New Roman"/>
                <a:ea typeface="Times New Roman"/>
                <a:cs typeface="Times New Roman"/>
                <a:sym typeface="Times New Roman"/>
              </a:defRPr>
            </a:pPr>
            <a:r>
              <a:t>C. Les enjeux économiques de la colonisation</a:t>
            </a:r>
          </a:p>
          <a:p>
            <a:pPr marL="914400" indent="-228600" algn="l" defTabSz="457200">
              <a:defRPr b="1" sz="6000">
                <a:solidFill>
                  <a:srgbClr val="000000"/>
                </a:solidFill>
                <a:latin typeface="Times New Roman"/>
                <a:ea typeface="Times New Roman"/>
                <a:cs typeface="Times New Roman"/>
                <a:sym typeface="Times New Roman"/>
              </a:defRPr>
            </a:pPr>
          </a:p>
          <a:p>
            <a:pPr marL="914400" indent="-228600" algn="l" defTabSz="457200">
              <a:defRPr b="1" sz="6000">
                <a:solidFill>
                  <a:srgbClr val="000000"/>
                </a:solidFill>
                <a:latin typeface="Times New Roman"/>
                <a:ea typeface="Times New Roman"/>
                <a:cs typeface="Times New Roman"/>
                <a:sym typeface="Times New Roman"/>
              </a:defRPr>
            </a:pPr>
          </a:p>
          <a:p>
            <a:pPr marL="1704445" indent="-1018645" algn="l" defTabSz="457200">
              <a:buSzPct val="100000"/>
              <a:buAutoNum type="arabicParenR" startAt="1"/>
              <a:defRPr sz="6000">
                <a:solidFill>
                  <a:srgbClr val="000000"/>
                </a:solidFill>
                <a:latin typeface="Times New Roman"/>
                <a:ea typeface="Times New Roman"/>
                <a:cs typeface="Times New Roman"/>
                <a:sym typeface="Times New Roman"/>
              </a:defRPr>
            </a:pPr>
            <a:r>
              <a:t>Les formes de la domination économique</a:t>
            </a:r>
          </a:p>
          <a:p>
            <a:pPr marL="1704445" indent="-1018645" algn="l" defTabSz="457200">
              <a:buSzPct val="100000"/>
              <a:buAutoNum type="arabicParenR" startAt="1"/>
              <a:defRPr sz="6000">
                <a:solidFill>
                  <a:srgbClr val="000000"/>
                </a:solidFill>
                <a:latin typeface="Times New Roman"/>
                <a:ea typeface="Times New Roman"/>
                <a:cs typeface="Times New Roman"/>
                <a:sym typeface="Times New Roman"/>
              </a:defRPr>
            </a:pPr>
            <a:r>
              <a:t>Quel bilan ? </a:t>
            </a:r>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1" name="image.png" descr="image.png"/>
          <p:cNvPicPr>
            <a:picLocks noChangeAspect="1"/>
          </p:cNvPicPr>
          <p:nvPr/>
        </p:nvPicPr>
        <p:blipFill>
          <a:blip r:embed="rId2">
            <a:extLst/>
          </a:blip>
          <a:stretch>
            <a:fillRect/>
          </a:stretch>
        </p:blipFill>
        <p:spPr>
          <a:xfrm>
            <a:off x="13503684" y="1713820"/>
            <a:ext cx="7880501" cy="9332008"/>
          </a:xfrm>
          <a:prstGeom prst="rect">
            <a:avLst/>
          </a:prstGeom>
          <a:ln w="12700">
            <a:miter lim="400000"/>
          </a:ln>
        </p:spPr>
      </p:pic>
      <p:sp>
        <p:nvSpPr>
          <p:cNvPr id="312" name="Le Bagdadbahn,…"/>
          <p:cNvSpPr txBox="1"/>
          <p:nvPr/>
        </p:nvSpPr>
        <p:spPr>
          <a:xfrm>
            <a:off x="4483496" y="1761086"/>
            <a:ext cx="8721832" cy="24722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indent="228600" algn="just" defTabSz="457200">
              <a:defRPr sz="5500">
                <a:solidFill>
                  <a:srgbClr val="000000"/>
                </a:solidFill>
                <a:latin typeface="Times New Roman"/>
                <a:ea typeface="Times New Roman"/>
                <a:cs typeface="Times New Roman"/>
                <a:sym typeface="Times New Roman"/>
              </a:defRPr>
            </a:pPr>
            <a:r>
              <a:t>Le </a:t>
            </a:r>
            <a:r>
              <a:rPr i="1"/>
              <a:t>Bagdadbahn</a:t>
            </a:r>
            <a:r>
              <a:t>,</a:t>
            </a:r>
          </a:p>
          <a:p>
            <a:pPr indent="228600" algn="just" defTabSz="457200">
              <a:defRPr sz="5500">
                <a:solidFill>
                  <a:srgbClr val="000000"/>
                </a:solidFill>
                <a:latin typeface="Times New Roman"/>
                <a:ea typeface="Times New Roman"/>
                <a:cs typeface="Times New Roman"/>
                <a:sym typeface="Times New Roman"/>
              </a:defRPr>
            </a:pPr>
            <a:r>
              <a:t>«  chemin de fer de Bagdad  »</a:t>
            </a: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4" name="Image" descr="Image"/>
          <p:cNvPicPr>
            <a:picLocks noChangeAspect="1"/>
          </p:cNvPicPr>
          <p:nvPr/>
        </p:nvPicPr>
        <p:blipFill>
          <a:blip r:embed="rId2">
            <a:extLst/>
          </a:blip>
          <a:stretch>
            <a:fillRect/>
          </a:stretch>
        </p:blipFill>
        <p:spPr>
          <a:xfrm>
            <a:off x="4636499" y="1573909"/>
            <a:ext cx="15308453" cy="10494590"/>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6" name="Image" descr="Image"/>
          <p:cNvPicPr>
            <a:picLocks noChangeAspect="1"/>
          </p:cNvPicPr>
          <p:nvPr/>
        </p:nvPicPr>
        <p:blipFill>
          <a:blip r:embed="rId2">
            <a:extLst/>
          </a:blip>
          <a:stretch>
            <a:fillRect/>
          </a:stretch>
        </p:blipFill>
        <p:spPr>
          <a:xfrm>
            <a:off x="2482850" y="1752600"/>
            <a:ext cx="6890748" cy="11007584"/>
          </a:xfrm>
          <a:prstGeom prst="rect">
            <a:avLst/>
          </a:prstGeom>
          <a:ln w="12700">
            <a:miter lim="400000"/>
          </a:ln>
        </p:spPr>
      </p:pic>
      <p:pic>
        <p:nvPicPr>
          <p:cNvPr id="317" name="Image" descr="Image"/>
          <p:cNvPicPr>
            <a:picLocks noChangeAspect="1"/>
          </p:cNvPicPr>
          <p:nvPr/>
        </p:nvPicPr>
        <p:blipFill>
          <a:blip r:embed="rId3">
            <a:extLst/>
          </a:blip>
          <a:stretch>
            <a:fillRect/>
          </a:stretch>
        </p:blipFill>
        <p:spPr>
          <a:xfrm>
            <a:off x="10004923" y="512691"/>
            <a:ext cx="5555047" cy="9845842"/>
          </a:xfrm>
          <a:prstGeom prst="rect">
            <a:avLst/>
          </a:prstGeom>
          <a:ln w="12700">
            <a:miter lim="400000"/>
          </a:ln>
        </p:spPr>
      </p:pic>
      <p:pic>
        <p:nvPicPr>
          <p:cNvPr id="318" name="Image" descr="Image"/>
          <p:cNvPicPr>
            <a:picLocks noChangeAspect="1"/>
          </p:cNvPicPr>
          <p:nvPr/>
        </p:nvPicPr>
        <p:blipFill>
          <a:blip r:embed="rId4">
            <a:extLst/>
          </a:blip>
          <a:stretch>
            <a:fillRect/>
          </a:stretch>
        </p:blipFill>
        <p:spPr>
          <a:xfrm>
            <a:off x="15886495" y="2534710"/>
            <a:ext cx="6358769" cy="8646580"/>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0" name="Image" descr="Image"/>
          <p:cNvPicPr>
            <a:picLocks noChangeAspect="1"/>
          </p:cNvPicPr>
          <p:nvPr/>
        </p:nvPicPr>
        <p:blipFill>
          <a:blip r:embed="rId2">
            <a:extLst/>
          </a:blip>
          <a:stretch>
            <a:fillRect/>
          </a:stretch>
        </p:blipFill>
        <p:spPr>
          <a:xfrm>
            <a:off x="12805666" y="0"/>
            <a:ext cx="9008868" cy="13716000"/>
          </a:xfrm>
          <a:prstGeom prst="rect">
            <a:avLst/>
          </a:prstGeom>
          <a:ln w="12700">
            <a:miter lim="400000"/>
          </a:ln>
        </p:spPr>
      </p:pic>
      <p:pic>
        <p:nvPicPr>
          <p:cNvPr id="321" name="Image" descr="Image"/>
          <p:cNvPicPr>
            <a:picLocks noChangeAspect="1"/>
          </p:cNvPicPr>
          <p:nvPr/>
        </p:nvPicPr>
        <p:blipFill>
          <a:blip r:embed="rId3">
            <a:extLst/>
          </a:blip>
          <a:stretch>
            <a:fillRect/>
          </a:stretch>
        </p:blipFill>
        <p:spPr>
          <a:xfrm>
            <a:off x="2318727" y="0"/>
            <a:ext cx="8125593" cy="13716001"/>
          </a:xfrm>
          <a:prstGeom prst="rect">
            <a:avLst/>
          </a:pr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3" name="→ L’apport en produits bruts a-t-il été déterminant pour l’industrie européenne  ?…"/>
          <p:cNvSpPr txBox="1"/>
          <p:nvPr/>
        </p:nvSpPr>
        <p:spPr>
          <a:xfrm>
            <a:off x="2751907" y="2783476"/>
            <a:ext cx="18318989" cy="523082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defRPr b="1" i="1" sz="5000">
                <a:solidFill>
                  <a:srgbClr val="000000"/>
                </a:solidFill>
                <a:latin typeface="Times New Roman"/>
                <a:ea typeface="Times New Roman"/>
                <a:cs typeface="Times New Roman"/>
                <a:sym typeface="Times New Roman"/>
              </a:defRPr>
            </a:pPr>
            <a:r>
              <a:t>→ L’apport en produits bruts a-t-il été déterminant pour l’industrie européenne  ?</a:t>
            </a:r>
          </a:p>
          <a:p>
            <a:pPr algn="just" defTabSz="457200">
              <a:defRPr b="1" i="1" sz="5000">
                <a:solidFill>
                  <a:srgbClr val="000000"/>
                </a:solidFill>
                <a:latin typeface="Times New Roman"/>
                <a:ea typeface="Times New Roman"/>
                <a:cs typeface="Times New Roman"/>
                <a:sym typeface="Times New Roman"/>
              </a:defRPr>
            </a:pPr>
          </a:p>
          <a:p>
            <a:pPr algn="just" defTabSz="457200">
              <a:defRPr b="1" i="1" sz="5000">
                <a:solidFill>
                  <a:srgbClr val="000000"/>
                </a:solidFill>
                <a:latin typeface="Times New Roman"/>
                <a:ea typeface="Times New Roman"/>
                <a:cs typeface="Times New Roman"/>
                <a:sym typeface="Times New Roman"/>
              </a:defRPr>
            </a:pPr>
            <a:r>
              <a:t>→ Les colonies jouent-elles vraiment le rôle de débouchés privilégiés  pour les métropoles  ? </a:t>
            </a:r>
            <a:endParaRPr b="0" i="0"/>
          </a:p>
          <a:p>
            <a:pPr algn="just" defTabSz="457200">
              <a:defRPr b="1" i="1" sz="5000">
                <a:solidFill>
                  <a:srgbClr val="000000"/>
                </a:solidFill>
                <a:latin typeface="Times New Roman"/>
                <a:ea typeface="Times New Roman"/>
                <a:cs typeface="Times New Roman"/>
                <a:sym typeface="Times New Roman"/>
              </a:defRPr>
            </a:pPr>
            <a:r>
              <a:t> </a:t>
            </a:r>
            <a:endParaRPr b="0" i="0"/>
          </a:p>
        </p:txBody>
      </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5" name="Image" descr="Image"/>
          <p:cNvPicPr>
            <a:picLocks noChangeAspect="1"/>
          </p:cNvPicPr>
          <p:nvPr/>
        </p:nvPicPr>
        <p:blipFill>
          <a:blip r:embed="rId2">
            <a:extLst/>
          </a:blip>
          <a:stretch>
            <a:fillRect/>
          </a:stretch>
        </p:blipFill>
        <p:spPr>
          <a:xfrm>
            <a:off x="889000" y="3433194"/>
            <a:ext cx="22606000" cy="8813801"/>
          </a:xfrm>
          <a:prstGeom prst="rect">
            <a:avLst/>
          </a:prstGeom>
          <a:ln w="12700">
            <a:miter lim="400000"/>
          </a:ln>
        </p:spPr>
      </p:pic>
      <p:sp>
        <p:nvSpPr>
          <p:cNvPr id="326" name="Les exportations des colonies (1815-1914), en pourcentage"/>
          <p:cNvSpPr txBox="1"/>
          <p:nvPr/>
        </p:nvSpPr>
        <p:spPr>
          <a:xfrm>
            <a:off x="3730091" y="1328675"/>
            <a:ext cx="15747145" cy="15478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57200">
              <a:defRPr b="1" sz="5000">
                <a:solidFill>
                  <a:srgbClr val="000000"/>
                </a:solidFill>
                <a:uFill>
                  <a:solidFill>
                    <a:srgbClr val="000000"/>
                  </a:solidFill>
                </a:uFill>
                <a:latin typeface="Times New Roman"/>
                <a:ea typeface="Times New Roman"/>
                <a:cs typeface="Times New Roman"/>
                <a:sym typeface="Times New Roman"/>
              </a:defRPr>
            </a:lvl1pPr>
          </a:lstStyle>
          <a:p>
            <a:pPr/>
            <a:r>
              <a:t>Les exportations des colonies (1815-1914), en pourcentage</a:t>
            </a:r>
            <a:endParaRPr b="0"/>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8" name="L’historien François Crouzet, à propos du Royaume-Uni :…"/>
          <p:cNvSpPr txBox="1"/>
          <p:nvPr/>
        </p:nvSpPr>
        <p:spPr>
          <a:xfrm>
            <a:off x="1285890" y="490962"/>
            <a:ext cx="21110248" cy="127340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indent="180339" algn="just" defTabSz="457200">
              <a:defRPr i="1" sz="6700">
                <a:solidFill>
                  <a:srgbClr val="000000"/>
                </a:solidFill>
                <a:latin typeface="Times New Roman"/>
                <a:ea typeface="Times New Roman"/>
                <a:cs typeface="Times New Roman"/>
                <a:sym typeface="Times New Roman"/>
              </a:defRPr>
            </a:pPr>
            <a:r>
              <a:rPr i="0"/>
              <a:t>L’historien </a:t>
            </a:r>
            <a:r>
              <a:rPr b="1" i="0"/>
              <a:t>François Crouzet</a:t>
            </a:r>
            <a:r>
              <a:rPr i="0"/>
              <a:t>, à propos du Royaume-Uni :</a:t>
            </a:r>
            <a:endParaRPr i="0"/>
          </a:p>
          <a:p>
            <a:pPr indent="180339" algn="just" defTabSz="457200">
              <a:defRPr i="1" sz="6700">
                <a:solidFill>
                  <a:srgbClr val="000000"/>
                </a:solidFill>
                <a:latin typeface="Times New Roman"/>
                <a:ea typeface="Times New Roman"/>
                <a:cs typeface="Times New Roman"/>
                <a:sym typeface="Times New Roman"/>
              </a:defRPr>
            </a:pPr>
            <a:endParaRPr i="0"/>
          </a:p>
          <a:p>
            <a:pPr indent="180339" algn="just" defTabSz="457200">
              <a:defRPr i="1" sz="6700">
                <a:solidFill>
                  <a:srgbClr val="000000"/>
                </a:solidFill>
                <a:latin typeface="Times New Roman"/>
                <a:ea typeface="Times New Roman"/>
                <a:cs typeface="Times New Roman"/>
                <a:sym typeface="Times New Roman"/>
              </a:defRPr>
            </a:pPr>
            <a:r>
              <a:rPr i="0"/>
              <a:t>« </a:t>
            </a:r>
            <a:r>
              <a:t>La facilité d’accès à ces débouchés et notamment au marché protégé des textiles dans l’Inde a endormi beaucoup d’exportateurs et les a détournés des marchés concurrentiels. L’Angleterre a été encouragée à continuer à se concentrer sur ses activités exportatrices traditionnelles – les textiles et le matériel de chemin de fer – dont l’expansion était relativement lente, et à négliger les secteurs d’avenir en expansion rapide – les machines, l’automobile, le matériel électrique</a:t>
            </a:r>
            <a:r>
              <a:rPr i="0"/>
              <a:t>.  »  </a:t>
            </a:r>
            <a:endParaRPr i="0"/>
          </a:p>
          <a:p>
            <a:pPr indent="180339" algn="just" defTabSz="457200">
              <a:defRPr i="1" sz="6700">
                <a:solidFill>
                  <a:srgbClr val="000000"/>
                </a:solidFill>
                <a:latin typeface="Times New Roman"/>
                <a:ea typeface="Times New Roman"/>
                <a:cs typeface="Times New Roman"/>
                <a:sym typeface="Times New Roman"/>
              </a:defRPr>
            </a:pPr>
            <a:endParaRPr i="0"/>
          </a:p>
          <a:p>
            <a:pPr indent="180339" algn="r" defTabSz="457200">
              <a:defRPr i="1" sz="3100">
                <a:solidFill>
                  <a:srgbClr val="000000"/>
                </a:solidFill>
                <a:latin typeface="Times New Roman"/>
                <a:ea typeface="Times New Roman"/>
                <a:cs typeface="Times New Roman"/>
                <a:sym typeface="Times New Roman"/>
              </a:defRPr>
            </a:pPr>
            <a:r>
              <a:rPr i="0"/>
              <a:t>dans «  Commerce et Empire  : l’expérience britannique du libre-échange à la première guerre mondiale  »</a:t>
            </a:r>
            <a:r>
              <a:t>, Annales, </a:t>
            </a:r>
            <a:r>
              <a:rPr i="0"/>
              <a:t>2, 1964</a:t>
            </a:r>
            <a:endParaRPr i="0"/>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3" name="Image" descr="Image"/>
          <p:cNvPicPr>
            <a:picLocks noChangeAspect="1"/>
          </p:cNvPicPr>
          <p:nvPr/>
        </p:nvPicPr>
        <p:blipFill>
          <a:blip r:embed="rId2">
            <a:extLst/>
          </a:blip>
          <a:stretch>
            <a:fillRect/>
          </a:stretch>
        </p:blipFill>
        <p:spPr>
          <a:xfrm>
            <a:off x="4478104" y="1065640"/>
            <a:ext cx="16143028" cy="12591562"/>
          </a:xfrm>
          <a:prstGeom prst="rect">
            <a:avLst/>
          </a:prstGeom>
          <a:ln w="12700">
            <a:miter lim="400000"/>
          </a:ln>
        </p:spPr>
      </p:pic>
      <p:sp>
        <p:nvSpPr>
          <p:cNvPr id="164" name="L'empire austro-hongrois"/>
          <p:cNvSpPr txBox="1"/>
          <p:nvPr/>
        </p:nvSpPr>
        <p:spPr>
          <a:xfrm>
            <a:off x="6955609" y="20109"/>
            <a:ext cx="8975156" cy="18345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6000">
                <a:solidFill>
                  <a:srgbClr val="000000"/>
                </a:solidFill>
                <a:latin typeface="Cambria"/>
                <a:ea typeface="Cambria"/>
                <a:cs typeface="Cambria"/>
                <a:sym typeface="Cambria"/>
              </a:defRPr>
            </a:lvl1pPr>
          </a:lstStyle>
          <a:p>
            <a:pPr/>
            <a:r>
              <a:t>L'empire austro-hongrois</a:t>
            </a:r>
            <a:endParaRPr b="0">
              <a:latin typeface="Times New Roman"/>
              <a:ea typeface="Times New Roman"/>
              <a:cs typeface="Times New Roman"/>
              <a:sym typeface="Times New Roman"/>
            </a:endParaRPr>
          </a:p>
        </p:txBody>
      </p:sp>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0" name="Image 1" descr="Image 1"/>
          <p:cNvPicPr>
            <a:picLocks noChangeAspect="1"/>
          </p:cNvPicPr>
          <p:nvPr/>
        </p:nvPicPr>
        <p:blipFill>
          <a:blip r:embed="rId2">
            <a:extLst/>
          </a:blip>
          <a:stretch>
            <a:fillRect/>
          </a:stretch>
        </p:blipFill>
        <p:spPr>
          <a:xfrm>
            <a:off x="3048000" y="2915101"/>
            <a:ext cx="18288000" cy="10287001"/>
          </a:xfrm>
          <a:prstGeom prst="rect">
            <a:avLst/>
          </a:prstGeom>
          <a:ln w="12700">
            <a:miter lim="400000"/>
          </a:ln>
        </p:spPr>
      </p:pic>
      <p:sp>
        <p:nvSpPr>
          <p:cNvPr id="331" name="ZoneTexte 2"/>
          <p:cNvSpPr txBox="1"/>
          <p:nvPr/>
        </p:nvSpPr>
        <p:spPr>
          <a:xfrm>
            <a:off x="3556475" y="417071"/>
            <a:ext cx="10616725" cy="11734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1" sz="6400">
                <a:solidFill>
                  <a:srgbClr val="000000"/>
                </a:solidFill>
                <a:latin typeface="Calibri"/>
                <a:ea typeface="Calibri"/>
                <a:cs typeface="Calibri"/>
                <a:sym typeface="Calibri"/>
              </a:defRPr>
            </a:lvl1pPr>
          </a:lstStyle>
          <a:p>
            <a:pPr/>
            <a:r>
              <a:t>Albert Schweitzer,  Lambaréné </a:t>
            </a:r>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3" name="Image 2" descr="Image 2"/>
          <p:cNvPicPr>
            <a:picLocks noChangeAspect="1"/>
          </p:cNvPicPr>
          <p:nvPr/>
        </p:nvPicPr>
        <p:blipFill>
          <a:blip r:embed="rId2">
            <a:extLst/>
          </a:blip>
          <a:stretch>
            <a:fillRect/>
          </a:stretch>
        </p:blipFill>
        <p:spPr>
          <a:xfrm>
            <a:off x="3048000" y="0"/>
            <a:ext cx="10261600" cy="6553200"/>
          </a:xfrm>
          <a:prstGeom prst="rect">
            <a:avLst/>
          </a:prstGeom>
          <a:ln w="12700">
            <a:miter lim="400000"/>
          </a:ln>
        </p:spPr>
      </p:pic>
      <p:sp>
        <p:nvSpPr>
          <p:cNvPr id="334" name="ZoneTexte 3"/>
          <p:cNvSpPr txBox="1"/>
          <p:nvPr/>
        </p:nvSpPr>
        <p:spPr>
          <a:xfrm>
            <a:off x="13401039" y="0"/>
            <a:ext cx="7843521" cy="21640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914400">
              <a:defRPr b="1" sz="6400">
                <a:solidFill>
                  <a:srgbClr val="000000"/>
                </a:solidFill>
                <a:latin typeface="Calibri"/>
                <a:ea typeface="Calibri"/>
                <a:cs typeface="Calibri"/>
                <a:sym typeface="Calibri"/>
              </a:defRPr>
            </a:lvl1pPr>
          </a:lstStyle>
          <a:p>
            <a:pPr/>
            <a:r>
              <a:t>Institut Pasteur de Tunis (fondé en 1900) </a:t>
            </a:r>
          </a:p>
        </p:txBody>
      </p:sp>
      <p:pic>
        <p:nvPicPr>
          <p:cNvPr id="335" name="Image 5" descr="Image 5"/>
          <p:cNvPicPr>
            <a:picLocks noChangeAspect="1"/>
          </p:cNvPicPr>
          <p:nvPr/>
        </p:nvPicPr>
        <p:blipFill>
          <a:blip r:embed="rId3">
            <a:extLst/>
          </a:blip>
          <a:stretch>
            <a:fillRect/>
          </a:stretch>
        </p:blipFill>
        <p:spPr>
          <a:xfrm>
            <a:off x="3048000" y="6891359"/>
            <a:ext cx="12567577" cy="6530795"/>
          </a:xfrm>
          <a:prstGeom prst="rect">
            <a:avLst/>
          </a:prstGeom>
          <a:ln w="12700">
            <a:miter lim="400000"/>
          </a:ln>
        </p:spPr>
      </p:pic>
      <p:sp>
        <p:nvSpPr>
          <p:cNvPr id="336" name="ZoneTexte 6"/>
          <p:cNvSpPr txBox="1"/>
          <p:nvPr/>
        </p:nvSpPr>
        <p:spPr>
          <a:xfrm>
            <a:off x="16219220" y="7431474"/>
            <a:ext cx="5025340" cy="41452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914400">
              <a:defRPr b="1" sz="6400">
                <a:solidFill>
                  <a:srgbClr val="000000"/>
                </a:solidFill>
                <a:latin typeface="Calibri"/>
                <a:ea typeface="Calibri"/>
                <a:cs typeface="Calibri"/>
                <a:sym typeface="Calibri"/>
              </a:defRPr>
            </a:pPr>
            <a:r>
              <a:t>Institut Pasteur de Dakar</a:t>
            </a:r>
          </a:p>
          <a:p>
            <a:pPr algn="l" defTabSz="914400">
              <a:defRPr b="1" sz="6400">
                <a:solidFill>
                  <a:srgbClr val="000000"/>
                </a:solidFill>
                <a:latin typeface="Calibri"/>
                <a:ea typeface="Calibri"/>
                <a:cs typeface="Calibri"/>
                <a:sym typeface="Calibri"/>
              </a:defRPr>
            </a:pPr>
            <a:r>
              <a:t>(1896)</a:t>
            </a:r>
          </a:p>
        </p:txBody>
      </p:sp>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8" name="III. La montée en puissance de nouveaux concurrents pour l'Europe sur la scène internationale…"/>
          <p:cNvSpPr txBox="1"/>
          <p:nvPr/>
        </p:nvSpPr>
        <p:spPr>
          <a:xfrm>
            <a:off x="1004805" y="822716"/>
            <a:ext cx="20507191" cy="381622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indent="228600" algn="just" defTabSz="457200">
              <a:defRPr b="1" sz="6000">
                <a:solidFill>
                  <a:srgbClr val="000000"/>
                </a:solidFill>
                <a:latin typeface="Cambria"/>
                <a:ea typeface="Cambria"/>
                <a:cs typeface="Cambria"/>
                <a:sym typeface="Cambria"/>
              </a:defRPr>
            </a:pPr>
            <a:r>
              <a:t>III. La montée en puissance de nouveaux concurrents pour l'Europe sur la scène internationale</a:t>
            </a:r>
            <a:endParaRPr b="0">
              <a:latin typeface="Times New Roman"/>
              <a:ea typeface="Times New Roman"/>
              <a:cs typeface="Times New Roman"/>
              <a:sym typeface="Times New Roman"/>
            </a:endParaRPr>
          </a:p>
          <a:p>
            <a:pPr indent="228600" algn="just" defTabSz="457200">
              <a:defRPr b="1" sz="6000">
                <a:solidFill>
                  <a:srgbClr val="000000"/>
                </a:solidFill>
                <a:latin typeface="Cambria"/>
                <a:ea typeface="Cambria"/>
                <a:cs typeface="Cambria"/>
                <a:sym typeface="Cambria"/>
              </a:defRPr>
            </a:pPr>
            <a:endParaRPr>
              <a:latin typeface="Times New Roman"/>
              <a:ea typeface="Times New Roman"/>
              <a:cs typeface="Times New Roman"/>
              <a:sym typeface="Times New Roman"/>
            </a:endParaRPr>
          </a:p>
          <a:p>
            <a:pPr indent="228600" algn="just" defTabSz="457200">
              <a:defRPr b="1" sz="6000">
                <a:solidFill>
                  <a:srgbClr val="000000"/>
                </a:solidFill>
                <a:latin typeface="Cambria"/>
                <a:ea typeface="Cambria"/>
                <a:cs typeface="Cambria"/>
                <a:sym typeface="Cambria"/>
              </a:defRPr>
            </a:pPr>
            <a:r>
              <a:rPr>
                <a:latin typeface="Times New Roman"/>
                <a:ea typeface="Times New Roman"/>
                <a:cs typeface="Times New Roman"/>
                <a:sym typeface="Times New Roman"/>
              </a:rPr>
              <a:t>A. L’avance européenne</a:t>
            </a:r>
            <a:endParaRPr b="0">
              <a:latin typeface="Times New Roman"/>
              <a:ea typeface="Times New Roman"/>
              <a:cs typeface="Times New Roman"/>
              <a:sym typeface="Times New Roman"/>
            </a:endParaRPr>
          </a:p>
        </p:txBody>
      </p:sp>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0" name="Image" descr="Image"/>
          <p:cNvPicPr>
            <a:picLocks noChangeAspect="1"/>
          </p:cNvPicPr>
          <p:nvPr/>
        </p:nvPicPr>
        <p:blipFill>
          <a:blip r:embed="rId2">
            <a:extLst/>
          </a:blip>
          <a:stretch>
            <a:fillRect/>
          </a:stretch>
        </p:blipFill>
        <p:spPr>
          <a:xfrm>
            <a:off x="0" y="2342066"/>
            <a:ext cx="24384000" cy="9031868"/>
          </a:xfrm>
          <a:prstGeom prst="rect">
            <a:avLst/>
          </a:prstGeom>
          <a:ln w="12700">
            <a:miter lim="400000"/>
          </a:ln>
        </p:spPr>
      </p:pic>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2" name="Image" descr="Image"/>
          <p:cNvPicPr>
            <a:picLocks noChangeAspect="1"/>
          </p:cNvPicPr>
          <p:nvPr/>
        </p:nvPicPr>
        <p:blipFill>
          <a:blip r:embed="rId2">
            <a:extLst/>
          </a:blip>
          <a:stretch>
            <a:fillRect/>
          </a:stretch>
        </p:blipFill>
        <p:spPr>
          <a:xfrm>
            <a:off x="3884028" y="1156884"/>
            <a:ext cx="17011553" cy="10543795"/>
          </a:xfrm>
          <a:prstGeom prst="rect">
            <a:avLst/>
          </a:prstGeom>
          <a:ln w="12700">
            <a:miter lim="400000"/>
          </a:ln>
        </p:spPr>
      </p:pic>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4" name="Image" descr="Image"/>
          <p:cNvPicPr>
            <a:picLocks noChangeAspect="1"/>
          </p:cNvPicPr>
          <p:nvPr/>
        </p:nvPicPr>
        <p:blipFill>
          <a:blip r:embed="rId2">
            <a:extLst/>
          </a:blip>
          <a:stretch>
            <a:fillRect/>
          </a:stretch>
        </p:blipFill>
        <p:spPr>
          <a:xfrm>
            <a:off x="3511601" y="485766"/>
            <a:ext cx="16455907" cy="12080193"/>
          </a:xfrm>
          <a:prstGeom prst="rect">
            <a:avLst/>
          </a:prstGeom>
          <a:ln w="12700">
            <a:miter lim="400000"/>
          </a:ln>
        </p:spPr>
      </p:pic>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6" name="Image" descr="Image"/>
          <p:cNvPicPr>
            <a:picLocks noChangeAspect="1"/>
          </p:cNvPicPr>
          <p:nvPr/>
        </p:nvPicPr>
        <p:blipFill>
          <a:blip r:embed="rId2">
            <a:extLst/>
          </a:blip>
          <a:stretch>
            <a:fillRect/>
          </a:stretch>
        </p:blipFill>
        <p:spPr>
          <a:xfrm>
            <a:off x="4832944" y="493956"/>
            <a:ext cx="13285529" cy="12265235"/>
          </a:xfrm>
          <a:prstGeom prst="rect">
            <a:avLst/>
          </a:prstGeom>
          <a:ln w="12700">
            <a:miter lim="400000"/>
          </a:ln>
        </p:spPr>
      </p:pic>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8" name="Image" descr="Image"/>
          <p:cNvPicPr>
            <a:picLocks noChangeAspect="1"/>
          </p:cNvPicPr>
          <p:nvPr/>
        </p:nvPicPr>
        <p:blipFill>
          <a:blip r:embed="rId2">
            <a:extLst/>
          </a:blip>
          <a:stretch>
            <a:fillRect/>
          </a:stretch>
        </p:blipFill>
        <p:spPr>
          <a:xfrm>
            <a:off x="2740539" y="1039795"/>
            <a:ext cx="18087461" cy="12418257"/>
          </a:xfrm>
          <a:prstGeom prst="rect">
            <a:avLst/>
          </a:prstGeom>
          <a:ln w="12700">
            <a:miter lim="400000"/>
          </a:ln>
        </p:spPr>
      </p:pic>
      <p:sp>
        <p:nvSpPr>
          <p:cNvPr id="349" name="L’Europe industrialisée au début du XXe siècle."/>
          <p:cNvSpPr txBox="1"/>
          <p:nvPr/>
        </p:nvSpPr>
        <p:spPr>
          <a:xfrm>
            <a:off x="4028799" y="60008"/>
            <a:ext cx="15779577" cy="18853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b="1" sz="6000">
                <a:solidFill>
                  <a:srgbClr val="000000"/>
                </a:solidFill>
                <a:latin typeface="Times New Roman"/>
                <a:ea typeface="Times New Roman"/>
                <a:cs typeface="Times New Roman"/>
                <a:sym typeface="Times New Roman"/>
              </a:defRPr>
            </a:pPr>
            <a:r>
              <a:t>L’Europe industrialisée au début du XX</a:t>
            </a:r>
            <a:r>
              <a:rPr baseline="8333"/>
              <a:t>e</a:t>
            </a:r>
            <a:r>
              <a:t> siècle. </a:t>
            </a:r>
          </a:p>
        </p:txBody>
      </p:sp>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1" name="Image" descr="Image"/>
          <p:cNvPicPr>
            <a:picLocks noChangeAspect="1"/>
          </p:cNvPicPr>
          <p:nvPr/>
        </p:nvPicPr>
        <p:blipFill>
          <a:blip r:embed="rId2">
            <a:extLst/>
          </a:blip>
          <a:stretch>
            <a:fillRect/>
          </a:stretch>
        </p:blipFill>
        <p:spPr>
          <a:xfrm>
            <a:off x="5105356" y="2057400"/>
            <a:ext cx="13106401" cy="9601200"/>
          </a:xfrm>
          <a:prstGeom prst="rect">
            <a:avLst/>
          </a:prstGeom>
          <a:ln w="12700">
            <a:miter lim="400000"/>
          </a:ln>
        </p:spPr>
      </p:pic>
      <p:sp>
        <p:nvSpPr>
          <p:cNvPr id="352" name="La production de charbon au Royaume-Uni"/>
          <p:cNvSpPr txBox="1"/>
          <p:nvPr/>
        </p:nvSpPr>
        <p:spPr>
          <a:xfrm>
            <a:off x="4484817" y="584570"/>
            <a:ext cx="14347479" cy="18218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6000">
                <a:solidFill>
                  <a:srgbClr val="000000"/>
                </a:solidFill>
                <a:latin typeface="Times New Roman"/>
                <a:ea typeface="Times New Roman"/>
                <a:cs typeface="Times New Roman"/>
                <a:sym typeface="Times New Roman"/>
              </a:defRPr>
            </a:lvl1pPr>
          </a:lstStyle>
          <a:p>
            <a:pPr/>
            <a:r>
              <a:t>La production de charbon au Royaume-Uni</a:t>
            </a:r>
          </a:p>
        </p:txBody>
      </p:sp>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4" name="Image" descr="Image"/>
          <p:cNvPicPr>
            <a:picLocks noChangeAspect="1"/>
          </p:cNvPicPr>
          <p:nvPr/>
        </p:nvPicPr>
        <p:blipFill>
          <a:blip r:embed="rId2">
            <a:extLst/>
          </a:blip>
          <a:stretch>
            <a:fillRect/>
          </a:stretch>
        </p:blipFill>
        <p:spPr>
          <a:xfrm>
            <a:off x="6508486" y="1910713"/>
            <a:ext cx="12192001" cy="10680701"/>
          </a:xfrm>
          <a:prstGeom prst="rect">
            <a:avLst/>
          </a:prstGeom>
          <a:ln w="12700">
            <a:miter lim="400000"/>
          </a:ln>
        </p:spPr>
      </p:pic>
      <p:sp>
        <p:nvSpPr>
          <p:cNvPr id="355" name="Le Crystal Palace, photographie de 1854."/>
          <p:cNvSpPr txBox="1"/>
          <p:nvPr/>
        </p:nvSpPr>
        <p:spPr>
          <a:xfrm>
            <a:off x="6145680" y="346582"/>
            <a:ext cx="12917613" cy="18218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b="1" i="1" sz="6000">
                <a:solidFill>
                  <a:srgbClr val="000000"/>
                </a:solidFill>
                <a:latin typeface="Times New Roman"/>
                <a:ea typeface="Times New Roman"/>
                <a:cs typeface="Times New Roman"/>
                <a:sym typeface="Times New Roman"/>
              </a:defRPr>
            </a:pPr>
            <a:r>
              <a:rPr i="0"/>
              <a:t>Le </a:t>
            </a:r>
            <a:r>
              <a:t>Crystal Palace</a:t>
            </a:r>
            <a:r>
              <a:rPr b="0" i="0"/>
              <a:t>, photographie de 1854.</a:t>
            </a:r>
            <a:endParaRPr b="0" i="0"/>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6" name="Image" descr="Image"/>
          <p:cNvPicPr>
            <a:picLocks noChangeAspect="1"/>
          </p:cNvPicPr>
          <p:nvPr/>
        </p:nvPicPr>
        <p:blipFill>
          <a:blip r:embed="rId2">
            <a:extLst/>
          </a:blip>
          <a:stretch>
            <a:fillRect/>
          </a:stretch>
        </p:blipFill>
        <p:spPr>
          <a:xfrm>
            <a:off x="2360201" y="1133894"/>
            <a:ext cx="20086894" cy="12591507"/>
          </a:xfrm>
          <a:prstGeom prst="rect">
            <a:avLst/>
          </a:prstGeom>
          <a:ln w="12700">
            <a:miter lim="400000"/>
          </a:ln>
        </p:spPr>
      </p:pic>
      <p:sp>
        <p:nvSpPr>
          <p:cNvPr id="167" name="Le déclin de l’Empire ottoman"/>
          <p:cNvSpPr txBox="1"/>
          <p:nvPr/>
        </p:nvSpPr>
        <p:spPr>
          <a:xfrm>
            <a:off x="7478110" y="153194"/>
            <a:ext cx="10238335" cy="18218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b="1" sz="6000">
                <a:solidFill>
                  <a:srgbClr val="000000"/>
                </a:solidFill>
                <a:latin typeface="Times New Roman"/>
                <a:ea typeface="Times New Roman"/>
                <a:cs typeface="Times New Roman"/>
                <a:sym typeface="Times New Roman"/>
              </a:defRPr>
            </a:pPr>
            <a:r>
              <a:t>Le déclin de l’Empire ottoman</a:t>
            </a:r>
            <a:r>
              <a:rPr b="0"/>
              <a:t> </a:t>
            </a:r>
            <a:endParaRPr b="0"/>
          </a:p>
        </p:txBody>
      </p:sp>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7" name="Image" descr="Image"/>
          <p:cNvPicPr>
            <a:picLocks noChangeAspect="1"/>
          </p:cNvPicPr>
          <p:nvPr/>
        </p:nvPicPr>
        <p:blipFill>
          <a:blip r:embed="rId2">
            <a:extLst/>
          </a:blip>
          <a:stretch>
            <a:fillRect/>
          </a:stretch>
        </p:blipFill>
        <p:spPr>
          <a:xfrm>
            <a:off x="2895600" y="3060700"/>
            <a:ext cx="18592800" cy="7594600"/>
          </a:xfrm>
          <a:prstGeom prst="rect">
            <a:avLst/>
          </a:prstGeom>
          <a:ln w="12700">
            <a:miter lim="400000"/>
          </a:ln>
        </p:spPr>
      </p:pic>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9" name="Image" descr="Image"/>
          <p:cNvPicPr>
            <a:picLocks noChangeAspect="1"/>
          </p:cNvPicPr>
          <p:nvPr/>
        </p:nvPicPr>
        <p:blipFill>
          <a:blip r:embed="rId2">
            <a:extLst/>
          </a:blip>
          <a:stretch>
            <a:fillRect/>
          </a:stretch>
        </p:blipFill>
        <p:spPr>
          <a:xfrm>
            <a:off x="887793" y="735020"/>
            <a:ext cx="9525001" cy="6350001"/>
          </a:xfrm>
          <a:prstGeom prst="rect">
            <a:avLst/>
          </a:prstGeom>
          <a:ln w="12700">
            <a:miter lim="400000"/>
          </a:ln>
        </p:spPr>
      </p:pic>
      <p:sp>
        <p:nvSpPr>
          <p:cNvPr id="360" name="André et Edouard Michelin"/>
          <p:cNvSpPr txBox="1"/>
          <p:nvPr/>
        </p:nvSpPr>
        <p:spPr>
          <a:xfrm>
            <a:off x="1350425" y="7332659"/>
            <a:ext cx="8599737"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6000">
                <a:solidFill>
                  <a:srgbClr val="000000"/>
                </a:solidFill>
                <a:latin typeface="Times Roman"/>
                <a:ea typeface="Times Roman"/>
                <a:cs typeface="Times Roman"/>
                <a:sym typeface="Times Roman"/>
              </a:defRPr>
            </a:pPr>
            <a:r>
              <a:t>André et Edouard </a:t>
            </a:r>
            <a:r>
              <a:rPr b="1"/>
              <a:t>Michelin</a:t>
            </a:r>
          </a:p>
        </p:txBody>
      </p:sp>
      <p:pic>
        <p:nvPicPr>
          <p:cNvPr id="361" name="Image" descr="Image"/>
          <p:cNvPicPr>
            <a:picLocks noChangeAspect="1"/>
          </p:cNvPicPr>
          <p:nvPr/>
        </p:nvPicPr>
        <p:blipFill>
          <a:blip r:embed="rId3">
            <a:extLst/>
          </a:blip>
          <a:stretch>
            <a:fillRect/>
          </a:stretch>
        </p:blipFill>
        <p:spPr>
          <a:xfrm>
            <a:off x="11145740" y="4608239"/>
            <a:ext cx="12091350" cy="6464842"/>
          </a:xfrm>
          <a:prstGeom prst="rect">
            <a:avLst/>
          </a:prstGeom>
          <a:ln w="12700">
            <a:miter lim="400000"/>
          </a:ln>
        </p:spPr>
      </p:pic>
      <p:sp>
        <p:nvSpPr>
          <p:cNvPr id="362" name="Vue de l'usine Michelin à Clermont-Ferrand en 1889."/>
          <p:cNvSpPr txBox="1"/>
          <p:nvPr/>
        </p:nvSpPr>
        <p:spPr>
          <a:xfrm>
            <a:off x="7123224" y="12044621"/>
            <a:ext cx="16965737"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6000">
                <a:solidFill>
                  <a:srgbClr val="000000"/>
                </a:solidFill>
                <a:latin typeface="Times Roman"/>
                <a:ea typeface="Times Roman"/>
                <a:cs typeface="Times Roman"/>
                <a:sym typeface="Times Roman"/>
              </a:defRPr>
            </a:pPr>
            <a:r>
              <a:t>Vue de l'usine Michelin à </a:t>
            </a:r>
            <a:r>
              <a:rPr b="1"/>
              <a:t>Clermont-Ferrand </a:t>
            </a:r>
            <a:r>
              <a:t>en 1889.</a:t>
            </a:r>
          </a:p>
        </p:txBody>
      </p:sp>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4" name="Image" descr="Image"/>
          <p:cNvPicPr>
            <a:picLocks noChangeAspect="1"/>
          </p:cNvPicPr>
          <p:nvPr/>
        </p:nvPicPr>
        <p:blipFill>
          <a:blip r:embed="rId2">
            <a:extLst/>
          </a:blip>
          <a:stretch>
            <a:fillRect/>
          </a:stretch>
        </p:blipFill>
        <p:spPr>
          <a:xfrm>
            <a:off x="1281000" y="1082866"/>
            <a:ext cx="10776940" cy="8919819"/>
          </a:xfrm>
          <a:prstGeom prst="rect">
            <a:avLst/>
          </a:prstGeom>
          <a:ln w="12700">
            <a:miter lim="400000"/>
          </a:ln>
        </p:spPr>
      </p:pic>
      <p:sp>
        <p:nvSpPr>
          <p:cNvPr id="365" name="« L’éclair » en 1895,…"/>
          <p:cNvSpPr txBox="1"/>
          <p:nvPr/>
        </p:nvSpPr>
        <p:spPr>
          <a:xfrm>
            <a:off x="1492094" y="10986852"/>
            <a:ext cx="18629636" cy="193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sz="6000">
                <a:solidFill>
                  <a:srgbClr val="000000"/>
                </a:solidFill>
                <a:latin typeface="Times Roman"/>
                <a:ea typeface="Times Roman"/>
                <a:cs typeface="Times Roman"/>
                <a:sym typeface="Times Roman"/>
              </a:defRPr>
            </a:pPr>
            <a:r>
              <a:rPr b="1"/>
              <a:t>« L’éclair »</a:t>
            </a:r>
            <a:r>
              <a:t> en 1895,</a:t>
            </a:r>
          </a:p>
          <a:p>
            <a:pPr defTabSz="457200">
              <a:defRPr sz="6000">
                <a:solidFill>
                  <a:srgbClr val="000000"/>
                </a:solidFill>
                <a:latin typeface="Times Roman"/>
                <a:ea typeface="Times Roman"/>
                <a:cs typeface="Times Roman"/>
                <a:sym typeface="Times Roman"/>
              </a:defRPr>
            </a:pPr>
            <a:r>
              <a:t>première voiture sur pneumatiques, avec un châssis Peugeot.</a:t>
            </a:r>
          </a:p>
        </p:txBody>
      </p:sp>
      <p:pic>
        <p:nvPicPr>
          <p:cNvPr id="366" name="Image" descr="Image"/>
          <p:cNvPicPr>
            <a:picLocks noChangeAspect="1"/>
          </p:cNvPicPr>
          <p:nvPr/>
        </p:nvPicPr>
        <p:blipFill>
          <a:blip r:embed="rId3">
            <a:extLst/>
          </a:blip>
          <a:stretch>
            <a:fillRect/>
          </a:stretch>
        </p:blipFill>
        <p:spPr>
          <a:xfrm>
            <a:off x="15084069" y="724759"/>
            <a:ext cx="7646320" cy="10606185"/>
          </a:xfrm>
          <a:prstGeom prst="rect">
            <a:avLst/>
          </a:prstGeom>
          <a:ln w="12700">
            <a:miter lim="400000"/>
          </a:ln>
        </p:spPr>
      </p:pic>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8" name="Image" descr="Image"/>
          <p:cNvPicPr>
            <a:picLocks noChangeAspect="1"/>
          </p:cNvPicPr>
          <p:nvPr/>
        </p:nvPicPr>
        <p:blipFill>
          <a:blip r:embed="rId2">
            <a:extLst/>
          </a:blip>
          <a:stretch>
            <a:fillRect/>
          </a:stretch>
        </p:blipFill>
        <p:spPr>
          <a:xfrm>
            <a:off x="4634458" y="499478"/>
            <a:ext cx="16169840" cy="9904934"/>
          </a:xfrm>
          <a:prstGeom prst="rect">
            <a:avLst/>
          </a:prstGeom>
          <a:ln w="12700">
            <a:miter lim="400000"/>
          </a:ln>
        </p:spPr>
      </p:pic>
      <p:sp>
        <p:nvSpPr>
          <p:cNvPr id="369" name="Stand Peugeot au salon de l'automobile de Paris,…"/>
          <p:cNvSpPr txBox="1"/>
          <p:nvPr/>
        </p:nvSpPr>
        <p:spPr>
          <a:xfrm>
            <a:off x="5459386" y="10848871"/>
            <a:ext cx="15022786" cy="193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6000">
                <a:solidFill>
                  <a:srgbClr val="000000"/>
                </a:solidFill>
                <a:latin typeface="Times Roman"/>
                <a:ea typeface="Times Roman"/>
                <a:cs typeface="Times Roman"/>
                <a:sym typeface="Times Roman"/>
              </a:defRPr>
            </a:pPr>
            <a:r>
              <a:t>Stand </a:t>
            </a:r>
            <a:r>
              <a:rPr b="1"/>
              <a:t>Peugeot</a:t>
            </a:r>
            <a:r>
              <a:t> au salon de l'automobile de Paris,</a:t>
            </a:r>
          </a:p>
          <a:p>
            <a:pPr defTabSz="457200">
              <a:defRPr sz="6000">
                <a:solidFill>
                  <a:srgbClr val="000000"/>
                </a:solidFill>
                <a:latin typeface="Times Roman"/>
                <a:ea typeface="Times Roman"/>
                <a:cs typeface="Times Roman"/>
                <a:sym typeface="Times Roman"/>
              </a:defRPr>
            </a:pPr>
            <a:r>
              <a:t>janvier 1901 (Grand Palais).</a:t>
            </a:r>
          </a:p>
        </p:txBody>
      </p:sp>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1" name="Image" descr="Image"/>
          <p:cNvPicPr>
            <a:picLocks noChangeAspect="1"/>
          </p:cNvPicPr>
          <p:nvPr/>
        </p:nvPicPr>
        <p:blipFill>
          <a:blip r:embed="rId2">
            <a:extLst/>
          </a:blip>
          <a:stretch>
            <a:fillRect/>
          </a:stretch>
        </p:blipFill>
        <p:spPr>
          <a:xfrm>
            <a:off x="2387205" y="-3462736"/>
            <a:ext cx="10007601" cy="13004801"/>
          </a:xfrm>
          <a:prstGeom prst="rect">
            <a:avLst/>
          </a:prstGeom>
          <a:ln w="12700">
            <a:miter lim="400000"/>
          </a:ln>
        </p:spPr>
      </p:pic>
      <p:sp>
        <p:nvSpPr>
          <p:cNvPr id="372" name="Publicité de 1898"/>
          <p:cNvSpPr txBox="1"/>
          <p:nvPr/>
        </p:nvSpPr>
        <p:spPr>
          <a:xfrm>
            <a:off x="14456174" y="11183915"/>
            <a:ext cx="5447557" cy="18218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6000">
                <a:solidFill>
                  <a:srgbClr val="000000"/>
                </a:solidFill>
                <a:latin typeface="Times New Roman"/>
                <a:ea typeface="Times New Roman"/>
                <a:cs typeface="Times New Roman"/>
                <a:sym typeface="Times New Roman"/>
              </a:defRPr>
            </a:lvl1pPr>
          </a:lstStyle>
          <a:p>
            <a:pPr/>
            <a:r>
              <a:t>Publicité de 1898</a:t>
            </a:r>
          </a:p>
        </p:txBody>
      </p:sp>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4" name="Image" descr="Image"/>
          <p:cNvPicPr>
            <a:picLocks noChangeAspect="1"/>
          </p:cNvPicPr>
          <p:nvPr/>
        </p:nvPicPr>
        <p:blipFill>
          <a:blip r:embed="rId2">
            <a:extLst/>
          </a:blip>
          <a:stretch>
            <a:fillRect/>
          </a:stretch>
        </p:blipFill>
        <p:spPr>
          <a:xfrm>
            <a:off x="8473532" y="106228"/>
            <a:ext cx="6880791" cy="13136053"/>
          </a:xfrm>
          <a:prstGeom prst="rect">
            <a:avLst/>
          </a:prstGeom>
          <a:ln w="12700">
            <a:miter lim="400000"/>
          </a:ln>
        </p:spPr>
      </p:pic>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6" name="Image" descr="Image"/>
          <p:cNvPicPr>
            <a:picLocks noChangeAspect="1"/>
          </p:cNvPicPr>
          <p:nvPr/>
        </p:nvPicPr>
        <p:blipFill>
          <a:blip r:embed="rId2">
            <a:extLst/>
          </a:blip>
          <a:stretch>
            <a:fillRect/>
          </a:stretch>
        </p:blipFill>
        <p:spPr>
          <a:xfrm>
            <a:off x="3851512" y="1523604"/>
            <a:ext cx="16680976" cy="11870855"/>
          </a:xfrm>
          <a:prstGeom prst="rect">
            <a:avLst/>
          </a:prstGeom>
          <a:ln w="12700">
            <a:miter lim="400000"/>
          </a:ln>
        </p:spPr>
      </p:pic>
      <p:sp>
        <p:nvSpPr>
          <p:cNvPr id="377" name="L'Empire russe en 1914"/>
          <p:cNvSpPr txBox="1"/>
          <p:nvPr/>
        </p:nvSpPr>
        <p:spPr>
          <a:xfrm>
            <a:off x="7536298" y="325536"/>
            <a:ext cx="8296500" cy="18345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6000">
                <a:solidFill>
                  <a:srgbClr val="000000"/>
                </a:solidFill>
                <a:latin typeface="Cambria"/>
                <a:ea typeface="Cambria"/>
                <a:cs typeface="Cambria"/>
                <a:sym typeface="Cambria"/>
              </a:defRPr>
            </a:lvl1pPr>
          </a:lstStyle>
          <a:p>
            <a:pPr/>
            <a:r>
              <a:t>L'Empire russe en 1914</a:t>
            </a:r>
            <a:endParaRPr>
              <a:latin typeface="Times New Roman"/>
              <a:ea typeface="Times New Roman"/>
              <a:cs typeface="Times New Roman"/>
              <a:sym typeface="Times New Roman"/>
            </a:endParaRPr>
          </a:p>
        </p:txBody>
      </p:sp>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9" name="B. L’affirmation d'une grande puissance  : les États-Unis…"/>
          <p:cNvSpPr txBox="1"/>
          <p:nvPr/>
        </p:nvSpPr>
        <p:spPr>
          <a:xfrm>
            <a:off x="1681467" y="858136"/>
            <a:ext cx="16989829" cy="48725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just" defTabSz="457200">
              <a:defRPr b="1" sz="5500">
                <a:solidFill>
                  <a:srgbClr val="000000"/>
                </a:solidFill>
                <a:latin typeface="Times New Roman"/>
                <a:ea typeface="Times New Roman"/>
                <a:cs typeface="Times New Roman"/>
                <a:sym typeface="Times New Roman"/>
              </a:defRPr>
            </a:pPr>
            <a:r>
              <a:t>B. L’affirmation d'une grande puissance  : les États-Unis</a:t>
            </a:r>
          </a:p>
          <a:p>
            <a:pPr algn="just" defTabSz="457200">
              <a:defRPr b="1" sz="5500">
                <a:solidFill>
                  <a:srgbClr val="000000"/>
                </a:solidFill>
                <a:latin typeface="Times New Roman"/>
                <a:ea typeface="Times New Roman"/>
                <a:cs typeface="Times New Roman"/>
                <a:sym typeface="Times New Roman"/>
              </a:defRPr>
            </a:pPr>
          </a:p>
          <a:p>
            <a:pPr marL="1018645" indent="-1018645" algn="just" defTabSz="457200">
              <a:buSzPct val="100000"/>
              <a:buAutoNum type="arabicParenR" startAt="1"/>
              <a:defRPr sz="5500">
                <a:solidFill>
                  <a:srgbClr val="000000"/>
                </a:solidFill>
                <a:latin typeface="Times New Roman"/>
                <a:ea typeface="Times New Roman"/>
                <a:cs typeface="Times New Roman"/>
                <a:sym typeface="Times New Roman"/>
              </a:defRPr>
            </a:pPr>
            <a:r>
              <a:t>Les atouts américains</a:t>
            </a:r>
          </a:p>
          <a:p>
            <a:pPr marL="1018645" indent="-1018645" algn="just" defTabSz="457200">
              <a:buSzPct val="100000"/>
              <a:buAutoNum type="arabicParenR" startAt="1"/>
              <a:defRPr sz="5500">
                <a:solidFill>
                  <a:srgbClr val="000000"/>
                </a:solidFill>
                <a:latin typeface="Times New Roman"/>
                <a:ea typeface="Times New Roman"/>
                <a:cs typeface="Times New Roman"/>
                <a:sym typeface="Times New Roman"/>
              </a:defRPr>
            </a:pPr>
            <a:r>
              <a:t>Une puissance de premier plan</a:t>
            </a:r>
          </a:p>
          <a:p>
            <a:pPr marL="1018645" indent="-1018645" algn="just" defTabSz="457200">
              <a:buSzPct val="100000"/>
              <a:buAutoNum type="arabicParenR" startAt="1"/>
              <a:defRPr sz="5500">
                <a:solidFill>
                  <a:srgbClr val="000000"/>
                </a:solidFill>
                <a:latin typeface="Times New Roman"/>
                <a:ea typeface="Times New Roman"/>
                <a:cs typeface="Times New Roman"/>
                <a:sym typeface="Times New Roman"/>
              </a:defRPr>
            </a:pPr>
            <a:r>
              <a:t>L’extension de la zone d’influence des États-Unis</a:t>
            </a:r>
          </a:p>
        </p:txBody>
      </p:sp>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1" name="Image" descr="Image"/>
          <p:cNvPicPr>
            <a:picLocks noChangeAspect="1"/>
          </p:cNvPicPr>
          <p:nvPr/>
        </p:nvPicPr>
        <p:blipFill>
          <a:blip r:embed="rId2">
            <a:extLst/>
          </a:blip>
          <a:stretch>
            <a:fillRect/>
          </a:stretch>
        </p:blipFill>
        <p:spPr>
          <a:xfrm>
            <a:off x="3031457" y="1827629"/>
            <a:ext cx="17307886" cy="10060742"/>
          </a:xfrm>
          <a:prstGeom prst="rect">
            <a:avLst/>
          </a:prstGeom>
          <a:ln w="12700">
            <a:miter lim="400000"/>
          </a:ln>
        </p:spPr>
      </p:pic>
      <p:sp>
        <p:nvSpPr>
          <p:cNvPr id="382" name="La Guerre de Sécession, 1861-1865"/>
          <p:cNvSpPr txBox="1"/>
          <p:nvPr/>
        </p:nvSpPr>
        <p:spPr>
          <a:xfrm>
            <a:off x="5775491" y="424729"/>
            <a:ext cx="10661295" cy="16721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indent="180339" algn="just" defTabSz="457200">
              <a:defRPr b="1" sz="5500">
                <a:solidFill>
                  <a:srgbClr val="000000"/>
                </a:solidFill>
                <a:latin typeface="Times New Roman"/>
                <a:ea typeface="Times New Roman"/>
                <a:cs typeface="Times New Roman"/>
                <a:sym typeface="Times New Roman"/>
              </a:defRPr>
            </a:pPr>
            <a:r>
              <a:t>La</a:t>
            </a:r>
            <a:r>
              <a:rPr b="0"/>
              <a:t> </a:t>
            </a:r>
            <a:r>
              <a:t>Guerre de Sécession, 1861-1865</a:t>
            </a:r>
            <a:endParaRPr b="0"/>
          </a:p>
        </p:txBody>
      </p:sp>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4" name="Image" descr="Image"/>
          <p:cNvPicPr>
            <a:picLocks noChangeAspect="1"/>
          </p:cNvPicPr>
          <p:nvPr/>
        </p:nvPicPr>
        <p:blipFill>
          <a:blip r:embed="rId2">
            <a:extLst/>
          </a:blip>
          <a:stretch>
            <a:fillRect/>
          </a:stretch>
        </p:blipFill>
        <p:spPr>
          <a:xfrm>
            <a:off x="13110843" y="323426"/>
            <a:ext cx="9459943" cy="12606402"/>
          </a:xfrm>
          <a:prstGeom prst="rect">
            <a:avLst/>
          </a:prstGeom>
          <a:ln w="12700">
            <a:miter lim="400000"/>
          </a:ln>
        </p:spPr>
      </p:pic>
      <p:pic>
        <p:nvPicPr>
          <p:cNvPr id="385" name="image.png" descr="image.png"/>
          <p:cNvPicPr>
            <a:picLocks noChangeAspect="1"/>
          </p:cNvPicPr>
          <p:nvPr/>
        </p:nvPicPr>
        <p:blipFill>
          <a:blip r:embed="rId3">
            <a:extLst/>
          </a:blip>
          <a:stretch>
            <a:fillRect/>
          </a:stretch>
        </p:blipFill>
        <p:spPr>
          <a:xfrm>
            <a:off x="3532725" y="1555094"/>
            <a:ext cx="6128146" cy="7692705"/>
          </a:xfrm>
          <a:prstGeom prst="rect">
            <a:avLst/>
          </a:prstGeom>
          <a:ln w="12700">
            <a:miter lim="400000"/>
          </a:ln>
        </p:spPr>
      </p:pic>
      <p:sp>
        <p:nvSpPr>
          <p:cNvPr id="386" name="Abraham Lincoln en 1863"/>
          <p:cNvSpPr txBox="1"/>
          <p:nvPr/>
        </p:nvSpPr>
        <p:spPr>
          <a:xfrm>
            <a:off x="3031032" y="9753894"/>
            <a:ext cx="7646285" cy="16721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indent="180339" algn="just" defTabSz="457200">
              <a:defRPr sz="5500">
                <a:solidFill>
                  <a:srgbClr val="000000"/>
                </a:solidFill>
                <a:latin typeface="Times New Roman"/>
                <a:ea typeface="Times New Roman"/>
                <a:cs typeface="Times New Roman"/>
                <a:sym typeface="Times New Roman"/>
              </a:defRPr>
            </a:lvl1pPr>
          </a:lstStyle>
          <a:p>
            <a:pPr/>
            <a:r>
              <a:t>Abraham Lincoln en 1863</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9" name="Image" descr="Image"/>
          <p:cNvPicPr>
            <a:picLocks noChangeAspect="1"/>
          </p:cNvPicPr>
          <p:nvPr/>
        </p:nvPicPr>
        <p:blipFill>
          <a:blip r:embed="rId2">
            <a:extLst/>
          </a:blip>
          <a:stretch>
            <a:fillRect/>
          </a:stretch>
        </p:blipFill>
        <p:spPr>
          <a:xfrm>
            <a:off x="6156959" y="0"/>
            <a:ext cx="12070082" cy="13716000"/>
          </a:xfrm>
          <a:prstGeom prst="rect">
            <a:avLst/>
          </a:prstGeom>
          <a:ln w="12700">
            <a:miter lim="400000"/>
          </a:ln>
        </p:spPr>
      </p:pic>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8" name="Image" descr="Image"/>
          <p:cNvPicPr>
            <a:picLocks noChangeAspect="1"/>
          </p:cNvPicPr>
          <p:nvPr/>
        </p:nvPicPr>
        <p:blipFill>
          <a:blip r:embed="rId2">
            <a:extLst/>
          </a:blip>
          <a:stretch>
            <a:fillRect/>
          </a:stretch>
        </p:blipFill>
        <p:spPr>
          <a:xfrm>
            <a:off x="4263097" y="462758"/>
            <a:ext cx="15857806" cy="12325255"/>
          </a:xfrm>
          <a:prstGeom prst="rect">
            <a:avLst/>
          </a:prstGeom>
          <a:ln w="12700">
            <a:miter lim="400000"/>
          </a:ln>
        </p:spPr>
      </p:pic>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0" name="Image" descr="Image"/>
          <p:cNvPicPr>
            <a:picLocks noChangeAspect="1"/>
          </p:cNvPicPr>
          <p:nvPr/>
        </p:nvPicPr>
        <p:blipFill>
          <a:blip r:embed="rId2">
            <a:extLst/>
          </a:blip>
          <a:stretch>
            <a:fillRect/>
          </a:stretch>
        </p:blipFill>
        <p:spPr>
          <a:xfrm>
            <a:off x="1220861" y="1158730"/>
            <a:ext cx="21942278" cy="12128096"/>
          </a:xfrm>
          <a:prstGeom prst="rect">
            <a:avLst/>
          </a:prstGeom>
          <a:ln w="12700">
            <a:miter lim="400000"/>
          </a:ln>
        </p:spPr>
      </p:pic>
      <p:sp>
        <p:nvSpPr>
          <p:cNvPr id="391" name="États-Unis, la conquête de l'Ouest et les guerres indiennes."/>
          <p:cNvSpPr txBox="1"/>
          <p:nvPr/>
        </p:nvSpPr>
        <p:spPr>
          <a:xfrm>
            <a:off x="3963968" y="158815"/>
            <a:ext cx="16456064" cy="939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5500">
                <a:solidFill>
                  <a:srgbClr val="000000"/>
                </a:solidFill>
                <a:latin typeface="Times Roman"/>
                <a:ea typeface="Times Roman"/>
                <a:cs typeface="Times Roman"/>
                <a:sym typeface="Times Roman"/>
              </a:defRPr>
            </a:lvl1pPr>
          </a:lstStyle>
          <a:p>
            <a:pPr/>
            <a:r>
              <a:t>États-Unis, la conquête de l'Ouest et les guerres indiennes.</a:t>
            </a:r>
          </a:p>
        </p:txBody>
      </p:sp>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3" name="Image" descr="Image"/>
          <p:cNvPicPr>
            <a:picLocks noChangeAspect="1"/>
          </p:cNvPicPr>
          <p:nvPr/>
        </p:nvPicPr>
        <p:blipFill>
          <a:blip r:embed="rId2">
            <a:extLst/>
          </a:blip>
          <a:stretch>
            <a:fillRect/>
          </a:stretch>
        </p:blipFill>
        <p:spPr>
          <a:xfrm>
            <a:off x="6433757" y="320516"/>
            <a:ext cx="11968610" cy="12535701"/>
          </a:xfrm>
          <a:prstGeom prst="rect">
            <a:avLst/>
          </a:prstGeom>
          <a:ln w="12700">
            <a:miter lim="400000"/>
          </a:ln>
        </p:spPr>
      </p:pic>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5" name="Image" descr="Image"/>
          <p:cNvPicPr>
            <a:picLocks noChangeAspect="1"/>
          </p:cNvPicPr>
          <p:nvPr/>
        </p:nvPicPr>
        <p:blipFill>
          <a:blip r:embed="rId2">
            <a:extLst/>
          </a:blip>
          <a:stretch>
            <a:fillRect/>
          </a:stretch>
        </p:blipFill>
        <p:spPr>
          <a:xfrm>
            <a:off x="2247900" y="674393"/>
            <a:ext cx="10870222" cy="6115368"/>
          </a:xfrm>
          <a:prstGeom prst="rect">
            <a:avLst/>
          </a:prstGeom>
          <a:ln w="12700">
            <a:miter lim="400000"/>
          </a:ln>
        </p:spPr>
      </p:pic>
      <p:pic>
        <p:nvPicPr>
          <p:cNvPr id="396" name="Image" descr="Image"/>
          <p:cNvPicPr>
            <a:picLocks noChangeAspect="1"/>
          </p:cNvPicPr>
          <p:nvPr/>
        </p:nvPicPr>
        <p:blipFill>
          <a:blip r:embed="rId3">
            <a:extLst/>
          </a:blip>
          <a:stretch>
            <a:fillRect/>
          </a:stretch>
        </p:blipFill>
        <p:spPr>
          <a:xfrm>
            <a:off x="14493214" y="469828"/>
            <a:ext cx="5573474" cy="5354429"/>
          </a:xfrm>
          <a:prstGeom prst="rect">
            <a:avLst/>
          </a:prstGeom>
          <a:ln w="12700">
            <a:miter lim="400000"/>
          </a:ln>
        </p:spPr>
      </p:pic>
      <p:pic>
        <p:nvPicPr>
          <p:cNvPr id="397" name="Image" descr="Image"/>
          <p:cNvPicPr>
            <a:picLocks noChangeAspect="1"/>
          </p:cNvPicPr>
          <p:nvPr/>
        </p:nvPicPr>
        <p:blipFill>
          <a:blip r:embed="rId4">
            <a:extLst/>
          </a:blip>
          <a:stretch>
            <a:fillRect/>
          </a:stretch>
        </p:blipFill>
        <p:spPr>
          <a:xfrm>
            <a:off x="2859074" y="7327669"/>
            <a:ext cx="7828812" cy="5747059"/>
          </a:xfrm>
          <a:prstGeom prst="rect">
            <a:avLst/>
          </a:prstGeom>
          <a:ln w="12700">
            <a:miter lim="400000"/>
          </a:ln>
        </p:spPr>
      </p:pic>
      <p:pic>
        <p:nvPicPr>
          <p:cNvPr id="398" name="Image" descr="Image"/>
          <p:cNvPicPr>
            <a:picLocks noChangeAspect="1"/>
          </p:cNvPicPr>
          <p:nvPr/>
        </p:nvPicPr>
        <p:blipFill>
          <a:blip r:embed="rId5">
            <a:extLst/>
          </a:blip>
          <a:stretch>
            <a:fillRect/>
          </a:stretch>
        </p:blipFill>
        <p:spPr>
          <a:xfrm>
            <a:off x="13313125" y="5841693"/>
            <a:ext cx="5496141" cy="7393910"/>
          </a:xfrm>
          <a:prstGeom prst="rect">
            <a:avLst/>
          </a:prstGeom>
          <a:ln w="12700">
            <a:miter lim="400000"/>
          </a:ln>
        </p:spPr>
      </p:pic>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0" name="Image" descr="Image"/>
          <p:cNvPicPr>
            <a:picLocks noChangeAspect="1"/>
          </p:cNvPicPr>
          <p:nvPr/>
        </p:nvPicPr>
        <p:blipFill>
          <a:blip r:embed="rId2">
            <a:extLst/>
          </a:blip>
          <a:stretch>
            <a:fillRect/>
          </a:stretch>
        </p:blipFill>
        <p:spPr>
          <a:xfrm>
            <a:off x="5689600" y="1644650"/>
            <a:ext cx="13004800" cy="10426700"/>
          </a:xfrm>
          <a:prstGeom prst="rect">
            <a:avLst/>
          </a:prstGeom>
          <a:ln w="12700">
            <a:miter lim="400000"/>
          </a:ln>
        </p:spPr>
      </p:pic>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2" name="Image" descr="Image"/>
          <p:cNvPicPr>
            <a:picLocks noChangeAspect="1"/>
          </p:cNvPicPr>
          <p:nvPr/>
        </p:nvPicPr>
        <p:blipFill>
          <a:blip r:embed="rId2">
            <a:extLst/>
          </a:blip>
          <a:stretch>
            <a:fillRect/>
          </a:stretch>
        </p:blipFill>
        <p:spPr>
          <a:xfrm>
            <a:off x="2462549" y="-1"/>
            <a:ext cx="12668420" cy="13716001"/>
          </a:xfrm>
          <a:prstGeom prst="rect">
            <a:avLst/>
          </a:prstGeom>
          <a:ln w="12700">
            <a:miter lim="400000"/>
          </a:ln>
        </p:spPr>
      </p:pic>
      <p:sp>
        <p:nvSpPr>
          <p:cNvPr id="403" name="Population américaine :…"/>
          <p:cNvSpPr txBox="1"/>
          <p:nvPr/>
        </p:nvSpPr>
        <p:spPr>
          <a:xfrm>
            <a:off x="15297790" y="4821786"/>
            <a:ext cx="8171178" cy="407242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tabLst>
                <a:tab pos="457200" algn="l"/>
              </a:tabLst>
              <a:defRPr sz="5500">
                <a:solidFill>
                  <a:srgbClr val="000000"/>
                </a:solidFill>
                <a:latin typeface="Times New Roman"/>
                <a:ea typeface="Times New Roman"/>
                <a:cs typeface="Times New Roman"/>
                <a:sym typeface="Times New Roman"/>
              </a:defRPr>
            </a:pPr>
            <a:r>
              <a:rPr b="1"/>
              <a:t>Population américaine</a:t>
            </a:r>
            <a:r>
              <a:t> : </a:t>
            </a:r>
          </a:p>
          <a:p>
            <a:pPr algn="just" defTabSz="457200">
              <a:tabLst>
                <a:tab pos="457200" algn="l"/>
              </a:tabLst>
              <a:defRPr sz="5500">
                <a:solidFill>
                  <a:srgbClr val="000000"/>
                </a:solidFill>
                <a:latin typeface="Times New Roman"/>
                <a:ea typeface="Times New Roman"/>
                <a:cs typeface="Times New Roman"/>
                <a:sym typeface="Times New Roman"/>
              </a:defRPr>
            </a:pPr>
            <a:r>
              <a:t>1871 : 39 millions d’hab. </a:t>
            </a:r>
          </a:p>
          <a:p>
            <a:pPr algn="just" defTabSz="457200">
              <a:tabLst>
                <a:tab pos="457200" algn="l"/>
              </a:tabLst>
              <a:defRPr sz="5500">
                <a:solidFill>
                  <a:srgbClr val="000000"/>
                </a:solidFill>
                <a:latin typeface="Times New Roman"/>
                <a:ea typeface="Times New Roman"/>
                <a:cs typeface="Times New Roman"/>
                <a:sym typeface="Times New Roman"/>
              </a:defRPr>
            </a:pPr>
            <a:r>
              <a:t>1893 :62 millions d’hab.</a:t>
            </a:r>
          </a:p>
          <a:p>
            <a:pPr algn="just" defTabSz="457200">
              <a:tabLst>
                <a:tab pos="457200" algn="l"/>
              </a:tabLst>
              <a:defRPr sz="5500">
                <a:solidFill>
                  <a:srgbClr val="000000"/>
                </a:solidFill>
                <a:latin typeface="Times New Roman"/>
                <a:ea typeface="Times New Roman"/>
                <a:cs typeface="Times New Roman"/>
                <a:sym typeface="Times New Roman"/>
              </a:defRPr>
            </a:pPr>
            <a:r>
              <a:t>1900 : 76 millions d’hab.</a:t>
            </a:r>
          </a:p>
        </p:txBody>
      </p:sp>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5" name="Image" descr="Image"/>
          <p:cNvPicPr>
            <a:picLocks noChangeAspect="1"/>
          </p:cNvPicPr>
          <p:nvPr/>
        </p:nvPicPr>
        <p:blipFill>
          <a:blip r:embed="rId2">
            <a:extLst/>
          </a:blip>
          <a:stretch>
            <a:fillRect/>
          </a:stretch>
        </p:blipFill>
        <p:spPr>
          <a:xfrm>
            <a:off x="2487412" y="3303137"/>
            <a:ext cx="12102717" cy="8120645"/>
          </a:xfrm>
          <a:prstGeom prst="rect">
            <a:avLst/>
          </a:prstGeom>
          <a:ln w="12700">
            <a:miter lim="400000"/>
          </a:ln>
        </p:spPr>
      </p:pic>
      <p:pic>
        <p:nvPicPr>
          <p:cNvPr id="406" name="Image" descr="Image"/>
          <p:cNvPicPr>
            <a:picLocks noChangeAspect="1"/>
          </p:cNvPicPr>
          <p:nvPr/>
        </p:nvPicPr>
        <p:blipFill>
          <a:blip r:embed="rId3">
            <a:extLst/>
          </a:blip>
          <a:stretch>
            <a:fillRect/>
          </a:stretch>
        </p:blipFill>
        <p:spPr>
          <a:xfrm>
            <a:off x="15632957" y="3205271"/>
            <a:ext cx="7791372" cy="8316377"/>
          </a:xfrm>
          <a:prstGeom prst="rect">
            <a:avLst/>
          </a:prstGeom>
          <a:ln w="12700">
            <a:miter lim="400000"/>
          </a:ln>
        </p:spPr>
      </p:pic>
      <p:sp>
        <p:nvSpPr>
          <p:cNvPr id="407" name="Ellis Island"/>
          <p:cNvSpPr txBox="1"/>
          <p:nvPr/>
        </p:nvSpPr>
        <p:spPr>
          <a:xfrm>
            <a:off x="8910553" y="957995"/>
            <a:ext cx="3954810" cy="18345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57200">
              <a:tabLst>
                <a:tab pos="457200" algn="l"/>
              </a:tabLst>
              <a:defRPr b="1" sz="6000">
                <a:solidFill>
                  <a:srgbClr val="000000"/>
                </a:solidFill>
                <a:latin typeface="Cambria"/>
                <a:ea typeface="Cambria"/>
                <a:cs typeface="Cambria"/>
                <a:sym typeface="Cambria"/>
              </a:defRPr>
            </a:lvl1pPr>
          </a:lstStyle>
          <a:p>
            <a:pPr/>
            <a:r>
              <a:t>Ellis Island</a:t>
            </a:r>
            <a:endParaRPr b="0">
              <a:latin typeface="Times New Roman"/>
              <a:ea typeface="Times New Roman"/>
              <a:cs typeface="Times New Roman"/>
              <a:sym typeface="Times New Roman"/>
            </a:endParaRPr>
          </a:p>
        </p:txBody>
      </p:sp>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9" name="Image" descr="Image"/>
          <p:cNvPicPr>
            <a:picLocks noChangeAspect="1"/>
          </p:cNvPicPr>
          <p:nvPr/>
        </p:nvPicPr>
        <p:blipFill>
          <a:blip r:embed="rId2">
            <a:extLst/>
          </a:blip>
          <a:stretch>
            <a:fillRect/>
          </a:stretch>
        </p:blipFill>
        <p:spPr>
          <a:xfrm>
            <a:off x="3241495" y="720511"/>
            <a:ext cx="17369378" cy="11910430"/>
          </a:xfrm>
          <a:prstGeom prst="rect">
            <a:avLst/>
          </a:prstGeom>
          <a:ln w="12700">
            <a:miter lim="400000"/>
          </a:ln>
        </p:spPr>
      </p:pic>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1" name="image.png" descr="image.png"/>
          <p:cNvPicPr>
            <a:picLocks noChangeAspect="1"/>
          </p:cNvPicPr>
          <p:nvPr/>
        </p:nvPicPr>
        <p:blipFill>
          <a:blip r:embed="rId2">
            <a:extLst/>
          </a:blip>
          <a:stretch>
            <a:fillRect/>
          </a:stretch>
        </p:blipFill>
        <p:spPr>
          <a:xfrm>
            <a:off x="4399298" y="2078671"/>
            <a:ext cx="16189847" cy="10374658"/>
          </a:xfrm>
          <a:prstGeom prst="rect">
            <a:avLst/>
          </a:prstGeom>
          <a:ln w="12700">
            <a:miter lim="400000"/>
          </a:ln>
        </p:spPr>
      </p:pic>
      <p:sp>
        <p:nvSpPr>
          <p:cNvPr id="412" name="Les réseaux de chemins de fer américains en 1918"/>
          <p:cNvSpPr txBox="1"/>
          <p:nvPr/>
        </p:nvSpPr>
        <p:spPr>
          <a:xfrm>
            <a:off x="5052173" y="325789"/>
            <a:ext cx="14884097" cy="16721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57200">
              <a:tabLst>
                <a:tab pos="457200" algn="l"/>
              </a:tabLst>
              <a:defRPr b="1" sz="5500">
                <a:solidFill>
                  <a:srgbClr val="000000"/>
                </a:solidFill>
                <a:latin typeface="Times New Roman"/>
                <a:ea typeface="Times New Roman"/>
                <a:cs typeface="Times New Roman"/>
                <a:sym typeface="Times New Roman"/>
              </a:defRPr>
            </a:lvl1pPr>
          </a:lstStyle>
          <a:p>
            <a:pPr/>
            <a:r>
              <a:t>Les réseaux de chemins de fer américains en 1918</a:t>
            </a:r>
            <a:endParaRPr b="0"/>
          </a:p>
        </p:txBody>
      </p:sp>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pic>
        <p:nvPicPr>
          <p:cNvPr id="414" name="image.png" descr="image.png"/>
          <p:cNvPicPr>
            <a:picLocks noChangeAspect="1"/>
          </p:cNvPicPr>
          <p:nvPr/>
        </p:nvPicPr>
        <p:blipFill>
          <a:blip r:embed="rId3">
            <a:extLst/>
          </a:blip>
          <a:stretch>
            <a:fillRect/>
          </a:stretch>
        </p:blipFill>
        <p:spPr>
          <a:xfrm>
            <a:off x="3457575" y="504825"/>
            <a:ext cx="17468850" cy="1283335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