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re">
    <p:spTree>
      <p:nvGrpSpPr>
        <p:cNvPr id="1" name=""/>
        <p:cNvGrpSpPr/>
        <p:nvPr/>
      </p:nvGrpSpPr>
      <p:grpSpPr>
        <a:xfrm>
          <a:off x="0" y="0"/>
          <a:ext cx="0" cy="0"/>
          <a:chOff x="0" y="0"/>
          <a:chExt cx="0" cy="0"/>
        </a:xfrm>
      </p:grpSpPr>
      <p:sp>
        <p:nvSpPr>
          <p:cNvPr id="11" name="Auteur et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Auteur et date</a:t>
            </a:r>
          </a:p>
        </p:txBody>
      </p:sp>
      <p:sp>
        <p:nvSpPr>
          <p:cNvPr id="12" name="Titre de la présentation"/>
          <p:cNvSpPr txBox="1"/>
          <p:nvPr>
            <p:ph type="title" hasCustomPrompt="1"/>
          </p:nvPr>
        </p:nvSpPr>
        <p:spPr>
          <a:xfrm>
            <a:off x="1206496" y="2574991"/>
            <a:ext cx="21971004" cy="4648201"/>
          </a:xfrm>
          <a:prstGeom prst="rect">
            <a:avLst/>
          </a:prstGeom>
        </p:spPr>
        <p:txBody>
          <a:bodyPr anchor="b"/>
          <a:lstStyle>
            <a:lvl1pPr>
              <a:defRPr spc="-232" sz="11600"/>
            </a:lvl1pPr>
          </a:lstStyle>
          <a:p>
            <a:pPr/>
            <a:r>
              <a:t>Titre de la présentation</a:t>
            </a:r>
          </a:p>
        </p:txBody>
      </p:sp>
      <p:sp>
        <p:nvSpPr>
          <p:cNvPr id="13" name="Texte niveau 1…"/>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Sous-titre de la présentation</a:t>
            </a:r>
          </a:p>
          <a:p>
            <a:pPr lvl="1"/>
            <a:r>
              <a:t/>
            </a:r>
          </a:p>
          <a:p>
            <a:pPr lvl="2"/>
            <a:r>
              <a:t/>
            </a:r>
          </a:p>
          <a:p>
            <a:pPr lvl="3"/>
            <a:r>
              <a:t/>
            </a:r>
          </a:p>
          <a:p>
            <a:pPr lvl="4"/>
            <a:r>
              <a:t/>
            </a:r>
          </a:p>
        </p:txBody>
      </p:sp>
      <p:sp>
        <p:nvSpPr>
          <p:cNvPr id="1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éclaration">
    <p:spTree>
      <p:nvGrpSpPr>
        <p:cNvPr id="1" name=""/>
        <p:cNvGrpSpPr/>
        <p:nvPr/>
      </p:nvGrpSpPr>
      <p:grpSpPr>
        <a:xfrm>
          <a:off x="0" y="0"/>
          <a:ext cx="0" cy="0"/>
          <a:chOff x="0" y="0"/>
          <a:chExt cx="0" cy="0"/>
        </a:xfrm>
      </p:grpSpPr>
      <p:sp>
        <p:nvSpPr>
          <p:cNvPr id="98" name="Texte niveau 1…"/>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Déclaration</a:t>
            </a:r>
          </a:p>
          <a:p>
            <a:pPr lvl="1"/>
            <a:r>
              <a:t/>
            </a:r>
          </a:p>
          <a:p>
            <a:pPr lvl="2"/>
            <a:r>
              <a:t/>
            </a:r>
          </a:p>
          <a:p>
            <a:pPr lvl="3"/>
            <a:r>
              <a:t/>
            </a:r>
          </a:p>
          <a:p>
            <a:pPr lvl="4"/>
            <a:r>
              <a:t/>
            </a:r>
          </a:p>
        </p:txBody>
      </p:sp>
      <p:sp>
        <p:nvSpPr>
          <p:cNvPr id="99"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ait important">
    <p:spTree>
      <p:nvGrpSpPr>
        <p:cNvPr id="1" name=""/>
        <p:cNvGrpSpPr/>
        <p:nvPr/>
      </p:nvGrpSpPr>
      <p:grpSpPr>
        <a:xfrm>
          <a:off x="0" y="0"/>
          <a:ext cx="0" cy="0"/>
          <a:chOff x="0" y="0"/>
          <a:chExt cx="0" cy="0"/>
        </a:xfrm>
      </p:grpSpPr>
      <p:sp>
        <p:nvSpPr>
          <p:cNvPr id="106" name="Texte niveau 1…"/>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100 %</a:t>
            </a:r>
          </a:p>
          <a:p>
            <a:pPr lvl="1"/>
            <a:r>
              <a:t/>
            </a:r>
          </a:p>
          <a:p>
            <a:pPr lvl="2"/>
            <a:r>
              <a:t/>
            </a:r>
          </a:p>
          <a:p>
            <a:pPr lvl="3"/>
            <a:r>
              <a:t/>
            </a:r>
          </a:p>
          <a:p>
            <a:pPr lvl="4"/>
            <a:r>
              <a:t/>
            </a:r>
          </a:p>
        </p:txBody>
      </p:sp>
      <p:sp>
        <p:nvSpPr>
          <p:cNvPr id="107" name="Données clés"/>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Données clés</a:t>
            </a:r>
          </a:p>
        </p:txBody>
      </p:sp>
      <p:sp>
        <p:nvSpPr>
          <p:cNvPr id="10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tion">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Texte niveau 1…"/>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 Citation notable »</a:t>
            </a:r>
          </a:p>
          <a:p>
            <a:pPr lvl="1"/>
            <a:r>
              <a:t/>
            </a:r>
          </a:p>
          <a:p>
            <a:pPr lvl="2"/>
            <a:r>
              <a:t/>
            </a:r>
          </a:p>
          <a:p>
            <a:pPr lvl="3"/>
            <a:r>
              <a:t/>
            </a:r>
          </a:p>
          <a:p>
            <a:pPr lvl="4"/>
            <a:r>
              <a:t/>
            </a:r>
          </a:p>
        </p:txBody>
      </p:sp>
      <p:sp>
        <p:nvSpPr>
          <p:cNvPr id="11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photos">
    <p:spTree>
      <p:nvGrpSpPr>
        <p:cNvPr id="1" name=""/>
        <p:cNvGrpSpPr/>
        <p:nvPr/>
      </p:nvGrpSpPr>
      <p:grpSpPr>
        <a:xfrm>
          <a:off x="0" y="0"/>
          <a:ext cx="0" cy="0"/>
          <a:chOff x="0" y="0"/>
          <a:chExt cx="0" cy="0"/>
        </a:xfrm>
      </p:grpSpPr>
      <p:sp>
        <p:nvSpPr>
          <p:cNvPr id="124" name="Bol de salade avec du riz frit, des œufs durs et des baguette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Bol avec des beignets de saumon, de la salade et du houmo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Bol de pâtes pappardelle avec du beurre maître d’hôtel, des noisettes grillées et des lamelles de parmesan"/>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l de salade avec du riz frit, des œufs durs et des baguette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Numéro de diapositive"/>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erge">
    <p:spTree>
      <p:nvGrpSpPr>
        <p:cNvPr id="1" name=""/>
        <p:cNvGrpSpPr/>
        <p:nvPr/>
      </p:nvGrpSpPr>
      <p:grpSpPr>
        <a:xfrm>
          <a:off x="0" y="0"/>
          <a:ext cx="0" cy="0"/>
          <a:chOff x="0" y="0"/>
          <a:chExt cx="0" cy="0"/>
        </a:xfrm>
      </p:grpSpPr>
      <p:sp>
        <p:nvSpPr>
          <p:cNvPr id="14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hoto">
    <p:spTree>
      <p:nvGrpSpPr>
        <p:cNvPr id="1" name=""/>
        <p:cNvGrpSpPr/>
        <p:nvPr/>
      </p:nvGrpSpPr>
      <p:grpSpPr>
        <a:xfrm>
          <a:off x="0" y="0"/>
          <a:ext cx="0" cy="0"/>
          <a:chOff x="0" y="0"/>
          <a:chExt cx="0" cy="0"/>
        </a:xfrm>
      </p:grpSpPr>
      <p:sp>
        <p:nvSpPr>
          <p:cNvPr id="21" name="Avocats et citrons vert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Titre de la présentation"/>
          <p:cNvSpPr txBox="1"/>
          <p:nvPr>
            <p:ph type="title" hasCustomPrompt="1"/>
          </p:nvPr>
        </p:nvSpPr>
        <p:spPr>
          <a:xfrm>
            <a:off x="1206500" y="7124700"/>
            <a:ext cx="21971000" cy="4648200"/>
          </a:xfrm>
          <a:prstGeom prst="rect">
            <a:avLst/>
          </a:prstGeom>
        </p:spPr>
        <p:txBody>
          <a:bodyPr anchor="b"/>
          <a:lstStyle>
            <a:lvl1pPr>
              <a:defRPr spc="-232" sz="11600"/>
            </a:lvl1pPr>
          </a:lstStyle>
          <a:p>
            <a:pPr/>
            <a:r>
              <a:t>Titre de la présentation</a:t>
            </a:r>
          </a:p>
        </p:txBody>
      </p:sp>
      <p:sp>
        <p:nvSpPr>
          <p:cNvPr id="23" name="Auteur et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Auteur et date</a:t>
            </a:r>
          </a:p>
        </p:txBody>
      </p:sp>
      <p:sp>
        <p:nvSpPr>
          <p:cNvPr id="24" name="Texte niveau 1…"/>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Sous-titre de la présentation</a:t>
            </a:r>
          </a:p>
          <a:p>
            <a:pPr lvl="1"/>
            <a:r>
              <a:t/>
            </a:r>
          </a:p>
          <a:p>
            <a:pPr lvl="2"/>
            <a:r>
              <a:t/>
            </a:r>
          </a:p>
          <a:p>
            <a:pPr lvl="3"/>
            <a:r>
              <a:t/>
            </a:r>
          </a:p>
          <a:p>
            <a:pPr lvl="4"/>
            <a:r>
              <a:t/>
            </a:r>
          </a:p>
        </p:txBody>
      </p:sp>
      <p:sp>
        <p:nvSpPr>
          <p:cNvPr id="2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utre titre et photo">
    <p:spTree>
      <p:nvGrpSpPr>
        <p:cNvPr id="1" name=""/>
        <p:cNvGrpSpPr/>
        <p:nvPr/>
      </p:nvGrpSpPr>
      <p:grpSpPr>
        <a:xfrm>
          <a:off x="0" y="0"/>
          <a:ext cx="0" cy="0"/>
          <a:chOff x="0" y="0"/>
          <a:chExt cx="0" cy="0"/>
        </a:xfrm>
      </p:grpSpPr>
      <p:sp>
        <p:nvSpPr>
          <p:cNvPr id="32" name="Bol avec des beignets de saumon, de la salade et du houmo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Titre de diapositive"/>
          <p:cNvSpPr txBox="1"/>
          <p:nvPr>
            <p:ph type="title" hasCustomPrompt="1"/>
          </p:nvPr>
        </p:nvSpPr>
        <p:spPr>
          <a:xfrm>
            <a:off x="1206500" y="1270000"/>
            <a:ext cx="9779000" cy="5882273"/>
          </a:xfrm>
          <a:prstGeom prst="rect">
            <a:avLst/>
          </a:prstGeom>
        </p:spPr>
        <p:txBody>
          <a:bodyPr anchor="b"/>
          <a:lstStyle/>
          <a:p>
            <a:pPr/>
            <a:r>
              <a:t>Titre de diapositive</a:t>
            </a:r>
          </a:p>
        </p:txBody>
      </p:sp>
      <p:sp>
        <p:nvSpPr>
          <p:cNvPr id="34" name="Texte niveau 1…"/>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Sous-titre de diapositive</a:t>
            </a:r>
          </a:p>
          <a:p>
            <a:pPr lvl="1"/>
            <a:r>
              <a:t/>
            </a:r>
          </a:p>
          <a:p>
            <a:pPr lvl="2"/>
            <a:r>
              <a:t/>
            </a:r>
          </a:p>
          <a:p>
            <a:pPr lvl="3"/>
            <a:r>
              <a:t/>
            </a:r>
          </a:p>
          <a:p>
            <a:pPr lvl="4"/>
            <a:r>
              <a:t/>
            </a:r>
          </a:p>
        </p:txBody>
      </p:sp>
      <p:sp>
        <p:nvSpPr>
          <p:cNvPr id="35" name="Numéro de diapositive"/>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p:spTree>
      <p:nvGrpSpPr>
        <p:cNvPr id="1" name=""/>
        <p:cNvGrpSpPr/>
        <p:nvPr/>
      </p:nvGrpSpPr>
      <p:grpSpPr>
        <a:xfrm>
          <a:off x="0" y="0"/>
          <a:ext cx="0" cy="0"/>
          <a:chOff x="0" y="0"/>
          <a:chExt cx="0" cy="0"/>
        </a:xfrm>
      </p:grpSpPr>
      <p:sp>
        <p:nvSpPr>
          <p:cNvPr id="42" name="Titre de diapositive"/>
          <p:cNvSpPr txBox="1"/>
          <p:nvPr>
            <p:ph type="title" hasCustomPrompt="1"/>
          </p:nvPr>
        </p:nvSpPr>
        <p:spPr>
          <a:prstGeom prst="rect">
            <a:avLst/>
          </a:prstGeom>
        </p:spPr>
        <p:txBody>
          <a:bodyPr/>
          <a:lstStyle/>
          <a:p>
            <a:pPr/>
            <a:r>
              <a:t>Titre de diapositive</a:t>
            </a:r>
          </a:p>
        </p:txBody>
      </p:sp>
      <p:sp>
        <p:nvSpPr>
          <p:cNvPr id="43" name="Sous-titre de diapositiv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Sous-titre de diapositive</a:t>
            </a:r>
          </a:p>
        </p:txBody>
      </p:sp>
      <p:sp>
        <p:nvSpPr>
          <p:cNvPr id="44" name="Texte niveau 1…"/>
          <p:cNvSpPr txBox="1"/>
          <p:nvPr>
            <p:ph type="body" idx="1" hasCustomPrompt="1"/>
          </p:nvPr>
        </p:nvSpPr>
        <p:spPr>
          <a:prstGeom prst="rect">
            <a:avLst/>
          </a:prstGeom>
        </p:spPr>
        <p:txBody>
          <a:bodyPr/>
          <a:lstStyle/>
          <a:p>
            <a:pPr/>
            <a:r>
              <a:t>Texte de puce de diapositive</a:t>
            </a:r>
          </a:p>
          <a:p>
            <a:pPr lvl="1"/>
            <a:r>
              <a:t/>
            </a:r>
          </a:p>
          <a:p>
            <a:pPr lvl="2"/>
            <a:r>
              <a:t/>
            </a:r>
          </a:p>
          <a:p>
            <a:pPr lvl="3"/>
            <a:r>
              <a:t/>
            </a:r>
          </a:p>
          <a:p>
            <a:pPr lvl="4"/>
            <a:r>
              <a:t/>
            </a:r>
          </a:p>
        </p:txBody>
      </p:sp>
      <p:sp>
        <p:nvSpPr>
          <p:cNvPr id="4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ces">
    <p:spTree>
      <p:nvGrpSpPr>
        <p:cNvPr id="1" name=""/>
        <p:cNvGrpSpPr/>
        <p:nvPr/>
      </p:nvGrpSpPr>
      <p:grpSpPr>
        <a:xfrm>
          <a:off x="0" y="0"/>
          <a:ext cx="0" cy="0"/>
          <a:chOff x="0" y="0"/>
          <a:chExt cx="0" cy="0"/>
        </a:xfrm>
      </p:grpSpPr>
      <p:sp>
        <p:nvSpPr>
          <p:cNvPr id="52" name="Texte niveau 1…"/>
          <p:cNvSpPr txBox="1"/>
          <p:nvPr>
            <p:ph type="body" idx="1" hasCustomPrompt="1"/>
          </p:nvPr>
        </p:nvSpPr>
        <p:spPr>
          <a:prstGeom prst="rect">
            <a:avLst/>
          </a:prstGeom>
        </p:spPr>
        <p:txBody>
          <a:bodyPr numCol="2" spcCol="1098550"/>
          <a:lstStyle/>
          <a:p>
            <a:pPr/>
            <a:r>
              <a:t>Texte de puce de diapositive</a:t>
            </a:r>
          </a:p>
          <a:p>
            <a:pPr lvl="1"/>
            <a:r>
              <a:t/>
            </a:r>
          </a:p>
          <a:p>
            <a:pPr lvl="2"/>
            <a:r>
              <a:t/>
            </a:r>
          </a:p>
          <a:p>
            <a:pPr lvl="3"/>
            <a:r>
              <a:t/>
            </a:r>
          </a:p>
          <a:p>
            <a:pPr lvl="4"/>
            <a:r>
              <a:t/>
            </a:r>
          </a:p>
        </p:txBody>
      </p:sp>
      <p:sp>
        <p:nvSpPr>
          <p:cNvPr id="5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uces et photo">
    <p:spTree>
      <p:nvGrpSpPr>
        <p:cNvPr id="1" name=""/>
        <p:cNvGrpSpPr/>
        <p:nvPr/>
      </p:nvGrpSpPr>
      <p:grpSpPr>
        <a:xfrm>
          <a:off x="0" y="0"/>
          <a:ext cx="0" cy="0"/>
          <a:chOff x="0" y="0"/>
          <a:chExt cx="0" cy="0"/>
        </a:xfrm>
      </p:grpSpPr>
      <p:sp>
        <p:nvSpPr>
          <p:cNvPr id="60" name="Sous-titre de diapositiv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Sous-titre de diapositive</a:t>
            </a:r>
          </a:p>
        </p:txBody>
      </p:sp>
      <p:sp>
        <p:nvSpPr>
          <p:cNvPr id="61" name="Texte niveau 1…"/>
          <p:cNvSpPr txBox="1"/>
          <p:nvPr>
            <p:ph type="body" sz="half" idx="1" hasCustomPrompt="1"/>
          </p:nvPr>
        </p:nvSpPr>
        <p:spPr>
          <a:xfrm>
            <a:off x="1206500" y="4248504"/>
            <a:ext cx="9779000" cy="8256630"/>
          </a:xfrm>
          <a:prstGeom prst="rect">
            <a:avLst/>
          </a:prstGeom>
        </p:spPr>
        <p:txBody>
          <a:bodyPr/>
          <a:lstStyle/>
          <a:p>
            <a:pPr/>
            <a:r>
              <a:t>Texte de puce de diapositive</a:t>
            </a:r>
          </a:p>
          <a:p>
            <a:pPr lvl="1"/>
            <a:r>
              <a:t/>
            </a:r>
          </a:p>
          <a:p>
            <a:pPr lvl="2"/>
            <a:r>
              <a:t/>
            </a:r>
          </a:p>
          <a:p>
            <a:pPr lvl="3"/>
            <a:r>
              <a:t/>
            </a:r>
          </a:p>
          <a:p>
            <a:pPr lvl="4"/>
            <a:r>
              <a:t/>
            </a:r>
          </a:p>
        </p:txBody>
      </p:sp>
      <p:sp>
        <p:nvSpPr>
          <p:cNvPr id="62" name="Bol de pâtes pappardelle avec du beurre maître d’hôtel, des noisettes grillées et des lamelles de parmesan"/>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Titre de diapositive"/>
          <p:cNvSpPr txBox="1"/>
          <p:nvPr>
            <p:ph type="title" hasCustomPrompt="1"/>
          </p:nvPr>
        </p:nvSpPr>
        <p:spPr>
          <a:xfrm>
            <a:off x="1206500" y="1079500"/>
            <a:ext cx="9779000" cy="1435100"/>
          </a:xfrm>
          <a:prstGeom prst="rect">
            <a:avLst/>
          </a:prstGeom>
        </p:spPr>
        <p:txBody>
          <a:bodyPr/>
          <a:lstStyle/>
          <a:p>
            <a:pPr/>
            <a:r>
              <a:t>Titre de diapositive</a:t>
            </a:r>
          </a:p>
        </p:txBody>
      </p:sp>
      <p:sp>
        <p:nvSpPr>
          <p:cNvPr id="6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Titre de section"/>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Titre de section</a:t>
            </a:r>
          </a:p>
        </p:txBody>
      </p:sp>
      <p:sp>
        <p:nvSpPr>
          <p:cNvPr id="72" name="Numéro de diapositive"/>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seulement">
    <p:spTree>
      <p:nvGrpSpPr>
        <p:cNvPr id="1" name=""/>
        <p:cNvGrpSpPr/>
        <p:nvPr/>
      </p:nvGrpSpPr>
      <p:grpSpPr>
        <a:xfrm>
          <a:off x="0" y="0"/>
          <a:ext cx="0" cy="0"/>
          <a:chOff x="0" y="0"/>
          <a:chExt cx="0" cy="0"/>
        </a:xfrm>
      </p:grpSpPr>
      <p:sp>
        <p:nvSpPr>
          <p:cNvPr id="79" name="Titre de diapositive"/>
          <p:cNvSpPr txBox="1"/>
          <p:nvPr>
            <p:ph type="title" hasCustomPrompt="1"/>
          </p:nvPr>
        </p:nvSpPr>
        <p:spPr>
          <a:xfrm>
            <a:off x="1206500" y="1079500"/>
            <a:ext cx="21971000" cy="1434949"/>
          </a:xfrm>
          <a:prstGeom prst="rect">
            <a:avLst/>
          </a:prstGeom>
        </p:spPr>
        <p:txBody>
          <a:bodyPr/>
          <a:lstStyle/>
          <a:p>
            <a:pPr/>
            <a:r>
              <a:t>Titre de diapositive</a:t>
            </a:r>
          </a:p>
        </p:txBody>
      </p:sp>
      <p:sp>
        <p:nvSpPr>
          <p:cNvPr id="80" name="Sous-titre de diapositiv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Sous-titre de diapositive</a:t>
            </a:r>
          </a:p>
        </p:txBody>
      </p:sp>
      <p:sp>
        <p:nvSpPr>
          <p:cNvPr id="8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rdre du jour">
    <p:spTree>
      <p:nvGrpSpPr>
        <p:cNvPr id="1" name=""/>
        <p:cNvGrpSpPr/>
        <p:nvPr/>
      </p:nvGrpSpPr>
      <p:grpSpPr>
        <a:xfrm>
          <a:off x="0" y="0"/>
          <a:ext cx="0" cy="0"/>
          <a:chOff x="0" y="0"/>
          <a:chExt cx="0" cy="0"/>
        </a:xfrm>
      </p:grpSpPr>
      <p:sp>
        <p:nvSpPr>
          <p:cNvPr id="88" name="Titre de l’ordre du jour"/>
          <p:cNvSpPr txBox="1"/>
          <p:nvPr>
            <p:ph type="title" hasCustomPrompt="1"/>
          </p:nvPr>
        </p:nvSpPr>
        <p:spPr>
          <a:xfrm>
            <a:off x="1206500" y="1079500"/>
            <a:ext cx="21971000" cy="1435100"/>
          </a:xfrm>
          <a:prstGeom prst="rect">
            <a:avLst/>
          </a:prstGeom>
        </p:spPr>
        <p:txBody>
          <a:bodyPr/>
          <a:lstStyle/>
          <a:p>
            <a:pPr/>
            <a:r>
              <a:t>Titre de l’ordre du jour</a:t>
            </a:r>
          </a:p>
        </p:txBody>
      </p:sp>
      <p:sp>
        <p:nvSpPr>
          <p:cNvPr id="89" name="Sous-titre de l’ordre du jour"/>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Sous-titre de l’ordre du jour</a:t>
            </a:r>
          </a:p>
        </p:txBody>
      </p:sp>
      <p:sp>
        <p:nvSpPr>
          <p:cNvPr id="90" name="Texte niveau 1…"/>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Rubriques de l’ordre du jour</a:t>
            </a:r>
          </a:p>
          <a:p>
            <a:pPr lvl="1"/>
            <a:r>
              <a:t/>
            </a:r>
          </a:p>
          <a:p>
            <a:pPr lvl="2"/>
            <a:r>
              <a:t/>
            </a:r>
          </a:p>
          <a:p>
            <a:pPr lvl="3"/>
            <a:r>
              <a:t/>
            </a:r>
          </a:p>
          <a:p>
            <a:pPr lvl="4"/>
            <a:r>
              <a:t/>
            </a:r>
          </a:p>
        </p:txBody>
      </p:sp>
      <p:sp>
        <p:nvSpPr>
          <p:cNvPr id="9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re de diapositiv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Titre de diapositive</a:t>
            </a:r>
          </a:p>
        </p:txBody>
      </p:sp>
      <p:sp>
        <p:nvSpPr>
          <p:cNvPr id="3" name="Texte niveau 1…"/>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Texte de puce de diapositive</a:t>
            </a:r>
          </a:p>
          <a:p>
            <a:pPr lvl="1"/>
            <a:r>
              <a:t/>
            </a:r>
          </a:p>
          <a:p>
            <a:pPr lvl="2"/>
            <a:r>
              <a:t/>
            </a:r>
          </a:p>
          <a:p>
            <a:pPr lvl="3"/>
            <a:r>
              <a:t/>
            </a:r>
          </a:p>
          <a:p>
            <a:pPr lvl="4"/>
            <a:r>
              <a:t/>
            </a:r>
          </a:p>
        </p:txBody>
      </p:sp>
      <p:sp>
        <p:nvSpPr>
          <p:cNvPr id="4" name="Numéro de diapositive"/>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tif"/><Relationship Id="rId3" Type="http://schemas.openxmlformats.org/officeDocument/2006/relationships/image" Target="../media/image14.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tif"/><Relationship Id="rId3" Type="http://schemas.openxmlformats.org/officeDocument/2006/relationships/image" Target="../media/image18.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tif"/><Relationship Id="rId3" Type="http://schemas.openxmlformats.org/officeDocument/2006/relationships/image" Target="../media/image27.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8.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9.tif"/><Relationship Id="rId3" Type="http://schemas.openxmlformats.org/officeDocument/2006/relationships/image" Target="../media/image30.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3.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4.tif"/><Relationship Id="rId3" Type="http://schemas.openxmlformats.org/officeDocument/2006/relationships/image" Target="../media/image35.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6.tif"/><Relationship Id="rId3" Type="http://schemas.openxmlformats.org/officeDocument/2006/relationships/image" Target="../media/image37.tif"/><Relationship Id="rId4" Type="http://schemas.openxmlformats.org/officeDocument/2006/relationships/image" Target="../media/image38.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9.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0.tif"/><Relationship Id="rId3" Type="http://schemas.openxmlformats.org/officeDocument/2006/relationships/image" Target="../media/image41.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2.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3.tif"/><Relationship Id="rId3" Type="http://schemas.openxmlformats.org/officeDocument/2006/relationships/image" Target="../media/image44.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5.tif"/><Relationship Id="rId3" Type="http://schemas.openxmlformats.org/officeDocument/2006/relationships/image" Target="../media/image46.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7.tif"/><Relationship Id="rId3" Type="http://schemas.openxmlformats.org/officeDocument/2006/relationships/image" Target="../media/image48.tif"/><Relationship Id="rId4" Type="http://schemas.openxmlformats.org/officeDocument/2006/relationships/image" Target="../media/image49.tif"/><Relationship Id="rId5" Type="http://schemas.openxmlformats.org/officeDocument/2006/relationships/image" Target="../media/image50.tif"/></Relationships>

</file>

<file path=ppt/slides/_rels/slide3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1.tif"/><Relationship Id="rId3" Type="http://schemas.openxmlformats.org/officeDocument/2006/relationships/image" Target="../media/image52.tif"/></Relationships>

</file>

<file path=ppt/slides/_rels/slide3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3.tif"/><Relationship Id="rId3" Type="http://schemas.openxmlformats.org/officeDocument/2006/relationships/image" Target="../media/image54.tif"/><Relationship Id="rId4" Type="http://schemas.openxmlformats.org/officeDocument/2006/relationships/image" Target="../media/image55.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6.tif"/><Relationship Id="rId4" Type="http://schemas.openxmlformats.org/officeDocument/2006/relationships/image" Target="../media/image7.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6.tif"/></Relationships>

</file>

<file path=ppt/slides/_rels/slide4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7.t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8.t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9.tif"/><Relationship Id="rId3" Type="http://schemas.openxmlformats.org/officeDocument/2006/relationships/image" Target="../media/image60.t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1.tif"/><Relationship Id="rId3" Type="http://schemas.openxmlformats.org/officeDocument/2006/relationships/image" Target="../media/image62.t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3.t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4.tif"/><Relationship Id="rId3" Type="http://schemas.openxmlformats.org/officeDocument/2006/relationships/image" Target="../media/image65.tif"/></Relationships>

</file>

<file path=ppt/slides/_rels/slide4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6.tif"/></Relationships>

</file>

<file path=ppt/slides/_rels/slide4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7.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8.tif"/></Relationships>

</file>

<file path=ppt/slides/_rels/slide5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9.tif"/></Relationships>

</file>

<file path=ppt/slides/_rels/slide5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0.tif"/></Relationships>

</file>

<file path=ppt/slides/_rels/slide5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1.tif"/></Relationships>

</file>

<file path=ppt/slides/_rels/slide5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2.tif"/></Relationships>

</file>

<file path=ppt/slides/_rels/slide5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3.tif"/><Relationship Id="rId3" Type="http://schemas.openxmlformats.org/officeDocument/2006/relationships/image" Target="../media/image74.tif"/></Relationships>

</file>

<file path=ppt/slides/_rels/slide5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5.tif"/><Relationship Id="rId3" Type="http://schemas.openxmlformats.org/officeDocument/2006/relationships/image" Target="../media/image76.tif"/></Relationships>

</file>

<file path=ppt/slides/_rels/slide5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7.tif"/><Relationship Id="rId3" Type="http://schemas.openxmlformats.org/officeDocument/2006/relationships/image" Target="../media/image78.tif"/></Relationships>

</file>

<file path=ppt/slides/_rels/slide5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9.tif"/><Relationship Id="rId3" Type="http://schemas.openxmlformats.org/officeDocument/2006/relationships/image" Target="../media/image80.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1.tif"/></Relationships>

</file>

<file path=ppt/slides/_rels/slide6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2.tif"/></Relationships>

</file>

<file path=ppt/slides/_rels/slide6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3.tif"/></Relationships>

</file>

<file path=ppt/slides/_rels/slide6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4.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Les ressources en eau, un enjeu stratégique"/>
          <p:cNvSpPr txBox="1"/>
          <p:nvPr/>
        </p:nvSpPr>
        <p:spPr>
          <a:xfrm>
            <a:off x="5132486" y="5947085"/>
            <a:ext cx="14119028" cy="18218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1" sz="6000">
                <a:solidFill>
                  <a:srgbClr val="000000"/>
                </a:solidFill>
                <a:latin typeface="Times New Roman"/>
                <a:ea typeface="Times New Roman"/>
                <a:cs typeface="Times New Roman"/>
                <a:sym typeface="Times New Roman"/>
              </a:defRPr>
            </a:lvl1pPr>
          </a:lstStyle>
          <a:p>
            <a:pPr/>
            <a:r>
              <a:t>Les ressources en eau, un enjeu stratégique</a:t>
            </a:r>
            <a:endParaRPr b="0"/>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Image" descr="Image"/>
          <p:cNvPicPr>
            <a:picLocks noChangeAspect="1"/>
          </p:cNvPicPr>
          <p:nvPr/>
        </p:nvPicPr>
        <p:blipFill>
          <a:blip r:embed="rId2">
            <a:extLst/>
          </a:blip>
          <a:stretch>
            <a:fillRect/>
          </a:stretch>
        </p:blipFill>
        <p:spPr>
          <a:xfrm>
            <a:off x="8997057" y="-1"/>
            <a:ext cx="15874112" cy="13716001"/>
          </a:xfrm>
          <a:prstGeom prst="rect">
            <a:avLst/>
          </a:prstGeom>
          <a:ln w="12700">
            <a:miter lim="400000"/>
          </a:ln>
        </p:spPr>
      </p:pic>
      <p:sp>
        <p:nvSpPr>
          <p:cNvPr id="177" name="Liste de pays par ressources totales en eau renouvelable"/>
          <p:cNvSpPr txBox="1"/>
          <p:nvPr/>
        </p:nvSpPr>
        <p:spPr>
          <a:xfrm>
            <a:off x="539902" y="1046854"/>
            <a:ext cx="8296371" cy="39634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600"/>
              </a:spcBef>
              <a:defRPr b="1" sz="6000">
                <a:solidFill>
                  <a:srgbClr val="000000"/>
                </a:solidFill>
                <a:latin typeface="Times Roman"/>
                <a:ea typeface="Times Roman"/>
                <a:cs typeface="Times Roman"/>
                <a:sym typeface="Times Roman"/>
              </a:defRPr>
            </a:lvl1pPr>
          </a:lstStyle>
          <a:p>
            <a:pPr/>
            <a:r>
              <a:t>Liste de pays par ressources totales en eau renouvelable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a:extLst/>
          </a:blip>
          <a:stretch>
            <a:fillRect/>
          </a:stretch>
        </p:blipFill>
        <p:spPr>
          <a:xfrm>
            <a:off x="1308509" y="1070868"/>
            <a:ext cx="21766982" cy="11574264"/>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Image" descr="Image"/>
          <p:cNvPicPr>
            <a:picLocks noChangeAspect="1"/>
          </p:cNvPicPr>
          <p:nvPr/>
        </p:nvPicPr>
        <p:blipFill>
          <a:blip r:embed="rId2">
            <a:extLst/>
          </a:blip>
          <a:stretch>
            <a:fillRect/>
          </a:stretch>
        </p:blipFill>
        <p:spPr>
          <a:xfrm>
            <a:off x="1097359" y="3123492"/>
            <a:ext cx="15322149" cy="7469016"/>
          </a:xfrm>
          <a:prstGeom prst="rect">
            <a:avLst/>
          </a:prstGeom>
          <a:ln w="12700">
            <a:miter lim="400000"/>
          </a:ln>
        </p:spPr>
      </p:pic>
      <p:pic>
        <p:nvPicPr>
          <p:cNvPr id="182" name="Image" descr="Image"/>
          <p:cNvPicPr>
            <a:picLocks noChangeAspect="1"/>
          </p:cNvPicPr>
          <p:nvPr/>
        </p:nvPicPr>
        <p:blipFill>
          <a:blip r:embed="rId3">
            <a:extLst/>
          </a:blip>
          <a:stretch>
            <a:fillRect/>
          </a:stretch>
        </p:blipFill>
        <p:spPr>
          <a:xfrm>
            <a:off x="16567233" y="2187542"/>
            <a:ext cx="7556501" cy="10147301"/>
          </a:xfrm>
          <a:prstGeom prst="rect">
            <a:avLst/>
          </a:prstGeom>
          <a:ln w="12700">
            <a:miter lim="400000"/>
          </a:ln>
        </p:spPr>
      </p:pic>
      <p:sp>
        <p:nvSpPr>
          <p:cNvPr id="183" name="L’inégale répartition de l’eau au Brésil"/>
          <p:cNvSpPr txBox="1"/>
          <p:nvPr/>
        </p:nvSpPr>
        <p:spPr>
          <a:xfrm>
            <a:off x="4944659" y="597732"/>
            <a:ext cx="12679488"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400"/>
              </a:spcBef>
              <a:defRPr b="1" sz="6000">
                <a:solidFill>
                  <a:srgbClr val="000000"/>
                </a:solidFill>
                <a:latin typeface="Times Roman"/>
                <a:ea typeface="Times Roman"/>
                <a:cs typeface="Times Roman"/>
                <a:sym typeface="Times Roman"/>
              </a:defRPr>
            </a:lvl1pPr>
          </a:lstStyle>
          <a:p>
            <a:pPr/>
            <a:r>
              <a:t>L’inégale répartition de l’eau au Brésil</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Image" descr="Image"/>
          <p:cNvPicPr>
            <a:picLocks noChangeAspect="1"/>
          </p:cNvPicPr>
          <p:nvPr/>
        </p:nvPicPr>
        <p:blipFill>
          <a:blip r:embed="rId2">
            <a:extLst/>
          </a:blip>
          <a:stretch>
            <a:fillRect/>
          </a:stretch>
        </p:blipFill>
        <p:spPr>
          <a:xfrm>
            <a:off x="4241362" y="1839257"/>
            <a:ext cx="14666643" cy="10767042"/>
          </a:xfrm>
          <a:prstGeom prst="rect">
            <a:avLst/>
          </a:prstGeom>
          <a:ln w="12700">
            <a:miter lim="400000"/>
          </a:ln>
        </p:spPr>
      </p:pic>
      <p:sp>
        <p:nvSpPr>
          <p:cNvPr id="186" name="Prélèvements mondiaux d'eau au cours du XXe siècle, en km3/an"/>
          <p:cNvSpPr txBox="1"/>
          <p:nvPr/>
        </p:nvSpPr>
        <p:spPr>
          <a:xfrm>
            <a:off x="1572890" y="402307"/>
            <a:ext cx="21238221" cy="18853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6000">
                <a:solidFill>
                  <a:srgbClr val="000000"/>
                </a:solidFill>
                <a:latin typeface="Times New Roman"/>
                <a:ea typeface="Times New Roman"/>
                <a:cs typeface="Times New Roman"/>
                <a:sym typeface="Times New Roman"/>
              </a:defRPr>
            </a:pPr>
            <a:r>
              <a:t>Prélèvements mondiaux d'eau au cours du XXe siècle, en km</a:t>
            </a:r>
            <a:r>
              <a:rPr baseline="8333"/>
              <a:t>3</a:t>
            </a:r>
            <a:r>
              <a:t>/an</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Image" descr="Image"/>
          <p:cNvPicPr>
            <a:picLocks noChangeAspect="1"/>
          </p:cNvPicPr>
          <p:nvPr/>
        </p:nvPicPr>
        <p:blipFill>
          <a:blip r:embed="rId2">
            <a:extLst/>
          </a:blip>
          <a:stretch>
            <a:fillRect/>
          </a:stretch>
        </p:blipFill>
        <p:spPr>
          <a:xfrm>
            <a:off x="3018161" y="739121"/>
            <a:ext cx="17278720" cy="11524772"/>
          </a:xfrm>
          <a:prstGeom prst="rect">
            <a:avLst/>
          </a:prstGeom>
          <a:ln w="12700">
            <a:miter lim="400000"/>
          </a:ln>
        </p:spPr>
      </p:pic>
      <p:sp>
        <p:nvSpPr>
          <p:cNvPr id="189" name="2015"/>
          <p:cNvSpPr txBox="1"/>
          <p:nvPr/>
        </p:nvSpPr>
        <p:spPr>
          <a:xfrm>
            <a:off x="20407969" y="2177419"/>
            <a:ext cx="1977927" cy="15605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57200" algn="just" defTabSz="457200">
              <a:defRPr sz="5000">
                <a:solidFill>
                  <a:srgbClr val="000000"/>
                </a:solidFill>
                <a:latin typeface="Cambria"/>
                <a:ea typeface="Cambria"/>
                <a:cs typeface="Cambria"/>
                <a:sym typeface="Cambria"/>
              </a:defRPr>
            </a:lvl1pPr>
          </a:lstStyle>
          <a:p>
            <a:pPr/>
            <a:r>
              <a:t>2015</a:t>
            </a:r>
            <a:endParaRPr>
              <a:latin typeface="Times New Roman"/>
              <a:ea typeface="Times New Roman"/>
              <a:cs typeface="Times New Roman"/>
              <a:sym typeface="Times New Roman"/>
            </a:endParaR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Image" descr="Image"/>
          <p:cNvPicPr>
            <a:picLocks noChangeAspect="1"/>
          </p:cNvPicPr>
          <p:nvPr/>
        </p:nvPicPr>
        <p:blipFill>
          <a:blip r:embed="rId2">
            <a:extLst/>
          </a:blip>
          <a:stretch>
            <a:fillRect/>
          </a:stretch>
        </p:blipFill>
        <p:spPr>
          <a:xfrm>
            <a:off x="685800" y="947297"/>
            <a:ext cx="23012400" cy="5816601"/>
          </a:xfrm>
          <a:prstGeom prst="rect">
            <a:avLst/>
          </a:prstGeom>
          <a:ln w="12700">
            <a:miter lim="400000"/>
          </a:ln>
        </p:spPr>
      </p:pic>
      <p:pic>
        <p:nvPicPr>
          <p:cNvPr id="192" name="Image" descr="Image"/>
          <p:cNvPicPr>
            <a:picLocks noChangeAspect="1"/>
          </p:cNvPicPr>
          <p:nvPr/>
        </p:nvPicPr>
        <p:blipFill>
          <a:blip r:embed="rId3">
            <a:extLst/>
          </a:blip>
          <a:stretch>
            <a:fillRect/>
          </a:stretch>
        </p:blipFill>
        <p:spPr>
          <a:xfrm>
            <a:off x="814714" y="7129902"/>
            <a:ext cx="17957801" cy="571500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4" name="Image" descr="Image"/>
          <p:cNvPicPr>
            <a:picLocks noChangeAspect="1"/>
          </p:cNvPicPr>
          <p:nvPr/>
        </p:nvPicPr>
        <p:blipFill>
          <a:blip r:embed="rId2">
            <a:extLst/>
          </a:blip>
          <a:stretch>
            <a:fillRect/>
          </a:stretch>
        </p:blipFill>
        <p:spPr>
          <a:xfrm>
            <a:off x="1790027" y="1778862"/>
            <a:ext cx="18110201" cy="937260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Image" descr="Image"/>
          <p:cNvPicPr>
            <a:picLocks noChangeAspect="1"/>
          </p:cNvPicPr>
          <p:nvPr/>
        </p:nvPicPr>
        <p:blipFill>
          <a:blip r:embed="rId2">
            <a:extLst/>
          </a:blip>
          <a:stretch>
            <a:fillRect/>
          </a:stretch>
        </p:blipFill>
        <p:spPr>
          <a:xfrm>
            <a:off x="3441700" y="2168031"/>
            <a:ext cx="17500600" cy="5283201"/>
          </a:xfrm>
          <a:prstGeom prst="rect">
            <a:avLst/>
          </a:prstGeom>
          <a:ln w="12700">
            <a:miter lim="400000"/>
          </a:ln>
        </p:spPr>
      </p:pic>
      <p:sp>
        <p:nvSpPr>
          <p:cNvPr id="197" name="Le Monde, 11 novembre 2021."/>
          <p:cNvSpPr txBox="1"/>
          <p:nvPr/>
        </p:nvSpPr>
        <p:spPr>
          <a:xfrm>
            <a:off x="11011482" y="9806043"/>
            <a:ext cx="9630371"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i="1" sz="6000">
                <a:solidFill>
                  <a:srgbClr val="000000"/>
                </a:solidFill>
                <a:latin typeface="Times New Roman"/>
                <a:ea typeface="Times New Roman"/>
                <a:cs typeface="Times New Roman"/>
                <a:sym typeface="Times New Roman"/>
              </a:defRPr>
            </a:pPr>
            <a:r>
              <a:t>Le Monde, </a:t>
            </a:r>
            <a:r>
              <a:rPr i="0"/>
              <a:t>11 novembre 2021.</a:t>
            </a:r>
            <a:r>
              <a:t> </a:t>
            </a:r>
            <a:endParaRPr i="0"/>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Image" descr="Image"/>
          <p:cNvPicPr>
            <a:picLocks noChangeAspect="1"/>
          </p:cNvPicPr>
          <p:nvPr/>
        </p:nvPicPr>
        <p:blipFill>
          <a:blip r:embed="rId2">
            <a:extLst/>
          </a:blip>
          <a:stretch>
            <a:fillRect/>
          </a:stretch>
        </p:blipFill>
        <p:spPr>
          <a:xfrm>
            <a:off x="3582968" y="1091664"/>
            <a:ext cx="15942109" cy="12455977"/>
          </a:xfrm>
          <a:prstGeom prst="rect">
            <a:avLst/>
          </a:prstGeom>
          <a:ln w="12700">
            <a:miter lim="400000"/>
          </a:ln>
        </p:spPr>
      </p:pic>
      <p:sp>
        <p:nvSpPr>
          <p:cNvPr id="200" name="La «  Grande rivière artificielle  » de Libye"/>
          <p:cNvSpPr txBox="1"/>
          <p:nvPr/>
        </p:nvSpPr>
        <p:spPr>
          <a:xfrm>
            <a:off x="4166589" y="54518"/>
            <a:ext cx="14046101"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6000">
                <a:solidFill>
                  <a:srgbClr val="000000"/>
                </a:solidFill>
                <a:latin typeface="Times New Roman"/>
                <a:ea typeface="Times New Roman"/>
                <a:cs typeface="Times New Roman"/>
                <a:sym typeface="Times New Roman"/>
              </a:defRPr>
            </a:pPr>
            <a:r>
              <a:t>La</a:t>
            </a:r>
            <a:r>
              <a:rPr b="0"/>
              <a:t> </a:t>
            </a:r>
            <a:r>
              <a:t>«  Grande rivière artificielle  » de Libye</a:t>
            </a:r>
            <a:endParaRPr b="0"/>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Image" descr="Image"/>
          <p:cNvPicPr>
            <a:picLocks noChangeAspect="1"/>
          </p:cNvPicPr>
          <p:nvPr/>
        </p:nvPicPr>
        <p:blipFill>
          <a:blip r:embed="rId2">
            <a:extLst/>
          </a:blip>
          <a:stretch>
            <a:fillRect/>
          </a:stretch>
        </p:blipFill>
        <p:spPr>
          <a:xfrm>
            <a:off x="3226492" y="1763410"/>
            <a:ext cx="16641764" cy="10797866"/>
          </a:xfrm>
          <a:prstGeom prst="rect">
            <a:avLst/>
          </a:prstGeom>
          <a:ln w="12700">
            <a:miter lim="400000"/>
          </a:ln>
        </p:spPr>
      </p:pic>
      <p:sp>
        <p:nvSpPr>
          <p:cNvPr id="203" name="Chine : le transfert des eaux du Yangzi vers le nord"/>
          <p:cNvSpPr txBox="1"/>
          <p:nvPr/>
        </p:nvSpPr>
        <p:spPr>
          <a:xfrm>
            <a:off x="1686444" y="391237"/>
            <a:ext cx="16722032" cy="18218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New Roman"/>
                <a:ea typeface="Times New Roman"/>
                <a:cs typeface="Times New Roman"/>
                <a:sym typeface="Times New Roman"/>
              </a:defRPr>
            </a:lvl1pPr>
          </a:lstStyle>
          <a:p>
            <a:pPr/>
            <a:r>
              <a:t>Chine : le transfert des eaux du Yangzi vers le nord</a:t>
            </a:r>
            <a:endParaRPr b="0"/>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Image" descr="Image"/>
          <p:cNvPicPr>
            <a:picLocks noChangeAspect="1"/>
          </p:cNvPicPr>
          <p:nvPr/>
        </p:nvPicPr>
        <p:blipFill>
          <a:blip r:embed="rId2">
            <a:extLst/>
          </a:blip>
          <a:stretch>
            <a:fillRect/>
          </a:stretch>
        </p:blipFill>
        <p:spPr>
          <a:xfrm>
            <a:off x="417317" y="1987673"/>
            <a:ext cx="6351433" cy="9067218"/>
          </a:xfrm>
          <a:prstGeom prst="rect">
            <a:avLst/>
          </a:prstGeom>
          <a:ln w="12700">
            <a:miter lim="400000"/>
          </a:ln>
        </p:spPr>
      </p:pic>
      <p:pic>
        <p:nvPicPr>
          <p:cNvPr id="154" name="Image" descr="Image"/>
          <p:cNvPicPr>
            <a:picLocks noChangeAspect="1"/>
          </p:cNvPicPr>
          <p:nvPr/>
        </p:nvPicPr>
        <p:blipFill>
          <a:blip r:embed="rId3">
            <a:extLst/>
          </a:blip>
          <a:stretch>
            <a:fillRect/>
          </a:stretch>
        </p:blipFill>
        <p:spPr>
          <a:xfrm>
            <a:off x="7184195" y="1936750"/>
            <a:ext cx="7480301" cy="9842500"/>
          </a:xfrm>
          <a:prstGeom prst="rect">
            <a:avLst/>
          </a:prstGeom>
          <a:ln w="12700">
            <a:miter lim="400000"/>
          </a:ln>
        </p:spPr>
      </p:pic>
      <p:pic>
        <p:nvPicPr>
          <p:cNvPr id="155" name="Image" descr="Image"/>
          <p:cNvPicPr>
            <a:picLocks noChangeAspect="1"/>
          </p:cNvPicPr>
          <p:nvPr/>
        </p:nvPicPr>
        <p:blipFill>
          <a:blip r:embed="rId4">
            <a:extLst/>
          </a:blip>
          <a:stretch>
            <a:fillRect/>
          </a:stretch>
        </p:blipFill>
        <p:spPr>
          <a:xfrm>
            <a:off x="15410690" y="1644481"/>
            <a:ext cx="7480301" cy="9753601"/>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Image" descr="Image"/>
          <p:cNvPicPr>
            <a:picLocks noChangeAspect="1"/>
          </p:cNvPicPr>
          <p:nvPr/>
        </p:nvPicPr>
        <p:blipFill>
          <a:blip r:embed="rId2">
            <a:extLst/>
          </a:blip>
          <a:stretch>
            <a:fillRect/>
          </a:stretch>
        </p:blipFill>
        <p:spPr>
          <a:xfrm>
            <a:off x="0" y="610902"/>
            <a:ext cx="24384000" cy="12494196"/>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Image" descr="Image"/>
          <p:cNvPicPr>
            <a:picLocks noChangeAspect="1"/>
          </p:cNvPicPr>
          <p:nvPr/>
        </p:nvPicPr>
        <p:blipFill>
          <a:blip r:embed="rId2">
            <a:extLst/>
          </a:blip>
          <a:stretch>
            <a:fillRect/>
          </a:stretch>
        </p:blipFill>
        <p:spPr>
          <a:xfrm>
            <a:off x="4259061" y="1828130"/>
            <a:ext cx="14937015" cy="11285745"/>
          </a:xfrm>
          <a:prstGeom prst="rect">
            <a:avLst/>
          </a:prstGeom>
          <a:ln w="12700">
            <a:miter lim="400000"/>
          </a:ln>
        </p:spPr>
      </p:pic>
      <p:sp>
        <p:nvSpPr>
          <p:cNvPr id="208" name="Barrage"/>
          <p:cNvSpPr txBox="1"/>
          <p:nvPr/>
        </p:nvSpPr>
        <p:spPr>
          <a:xfrm>
            <a:off x="9352990" y="363177"/>
            <a:ext cx="2780185"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New Roman"/>
                <a:ea typeface="Times New Roman"/>
                <a:cs typeface="Times New Roman"/>
                <a:sym typeface="Times New Roman"/>
              </a:defRPr>
            </a:lvl1pPr>
          </a:lstStyle>
          <a:p>
            <a:pPr/>
            <a:r>
              <a:t>Barrage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Image" descr="Image"/>
          <p:cNvPicPr>
            <a:picLocks noChangeAspect="1"/>
          </p:cNvPicPr>
          <p:nvPr/>
        </p:nvPicPr>
        <p:blipFill>
          <a:blip r:embed="rId2">
            <a:extLst/>
          </a:blip>
          <a:stretch>
            <a:fillRect/>
          </a:stretch>
        </p:blipFill>
        <p:spPr>
          <a:xfrm>
            <a:off x="3861527" y="2771729"/>
            <a:ext cx="15447206" cy="9382145"/>
          </a:xfrm>
          <a:prstGeom prst="rect">
            <a:avLst/>
          </a:prstGeom>
          <a:ln w="12700">
            <a:miter lim="400000"/>
          </a:ln>
        </p:spPr>
      </p:pic>
      <p:sp>
        <p:nvSpPr>
          <p:cNvPr id="211" name="Centrale hydraulique"/>
          <p:cNvSpPr txBox="1"/>
          <p:nvPr/>
        </p:nvSpPr>
        <p:spPr>
          <a:xfrm>
            <a:off x="7326634" y="559596"/>
            <a:ext cx="6525445" cy="18218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6000">
                <a:solidFill>
                  <a:srgbClr val="000000"/>
                </a:solidFill>
                <a:latin typeface="Times New Roman"/>
                <a:ea typeface="Times New Roman"/>
                <a:cs typeface="Times New Roman"/>
                <a:sym typeface="Times New Roman"/>
              </a:defRPr>
            </a:lvl1pPr>
          </a:lstStyle>
          <a:p>
            <a:pPr/>
            <a:r>
              <a:t>Centrale hydraulique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Image" descr="Image"/>
          <p:cNvPicPr>
            <a:picLocks noChangeAspect="1"/>
          </p:cNvPicPr>
          <p:nvPr/>
        </p:nvPicPr>
        <p:blipFill>
          <a:blip r:embed="rId2">
            <a:extLst/>
          </a:blip>
          <a:stretch>
            <a:fillRect/>
          </a:stretch>
        </p:blipFill>
        <p:spPr>
          <a:xfrm>
            <a:off x="793983" y="3430892"/>
            <a:ext cx="11010901" cy="5956301"/>
          </a:xfrm>
          <a:prstGeom prst="rect">
            <a:avLst/>
          </a:prstGeom>
          <a:ln w="12700">
            <a:miter lim="400000"/>
          </a:ln>
        </p:spPr>
      </p:pic>
      <p:pic>
        <p:nvPicPr>
          <p:cNvPr id="214" name="Image" descr="Image"/>
          <p:cNvPicPr>
            <a:picLocks noChangeAspect="1"/>
          </p:cNvPicPr>
          <p:nvPr/>
        </p:nvPicPr>
        <p:blipFill>
          <a:blip r:embed="rId3">
            <a:extLst/>
          </a:blip>
          <a:stretch>
            <a:fillRect/>
          </a:stretch>
        </p:blipFill>
        <p:spPr>
          <a:xfrm>
            <a:off x="12412744" y="3295313"/>
            <a:ext cx="11595693" cy="8111862"/>
          </a:xfrm>
          <a:prstGeom prst="rect">
            <a:avLst/>
          </a:prstGeom>
          <a:ln w="12700">
            <a:miter lim="400000"/>
          </a:ln>
        </p:spPr>
      </p:pic>
      <p:sp>
        <p:nvSpPr>
          <p:cNvPr id="215" name="Le barrage d'Itaipu"/>
          <p:cNvSpPr txBox="1"/>
          <p:nvPr/>
        </p:nvSpPr>
        <p:spPr>
          <a:xfrm>
            <a:off x="7623375" y="419296"/>
            <a:ext cx="6506469"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6000">
                <a:solidFill>
                  <a:srgbClr val="000000"/>
                </a:solidFill>
                <a:latin typeface="Times New Roman"/>
                <a:ea typeface="Times New Roman"/>
                <a:cs typeface="Times New Roman"/>
                <a:sym typeface="Times New Roman"/>
              </a:defRPr>
            </a:pPr>
            <a:r>
              <a:rPr b="0"/>
              <a:t>Le </a:t>
            </a:r>
            <a:r>
              <a:t>barrage d'Itaipu</a:t>
            </a:r>
            <a:endParaRPr b="0"/>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Image" descr="Image"/>
          <p:cNvPicPr>
            <a:picLocks noChangeAspect="1"/>
          </p:cNvPicPr>
          <p:nvPr/>
        </p:nvPicPr>
        <p:blipFill>
          <a:blip r:embed="rId2">
            <a:extLst/>
          </a:blip>
          <a:stretch>
            <a:fillRect/>
          </a:stretch>
        </p:blipFill>
        <p:spPr>
          <a:xfrm>
            <a:off x="4064000" y="2286000"/>
            <a:ext cx="16256000" cy="9144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9" name="Image" descr="Image"/>
          <p:cNvPicPr>
            <a:picLocks noChangeAspect="1"/>
          </p:cNvPicPr>
          <p:nvPr/>
        </p:nvPicPr>
        <p:blipFill>
          <a:blip r:embed="rId2">
            <a:extLst/>
          </a:blip>
          <a:stretch>
            <a:fillRect/>
          </a:stretch>
        </p:blipFill>
        <p:spPr>
          <a:xfrm>
            <a:off x="874999" y="948159"/>
            <a:ext cx="11342458" cy="6380133"/>
          </a:xfrm>
          <a:prstGeom prst="rect">
            <a:avLst/>
          </a:prstGeom>
          <a:ln w="12700">
            <a:miter lim="400000"/>
          </a:ln>
        </p:spPr>
      </p:pic>
      <p:pic>
        <p:nvPicPr>
          <p:cNvPr id="220" name="Image" descr="Image"/>
          <p:cNvPicPr>
            <a:picLocks noChangeAspect="1"/>
          </p:cNvPicPr>
          <p:nvPr/>
        </p:nvPicPr>
        <p:blipFill>
          <a:blip r:embed="rId3">
            <a:extLst/>
          </a:blip>
          <a:stretch>
            <a:fillRect/>
          </a:stretch>
        </p:blipFill>
        <p:spPr>
          <a:xfrm>
            <a:off x="12254257" y="4066491"/>
            <a:ext cx="11706973" cy="776059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2" name="Image" descr="Image"/>
          <p:cNvPicPr>
            <a:picLocks noChangeAspect="1"/>
          </p:cNvPicPr>
          <p:nvPr/>
        </p:nvPicPr>
        <p:blipFill>
          <a:blip r:embed="rId2">
            <a:extLst/>
          </a:blip>
          <a:stretch>
            <a:fillRect/>
          </a:stretch>
        </p:blipFill>
        <p:spPr>
          <a:xfrm>
            <a:off x="1198116" y="745514"/>
            <a:ext cx="21491923" cy="11949287"/>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Les usines de dessalement en Arabie Saoudite"/>
          <p:cNvSpPr txBox="1"/>
          <p:nvPr/>
        </p:nvSpPr>
        <p:spPr>
          <a:xfrm>
            <a:off x="4158022" y="178219"/>
            <a:ext cx="15270585"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New Roman"/>
                <a:ea typeface="Times New Roman"/>
                <a:cs typeface="Times New Roman"/>
                <a:sym typeface="Times New Roman"/>
              </a:defRPr>
            </a:lvl1pPr>
          </a:lstStyle>
          <a:p>
            <a:pPr/>
            <a:r>
              <a:t>Les usines de dessalement en Arabie Saoudite  </a:t>
            </a:r>
            <a:endParaRPr b="0"/>
          </a:p>
        </p:txBody>
      </p:sp>
      <p:pic>
        <p:nvPicPr>
          <p:cNvPr id="225" name="Image" descr="Image"/>
          <p:cNvPicPr>
            <a:picLocks noChangeAspect="1"/>
          </p:cNvPicPr>
          <p:nvPr/>
        </p:nvPicPr>
        <p:blipFill>
          <a:blip r:embed="rId2">
            <a:extLst/>
          </a:blip>
          <a:stretch>
            <a:fillRect/>
          </a:stretch>
        </p:blipFill>
        <p:spPr>
          <a:xfrm>
            <a:off x="4466159" y="2352477"/>
            <a:ext cx="13484850" cy="11069061"/>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 name="Image" descr="Image"/>
          <p:cNvPicPr>
            <a:picLocks noChangeAspect="1"/>
          </p:cNvPicPr>
          <p:nvPr/>
        </p:nvPicPr>
        <p:blipFill>
          <a:blip r:embed="rId2">
            <a:extLst/>
          </a:blip>
          <a:stretch>
            <a:fillRect/>
          </a:stretch>
        </p:blipFill>
        <p:spPr>
          <a:xfrm>
            <a:off x="5378295" y="1241454"/>
            <a:ext cx="12193317" cy="11233092"/>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Image" descr="Image"/>
          <p:cNvPicPr>
            <a:picLocks noChangeAspect="1"/>
          </p:cNvPicPr>
          <p:nvPr/>
        </p:nvPicPr>
        <p:blipFill>
          <a:blip r:embed="rId2">
            <a:extLst/>
          </a:blip>
          <a:stretch>
            <a:fillRect/>
          </a:stretch>
        </p:blipFill>
        <p:spPr>
          <a:xfrm>
            <a:off x="2501900" y="1392060"/>
            <a:ext cx="19380200" cy="3860801"/>
          </a:xfrm>
          <a:prstGeom prst="rect">
            <a:avLst/>
          </a:prstGeom>
          <a:ln w="12700">
            <a:miter lim="400000"/>
          </a:ln>
        </p:spPr>
      </p:pic>
      <p:pic>
        <p:nvPicPr>
          <p:cNvPr id="230" name="Image" descr="Image"/>
          <p:cNvPicPr>
            <a:picLocks noChangeAspect="1"/>
          </p:cNvPicPr>
          <p:nvPr/>
        </p:nvPicPr>
        <p:blipFill>
          <a:blip r:embed="rId3">
            <a:extLst/>
          </a:blip>
          <a:stretch>
            <a:fillRect/>
          </a:stretch>
        </p:blipFill>
        <p:spPr>
          <a:xfrm>
            <a:off x="2973597" y="6845446"/>
            <a:ext cx="19532601" cy="510540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2">
            <a:extLst/>
          </a:blip>
          <a:stretch>
            <a:fillRect/>
          </a:stretch>
        </p:blipFill>
        <p:spPr>
          <a:xfrm>
            <a:off x="1396298" y="1370928"/>
            <a:ext cx="21591404" cy="10974144"/>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Image" descr="Image"/>
          <p:cNvPicPr>
            <a:picLocks noChangeAspect="1"/>
          </p:cNvPicPr>
          <p:nvPr/>
        </p:nvPicPr>
        <p:blipFill>
          <a:blip r:embed="rId2">
            <a:extLst/>
          </a:blip>
          <a:stretch>
            <a:fillRect/>
          </a:stretch>
        </p:blipFill>
        <p:spPr>
          <a:xfrm>
            <a:off x="913464" y="832061"/>
            <a:ext cx="20929601" cy="4419601"/>
          </a:xfrm>
          <a:prstGeom prst="rect">
            <a:avLst/>
          </a:prstGeom>
          <a:ln w="12700">
            <a:miter lim="400000"/>
          </a:ln>
        </p:spPr>
      </p:pic>
      <p:pic>
        <p:nvPicPr>
          <p:cNvPr id="233" name="Image" descr="Image"/>
          <p:cNvPicPr>
            <a:picLocks noChangeAspect="1"/>
          </p:cNvPicPr>
          <p:nvPr/>
        </p:nvPicPr>
        <p:blipFill>
          <a:blip r:embed="rId3">
            <a:extLst/>
          </a:blip>
          <a:stretch>
            <a:fillRect/>
          </a:stretch>
        </p:blipFill>
        <p:spPr>
          <a:xfrm>
            <a:off x="2851814" y="6732775"/>
            <a:ext cx="6502401" cy="5245101"/>
          </a:xfrm>
          <a:prstGeom prst="rect">
            <a:avLst/>
          </a:prstGeom>
          <a:ln w="12700">
            <a:miter lim="400000"/>
          </a:ln>
        </p:spPr>
      </p:pic>
      <p:pic>
        <p:nvPicPr>
          <p:cNvPr id="234" name="Image" descr="Image"/>
          <p:cNvPicPr>
            <a:picLocks noChangeAspect="1"/>
          </p:cNvPicPr>
          <p:nvPr/>
        </p:nvPicPr>
        <p:blipFill>
          <a:blip r:embed="rId4">
            <a:extLst/>
          </a:blip>
          <a:stretch>
            <a:fillRect/>
          </a:stretch>
        </p:blipFill>
        <p:spPr>
          <a:xfrm>
            <a:off x="11371629" y="8150118"/>
            <a:ext cx="10898861" cy="2951776"/>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Image" descr="Image"/>
          <p:cNvPicPr>
            <a:picLocks noChangeAspect="1"/>
          </p:cNvPicPr>
          <p:nvPr/>
        </p:nvPicPr>
        <p:blipFill>
          <a:blip r:embed="rId2">
            <a:extLst/>
          </a:blip>
          <a:stretch>
            <a:fillRect/>
          </a:stretch>
        </p:blipFill>
        <p:spPr>
          <a:xfrm>
            <a:off x="8699500" y="1400543"/>
            <a:ext cx="6985000" cy="6032501"/>
          </a:xfrm>
          <a:prstGeom prst="rect">
            <a:avLst/>
          </a:prstGeom>
          <a:ln w="12700">
            <a:miter lim="400000"/>
          </a:ln>
        </p:spPr>
      </p:pic>
      <p:sp>
        <p:nvSpPr>
          <p:cNvPr id="237" name="Beijing Enterprises Water Group (BEWG)"/>
          <p:cNvSpPr txBox="1"/>
          <p:nvPr/>
        </p:nvSpPr>
        <p:spPr>
          <a:xfrm>
            <a:off x="3501120" y="7429386"/>
            <a:ext cx="14773657"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000"/>
            </a:lvl1pPr>
          </a:lstStyle>
          <a:p>
            <a:pPr/>
            <a:r>
              <a:t>Beijing Enterprises Water Group (BEWG)</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9" name="Image" descr="Image"/>
          <p:cNvPicPr>
            <a:picLocks noChangeAspect="1"/>
          </p:cNvPicPr>
          <p:nvPr/>
        </p:nvPicPr>
        <p:blipFill>
          <a:blip r:embed="rId2">
            <a:extLst/>
          </a:blip>
          <a:stretch>
            <a:fillRect/>
          </a:stretch>
        </p:blipFill>
        <p:spPr>
          <a:xfrm>
            <a:off x="2108287" y="1309360"/>
            <a:ext cx="7729449" cy="11097280"/>
          </a:xfrm>
          <a:prstGeom prst="rect">
            <a:avLst/>
          </a:prstGeom>
          <a:ln w="12700">
            <a:miter lim="400000"/>
          </a:ln>
        </p:spPr>
      </p:pic>
      <p:pic>
        <p:nvPicPr>
          <p:cNvPr id="240" name="Image" descr="Image"/>
          <p:cNvPicPr>
            <a:picLocks noChangeAspect="1"/>
          </p:cNvPicPr>
          <p:nvPr/>
        </p:nvPicPr>
        <p:blipFill>
          <a:blip r:embed="rId3">
            <a:extLst/>
          </a:blip>
          <a:stretch>
            <a:fillRect/>
          </a:stretch>
        </p:blipFill>
        <p:spPr>
          <a:xfrm>
            <a:off x="13632031" y="2388389"/>
            <a:ext cx="8460363" cy="9075661"/>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II. Rivalités et compétitions pour les usages de l'eau…"/>
          <p:cNvSpPr txBox="1"/>
          <p:nvPr/>
        </p:nvSpPr>
        <p:spPr>
          <a:xfrm>
            <a:off x="1311964" y="648137"/>
            <a:ext cx="17071554" cy="44507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57200" indent="-228600" algn="l" defTabSz="457200">
              <a:defRPr b="1" sz="6000">
                <a:solidFill>
                  <a:srgbClr val="000000"/>
                </a:solidFill>
                <a:latin typeface="Times New Roman"/>
                <a:ea typeface="Times New Roman"/>
                <a:cs typeface="Times New Roman"/>
                <a:sym typeface="Times New Roman"/>
              </a:defRPr>
            </a:pPr>
            <a:r>
              <a:t>II. Rivalités et compétitions pour les usages de l'eau</a:t>
            </a:r>
            <a:endParaRPr b="0"/>
          </a:p>
          <a:p>
            <a:pPr marL="457200" indent="-228600" algn="l" defTabSz="457200">
              <a:defRPr b="1" sz="6000">
                <a:solidFill>
                  <a:srgbClr val="000000"/>
                </a:solidFill>
                <a:latin typeface="Times New Roman"/>
                <a:ea typeface="Times New Roman"/>
                <a:cs typeface="Times New Roman"/>
                <a:sym typeface="Times New Roman"/>
              </a:defRPr>
            </a:pPr>
            <a:endParaRPr b="0"/>
          </a:p>
          <a:p>
            <a:pPr marL="457200" indent="-228600" algn="l" defTabSz="457200">
              <a:defRPr b="1" sz="6000">
                <a:solidFill>
                  <a:srgbClr val="000000"/>
                </a:solidFill>
                <a:latin typeface="Times New Roman"/>
                <a:ea typeface="Times New Roman"/>
                <a:cs typeface="Times New Roman"/>
                <a:sym typeface="Times New Roman"/>
              </a:defRPr>
            </a:pPr>
          </a:p>
          <a:p>
            <a:pPr marL="1339850" indent="-1111250" algn="l" defTabSz="457200">
              <a:buSzPct val="100000"/>
              <a:buAutoNum type="alphaUcPeriod" startAt="1"/>
              <a:defRPr b="1" sz="6000">
                <a:solidFill>
                  <a:srgbClr val="000000"/>
                </a:solidFill>
                <a:latin typeface="Times New Roman"/>
                <a:ea typeface="Times New Roman"/>
                <a:cs typeface="Times New Roman"/>
                <a:sym typeface="Times New Roman"/>
              </a:defRPr>
            </a:pPr>
            <a:r>
              <a:t>Des compétitions entre secteurs économiques</a:t>
            </a:r>
          </a:p>
          <a:p>
            <a:pPr marL="1339850" indent="-1111250" algn="l" defTabSz="457200">
              <a:buSzPct val="100000"/>
              <a:buAutoNum type="alphaUcPeriod" startAt="1"/>
              <a:defRPr b="1" sz="6000">
                <a:solidFill>
                  <a:srgbClr val="000000"/>
                </a:solidFill>
                <a:latin typeface="Times New Roman"/>
                <a:ea typeface="Times New Roman"/>
                <a:cs typeface="Times New Roman"/>
                <a:sym typeface="Times New Roman"/>
              </a:defRPr>
            </a:pPr>
            <a:r>
              <a:t>Des rivalités géopolitiques croissantes</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4" name="Image" descr="Image"/>
          <p:cNvPicPr>
            <a:picLocks noChangeAspect="1"/>
          </p:cNvPicPr>
          <p:nvPr/>
        </p:nvPicPr>
        <p:blipFill>
          <a:blip r:embed="rId2">
            <a:extLst/>
          </a:blip>
          <a:stretch>
            <a:fillRect/>
          </a:stretch>
        </p:blipFill>
        <p:spPr>
          <a:xfrm>
            <a:off x="6665069" y="0"/>
            <a:ext cx="11053862"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6" name="Image" descr="Image"/>
          <p:cNvPicPr>
            <a:picLocks noChangeAspect="1"/>
          </p:cNvPicPr>
          <p:nvPr/>
        </p:nvPicPr>
        <p:blipFill>
          <a:blip r:embed="rId2">
            <a:extLst/>
          </a:blip>
          <a:stretch>
            <a:fillRect/>
          </a:stretch>
        </p:blipFill>
        <p:spPr>
          <a:xfrm>
            <a:off x="-1" y="6187325"/>
            <a:ext cx="24384001" cy="6392121"/>
          </a:xfrm>
          <a:prstGeom prst="rect">
            <a:avLst/>
          </a:prstGeom>
          <a:ln w="12700">
            <a:miter lim="400000"/>
          </a:ln>
        </p:spPr>
      </p:pic>
      <p:pic>
        <p:nvPicPr>
          <p:cNvPr id="247" name="Image" descr="Image"/>
          <p:cNvPicPr>
            <a:picLocks noChangeAspect="1"/>
          </p:cNvPicPr>
          <p:nvPr/>
        </p:nvPicPr>
        <p:blipFill>
          <a:blip r:embed="rId3">
            <a:extLst/>
          </a:blip>
          <a:stretch>
            <a:fillRect/>
          </a:stretch>
        </p:blipFill>
        <p:spPr>
          <a:xfrm>
            <a:off x="183119" y="828390"/>
            <a:ext cx="24384001" cy="5578859"/>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Image" descr="Image"/>
          <p:cNvPicPr>
            <a:picLocks noChangeAspect="1"/>
          </p:cNvPicPr>
          <p:nvPr/>
        </p:nvPicPr>
        <p:blipFill>
          <a:blip r:embed="rId2">
            <a:extLst/>
          </a:blip>
          <a:stretch>
            <a:fillRect/>
          </a:stretch>
        </p:blipFill>
        <p:spPr>
          <a:xfrm>
            <a:off x="9981162" y="-1"/>
            <a:ext cx="13160885" cy="13716001"/>
          </a:xfrm>
          <a:prstGeom prst="rect">
            <a:avLst/>
          </a:prstGeom>
          <a:ln w="12700">
            <a:miter lim="400000"/>
          </a:ln>
        </p:spPr>
      </p:pic>
      <p:pic>
        <p:nvPicPr>
          <p:cNvPr id="250" name="Image" descr="Image"/>
          <p:cNvPicPr>
            <a:picLocks noChangeAspect="1"/>
          </p:cNvPicPr>
          <p:nvPr/>
        </p:nvPicPr>
        <p:blipFill>
          <a:blip r:embed="rId3">
            <a:extLst/>
          </a:blip>
          <a:stretch>
            <a:fillRect/>
          </a:stretch>
        </p:blipFill>
        <p:spPr>
          <a:xfrm>
            <a:off x="569618" y="267299"/>
            <a:ext cx="8499349" cy="13716001"/>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2" name="Image" descr="Image"/>
          <p:cNvPicPr>
            <a:picLocks noChangeAspect="1"/>
          </p:cNvPicPr>
          <p:nvPr/>
        </p:nvPicPr>
        <p:blipFill>
          <a:blip r:embed="rId2">
            <a:extLst/>
          </a:blip>
          <a:stretch>
            <a:fillRect/>
          </a:stretch>
        </p:blipFill>
        <p:spPr>
          <a:xfrm>
            <a:off x="1879600" y="175110"/>
            <a:ext cx="20624800" cy="2590801"/>
          </a:xfrm>
          <a:prstGeom prst="rect">
            <a:avLst/>
          </a:prstGeom>
          <a:ln w="12700">
            <a:miter lim="400000"/>
          </a:ln>
        </p:spPr>
      </p:pic>
      <p:pic>
        <p:nvPicPr>
          <p:cNvPr id="253" name="Image" descr="Image"/>
          <p:cNvPicPr>
            <a:picLocks noChangeAspect="1"/>
          </p:cNvPicPr>
          <p:nvPr/>
        </p:nvPicPr>
        <p:blipFill>
          <a:blip r:embed="rId3">
            <a:extLst/>
          </a:blip>
          <a:stretch>
            <a:fillRect/>
          </a:stretch>
        </p:blipFill>
        <p:spPr>
          <a:xfrm>
            <a:off x="1629911" y="2927708"/>
            <a:ext cx="17449801" cy="5308601"/>
          </a:xfrm>
          <a:prstGeom prst="rect">
            <a:avLst/>
          </a:prstGeom>
          <a:ln w="12700">
            <a:miter lim="400000"/>
          </a:ln>
        </p:spPr>
      </p:pic>
      <p:pic>
        <p:nvPicPr>
          <p:cNvPr id="254" name="Image" descr="Image"/>
          <p:cNvPicPr>
            <a:picLocks noChangeAspect="1"/>
          </p:cNvPicPr>
          <p:nvPr/>
        </p:nvPicPr>
        <p:blipFill>
          <a:blip r:embed="rId4">
            <a:extLst/>
          </a:blip>
          <a:stretch>
            <a:fillRect/>
          </a:stretch>
        </p:blipFill>
        <p:spPr>
          <a:xfrm>
            <a:off x="1699330" y="7607709"/>
            <a:ext cx="17957801" cy="2768601"/>
          </a:xfrm>
          <a:prstGeom prst="rect">
            <a:avLst/>
          </a:prstGeom>
          <a:ln w="12700">
            <a:miter lim="400000"/>
          </a:ln>
        </p:spPr>
      </p:pic>
      <p:pic>
        <p:nvPicPr>
          <p:cNvPr id="255" name="Image" descr="Image"/>
          <p:cNvPicPr>
            <a:picLocks noChangeAspect="1"/>
          </p:cNvPicPr>
          <p:nvPr/>
        </p:nvPicPr>
        <p:blipFill>
          <a:blip r:embed="rId5">
            <a:extLst/>
          </a:blip>
          <a:stretch>
            <a:fillRect/>
          </a:stretch>
        </p:blipFill>
        <p:spPr>
          <a:xfrm>
            <a:off x="2054930" y="10408972"/>
            <a:ext cx="17246601" cy="3200401"/>
          </a:xfrm>
          <a:prstGeom prst="rect">
            <a:avLst/>
          </a:prstGeom>
          <a:ln w="12700">
            <a:miter lim="400000"/>
          </a:ln>
        </p:spPr>
      </p:pic>
      <p:sp>
        <p:nvSpPr>
          <p:cNvPr id="256" name="Sud Ouest, août 2021"/>
          <p:cNvSpPr txBox="1"/>
          <p:nvPr/>
        </p:nvSpPr>
        <p:spPr>
          <a:xfrm>
            <a:off x="17880626" y="12559878"/>
            <a:ext cx="6089750" cy="16721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5500">
                <a:solidFill>
                  <a:srgbClr val="000000"/>
                </a:solidFill>
                <a:latin typeface="Times New Roman"/>
                <a:ea typeface="Times New Roman"/>
                <a:cs typeface="Times New Roman"/>
                <a:sym typeface="Times New Roman"/>
              </a:defRPr>
            </a:pPr>
            <a:r>
              <a:rPr i="1"/>
              <a:t>Sud Ouest</a:t>
            </a:r>
            <a:r>
              <a:t>, août 2021</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Image" descr="Image"/>
          <p:cNvPicPr>
            <a:picLocks noChangeAspect="1"/>
          </p:cNvPicPr>
          <p:nvPr/>
        </p:nvPicPr>
        <p:blipFill>
          <a:blip r:embed="rId2">
            <a:extLst/>
          </a:blip>
          <a:stretch>
            <a:fillRect/>
          </a:stretch>
        </p:blipFill>
        <p:spPr>
          <a:xfrm>
            <a:off x="1656918" y="1445783"/>
            <a:ext cx="21463001" cy="2743201"/>
          </a:xfrm>
          <a:prstGeom prst="rect">
            <a:avLst/>
          </a:prstGeom>
          <a:ln w="12700">
            <a:miter lim="400000"/>
          </a:ln>
        </p:spPr>
      </p:pic>
      <p:pic>
        <p:nvPicPr>
          <p:cNvPr id="259" name="Image" descr="Image"/>
          <p:cNvPicPr>
            <a:picLocks noChangeAspect="1"/>
          </p:cNvPicPr>
          <p:nvPr/>
        </p:nvPicPr>
        <p:blipFill>
          <a:blip r:embed="rId3">
            <a:extLst/>
          </a:blip>
          <a:stretch>
            <a:fillRect/>
          </a:stretch>
        </p:blipFill>
        <p:spPr>
          <a:xfrm>
            <a:off x="3017806" y="4258957"/>
            <a:ext cx="16357601" cy="6350001"/>
          </a:xfrm>
          <a:prstGeom prst="rect">
            <a:avLst/>
          </a:prstGeom>
          <a:ln w="12700">
            <a:miter lim="400000"/>
          </a:ln>
        </p:spPr>
      </p:pic>
      <p:sp>
        <p:nvSpPr>
          <p:cNvPr id="260" name="La Croix, juin 2022."/>
          <p:cNvSpPr txBox="1"/>
          <p:nvPr/>
        </p:nvSpPr>
        <p:spPr>
          <a:xfrm>
            <a:off x="16296619" y="10678931"/>
            <a:ext cx="5948549" cy="16721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5500">
                <a:solidFill>
                  <a:srgbClr val="000000"/>
                </a:solidFill>
                <a:latin typeface="Times New Roman"/>
                <a:ea typeface="Times New Roman"/>
                <a:cs typeface="Times New Roman"/>
                <a:sym typeface="Times New Roman"/>
              </a:defRPr>
            </a:pPr>
            <a:r>
              <a:rPr i="1"/>
              <a:t>La Croix</a:t>
            </a:r>
            <a:r>
              <a:t>, juin 2022. </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Image" descr="Image"/>
          <p:cNvPicPr>
            <a:picLocks noChangeAspect="1"/>
          </p:cNvPicPr>
          <p:nvPr/>
        </p:nvPicPr>
        <p:blipFill>
          <a:blip r:embed="rId2">
            <a:extLst/>
          </a:blip>
          <a:stretch>
            <a:fillRect/>
          </a:stretch>
        </p:blipFill>
        <p:spPr>
          <a:xfrm>
            <a:off x="587502" y="-285202"/>
            <a:ext cx="15240001" cy="8001001"/>
          </a:xfrm>
          <a:prstGeom prst="rect">
            <a:avLst/>
          </a:prstGeom>
          <a:ln w="12700">
            <a:miter lim="400000"/>
          </a:ln>
        </p:spPr>
      </p:pic>
      <p:pic>
        <p:nvPicPr>
          <p:cNvPr id="263" name="Image" descr="Image"/>
          <p:cNvPicPr>
            <a:picLocks noChangeAspect="1"/>
          </p:cNvPicPr>
          <p:nvPr/>
        </p:nvPicPr>
        <p:blipFill>
          <a:blip r:embed="rId3">
            <a:extLst/>
          </a:blip>
          <a:stretch>
            <a:fillRect/>
          </a:stretch>
        </p:blipFill>
        <p:spPr>
          <a:xfrm>
            <a:off x="1384300" y="6493105"/>
            <a:ext cx="21615400" cy="6146801"/>
          </a:xfrm>
          <a:prstGeom prst="rect">
            <a:avLst/>
          </a:prstGeom>
          <a:ln w="12700">
            <a:miter lim="400000"/>
          </a:ln>
        </p:spPr>
      </p:pic>
      <p:pic>
        <p:nvPicPr>
          <p:cNvPr id="264" name="Image" descr="Image"/>
          <p:cNvPicPr>
            <a:picLocks noChangeAspect="1"/>
          </p:cNvPicPr>
          <p:nvPr/>
        </p:nvPicPr>
        <p:blipFill>
          <a:blip r:embed="rId4">
            <a:extLst/>
          </a:blip>
          <a:stretch>
            <a:fillRect/>
          </a:stretch>
        </p:blipFill>
        <p:spPr>
          <a:xfrm>
            <a:off x="14520543" y="1123378"/>
            <a:ext cx="9686011" cy="518384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Image" descr="Image"/>
          <p:cNvPicPr>
            <a:picLocks noChangeAspect="1"/>
          </p:cNvPicPr>
          <p:nvPr/>
        </p:nvPicPr>
        <p:blipFill>
          <a:blip r:embed="rId2">
            <a:extLst/>
          </a:blip>
          <a:stretch>
            <a:fillRect/>
          </a:stretch>
        </p:blipFill>
        <p:spPr>
          <a:xfrm>
            <a:off x="975854" y="699048"/>
            <a:ext cx="6320951" cy="10498083"/>
          </a:xfrm>
          <a:prstGeom prst="rect">
            <a:avLst/>
          </a:prstGeom>
          <a:ln w="12700">
            <a:miter lim="400000"/>
          </a:ln>
        </p:spPr>
      </p:pic>
      <p:pic>
        <p:nvPicPr>
          <p:cNvPr id="160" name="Image" descr="Image"/>
          <p:cNvPicPr>
            <a:picLocks noChangeAspect="1"/>
          </p:cNvPicPr>
          <p:nvPr/>
        </p:nvPicPr>
        <p:blipFill>
          <a:blip r:embed="rId3">
            <a:extLst/>
          </a:blip>
          <a:stretch>
            <a:fillRect/>
          </a:stretch>
        </p:blipFill>
        <p:spPr>
          <a:xfrm>
            <a:off x="8468708" y="1213670"/>
            <a:ext cx="7202350" cy="11183772"/>
          </a:xfrm>
          <a:prstGeom prst="rect">
            <a:avLst/>
          </a:prstGeom>
          <a:ln w="12700">
            <a:miter lim="400000"/>
          </a:ln>
        </p:spPr>
      </p:pic>
      <p:pic>
        <p:nvPicPr>
          <p:cNvPr id="161" name="Image" descr="Image"/>
          <p:cNvPicPr>
            <a:picLocks noChangeAspect="1"/>
          </p:cNvPicPr>
          <p:nvPr/>
        </p:nvPicPr>
        <p:blipFill>
          <a:blip r:embed="rId4">
            <a:extLst/>
          </a:blip>
          <a:stretch>
            <a:fillRect/>
          </a:stretch>
        </p:blipFill>
        <p:spPr>
          <a:xfrm>
            <a:off x="16842962" y="1440977"/>
            <a:ext cx="6739281" cy="1033632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Image" descr="Image"/>
          <p:cNvPicPr>
            <a:picLocks noChangeAspect="1"/>
          </p:cNvPicPr>
          <p:nvPr/>
        </p:nvPicPr>
        <p:blipFill>
          <a:blip r:embed="rId2">
            <a:extLst/>
          </a:blip>
          <a:stretch>
            <a:fillRect/>
          </a:stretch>
        </p:blipFill>
        <p:spPr>
          <a:xfrm>
            <a:off x="11144825" y="630897"/>
            <a:ext cx="11136202" cy="12454206"/>
          </a:xfrm>
          <a:prstGeom prst="rect">
            <a:avLst/>
          </a:prstGeom>
          <a:ln w="12700">
            <a:miter lim="400000"/>
          </a:ln>
        </p:spPr>
      </p:pic>
      <p:sp>
        <p:nvSpPr>
          <p:cNvPr id="267" name="La guerre des Six Jours (1967),…"/>
          <p:cNvSpPr txBox="1"/>
          <p:nvPr/>
        </p:nvSpPr>
        <p:spPr>
          <a:xfrm>
            <a:off x="507451" y="1392454"/>
            <a:ext cx="9447189" cy="44507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6000">
                <a:solidFill>
                  <a:srgbClr val="000000"/>
                </a:solidFill>
                <a:latin typeface="Times New Roman"/>
                <a:ea typeface="Times New Roman"/>
                <a:cs typeface="Times New Roman"/>
                <a:sym typeface="Times New Roman"/>
              </a:defRPr>
            </a:pPr>
            <a:r>
              <a:t>La</a:t>
            </a:r>
            <a:r>
              <a:rPr b="0"/>
              <a:t> </a:t>
            </a:r>
            <a:r>
              <a:t>guerre des Six Jours (1967), </a:t>
            </a:r>
          </a:p>
          <a:p>
            <a:pPr algn="l" defTabSz="457200">
              <a:defRPr b="1" sz="6000">
                <a:solidFill>
                  <a:srgbClr val="000000"/>
                </a:solidFill>
                <a:latin typeface="Times New Roman"/>
                <a:ea typeface="Times New Roman"/>
                <a:cs typeface="Times New Roman"/>
                <a:sym typeface="Times New Roman"/>
              </a:defRPr>
            </a:pPr>
            <a:r>
              <a:t>exemple de conflit hydropolitique.</a:t>
            </a:r>
            <a:endParaRPr b="0"/>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Image" descr="Image"/>
          <p:cNvPicPr>
            <a:picLocks noChangeAspect="1"/>
          </p:cNvPicPr>
          <p:nvPr/>
        </p:nvPicPr>
        <p:blipFill>
          <a:blip r:embed="rId2">
            <a:extLst/>
          </a:blip>
          <a:stretch>
            <a:fillRect/>
          </a:stretch>
        </p:blipFill>
        <p:spPr>
          <a:xfrm>
            <a:off x="7636780" y="104097"/>
            <a:ext cx="9110440" cy="13507806"/>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Image" descr="Image"/>
          <p:cNvPicPr>
            <a:picLocks noChangeAspect="1"/>
          </p:cNvPicPr>
          <p:nvPr/>
        </p:nvPicPr>
        <p:blipFill>
          <a:blip r:embed="rId2">
            <a:extLst/>
          </a:blip>
          <a:stretch>
            <a:fillRect/>
          </a:stretch>
        </p:blipFill>
        <p:spPr>
          <a:xfrm>
            <a:off x="304800" y="177800"/>
            <a:ext cx="23774400" cy="133604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Image" descr="Image"/>
          <p:cNvPicPr>
            <a:picLocks noChangeAspect="1"/>
          </p:cNvPicPr>
          <p:nvPr/>
        </p:nvPicPr>
        <p:blipFill>
          <a:blip r:embed="rId2">
            <a:extLst/>
          </a:blip>
          <a:stretch>
            <a:fillRect/>
          </a:stretch>
        </p:blipFill>
        <p:spPr>
          <a:xfrm>
            <a:off x="3416300" y="3213100"/>
            <a:ext cx="17551400" cy="7289800"/>
          </a:xfrm>
          <a:prstGeom prst="rect">
            <a:avLst/>
          </a:prstGeom>
          <a:ln w="12700">
            <a:miter lim="400000"/>
          </a:ln>
        </p:spPr>
      </p:pic>
      <p:pic>
        <p:nvPicPr>
          <p:cNvPr id="274" name="Image" descr="Image"/>
          <p:cNvPicPr>
            <a:picLocks noChangeAspect="1"/>
          </p:cNvPicPr>
          <p:nvPr/>
        </p:nvPicPr>
        <p:blipFill>
          <a:blip r:embed="rId3">
            <a:extLst/>
          </a:blip>
          <a:stretch>
            <a:fillRect/>
          </a:stretch>
        </p:blipFill>
        <p:spPr>
          <a:xfrm>
            <a:off x="1143599" y="830790"/>
            <a:ext cx="22631401" cy="1701801"/>
          </a:xfrm>
          <a:prstGeom prst="rect">
            <a:avLst/>
          </a:prstGeom>
          <a:ln w="12700">
            <a:miter lim="400000"/>
          </a:ln>
        </p:spPr>
      </p:pic>
      <p:sp>
        <p:nvSpPr>
          <p:cNvPr id="275" name="Yves Lacoste, Le Monde, 16 août 1972."/>
          <p:cNvSpPr txBox="1"/>
          <p:nvPr/>
        </p:nvSpPr>
        <p:spPr>
          <a:xfrm>
            <a:off x="11663795" y="10877749"/>
            <a:ext cx="11334298" cy="16721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5500">
                <a:solidFill>
                  <a:srgbClr val="000000"/>
                </a:solidFill>
                <a:latin typeface="Times New Roman"/>
                <a:ea typeface="Times New Roman"/>
                <a:cs typeface="Times New Roman"/>
                <a:sym typeface="Times New Roman"/>
              </a:defRPr>
            </a:pPr>
            <a:r>
              <a:t>Yves Lacoste, </a:t>
            </a:r>
            <a:r>
              <a:rPr i="1"/>
              <a:t>Le Monde</a:t>
            </a:r>
            <a:r>
              <a:t>, 16 août 1972. </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 Irak : les djihadistes contrôlent le barrage de Mossoul »…"/>
          <p:cNvSpPr txBox="1"/>
          <p:nvPr/>
        </p:nvSpPr>
        <p:spPr>
          <a:xfrm>
            <a:off x="708886" y="255797"/>
            <a:ext cx="22966227" cy="140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600"/>
              </a:spcBef>
              <a:defRPr b="1" sz="4500">
                <a:solidFill>
                  <a:srgbClr val="000000"/>
                </a:solidFill>
                <a:latin typeface="Times Roman"/>
                <a:ea typeface="Times Roman"/>
                <a:cs typeface="Times Roman"/>
                <a:sym typeface="Times Roman"/>
              </a:defRPr>
            </a:pPr>
            <a:r>
              <a:t>« Irak : les djihadistes contrôlent le barrage de Mossoul »</a:t>
            </a:r>
          </a:p>
          <a:p>
            <a:pPr algn="l" defTabSz="457200">
              <a:spcBef>
                <a:spcPts val="1400"/>
              </a:spcBef>
              <a:defRPr b="1" i="1" sz="4500">
                <a:solidFill>
                  <a:srgbClr val="000000"/>
                </a:solidFill>
                <a:latin typeface="Times Roman"/>
                <a:ea typeface="Times Roman"/>
                <a:cs typeface="Times Roman"/>
                <a:sym typeface="Times Roman"/>
              </a:defRPr>
            </a:pPr>
            <a:r>
              <a:t>En prenant le plus grand barrage d'Irak, les insurgés ont désormais la main sur l'approvisionnement en eau et en électricité dans une vaste zone.</a:t>
            </a:r>
          </a:p>
          <a:p>
            <a:pPr algn="l" defTabSz="457200">
              <a:spcBef>
                <a:spcPts val="1400"/>
              </a:spcBef>
              <a:defRPr b="1" sz="4500">
                <a:solidFill>
                  <a:srgbClr val="000000"/>
                </a:solidFill>
                <a:latin typeface="Times Roman"/>
                <a:ea typeface="Times Roman"/>
                <a:cs typeface="Times Roman"/>
                <a:sym typeface="Times Roman"/>
              </a:defRPr>
            </a:pPr>
          </a:p>
          <a:p>
            <a:pPr algn="just" defTabSz="457200">
              <a:defRPr sz="4500">
                <a:solidFill>
                  <a:srgbClr val="000000"/>
                </a:solidFill>
                <a:latin typeface="Times Roman"/>
                <a:ea typeface="Times Roman"/>
                <a:cs typeface="Times Roman"/>
                <a:sym typeface="Times Roman"/>
              </a:defRPr>
            </a:pPr>
            <a:r>
              <a:t>Les djihadistes de l'État islamique (EI) se sont emparés du plus grand barrage d’Irak, au nord de Mossoul, et contrôlent ainsi désormais l'approvisionnement en eau et en électricité d'une vaste zone. (…) </a:t>
            </a:r>
          </a:p>
          <a:p>
            <a:pPr algn="just" defTabSz="457200">
              <a:spcBef>
                <a:spcPts val="1200"/>
              </a:spcBef>
              <a:defRPr sz="4500">
                <a:solidFill>
                  <a:srgbClr val="000000"/>
                </a:solidFill>
                <a:latin typeface="Times Roman"/>
                <a:ea typeface="Times Roman"/>
                <a:cs typeface="Times Roman"/>
                <a:sym typeface="Times Roman"/>
              </a:defRPr>
            </a:pPr>
            <a:r>
              <a:t>Le barrage sur le fleuve Tigre, situé sur la rive sud du lac de Mossoul, à quelque 50 kilomètres au nord de la ville, fournit de l'eau et de l'électricité à la majeure partie de la région et est indispensable à l'irrigation de vastes zones de culture dans la province de Ninive. </a:t>
            </a:r>
          </a:p>
          <a:p>
            <a:pPr algn="l" defTabSz="457200">
              <a:spcBef>
                <a:spcPts val="1400"/>
              </a:spcBef>
              <a:defRPr b="1" sz="4500">
                <a:solidFill>
                  <a:srgbClr val="000000"/>
                </a:solidFill>
                <a:latin typeface="Times Roman"/>
                <a:ea typeface="Times Roman"/>
                <a:cs typeface="Times Roman"/>
                <a:sym typeface="Times Roman"/>
              </a:defRPr>
            </a:pPr>
            <a:r>
              <a:t>L'EI utilise les barrages comme des armes</a:t>
            </a:r>
          </a:p>
          <a:p>
            <a:pPr algn="just" defTabSz="457200">
              <a:defRPr sz="4500">
                <a:solidFill>
                  <a:srgbClr val="000000"/>
                </a:solidFill>
                <a:latin typeface="Times Roman"/>
                <a:ea typeface="Times Roman"/>
                <a:cs typeface="Times Roman"/>
                <a:sym typeface="Times Roman"/>
              </a:defRPr>
            </a:pPr>
            <a:r>
              <a:t>L'EI utilise les barrages qu'il contrôle comme des armes pouvant lui permettre d'inonder de vastes zones. Plus tôt cette année, les djihadistes ont ainsi inondé d'importants secteurs aux alentours de Fallouja, à l'ouest de Bagdad. Mais Mossoul est la place forte des insurgés en Irak et son barrage est important à l'économie de l'EI et à sa volonté de construction d'un État incarné par le "califat" proclamé fin juin. </a:t>
            </a:r>
          </a:p>
          <a:p>
            <a:pPr algn="just" defTabSz="457200">
              <a:defRPr sz="4500">
                <a:solidFill>
                  <a:srgbClr val="000000"/>
                </a:solidFill>
                <a:latin typeface="Times Roman"/>
                <a:ea typeface="Times Roman"/>
                <a:cs typeface="Times Roman"/>
                <a:sym typeface="Times Roman"/>
              </a:defRPr>
            </a:pPr>
          </a:p>
          <a:p>
            <a:pPr algn="r" defTabSz="457200">
              <a:defRPr sz="4500">
                <a:solidFill>
                  <a:srgbClr val="000000"/>
                </a:solidFill>
                <a:latin typeface="Times Roman"/>
                <a:ea typeface="Times Roman"/>
                <a:cs typeface="Times Roman"/>
                <a:sym typeface="Times Roman"/>
              </a:defRPr>
            </a:pPr>
            <a:r>
              <a:rPr i="1"/>
              <a:t>Le Point</a:t>
            </a:r>
            <a:r>
              <a:t>, août 2014.</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 name="Image" descr="Image"/>
          <p:cNvPicPr>
            <a:picLocks noChangeAspect="1"/>
          </p:cNvPicPr>
          <p:nvPr/>
        </p:nvPicPr>
        <p:blipFill>
          <a:blip r:embed="rId2">
            <a:extLst/>
          </a:blip>
          <a:stretch>
            <a:fillRect/>
          </a:stretch>
        </p:blipFill>
        <p:spPr>
          <a:xfrm>
            <a:off x="12260395" y="4098010"/>
            <a:ext cx="11594388" cy="6087054"/>
          </a:xfrm>
          <a:prstGeom prst="rect">
            <a:avLst/>
          </a:prstGeom>
          <a:ln w="12700">
            <a:miter lim="400000"/>
          </a:ln>
        </p:spPr>
      </p:pic>
      <p:pic>
        <p:nvPicPr>
          <p:cNvPr id="280" name="Image" descr="Image"/>
          <p:cNvPicPr>
            <a:picLocks noChangeAspect="1"/>
          </p:cNvPicPr>
          <p:nvPr/>
        </p:nvPicPr>
        <p:blipFill>
          <a:blip r:embed="rId3">
            <a:extLst/>
          </a:blip>
          <a:stretch>
            <a:fillRect/>
          </a:stretch>
        </p:blipFill>
        <p:spPr>
          <a:xfrm>
            <a:off x="395468" y="409223"/>
            <a:ext cx="11828126" cy="8828084"/>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Image" descr="Image"/>
          <p:cNvPicPr>
            <a:picLocks noChangeAspect="1"/>
          </p:cNvPicPr>
          <p:nvPr/>
        </p:nvPicPr>
        <p:blipFill>
          <a:blip r:embed="rId2">
            <a:extLst/>
          </a:blip>
          <a:stretch>
            <a:fillRect/>
          </a:stretch>
        </p:blipFill>
        <p:spPr>
          <a:xfrm>
            <a:off x="8278467" y="0"/>
            <a:ext cx="7827066"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4" name="Image" descr="Image"/>
          <p:cNvPicPr>
            <a:picLocks noChangeAspect="1"/>
          </p:cNvPicPr>
          <p:nvPr/>
        </p:nvPicPr>
        <p:blipFill>
          <a:blip r:embed="rId2">
            <a:extLst/>
          </a:blip>
          <a:stretch>
            <a:fillRect/>
          </a:stretch>
        </p:blipFill>
        <p:spPr>
          <a:xfrm>
            <a:off x="715525" y="-313315"/>
            <a:ext cx="11619346" cy="14342630"/>
          </a:xfrm>
          <a:prstGeom prst="rect">
            <a:avLst/>
          </a:prstGeom>
          <a:ln w="12700">
            <a:miter lim="400000"/>
          </a:ln>
        </p:spPr>
      </p:pic>
      <p:pic>
        <p:nvPicPr>
          <p:cNvPr id="285" name="Image" descr="Image"/>
          <p:cNvPicPr>
            <a:picLocks noChangeAspect="1"/>
          </p:cNvPicPr>
          <p:nvPr/>
        </p:nvPicPr>
        <p:blipFill>
          <a:blip r:embed="rId3">
            <a:extLst/>
          </a:blip>
          <a:stretch>
            <a:fillRect/>
          </a:stretch>
        </p:blipFill>
        <p:spPr>
          <a:xfrm>
            <a:off x="14059016" y="-1"/>
            <a:ext cx="9394032" cy="13716001"/>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Le «  grand barrage de la Renaissance  » éthiopien…"/>
          <p:cNvSpPr txBox="1"/>
          <p:nvPr/>
        </p:nvSpPr>
        <p:spPr>
          <a:xfrm>
            <a:off x="3530885" y="151566"/>
            <a:ext cx="17424500" cy="27235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1" sz="6000">
                <a:solidFill>
                  <a:srgbClr val="000000"/>
                </a:solidFill>
                <a:latin typeface="Cambria"/>
                <a:ea typeface="Cambria"/>
                <a:cs typeface="Cambria"/>
                <a:sym typeface="Cambria"/>
              </a:defRPr>
            </a:pPr>
            <a:r>
              <a:t>Le «  grand barrage de la Renaissance  » éthiopien</a:t>
            </a:r>
          </a:p>
          <a:p>
            <a:pPr defTabSz="457200">
              <a:defRPr b="1" sz="6000">
                <a:solidFill>
                  <a:srgbClr val="000000"/>
                </a:solidFill>
                <a:latin typeface="Cambria"/>
                <a:ea typeface="Cambria"/>
                <a:cs typeface="Cambria"/>
                <a:sym typeface="Cambria"/>
              </a:defRPr>
            </a:pPr>
            <a:r>
              <a:t>en construction</a:t>
            </a:r>
            <a:endParaRPr b="0">
              <a:latin typeface="Times New Roman"/>
              <a:ea typeface="Times New Roman"/>
              <a:cs typeface="Times New Roman"/>
              <a:sym typeface="Times New Roman"/>
            </a:endParaRPr>
          </a:p>
        </p:txBody>
      </p:sp>
      <p:pic>
        <p:nvPicPr>
          <p:cNvPr id="288" name="Image" descr="Image"/>
          <p:cNvPicPr>
            <a:picLocks noChangeAspect="1"/>
          </p:cNvPicPr>
          <p:nvPr/>
        </p:nvPicPr>
        <p:blipFill>
          <a:blip r:embed="rId2">
            <a:extLst/>
          </a:blip>
          <a:stretch>
            <a:fillRect/>
          </a:stretch>
        </p:blipFill>
        <p:spPr>
          <a:xfrm>
            <a:off x="3314289" y="2517186"/>
            <a:ext cx="18899036" cy="9929377"/>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Image" descr="Image"/>
          <p:cNvPicPr>
            <a:picLocks noChangeAspect="1"/>
          </p:cNvPicPr>
          <p:nvPr/>
        </p:nvPicPr>
        <p:blipFill>
          <a:blip r:embed="rId2">
            <a:extLst/>
          </a:blip>
          <a:stretch>
            <a:fillRect/>
          </a:stretch>
        </p:blipFill>
        <p:spPr>
          <a:xfrm>
            <a:off x="2317723" y="150966"/>
            <a:ext cx="18910930" cy="1295336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  Les guerres de ce siècle ont été déclarées pour le pétrole, les guerres du prochain siècle auront pour objet l’eau  ».…"/>
          <p:cNvSpPr txBox="1"/>
          <p:nvPr/>
        </p:nvSpPr>
        <p:spPr>
          <a:xfrm>
            <a:off x="1711826" y="2538370"/>
            <a:ext cx="21764042" cy="39813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i="1" sz="6000">
                <a:solidFill>
                  <a:srgbClr val="000000"/>
                </a:solidFill>
                <a:latin typeface="Times New Roman"/>
                <a:ea typeface="Times New Roman"/>
                <a:cs typeface="Times New Roman"/>
                <a:sym typeface="Times New Roman"/>
              </a:defRPr>
            </a:pPr>
            <a:r>
              <a:rPr i="0"/>
              <a:t>«  </a:t>
            </a:r>
            <a:r>
              <a:t>Les guerres de ce siècle ont été déclarées pour le pétrole, les guerres du prochain siècle auront pour objet l’eau  </a:t>
            </a:r>
            <a:r>
              <a:rPr i="0"/>
              <a:t>».</a:t>
            </a:r>
            <a:endParaRPr i="0"/>
          </a:p>
          <a:p>
            <a:pPr algn="l" defTabSz="457200">
              <a:defRPr i="1" sz="6000">
                <a:solidFill>
                  <a:srgbClr val="000000"/>
                </a:solidFill>
                <a:latin typeface="Times New Roman"/>
                <a:ea typeface="Times New Roman"/>
                <a:cs typeface="Times New Roman"/>
                <a:sym typeface="Times New Roman"/>
              </a:defRPr>
            </a:pPr>
            <a:endParaRPr i="0"/>
          </a:p>
          <a:p>
            <a:pPr algn="l" defTabSz="457200">
              <a:defRPr sz="6000">
                <a:solidFill>
                  <a:srgbClr val="000000"/>
                </a:solidFill>
                <a:latin typeface="Times New Roman"/>
                <a:ea typeface="Times New Roman"/>
                <a:cs typeface="Times New Roman"/>
                <a:sym typeface="Times New Roman"/>
              </a:defRPr>
            </a:pPr>
            <a:r>
              <a:t>Déclaration de </a:t>
            </a:r>
            <a:r>
              <a:t>l'économiste égyptien </a:t>
            </a:r>
            <a:r>
              <a:rPr b="1"/>
              <a:t>Ismaïl Serageldin </a:t>
            </a:r>
            <a:r>
              <a:t>en 1995. </a:t>
            </a:r>
          </a:p>
          <a:p>
            <a:pPr algn="l" defTabSz="457200">
              <a:defRPr sz="1200">
                <a:solidFill>
                  <a:srgbClr val="000000"/>
                </a:solid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2" name="Image" descr="Image"/>
          <p:cNvPicPr>
            <a:picLocks noChangeAspect="1"/>
          </p:cNvPicPr>
          <p:nvPr/>
        </p:nvPicPr>
        <p:blipFill>
          <a:blip r:embed="rId2">
            <a:extLst/>
          </a:blip>
          <a:stretch>
            <a:fillRect/>
          </a:stretch>
        </p:blipFill>
        <p:spPr>
          <a:xfrm>
            <a:off x="4287311" y="581207"/>
            <a:ext cx="14812748" cy="11762203"/>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4" name="Image" descr="Image"/>
          <p:cNvPicPr>
            <a:picLocks noChangeAspect="1"/>
          </p:cNvPicPr>
          <p:nvPr/>
        </p:nvPicPr>
        <p:blipFill>
          <a:blip r:embed="rId2">
            <a:extLst/>
          </a:blip>
          <a:stretch>
            <a:fillRect/>
          </a:stretch>
        </p:blipFill>
        <p:spPr>
          <a:xfrm>
            <a:off x="9139556" y="119293"/>
            <a:ext cx="13063729" cy="13477414"/>
          </a:xfrm>
          <a:prstGeom prst="rect">
            <a:avLst/>
          </a:prstGeom>
          <a:ln w="12700">
            <a:miter lim="400000"/>
          </a:ln>
        </p:spPr>
      </p:pic>
      <p:sp>
        <p:nvSpPr>
          <p:cNvPr id="295" name="Les barrages…"/>
          <p:cNvSpPr txBox="1"/>
          <p:nvPr/>
        </p:nvSpPr>
        <p:spPr>
          <a:xfrm>
            <a:off x="524211" y="192326"/>
            <a:ext cx="8313242" cy="26981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6000">
                <a:solidFill>
                  <a:srgbClr val="000000"/>
                </a:solidFill>
                <a:latin typeface="Times New Roman"/>
                <a:ea typeface="Times New Roman"/>
                <a:cs typeface="Times New Roman"/>
                <a:sym typeface="Times New Roman"/>
              </a:defRPr>
            </a:pPr>
            <a:r>
              <a:t>Les barrages</a:t>
            </a:r>
          </a:p>
          <a:p>
            <a:pPr algn="l" defTabSz="457200">
              <a:defRPr b="1" sz="6000">
                <a:solidFill>
                  <a:srgbClr val="000000"/>
                </a:solidFill>
                <a:latin typeface="Times New Roman"/>
                <a:ea typeface="Times New Roman"/>
                <a:cs typeface="Times New Roman"/>
                <a:sym typeface="Times New Roman"/>
              </a:defRPr>
            </a:pPr>
            <a:r>
              <a:t>sur le Tigre et l'Euphrate</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7" name="Image" descr="Image"/>
          <p:cNvPicPr>
            <a:picLocks noChangeAspect="1"/>
          </p:cNvPicPr>
          <p:nvPr/>
        </p:nvPicPr>
        <p:blipFill>
          <a:blip r:embed="rId2">
            <a:extLst/>
          </a:blip>
          <a:stretch>
            <a:fillRect/>
          </a:stretch>
        </p:blipFill>
        <p:spPr>
          <a:xfrm>
            <a:off x="3593583" y="256120"/>
            <a:ext cx="17196832" cy="1320376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9" name="Image" descr="Image"/>
          <p:cNvPicPr>
            <a:picLocks noChangeAspect="1"/>
          </p:cNvPicPr>
          <p:nvPr/>
        </p:nvPicPr>
        <p:blipFill>
          <a:blip r:embed="rId2">
            <a:extLst/>
          </a:blip>
          <a:stretch>
            <a:fillRect/>
          </a:stretch>
        </p:blipFill>
        <p:spPr>
          <a:xfrm>
            <a:off x="4674008" y="2410634"/>
            <a:ext cx="14386501" cy="9808978"/>
          </a:xfrm>
          <a:prstGeom prst="rect">
            <a:avLst/>
          </a:prstGeom>
          <a:ln w="12700">
            <a:miter lim="400000"/>
          </a:ln>
        </p:spPr>
      </p:pic>
      <p:sp>
        <p:nvSpPr>
          <p:cNvPr id="300" name="Le lac Balkhach au Kazakhstan"/>
          <p:cNvSpPr txBox="1"/>
          <p:nvPr/>
        </p:nvSpPr>
        <p:spPr>
          <a:xfrm>
            <a:off x="6038267" y="559596"/>
            <a:ext cx="10445578" cy="18218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New Roman"/>
                <a:ea typeface="Times New Roman"/>
                <a:cs typeface="Times New Roman"/>
                <a:sym typeface="Times New Roman"/>
              </a:defRPr>
            </a:lvl1pPr>
          </a:lstStyle>
          <a:p>
            <a:pPr>
              <a:defRPr b="0"/>
            </a:pPr>
            <a:r>
              <a:rPr b="1"/>
              <a:t>Le lac Balkhach au Kazakhstan</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III. Vers une gouvernance de l'eau  ?…"/>
          <p:cNvSpPr txBox="1"/>
          <p:nvPr/>
        </p:nvSpPr>
        <p:spPr>
          <a:xfrm>
            <a:off x="1994492" y="1882770"/>
            <a:ext cx="16217653" cy="44507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57200" indent="-228600" algn="l" defTabSz="457200">
              <a:defRPr b="1" sz="6000">
                <a:solidFill>
                  <a:srgbClr val="000000"/>
                </a:solidFill>
                <a:latin typeface="Times New Roman"/>
                <a:ea typeface="Times New Roman"/>
                <a:cs typeface="Times New Roman"/>
                <a:sym typeface="Times New Roman"/>
              </a:defRPr>
            </a:pPr>
            <a:r>
              <a:t>III. Vers une gouvernance de l'eau  ?</a:t>
            </a:r>
          </a:p>
          <a:p>
            <a:pPr marL="457200" indent="-228600" algn="l" defTabSz="457200">
              <a:defRPr b="1" sz="6000">
                <a:solidFill>
                  <a:srgbClr val="000000"/>
                </a:solidFill>
                <a:latin typeface="Times New Roman"/>
                <a:ea typeface="Times New Roman"/>
                <a:cs typeface="Times New Roman"/>
                <a:sym typeface="Times New Roman"/>
              </a:defRPr>
            </a:pPr>
          </a:p>
          <a:p>
            <a:pPr marL="457200" indent="-228600" algn="l" defTabSz="457200">
              <a:defRPr b="1" sz="6000">
                <a:solidFill>
                  <a:srgbClr val="000000"/>
                </a:solidFill>
                <a:latin typeface="Times New Roman"/>
                <a:ea typeface="Times New Roman"/>
                <a:cs typeface="Times New Roman"/>
                <a:sym typeface="Times New Roman"/>
              </a:defRPr>
            </a:pPr>
            <a:r>
              <a:t>A. L'engagement des organismes internationaux </a:t>
            </a:r>
            <a:endParaRPr b="0"/>
          </a:p>
          <a:p>
            <a:pPr marL="457200" indent="-228600" algn="l" defTabSz="457200">
              <a:defRPr b="1" sz="6000">
                <a:solidFill>
                  <a:srgbClr val="000000"/>
                </a:solidFill>
                <a:latin typeface="Times New Roman"/>
                <a:ea typeface="Times New Roman"/>
                <a:cs typeface="Times New Roman"/>
                <a:sym typeface="Times New Roman"/>
              </a:defRPr>
            </a:pPr>
            <a:r>
              <a:t>B. Un droit international limité</a:t>
            </a:r>
            <a:endParaRPr b="0"/>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 name="Image" descr="Image"/>
          <p:cNvPicPr>
            <a:picLocks noChangeAspect="1"/>
          </p:cNvPicPr>
          <p:nvPr/>
        </p:nvPicPr>
        <p:blipFill>
          <a:blip r:embed="rId2">
            <a:extLst/>
          </a:blip>
          <a:stretch>
            <a:fillRect/>
          </a:stretch>
        </p:blipFill>
        <p:spPr>
          <a:xfrm>
            <a:off x="4808674" y="1935783"/>
            <a:ext cx="12882974" cy="8588649"/>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6" name="Image" descr="Image"/>
          <p:cNvPicPr>
            <a:picLocks noChangeAspect="1"/>
          </p:cNvPicPr>
          <p:nvPr/>
        </p:nvPicPr>
        <p:blipFill>
          <a:blip r:embed="rId2">
            <a:extLst/>
          </a:blip>
          <a:stretch>
            <a:fillRect/>
          </a:stretch>
        </p:blipFill>
        <p:spPr>
          <a:xfrm>
            <a:off x="11924847" y="1259477"/>
            <a:ext cx="10676532" cy="10676532"/>
          </a:xfrm>
          <a:prstGeom prst="rect">
            <a:avLst/>
          </a:prstGeom>
          <a:ln w="12700">
            <a:miter lim="400000"/>
          </a:ln>
        </p:spPr>
      </p:pic>
      <p:pic>
        <p:nvPicPr>
          <p:cNvPr id="307" name="Image" descr="Image"/>
          <p:cNvPicPr>
            <a:picLocks noChangeAspect="1"/>
          </p:cNvPicPr>
          <p:nvPr/>
        </p:nvPicPr>
        <p:blipFill>
          <a:blip r:embed="rId3">
            <a:extLst/>
          </a:blip>
          <a:stretch>
            <a:fillRect/>
          </a:stretch>
        </p:blipFill>
        <p:spPr>
          <a:xfrm>
            <a:off x="283277" y="2538419"/>
            <a:ext cx="11214475" cy="6733749"/>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9" name="Image" descr="Image"/>
          <p:cNvPicPr>
            <a:picLocks noChangeAspect="1"/>
          </p:cNvPicPr>
          <p:nvPr/>
        </p:nvPicPr>
        <p:blipFill>
          <a:blip r:embed="rId2">
            <a:extLst/>
          </a:blip>
          <a:stretch>
            <a:fillRect/>
          </a:stretch>
        </p:blipFill>
        <p:spPr>
          <a:xfrm>
            <a:off x="546100" y="253780"/>
            <a:ext cx="23291800" cy="5969001"/>
          </a:xfrm>
          <a:prstGeom prst="rect">
            <a:avLst/>
          </a:prstGeom>
          <a:ln w="12700">
            <a:miter lim="400000"/>
          </a:ln>
        </p:spPr>
      </p:pic>
      <p:pic>
        <p:nvPicPr>
          <p:cNvPr id="310" name="Image" descr="Image"/>
          <p:cNvPicPr>
            <a:picLocks noChangeAspect="1"/>
          </p:cNvPicPr>
          <p:nvPr/>
        </p:nvPicPr>
        <p:blipFill>
          <a:blip r:embed="rId3">
            <a:extLst/>
          </a:blip>
          <a:stretch>
            <a:fillRect/>
          </a:stretch>
        </p:blipFill>
        <p:spPr>
          <a:xfrm>
            <a:off x="908934" y="4189348"/>
            <a:ext cx="17881601" cy="9575801"/>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2" name="Image" descr="Image"/>
          <p:cNvPicPr>
            <a:picLocks noChangeAspect="1"/>
          </p:cNvPicPr>
          <p:nvPr/>
        </p:nvPicPr>
        <p:blipFill>
          <a:blip r:embed="rId2">
            <a:extLst/>
          </a:blip>
          <a:stretch>
            <a:fillRect/>
          </a:stretch>
        </p:blipFill>
        <p:spPr>
          <a:xfrm>
            <a:off x="891513" y="153978"/>
            <a:ext cx="17830801" cy="7010401"/>
          </a:xfrm>
          <a:prstGeom prst="rect">
            <a:avLst/>
          </a:prstGeom>
          <a:ln w="12700">
            <a:miter lim="400000"/>
          </a:ln>
        </p:spPr>
      </p:pic>
      <p:pic>
        <p:nvPicPr>
          <p:cNvPr id="313" name="Image" descr="Image"/>
          <p:cNvPicPr>
            <a:picLocks noChangeAspect="1"/>
          </p:cNvPicPr>
          <p:nvPr/>
        </p:nvPicPr>
        <p:blipFill>
          <a:blip r:embed="rId3">
            <a:extLst/>
          </a:blip>
          <a:stretch>
            <a:fillRect/>
          </a:stretch>
        </p:blipFill>
        <p:spPr>
          <a:xfrm>
            <a:off x="916913" y="6736801"/>
            <a:ext cx="17780001" cy="6781801"/>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 name="Image" descr="Image"/>
          <p:cNvPicPr>
            <a:picLocks noChangeAspect="1"/>
          </p:cNvPicPr>
          <p:nvPr/>
        </p:nvPicPr>
        <p:blipFill>
          <a:blip r:embed="rId2">
            <a:extLst/>
          </a:blip>
          <a:stretch>
            <a:fillRect/>
          </a:stretch>
        </p:blipFill>
        <p:spPr>
          <a:xfrm>
            <a:off x="2576682" y="453531"/>
            <a:ext cx="11430001" cy="8712201"/>
          </a:xfrm>
          <a:prstGeom prst="rect">
            <a:avLst/>
          </a:prstGeom>
          <a:ln w="12700">
            <a:miter lim="400000"/>
          </a:ln>
        </p:spPr>
      </p:pic>
      <p:pic>
        <p:nvPicPr>
          <p:cNvPr id="316" name="Image" descr="Image"/>
          <p:cNvPicPr>
            <a:picLocks noChangeAspect="1"/>
          </p:cNvPicPr>
          <p:nvPr/>
        </p:nvPicPr>
        <p:blipFill>
          <a:blip r:embed="rId3">
            <a:extLst/>
          </a:blip>
          <a:stretch>
            <a:fillRect/>
          </a:stretch>
        </p:blipFill>
        <p:spPr>
          <a:xfrm>
            <a:off x="2351224" y="9532935"/>
            <a:ext cx="18364201" cy="337820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I. L’eau entre abondance et rareté…"/>
          <p:cNvSpPr txBox="1"/>
          <p:nvPr/>
        </p:nvSpPr>
        <p:spPr>
          <a:xfrm>
            <a:off x="1425465" y="451719"/>
            <a:ext cx="17100452" cy="44507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57200" indent="-228600" algn="l" defTabSz="457200">
              <a:defRPr b="1" sz="6000">
                <a:solidFill>
                  <a:srgbClr val="000000"/>
                </a:solidFill>
                <a:latin typeface="Times New Roman"/>
                <a:ea typeface="Times New Roman"/>
                <a:cs typeface="Times New Roman"/>
                <a:sym typeface="Times New Roman"/>
              </a:defRPr>
            </a:pPr>
            <a:r>
              <a:t>I. L’eau entre abondance et rareté</a:t>
            </a:r>
          </a:p>
          <a:p>
            <a:pPr marL="457200" indent="-228600" algn="l" defTabSz="457200">
              <a:defRPr b="1" sz="6000">
                <a:solidFill>
                  <a:srgbClr val="000000"/>
                </a:solidFill>
                <a:latin typeface="Times New Roman"/>
                <a:ea typeface="Times New Roman"/>
                <a:cs typeface="Times New Roman"/>
                <a:sym typeface="Times New Roman"/>
              </a:defRPr>
            </a:pPr>
          </a:p>
          <a:p>
            <a:pPr marL="1339850" indent="-1111250" algn="l" defTabSz="457200">
              <a:buSzPct val="100000"/>
              <a:buAutoNum type="alphaUcPeriod" startAt="1"/>
              <a:defRPr b="1" sz="6000">
                <a:solidFill>
                  <a:srgbClr val="000000"/>
                </a:solidFill>
                <a:latin typeface="Times New Roman"/>
                <a:ea typeface="Times New Roman"/>
                <a:cs typeface="Times New Roman"/>
                <a:sym typeface="Times New Roman"/>
              </a:defRPr>
            </a:pPr>
            <a:r>
              <a:t>Une répartition inégale selon les milieux</a:t>
            </a:r>
          </a:p>
          <a:p>
            <a:pPr marL="1339850" indent="-1111250" algn="l" defTabSz="457200">
              <a:buSzPct val="100000"/>
              <a:buAutoNum type="alphaUcPeriod" startAt="1"/>
              <a:defRPr b="1" sz="6000">
                <a:solidFill>
                  <a:srgbClr val="000000"/>
                </a:solidFill>
                <a:latin typeface="Times New Roman"/>
                <a:ea typeface="Times New Roman"/>
                <a:cs typeface="Times New Roman"/>
                <a:sym typeface="Times New Roman"/>
              </a:defRPr>
            </a:pPr>
            <a:r>
              <a:t>La maîtrise de l’eau : un défi inégalement relevé</a:t>
            </a:r>
            <a:endParaRPr b="0"/>
          </a:p>
          <a:p>
            <a:pPr marL="1339850" indent="-1111250" algn="l" defTabSz="457200">
              <a:buSzPct val="100000"/>
              <a:buAutoNum type="alphaUcPeriod" startAt="1"/>
              <a:defRPr b="1" sz="6000">
                <a:solidFill>
                  <a:srgbClr val="000000"/>
                </a:solidFill>
                <a:latin typeface="Times New Roman"/>
                <a:ea typeface="Times New Roman"/>
                <a:cs typeface="Times New Roman"/>
                <a:sym typeface="Times New Roman"/>
              </a:defRPr>
            </a:pPr>
            <a:r>
              <a:t>Le marché de l’eau et ses acteurs</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8" name="Image" descr="Image"/>
          <p:cNvPicPr>
            <a:picLocks noChangeAspect="1"/>
          </p:cNvPicPr>
          <p:nvPr/>
        </p:nvPicPr>
        <p:blipFill>
          <a:blip r:embed="rId2">
            <a:extLst/>
          </a:blip>
          <a:stretch>
            <a:fillRect/>
          </a:stretch>
        </p:blipFill>
        <p:spPr>
          <a:xfrm>
            <a:off x="3060700" y="2552700"/>
            <a:ext cx="18262600" cy="86106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0" name="Image" descr="Image"/>
          <p:cNvPicPr>
            <a:picLocks noChangeAspect="1"/>
          </p:cNvPicPr>
          <p:nvPr/>
        </p:nvPicPr>
        <p:blipFill>
          <a:blip r:embed="rId2">
            <a:extLst/>
          </a:blip>
          <a:stretch>
            <a:fillRect/>
          </a:stretch>
        </p:blipFill>
        <p:spPr>
          <a:xfrm>
            <a:off x="1993900" y="558800"/>
            <a:ext cx="20396200" cy="125984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Image" descr="Image"/>
          <p:cNvPicPr>
            <a:picLocks noChangeAspect="1"/>
          </p:cNvPicPr>
          <p:nvPr/>
        </p:nvPicPr>
        <p:blipFill>
          <a:blip r:embed="rId2">
            <a:extLst/>
          </a:blip>
          <a:stretch>
            <a:fillRect/>
          </a:stretch>
        </p:blipFill>
        <p:spPr>
          <a:xfrm>
            <a:off x="2147498" y="1203094"/>
            <a:ext cx="20650201" cy="6146801"/>
          </a:xfrm>
          <a:prstGeom prst="rect">
            <a:avLst/>
          </a:prstGeom>
          <a:ln w="12700">
            <a:miter lim="400000"/>
          </a:ln>
        </p:spPr>
      </p:pic>
      <p:sp>
        <p:nvSpPr>
          <p:cNvPr id="323" name="Le Monde, mars 2022."/>
          <p:cNvSpPr txBox="1"/>
          <p:nvPr/>
        </p:nvSpPr>
        <p:spPr>
          <a:xfrm>
            <a:off x="13214762" y="9291638"/>
            <a:ext cx="6554962" cy="16721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5500">
                <a:solidFill>
                  <a:srgbClr val="000000"/>
                </a:solidFill>
                <a:latin typeface="Times New Roman"/>
                <a:ea typeface="Times New Roman"/>
                <a:cs typeface="Times New Roman"/>
                <a:sym typeface="Times New Roman"/>
              </a:defRPr>
            </a:pPr>
            <a:r>
              <a:rPr i="1"/>
              <a:t>Le Monde</a:t>
            </a:r>
            <a:r>
              <a:t>, mars 2022. </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5" name="Image" descr="Image"/>
          <p:cNvPicPr>
            <a:picLocks noChangeAspect="1"/>
          </p:cNvPicPr>
          <p:nvPr/>
        </p:nvPicPr>
        <p:blipFill>
          <a:blip r:embed="rId2">
            <a:extLst/>
          </a:blip>
          <a:stretch>
            <a:fillRect/>
          </a:stretch>
        </p:blipFill>
        <p:spPr>
          <a:xfrm>
            <a:off x="5146366" y="2476269"/>
            <a:ext cx="13561333" cy="10342496"/>
          </a:xfrm>
          <a:prstGeom prst="rect">
            <a:avLst/>
          </a:prstGeom>
          <a:ln w="12700">
            <a:miter lim="400000"/>
          </a:ln>
        </p:spPr>
      </p:pic>
      <p:sp>
        <p:nvSpPr>
          <p:cNvPr id="326" name="Le litige Chili/Bolivie à propos des eaux du Silala,…"/>
          <p:cNvSpPr txBox="1"/>
          <p:nvPr/>
        </p:nvSpPr>
        <p:spPr>
          <a:xfrm>
            <a:off x="4602782" y="249757"/>
            <a:ext cx="15178435" cy="24976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5500">
                <a:solidFill>
                  <a:srgbClr val="000000"/>
                </a:solidFill>
                <a:latin typeface="Cambria"/>
                <a:ea typeface="Cambria"/>
                <a:cs typeface="Cambria"/>
                <a:sym typeface="Cambria"/>
              </a:defRPr>
            </a:pPr>
            <a:r>
              <a:t>Le litige </a:t>
            </a:r>
            <a:r>
              <a:rPr b="1"/>
              <a:t>Chili/Bolivie</a:t>
            </a:r>
            <a:r>
              <a:t> à propos des eaux du </a:t>
            </a:r>
            <a:r>
              <a:rPr b="1"/>
              <a:t>Silala,</a:t>
            </a:r>
            <a:endParaRPr b="1"/>
          </a:p>
          <a:p>
            <a:pPr algn="l" defTabSz="457200">
              <a:defRPr sz="5500">
                <a:solidFill>
                  <a:srgbClr val="000000"/>
                </a:solidFill>
                <a:latin typeface="Cambria"/>
                <a:ea typeface="Cambria"/>
                <a:cs typeface="Cambria"/>
                <a:sym typeface="Cambria"/>
              </a:defRPr>
            </a:pPr>
            <a:r>
              <a:rPr b="1"/>
              <a:t>porté devant la CIJ (2022).</a:t>
            </a:r>
            <a:endParaRPr>
              <a:latin typeface="Times New Roman"/>
              <a:ea typeface="Times New Roman"/>
              <a:cs typeface="Times New Roman"/>
              <a:sym typeface="Times New Roman"/>
            </a:endParaR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Image" descr="Image"/>
          <p:cNvPicPr>
            <a:picLocks noChangeAspect="1"/>
          </p:cNvPicPr>
          <p:nvPr/>
        </p:nvPicPr>
        <p:blipFill>
          <a:blip r:embed="rId2">
            <a:extLst/>
          </a:blip>
          <a:stretch>
            <a:fillRect/>
          </a:stretch>
        </p:blipFill>
        <p:spPr>
          <a:xfrm>
            <a:off x="3539338" y="1083801"/>
            <a:ext cx="17305324" cy="12334074"/>
          </a:xfrm>
          <a:prstGeom prst="rect">
            <a:avLst/>
          </a:prstGeom>
          <a:ln w="12700">
            <a:miter lim="400000"/>
          </a:ln>
        </p:spPr>
      </p:pic>
      <p:sp>
        <p:nvSpPr>
          <p:cNvPr id="168" name="L’eau, une ressource inégalement répartie"/>
          <p:cNvSpPr txBox="1"/>
          <p:nvPr/>
        </p:nvSpPr>
        <p:spPr>
          <a:xfrm>
            <a:off x="5283327" y="187486"/>
            <a:ext cx="13709006" cy="210870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400"/>
              </a:spcBef>
              <a:defRPr b="1" sz="6000">
                <a:solidFill>
                  <a:srgbClr val="000000"/>
                </a:solidFill>
                <a:latin typeface="Times Roman"/>
                <a:ea typeface="Times Roman"/>
                <a:cs typeface="Times Roman"/>
                <a:sym typeface="Times Roman"/>
              </a:defRPr>
            </a:lvl1pPr>
          </a:lstStyle>
          <a:p>
            <a:pPr/>
            <a:r>
              <a:t>L’eau, une ressource inégalement répartie</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0" name="Image" descr="Image"/>
          <p:cNvPicPr>
            <a:picLocks noChangeAspect="1"/>
          </p:cNvPicPr>
          <p:nvPr/>
        </p:nvPicPr>
        <p:blipFill>
          <a:blip r:embed="rId2">
            <a:extLst/>
          </a:blip>
          <a:stretch>
            <a:fillRect/>
          </a:stretch>
        </p:blipFill>
        <p:spPr>
          <a:xfrm>
            <a:off x="4840592" y="4382508"/>
            <a:ext cx="13355944" cy="7504768"/>
          </a:xfrm>
          <a:prstGeom prst="rect">
            <a:avLst/>
          </a:prstGeom>
          <a:ln w="12700">
            <a:miter lim="400000"/>
          </a:ln>
        </p:spPr>
      </p:pic>
      <p:sp>
        <p:nvSpPr>
          <p:cNvPr id="171" name="L’ Amazone : fleuve de plus de 7000 km, bassin de plus de 6 millions de km2. Son débit oscille entre 173 000 et 220 800 m3 par seconde, soit au moins 173 millions de litres par seconde."/>
          <p:cNvSpPr txBox="1"/>
          <p:nvPr/>
        </p:nvSpPr>
        <p:spPr>
          <a:xfrm>
            <a:off x="1204663" y="837644"/>
            <a:ext cx="21974675" cy="345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spcBef>
                <a:spcPts val="600"/>
              </a:spcBef>
              <a:defRPr sz="5500">
                <a:solidFill>
                  <a:srgbClr val="000000"/>
                </a:solidFill>
                <a:latin typeface="Times New Roman"/>
                <a:ea typeface="Times New Roman"/>
                <a:cs typeface="Times New Roman"/>
                <a:sym typeface="Times New Roman"/>
              </a:defRPr>
            </a:pPr>
            <a:r>
              <a:rPr b="1">
                <a:latin typeface="Cambria"/>
                <a:ea typeface="Cambria"/>
                <a:cs typeface="Cambria"/>
                <a:sym typeface="Cambria"/>
              </a:rPr>
              <a:t>L’ Amazone</a:t>
            </a:r>
            <a:r>
              <a:rPr>
                <a:latin typeface="Cambria"/>
                <a:ea typeface="Cambria"/>
                <a:cs typeface="Cambria"/>
                <a:sym typeface="Cambria"/>
              </a:rPr>
              <a:t> : </a:t>
            </a:r>
            <a:r>
              <a:t>fleuve de plus de 7000 km, bassin de plus de 6 millions de km</a:t>
            </a:r>
            <a:r>
              <a:rPr baseline="9090"/>
              <a:t>2</a:t>
            </a:r>
            <a:r>
              <a:t>. Son débit oscille entre 173 000 et 220 800 m</a:t>
            </a:r>
            <a:r>
              <a:rPr baseline="9090"/>
              <a:t>3 </a:t>
            </a:r>
            <a:r>
              <a:t>par seconde, soit au moins 173 millions de litres par seconde.</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Image" descr="Image"/>
          <p:cNvPicPr>
            <a:picLocks noChangeAspect="1"/>
          </p:cNvPicPr>
          <p:nvPr/>
        </p:nvPicPr>
        <p:blipFill>
          <a:blip r:embed="rId2">
            <a:extLst/>
          </a:blip>
          <a:stretch>
            <a:fillRect/>
          </a:stretch>
        </p:blipFill>
        <p:spPr>
          <a:xfrm>
            <a:off x="6803342" y="3068248"/>
            <a:ext cx="10160001" cy="8140701"/>
          </a:xfrm>
          <a:prstGeom prst="rect">
            <a:avLst/>
          </a:prstGeom>
          <a:ln w="12700">
            <a:miter lim="400000"/>
          </a:ln>
        </p:spPr>
      </p:pic>
      <p:sp>
        <p:nvSpPr>
          <p:cNvPr id="174" name="Le bassin du Congo : 12  % de la surface du continent africain et 1/3 de l’écoulement continental."/>
          <p:cNvSpPr txBox="1"/>
          <p:nvPr/>
        </p:nvSpPr>
        <p:spPr>
          <a:xfrm>
            <a:off x="1730626" y="529044"/>
            <a:ext cx="20922747" cy="26981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1" sz="6000">
                <a:solidFill>
                  <a:srgbClr val="000000"/>
                </a:solidFill>
                <a:latin typeface="Times New Roman"/>
                <a:ea typeface="Times New Roman"/>
                <a:cs typeface="Times New Roman"/>
                <a:sym typeface="Times New Roman"/>
              </a:defRPr>
            </a:lvl1pPr>
          </a:lstStyle>
          <a:p>
            <a:pPr/>
            <a:r>
              <a:t>Le bassin du Congo : 12  % de la surface du continent africain et 1/3 de l’écoulement continental. </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