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12" name="Titre de la présentation"/>
          <p:cNvSpPr txBox="1"/>
          <p:nvPr>
            <p:ph type="title" hasCustomPrompt="1"/>
          </p:nvPr>
        </p:nvSpPr>
        <p:spPr>
          <a:xfrm>
            <a:off x="1206496" y="2574991"/>
            <a:ext cx="21971004" cy="4648201"/>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Texte niveau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 Citation notable »</a:t>
            </a:r>
          </a:p>
          <a:p>
            <a:pPr lvl="1"/>
            <a:r>
              <a:t/>
            </a:r>
          </a:p>
          <a:p>
            <a:pPr lvl="2"/>
            <a:r>
              <a:t/>
            </a:r>
          </a:p>
          <a:p>
            <a:pPr lvl="3"/>
            <a:r>
              <a:t/>
            </a:r>
          </a:p>
          <a:p>
            <a:pPr lvl="4"/>
            <a:r>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Auteur et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et date</a:t>
            </a:r>
          </a:p>
        </p:txBody>
      </p:sp>
      <p:sp>
        <p:nvSpPr>
          <p:cNvPr id="24" name="Texte niveau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la présentation</a:t>
            </a:r>
          </a:p>
          <a:p>
            <a:pPr lvl="1"/>
            <a:r>
              <a:t/>
            </a:r>
          </a:p>
          <a:p>
            <a:pPr lvl="2"/>
            <a:r>
              <a:t/>
            </a:r>
          </a:p>
          <a:p>
            <a:pPr lvl="3"/>
            <a:r>
              <a:t/>
            </a:r>
          </a:p>
          <a:p>
            <a:pPr lvl="4"/>
            <a:r>
              <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270000"/>
            <a:ext cx="9779000" cy="5882273"/>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prstGeom prst="rect">
            <a:avLst/>
          </a:prstGeom>
        </p:spPr>
        <p:txBody>
          <a:bodyPr/>
          <a:lstStyle/>
          <a:p>
            <a:pPr/>
            <a:r>
              <a:t>Titre de diapositive</a:t>
            </a:r>
          </a:p>
        </p:txBody>
      </p:sp>
      <p:sp>
        <p:nvSpPr>
          <p:cNvPr id="43"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numCol="2" spcCol="1098550"/>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Sous-titre de diapositiv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61" name="Texte niveau 1…"/>
          <p:cNvSpPr txBox="1"/>
          <p:nvPr>
            <p:ph type="body" sz="half" idx="1" hasCustomPrompt="1"/>
          </p:nvPr>
        </p:nvSpPr>
        <p:spPr>
          <a:xfrm>
            <a:off x="1206500" y="4248504"/>
            <a:ext cx="9779000" cy="8256630"/>
          </a:xfrm>
          <a:prstGeom prst="rect">
            <a:avLst/>
          </a:prstGeom>
        </p:spPr>
        <p:txBody>
          <a:bodyPr/>
          <a:lstStyle/>
          <a:p>
            <a:pPr/>
            <a:r>
              <a:t>Texte de puce de diapositive</a:t>
            </a:r>
          </a:p>
          <a:p>
            <a:pPr lvl="1"/>
            <a:r>
              <a:t/>
            </a:r>
          </a:p>
          <a:p>
            <a:pPr lvl="2"/>
            <a:r>
              <a:t/>
            </a:r>
          </a:p>
          <a:p>
            <a:pPr lvl="3"/>
            <a:r>
              <a:t/>
            </a:r>
          </a:p>
          <a:p>
            <a:pPr lvl="4"/>
            <a:r>
              <a:t/>
            </a:r>
          </a:p>
        </p:txBody>
      </p:sp>
      <p:sp>
        <p:nvSpPr>
          <p:cNvPr id="62" name="Bol de pâtes pappardelle avec du beurre maître d’hôtel, des noisettes grillées et des lamelles de parmesan"/>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49"/>
          </a:xfrm>
          <a:prstGeom prst="rect">
            <a:avLst/>
          </a:prstGeom>
        </p:spPr>
        <p:txBody>
          <a:bodyPr/>
          <a:lstStyle/>
          <a:p>
            <a:pPr/>
            <a:r>
              <a:t>Titre de diapositive</a:t>
            </a:r>
          </a:p>
        </p:txBody>
      </p:sp>
      <p:sp>
        <p:nvSpPr>
          <p:cNvPr id="80"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Sous-titre de l’ordre du jour"/>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l’ordre du jour</a:t>
            </a:r>
          </a:p>
        </p:txBody>
      </p:sp>
      <p:sp>
        <p:nvSpPr>
          <p:cNvPr id="90" name="Texte niveau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Rubriques de l’ordre du jour</a:t>
            </a:r>
          </a:p>
          <a:p>
            <a:pPr lvl="1"/>
            <a:r>
              <a:t/>
            </a:r>
          </a:p>
          <a:p>
            <a:pPr lvl="2"/>
            <a:r>
              <a:t/>
            </a:r>
          </a:p>
          <a:p>
            <a:pPr lvl="3"/>
            <a:r>
              <a:t/>
            </a:r>
          </a:p>
          <a:p>
            <a:pPr lvl="4"/>
            <a:r>
              <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 Id="rId3" Type="http://schemas.openxmlformats.org/officeDocument/2006/relationships/image" Target="../media/image1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 Id="rId3" Type="http://schemas.openxmlformats.org/officeDocument/2006/relationships/image" Target="../media/image1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tif"/><Relationship Id="rId3" Type="http://schemas.openxmlformats.org/officeDocument/2006/relationships/image" Target="../media/image19.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tif"/><Relationship Id="rId3" Type="http://schemas.openxmlformats.org/officeDocument/2006/relationships/image" Target="../media/image2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tif"/><Relationship Id="rId3" Type="http://schemas.openxmlformats.org/officeDocument/2006/relationships/image" Target="../media/image2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tif"/><Relationship Id="rId3" Type="http://schemas.openxmlformats.org/officeDocument/2006/relationships/image" Target="../media/image29.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tif"/><Relationship Id="rId3" Type="http://schemas.openxmlformats.org/officeDocument/2006/relationships/image" Target="../media/image31.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tif"/><Relationship Id="rId3" Type="http://schemas.openxmlformats.org/officeDocument/2006/relationships/image" Target="../media/image37.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5.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tif"/><Relationship Id="rId3" Type="http://schemas.openxmlformats.org/officeDocument/2006/relationships/image" Target="../media/image42.tif"/><Relationship Id="rId4" Type="http://schemas.openxmlformats.org/officeDocument/2006/relationships/image" Target="../media/image43.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 Id="rId3" Type="http://schemas.openxmlformats.org/officeDocument/2006/relationships/image" Target="../media/image29.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2.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tif"/></Relationships>

</file>

<file path=ppt/slides/_rels/slide8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tif"/></Relationships>

</file>

<file path=ppt/slides/_rels/slide8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tif"/></Relationships>

</file>

<file path=ppt/slides/_rels/slide8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tif"/></Relationships>

</file>

<file path=ppt/slides/_rels/slide9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tif"/></Relationships>

</file>

<file path=ppt/slides/_rels/slide9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tif"/></Relationships>

</file>

<file path=ppt/slides/_rels/slide9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5.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Le monde en 1945  : reconstruire autrement…"/>
          <p:cNvSpPr txBox="1"/>
          <p:nvPr/>
        </p:nvSpPr>
        <p:spPr>
          <a:xfrm>
            <a:off x="2416863" y="1739416"/>
            <a:ext cx="19550274" cy="7262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6000">
                <a:solidFill>
                  <a:srgbClr val="000000"/>
                </a:solidFill>
                <a:latin typeface="Times New Roman"/>
                <a:ea typeface="Times New Roman"/>
                <a:cs typeface="Times New Roman"/>
                <a:sym typeface="Times New Roman"/>
              </a:defRPr>
            </a:pPr>
            <a:r>
              <a:t>Le monde en 1945  : reconstruire autrement</a:t>
            </a:r>
          </a:p>
          <a:p>
            <a:pPr defTabSz="457200">
              <a:defRPr b="1" sz="6000">
                <a:solidFill>
                  <a:srgbClr val="000000"/>
                </a:solidFill>
                <a:latin typeface="Times New Roman"/>
                <a:ea typeface="Times New Roman"/>
                <a:cs typeface="Times New Roman"/>
                <a:sym typeface="Times New Roman"/>
              </a:defRPr>
            </a:pPr>
          </a:p>
          <a:p>
            <a:pPr defTabSz="457200">
              <a:defRPr b="1" sz="6000">
                <a:solidFill>
                  <a:srgbClr val="000000"/>
                </a:solidFill>
                <a:latin typeface="Times New Roman"/>
                <a:ea typeface="Times New Roman"/>
                <a:cs typeface="Times New Roman"/>
                <a:sym typeface="Times New Roman"/>
              </a:defRPr>
            </a:pPr>
          </a:p>
          <a:p>
            <a:pPr algn="l" defTabSz="457200">
              <a:defRPr b="1" sz="6000">
                <a:solidFill>
                  <a:srgbClr val="000000"/>
                </a:solidFill>
                <a:latin typeface="Times New Roman"/>
                <a:ea typeface="Times New Roman"/>
                <a:cs typeface="Times New Roman"/>
                <a:sym typeface="Times New Roman"/>
              </a:defRPr>
            </a:pPr>
          </a:p>
          <a:p>
            <a:pPr algn="just" defTabSz="457200">
              <a:defRPr i="1" sz="5000">
                <a:solidFill>
                  <a:srgbClr val="000000"/>
                </a:solidFill>
                <a:latin typeface="Times New Roman"/>
                <a:ea typeface="Times New Roman"/>
                <a:cs typeface="Times New Roman"/>
                <a:sym typeface="Times New Roman"/>
              </a:defRPr>
            </a:pPr>
            <a:r>
              <a:t>Dans quel état matériel, économique, diplomatique, politique et moral le monde sort-il de la Seconde Guerre mondiale  ? Quels sont les fondements de sa reconstruction  ? Dans quelle mesure la Seconde Guerre mondiale représente-t-elle un tournant dans la géopolitique mondiale  ?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B. En Asie, la nette domination des États-Unis"/>
          <p:cNvSpPr txBox="1"/>
          <p:nvPr/>
        </p:nvSpPr>
        <p:spPr>
          <a:xfrm>
            <a:off x="1769580" y="1258975"/>
            <a:ext cx="13794737"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500">
                <a:solidFill>
                  <a:srgbClr val="000000"/>
                </a:solidFill>
                <a:latin typeface="Times New Roman"/>
                <a:ea typeface="Times New Roman"/>
                <a:cs typeface="Times New Roman"/>
                <a:sym typeface="Times New Roman"/>
              </a:defRPr>
            </a:lvl1pPr>
          </a:lstStyle>
          <a:p>
            <a:pPr/>
            <a:r>
              <a:t>B. En Asie, la nette domination des États-Unis</a:t>
            </a:r>
          </a:p>
        </p:txBody>
      </p:sp>
      <p:pic>
        <p:nvPicPr>
          <p:cNvPr id="175" name="Image" descr="Image"/>
          <p:cNvPicPr>
            <a:picLocks noChangeAspect="1"/>
          </p:cNvPicPr>
          <p:nvPr/>
        </p:nvPicPr>
        <p:blipFill>
          <a:blip r:embed="rId2">
            <a:extLst/>
          </a:blip>
          <a:stretch>
            <a:fillRect/>
          </a:stretch>
        </p:blipFill>
        <p:spPr>
          <a:xfrm>
            <a:off x="3021414" y="1515231"/>
            <a:ext cx="16830073" cy="1524474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extLst/>
          </a:blip>
          <a:stretch>
            <a:fillRect/>
          </a:stretch>
        </p:blipFill>
        <p:spPr>
          <a:xfrm>
            <a:off x="3142117" y="1511490"/>
            <a:ext cx="7132471" cy="10128108"/>
          </a:xfrm>
          <a:prstGeom prst="rect">
            <a:avLst/>
          </a:prstGeom>
          <a:ln w="12700">
            <a:miter lim="400000"/>
          </a:ln>
        </p:spPr>
      </p:pic>
      <p:pic>
        <p:nvPicPr>
          <p:cNvPr id="178" name="Image" descr="Image"/>
          <p:cNvPicPr>
            <a:picLocks noChangeAspect="1"/>
          </p:cNvPicPr>
          <p:nvPr/>
        </p:nvPicPr>
        <p:blipFill>
          <a:blip r:embed="rId3">
            <a:extLst/>
          </a:blip>
          <a:stretch>
            <a:fillRect/>
          </a:stretch>
        </p:blipFill>
        <p:spPr>
          <a:xfrm>
            <a:off x="12522950" y="495344"/>
            <a:ext cx="9543984" cy="1272531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C. Bilan humain et matériel de la Seconde Guerre mondiale…"/>
          <p:cNvSpPr txBox="1"/>
          <p:nvPr/>
        </p:nvSpPr>
        <p:spPr>
          <a:xfrm>
            <a:off x="1797994" y="1643812"/>
            <a:ext cx="17873186" cy="4872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5500">
                <a:solidFill>
                  <a:srgbClr val="000000"/>
                </a:solidFill>
                <a:latin typeface="Times New Roman"/>
                <a:ea typeface="Times New Roman"/>
                <a:cs typeface="Times New Roman"/>
                <a:sym typeface="Times New Roman"/>
              </a:defRPr>
            </a:pPr>
            <a:r>
              <a:t>C. Bilan humain et matériel de la Seconde Guerre mondiale</a:t>
            </a:r>
          </a:p>
          <a:p>
            <a:pPr algn="just" defTabSz="457200">
              <a:defRPr b="1" sz="5500">
                <a:solidFill>
                  <a:srgbClr val="000000"/>
                </a:solidFill>
                <a:latin typeface="Times New Roman"/>
                <a:ea typeface="Times New Roman"/>
                <a:cs typeface="Times New Roman"/>
                <a:sym typeface="Times New Roman"/>
              </a:defRPr>
            </a:pP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Bilan humain</a:t>
            </a: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Bilan matériel</a:t>
            </a: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Bilan économique</a:t>
            </a:r>
          </a:p>
          <a:p>
            <a:pPr marL="1018645" indent="-1018645" algn="just" defTabSz="457200">
              <a:buSzPct val="100000"/>
              <a:buAutoNum type="arabicParenR" startAt="1"/>
              <a:defRPr sz="5500">
                <a:solidFill>
                  <a:srgbClr val="000000"/>
                </a:solidFill>
                <a:latin typeface="Times New Roman"/>
                <a:ea typeface="Times New Roman"/>
                <a:cs typeface="Times New Roman"/>
                <a:sym typeface="Times New Roman"/>
              </a:defRPr>
            </a:pPr>
            <a:r>
              <a:t>Bilan moral</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Image" descr="Image"/>
          <p:cNvPicPr>
            <a:picLocks noChangeAspect="1"/>
          </p:cNvPicPr>
          <p:nvPr/>
        </p:nvPicPr>
        <p:blipFill>
          <a:blip r:embed="rId2">
            <a:extLst/>
          </a:blip>
          <a:stretch>
            <a:fillRect/>
          </a:stretch>
        </p:blipFill>
        <p:spPr>
          <a:xfrm>
            <a:off x="-885055" y="964264"/>
            <a:ext cx="11787472" cy="11787472"/>
          </a:xfrm>
          <a:prstGeom prst="rect">
            <a:avLst/>
          </a:prstGeom>
          <a:ln w="12700">
            <a:miter lim="400000"/>
          </a:ln>
        </p:spPr>
      </p:pic>
      <p:pic>
        <p:nvPicPr>
          <p:cNvPr id="183" name="Image" descr="Image"/>
          <p:cNvPicPr>
            <a:picLocks noChangeAspect="1"/>
          </p:cNvPicPr>
          <p:nvPr/>
        </p:nvPicPr>
        <p:blipFill>
          <a:blip r:embed="rId3">
            <a:extLst/>
          </a:blip>
          <a:stretch>
            <a:fillRect/>
          </a:stretch>
        </p:blipFill>
        <p:spPr>
          <a:xfrm>
            <a:off x="9392373" y="1746827"/>
            <a:ext cx="13760849" cy="1022234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4256864" y="1059725"/>
            <a:ext cx="14916238" cy="11147592"/>
          </a:xfrm>
          <a:prstGeom prst="rect">
            <a:avLst/>
          </a:prstGeom>
          <a:ln w="12700">
            <a:miter lim="400000"/>
          </a:ln>
        </p:spPr>
      </p:pic>
      <p:sp>
        <p:nvSpPr>
          <p:cNvPr id="186" name="* Pologne : dont 3 millions de Juifs."/>
          <p:cNvSpPr txBox="1"/>
          <p:nvPr/>
        </p:nvSpPr>
        <p:spPr>
          <a:xfrm>
            <a:off x="12426986" y="12440446"/>
            <a:ext cx="6826490" cy="10987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sz="3500">
                <a:solidFill>
                  <a:srgbClr val="000000"/>
                </a:solidFill>
                <a:latin typeface="Times New Roman"/>
                <a:ea typeface="Times New Roman"/>
                <a:cs typeface="Times New Roman"/>
                <a:sym typeface="Times New Roman"/>
              </a:defRPr>
            </a:lvl1pPr>
          </a:lstStyle>
          <a:p>
            <a:pPr/>
            <a:r>
              <a:t>* Pologne : dont 3 millions de Juifs. </a:t>
            </a:r>
          </a:p>
        </p:txBody>
      </p:sp>
      <p:sp>
        <p:nvSpPr>
          <p:cNvPr id="187" name="Estimation des pertes humaines durant la Seconde Guerre mondiale."/>
          <p:cNvSpPr txBox="1"/>
          <p:nvPr/>
        </p:nvSpPr>
        <p:spPr>
          <a:xfrm>
            <a:off x="3815158" y="294432"/>
            <a:ext cx="17032504" cy="13981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4500">
                <a:solidFill>
                  <a:srgbClr val="000000"/>
                </a:solidFill>
                <a:latin typeface="Times New Roman"/>
                <a:ea typeface="Times New Roman"/>
                <a:cs typeface="Times New Roman"/>
                <a:sym typeface="Times New Roman"/>
              </a:defRPr>
            </a:lvl1pPr>
          </a:lstStyle>
          <a:p>
            <a:pPr/>
            <a:r>
              <a:t>Estimation des pertes humaines durant la Seconde Guerre mondiale.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7107935" y="0"/>
            <a:ext cx="1016813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png" descr="image.png"/>
          <p:cNvPicPr>
            <a:picLocks noChangeAspect="1"/>
          </p:cNvPicPr>
          <p:nvPr/>
        </p:nvPicPr>
        <p:blipFill>
          <a:blip r:embed="rId2">
            <a:extLst/>
          </a:blip>
          <a:stretch>
            <a:fillRect/>
          </a:stretch>
        </p:blipFill>
        <p:spPr>
          <a:xfrm>
            <a:off x="3517900" y="762000"/>
            <a:ext cx="7978775" cy="5337175"/>
          </a:xfrm>
          <a:prstGeom prst="rect">
            <a:avLst/>
          </a:prstGeom>
          <a:ln w="12700">
            <a:miter lim="400000"/>
          </a:ln>
        </p:spPr>
      </p:pic>
      <p:sp>
        <p:nvSpPr>
          <p:cNvPr id="192" name="Tokyo après le bombardement du 10 mars 1945 : un tiers de la ville est détruit"/>
          <p:cNvSpPr txBox="1"/>
          <p:nvPr/>
        </p:nvSpPr>
        <p:spPr>
          <a:xfrm>
            <a:off x="3609340" y="6099175"/>
            <a:ext cx="7795895" cy="18211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3600">
                <a:solidFill>
                  <a:srgbClr val="000000"/>
                </a:solidFill>
                <a:latin typeface="Myriad Pro Light"/>
                <a:ea typeface="Myriad Pro Light"/>
                <a:cs typeface="Myriad Pro Light"/>
                <a:sym typeface="Myriad Pro Light"/>
              </a:defRPr>
            </a:lvl1pPr>
          </a:lstStyle>
          <a:p>
            <a:pPr/>
            <a:r>
              <a:t>Tokyo après le bombardement du 10 mars 1945 : un tiers de la ville est détruit</a:t>
            </a:r>
          </a:p>
        </p:txBody>
      </p:sp>
      <p:pic>
        <p:nvPicPr>
          <p:cNvPr id="193" name="image.png" descr="image.png"/>
          <p:cNvPicPr>
            <a:picLocks noChangeAspect="1"/>
          </p:cNvPicPr>
          <p:nvPr/>
        </p:nvPicPr>
        <p:blipFill>
          <a:blip r:embed="rId3">
            <a:extLst/>
          </a:blip>
          <a:stretch>
            <a:fillRect/>
          </a:stretch>
        </p:blipFill>
        <p:spPr>
          <a:xfrm>
            <a:off x="12122150" y="762000"/>
            <a:ext cx="8759825" cy="5826125"/>
          </a:xfrm>
          <a:prstGeom prst="rect">
            <a:avLst/>
          </a:prstGeom>
          <a:ln w="12700">
            <a:miter lim="400000"/>
          </a:ln>
        </p:spPr>
      </p:pic>
      <p:sp>
        <p:nvSpPr>
          <p:cNvPr id="194" name="Stalingrad en 1943"/>
          <p:cNvSpPr txBox="1"/>
          <p:nvPr/>
        </p:nvSpPr>
        <p:spPr>
          <a:xfrm>
            <a:off x="14778989" y="6588125"/>
            <a:ext cx="4112896" cy="1275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3600">
                <a:solidFill>
                  <a:srgbClr val="000000"/>
                </a:solidFill>
                <a:latin typeface="Myriad Pro Light"/>
                <a:ea typeface="Myriad Pro Light"/>
                <a:cs typeface="Myriad Pro Light"/>
                <a:sym typeface="Myriad Pro Light"/>
              </a:defRPr>
            </a:lvl1pPr>
          </a:lstStyle>
          <a:p>
            <a:pPr/>
            <a:r>
              <a:t>Stalingrad en 1943</a:t>
            </a:r>
          </a:p>
        </p:txBody>
      </p:sp>
      <p:pic>
        <p:nvPicPr>
          <p:cNvPr id="195" name="image.png" descr="image.png"/>
          <p:cNvPicPr>
            <a:picLocks noChangeAspect="1"/>
          </p:cNvPicPr>
          <p:nvPr/>
        </p:nvPicPr>
        <p:blipFill>
          <a:blip r:embed="rId4">
            <a:extLst/>
          </a:blip>
          <a:stretch>
            <a:fillRect/>
          </a:stretch>
        </p:blipFill>
        <p:spPr>
          <a:xfrm>
            <a:off x="3850759" y="7975084"/>
            <a:ext cx="7673976" cy="5524501"/>
          </a:xfrm>
          <a:prstGeom prst="rect">
            <a:avLst/>
          </a:prstGeom>
          <a:ln w="12700">
            <a:miter lim="400000"/>
          </a:ln>
        </p:spPr>
      </p:pic>
      <p:sp>
        <p:nvSpPr>
          <p:cNvPr id="196" name="Berlin en 1945"/>
          <p:cNvSpPr txBox="1"/>
          <p:nvPr/>
        </p:nvSpPr>
        <p:spPr>
          <a:xfrm>
            <a:off x="12604115" y="10934331"/>
            <a:ext cx="7795895" cy="24053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sz="4800">
                <a:solidFill>
                  <a:srgbClr val="000000"/>
                </a:solidFill>
                <a:latin typeface="Calibri"/>
                <a:ea typeface="Calibri"/>
                <a:cs typeface="Calibri"/>
                <a:sym typeface="Calibri"/>
              </a:defRPr>
            </a:pPr>
            <a:r>
              <a:rPr b="1"/>
              <a:t>Berlin</a:t>
            </a:r>
            <a:r>
              <a:t> en 1945</a:t>
            </a:r>
            <a:endParaRPr b="1" sz="3600">
              <a:latin typeface="Myriad Pro Light"/>
              <a:ea typeface="Myriad Pro Light"/>
              <a:cs typeface="Myriad Pro Light"/>
              <a:sym typeface="Myriad Pro Light"/>
            </a:endParaRPr>
          </a:p>
          <a:p>
            <a:pPr algn="l" defTabSz="914400">
              <a:defRPr sz="4800">
                <a:solidFill>
                  <a:srgbClr val="000000"/>
                </a:solidFill>
                <a:latin typeface="Calibri"/>
                <a:ea typeface="Calibri"/>
                <a:cs typeface="Calibri"/>
                <a:sym typeface="Calibri"/>
              </a:defRPr>
            </a:pPr>
            <a:endParaRPr b="1">
              <a:latin typeface="Myriad Pro Light"/>
              <a:ea typeface="Myriad Pro Light"/>
              <a:cs typeface="Myriad Pro Light"/>
              <a:sym typeface="Myriad Pro Light"/>
            </a:endParaR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3756229" y="2606031"/>
            <a:ext cx="15778303" cy="10399336"/>
          </a:xfrm>
          <a:prstGeom prst="rect">
            <a:avLst/>
          </a:prstGeom>
          <a:ln w="12700">
            <a:miter lim="400000"/>
          </a:ln>
        </p:spPr>
      </p:pic>
      <p:sp>
        <p:nvSpPr>
          <p:cNvPr id="199" name="Dresde réduite en cendres par le bombardement de l'armée britannique en février 1945, 35 000 morts."/>
          <p:cNvSpPr txBox="1"/>
          <p:nvPr/>
        </p:nvSpPr>
        <p:spPr>
          <a:xfrm>
            <a:off x="2665109" y="721847"/>
            <a:ext cx="20119513" cy="2058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500">
                <a:solidFill>
                  <a:srgbClr val="000000"/>
                </a:solidFill>
                <a:latin typeface="Times New Roman"/>
                <a:ea typeface="Times New Roman"/>
                <a:cs typeface="Times New Roman"/>
                <a:sym typeface="Times New Roman"/>
              </a:defRPr>
            </a:pPr>
            <a:r>
              <a:rPr b="1"/>
              <a:t>Dresde </a:t>
            </a:r>
            <a:r>
              <a:t>réduite en cendres par le bombardement de l'armée britannique en février 1945, 35 000 morts.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2">
            <a:extLst/>
          </a:blip>
          <a:stretch>
            <a:fillRect/>
          </a:stretch>
        </p:blipFill>
        <p:spPr>
          <a:xfrm>
            <a:off x="3121143" y="1255287"/>
            <a:ext cx="7116731" cy="10685782"/>
          </a:xfrm>
          <a:prstGeom prst="rect">
            <a:avLst/>
          </a:prstGeom>
          <a:ln w="12700">
            <a:miter lim="400000"/>
          </a:ln>
        </p:spPr>
      </p:pic>
      <p:sp>
        <p:nvSpPr>
          <p:cNvPr id="202" name="L'Union Soviétique, «  Le vainqueur défait  »…"/>
          <p:cNvSpPr txBox="1"/>
          <p:nvPr/>
        </p:nvSpPr>
        <p:spPr>
          <a:xfrm>
            <a:off x="10796401" y="5347487"/>
            <a:ext cx="12292782" cy="3021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L'Union Soviétique, «  Le vainqueur défait  »</a:t>
            </a:r>
          </a:p>
          <a:p>
            <a:pPr algn="l" defTabSz="457200">
              <a:defRPr b="1" sz="5000">
                <a:solidFill>
                  <a:srgbClr val="000000"/>
                </a:solidFill>
                <a:latin typeface="Times New Roman"/>
                <a:ea typeface="Times New Roman"/>
                <a:cs typeface="Times New Roman"/>
                <a:sym typeface="Times New Roman"/>
              </a:defRPr>
            </a:pPr>
          </a:p>
          <a:p>
            <a:pPr algn="r" defTabSz="457200">
              <a:defRPr b="1" sz="5000">
                <a:solidFill>
                  <a:srgbClr val="000000"/>
                </a:solidFill>
                <a:latin typeface="Times New Roman"/>
                <a:ea typeface="Times New Roman"/>
                <a:cs typeface="Times New Roman"/>
                <a:sym typeface="Times New Roman"/>
              </a:defRPr>
            </a:pPr>
            <a:r>
              <a:t>Mark HARRISON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2">
            <a:extLst/>
          </a:blip>
          <a:stretch>
            <a:fillRect/>
          </a:stretch>
        </p:blipFill>
        <p:spPr>
          <a:xfrm>
            <a:off x="1949898" y="2676017"/>
            <a:ext cx="9286242" cy="7716320"/>
          </a:xfrm>
          <a:prstGeom prst="rect">
            <a:avLst/>
          </a:prstGeom>
          <a:ln w="12700">
            <a:miter lim="400000"/>
          </a:ln>
        </p:spPr>
      </p:pic>
      <p:pic>
        <p:nvPicPr>
          <p:cNvPr id="205" name="Image" descr="Image"/>
          <p:cNvPicPr>
            <a:picLocks noChangeAspect="1"/>
          </p:cNvPicPr>
          <p:nvPr/>
        </p:nvPicPr>
        <p:blipFill>
          <a:blip r:embed="rId3">
            <a:extLst/>
          </a:blip>
          <a:stretch>
            <a:fillRect/>
          </a:stretch>
        </p:blipFill>
        <p:spPr>
          <a:xfrm>
            <a:off x="11429834" y="3814045"/>
            <a:ext cx="11477346" cy="544026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1945, la fin d'une guerre dévastatrice et l'esquisse de nouveaux rapports de force…"/>
          <p:cNvSpPr txBox="1"/>
          <p:nvPr/>
        </p:nvSpPr>
        <p:spPr>
          <a:xfrm>
            <a:off x="1247158" y="1236550"/>
            <a:ext cx="21256099" cy="64727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018645" indent="-1018645" algn="just" defTabSz="457200">
              <a:buSzPct val="100000"/>
              <a:buAutoNum type="romanUcPeriod" startAt="1"/>
              <a:defRPr b="1" sz="5500">
                <a:solidFill>
                  <a:srgbClr val="000000"/>
                </a:solidFill>
                <a:latin typeface="Times New Roman"/>
                <a:ea typeface="Times New Roman"/>
                <a:cs typeface="Times New Roman"/>
                <a:sym typeface="Times New Roman"/>
              </a:defRPr>
            </a:pPr>
            <a:r>
              <a:t>1945, la fin d'une guerre dévastatrice et l'esquisse de nouveaux rapports de force</a:t>
            </a:r>
          </a:p>
          <a:p>
            <a:pPr algn="just" defTabSz="457200">
              <a:defRPr b="1" sz="5500">
                <a:solidFill>
                  <a:srgbClr val="000000"/>
                </a:solidFill>
                <a:latin typeface="Times New Roman"/>
                <a:ea typeface="Times New Roman"/>
                <a:cs typeface="Times New Roman"/>
                <a:sym typeface="Times New Roman"/>
              </a:defRPr>
            </a:pPr>
          </a:p>
          <a:p>
            <a:pPr marL="1018645" indent="-1018645" algn="just" defTabSz="457200">
              <a:buSzPct val="100000"/>
              <a:buAutoNum type="alphaUcPeriod" startAt="1"/>
              <a:defRPr b="1" sz="5500">
                <a:solidFill>
                  <a:srgbClr val="000000"/>
                </a:solidFill>
                <a:latin typeface="Times New Roman"/>
                <a:ea typeface="Times New Roman"/>
                <a:cs typeface="Times New Roman"/>
                <a:sym typeface="Times New Roman"/>
              </a:defRPr>
            </a:pPr>
            <a:r>
              <a:t>En Europe, l’URSS libère et s’impose</a:t>
            </a:r>
          </a:p>
          <a:p>
            <a:pPr algn="just" defTabSz="457200">
              <a:defRPr b="1" sz="5500">
                <a:solidFill>
                  <a:srgbClr val="000000"/>
                </a:solidFill>
                <a:latin typeface="Times New Roman"/>
                <a:ea typeface="Times New Roman"/>
                <a:cs typeface="Times New Roman"/>
                <a:sym typeface="Times New Roman"/>
              </a:defRPr>
            </a:pPr>
          </a:p>
          <a:p>
            <a:pPr algn="just" defTabSz="457200">
              <a:defRPr b="1" sz="5500">
                <a:solidFill>
                  <a:srgbClr val="000000"/>
                </a:solidFill>
                <a:latin typeface="Times New Roman"/>
                <a:ea typeface="Times New Roman"/>
                <a:cs typeface="Times New Roman"/>
                <a:sym typeface="Times New Roman"/>
              </a:defRPr>
            </a:pPr>
          </a:p>
          <a:p>
            <a:pPr algn="just" defTabSz="457200">
              <a:defRPr b="1" sz="55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1053704" y="636526"/>
            <a:ext cx="11473428" cy="7694590"/>
          </a:xfrm>
          <a:prstGeom prst="rect">
            <a:avLst/>
          </a:prstGeom>
          <a:ln w="12700">
            <a:miter lim="400000"/>
          </a:ln>
        </p:spPr>
      </p:pic>
      <p:sp>
        <p:nvSpPr>
          <p:cNvPr id="208" name="Soldats de l'Armée rouge à leur arrivée au camp d'extermination d'Auschwitz, 27 janvier 1945"/>
          <p:cNvSpPr txBox="1"/>
          <p:nvPr/>
        </p:nvSpPr>
        <p:spPr>
          <a:xfrm>
            <a:off x="1560809" y="11249233"/>
            <a:ext cx="21656893"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000000"/>
                </a:solidFill>
                <a:latin typeface="Times Roman"/>
                <a:ea typeface="Times Roman"/>
                <a:cs typeface="Times Roman"/>
                <a:sym typeface="Times Roman"/>
              </a:defRPr>
            </a:lvl1pPr>
          </a:lstStyle>
          <a:p>
            <a:pPr/>
            <a:r>
              <a:t>Soldats de l'Armée rouge à leur arrivée au camp d'extermination d'Auschwitz, 27 janvier 1945</a:t>
            </a:r>
          </a:p>
        </p:txBody>
      </p:sp>
      <p:pic>
        <p:nvPicPr>
          <p:cNvPr id="209" name="Image" descr="Image"/>
          <p:cNvPicPr>
            <a:picLocks noChangeAspect="1"/>
          </p:cNvPicPr>
          <p:nvPr/>
        </p:nvPicPr>
        <p:blipFill>
          <a:blip r:embed="rId3">
            <a:extLst/>
          </a:blip>
          <a:stretch>
            <a:fillRect/>
          </a:stretch>
        </p:blipFill>
        <p:spPr>
          <a:xfrm>
            <a:off x="12908543" y="3219488"/>
            <a:ext cx="10440948" cy="727702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3329866" y="857649"/>
            <a:ext cx="16922320" cy="10038814"/>
          </a:xfrm>
          <a:prstGeom prst="rect">
            <a:avLst/>
          </a:prstGeom>
          <a:ln w="12700">
            <a:miter lim="400000"/>
          </a:ln>
        </p:spPr>
      </p:pic>
      <p:sp>
        <p:nvSpPr>
          <p:cNvPr id="212" name="Champignons atomiques sur Hiroshima et Nagasaki."/>
          <p:cNvSpPr txBox="1"/>
          <p:nvPr/>
        </p:nvSpPr>
        <p:spPr>
          <a:xfrm>
            <a:off x="5171239" y="11206412"/>
            <a:ext cx="1214566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500">
                <a:solidFill>
                  <a:srgbClr val="000000"/>
                </a:solidFill>
                <a:latin typeface="Times Roman"/>
                <a:ea typeface="Times Roman"/>
                <a:cs typeface="Times Roman"/>
                <a:sym typeface="Times Roman"/>
              </a:defRPr>
            </a:lvl1pPr>
          </a:lstStyle>
          <a:p>
            <a:pPr/>
            <a:r>
              <a:t>Champignons atomiques sur Hiroshima et Nagasaki.</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extLst/>
          </a:blip>
          <a:stretch>
            <a:fillRect/>
          </a:stretch>
        </p:blipFill>
        <p:spPr>
          <a:xfrm>
            <a:off x="1686220" y="-1"/>
            <a:ext cx="13716001" cy="13716001"/>
          </a:xfrm>
          <a:prstGeom prst="rect">
            <a:avLst/>
          </a:prstGeom>
          <a:ln w="12700">
            <a:miter lim="400000"/>
          </a:ln>
        </p:spPr>
      </p:pic>
      <p:sp>
        <p:nvSpPr>
          <p:cNvPr id="215" name="Dégâts dans le centre d'Hiroshima"/>
          <p:cNvSpPr txBox="1"/>
          <p:nvPr/>
        </p:nvSpPr>
        <p:spPr>
          <a:xfrm>
            <a:off x="15681269" y="4851589"/>
            <a:ext cx="8475558"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500">
                <a:solidFill>
                  <a:srgbClr val="000000"/>
                </a:solidFill>
                <a:latin typeface="Times Roman"/>
                <a:ea typeface="Times Roman"/>
                <a:cs typeface="Times Roman"/>
                <a:sym typeface="Times Roman"/>
              </a:defRPr>
            </a:lvl1pPr>
          </a:lstStyle>
          <a:p>
            <a:pPr/>
            <a:r>
              <a:t>Dégâts dans le centre d'Hiroshima</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3769452" y="203200"/>
            <a:ext cx="9156701" cy="13309600"/>
          </a:xfrm>
          <a:prstGeom prst="rect">
            <a:avLst/>
          </a:prstGeom>
          <a:ln w="12700">
            <a:miter lim="400000"/>
          </a:ln>
        </p:spPr>
      </p:pic>
      <p:sp>
        <p:nvSpPr>
          <p:cNvPr id="218" name="Albert Camus, éditorial de la revue Combat,…"/>
          <p:cNvSpPr txBox="1"/>
          <p:nvPr/>
        </p:nvSpPr>
        <p:spPr>
          <a:xfrm>
            <a:off x="13128251" y="1522284"/>
            <a:ext cx="10367256" cy="2058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500">
                <a:solidFill>
                  <a:srgbClr val="000000"/>
                </a:solidFill>
                <a:latin typeface="Times New Roman"/>
                <a:ea typeface="Times New Roman"/>
                <a:cs typeface="Times New Roman"/>
                <a:sym typeface="Times New Roman"/>
              </a:defRPr>
            </a:pPr>
            <a:r>
              <a:t>Albert </a:t>
            </a:r>
            <a:r>
              <a:rPr b="1"/>
              <a:t>Camus</a:t>
            </a:r>
            <a:r>
              <a:t>, éditorial de la revue </a:t>
            </a:r>
            <a:r>
              <a:rPr i="1"/>
              <a:t>Combat,</a:t>
            </a:r>
            <a:endParaRPr i="1"/>
          </a:p>
          <a:p>
            <a:pPr algn="l" defTabSz="457200">
              <a:defRPr sz="4500">
                <a:solidFill>
                  <a:srgbClr val="000000"/>
                </a:solidFill>
                <a:latin typeface="Times New Roman"/>
                <a:ea typeface="Times New Roman"/>
                <a:cs typeface="Times New Roman"/>
                <a:sym typeface="Times New Roman"/>
              </a:defRPr>
            </a:pPr>
            <a:r>
              <a:t>8 août 1945.</a:t>
            </a:r>
          </a:p>
        </p:txBody>
      </p:sp>
      <p:pic>
        <p:nvPicPr>
          <p:cNvPr id="219" name="Image" descr="Image"/>
          <p:cNvPicPr>
            <a:picLocks noChangeAspect="1"/>
          </p:cNvPicPr>
          <p:nvPr/>
        </p:nvPicPr>
        <p:blipFill>
          <a:blip r:embed="rId3">
            <a:extLst/>
          </a:blip>
          <a:stretch>
            <a:fillRect/>
          </a:stretch>
        </p:blipFill>
        <p:spPr>
          <a:xfrm>
            <a:off x="15701781" y="4306856"/>
            <a:ext cx="6359705" cy="635970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II. 1945, un monde en reconstruction…"/>
          <p:cNvSpPr txBox="1"/>
          <p:nvPr/>
        </p:nvSpPr>
        <p:spPr>
          <a:xfrm>
            <a:off x="1587321" y="514206"/>
            <a:ext cx="14730164" cy="5672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500">
                <a:solidFill>
                  <a:srgbClr val="000000"/>
                </a:solidFill>
                <a:latin typeface="Times New Roman"/>
                <a:ea typeface="Times New Roman"/>
                <a:cs typeface="Times New Roman"/>
                <a:sym typeface="Times New Roman"/>
              </a:defRPr>
            </a:pPr>
            <a:r>
              <a:t>II. 1945, un monde en reconstruction</a:t>
            </a:r>
          </a:p>
          <a:p>
            <a:pPr algn="l" defTabSz="457200">
              <a:defRPr b="1" sz="5500">
                <a:solidFill>
                  <a:srgbClr val="000000"/>
                </a:solidFill>
                <a:latin typeface="Times New Roman"/>
                <a:ea typeface="Times New Roman"/>
                <a:cs typeface="Times New Roman"/>
                <a:sym typeface="Times New Roman"/>
              </a:defRPr>
            </a:pPr>
          </a:p>
          <a:p>
            <a:pPr marL="1018645" indent="-1018645" algn="l" defTabSz="457200">
              <a:buSzPct val="100000"/>
              <a:buAutoNum type="alphaUcPeriod" startAt="1"/>
              <a:defRPr b="1" sz="5500">
                <a:solidFill>
                  <a:srgbClr val="000000"/>
                </a:solidFill>
                <a:latin typeface="Times New Roman"/>
                <a:ea typeface="Times New Roman"/>
                <a:cs typeface="Times New Roman"/>
                <a:sym typeface="Times New Roman"/>
              </a:defRPr>
            </a:pPr>
            <a:r>
              <a:t>les efforts de reconstruction économique</a:t>
            </a:r>
          </a:p>
          <a:p>
            <a:pPr algn="l" defTabSz="457200">
              <a:defRPr sz="5500">
                <a:solidFill>
                  <a:srgbClr val="000000"/>
                </a:solidFill>
                <a:latin typeface="Times New Roman"/>
                <a:ea typeface="Times New Roman"/>
                <a:cs typeface="Times New Roman"/>
                <a:sym typeface="Times New Roman"/>
              </a:defRPr>
            </a:pPr>
          </a:p>
          <a:p>
            <a:pPr marL="1018645" indent="-1018645" algn="l" defTabSz="457200">
              <a:buSzPct val="100000"/>
              <a:buAutoNum type="arabicParenR" startAt="1"/>
              <a:defRPr sz="5500">
                <a:solidFill>
                  <a:srgbClr val="000000"/>
                </a:solidFill>
                <a:latin typeface="Times New Roman"/>
                <a:ea typeface="Times New Roman"/>
                <a:cs typeface="Times New Roman"/>
                <a:sym typeface="Times New Roman"/>
              </a:defRPr>
            </a:pPr>
            <a:r>
              <a:t>Les accords de Bretton Woods</a:t>
            </a:r>
          </a:p>
          <a:p>
            <a:pPr marL="1018645" indent="-1018645" algn="l" defTabSz="457200">
              <a:buSzPct val="100000"/>
              <a:buAutoNum type="arabicParenR" startAt="1"/>
              <a:defRPr sz="5500">
                <a:solidFill>
                  <a:srgbClr val="000000"/>
                </a:solidFill>
                <a:latin typeface="Times New Roman"/>
                <a:ea typeface="Times New Roman"/>
                <a:cs typeface="Times New Roman"/>
                <a:sym typeface="Times New Roman"/>
              </a:defRPr>
            </a:pPr>
            <a:r>
              <a:t>Le FMI et la BIRD</a:t>
            </a:r>
          </a:p>
          <a:p>
            <a:pPr marL="1018645" indent="-1018645" algn="l" defTabSz="457200">
              <a:buSzPct val="100000"/>
              <a:buAutoNum type="arabicParenR" startAt="1"/>
              <a:defRPr sz="5500">
                <a:solidFill>
                  <a:srgbClr val="000000"/>
                </a:solidFill>
                <a:latin typeface="Times New Roman"/>
                <a:ea typeface="Times New Roman"/>
                <a:cs typeface="Times New Roman"/>
                <a:sym typeface="Times New Roman"/>
              </a:defRPr>
            </a:pPr>
            <a:r>
              <a:t>Reconstruire les conditions d’un commerce libre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1" descr="Image 1"/>
          <p:cNvPicPr>
            <a:picLocks noChangeAspect="1"/>
          </p:cNvPicPr>
          <p:nvPr/>
        </p:nvPicPr>
        <p:blipFill>
          <a:blip r:embed="rId2">
            <a:extLst/>
          </a:blip>
          <a:stretch>
            <a:fillRect/>
          </a:stretch>
        </p:blipFill>
        <p:spPr>
          <a:xfrm>
            <a:off x="4448904" y="2097830"/>
            <a:ext cx="14292680" cy="11337572"/>
          </a:xfrm>
          <a:prstGeom prst="rect">
            <a:avLst/>
          </a:prstGeom>
          <a:ln w="12700">
            <a:miter lim="400000"/>
          </a:ln>
        </p:spPr>
      </p:pic>
      <p:sp>
        <p:nvSpPr>
          <p:cNvPr id="224" name="Du 9 au 12 août 1941, se déroule la rencontre entre Roosevelt et Churchill sur l’USS Augusta, au large de Terre-Neuve, appelée aussi Conférence de l’Atlantique."/>
          <p:cNvSpPr txBox="1"/>
          <p:nvPr/>
        </p:nvSpPr>
        <p:spPr>
          <a:xfrm>
            <a:off x="1803250" y="525429"/>
            <a:ext cx="19583988" cy="2058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4500">
                <a:solidFill>
                  <a:srgbClr val="000000"/>
                </a:solidFill>
                <a:latin typeface="Times New Roman"/>
                <a:ea typeface="Times New Roman"/>
                <a:cs typeface="Times New Roman"/>
                <a:sym typeface="Times New Roman"/>
              </a:defRPr>
            </a:pPr>
            <a:r>
              <a:rPr b="0"/>
              <a:t>Du </a:t>
            </a:r>
            <a:r>
              <a:t>9 au 12 août 1941</a:t>
            </a:r>
            <a:r>
              <a:rPr b="0"/>
              <a:t>, se déroule la </a:t>
            </a:r>
            <a:r>
              <a:t>rencontre entre Roosevelt et Churchill sur </a:t>
            </a:r>
            <a:r>
              <a:rPr i="1"/>
              <a:t>l’USS Augusta</a:t>
            </a:r>
            <a:r>
              <a:t>,</a:t>
            </a:r>
            <a:r>
              <a:rPr b="0"/>
              <a:t> au large de Terre-Neuve, appelée aussi</a:t>
            </a:r>
            <a:r>
              <a:t> Conférence de l’Atlantique</a:t>
            </a:r>
            <a:r>
              <a:rPr b="0"/>
              <a:t>.</a:t>
            </a:r>
            <a:endParaRPr b="0"/>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 1" descr="Image 1"/>
          <p:cNvPicPr>
            <a:picLocks noChangeAspect="1"/>
          </p:cNvPicPr>
          <p:nvPr/>
        </p:nvPicPr>
        <p:blipFill>
          <a:blip r:embed="rId2">
            <a:extLst/>
          </a:blip>
          <a:stretch>
            <a:fillRect/>
          </a:stretch>
        </p:blipFill>
        <p:spPr>
          <a:xfrm>
            <a:off x="7289800" y="0"/>
            <a:ext cx="9768138"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La charte de l’Atlantique (août 1941)…"/>
          <p:cNvSpPr txBox="1"/>
          <p:nvPr/>
        </p:nvSpPr>
        <p:spPr>
          <a:xfrm>
            <a:off x="6597" y="-41359"/>
            <a:ext cx="24370805" cy="137987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3500">
                <a:solidFill>
                  <a:srgbClr val="000000"/>
                </a:solidFill>
                <a:latin typeface="Times New Roman"/>
                <a:ea typeface="Times New Roman"/>
                <a:cs typeface="Times New Roman"/>
                <a:sym typeface="Times New Roman"/>
              </a:defRPr>
            </a:pPr>
            <a:r>
              <a:t>La charte de l’Atlantique (août 1941)</a:t>
            </a:r>
            <a:endParaRPr b="0"/>
          </a:p>
          <a:p>
            <a:pPr algn="l" defTabSz="457200">
              <a:defRPr sz="3500">
                <a:solidFill>
                  <a:srgbClr val="000000"/>
                </a:solidFill>
                <a:latin typeface="Times New Roman"/>
                <a:ea typeface="Times New Roman"/>
                <a:cs typeface="Times New Roman"/>
                <a:sym typeface="Times New Roman"/>
              </a:defRPr>
            </a:pPr>
          </a:p>
          <a:p>
            <a:pPr algn="l" defTabSz="457200">
              <a:defRPr sz="3500">
                <a:solidFill>
                  <a:srgbClr val="000000"/>
                </a:solidFill>
                <a:latin typeface="Times New Roman"/>
                <a:ea typeface="Times New Roman"/>
                <a:cs typeface="Times New Roman"/>
                <a:sym typeface="Times New Roman"/>
              </a:defRPr>
            </a:pPr>
            <a:r>
              <a:t>  "Le président des Etats-Unis et le Premier ministre, M. Churchill, représentant du gouvernement de Sa Majesté, s’étant rencontrés, estiment devoir faire connaître certains principes communs de la politique nationale de leurs pays respectifs sur lesquels ils fondent leurs espoirs d’un avenir meilleur pour le monde : </a:t>
            </a:r>
          </a:p>
          <a:p>
            <a:pPr algn="l" defTabSz="457200">
              <a:defRPr sz="3500">
                <a:solidFill>
                  <a:srgbClr val="000000"/>
                </a:solidFill>
                <a:latin typeface="Times New Roman"/>
                <a:ea typeface="Times New Roman"/>
                <a:cs typeface="Times New Roman"/>
                <a:sym typeface="Times New Roman"/>
              </a:defRPr>
            </a:pPr>
            <a:r>
              <a:t>1. Leurs pays ne recherchent aucun agrandissement territorial ou autre  ;</a:t>
            </a:r>
          </a:p>
          <a:p>
            <a:pPr algn="l" defTabSz="457200">
              <a:defRPr sz="3500">
                <a:solidFill>
                  <a:srgbClr val="000000"/>
                </a:solidFill>
                <a:latin typeface="Times New Roman"/>
                <a:ea typeface="Times New Roman"/>
                <a:cs typeface="Times New Roman"/>
                <a:sym typeface="Times New Roman"/>
              </a:defRPr>
            </a:pPr>
            <a:r>
              <a:t>2. Ils ne désirent voir aucun changement territorial qui ne soit conforme à la volonté librement exprimée des peuples intéressés  ;</a:t>
            </a:r>
          </a:p>
          <a:p>
            <a:pPr algn="l" defTabSz="457200">
              <a:defRPr sz="3500">
                <a:solidFill>
                  <a:srgbClr val="000000"/>
                </a:solidFill>
                <a:latin typeface="Times New Roman"/>
                <a:ea typeface="Times New Roman"/>
                <a:cs typeface="Times New Roman"/>
                <a:sym typeface="Times New Roman"/>
              </a:defRPr>
            </a:pPr>
            <a:r>
              <a:t>3. Ils respectent le droit de tous les peuples de choisir la forme de gouvernement sous laquelle ils veulent vivre  ; ils souhaitent voir rétablir les droits souverains et le gouvernement autonome des nations qui en ont été dépouillées par la force  ; </a:t>
            </a:r>
          </a:p>
          <a:p>
            <a:pPr algn="l" defTabSz="457200">
              <a:defRPr sz="3500">
                <a:solidFill>
                  <a:srgbClr val="000000"/>
                </a:solidFill>
                <a:latin typeface="Times New Roman"/>
                <a:ea typeface="Times New Roman"/>
                <a:cs typeface="Times New Roman"/>
                <a:sym typeface="Times New Roman"/>
              </a:defRPr>
            </a:pPr>
            <a:r>
              <a:t>4. </a:t>
            </a:r>
            <a:r>
              <a:rPr b="1"/>
              <a:t>Ils s’efforceront, avec tout le respect dû à leurs obligations existantes, de favoriser l’accès de tous les Etats, petits ou grands, vainqueurs ou vaincus, et sur le pied de l’égalité des droits, au commerce et aux matières premières du monde nécessaires à leur prospérité  ;</a:t>
            </a:r>
            <a:endParaRPr b="1"/>
          </a:p>
          <a:p>
            <a:pPr algn="l" defTabSz="457200">
              <a:defRPr b="1" sz="3500">
                <a:solidFill>
                  <a:srgbClr val="000000"/>
                </a:solidFill>
                <a:latin typeface="Times New Roman"/>
                <a:ea typeface="Times New Roman"/>
                <a:cs typeface="Times New Roman"/>
                <a:sym typeface="Times New Roman"/>
              </a:defRPr>
            </a:pPr>
            <a:r>
              <a:t>5. Ils souhaitent établir la collaboration la plus complète entre toutes les nations dans le domaine économique, afin d’assurer à toutes la sécurité en matière sociale  ;</a:t>
            </a:r>
          </a:p>
          <a:p>
            <a:pPr algn="l" defTabSz="457200">
              <a:defRPr sz="3500">
                <a:solidFill>
                  <a:srgbClr val="000000"/>
                </a:solidFill>
                <a:latin typeface="Times New Roman"/>
                <a:ea typeface="Times New Roman"/>
                <a:cs typeface="Times New Roman"/>
                <a:sym typeface="Times New Roman"/>
              </a:defRPr>
            </a:pPr>
            <a:r>
              <a:t>6. Après la destruction finale de la tyrannie nazie, </a:t>
            </a:r>
            <a:r>
              <a:rPr>
                <a:solidFill>
                  <a:srgbClr val="0433FF"/>
                </a:solidFill>
              </a:rPr>
              <a:t>ils espèrent voir rétablir une paix </a:t>
            </a:r>
            <a:r>
              <a:t>qui fournira à toutes les nations les moyens de vivre en sécurité dans leurs propres frontières et qui apportera</a:t>
            </a:r>
            <a:r>
              <a:rPr b="1"/>
              <a:t> aux habitants de tous les pays l’assurance de pouvoir vivre à l’abri de la crainte et du besoin ;</a:t>
            </a:r>
            <a:endParaRPr b="1"/>
          </a:p>
          <a:p>
            <a:pPr algn="l" defTabSz="457200">
              <a:defRPr b="1" sz="3500">
                <a:solidFill>
                  <a:srgbClr val="000000"/>
                </a:solidFill>
                <a:latin typeface="Times New Roman"/>
                <a:ea typeface="Times New Roman"/>
                <a:cs typeface="Times New Roman"/>
                <a:sym typeface="Times New Roman"/>
              </a:defRPr>
            </a:pPr>
            <a:r>
              <a:t>7. Une telle paix devra permettre à tous les hommes de franchir les mers et les océans sans encombre ;</a:t>
            </a:r>
          </a:p>
          <a:p>
            <a:pPr algn="l" defTabSz="457200">
              <a:defRPr sz="3500">
                <a:solidFill>
                  <a:srgbClr val="000000"/>
                </a:solidFill>
                <a:latin typeface="Times New Roman"/>
                <a:ea typeface="Times New Roman"/>
                <a:cs typeface="Times New Roman"/>
                <a:sym typeface="Times New Roman"/>
              </a:defRPr>
            </a:pPr>
            <a:r>
              <a:t>8. Ils croient que toutes les nations du monde, pour des raisons réalistes aussi bien que spirituelles, devront en venir à renoncer à l’emploi de la force, étant donné qu’il ne pourra pas y avoir de </a:t>
            </a:r>
            <a:r>
              <a:rPr>
                <a:solidFill>
                  <a:srgbClr val="0433FF"/>
                </a:solidFill>
              </a:rPr>
              <a:t>paix durable</a:t>
            </a:r>
            <a:r>
              <a:t> si des armements continuent d’être utilisés sur terre, sur mer et dans les airs par des nations qui menacent ou peuvent menacer de se livrer à des agressions au-delà de leurs frontières.</a:t>
            </a:r>
          </a:p>
          <a:p>
            <a:pPr algn="l" defTabSz="457200">
              <a:defRPr sz="3500">
                <a:solidFill>
                  <a:srgbClr val="000000"/>
                </a:solidFill>
                <a:latin typeface="Times New Roman"/>
                <a:ea typeface="Times New Roman"/>
                <a:cs typeface="Times New Roman"/>
                <a:sym typeface="Times New Roman"/>
              </a:defRPr>
            </a:pPr>
            <a:r>
              <a:t>9. Ils sont convaincus que, en attendant </a:t>
            </a:r>
            <a:r>
              <a:rPr>
                <a:solidFill>
                  <a:srgbClr val="0433FF"/>
                </a:solidFill>
              </a:rPr>
              <a:t>l’établissement d’un système plus vaste et permanent de sécurité générale</a:t>
            </a:r>
            <a:r>
              <a:t>, le désarmement de telles nations est essentiel. Dans les mêmes intentions, ils aideront et encourageront toutes autres mesures pratiques susceptibles d’alléger, pour les </a:t>
            </a:r>
            <a:r>
              <a:rPr>
                <a:solidFill>
                  <a:srgbClr val="0433FF"/>
                </a:solidFill>
              </a:rPr>
              <a:t>peuples épris de paix</a:t>
            </a:r>
            <a:r>
              <a:t>, le fardeau écrasant des armements."</a:t>
            </a:r>
          </a:p>
          <a:p>
            <a:pPr algn="l" defTabSz="457200">
              <a:defRPr sz="3500">
                <a:solidFill>
                  <a:srgbClr val="000000"/>
                </a:solidFill>
                <a:latin typeface="Times New Roman"/>
                <a:ea typeface="Times New Roman"/>
                <a:cs typeface="Times New Roman"/>
                <a:sym typeface="Times New Roman"/>
              </a:defRPr>
            </a:pPr>
          </a:p>
          <a:p>
            <a:pPr algn="r" defTabSz="457200">
              <a:defRPr sz="3500">
                <a:solidFill>
                  <a:srgbClr val="000000"/>
                </a:solidFill>
                <a:latin typeface="Times New Roman"/>
                <a:ea typeface="Times New Roman"/>
                <a:cs typeface="Times New Roman"/>
                <a:sym typeface="Times New Roman"/>
              </a:defRPr>
            </a:pPr>
            <a:r>
              <a:t>Franklin D. Roosevelt, Winston S. Churchill, 14 août 1941.</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La charte de l’Atlantique (août 1941)…"/>
          <p:cNvSpPr txBox="1"/>
          <p:nvPr/>
        </p:nvSpPr>
        <p:spPr>
          <a:xfrm>
            <a:off x="448581" y="-41359"/>
            <a:ext cx="23486839" cy="13798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3500">
                <a:solidFill>
                  <a:srgbClr val="000000"/>
                </a:solidFill>
                <a:latin typeface="Times New Roman"/>
                <a:ea typeface="Times New Roman"/>
                <a:cs typeface="Times New Roman"/>
                <a:sym typeface="Times New Roman"/>
              </a:defRPr>
            </a:pPr>
            <a:r>
              <a:t>La charte de l’Atlantique (août 1941)</a:t>
            </a:r>
            <a:endParaRPr b="0"/>
          </a:p>
          <a:p>
            <a:pPr algn="l" defTabSz="457200">
              <a:defRPr sz="3500">
                <a:solidFill>
                  <a:srgbClr val="000000"/>
                </a:solidFill>
                <a:latin typeface="Times New Roman"/>
                <a:ea typeface="Times New Roman"/>
                <a:cs typeface="Times New Roman"/>
                <a:sym typeface="Times New Roman"/>
              </a:defRPr>
            </a:pPr>
          </a:p>
          <a:p>
            <a:pPr algn="l" defTabSz="457200">
              <a:defRPr sz="3500">
                <a:solidFill>
                  <a:srgbClr val="000000"/>
                </a:solidFill>
                <a:latin typeface="Times New Roman"/>
                <a:ea typeface="Times New Roman"/>
                <a:cs typeface="Times New Roman"/>
                <a:sym typeface="Times New Roman"/>
              </a:defRPr>
            </a:pPr>
            <a:r>
              <a:t>  "Le président des Etats-Unis et le Premier ministre, M. Churchill, représentant du gouvernement de Sa Majesté, s’étant rencontrés, estiment devoir faire connaître certains principes communs de la politique nationale de leurs pays respectifs sur lesquels ils fondent leurs espoirs d’un avenir meilleur pour le monde : </a:t>
            </a:r>
          </a:p>
          <a:p>
            <a:pPr algn="l" defTabSz="457200">
              <a:defRPr sz="3500">
                <a:solidFill>
                  <a:srgbClr val="000000"/>
                </a:solidFill>
                <a:latin typeface="Times New Roman"/>
                <a:ea typeface="Times New Roman"/>
                <a:cs typeface="Times New Roman"/>
                <a:sym typeface="Times New Roman"/>
              </a:defRPr>
            </a:pPr>
            <a:r>
              <a:t>1. Leurs pays ne recherchent aucun agrandissement territorial ou autre  ;</a:t>
            </a:r>
          </a:p>
          <a:p>
            <a:pPr algn="l" defTabSz="457200">
              <a:defRPr sz="3500">
                <a:solidFill>
                  <a:srgbClr val="000000"/>
                </a:solidFill>
                <a:latin typeface="Times New Roman"/>
                <a:ea typeface="Times New Roman"/>
                <a:cs typeface="Times New Roman"/>
                <a:sym typeface="Times New Roman"/>
              </a:defRPr>
            </a:pPr>
            <a:r>
              <a:t>2. Ils ne désirent voir aucun changement territorial qui ne soit conforme à la volonté librement exprimée des peuples intéressés  ;</a:t>
            </a:r>
          </a:p>
          <a:p>
            <a:pPr algn="l" defTabSz="457200">
              <a:defRPr sz="3500">
                <a:solidFill>
                  <a:srgbClr val="000000"/>
                </a:solidFill>
                <a:latin typeface="Times New Roman"/>
                <a:ea typeface="Times New Roman"/>
                <a:cs typeface="Times New Roman"/>
                <a:sym typeface="Times New Roman"/>
              </a:defRPr>
            </a:pPr>
            <a:r>
              <a:t>3. Ils respectent le droit de tous les peuples de choisir la forme de gouvernement sous laquelle ils veulent vivre  ; ils souhaitent voir rétablir les droits souverains et le gouvernement autonome des nations qui en ont été dépouillées par la force  ; </a:t>
            </a:r>
          </a:p>
          <a:p>
            <a:pPr algn="l" defTabSz="457200">
              <a:defRPr sz="3500">
                <a:solidFill>
                  <a:srgbClr val="000000"/>
                </a:solidFill>
                <a:latin typeface="Times New Roman"/>
                <a:ea typeface="Times New Roman"/>
                <a:cs typeface="Times New Roman"/>
                <a:sym typeface="Times New Roman"/>
              </a:defRPr>
            </a:pPr>
            <a:r>
              <a:t>4. </a:t>
            </a:r>
            <a:r>
              <a:rPr b="1"/>
              <a:t>Ils s’efforceront, avec tout le respect dû à leurs obligations existantes, de favoriser l’accès de tous les Etats, petits ou grands, vainqueurs ou vaincus, et sur le pied de l’égalité des droits, au commerce et aux matières premières du monde nécessaires à leur prospérité  ;</a:t>
            </a:r>
            <a:endParaRPr b="1"/>
          </a:p>
          <a:p>
            <a:pPr algn="l" defTabSz="457200">
              <a:defRPr b="1" sz="3500">
                <a:solidFill>
                  <a:srgbClr val="000000"/>
                </a:solidFill>
                <a:latin typeface="Times New Roman"/>
                <a:ea typeface="Times New Roman"/>
                <a:cs typeface="Times New Roman"/>
                <a:sym typeface="Times New Roman"/>
              </a:defRPr>
            </a:pPr>
            <a:r>
              <a:t>5. Ils souhaitent établir la collaboration la plus complète entre toutes les nations dans le domaine économique, afin d’assurer à toutes la sécurité en matière sociale  ;</a:t>
            </a:r>
          </a:p>
          <a:p>
            <a:pPr algn="l" defTabSz="457200">
              <a:defRPr sz="3500">
                <a:solidFill>
                  <a:srgbClr val="000000"/>
                </a:solidFill>
                <a:latin typeface="Times New Roman"/>
                <a:ea typeface="Times New Roman"/>
                <a:cs typeface="Times New Roman"/>
                <a:sym typeface="Times New Roman"/>
              </a:defRPr>
            </a:pPr>
            <a:r>
              <a:t>6. Après la destruction finale de la tyrannie nazie, </a:t>
            </a:r>
            <a:r>
              <a:rPr>
                <a:solidFill>
                  <a:srgbClr val="0433FF"/>
                </a:solidFill>
              </a:rPr>
              <a:t>ils espèrent voir rétablir une paix </a:t>
            </a:r>
            <a:r>
              <a:t>qui fournira à toutes les nations les moyens de vivre en sécurité dans leurs propres frontières et qui apportera</a:t>
            </a:r>
            <a:r>
              <a:rPr b="1"/>
              <a:t> aux habitants de tous les pays l’assurance de pouvoir vivre à l’abri de la crainte et du besoin ;</a:t>
            </a:r>
            <a:endParaRPr b="1"/>
          </a:p>
          <a:p>
            <a:pPr algn="l" defTabSz="457200">
              <a:defRPr b="1" sz="3500">
                <a:solidFill>
                  <a:srgbClr val="000000"/>
                </a:solidFill>
                <a:latin typeface="Times New Roman"/>
                <a:ea typeface="Times New Roman"/>
                <a:cs typeface="Times New Roman"/>
                <a:sym typeface="Times New Roman"/>
              </a:defRPr>
            </a:pPr>
            <a:r>
              <a:t>7. Une telle paix devra permettre à tous les hommes de franchir les mers et les océans sans encombre ;</a:t>
            </a:r>
          </a:p>
          <a:p>
            <a:pPr algn="l" defTabSz="457200">
              <a:defRPr sz="3500">
                <a:solidFill>
                  <a:srgbClr val="000000"/>
                </a:solidFill>
                <a:latin typeface="Times New Roman"/>
                <a:ea typeface="Times New Roman"/>
                <a:cs typeface="Times New Roman"/>
                <a:sym typeface="Times New Roman"/>
              </a:defRPr>
            </a:pPr>
            <a:r>
              <a:t>8. Ils croient que toutes les nations du monde, pour des raisons réalistes aussi bien que spirituelles, devront en venir à renoncer à l’emploi de la force, étant donné qu’il ne pourra pas y avoir de </a:t>
            </a:r>
            <a:r>
              <a:rPr>
                <a:solidFill>
                  <a:srgbClr val="0433FF"/>
                </a:solidFill>
              </a:rPr>
              <a:t>paix durable</a:t>
            </a:r>
            <a:r>
              <a:t> si des armements continuent d’être utilisés sur terre, sur mer et dans les airs par des nations qui menacent ou peuvent menacer de se livrer à des agressions au-delà de leurs frontières.</a:t>
            </a:r>
          </a:p>
          <a:p>
            <a:pPr algn="l" defTabSz="457200">
              <a:defRPr sz="3500">
                <a:solidFill>
                  <a:srgbClr val="000000"/>
                </a:solidFill>
                <a:latin typeface="Times New Roman"/>
                <a:ea typeface="Times New Roman"/>
                <a:cs typeface="Times New Roman"/>
                <a:sym typeface="Times New Roman"/>
              </a:defRPr>
            </a:pPr>
            <a:r>
              <a:t>9. Ils sont convaincus que, en attendant </a:t>
            </a:r>
            <a:r>
              <a:rPr>
                <a:solidFill>
                  <a:srgbClr val="0433FF"/>
                </a:solidFill>
              </a:rPr>
              <a:t>l’établissement d’un système plus vaste et permanent de sécurité générale</a:t>
            </a:r>
            <a:r>
              <a:t>, le désarmement de telles nations est essentiel. Dans les mêmes intentions, ils aideront et encourageront toutes autres mesures pratiques susceptibles d’alléger, pour les </a:t>
            </a:r>
            <a:r>
              <a:rPr>
                <a:solidFill>
                  <a:srgbClr val="0433FF"/>
                </a:solidFill>
              </a:rPr>
              <a:t>peuples épris de paix</a:t>
            </a:r>
            <a:r>
              <a:t>, le fardeau écrasant des armements."</a:t>
            </a:r>
          </a:p>
          <a:p>
            <a:pPr algn="l" defTabSz="457200">
              <a:defRPr sz="3500">
                <a:solidFill>
                  <a:srgbClr val="000000"/>
                </a:solidFill>
                <a:latin typeface="Times New Roman"/>
                <a:ea typeface="Times New Roman"/>
                <a:cs typeface="Times New Roman"/>
                <a:sym typeface="Times New Roman"/>
              </a:defRPr>
            </a:pPr>
          </a:p>
          <a:p>
            <a:pPr algn="r" defTabSz="457200">
              <a:defRPr sz="3500">
                <a:solidFill>
                  <a:srgbClr val="000000"/>
                </a:solidFill>
                <a:latin typeface="Times New Roman"/>
                <a:ea typeface="Times New Roman"/>
                <a:cs typeface="Times New Roman"/>
                <a:sym typeface="Times New Roman"/>
              </a:defRPr>
            </a:pPr>
            <a:r>
              <a:t>Franklin D. Roosevelt, Winston S. Churchill, 14 août 1941.</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1" descr="Image 1"/>
          <p:cNvPicPr>
            <a:picLocks noChangeAspect="1"/>
          </p:cNvPicPr>
          <p:nvPr/>
        </p:nvPicPr>
        <p:blipFill>
          <a:blip r:embed="rId2">
            <a:extLst/>
          </a:blip>
          <a:stretch>
            <a:fillRect/>
          </a:stretch>
        </p:blipFill>
        <p:spPr>
          <a:xfrm>
            <a:off x="4318000" y="2413000"/>
            <a:ext cx="15748000" cy="88646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age" descr="Image"/>
          <p:cNvPicPr>
            <a:picLocks noChangeAspect="1"/>
          </p:cNvPicPr>
          <p:nvPr/>
        </p:nvPicPr>
        <p:blipFill>
          <a:blip r:embed="rId2">
            <a:extLst/>
          </a:blip>
          <a:stretch>
            <a:fillRect/>
          </a:stretch>
        </p:blipFill>
        <p:spPr>
          <a:xfrm>
            <a:off x="2027478" y="1235961"/>
            <a:ext cx="19200061" cy="12480039"/>
          </a:xfrm>
          <a:prstGeom prst="rect">
            <a:avLst/>
          </a:prstGeom>
          <a:ln w="12700">
            <a:miter lim="400000"/>
          </a:ln>
        </p:spPr>
      </p:pic>
      <p:sp>
        <p:nvSpPr>
          <p:cNvPr id="156" name="La libération de l’Europe et de l’Afrique du Nord par les Alliés (1942-1945)"/>
          <p:cNvSpPr txBox="1"/>
          <p:nvPr/>
        </p:nvSpPr>
        <p:spPr>
          <a:xfrm>
            <a:off x="2717362" y="215879"/>
            <a:ext cx="16408501" cy="14991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400"/>
              </a:spcBef>
              <a:defRPr b="1" sz="4000">
                <a:solidFill>
                  <a:srgbClr val="000000"/>
                </a:solidFill>
                <a:latin typeface="Times Roman"/>
                <a:ea typeface="Times Roman"/>
                <a:cs typeface="Times Roman"/>
                <a:sym typeface="Times Roman"/>
              </a:defRPr>
            </a:lvl1pPr>
          </a:lstStyle>
          <a:p>
            <a:pPr/>
            <a:r>
              <a:t>La libération de l’Europe et de l’Afrique du Nord par les Alliés (1942-1945)</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 1" descr="Image 1"/>
          <p:cNvPicPr>
            <a:picLocks noChangeAspect="1"/>
          </p:cNvPicPr>
          <p:nvPr/>
        </p:nvPicPr>
        <p:blipFill>
          <a:blip r:embed="rId2">
            <a:extLst/>
          </a:blip>
          <a:stretch>
            <a:fillRect/>
          </a:stretch>
        </p:blipFill>
        <p:spPr>
          <a:xfrm>
            <a:off x="3556000" y="1718508"/>
            <a:ext cx="17232924" cy="11696174"/>
          </a:xfrm>
          <a:prstGeom prst="rect">
            <a:avLst/>
          </a:prstGeom>
          <a:ln w="12700">
            <a:miter lim="400000"/>
          </a:ln>
        </p:spPr>
      </p:pic>
      <p:sp>
        <p:nvSpPr>
          <p:cNvPr id="235" name="ZoneTexte 2"/>
          <p:cNvSpPr txBox="1"/>
          <p:nvPr/>
        </p:nvSpPr>
        <p:spPr>
          <a:xfrm>
            <a:off x="3569286" y="468923"/>
            <a:ext cx="17675274" cy="1427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4000">
                <a:solidFill>
                  <a:srgbClr val="000000"/>
                </a:solidFill>
                <a:latin typeface="Calibri"/>
                <a:ea typeface="Calibri"/>
                <a:cs typeface="Calibri"/>
                <a:sym typeface="Calibri"/>
              </a:defRPr>
            </a:lvl1pPr>
          </a:lstStyle>
          <a:p>
            <a:pPr/>
            <a:r>
              <a:t>Bretton Woods. Discours d’ouverture par Henry Morgenthau, le Secrétaire au trésor des EU</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1" descr="Image 1"/>
          <p:cNvPicPr>
            <a:picLocks noChangeAspect="1"/>
          </p:cNvPicPr>
          <p:nvPr/>
        </p:nvPicPr>
        <p:blipFill>
          <a:blip r:embed="rId2">
            <a:extLst/>
          </a:blip>
          <a:stretch>
            <a:fillRect/>
          </a:stretch>
        </p:blipFill>
        <p:spPr>
          <a:xfrm>
            <a:off x="6350000" y="3352800"/>
            <a:ext cx="11684000" cy="7010400"/>
          </a:xfrm>
          <a:prstGeom prst="rect">
            <a:avLst/>
          </a:prstGeom>
          <a:ln w="12700">
            <a:miter lim="400000"/>
          </a:ln>
        </p:spPr>
      </p:pic>
      <p:sp>
        <p:nvSpPr>
          <p:cNvPr id="238" name="ZoneTexte 2"/>
          <p:cNvSpPr txBox="1"/>
          <p:nvPr/>
        </p:nvSpPr>
        <p:spPr>
          <a:xfrm>
            <a:off x="6265593" y="937845"/>
            <a:ext cx="10946231" cy="104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5600">
                <a:solidFill>
                  <a:srgbClr val="000000"/>
                </a:solidFill>
                <a:latin typeface="Calibri"/>
                <a:ea typeface="Calibri"/>
                <a:cs typeface="Calibri"/>
                <a:sym typeface="Calibri"/>
              </a:defRPr>
            </a:lvl1pPr>
          </a:lstStyle>
          <a:p>
            <a:pPr/>
            <a:r>
              <a:t>Keynes et le représentant soviétique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png" descr="image.png"/>
          <p:cNvPicPr>
            <a:picLocks noChangeAspect="1"/>
          </p:cNvPicPr>
          <p:nvPr/>
        </p:nvPicPr>
        <p:blipFill>
          <a:blip r:embed="rId2">
            <a:extLst/>
          </a:blip>
          <a:stretch>
            <a:fillRect/>
          </a:stretch>
        </p:blipFill>
        <p:spPr>
          <a:xfrm>
            <a:off x="8027786" y="3635100"/>
            <a:ext cx="7467905" cy="9410883"/>
          </a:xfrm>
          <a:prstGeom prst="rect">
            <a:avLst/>
          </a:prstGeom>
          <a:ln w="12700">
            <a:miter lim="400000"/>
          </a:ln>
        </p:spPr>
      </p:pic>
      <p:sp>
        <p:nvSpPr>
          <p:cNvPr id="241" name="Deux projets s’affrontent : celui de John Maynard Keynes, représentant le Royaume-Uni, et celui de Harry Dexter White, assistant au secrétaire au Trésor des États-Unis."/>
          <p:cNvSpPr txBox="1"/>
          <p:nvPr/>
        </p:nvSpPr>
        <p:spPr>
          <a:xfrm>
            <a:off x="2115841" y="1114685"/>
            <a:ext cx="20152318" cy="2058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4500">
                <a:solidFill>
                  <a:srgbClr val="000000"/>
                </a:solidFill>
                <a:latin typeface="Times New Roman"/>
                <a:ea typeface="Times New Roman"/>
                <a:cs typeface="Times New Roman"/>
                <a:sym typeface="Times New Roman"/>
              </a:defRPr>
            </a:pPr>
            <a:r>
              <a:rPr b="1"/>
              <a:t>Deux projets s’affrontent </a:t>
            </a:r>
            <a:r>
              <a:t>: celui de John Maynard </a:t>
            </a:r>
            <a:r>
              <a:rPr b="1"/>
              <a:t>Keynes</a:t>
            </a:r>
            <a:r>
              <a:t>, représentant le Royaume-Uni, et celui de Harry Dexter </a:t>
            </a:r>
            <a:r>
              <a:rPr b="1"/>
              <a:t>White</a:t>
            </a:r>
            <a:r>
              <a:t>, assistant au secrétaire au Trésor des États-Unis.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le système monétaire international défini à Bretton Woods"/>
          <p:cNvSpPr txBox="1"/>
          <p:nvPr/>
        </p:nvSpPr>
        <p:spPr>
          <a:xfrm>
            <a:off x="4347270" y="340830"/>
            <a:ext cx="15796134" cy="15859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000">
                <a:solidFill>
                  <a:srgbClr val="000000"/>
                </a:solidFill>
                <a:latin typeface="Times Roman"/>
                <a:ea typeface="Times Roman"/>
                <a:cs typeface="Times Roman"/>
                <a:sym typeface="Times Roman"/>
              </a:defRPr>
            </a:lvl1pPr>
          </a:lstStyle>
          <a:p>
            <a:pPr/>
            <a:r>
              <a:t>le système monétaire international défini à Bretton Woods</a:t>
            </a:r>
            <a:endParaRPr>
              <a:latin typeface="Times New Roman"/>
              <a:ea typeface="Times New Roman"/>
              <a:cs typeface="Times New Roman"/>
              <a:sym typeface="Times New Roman"/>
            </a:endParaRPr>
          </a:p>
        </p:txBody>
      </p:sp>
      <p:pic>
        <p:nvPicPr>
          <p:cNvPr id="244" name="Image" descr="Image"/>
          <p:cNvPicPr>
            <a:picLocks noChangeAspect="1"/>
          </p:cNvPicPr>
          <p:nvPr/>
        </p:nvPicPr>
        <p:blipFill>
          <a:blip r:embed="rId2">
            <a:extLst/>
          </a:blip>
          <a:stretch>
            <a:fillRect/>
          </a:stretch>
        </p:blipFill>
        <p:spPr>
          <a:xfrm>
            <a:off x="1772907" y="1455130"/>
            <a:ext cx="21627405" cy="11214992"/>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png" descr="image.png"/>
          <p:cNvPicPr>
            <a:picLocks noChangeAspect="1"/>
          </p:cNvPicPr>
          <p:nvPr/>
        </p:nvPicPr>
        <p:blipFill>
          <a:blip r:embed="rId2">
            <a:extLst/>
          </a:blip>
          <a:srcRect l="418" t="0" r="3431" b="21560"/>
          <a:stretch>
            <a:fillRect/>
          </a:stretch>
        </p:blipFill>
        <p:spPr>
          <a:xfrm>
            <a:off x="6931087" y="1265036"/>
            <a:ext cx="10023894" cy="1160656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B. La reconstruction diplomatique et juridique…"/>
          <p:cNvSpPr txBox="1"/>
          <p:nvPr/>
        </p:nvSpPr>
        <p:spPr>
          <a:xfrm>
            <a:off x="2623595" y="1825919"/>
            <a:ext cx="12803139" cy="59674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B. La reconstruction diplomatique et juridique</a:t>
            </a:r>
          </a:p>
          <a:p>
            <a:pPr algn="l" defTabSz="457200">
              <a:defRPr b="1" sz="5000">
                <a:solidFill>
                  <a:srgbClr val="000000"/>
                </a:solidFill>
                <a:latin typeface="Times New Roman"/>
                <a:ea typeface="Times New Roman"/>
                <a:cs typeface="Times New Roman"/>
                <a:sym typeface="Times New Roman"/>
              </a:defRPr>
            </a:pPr>
          </a:p>
          <a:p>
            <a:pPr algn="l" defTabSz="457200">
              <a:defRPr sz="5000">
                <a:solidFill>
                  <a:srgbClr val="000000"/>
                </a:solidFill>
                <a:latin typeface="Times New Roman"/>
                <a:ea typeface="Times New Roman"/>
                <a:cs typeface="Times New Roman"/>
                <a:sym typeface="Times New Roman"/>
              </a:defRPr>
            </a:pPr>
          </a:p>
          <a:p>
            <a:pPr marL="926041" indent="-926041" algn="l" defTabSz="457200">
              <a:buSzPct val="100000"/>
              <a:buAutoNum type="arabicParenR" startAt="1"/>
              <a:defRPr b="1" sz="5000">
                <a:solidFill>
                  <a:srgbClr val="000000"/>
                </a:solidFill>
                <a:latin typeface="Times New Roman"/>
                <a:ea typeface="Times New Roman"/>
                <a:cs typeface="Times New Roman"/>
                <a:sym typeface="Times New Roman"/>
              </a:defRPr>
            </a:pPr>
            <a:r>
              <a:t>Genèse et mise en place de l’ONU </a:t>
            </a:r>
          </a:p>
          <a:p>
            <a:pPr algn="l" defTabSz="457200">
              <a:defRPr b="1" sz="5000">
                <a:solidFill>
                  <a:srgbClr val="000000"/>
                </a:solidFill>
                <a:latin typeface="Times New Roman"/>
                <a:ea typeface="Times New Roman"/>
                <a:cs typeface="Times New Roman"/>
                <a:sym typeface="Times New Roman"/>
              </a:defRPr>
            </a:pPr>
          </a:p>
          <a:p>
            <a:pPr marL="926041" indent="-926041" algn="l" defTabSz="457200">
              <a:buSzPct val="100000"/>
              <a:buAutoNum type="arabicParenR" startAt="2"/>
              <a:defRPr b="1" sz="5000">
                <a:solidFill>
                  <a:srgbClr val="000000"/>
                </a:solidFill>
                <a:latin typeface="Times New Roman"/>
                <a:ea typeface="Times New Roman"/>
                <a:cs typeface="Times New Roman"/>
                <a:sym typeface="Times New Roman"/>
              </a:defRPr>
            </a:pPr>
            <a:r>
              <a:t>Fonctionnement de l’ONU</a:t>
            </a:r>
          </a:p>
          <a:p>
            <a:pPr algn="l" defTabSz="457200">
              <a:defRPr b="1" sz="5000">
                <a:solidFill>
                  <a:srgbClr val="000000"/>
                </a:solidFill>
                <a:latin typeface="Times New Roman"/>
                <a:ea typeface="Times New Roman"/>
                <a:cs typeface="Times New Roman"/>
                <a:sym typeface="Times New Roman"/>
              </a:defRPr>
            </a:pPr>
            <a:endParaRPr b="0"/>
          </a:p>
          <a:p>
            <a:pPr marL="926041" indent="-926041" algn="l" defTabSz="457200">
              <a:buSzPct val="100000"/>
              <a:buAutoNum type="arabicParenR" startAt="3"/>
              <a:defRPr b="1" sz="5000">
                <a:solidFill>
                  <a:srgbClr val="000000"/>
                </a:solidFill>
                <a:latin typeface="Times New Roman"/>
                <a:ea typeface="Times New Roman"/>
                <a:cs typeface="Times New Roman"/>
                <a:sym typeface="Times New Roman"/>
              </a:defRPr>
            </a:pPr>
            <a:r>
              <a:t>Les grands procès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 descr="Image"/>
          <p:cNvPicPr>
            <a:picLocks noChangeAspect="1"/>
          </p:cNvPicPr>
          <p:nvPr/>
        </p:nvPicPr>
        <p:blipFill>
          <a:blip r:embed="rId2">
            <a:extLst/>
          </a:blip>
          <a:stretch>
            <a:fillRect/>
          </a:stretch>
        </p:blipFill>
        <p:spPr>
          <a:xfrm>
            <a:off x="4578350" y="2584450"/>
            <a:ext cx="15227300" cy="8547100"/>
          </a:xfrm>
          <a:prstGeom prst="rect">
            <a:avLst/>
          </a:prstGeom>
          <a:ln w="12700">
            <a:miter lim="400000"/>
          </a:ln>
        </p:spPr>
      </p:pic>
      <p:sp>
        <p:nvSpPr>
          <p:cNvPr id="251" name="Conférence de Dumbarton Oaks, août à octobre 1944."/>
          <p:cNvSpPr txBox="1"/>
          <p:nvPr/>
        </p:nvSpPr>
        <p:spPr>
          <a:xfrm>
            <a:off x="5258881" y="926509"/>
            <a:ext cx="13221129" cy="13981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500">
                <a:solidFill>
                  <a:srgbClr val="000000"/>
                </a:solidFill>
                <a:latin typeface="Times New Roman"/>
                <a:ea typeface="Times New Roman"/>
                <a:cs typeface="Times New Roman"/>
                <a:sym typeface="Times New Roman"/>
              </a:defRPr>
            </a:lvl1pPr>
          </a:lstStyle>
          <a:p>
            <a:pPr/>
            <a:r>
              <a:t>Conférence de Dumbarton Oaks, août à octobre 1944.</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mage 1" descr="Image 1"/>
          <p:cNvPicPr>
            <a:picLocks noChangeAspect="1"/>
          </p:cNvPicPr>
          <p:nvPr/>
        </p:nvPicPr>
        <p:blipFill>
          <a:blip r:embed="rId2">
            <a:extLst/>
          </a:blip>
          <a:stretch>
            <a:fillRect/>
          </a:stretch>
        </p:blipFill>
        <p:spPr>
          <a:xfrm>
            <a:off x="3048000" y="3552092"/>
            <a:ext cx="18288000" cy="8284309"/>
          </a:xfrm>
          <a:prstGeom prst="rect">
            <a:avLst/>
          </a:prstGeom>
          <a:ln w="12700">
            <a:miter lim="400000"/>
          </a:ln>
        </p:spPr>
      </p:pic>
      <p:sp>
        <p:nvSpPr>
          <p:cNvPr id="254" name="ZoneTexte 2"/>
          <p:cNvSpPr txBox="1"/>
          <p:nvPr/>
        </p:nvSpPr>
        <p:spPr>
          <a:xfrm>
            <a:off x="3412978" y="429846"/>
            <a:ext cx="17167274" cy="24307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4800">
                <a:solidFill>
                  <a:srgbClr val="000000"/>
                </a:solidFill>
                <a:latin typeface="Calibri"/>
                <a:ea typeface="Calibri"/>
                <a:cs typeface="Calibri"/>
                <a:sym typeface="Calibri"/>
              </a:defRPr>
            </a:pPr>
            <a:r>
              <a:t>La Charte des Nations Unies est signée par une délégation lors d'une cérémonie organisée au </a:t>
            </a:r>
            <a:r>
              <a:rPr i="1"/>
              <a:t>War Memorial Building</a:t>
            </a:r>
            <a:r>
              <a:t> de San Francisco, le 26 Juin 1945.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2" descr="Image 2"/>
          <p:cNvPicPr>
            <a:picLocks noChangeAspect="1"/>
          </p:cNvPicPr>
          <p:nvPr/>
        </p:nvPicPr>
        <p:blipFill>
          <a:blip r:embed="rId2">
            <a:extLst/>
          </a:blip>
          <a:stretch>
            <a:fillRect/>
          </a:stretch>
        </p:blipFill>
        <p:spPr>
          <a:xfrm>
            <a:off x="5842000" y="990600"/>
            <a:ext cx="12674600" cy="117348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12575628" y="2667000"/>
            <a:ext cx="12573001" cy="8382000"/>
          </a:xfrm>
          <a:prstGeom prst="rect">
            <a:avLst/>
          </a:prstGeom>
          <a:ln w="12700">
            <a:miter lim="400000"/>
          </a:ln>
        </p:spPr>
      </p:pic>
      <p:pic>
        <p:nvPicPr>
          <p:cNvPr id="259" name="Image" descr="Image"/>
          <p:cNvPicPr>
            <a:picLocks noChangeAspect="1"/>
          </p:cNvPicPr>
          <p:nvPr/>
        </p:nvPicPr>
        <p:blipFill>
          <a:blip r:embed="rId3">
            <a:extLst/>
          </a:blip>
          <a:stretch>
            <a:fillRect/>
          </a:stretch>
        </p:blipFill>
        <p:spPr>
          <a:xfrm>
            <a:off x="731387" y="371019"/>
            <a:ext cx="11083638" cy="13716001"/>
          </a:xfrm>
          <a:prstGeom prst="rect">
            <a:avLst/>
          </a:prstGeom>
          <a:ln w="12700">
            <a:miter lim="400000"/>
          </a:ln>
        </p:spPr>
      </p:pic>
      <p:sp>
        <p:nvSpPr>
          <p:cNvPr id="260" name="Siège de l’UNESCO,  Paris, 7e arr., 1958."/>
          <p:cNvSpPr txBox="1"/>
          <p:nvPr/>
        </p:nvSpPr>
        <p:spPr>
          <a:xfrm>
            <a:off x="12716261" y="804338"/>
            <a:ext cx="11283586" cy="162910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just" defTabSz="914400">
              <a:defRPr b="1" sz="5000">
                <a:solidFill>
                  <a:srgbClr val="000000"/>
                </a:solidFill>
                <a:latin typeface="Times New Roman"/>
                <a:ea typeface="Times New Roman"/>
                <a:cs typeface="Times New Roman"/>
                <a:sym typeface="Times New Roman"/>
              </a:defRPr>
            </a:lvl1pPr>
          </a:lstStyle>
          <a:p>
            <a:pPr/>
            <a:r>
              <a:t>Siège de l’UNESCO,  Paris, 7e arr., 1958.</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Image" descr="Image"/>
          <p:cNvPicPr>
            <a:picLocks noChangeAspect="1"/>
          </p:cNvPicPr>
          <p:nvPr/>
        </p:nvPicPr>
        <p:blipFill>
          <a:blip r:embed="rId2">
            <a:extLst/>
          </a:blip>
          <a:stretch>
            <a:fillRect/>
          </a:stretch>
        </p:blipFill>
        <p:spPr>
          <a:xfrm>
            <a:off x="14139812" y="5437650"/>
            <a:ext cx="9206190" cy="6286102"/>
          </a:xfrm>
          <a:prstGeom prst="rect">
            <a:avLst/>
          </a:prstGeom>
          <a:ln w="12700">
            <a:miter lim="400000"/>
          </a:ln>
        </p:spPr>
      </p:pic>
      <p:sp>
        <p:nvSpPr>
          <p:cNvPr id="159" name="Poignée de mains entre les lieutenants William Robertson (EU) et Alexander Silvashko (URSS), le 27 avril."/>
          <p:cNvSpPr txBox="1"/>
          <p:nvPr/>
        </p:nvSpPr>
        <p:spPr>
          <a:xfrm>
            <a:off x="1849173" y="12591384"/>
            <a:ext cx="2199550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000">
                <a:solidFill>
                  <a:srgbClr val="000000"/>
                </a:solidFill>
                <a:latin typeface="Times Roman"/>
                <a:ea typeface="Times Roman"/>
                <a:cs typeface="Times Roman"/>
                <a:sym typeface="Times Roman"/>
              </a:defRPr>
            </a:lvl1pPr>
          </a:lstStyle>
          <a:p>
            <a:pPr/>
            <a:r>
              <a:t>Poignée de mains entre les lieutenants William Robertson (EU) et Alexander Silvashko (URSS), le 27 avril.</a:t>
            </a:r>
          </a:p>
        </p:txBody>
      </p:sp>
      <p:pic>
        <p:nvPicPr>
          <p:cNvPr id="160" name="Image" descr="Image"/>
          <p:cNvPicPr>
            <a:picLocks noChangeAspect="1"/>
          </p:cNvPicPr>
          <p:nvPr/>
        </p:nvPicPr>
        <p:blipFill>
          <a:blip r:embed="rId3">
            <a:extLst/>
          </a:blip>
          <a:stretch>
            <a:fillRect/>
          </a:stretch>
        </p:blipFill>
        <p:spPr>
          <a:xfrm>
            <a:off x="896161" y="798806"/>
            <a:ext cx="12552647" cy="9278498"/>
          </a:xfrm>
          <a:prstGeom prst="rect">
            <a:avLst/>
          </a:prstGeom>
          <a:ln w="12700">
            <a:miter lim="400000"/>
          </a:ln>
        </p:spPr>
      </p:pic>
      <p:sp>
        <p:nvSpPr>
          <p:cNvPr id="161" name="Le « jour de l’Elbe », avril 1945"/>
          <p:cNvSpPr txBox="1"/>
          <p:nvPr/>
        </p:nvSpPr>
        <p:spPr>
          <a:xfrm>
            <a:off x="15428146" y="1023988"/>
            <a:ext cx="7818668" cy="13981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500">
                <a:solidFill>
                  <a:srgbClr val="000000"/>
                </a:solidFill>
                <a:latin typeface="Times New Roman"/>
                <a:ea typeface="Times New Roman"/>
                <a:cs typeface="Times New Roman"/>
                <a:sym typeface="Times New Roman"/>
              </a:defRPr>
            </a:lvl1pPr>
          </a:lstStyle>
          <a:p>
            <a:pPr/>
            <a:r>
              <a:t>Le « jour de l’Elbe », avril 1945</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2">
            <a:extLst/>
          </a:blip>
          <a:stretch>
            <a:fillRect/>
          </a:stretch>
        </p:blipFill>
        <p:spPr>
          <a:xfrm>
            <a:off x="5219129" y="-1056223"/>
            <a:ext cx="24384001" cy="11563351"/>
          </a:xfrm>
          <a:prstGeom prst="rect">
            <a:avLst/>
          </a:prstGeom>
          <a:ln w="12700">
            <a:miter lim="400000"/>
          </a:ln>
        </p:spPr>
      </p:pic>
      <p:sp>
        <p:nvSpPr>
          <p:cNvPr id="263" name="1. Le maréchal Göring, chef de la Luftwaffe (armée de l’Air).…"/>
          <p:cNvSpPr txBox="1"/>
          <p:nvPr/>
        </p:nvSpPr>
        <p:spPr>
          <a:xfrm>
            <a:off x="11106019" y="8785097"/>
            <a:ext cx="12610221" cy="436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500">
                <a:solidFill>
                  <a:srgbClr val="000000"/>
                </a:solidFill>
                <a:latin typeface="Times Roman"/>
                <a:ea typeface="Times Roman"/>
                <a:cs typeface="Times Roman"/>
                <a:sym typeface="Times Roman"/>
              </a:defRPr>
            </a:pPr>
            <a:r>
              <a:t>1. Le maréchal Göring, chef de la Luftwaffe (armée de l’Air). </a:t>
            </a:r>
          </a:p>
          <a:p>
            <a:pPr algn="l" defTabSz="457200">
              <a:defRPr sz="3500">
                <a:solidFill>
                  <a:srgbClr val="000000"/>
                </a:solidFill>
                <a:latin typeface="Times Roman"/>
                <a:ea typeface="Times Roman"/>
                <a:cs typeface="Times Roman"/>
                <a:sym typeface="Times Roman"/>
              </a:defRPr>
            </a:pPr>
            <a:r>
              <a:t>2. Rudolf Hess, chef du commandement suprême de la Wehrmacht </a:t>
            </a:r>
          </a:p>
          <a:p>
            <a:pPr algn="l" defTabSz="457200">
              <a:defRPr sz="3500">
                <a:solidFill>
                  <a:srgbClr val="000000"/>
                </a:solidFill>
                <a:latin typeface="Times Roman"/>
                <a:ea typeface="Times Roman"/>
                <a:cs typeface="Times Roman"/>
                <a:sym typeface="Times Roman"/>
              </a:defRPr>
            </a:pPr>
            <a:r>
              <a:t>3. Joachim von Ribbentrop, diplomate allemand. </a:t>
            </a:r>
          </a:p>
          <a:p>
            <a:pPr algn="l" defTabSz="457200">
              <a:defRPr sz="3500">
                <a:solidFill>
                  <a:srgbClr val="000000"/>
                </a:solidFill>
                <a:latin typeface="Times Roman"/>
                <a:ea typeface="Times Roman"/>
                <a:cs typeface="Times Roman"/>
                <a:sym typeface="Times Roman"/>
              </a:defRPr>
            </a:pPr>
            <a:r>
              <a:t>4. Le maréchal Keitel.</a:t>
            </a:r>
          </a:p>
          <a:p>
            <a:pPr algn="l" defTabSz="457200">
              <a:defRPr sz="3500">
                <a:solidFill>
                  <a:srgbClr val="000000"/>
                </a:solidFill>
                <a:latin typeface="Times Roman"/>
                <a:ea typeface="Times Roman"/>
                <a:cs typeface="Times Roman"/>
                <a:sym typeface="Times Roman"/>
              </a:defRPr>
            </a:pPr>
            <a:r>
              <a:t>5. Les amiraux Dönitz et Raeder, chefs de la marine allemande. </a:t>
            </a:r>
          </a:p>
          <a:p>
            <a:pPr algn="l" defTabSz="457200">
              <a:defRPr sz="3500">
                <a:solidFill>
                  <a:srgbClr val="000000"/>
                </a:solidFill>
                <a:latin typeface="Times Roman"/>
                <a:ea typeface="Times Roman"/>
                <a:cs typeface="Times Roman"/>
                <a:sym typeface="Times Roman"/>
              </a:defRPr>
            </a:pPr>
            <a:r>
              <a:t>6. Baldur von Schirach, chef des Jeunesses hitlériennes. </a:t>
            </a:r>
          </a:p>
          <a:p>
            <a:pPr algn="l" defTabSz="457200">
              <a:defRPr sz="3500">
                <a:solidFill>
                  <a:srgbClr val="000000"/>
                </a:solidFill>
                <a:latin typeface="Times Roman"/>
                <a:ea typeface="Times Roman"/>
                <a:cs typeface="Times Roman"/>
                <a:sym typeface="Times Roman"/>
              </a:defRPr>
            </a:pPr>
            <a:r>
              <a:t>7. Fritz Sauckel, chargé des réquisitions de main-d’oeuvre en Europe. </a:t>
            </a:r>
          </a:p>
          <a:p>
            <a:pPr algn="l" defTabSz="457200">
              <a:defRPr sz="3500">
                <a:solidFill>
                  <a:srgbClr val="000000"/>
                </a:solidFill>
                <a:latin typeface="Times Roman"/>
                <a:ea typeface="Times Roman"/>
                <a:cs typeface="Times Roman"/>
                <a:sym typeface="Times Roman"/>
              </a:defRPr>
            </a:pPr>
            <a:r>
              <a:t>8. Alfred Jodl, chef d’état-major de la Wehrmacht. </a:t>
            </a:r>
          </a:p>
        </p:txBody>
      </p:sp>
      <p:sp>
        <p:nvSpPr>
          <p:cNvPr id="264" name="Les procès de Nuremberg (1945-1946)"/>
          <p:cNvSpPr txBox="1"/>
          <p:nvPr/>
        </p:nvSpPr>
        <p:spPr>
          <a:xfrm>
            <a:off x="1257810" y="1089436"/>
            <a:ext cx="10390263"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New Roman"/>
                <a:ea typeface="Times New Roman"/>
                <a:cs typeface="Times New Roman"/>
                <a:sym typeface="Times New Roman"/>
              </a:defRPr>
            </a:lvl1pPr>
          </a:lstStyle>
          <a:p>
            <a:pPr/>
            <a:r>
              <a:t>Les procès de Nuremberg (1945-1946)</a:t>
            </a:r>
          </a:p>
        </p:txBody>
      </p:sp>
      <p:pic>
        <p:nvPicPr>
          <p:cNvPr id="265" name="Image" descr="Image"/>
          <p:cNvPicPr>
            <a:picLocks noChangeAspect="1"/>
          </p:cNvPicPr>
          <p:nvPr/>
        </p:nvPicPr>
        <p:blipFill>
          <a:blip r:embed="rId3">
            <a:extLst/>
          </a:blip>
          <a:stretch>
            <a:fillRect/>
          </a:stretch>
        </p:blipFill>
        <p:spPr>
          <a:xfrm>
            <a:off x="1522031" y="4135238"/>
            <a:ext cx="9069799" cy="7133952"/>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a:extLst/>
          </a:blip>
          <a:stretch>
            <a:fillRect/>
          </a:stretch>
        </p:blipFill>
        <p:spPr>
          <a:xfrm>
            <a:off x="2818679" y="1580820"/>
            <a:ext cx="18746642" cy="1055436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La résistante Marie-Claude Vaillant-Couturier témoigne devant le tribunal de Nuremberg en janvier 1946. Arrêtée en 1942 par la police française, elle a été livrée à la Gestapo et déportée à Auschwitz.…"/>
          <p:cNvSpPr txBox="1"/>
          <p:nvPr/>
        </p:nvSpPr>
        <p:spPr>
          <a:xfrm>
            <a:off x="1842939" y="406400"/>
            <a:ext cx="19914751" cy="1290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i="1" sz="4600">
                <a:solidFill>
                  <a:srgbClr val="000000"/>
                </a:solidFill>
                <a:latin typeface="Times Roman"/>
                <a:ea typeface="Times Roman"/>
                <a:cs typeface="Times Roman"/>
                <a:sym typeface="Times Roman"/>
              </a:defRPr>
            </a:pPr>
            <a:r>
              <a:t>La résistante </a:t>
            </a:r>
            <a:r>
              <a:rPr b="1"/>
              <a:t>Marie-Claude Vaillant-Couturier</a:t>
            </a:r>
            <a:r>
              <a:t> témoigne devant le tribunal de Nuremberg en janvier 1946. Arrêtée en 1942 par la police française, elle a été livrée à la Gestapo et déportée à Auschwitz.</a:t>
            </a:r>
            <a:endParaRPr i="0"/>
          </a:p>
          <a:p>
            <a:pPr algn="just" defTabSz="457200">
              <a:defRPr sz="4600">
                <a:solidFill>
                  <a:srgbClr val="000000"/>
                </a:solidFill>
                <a:latin typeface="Times Roman"/>
                <a:ea typeface="Times Roman"/>
                <a:cs typeface="Times Roman"/>
                <a:sym typeface="Times Roman"/>
              </a:defRPr>
            </a:pPr>
          </a:p>
          <a:p>
            <a:pPr algn="just" defTabSz="457200">
              <a:defRPr sz="4600">
                <a:solidFill>
                  <a:srgbClr val="000000"/>
                </a:solidFill>
                <a:latin typeface="Times Roman"/>
                <a:ea typeface="Times Roman"/>
                <a:cs typeface="Times Roman"/>
                <a:sym typeface="Times Roman"/>
              </a:defRPr>
            </a:pPr>
            <a:r>
              <a:t>Mme Vaillant-Couturier. – Je suis partie pour Auschwitz le 23 janvier et arrivée le 27 [...]. Le travail à Auschwitz consistait en déblaiements de maisons démolies, constructions de routes et surtout assainissement des marais. [...] Durant tout le travail, les SS hommes et femmes qui nous surveillaient nous battaient à coups de gourdins et lançaient sur nous leurs chiens. Nombreuses sont les camarades qui ont eu les jambes déchirées par les chiens [...]. Du reste, même de faire la queue devant l’infirmerie était dangereux car, lorsque cette queue était trop grande, le SS passait, ramassait toutes les femmes qui attendaient et les conduisait directement au bloc 25. </a:t>
            </a:r>
          </a:p>
          <a:p>
            <a:pPr algn="just" defTabSz="457200">
              <a:defRPr sz="4600">
                <a:solidFill>
                  <a:srgbClr val="000000"/>
                </a:solidFill>
                <a:latin typeface="Times Roman"/>
                <a:ea typeface="Times Roman"/>
                <a:cs typeface="Times Roman"/>
                <a:sym typeface="Times Roman"/>
              </a:defRPr>
            </a:pPr>
            <a:r>
              <a:t>M. Dubost. – C’est-à-dire à la chambre à gaz ? </a:t>
            </a:r>
          </a:p>
          <a:p>
            <a:pPr algn="just" defTabSz="457200">
              <a:defRPr sz="4600">
                <a:solidFill>
                  <a:srgbClr val="000000"/>
                </a:solidFill>
                <a:latin typeface="Times Roman"/>
                <a:ea typeface="Times Roman"/>
                <a:cs typeface="Times Roman"/>
                <a:sym typeface="Times Roman"/>
              </a:defRPr>
            </a:pPr>
            <a:r>
              <a:t>Mme Vaillant-Couturier. – C’est-à-dire à la chambre à gaz. </a:t>
            </a:r>
          </a:p>
          <a:p>
            <a:pPr algn="l" defTabSz="457200">
              <a:defRPr sz="4600">
                <a:solidFill>
                  <a:srgbClr val="000000"/>
                </a:solidFill>
                <a:latin typeface="Times Roman"/>
                <a:ea typeface="Times Roman"/>
                <a:cs typeface="Times Roman"/>
                <a:sym typeface="Times Roman"/>
              </a:defRPr>
            </a:pPr>
          </a:p>
          <a:p>
            <a:pPr algn="l" defTabSz="457200">
              <a:defRPr sz="4600">
                <a:solidFill>
                  <a:srgbClr val="000000"/>
                </a:solidFill>
                <a:latin typeface="Times Roman"/>
                <a:ea typeface="Times Roman"/>
                <a:cs typeface="Times Roman"/>
                <a:sym typeface="Times Roman"/>
              </a:defRPr>
            </a:pPr>
          </a:p>
          <a:p>
            <a:pPr algn="r" defTabSz="457200">
              <a:defRPr sz="4600">
                <a:solidFill>
                  <a:srgbClr val="000000"/>
                </a:solidFill>
                <a:latin typeface="Times Roman"/>
                <a:ea typeface="Times Roman"/>
                <a:cs typeface="Times Roman"/>
                <a:sym typeface="Times Roman"/>
              </a:defRPr>
            </a:pPr>
            <a:r>
              <a:t>Extrait des dépositions faites au tribunal de Nuremberg, 1946</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Raphaël Lemkin, polonais puis américain, juif réfugié aux Etats-Unis, a travaillé pour la SDN puis pour l’ONU.…"/>
          <p:cNvSpPr txBox="1"/>
          <p:nvPr/>
        </p:nvSpPr>
        <p:spPr>
          <a:xfrm>
            <a:off x="545495" y="1134989"/>
            <a:ext cx="20386918" cy="3757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Raphaël Lemkin, </a:t>
            </a:r>
            <a:r>
              <a:rPr b="0"/>
              <a:t>polonais puis américain, juif réfugié aux Etats-Unis, a travaillé pour la SDN puis pour l’ONU.</a:t>
            </a:r>
            <a:endParaRPr b="0"/>
          </a:p>
          <a:p>
            <a:pPr algn="l" defTabSz="457200">
              <a:defRPr b="1" sz="5000">
                <a:solidFill>
                  <a:srgbClr val="000000"/>
                </a:solidFill>
                <a:latin typeface="Times New Roman"/>
                <a:ea typeface="Times New Roman"/>
                <a:cs typeface="Times New Roman"/>
                <a:sym typeface="Times New Roman"/>
              </a:defRPr>
            </a:pPr>
            <a:r>
              <a:rPr b="0"/>
              <a:t>Forge le concept de </a:t>
            </a:r>
            <a:r>
              <a:t>génocide</a:t>
            </a:r>
            <a:r>
              <a:rPr b="0"/>
              <a:t>. </a:t>
            </a:r>
            <a:endParaRPr b="0"/>
          </a:p>
          <a:p>
            <a:pPr algn="l" defTabSz="457200">
              <a:defRPr b="1" sz="5000">
                <a:solidFill>
                  <a:srgbClr val="000000"/>
                </a:solidFill>
                <a:latin typeface="Times New Roman"/>
                <a:ea typeface="Times New Roman"/>
                <a:cs typeface="Times New Roman"/>
                <a:sym typeface="Times New Roman"/>
              </a:defRPr>
            </a:pPr>
          </a:p>
        </p:txBody>
      </p:sp>
      <p:pic>
        <p:nvPicPr>
          <p:cNvPr id="272" name="Image" descr="Image"/>
          <p:cNvPicPr>
            <a:picLocks noChangeAspect="1"/>
          </p:cNvPicPr>
          <p:nvPr/>
        </p:nvPicPr>
        <p:blipFill>
          <a:blip r:embed="rId2">
            <a:extLst/>
          </a:blip>
          <a:stretch>
            <a:fillRect/>
          </a:stretch>
        </p:blipFill>
        <p:spPr>
          <a:xfrm>
            <a:off x="9061450" y="3606800"/>
            <a:ext cx="8890815" cy="9233463"/>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 Crime contre l'humanité  : défini à Nuremberg comme «  l'assassinat, l'extermination, la réduction en esclavage, la déportation et tout autre acte inhumain commis contre toutes les populations civiles, avant ou pendant la guerre, ou bien les persécutio"/>
          <p:cNvSpPr txBox="1"/>
          <p:nvPr/>
        </p:nvSpPr>
        <p:spPr>
          <a:xfrm>
            <a:off x="1030805" y="117597"/>
            <a:ext cx="21917381" cy="140981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i="1" sz="4500">
                <a:solidFill>
                  <a:srgbClr val="000000"/>
                </a:solidFill>
                <a:latin typeface="Times New Roman"/>
                <a:ea typeface="Times New Roman"/>
                <a:cs typeface="Times New Roman"/>
                <a:sym typeface="Times New Roman"/>
              </a:defRPr>
            </a:pPr>
            <a:r>
              <a:rPr b="1" i="0"/>
              <a:t>→ </a:t>
            </a:r>
            <a:r>
              <a:rPr b="1" i="0" u="sng">
                <a:uFill>
                  <a:solidFill>
                    <a:srgbClr val="000000"/>
                  </a:solidFill>
                </a:uFill>
              </a:rPr>
              <a:t>Crime contre l'humanité</a:t>
            </a:r>
            <a:r>
              <a:rPr i="0"/>
              <a:t>  : défini à Nuremberg comme </a:t>
            </a:r>
            <a:r>
              <a:t>«  l'assassinat, l'extermination, la réduction en esclavage, la déportation et tout autre acte inhumain commis contre toutes les populations civiles, avant ou pendant la guerre, ou bien les persécutions pour des motifs politiques, raciaux ou religieux  »</a:t>
            </a:r>
            <a:endParaRPr i="0"/>
          </a:p>
          <a:p>
            <a:pPr algn="just" defTabSz="457200">
              <a:spcBef>
                <a:spcPts val="600"/>
              </a:spcBef>
              <a:defRPr sz="4500">
                <a:solidFill>
                  <a:srgbClr val="000000"/>
                </a:solidFill>
                <a:latin typeface="Times New Roman"/>
                <a:ea typeface="Times New Roman"/>
                <a:cs typeface="Times New Roman"/>
                <a:sym typeface="Times New Roman"/>
              </a:defRPr>
            </a:pPr>
            <a:r>
              <a:t>Depuis  : les crimes contre l’humanité recouvrent des </a:t>
            </a:r>
            <a:r>
              <a:rPr b="1"/>
              <a:t>violations graves et caractérisées des Droits de l’homme</a:t>
            </a:r>
            <a:r>
              <a:t>. Pour qu’un acte soit qualifié de crime contre l’humanité, il doit avoir été commis sur une </a:t>
            </a:r>
            <a:r>
              <a:rPr b="1"/>
              <a:t>grande échelle</a:t>
            </a:r>
            <a:r>
              <a:t> ou </a:t>
            </a:r>
            <a:r>
              <a:rPr b="1"/>
              <a:t>d’une manière systématique.</a:t>
            </a:r>
            <a:endParaRPr b="1"/>
          </a:p>
          <a:p>
            <a:pPr algn="just" defTabSz="457200">
              <a:spcBef>
                <a:spcPts val="600"/>
              </a:spcBef>
              <a:defRPr sz="4500">
                <a:solidFill>
                  <a:srgbClr val="000000"/>
                </a:solidFill>
                <a:latin typeface="Times New Roman"/>
                <a:ea typeface="Times New Roman"/>
                <a:cs typeface="Times New Roman"/>
                <a:sym typeface="Times New Roman"/>
              </a:defRPr>
            </a:pPr>
          </a:p>
          <a:p>
            <a:pPr algn="just" defTabSz="457200">
              <a:defRPr sz="4500">
                <a:solidFill>
                  <a:srgbClr val="000000"/>
                </a:solidFill>
                <a:latin typeface="Times New Roman"/>
                <a:ea typeface="Times New Roman"/>
                <a:cs typeface="Times New Roman"/>
                <a:sym typeface="Times New Roman"/>
              </a:defRPr>
            </a:pPr>
            <a:r>
              <a:rPr b="1"/>
              <a:t>→ </a:t>
            </a:r>
            <a:r>
              <a:rPr b="1" u="sng">
                <a:uFill>
                  <a:solidFill>
                    <a:srgbClr val="000000"/>
                  </a:solidFill>
                </a:uFill>
              </a:rPr>
              <a:t>Génocide  </a:t>
            </a:r>
            <a:r>
              <a:t>: il peut être considéré comme une </a:t>
            </a:r>
            <a:r>
              <a:rPr b="1"/>
              <a:t>catégorie de crime contre l’humanité</a:t>
            </a:r>
            <a:r>
              <a:t> (tous les crimes contre l’humanité ne sont pas des génocides), en ce qu'il </a:t>
            </a:r>
            <a:r>
              <a:rPr b="1"/>
              <a:t>vise un groupe précis, ciblé</a:t>
            </a:r>
            <a:r>
              <a:t> (crime contre l'humanité  : attaque généralisée ou systématique). C’est le cas en droit français.</a:t>
            </a:r>
          </a:p>
          <a:p>
            <a:pPr algn="just" defTabSz="457200">
              <a:defRPr sz="4500">
                <a:solidFill>
                  <a:srgbClr val="000000"/>
                </a:solidFill>
                <a:latin typeface="Times New Roman"/>
                <a:ea typeface="Times New Roman"/>
                <a:cs typeface="Times New Roman"/>
                <a:sym typeface="Times New Roman"/>
              </a:defRPr>
            </a:pPr>
            <a:r>
              <a:t>L’article 211-1 du code pénal français définit ainsi le crime de génocide  : </a:t>
            </a:r>
            <a:r>
              <a:rPr i="1"/>
              <a:t>«  Constitue un génocide le fait, en exécution d’un plan concerté tendant à la destruction totale ou partielle d’un groupe national, ethnique, racial ou religieux, ou d’un groupe déterminé à partir de tout autre critère arbitraire, de commettre ou de faire commettre, à l’encontre de membres de ce groupe, l’un des actes suivants  : atteinte volontaire à la vie  ; atteinte grave à l’intégrité physique ou psychique ; soumission à des conditions d’existence de nature à entraîner la destruction totale ou partielle du groupe ; mesures visant à entraver les naissances ; transfert forcé d’enfants. »</a:t>
            </a:r>
            <a:endParaRPr i="1"/>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tretch>
            <a:fillRect/>
          </a:stretch>
        </p:blipFill>
        <p:spPr>
          <a:xfrm>
            <a:off x="4114800" y="1277906"/>
            <a:ext cx="16154400" cy="8915401"/>
          </a:xfrm>
          <a:prstGeom prst="rect">
            <a:avLst/>
          </a:prstGeom>
          <a:ln w="12700">
            <a:miter lim="400000"/>
          </a:ln>
        </p:spPr>
      </p:pic>
      <p:sp>
        <p:nvSpPr>
          <p:cNvPr id="277" name="Kenji Doihara 1, général en chef de l'armée japonaise en Mandchourie, Koki Hirota, 2, Premier ministre lors des massacres de Nankin, Hideki Tōjō 3, Premier ministre, Akira Mutō, 4, général de l'armée de Mandchourie, puis général en chef des troupes japon"/>
          <p:cNvSpPr txBox="1"/>
          <p:nvPr/>
        </p:nvSpPr>
        <p:spPr>
          <a:xfrm>
            <a:off x="2071655" y="10460970"/>
            <a:ext cx="20800378"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700">
                <a:solidFill>
                  <a:srgbClr val="000000"/>
                </a:solidFill>
                <a:latin typeface="Times Roman"/>
                <a:ea typeface="Times Roman"/>
                <a:cs typeface="Times Roman"/>
                <a:sym typeface="Times Roman"/>
              </a:defRPr>
            </a:lvl1pPr>
          </a:lstStyle>
          <a:p>
            <a:pPr/>
            <a:r>
              <a:t>Kenji Doihara 1, général en chef de l'armée japonaise en Mandchourie, Koki Hirota, 2, Premier ministre lors des massacres de Nankin, Hideki Tōjō 3, Premier ministre, Akira Mutō, 4, général de l'armée de Mandchourie, puis général en chef des troupes japonaises en Indonésie, Iwane Matsui 5, général qui commandait les troupes à Nankin, Seishirō Itagaki 6, ex-ministre de la Guerre et chef d'état-major de l'armée de Mandchourie.</a:t>
            </a:r>
          </a:p>
        </p:txBody>
      </p:sp>
      <p:sp>
        <p:nvSpPr>
          <p:cNvPr id="278" name="Les procès de Tokyo, 1946-1948"/>
          <p:cNvSpPr txBox="1"/>
          <p:nvPr/>
        </p:nvSpPr>
        <p:spPr>
          <a:xfrm>
            <a:off x="7654760" y="213452"/>
            <a:ext cx="8145637" cy="14478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700">
                <a:solidFill>
                  <a:srgbClr val="000000"/>
                </a:solidFill>
                <a:latin typeface="Times New Roman"/>
                <a:ea typeface="Times New Roman"/>
                <a:cs typeface="Times New Roman"/>
                <a:sym typeface="Times New Roman"/>
              </a:defRPr>
            </a:lvl1pPr>
          </a:lstStyle>
          <a:p>
            <a:pPr/>
            <a:r>
              <a:t>Les procès de Tokyo, 1946-1948</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C. Au Royaume-Uni et en France, des réformes structurelles de grande ampleur"/>
          <p:cNvSpPr txBox="1"/>
          <p:nvPr/>
        </p:nvSpPr>
        <p:spPr>
          <a:xfrm>
            <a:off x="1926635" y="1724772"/>
            <a:ext cx="21730346" cy="1624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600"/>
              </a:spcBef>
              <a:defRPr b="1" sz="5000">
                <a:solidFill>
                  <a:srgbClr val="000000"/>
                </a:solidFill>
                <a:uFill>
                  <a:solidFill>
                    <a:srgbClr val="000000"/>
                  </a:solidFill>
                </a:uFill>
                <a:latin typeface="Times New Roman"/>
                <a:ea typeface="Times New Roman"/>
                <a:cs typeface="Times New Roman"/>
                <a:sym typeface="Times New Roman"/>
              </a:defRPr>
            </a:lvl1pPr>
          </a:lstStyle>
          <a:p>
            <a:pPr/>
            <a:r>
              <a:t>C. Au Royaume-Uni et en France, des réformes structurelles de grande ampleur</a:t>
            </a:r>
          </a:p>
        </p:txBody>
      </p:sp>
      <p:sp>
        <p:nvSpPr>
          <p:cNvPr id="281" name="État-providence : forme d’État qui promeut une plus grande justice sociale par la protection contre le chômage, la maladie, la vieillesse. Cette protection est financée par des cotisations sociales (ouvrières et patronales)."/>
          <p:cNvSpPr txBox="1"/>
          <p:nvPr/>
        </p:nvSpPr>
        <p:spPr>
          <a:xfrm>
            <a:off x="3105728" y="4333811"/>
            <a:ext cx="18172544" cy="3757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5000">
                <a:solidFill>
                  <a:srgbClr val="000000"/>
                </a:solidFill>
                <a:latin typeface="Times New Roman"/>
                <a:ea typeface="Times New Roman"/>
                <a:cs typeface="Times New Roman"/>
                <a:sym typeface="Times New Roman"/>
              </a:defRPr>
            </a:pPr>
            <a:r>
              <a:rPr u="sng">
                <a:uFill>
                  <a:solidFill>
                    <a:srgbClr val="000000"/>
                  </a:solidFill>
                </a:uFill>
              </a:rPr>
              <a:t>État-providence</a:t>
            </a:r>
            <a:r>
              <a:rPr>
                <a:uFill>
                  <a:solidFill>
                    <a:srgbClr val="000000"/>
                  </a:solidFill>
                </a:uFill>
              </a:rPr>
              <a:t> </a:t>
            </a:r>
            <a:r>
              <a:t>: forme d’État qui promeut une plus grande justice sociale par la protection contre le chômage, la maladie, la vieillesse. Cette protection est financée par des cotisations sociales (ouvrières et patronales).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extLst/>
          </a:blip>
          <a:stretch>
            <a:fillRect/>
          </a:stretch>
        </p:blipFill>
        <p:spPr>
          <a:xfrm>
            <a:off x="1626886" y="592033"/>
            <a:ext cx="7865069" cy="12190856"/>
          </a:xfrm>
          <a:prstGeom prst="rect">
            <a:avLst/>
          </a:prstGeom>
          <a:ln w="12700">
            <a:miter lim="400000"/>
          </a:ln>
        </p:spPr>
      </p:pic>
      <p:sp>
        <p:nvSpPr>
          <p:cNvPr id="284" name="1942…"/>
          <p:cNvSpPr txBox="1"/>
          <p:nvPr/>
        </p:nvSpPr>
        <p:spPr>
          <a:xfrm>
            <a:off x="10624900" y="702598"/>
            <a:ext cx="11749096" cy="115251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tabLst>
                <a:tab pos="3860800" algn="l"/>
              </a:tabLst>
              <a:defRPr b="1" sz="5000">
                <a:solidFill>
                  <a:srgbClr val="000000"/>
                </a:solidFill>
                <a:latin typeface="Times New Roman"/>
                <a:ea typeface="Times New Roman"/>
                <a:cs typeface="Times New Roman"/>
                <a:sym typeface="Times New Roman"/>
              </a:defRPr>
            </a:pPr>
            <a:r>
              <a:t>1942</a:t>
            </a:r>
          </a:p>
          <a:p>
            <a:pPr algn="just" defTabSz="457200">
              <a:tabLst>
                <a:tab pos="3860800" algn="l"/>
              </a:tabLst>
              <a:defRPr sz="5000">
                <a:solidFill>
                  <a:srgbClr val="000000"/>
                </a:solidFill>
                <a:latin typeface="Times New Roman"/>
                <a:ea typeface="Times New Roman"/>
                <a:cs typeface="Times New Roman"/>
                <a:sym typeface="Times New Roman"/>
              </a:defRPr>
            </a:pPr>
          </a:p>
          <a:p>
            <a:pPr marL="635000" indent="-635000" algn="just" defTabSz="457200">
              <a:buSzPct val="123000"/>
              <a:buChar char="-"/>
              <a:tabLst>
                <a:tab pos="3860800" algn="l"/>
              </a:tabLst>
              <a:defRPr sz="5000">
                <a:solidFill>
                  <a:srgbClr val="000000"/>
                </a:solidFill>
                <a:latin typeface="Times New Roman"/>
                <a:ea typeface="Times New Roman"/>
                <a:cs typeface="Times New Roman"/>
                <a:sym typeface="Times New Roman"/>
              </a:defRPr>
            </a:pPr>
            <a:r>
              <a:t>une protection «  du berceau au cercueil  »</a:t>
            </a:r>
          </a:p>
          <a:p>
            <a:pPr algn="just" defTabSz="457200">
              <a:tabLst>
                <a:tab pos="3860800" algn="l"/>
              </a:tabLst>
              <a:defRPr sz="5000">
                <a:solidFill>
                  <a:srgbClr val="000000"/>
                </a:solidFill>
                <a:latin typeface="Times New Roman"/>
                <a:ea typeface="Times New Roman"/>
                <a:cs typeface="Times New Roman"/>
                <a:sym typeface="Times New Roman"/>
              </a:defRPr>
            </a:pPr>
          </a:p>
          <a:p>
            <a:pPr marL="635000" indent="-635000" algn="just" defTabSz="457200">
              <a:buSzPct val="123000"/>
              <a:buChar char="-"/>
              <a:tabLst>
                <a:tab pos="3860800" algn="l"/>
              </a:tabLst>
              <a:defRPr sz="5000">
                <a:solidFill>
                  <a:srgbClr val="000000"/>
                </a:solidFill>
                <a:latin typeface="Times New Roman"/>
                <a:ea typeface="Times New Roman"/>
                <a:cs typeface="Times New Roman"/>
                <a:sym typeface="Times New Roman"/>
              </a:defRPr>
            </a:pPr>
            <a:r>
              <a:t>«  libérer la société du besoin et du risque  »</a:t>
            </a:r>
          </a:p>
          <a:p>
            <a:pPr algn="just" defTabSz="457200">
              <a:tabLst>
                <a:tab pos="3860800" algn="l"/>
              </a:tabLst>
              <a:defRPr sz="5000">
                <a:solidFill>
                  <a:srgbClr val="000000"/>
                </a:solidFill>
                <a:latin typeface="Times New Roman"/>
                <a:ea typeface="Times New Roman"/>
                <a:cs typeface="Times New Roman"/>
                <a:sym typeface="Times New Roman"/>
              </a:defRPr>
            </a:pPr>
          </a:p>
          <a:p>
            <a:pPr algn="just" defTabSz="457200">
              <a:tabLst>
                <a:tab pos="3860800" algn="l"/>
              </a:tabLst>
              <a:defRPr sz="5000">
                <a:solidFill>
                  <a:srgbClr val="000000"/>
                </a:solidFill>
                <a:latin typeface="Times New Roman"/>
                <a:ea typeface="Times New Roman"/>
                <a:cs typeface="Times New Roman"/>
                <a:sym typeface="Times New Roman"/>
              </a:defRPr>
            </a:pPr>
            <a:r>
              <a:t>- </a:t>
            </a:r>
            <a:r>
              <a:rPr b="1"/>
              <a:t>Règle des 3U  </a:t>
            </a:r>
            <a:r>
              <a:t>: </a:t>
            </a:r>
            <a:r>
              <a:rPr b="1"/>
              <a:t>U</a:t>
            </a:r>
            <a:r>
              <a:t>niversalité (système s’applique à l’ensemble de la population britannique), </a:t>
            </a:r>
            <a:r>
              <a:rPr b="1"/>
              <a:t>U</a:t>
            </a:r>
            <a:r>
              <a:t>niformité (les prestations sont les mêmes pour tous),  </a:t>
            </a:r>
            <a:r>
              <a:rPr b="1"/>
              <a:t>U</a:t>
            </a:r>
            <a:r>
              <a:t>nité (système très centralisé, qui couvre tous les risques, géré par un service public totalement contrôlé par l’État et financé par l’impôt). </a:t>
            </a:r>
          </a:p>
          <a:p>
            <a:pPr algn="just" defTabSz="457200">
              <a:tabLst>
                <a:tab pos="3860800" algn="l"/>
              </a:tabLst>
              <a:defRPr sz="5000">
                <a:solidFill>
                  <a:srgbClr val="000000"/>
                </a:solidFill>
                <a:latin typeface="Times New Roman"/>
                <a:ea typeface="Times New Roman"/>
                <a:cs typeface="Times New Roman"/>
                <a:sym typeface="Times New Roman"/>
              </a:defRPr>
            </a:pPr>
          </a:p>
          <a:p>
            <a:pPr marL="152400" indent="-152400" algn="just" defTabSz="457200">
              <a:buSzPct val="123000"/>
              <a:buChar char="-"/>
              <a:tabLst>
                <a:tab pos="3860800" algn="l"/>
              </a:tabLst>
              <a:defRPr sz="12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10529454" y="1640623"/>
            <a:ext cx="12192001" cy="9144001"/>
          </a:xfrm>
          <a:prstGeom prst="rect">
            <a:avLst/>
          </a:prstGeom>
          <a:ln w="12700">
            <a:miter lim="400000"/>
          </a:ln>
        </p:spPr>
      </p:pic>
      <p:pic>
        <p:nvPicPr>
          <p:cNvPr id="287" name="Image" descr="Image"/>
          <p:cNvPicPr>
            <a:picLocks noChangeAspect="1"/>
          </p:cNvPicPr>
          <p:nvPr/>
        </p:nvPicPr>
        <p:blipFill>
          <a:blip r:embed="rId3">
            <a:extLst/>
          </a:blip>
          <a:stretch>
            <a:fillRect/>
          </a:stretch>
        </p:blipFill>
        <p:spPr>
          <a:xfrm>
            <a:off x="2583222" y="4223444"/>
            <a:ext cx="9463218" cy="469493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Programme du CNR (Conseil national de la Résistance), extraits (1944)"/>
          <p:cNvSpPr txBox="1"/>
          <p:nvPr/>
        </p:nvSpPr>
        <p:spPr>
          <a:xfrm>
            <a:off x="4269074" y="331820"/>
            <a:ext cx="19397155"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tabLst>
                <a:tab pos="3860800" algn="l"/>
              </a:tabLst>
              <a:defRPr b="1" sz="5000">
                <a:solidFill>
                  <a:srgbClr val="000000"/>
                </a:solidFill>
                <a:latin typeface="Times New Roman"/>
                <a:ea typeface="Times New Roman"/>
                <a:cs typeface="Times New Roman"/>
                <a:sym typeface="Times New Roman"/>
              </a:defRPr>
            </a:lvl1pPr>
          </a:lstStyle>
          <a:p>
            <a:pPr/>
            <a:r>
              <a:t>Programme du CNR (Conseil national de la Résistance), extraits (1944)</a:t>
            </a:r>
          </a:p>
        </p:txBody>
      </p:sp>
      <p:sp>
        <p:nvSpPr>
          <p:cNvPr id="290" name="Les représentants des organisations de Résistance, des centrales syndicales et des partis ou tendances politiques groupés au sein du CNR délibérant en assemblée plénière le 15 mars 1944, ont-ils décidé de s'unir sur le programme suivant, qui comporte à l"/>
          <p:cNvSpPr txBox="1"/>
          <p:nvPr/>
        </p:nvSpPr>
        <p:spPr>
          <a:xfrm>
            <a:off x="1410873" y="389147"/>
            <a:ext cx="20574449" cy="137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sz="3000">
                <a:solidFill>
                  <a:srgbClr val="000000"/>
                </a:solidFill>
                <a:latin typeface="Times Roman"/>
                <a:ea typeface="Times Roman"/>
                <a:cs typeface="Times Roman"/>
                <a:sym typeface="Times Roman"/>
              </a:defRPr>
            </a:pPr>
          </a:p>
          <a:p>
            <a:pPr algn="l" defTabSz="457200">
              <a:spcBef>
                <a:spcPts val="1200"/>
              </a:spcBef>
              <a:defRPr sz="3500">
                <a:solidFill>
                  <a:srgbClr val="000000"/>
                </a:solidFill>
                <a:latin typeface="Times Roman"/>
                <a:ea typeface="Times Roman"/>
                <a:cs typeface="Times Roman"/>
                <a:sym typeface="Times Roman"/>
              </a:defRPr>
            </a:pPr>
            <a:r>
              <a:t>Les représentants des organisations de Résistance, des centrales syndicales et des partis ou tendances politiques groupés au sein du CNR délibérant en assemblée plénière le 15 mars 1944, ont-ils décidé de s'unir sur le programme suivant, qui comporte à la fois un plan d'action immédiate contre l'oppresseur et les mesures destinées à instaurer, dès la libération du territoire, un ordre social plus juste. […]</a:t>
            </a:r>
          </a:p>
          <a:p>
            <a:pPr algn="l" defTabSz="457200">
              <a:spcBef>
                <a:spcPts val="1200"/>
              </a:spcBef>
              <a:defRPr sz="3500">
                <a:solidFill>
                  <a:srgbClr val="000000"/>
                </a:solidFill>
                <a:latin typeface="Times Roman"/>
                <a:ea typeface="Times Roman"/>
                <a:cs typeface="Times Roman"/>
                <a:sym typeface="Times Roman"/>
              </a:defRPr>
            </a:pPr>
            <a:r>
              <a:t>II- MESURES À APPLIQUER DÈS LA LIBÉRATION DU TERRITOIRE</a:t>
            </a:r>
          </a:p>
          <a:p>
            <a:pPr algn="l" defTabSz="457200">
              <a:spcBef>
                <a:spcPts val="1200"/>
              </a:spcBef>
              <a:defRPr sz="3500">
                <a:solidFill>
                  <a:srgbClr val="000000"/>
                </a:solidFill>
                <a:latin typeface="Times Roman"/>
                <a:ea typeface="Times Roman"/>
                <a:cs typeface="Times Roman"/>
                <a:sym typeface="Times Roman"/>
              </a:defRPr>
            </a:pPr>
            <a:r>
              <a:t>Unis quant au but à atteindre, unis quant aux moyens à mettre en œuvre pour atteindre ce but qui est la libération du territoire, les représentants des mouvements, groupements, partis et tendances politiques groupés au sein du CNR. proclament qu’ils sont décidés à rester unis après la libération :</a:t>
            </a:r>
          </a:p>
          <a:p>
            <a:pPr algn="l" defTabSz="457200">
              <a:spcBef>
                <a:spcPts val="1200"/>
              </a:spcBef>
              <a:defRPr sz="3500">
                <a:solidFill>
                  <a:srgbClr val="000000"/>
                </a:solidFill>
                <a:latin typeface="Times Roman"/>
                <a:ea typeface="Times Roman"/>
                <a:cs typeface="Times Roman"/>
                <a:sym typeface="Times Roman"/>
              </a:defRPr>
            </a:pPr>
            <a:r>
              <a:t>[…]</a:t>
            </a:r>
          </a:p>
          <a:p>
            <a:pPr algn="l" defTabSz="457200">
              <a:spcBef>
                <a:spcPts val="1200"/>
              </a:spcBef>
              <a:defRPr sz="3500">
                <a:solidFill>
                  <a:srgbClr val="000000"/>
                </a:solidFill>
                <a:latin typeface="Times Roman"/>
                <a:ea typeface="Times Roman"/>
                <a:cs typeface="Times Roman"/>
                <a:sym typeface="Times Roman"/>
              </a:defRPr>
            </a:pPr>
            <a:r>
              <a:t>4) Afin d’assurer :</a:t>
            </a:r>
          </a:p>
          <a:p>
            <a:pPr algn="l" defTabSz="457200">
              <a:spcBef>
                <a:spcPts val="1200"/>
              </a:spcBef>
              <a:defRPr sz="3500">
                <a:solidFill>
                  <a:srgbClr val="000000"/>
                </a:solidFill>
                <a:latin typeface="Times Roman"/>
                <a:ea typeface="Times Roman"/>
                <a:cs typeface="Times Roman"/>
                <a:sym typeface="Times Roman"/>
              </a:defRPr>
            </a:pPr>
            <a:r>
              <a:t>- l’établissement de la démocratie la plus large en rendant la parole au peuple français par le rétablissement du suffrage universel ;</a:t>
            </a:r>
          </a:p>
          <a:p>
            <a:pPr algn="l" defTabSz="457200">
              <a:spcBef>
                <a:spcPts val="1200"/>
              </a:spcBef>
              <a:defRPr sz="3500">
                <a:solidFill>
                  <a:srgbClr val="000000"/>
                </a:solidFill>
                <a:latin typeface="Times Roman"/>
                <a:ea typeface="Times Roman"/>
                <a:cs typeface="Times Roman"/>
                <a:sym typeface="Times Roman"/>
              </a:defRPr>
            </a:pPr>
            <a:r>
              <a:t>- la pleine liberté de pensée, de conscience et d’expression ;</a:t>
            </a:r>
          </a:p>
          <a:p>
            <a:pPr algn="l" defTabSz="457200">
              <a:spcBef>
                <a:spcPts val="1200"/>
              </a:spcBef>
              <a:defRPr sz="3500">
                <a:solidFill>
                  <a:srgbClr val="000000"/>
                </a:solidFill>
                <a:latin typeface="Times Roman"/>
                <a:ea typeface="Times Roman"/>
                <a:cs typeface="Times Roman"/>
                <a:sym typeface="Times Roman"/>
              </a:defRPr>
            </a:pPr>
            <a:r>
              <a:t>- la liberté de la presse, son honneur et son indépendance à l’égard de l’État, des puissances d’argent et des influences étrangères ;</a:t>
            </a:r>
          </a:p>
          <a:p>
            <a:pPr algn="l" defTabSz="457200">
              <a:spcBef>
                <a:spcPts val="1200"/>
              </a:spcBef>
              <a:defRPr sz="3500">
                <a:solidFill>
                  <a:srgbClr val="000000"/>
                </a:solidFill>
                <a:latin typeface="Times Roman"/>
                <a:ea typeface="Times Roman"/>
                <a:cs typeface="Times Roman"/>
                <a:sym typeface="Times Roman"/>
              </a:defRPr>
            </a:pPr>
            <a:r>
              <a:t>- la liberté d’association, de réunion et de manifestation ;</a:t>
            </a:r>
          </a:p>
          <a:p>
            <a:pPr algn="l" defTabSz="457200">
              <a:spcBef>
                <a:spcPts val="1200"/>
              </a:spcBef>
              <a:defRPr sz="3500">
                <a:solidFill>
                  <a:srgbClr val="000000"/>
                </a:solidFill>
                <a:latin typeface="Times Roman"/>
                <a:ea typeface="Times Roman"/>
                <a:cs typeface="Times Roman"/>
                <a:sym typeface="Times Roman"/>
              </a:defRPr>
            </a:pPr>
            <a:r>
              <a:t>- l’inviolabilité du domicile et le secret de la correspondance ;</a:t>
            </a:r>
          </a:p>
          <a:p>
            <a:pPr algn="l" defTabSz="457200">
              <a:spcBef>
                <a:spcPts val="1200"/>
              </a:spcBef>
              <a:defRPr sz="3500">
                <a:solidFill>
                  <a:srgbClr val="000000"/>
                </a:solidFill>
                <a:latin typeface="Times Roman"/>
                <a:ea typeface="Times Roman"/>
                <a:cs typeface="Times Roman"/>
                <a:sym typeface="Times Roman"/>
              </a:defRPr>
            </a:pPr>
            <a:r>
              <a:t>- le respect de la personne humaine ;</a:t>
            </a:r>
          </a:p>
          <a:p>
            <a:pPr algn="l" defTabSz="457200">
              <a:spcBef>
                <a:spcPts val="1200"/>
              </a:spcBef>
              <a:defRPr sz="3500">
                <a:solidFill>
                  <a:srgbClr val="000000"/>
                </a:solidFill>
                <a:latin typeface="Times Roman"/>
                <a:ea typeface="Times Roman"/>
                <a:cs typeface="Times Roman"/>
                <a:sym typeface="Times Roman"/>
              </a:defRPr>
            </a:pPr>
            <a:r>
              <a:t>- l’égalité absolue de tous les citoyens devant la loi ;</a:t>
            </a:r>
          </a:p>
          <a:p>
            <a:pPr algn="l" defTabSz="457200">
              <a:spcBef>
                <a:spcPts val="1200"/>
              </a:spcBef>
              <a:defRPr sz="3000">
                <a:solidFill>
                  <a:srgbClr val="000000"/>
                </a:solidFill>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a:extLst/>
          </a:blip>
          <a:stretch>
            <a:fillRect/>
          </a:stretch>
        </p:blipFill>
        <p:spPr>
          <a:xfrm>
            <a:off x="1204600" y="2816375"/>
            <a:ext cx="11189476" cy="6287420"/>
          </a:xfrm>
          <a:prstGeom prst="rect">
            <a:avLst/>
          </a:prstGeom>
          <a:ln w="12700">
            <a:miter lim="400000"/>
          </a:ln>
        </p:spPr>
      </p:pic>
      <p:pic>
        <p:nvPicPr>
          <p:cNvPr id="164" name="Image" descr="Image"/>
          <p:cNvPicPr>
            <a:picLocks noChangeAspect="1"/>
          </p:cNvPicPr>
          <p:nvPr/>
        </p:nvPicPr>
        <p:blipFill>
          <a:blip r:embed="rId3">
            <a:extLst/>
          </a:blip>
          <a:stretch>
            <a:fillRect/>
          </a:stretch>
        </p:blipFill>
        <p:spPr>
          <a:xfrm>
            <a:off x="12951106" y="1972285"/>
            <a:ext cx="10210801" cy="79756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5) Afin de promouvoir les réformes indispensables :…"/>
          <p:cNvSpPr txBox="1"/>
          <p:nvPr/>
        </p:nvSpPr>
        <p:spPr>
          <a:xfrm>
            <a:off x="1050383" y="673100"/>
            <a:ext cx="20509465" cy="1236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sz="3500">
                <a:solidFill>
                  <a:srgbClr val="000000"/>
                </a:solidFill>
                <a:latin typeface="Times Roman"/>
                <a:ea typeface="Times Roman"/>
                <a:cs typeface="Times Roman"/>
                <a:sym typeface="Times Roman"/>
              </a:defRPr>
            </a:pPr>
            <a:r>
              <a:t>5) Afin de promouvoir les réformes indispensables :</a:t>
            </a:r>
          </a:p>
          <a:p>
            <a:pPr algn="l" defTabSz="457200">
              <a:spcBef>
                <a:spcPts val="1200"/>
              </a:spcBef>
              <a:defRPr sz="3500">
                <a:solidFill>
                  <a:srgbClr val="000000"/>
                </a:solidFill>
                <a:latin typeface="Times Roman"/>
                <a:ea typeface="Times Roman"/>
                <a:cs typeface="Times Roman"/>
                <a:sym typeface="Times Roman"/>
              </a:defRPr>
            </a:pPr>
            <a:r>
              <a:t>a) Sur le plan économique :</a:t>
            </a:r>
          </a:p>
          <a:p>
            <a:pPr algn="l" defTabSz="457200">
              <a:spcBef>
                <a:spcPts val="1200"/>
              </a:spcBef>
              <a:defRPr sz="3500">
                <a:solidFill>
                  <a:srgbClr val="000000"/>
                </a:solidFill>
                <a:latin typeface="Times Roman"/>
                <a:ea typeface="Times Roman"/>
                <a:cs typeface="Times Roman"/>
                <a:sym typeface="Times Roman"/>
              </a:defRPr>
            </a:pPr>
            <a:r>
              <a:t>- l’instauration d’une véritable démocratie économique et sociale […] ;</a:t>
            </a:r>
          </a:p>
          <a:p>
            <a:pPr algn="l" defTabSz="457200">
              <a:spcBef>
                <a:spcPts val="1200"/>
              </a:spcBef>
              <a:defRPr sz="3500">
                <a:solidFill>
                  <a:srgbClr val="000000"/>
                </a:solidFill>
                <a:latin typeface="Times Roman"/>
                <a:ea typeface="Times Roman"/>
                <a:cs typeface="Times Roman"/>
                <a:sym typeface="Times Roman"/>
              </a:defRPr>
            </a:pPr>
            <a:r>
              <a:t>- l’intensification de la production nationale selon les lignes d’un plan arrêté par l’État […] ;</a:t>
            </a:r>
          </a:p>
          <a:p>
            <a:pPr algn="l" defTabSz="457200">
              <a:spcBef>
                <a:spcPts val="1200"/>
              </a:spcBef>
              <a:defRPr sz="3500">
                <a:solidFill>
                  <a:srgbClr val="000000"/>
                </a:solidFill>
                <a:latin typeface="Times Roman"/>
                <a:ea typeface="Times Roman"/>
                <a:cs typeface="Times Roman"/>
                <a:sym typeface="Times Roman"/>
              </a:defRPr>
            </a:pPr>
            <a:r>
              <a:t>- </a:t>
            </a:r>
            <a:r>
              <a:rPr b="1"/>
              <a:t>le retour à la nation des grands moyens de production monopolisés, fruits du travail commun, des sources d’énergie, des richesses du sous-sol, des compagnies d’assurance et des grandes banques</a:t>
            </a:r>
            <a:r>
              <a:t> ;</a:t>
            </a:r>
          </a:p>
          <a:p>
            <a:pPr algn="l" defTabSz="457200">
              <a:spcBef>
                <a:spcPts val="1200"/>
              </a:spcBef>
              <a:defRPr sz="3500">
                <a:solidFill>
                  <a:srgbClr val="000000"/>
                </a:solidFill>
                <a:latin typeface="Times Roman"/>
                <a:ea typeface="Times Roman"/>
                <a:cs typeface="Times Roman"/>
                <a:sym typeface="Times Roman"/>
              </a:defRPr>
            </a:pPr>
            <a:r>
              <a:t>[...]</a:t>
            </a:r>
          </a:p>
          <a:p>
            <a:pPr algn="l" defTabSz="457200">
              <a:spcBef>
                <a:spcPts val="1200"/>
              </a:spcBef>
              <a:defRPr sz="3500">
                <a:solidFill>
                  <a:srgbClr val="000000"/>
                </a:solidFill>
                <a:latin typeface="Times Roman"/>
                <a:ea typeface="Times Roman"/>
                <a:cs typeface="Times Roman"/>
                <a:sym typeface="Times Roman"/>
              </a:defRPr>
            </a:pPr>
            <a:r>
              <a:t>- le droit d’accès, dans le cadre de l’entreprise, aux fonctions de direction et d’administration, pour les ouvriers possédant les qualifications nécessaires, et la participation des travailleurs à la direction de l’économie.</a:t>
            </a:r>
          </a:p>
          <a:p>
            <a:pPr algn="l" defTabSz="457200">
              <a:spcBef>
                <a:spcPts val="1200"/>
              </a:spcBef>
              <a:defRPr sz="3500">
                <a:solidFill>
                  <a:srgbClr val="000000"/>
                </a:solidFill>
                <a:latin typeface="Times Roman"/>
                <a:ea typeface="Times Roman"/>
                <a:cs typeface="Times Roman"/>
                <a:sym typeface="Times Roman"/>
              </a:defRPr>
            </a:pPr>
            <a:r>
              <a:t>b) Sur le plan social :</a:t>
            </a:r>
          </a:p>
          <a:p>
            <a:pPr algn="l" defTabSz="457200">
              <a:spcBef>
                <a:spcPts val="1200"/>
              </a:spcBef>
              <a:defRPr sz="3500">
                <a:solidFill>
                  <a:srgbClr val="000000"/>
                </a:solidFill>
                <a:latin typeface="Times Roman"/>
                <a:ea typeface="Times Roman"/>
                <a:cs typeface="Times Roman"/>
                <a:sym typeface="Times Roman"/>
              </a:defRPr>
            </a:pPr>
            <a:r>
              <a:t>- le droit au travail et le droit au repos […] ;</a:t>
            </a:r>
          </a:p>
          <a:p>
            <a:pPr algn="l" defTabSz="457200">
              <a:spcBef>
                <a:spcPts val="1200"/>
              </a:spcBef>
              <a:defRPr sz="3500">
                <a:solidFill>
                  <a:srgbClr val="000000"/>
                </a:solidFill>
                <a:latin typeface="Times Roman"/>
                <a:ea typeface="Times Roman"/>
                <a:cs typeface="Times Roman"/>
                <a:sym typeface="Times Roman"/>
              </a:defRPr>
            </a:pPr>
            <a:r>
              <a:t>- un rajustement important des salaires et la garantie d’un niveau de salaire qui assure à chaque travailleur et à sa famille la sécurité, la dignité et la possibilité d’une vie pleinement humaine ;</a:t>
            </a:r>
          </a:p>
          <a:p>
            <a:pPr algn="l" defTabSz="457200">
              <a:spcBef>
                <a:spcPts val="1200"/>
              </a:spcBef>
              <a:defRPr sz="3500">
                <a:solidFill>
                  <a:srgbClr val="000000"/>
                </a:solidFill>
                <a:latin typeface="Times Roman"/>
                <a:ea typeface="Times Roman"/>
                <a:cs typeface="Times Roman"/>
                <a:sym typeface="Times Roman"/>
              </a:defRPr>
            </a:pPr>
            <a:r>
              <a:t>- la reconstitution dans ses libertés traditionnelles d’un syndicalisme indépendant […] ;</a:t>
            </a:r>
          </a:p>
          <a:p>
            <a:pPr algn="l" defTabSz="457200">
              <a:spcBef>
                <a:spcPts val="1200"/>
              </a:spcBef>
              <a:defRPr sz="3500">
                <a:solidFill>
                  <a:srgbClr val="000000"/>
                </a:solidFill>
                <a:latin typeface="Times Roman"/>
                <a:ea typeface="Times Roman"/>
                <a:cs typeface="Times Roman"/>
                <a:sym typeface="Times Roman"/>
              </a:defRPr>
            </a:pPr>
            <a:r>
              <a:t>- </a:t>
            </a:r>
            <a:r>
              <a:rPr b="1"/>
              <a:t>un plan complet de sécurité sociale, visant à assurer à tous les citoyens des moyens d’existence, dans tous les cas où ils sont incapables de se le procurer par le travail ;</a:t>
            </a:r>
            <a:endParaRPr b="1"/>
          </a:p>
          <a:p>
            <a:pPr algn="l" defTabSz="457200">
              <a:spcBef>
                <a:spcPts val="1200"/>
              </a:spcBef>
              <a:defRPr sz="3500">
                <a:solidFill>
                  <a:srgbClr val="000000"/>
                </a:solidFill>
                <a:latin typeface="Times Roman"/>
                <a:ea typeface="Times Roman"/>
                <a:cs typeface="Times Roman"/>
                <a:sym typeface="Times Roman"/>
              </a:defRPr>
            </a:pPr>
            <a:r>
              <a:t>[…]</a:t>
            </a:r>
          </a:p>
          <a:p>
            <a:pPr algn="l" defTabSz="457200">
              <a:spcBef>
                <a:spcPts val="1200"/>
              </a:spcBef>
              <a:defRPr sz="3500">
                <a:solidFill>
                  <a:srgbClr val="000000"/>
                </a:solidFill>
                <a:latin typeface="Times Roman"/>
                <a:ea typeface="Times Roman"/>
                <a:cs typeface="Times Roman"/>
                <a:sym typeface="Times Roman"/>
              </a:defRPr>
            </a:pPr>
            <a:r>
              <a:t>c) Une extension des droits politiques, sociaux et économiques des populations indigènes et coloniales.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extLst/>
          </a:blip>
          <a:stretch>
            <a:fillRect/>
          </a:stretch>
        </p:blipFill>
        <p:spPr>
          <a:xfrm>
            <a:off x="7836125" y="308658"/>
            <a:ext cx="8711750" cy="13716001"/>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III. La Grande Alliance mise à l’épreuve…"/>
          <p:cNvSpPr txBox="1"/>
          <p:nvPr/>
        </p:nvSpPr>
        <p:spPr>
          <a:xfrm>
            <a:off x="1558836" y="1540989"/>
            <a:ext cx="19520795" cy="63689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5000">
                <a:solidFill>
                  <a:srgbClr val="000000"/>
                </a:solidFill>
                <a:latin typeface="Times New Roman"/>
                <a:ea typeface="Times New Roman"/>
                <a:cs typeface="Times New Roman"/>
                <a:sym typeface="Times New Roman"/>
              </a:defRPr>
            </a:pPr>
            <a:r>
              <a:t>III. La Grande Alliance mise à l’épreuve</a:t>
            </a:r>
          </a:p>
          <a:p>
            <a:pPr algn="just" defTabSz="457200">
              <a:defRPr b="1" sz="5000">
                <a:solidFill>
                  <a:srgbClr val="000000"/>
                </a:solidFill>
                <a:latin typeface="Times New Roman"/>
                <a:ea typeface="Times New Roman"/>
                <a:cs typeface="Times New Roman"/>
                <a:sym typeface="Times New Roman"/>
              </a:defRPr>
            </a:pPr>
          </a:p>
          <a:p>
            <a:pPr algn="just" defTabSz="457200">
              <a:defRPr b="1" sz="5000">
                <a:solidFill>
                  <a:srgbClr val="000000"/>
                </a:solidFill>
                <a:latin typeface="Times New Roman"/>
                <a:ea typeface="Times New Roman"/>
                <a:cs typeface="Times New Roman"/>
                <a:sym typeface="Times New Roman"/>
              </a:defRPr>
            </a:pPr>
          </a:p>
          <a:p>
            <a:pPr marL="1106381" indent="-926041" algn="just" defTabSz="457200">
              <a:buSzPct val="100000"/>
              <a:buAutoNum type="alphaUcPeriod" startAt="1"/>
              <a:defRPr b="1" sz="5000">
                <a:solidFill>
                  <a:srgbClr val="000000"/>
                </a:solidFill>
                <a:latin typeface="Times New Roman"/>
                <a:ea typeface="Times New Roman"/>
                <a:cs typeface="Times New Roman"/>
                <a:sym typeface="Times New Roman"/>
              </a:defRPr>
            </a:pPr>
            <a:r>
              <a:t>Les conférences de Yalta et de Potsdam  font perdurer l'esprit de la Grande Alliance</a:t>
            </a:r>
          </a:p>
          <a:p>
            <a:pPr indent="180339" algn="just" defTabSz="457200">
              <a:defRPr b="1" sz="5000">
                <a:solidFill>
                  <a:srgbClr val="000000"/>
                </a:solidFill>
                <a:latin typeface="Times New Roman"/>
                <a:ea typeface="Times New Roman"/>
                <a:cs typeface="Times New Roman"/>
                <a:sym typeface="Times New Roman"/>
              </a:defRPr>
            </a:pPr>
          </a:p>
          <a:p>
            <a:pPr marL="1106381" indent="-926041" algn="just" defTabSz="457200">
              <a:buSzPct val="100000"/>
              <a:buAutoNum type="arabicParenR" startAt="1"/>
              <a:defRPr sz="5000">
                <a:solidFill>
                  <a:srgbClr val="000000"/>
                </a:solidFill>
                <a:latin typeface="Times New Roman"/>
                <a:ea typeface="Times New Roman"/>
                <a:cs typeface="Times New Roman"/>
                <a:sym typeface="Times New Roman"/>
              </a:defRPr>
            </a:pPr>
            <a:r>
              <a:t>La conférence de Yalta (4-11 février 1945)</a:t>
            </a:r>
          </a:p>
          <a:p>
            <a:pPr marL="1106381" indent="-926041" algn="just" defTabSz="457200">
              <a:buSzPct val="100000"/>
              <a:buAutoNum type="arabicParenR" startAt="1"/>
              <a:defRPr sz="5000">
                <a:solidFill>
                  <a:srgbClr val="000000"/>
                </a:solidFill>
                <a:latin typeface="Times New Roman"/>
                <a:ea typeface="Times New Roman"/>
                <a:cs typeface="Times New Roman"/>
                <a:sym typeface="Times New Roman"/>
              </a:defRPr>
            </a:pPr>
            <a:r>
              <a:t>La conférence de Potsdam (17 juillet- 2 août 1945)</a:t>
            </a:r>
          </a:p>
          <a:p>
            <a:pPr indent="180339" algn="just" defTabSz="457200">
              <a:defRPr b="1" sz="1200">
                <a:solidFill>
                  <a:srgbClr val="000000"/>
                </a:solidFill>
                <a:latin typeface="Times New Roman"/>
                <a:ea typeface="Times New Roman"/>
                <a:cs typeface="Times New Roman"/>
                <a:sym typeface="Times New Roman"/>
              </a:defRPr>
            </a:pPr>
            <a:endParaRPr b="0"/>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1" descr="Image 1"/>
          <p:cNvPicPr>
            <a:picLocks noChangeAspect="1"/>
          </p:cNvPicPr>
          <p:nvPr/>
        </p:nvPicPr>
        <p:blipFill>
          <a:blip r:embed="rId2">
            <a:extLst/>
          </a:blip>
          <a:stretch>
            <a:fillRect/>
          </a:stretch>
        </p:blipFill>
        <p:spPr>
          <a:xfrm>
            <a:off x="5207000" y="1320800"/>
            <a:ext cx="13970000" cy="11049000"/>
          </a:xfrm>
          <a:prstGeom prst="rect">
            <a:avLst/>
          </a:prstGeom>
          <a:ln w="12700">
            <a:miter lim="400000"/>
          </a:ln>
        </p:spPr>
      </p:pic>
      <p:sp>
        <p:nvSpPr>
          <p:cNvPr id="299" name="ZoneTexte 2"/>
          <p:cNvSpPr txBox="1"/>
          <p:nvPr/>
        </p:nvSpPr>
        <p:spPr>
          <a:xfrm>
            <a:off x="4938693" y="458670"/>
            <a:ext cx="9478686" cy="104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5600">
                <a:solidFill>
                  <a:srgbClr val="000000"/>
                </a:solidFill>
                <a:latin typeface="Calibri"/>
                <a:ea typeface="Calibri"/>
                <a:cs typeface="Calibri"/>
                <a:sym typeface="Calibri"/>
              </a:defRPr>
            </a:lvl1pPr>
          </a:lstStyle>
          <a:p>
            <a:pPr/>
            <a:r>
              <a:t>La conférence de Téhéran, 1943</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2" descr="Image 2"/>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mage 1" descr="Image 1"/>
          <p:cNvPicPr>
            <a:picLocks noChangeAspect="1"/>
          </p:cNvPicPr>
          <p:nvPr/>
        </p:nvPicPr>
        <p:blipFill>
          <a:blip r:embed="rId2">
            <a:extLst/>
          </a:blip>
          <a:stretch>
            <a:fillRect/>
          </a:stretch>
        </p:blipFill>
        <p:spPr>
          <a:xfrm>
            <a:off x="11671499" y="0"/>
            <a:ext cx="9269017" cy="13716000"/>
          </a:xfrm>
          <a:prstGeom prst="rect">
            <a:avLst/>
          </a:prstGeom>
          <a:ln w="12700">
            <a:miter lim="400000"/>
          </a:ln>
        </p:spPr>
      </p:pic>
      <p:sp>
        <p:nvSpPr>
          <p:cNvPr id="304" name="ZoneTexte 2"/>
          <p:cNvSpPr txBox="1"/>
          <p:nvPr/>
        </p:nvSpPr>
        <p:spPr>
          <a:xfrm>
            <a:off x="3562794" y="776210"/>
            <a:ext cx="7119972" cy="191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1" sz="5600">
                <a:solidFill>
                  <a:srgbClr val="000000"/>
                </a:solidFill>
                <a:latin typeface="Calibri"/>
                <a:ea typeface="Calibri"/>
                <a:cs typeface="Calibri"/>
                <a:sym typeface="Calibri"/>
              </a:defRPr>
            </a:pPr>
            <a:r>
              <a:t>« l’accord des pourcentages »</a:t>
            </a:r>
            <a:r>
              <a:rPr b="0"/>
              <a:t>, 1944</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1" descr="Image 1"/>
          <p:cNvPicPr>
            <a:picLocks noChangeAspect="1"/>
          </p:cNvPicPr>
          <p:nvPr/>
        </p:nvPicPr>
        <p:blipFill>
          <a:blip r:embed="rId2">
            <a:extLst/>
          </a:blip>
          <a:stretch>
            <a:fillRect/>
          </a:stretch>
        </p:blipFill>
        <p:spPr>
          <a:xfrm>
            <a:off x="3683000" y="0"/>
            <a:ext cx="16984981"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1" descr="Image 1"/>
          <p:cNvPicPr>
            <a:picLocks noChangeAspect="1"/>
          </p:cNvPicPr>
          <p:nvPr/>
        </p:nvPicPr>
        <p:blipFill>
          <a:blip r:embed="rId2">
            <a:extLst/>
          </a:blip>
          <a:stretch>
            <a:fillRect/>
          </a:stretch>
        </p:blipFill>
        <p:spPr>
          <a:xfrm>
            <a:off x="3860800" y="0"/>
            <a:ext cx="16655142"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Image 1" descr="Image 1"/>
          <p:cNvPicPr>
            <a:picLocks noChangeAspect="1"/>
          </p:cNvPicPr>
          <p:nvPr/>
        </p:nvPicPr>
        <p:blipFill>
          <a:blip r:embed="rId2">
            <a:extLst/>
          </a:blip>
          <a:stretch>
            <a:fillRect/>
          </a:stretch>
        </p:blipFill>
        <p:spPr>
          <a:xfrm>
            <a:off x="5384800" y="0"/>
            <a:ext cx="13594312"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1" descr="Image 1"/>
          <p:cNvPicPr>
            <a:picLocks noChangeAspect="1"/>
          </p:cNvPicPr>
          <p:nvPr/>
        </p:nvPicPr>
        <p:blipFill>
          <a:blip r:embed="rId2">
            <a:extLst/>
          </a:blip>
          <a:stretch>
            <a:fillRect/>
          </a:stretch>
        </p:blipFill>
        <p:spPr>
          <a:xfrm>
            <a:off x="4394200" y="0"/>
            <a:ext cx="15563272"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extLst/>
          </a:blip>
          <a:stretch>
            <a:fillRect/>
          </a:stretch>
        </p:blipFill>
        <p:spPr>
          <a:xfrm>
            <a:off x="4000500" y="469900"/>
            <a:ext cx="16383000" cy="127762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Image 1" descr="Image 1"/>
          <p:cNvPicPr>
            <a:picLocks noChangeAspect="1"/>
          </p:cNvPicPr>
          <p:nvPr/>
        </p:nvPicPr>
        <p:blipFill>
          <a:blip r:embed="rId2">
            <a:extLst/>
          </a:blip>
          <a:stretch>
            <a:fillRect/>
          </a:stretch>
        </p:blipFill>
        <p:spPr>
          <a:xfrm>
            <a:off x="3048000" y="2181477"/>
            <a:ext cx="18288000" cy="10321798"/>
          </a:xfrm>
          <a:prstGeom prst="rect">
            <a:avLst/>
          </a:prstGeom>
          <a:ln w="12700">
            <a:miter lim="400000"/>
          </a:ln>
        </p:spPr>
      </p:pic>
      <p:sp>
        <p:nvSpPr>
          <p:cNvPr id="315" name="conférence de Potsdam (17 juillet-2 août 1945)"/>
          <p:cNvSpPr txBox="1"/>
          <p:nvPr/>
        </p:nvSpPr>
        <p:spPr>
          <a:xfrm>
            <a:off x="5386505" y="584359"/>
            <a:ext cx="12623925" cy="15478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000">
                <a:solidFill>
                  <a:srgbClr val="000000"/>
                </a:solidFill>
                <a:latin typeface="Times New Roman"/>
                <a:ea typeface="Times New Roman"/>
                <a:cs typeface="Times New Roman"/>
                <a:sym typeface="Times New Roman"/>
              </a:defRPr>
            </a:lvl1pPr>
          </a:lstStyle>
          <a:p>
            <a:pPr/>
            <a:r>
              <a:t>conférence de Potsdam (17 juillet-2 août 1945)</a:t>
            </a:r>
            <a:endParaRPr b="0"/>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age 1" descr="Image 1"/>
          <p:cNvPicPr>
            <a:picLocks noChangeAspect="1"/>
          </p:cNvPicPr>
          <p:nvPr/>
        </p:nvPicPr>
        <p:blipFill>
          <a:blip r:embed="rId2">
            <a:extLst/>
          </a:blip>
          <a:stretch>
            <a:fillRect/>
          </a:stretch>
        </p:blipFill>
        <p:spPr>
          <a:xfrm>
            <a:off x="3505200" y="0"/>
            <a:ext cx="17350154"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B. Divergences et montées des tensions  : la dislocation progressive de la Grande Alliance…"/>
          <p:cNvSpPr txBox="1"/>
          <p:nvPr/>
        </p:nvSpPr>
        <p:spPr>
          <a:xfrm>
            <a:off x="1784081" y="934931"/>
            <a:ext cx="18782459" cy="10387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B. Divergences et montées des tensions  : la dislocation progressive de la Grande Alliance</a:t>
            </a:r>
          </a:p>
          <a:p>
            <a:pPr algn="l" defTabSz="457200">
              <a:defRPr b="1" sz="5000">
                <a:solidFill>
                  <a:srgbClr val="000000"/>
                </a:solidFill>
                <a:latin typeface="Times New Roman"/>
                <a:ea typeface="Times New Roman"/>
                <a:cs typeface="Times New Roman"/>
                <a:sym typeface="Times New Roman"/>
              </a:defRPr>
            </a:pPr>
          </a:p>
          <a:p>
            <a:pPr marL="926041" indent="-926041" algn="l" defTabSz="457200">
              <a:buSzPct val="100000"/>
              <a:buAutoNum type="arabicParenR" startAt="1"/>
              <a:defRPr sz="5000">
                <a:solidFill>
                  <a:srgbClr val="000000"/>
                </a:solidFill>
                <a:latin typeface="Times New Roman"/>
                <a:ea typeface="Times New Roman"/>
                <a:cs typeface="Times New Roman"/>
                <a:sym typeface="Times New Roman"/>
              </a:defRPr>
            </a:pPr>
            <a:r>
              <a:t>Les perspectives géopolitiques divergentes des deux Grands</a:t>
            </a:r>
          </a:p>
          <a:p>
            <a:pPr algn="l" defTabSz="457200">
              <a:defRPr sz="5000">
                <a:solidFill>
                  <a:srgbClr val="000000"/>
                </a:solidFill>
                <a:latin typeface="Times New Roman"/>
                <a:ea typeface="Times New Roman"/>
                <a:cs typeface="Times New Roman"/>
                <a:sym typeface="Times New Roman"/>
              </a:defRPr>
            </a:pPr>
          </a:p>
          <a:p>
            <a:pPr marL="926041" indent="-926041" algn="l" defTabSz="457200">
              <a:buSzPct val="100000"/>
              <a:buAutoNum type="arabicParenR" startAt="2"/>
              <a:defRPr sz="5000">
                <a:solidFill>
                  <a:srgbClr val="000000"/>
                </a:solidFill>
                <a:latin typeface="Times New Roman"/>
                <a:ea typeface="Times New Roman"/>
                <a:cs typeface="Times New Roman"/>
                <a:sym typeface="Times New Roman"/>
              </a:defRPr>
            </a:pPr>
            <a:r>
              <a:t>La montée des tensions en 1945-1946</a:t>
            </a:r>
          </a:p>
          <a:p>
            <a:pPr algn="l" defTabSz="457200">
              <a:defRPr sz="5000">
                <a:solidFill>
                  <a:srgbClr val="000000"/>
                </a:solidFill>
                <a:latin typeface="Times New Roman"/>
                <a:ea typeface="Times New Roman"/>
                <a:cs typeface="Times New Roman"/>
                <a:sym typeface="Times New Roman"/>
              </a:defRPr>
            </a:pPr>
            <a:r>
              <a:t>a. Des crises multiples  : Chine, Corée, Grèce, Iran </a:t>
            </a:r>
          </a:p>
          <a:p>
            <a:pPr algn="l" defTabSz="457200">
              <a:defRPr sz="5000">
                <a:solidFill>
                  <a:srgbClr val="000000"/>
                </a:solidFill>
                <a:latin typeface="Times New Roman"/>
                <a:ea typeface="Times New Roman"/>
                <a:cs typeface="Times New Roman"/>
                <a:sym typeface="Times New Roman"/>
              </a:defRPr>
            </a:pPr>
            <a:r>
              <a:t>b. Le dossier allemand</a:t>
            </a:r>
          </a:p>
          <a:p>
            <a:pPr algn="l" defTabSz="457200">
              <a:defRPr sz="5000">
                <a:solidFill>
                  <a:srgbClr val="000000"/>
                </a:solidFill>
                <a:latin typeface="Times New Roman"/>
                <a:ea typeface="Times New Roman"/>
                <a:cs typeface="Times New Roman"/>
                <a:sym typeface="Times New Roman"/>
              </a:defRPr>
            </a:pPr>
            <a:r>
              <a:t>c. La question nucléaire</a:t>
            </a:r>
          </a:p>
          <a:p>
            <a:pPr algn="l" defTabSz="457200">
              <a:defRPr sz="5000">
                <a:solidFill>
                  <a:srgbClr val="000000"/>
                </a:solidFill>
                <a:latin typeface="Times New Roman"/>
                <a:ea typeface="Times New Roman"/>
                <a:cs typeface="Times New Roman"/>
                <a:sym typeface="Times New Roman"/>
              </a:defRPr>
            </a:pPr>
          </a:p>
          <a:p>
            <a:pPr algn="l" defTabSz="457200">
              <a:defRPr sz="5000">
                <a:solidFill>
                  <a:srgbClr val="000000"/>
                </a:solidFill>
                <a:latin typeface="Times New Roman"/>
                <a:ea typeface="Times New Roman"/>
                <a:cs typeface="Times New Roman"/>
                <a:sym typeface="Times New Roman"/>
              </a:defRPr>
            </a:pPr>
            <a:r>
              <a:t>3) Une méfiance croissante entre l'Est et l’Ouest</a:t>
            </a:r>
          </a:p>
          <a:p>
            <a:pPr algn="l" defTabSz="457200">
              <a:defRPr sz="5000">
                <a:solidFill>
                  <a:srgbClr val="000000"/>
                </a:solidFill>
                <a:latin typeface="Times New Roman"/>
                <a:ea typeface="Times New Roman"/>
                <a:cs typeface="Times New Roman"/>
                <a:sym typeface="Times New Roman"/>
              </a:defRPr>
            </a:pPr>
          </a:p>
          <a:p>
            <a:pPr algn="l" defTabSz="457200">
              <a:defRPr sz="50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2" descr="Image 2"/>
          <p:cNvPicPr>
            <a:picLocks noChangeAspect="1"/>
          </p:cNvPicPr>
          <p:nvPr/>
        </p:nvPicPr>
        <p:blipFill>
          <a:blip r:embed="rId2">
            <a:extLst/>
          </a:blip>
          <a:stretch>
            <a:fillRect/>
          </a:stretch>
        </p:blipFill>
        <p:spPr>
          <a:xfrm>
            <a:off x="3835400" y="0"/>
            <a:ext cx="16693495"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1" descr="Image 1"/>
          <p:cNvPicPr>
            <a:picLocks noChangeAspect="1"/>
          </p:cNvPicPr>
          <p:nvPr/>
        </p:nvPicPr>
        <p:blipFill>
          <a:blip r:embed="rId2">
            <a:extLst/>
          </a:blip>
          <a:stretch>
            <a:fillRect/>
          </a:stretch>
        </p:blipFill>
        <p:spPr>
          <a:xfrm>
            <a:off x="3048000" y="2870200"/>
            <a:ext cx="18288000" cy="7947422"/>
          </a:xfrm>
          <a:prstGeom prst="rect">
            <a:avLst/>
          </a:prstGeom>
          <a:ln w="12700">
            <a:miter lim="400000"/>
          </a:ln>
        </p:spPr>
      </p:pic>
      <p:sp>
        <p:nvSpPr>
          <p:cNvPr id="324" name="ZoneTexte 2"/>
          <p:cNvSpPr txBox="1"/>
          <p:nvPr/>
        </p:nvSpPr>
        <p:spPr>
          <a:xfrm>
            <a:off x="3686515" y="781538"/>
            <a:ext cx="16893737" cy="191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5600">
                <a:solidFill>
                  <a:srgbClr val="000000"/>
                </a:solidFill>
                <a:latin typeface="Calibri"/>
                <a:ea typeface="Calibri"/>
                <a:cs typeface="Calibri"/>
                <a:sym typeface="Calibri"/>
              </a:defRPr>
            </a:lvl1pPr>
          </a:lstStyle>
          <a:p>
            <a:pPr/>
            <a:r>
              <a:t>Le maréchal TITO arrive au pouvoir en Yougoslavie en novembre 1945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  Nous sommes sortis de cette guerre la nation la plus puissante du monde, la plus puissante peut-être de toute l'histoire  ».…"/>
          <p:cNvSpPr txBox="1"/>
          <p:nvPr/>
        </p:nvSpPr>
        <p:spPr>
          <a:xfrm>
            <a:off x="3166039" y="3046803"/>
            <a:ext cx="17603583" cy="4872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i="1" sz="5500">
                <a:solidFill>
                  <a:srgbClr val="000000"/>
                </a:solidFill>
                <a:latin typeface="Times New Roman"/>
                <a:ea typeface="Times New Roman"/>
                <a:cs typeface="Times New Roman"/>
                <a:sym typeface="Times New Roman"/>
              </a:defRPr>
            </a:pPr>
            <a:r>
              <a:rPr i="0"/>
              <a:t>«  </a:t>
            </a:r>
            <a:r>
              <a:t>Nous sommes sortis de cette guerre la nation la plus puissante du monde, la plus puissante peut-être de toute l'histoire  </a:t>
            </a:r>
            <a:r>
              <a:rPr i="0"/>
              <a:t>». </a:t>
            </a:r>
            <a:endParaRPr i="0"/>
          </a:p>
          <a:p>
            <a:pPr algn="l" defTabSz="457200">
              <a:defRPr i="1" sz="5500">
                <a:solidFill>
                  <a:srgbClr val="000000"/>
                </a:solidFill>
                <a:latin typeface="Times New Roman"/>
                <a:ea typeface="Times New Roman"/>
                <a:cs typeface="Times New Roman"/>
                <a:sym typeface="Times New Roman"/>
              </a:defRPr>
            </a:pPr>
            <a:endParaRPr i="0"/>
          </a:p>
          <a:p>
            <a:pPr algn="r" defTabSz="457200">
              <a:defRPr i="1" sz="5500">
                <a:solidFill>
                  <a:srgbClr val="000000"/>
                </a:solidFill>
                <a:latin typeface="Times New Roman"/>
                <a:ea typeface="Times New Roman"/>
                <a:cs typeface="Times New Roman"/>
                <a:sym typeface="Times New Roman"/>
              </a:defRPr>
            </a:pPr>
            <a:r>
              <a:rPr i="0"/>
              <a:t>Truman, déclaration radiodiffusée, 9 août 1945.</a:t>
            </a:r>
            <a:endParaRPr i="0"/>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1"/>
          </p:cNvPicPr>
          <p:nvPr/>
        </p:nvPicPr>
        <p:blipFill>
          <a:blip r:embed="rId2">
            <a:extLst/>
          </a:blip>
          <a:stretch>
            <a:fillRect/>
          </a:stretch>
        </p:blipFill>
        <p:spPr>
          <a:xfrm>
            <a:off x="3736958" y="3006186"/>
            <a:ext cx="16910084" cy="9044929"/>
          </a:xfrm>
          <a:prstGeom prst="rect">
            <a:avLst/>
          </a:prstGeom>
          <a:ln w="12700">
            <a:miter lim="400000"/>
          </a:ln>
        </p:spPr>
      </p:pic>
      <p:sp>
        <p:nvSpPr>
          <p:cNvPr id="329" name="Occupation de l’Autriche après la Seconde Guerre mondiale"/>
          <p:cNvSpPr txBox="1"/>
          <p:nvPr/>
        </p:nvSpPr>
        <p:spPr>
          <a:xfrm>
            <a:off x="2644494" y="1275852"/>
            <a:ext cx="19720175"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000">
                <a:solidFill>
                  <a:srgbClr val="000000"/>
                </a:solidFill>
                <a:latin typeface="Times New Roman"/>
                <a:ea typeface="Times New Roman"/>
                <a:cs typeface="Times New Roman"/>
                <a:sym typeface="Times New Roman"/>
              </a:defRPr>
            </a:lvl1pPr>
          </a:lstStyle>
          <a:p>
            <a:pPr/>
            <a:r>
              <a:t>Occupation de l’Autriche après la Seconde Guerre mondiale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 descr="Image"/>
          <p:cNvPicPr>
            <a:picLocks noChangeAspect="1"/>
          </p:cNvPicPr>
          <p:nvPr/>
        </p:nvPicPr>
        <p:blipFill>
          <a:blip r:embed="rId2">
            <a:extLst/>
          </a:blip>
          <a:stretch>
            <a:fillRect/>
          </a:stretch>
        </p:blipFill>
        <p:spPr>
          <a:xfrm>
            <a:off x="3367797" y="239848"/>
            <a:ext cx="16467424" cy="12350568"/>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2">
            <a:extLst/>
          </a:blip>
          <a:stretch>
            <a:fillRect/>
          </a:stretch>
        </p:blipFill>
        <p:spPr>
          <a:xfrm>
            <a:off x="784754" y="586041"/>
            <a:ext cx="4572842" cy="6221553"/>
          </a:xfrm>
          <a:prstGeom prst="rect">
            <a:avLst/>
          </a:prstGeom>
          <a:ln w="12700">
            <a:miter lim="400000"/>
          </a:ln>
        </p:spPr>
      </p:pic>
      <p:pic>
        <p:nvPicPr>
          <p:cNvPr id="334" name="Image" descr="Image"/>
          <p:cNvPicPr>
            <a:picLocks noChangeAspect="1"/>
          </p:cNvPicPr>
          <p:nvPr/>
        </p:nvPicPr>
        <p:blipFill>
          <a:blip r:embed="rId3">
            <a:extLst/>
          </a:blip>
          <a:stretch>
            <a:fillRect/>
          </a:stretch>
        </p:blipFill>
        <p:spPr>
          <a:xfrm>
            <a:off x="19026404" y="7264210"/>
            <a:ext cx="2298701" cy="2921001"/>
          </a:xfrm>
          <a:prstGeom prst="rect">
            <a:avLst/>
          </a:prstGeom>
          <a:ln w="12700">
            <a:miter lim="400000"/>
          </a:ln>
        </p:spPr>
      </p:pic>
      <p:pic>
        <p:nvPicPr>
          <p:cNvPr id="335" name="Image" descr="Image"/>
          <p:cNvPicPr>
            <a:picLocks noChangeAspect="1"/>
          </p:cNvPicPr>
          <p:nvPr/>
        </p:nvPicPr>
        <p:blipFill>
          <a:blip r:embed="rId3">
            <a:extLst/>
          </a:blip>
          <a:stretch>
            <a:fillRect/>
          </a:stretch>
        </p:blipFill>
        <p:spPr>
          <a:xfrm>
            <a:off x="19153404" y="7391210"/>
            <a:ext cx="4265831" cy="5420669"/>
          </a:xfrm>
          <a:prstGeom prst="rect">
            <a:avLst/>
          </a:prstGeom>
          <a:ln w="12700">
            <a:miter lim="400000"/>
          </a:ln>
        </p:spPr>
      </p:pic>
      <p:pic>
        <p:nvPicPr>
          <p:cNvPr id="336" name="Image" descr="Image"/>
          <p:cNvPicPr>
            <a:picLocks noChangeAspect="1"/>
          </p:cNvPicPr>
          <p:nvPr/>
        </p:nvPicPr>
        <p:blipFill>
          <a:blip r:embed="rId4">
            <a:extLst/>
          </a:blip>
          <a:stretch>
            <a:fillRect/>
          </a:stretch>
        </p:blipFill>
        <p:spPr>
          <a:xfrm>
            <a:off x="5589260" y="0"/>
            <a:ext cx="13205480" cy="13716000"/>
          </a:xfrm>
          <a:prstGeom prst="rect">
            <a:avLst/>
          </a:prstGeom>
          <a:ln w="12700">
            <a:miter lim="400000"/>
          </a:ln>
        </p:spPr>
      </p:pic>
      <p:sp>
        <p:nvSpPr>
          <p:cNvPr id="337" name="Kim Il-Sung"/>
          <p:cNvSpPr txBox="1"/>
          <p:nvPr/>
        </p:nvSpPr>
        <p:spPr>
          <a:xfrm>
            <a:off x="1054408" y="7529900"/>
            <a:ext cx="3484328" cy="15478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New Roman"/>
                <a:ea typeface="Times New Roman"/>
                <a:cs typeface="Times New Roman"/>
                <a:sym typeface="Times New Roman"/>
              </a:defRPr>
            </a:lvl1pPr>
          </a:lstStyle>
          <a:p>
            <a:pPr/>
            <a:r>
              <a:t>Kim Il-Sung</a:t>
            </a:r>
          </a:p>
        </p:txBody>
      </p:sp>
      <p:sp>
        <p:nvSpPr>
          <p:cNvPr id="338" name="Syngman Rhee"/>
          <p:cNvSpPr txBox="1"/>
          <p:nvPr/>
        </p:nvSpPr>
        <p:spPr>
          <a:xfrm>
            <a:off x="19191619" y="5537651"/>
            <a:ext cx="4189401"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New Roman"/>
                <a:ea typeface="Times New Roman"/>
                <a:cs typeface="Times New Roman"/>
                <a:sym typeface="Times New Roman"/>
              </a:defRPr>
            </a:lvl1pPr>
          </a:lstStyle>
          <a:p>
            <a:pPr/>
            <a:r>
              <a:t>Syngman Rhee</a:t>
            </a:r>
            <a:endParaRPr b="0"/>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a:extLst/>
          </a:blip>
          <a:stretch>
            <a:fillRect/>
          </a:stretch>
        </p:blipFill>
        <p:spPr>
          <a:xfrm>
            <a:off x="3721255" y="657413"/>
            <a:ext cx="16534898" cy="1240117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Image" descr="Image"/>
          <p:cNvPicPr>
            <a:picLocks noChangeAspect="1"/>
          </p:cNvPicPr>
          <p:nvPr/>
        </p:nvPicPr>
        <p:blipFill>
          <a:blip r:embed="rId2">
            <a:extLst/>
          </a:blip>
          <a:stretch>
            <a:fillRect/>
          </a:stretch>
        </p:blipFill>
        <p:spPr>
          <a:xfrm>
            <a:off x="7426779" y="822053"/>
            <a:ext cx="9857823" cy="12486576"/>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1"/>
          </p:cNvPicPr>
          <p:nvPr/>
        </p:nvPicPr>
        <p:blipFill>
          <a:blip r:embed="rId2">
            <a:extLst/>
          </a:blip>
          <a:stretch>
            <a:fillRect/>
          </a:stretch>
        </p:blipFill>
        <p:spPr>
          <a:xfrm>
            <a:off x="3629851" y="436388"/>
            <a:ext cx="17543707" cy="1315778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age 1" descr="Image 1"/>
          <p:cNvPicPr>
            <a:picLocks noChangeAspect="1"/>
          </p:cNvPicPr>
          <p:nvPr/>
        </p:nvPicPr>
        <p:blipFill>
          <a:blip r:embed="rId2">
            <a:extLst/>
          </a:blip>
          <a:stretch>
            <a:fillRect/>
          </a:stretch>
        </p:blipFill>
        <p:spPr>
          <a:xfrm>
            <a:off x="3048000" y="0"/>
            <a:ext cx="18288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1" descr="Image 1"/>
          <p:cNvPicPr>
            <a:picLocks noChangeAspect="1"/>
          </p:cNvPicPr>
          <p:nvPr/>
        </p:nvPicPr>
        <p:blipFill>
          <a:blip r:embed="rId2">
            <a:extLst/>
          </a:blip>
          <a:stretch>
            <a:fillRect/>
          </a:stretch>
        </p:blipFill>
        <p:spPr>
          <a:xfrm>
            <a:off x="5689600" y="0"/>
            <a:ext cx="12964126"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1" descr="Image 1"/>
          <p:cNvPicPr>
            <a:picLocks noChangeAspect="1"/>
          </p:cNvPicPr>
          <p:nvPr/>
        </p:nvPicPr>
        <p:blipFill>
          <a:blip r:embed="rId2">
            <a:extLst/>
          </a:blip>
          <a:stretch>
            <a:fillRect/>
          </a:stretch>
        </p:blipFill>
        <p:spPr>
          <a:xfrm>
            <a:off x="3962400" y="0"/>
            <a:ext cx="16450975"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Image 1" descr="Image 1"/>
          <p:cNvPicPr>
            <a:picLocks noChangeAspect="1"/>
          </p:cNvPicPr>
          <p:nvPr/>
        </p:nvPicPr>
        <p:blipFill>
          <a:blip r:embed="rId2">
            <a:extLst/>
          </a:blip>
          <a:stretch>
            <a:fillRect/>
          </a:stretch>
        </p:blipFill>
        <p:spPr>
          <a:xfrm>
            <a:off x="3048000" y="965200"/>
            <a:ext cx="18288000" cy="11739017"/>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1" descr="Image 1"/>
          <p:cNvPicPr>
            <a:picLocks noChangeAspect="1"/>
          </p:cNvPicPr>
          <p:nvPr/>
        </p:nvPicPr>
        <p:blipFill>
          <a:blip r:embed="rId2">
            <a:extLst/>
          </a:blip>
          <a:stretch>
            <a:fillRect/>
          </a:stretch>
        </p:blipFill>
        <p:spPr>
          <a:xfrm>
            <a:off x="4298462" y="4813300"/>
            <a:ext cx="5588001" cy="7848600"/>
          </a:xfrm>
          <a:prstGeom prst="rect">
            <a:avLst/>
          </a:prstGeom>
          <a:ln w="12700">
            <a:miter lim="400000"/>
          </a:ln>
        </p:spPr>
      </p:pic>
      <p:sp>
        <p:nvSpPr>
          <p:cNvPr id="353" name="ZoneTexte 2"/>
          <p:cNvSpPr txBox="1"/>
          <p:nvPr/>
        </p:nvSpPr>
        <p:spPr>
          <a:xfrm>
            <a:off x="4389901" y="1445845"/>
            <a:ext cx="5748259" cy="1173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6400">
                <a:solidFill>
                  <a:srgbClr val="000000"/>
                </a:solidFill>
                <a:latin typeface="Calibri"/>
                <a:ea typeface="Calibri"/>
                <a:cs typeface="Calibri"/>
                <a:sym typeface="Calibri"/>
              </a:defRPr>
            </a:lvl1pPr>
          </a:lstStyle>
          <a:p>
            <a:pPr/>
            <a:r>
              <a:t>George KENNAN</a:t>
            </a:r>
          </a:p>
        </p:txBody>
      </p:sp>
      <p:pic>
        <p:nvPicPr>
          <p:cNvPr id="354" name="Image 3" descr="Image 3"/>
          <p:cNvPicPr>
            <a:picLocks noChangeAspect="1"/>
          </p:cNvPicPr>
          <p:nvPr/>
        </p:nvPicPr>
        <p:blipFill>
          <a:blip r:embed="rId3">
            <a:extLst/>
          </a:blip>
          <a:stretch>
            <a:fillRect/>
          </a:stretch>
        </p:blipFill>
        <p:spPr>
          <a:xfrm>
            <a:off x="11284815" y="0"/>
            <a:ext cx="10051185"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Image 1" descr="Image 1"/>
          <p:cNvPicPr>
            <a:picLocks noChangeAspect="1"/>
          </p:cNvPicPr>
          <p:nvPr/>
        </p:nvPicPr>
        <p:blipFill>
          <a:blip r:embed="rId2">
            <a:extLst/>
          </a:blip>
          <a:stretch>
            <a:fillRect/>
          </a:stretch>
        </p:blipFill>
        <p:spPr>
          <a:xfrm>
            <a:off x="4495800" y="812800"/>
            <a:ext cx="15392400" cy="12065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Image 1" descr="Image 1"/>
          <p:cNvPicPr>
            <a:picLocks noChangeAspect="1"/>
          </p:cNvPicPr>
          <p:nvPr/>
        </p:nvPicPr>
        <p:blipFill>
          <a:blip r:embed="rId2">
            <a:extLst/>
          </a:blip>
          <a:stretch>
            <a:fillRect/>
          </a:stretch>
        </p:blipFill>
        <p:spPr>
          <a:xfrm>
            <a:off x="3048000" y="1905000"/>
            <a:ext cx="18288000" cy="9893808"/>
          </a:xfrm>
          <a:prstGeom prst="rect">
            <a:avLst/>
          </a:prstGeom>
          <a:ln w="12700">
            <a:miter lim="400000"/>
          </a:ln>
        </p:spPr>
      </p:pic>
      <p:sp>
        <p:nvSpPr>
          <p:cNvPr id="359" name="ZoneTexte 2"/>
          <p:cNvSpPr txBox="1"/>
          <p:nvPr/>
        </p:nvSpPr>
        <p:spPr>
          <a:xfrm>
            <a:off x="3803747" y="508000"/>
            <a:ext cx="15571908" cy="9321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4800">
                <a:solidFill>
                  <a:srgbClr val="000000"/>
                </a:solidFill>
                <a:latin typeface="Calibri"/>
                <a:ea typeface="Calibri"/>
                <a:cs typeface="Calibri"/>
                <a:sym typeface="Calibri"/>
              </a:defRPr>
            </a:lvl1pPr>
          </a:lstStyle>
          <a:p>
            <a:pPr/>
            <a:r>
              <a:t>Le rideau de fer : discours de Churchill à Fulton (5 mars 1946)</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Image 1" descr="Image 1"/>
          <p:cNvPicPr>
            <a:picLocks noChangeAspect="1"/>
          </p:cNvPicPr>
          <p:nvPr/>
        </p:nvPicPr>
        <p:blipFill>
          <a:blip r:embed="rId2">
            <a:extLst/>
          </a:blip>
          <a:stretch>
            <a:fillRect/>
          </a:stretch>
        </p:blipFill>
        <p:spPr>
          <a:xfrm>
            <a:off x="3073400" y="3149600"/>
            <a:ext cx="18211800" cy="73914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1" descr="Image 1"/>
          <p:cNvPicPr>
            <a:picLocks noChangeAspect="1"/>
          </p:cNvPicPr>
          <p:nvPr/>
        </p:nvPicPr>
        <p:blipFill>
          <a:blip r:embed="rId2">
            <a:extLst/>
          </a:blip>
          <a:stretch>
            <a:fillRect/>
          </a:stretch>
        </p:blipFill>
        <p:spPr>
          <a:xfrm>
            <a:off x="13823461" y="2032000"/>
            <a:ext cx="6350001" cy="9626600"/>
          </a:xfrm>
          <a:prstGeom prst="rect">
            <a:avLst/>
          </a:prstGeom>
          <a:ln w="12700">
            <a:miter lim="400000"/>
          </a:ln>
        </p:spPr>
      </p:pic>
      <p:sp>
        <p:nvSpPr>
          <p:cNvPr id="364" name="ZoneTexte 2"/>
          <p:cNvSpPr txBox="1"/>
          <p:nvPr/>
        </p:nvSpPr>
        <p:spPr>
          <a:xfrm>
            <a:off x="4624363" y="2618153"/>
            <a:ext cx="7330848" cy="1300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7200">
                <a:solidFill>
                  <a:srgbClr val="000000"/>
                </a:solidFill>
                <a:latin typeface="Calibri"/>
                <a:ea typeface="Calibri"/>
                <a:cs typeface="Calibri"/>
                <a:sym typeface="Calibri"/>
              </a:defRPr>
            </a:lvl1pPr>
          </a:lstStyle>
          <a:p>
            <a:pPr/>
            <a:r>
              <a:t>George MARSHALL</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extLst/>
          </a:blip>
          <a:stretch>
            <a:fillRect/>
          </a:stretch>
        </p:blipFill>
        <p:spPr>
          <a:xfrm>
            <a:off x="7814553" y="0"/>
            <a:ext cx="9520103" cy="14914827"/>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C. L'ordre colonial contesté…"/>
          <p:cNvSpPr txBox="1"/>
          <p:nvPr/>
        </p:nvSpPr>
        <p:spPr>
          <a:xfrm>
            <a:off x="1025928" y="1303810"/>
            <a:ext cx="22332144" cy="63943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C. L'ordre colonial contesté</a:t>
            </a:r>
          </a:p>
          <a:p>
            <a:pPr algn="l" defTabSz="457200">
              <a:defRPr b="1" sz="1200">
                <a:solidFill>
                  <a:srgbClr val="000000"/>
                </a:solidFill>
                <a:latin typeface="Times New Roman"/>
                <a:ea typeface="Times New Roman"/>
                <a:cs typeface="Times New Roman"/>
                <a:sym typeface="Times New Roman"/>
              </a:defRPr>
            </a:pPr>
          </a:p>
          <a:p>
            <a:pPr algn="l" defTabSz="457200">
              <a:defRPr b="1" sz="1200">
                <a:solidFill>
                  <a:srgbClr val="000000"/>
                </a:solidFill>
                <a:latin typeface="Times New Roman"/>
                <a:ea typeface="Times New Roman"/>
                <a:cs typeface="Times New Roman"/>
                <a:sym typeface="Times New Roman"/>
              </a:defRPr>
            </a:pPr>
          </a:p>
          <a:p>
            <a:pPr algn="l" defTabSz="457200">
              <a:defRPr b="1" sz="1200">
                <a:solidFill>
                  <a:srgbClr val="000000"/>
                </a:solidFill>
                <a:latin typeface="Times New Roman"/>
                <a:ea typeface="Times New Roman"/>
                <a:cs typeface="Times New Roman"/>
                <a:sym typeface="Times New Roman"/>
              </a:defRPr>
            </a:pPr>
          </a:p>
          <a:p>
            <a:pPr algn="l" defTabSz="457200">
              <a:defRPr b="1" sz="1200">
                <a:solidFill>
                  <a:srgbClr val="000000"/>
                </a:solidFill>
                <a:latin typeface="Times New Roman"/>
                <a:ea typeface="Times New Roman"/>
                <a:cs typeface="Times New Roman"/>
                <a:sym typeface="Times New Roman"/>
              </a:defRPr>
            </a:pPr>
          </a:p>
          <a:p>
            <a:pPr marL="926041" indent="-926041" algn="l" defTabSz="457200">
              <a:buSzPct val="100000"/>
              <a:buAutoNum type="arabicParenR" startAt="1"/>
              <a:defRPr sz="1200">
                <a:solidFill>
                  <a:srgbClr val="000000"/>
                </a:solidFill>
                <a:latin typeface="Times New Roman"/>
                <a:ea typeface="Times New Roman"/>
                <a:cs typeface="Times New Roman"/>
                <a:sym typeface="Times New Roman"/>
              </a:defRPr>
            </a:pPr>
            <a:r>
              <a:rPr sz="5000"/>
              <a:t>En Asie, «  Guerre mondiale, Guerre froide et décolonisation sont largement imbriquées  » (Pierre Grosser, </a:t>
            </a:r>
            <a:r>
              <a:rPr i="1" sz="5000"/>
              <a:t>L'histoire du monde se fait en Asie</a:t>
            </a:r>
            <a:r>
              <a:rPr sz="5000"/>
              <a:t>, 2017)</a:t>
            </a:r>
            <a:endParaRPr sz="5000"/>
          </a:p>
          <a:p>
            <a:pPr algn="l" defTabSz="457200">
              <a:defRPr sz="1200">
                <a:solidFill>
                  <a:srgbClr val="000000"/>
                </a:solidFill>
                <a:latin typeface="Times New Roman"/>
                <a:ea typeface="Times New Roman"/>
                <a:cs typeface="Times New Roman"/>
                <a:sym typeface="Times New Roman"/>
              </a:defRPr>
            </a:pPr>
            <a:endParaRPr sz="5000"/>
          </a:p>
          <a:p>
            <a:pPr marL="926041" indent="-926041" algn="l" defTabSz="457200">
              <a:buSzPct val="100000"/>
              <a:buAutoNum type="arabicParenR" startAt="2"/>
              <a:defRPr sz="1200">
                <a:solidFill>
                  <a:srgbClr val="000000"/>
                </a:solidFill>
                <a:latin typeface="Times New Roman"/>
                <a:ea typeface="Times New Roman"/>
                <a:cs typeface="Times New Roman"/>
                <a:sym typeface="Times New Roman"/>
              </a:defRPr>
            </a:pPr>
            <a:r>
              <a:rPr sz="5000"/>
              <a:t> Au Proche-Orient, la fin des mandats et l’affirmation du panarabisme.</a:t>
            </a:r>
            <a:endParaRPr sz="5000"/>
          </a:p>
          <a:p>
            <a:pPr algn="l" defTabSz="457200">
              <a:defRPr sz="1200">
                <a:solidFill>
                  <a:srgbClr val="000000"/>
                </a:solidFill>
                <a:latin typeface="Times New Roman"/>
                <a:ea typeface="Times New Roman"/>
                <a:cs typeface="Times New Roman"/>
                <a:sym typeface="Times New Roman"/>
              </a:defRPr>
            </a:pPr>
            <a:endParaRPr sz="5000"/>
          </a:p>
          <a:p>
            <a:pPr algn="l" defTabSz="457200">
              <a:defRPr sz="1200">
                <a:solidFill>
                  <a:srgbClr val="000000"/>
                </a:solidFill>
                <a:latin typeface="Times New Roman"/>
                <a:ea typeface="Times New Roman"/>
                <a:cs typeface="Times New Roman"/>
                <a:sym typeface="Times New Roman"/>
              </a:defRPr>
            </a:pPr>
            <a:r>
              <a:rPr sz="5000"/>
              <a:t>3) En Afrique du Nord, la radicalisation des revendications nationalistes</a:t>
            </a:r>
            <a:endParaRPr sz="5000"/>
          </a:p>
          <a:p>
            <a:pPr algn="l" defTabSz="457200">
              <a:defRPr b="1" sz="12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WvTJvygyGs1vRifepvYPC6531Ig.jpg" descr="WvTJvygyGs1vRifepvYPC6531Ig.jpg"/>
          <p:cNvPicPr>
            <a:picLocks noChangeAspect="1"/>
          </p:cNvPicPr>
          <p:nvPr/>
        </p:nvPicPr>
        <p:blipFill>
          <a:blip r:embed="rId2">
            <a:extLst/>
          </a:blip>
          <a:stretch>
            <a:fillRect/>
          </a:stretch>
        </p:blipFill>
        <p:spPr>
          <a:xfrm>
            <a:off x="3506390" y="2905125"/>
            <a:ext cx="8893970" cy="4572000"/>
          </a:xfrm>
          <a:prstGeom prst="rect">
            <a:avLst/>
          </a:prstGeom>
          <a:ln w="12700">
            <a:miter lim="400000"/>
          </a:ln>
        </p:spPr>
      </p:pic>
      <p:pic>
        <p:nvPicPr>
          <p:cNvPr id="369" name="artworks-000124513906-3ilxz4-t500x500.jpg" descr="artworks-000124513906-3ilxz4-t500x500.jpg"/>
          <p:cNvPicPr>
            <a:picLocks noChangeAspect="1"/>
          </p:cNvPicPr>
          <p:nvPr/>
        </p:nvPicPr>
        <p:blipFill>
          <a:blip r:embed="rId3">
            <a:extLst/>
          </a:blip>
          <a:stretch>
            <a:fillRect/>
          </a:stretch>
        </p:blipFill>
        <p:spPr>
          <a:xfrm>
            <a:off x="12346781" y="4702968"/>
            <a:ext cx="8929688" cy="8929689"/>
          </a:xfrm>
          <a:prstGeom prst="rect">
            <a:avLst/>
          </a:prstGeom>
          <a:ln w="12700">
            <a:miter lim="400000"/>
          </a:ln>
        </p:spPr>
      </p:pic>
      <p:sp>
        <p:nvSpPr>
          <p:cNvPr id="370" name="La conférence de Brazzaville  (janvier-février 1944)"/>
          <p:cNvSpPr txBox="1"/>
          <p:nvPr/>
        </p:nvSpPr>
        <p:spPr>
          <a:xfrm>
            <a:off x="4055775" y="461162"/>
            <a:ext cx="15156211" cy="16018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just" defTabSz="642937">
              <a:defRPr b="1" sz="5000">
                <a:solidFill>
                  <a:srgbClr val="000000"/>
                </a:solidFill>
                <a:latin typeface="Cambria"/>
                <a:ea typeface="Cambria"/>
                <a:cs typeface="Cambria"/>
                <a:sym typeface="Cambria"/>
              </a:defRPr>
            </a:lvl1pPr>
          </a:lstStyle>
          <a:p>
            <a:pPr/>
            <a:r>
              <a:t>La conférence de Brazzaville  (janvier-février 1944)</a:t>
            </a:r>
            <a:endParaRPr b="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ZoneTexte 1"/>
          <p:cNvSpPr txBox="1"/>
          <p:nvPr/>
        </p:nvSpPr>
        <p:spPr>
          <a:xfrm>
            <a:off x="4604923" y="692728"/>
            <a:ext cx="15497781" cy="11358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914400">
              <a:defRPr sz="7200">
                <a:solidFill>
                  <a:srgbClr val="000000"/>
                </a:solidFill>
                <a:latin typeface="Calibri"/>
                <a:ea typeface="Calibri"/>
                <a:cs typeface="Calibri"/>
                <a:sym typeface="Calibri"/>
              </a:defRPr>
            </a:pPr>
            <a:r>
              <a:t>« Les fins de l’œuvre de civilisation accomplie par la France dans les colonies écartent toute idée d’autonomie, toute possibilité d’évolution hors du bloc français de l’Empire ; la constitution éventuelle, même lointaine, de </a:t>
            </a:r>
            <a:r>
              <a:rPr i="1"/>
              <a:t>self-governments</a:t>
            </a:r>
            <a:r>
              <a:t> dans les colonies est à écarter » </a:t>
            </a:r>
          </a:p>
          <a:p>
            <a:pPr algn="just" defTabSz="914400">
              <a:defRPr sz="7200">
                <a:solidFill>
                  <a:srgbClr val="000000"/>
                </a:solidFill>
                <a:latin typeface="Calibri"/>
                <a:ea typeface="Calibri"/>
                <a:cs typeface="Calibri"/>
                <a:sym typeface="Calibri"/>
              </a:defRPr>
            </a:pPr>
          </a:p>
          <a:p>
            <a:pPr algn="r" defTabSz="914400">
              <a:defRPr sz="7200">
                <a:solidFill>
                  <a:srgbClr val="000000"/>
                </a:solidFill>
                <a:latin typeface="Calibri"/>
                <a:ea typeface="Calibri"/>
                <a:cs typeface="Calibri"/>
                <a:sym typeface="Calibri"/>
              </a:defRPr>
            </a:pPr>
            <a:r>
              <a:t>Conférence de Brazzaville, 1944.</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nvPicPr>
        <p:blipFill>
          <a:blip r:embed="rId2">
            <a:extLst/>
          </a:blip>
          <a:stretch>
            <a:fillRect/>
          </a:stretch>
        </p:blipFill>
        <p:spPr>
          <a:xfrm>
            <a:off x="2733000" y="1284739"/>
            <a:ext cx="18489995" cy="10894341"/>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Image" descr="Image"/>
          <p:cNvPicPr>
            <a:picLocks noChangeAspect="1"/>
          </p:cNvPicPr>
          <p:nvPr/>
        </p:nvPicPr>
        <p:blipFill>
          <a:blip r:embed="rId2">
            <a:extLst/>
          </a:blip>
          <a:stretch>
            <a:fillRect/>
          </a:stretch>
        </p:blipFill>
        <p:spPr>
          <a:xfrm>
            <a:off x="8762058" y="688476"/>
            <a:ext cx="13025454" cy="13003781"/>
          </a:xfrm>
          <a:prstGeom prst="rect">
            <a:avLst/>
          </a:prstGeom>
          <a:ln w="12700">
            <a:miter lim="400000"/>
          </a:ln>
        </p:spPr>
      </p:pic>
      <p:sp>
        <p:nvSpPr>
          <p:cNvPr id="377" name="L'Asie de 1945 à 1954"/>
          <p:cNvSpPr txBox="1"/>
          <p:nvPr/>
        </p:nvSpPr>
        <p:spPr>
          <a:xfrm>
            <a:off x="925717" y="949137"/>
            <a:ext cx="6005724" cy="15478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New Roman"/>
                <a:ea typeface="Times New Roman"/>
                <a:cs typeface="Times New Roman"/>
                <a:sym typeface="Times New Roman"/>
              </a:defRPr>
            </a:lvl1pPr>
          </a:lstStyle>
          <a:p>
            <a:pPr/>
            <a:r>
              <a:t>L'Asie de 1945 à 1954</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Image" descr="Image"/>
          <p:cNvPicPr>
            <a:picLocks noChangeAspect="1"/>
          </p:cNvPicPr>
          <p:nvPr/>
        </p:nvPicPr>
        <p:blipFill>
          <a:blip r:embed="rId2">
            <a:extLst/>
          </a:blip>
          <a:stretch>
            <a:fillRect/>
          </a:stretch>
        </p:blipFill>
        <p:spPr>
          <a:xfrm>
            <a:off x="2487972" y="1035050"/>
            <a:ext cx="8128001" cy="11645900"/>
          </a:xfrm>
          <a:prstGeom prst="rect">
            <a:avLst/>
          </a:prstGeom>
          <a:ln w="12700">
            <a:miter lim="400000"/>
          </a:ln>
        </p:spPr>
      </p:pic>
      <p:sp>
        <p:nvSpPr>
          <p:cNvPr id="380" name="Soekarno, à la tête du parti nationaliste indonésien, proclame la République indonésienne dont il devient le président (1945)."/>
          <p:cNvSpPr txBox="1"/>
          <p:nvPr/>
        </p:nvSpPr>
        <p:spPr>
          <a:xfrm>
            <a:off x="11944028" y="2622160"/>
            <a:ext cx="10009462" cy="3757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000">
                <a:solidFill>
                  <a:srgbClr val="000000"/>
                </a:solidFill>
                <a:latin typeface="Times New Roman"/>
                <a:ea typeface="Times New Roman"/>
                <a:cs typeface="Times New Roman"/>
                <a:sym typeface="Times New Roman"/>
              </a:defRPr>
            </a:pPr>
            <a:r>
              <a:rPr b="1"/>
              <a:t>Soekarno</a:t>
            </a:r>
            <a:r>
              <a:t>, à la tête du parti nationaliste indonésien, proclame la République indonésienne dont il devient le président (1945).</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Image 1" descr="Image 1"/>
          <p:cNvPicPr>
            <a:picLocks noChangeAspect="1"/>
          </p:cNvPicPr>
          <p:nvPr/>
        </p:nvPicPr>
        <p:blipFill>
          <a:blip r:embed="rId2">
            <a:extLst/>
          </a:blip>
          <a:stretch>
            <a:fillRect/>
          </a:stretch>
        </p:blipFill>
        <p:spPr>
          <a:xfrm>
            <a:off x="7624384" y="2483354"/>
            <a:ext cx="7620001" cy="10769601"/>
          </a:xfrm>
          <a:prstGeom prst="rect">
            <a:avLst/>
          </a:prstGeom>
          <a:ln w="12700">
            <a:miter lim="400000"/>
          </a:ln>
        </p:spPr>
      </p:pic>
      <p:sp>
        <p:nvSpPr>
          <p:cNvPr id="383" name="Hô Chi Minh,…"/>
          <p:cNvSpPr txBox="1"/>
          <p:nvPr/>
        </p:nvSpPr>
        <p:spPr>
          <a:xfrm>
            <a:off x="1124948" y="164978"/>
            <a:ext cx="21591470" cy="24722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1" sz="5500">
                <a:solidFill>
                  <a:srgbClr val="000000"/>
                </a:solidFill>
                <a:latin typeface="Times New Roman"/>
                <a:ea typeface="Times New Roman"/>
                <a:cs typeface="Times New Roman"/>
                <a:sym typeface="Times New Roman"/>
              </a:defRPr>
            </a:pPr>
            <a:r>
              <a:t>Hô Chi Minh</a:t>
            </a:r>
            <a:r>
              <a:rPr b="0"/>
              <a:t>,</a:t>
            </a:r>
            <a:endParaRPr b="0"/>
          </a:p>
          <a:p>
            <a:pPr defTabSz="457200">
              <a:defRPr b="1" sz="5500">
                <a:solidFill>
                  <a:srgbClr val="000000"/>
                </a:solidFill>
                <a:latin typeface="Times New Roman"/>
                <a:ea typeface="Times New Roman"/>
                <a:cs typeface="Times New Roman"/>
                <a:sym typeface="Times New Roman"/>
              </a:defRPr>
            </a:pPr>
            <a:r>
              <a:rPr b="0"/>
              <a:t>à la tête du</a:t>
            </a:r>
            <a:r>
              <a:t> Vietminh (parti nationaliste, indépendantiste et communiste).</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2">
            <a:extLst/>
          </a:blip>
          <a:stretch>
            <a:fillRect/>
          </a:stretch>
        </p:blipFill>
        <p:spPr>
          <a:xfrm>
            <a:off x="11831742" y="248685"/>
            <a:ext cx="6324704" cy="13218630"/>
          </a:xfrm>
          <a:prstGeom prst="rect">
            <a:avLst/>
          </a:prstGeom>
          <a:ln w="12700">
            <a:miter lim="400000"/>
          </a:ln>
        </p:spPr>
      </p:pic>
      <p:sp>
        <p:nvSpPr>
          <p:cNvPr id="386" name="La guerre d'Indochine (1946-1954)"/>
          <p:cNvSpPr txBox="1"/>
          <p:nvPr/>
        </p:nvSpPr>
        <p:spPr>
          <a:xfrm>
            <a:off x="757724" y="858925"/>
            <a:ext cx="10481979" cy="1672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500">
                <a:solidFill>
                  <a:srgbClr val="000000"/>
                </a:solidFill>
                <a:latin typeface="Times New Roman"/>
                <a:ea typeface="Times New Roman"/>
                <a:cs typeface="Times New Roman"/>
                <a:sym typeface="Times New Roman"/>
              </a:defRPr>
            </a:lvl1pPr>
          </a:lstStyle>
          <a:p>
            <a:pPr/>
            <a:r>
              <a:t>La guerre d'Indochine (1946-1954)</a:t>
            </a:r>
            <a:endParaRPr b="0"/>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Gandhi nait en Inde britannique et fait des études d’avocat à Londres. Surnommé le Mahatma (« grande âme »), il lutte pour l’indépendance dès l’entre-deux-guerres. il est emprisonné à plusieurs reprises. Il prône la désobéissance civile, c’est-à-dire le "/>
          <p:cNvSpPr txBox="1"/>
          <p:nvPr/>
        </p:nvSpPr>
        <p:spPr>
          <a:xfrm>
            <a:off x="402016" y="937476"/>
            <a:ext cx="13239410" cy="131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500">
                <a:solidFill>
                  <a:srgbClr val="000000"/>
                </a:solidFill>
                <a:latin typeface="Times Roman"/>
                <a:ea typeface="Times Roman"/>
                <a:cs typeface="Times Roman"/>
                <a:sym typeface="Times Roman"/>
              </a:defRPr>
            </a:pPr>
            <a:r>
              <a:rPr b="1"/>
              <a:t>Gandhi</a:t>
            </a:r>
            <a:r>
              <a:t> nait en Inde britannique et fait des études d’avocat à Londres. Surnommé le Mahatma (« grande âme »), il lutte pour l’indépendance dès l’entre-deux-guerres. il est emprisonné à plusieurs reprises. Il prône la </a:t>
            </a:r>
            <a:r>
              <a:rPr b="1"/>
              <a:t>désobéissance civile</a:t>
            </a:r>
            <a:r>
              <a:t>, c’est-à-dire le refus collectif de se soumettre aux lois jugées injustes.</a:t>
            </a:r>
          </a:p>
          <a:p>
            <a:pPr algn="l" defTabSz="457200">
              <a:defRPr sz="4500">
                <a:solidFill>
                  <a:srgbClr val="000000"/>
                </a:solidFill>
                <a:latin typeface="Times Roman"/>
                <a:ea typeface="Times Roman"/>
                <a:cs typeface="Times Roman"/>
                <a:sym typeface="Times Roman"/>
              </a:defRPr>
            </a:pPr>
          </a:p>
          <a:p>
            <a:pPr algn="l" defTabSz="457200">
              <a:defRPr sz="4500">
                <a:solidFill>
                  <a:srgbClr val="000000"/>
                </a:solidFill>
                <a:latin typeface="Times Roman"/>
                <a:ea typeface="Times Roman"/>
                <a:cs typeface="Times Roman"/>
                <a:sym typeface="Times Roman"/>
              </a:defRPr>
            </a:pPr>
            <a:r>
              <a:t>Gandhi fait du </a:t>
            </a:r>
            <a:r>
              <a:rPr b="1"/>
              <a:t>rouet</a:t>
            </a:r>
            <a:r>
              <a:t> un symbole de la résistance aux Britanniques. Le tissage de vêtements traditionnels doit remplacer l’importation du textile britannique. Il mène également la « Marche du sel » en 1930.</a:t>
            </a:r>
          </a:p>
          <a:p>
            <a:pPr algn="l" defTabSz="457200">
              <a:defRPr sz="4500">
                <a:solidFill>
                  <a:srgbClr val="000000"/>
                </a:solidFill>
                <a:latin typeface="Times Roman"/>
                <a:ea typeface="Times Roman"/>
                <a:cs typeface="Times Roman"/>
                <a:sym typeface="Times Roman"/>
              </a:defRPr>
            </a:pPr>
          </a:p>
          <a:p>
            <a:pPr algn="l" defTabSz="457200">
              <a:defRPr sz="4500">
                <a:solidFill>
                  <a:srgbClr val="000000"/>
                </a:solidFill>
                <a:latin typeface="Times Roman"/>
                <a:ea typeface="Times Roman"/>
                <a:cs typeface="Times Roman"/>
                <a:sym typeface="Times Roman"/>
              </a:defRPr>
            </a:pPr>
            <a:r>
              <a:t>Promoteur de la </a:t>
            </a:r>
            <a:r>
              <a:rPr b="1"/>
              <a:t>résolution </a:t>
            </a:r>
            <a:r>
              <a:rPr b="1" i="1"/>
              <a:t>Quit India</a:t>
            </a:r>
            <a:r>
              <a:rPr b="1"/>
              <a:t> en 1942</a:t>
            </a:r>
            <a:r>
              <a:t>, favorable à un État multireligieux, Gandhi s’oppose à la partition entre l’Inde et le Pakistan. Il est assassiné par un extrémiste hindou en 1948.</a:t>
            </a:r>
          </a:p>
          <a:p>
            <a:pPr algn="l" defTabSz="457200">
              <a:defRPr sz="4500">
                <a:solidFill>
                  <a:srgbClr val="000000"/>
                </a:solidFill>
                <a:latin typeface="Times Roman"/>
                <a:ea typeface="Times Roman"/>
                <a:cs typeface="Times Roman"/>
                <a:sym typeface="Times Roman"/>
              </a:defRPr>
            </a:pPr>
          </a:p>
          <a:p>
            <a:pPr algn="l" defTabSz="457200">
              <a:defRPr sz="4500">
                <a:solidFill>
                  <a:srgbClr val="000000"/>
                </a:solidFill>
                <a:latin typeface="Times Roman"/>
                <a:ea typeface="Times Roman"/>
                <a:cs typeface="Times Roman"/>
                <a:sym typeface="Times Roman"/>
              </a:defRPr>
            </a:pPr>
          </a:p>
        </p:txBody>
      </p:sp>
      <p:pic>
        <p:nvPicPr>
          <p:cNvPr id="389" name="Image" descr="Image"/>
          <p:cNvPicPr>
            <a:picLocks noChangeAspect="1"/>
          </p:cNvPicPr>
          <p:nvPr/>
        </p:nvPicPr>
        <p:blipFill>
          <a:blip r:embed="rId2">
            <a:extLst/>
          </a:blip>
          <a:stretch>
            <a:fillRect/>
          </a:stretch>
        </p:blipFill>
        <p:spPr>
          <a:xfrm>
            <a:off x="13936240" y="2539517"/>
            <a:ext cx="10026114" cy="7481024"/>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Le parti du Congrès] pense que [...] la domination anglaise en Inde doit cesser aussi vite que possible [...]. Dès la déclaration de l’indépendance de l’Inde, un gouvernement provisoire sera formé et l’Inde libre deviendra l’alliée des Nations Unies, pa"/>
          <p:cNvSpPr txBox="1"/>
          <p:nvPr/>
        </p:nvSpPr>
        <p:spPr>
          <a:xfrm>
            <a:off x="2058441" y="438098"/>
            <a:ext cx="19715871"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4500">
                <a:solidFill>
                  <a:srgbClr val="000000"/>
                </a:solidFill>
                <a:latin typeface="Times Roman"/>
                <a:ea typeface="Times Roman"/>
                <a:cs typeface="Times Roman"/>
                <a:sym typeface="Times Roman"/>
              </a:defRPr>
            </a:pPr>
            <a:r>
              <a:t>[Le parti du Congrès] pense que [...] la domination anglaise en Inde doit cesser aussi vite que possible [...]. Dès la déclaration de l’indépendance de l’Inde, un gouvernement provisoire sera formé et l’Inde libre deviendra l’alliée des Nations Unies, partageant avec elles ses entreprises et ses épreuves, dans le combat commun pour la liberté. </a:t>
            </a:r>
          </a:p>
          <a:p>
            <a:pPr algn="r" defTabSz="457200">
              <a:defRPr sz="4500">
                <a:solidFill>
                  <a:srgbClr val="000000"/>
                </a:solidFill>
                <a:latin typeface="Times Roman"/>
                <a:ea typeface="Times Roman"/>
                <a:cs typeface="Times Roman"/>
                <a:sym typeface="Times Roman"/>
              </a:defRPr>
            </a:pPr>
          </a:p>
          <a:p>
            <a:pPr algn="r" defTabSz="457200">
              <a:defRPr sz="4500">
                <a:solidFill>
                  <a:srgbClr val="000000"/>
                </a:solidFill>
                <a:latin typeface="Times Roman"/>
                <a:ea typeface="Times Roman"/>
                <a:cs typeface="Times Roman"/>
                <a:sym typeface="Times Roman"/>
              </a:defRPr>
            </a:pPr>
            <a:r>
              <a:t>Résolution </a:t>
            </a:r>
            <a:r>
              <a:rPr b="1" i="1"/>
              <a:t>Quit India</a:t>
            </a:r>
            <a:r>
              <a:t>, adoptée par le parti du Congrès (parti indépendantiste indien) à la suite des propositions faites par Gandhi et Nehru, aout </a:t>
            </a:r>
            <a:r>
              <a:rPr b="1"/>
              <a:t>1942.</a:t>
            </a:r>
            <a:endParaRPr b="1"/>
          </a:p>
        </p:txBody>
      </p:sp>
      <p:pic>
        <p:nvPicPr>
          <p:cNvPr id="392" name="Image" descr="Image"/>
          <p:cNvPicPr>
            <a:picLocks noChangeAspect="1"/>
          </p:cNvPicPr>
          <p:nvPr/>
        </p:nvPicPr>
        <p:blipFill>
          <a:blip r:embed="rId2">
            <a:extLst/>
          </a:blip>
          <a:stretch>
            <a:fillRect/>
          </a:stretch>
        </p:blipFill>
        <p:spPr>
          <a:xfrm>
            <a:off x="6847878" y="6320094"/>
            <a:ext cx="9323252" cy="694916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La «  tactique du salami  », définie par le chef   du PC hongrois M. Rakosi :…"/>
          <p:cNvSpPr txBox="1"/>
          <p:nvPr/>
        </p:nvSpPr>
        <p:spPr>
          <a:xfrm>
            <a:off x="2011487" y="2587056"/>
            <a:ext cx="20361025" cy="5230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000">
                <a:solidFill>
                  <a:srgbClr val="000000"/>
                </a:solidFill>
                <a:latin typeface="Times New Roman"/>
                <a:ea typeface="Times New Roman"/>
                <a:cs typeface="Times New Roman"/>
                <a:sym typeface="Times New Roman"/>
              </a:defRPr>
            </a:pPr>
            <a:r>
              <a:t>La </a:t>
            </a:r>
            <a:r>
              <a:rPr b="1"/>
              <a:t>«  </a:t>
            </a:r>
            <a:r>
              <a:rPr b="1" i="1"/>
              <a:t>tactique du salami</a:t>
            </a:r>
            <a:r>
              <a:rPr b="1"/>
              <a:t>  »</a:t>
            </a:r>
            <a:r>
              <a:t>, définie par le chef   du PC hongrois M. Rakosi : </a:t>
            </a:r>
          </a:p>
          <a:p>
            <a:pPr algn="l" defTabSz="457200">
              <a:defRPr sz="5000">
                <a:solidFill>
                  <a:srgbClr val="000000"/>
                </a:solidFill>
                <a:latin typeface="Times New Roman"/>
                <a:ea typeface="Times New Roman"/>
                <a:cs typeface="Times New Roman"/>
                <a:sym typeface="Times New Roman"/>
              </a:defRPr>
            </a:pPr>
          </a:p>
          <a:p>
            <a:pPr algn="l" defTabSz="457200">
              <a:defRPr sz="5000">
                <a:solidFill>
                  <a:srgbClr val="000000"/>
                </a:solidFill>
                <a:latin typeface="Times New Roman"/>
                <a:ea typeface="Times New Roman"/>
                <a:cs typeface="Times New Roman"/>
                <a:sym typeface="Times New Roman"/>
              </a:defRPr>
            </a:pPr>
            <a:r>
              <a:t>il s'agit pour les communistes d'éliminer successivement toutes les forces qui lui sont hostiles (les autres partis, la presse critique, l'Église...), «  </a:t>
            </a:r>
            <a:r>
              <a:rPr i="1"/>
              <a:t>tranche après tranche, jusqu'à ce qu'il ne reste plus rien </a:t>
            </a:r>
            <a:r>
              <a:t>», et ainsi de s'imposer aux postes-clé. </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Image" descr="Image"/>
          <p:cNvPicPr>
            <a:picLocks noChangeAspect="1"/>
          </p:cNvPicPr>
          <p:nvPr/>
        </p:nvPicPr>
        <p:blipFill>
          <a:blip r:embed="rId2">
            <a:extLst/>
          </a:blip>
          <a:stretch>
            <a:fillRect/>
          </a:stretch>
        </p:blipFill>
        <p:spPr>
          <a:xfrm>
            <a:off x="2587315" y="0"/>
            <a:ext cx="1920937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Image" descr="Image"/>
          <p:cNvPicPr>
            <a:picLocks noChangeAspect="1"/>
          </p:cNvPicPr>
          <p:nvPr/>
        </p:nvPicPr>
        <p:blipFill>
          <a:blip r:embed="rId2">
            <a:extLst/>
          </a:blip>
          <a:stretch>
            <a:fillRect/>
          </a:stretch>
        </p:blipFill>
        <p:spPr>
          <a:xfrm>
            <a:off x="5145715" y="1488337"/>
            <a:ext cx="13138535" cy="10739326"/>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Texte"/>
          <p:cNvSpPr txBox="1"/>
          <p:nvPr/>
        </p:nvSpPr>
        <p:spPr>
          <a:xfrm>
            <a:off x="8126343" y="441953"/>
            <a:ext cx="8131314" cy="128320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defRPr b="1" sz="1600">
                <a:solidFill>
                  <a:srgbClr val="000000"/>
                </a:solidFill>
                <a:latin typeface="Cambria"/>
                <a:ea typeface="Cambria"/>
                <a:cs typeface="Cambria"/>
                <a:sym typeface="Cambria"/>
              </a:defRPr>
            </a:pPr>
            <a:endParaRPr b="0">
              <a:latin typeface="Times New Roman"/>
              <a:ea typeface="Times New Roman"/>
              <a:cs typeface="Times New Roman"/>
              <a:sym typeface="Times New Roman"/>
            </a:endParaRPr>
          </a:p>
        </p:txBody>
      </p:sp>
      <p:pic>
        <p:nvPicPr>
          <p:cNvPr id="399" name="61kHZnHkcIL.jpg" descr="61kHZnHkcIL.jpg"/>
          <p:cNvPicPr>
            <a:picLocks noChangeAspect="1"/>
          </p:cNvPicPr>
          <p:nvPr/>
        </p:nvPicPr>
        <p:blipFill>
          <a:blip r:embed="rId2">
            <a:extLst/>
          </a:blip>
          <a:stretch>
            <a:fillRect/>
          </a:stretch>
        </p:blipFill>
        <p:spPr>
          <a:xfrm>
            <a:off x="8126343" y="441953"/>
            <a:ext cx="7988312" cy="12424106"/>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Image" descr="Image"/>
          <p:cNvPicPr>
            <a:picLocks noChangeAspect="1"/>
          </p:cNvPicPr>
          <p:nvPr/>
        </p:nvPicPr>
        <p:blipFill>
          <a:blip r:embed="rId2">
            <a:extLst/>
          </a:blip>
          <a:stretch>
            <a:fillRect/>
          </a:stretch>
        </p:blipFill>
        <p:spPr>
          <a:xfrm>
            <a:off x="2185233" y="1459323"/>
            <a:ext cx="8509001" cy="6083301"/>
          </a:xfrm>
          <a:prstGeom prst="rect">
            <a:avLst/>
          </a:prstGeom>
          <a:ln w="12700">
            <a:miter lim="400000"/>
          </a:ln>
        </p:spPr>
      </p:pic>
      <p:sp>
        <p:nvSpPr>
          <p:cNvPr id="402" name="Messali Hadj…"/>
          <p:cNvSpPr txBox="1"/>
          <p:nvPr/>
        </p:nvSpPr>
        <p:spPr>
          <a:xfrm>
            <a:off x="12041901" y="1681989"/>
            <a:ext cx="9592420" cy="18218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6000">
                <a:solidFill>
                  <a:srgbClr val="000000"/>
                </a:solidFill>
                <a:latin typeface="Times New Roman"/>
                <a:ea typeface="Times New Roman"/>
                <a:cs typeface="Times New Roman"/>
                <a:sym typeface="Times New Roman"/>
              </a:defRPr>
            </a:pPr>
            <a:r>
              <a:t>Messali Hadj</a:t>
            </a:r>
            <a:endParaRPr b="0"/>
          </a:p>
          <a:p>
            <a:pPr algn="l" defTabSz="457200">
              <a:defRPr b="1" sz="6000">
                <a:solidFill>
                  <a:srgbClr val="000000"/>
                </a:solidFill>
                <a:latin typeface="Times New Roman"/>
                <a:ea typeface="Times New Roman"/>
                <a:cs typeface="Times New Roman"/>
                <a:sym typeface="Times New Roman"/>
              </a:defRPr>
            </a:pPr>
            <a:r>
              <a:rPr b="0"/>
              <a:t>leader indépendantiste algérien</a:t>
            </a:r>
          </a:p>
        </p:txBody>
      </p:sp>
      <p:sp>
        <p:nvSpPr>
          <p:cNvPr id="403" name="Déclaration en1939, dans El Ouma  : «  L'Afrique du Nord n'est rattachée à la France par aucun sentiment, si ce n'est par la haine que cent ans de colonisation ont créée dans nos cœurs  »."/>
          <p:cNvSpPr txBox="1"/>
          <p:nvPr/>
        </p:nvSpPr>
        <p:spPr>
          <a:xfrm>
            <a:off x="659616" y="8434069"/>
            <a:ext cx="23130570" cy="3021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5000">
                <a:solidFill>
                  <a:srgbClr val="000000"/>
                </a:solidFill>
                <a:latin typeface="Times New Roman"/>
                <a:ea typeface="Times New Roman"/>
                <a:cs typeface="Times New Roman"/>
                <a:sym typeface="Times New Roman"/>
              </a:defRPr>
            </a:pPr>
            <a:r>
              <a:rPr i="0"/>
              <a:t>Déclaration en1939, dans </a:t>
            </a:r>
            <a:r>
              <a:t>El Ouma</a:t>
            </a:r>
            <a:r>
              <a:rPr i="0"/>
              <a:t>  : </a:t>
            </a:r>
            <a:r>
              <a:t>«  L'Afrique du Nord n'est rattachée à la France par aucun sentiment, si ce n'est par la haine que cent ans de colonisation ont créée dans nos cœurs  »</a:t>
            </a:r>
            <a:r>
              <a:rPr i="0"/>
              <a:t>.</a:t>
            </a:r>
            <a:endParaRPr i="0"/>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ob_c72a95_se-tif.jpg" descr="ob_c72a95_se-tif.jpg"/>
          <p:cNvPicPr>
            <a:picLocks noChangeAspect="1"/>
          </p:cNvPicPr>
          <p:nvPr/>
        </p:nvPicPr>
        <p:blipFill>
          <a:blip r:embed="rId2">
            <a:extLst/>
          </a:blip>
          <a:stretch>
            <a:fillRect/>
          </a:stretch>
        </p:blipFill>
        <p:spPr>
          <a:xfrm>
            <a:off x="12760523" y="3376890"/>
            <a:ext cx="8608265" cy="7612579"/>
          </a:xfrm>
          <a:prstGeom prst="rect">
            <a:avLst/>
          </a:prstGeom>
          <a:ln w="12700">
            <a:miter lim="400000"/>
          </a:ln>
        </p:spPr>
      </p:pic>
      <p:pic>
        <p:nvPicPr>
          <p:cNvPr id="406" name="LES-MASSACRES-DE-SETIF-UN-CERTAIN-8-MAI-1945-AFFICHE.jpg" descr="LES-MASSACRES-DE-SETIF-UN-CERTAIN-8-MAI-1945-AFFICHE.jpg"/>
          <p:cNvPicPr>
            <a:picLocks noChangeAspect="1"/>
          </p:cNvPicPr>
          <p:nvPr/>
        </p:nvPicPr>
        <p:blipFill>
          <a:blip r:embed="rId3">
            <a:extLst/>
          </a:blip>
          <a:stretch>
            <a:fillRect/>
          </a:stretch>
        </p:blipFill>
        <p:spPr>
          <a:xfrm>
            <a:off x="3201839" y="486657"/>
            <a:ext cx="9228286" cy="12742686"/>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Image 1" descr="Image 1"/>
          <p:cNvPicPr>
            <a:picLocks noChangeAspect="1"/>
          </p:cNvPicPr>
          <p:nvPr/>
        </p:nvPicPr>
        <p:blipFill>
          <a:blip r:embed="rId2">
            <a:extLst/>
          </a:blip>
          <a:stretch>
            <a:fillRect/>
          </a:stretch>
        </p:blipFill>
        <p:spPr>
          <a:xfrm>
            <a:off x="3048000" y="1371600"/>
            <a:ext cx="18288000" cy="10972800"/>
          </a:xfrm>
          <a:prstGeom prst="rect">
            <a:avLst/>
          </a:prstGeom>
          <a:ln w="12700">
            <a:miter lim="400000"/>
          </a:ln>
        </p:spPr>
      </p:pic>
      <p:sp>
        <p:nvSpPr>
          <p:cNvPr id="409" name="ZoneTexte 3"/>
          <p:cNvSpPr txBox="1"/>
          <p:nvPr/>
        </p:nvSpPr>
        <p:spPr>
          <a:xfrm>
            <a:off x="6741621" y="184728"/>
            <a:ext cx="8073997" cy="1046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5600">
                <a:solidFill>
                  <a:srgbClr val="000000"/>
                </a:solidFill>
                <a:latin typeface="Calibri"/>
                <a:ea typeface="Calibri"/>
                <a:cs typeface="Calibri"/>
                <a:sym typeface="Calibri"/>
              </a:defRPr>
            </a:lvl1pPr>
          </a:lstStyle>
          <a:p>
            <a:pPr/>
            <a:r>
              <a:t>La conférence d’Anfa, 1943</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1" name="Image 1" descr="Image 1"/>
          <p:cNvPicPr>
            <a:picLocks noChangeAspect="1"/>
          </p:cNvPicPr>
          <p:nvPr/>
        </p:nvPicPr>
        <p:blipFill>
          <a:blip r:embed="rId2">
            <a:extLst/>
          </a:blip>
          <a:stretch>
            <a:fillRect/>
          </a:stretch>
        </p:blipFill>
        <p:spPr>
          <a:xfrm>
            <a:off x="6477000" y="2565400"/>
            <a:ext cx="11430000" cy="8559800"/>
          </a:xfrm>
          <a:prstGeom prst="rect">
            <a:avLst/>
          </a:prstGeom>
          <a:ln w="12700">
            <a:miter lim="400000"/>
          </a:ln>
        </p:spPr>
      </p:pic>
      <p:sp>
        <p:nvSpPr>
          <p:cNvPr id="412" name="ZoneTexte 2"/>
          <p:cNvSpPr txBox="1"/>
          <p:nvPr/>
        </p:nvSpPr>
        <p:spPr>
          <a:xfrm>
            <a:off x="183803" y="-1"/>
            <a:ext cx="24804382" cy="1046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b="1" sz="5600">
                <a:solidFill>
                  <a:srgbClr val="000000"/>
                </a:solidFill>
                <a:latin typeface="Calibri"/>
                <a:ea typeface="Calibri"/>
                <a:cs typeface="Calibri"/>
                <a:sym typeface="Calibri"/>
              </a:defRPr>
            </a:lvl1pPr>
          </a:lstStyle>
          <a:p>
            <a:pPr/>
            <a:r>
              <a:t>Habib BOURGUIBA, bain de foule à Bizerte en 1952.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