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spTree>
      <p:nvGrpSpPr>
        <p:cNvPr id="1" name=""/>
        <p:cNvGrpSpPr/>
        <p:nvPr/>
      </p:nvGrpSpPr>
      <p:grpSpPr>
        <a:xfrm>
          <a:off x="0" y="0"/>
          <a:ext cx="0" cy="0"/>
          <a:chOff x="0" y="0"/>
          <a:chExt cx="0" cy="0"/>
        </a:xfrm>
      </p:grpSpPr>
      <p:sp>
        <p:nvSpPr>
          <p:cNvPr id="11" name="Texte niveau 1…"/>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Auteur et date</a:t>
            </a:r>
          </a:p>
          <a:p>
            <a:pPr lvl="1"/>
            <a:r>
              <a:t/>
            </a:r>
          </a:p>
          <a:p>
            <a:pPr lvl="2"/>
            <a:r>
              <a:t/>
            </a:r>
          </a:p>
          <a:p>
            <a:pPr lvl="3"/>
            <a:r>
              <a:t/>
            </a:r>
          </a:p>
          <a:p>
            <a:pPr lvl="4"/>
            <a:r>
              <a:t/>
            </a:r>
          </a:p>
        </p:txBody>
      </p:sp>
      <p:sp>
        <p:nvSpPr>
          <p:cNvPr id="12" name="Titre de la présentation"/>
          <p:cNvSpPr txBox="1"/>
          <p:nvPr>
            <p:ph type="title" hasCustomPrompt="1"/>
          </p:nvPr>
        </p:nvSpPr>
        <p:spPr>
          <a:xfrm>
            <a:off x="1206496" y="2574991"/>
            <a:ext cx="21971005" cy="4648202"/>
          </a:xfrm>
          <a:prstGeom prst="rect">
            <a:avLst/>
          </a:prstGeom>
        </p:spPr>
        <p:txBody>
          <a:bodyPr anchor="b"/>
          <a:lstStyle>
            <a:lvl1pPr>
              <a:defRPr spc="-232" sz="11600"/>
            </a:lvl1pPr>
          </a:lstStyle>
          <a:p>
            <a:pPr/>
            <a:r>
              <a:t>Titre de la présentation</a:t>
            </a:r>
          </a:p>
        </p:txBody>
      </p:sp>
      <p:sp>
        <p:nvSpPr>
          <p:cNvPr id="13" name="Texte niveau 1…"/>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Sous-titre de la présentation</a:t>
            </a:r>
          </a:p>
        </p:txBody>
      </p:sp>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spTree>
      <p:nvGrpSpPr>
        <p:cNvPr id="1" name=""/>
        <p:cNvGrpSpPr/>
        <p:nvPr/>
      </p:nvGrpSpPr>
      <p:grpSpPr>
        <a:xfrm>
          <a:off x="0" y="0"/>
          <a:ext cx="0" cy="0"/>
          <a:chOff x="0" y="0"/>
          <a:chExt cx="0" cy="0"/>
        </a:xfrm>
      </p:grpSpPr>
      <p:sp>
        <p:nvSpPr>
          <p:cNvPr id="98" name="Texte niveau 1…"/>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Déclaration</a:t>
            </a:r>
          </a:p>
          <a:p>
            <a:pPr lvl="1"/>
            <a:r>
              <a:t/>
            </a:r>
          </a:p>
          <a:p>
            <a:pPr lvl="2"/>
            <a:r>
              <a:t/>
            </a:r>
          </a:p>
          <a:p>
            <a:pPr lvl="3"/>
            <a:r>
              <a:t/>
            </a:r>
          </a:p>
          <a:p>
            <a:pPr lvl="4"/>
            <a:r>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it important">
    <p:spTree>
      <p:nvGrpSpPr>
        <p:cNvPr id="1" name=""/>
        <p:cNvGrpSpPr/>
        <p:nvPr/>
      </p:nvGrpSpPr>
      <p:grpSpPr>
        <a:xfrm>
          <a:off x="0" y="0"/>
          <a:ext cx="0" cy="0"/>
          <a:chOff x="0" y="0"/>
          <a:chExt cx="0" cy="0"/>
        </a:xfrm>
      </p:grpSpPr>
      <p:sp>
        <p:nvSpPr>
          <p:cNvPr id="106" name="Texte niveau 1…"/>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Données clés"/>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Données clés</a:t>
            </a:r>
          </a:p>
        </p:txBody>
      </p:sp>
      <p:sp>
        <p:nvSpPr>
          <p:cNvPr id="10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115" name="Texte niveau 1…"/>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Texte niveau 1…"/>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 Citation notable »</a:t>
            </a:r>
          </a:p>
        </p:txBody>
      </p:sp>
      <p:sp>
        <p:nvSpPr>
          <p:cNvPr id="1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124" name="Bol de salade avec du riz frit, des œufs durs et des baguettes"/>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25" name="Bol avec des beignets de saumon, de la salade et du houmous "/>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26" name="Bol de pâtes pappardelle avec du beurre maître d’hôtel, des noisettes grillées et des lamelles de parmesan"/>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2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l de salade avec du riz frit, des œufs durs et des baguettes"/>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35"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4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apositive de titre">
    <p:spTree>
      <p:nvGrpSpPr>
        <p:cNvPr id="1" name=""/>
        <p:cNvGrpSpPr/>
        <p:nvPr/>
      </p:nvGrpSpPr>
      <p:grpSpPr>
        <a:xfrm>
          <a:off x="0" y="0"/>
          <a:ext cx="0" cy="0"/>
          <a:chOff x="0" y="0"/>
          <a:chExt cx="0" cy="0"/>
        </a:xfrm>
      </p:grpSpPr>
      <p:sp>
        <p:nvSpPr>
          <p:cNvPr id="149" name="Texte du titre"/>
          <p:cNvSpPr txBox="1"/>
          <p:nvPr>
            <p:ph type="title"/>
          </p:nvPr>
        </p:nvSpPr>
        <p:spPr>
          <a:xfrm>
            <a:off x="3048000" y="2244725"/>
            <a:ext cx="18288000" cy="4775202"/>
          </a:xfrm>
          <a:prstGeom prst="rect">
            <a:avLst/>
          </a:prstGeom>
        </p:spPr>
        <p:txBody>
          <a:bodyPr lIns="91438" tIns="91438" rIns="91438" bIns="91438" anchor="b"/>
          <a:lstStyle>
            <a:lvl1pPr algn="ctr" defTabSz="1828800">
              <a:lnSpc>
                <a:spcPct val="90000"/>
              </a:lnSpc>
              <a:defRPr b="0" spc="0" sz="12000">
                <a:latin typeface="Calibri"/>
                <a:ea typeface="Calibri"/>
                <a:cs typeface="Calibri"/>
                <a:sym typeface="Calibri"/>
              </a:defRPr>
            </a:lvl1pPr>
          </a:lstStyle>
          <a:p>
            <a:pPr/>
            <a:r>
              <a:t>Texte du titre</a:t>
            </a:r>
          </a:p>
        </p:txBody>
      </p:sp>
      <p:sp>
        <p:nvSpPr>
          <p:cNvPr id="150" name="Texte niveau 1…"/>
          <p:cNvSpPr txBox="1"/>
          <p:nvPr>
            <p:ph type="body" sz="quarter" idx="1"/>
          </p:nvPr>
        </p:nvSpPr>
        <p:spPr>
          <a:xfrm>
            <a:off x="3048000" y="7204075"/>
            <a:ext cx="18288000" cy="3311525"/>
          </a:xfrm>
          <a:prstGeom prst="rect">
            <a:avLst/>
          </a:prstGeom>
        </p:spPr>
        <p:txBody>
          <a:bodyPr lIns="91438" tIns="91438" rIns="91438" bIns="91438" numCol="1" spcCol="38100"/>
          <a:lstStyle>
            <a:lvl1pPr marL="0" indent="0" algn="ctr" defTabSz="1828800">
              <a:spcBef>
                <a:spcPts val="2000"/>
              </a:spcBef>
              <a:buSzTx/>
              <a:buNone/>
              <a:defRPr>
                <a:latin typeface="Calibri"/>
                <a:ea typeface="Calibri"/>
                <a:cs typeface="Calibri"/>
                <a:sym typeface="Calibri"/>
              </a:defRPr>
            </a:lvl1pPr>
            <a:lvl2pPr marL="0" indent="0" algn="ctr" defTabSz="1828800">
              <a:spcBef>
                <a:spcPts val="2000"/>
              </a:spcBef>
              <a:buSzTx/>
              <a:buNone/>
              <a:defRPr>
                <a:latin typeface="Calibri"/>
                <a:ea typeface="Calibri"/>
                <a:cs typeface="Calibri"/>
                <a:sym typeface="Calibri"/>
              </a:defRPr>
            </a:lvl2pPr>
            <a:lvl3pPr marL="0" indent="0" algn="ctr" defTabSz="1828800">
              <a:spcBef>
                <a:spcPts val="2000"/>
              </a:spcBef>
              <a:buSzTx/>
              <a:buNone/>
              <a:defRPr>
                <a:latin typeface="Calibri"/>
                <a:ea typeface="Calibri"/>
                <a:cs typeface="Calibri"/>
                <a:sym typeface="Calibri"/>
              </a:defRPr>
            </a:lvl3pPr>
            <a:lvl4pPr marL="0" indent="0" algn="ctr" defTabSz="1828800">
              <a:spcBef>
                <a:spcPts val="2000"/>
              </a:spcBef>
              <a:buSzTx/>
              <a:buNone/>
              <a:defRPr>
                <a:latin typeface="Calibri"/>
                <a:ea typeface="Calibri"/>
                <a:cs typeface="Calibri"/>
                <a:sym typeface="Calibri"/>
              </a:defRPr>
            </a:lvl4pPr>
            <a:lvl5pPr marL="0" indent="0" algn="ctr" defTabSz="1828800">
              <a:spcBef>
                <a:spcPts val="2000"/>
              </a:spcBef>
              <a:buSzTx/>
              <a:buNone/>
              <a:defRPr>
                <a:latin typeface="Calibri"/>
                <a:ea typeface="Calibri"/>
                <a:cs typeface="Calibri"/>
                <a:sym typeface="Calibri"/>
              </a:defRPr>
            </a:lvl5pPr>
          </a:lstStyle>
          <a:p>
            <a:pPr/>
            <a:r>
              <a:t>Texte niveau 1</a:t>
            </a:r>
          </a:p>
          <a:p>
            <a:pPr lvl="1"/>
            <a:r>
              <a:t>Texte niveau 2</a:t>
            </a:r>
          </a:p>
          <a:p>
            <a:pPr lvl="2"/>
            <a:r>
              <a:t>Texte niveau 3</a:t>
            </a:r>
          </a:p>
          <a:p>
            <a:pPr lvl="3"/>
            <a:r>
              <a:t>Texte niveau 4</a:t>
            </a:r>
          </a:p>
          <a:p>
            <a:pPr lvl="4"/>
            <a:r>
              <a:t>Texte niveau 5</a:t>
            </a:r>
          </a:p>
        </p:txBody>
      </p:sp>
      <p:sp>
        <p:nvSpPr>
          <p:cNvPr id="151" name="Numéro de diapositive"/>
          <p:cNvSpPr txBox="1"/>
          <p:nvPr>
            <p:ph type="sldNum" sz="quarter" idx="2"/>
          </p:nvPr>
        </p:nvSpPr>
        <p:spPr>
          <a:xfrm>
            <a:off x="22203054" y="12802235"/>
            <a:ext cx="504546" cy="551179"/>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hoto">
    <p:spTree>
      <p:nvGrpSpPr>
        <p:cNvPr id="1" name=""/>
        <p:cNvGrpSpPr/>
        <p:nvPr/>
      </p:nvGrpSpPr>
      <p:grpSpPr>
        <a:xfrm>
          <a:off x="0" y="0"/>
          <a:ext cx="0" cy="0"/>
          <a:chOff x="0" y="0"/>
          <a:chExt cx="0" cy="0"/>
        </a:xfrm>
      </p:grpSpPr>
      <p:sp>
        <p:nvSpPr>
          <p:cNvPr id="21" name="Avocats et citrons verts"/>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Titre de la présentation"/>
          <p:cNvSpPr txBox="1"/>
          <p:nvPr>
            <p:ph type="title" hasCustomPrompt="1"/>
          </p:nvPr>
        </p:nvSpPr>
        <p:spPr>
          <a:xfrm>
            <a:off x="1206500" y="7124700"/>
            <a:ext cx="21971000" cy="4648200"/>
          </a:xfrm>
          <a:prstGeom prst="rect">
            <a:avLst/>
          </a:prstGeom>
        </p:spPr>
        <p:txBody>
          <a:bodyPr anchor="b"/>
          <a:lstStyle>
            <a:lvl1pPr>
              <a:defRPr spc="-232" sz="11600"/>
            </a:lvl1pPr>
          </a:lstStyle>
          <a:p>
            <a:pPr/>
            <a:r>
              <a:t>Titre de la présentation</a:t>
            </a:r>
          </a:p>
        </p:txBody>
      </p:sp>
      <p:sp>
        <p:nvSpPr>
          <p:cNvPr id="23" name="Texte niveau 1…"/>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Auteur et date</a:t>
            </a:r>
          </a:p>
          <a:p>
            <a:pPr lvl="1"/>
            <a:r>
              <a:t/>
            </a:r>
          </a:p>
          <a:p>
            <a:pPr lvl="2"/>
            <a:r>
              <a:t/>
            </a:r>
          </a:p>
          <a:p>
            <a:pPr lvl="3"/>
            <a:r>
              <a:t/>
            </a:r>
          </a:p>
          <a:p>
            <a:pPr lvl="4"/>
            <a:r>
              <a:t/>
            </a:r>
          </a:p>
        </p:txBody>
      </p:sp>
      <p:sp>
        <p:nvSpPr>
          <p:cNvPr id="24" name="Texte niveau 1…"/>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Sous-titre de la présentation</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tre titre et photo">
    <p:spTree>
      <p:nvGrpSpPr>
        <p:cNvPr id="1" name=""/>
        <p:cNvGrpSpPr/>
        <p:nvPr/>
      </p:nvGrpSpPr>
      <p:grpSpPr>
        <a:xfrm>
          <a:off x="0" y="0"/>
          <a:ext cx="0" cy="0"/>
          <a:chOff x="0" y="0"/>
          <a:chExt cx="0" cy="0"/>
        </a:xfrm>
      </p:grpSpPr>
      <p:sp>
        <p:nvSpPr>
          <p:cNvPr id="32" name="Bol avec des beignets de saumon, de la salade et du houmous"/>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Titre de diapositive"/>
          <p:cNvSpPr txBox="1"/>
          <p:nvPr>
            <p:ph type="title" hasCustomPrompt="1"/>
          </p:nvPr>
        </p:nvSpPr>
        <p:spPr>
          <a:xfrm>
            <a:off x="1206500" y="1270000"/>
            <a:ext cx="9779000" cy="5882274"/>
          </a:xfrm>
          <a:prstGeom prst="rect">
            <a:avLst/>
          </a:prstGeom>
        </p:spPr>
        <p:txBody>
          <a:bodyPr anchor="b"/>
          <a:lstStyle/>
          <a:p>
            <a:pPr/>
            <a:r>
              <a:t>Titre de diapositive</a:t>
            </a:r>
          </a:p>
        </p:txBody>
      </p:sp>
      <p:sp>
        <p:nvSpPr>
          <p:cNvPr id="34" name="Texte niveau 1…"/>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Sous-titre de diapositive</a:t>
            </a:r>
          </a:p>
          <a:p>
            <a:pPr lvl="1"/>
            <a:r>
              <a:t/>
            </a:r>
          </a:p>
          <a:p>
            <a:pPr lvl="2"/>
            <a:r>
              <a:t/>
            </a:r>
          </a:p>
          <a:p>
            <a:pPr lvl="3"/>
            <a:r>
              <a:t/>
            </a:r>
          </a:p>
          <a:p>
            <a:pPr lvl="4"/>
            <a:r>
              <a:t/>
            </a:r>
          </a:p>
        </p:txBody>
      </p:sp>
      <p:sp>
        <p:nvSpPr>
          <p:cNvPr id="35"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2" name="Titre de diapositive"/>
          <p:cNvSpPr txBox="1"/>
          <p:nvPr>
            <p:ph type="title" hasCustomPrompt="1"/>
          </p:nvPr>
        </p:nvSpPr>
        <p:spPr>
          <a:xfrm>
            <a:off x="1206500" y="1079500"/>
            <a:ext cx="21971000" cy="1433164"/>
          </a:xfrm>
          <a:prstGeom prst="rect">
            <a:avLst/>
          </a:prstGeom>
        </p:spPr>
        <p:txBody>
          <a:bodyPr/>
          <a:lstStyle/>
          <a:p>
            <a:pPr/>
            <a:r>
              <a:t>Titre de diapositive</a:t>
            </a:r>
          </a:p>
        </p:txBody>
      </p:sp>
      <p:sp>
        <p:nvSpPr>
          <p:cNvPr id="43" name="Texte niveau 1…"/>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Sous-titre de diapositive</a:t>
            </a:r>
          </a:p>
          <a:p>
            <a:pPr lvl="1"/>
            <a:r>
              <a:t/>
            </a:r>
          </a:p>
          <a:p>
            <a:pPr lvl="2"/>
            <a:r>
              <a:t/>
            </a:r>
          </a:p>
          <a:p>
            <a:pPr lvl="3"/>
            <a:r>
              <a:t/>
            </a:r>
          </a:p>
          <a:p>
            <a:pPr lvl="4"/>
            <a:r>
              <a:t/>
            </a:r>
          </a:p>
        </p:txBody>
      </p:sp>
      <p:sp>
        <p:nvSpPr>
          <p:cNvPr id="44" name="Texte niveau 1…"/>
          <p:cNvSpPr txBox="1"/>
          <p:nvPr>
            <p:ph type="body" idx="21" hasCustomPrompt="1"/>
          </p:nvPr>
        </p:nvSpPr>
        <p:spPr>
          <a:prstGeom prst="rect">
            <a:avLst/>
          </a:prstGeom>
        </p:spPr>
        <p:txBody>
          <a:bodyPr numCol="1" spcCol="38100"/>
          <a:lstStyle/>
          <a:p>
            <a:pPr/>
            <a:r>
              <a:t>Texte de puce de diapositive</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2"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0" name="Texte niveau 1…"/>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Sous-titre de diapositive</a:t>
            </a:r>
          </a:p>
          <a:p>
            <a:pPr lvl="1"/>
            <a:r>
              <a:t/>
            </a:r>
          </a:p>
          <a:p>
            <a:pPr lvl="2"/>
            <a:r>
              <a:t/>
            </a:r>
          </a:p>
          <a:p>
            <a:pPr lvl="3"/>
            <a:r>
              <a:t/>
            </a:r>
          </a:p>
          <a:p>
            <a:pPr lvl="4"/>
            <a:r>
              <a:t/>
            </a:r>
          </a:p>
        </p:txBody>
      </p:sp>
      <p:sp>
        <p:nvSpPr>
          <p:cNvPr id="61" name="Texte niveau 1…"/>
          <p:cNvSpPr txBox="1"/>
          <p:nvPr>
            <p:ph type="body" sz="half" idx="21" hasCustomPrompt="1"/>
          </p:nvPr>
        </p:nvSpPr>
        <p:spPr>
          <a:xfrm>
            <a:off x="1206500" y="4248503"/>
            <a:ext cx="9779000" cy="8256631"/>
          </a:xfrm>
          <a:prstGeom prst="rect">
            <a:avLst/>
          </a:prstGeom>
        </p:spPr>
        <p:txBody>
          <a:bodyPr numCol="1" spcCol="38100"/>
          <a:lstStyle/>
          <a:p>
            <a:pPr/>
            <a:r>
              <a:t>Texte de puce de diapositive</a:t>
            </a:r>
          </a:p>
        </p:txBody>
      </p:sp>
      <p:sp>
        <p:nvSpPr>
          <p:cNvPr id="62" name="Bol de pâtes pappardelle avec du beurre maître d’hôtel, des noisettes grillées et des lamelles de parmesan"/>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Titre de diapositive"/>
          <p:cNvSpPr txBox="1"/>
          <p:nvPr>
            <p:ph type="title" hasCustomPrompt="1"/>
          </p:nvPr>
        </p:nvSpPr>
        <p:spPr>
          <a:xfrm>
            <a:off x="1206500" y="1079500"/>
            <a:ext cx="9779000" cy="1435100"/>
          </a:xfrm>
          <a:prstGeom prst="rect">
            <a:avLst/>
          </a:prstGeom>
        </p:spPr>
        <p:txBody>
          <a:bodyPr/>
          <a:lstStyle/>
          <a:p>
            <a:pPr/>
            <a:r>
              <a:t>Titre de diapositive</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re de section"/>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Titre de section</a:t>
            </a:r>
          </a:p>
        </p:txBody>
      </p:sp>
      <p:sp>
        <p:nvSpPr>
          <p:cNvPr id="72"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79" name="Titre de diapositive"/>
          <p:cNvSpPr txBox="1"/>
          <p:nvPr>
            <p:ph type="title" hasCustomPrompt="1"/>
          </p:nvPr>
        </p:nvSpPr>
        <p:spPr>
          <a:xfrm>
            <a:off x="1206500" y="1079500"/>
            <a:ext cx="21971000" cy="1434950"/>
          </a:xfrm>
          <a:prstGeom prst="rect">
            <a:avLst/>
          </a:prstGeom>
        </p:spPr>
        <p:txBody>
          <a:bodyPr/>
          <a:lstStyle/>
          <a:p>
            <a:pPr/>
            <a:r>
              <a:t>Titre de diapositive</a:t>
            </a:r>
          </a:p>
        </p:txBody>
      </p:sp>
      <p:sp>
        <p:nvSpPr>
          <p:cNvPr id="80" name="Texte niveau 1…"/>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Sous-titre de diapositive</a:t>
            </a:r>
          </a:p>
          <a:p>
            <a:pPr lvl="1"/>
            <a:r>
              <a:t/>
            </a:r>
          </a:p>
          <a:p>
            <a:pPr lvl="2"/>
            <a:r>
              <a:t/>
            </a:r>
          </a:p>
          <a:p>
            <a:pPr lvl="3"/>
            <a:r>
              <a:t/>
            </a:r>
          </a:p>
          <a:p>
            <a:pPr lvl="4"/>
            <a:r>
              <a:t/>
            </a:r>
          </a:p>
        </p:txBody>
      </p:sp>
      <p:sp>
        <p:nvSpPr>
          <p:cNvPr id="8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spTree>
      <p:nvGrpSpPr>
        <p:cNvPr id="1" name=""/>
        <p:cNvGrpSpPr/>
        <p:nvPr/>
      </p:nvGrpSpPr>
      <p:grpSpPr>
        <a:xfrm>
          <a:off x="0" y="0"/>
          <a:ext cx="0" cy="0"/>
          <a:chOff x="0" y="0"/>
          <a:chExt cx="0" cy="0"/>
        </a:xfrm>
      </p:grpSpPr>
      <p:sp>
        <p:nvSpPr>
          <p:cNvPr id="88" name="Titre de l’ordre du jour"/>
          <p:cNvSpPr txBox="1"/>
          <p:nvPr>
            <p:ph type="title" hasCustomPrompt="1"/>
          </p:nvPr>
        </p:nvSpPr>
        <p:spPr>
          <a:xfrm>
            <a:off x="1206500" y="1079500"/>
            <a:ext cx="21971000" cy="1435100"/>
          </a:xfrm>
          <a:prstGeom prst="rect">
            <a:avLst/>
          </a:prstGeom>
        </p:spPr>
        <p:txBody>
          <a:bodyPr/>
          <a:lstStyle/>
          <a:p>
            <a:pPr/>
            <a:r>
              <a:t>Titre de l’ordre du jour</a:t>
            </a:r>
          </a:p>
        </p:txBody>
      </p:sp>
      <p:sp>
        <p:nvSpPr>
          <p:cNvPr id="89" name="Texte niveau 1…"/>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Sous-titre de l’ordre du jour</a:t>
            </a:r>
          </a:p>
          <a:p>
            <a:pPr lvl="1"/>
            <a:r>
              <a:t/>
            </a:r>
          </a:p>
          <a:p>
            <a:pPr lvl="2"/>
            <a:r>
              <a:t/>
            </a:r>
          </a:p>
          <a:p>
            <a:pPr lvl="3"/>
            <a:r>
              <a:t/>
            </a:r>
          </a:p>
          <a:p>
            <a:pPr lvl="4"/>
            <a:r>
              <a:t/>
            </a:r>
          </a:p>
        </p:txBody>
      </p:sp>
      <p:sp>
        <p:nvSpPr>
          <p:cNvPr id="90" name="Texte niveau 1…"/>
          <p:cNvSpPr txBox="1"/>
          <p:nvPr>
            <p:ph type="body" idx="21" hasCustomPrompt="1"/>
          </p:nvPr>
        </p:nvSpPr>
        <p:spPr>
          <a:prstGeom prst="rect">
            <a:avLst/>
          </a:prstGeom>
        </p:spPr>
        <p:txBody>
          <a:bodyPr numCol="1" spcCol="38100"/>
          <a:lstStyle>
            <a:lvl1pPr marL="0" indent="0" defTabSz="825500">
              <a:lnSpc>
                <a:spcPct val="100000"/>
              </a:lnSpc>
              <a:spcBef>
                <a:spcPts val="1800"/>
              </a:spcBef>
              <a:buSzTx/>
              <a:buNone/>
              <a:defRPr spc="-99" sz="5500"/>
            </a:lvl1pPr>
          </a:lstStyle>
          <a:p>
            <a:pPr/>
            <a:r>
              <a:t>Rubriques de l’ordre du jour</a:t>
            </a:r>
          </a:p>
        </p:txBody>
      </p:sp>
      <p:sp>
        <p:nvSpPr>
          <p:cNvPr id="9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e niveau 1…"/>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Texte de puce de diapositive</a:t>
            </a:r>
          </a:p>
          <a:p>
            <a:pPr lvl="1"/>
            <a:r>
              <a:t/>
            </a:r>
          </a:p>
          <a:p>
            <a:pPr lvl="2"/>
            <a:r>
              <a:t/>
            </a:r>
          </a:p>
          <a:p>
            <a:pPr lvl="3"/>
            <a:r>
              <a:t/>
            </a:r>
          </a:p>
          <a:p>
            <a:pPr lvl="4"/>
            <a:r>
              <a:t/>
            </a:r>
          </a:p>
        </p:txBody>
      </p:sp>
      <p:sp>
        <p:nvSpPr>
          <p:cNvPr id="3" name="Texte du titre"/>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du titre</a:t>
            </a:r>
          </a:p>
        </p:txBody>
      </p:sp>
      <p:sp>
        <p:nvSpPr>
          <p:cNvPr id="4" name="Numéro de diapositive"/>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1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tif"/><Relationship Id="rId3" Type="http://schemas.openxmlformats.org/officeDocument/2006/relationships/image" Target="../media/image18.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tif"/><Relationship Id="rId3" Type="http://schemas.openxmlformats.org/officeDocument/2006/relationships/image" Target="../media/image2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tif"/><Relationship Id="rId3" Type="http://schemas.openxmlformats.org/officeDocument/2006/relationships/image" Target="../media/image25.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tif"/><Relationship Id="rId3" Type="http://schemas.openxmlformats.org/officeDocument/2006/relationships/image" Target="../media/image27.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tif"/><Relationship Id="rId3" Type="http://schemas.openxmlformats.org/officeDocument/2006/relationships/image" Target="../media/image31.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tif"/><Relationship Id="rId3" Type="http://schemas.openxmlformats.org/officeDocument/2006/relationships/image" Target="../media/image3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tif"/><Relationship Id="rId3" Type="http://schemas.openxmlformats.org/officeDocument/2006/relationships/image" Target="../media/image36.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tif"/><Relationship Id="rId3" Type="http://schemas.openxmlformats.org/officeDocument/2006/relationships/image" Target="../media/image38.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tif"/><Relationship Id="rId3" Type="http://schemas.openxmlformats.org/officeDocument/2006/relationships/image" Target="../media/image40.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tif"/><Relationship Id="rId3" Type="http://schemas.openxmlformats.org/officeDocument/2006/relationships/image" Target="../media/image48.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tif"/><Relationship Id="rId3" Type="http://schemas.openxmlformats.org/officeDocument/2006/relationships/image" Target="../media/image50.tif"/><Relationship Id="rId4" Type="http://schemas.openxmlformats.org/officeDocument/2006/relationships/image" Target="../media/image51.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tif"/><Relationship Id="rId3" Type="http://schemas.openxmlformats.org/officeDocument/2006/relationships/image" Target="../media/image53.tif"/><Relationship Id="rId4" Type="http://schemas.openxmlformats.org/officeDocument/2006/relationships/image" Target="../media/image54.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5.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6.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7.tif"/></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9.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0.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7.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3.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65.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6.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 Id="rId3" Type="http://schemas.openxmlformats.org/officeDocument/2006/relationships/image" Target="../media/image10.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Introduction à la géopolitique"/>
          <p:cNvSpPr txBox="1"/>
          <p:nvPr/>
        </p:nvSpPr>
        <p:spPr>
          <a:xfrm>
            <a:off x="7304633" y="6385235"/>
            <a:ext cx="9774734" cy="945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6000">
                <a:solidFill>
                  <a:srgbClr val="000000"/>
                </a:solidFill>
                <a:latin typeface="Times New Roman"/>
                <a:ea typeface="Times New Roman"/>
                <a:cs typeface="Times New Roman"/>
                <a:sym typeface="Times New Roman"/>
              </a:defRPr>
            </a:lvl1pPr>
          </a:lstStyle>
          <a:p>
            <a:pPr/>
            <a:r>
              <a:t>Introduction à la géopolitique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89" name="ZoneTexte 2"/>
          <p:cNvSpPr txBox="1"/>
          <p:nvPr/>
        </p:nvSpPr>
        <p:spPr>
          <a:xfrm>
            <a:off x="16276477" y="12252500"/>
            <a:ext cx="6164134" cy="7416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l" defTabSz="1828800">
              <a:defRPr b="1" sz="3600" u="sng">
                <a:solidFill>
                  <a:srgbClr val="000000"/>
                </a:solidFill>
                <a:latin typeface="Calibri"/>
                <a:ea typeface="Calibri"/>
                <a:cs typeface="Calibri"/>
                <a:sym typeface="Calibri"/>
              </a:defRPr>
            </a:pPr>
            <a:r>
              <a:t>Source</a:t>
            </a:r>
            <a:r>
              <a:rPr u="none"/>
              <a:t> : </a:t>
            </a:r>
            <a:r>
              <a:rPr i="1" u="none"/>
              <a:t>Le Dessous des Cartes</a:t>
            </a:r>
          </a:p>
        </p:txBody>
      </p:sp>
      <p:sp>
        <p:nvSpPr>
          <p:cNvPr id="190" name="ZoneTexte 3"/>
          <p:cNvSpPr txBox="1"/>
          <p:nvPr/>
        </p:nvSpPr>
        <p:spPr>
          <a:xfrm>
            <a:off x="7289641" y="12163600"/>
            <a:ext cx="12899333" cy="9321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1828800">
              <a:defRPr b="1" sz="4800">
                <a:solidFill>
                  <a:srgbClr val="000000"/>
                </a:solidFill>
                <a:latin typeface="Calibri"/>
                <a:ea typeface="Calibri"/>
                <a:cs typeface="Calibri"/>
                <a:sym typeface="Calibri"/>
              </a:defRPr>
            </a:lvl1pPr>
          </a:lstStyle>
          <a:p>
            <a:pPr/>
            <a:r>
              <a:t>Le « collier de perles chinois »</a:t>
            </a:r>
          </a:p>
        </p:txBody>
      </p:sp>
      <p:pic>
        <p:nvPicPr>
          <p:cNvPr id="191" name="Image 4" descr="Image 4"/>
          <p:cNvPicPr>
            <a:picLocks noChangeAspect="1"/>
          </p:cNvPicPr>
          <p:nvPr/>
        </p:nvPicPr>
        <p:blipFill>
          <a:blip r:embed="rId3">
            <a:extLst/>
          </a:blip>
          <a:stretch>
            <a:fillRect/>
          </a:stretch>
        </p:blipFill>
        <p:spPr>
          <a:xfrm>
            <a:off x="2160607" y="661993"/>
            <a:ext cx="20469452" cy="1151406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ir Halford Mackinder (1861-1947)…"/>
          <p:cNvSpPr txBox="1"/>
          <p:nvPr/>
        </p:nvSpPr>
        <p:spPr>
          <a:xfrm>
            <a:off x="1503545" y="1345001"/>
            <a:ext cx="15539272" cy="1046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914400">
              <a:defRPr sz="5600">
                <a:solidFill>
                  <a:srgbClr val="000000"/>
                </a:solidFill>
                <a:latin typeface="Calibri"/>
                <a:ea typeface="Calibri"/>
                <a:cs typeface="Calibri"/>
                <a:sym typeface="Calibri"/>
              </a:defRPr>
            </a:pPr>
            <a:r>
              <a:t>Sir Halford</a:t>
            </a:r>
            <a:r>
              <a:rPr b="1"/>
              <a:t> Mackinder (1861-1947)</a:t>
            </a:r>
            <a:endParaRPr b="1"/>
          </a:p>
          <a:p>
            <a:pPr algn="just" defTabSz="914400">
              <a:defRPr sz="5600">
                <a:solidFill>
                  <a:srgbClr val="000000"/>
                </a:solidFill>
                <a:latin typeface="Calibri"/>
                <a:ea typeface="Calibri"/>
                <a:cs typeface="Calibri"/>
                <a:sym typeface="Calibri"/>
              </a:defRPr>
            </a:pPr>
            <a:r>
              <a:t>Britannique</a:t>
            </a:r>
          </a:p>
          <a:p>
            <a:pPr algn="just" defTabSz="914400">
              <a:defRPr sz="5600">
                <a:solidFill>
                  <a:srgbClr val="000000"/>
                </a:solidFill>
                <a:latin typeface="Calibri"/>
                <a:ea typeface="Calibri"/>
                <a:cs typeface="Calibri"/>
                <a:sym typeface="Calibri"/>
              </a:defRPr>
            </a:pPr>
            <a:r>
              <a:t>Professeur de géographie à Oxford et à la </a:t>
            </a:r>
            <a:r>
              <a:rPr i="1"/>
              <a:t>London School of Economics.</a:t>
            </a:r>
            <a:endParaRPr i="1"/>
          </a:p>
          <a:p>
            <a:pPr algn="just" defTabSz="914400">
              <a:defRPr sz="5600">
                <a:solidFill>
                  <a:srgbClr val="000000"/>
                </a:solidFill>
                <a:latin typeface="Calibri"/>
                <a:ea typeface="Calibri"/>
                <a:cs typeface="Calibri"/>
                <a:sym typeface="Calibri"/>
              </a:defRPr>
            </a:pPr>
            <a:r>
              <a:t>Cherche à trouver le </a:t>
            </a:r>
            <a:r>
              <a:rPr b="1"/>
              <a:t>« pivot géographique de l’Histoire » (</a:t>
            </a:r>
            <a:r>
              <a:rPr b="1" i="1"/>
              <a:t>Heartland</a:t>
            </a:r>
            <a:r>
              <a:rPr b="1"/>
              <a:t>, ou « aire-pivot »). </a:t>
            </a:r>
            <a:endParaRPr b="1"/>
          </a:p>
          <a:p>
            <a:pPr algn="just" defTabSz="914400">
              <a:defRPr b="1" sz="5600">
                <a:solidFill>
                  <a:srgbClr val="000000"/>
                </a:solidFill>
                <a:latin typeface="Calibri"/>
                <a:ea typeface="Calibri"/>
                <a:cs typeface="Calibri"/>
                <a:sym typeface="Calibri"/>
              </a:defRPr>
            </a:pPr>
          </a:p>
          <a:p>
            <a:pPr algn="just" defTabSz="914400">
              <a:defRPr b="1" sz="5600">
                <a:solidFill>
                  <a:srgbClr val="000000"/>
                </a:solidFill>
                <a:latin typeface="Calibri"/>
                <a:ea typeface="Calibri"/>
                <a:cs typeface="Calibri"/>
                <a:sym typeface="Calibri"/>
              </a:defRPr>
            </a:pPr>
          </a:p>
          <a:p>
            <a:pPr algn="just" defTabSz="914400">
              <a:defRPr b="1" i="1" sz="5600">
                <a:solidFill>
                  <a:srgbClr val="000000"/>
                </a:solidFill>
                <a:latin typeface="Calibri"/>
                <a:ea typeface="Calibri"/>
                <a:cs typeface="Calibri"/>
                <a:sym typeface="Calibri"/>
              </a:defRPr>
            </a:pPr>
            <a:r>
              <a:t>« L’Asie est le pivot de l’histoire. Qui, avec les moyens de la technologie moderne, notamment ferroviaire, la contrôlera, 	dominera le monde ».</a:t>
            </a:r>
          </a:p>
          <a:p>
            <a:pPr algn="r" defTabSz="914400">
              <a:defRPr sz="5600">
                <a:solidFill>
                  <a:srgbClr val="000000"/>
                </a:solidFill>
                <a:latin typeface="Calibri"/>
                <a:ea typeface="Calibri"/>
                <a:cs typeface="Calibri"/>
                <a:sym typeface="Calibri"/>
              </a:defRPr>
            </a:pPr>
            <a:r>
              <a:t>Conférence tenue le 25 janvier 1904</a:t>
            </a:r>
          </a:p>
        </p:txBody>
      </p:sp>
      <p:pic>
        <p:nvPicPr>
          <p:cNvPr id="194" name="Image" descr="Image"/>
          <p:cNvPicPr>
            <a:picLocks noChangeAspect="1"/>
          </p:cNvPicPr>
          <p:nvPr/>
        </p:nvPicPr>
        <p:blipFill>
          <a:blip r:embed="rId2">
            <a:extLst/>
          </a:blip>
          <a:stretch>
            <a:fillRect/>
          </a:stretch>
        </p:blipFill>
        <p:spPr>
          <a:xfrm>
            <a:off x="17496347" y="873434"/>
            <a:ext cx="5356878" cy="66298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age 1" descr="Image 1"/>
          <p:cNvPicPr>
            <a:picLocks noChangeAspect="1"/>
          </p:cNvPicPr>
          <p:nvPr/>
        </p:nvPicPr>
        <p:blipFill>
          <a:blip r:embed="rId2">
            <a:extLst/>
          </a:blip>
          <a:stretch>
            <a:fillRect/>
          </a:stretch>
        </p:blipFill>
        <p:spPr>
          <a:xfrm>
            <a:off x="10236566" y="621492"/>
            <a:ext cx="12320087" cy="7989391"/>
          </a:xfrm>
          <a:prstGeom prst="rect">
            <a:avLst/>
          </a:prstGeom>
          <a:ln w="12700">
            <a:miter lim="400000"/>
          </a:ln>
        </p:spPr>
      </p:pic>
      <p:sp>
        <p:nvSpPr>
          <p:cNvPr id="197" name="ZoneTexte 7"/>
          <p:cNvSpPr txBox="1"/>
          <p:nvPr/>
        </p:nvSpPr>
        <p:spPr>
          <a:xfrm>
            <a:off x="1920713" y="2093967"/>
            <a:ext cx="9227916" cy="4676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914400">
              <a:defRPr b="1" i="1" sz="4000">
                <a:solidFill>
                  <a:srgbClr val="000000"/>
                </a:solidFill>
                <a:latin typeface="Calibri"/>
                <a:ea typeface="Calibri"/>
                <a:cs typeface="Calibri"/>
                <a:sym typeface="Calibri"/>
              </a:defRPr>
            </a:pPr>
          </a:p>
          <a:p>
            <a:pPr algn="just" defTabSz="914400">
              <a:defRPr sz="4000">
                <a:solidFill>
                  <a:srgbClr val="000000"/>
                </a:solidFill>
                <a:latin typeface="Calibri"/>
                <a:ea typeface="Calibri"/>
                <a:cs typeface="Calibri"/>
                <a:sym typeface="Calibri"/>
              </a:defRPr>
            </a:pPr>
            <a:r>
              <a:t>Halford Mackinder, « The </a:t>
            </a:r>
          </a:p>
          <a:p>
            <a:pPr algn="just" defTabSz="914400">
              <a:defRPr sz="4000">
                <a:solidFill>
                  <a:srgbClr val="000000"/>
                </a:solidFill>
                <a:latin typeface="Calibri"/>
                <a:ea typeface="Calibri"/>
                <a:cs typeface="Calibri"/>
                <a:sym typeface="Calibri"/>
              </a:defRPr>
            </a:pPr>
            <a:r>
              <a:t>Geographical Pivot of History »</a:t>
            </a:r>
          </a:p>
          <a:p>
            <a:pPr algn="just" defTabSz="914400">
              <a:defRPr i="1" sz="4000">
                <a:solidFill>
                  <a:srgbClr val="000000"/>
                </a:solidFill>
                <a:latin typeface="Calibri"/>
                <a:ea typeface="Calibri"/>
                <a:cs typeface="Calibri"/>
                <a:sym typeface="Calibri"/>
              </a:defRPr>
            </a:pPr>
            <a:r>
              <a:t>The Geographical Journal</a:t>
            </a:r>
            <a:r>
              <a:rPr i="0"/>
              <a:t> 23, </a:t>
            </a:r>
          </a:p>
          <a:p>
            <a:pPr algn="just" defTabSz="914400">
              <a:defRPr sz="4000">
                <a:solidFill>
                  <a:srgbClr val="000000"/>
                </a:solidFill>
                <a:latin typeface="Calibri"/>
                <a:ea typeface="Calibri"/>
                <a:cs typeface="Calibri"/>
                <a:sym typeface="Calibri"/>
              </a:defRPr>
            </a:pPr>
            <a:r>
              <a:t>1904, p. 421-437.</a:t>
            </a:r>
            <a:endParaRPr i="1"/>
          </a:p>
          <a:p>
            <a:pPr algn="just" defTabSz="914400">
              <a:defRPr b="1" i="1">
                <a:solidFill>
                  <a:srgbClr val="000000"/>
                </a:solidFill>
                <a:latin typeface="Calibri"/>
                <a:ea typeface="Calibri"/>
                <a:cs typeface="Calibri"/>
                <a:sym typeface="Calibri"/>
              </a:defRPr>
            </a:pPr>
          </a:p>
          <a:p>
            <a:pPr algn="just" defTabSz="914400">
              <a:defRPr b="1" i="1">
                <a:solidFill>
                  <a:srgbClr val="000000"/>
                </a:solidFill>
                <a:latin typeface="Calibri"/>
                <a:ea typeface="Calibri"/>
                <a:cs typeface="Calibri"/>
                <a:sym typeface="Calibri"/>
              </a:defRPr>
            </a:pPr>
          </a:p>
          <a:p>
            <a:pPr algn="just" defTabSz="914400">
              <a:defRPr b="1" i="1">
                <a:solidFill>
                  <a:srgbClr val="000000"/>
                </a:solidFill>
                <a:latin typeface="Calibri"/>
                <a:ea typeface="Calibri"/>
                <a:cs typeface="Calibri"/>
                <a:sym typeface="Calibri"/>
              </a:defRPr>
            </a:pPr>
          </a:p>
        </p:txBody>
      </p:sp>
      <p:sp>
        <p:nvSpPr>
          <p:cNvPr id="198" name="« Qui tient l’Europe orientale contrôle le Heartland,…"/>
          <p:cNvSpPr txBox="1"/>
          <p:nvPr/>
        </p:nvSpPr>
        <p:spPr>
          <a:xfrm>
            <a:off x="1964436" y="9270431"/>
            <a:ext cx="20455125" cy="3545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just" defTabSz="914400">
              <a:defRPr b="1" sz="5600">
                <a:solidFill>
                  <a:srgbClr val="000000"/>
                </a:solidFill>
                <a:latin typeface="Calibri"/>
                <a:ea typeface="Calibri"/>
                <a:cs typeface="Calibri"/>
                <a:sym typeface="Calibri"/>
              </a:defRPr>
            </a:pPr>
            <a:r>
              <a:t>« Qui tient l’Europe orientale contrôle le </a:t>
            </a:r>
            <a:r>
              <a:rPr i="1"/>
              <a:t>Heartland</a:t>
            </a:r>
            <a:r>
              <a:t>,</a:t>
            </a:r>
          </a:p>
          <a:p>
            <a:pPr algn="just" defTabSz="914400">
              <a:defRPr b="1" sz="5600">
                <a:solidFill>
                  <a:srgbClr val="000000"/>
                </a:solidFill>
                <a:latin typeface="Calibri"/>
                <a:ea typeface="Calibri"/>
                <a:cs typeface="Calibri"/>
                <a:sym typeface="Calibri"/>
              </a:defRPr>
            </a:pPr>
            <a:r>
              <a:t>Qui tient le </a:t>
            </a:r>
            <a:r>
              <a:rPr i="1"/>
              <a:t>Heartland </a:t>
            </a:r>
            <a:r>
              <a:t>contrôle l’île mondiale,</a:t>
            </a:r>
          </a:p>
          <a:p>
            <a:pPr algn="just" defTabSz="914400">
              <a:defRPr b="1" sz="5600">
                <a:solidFill>
                  <a:srgbClr val="000000"/>
                </a:solidFill>
                <a:latin typeface="Calibri"/>
                <a:ea typeface="Calibri"/>
                <a:cs typeface="Calibri"/>
                <a:sym typeface="Calibri"/>
              </a:defRPr>
            </a:pPr>
            <a:r>
              <a:t>Qui tient l’île mondiale contrôle le monde. »</a:t>
            </a:r>
          </a:p>
          <a:p>
            <a:pPr algn="just" defTabSz="914400">
              <a:defRPr b="1" sz="5600">
                <a:solidFill>
                  <a:srgbClr val="000000"/>
                </a:solidFill>
                <a:latin typeface="Calibri"/>
                <a:ea typeface="Calibri"/>
                <a:cs typeface="Calibri"/>
                <a:sym typeface="Calibri"/>
              </a:defRPr>
            </a:pPr>
            <a:r>
              <a:t>	</a:t>
            </a:r>
            <a:r>
              <a:rPr b="0"/>
              <a:t>	Halford </a:t>
            </a:r>
            <a:r>
              <a:rPr b="0" cap="small"/>
              <a:t>Mackinder</a:t>
            </a:r>
            <a:r>
              <a:rPr b="0"/>
              <a:t>, </a:t>
            </a:r>
            <a:r>
              <a:rPr b="0" i="1"/>
              <a:t>Les Idéaux démocratiques et la réalité</a:t>
            </a:r>
            <a:r>
              <a:rPr b="0"/>
              <a:t>, 1919.</a:t>
            </a:r>
            <a:r>
              <a:rPr sz="2400"/>
              <a:t>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ZoneTexte 7"/>
          <p:cNvSpPr txBox="1"/>
          <p:nvPr/>
        </p:nvSpPr>
        <p:spPr>
          <a:xfrm>
            <a:off x="9286420" y="2027194"/>
            <a:ext cx="13333532" cy="8741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914400">
              <a:defRPr b="1" sz="5600">
                <a:solidFill>
                  <a:srgbClr val="000000"/>
                </a:solidFill>
                <a:latin typeface="Calibri"/>
                <a:ea typeface="Calibri"/>
                <a:cs typeface="Calibri"/>
                <a:sym typeface="Calibri"/>
              </a:defRPr>
            </a:pPr>
            <a:r>
              <a:t>Le «  Grand Jeu » : </a:t>
            </a:r>
            <a:r>
              <a:rPr b="0"/>
              <a:t>l’expression désigne la rivalité diplomatique qui oppose au long du XIX</a:t>
            </a:r>
            <a:r>
              <a:rPr b="0" baseline="8927"/>
              <a:t>e</a:t>
            </a:r>
            <a:r>
              <a:rPr b="0"/>
              <a:t>  siècle et au début du XX</a:t>
            </a:r>
            <a:r>
              <a:rPr b="0" baseline="8927"/>
              <a:t>e</a:t>
            </a:r>
            <a:r>
              <a:rPr b="0"/>
              <a:t> les Britanniques, solidement arrimés à leur colonie des Indes, aux Russes, qui réalisent alors une fulgurante progression en Asie centrale.</a:t>
            </a:r>
          </a:p>
          <a:p>
            <a:pPr algn="just" defTabSz="914400">
              <a:defRPr sz="5600">
                <a:solidFill>
                  <a:srgbClr val="000000"/>
                </a:solidFill>
                <a:latin typeface="Calibri"/>
                <a:ea typeface="Calibri"/>
                <a:cs typeface="Calibri"/>
                <a:sym typeface="Calibri"/>
              </a:defRPr>
            </a:pPr>
          </a:p>
          <a:p>
            <a:pPr lvl="8" indent="3657600" algn="just" defTabSz="914400">
              <a:defRPr sz="5600">
                <a:solidFill>
                  <a:srgbClr val="000000"/>
                </a:solidFill>
                <a:latin typeface="Calibri"/>
                <a:ea typeface="Calibri"/>
                <a:cs typeface="Calibri"/>
                <a:sym typeface="Calibri"/>
              </a:defRPr>
            </a:pPr>
          </a:p>
        </p:txBody>
      </p:sp>
      <p:pic>
        <p:nvPicPr>
          <p:cNvPr id="201" name="Image" descr="Image"/>
          <p:cNvPicPr>
            <a:picLocks noChangeAspect="1"/>
          </p:cNvPicPr>
          <p:nvPr/>
        </p:nvPicPr>
        <p:blipFill>
          <a:blip r:embed="rId2">
            <a:extLst/>
          </a:blip>
          <a:stretch>
            <a:fillRect/>
          </a:stretch>
        </p:blipFill>
        <p:spPr>
          <a:xfrm>
            <a:off x="2608179" y="2210305"/>
            <a:ext cx="5494340" cy="8375517"/>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 Tout bien considéré, l’on ne peut s’empêcher de conclure que si l’Union Soviétique sort victorieuse de cette guerre contre l’Allemagne, elle s’imposera comme la plus grande puissance terrestre à la surface du globe. De plus, elle sera la puissance doté"/>
          <p:cNvSpPr txBox="1"/>
          <p:nvPr/>
        </p:nvSpPr>
        <p:spPr>
          <a:xfrm>
            <a:off x="2716552" y="2016349"/>
            <a:ext cx="18950896" cy="96824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just" defTabSz="1828800">
              <a:defRPr b="1" sz="5600">
                <a:solidFill>
                  <a:srgbClr val="000000"/>
                </a:solidFill>
                <a:latin typeface="Calibri"/>
                <a:ea typeface="Calibri"/>
                <a:cs typeface="Calibri"/>
                <a:sym typeface="Calibri"/>
              </a:defRPr>
            </a:pPr>
            <a:r>
              <a:t>« Tout bien considéré, l’on ne peut s’empêcher de conclure que si l’Union Soviétique sort victorieuse de cette guerre contre l’Allemagne, elle s’imposera comme la plus grande puissance terrestre à la surface du globe. De plus, elle sera la puissance dotée de la plus forte position stratégique défensive. En effet, le </a:t>
            </a:r>
            <a:r>
              <a:rPr i="1"/>
              <a:t>Heartland</a:t>
            </a:r>
            <a:r>
              <a:t> représente la plus formidable forteresse naturelle sur terre. Pour la première fois dans l’Histoire, elle possède une garnison suffisante, tant en nombre qu’en qualité. »</a:t>
            </a:r>
          </a:p>
          <a:p>
            <a:pPr algn="just" defTabSz="1828800">
              <a:defRPr sz="5600">
                <a:solidFill>
                  <a:srgbClr val="000000"/>
                </a:solidFill>
                <a:latin typeface="Calibri"/>
                <a:ea typeface="Calibri"/>
                <a:cs typeface="Calibri"/>
                <a:sym typeface="Calibri"/>
              </a:defRPr>
            </a:pPr>
          </a:p>
          <a:p>
            <a:pPr algn="r" defTabSz="1828800">
              <a:defRPr b="1" sz="5600">
                <a:solidFill>
                  <a:srgbClr val="000000"/>
                </a:solidFill>
                <a:latin typeface="Calibri"/>
                <a:ea typeface="Calibri"/>
                <a:cs typeface="Calibri"/>
                <a:sym typeface="Calibri"/>
              </a:defRPr>
            </a:pPr>
            <a:r>
              <a:t>		</a:t>
            </a:r>
            <a:r>
              <a:rPr b="0"/>
              <a:t>Halford </a:t>
            </a:r>
            <a:r>
              <a:rPr b="0" cap="small"/>
              <a:t>Mackinder</a:t>
            </a:r>
            <a:r>
              <a:rPr b="0"/>
              <a:t>, « Gagner la guerre dans un monde fini », 1943.</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extLst/>
          </a:blip>
          <a:stretch>
            <a:fillRect/>
          </a:stretch>
        </p:blipFill>
        <p:spPr>
          <a:xfrm>
            <a:off x="3156953" y="1493715"/>
            <a:ext cx="18070094" cy="11408551"/>
          </a:xfrm>
          <a:prstGeom prst="rect">
            <a:avLst/>
          </a:prstGeom>
          <a:ln w="12700">
            <a:miter lim="400000"/>
          </a:ln>
        </p:spPr>
      </p:pic>
      <p:sp>
        <p:nvSpPr>
          <p:cNvPr id="206" name="La Chine et les «  nouvelles routes de la soie  »"/>
          <p:cNvSpPr txBox="1"/>
          <p:nvPr/>
        </p:nvSpPr>
        <p:spPr>
          <a:xfrm>
            <a:off x="3335945" y="331108"/>
            <a:ext cx="17476155" cy="1149492"/>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indent="360679" algn="just" defTabSz="914400">
              <a:defRPr b="1" sz="6800">
                <a:solidFill>
                  <a:srgbClr val="000000"/>
                </a:solidFill>
                <a:latin typeface="Times New Roman"/>
                <a:ea typeface="Times New Roman"/>
                <a:cs typeface="Times New Roman"/>
                <a:sym typeface="Times New Roman"/>
              </a:defRPr>
            </a:lvl1pPr>
          </a:lstStyle>
          <a:p>
            <a:pPr/>
            <a:r>
              <a:t>La Chine et les «  nouvelles routes de la soie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Yves LACOSTE (né en 1929) :…"/>
          <p:cNvSpPr txBox="1"/>
          <p:nvPr/>
        </p:nvSpPr>
        <p:spPr>
          <a:xfrm>
            <a:off x="1745348" y="607365"/>
            <a:ext cx="21524685" cy="46786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p>
            <a:pPr algn="just" defTabSz="1828800">
              <a:defRPr b="1" sz="4800">
                <a:solidFill>
                  <a:srgbClr val="000000"/>
                </a:solidFill>
                <a:latin typeface="Calibri"/>
                <a:ea typeface="Calibri"/>
                <a:cs typeface="Calibri"/>
                <a:sym typeface="Calibri"/>
              </a:defRPr>
            </a:pPr>
            <a:r>
              <a:t>Yves LACOSTE (né en 1929) :</a:t>
            </a:r>
          </a:p>
          <a:p>
            <a:pPr algn="just" defTabSz="1828800">
              <a:defRPr b="1" sz="4800">
                <a:solidFill>
                  <a:srgbClr val="000000"/>
                </a:solidFill>
                <a:latin typeface="Calibri"/>
                <a:ea typeface="Calibri"/>
                <a:cs typeface="Calibri"/>
                <a:sym typeface="Calibri"/>
              </a:defRPr>
            </a:pPr>
          </a:p>
          <a:p>
            <a:pPr marL="481263" indent="-481263" algn="just" defTabSz="1828800">
              <a:buSzPct val="100000"/>
              <a:buChar char="-"/>
              <a:defRPr b="1" sz="4800">
                <a:solidFill>
                  <a:srgbClr val="000000"/>
                </a:solidFill>
                <a:latin typeface="Calibri"/>
                <a:ea typeface="Calibri"/>
                <a:cs typeface="Calibri"/>
                <a:sym typeface="Calibri"/>
              </a:defRPr>
            </a:pPr>
            <a:r>
              <a:t>Article dans </a:t>
            </a:r>
            <a:r>
              <a:rPr i="1"/>
              <a:t>Le Monde</a:t>
            </a:r>
            <a:r>
              <a:t> sur le bombardement des digues au Nord-Vietnam en 1972.</a:t>
            </a:r>
          </a:p>
          <a:p>
            <a:pPr algn="just" defTabSz="1828800">
              <a:defRPr b="1" i="1" sz="4800">
                <a:solidFill>
                  <a:srgbClr val="000000"/>
                </a:solidFill>
                <a:latin typeface="Calibri"/>
                <a:ea typeface="Calibri"/>
                <a:cs typeface="Calibri"/>
                <a:sym typeface="Calibri"/>
              </a:defRPr>
            </a:pPr>
          </a:p>
          <a:p>
            <a:pPr marL="481263" indent="-481263" algn="just" defTabSz="1828800">
              <a:buSzPct val="100000"/>
              <a:buChar char="-"/>
              <a:defRPr b="1" i="1" sz="4800">
                <a:solidFill>
                  <a:srgbClr val="000000"/>
                </a:solidFill>
                <a:latin typeface="Calibri"/>
                <a:ea typeface="Calibri"/>
                <a:cs typeface="Calibri"/>
                <a:sym typeface="Calibri"/>
              </a:defRPr>
            </a:pPr>
            <a:r>
              <a:t>La Géographie, ça sert, d’abord, à faire la guerre</a:t>
            </a:r>
            <a:r>
              <a:rPr i="0"/>
              <a:t>, 1976.</a:t>
            </a:r>
          </a:p>
        </p:txBody>
      </p:sp>
      <p:pic>
        <p:nvPicPr>
          <p:cNvPr id="209" name="Image" descr="Image"/>
          <p:cNvPicPr>
            <a:picLocks noChangeAspect="1"/>
          </p:cNvPicPr>
          <p:nvPr/>
        </p:nvPicPr>
        <p:blipFill>
          <a:blip r:embed="rId2">
            <a:extLst/>
          </a:blip>
          <a:stretch>
            <a:fillRect/>
          </a:stretch>
        </p:blipFill>
        <p:spPr>
          <a:xfrm>
            <a:off x="14988762" y="6127391"/>
            <a:ext cx="7594602" cy="4267202"/>
          </a:xfrm>
          <a:prstGeom prst="rect">
            <a:avLst/>
          </a:prstGeom>
          <a:ln w="12700">
            <a:miter lim="400000"/>
          </a:ln>
        </p:spPr>
      </p:pic>
      <p:pic>
        <p:nvPicPr>
          <p:cNvPr id="210" name="Image" descr="Image"/>
          <p:cNvPicPr>
            <a:picLocks noChangeAspect="1"/>
          </p:cNvPicPr>
          <p:nvPr/>
        </p:nvPicPr>
        <p:blipFill>
          <a:blip r:embed="rId3">
            <a:extLst/>
          </a:blip>
          <a:stretch>
            <a:fillRect/>
          </a:stretch>
        </p:blipFill>
        <p:spPr>
          <a:xfrm>
            <a:off x="2883386" y="5493598"/>
            <a:ext cx="6019633" cy="914984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La géopolitique désigne «  tout ce qui concerne les rivalités de pouvoir ou d'influence sur des territoires et donc sur les populations qui y vivent  : rivalités entre des pouvoirs politiques de toutes sortes, et pas seulement entre des États, mais aussi"/>
          <p:cNvSpPr txBox="1"/>
          <p:nvPr/>
        </p:nvSpPr>
        <p:spPr>
          <a:xfrm>
            <a:off x="3173421" y="2238731"/>
            <a:ext cx="18591838" cy="7386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defRPr sz="5600">
                <a:solidFill>
                  <a:srgbClr val="000000"/>
                </a:solidFill>
                <a:latin typeface="Times New Roman"/>
                <a:ea typeface="Times New Roman"/>
                <a:cs typeface="Times New Roman"/>
                <a:sym typeface="Times New Roman"/>
              </a:defRPr>
            </a:pPr>
            <a:r>
              <a:t>La géopolitique désigne «  </a:t>
            </a:r>
            <a:r>
              <a:rPr i="1"/>
              <a:t>tout ce qui concerne les </a:t>
            </a:r>
            <a:r>
              <a:rPr b="1" i="1"/>
              <a:t>rivalités de pouvoir ou d'influence</a:t>
            </a:r>
            <a:r>
              <a:rPr i="1"/>
              <a:t> sur des </a:t>
            </a:r>
            <a:r>
              <a:rPr b="1" i="1"/>
              <a:t>territoires</a:t>
            </a:r>
            <a:r>
              <a:rPr i="1"/>
              <a:t> et donc sur les populations qui y vivent  : rivalités entre des pouvoirs politiques de toutes sortes, et pas seulement entre des États, mais aussi entre des groupes politiques ou même des groupes armés plus ou moins clandestins  ; rivalités pour le contrôle ou la domination de territoires qu'ils soient de grande ou de petite taille</a:t>
            </a:r>
            <a:r>
              <a:t>  »</a:t>
            </a:r>
          </a:p>
          <a:p>
            <a:pPr indent="180339" algn="just" defTabSz="457200">
              <a:defRPr sz="5600">
                <a:solidFill>
                  <a:srgbClr val="000000"/>
                </a:solidFill>
                <a:latin typeface="Times New Roman"/>
                <a:ea typeface="Times New Roman"/>
                <a:cs typeface="Times New Roman"/>
                <a:sym typeface="Times New Roman"/>
              </a:defRPr>
            </a:pPr>
          </a:p>
          <a:p>
            <a:pPr indent="180339" algn="r" defTabSz="457200">
              <a:defRPr sz="5600">
                <a:solidFill>
                  <a:srgbClr val="000000"/>
                </a:solidFill>
                <a:latin typeface="Times New Roman"/>
                <a:ea typeface="Times New Roman"/>
                <a:cs typeface="Times New Roman"/>
                <a:sym typeface="Times New Roman"/>
              </a:defRPr>
            </a:pPr>
            <a:r>
              <a:t>Yves Lacoste, </a:t>
            </a:r>
            <a:r>
              <a:rPr i="1"/>
              <a:t>Atlas géopolitique</a:t>
            </a:r>
            <a:r>
              <a:t>, 2013.</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age 2" descr="Image 2"/>
          <p:cNvPicPr>
            <a:picLocks noChangeAspect="1"/>
          </p:cNvPicPr>
          <p:nvPr/>
        </p:nvPicPr>
        <p:blipFill>
          <a:blip r:embed="rId2">
            <a:extLst/>
          </a:blip>
          <a:stretch>
            <a:fillRect/>
          </a:stretch>
        </p:blipFill>
        <p:spPr>
          <a:xfrm>
            <a:off x="7292664" y="56119"/>
            <a:ext cx="9798672" cy="1298896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ZoneTexte 7"/>
          <p:cNvSpPr txBox="1"/>
          <p:nvPr/>
        </p:nvSpPr>
        <p:spPr>
          <a:xfrm>
            <a:off x="810967" y="550490"/>
            <a:ext cx="13394763" cy="46786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just" defTabSz="1828800">
              <a:defRPr b="1" sz="4800">
                <a:solidFill>
                  <a:srgbClr val="000000"/>
                </a:solidFill>
                <a:latin typeface="Calibri"/>
                <a:ea typeface="Calibri"/>
                <a:cs typeface="Calibri"/>
                <a:sym typeface="Calibri"/>
              </a:defRPr>
            </a:pPr>
          </a:p>
          <a:p>
            <a:pPr algn="just" defTabSz="1828800">
              <a:defRPr b="1" i="1" sz="4800">
                <a:solidFill>
                  <a:srgbClr val="000000"/>
                </a:solidFill>
                <a:latin typeface="Calibri"/>
                <a:ea typeface="Calibri"/>
                <a:cs typeface="Calibri"/>
                <a:sym typeface="Calibri"/>
              </a:defRPr>
            </a:pPr>
          </a:p>
          <a:p>
            <a:pPr algn="just" defTabSz="1828800">
              <a:defRPr b="1" i="1" sz="4800">
                <a:solidFill>
                  <a:srgbClr val="000000"/>
                </a:solidFill>
                <a:latin typeface="Calibri"/>
                <a:ea typeface="Calibri"/>
                <a:cs typeface="Calibri"/>
                <a:sym typeface="Calibri"/>
              </a:defRPr>
            </a:pPr>
          </a:p>
          <a:p>
            <a:pPr algn="just" defTabSz="1828800">
              <a:defRPr b="1" sz="4800">
                <a:solidFill>
                  <a:srgbClr val="000000"/>
                </a:solidFill>
                <a:latin typeface="Calibri"/>
                <a:ea typeface="Calibri"/>
                <a:cs typeface="Calibri"/>
                <a:sym typeface="Calibri"/>
              </a:defRPr>
            </a:pPr>
            <a:r>
              <a:t>Yves </a:t>
            </a:r>
            <a:r>
              <a:rPr cap="small"/>
              <a:t>Lacoste </a:t>
            </a:r>
            <a:r>
              <a:t>(dir.), </a:t>
            </a:r>
            <a:r>
              <a:rPr i="1"/>
              <a:t>Géopolitique des régions françaises</a:t>
            </a:r>
            <a:r>
              <a:t>, Paris, Fayard, 1986, 3 tomes. </a:t>
            </a:r>
          </a:p>
        </p:txBody>
      </p:sp>
      <p:pic>
        <p:nvPicPr>
          <p:cNvPr id="217" name="Image" descr="Image"/>
          <p:cNvPicPr>
            <a:picLocks noChangeAspect="1"/>
          </p:cNvPicPr>
          <p:nvPr/>
        </p:nvPicPr>
        <p:blipFill>
          <a:blip r:embed="rId2">
            <a:extLst/>
          </a:blip>
          <a:stretch>
            <a:fillRect/>
          </a:stretch>
        </p:blipFill>
        <p:spPr>
          <a:xfrm>
            <a:off x="14452246" y="825500"/>
            <a:ext cx="7975602" cy="120650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Image 1" descr="Image 1"/>
          <p:cNvPicPr>
            <a:picLocks noChangeAspect="1"/>
          </p:cNvPicPr>
          <p:nvPr/>
        </p:nvPicPr>
        <p:blipFill>
          <a:blip r:embed="rId2">
            <a:extLst/>
          </a:blip>
          <a:stretch>
            <a:fillRect/>
          </a:stretch>
        </p:blipFill>
        <p:spPr>
          <a:xfrm>
            <a:off x="359762" y="875410"/>
            <a:ext cx="7604570" cy="12151008"/>
          </a:xfrm>
          <a:prstGeom prst="rect">
            <a:avLst/>
          </a:prstGeom>
          <a:ln w="12700">
            <a:miter lim="400000"/>
          </a:ln>
        </p:spPr>
      </p:pic>
      <p:pic>
        <p:nvPicPr>
          <p:cNvPr id="163" name="Image 2" descr="Image 2"/>
          <p:cNvPicPr>
            <a:picLocks noChangeAspect="1"/>
          </p:cNvPicPr>
          <p:nvPr/>
        </p:nvPicPr>
        <p:blipFill>
          <a:blip r:embed="rId3">
            <a:extLst/>
          </a:blip>
          <a:stretch>
            <a:fillRect/>
          </a:stretch>
        </p:blipFill>
        <p:spPr>
          <a:xfrm>
            <a:off x="8961631" y="970950"/>
            <a:ext cx="7670424" cy="11774100"/>
          </a:xfrm>
          <a:prstGeom prst="rect">
            <a:avLst/>
          </a:prstGeom>
          <a:ln w="12700">
            <a:miter lim="400000"/>
          </a:ln>
        </p:spPr>
      </p:pic>
      <p:pic>
        <p:nvPicPr>
          <p:cNvPr id="164" name="Image 4" descr="Image 4"/>
          <p:cNvPicPr>
            <a:picLocks noChangeAspect="1"/>
          </p:cNvPicPr>
          <p:nvPr/>
        </p:nvPicPr>
        <p:blipFill>
          <a:blip r:embed="rId4">
            <a:extLst/>
          </a:blip>
          <a:stretch>
            <a:fillRect/>
          </a:stretch>
        </p:blipFill>
        <p:spPr>
          <a:xfrm>
            <a:off x="17264577" y="1065085"/>
            <a:ext cx="7010841" cy="11345879"/>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nvPicPr>
        <p:blipFill>
          <a:blip r:embed="rId2">
            <a:extLst/>
          </a:blip>
          <a:stretch>
            <a:fillRect/>
          </a:stretch>
        </p:blipFill>
        <p:spPr>
          <a:xfrm>
            <a:off x="3416300" y="3213100"/>
            <a:ext cx="17551400" cy="7289800"/>
          </a:xfrm>
          <a:prstGeom prst="rect">
            <a:avLst/>
          </a:prstGeom>
          <a:ln w="12700">
            <a:miter lim="400000"/>
          </a:ln>
        </p:spPr>
      </p:pic>
      <p:pic>
        <p:nvPicPr>
          <p:cNvPr id="220" name="Image" descr="Image"/>
          <p:cNvPicPr>
            <a:picLocks noChangeAspect="1"/>
          </p:cNvPicPr>
          <p:nvPr/>
        </p:nvPicPr>
        <p:blipFill>
          <a:blip r:embed="rId3">
            <a:extLst/>
          </a:blip>
          <a:stretch>
            <a:fillRect/>
          </a:stretch>
        </p:blipFill>
        <p:spPr>
          <a:xfrm>
            <a:off x="1143598" y="830789"/>
            <a:ext cx="22631403" cy="1701802"/>
          </a:xfrm>
          <a:prstGeom prst="rect">
            <a:avLst/>
          </a:prstGeom>
          <a:ln w="12700">
            <a:miter lim="400000"/>
          </a:ln>
        </p:spPr>
      </p:pic>
      <p:sp>
        <p:nvSpPr>
          <p:cNvPr id="221" name="Yves Lacoste, Le Monde, 16 août 1972."/>
          <p:cNvSpPr txBox="1"/>
          <p:nvPr/>
        </p:nvSpPr>
        <p:spPr>
          <a:xfrm>
            <a:off x="11663795" y="11277799"/>
            <a:ext cx="11334298" cy="8720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500">
                <a:solidFill>
                  <a:srgbClr val="000000"/>
                </a:solidFill>
                <a:latin typeface="Times New Roman"/>
                <a:ea typeface="Times New Roman"/>
                <a:cs typeface="Times New Roman"/>
                <a:sym typeface="Times New Roman"/>
              </a:defRPr>
            </a:pPr>
            <a:r>
              <a:t>Yves Lacoste, </a:t>
            </a:r>
            <a:r>
              <a:rPr i="1"/>
              <a:t>Le Monde</a:t>
            </a:r>
            <a:r>
              <a:t>, 16 août 1972.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ZoneTexte 7"/>
          <p:cNvSpPr txBox="1"/>
          <p:nvPr/>
        </p:nvSpPr>
        <p:spPr>
          <a:xfrm>
            <a:off x="810967" y="550490"/>
            <a:ext cx="22572189" cy="35483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just" defTabSz="1828800">
              <a:defRPr b="1">
                <a:solidFill>
                  <a:srgbClr val="000000"/>
                </a:solidFill>
                <a:latin typeface="Calibri"/>
                <a:ea typeface="Calibri"/>
                <a:cs typeface="Calibri"/>
                <a:sym typeface="Calibri"/>
              </a:defRPr>
            </a:pPr>
          </a:p>
          <a:p>
            <a:pPr algn="just" defTabSz="1828800">
              <a:defRPr b="1" sz="4800">
                <a:solidFill>
                  <a:srgbClr val="000000"/>
                </a:solidFill>
                <a:latin typeface="Calibri"/>
                <a:ea typeface="Calibri"/>
                <a:cs typeface="Calibri"/>
                <a:sym typeface="Calibri"/>
              </a:defRPr>
            </a:pPr>
            <a:r>
              <a:t>	    	</a:t>
            </a:r>
            <a:endParaRPr i="1"/>
          </a:p>
          <a:p>
            <a:pPr algn="just" defTabSz="1828800">
              <a:defRPr b="1" i="1" sz="4800">
                <a:solidFill>
                  <a:srgbClr val="000000"/>
                </a:solidFill>
                <a:latin typeface="Calibri"/>
                <a:ea typeface="Calibri"/>
                <a:cs typeface="Calibri"/>
                <a:sym typeface="Calibri"/>
              </a:defRPr>
            </a:pPr>
          </a:p>
          <a:p>
            <a:pPr algn="just" defTabSz="1828800">
              <a:defRPr b="1" i="1" sz="4800">
                <a:solidFill>
                  <a:srgbClr val="000000"/>
                </a:solidFill>
                <a:latin typeface="Calibri"/>
                <a:ea typeface="Calibri"/>
                <a:cs typeface="Calibri"/>
                <a:sym typeface="Calibri"/>
              </a:defRPr>
            </a:pPr>
          </a:p>
        </p:txBody>
      </p:sp>
      <p:pic>
        <p:nvPicPr>
          <p:cNvPr id="224" name="Image 4" descr="Image 4"/>
          <p:cNvPicPr>
            <a:picLocks noChangeAspect="1"/>
          </p:cNvPicPr>
          <p:nvPr/>
        </p:nvPicPr>
        <p:blipFill>
          <a:blip r:embed="rId2">
            <a:extLst/>
          </a:blip>
          <a:srcRect l="21133" t="8267" r="24067" b="6664"/>
          <a:stretch>
            <a:fillRect/>
          </a:stretch>
        </p:blipFill>
        <p:spPr>
          <a:xfrm>
            <a:off x="8122556" y="2758723"/>
            <a:ext cx="7948988" cy="9254478"/>
          </a:xfrm>
          <a:prstGeom prst="rect">
            <a:avLst/>
          </a:prstGeom>
          <a:ln w="12700">
            <a:miter lim="400000"/>
          </a:ln>
        </p:spPr>
      </p:pic>
      <p:sp>
        <p:nvSpPr>
          <p:cNvPr id="225" name="ZoneTexte 3"/>
          <p:cNvSpPr txBox="1"/>
          <p:nvPr/>
        </p:nvSpPr>
        <p:spPr>
          <a:xfrm>
            <a:off x="9867483" y="682294"/>
            <a:ext cx="4649033" cy="16814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l" defTabSz="1828800">
              <a:defRPr b="1" sz="4800">
                <a:solidFill>
                  <a:srgbClr val="000000"/>
                </a:solidFill>
                <a:latin typeface="Calibri"/>
                <a:ea typeface="Calibri"/>
                <a:cs typeface="Calibri"/>
                <a:sym typeface="Calibri"/>
              </a:defRPr>
            </a:pPr>
            <a:r>
              <a:t>Premier numéro d’</a:t>
            </a:r>
            <a:r>
              <a:rPr i="1"/>
              <a:t>Hérodote</a:t>
            </a:r>
            <a:r>
              <a:t>, 1976</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Image" descr="Image"/>
          <p:cNvPicPr>
            <a:picLocks noChangeAspect="1"/>
          </p:cNvPicPr>
          <p:nvPr/>
        </p:nvPicPr>
        <p:blipFill>
          <a:blip r:embed="rId2">
            <a:extLst/>
          </a:blip>
          <a:stretch>
            <a:fillRect/>
          </a:stretch>
        </p:blipFill>
        <p:spPr>
          <a:xfrm>
            <a:off x="1691942" y="1538540"/>
            <a:ext cx="8743720" cy="10262584"/>
          </a:xfrm>
          <a:prstGeom prst="rect">
            <a:avLst/>
          </a:prstGeom>
          <a:ln w="12700">
            <a:miter lim="400000"/>
          </a:ln>
        </p:spPr>
      </p:pic>
      <p:pic>
        <p:nvPicPr>
          <p:cNvPr id="228" name="Image" descr="Image"/>
          <p:cNvPicPr>
            <a:picLocks noChangeAspect="1"/>
          </p:cNvPicPr>
          <p:nvPr/>
        </p:nvPicPr>
        <p:blipFill>
          <a:blip r:embed="rId3">
            <a:extLst/>
          </a:blip>
          <a:stretch>
            <a:fillRect/>
          </a:stretch>
        </p:blipFill>
        <p:spPr>
          <a:xfrm>
            <a:off x="13480682" y="1533493"/>
            <a:ext cx="8752323" cy="10272678"/>
          </a:xfrm>
          <a:prstGeom prst="rect">
            <a:avLst/>
          </a:prstGeom>
          <a:ln w="12700">
            <a:miter lim="400000"/>
          </a:ln>
        </p:spPr>
      </p:pic>
      <p:sp>
        <p:nvSpPr>
          <p:cNvPr id="229" name="2021"/>
          <p:cNvSpPr txBox="1"/>
          <p:nvPr/>
        </p:nvSpPr>
        <p:spPr>
          <a:xfrm>
            <a:off x="5478093" y="12359544"/>
            <a:ext cx="1717040" cy="8841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sz="5600">
                <a:solidFill>
                  <a:srgbClr val="000000"/>
                </a:solidFill>
                <a:latin typeface="Times New Roman"/>
                <a:ea typeface="Times New Roman"/>
                <a:cs typeface="Times New Roman"/>
                <a:sym typeface="Times New Roman"/>
              </a:defRPr>
            </a:lvl1pPr>
          </a:lstStyle>
          <a:p>
            <a:pPr/>
            <a:r>
              <a:t>2021</a:t>
            </a:r>
          </a:p>
        </p:txBody>
      </p:sp>
      <p:sp>
        <p:nvSpPr>
          <p:cNvPr id="230" name="2022"/>
          <p:cNvSpPr txBox="1"/>
          <p:nvPr/>
        </p:nvSpPr>
        <p:spPr>
          <a:xfrm>
            <a:off x="16998323" y="12359544"/>
            <a:ext cx="1717040" cy="8841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sz="5600">
                <a:solidFill>
                  <a:srgbClr val="000000"/>
                </a:solidFill>
                <a:latin typeface="Times New Roman"/>
                <a:ea typeface="Times New Roman"/>
                <a:cs typeface="Times New Roman"/>
                <a:sym typeface="Times New Roman"/>
              </a:defRPr>
            </a:lvl1pPr>
          </a:lstStyle>
          <a:p>
            <a:pPr/>
            <a:r>
              <a:t>2022</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2">
            <a:extLst/>
          </a:blip>
          <a:stretch>
            <a:fillRect/>
          </a:stretch>
        </p:blipFill>
        <p:spPr>
          <a:xfrm>
            <a:off x="1023014" y="850899"/>
            <a:ext cx="10160001" cy="12014201"/>
          </a:xfrm>
          <a:prstGeom prst="rect">
            <a:avLst/>
          </a:prstGeom>
          <a:ln w="12700">
            <a:miter lim="400000"/>
          </a:ln>
        </p:spPr>
      </p:pic>
      <p:pic>
        <p:nvPicPr>
          <p:cNvPr id="233" name="Image" descr="Image"/>
          <p:cNvPicPr>
            <a:picLocks noChangeAspect="1"/>
          </p:cNvPicPr>
          <p:nvPr/>
        </p:nvPicPr>
        <p:blipFill>
          <a:blip r:embed="rId3">
            <a:extLst/>
          </a:blip>
          <a:stretch>
            <a:fillRect/>
          </a:stretch>
        </p:blipFill>
        <p:spPr>
          <a:xfrm>
            <a:off x="12486189" y="914399"/>
            <a:ext cx="10160001" cy="118872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1"/>
          </p:cNvPicPr>
          <p:nvPr/>
        </p:nvPicPr>
        <p:blipFill>
          <a:blip r:embed="rId2">
            <a:extLst/>
          </a:blip>
          <a:stretch>
            <a:fillRect/>
          </a:stretch>
        </p:blipFill>
        <p:spPr>
          <a:xfrm>
            <a:off x="1816100" y="749300"/>
            <a:ext cx="20751800" cy="12217400"/>
          </a:xfrm>
          <a:prstGeom prst="rect">
            <a:avLst/>
          </a:prstGeom>
          <a:ln w="12700">
            <a:miter lim="400000"/>
          </a:ln>
        </p:spPr>
      </p:pic>
      <p:pic>
        <p:nvPicPr>
          <p:cNvPr id="236" name="Image" descr="Image"/>
          <p:cNvPicPr>
            <a:picLocks noChangeAspect="1"/>
          </p:cNvPicPr>
          <p:nvPr/>
        </p:nvPicPr>
        <p:blipFill>
          <a:blip r:embed="rId3">
            <a:extLst/>
          </a:blip>
          <a:stretch>
            <a:fillRect/>
          </a:stretch>
        </p:blipFill>
        <p:spPr>
          <a:xfrm>
            <a:off x="18846544" y="1394383"/>
            <a:ext cx="3606752" cy="352730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II. Quelques notions au cœur de l'analyse géopolitique…"/>
          <p:cNvSpPr txBox="1"/>
          <p:nvPr/>
        </p:nvSpPr>
        <p:spPr>
          <a:xfrm>
            <a:off x="1618011" y="1358358"/>
            <a:ext cx="17851894" cy="9708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b="1" sz="6000">
                <a:solidFill>
                  <a:srgbClr val="000000"/>
                </a:solidFill>
                <a:latin typeface="Times New Roman"/>
                <a:ea typeface="Times New Roman"/>
                <a:cs typeface="Times New Roman"/>
                <a:sym typeface="Times New Roman"/>
              </a:defRPr>
            </a:pPr>
            <a:r>
              <a:t>II. Quelques notions au cœur de l'analyse géopolitique</a:t>
            </a:r>
          </a:p>
          <a:p>
            <a:pPr indent="180339" algn="just" defTabSz="457200">
              <a:defRPr sz="6000">
                <a:solidFill>
                  <a:srgbClr val="000000"/>
                </a:solidFill>
                <a:latin typeface="Times New Roman"/>
                <a:ea typeface="Times New Roman"/>
                <a:cs typeface="Times New Roman"/>
                <a:sym typeface="Times New Roman"/>
              </a:defRPr>
            </a:pPr>
          </a:p>
          <a:p>
            <a:pPr indent="180339" algn="just" defTabSz="457200">
              <a:defRPr sz="6000">
                <a:solidFill>
                  <a:srgbClr val="000000"/>
                </a:solidFill>
                <a:latin typeface="Times New Roman"/>
                <a:ea typeface="Times New Roman"/>
                <a:cs typeface="Times New Roman"/>
                <a:sym typeface="Times New Roman"/>
              </a:defRPr>
            </a:pPr>
          </a:p>
          <a:p>
            <a:pPr marL="1291588" indent="-1111250" algn="just" defTabSz="457200">
              <a:buSzPct val="100000"/>
              <a:buAutoNum type="alphaUcPeriod" startAt="1"/>
              <a:defRPr b="1" sz="6000">
                <a:solidFill>
                  <a:srgbClr val="000000"/>
                </a:solidFill>
                <a:latin typeface="Times New Roman"/>
                <a:ea typeface="Times New Roman"/>
                <a:cs typeface="Times New Roman"/>
                <a:sym typeface="Times New Roman"/>
              </a:defRPr>
            </a:pPr>
            <a:r>
              <a:t>La notion de puissance</a:t>
            </a:r>
          </a:p>
          <a:p>
            <a:pPr indent="180339" algn="just" defTabSz="457200">
              <a:defRPr b="1" sz="6000">
                <a:solidFill>
                  <a:srgbClr val="000000"/>
                </a:solidFill>
                <a:latin typeface="Times New Roman"/>
                <a:ea typeface="Times New Roman"/>
                <a:cs typeface="Times New Roman"/>
                <a:sym typeface="Times New Roman"/>
              </a:defRPr>
            </a:pPr>
          </a:p>
          <a:p>
            <a:pPr marL="1291588" indent="-1111250" algn="just" defTabSz="457200">
              <a:buSzPct val="100000"/>
              <a:buAutoNum type="alphaUcPeriod" startAt="2"/>
              <a:defRPr b="1" sz="6000">
                <a:solidFill>
                  <a:srgbClr val="000000"/>
                </a:solidFill>
                <a:latin typeface="Times New Roman"/>
                <a:ea typeface="Times New Roman"/>
                <a:cs typeface="Times New Roman"/>
                <a:sym typeface="Times New Roman"/>
              </a:defRPr>
            </a:pPr>
            <a:r>
              <a:t>La notion d’acteur</a:t>
            </a:r>
          </a:p>
          <a:p>
            <a:pPr lvl="3" marL="3958590" indent="-1111250" algn="just" defTabSz="457200">
              <a:buSzPct val="100000"/>
              <a:buAutoNum type="arabicParenR" startAt="1"/>
              <a:defRPr sz="6000">
                <a:solidFill>
                  <a:srgbClr val="000000"/>
                </a:solidFill>
                <a:latin typeface="Times New Roman"/>
                <a:ea typeface="Times New Roman"/>
                <a:cs typeface="Times New Roman"/>
                <a:sym typeface="Times New Roman"/>
              </a:defRPr>
            </a:pPr>
            <a:r>
              <a:t>L’État, un acteur-clé</a:t>
            </a:r>
          </a:p>
          <a:p>
            <a:pPr lvl="3" marL="3958590" indent="-1111250" algn="just" defTabSz="457200">
              <a:buSzPct val="100000"/>
              <a:buAutoNum type="arabicParenR" startAt="1"/>
              <a:defRPr sz="6000">
                <a:solidFill>
                  <a:srgbClr val="000000"/>
                </a:solidFill>
                <a:latin typeface="Times New Roman"/>
                <a:ea typeface="Times New Roman"/>
                <a:cs typeface="Times New Roman"/>
                <a:sym typeface="Times New Roman"/>
              </a:defRPr>
            </a:pPr>
            <a:r>
              <a:t>Les organisations supranationales</a:t>
            </a:r>
          </a:p>
          <a:p>
            <a:pPr lvl="3" marL="3958590" indent="-1111250" algn="just" defTabSz="457200">
              <a:buSzPct val="100000"/>
              <a:buAutoNum type="arabicParenR" startAt="1"/>
              <a:defRPr sz="6000">
                <a:solidFill>
                  <a:srgbClr val="000000"/>
                </a:solidFill>
                <a:latin typeface="Times New Roman"/>
                <a:ea typeface="Times New Roman"/>
                <a:cs typeface="Times New Roman"/>
                <a:sym typeface="Times New Roman"/>
              </a:defRPr>
            </a:pPr>
            <a:r>
              <a:t>Les firmes transnationales (FTN)</a:t>
            </a:r>
          </a:p>
          <a:p>
            <a:pPr lvl="3" marL="3958590" indent="-1111250" algn="just" defTabSz="457200">
              <a:buSzPct val="100000"/>
              <a:buAutoNum type="arabicParenR" startAt="1"/>
              <a:defRPr sz="6000">
                <a:solidFill>
                  <a:srgbClr val="000000"/>
                </a:solidFill>
                <a:latin typeface="Times New Roman"/>
                <a:ea typeface="Times New Roman"/>
                <a:cs typeface="Times New Roman"/>
                <a:sym typeface="Times New Roman"/>
              </a:defRPr>
            </a:pPr>
            <a:r>
              <a:t>Les associations et la société civile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Carl von Clausewitz (1780-1831), officier et théoricien militaire prussien, auteur d'un traité majeur de stratégie militaire intitulé De la guerre."/>
          <p:cNvSpPr txBox="1"/>
          <p:nvPr/>
        </p:nvSpPr>
        <p:spPr>
          <a:xfrm>
            <a:off x="459819" y="666236"/>
            <a:ext cx="19249080" cy="3193113"/>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indent="360679" algn="just" defTabSz="914400">
              <a:defRPr b="1" sz="7000">
                <a:solidFill>
                  <a:srgbClr val="000000"/>
                </a:solidFill>
                <a:latin typeface="Times New Roman"/>
                <a:ea typeface="Times New Roman"/>
                <a:cs typeface="Times New Roman"/>
                <a:sym typeface="Times New Roman"/>
              </a:defRPr>
            </a:pPr>
            <a:r>
              <a:t>Carl von Clausewitz </a:t>
            </a:r>
            <a:r>
              <a:rPr b="0"/>
              <a:t>(1780-1831), officier et théoricien militaire prussien, auteur</a:t>
            </a:r>
            <a:r>
              <a:t> </a:t>
            </a:r>
            <a:r>
              <a:rPr b="0"/>
              <a:t>d'un traité majeur de stratégie militaire intitulé </a:t>
            </a:r>
            <a:r>
              <a:rPr b="0" i="1"/>
              <a:t>De la guerre.</a:t>
            </a:r>
          </a:p>
        </p:txBody>
      </p:sp>
      <p:pic>
        <p:nvPicPr>
          <p:cNvPr id="241" name="Image" descr="Image"/>
          <p:cNvPicPr>
            <a:picLocks noChangeAspect="1"/>
          </p:cNvPicPr>
          <p:nvPr/>
        </p:nvPicPr>
        <p:blipFill>
          <a:blip r:embed="rId2">
            <a:extLst/>
          </a:blip>
          <a:stretch>
            <a:fillRect/>
          </a:stretch>
        </p:blipFill>
        <p:spPr>
          <a:xfrm>
            <a:off x="14643416" y="4175942"/>
            <a:ext cx="8636002" cy="8636001"/>
          </a:xfrm>
          <a:prstGeom prst="rect">
            <a:avLst/>
          </a:prstGeom>
          <a:ln w="12700">
            <a:miter lim="400000"/>
          </a:ln>
        </p:spPr>
      </p:pic>
      <p:sp>
        <p:nvSpPr>
          <p:cNvPr id="242" name="La puissance est avant tout la capacité de «  terrasser l’ennemi  »."/>
          <p:cNvSpPr txBox="1"/>
          <p:nvPr/>
        </p:nvSpPr>
        <p:spPr>
          <a:xfrm>
            <a:off x="1748522" y="7160846"/>
            <a:ext cx="13047737" cy="3555188"/>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indent="360679" algn="just" defTabSz="914400">
              <a:defRPr sz="5800">
                <a:solidFill>
                  <a:srgbClr val="000000"/>
                </a:solidFill>
                <a:latin typeface="Times New Roman"/>
                <a:ea typeface="Times New Roman"/>
                <a:cs typeface="Times New Roman"/>
                <a:sym typeface="Times New Roman"/>
              </a:defRPr>
            </a:pPr>
            <a:r>
              <a:t>La puissance est avant tout la capacité de «  </a:t>
            </a:r>
            <a:r>
              <a:rPr b="1"/>
              <a:t>terrasser l’ennemi </a:t>
            </a:r>
            <a:r>
              <a:t> ».</a:t>
            </a:r>
          </a:p>
          <a:p>
            <a:pPr indent="360679" algn="just" defTabSz="914400">
              <a:defRPr sz="5800">
                <a:solidFill>
                  <a:srgbClr val="000000"/>
                </a:solidFill>
                <a:latin typeface="Times New Roman"/>
                <a:ea typeface="Times New Roman"/>
                <a:cs typeface="Times New Roman"/>
                <a:sym typeface="Times New Roman"/>
              </a:defRPr>
            </a:pPr>
            <a:r>
              <a:t>La guerre comme façon de « </a:t>
            </a:r>
            <a:r>
              <a:rPr b="1"/>
              <a:t>continuer la politique par d’autres moyens </a:t>
            </a:r>
            <a:r>
              <a: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 descr="Image"/>
          <p:cNvPicPr>
            <a:picLocks noChangeAspect="1"/>
          </p:cNvPicPr>
          <p:nvPr/>
        </p:nvPicPr>
        <p:blipFill>
          <a:blip r:embed="rId2">
            <a:extLst/>
          </a:blip>
          <a:stretch>
            <a:fillRect/>
          </a:stretch>
        </p:blipFill>
        <p:spPr>
          <a:xfrm>
            <a:off x="2044687" y="705146"/>
            <a:ext cx="8617385" cy="13716003"/>
          </a:xfrm>
          <a:prstGeom prst="rect">
            <a:avLst/>
          </a:prstGeom>
          <a:ln w="12700">
            <a:miter lim="400000"/>
          </a:ln>
        </p:spPr>
      </p:pic>
      <p:sp>
        <p:nvSpPr>
          <p:cNvPr id="245" name="« La puissance n'est plus ce qu'elle était. La fin de la bipolarité, les échecs du développement, la prolifération de formes nouvelles et disséminées de violence ont eu raison des certitudes de naguère. Les armées les plus modernes ou les plus sophistiqu"/>
          <p:cNvSpPr txBox="1"/>
          <p:nvPr/>
        </p:nvSpPr>
        <p:spPr>
          <a:xfrm>
            <a:off x="11829614" y="948161"/>
            <a:ext cx="10696357" cy="114096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just" defTabSz="914400">
              <a:defRPr sz="4200">
                <a:solidFill>
                  <a:srgbClr val="000000"/>
                </a:solidFill>
                <a:latin typeface="Times Roman"/>
                <a:ea typeface="Times Roman"/>
                <a:cs typeface="Times Roman"/>
                <a:sym typeface="Times Roman"/>
              </a:defRPr>
            </a:pPr>
            <a:r>
              <a:t>« La puissance n'est plus ce qu'elle était. La fin de la bipolarité, les échecs du développement, la prolifération de formes nouvelles et disséminées de violence ont eu raison des certitudes de naguère. Les armées les plus modernes ou les plus sophistiquées échouent devant les actes de terreur les plus élémentaires ; à mesure qu'elles s'affirment, les dominations essuient davantage de contestation qu'elles ne recueillent d'adhésion ; quant aux menaces les plus diverses, elles échappent à tout espoir de contrôle.</a:t>
            </a:r>
          </a:p>
          <a:p>
            <a:pPr algn="just" defTabSz="914400">
              <a:defRPr sz="4200">
                <a:solidFill>
                  <a:srgbClr val="000000"/>
                </a:solidFill>
                <a:latin typeface="Times Roman"/>
                <a:ea typeface="Times Roman"/>
                <a:cs typeface="Times Roman"/>
                <a:sym typeface="Times Roman"/>
              </a:defRPr>
            </a:pPr>
          </a:p>
          <a:p>
            <a:pPr algn="just" defTabSz="914400">
              <a:defRPr sz="4200">
                <a:solidFill>
                  <a:srgbClr val="000000"/>
                </a:solidFill>
                <a:latin typeface="Times Roman"/>
                <a:ea typeface="Times Roman"/>
                <a:cs typeface="Times Roman"/>
                <a:sym typeface="Times Roman"/>
              </a:defRPr>
            </a:pPr>
            <a:r>
              <a:t>Les États-Unis sont au centre du paradoxe : jamais un État n'a, dans l'Histoire, accumulé autant de ressources de puissance ; jamais pourtant il ne s'est révélé aussi peu capable de maîtriser les enjeux auxquels il doit faire face. » </a:t>
            </a:r>
          </a:p>
        </p:txBody>
      </p:sp>
      <p:sp>
        <p:nvSpPr>
          <p:cNvPr id="246" name="2004"/>
          <p:cNvSpPr txBox="1"/>
          <p:nvPr/>
        </p:nvSpPr>
        <p:spPr>
          <a:xfrm>
            <a:off x="12674544" y="12597331"/>
            <a:ext cx="1775458" cy="855482"/>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indent="360679" algn="just" defTabSz="914400">
              <a:defRPr b="1" sz="4800">
                <a:solidFill>
                  <a:srgbClr val="000000"/>
                </a:solidFill>
                <a:latin typeface="Times New Roman"/>
                <a:ea typeface="Times New Roman"/>
                <a:cs typeface="Times New Roman"/>
                <a:sym typeface="Times New Roman"/>
              </a:defRPr>
            </a:lvl1pPr>
          </a:lstStyle>
          <a:p>
            <a:pPr/>
            <a:r>
              <a:t>2004</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 descr="Image"/>
          <p:cNvPicPr>
            <a:picLocks noChangeAspect="1"/>
          </p:cNvPicPr>
          <p:nvPr/>
        </p:nvPicPr>
        <p:blipFill>
          <a:blip r:embed="rId2">
            <a:extLst/>
          </a:blip>
          <a:stretch>
            <a:fillRect/>
          </a:stretch>
        </p:blipFill>
        <p:spPr>
          <a:xfrm>
            <a:off x="4135318" y="0"/>
            <a:ext cx="8312730" cy="13716000"/>
          </a:xfrm>
          <a:prstGeom prst="rect">
            <a:avLst/>
          </a:prstGeom>
          <a:ln w="12700">
            <a:miter lim="400000"/>
          </a:ln>
        </p:spPr>
      </p:pic>
      <p:pic>
        <p:nvPicPr>
          <p:cNvPr id="249" name="Image" descr="Image"/>
          <p:cNvPicPr>
            <a:picLocks noChangeAspect="1"/>
          </p:cNvPicPr>
          <p:nvPr/>
        </p:nvPicPr>
        <p:blipFill>
          <a:blip r:embed="rId3">
            <a:extLst/>
          </a:blip>
          <a:stretch>
            <a:fillRect/>
          </a:stretch>
        </p:blipFill>
        <p:spPr>
          <a:xfrm>
            <a:off x="14846138" y="1879131"/>
            <a:ext cx="6638493" cy="995773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Image" descr="Image"/>
          <p:cNvPicPr>
            <a:picLocks noChangeAspect="1"/>
          </p:cNvPicPr>
          <p:nvPr/>
        </p:nvPicPr>
        <p:blipFill>
          <a:blip r:embed="rId2">
            <a:extLst/>
          </a:blip>
          <a:stretch>
            <a:fillRect/>
          </a:stretch>
        </p:blipFill>
        <p:spPr>
          <a:xfrm>
            <a:off x="5641275" y="4117833"/>
            <a:ext cx="13101450" cy="9344315"/>
          </a:xfrm>
          <a:prstGeom prst="rect">
            <a:avLst/>
          </a:prstGeom>
          <a:ln w="12700">
            <a:miter lim="400000"/>
          </a:ln>
        </p:spPr>
      </p:pic>
      <p:pic>
        <p:nvPicPr>
          <p:cNvPr id="252" name="Image" descr="Image"/>
          <p:cNvPicPr>
            <a:picLocks noChangeAspect="1"/>
          </p:cNvPicPr>
          <p:nvPr/>
        </p:nvPicPr>
        <p:blipFill>
          <a:blip r:embed="rId3">
            <a:extLst/>
          </a:blip>
          <a:stretch>
            <a:fillRect/>
          </a:stretch>
        </p:blipFill>
        <p:spPr>
          <a:xfrm>
            <a:off x="5498500" y="212186"/>
            <a:ext cx="12825318" cy="378009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Origines de la géopolitique…"/>
          <p:cNvSpPr txBox="1"/>
          <p:nvPr/>
        </p:nvSpPr>
        <p:spPr>
          <a:xfrm>
            <a:off x="2656207" y="1998819"/>
            <a:ext cx="13690644" cy="49481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sz="5600">
                <a:solidFill>
                  <a:srgbClr val="000000"/>
                </a:solidFill>
                <a:latin typeface="Times New Roman"/>
                <a:ea typeface="Times New Roman"/>
                <a:cs typeface="Times New Roman"/>
                <a:sym typeface="Times New Roman"/>
              </a:defRPr>
            </a:pPr>
          </a:p>
          <a:p>
            <a:pPr marL="1217506" indent="-1037165" algn="just" defTabSz="457200">
              <a:buSzPct val="100000"/>
              <a:buAutoNum type="romanUcPeriod" startAt="1"/>
              <a:defRPr b="1" sz="5600">
                <a:solidFill>
                  <a:srgbClr val="000000"/>
                </a:solidFill>
                <a:latin typeface="Times New Roman"/>
                <a:ea typeface="Times New Roman"/>
                <a:cs typeface="Times New Roman"/>
                <a:sym typeface="Times New Roman"/>
              </a:defRPr>
            </a:pPr>
            <a:r>
              <a:t>Origines de la géopolitique</a:t>
            </a:r>
          </a:p>
          <a:p>
            <a:pPr indent="180339" algn="just" defTabSz="457200">
              <a:defRPr b="1" sz="5600">
                <a:solidFill>
                  <a:srgbClr val="000000"/>
                </a:solidFill>
                <a:latin typeface="Times New Roman"/>
                <a:ea typeface="Times New Roman"/>
                <a:cs typeface="Times New Roman"/>
                <a:sym typeface="Times New Roman"/>
              </a:defRPr>
            </a:pPr>
          </a:p>
          <a:p>
            <a:pPr marL="1217506" indent="-1037165" algn="just" defTabSz="457200">
              <a:buSzPct val="100000"/>
              <a:buAutoNum type="alphaUcPeriod" startAt="1"/>
              <a:defRPr b="1" sz="5600">
                <a:solidFill>
                  <a:srgbClr val="000000"/>
                </a:solidFill>
                <a:latin typeface="Times New Roman"/>
                <a:ea typeface="Times New Roman"/>
                <a:cs typeface="Times New Roman"/>
                <a:sym typeface="Times New Roman"/>
              </a:defRPr>
            </a:pPr>
            <a:r>
              <a:t>L’école allemande de géopolitique</a:t>
            </a:r>
          </a:p>
          <a:p>
            <a:pPr marL="1217506" indent="-1037165" algn="just" defTabSz="457200">
              <a:buSzPct val="100000"/>
              <a:buAutoNum type="alphaUcPeriod" startAt="1"/>
              <a:defRPr b="1" sz="5600">
                <a:solidFill>
                  <a:srgbClr val="000000"/>
                </a:solidFill>
                <a:latin typeface="Times New Roman"/>
                <a:ea typeface="Times New Roman"/>
                <a:cs typeface="Times New Roman"/>
                <a:sym typeface="Times New Roman"/>
              </a:defRPr>
            </a:pPr>
            <a:r>
              <a:t>L’école anglo-américaine de géopolitique</a:t>
            </a:r>
          </a:p>
          <a:p>
            <a:pPr marL="1217506" indent="-1037165" algn="just" defTabSz="457200">
              <a:buSzPct val="100000"/>
              <a:buAutoNum type="alphaUcPeriod" startAt="1"/>
              <a:defRPr b="1" sz="5600">
                <a:solidFill>
                  <a:srgbClr val="000000"/>
                </a:solidFill>
                <a:latin typeface="Times New Roman"/>
                <a:ea typeface="Times New Roman"/>
                <a:cs typeface="Times New Roman"/>
                <a:sym typeface="Times New Roman"/>
              </a:defRPr>
            </a:pPr>
            <a:r>
              <a:t>L’école française de géopolitique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Image" descr="Image"/>
          <p:cNvPicPr>
            <a:picLocks noChangeAspect="1"/>
          </p:cNvPicPr>
          <p:nvPr/>
        </p:nvPicPr>
        <p:blipFill>
          <a:blip r:embed="rId2">
            <a:extLst/>
          </a:blip>
          <a:stretch>
            <a:fillRect/>
          </a:stretch>
        </p:blipFill>
        <p:spPr>
          <a:xfrm>
            <a:off x="4572000" y="2781300"/>
            <a:ext cx="15240000" cy="8153400"/>
          </a:xfrm>
          <a:prstGeom prst="rect">
            <a:avLst/>
          </a:prstGeom>
          <a:ln w="12700">
            <a:miter lim="400000"/>
          </a:ln>
        </p:spPr>
      </p:pic>
      <p:sp>
        <p:nvSpPr>
          <p:cNvPr id="255" name="Les BATX"/>
          <p:cNvSpPr txBox="1"/>
          <p:nvPr/>
        </p:nvSpPr>
        <p:spPr>
          <a:xfrm>
            <a:off x="8223170" y="920235"/>
            <a:ext cx="5769862" cy="1283798"/>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indent="914400" algn="just" defTabSz="914400">
              <a:defRPr b="1" sz="7800">
                <a:solidFill>
                  <a:srgbClr val="000000"/>
                </a:solidFill>
                <a:latin typeface="Times New Roman"/>
                <a:ea typeface="Times New Roman"/>
                <a:cs typeface="Times New Roman"/>
                <a:sym typeface="Times New Roman"/>
              </a:defRPr>
            </a:lvl1pPr>
          </a:lstStyle>
          <a:p>
            <a:pPr/>
            <a:r>
              <a:t>Les BATX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Image" descr="Image"/>
          <p:cNvPicPr>
            <a:picLocks noChangeAspect="1"/>
          </p:cNvPicPr>
          <p:nvPr/>
        </p:nvPicPr>
        <p:blipFill>
          <a:blip r:embed="rId2">
            <a:extLst/>
          </a:blip>
          <a:stretch>
            <a:fillRect/>
          </a:stretch>
        </p:blipFill>
        <p:spPr>
          <a:xfrm>
            <a:off x="657920" y="1194370"/>
            <a:ext cx="23068160" cy="6025266"/>
          </a:xfrm>
          <a:prstGeom prst="rect">
            <a:avLst/>
          </a:prstGeom>
          <a:ln w="12700">
            <a:miter lim="400000"/>
          </a:ln>
        </p:spPr>
      </p:pic>
      <p:pic>
        <p:nvPicPr>
          <p:cNvPr id="258" name="Image" descr="Image"/>
          <p:cNvPicPr>
            <a:picLocks noChangeAspect="1"/>
          </p:cNvPicPr>
          <p:nvPr/>
        </p:nvPicPr>
        <p:blipFill>
          <a:blip r:embed="rId3">
            <a:extLst/>
          </a:blip>
          <a:stretch>
            <a:fillRect/>
          </a:stretch>
        </p:blipFill>
        <p:spPr>
          <a:xfrm>
            <a:off x="11392294" y="5089426"/>
            <a:ext cx="11894126" cy="6690446"/>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2">
            <a:extLst/>
          </a:blip>
          <a:stretch>
            <a:fillRect/>
          </a:stretch>
        </p:blipFill>
        <p:spPr>
          <a:xfrm>
            <a:off x="994049" y="4733387"/>
            <a:ext cx="19253201" cy="8458201"/>
          </a:xfrm>
          <a:prstGeom prst="rect">
            <a:avLst/>
          </a:prstGeom>
          <a:ln w="12700">
            <a:miter lim="400000"/>
          </a:ln>
        </p:spPr>
      </p:pic>
      <p:pic>
        <p:nvPicPr>
          <p:cNvPr id="261" name="Image" descr="Image"/>
          <p:cNvPicPr>
            <a:picLocks noChangeAspect="1"/>
          </p:cNvPicPr>
          <p:nvPr/>
        </p:nvPicPr>
        <p:blipFill>
          <a:blip r:embed="rId3">
            <a:extLst/>
          </a:blip>
          <a:stretch>
            <a:fillRect/>
          </a:stretch>
        </p:blipFill>
        <p:spPr>
          <a:xfrm>
            <a:off x="1038214" y="-149037"/>
            <a:ext cx="24384001" cy="4978806"/>
          </a:xfrm>
          <a:prstGeom prst="rect">
            <a:avLst/>
          </a:prstGeom>
          <a:ln w="12700">
            <a:miter lim="400000"/>
          </a:ln>
        </p:spPr>
      </p:pic>
      <p:pic>
        <p:nvPicPr>
          <p:cNvPr id="262" name="Image" descr="Image"/>
          <p:cNvPicPr>
            <a:picLocks noChangeAspect="1"/>
          </p:cNvPicPr>
          <p:nvPr/>
        </p:nvPicPr>
        <p:blipFill>
          <a:blip r:embed="rId4">
            <a:extLst/>
          </a:blip>
          <a:stretch>
            <a:fillRect/>
          </a:stretch>
        </p:blipFill>
        <p:spPr>
          <a:xfrm>
            <a:off x="19863384" y="9598160"/>
            <a:ext cx="4216401" cy="167640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1150454" y="-81510"/>
            <a:ext cx="24384001" cy="5517188"/>
          </a:xfrm>
          <a:prstGeom prst="rect">
            <a:avLst/>
          </a:prstGeom>
          <a:ln w="12700">
            <a:miter lim="400000"/>
          </a:ln>
        </p:spPr>
      </p:pic>
      <p:pic>
        <p:nvPicPr>
          <p:cNvPr id="265" name="Image" descr="Image"/>
          <p:cNvPicPr>
            <a:picLocks noChangeAspect="1"/>
          </p:cNvPicPr>
          <p:nvPr/>
        </p:nvPicPr>
        <p:blipFill>
          <a:blip r:embed="rId3">
            <a:extLst/>
          </a:blip>
          <a:stretch>
            <a:fillRect/>
          </a:stretch>
        </p:blipFill>
        <p:spPr>
          <a:xfrm>
            <a:off x="11191081" y="5331133"/>
            <a:ext cx="11987277" cy="797873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2">
            <a:extLst/>
          </a:blip>
          <a:stretch>
            <a:fillRect/>
          </a:stretch>
        </p:blipFill>
        <p:spPr>
          <a:xfrm>
            <a:off x="1387918" y="2724393"/>
            <a:ext cx="6633229" cy="9939882"/>
          </a:xfrm>
          <a:prstGeom prst="rect">
            <a:avLst/>
          </a:prstGeom>
          <a:ln w="12700">
            <a:miter lim="400000"/>
          </a:ln>
        </p:spPr>
      </p:pic>
      <p:pic>
        <p:nvPicPr>
          <p:cNvPr id="268" name="Image" descr="Image"/>
          <p:cNvPicPr>
            <a:picLocks noChangeAspect="1"/>
          </p:cNvPicPr>
          <p:nvPr/>
        </p:nvPicPr>
        <p:blipFill>
          <a:blip r:embed="rId3">
            <a:extLst/>
          </a:blip>
          <a:stretch>
            <a:fillRect/>
          </a:stretch>
        </p:blipFill>
        <p:spPr>
          <a:xfrm>
            <a:off x="10268125" y="5161788"/>
            <a:ext cx="12192002" cy="7620001"/>
          </a:xfrm>
          <a:prstGeom prst="rect">
            <a:avLst/>
          </a:prstGeom>
          <a:ln w="12700">
            <a:miter lim="400000"/>
          </a:ln>
        </p:spPr>
      </p:pic>
      <p:sp>
        <p:nvSpPr>
          <p:cNvPr id="269" name="Joseph Nye, professeur à Harvard, membre de l'administration Carter puis de l'administration Clinton.…"/>
          <p:cNvSpPr txBox="1"/>
          <p:nvPr/>
        </p:nvSpPr>
        <p:spPr>
          <a:xfrm>
            <a:off x="10086141" y="780742"/>
            <a:ext cx="13264912" cy="3568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b="1" sz="4800">
                <a:solidFill>
                  <a:srgbClr val="000000"/>
                </a:solidFill>
                <a:latin typeface="Times New Roman"/>
                <a:ea typeface="Times New Roman"/>
                <a:cs typeface="Times New Roman"/>
                <a:sym typeface="Times New Roman"/>
              </a:defRPr>
            </a:pPr>
            <a:r>
              <a:t>Joseph Nye</a:t>
            </a:r>
            <a:r>
              <a:rPr b="0"/>
              <a:t>, professeur à Harvard, membre de l'administration Carter puis de l'administration Clinton.</a:t>
            </a:r>
          </a:p>
          <a:p>
            <a:pPr algn="just" defTabSz="457200">
              <a:defRPr i="1" sz="4800">
                <a:solidFill>
                  <a:srgbClr val="000000"/>
                </a:solidFill>
                <a:latin typeface="Times New Roman"/>
                <a:ea typeface="Times New Roman"/>
                <a:cs typeface="Times New Roman"/>
                <a:sym typeface="Times New Roman"/>
              </a:defRPr>
            </a:pPr>
            <a:r>
              <a:t>Bound to lead. The Changing Nature of American Power </a:t>
            </a:r>
            <a:r>
              <a:rPr i="0"/>
              <a:t>(1990)</a:t>
            </a:r>
          </a:p>
        </p:txBody>
      </p:sp>
      <p:sp>
        <p:nvSpPr>
          <p:cNvPr id="270" name="La notion de soft power"/>
          <p:cNvSpPr txBox="1"/>
          <p:nvPr/>
        </p:nvSpPr>
        <p:spPr>
          <a:xfrm>
            <a:off x="1871873" y="1341350"/>
            <a:ext cx="6143329" cy="7742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1" sz="4800">
                <a:solidFill>
                  <a:srgbClr val="000000"/>
                </a:solidFill>
                <a:latin typeface="Times New Roman"/>
                <a:ea typeface="Times New Roman"/>
                <a:cs typeface="Times New Roman"/>
                <a:sym typeface="Times New Roman"/>
              </a:defRPr>
            </a:pPr>
            <a:r>
              <a:t>La notion de </a:t>
            </a:r>
            <a:r>
              <a:rPr i="1"/>
              <a:t>soft power</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Qu’est-ce qu’un État ?…"/>
          <p:cNvSpPr txBox="1"/>
          <p:nvPr/>
        </p:nvSpPr>
        <p:spPr>
          <a:xfrm>
            <a:off x="1758759" y="1473199"/>
            <a:ext cx="20493166" cy="1076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914400">
              <a:defRPr b="1" i="1" sz="6000">
                <a:solidFill>
                  <a:srgbClr val="000000"/>
                </a:solidFill>
                <a:latin typeface="Cambria"/>
                <a:ea typeface="Cambria"/>
                <a:cs typeface="Cambria"/>
                <a:sym typeface="Cambria"/>
              </a:defRPr>
            </a:pPr>
            <a:r>
              <a:t>Qu’est-ce qu’un État ?</a:t>
            </a:r>
          </a:p>
          <a:p>
            <a:pPr algn="just" defTabSz="914400">
              <a:defRPr sz="6000">
                <a:solidFill>
                  <a:srgbClr val="000000"/>
                </a:solidFill>
                <a:latin typeface="Cambria"/>
                <a:ea typeface="Cambria"/>
                <a:cs typeface="Cambria"/>
                <a:sym typeface="Cambria"/>
              </a:defRPr>
            </a:pPr>
            <a:r>
              <a:t>Un ensemble d’institutions et d’administrations détentrices du pouvoir politique, possédant le monopole de la violence physique légitime, et dont la souveraineté est limitée par des frontières.</a:t>
            </a:r>
          </a:p>
          <a:p>
            <a:pPr algn="just" defTabSz="914400">
              <a:defRPr b="1" sz="6000">
                <a:solidFill>
                  <a:srgbClr val="000000"/>
                </a:solidFill>
                <a:latin typeface="Cambria"/>
                <a:ea typeface="Cambria"/>
                <a:cs typeface="Cambria"/>
                <a:sym typeface="Cambria"/>
              </a:defRPr>
            </a:pPr>
          </a:p>
          <a:p>
            <a:pPr algn="just" defTabSz="914400">
              <a:defRPr b="1" sz="6000">
                <a:solidFill>
                  <a:srgbClr val="000000"/>
                </a:solidFill>
                <a:latin typeface="Cambria"/>
                <a:ea typeface="Cambria"/>
                <a:cs typeface="Cambria"/>
                <a:sym typeface="Cambria"/>
              </a:defRPr>
            </a:pPr>
            <a:r>
              <a:t>	  </a:t>
            </a:r>
          </a:p>
          <a:p>
            <a:pPr algn="just" defTabSz="914400">
              <a:defRPr b="1" sz="6000">
                <a:solidFill>
                  <a:srgbClr val="000000"/>
                </a:solidFill>
                <a:latin typeface="Cambria"/>
                <a:ea typeface="Cambria"/>
                <a:cs typeface="Cambria"/>
                <a:sym typeface="Cambria"/>
              </a:defRPr>
            </a:pPr>
            <a:r>
              <a:t>États faillis : </a:t>
            </a:r>
            <a:r>
              <a:rPr b="0"/>
              <a:t>État qui s’avère incapable d’exercer les missions qui sont les siennes, tant dans les domaines régaliens (contrôle du territoire, sécurité des biens et des personnes, exercice de la justice), que dans la délivrance des services économiques et sociaux à la population.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ouveraineté : principe de l’autorité suprême ; en matière de politique, la souveraineté est le droit absolu d’exercer une autorité (législative, judiciaire, exécutive) sur un territoire ou un peuple.…"/>
          <p:cNvSpPr txBox="1"/>
          <p:nvPr/>
        </p:nvSpPr>
        <p:spPr>
          <a:xfrm>
            <a:off x="1927118" y="3801421"/>
            <a:ext cx="18504140" cy="566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914400">
              <a:defRPr b="1" sz="6000">
                <a:solidFill>
                  <a:srgbClr val="000000"/>
                </a:solidFill>
                <a:latin typeface="Calibri"/>
                <a:ea typeface="Calibri"/>
                <a:cs typeface="Calibri"/>
                <a:sym typeface="Calibri"/>
              </a:defRPr>
            </a:pPr>
            <a:r>
              <a:t>Souveraineté : </a:t>
            </a:r>
            <a:r>
              <a:rPr b="0"/>
              <a:t>principe de l’autorité suprême ; en matière de politique, la souveraineté est le droit absolu d’exercer une autorité (législative, judiciaire, exécutive) sur un territoire ou un peuple.</a:t>
            </a:r>
          </a:p>
          <a:p>
            <a:pPr algn="just" defTabSz="914400">
              <a:defRPr b="1" sz="6000">
                <a:solidFill>
                  <a:srgbClr val="000000"/>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2">
            <a:extLst/>
          </a:blip>
          <a:stretch>
            <a:fillRect/>
          </a:stretch>
        </p:blipFill>
        <p:spPr>
          <a:xfrm>
            <a:off x="2047361" y="1516439"/>
            <a:ext cx="10509003" cy="10456458"/>
          </a:xfrm>
          <a:prstGeom prst="rect">
            <a:avLst/>
          </a:prstGeom>
          <a:ln w="12700">
            <a:miter lim="400000"/>
          </a:ln>
        </p:spPr>
      </p:pic>
      <p:pic>
        <p:nvPicPr>
          <p:cNvPr id="277" name="Image" descr="Image"/>
          <p:cNvPicPr>
            <a:picLocks noChangeAspect="1"/>
          </p:cNvPicPr>
          <p:nvPr/>
        </p:nvPicPr>
        <p:blipFill>
          <a:blip r:embed="rId3">
            <a:extLst/>
          </a:blip>
          <a:stretch>
            <a:fillRect/>
          </a:stretch>
        </p:blipFill>
        <p:spPr>
          <a:xfrm>
            <a:off x="13151645" y="591516"/>
            <a:ext cx="9753602" cy="12306302"/>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tretch>
            <a:fillRect/>
          </a:stretch>
        </p:blipFill>
        <p:spPr>
          <a:xfrm>
            <a:off x="3505200" y="196944"/>
            <a:ext cx="17373600" cy="11582401"/>
          </a:xfrm>
          <a:prstGeom prst="rect">
            <a:avLst/>
          </a:prstGeom>
          <a:ln w="12700">
            <a:miter lim="400000"/>
          </a:ln>
        </p:spPr>
      </p:pic>
      <p:sp>
        <p:nvSpPr>
          <p:cNvPr id="280" name="SNP, scottish national party"/>
          <p:cNvSpPr txBox="1"/>
          <p:nvPr/>
        </p:nvSpPr>
        <p:spPr>
          <a:xfrm>
            <a:off x="7571826" y="12101518"/>
            <a:ext cx="9240348" cy="1971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sz="6500">
                <a:solidFill>
                  <a:srgbClr val="000000"/>
                </a:solidFill>
                <a:latin typeface="Times New Roman"/>
                <a:ea typeface="Times New Roman"/>
                <a:cs typeface="Times New Roman"/>
                <a:sym typeface="Times New Roman"/>
              </a:defRPr>
            </a:lvl1pPr>
          </a:lstStyle>
          <a:p>
            <a:pPr/>
            <a:r>
              <a:t>SNP, scottish national party</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2">
            <a:extLst/>
          </a:blip>
          <a:stretch>
            <a:fillRect/>
          </a:stretch>
        </p:blipFill>
        <p:spPr>
          <a:xfrm>
            <a:off x="7814553" y="0"/>
            <a:ext cx="8754895" cy="13716000"/>
          </a:xfrm>
          <a:prstGeom prst="rect">
            <a:avLst/>
          </a:prstGeom>
          <a:ln w="12700">
            <a:miter lim="400000"/>
          </a:ln>
        </p:spPr>
      </p:pic>
      <p:sp>
        <p:nvSpPr>
          <p:cNvPr id="283" name="1999"/>
          <p:cNvSpPr txBox="1"/>
          <p:nvPr/>
        </p:nvSpPr>
        <p:spPr>
          <a:xfrm>
            <a:off x="18092836" y="11824158"/>
            <a:ext cx="1262379" cy="769820"/>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just" defTabSz="914400">
              <a:defRPr b="1" sz="4200">
                <a:solidFill>
                  <a:srgbClr val="000000"/>
                </a:solidFill>
                <a:latin typeface="Times New Roman"/>
                <a:ea typeface="Times New Roman"/>
                <a:cs typeface="Times New Roman"/>
                <a:sym typeface="Times New Roman"/>
              </a:defRPr>
            </a:lvl1pPr>
          </a:lstStyle>
          <a:p>
            <a:pPr/>
            <a:r>
              <a:t>1999</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Friedrich Ratzel (1844-1904).…"/>
          <p:cNvSpPr txBox="1"/>
          <p:nvPr/>
        </p:nvSpPr>
        <p:spPr>
          <a:xfrm>
            <a:off x="1566548" y="1053931"/>
            <a:ext cx="20644168" cy="1093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defRPr b="1" sz="5600">
                <a:solidFill>
                  <a:srgbClr val="000000"/>
                </a:solidFill>
                <a:latin typeface="Times New Roman"/>
                <a:ea typeface="Times New Roman"/>
                <a:cs typeface="Times New Roman"/>
                <a:sym typeface="Times New Roman"/>
              </a:defRPr>
            </a:pPr>
            <a:r>
              <a:t>Friedrich Ratzel (1844-1904)</a:t>
            </a:r>
            <a:r>
              <a:rPr b="0"/>
              <a:t>.</a:t>
            </a:r>
          </a:p>
          <a:p>
            <a:pPr indent="180339" algn="just" defTabSz="457200">
              <a:defRPr sz="5600">
                <a:solidFill>
                  <a:srgbClr val="000000"/>
                </a:solidFill>
                <a:latin typeface="Times New Roman"/>
                <a:ea typeface="Times New Roman"/>
                <a:cs typeface="Times New Roman"/>
                <a:sym typeface="Times New Roman"/>
              </a:defRPr>
            </a:pPr>
          </a:p>
          <a:p>
            <a:pPr indent="180339" algn="just" defTabSz="457200">
              <a:defRPr sz="5600">
                <a:solidFill>
                  <a:srgbClr val="000000"/>
                </a:solidFill>
                <a:latin typeface="Times New Roman"/>
                <a:ea typeface="Times New Roman"/>
                <a:cs typeface="Times New Roman"/>
                <a:sym typeface="Times New Roman"/>
              </a:defRPr>
            </a:pPr>
          </a:p>
          <a:p>
            <a:pPr indent="180339" algn="just" defTabSz="457200">
              <a:defRPr sz="5600">
                <a:solidFill>
                  <a:srgbClr val="000000"/>
                </a:solidFill>
                <a:latin typeface="Times New Roman"/>
                <a:ea typeface="Times New Roman"/>
                <a:cs typeface="Times New Roman"/>
                <a:sym typeface="Times New Roman"/>
              </a:defRPr>
            </a:pPr>
          </a:p>
          <a:p>
            <a:pPr algn="just" defTabSz="914400">
              <a:defRPr sz="5600">
                <a:solidFill>
                  <a:srgbClr val="000000"/>
                </a:solidFill>
                <a:latin typeface="Calibri"/>
                <a:ea typeface="Calibri"/>
                <a:cs typeface="Calibri"/>
                <a:sym typeface="Calibri"/>
              </a:defRPr>
            </a:pPr>
          </a:p>
          <a:p>
            <a:pPr algn="just" defTabSz="914400">
              <a:defRPr sz="5600">
                <a:solidFill>
                  <a:srgbClr val="000000"/>
                </a:solidFill>
                <a:latin typeface="Calibri"/>
                <a:ea typeface="Calibri"/>
                <a:cs typeface="Calibri"/>
                <a:sym typeface="Calibri"/>
              </a:defRPr>
            </a:pPr>
          </a:p>
          <a:p>
            <a:pPr algn="just" defTabSz="914400">
              <a:defRPr sz="5600">
                <a:solidFill>
                  <a:srgbClr val="000000"/>
                </a:solidFill>
                <a:latin typeface="Cambria"/>
                <a:ea typeface="Cambria"/>
                <a:cs typeface="Cambria"/>
                <a:sym typeface="Cambria"/>
              </a:defRPr>
            </a:pPr>
            <a:r>
              <a:t>Tout État « </a:t>
            </a:r>
            <a:r>
              <a:rPr b="1" i="1"/>
              <a:t>est en lutte avec son voisin pour l’espace et cherche à accroître son	espace pour se procurer des ressources</a:t>
            </a:r>
            <a:r>
              <a:rPr>
                <a:latin typeface="Calibri"/>
                <a:ea typeface="Calibri"/>
                <a:cs typeface="Calibri"/>
                <a:sym typeface="Calibri"/>
              </a:rPr>
              <a:t> ».</a:t>
            </a:r>
            <a:endParaRPr>
              <a:latin typeface="Calibri"/>
              <a:ea typeface="Calibri"/>
              <a:cs typeface="Calibri"/>
              <a:sym typeface="Calibri"/>
            </a:endParaRPr>
          </a:p>
          <a:p>
            <a:pPr algn="just" defTabSz="914400">
              <a:defRPr sz="5600">
                <a:solidFill>
                  <a:srgbClr val="000000"/>
                </a:solidFill>
                <a:latin typeface="Calibri"/>
                <a:ea typeface="Calibri"/>
                <a:cs typeface="Calibri"/>
                <a:sym typeface="Calibri"/>
              </a:defRPr>
            </a:pPr>
          </a:p>
          <a:p>
            <a:pPr algn="r" defTabSz="914400">
              <a:defRPr sz="5600">
                <a:solidFill>
                  <a:srgbClr val="000000"/>
                </a:solidFill>
                <a:latin typeface="Cambria"/>
                <a:ea typeface="Cambria"/>
                <a:cs typeface="Cambria"/>
                <a:sym typeface="Cambria"/>
              </a:defRPr>
            </a:pPr>
            <a:r>
              <a:t>dans </a:t>
            </a:r>
            <a:r>
              <a:rPr i="1"/>
              <a:t>Géographie politique</a:t>
            </a:r>
            <a:r>
              <a:t> (1897).</a:t>
            </a:r>
          </a:p>
          <a:p>
            <a:pPr algn="r" defTabSz="914400">
              <a:defRPr sz="5600">
                <a:solidFill>
                  <a:srgbClr val="000000"/>
                </a:solidFill>
                <a:latin typeface="Cambria"/>
                <a:ea typeface="Cambria"/>
                <a:cs typeface="Cambria"/>
                <a:sym typeface="Cambria"/>
              </a:defRPr>
            </a:pPr>
          </a:p>
          <a:p>
            <a:pPr algn="r" defTabSz="914400">
              <a:defRPr sz="5600">
                <a:solidFill>
                  <a:srgbClr val="000000"/>
                </a:solidFill>
                <a:latin typeface="Cambria"/>
                <a:ea typeface="Cambria"/>
                <a:cs typeface="Cambria"/>
                <a:sym typeface="Cambria"/>
              </a:defRPr>
            </a:pPr>
          </a:p>
          <a:p>
            <a:pPr algn="just" defTabSz="914400">
              <a:defRPr sz="5600">
                <a:solidFill>
                  <a:srgbClr val="000000"/>
                </a:solidFill>
                <a:latin typeface="Cambria"/>
                <a:ea typeface="Cambria"/>
                <a:cs typeface="Cambria"/>
                <a:sym typeface="Cambria"/>
              </a:defRPr>
            </a:pPr>
            <a:r>
              <a:t>Autre ouvrage : </a:t>
            </a:r>
            <a:r>
              <a:rPr i="1"/>
              <a:t>L’espace vital </a:t>
            </a:r>
            <a:r>
              <a:t>(1901).</a:t>
            </a:r>
          </a:p>
        </p:txBody>
      </p:sp>
      <p:pic>
        <p:nvPicPr>
          <p:cNvPr id="169" name="Image" descr="Image"/>
          <p:cNvPicPr>
            <a:picLocks noChangeAspect="1"/>
          </p:cNvPicPr>
          <p:nvPr/>
        </p:nvPicPr>
        <p:blipFill>
          <a:blip r:embed="rId2">
            <a:extLst/>
          </a:blip>
          <a:stretch>
            <a:fillRect/>
          </a:stretch>
        </p:blipFill>
        <p:spPr>
          <a:xfrm>
            <a:off x="18854500" y="579796"/>
            <a:ext cx="3193392" cy="4667264"/>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ouverainisme : doctrine politique qui défend la souveraineté des États en Europe, leur autonomie politique, notamment contre l’approfondissement de l’Union Européenne."/>
          <p:cNvSpPr txBox="1"/>
          <p:nvPr/>
        </p:nvSpPr>
        <p:spPr>
          <a:xfrm>
            <a:off x="2067418" y="4574754"/>
            <a:ext cx="19755251" cy="288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914400">
              <a:defRPr b="1" sz="6000">
                <a:solidFill>
                  <a:srgbClr val="000000"/>
                </a:solidFill>
                <a:latin typeface="Calibri"/>
                <a:ea typeface="Calibri"/>
                <a:cs typeface="Calibri"/>
                <a:sym typeface="Calibri"/>
              </a:defRPr>
            </a:pPr>
            <a:r>
              <a:t>Souverainisme : </a:t>
            </a:r>
            <a:r>
              <a:rPr b="0"/>
              <a:t>doctrine politique qui défend la souveraineté des États en Europe, leur autonomie politique, notamment contre l’approfondissement de l’Union Européenne.</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Image" descr="Image"/>
          <p:cNvPicPr>
            <a:picLocks noChangeAspect="1"/>
          </p:cNvPicPr>
          <p:nvPr/>
        </p:nvPicPr>
        <p:blipFill>
          <a:blip r:embed="rId2">
            <a:extLst/>
          </a:blip>
          <a:stretch>
            <a:fillRect/>
          </a:stretch>
        </p:blipFill>
        <p:spPr>
          <a:xfrm>
            <a:off x="1584802" y="1727112"/>
            <a:ext cx="21214397" cy="11933098"/>
          </a:xfrm>
          <a:prstGeom prst="rect">
            <a:avLst/>
          </a:prstGeom>
          <a:ln w="12700">
            <a:miter lim="400000"/>
          </a:ln>
        </p:spPr>
      </p:pic>
      <p:sp>
        <p:nvSpPr>
          <p:cNvPr id="288" name="Installation de l'artiste français JR, photographie d’un enfant mexicain qui regarde par-dessus la barrière installée à la frontière des Etats-Unis et du Mexique (2017)"/>
          <p:cNvSpPr txBox="1"/>
          <p:nvPr/>
        </p:nvSpPr>
        <p:spPr>
          <a:xfrm>
            <a:off x="1584803" y="211181"/>
            <a:ext cx="21214394" cy="15036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914400">
              <a:defRPr b="1" sz="4200">
                <a:solidFill>
                  <a:srgbClr val="000000"/>
                </a:solidFill>
                <a:latin typeface="Times Roman"/>
                <a:ea typeface="Times Roman"/>
                <a:cs typeface="Times Roman"/>
                <a:sym typeface="Times Roman"/>
              </a:defRPr>
            </a:lvl1pPr>
          </a:lstStyle>
          <a:p>
            <a:pPr/>
            <a:r>
              <a:t>Installation de l'artiste français JR, photographie d’un enfant mexicain qui regarde par-dessus la barrière installée à la frontière des Etats-Unis et du Mexique (2017)</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5406407" y="2787585"/>
            <a:ext cx="12499326" cy="8880569"/>
          </a:xfrm>
          <a:prstGeom prst="rect">
            <a:avLst/>
          </a:prstGeom>
          <a:ln w="12700">
            <a:miter lim="400000"/>
          </a:ln>
        </p:spPr>
      </p:pic>
      <p:sp>
        <p:nvSpPr>
          <p:cNvPr id="291" name="Le Portugais Antonio Guterres, secrétaire général des Nations Unies depuis 2017."/>
          <p:cNvSpPr txBox="1"/>
          <p:nvPr/>
        </p:nvSpPr>
        <p:spPr>
          <a:xfrm>
            <a:off x="670361" y="570299"/>
            <a:ext cx="22999434" cy="941145"/>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p>
            <a:pPr algn="just" defTabSz="914400">
              <a:defRPr sz="5400">
                <a:solidFill>
                  <a:srgbClr val="000000"/>
                </a:solidFill>
                <a:latin typeface="Times New Roman"/>
                <a:ea typeface="Times New Roman"/>
                <a:cs typeface="Times New Roman"/>
                <a:sym typeface="Times New Roman"/>
              </a:defRPr>
            </a:pPr>
            <a:r>
              <a:t>Le Portugais </a:t>
            </a:r>
            <a:r>
              <a:rPr b="1"/>
              <a:t>Antonio Guterres</a:t>
            </a:r>
            <a:r>
              <a:t>, secrétaire général des Nations Unies depuis 2017.</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La Bulgare Kristalina Georgieva dirige le FMI depuis 2019"/>
          <p:cNvSpPr txBox="1"/>
          <p:nvPr/>
        </p:nvSpPr>
        <p:spPr>
          <a:xfrm>
            <a:off x="3615485" y="445220"/>
            <a:ext cx="16358313" cy="9575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l" defTabSz="914400">
              <a:defRPr b="1" sz="5000">
                <a:solidFill>
                  <a:srgbClr val="000000"/>
                </a:solidFill>
                <a:latin typeface="Times Roman"/>
                <a:ea typeface="Times Roman"/>
                <a:cs typeface="Times Roman"/>
                <a:sym typeface="Times Roman"/>
              </a:defRPr>
            </a:lvl1pPr>
          </a:lstStyle>
          <a:p>
            <a:pPr/>
            <a:r>
              <a:t>La Bulgare Kristalina Georgieva dirige le FMI depuis 2019 </a:t>
            </a:r>
          </a:p>
        </p:txBody>
      </p:sp>
      <p:pic>
        <p:nvPicPr>
          <p:cNvPr id="294" name="Image" descr="Image"/>
          <p:cNvPicPr>
            <a:picLocks noChangeAspect="1"/>
          </p:cNvPicPr>
          <p:nvPr/>
        </p:nvPicPr>
        <p:blipFill>
          <a:blip r:embed="rId2">
            <a:extLst/>
          </a:blip>
          <a:stretch>
            <a:fillRect/>
          </a:stretch>
        </p:blipFill>
        <p:spPr>
          <a:xfrm>
            <a:off x="8345892" y="1729856"/>
            <a:ext cx="7692216" cy="10256288"/>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2">
            <a:extLst/>
          </a:blip>
          <a:stretch>
            <a:fillRect/>
          </a:stretch>
        </p:blipFill>
        <p:spPr>
          <a:xfrm>
            <a:off x="7097642" y="235335"/>
            <a:ext cx="10188715" cy="13245329"/>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2" descr="Image 2"/>
          <p:cNvPicPr>
            <a:picLocks noChangeAspect="1"/>
          </p:cNvPicPr>
          <p:nvPr/>
        </p:nvPicPr>
        <p:blipFill>
          <a:blip r:embed="rId2">
            <a:extLst/>
          </a:blip>
          <a:stretch>
            <a:fillRect/>
          </a:stretch>
        </p:blipFill>
        <p:spPr>
          <a:xfrm>
            <a:off x="6717565" y="223619"/>
            <a:ext cx="8988134" cy="12045951"/>
          </a:xfrm>
          <a:prstGeom prst="rect">
            <a:avLst/>
          </a:prstGeom>
          <a:ln w="12700">
            <a:miter lim="400000"/>
          </a:ln>
        </p:spPr>
      </p:pic>
      <p:sp>
        <p:nvSpPr>
          <p:cNvPr id="299" name="ZoneTexte 3"/>
          <p:cNvSpPr txBox="1"/>
          <p:nvPr/>
        </p:nvSpPr>
        <p:spPr>
          <a:xfrm>
            <a:off x="7722451" y="12408554"/>
            <a:ext cx="7655367" cy="7670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l" defTabSz="1828800">
              <a:defRPr b="1" i="1" sz="3800">
                <a:solidFill>
                  <a:srgbClr val="000000"/>
                </a:solidFill>
                <a:latin typeface="Calibri"/>
                <a:ea typeface="Calibri"/>
                <a:cs typeface="Calibri"/>
                <a:sym typeface="Calibri"/>
              </a:defRPr>
            </a:pPr>
            <a:r>
              <a:t>Le Nouvel Observateur, </a:t>
            </a:r>
            <a:r>
              <a:rPr i="0"/>
              <a:t>14 mars 2013</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 descr="Image"/>
          <p:cNvPicPr>
            <a:picLocks noChangeAspect="1"/>
          </p:cNvPicPr>
          <p:nvPr/>
        </p:nvPicPr>
        <p:blipFill>
          <a:blip r:embed="rId2">
            <a:extLst/>
          </a:blip>
          <a:stretch>
            <a:fillRect/>
          </a:stretch>
        </p:blipFill>
        <p:spPr>
          <a:xfrm>
            <a:off x="1139840" y="3009500"/>
            <a:ext cx="12335176" cy="8219831"/>
          </a:xfrm>
          <a:prstGeom prst="rect">
            <a:avLst/>
          </a:prstGeom>
          <a:ln w="12700">
            <a:miter lim="400000"/>
          </a:ln>
        </p:spPr>
      </p:pic>
      <p:pic>
        <p:nvPicPr>
          <p:cNvPr id="302" name="Image" descr="Image"/>
          <p:cNvPicPr>
            <a:picLocks noChangeAspect="1"/>
          </p:cNvPicPr>
          <p:nvPr/>
        </p:nvPicPr>
        <p:blipFill>
          <a:blip r:embed="rId3">
            <a:extLst/>
          </a:blip>
          <a:stretch>
            <a:fillRect/>
          </a:stretch>
        </p:blipFill>
        <p:spPr>
          <a:xfrm>
            <a:off x="14939519" y="4420675"/>
            <a:ext cx="8675714" cy="4874650"/>
          </a:xfrm>
          <a:prstGeom prst="rect">
            <a:avLst/>
          </a:prstGeom>
          <a:ln w="12700">
            <a:miter lim="400000"/>
          </a:ln>
        </p:spPr>
      </p:pic>
      <p:sp>
        <p:nvSpPr>
          <p:cNvPr id="303" name="Le forum de Davos"/>
          <p:cNvSpPr txBox="1"/>
          <p:nvPr/>
        </p:nvSpPr>
        <p:spPr>
          <a:xfrm>
            <a:off x="8275773" y="892103"/>
            <a:ext cx="6810294" cy="1088150"/>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just" defTabSz="914400">
              <a:defRPr b="1" sz="6400">
                <a:solidFill>
                  <a:srgbClr val="000000"/>
                </a:solidFill>
                <a:latin typeface="Times New Roman"/>
                <a:ea typeface="Times New Roman"/>
                <a:cs typeface="Times New Roman"/>
                <a:sym typeface="Times New Roman"/>
              </a:defRPr>
            </a:lvl1pPr>
          </a:lstStyle>
          <a:p>
            <a:pPr/>
            <a:r>
              <a:t>Le forum de Davos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Image" descr="Image"/>
          <p:cNvPicPr>
            <a:picLocks noChangeAspect="1"/>
          </p:cNvPicPr>
          <p:nvPr/>
        </p:nvPicPr>
        <p:blipFill>
          <a:blip r:embed="rId2">
            <a:extLst/>
          </a:blip>
          <a:stretch>
            <a:fillRect/>
          </a:stretch>
        </p:blipFill>
        <p:spPr>
          <a:xfrm>
            <a:off x="7541483" y="1155013"/>
            <a:ext cx="16205202" cy="12166602"/>
          </a:xfrm>
          <a:prstGeom prst="rect">
            <a:avLst/>
          </a:prstGeom>
          <a:ln w="12700">
            <a:miter lim="400000"/>
          </a:ln>
        </p:spPr>
      </p:pic>
      <p:pic>
        <p:nvPicPr>
          <p:cNvPr id="306" name="Image" descr="Image"/>
          <p:cNvPicPr>
            <a:picLocks noChangeAspect="1"/>
          </p:cNvPicPr>
          <p:nvPr/>
        </p:nvPicPr>
        <p:blipFill>
          <a:blip r:embed="rId3">
            <a:extLst/>
          </a:blip>
          <a:stretch>
            <a:fillRect/>
          </a:stretch>
        </p:blipFill>
        <p:spPr>
          <a:xfrm>
            <a:off x="846259" y="2738232"/>
            <a:ext cx="5588003" cy="5588002"/>
          </a:xfrm>
          <a:prstGeom prst="rect">
            <a:avLst/>
          </a:prstGeom>
          <a:ln w="12700">
            <a:miter lim="400000"/>
          </a:ln>
        </p:spPr>
      </p:pic>
      <p:pic>
        <p:nvPicPr>
          <p:cNvPr id="307" name="Image" descr="Image"/>
          <p:cNvPicPr>
            <a:picLocks noChangeAspect="1"/>
          </p:cNvPicPr>
          <p:nvPr/>
        </p:nvPicPr>
        <p:blipFill>
          <a:blip r:embed="rId4">
            <a:extLst/>
          </a:blip>
          <a:stretch>
            <a:fillRect/>
          </a:stretch>
        </p:blipFill>
        <p:spPr>
          <a:xfrm>
            <a:off x="14148964" y="5362880"/>
            <a:ext cx="2990240" cy="2990240"/>
          </a:xfrm>
          <a:prstGeom prst="rect">
            <a:avLst/>
          </a:prstGeom>
          <a:ln w="12700">
            <a:miter lim="400000"/>
          </a:ln>
        </p:spPr>
      </p:pic>
      <p:sp>
        <p:nvSpPr>
          <p:cNvPr id="308" name="Coup d’État au Guatemala, 1954"/>
          <p:cNvSpPr txBox="1"/>
          <p:nvPr/>
        </p:nvSpPr>
        <p:spPr>
          <a:xfrm>
            <a:off x="457626" y="277749"/>
            <a:ext cx="12001184" cy="1112471"/>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just" defTabSz="914400">
              <a:defRPr b="1" sz="6600">
                <a:solidFill>
                  <a:srgbClr val="000000"/>
                </a:solidFill>
                <a:latin typeface="Times New Roman"/>
                <a:ea typeface="Times New Roman"/>
                <a:cs typeface="Times New Roman"/>
                <a:sym typeface="Times New Roman"/>
              </a:defRPr>
            </a:lvl1pPr>
          </a:lstStyle>
          <a:p>
            <a:pPr/>
            <a:r>
              <a:t>Coup d’État au Guatemala, 1954</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Image" descr="Image"/>
          <p:cNvPicPr>
            <a:picLocks noChangeAspect="1"/>
          </p:cNvPicPr>
          <p:nvPr/>
        </p:nvPicPr>
        <p:blipFill>
          <a:blip r:embed="rId2">
            <a:extLst/>
          </a:blip>
          <a:stretch>
            <a:fillRect/>
          </a:stretch>
        </p:blipFill>
        <p:spPr>
          <a:xfrm>
            <a:off x="1028699" y="602599"/>
            <a:ext cx="22326601" cy="5664201"/>
          </a:xfrm>
          <a:prstGeom prst="rect">
            <a:avLst/>
          </a:prstGeom>
          <a:ln w="12700">
            <a:miter lim="400000"/>
          </a:ln>
        </p:spPr>
      </p:pic>
      <p:pic>
        <p:nvPicPr>
          <p:cNvPr id="311" name="Image" descr="Image"/>
          <p:cNvPicPr>
            <a:picLocks noChangeAspect="1"/>
          </p:cNvPicPr>
          <p:nvPr/>
        </p:nvPicPr>
        <p:blipFill>
          <a:blip r:embed="rId3">
            <a:extLst/>
          </a:blip>
          <a:stretch>
            <a:fillRect/>
          </a:stretch>
        </p:blipFill>
        <p:spPr>
          <a:xfrm>
            <a:off x="1765300" y="6691847"/>
            <a:ext cx="20853401" cy="4851401"/>
          </a:xfrm>
          <a:prstGeom prst="rect">
            <a:avLst/>
          </a:prstGeom>
          <a:ln w="12700">
            <a:miter lim="400000"/>
          </a:ln>
        </p:spPr>
      </p:pic>
      <p:sp>
        <p:nvSpPr>
          <p:cNvPr id="312" name="article publié le 19 avril 2024"/>
          <p:cNvSpPr txBox="1"/>
          <p:nvPr/>
        </p:nvSpPr>
        <p:spPr>
          <a:xfrm>
            <a:off x="13735521" y="11588611"/>
            <a:ext cx="9856652"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500">
                <a:solidFill>
                  <a:srgbClr val="000000"/>
                </a:solidFill>
                <a:latin typeface="Times Roman"/>
                <a:ea typeface="Times Roman"/>
                <a:cs typeface="Times Roman"/>
                <a:sym typeface="Times Roman"/>
              </a:defRPr>
            </a:lvl1pPr>
          </a:lstStyle>
          <a:p>
            <a:pPr/>
            <a:r>
              <a:t>article publié le 19 avril 2024</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Quant à la guerre à grande échelle en Ukraine, initiée par la fédération de Russie, les interventions du Saint-Père sont claires et sans équivoque pour la condamner comme moralement injuste, inacceptable, barbare, insensée, répugnante et sacrilège»…"/>
          <p:cNvSpPr txBox="1"/>
          <p:nvPr/>
        </p:nvSpPr>
        <p:spPr>
          <a:xfrm>
            <a:off x="2574866" y="2665128"/>
            <a:ext cx="19234268" cy="513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i="1" sz="5500">
                <a:solidFill>
                  <a:srgbClr val="000000"/>
                </a:solidFill>
                <a:latin typeface="Times Roman"/>
                <a:ea typeface="Times Roman"/>
                <a:cs typeface="Times Roman"/>
                <a:sym typeface="Times Roman"/>
              </a:defRPr>
            </a:pPr>
            <a:r>
              <a:t>«Quant à la guerre à grande échelle en Ukraine, initiée par la fédération de Russie, les interventions du Saint-Père sont claires et sans équivoque pour la condamner comme moralement injuste, inacceptable, barbare, insensée, répugnante et sacrilège»</a:t>
            </a:r>
          </a:p>
          <a:p>
            <a:pPr algn="l" defTabSz="457200">
              <a:defRPr i="1" sz="5500">
                <a:solidFill>
                  <a:srgbClr val="000000"/>
                </a:solidFill>
                <a:latin typeface="Times Roman"/>
                <a:ea typeface="Times Roman"/>
                <a:cs typeface="Times Roman"/>
                <a:sym typeface="Times Roman"/>
              </a:defRPr>
            </a:pPr>
          </a:p>
          <a:p>
            <a:pPr algn="r" defTabSz="457200">
              <a:defRPr sz="5500">
                <a:solidFill>
                  <a:srgbClr val="000000"/>
                </a:solidFill>
                <a:latin typeface="Times Roman"/>
                <a:ea typeface="Times Roman"/>
                <a:cs typeface="Times Roman"/>
                <a:sym typeface="Times Roman"/>
              </a:defRPr>
            </a:pPr>
            <a:r>
              <a:t>Communiqué du Saint-Siège, 30 août 2022.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extLst/>
          </a:blip>
          <a:stretch>
            <a:fillRect/>
          </a:stretch>
        </p:blipFill>
        <p:spPr>
          <a:xfrm>
            <a:off x="5214051" y="1760316"/>
            <a:ext cx="16145435" cy="10595442"/>
          </a:xfrm>
          <a:prstGeom prst="rect">
            <a:avLst/>
          </a:prstGeom>
          <a:ln w="12700">
            <a:miter lim="400000"/>
          </a:ln>
        </p:spPr>
      </p:pic>
      <p:sp>
        <p:nvSpPr>
          <p:cNvPr id="172" name="La construction de l’unité allemande"/>
          <p:cNvSpPr txBox="1"/>
          <p:nvPr/>
        </p:nvSpPr>
        <p:spPr>
          <a:xfrm>
            <a:off x="6603176" y="614123"/>
            <a:ext cx="1218119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defTabSz="457200">
              <a:defRPr b="1" sz="5600">
                <a:solidFill>
                  <a:srgbClr val="000000"/>
                </a:solidFill>
                <a:latin typeface="Cambria"/>
                <a:ea typeface="Cambria"/>
                <a:cs typeface="Cambria"/>
                <a:sym typeface="Cambria"/>
              </a:defRPr>
            </a:lvl1pPr>
          </a:lstStyle>
          <a:p>
            <a:pPr/>
            <a:r>
              <a:t>La construction de l’unité allemande</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1"/>
          </p:cNvPicPr>
          <p:nvPr/>
        </p:nvPicPr>
        <p:blipFill>
          <a:blip r:embed="rId2">
            <a:extLst/>
          </a:blip>
          <a:stretch>
            <a:fillRect/>
          </a:stretch>
        </p:blipFill>
        <p:spPr>
          <a:xfrm>
            <a:off x="2632876" y="2065496"/>
            <a:ext cx="8407402" cy="3860801"/>
          </a:xfrm>
          <a:prstGeom prst="rect">
            <a:avLst/>
          </a:prstGeom>
          <a:ln w="12700">
            <a:miter lim="400000"/>
          </a:ln>
        </p:spPr>
      </p:pic>
      <p:pic>
        <p:nvPicPr>
          <p:cNvPr id="317" name="Image" descr="Image"/>
          <p:cNvPicPr>
            <a:picLocks noChangeAspect="1"/>
          </p:cNvPicPr>
          <p:nvPr/>
        </p:nvPicPr>
        <p:blipFill>
          <a:blip r:embed="rId3">
            <a:extLst/>
          </a:blip>
          <a:stretch>
            <a:fillRect/>
          </a:stretch>
        </p:blipFill>
        <p:spPr>
          <a:xfrm>
            <a:off x="12349130" y="1948651"/>
            <a:ext cx="9194802" cy="3530602"/>
          </a:xfrm>
          <a:prstGeom prst="rect">
            <a:avLst/>
          </a:prstGeom>
          <a:ln w="12700">
            <a:miter lim="400000"/>
          </a:ln>
        </p:spPr>
      </p:pic>
      <p:sp>
        <p:nvSpPr>
          <p:cNvPr id="318" name="Oxford Committee for Famine Relief"/>
          <p:cNvSpPr txBox="1"/>
          <p:nvPr/>
        </p:nvSpPr>
        <p:spPr>
          <a:xfrm>
            <a:off x="13183601" y="6060667"/>
            <a:ext cx="8226841" cy="75819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just" defTabSz="914400">
              <a:defRPr b="1" sz="4000">
                <a:solidFill>
                  <a:srgbClr val="000000"/>
                </a:solidFill>
                <a:latin typeface="Times New Roman"/>
                <a:ea typeface="Times New Roman"/>
                <a:cs typeface="Times New Roman"/>
                <a:sym typeface="Times New Roman"/>
              </a:defRPr>
            </a:lvl1pPr>
          </a:lstStyle>
          <a:p>
            <a:pPr/>
            <a:r>
              <a:t>Oxford Committee for Famine Relief</a:t>
            </a:r>
          </a:p>
        </p:txBody>
      </p:sp>
      <p:pic>
        <p:nvPicPr>
          <p:cNvPr id="319" name="Image" descr="Image"/>
          <p:cNvPicPr>
            <a:picLocks noChangeAspect="1"/>
          </p:cNvPicPr>
          <p:nvPr/>
        </p:nvPicPr>
        <p:blipFill>
          <a:blip r:embed="rId4">
            <a:extLst/>
          </a:blip>
          <a:stretch>
            <a:fillRect/>
          </a:stretch>
        </p:blipFill>
        <p:spPr>
          <a:xfrm>
            <a:off x="4595151" y="6878040"/>
            <a:ext cx="8407402" cy="5604935"/>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C. La notion de territoire"/>
          <p:cNvSpPr txBox="1"/>
          <p:nvPr/>
        </p:nvSpPr>
        <p:spPr>
          <a:xfrm>
            <a:off x="2785848" y="2484917"/>
            <a:ext cx="8703430" cy="945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6000">
                <a:solidFill>
                  <a:srgbClr val="000000"/>
                </a:solidFill>
                <a:latin typeface="Times New Roman"/>
                <a:ea typeface="Times New Roman"/>
                <a:cs typeface="Times New Roman"/>
                <a:sym typeface="Times New Roman"/>
              </a:defRPr>
            </a:lvl1pPr>
          </a:lstStyle>
          <a:p>
            <a:pPr/>
            <a:r>
              <a:t>C. La notion de territoire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Image" descr="Image"/>
          <p:cNvPicPr>
            <a:picLocks noChangeAspect="1"/>
          </p:cNvPicPr>
          <p:nvPr/>
        </p:nvPicPr>
        <p:blipFill>
          <a:blip r:embed="rId2">
            <a:extLst/>
          </a:blip>
          <a:stretch>
            <a:fillRect/>
          </a:stretch>
        </p:blipFill>
        <p:spPr>
          <a:xfrm>
            <a:off x="1945351" y="1418726"/>
            <a:ext cx="19302149" cy="10099963"/>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1"/>
          </p:cNvPicPr>
          <p:nvPr/>
        </p:nvPicPr>
        <p:blipFill>
          <a:blip r:embed="rId2">
            <a:extLst/>
          </a:blip>
          <a:stretch>
            <a:fillRect/>
          </a:stretch>
        </p:blipFill>
        <p:spPr>
          <a:xfrm>
            <a:off x="2010174" y="1716278"/>
            <a:ext cx="19401064" cy="9797345"/>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extLst/>
          </a:blip>
          <a:stretch>
            <a:fillRect/>
          </a:stretch>
        </p:blipFill>
        <p:spPr>
          <a:xfrm>
            <a:off x="4572000" y="2070100"/>
            <a:ext cx="15240000" cy="9575800"/>
          </a:xfrm>
          <a:prstGeom prst="rect">
            <a:avLst/>
          </a:prstGeom>
          <a:ln w="12700">
            <a:miter lim="400000"/>
          </a:ln>
        </p:spPr>
      </p:pic>
      <p:sp>
        <p:nvSpPr>
          <p:cNvPr id="328" name="Planisphères centrés sur l'Australie"/>
          <p:cNvSpPr txBox="1"/>
          <p:nvPr/>
        </p:nvSpPr>
        <p:spPr>
          <a:xfrm>
            <a:off x="6156045" y="151435"/>
            <a:ext cx="10551896" cy="941145"/>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defTabSz="914400">
              <a:defRPr b="1" sz="5400">
                <a:solidFill>
                  <a:srgbClr val="000000"/>
                </a:solidFill>
                <a:latin typeface="Times New Roman"/>
                <a:ea typeface="Times New Roman"/>
                <a:cs typeface="Times New Roman"/>
                <a:sym typeface="Times New Roman"/>
              </a:defRPr>
            </a:lvl1pPr>
          </a:lstStyle>
          <a:p>
            <a:pPr/>
            <a:r>
              <a:t>Planisphères centrés sur l'Australie</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Image" descr="Image"/>
          <p:cNvPicPr>
            <a:picLocks noChangeAspect="1"/>
          </p:cNvPicPr>
          <p:nvPr/>
        </p:nvPicPr>
        <p:blipFill>
          <a:blip r:embed="rId2">
            <a:extLst/>
          </a:blip>
          <a:stretch>
            <a:fillRect/>
          </a:stretch>
        </p:blipFill>
        <p:spPr>
          <a:xfrm>
            <a:off x="7111999" y="660398"/>
            <a:ext cx="10160001" cy="12395202"/>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ource : site du ministère de l'Europe et des affaires étrangères, 2022."/>
          <p:cNvSpPr txBox="1"/>
          <p:nvPr/>
        </p:nvSpPr>
        <p:spPr>
          <a:xfrm>
            <a:off x="20690009" y="10092125"/>
            <a:ext cx="2408684" cy="2903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200">
                <a:solidFill>
                  <a:srgbClr val="000000"/>
                </a:solidFill>
                <a:latin typeface="Times New Roman"/>
                <a:ea typeface="Times New Roman"/>
                <a:cs typeface="Times New Roman"/>
                <a:sym typeface="Times New Roman"/>
              </a:defRPr>
            </a:lvl1pPr>
          </a:lstStyle>
          <a:p>
            <a:pPr/>
            <a:r>
              <a:t>Source : site du ministère de l'Europe et des affaires étrangères, 2022.</a:t>
            </a:r>
          </a:p>
        </p:txBody>
      </p:sp>
      <p:pic>
        <p:nvPicPr>
          <p:cNvPr id="335" name="Image" descr="Image"/>
          <p:cNvPicPr>
            <a:picLocks noChangeAspect="1"/>
          </p:cNvPicPr>
          <p:nvPr/>
        </p:nvPicPr>
        <p:blipFill>
          <a:blip r:embed="rId2">
            <a:extLst/>
          </a:blip>
          <a:stretch>
            <a:fillRect/>
          </a:stretch>
        </p:blipFill>
        <p:spPr>
          <a:xfrm>
            <a:off x="298910" y="-2"/>
            <a:ext cx="19831258" cy="13716003"/>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Image" descr="Image"/>
          <p:cNvPicPr>
            <a:picLocks noChangeAspect="1"/>
          </p:cNvPicPr>
          <p:nvPr/>
        </p:nvPicPr>
        <p:blipFill>
          <a:blip r:embed="rId2">
            <a:extLst/>
          </a:blip>
          <a:stretch>
            <a:fillRect/>
          </a:stretch>
        </p:blipFill>
        <p:spPr>
          <a:xfrm>
            <a:off x="2351239" y="0"/>
            <a:ext cx="19681523"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Image" descr="Image"/>
          <p:cNvPicPr>
            <a:picLocks noChangeAspect="1"/>
          </p:cNvPicPr>
          <p:nvPr/>
        </p:nvPicPr>
        <p:blipFill>
          <a:blip r:embed="rId2">
            <a:extLst/>
          </a:blip>
          <a:stretch>
            <a:fillRect/>
          </a:stretch>
        </p:blipFill>
        <p:spPr>
          <a:xfrm>
            <a:off x="2981011" y="0"/>
            <a:ext cx="18421978"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Karl Haushofer (1869-1946)"/>
          <p:cNvSpPr txBox="1"/>
          <p:nvPr/>
        </p:nvSpPr>
        <p:spPr>
          <a:xfrm>
            <a:off x="4209996" y="1309015"/>
            <a:ext cx="8992950" cy="8841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5600">
                <a:solidFill>
                  <a:srgbClr val="000000"/>
                </a:solidFill>
                <a:latin typeface="Times New Roman"/>
                <a:ea typeface="Times New Roman"/>
                <a:cs typeface="Times New Roman"/>
                <a:sym typeface="Times New Roman"/>
              </a:defRPr>
            </a:lvl1pPr>
          </a:lstStyle>
          <a:p>
            <a:pPr/>
            <a:r>
              <a:t>Karl Haushofer (1869-1946) </a:t>
            </a:r>
          </a:p>
        </p:txBody>
      </p:sp>
      <p:pic>
        <p:nvPicPr>
          <p:cNvPr id="175" name="Image" descr="Image"/>
          <p:cNvPicPr>
            <a:picLocks noChangeAspect="1"/>
          </p:cNvPicPr>
          <p:nvPr/>
        </p:nvPicPr>
        <p:blipFill>
          <a:blip r:embed="rId2">
            <a:extLst/>
          </a:blip>
          <a:stretch>
            <a:fillRect/>
          </a:stretch>
        </p:blipFill>
        <p:spPr>
          <a:xfrm>
            <a:off x="13139401" y="2405502"/>
            <a:ext cx="6246789" cy="8904995"/>
          </a:xfrm>
          <a:prstGeom prst="rect">
            <a:avLst/>
          </a:prstGeom>
          <a:ln w="12700">
            <a:miter lim="400000"/>
          </a:ln>
        </p:spPr>
      </p:pic>
      <p:pic>
        <p:nvPicPr>
          <p:cNvPr id="176" name="Image" descr="Image"/>
          <p:cNvPicPr>
            <a:picLocks noChangeAspect="1"/>
          </p:cNvPicPr>
          <p:nvPr/>
        </p:nvPicPr>
        <p:blipFill>
          <a:blip r:embed="rId3">
            <a:extLst/>
          </a:blip>
          <a:stretch>
            <a:fillRect/>
          </a:stretch>
        </p:blipFill>
        <p:spPr>
          <a:xfrm>
            <a:off x="4878551" y="2963044"/>
            <a:ext cx="6161975" cy="8326993"/>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tretch>
            <a:fillRect/>
          </a:stretch>
        </p:blipFill>
        <p:spPr>
          <a:xfrm>
            <a:off x="0" y="457200"/>
            <a:ext cx="24384000" cy="128016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Convention de Montego Bay (Jamaïque), 1982 :…"/>
          <p:cNvSpPr txBox="1"/>
          <p:nvPr/>
        </p:nvSpPr>
        <p:spPr>
          <a:xfrm>
            <a:off x="1924772" y="3554302"/>
            <a:ext cx="15879602" cy="277940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p>
            <a:pPr indent="360679" algn="just" defTabSz="914400">
              <a:defRPr b="1" sz="6000">
                <a:solidFill>
                  <a:srgbClr val="000000"/>
                </a:solidFill>
                <a:latin typeface="Times New Roman"/>
                <a:ea typeface="Times New Roman"/>
                <a:cs typeface="Times New Roman"/>
                <a:sym typeface="Times New Roman"/>
              </a:defRPr>
            </a:pPr>
            <a:r>
              <a:t>Convention de Montego Bay</a:t>
            </a:r>
            <a:r>
              <a:rPr b="0"/>
              <a:t> (Jamaïque), 1982 : </a:t>
            </a:r>
          </a:p>
          <a:p>
            <a:pPr marL="895415" indent="-534736" algn="just" defTabSz="914400">
              <a:buSzPct val="100000"/>
              <a:buChar char="-"/>
              <a:defRPr sz="6000">
                <a:solidFill>
                  <a:srgbClr val="000000"/>
                </a:solidFill>
                <a:latin typeface="Times New Roman"/>
                <a:ea typeface="Times New Roman"/>
                <a:cs typeface="Times New Roman"/>
                <a:sym typeface="Times New Roman"/>
              </a:defRPr>
            </a:pPr>
            <a:r>
              <a:t>ZEE</a:t>
            </a:r>
          </a:p>
          <a:p>
            <a:pPr marL="895415" indent="-534736" algn="just" defTabSz="914400">
              <a:buSzPct val="100000"/>
              <a:buChar char="-"/>
              <a:defRPr sz="6000">
                <a:solidFill>
                  <a:srgbClr val="000000"/>
                </a:solidFill>
                <a:latin typeface="Times New Roman"/>
                <a:ea typeface="Times New Roman"/>
                <a:cs typeface="Times New Roman"/>
                <a:sym typeface="Times New Roman"/>
              </a:defRPr>
            </a:pPr>
            <a:r>
              <a:t>Haute mer</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Les limites des espaces maritimes selon la convention de Montego Bay"/>
          <p:cNvSpPr txBox="1"/>
          <p:nvPr/>
        </p:nvSpPr>
        <p:spPr>
          <a:xfrm>
            <a:off x="1115417" y="762452"/>
            <a:ext cx="22153166"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5500">
                <a:solidFill>
                  <a:srgbClr val="000000"/>
                </a:solidFill>
                <a:latin typeface="Times Roman"/>
                <a:ea typeface="Times Roman"/>
                <a:cs typeface="Times Roman"/>
                <a:sym typeface="Times Roman"/>
              </a:defRPr>
            </a:lvl1pPr>
          </a:lstStyle>
          <a:p>
            <a:pPr/>
            <a:r>
              <a:t>Les limites des espaces maritimes selon la convention de Montego Bay</a:t>
            </a:r>
          </a:p>
        </p:txBody>
      </p:sp>
      <p:pic>
        <p:nvPicPr>
          <p:cNvPr id="346" name="Image" descr="Image"/>
          <p:cNvPicPr>
            <a:picLocks noChangeAspect="1"/>
          </p:cNvPicPr>
          <p:nvPr/>
        </p:nvPicPr>
        <p:blipFill>
          <a:blip r:embed="rId2">
            <a:extLst/>
          </a:blip>
          <a:stretch>
            <a:fillRect/>
          </a:stretch>
        </p:blipFill>
        <p:spPr>
          <a:xfrm>
            <a:off x="2048337" y="2265247"/>
            <a:ext cx="20547877" cy="9930201"/>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48" name="Image 3" descr="Image 3"/>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a:extLst/>
          </a:blip>
          <a:stretch>
            <a:fillRect/>
          </a:stretch>
        </p:blipFill>
        <p:spPr>
          <a:xfrm>
            <a:off x="533136" y="1670755"/>
            <a:ext cx="24384002" cy="745626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Alfred MAHAN (1840-194), directeur du Naval War College de Newport.…"/>
          <p:cNvSpPr txBox="1"/>
          <p:nvPr/>
        </p:nvSpPr>
        <p:spPr>
          <a:xfrm>
            <a:off x="1527967" y="1611482"/>
            <a:ext cx="20974200" cy="269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914400">
              <a:defRPr b="1" sz="5600">
                <a:solidFill>
                  <a:srgbClr val="000000"/>
                </a:solidFill>
                <a:latin typeface="Calibri"/>
                <a:ea typeface="Calibri"/>
                <a:cs typeface="Calibri"/>
                <a:sym typeface="Calibri"/>
              </a:defRPr>
            </a:pPr>
            <a:r>
              <a:t>Alfred MAHAN (1840-194)</a:t>
            </a:r>
            <a:r>
              <a:rPr b="0"/>
              <a:t>, directeur du </a:t>
            </a:r>
            <a:r>
              <a:rPr b="0" i="1"/>
              <a:t>Naval War College</a:t>
            </a:r>
            <a:r>
              <a:rPr b="0"/>
              <a:t> de Newport.</a:t>
            </a:r>
          </a:p>
          <a:p>
            <a:pPr algn="just" defTabSz="914400">
              <a:defRPr sz="5600">
                <a:solidFill>
                  <a:srgbClr val="000000"/>
                </a:solidFill>
                <a:latin typeface="Calibri"/>
                <a:ea typeface="Calibri"/>
                <a:cs typeface="Calibri"/>
                <a:sym typeface="Calibri"/>
              </a:defRPr>
            </a:pPr>
            <a:r>
              <a:t>Auteur de </a:t>
            </a:r>
            <a:r>
              <a:rPr i="1"/>
              <a:t>L’Influence de la puissance maritime dans l’histoire</a:t>
            </a:r>
            <a:r>
              <a:t>, 1890.</a:t>
            </a:r>
          </a:p>
          <a:p>
            <a:pPr algn="just" defTabSz="914400">
              <a:defRPr sz="5600">
                <a:solidFill>
                  <a:srgbClr val="000000"/>
                </a:solidFill>
                <a:latin typeface="Calibri"/>
                <a:ea typeface="Calibri"/>
                <a:cs typeface="Calibri"/>
                <a:sym typeface="Calibri"/>
              </a:defRPr>
            </a:pPr>
            <a:r>
              <a:t>Théoricien du</a:t>
            </a:r>
            <a:r>
              <a:rPr b="1" i="1"/>
              <a:t> Sea Power</a:t>
            </a:r>
            <a:r>
              <a:t>.</a:t>
            </a:r>
          </a:p>
        </p:txBody>
      </p:sp>
      <p:pic>
        <p:nvPicPr>
          <p:cNvPr id="179" name="Image" descr="Image"/>
          <p:cNvPicPr>
            <a:picLocks noChangeAspect="1"/>
          </p:cNvPicPr>
          <p:nvPr/>
        </p:nvPicPr>
        <p:blipFill>
          <a:blip r:embed="rId2">
            <a:extLst/>
          </a:blip>
          <a:stretch>
            <a:fillRect/>
          </a:stretch>
        </p:blipFill>
        <p:spPr>
          <a:xfrm>
            <a:off x="7688044" y="4224718"/>
            <a:ext cx="7081766" cy="885220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a:extLst/>
          </a:blip>
          <a:stretch>
            <a:fillRect/>
          </a:stretch>
        </p:blipFill>
        <p:spPr>
          <a:xfrm>
            <a:off x="2129040" y="3514040"/>
            <a:ext cx="6096002" cy="6070603"/>
          </a:xfrm>
          <a:prstGeom prst="rect">
            <a:avLst/>
          </a:prstGeom>
          <a:ln w="12700">
            <a:miter lim="400000"/>
          </a:ln>
        </p:spPr>
      </p:pic>
      <p:pic>
        <p:nvPicPr>
          <p:cNvPr id="182" name="Image" descr="Image"/>
          <p:cNvPicPr>
            <a:picLocks noChangeAspect="1"/>
          </p:cNvPicPr>
          <p:nvPr/>
        </p:nvPicPr>
        <p:blipFill>
          <a:blip r:embed="rId3">
            <a:extLst/>
          </a:blip>
          <a:stretch>
            <a:fillRect/>
          </a:stretch>
        </p:blipFill>
        <p:spPr>
          <a:xfrm>
            <a:off x="8282826" y="2762590"/>
            <a:ext cx="14581709" cy="8190821"/>
          </a:xfrm>
          <a:prstGeom prst="rect">
            <a:avLst/>
          </a:prstGeom>
          <a:ln w="12700">
            <a:miter lim="400000"/>
          </a:ln>
        </p:spPr>
      </p:pic>
      <p:sp>
        <p:nvSpPr>
          <p:cNvPr id="183" name="Le canal de Panama"/>
          <p:cNvSpPr txBox="1"/>
          <p:nvPr/>
        </p:nvSpPr>
        <p:spPr>
          <a:xfrm>
            <a:off x="5467009" y="752005"/>
            <a:ext cx="12624482" cy="1736434"/>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indent="360679" algn="just" defTabSz="914400">
              <a:defRPr b="1" sz="11000">
                <a:solidFill>
                  <a:srgbClr val="000000"/>
                </a:solidFill>
                <a:latin typeface="Times New Roman"/>
                <a:ea typeface="Times New Roman"/>
                <a:cs typeface="Times New Roman"/>
                <a:sym typeface="Times New Roman"/>
              </a:defRPr>
            </a:lvl1pPr>
          </a:lstStyle>
          <a:p>
            <a:pPr/>
            <a:r>
              <a:t>Le canal de Panama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85" name="Image 1" descr="Image 1"/>
          <p:cNvPicPr>
            <a:picLocks noChangeAspect="1"/>
          </p:cNvPicPr>
          <p:nvPr/>
        </p:nvPicPr>
        <p:blipFill>
          <a:blip r:embed="rId3">
            <a:extLst/>
          </a:blip>
          <a:stretch>
            <a:fillRect/>
          </a:stretch>
        </p:blipFill>
        <p:spPr>
          <a:xfrm>
            <a:off x="0" y="0"/>
            <a:ext cx="19262448" cy="13716000"/>
          </a:xfrm>
          <a:prstGeom prst="rect">
            <a:avLst/>
          </a:prstGeom>
          <a:ln w="12700">
            <a:miter lim="400000"/>
          </a:ln>
        </p:spPr>
      </p:pic>
      <p:sp>
        <p:nvSpPr>
          <p:cNvPr id="186" name="ZoneTexte 2"/>
          <p:cNvSpPr txBox="1"/>
          <p:nvPr/>
        </p:nvSpPr>
        <p:spPr>
          <a:xfrm>
            <a:off x="19455206" y="12586448"/>
            <a:ext cx="4837356" cy="7416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l" defTabSz="1828800">
              <a:defRPr b="1" sz="3600" u="sng">
                <a:solidFill>
                  <a:srgbClr val="000000"/>
                </a:solidFill>
                <a:latin typeface="Calibri"/>
                <a:ea typeface="Calibri"/>
                <a:cs typeface="Calibri"/>
                <a:sym typeface="Calibri"/>
              </a:defRPr>
            </a:pPr>
            <a:r>
              <a:t>Source</a:t>
            </a:r>
            <a:r>
              <a:rPr u="none"/>
              <a:t> : </a:t>
            </a:r>
            <a:r>
              <a:rPr i="1" u="none"/>
              <a:t>L’Histoire</a:t>
            </a:r>
          </a:p>
        </p:txBody>
      </p:sp>
      <p:sp>
        <p:nvSpPr>
          <p:cNvPr id="187" name="ZoneTexte 3"/>
          <p:cNvSpPr txBox="1"/>
          <p:nvPr/>
        </p:nvSpPr>
        <p:spPr>
          <a:xfrm>
            <a:off x="19353886" y="-1"/>
            <a:ext cx="4938674" cy="99237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l" defTabSz="1828800">
              <a:defRPr b="1" sz="4800">
                <a:solidFill>
                  <a:srgbClr val="000000"/>
                </a:solidFill>
                <a:latin typeface="Calibri"/>
                <a:ea typeface="Calibri"/>
                <a:cs typeface="Calibri"/>
                <a:sym typeface="Calibri"/>
              </a:defRPr>
            </a:pPr>
            <a:r>
              <a:t>La poussée ultra-marine des États-Unis (1898-1916)</a:t>
            </a:r>
          </a:p>
          <a:p>
            <a:pPr algn="l" defTabSz="1828800">
              <a:defRPr b="1" sz="4800">
                <a:solidFill>
                  <a:srgbClr val="000000"/>
                </a:solidFill>
                <a:latin typeface="Calibri"/>
                <a:ea typeface="Calibri"/>
                <a:cs typeface="Calibri"/>
                <a:sym typeface="Calibri"/>
              </a:defRPr>
            </a:pPr>
          </a:p>
          <a:p>
            <a:pPr algn="l" defTabSz="1828800">
              <a:defRPr b="1" sz="4800">
                <a:solidFill>
                  <a:srgbClr val="000000"/>
                </a:solidFill>
                <a:latin typeface="Calibri"/>
                <a:ea typeface="Calibri"/>
                <a:cs typeface="Calibri"/>
                <a:sym typeface="Calibri"/>
              </a:defRPr>
            </a:pPr>
          </a:p>
          <a:p>
            <a:pPr algn="l" defTabSz="1828800">
              <a:defRPr sz="4800">
                <a:solidFill>
                  <a:srgbClr val="000000"/>
                </a:solidFill>
                <a:latin typeface="Calibri"/>
                <a:ea typeface="Calibri"/>
                <a:cs typeface="Calibri"/>
                <a:sym typeface="Calibri"/>
              </a:defRPr>
            </a:pPr>
            <a:r>
              <a:t>Hawaï</a:t>
            </a:r>
          </a:p>
          <a:p>
            <a:pPr algn="l" defTabSz="1828800">
              <a:defRPr sz="4800">
                <a:solidFill>
                  <a:srgbClr val="000000"/>
                </a:solidFill>
                <a:latin typeface="Calibri"/>
                <a:ea typeface="Calibri"/>
                <a:cs typeface="Calibri"/>
                <a:sym typeface="Calibri"/>
              </a:defRPr>
            </a:pPr>
          </a:p>
          <a:p>
            <a:pPr algn="l" defTabSz="1828800">
              <a:defRPr sz="4800">
                <a:solidFill>
                  <a:srgbClr val="000000"/>
                </a:solidFill>
                <a:latin typeface="Calibri"/>
                <a:ea typeface="Calibri"/>
                <a:cs typeface="Calibri"/>
                <a:sym typeface="Calibri"/>
              </a:defRPr>
            </a:pPr>
            <a:r>
              <a:t>Cuba</a:t>
            </a:r>
          </a:p>
          <a:p>
            <a:pPr algn="l" defTabSz="1828800">
              <a:defRPr sz="4800">
                <a:solidFill>
                  <a:srgbClr val="000000"/>
                </a:solidFill>
                <a:latin typeface="Calibri"/>
                <a:ea typeface="Calibri"/>
                <a:cs typeface="Calibri"/>
                <a:sym typeface="Calibri"/>
              </a:defRPr>
            </a:pPr>
            <a:r>
              <a:t>Philippines</a:t>
            </a:r>
          </a:p>
          <a:p>
            <a:pPr algn="l" defTabSz="1828800">
              <a:defRPr sz="4800">
                <a:solidFill>
                  <a:srgbClr val="000000"/>
                </a:solidFill>
                <a:latin typeface="Calibri"/>
                <a:ea typeface="Calibri"/>
                <a:cs typeface="Calibri"/>
                <a:sym typeface="Calibri"/>
              </a:defRPr>
            </a:pPr>
            <a:r>
              <a:t>Guam</a:t>
            </a:r>
          </a:p>
          <a:p>
            <a:pPr algn="l" defTabSz="1828800">
              <a:defRPr sz="4800">
                <a:solidFill>
                  <a:srgbClr val="000000"/>
                </a:solidFill>
                <a:latin typeface="Calibri"/>
                <a:ea typeface="Calibri"/>
                <a:cs typeface="Calibri"/>
                <a:sym typeface="Calibri"/>
              </a:defRPr>
            </a:pPr>
            <a:r>
              <a:t>Porto Rico</a:t>
            </a:r>
          </a:p>
          <a:p>
            <a:pPr algn="l" defTabSz="1828800">
              <a:defRPr sz="4800">
                <a:solidFill>
                  <a:srgbClr val="000000"/>
                </a:solidFill>
                <a:latin typeface="Calibri"/>
                <a:ea typeface="Calibri"/>
                <a:cs typeface="Calibri"/>
                <a:sym typeface="Calibri"/>
              </a:defRPr>
            </a:pPr>
          </a:p>
          <a:p>
            <a:pPr algn="l" defTabSz="1828800">
              <a:defRPr sz="4800">
                <a:solidFill>
                  <a:srgbClr val="000000"/>
                </a:solidFill>
                <a:latin typeface="Calibri"/>
                <a:ea typeface="Calibri"/>
                <a:cs typeface="Calibri"/>
                <a:sym typeface="Calibri"/>
              </a:defRPr>
            </a:pPr>
            <a:r>
              <a:t>Samoa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