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aj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aj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b="def" i="def"/>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b="def" i="def"/>
      <a:tcStyle>
        <a:tcBdr/>
        <a:fill>
          <a:solidFill>
            <a:srgbClr val="E9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p:spTree>
      <p:nvGrpSpPr>
        <p:cNvPr id="1" name=""/>
        <p:cNvGrpSpPr/>
        <p:nvPr/>
      </p:nvGrpSpPr>
      <p:grpSpPr>
        <a:xfrm>
          <a:off x="0" y="0"/>
          <a:ext cx="0" cy="0"/>
          <a:chOff x="0" y="0"/>
          <a:chExt cx="0" cy="0"/>
        </a:xfrm>
      </p:grpSpPr>
      <p:sp>
        <p:nvSpPr>
          <p:cNvPr id="11" name="Texte niveau 1…"/>
          <p:cNvSpPr txBox="1"/>
          <p:nvPr>
            <p:ph type="body" sz="quarter" idx="1" hasCustomPrompt="1"/>
          </p:nvPr>
        </p:nvSpPr>
        <p:spPr>
          <a:xfrm>
            <a:off x="1201340" y="11859862"/>
            <a:ext cx="21971004"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Auteur et date</a:t>
            </a:r>
          </a:p>
          <a:p>
            <a:pPr lvl="1"/>
            <a:r>
              <a:t/>
            </a:r>
          </a:p>
          <a:p>
            <a:pPr lvl="2"/>
            <a:r>
              <a:t/>
            </a:r>
          </a:p>
          <a:p>
            <a:pPr lvl="3"/>
            <a:r>
              <a:t/>
            </a:r>
          </a:p>
          <a:p>
            <a:pPr lvl="4"/>
            <a:r>
              <a:t/>
            </a:r>
          </a:p>
        </p:txBody>
      </p:sp>
      <p:sp>
        <p:nvSpPr>
          <p:cNvPr id="12" name="Titre de la présentation"/>
          <p:cNvSpPr txBox="1"/>
          <p:nvPr>
            <p:ph type="title" hasCustomPrompt="1"/>
          </p:nvPr>
        </p:nvSpPr>
        <p:spPr>
          <a:xfrm>
            <a:off x="1206496" y="2574991"/>
            <a:ext cx="21971005" cy="4648202"/>
          </a:xfrm>
          <a:prstGeom prst="rect">
            <a:avLst/>
          </a:prstGeom>
        </p:spPr>
        <p:txBody>
          <a:bodyPr anchor="b"/>
          <a:lstStyle>
            <a:lvl1pPr>
              <a:defRPr spc="-232" sz="11600"/>
            </a:lvl1pPr>
          </a:lstStyle>
          <a:p>
            <a:pPr/>
            <a:r>
              <a:t>Titre de la présentation</a:t>
            </a:r>
          </a:p>
        </p:txBody>
      </p:sp>
      <p:sp>
        <p:nvSpPr>
          <p:cNvPr id="13" name="Texte niveau 1…"/>
          <p:cNvSpPr txBox="1"/>
          <p:nvPr>
            <p:ph type="body" sz="quarter" idx="21" hasCustomPrompt="1"/>
          </p:nvPr>
        </p:nvSpPr>
        <p:spPr>
          <a:xfrm>
            <a:off x="1201342" y="7223190"/>
            <a:ext cx="21971002" cy="1905002"/>
          </a:xfrm>
          <a:prstGeom prst="rect">
            <a:avLst/>
          </a:prstGeom>
        </p:spPr>
        <p:txBody>
          <a:bodyPr numCol="1" spcCol="38100"/>
          <a:lstStyle>
            <a:lvl1pPr marL="0" indent="0" defTabSz="825500">
              <a:lnSpc>
                <a:spcPct val="100000"/>
              </a:lnSpc>
              <a:spcBef>
                <a:spcPts val="0"/>
              </a:spcBef>
              <a:buSzTx/>
              <a:buNone/>
              <a:defRPr b="1" sz="5500"/>
            </a:lvl1pPr>
          </a:lstStyle>
          <a:p>
            <a:pPr/>
            <a:r>
              <a:t>Sous-titre de la présentation</a:t>
            </a:r>
          </a:p>
        </p:txBody>
      </p:sp>
      <p:sp>
        <p:nvSpPr>
          <p:cNvPr id="14"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éclaration">
    <p:spTree>
      <p:nvGrpSpPr>
        <p:cNvPr id="1" name=""/>
        <p:cNvGrpSpPr/>
        <p:nvPr/>
      </p:nvGrpSpPr>
      <p:grpSpPr>
        <a:xfrm>
          <a:off x="0" y="0"/>
          <a:ext cx="0" cy="0"/>
          <a:chOff x="0" y="0"/>
          <a:chExt cx="0" cy="0"/>
        </a:xfrm>
      </p:grpSpPr>
      <p:sp>
        <p:nvSpPr>
          <p:cNvPr id="98" name="Texte niveau 1…"/>
          <p:cNvSpPr txBox="1"/>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Déclaration</a:t>
            </a:r>
          </a:p>
          <a:p>
            <a:pPr lvl="1"/>
            <a:r>
              <a:t/>
            </a:r>
          </a:p>
          <a:p>
            <a:pPr lvl="2"/>
            <a:r>
              <a:t/>
            </a:r>
          </a:p>
          <a:p>
            <a:pPr lvl="3"/>
            <a:r>
              <a:t/>
            </a:r>
          </a:p>
          <a:p>
            <a:pPr lvl="4"/>
            <a:r>
              <a:t/>
            </a:r>
          </a:p>
        </p:txBody>
      </p:sp>
      <p:sp>
        <p:nvSpPr>
          <p:cNvPr id="99"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ait important">
    <p:spTree>
      <p:nvGrpSpPr>
        <p:cNvPr id="1" name=""/>
        <p:cNvGrpSpPr/>
        <p:nvPr/>
      </p:nvGrpSpPr>
      <p:grpSpPr>
        <a:xfrm>
          <a:off x="0" y="0"/>
          <a:ext cx="0" cy="0"/>
          <a:chOff x="0" y="0"/>
          <a:chExt cx="0" cy="0"/>
        </a:xfrm>
      </p:grpSpPr>
      <p:sp>
        <p:nvSpPr>
          <p:cNvPr id="106" name="Texte niveau 1…"/>
          <p:cNvSpPr txBox="1"/>
          <p:nvPr>
            <p:ph type="body" idx="1" hasCustomPrompt="1"/>
          </p:nvPr>
        </p:nvSpPr>
        <p:spPr>
          <a:xfrm>
            <a:off x="1206500" y="1075926"/>
            <a:ext cx="21971000" cy="7241586"/>
          </a:xfrm>
          <a:prstGeom prst="rect">
            <a:avLst/>
          </a:prstGeom>
        </p:spPr>
        <p:txBody>
          <a:bodyPr numCol="1" spcCol="38100" anchor="b"/>
          <a:lstStyle>
            <a:lvl1pPr marL="0" indent="0" algn="ctr">
              <a:lnSpc>
                <a:spcPct val="80000"/>
              </a:lnSpc>
              <a:spcBef>
                <a:spcPts val="0"/>
              </a:spcBef>
              <a:buSzTx/>
              <a:buNone/>
              <a:defRPr b="1" spc="-250" sz="25000"/>
            </a:lvl1pPr>
            <a:lvl2pPr marL="0" indent="0" algn="ctr">
              <a:lnSpc>
                <a:spcPct val="80000"/>
              </a:lnSpc>
              <a:spcBef>
                <a:spcPts val="0"/>
              </a:spcBef>
              <a:buSzTx/>
              <a:buNone/>
              <a:defRPr b="1" spc="-250" sz="25000"/>
            </a:lvl2pPr>
            <a:lvl3pPr marL="0" indent="0" algn="ctr">
              <a:lnSpc>
                <a:spcPct val="80000"/>
              </a:lnSpc>
              <a:spcBef>
                <a:spcPts val="0"/>
              </a:spcBef>
              <a:buSzTx/>
              <a:buNone/>
              <a:defRPr b="1" spc="-250" sz="25000"/>
            </a:lvl3pPr>
            <a:lvl4pPr marL="0" indent="0" algn="ctr">
              <a:lnSpc>
                <a:spcPct val="80000"/>
              </a:lnSpc>
              <a:spcBef>
                <a:spcPts val="0"/>
              </a:spcBef>
              <a:buSzTx/>
              <a:buNone/>
              <a:defRPr b="1" spc="-250" sz="25000"/>
            </a:lvl4pPr>
            <a:lvl5pPr marL="0" indent="0" algn="ctr">
              <a:lnSpc>
                <a:spcPct val="80000"/>
              </a:lnSpc>
              <a:spcBef>
                <a:spcPts val="0"/>
              </a:spcBef>
              <a:buSzTx/>
              <a:buNone/>
              <a:defRPr b="1" spc="-250" sz="25000"/>
            </a:lvl5pPr>
          </a:lstStyle>
          <a:p>
            <a:pPr/>
            <a:r>
              <a:t>100 %</a:t>
            </a:r>
          </a:p>
          <a:p>
            <a:pPr lvl="1"/>
            <a:r>
              <a:t/>
            </a:r>
          </a:p>
          <a:p>
            <a:pPr lvl="2"/>
            <a:r>
              <a:t/>
            </a:r>
          </a:p>
          <a:p>
            <a:pPr lvl="3"/>
            <a:r>
              <a:t/>
            </a:r>
          </a:p>
          <a:p>
            <a:pPr lvl="4"/>
            <a:r>
              <a:t/>
            </a:r>
          </a:p>
        </p:txBody>
      </p:sp>
      <p:sp>
        <p:nvSpPr>
          <p:cNvPr id="107" name="Données clés"/>
          <p:cNvSpPr txBox="1"/>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b="1" sz="5500"/>
            </a:lvl1pPr>
          </a:lstStyle>
          <a:p>
            <a:pPr/>
            <a:r>
              <a:t>Données clés</a:t>
            </a:r>
          </a:p>
        </p:txBody>
      </p:sp>
      <p:sp>
        <p:nvSpPr>
          <p:cNvPr id="108"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tion">
    <p:spTree>
      <p:nvGrpSpPr>
        <p:cNvPr id="1" name=""/>
        <p:cNvGrpSpPr/>
        <p:nvPr/>
      </p:nvGrpSpPr>
      <p:grpSpPr>
        <a:xfrm>
          <a:off x="0" y="0"/>
          <a:ext cx="0" cy="0"/>
          <a:chOff x="0" y="0"/>
          <a:chExt cx="0" cy="0"/>
        </a:xfrm>
      </p:grpSpPr>
      <p:sp>
        <p:nvSpPr>
          <p:cNvPr id="115" name="Texte niveau 1…"/>
          <p:cNvSpPr txBox="1"/>
          <p:nvPr>
            <p:ph type="body" sz="quarter" idx="1" hasCustomPrompt="1"/>
          </p:nvPr>
        </p:nvSpPr>
        <p:spPr>
          <a:xfrm>
            <a:off x="2430024" y="10675453"/>
            <a:ext cx="20200054"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Attribution</a:t>
            </a:r>
          </a:p>
          <a:p>
            <a:pPr lvl="1"/>
            <a:r>
              <a:t/>
            </a:r>
          </a:p>
          <a:p>
            <a:pPr lvl="2"/>
            <a:r>
              <a:t/>
            </a:r>
          </a:p>
          <a:p>
            <a:pPr lvl="3"/>
            <a:r>
              <a:t/>
            </a:r>
          </a:p>
          <a:p>
            <a:pPr lvl="4"/>
            <a:r>
              <a:t/>
            </a:r>
          </a:p>
        </p:txBody>
      </p:sp>
      <p:sp>
        <p:nvSpPr>
          <p:cNvPr id="116" name="Texte niveau 1…"/>
          <p:cNvSpPr txBox="1"/>
          <p:nvPr>
            <p:ph type="body" sz="half" idx="21" hasCustomPrompt="1"/>
          </p:nvPr>
        </p:nvSpPr>
        <p:spPr>
          <a:xfrm>
            <a:off x="1753923" y="4939860"/>
            <a:ext cx="20876154" cy="3836281"/>
          </a:xfrm>
          <a:prstGeom prst="rect">
            <a:avLst/>
          </a:prstGeom>
        </p:spPr>
        <p:txBody>
          <a:bodyPr numCol="1" spcCol="38100"/>
          <a:lstStyle>
            <a:lvl1pPr marL="469900" indent="-300876">
              <a:spcBef>
                <a:spcPts val="0"/>
              </a:spcBef>
              <a:buSzTx/>
              <a:buNone/>
              <a:defRPr spc="-200" sz="8500">
                <a:latin typeface="Helvetica Neue Medium"/>
                <a:ea typeface="Helvetica Neue Medium"/>
                <a:cs typeface="Helvetica Neue Medium"/>
                <a:sym typeface="Helvetica Neue Medium"/>
              </a:defRPr>
            </a:lvl1pPr>
          </a:lstStyle>
          <a:p>
            <a:pPr/>
            <a:r>
              <a:t>« Citation notable »</a:t>
            </a:r>
          </a:p>
        </p:txBody>
      </p:sp>
      <p:sp>
        <p:nvSpPr>
          <p:cNvPr id="117"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photos">
    <p:spTree>
      <p:nvGrpSpPr>
        <p:cNvPr id="1" name=""/>
        <p:cNvGrpSpPr/>
        <p:nvPr/>
      </p:nvGrpSpPr>
      <p:grpSpPr>
        <a:xfrm>
          <a:off x="0" y="0"/>
          <a:ext cx="0" cy="0"/>
          <a:chOff x="0" y="0"/>
          <a:chExt cx="0" cy="0"/>
        </a:xfrm>
      </p:grpSpPr>
      <p:sp>
        <p:nvSpPr>
          <p:cNvPr id="124" name="Bol de salade avec du riz frit, des œufs durs et des baguettes"/>
          <p:cNvSpPr/>
          <p:nvPr>
            <p:ph type="pic" sz="quarter" idx="21"/>
          </p:nvPr>
        </p:nvSpPr>
        <p:spPr>
          <a:xfrm>
            <a:off x="15760700" y="1016000"/>
            <a:ext cx="7439099" cy="5949678"/>
          </a:xfrm>
          <a:prstGeom prst="rect">
            <a:avLst/>
          </a:prstGeom>
        </p:spPr>
        <p:txBody>
          <a:bodyPr lIns="91439" tIns="45719" rIns="91439" bIns="45719" numCol="1" spcCol="38100">
            <a:noAutofit/>
          </a:bodyPr>
          <a:lstStyle/>
          <a:p>
            <a:pPr/>
          </a:p>
        </p:txBody>
      </p:sp>
      <p:sp>
        <p:nvSpPr>
          <p:cNvPr id="125" name="Bol avec des beignets de saumon, de la salade et du houmous "/>
          <p:cNvSpPr/>
          <p:nvPr>
            <p:ph type="pic" sz="half" idx="22"/>
          </p:nvPr>
        </p:nvSpPr>
        <p:spPr>
          <a:xfrm>
            <a:off x="13500100" y="3978275"/>
            <a:ext cx="10439400" cy="12150181"/>
          </a:xfrm>
          <a:prstGeom prst="rect">
            <a:avLst/>
          </a:prstGeom>
        </p:spPr>
        <p:txBody>
          <a:bodyPr lIns="91439" tIns="45719" rIns="91439" bIns="45719" numCol="1" spcCol="38100">
            <a:noAutofit/>
          </a:bodyPr>
          <a:lstStyle/>
          <a:p>
            <a:pPr/>
          </a:p>
        </p:txBody>
      </p:sp>
      <p:sp>
        <p:nvSpPr>
          <p:cNvPr id="126" name="Bol de pâtes pappardelle avec du beurre maître d’hôtel, des noisettes grillées et des lamelles de parmesan"/>
          <p:cNvSpPr/>
          <p:nvPr>
            <p:ph type="pic" idx="23"/>
          </p:nvPr>
        </p:nvSpPr>
        <p:spPr>
          <a:xfrm>
            <a:off x="-139700" y="495300"/>
            <a:ext cx="16611600" cy="12458700"/>
          </a:xfrm>
          <a:prstGeom prst="rect">
            <a:avLst/>
          </a:prstGeom>
        </p:spPr>
        <p:txBody>
          <a:bodyPr lIns="91439" tIns="45719" rIns="91439" bIns="45719" numCol="1" spcCol="38100">
            <a:noAutofit/>
          </a:bodyPr>
          <a:lstStyle/>
          <a:p>
            <a:pPr/>
          </a:p>
        </p:txBody>
      </p:sp>
      <p:sp>
        <p:nvSpPr>
          <p:cNvPr id="127"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bol de salade avec du riz frit, des œufs durs et des baguettes"/>
          <p:cNvSpPr/>
          <p:nvPr>
            <p:ph type="pic" idx="21"/>
          </p:nvPr>
        </p:nvSpPr>
        <p:spPr>
          <a:xfrm>
            <a:off x="-1333500" y="-5524500"/>
            <a:ext cx="27051000" cy="21640800"/>
          </a:xfrm>
          <a:prstGeom prst="rect">
            <a:avLst/>
          </a:prstGeom>
        </p:spPr>
        <p:txBody>
          <a:bodyPr lIns="91439" tIns="45719" rIns="91439" bIns="45719" numCol="1" spcCol="38100">
            <a:noAutofit/>
          </a:bodyPr>
          <a:lstStyle/>
          <a:p>
            <a:pPr/>
          </a:p>
        </p:txBody>
      </p:sp>
      <p:sp>
        <p:nvSpPr>
          <p:cNvPr id="135" name="Numéro de diapositive"/>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erge">
    <p:spTree>
      <p:nvGrpSpPr>
        <p:cNvPr id="1" name=""/>
        <p:cNvGrpSpPr/>
        <p:nvPr/>
      </p:nvGrpSpPr>
      <p:grpSpPr>
        <a:xfrm>
          <a:off x="0" y="0"/>
          <a:ext cx="0" cy="0"/>
          <a:chOff x="0" y="0"/>
          <a:chExt cx="0" cy="0"/>
        </a:xfrm>
      </p:grpSpPr>
      <p:sp>
        <p:nvSpPr>
          <p:cNvPr id="142"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hoto">
    <p:spTree>
      <p:nvGrpSpPr>
        <p:cNvPr id="1" name=""/>
        <p:cNvGrpSpPr/>
        <p:nvPr/>
      </p:nvGrpSpPr>
      <p:grpSpPr>
        <a:xfrm>
          <a:off x="0" y="0"/>
          <a:ext cx="0" cy="0"/>
          <a:chOff x="0" y="0"/>
          <a:chExt cx="0" cy="0"/>
        </a:xfrm>
      </p:grpSpPr>
      <p:sp>
        <p:nvSpPr>
          <p:cNvPr id="21" name="Avocats et citrons verts"/>
          <p:cNvSpPr/>
          <p:nvPr>
            <p:ph type="pic" idx="21"/>
          </p:nvPr>
        </p:nvSpPr>
        <p:spPr>
          <a:xfrm>
            <a:off x="-1155700" y="-1295400"/>
            <a:ext cx="26746200" cy="16018933"/>
          </a:xfrm>
          <a:prstGeom prst="rect">
            <a:avLst/>
          </a:prstGeom>
        </p:spPr>
        <p:txBody>
          <a:bodyPr lIns="91439" tIns="45719" rIns="91439" bIns="45719" numCol="1" spcCol="38100">
            <a:noAutofit/>
          </a:bodyPr>
          <a:lstStyle/>
          <a:p>
            <a:pPr/>
          </a:p>
        </p:txBody>
      </p:sp>
      <p:sp>
        <p:nvSpPr>
          <p:cNvPr id="22" name="Titre de la présentation"/>
          <p:cNvSpPr txBox="1"/>
          <p:nvPr>
            <p:ph type="title" hasCustomPrompt="1"/>
          </p:nvPr>
        </p:nvSpPr>
        <p:spPr>
          <a:xfrm>
            <a:off x="1206500" y="7124700"/>
            <a:ext cx="21971000" cy="4648200"/>
          </a:xfrm>
          <a:prstGeom prst="rect">
            <a:avLst/>
          </a:prstGeom>
        </p:spPr>
        <p:txBody>
          <a:bodyPr anchor="b"/>
          <a:lstStyle>
            <a:lvl1pPr>
              <a:defRPr spc="-232" sz="11600"/>
            </a:lvl1pPr>
          </a:lstStyle>
          <a:p>
            <a:pPr/>
            <a:r>
              <a:t>Titre de la présentation</a:t>
            </a:r>
          </a:p>
        </p:txBody>
      </p:sp>
      <p:sp>
        <p:nvSpPr>
          <p:cNvPr id="23" name="Texte niveau 1…"/>
          <p:cNvSpPr txBox="1"/>
          <p:nvPr>
            <p:ph type="body" sz="quarter" idx="1" hasCustomPrompt="1"/>
          </p:nvPr>
        </p:nvSpPr>
        <p:spPr>
          <a:xfrm>
            <a:off x="1207690" y="1106137"/>
            <a:ext cx="21968621"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Auteur et date</a:t>
            </a:r>
          </a:p>
          <a:p>
            <a:pPr lvl="1"/>
            <a:r>
              <a:t/>
            </a:r>
          </a:p>
          <a:p>
            <a:pPr lvl="2"/>
            <a:r>
              <a:t/>
            </a:r>
          </a:p>
          <a:p>
            <a:pPr lvl="3"/>
            <a:r>
              <a:t/>
            </a:r>
          </a:p>
          <a:p>
            <a:pPr lvl="4"/>
            <a:r>
              <a:t/>
            </a:r>
          </a:p>
        </p:txBody>
      </p:sp>
      <p:sp>
        <p:nvSpPr>
          <p:cNvPr id="24" name="Texte niveau 1…"/>
          <p:cNvSpPr txBox="1"/>
          <p:nvPr>
            <p:ph type="body" sz="quarter" idx="22" hasCustomPrompt="1"/>
          </p:nvPr>
        </p:nvSpPr>
        <p:spPr>
          <a:xfrm>
            <a:off x="1206500" y="11609909"/>
            <a:ext cx="21971000" cy="1116953"/>
          </a:xfrm>
          <a:prstGeom prst="rect">
            <a:avLst/>
          </a:prstGeom>
        </p:spPr>
        <p:txBody>
          <a:bodyPr numCol="1" spcCol="38100"/>
          <a:lstStyle>
            <a:lvl1pPr marL="0" indent="0" defTabSz="825500">
              <a:lnSpc>
                <a:spcPct val="100000"/>
              </a:lnSpc>
              <a:spcBef>
                <a:spcPts val="0"/>
              </a:spcBef>
              <a:buSzTx/>
              <a:buNone/>
              <a:defRPr b="1" sz="5500"/>
            </a:lvl1pPr>
          </a:lstStyle>
          <a:p>
            <a:pPr/>
            <a:r>
              <a:t>Sous-titre de la présentation</a:t>
            </a:r>
          </a:p>
        </p:txBody>
      </p:sp>
      <p:sp>
        <p:nvSpPr>
          <p:cNvPr id="2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utre titre et photo">
    <p:spTree>
      <p:nvGrpSpPr>
        <p:cNvPr id="1" name=""/>
        <p:cNvGrpSpPr/>
        <p:nvPr/>
      </p:nvGrpSpPr>
      <p:grpSpPr>
        <a:xfrm>
          <a:off x="0" y="0"/>
          <a:ext cx="0" cy="0"/>
          <a:chOff x="0" y="0"/>
          <a:chExt cx="0" cy="0"/>
        </a:xfrm>
      </p:grpSpPr>
      <p:sp>
        <p:nvSpPr>
          <p:cNvPr id="32" name="Bol avec des beignets de saumon, de la salade et du houmous"/>
          <p:cNvSpPr/>
          <p:nvPr>
            <p:ph type="pic" idx="21"/>
          </p:nvPr>
        </p:nvSpPr>
        <p:spPr>
          <a:xfrm>
            <a:off x="10972800" y="-203200"/>
            <a:ext cx="12144837" cy="14135100"/>
          </a:xfrm>
          <a:prstGeom prst="rect">
            <a:avLst/>
          </a:prstGeom>
        </p:spPr>
        <p:txBody>
          <a:bodyPr lIns="91439" tIns="45719" rIns="91439" bIns="45719" numCol="1" spcCol="38100">
            <a:noAutofit/>
          </a:bodyPr>
          <a:lstStyle/>
          <a:p>
            <a:pPr/>
          </a:p>
        </p:txBody>
      </p:sp>
      <p:sp>
        <p:nvSpPr>
          <p:cNvPr id="33" name="Titre de diapositive"/>
          <p:cNvSpPr txBox="1"/>
          <p:nvPr>
            <p:ph type="title" hasCustomPrompt="1"/>
          </p:nvPr>
        </p:nvSpPr>
        <p:spPr>
          <a:xfrm>
            <a:off x="1206500" y="1270000"/>
            <a:ext cx="9779000" cy="5882274"/>
          </a:xfrm>
          <a:prstGeom prst="rect">
            <a:avLst/>
          </a:prstGeom>
        </p:spPr>
        <p:txBody>
          <a:bodyPr anchor="b"/>
          <a:lstStyle/>
          <a:p>
            <a:pPr/>
            <a:r>
              <a:t>Titre de diapositive</a:t>
            </a:r>
          </a:p>
        </p:txBody>
      </p:sp>
      <p:sp>
        <p:nvSpPr>
          <p:cNvPr id="34" name="Texte niveau 1…"/>
          <p:cNvSpPr txBox="1"/>
          <p:nvPr>
            <p:ph type="body" sz="quarter" idx="1" hasCustomPrompt="1"/>
          </p:nvPr>
        </p:nvSpPr>
        <p:spPr>
          <a:xfrm>
            <a:off x="1206500" y="7060576"/>
            <a:ext cx="9779000" cy="5385424"/>
          </a:xfrm>
          <a:prstGeom prst="rect">
            <a:avLst/>
          </a:prstGeom>
        </p:spPr>
        <p:txBody>
          <a:bodyPr numCol="1" spcCol="38100"/>
          <a:lstStyle>
            <a:lvl1pPr marL="0" indent="0" defTabSz="825500">
              <a:lnSpc>
                <a:spcPct val="100000"/>
              </a:lnSpc>
              <a:spcBef>
                <a:spcPts val="0"/>
              </a:spcBef>
              <a:buSzTx/>
              <a:buNone/>
              <a:defRPr b="1" sz="5500"/>
            </a:lvl1pPr>
            <a:lvl2pPr marL="0" indent="0" defTabSz="825500">
              <a:lnSpc>
                <a:spcPct val="100000"/>
              </a:lnSpc>
              <a:spcBef>
                <a:spcPts val="0"/>
              </a:spcBef>
              <a:buSzTx/>
              <a:buNone/>
              <a:defRPr b="1" sz="5500"/>
            </a:lvl2pPr>
            <a:lvl3pPr marL="0" indent="0" defTabSz="825500">
              <a:lnSpc>
                <a:spcPct val="100000"/>
              </a:lnSpc>
              <a:spcBef>
                <a:spcPts val="0"/>
              </a:spcBef>
              <a:buSzTx/>
              <a:buNone/>
              <a:defRPr b="1" sz="5500"/>
            </a:lvl3pPr>
            <a:lvl4pPr marL="0" indent="0" defTabSz="825500">
              <a:lnSpc>
                <a:spcPct val="100000"/>
              </a:lnSpc>
              <a:spcBef>
                <a:spcPts val="0"/>
              </a:spcBef>
              <a:buSzTx/>
              <a:buNone/>
              <a:defRPr b="1" sz="5500"/>
            </a:lvl4pPr>
            <a:lvl5pPr marL="0" indent="0" defTabSz="825500">
              <a:lnSpc>
                <a:spcPct val="100000"/>
              </a:lnSpc>
              <a:spcBef>
                <a:spcPts val="0"/>
              </a:spcBef>
              <a:buSzTx/>
              <a:buNone/>
              <a:defRPr b="1" sz="5500"/>
            </a:lvl5pPr>
          </a:lstStyle>
          <a:p>
            <a:pPr/>
            <a:r>
              <a:t>Sous-titre de diapositive</a:t>
            </a:r>
          </a:p>
          <a:p>
            <a:pPr lvl="1"/>
            <a:r>
              <a:t/>
            </a:r>
          </a:p>
          <a:p>
            <a:pPr lvl="2"/>
            <a:r>
              <a:t/>
            </a:r>
          </a:p>
          <a:p>
            <a:pPr lvl="3"/>
            <a:r>
              <a:t/>
            </a:r>
          </a:p>
          <a:p>
            <a:pPr lvl="4"/>
            <a:r>
              <a:t/>
            </a:r>
          </a:p>
        </p:txBody>
      </p:sp>
      <p:sp>
        <p:nvSpPr>
          <p:cNvPr id="35" name="Numéro de diapositive"/>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uces">
    <p:spTree>
      <p:nvGrpSpPr>
        <p:cNvPr id="1" name=""/>
        <p:cNvGrpSpPr/>
        <p:nvPr/>
      </p:nvGrpSpPr>
      <p:grpSpPr>
        <a:xfrm>
          <a:off x="0" y="0"/>
          <a:ext cx="0" cy="0"/>
          <a:chOff x="0" y="0"/>
          <a:chExt cx="0" cy="0"/>
        </a:xfrm>
      </p:grpSpPr>
      <p:sp>
        <p:nvSpPr>
          <p:cNvPr id="42" name="Titre de diapositive"/>
          <p:cNvSpPr txBox="1"/>
          <p:nvPr>
            <p:ph type="title" hasCustomPrompt="1"/>
          </p:nvPr>
        </p:nvSpPr>
        <p:spPr>
          <a:xfrm>
            <a:off x="1206500" y="1079500"/>
            <a:ext cx="21971000" cy="1433164"/>
          </a:xfrm>
          <a:prstGeom prst="rect">
            <a:avLst/>
          </a:prstGeom>
        </p:spPr>
        <p:txBody>
          <a:bodyPr/>
          <a:lstStyle/>
          <a:p>
            <a:pPr/>
            <a:r>
              <a:t>Titre de diapositive</a:t>
            </a:r>
          </a:p>
        </p:txBody>
      </p:sp>
      <p:sp>
        <p:nvSpPr>
          <p:cNvPr id="43" name="Texte niveau 1…"/>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Sous-titre de diapositive</a:t>
            </a:r>
          </a:p>
          <a:p>
            <a:pPr lvl="1"/>
            <a:r>
              <a:t/>
            </a:r>
          </a:p>
          <a:p>
            <a:pPr lvl="2"/>
            <a:r>
              <a:t/>
            </a:r>
          </a:p>
          <a:p>
            <a:pPr lvl="3"/>
            <a:r>
              <a:t/>
            </a:r>
          </a:p>
          <a:p>
            <a:pPr lvl="4"/>
            <a:r>
              <a:t/>
            </a:r>
          </a:p>
        </p:txBody>
      </p:sp>
      <p:sp>
        <p:nvSpPr>
          <p:cNvPr id="44" name="Texte niveau 1…"/>
          <p:cNvSpPr txBox="1"/>
          <p:nvPr>
            <p:ph type="body" idx="21" hasCustomPrompt="1"/>
          </p:nvPr>
        </p:nvSpPr>
        <p:spPr>
          <a:prstGeom prst="rect">
            <a:avLst/>
          </a:prstGeom>
        </p:spPr>
        <p:txBody>
          <a:bodyPr numCol="1" spcCol="38100"/>
          <a:lstStyle/>
          <a:p>
            <a:pPr/>
            <a:r>
              <a:t>Texte de puce de diapositive</a:t>
            </a:r>
          </a:p>
        </p:txBody>
      </p:sp>
      <p:sp>
        <p:nvSpPr>
          <p:cNvPr id="45"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ces">
    <p:spTree>
      <p:nvGrpSpPr>
        <p:cNvPr id="1" name=""/>
        <p:cNvGrpSpPr/>
        <p:nvPr/>
      </p:nvGrpSpPr>
      <p:grpSpPr>
        <a:xfrm>
          <a:off x="0" y="0"/>
          <a:ext cx="0" cy="0"/>
          <a:chOff x="0" y="0"/>
          <a:chExt cx="0" cy="0"/>
        </a:xfrm>
      </p:grpSpPr>
      <p:sp>
        <p:nvSpPr>
          <p:cNvPr id="52" name="Texte niveau 1…"/>
          <p:cNvSpPr txBox="1"/>
          <p:nvPr>
            <p:ph type="body" idx="1" hasCustomPrompt="1"/>
          </p:nvPr>
        </p:nvSpPr>
        <p:spPr>
          <a:prstGeom prst="rect">
            <a:avLst/>
          </a:prstGeom>
        </p:spPr>
        <p:txBody>
          <a:bodyPr/>
          <a:lstStyle/>
          <a:p>
            <a:pPr/>
            <a:r>
              <a:t>Texte de puce de diapositive</a:t>
            </a:r>
          </a:p>
          <a:p>
            <a:pPr lvl="1"/>
            <a:r>
              <a:t/>
            </a:r>
          </a:p>
          <a:p>
            <a:pPr lvl="2"/>
            <a:r>
              <a:t/>
            </a:r>
          </a:p>
          <a:p>
            <a:pPr lvl="3"/>
            <a:r>
              <a:t/>
            </a:r>
          </a:p>
          <a:p>
            <a:pPr lvl="4"/>
            <a:r>
              <a:t/>
            </a:r>
          </a:p>
        </p:txBody>
      </p:sp>
      <p:sp>
        <p:nvSpPr>
          <p:cNvPr id="53"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puces et photo">
    <p:spTree>
      <p:nvGrpSpPr>
        <p:cNvPr id="1" name=""/>
        <p:cNvGrpSpPr/>
        <p:nvPr/>
      </p:nvGrpSpPr>
      <p:grpSpPr>
        <a:xfrm>
          <a:off x="0" y="0"/>
          <a:ext cx="0" cy="0"/>
          <a:chOff x="0" y="0"/>
          <a:chExt cx="0" cy="0"/>
        </a:xfrm>
      </p:grpSpPr>
      <p:sp>
        <p:nvSpPr>
          <p:cNvPr id="60" name="Texte niveau 1…"/>
          <p:cNvSpPr txBox="1"/>
          <p:nvPr>
            <p:ph type="body" sz="quarter" idx="1" hasCustomPrompt="1"/>
          </p:nvPr>
        </p:nvSpPr>
        <p:spPr>
          <a:xfrm>
            <a:off x="1206500" y="2372961"/>
            <a:ext cx="9779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Sous-titre de diapositive</a:t>
            </a:r>
          </a:p>
          <a:p>
            <a:pPr lvl="1"/>
            <a:r>
              <a:t/>
            </a:r>
          </a:p>
          <a:p>
            <a:pPr lvl="2"/>
            <a:r>
              <a:t/>
            </a:r>
          </a:p>
          <a:p>
            <a:pPr lvl="3"/>
            <a:r>
              <a:t/>
            </a:r>
          </a:p>
          <a:p>
            <a:pPr lvl="4"/>
            <a:r>
              <a:t/>
            </a:r>
          </a:p>
        </p:txBody>
      </p:sp>
      <p:sp>
        <p:nvSpPr>
          <p:cNvPr id="61" name="Texte niveau 1…"/>
          <p:cNvSpPr txBox="1"/>
          <p:nvPr>
            <p:ph type="body" sz="half" idx="21" hasCustomPrompt="1"/>
          </p:nvPr>
        </p:nvSpPr>
        <p:spPr>
          <a:xfrm>
            <a:off x="1206500" y="4248503"/>
            <a:ext cx="9779000" cy="8256631"/>
          </a:xfrm>
          <a:prstGeom prst="rect">
            <a:avLst/>
          </a:prstGeom>
        </p:spPr>
        <p:txBody>
          <a:bodyPr numCol="1" spcCol="38100"/>
          <a:lstStyle/>
          <a:p>
            <a:pPr/>
            <a:r>
              <a:t>Texte de puce de diapositive</a:t>
            </a:r>
          </a:p>
        </p:txBody>
      </p:sp>
      <p:sp>
        <p:nvSpPr>
          <p:cNvPr id="62" name="Bol de pâtes pappardelle avec du beurre maître d’hôtel, des noisettes grillées et des lamelles de parmesan"/>
          <p:cNvSpPr/>
          <p:nvPr>
            <p:ph type="pic" idx="22"/>
          </p:nvPr>
        </p:nvSpPr>
        <p:spPr>
          <a:xfrm>
            <a:off x="12192000" y="-407266"/>
            <a:ext cx="10916874" cy="14555833"/>
          </a:xfrm>
          <a:prstGeom prst="rect">
            <a:avLst/>
          </a:prstGeom>
        </p:spPr>
        <p:txBody>
          <a:bodyPr lIns="91439" tIns="45719" rIns="91439" bIns="45719" numCol="1" spcCol="38100">
            <a:noAutofit/>
          </a:bodyPr>
          <a:lstStyle/>
          <a:p>
            <a:pPr/>
          </a:p>
        </p:txBody>
      </p:sp>
      <p:sp>
        <p:nvSpPr>
          <p:cNvPr id="63" name="Titre de diapositive"/>
          <p:cNvSpPr txBox="1"/>
          <p:nvPr>
            <p:ph type="title" hasCustomPrompt="1"/>
          </p:nvPr>
        </p:nvSpPr>
        <p:spPr>
          <a:xfrm>
            <a:off x="1206500" y="1079500"/>
            <a:ext cx="9779000" cy="1435100"/>
          </a:xfrm>
          <a:prstGeom prst="rect">
            <a:avLst/>
          </a:prstGeom>
        </p:spPr>
        <p:txBody>
          <a:bodyPr/>
          <a:lstStyle/>
          <a:p>
            <a:pPr/>
            <a:r>
              <a:t>Titre de diapositive</a:t>
            </a:r>
          </a:p>
        </p:txBody>
      </p:sp>
      <p:sp>
        <p:nvSpPr>
          <p:cNvPr id="64"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Titre de section"/>
          <p:cNvSpPr txBox="1"/>
          <p:nvPr>
            <p:ph type="title" hasCustomPrompt="1"/>
          </p:nvPr>
        </p:nvSpPr>
        <p:spPr>
          <a:xfrm>
            <a:off x="1206496" y="4533900"/>
            <a:ext cx="21971005"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Titre de section</a:t>
            </a:r>
          </a:p>
        </p:txBody>
      </p:sp>
      <p:sp>
        <p:nvSpPr>
          <p:cNvPr id="72" name="Numéro de diapositive"/>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seulement">
    <p:spTree>
      <p:nvGrpSpPr>
        <p:cNvPr id="1" name=""/>
        <p:cNvGrpSpPr/>
        <p:nvPr/>
      </p:nvGrpSpPr>
      <p:grpSpPr>
        <a:xfrm>
          <a:off x="0" y="0"/>
          <a:ext cx="0" cy="0"/>
          <a:chOff x="0" y="0"/>
          <a:chExt cx="0" cy="0"/>
        </a:xfrm>
      </p:grpSpPr>
      <p:sp>
        <p:nvSpPr>
          <p:cNvPr id="79" name="Titre de diapositive"/>
          <p:cNvSpPr txBox="1"/>
          <p:nvPr>
            <p:ph type="title" hasCustomPrompt="1"/>
          </p:nvPr>
        </p:nvSpPr>
        <p:spPr>
          <a:xfrm>
            <a:off x="1206500" y="1079500"/>
            <a:ext cx="21971000" cy="1434950"/>
          </a:xfrm>
          <a:prstGeom prst="rect">
            <a:avLst/>
          </a:prstGeom>
        </p:spPr>
        <p:txBody>
          <a:bodyPr/>
          <a:lstStyle/>
          <a:p>
            <a:pPr/>
            <a:r>
              <a:t>Titre de diapositive</a:t>
            </a:r>
          </a:p>
        </p:txBody>
      </p:sp>
      <p:sp>
        <p:nvSpPr>
          <p:cNvPr id="80" name="Texte niveau 1…"/>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Sous-titre de diapositive</a:t>
            </a:r>
          </a:p>
          <a:p>
            <a:pPr lvl="1"/>
            <a:r>
              <a:t/>
            </a:r>
          </a:p>
          <a:p>
            <a:pPr lvl="2"/>
            <a:r>
              <a:t/>
            </a:r>
          </a:p>
          <a:p>
            <a:pPr lvl="3"/>
            <a:r>
              <a:t/>
            </a:r>
          </a:p>
          <a:p>
            <a:pPr lvl="4"/>
            <a:r>
              <a:t/>
            </a:r>
          </a:p>
        </p:txBody>
      </p:sp>
      <p:sp>
        <p:nvSpPr>
          <p:cNvPr id="8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rdre du jour">
    <p:spTree>
      <p:nvGrpSpPr>
        <p:cNvPr id="1" name=""/>
        <p:cNvGrpSpPr/>
        <p:nvPr/>
      </p:nvGrpSpPr>
      <p:grpSpPr>
        <a:xfrm>
          <a:off x="0" y="0"/>
          <a:ext cx="0" cy="0"/>
          <a:chOff x="0" y="0"/>
          <a:chExt cx="0" cy="0"/>
        </a:xfrm>
      </p:grpSpPr>
      <p:sp>
        <p:nvSpPr>
          <p:cNvPr id="88" name="Titre de l’ordre du jour"/>
          <p:cNvSpPr txBox="1"/>
          <p:nvPr>
            <p:ph type="title" hasCustomPrompt="1"/>
          </p:nvPr>
        </p:nvSpPr>
        <p:spPr>
          <a:xfrm>
            <a:off x="1206500" y="1079500"/>
            <a:ext cx="21971000" cy="1435100"/>
          </a:xfrm>
          <a:prstGeom prst="rect">
            <a:avLst/>
          </a:prstGeom>
        </p:spPr>
        <p:txBody>
          <a:bodyPr/>
          <a:lstStyle/>
          <a:p>
            <a:pPr/>
            <a:r>
              <a:t>Titre de l’ordre du jour</a:t>
            </a:r>
          </a:p>
        </p:txBody>
      </p:sp>
      <p:sp>
        <p:nvSpPr>
          <p:cNvPr id="89" name="Texte niveau 1…"/>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Sous-titre de l’ordre du jour</a:t>
            </a:r>
          </a:p>
          <a:p>
            <a:pPr lvl="1"/>
            <a:r>
              <a:t/>
            </a:r>
          </a:p>
          <a:p>
            <a:pPr lvl="2"/>
            <a:r>
              <a:t/>
            </a:r>
          </a:p>
          <a:p>
            <a:pPr lvl="3"/>
            <a:r>
              <a:t/>
            </a:r>
          </a:p>
          <a:p>
            <a:pPr lvl="4"/>
            <a:r>
              <a:t/>
            </a:r>
          </a:p>
        </p:txBody>
      </p:sp>
      <p:sp>
        <p:nvSpPr>
          <p:cNvPr id="90" name="Texte niveau 1…"/>
          <p:cNvSpPr txBox="1"/>
          <p:nvPr>
            <p:ph type="body" idx="21" hasCustomPrompt="1"/>
          </p:nvPr>
        </p:nvSpPr>
        <p:spPr>
          <a:prstGeom prst="rect">
            <a:avLst/>
          </a:prstGeom>
        </p:spPr>
        <p:txBody>
          <a:bodyPr numCol="1" spcCol="38100"/>
          <a:lstStyle>
            <a:lvl1pPr marL="0" indent="0" defTabSz="825500">
              <a:lnSpc>
                <a:spcPct val="100000"/>
              </a:lnSpc>
              <a:spcBef>
                <a:spcPts val="1800"/>
              </a:spcBef>
              <a:buSzTx/>
              <a:buNone/>
              <a:defRPr spc="-99" sz="5500"/>
            </a:lvl1pPr>
          </a:lstStyle>
          <a:p>
            <a:pPr/>
            <a:r>
              <a:t>Rubriques de l’ordre du jour</a:t>
            </a:r>
          </a:p>
        </p:txBody>
      </p:sp>
      <p:sp>
        <p:nvSpPr>
          <p:cNvPr id="91" name="Numéro de diapositiv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exte niveau 1…"/>
          <p:cNvSpPr txBox="1"/>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numCol="2" spcCol="1098550">
            <a:normAutofit fontScale="100000" lnSpcReduction="0"/>
          </a:bodyPr>
          <a:lstStyle/>
          <a:p>
            <a:pPr/>
            <a:r>
              <a:t>Texte de puce de diapositive</a:t>
            </a:r>
          </a:p>
          <a:p>
            <a:pPr lvl="1"/>
            <a:r>
              <a:t/>
            </a:r>
          </a:p>
          <a:p>
            <a:pPr lvl="2"/>
            <a:r>
              <a:t/>
            </a:r>
          </a:p>
          <a:p>
            <a:pPr lvl="3"/>
            <a:r>
              <a:t/>
            </a:r>
          </a:p>
          <a:p>
            <a:pPr lvl="4"/>
            <a:r>
              <a:t/>
            </a:r>
          </a:p>
        </p:txBody>
      </p:sp>
      <p:sp>
        <p:nvSpPr>
          <p:cNvPr id="3" name="Texte du titre"/>
          <p:cNvSpPr txBox="1"/>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Texte du titre</a:t>
            </a:r>
          </a:p>
        </p:txBody>
      </p:sp>
      <p:sp>
        <p:nvSpPr>
          <p:cNvPr id="4" name="Numéro de diapositive"/>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j-lt"/>
          <a:ea typeface="+mj-ea"/>
          <a:cs typeface="+mj-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tif"/><Relationship Id="rId3" Type="http://schemas.openxmlformats.org/officeDocument/2006/relationships/image" Target="../media/image18.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9.t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tif"/></Relationships>

</file>

<file path=ppt/slides/_rels/slide3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1.t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tif"/></Relationships>

</file>

<file path=ppt/slides/_rels/slide3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png"/><Relationship Id="rId3" Type="http://schemas.openxmlformats.org/officeDocument/2006/relationships/image" Target="../media/image5.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3.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s>

</file>

<file path=ppt/slides/_rels/slide4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tif"/><Relationship Id="rId3" Type="http://schemas.openxmlformats.org/officeDocument/2006/relationships/image" Target="../media/image25.tif"/></Relationships>

</file>

<file path=ppt/slides/_rels/slide4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6.tif"/></Relationships>

</file>

<file path=ppt/slides/_rels/slide4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7.tif"/></Relationships>

</file>

<file path=ppt/slides/_rels/slide4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8.tif"/><Relationship Id="rId3" Type="http://schemas.openxmlformats.org/officeDocument/2006/relationships/image" Target="../media/image29.tif"/></Relationships>

</file>

<file path=ppt/slides/_rels/slide4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0.tif"/></Relationships>

</file>

<file path=ppt/slides/_rels/slide4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1.tif"/><Relationship Id="rId3" Type="http://schemas.openxmlformats.org/officeDocument/2006/relationships/image" Target="../media/image32.tif"/></Relationships>

</file>

<file path=ppt/slides/_rels/slide4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3.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s>

</file>

<file path=ppt/slides/_rels/slide5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4.tif"/></Relationships>

</file>

<file path=ppt/slides/_rels/slide5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5.tif"/></Relationships>

</file>

<file path=ppt/slides/_rels/slide5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6.tif"/></Relationships>

</file>

<file path=ppt/slides/_rels/slide5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7.tif"/><Relationship Id="rId3" Type="http://schemas.openxmlformats.org/officeDocument/2006/relationships/image" Target="../media/image38.tif"/></Relationships>

</file>

<file path=ppt/slides/_rels/slide5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9.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tif"/></Relationships>

</file>

<file path=ppt/slides/_rels/slide6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0.tif"/></Relationships>

</file>

<file path=ppt/slides/_rels/slide6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1.tif"/></Relationships>

</file>

<file path=ppt/slides/_rels/slide6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2.tif"/><Relationship Id="rId3" Type="http://schemas.openxmlformats.org/officeDocument/2006/relationships/image" Target="../media/image43.tif"/></Relationships>

</file>

<file path=ppt/slides/_rels/slide6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4.tif"/></Relationships>

</file>

<file path=ppt/slides/_rels/slide6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5.tif"/></Relationships>

</file>

<file path=ppt/slides/_rels/slide6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6.tif"/></Relationships>

</file>

<file path=ppt/slides/_rels/slide6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7.tif"/></Relationships>

</file>

<file path=ppt/slides/_rels/slide6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8.tif"/><Relationship Id="rId3" Type="http://schemas.openxmlformats.org/officeDocument/2006/relationships/image" Target="../media/image49.tif"/></Relationships>

</file>

<file path=ppt/slides/_rels/slide6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0.tif"/></Relationships>

</file>

<file path=ppt/slides/_rels/slide6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1.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2.tif"/></Relationships>

</file>

<file path=ppt/slides/_rels/slide7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3.tif"/></Relationships>

</file>

<file path=ppt/slides/_rels/slide7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7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4.tif"/></Relationships>

</file>

<file path=ppt/slides/_rels/slide7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5.tif"/></Relationships>

</file>

<file path=ppt/slides/_rels/slide7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6.tif"/><Relationship Id="rId3" Type="http://schemas.openxmlformats.org/officeDocument/2006/relationships/image" Target="../media/image57.tif"/></Relationships>

</file>

<file path=ppt/slides/_rels/slide7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s>

</file>

<file path=ppt/slides/_rels/slide7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png"/><Relationship Id="rId3" Type="http://schemas.openxmlformats.org/officeDocument/2006/relationships/image" Target="../media/image10.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8.tif"/></Relationships>

</file>

<file path=ppt/slides/_rels/slide7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9.tif"/><Relationship Id="rId3" Type="http://schemas.openxmlformats.org/officeDocument/2006/relationships/image" Target="../media/image60.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s>

</file>

<file path=ppt/slides/_rels/slide8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1.tif"/></Relationships>

</file>

<file path=ppt/slides/_rels/slide8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2.tif"/></Relationships>

</file>

<file path=ppt/slides/_rels/slide8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3.tif"/></Relationships>

</file>

<file path=ppt/slides/_rels/slide8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4.tif"/></Relationships>

</file>

<file path=ppt/slides/_rels/slide8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8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5.tif"/></Relationships>

</file>

<file path=ppt/slides/_rels/slide8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6.tif"/></Relationships>

</file>

<file path=ppt/slides/_rels/slide8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7.tif"/></Relationships>

</file>

<file path=ppt/slides/_rels/slide8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8.tif"/><Relationship Id="rId3" Type="http://schemas.openxmlformats.org/officeDocument/2006/relationships/image" Target="../media/image69.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Le monde en 1939  : une planète fracturée"/>
          <p:cNvSpPr txBox="1"/>
          <p:nvPr/>
        </p:nvSpPr>
        <p:spPr>
          <a:xfrm>
            <a:off x="5299174" y="4252687"/>
            <a:ext cx="13785652" cy="94553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b="1" sz="6000">
                <a:solidFill>
                  <a:srgbClr val="000000"/>
                </a:solidFill>
                <a:latin typeface="Times New Roman"/>
                <a:ea typeface="Times New Roman"/>
                <a:cs typeface="Times New Roman"/>
                <a:sym typeface="Times New Roman"/>
              </a:defRPr>
            </a:lvl1pPr>
          </a:lstStyle>
          <a:p>
            <a:pPr/>
            <a:r>
              <a:t>Le monde en 1939  : une planète fracturée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a:extLst/>
          </a:blip>
          <a:stretch>
            <a:fillRect/>
          </a:stretch>
        </p:blipFill>
        <p:spPr>
          <a:xfrm>
            <a:off x="4652829" y="782723"/>
            <a:ext cx="15465960" cy="1159947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Image" descr="Image"/>
          <p:cNvPicPr>
            <a:picLocks noChangeAspect="1"/>
          </p:cNvPicPr>
          <p:nvPr/>
        </p:nvPicPr>
        <p:blipFill>
          <a:blip r:embed="rId2">
            <a:extLst/>
          </a:blip>
          <a:stretch>
            <a:fillRect/>
          </a:stretch>
        </p:blipFill>
        <p:spPr>
          <a:xfrm>
            <a:off x="8738033" y="2245538"/>
            <a:ext cx="7945345" cy="10965386"/>
          </a:xfrm>
          <a:prstGeom prst="rect">
            <a:avLst/>
          </a:prstGeom>
          <a:ln w="12700">
            <a:miter lim="400000"/>
          </a:ln>
        </p:spPr>
      </p:pic>
      <p:sp>
        <p:nvSpPr>
          <p:cNvPr id="174" name="L’amiral Horthy, régent du royaume de Hongrie de 1920 à 1944."/>
          <p:cNvSpPr txBox="1"/>
          <p:nvPr/>
        </p:nvSpPr>
        <p:spPr>
          <a:xfrm>
            <a:off x="6926083" y="894198"/>
            <a:ext cx="11933805" cy="8720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indent="180339" algn="just" defTabSz="457200">
              <a:defRPr sz="5500">
                <a:solidFill>
                  <a:srgbClr val="000000"/>
                </a:solidFill>
                <a:latin typeface="Times New Roman"/>
                <a:ea typeface="Times New Roman"/>
                <a:cs typeface="Times New Roman"/>
                <a:sym typeface="Times New Roman"/>
              </a:defRPr>
            </a:pPr>
            <a:r>
              <a:t>L</a:t>
            </a:r>
            <a:r>
              <a:rPr b="1"/>
              <a:t>’amiral Horthy (</a:t>
            </a:r>
            <a:r>
              <a:t>Hongrie, 1920-1944). </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image.png" descr="image.png"/>
          <p:cNvPicPr>
            <a:picLocks noChangeAspect="1"/>
          </p:cNvPicPr>
          <p:nvPr/>
        </p:nvPicPr>
        <p:blipFill>
          <a:blip r:embed="rId2">
            <a:extLst/>
          </a:blip>
          <a:srcRect l="0" t="0" r="0" b="8537"/>
          <a:stretch>
            <a:fillRect/>
          </a:stretch>
        </p:blipFill>
        <p:spPr>
          <a:xfrm>
            <a:off x="1382909" y="1480579"/>
            <a:ext cx="21618220" cy="11289516"/>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Extraits du traité de Versailles, 1919.…"/>
          <p:cNvSpPr txBox="1"/>
          <p:nvPr/>
        </p:nvSpPr>
        <p:spPr>
          <a:xfrm>
            <a:off x="1148728" y="1685620"/>
            <a:ext cx="21694452" cy="59674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180339" indent="-180339" algn="just" defTabSz="457200">
              <a:defRPr b="1" sz="5000">
                <a:solidFill>
                  <a:srgbClr val="000000"/>
                </a:solidFill>
                <a:latin typeface="Times New Roman"/>
                <a:ea typeface="Times New Roman"/>
                <a:cs typeface="Times New Roman"/>
                <a:sym typeface="Times New Roman"/>
              </a:defRPr>
            </a:pPr>
            <a:r>
              <a:t>Extraits du traité de Versailles, 1919.</a:t>
            </a:r>
          </a:p>
          <a:p>
            <a:pPr marL="180339" indent="-180339" algn="just" defTabSz="457200">
              <a:defRPr sz="5000">
                <a:solidFill>
                  <a:srgbClr val="000000"/>
                </a:solidFill>
                <a:latin typeface="Times New Roman"/>
                <a:ea typeface="Times New Roman"/>
                <a:cs typeface="Times New Roman"/>
                <a:sym typeface="Times New Roman"/>
              </a:defRPr>
            </a:pPr>
          </a:p>
          <a:p>
            <a:pPr marL="180339" indent="-180339" algn="just" defTabSz="457200">
              <a:defRPr sz="5000">
                <a:solidFill>
                  <a:srgbClr val="000000"/>
                </a:solidFill>
                <a:latin typeface="Times New Roman"/>
                <a:ea typeface="Times New Roman"/>
                <a:cs typeface="Times New Roman"/>
                <a:sym typeface="Times New Roman"/>
              </a:defRPr>
            </a:pPr>
          </a:p>
          <a:p>
            <a:pPr marL="180339" indent="-180339" algn="just" defTabSz="457200">
              <a:defRPr b="1" sz="5000">
                <a:solidFill>
                  <a:srgbClr val="000000"/>
                </a:solidFill>
                <a:latin typeface="Times New Roman"/>
                <a:ea typeface="Times New Roman"/>
                <a:cs typeface="Times New Roman"/>
                <a:sym typeface="Times New Roman"/>
              </a:defRPr>
            </a:pPr>
            <a:r>
              <a:t>Art. 231.</a:t>
            </a:r>
            <a:r>
              <a:rPr b="0"/>
              <a:t>  Les gouvernements alliés et associés déclarent et l’Allemagne reconnaît que l’Allemagne et ses alliés sont </a:t>
            </a:r>
            <a:r>
              <a:t>responsables</a:t>
            </a:r>
            <a:r>
              <a:rPr b="0"/>
              <a:t>, pour les avoir causés, </a:t>
            </a:r>
            <a:r>
              <a:t>de toutes les pertes et de tous les dommages</a:t>
            </a:r>
            <a:r>
              <a:rPr b="0"/>
              <a:t> subis par les gouvernements alliés et associés et leurs nationaux en conséquence de la guerre qui leur a été imposée par l’agression de l’Allemagne et de ses alliés.</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Art. 160. À dater du 31 mars 1920, au plus tard, l’armée allemande ne devra pas comprendre plus de sept divisions d’infanterie et trois divisions de cavalerie. Dès ce moment, la totalité des effectifs de l’armée des États qui constituent l’Allemagne ne d"/>
          <p:cNvSpPr txBox="1"/>
          <p:nvPr/>
        </p:nvSpPr>
        <p:spPr>
          <a:xfrm>
            <a:off x="496067" y="2032787"/>
            <a:ext cx="22826776" cy="96504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180339" indent="-180339" algn="just" defTabSz="457200">
              <a:defRPr b="1" sz="5000">
                <a:solidFill>
                  <a:srgbClr val="000000"/>
                </a:solidFill>
                <a:latin typeface="Times New Roman"/>
                <a:ea typeface="Times New Roman"/>
                <a:cs typeface="Times New Roman"/>
                <a:sym typeface="Times New Roman"/>
              </a:defRPr>
            </a:pPr>
            <a:r>
              <a:t>Art. 160.</a:t>
            </a:r>
            <a:r>
              <a:rPr b="0"/>
              <a:t> À dater du 31 mars 1920, au plus tard, l’armée allemande ne devra pas comprendre plus de sept divisions d’infanterie et trois divisions de cavalerie. Dès ce moment, la totalité des effectifs de l’armée des États qui constituent l’Allemagne ne devra pas dépasser 100   000 hommes, officiers et dépôts compris, et sera exclusivement destinée au maintien de l’ordre sur le territoire et à la police des frontières. L’effectif total des officiers, y compris le personnel des États-majors, quelle qu’en soit la composition, ne devra pas dépasser 4 000.</a:t>
            </a:r>
          </a:p>
          <a:p>
            <a:pPr marL="180339" indent="-180339" algn="just" defTabSz="457200">
              <a:defRPr sz="5000">
                <a:solidFill>
                  <a:srgbClr val="000000"/>
                </a:solidFill>
                <a:latin typeface="Times New Roman"/>
                <a:ea typeface="Times New Roman"/>
                <a:cs typeface="Times New Roman"/>
                <a:sym typeface="Times New Roman"/>
              </a:defRPr>
            </a:pPr>
          </a:p>
          <a:p>
            <a:pPr marL="180339" indent="-180339" algn="just" defTabSz="457200">
              <a:defRPr b="1" sz="5000">
                <a:solidFill>
                  <a:srgbClr val="000000"/>
                </a:solidFill>
                <a:latin typeface="Times New Roman"/>
                <a:ea typeface="Times New Roman"/>
                <a:cs typeface="Times New Roman"/>
                <a:sym typeface="Times New Roman"/>
              </a:defRPr>
            </a:pPr>
            <a:r>
              <a:t>Art. 173.</a:t>
            </a:r>
            <a:r>
              <a:rPr b="0"/>
              <a:t>  Tout service militaire universel obligatoire sera aboli en Allemagne. L’armée allemande ne pourra être constituée et recrutée que par voie d’engagements volontaires.</a:t>
            </a:r>
          </a:p>
          <a:p>
            <a:pPr marL="180339" indent="-180339" algn="just" defTabSz="457200">
              <a:defRPr sz="5000">
                <a:solidFill>
                  <a:srgbClr val="000000"/>
                </a:solidFill>
                <a:latin typeface="Times New Roman"/>
                <a:ea typeface="Times New Roman"/>
                <a:cs typeface="Times New Roman"/>
                <a:sym typeface="Times New Roman"/>
              </a:defRPr>
            </a:pPr>
          </a:p>
          <a:p>
            <a:pPr marL="180339" indent="-180339" algn="just" defTabSz="457200">
              <a:defRPr b="1" sz="5000">
                <a:solidFill>
                  <a:srgbClr val="000000"/>
                </a:solidFill>
                <a:latin typeface="Times New Roman"/>
                <a:ea typeface="Times New Roman"/>
                <a:cs typeface="Times New Roman"/>
                <a:sym typeface="Times New Roman"/>
              </a:defRPr>
            </a:pPr>
            <a:r>
              <a:t>Art. 198.</a:t>
            </a:r>
            <a:r>
              <a:rPr b="0"/>
              <a:t>  Les forces militaires de l’Allemagne ne devront comporter aucune aviation militaire ni navale.</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Art. 51.  Les territoires cédés à l’Allemagne en vertu des préliminaires de paix signés à Versailles le 26 février 1871 et du traité de Francfort du 10 mai 1871 (les territoires d’Alsace et de Moselle) sont réintégrés dans la souveraineté française à dat"/>
          <p:cNvSpPr txBox="1"/>
          <p:nvPr/>
        </p:nvSpPr>
        <p:spPr>
          <a:xfrm>
            <a:off x="3462263" y="3505986"/>
            <a:ext cx="18292719" cy="67040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180339" indent="-180339" algn="just" defTabSz="457200">
              <a:defRPr b="1" sz="5000">
                <a:solidFill>
                  <a:srgbClr val="000000"/>
                </a:solidFill>
                <a:latin typeface="Times New Roman"/>
                <a:ea typeface="Times New Roman"/>
                <a:cs typeface="Times New Roman"/>
                <a:sym typeface="Times New Roman"/>
              </a:defRPr>
            </a:pPr>
            <a:r>
              <a:t>Art. 51.</a:t>
            </a:r>
            <a:r>
              <a:rPr b="0"/>
              <a:t>  Les territoires cédés à l’Allemagne en vertu des préliminaires de paix signés à Versailles le 26 février 1871 et du traité de Francfort du 10 mai 1871 (</a:t>
            </a:r>
            <a:r>
              <a:rPr b="0" i="1"/>
              <a:t>les territoires d’Alsace et de Moselle)</a:t>
            </a:r>
            <a:r>
              <a:rPr b="0"/>
              <a:t> sont réintégrés dans la souveraineté française à dater de l’armistice du 11 novembre 1918.</a:t>
            </a:r>
          </a:p>
          <a:p>
            <a:pPr marL="180339" indent="-180339" algn="just" defTabSz="457200">
              <a:defRPr sz="5000">
                <a:solidFill>
                  <a:srgbClr val="000000"/>
                </a:solidFill>
                <a:latin typeface="Times New Roman"/>
                <a:ea typeface="Times New Roman"/>
                <a:cs typeface="Times New Roman"/>
                <a:sym typeface="Times New Roman"/>
              </a:defRPr>
            </a:pPr>
          </a:p>
          <a:p>
            <a:pPr marL="180339" indent="-180339" algn="just" defTabSz="457200">
              <a:defRPr b="1" sz="5000">
                <a:solidFill>
                  <a:srgbClr val="000000"/>
                </a:solidFill>
                <a:latin typeface="Times New Roman"/>
                <a:ea typeface="Times New Roman"/>
                <a:cs typeface="Times New Roman"/>
                <a:sym typeface="Times New Roman"/>
              </a:defRPr>
            </a:pPr>
            <a:r>
              <a:t>Art. 119.</a:t>
            </a:r>
            <a:r>
              <a:rPr b="0"/>
              <a:t>  L’Allemagne renonce, en faveur des principales puissances alliées et associées, à tous ses droits et titres sur ses possessions d’outre-mer.</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4" name="Image" descr="Image"/>
          <p:cNvPicPr>
            <a:picLocks noChangeAspect="1"/>
          </p:cNvPicPr>
          <p:nvPr/>
        </p:nvPicPr>
        <p:blipFill>
          <a:blip r:embed="rId2">
            <a:extLst/>
          </a:blip>
          <a:stretch>
            <a:fillRect/>
          </a:stretch>
        </p:blipFill>
        <p:spPr>
          <a:xfrm>
            <a:off x="5830542" y="485303"/>
            <a:ext cx="11818367" cy="10672710"/>
          </a:xfrm>
          <a:prstGeom prst="rect">
            <a:avLst/>
          </a:prstGeom>
          <a:ln w="12700">
            <a:miter lim="400000"/>
          </a:ln>
        </p:spPr>
      </p:pic>
      <p:sp>
        <p:nvSpPr>
          <p:cNvPr id="185" name="Extrait d'une carte publiée par Le Petit Journal du 2 mars 1919 montrant les colonies allemandes et françaises en Afrique."/>
          <p:cNvSpPr txBox="1"/>
          <p:nvPr/>
        </p:nvSpPr>
        <p:spPr>
          <a:xfrm>
            <a:off x="5383786" y="11429812"/>
            <a:ext cx="14289865"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4000">
                <a:solidFill>
                  <a:srgbClr val="000000"/>
                </a:solidFill>
                <a:latin typeface="Times Roman"/>
                <a:ea typeface="Times Roman"/>
                <a:cs typeface="Times Roman"/>
                <a:sym typeface="Times Roman"/>
              </a:defRPr>
            </a:pPr>
            <a:r>
              <a:t>Extrait d'une carte publiée par </a:t>
            </a:r>
            <a:r>
              <a:rPr i="1"/>
              <a:t>Le Petit Journa</a:t>
            </a:r>
            <a:r>
              <a:t>l du 2 mars 1919 montrant les colonies allemandes et françaises en Afrique.</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Image" descr="Image"/>
          <p:cNvPicPr>
            <a:picLocks noChangeAspect="1"/>
          </p:cNvPicPr>
          <p:nvPr/>
        </p:nvPicPr>
        <p:blipFill>
          <a:blip r:embed="rId2">
            <a:extLst/>
          </a:blip>
          <a:stretch>
            <a:fillRect/>
          </a:stretch>
        </p:blipFill>
        <p:spPr>
          <a:xfrm>
            <a:off x="2485263" y="586893"/>
            <a:ext cx="7712576" cy="12179034"/>
          </a:xfrm>
          <a:prstGeom prst="rect">
            <a:avLst/>
          </a:prstGeom>
          <a:ln w="12700">
            <a:miter lim="400000"/>
          </a:ln>
        </p:spPr>
      </p:pic>
      <p:sp>
        <p:nvSpPr>
          <p:cNvPr id="188" name="« La campagne accomplie pour faire payer par l’Allemagne les dépenses de guerre nous semble avoir été un des actes les plus graves de folie politique dont nos hommes d’État aient jamais été responsables. C’est vers un avenir bien différent que l’Europe a"/>
          <p:cNvSpPr txBox="1"/>
          <p:nvPr/>
        </p:nvSpPr>
        <p:spPr>
          <a:xfrm>
            <a:off x="10525098" y="2001205"/>
            <a:ext cx="12385794" cy="103870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indent="180339" algn="just" defTabSz="457200">
              <a:defRPr sz="5000">
                <a:solidFill>
                  <a:srgbClr val="000000"/>
                </a:solidFill>
                <a:latin typeface="Times New Roman"/>
                <a:ea typeface="Times New Roman"/>
                <a:cs typeface="Times New Roman"/>
                <a:sym typeface="Times New Roman"/>
              </a:defRPr>
            </a:lvl1pPr>
          </a:lstStyle>
          <a:p>
            <a:pPr/>
            <a:r>
              <a:t>« La campagne accomplie pour faire payer par l’Allemagne les dépenses de guerre nous semble avoir été un des actes les plus graves de folie politique dont nos hommes d’État aient jamais été responsables. C’est vers un avenir bien différent que l’Europe aurait pu se tourner si M. Lloyd George et M. Wilson avaient compris que les plus importants problèmes qui devaient les occuper n’étaient ni politiques ni territoriaux, mais financiers et économiques, et que les dangers qui menaçaient n’étaient pas dans des questions de frontières et de souveraineté mais de ravitaillement, de charbon et de transports. »</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Jamais n’a été infligée à un peuple, avec plus de brutalité, une paix aussi accablante et aussi ignominieuse qu’au peuple allemand la paix honteuse de Versailles. Dans toutes les guerres des derniers siècles, des négociations entre vainqueur et vaincu av"/>
          <p:cNvSpPr txBox="1"/>
          <p:nvPr/>
        </p:nvSpPr>
        <p:spPr>
          <a:xfrm>
            <a:off x="1725674" y="1340027"/>
            <a:ext cx="20932652" cy="105308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180339" algn="just" defTabSz="457200">
              <a:defRPr sz="5500">
                <a:solidFill>
                  <a:srgbClr val="000000"/>
                </a:solidFill>
                <a:latin typeface="Times New Roman"/>
                <a:ea typeface="Times New Roman"/>
                <a:cs typeface="Times New Roman"/>
                <a:sym typeface="Times New Roman"/>
              </a:defRPr>
            </a:pPr>
            <a:r>
              <a:t>Jamais n’a été infligée à un peuple, avec plus de brutalité, une paix aussi accablante et aussi ignominieuse qu’au peuple allemand la </a:t>
            </a:r>
            <a:r>
              <a:rPr b="1"/>
              <a:t>paix honteuse de Versailles</a:t>
            </a:r>
            <a:r>
              <a:t>. Dans toutes les guerres des derniers siècles, des négociations entre vainqueur et vaincu avaient précédé la conclusion de la paix. </a:t>
            </a:r>
            <a:r>
              <a:rPr>
                <a:latin typeface="Symbol"/>
                <a:ea typeface="Symbol"/>
                <a:cs typeface="Symbol"/>
                <a:sym typeface="Symbol"/>
              </a:rPr>
              <a:t>(</a:t>
            </a:r>
            <a:r>
              <a:t>…</a:t>
            </a:r>
            <a:r>
              <a:rPr>
                <a:latin typeface="Symbol"/>
                <a:ea typeface="Symbol"/>
                <a:cs typeface="Symbol"/>
                <a:sym typeface="Symbol"/>
              </a:rPr>
              <a:t>)</a:t>
            </a:r>
          </a:p>
          <a:p>
            <a:pPr indent="180339" algn="just" defTabSz="457200">
              <a:defRPr sz="5500">
                <a:solidFill>
                  <a:srgbClr val="000000"/>
                </a:solidFill>
                <a:latin typeface="Times New Roman"/>
                <a:ea typeface="Times New Roman"/>
                <a:cs typeface="Times New Roman"/>
                <a:sym typeface="Times New Roman"/>
              </a:defRPr>
            </a:pPr>
            <a:r>
              <a:t>Mais une paix sans négociations préalables, une </a:t>
            </a:r>
            <a:r>
              <a:rPr b="1"/>
              <a:t>paix dictée</a:t>
            </a:r>
            <a:r>
              <a:t> comme celle de Versailles, est aussi peu une vraie paix qu’il n’y a transfert de propriété quand un brigand renverse à terre un malheureux et le contraint ensuite à  lui remettre son porte-monnaie.</a:t>
            </a:r>
          </a:p>
          <a:p>
            <a:pPr indent="180339" algn="just" defTabSz="457200">
              <a:defRPr sz="5500">
                <a:solidFill>
                  <a:srgbClr val="000000"/>
                </a:solidFill>
                <a:latin typeface="Times New Roman"/>
                <a:ea typeface="Times New Roman"/>
                <a:cs typeface="Times New Roman"/>
                <a:sym typeface="Times New Roman"/>
              </a:defRPr>
            </a:pPr>
            <a:r>
              <a:t>La paix de Versailles nous a ravi plus de soixante-dix mille kilomètres carrés et plus de sept millions d’habitants.</a:t>
            </a:r>
          </a:p>
          <a:p>
            <a:pPr indent="180339" algn="just" defTabSz="457200">
              <a:defRPr sz="5500">
                <a:solidFill>
                  <a:srgbClr val="000000"/>
                </a:solidFill>
                <a:latin typeface="Times New Roman"/>
                <a:ea typeface="Times New Roman"/>
                <a:cs typeface="Times New Roman"/>
                <a:sym typeface="Times New Roman"/>
              </a:defRPr>
            </a:pPr>
          </a:p>
          <a:p>
            <a:pPr marL="180339" indent="-180339" algn="r" defTabSz="457200">
              <a:defRPr i="1" sz="5500">
                <a:solidFill>
                  <a:srgbClr val="000000"/>
                </a:solidFill>
                <a:latin typeface="Times New Roman"/>
                <a:ea typeface="Times New Roman"/>
                <a:cs typeface="Times New Roman"/>
                <a:sym typeface="Times New Roman"/>
              </a:defRPr>
            </a:pPr>
            <a:r>
              <a:t>Mémoires du chancelier prince de Bülow</a:t>
            </a:r>
            <a:r>
              <a:rPr i="0"/>
              <a:t>, t. 3. Plon, 1931</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2" name="Image" descr="Image"/>
          <p:cNvPicPr>
            <a:picLocks noChangeAspect="1"/>
          </p:cNvPicPr>
          <p:nvPr/>
        </p:nvPicPr>
        <p:blipFill>
          <a:blip r:embed="rId2">
            <a:extLst/>
          </a:blip>
          <a:stretch>
            <a:fillRect/>
          </a:stretch>
        </p:blipFill>
        <p:spPr>
          <a:xfrm>
            <a:off x="3467370" y="1291687"/>
            <a:ext cx="17185757" cy="10964513"/>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Des relations internationales repensées…"/>
          <p:cNvSpPr txBox="1"/>
          <p:nvPr/>
        </p:nvSpPr>
        <p:spPr>
          <a:xfrm>
            <a:off x="1059830" y="948739"/>
            <a:ext cx="21580438" cy="72728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1198984" indent="-1018644" algn="just" defTabSz="457200">
              <a:buSzPct val="100000"/>
              <a:buAutoNum type="romanUcPeriod" startAt="1"/>
              <a:defRPr b="1" sz="5500">
                <a:solidFill>
                  <a:srgbClr val="000000"/>
                </a:solidFill>
                <a:latin typeface="Times New Roman"/>
                <a:ea typeface="Times New Roman"/>
                <a:cs typeface="Times New Roman"/>
                <a:sym typeface="Times New Roman"/>
              </a:defRPr>
            </a:pPr>
            <a:r>
              <a:t>Des relations internationales repensées</a:t>
            </a:r>
          </a:p>
          <a:p>
            <a:pPr indent="180339" algn="just" defTabSz="457200">
              <a:defRPr b="1" sz="5500">
                <a:solidFill>
                  <a:srgbClr val="000000"/>
                </a:solidFill>
                <a:latin typeface="Times New Roman"/>
                <a:ea typeface="Times New Roman"/>
                <a:cs typeface="Times New Roman"/>
                <a:sym typeface="Times New Roman"/>
              </a:defRPr>
            </a:pPr>
          </a:p>
          <a:p>
            <a:pPr lvl="1" marL="2087984" indent="-1018644" algn="just" defTabSz="457200">
              <a:buSzPct val="100000"/>
              <a:buAutoNum type="alphaUcPeriod" startAt="1"/>
              <a:defRPr b="1" sz="5500">
                <a:solidFill>
                  <a:srgbClr val="000000"/>
                </a:solidFill>
                <a:latin typeface="Times New Roman"/>
                <a:ea typeface="Times New Roman"/>
                <a:cs typeface="Times New Roman"/>
                <a:sym typeface="Times New Roman"/>
              </a:defRPr>
            </a:pPr>
            <a:r>
              <a:t>Une Europe redessinée</a:t>
            </a:r>
          </a:p>
          <a:p>
            <a:pPr indent="180339" algn="just" defTabSz="457200">
              <a:defRPr b="1" sz="5500">
                <a:solidFill>
                  <a:srgbClr val="000000"/>
                </a:solidFill>
                <a:latin typeface="Times New Roman"/>
                <a:ea typeface="Times New Roman"/>
                <a:cs typeface="Times New Roman"/>
                <a:sym typeface="Times New Roman"/>
              </a:defRPr>
            </a:pPr>
          </a:p>
          <a:p>
            <a:pPr indent="180339" algn="just" defTabSz="457200">
              <a:defRPr sz="5500">
                <a:solidFill>
                  <a:srgbClr val="000000"/>
                </a:solidFill>
                <a:latin typeface="Times New Roman"/>
                <a:ea typeface="Times New Roman"/>
                <a:cs typeface="Times New Roman"/>
                <a:sym typeface="Times New Roman"/>
              </a:defRPr>
            </a:pPr>
            <a:r>
              <a:t>1) De nouveaux États</a:t>
            </a:r>
          </a:p>
          <a:p>
            <a:pPr indent="180339" algn="just" defTabSz="457200">
              <a:defRPr sz="5500">
                <a:solidFill>
                  <a:srgbClr val="000000"/>
                </a:solidFill>
                <a:latin typeface="Times New Roman"/>
                <a:ea typeface="Times New Roman"/>
                <a:cs typeface="Times New Roman"/>
                <a:sym typeface="Times New Roman"/>
              </a:defRPr>
            </a:pPr>
            <a:r>
              <a:t>2) Des frontières modifiées</a:t>
            </a:r>
          </a:p>
          <a:p>
            <a:pPr indent="180339" algn="just" defTabSz="457200">
              <a:defRPr sz="5500">
                <a:solidFill>
                  <a:srgbClr val="000000"/>
                </a:solidFill>
                <a:latin typeface="Times New Roman"/>
                <a:ea typeface="Times New Roman"/>
                <a:cs typeface="Times New Roman"/>
                <a:sym typeface="Times New Roman"/>
              </a:defRPr>
            </a:pPr>
            <a:r>
              <a:t>3) Les conséquences humaines et économiques de la Première Guerre mondiale</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4" name="Image" descr="Image"/>
          <p:cNvPicPr>
            <a:picLocks noChangeAspect="1"/>
          </p:cNvPicPr>
          <p:nvPr/>
        </p:nvPicPr>
        <p:blipFill>
          <a:blip r:embed="rId2">
            <a:extLst/>
          </a:blip>
          <a:stretch>
            <a:fillRect/>
          </a:stretch>
        </p:blipFill>
        <p:spPr>
          <a:xfrm>
            <a:off x="2781822" y="800198"/>
            <a:ext cx="18820357" cy="12115604"/>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Image" descr="Image"/>
          <p:cNvPicPr>
            <a:picLocks noChangeAspect="1"/>
          </p:cNvPicPr>
          <p:nvPr/>
        </p:nvPicPr>
        <p:blipFill>
          <a:blip r:embed="rId2">
            <a:extLst/>
          </a:blip>
          <a:stretch>
            <a:fillRect/>
          </a:stretch>
        </p:blipFill>
        <p:spPr>
          <a:xfrm>
            <a:off x="7287520" y="3744366"/>
            <a:ext cx="5641209" cy="8154111"/>
          </a:xfrm>
          <a:prstGeom prst="rect">
            <a:avLst/>
          </a:prstGeom>
          <a:ln w="12700">
            <a:miter lim="400000"/>
          </a:ln>
        </p:spPr>
      </p:pic>
      <p:sp>
        <p:nvSpPr>
          <p:cNvPr id="197" name="Mustafa Kemal - Atatürk"/>
          <p:cNvSpPr txBox="1"/>
          <p:nvPr/>
        </p:nvSpPr>
        <p:spPr>
          <a:xfrm>
            <a:off x="5648150" y="2564489"/>
            <a:ext cx="7880255" cy="8720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180339" algn="just" defTabSz="457200">
              <a:defRPr b="1" sz="5500">
                <a:solidFill>
                  <a:srgbClr val="000000"/>
                </a:solidFill>
                <a:latin typeface="Times New Roman"/>
                <a:ea typeface="Times New Roman"/>
                <a:cs typeface="Times New Roman"/>
                <a:sym typeface="Times New Roman"/>
              </a:defRPr>
            </a:lvl1pPr>
          </a:lstStyle>
          <a:p>
            <a:pPr/>
            <a:r>
              <a:t>Mustafa Kemal - Atatürk</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Mandats : territoire dont l’administration est confiée à une puissance étrangère, car «  habités par des peuples [alors regardés comme] non encore capables de se diriger eux-mêmes  ».…"/>
          <p:cNvSpPr txBox="1"/>
          <p:nvPr/>
        </p:nvSpPr>
        <p:spPr>
          <a:xfrm>
            <a:off x="2695548" y="3278495"/>
            <a:ext cx="18861791" cy="40724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180339" algn="just" defTabSz="457200">
              <a:defRPr sz="5500" u="sng">
                <a:solidFill>
                  <a:srgbClr val="000000"/>
                </a:solidFill>
                <a:uFill>
                  <a:solidFill>
                    <a:srgbClr val="000000"/>
                  </a:solidFill>
                </a:uFill>
                <a:latin typeface="Times New Roman"/>
                <a:ea typeface="Times New Roman"/>
                <a:cs typeface="Times New Roman"/>
                <a:sym typeface="Times New Roman"/>
              </a:defRPr>
            </a:pPr>
            <a:r>
              <a:t>Mandats</a:t>
            </a:r>
            <a:r>
              <a:rPr u="none"/>
              <a:t> </a:t>
            </a:r>
            <a:r>
              <a:rPr u="none">
                <a:uFillTx/>
              </a:rPr>
              <a:t>: territoire dont l’administration est confiée à une puissance étrangère, car </a:t>
            </a:r>
            <a:r>
              <a:rPr i="1" u="none">
                <a:uFillTx/>
              </a:rPr>
              <a:t>«  habités par des peuples [alors regardés comme] non encore capables de se diriger eux-mêmes  ».</a:t>
            </a:r>
            <a:endParaRPr i="1"/>
          </a:p>
          <a:p>
            <a:pPr indent="180339" algn="just" defTabSz="457200">
              <a:defRPr i="1" sz="5500">
                <a:solidFill>
                  <a:srgbClr val="000000"/>
                </a:solidFill>
                <a:latin typeface="Times New Roman"/>
                <a:ea typeface="Times New Roman"/>
                <a:cs typeface="Times New Roman"/>
                <a:sym typeface="Times New Roman"/>
              </a:defRPr>
            </a:pPr>
          </a:p>
          <a:p>
            <a:pPr indent="180339" algn="r" defTabSz="457200">
              <a:defRPr sz="5500">
                <a:solidFill>
                  <a:srgbClr val="000000"/>
                </a:solidFill>
                <a:latin typeface="Times New Roman"/>
                <a:ea typeface="Times New Roman"/>
                <a:cs typeface="Times New Roman"/>
                <a:sym typeface="Times New Roman"/>
              </a:defRPr>
            </a:pPr>
            <a:r>
              <a:t>(Pacte de la SDN).</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1" name="Image" descr="Image"/>
          <p:cNvPicPr>
            <a:picLocks noChangeAspect="1"/>
          </p:cNvPicPr>
          <p:nvPr/>
        </p:nvPicPr>
        <p:blipFill>
          <a:blip r:embed="rId2">
            <a:extLst/>
          </a:blip>
          <a:stretch>
            <a:fillRect/>
          </a:stretch>
        </p:blipFill>
        <p:spPr>
          <a:xfrm>
            <a:off x="444500" y="69850"/>
            <a:ext cx="23495000" cy="135763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203" name="Tableau"/>
          <p:cNvGraphicFramePr/>
          <p:nvPr/>
        </p:nvGraphicFramePr>
        <p:xfrm>
          <a:off x="2928013" y="2462824"/>
          <a:ext cx="19059165" cy="9753617"/>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764791"/>
                <a:gridCol w="4764791"/>
                <a:gridCol w="4764791"/>
                <a:gridCol w="4764791"/>
              </a:tblGrid>
              <a:tr h="4876808">
                <a:tc>
                  <a:txBody>
                    <a:bodyPr/>
                    <a:lstStyle/>
                    <a:p>
                      <a:pPr defTabSz="914400">
                        <a:defRPr sz="4000"/>
                      </a:pPr>
                    </a:p>
                  </a:txBody>
                  <a:tcPr marL="0" marR="0" marT="0" marB="0" anchor="t" anchorCtr="0" horzOverflow="overflow"/>
                </a:tc>
                <a:tc>
                  <a:txBody>
                    <a:bodyPr/>
                    <a:lstStyle/>
                    <a:p>
                      <a:pPr defTabSz="457200"/>
                      <a:r>
                        <a:rPr b="1" sz="4000">
                          <a:latin typeface="Times New Roman"/>
                          <a:ea typeface="Times New Roman"/>
                          <a:cs typeface="Times New Roman"/>
                          <a:sym typeface="Times New Roman"/>
                        </a:rPr>
                        <a:t>Population active masculine</a:t>
                      </a:r>
                    </a:p>
                  </a:txBody>
                  <a:tcPr marL="0" marR="0" marT="0" marB="0" anchor="t" anchorCtr="0" horzOverflow="overflow"/>
                </a:tc>
                <a:tc>
                  <a:txBody>
                    <a:bodyPr/>
                    <a:lstStyle/>
                    <a:p>
                      <a:pPr defTabSz="457200"/>
                      <a:r>
                        <a:rPr b="1" sz="4000">
                          <a:latin typeface="Times New Roman"/>
                          <a:ea typeface="Times New Roman"/>
                          <a:cs typeface="Times New Roman"/>
                          <a:sym typeface="Times New Roman"/>
                        </a:rPr>
                        <a:t>Morts et disparus</a:t>
                      </a:r>
                    </a:p>
                  </a:txBody>
                  <a:tcPr marL="0" marR="0" marT="0" marB="0" anchor="t" anchorCtr="0" horzOverflow="overflow"/>
                </a:tc>
                <a:tc>
                  <a:txBody>
                    <a:bodyPr/>
                    <a:lstStyle/>
                    <a:p>
                      <a:pPr defTabSz="457200"/>
                      <a:r>
                        <a:rPr b="1" sz="4000">
                          <a:latin typeface="Times New Roman"/>
                          <a:ea typeface="Times New Roman"/>
                          <a:cs typeface="Times New Roman"/>
                          <a:sym typeface="Times New Roman"/>
                        </a:rPr>
                        <a:t>% des morts et disparus dans la population active masculine</a:t>
                      </a:r>
                    </a:p>
                  </a:txBody>
                  <a:tcPr marL="0" marR="0" marT="0" marB="0" anchor="t" anchorCtr="0" horzOverflow="overflow"/>
                </a:tc>
              </a:tr>
              <a:tr h="4876808">
                <a:tc>
                  <a:txBody>
                    <a:bodyPr/>
                    <a:lstStyle/>
                    <a:p>
                      <a:pPr algn="l" defTabSz="457200">
                        <a:defRPr b="1" sz="4000">
                          <a:latin typeface="Times New Roman"/>
                          <a:ea typeface="Times New Roman"/>
                          <a:cs typeface="Times New Roman"/>
                          <a:sym typeface="Times New Roman"/>
                        </a:defRPr>
                      </a:pPr>
                      <a:r>
                        <a:t>France </a:t>
                      </a:r>
                    </a:p>
                    <a:p>
                      <a:pPr algn="l" defTabSz="457200">
                        <a:defRPr b="1" sz="4000">
                          <a:latin typeface="Times New Roman"/>
                          <a:ea typeface="Times New Roman"/>
                          <a:cs typeface="Times New Roman"/>
                          <a:sym typeface="Times New Roman"/>
                        </a:defRPr>
                      </a:pPr>
                      <a:r>
                        <a:t>Royaume-Uni</a:t>
                      </a:r>
                    </a:p>
                    <a:p>
                      <a:pPr algn="l" defTabSz="457200">
                        <a:defRPr b="1" sz="4000">
                          <a:latin typeface="Times New Roman"/>
                          <a:ea typeface="Times New Roman"/>
                          <a:cs typeface="Times New Roman"/>
                          <a:sym typeface="Times New Roman"/>
                        </a:defRPr>
                      </a:pPr>
                      <a:r>
                        <a:t>Italie</a:t>
                      </a:r>
                    </a:p>
                    <a:p>
                      <a:pPr algn="l" defTabSz="457200">
                        <a:defRPr b="1" sz="4000">
                          <a:latin typeface="Times New Roman"/>
                          <a:ea typeface="Times New Roman"/>
                          <a:cs typeface="Times New Roman"/>
                          <a:sym typeface="Times New Roman"/>
                        </a:defRPr>
                      </a:pPr>
                      <a:r>
                        <a:t>États-Unis</a:t>
                      </a:r>
                    </a:p>
                    <a:p>
                      <a:pPr algn="l" defTabSz="457200">
                        <a:defRPr b="1" sz="4000">
                          <a:latin typeface="Times New Roman"/>
                          <a:ea typeface="Times New Roman"/>
                          <a:cs typeface="Times New Roman"/>
                          <a:sym typeface="Times New Roman"/>
                        </a:defRPr>
                      </a:pPr>
                      <a:r>
                        <a:t>Allemagne</a:t>
                      </a:r>
                    </a:p>
                    <a:p>
                      <a:pPr algn="l" defTabSz="457200">
                        <a:defRPr b="1" sz="4000">
                          <a:latin typeface="Times New Roman"/>
                          <a:ea typeface="Times New Roman"/>
                          <a:cs typeface="Times New Roman"/>
                          <a:sym typeface="Times New Roman"/>
                        </a:defRPr>
                      </a:pPr>
                      <a:r>
                        <a:t>Autriche-Hongrie</a:t>
                      </a:r>
                    </a:p>
                  </a:txBody>
                  <a:tcPr marL="0" marR="0" marT="0" marB="0" anchor="t" anchorCtr="0" horzOverflow="overflow"/>
                </a:tc>
                <a:tc>
                  <a:txBody>
                    <a:bodyPr/>
                    <a:lstStyle/>
                    <a:p>
                      <a:pPr defTabSz="457200">
                        <a:defRPr sz="4000">
                          <a:latin typeface="Times New Roman"/>
                          <a:ea typeface="Times New Roman"/>
                          <a:cs typeface="Times New Roman"/>
                          <a:sym typeface="Times New Roman"/>
                        </a:defRPr>
                      </a:pPr>
                      <a:r>
                        <a:t>13 500 000</a:t>
                      </a:r>
                    </a:p>
                    <a:p>
                      <a:pPr defTabSz="457200">
                        <a:defRPr sz="4000">
                          <a:latin typeface="Times New Roman"/>
                          <a:ea typeface="Times New Roman"/>
                          <a:cs typeface="Times New Roman"/>
                          <a:sym typeface="Times New Roman"/>
                        </a:defRPr>
                      </a:pPr>
                      <a:r>
                        <a:t>14 570 000</a:t>
                      </a:r>
                    </a:p>
                    <a:p>
                      <a:pPr defTabSz="457200">
                        <a:defRPr sz="4000">
                          <a:latin typeface="Times New Roman"/>
                          <a:ea typeface="Times New Roman"/>
                          <a:cs typeface="Times New Roman"/>
                          <a:sym typeface="Times New Roman"/>
                        </a:defRPr>
                      </a:pPr>
                      <a:r>
                        <a:t>12 130 000</a:t>
                      </a:r>
                    </a:p>
                    <a:p>
                      <a:pPr defTabSz="457200">
                        <a:defRPr sz="4000">
                          <a:latin typeface="Times New Roman"/>
                          <a:ea typeface="Times New Roman"/>
                          <a:cs typeface="Times New Roman"/>
                          <a:sym typeface="Times New Roman"/>
                        </a:defRPr>
                      </a:pPr>
                      <a:r>
                        <a:t>32 320 000</a:t>
                      </a:r>
                    </a:p>
                    <a:p>
                      <a:pPr defTabSz="457200">
                        <a:defRPr sz="4000">
                          <a:latin typeface="Times New Roman"/>
                          <a:ea typeface="Times New Roman"/>
                          <a:cs typeface="Times New Roman"/>
                          <a:sym typeface="Times New Roman"/>
                        </a:defRPr>
                      </a:pPr>
                      <a:r>
                        <a:t>20 430 000</a:t>
                      </a:r>
                    </a:p>
                    <a:p>
                      <a:pPr defTabSz="457200">
                        <a:defRPr sz="4000">
                          <a:latin typeface="Times New Roman"/>
                          <a:ea typeface="Times New Roman"/>
                          <a:cs typeface="Times New Roman"/>
                          <a:sym typeface="Times New Roman"/>
                        </a:defRPr>
                      </a:pPr>
                      <a:r>
                        <a:t>16 230 000</a:t>
                      </a:r>
                    </a:p>
                  </a:txBody>
                  <a:tcPr marL="0" marR="0" marT="0" marB="0" anchor="t" anchorCtr="0" horzOverflow="overflow"/>
                </a:tc>
                <a:tc>
                  <a:txBody>
                    <a:bodyPr/>
                    <a:lstStyle/>
                    <a:p>
                      <a:pPr defTabSz="457200">
                        <a:defRPr sz="4000">
                          <a:latin typeface="Times New Roman"/>
                          <a:ea typeface="Times New Roman"/>
                          <a:cs typeface="Times New Roman"/>
                          <a:sym typeface="Times New Roman"/>
                        </a:defRPr>
                      </a:pPr>
                      <a:r>
                        <a:t>1 400 000</a:t>
                      </a:r>
                    </a:p>
                    <a:p>
                      <a:pPr defTabSz="457200">
                        <a:defRPr sz="4000">
                          <a:latin typeface="Times New Roman"/>
                          <a:ea typeface="Times New Roman"/>
                          <a:cs typeface="Times New Roman"/>
                          <a:sym typeface="Times New Roman"/>
                        </a:defRPr>
                      </a:pPr>
                      <a:r>
                        <a:t>744 000</a:t>
                      </a:r>
                    </a:p>
                    <a:p>
                      <a:pPr defTabSz="457200">
                        <a:defRPr sz="4000">
                          <a:latin typeface="Times New Roman"/>
                          <a:ea typeface="Times New Roman"/>
                          <a:cs typeface="Times New Roman"/>
                          <a:sym typeface="Times New Roman"/>
                        </a:defRPr>
                      </a:pPr>
                      <a:r>
                        <a:t>750 000</a:t>
                      </a:r>
                    </a:p>
                    <a:p>
                      <a:pPr defTabSz="457200">
                        <a:defRPr sz="4000">
                          <a:latin typeface="Times New Roman"/>
                          <a:ea typeface="Times New Roman"/>
                          <a:cs typeface="Times New Roman"/>
                          <a:sym typeface="Times New Roman"/>
                        </a:defRPr>
                      </a:pPr>
                      <a:r>
                        <a:t>68 000</a:t>
                      </a:r>
                    </a:p>
                    <a:p>
                      <a:pPr defTabSz="457200">
                        <a:defRPr sz="4000">
                          <a:latin typeface="Times New Roman"/>
                          <a:ea typeface="Times New Roman"/>
                          <a:cs typeface="Times New Roman"/>
                          <a:sym typeface="Times New Roman"/>
                        </a:defRPr>
                      </a:pPr>
                      <a:r>
                        <a:t>1 850 000</a:t>
                      </a:r>
                    </a:p>
                    <a:p>
                      <a:pPr defTabSz="457200">
                        <a:defRPr sz="4000">
                          <a:latin typeface="Times New Roman"/>
                          <a:ea typeface="Times New Roman"/>
                          <a:cs typeface="Times New Roman"/>
                          <a:sym typeface="Times New Roman"/>
                        </a:defRPr>
                      </a:pPr>
                      <a:r>
                        <a:t>1 543 000</a:t>
                      </a:r>
                    </a:p>
                  </a:txBody>
                  <a:tcPr marL="0" marR="0" marT="0" marB="0" anchor="t" anchorCtr="0" horzOverflow="overflow"/>
                </a:tc>
                <a:tc>
                  <a:txBody>
                    <a:bodyPr/>
                    <a:lstStyle/>
                    <a:p>
                      <a:pPr defTabSz="457200">
                        <a:defRPr b="1" sz="4000">
                          <a:latin typeface="Times New Roman"/>
                          <a:ea typeface="Times New Roman"/>
                          <a:cs typeface="Times New Roman"/>
                          <a:sym typeface="Times New Roman"/>
                        </a:defRPr>
                      </a:pPr>
                      <a:r>
                        <a:t>10,5</a:t>
                      </a:r>
                    </a:p>
                    <a:p>
                      <a:pPr defTabSz="457200">
                        <a:defRPr sz="4000">
                          <a:latin typeface="Times New Roman"/>
                          <a:ea typeface="Times New Roman"/>
                          <a:cs typeface="Times New Roman"/>
                          <a:sym typeface="Times New Roman"/>
                        </a:defRPr>
                      </a:pPr>
                      <a:r>
                        <a:t>5,1</a:t>
                      </a:r>
                      <a:br/>
                      <a:r>
                        <a:t>6,2</a:t>
                      </a:r>
                      <a:br/>
                      <a:r>
                        <a:t>0,2</a:t>
                      </a:r>
                      <a:br/>
                      <a:r>
                        <a:rPr b="1"/>
                        <a:t>9,8</a:t>
                      </a:r>
                      <a:endParaRPr b="1"/>
                    </a:p>
                    <a:p>
                      <a:pPr defTabSz="457200">
                        <a:defRPr sz="4000">
                          <a:latin typeface="Times New Roman"/>
                          <a:ea typeface="Times New Roman"/>
                          <a:cs typeface="Times New Roman"/>
                          <a:sym typeface="Times New Roman"/>
                        </a:defRPr>
                      </a:pPr>
                      <a:r>
                        <a:t>9,5</a:t>
                      </a:r>
                    </a:p>
                  </a:txBody>
                  <a:tcPr marL="0" marR="0" marT="0" marB="0" anchor="t" anchorCtr="0" horzOverflow="overflow"/>
                </a:tc>
              </a:tr>
            </a:tbl>
          </a:graphicData>
        </a:graphic>
      </p:graphicFrame>
      <p:sp>
        <p:nvSpPr>
          <p:cNvPr id="204" name="Impact de la Première Guerre mondiale sur la population active"/>
          <p:cNvSpPr txBox="1"/>
          <p:nvPr/>
        </p:nvSpPr>
        <p:spPr>
          <a:xfrm>
            <a:off x="2605678" y="786497"/>
            <a:ext cx="19172642" cy="127622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sz="5500">
                <a:solidFill>
                  <a:srgbClr val="000000"/>
                </a:solidFill>
                <a:uFill>
                  <a:solidFill>
                    <a:srgbClr val="000000"/>
                  </a:solidFill>
                </a:uFill>
                <a:latin typeface="Times New Roman"/>
                <a:ea typeface="Times New Roman"/>
                <a:cs typeface="Times New Roman"/>
                <a:sym typeface="Times New Roman"/>
              </a:defRPr>
            </a:pPr>
            <a:r>
              <a:t>Impact de la Première Guerre mondiale sur la population active</a:t>
            </a:r>
          </a:p>
          <a:p>
            <a:pPr algn="l" defTabSz="457200">
              <a:defRPr sz="1200">
                <a:solidFill>
                  <a:srgbClr val="000000"/>
                </a:solidFill>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Le montant des dettes interalliées…"/>
          <p:cNvSpPr txBox="1"/>
          <p:nvPr/>
        </p:nvSpPr>
        <p:spPr>
          <a:xfrm>
            <a:off x="732211" y="1863366"/>
            <a:ext cx="12553542" cy="254921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sz="5500">
                <a:solidFill>
                  <a:srgbClr val="000000"/>
                </a:solidFill>
                <a:uFill>
                  <a:solidFill>
                    <a:srgbClr val="000000"/>
                  </a:solidFill>
                </a:uFill>
                <a:latin typeface="Times New Roman"/>
                <a:ea typeface="Times New Roman"/>
                <a:cs typeface="Times New Roman"/>
                <a:sym typeface="Times New Roman"/>
              </a:defRPr>
            </a:pPr>
            <a:r>
              <a:t> Le montant des dettes interalliées</a:t>
            </a:r>
          </a:p>
          <a:p>
            <a:pPr algn="l" defTabSz="457200">
              <a:defRPr sz="5500">
                <a:solidFill>
                  <a:srgbClr val="000000"/>
                </a:solidFill>
                <a:latin typeface="Times New Roman"/>
                <a:ea typeface="Times New Roman"/>
                <a:cs typeface="Times New Roman"/>
                <a:sym typeface="Times New Roman"/>
              </a:defRPr>
            </a:pPr>
          </a:p>
          <a:p>
            <a:pPr algn="r" defTabSz="457200">
              <a:defRPr sz="3000" u="sng">
                <a:solidFill>
                  <a:srgbClr val="000000"/>
                </a:solidFill>
                <a:uFill>
                  <a:solidFill>
                    <a:srgbClr val="000000"/>
                  </a:solidFill>
                </a:uFill>
                <a:latin typeface="Times New Roman"/>
                <a:ea typeface="Times New Roman"/>
                <a:cs typeface="Times New Roman"/>
                <a:sym typeface="Times New Roman"/>
              </a:defRPr>
            </a:pPr>
            <a:r>
              <a:t>Source</a:t>
            </a:r>
            <a:r>
              <a:rPr u="none">
                <a:uFillTx/>
              </a:rPr>
              <a:t>  : </a:t>
            </a:r>
            <a:r>
              <a:rPr i="1" u="none">
                <a:uFillTx/>
              </a:rPr>
              <a:t>The Collectiones Writings of J.M. Keynes, </a:t>
            </a:r>
            <a:r>
              <a:rPr u="none">
                <a:uFillTx/>
              </a:rPr>
              <a:t>vol. 16, p. 420, dans </a:t>
            </a:r>
          </a:p>
          <a:p>
            <a:pPr algn="r" defTabSz="457200">
              <a:defRPr sz="3000">
                <a:solidFill>
                  <a:srgbClr val="000000"/>
                </a:solidFill>
                <a:latin typeface="Times New Roman"/>
                <a:ea typeface="Times New Roman"/>
                <a:cs typeface="Times New Roman"/>
                <a:sym typeface="Times New Roman"/>
              </a:defRPr>
            </a:pPr>
            <a:r>
              <a:t>Denise Artaud, </a:t>
            </a:r>
            <a:r>
              <a:rPr i="1"/>
              <a:t>La reconstruction de l’Europe, 1919-1929</a:t>
            </a:r>
            <a:r>
              <a:t>, Paris, PUF, 1973, p. 7.</a:t>
            </a:r>
          </a:p>
        </p:txBody>
      </p:sp>
      <p:pic>
        <p:nvPicPr>
          <p:cNvPr id="207" name="Image" descr="Image"/>
          <p:cNvPicPr>
            <a:picLocks noChangeAspect="1"/>
          </p:cNvPicPr>
          <p:nvPr/>
        </p:nvPicPr>
        <p:blipFill>
          <a:blip r:embed="rId2">
            <a:extLst/>
          </a:blip>
          <a:stretch>
            <a:fillRect/>
          </a:stretch>
        </p:blipFill>
        <p:spPr>
          <a:xfrm>
            <a:off x="946150" y="4455281"/>
            <a:ext cx="22491700" cy="7835901"/>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9" name="Image" descr="Image"/>
          <p:cNvPicPr>
            <a:picLocks noChangeAspect="1"/>
          </p:cNvPicPr>
          <p:nvPr/>
        </p:nvPicPr>
        <p:blipFill>
          <a:blip r:embed="rId2">
            <a:extLst/>
          </a:blip>
          <a:stretch>
            <a:fillRect/>
          </a:stretch>
        </p:blipFill>
        <p:spPr>
          <a:xfrm>
            <a:off x="2667000" y="323850"/>
            <a:ext cx="19050000" cy="130683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B. Une nouvelle diplomatie…"/>
          <p:cNvSpPr txBox="1"/>
          <p:nvPr/>
        </p:nvSpPr>
        <p:spPr>
          <a:xfrm>
            <a:off x="1657723" y="1335154"/>
            <a:ext cx="12093393" cy="48725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just" defTabSz="457200">
              <a:defRPr b="1" sz="5500">
                <a:solidFill>
                  <a:srgbClr val="000000"/>
                </a:solidFill>
                <a:latin typeface="Times New Roman"/>
                <a:ea typeface="Times New Roman"/>
                <a:cs typeface="Times New Roman"/>
                <a:sym typeface="Times New Roman"/>
              </a:defRPr>
            </a:pPr>
            <a:r>
              <a:t> B. Une nouvelle diplomatie</a:t>
            </a:r>
          </a:p>
          <a:p>
            <a:pPr algn="just" defTabSz="457200">
              <a:defRPr b="1" sz="5500">
                <a:solidFill>
                  <a:srgbClr val="000000"/>
                </a:solidFill>
                <a:latin typeface="Times New Roman"/>
                <a:ea typeface="Times New Roman"/>
                <a:cs typeface="Times New Roman"/>
                <a:sym typeface="Times New Roman"/>
              </a:defRPr>
            </a:pPr>
          </a:p>
          <a:p>
            <a:pPr algn="just" defTabSz="457200">
              <a:defRPr b="1" sz="5500">
                <a:solidFill>
                  <a:srgbClr val="000000"/>
                </a:solidFill>
                <a:latin typeface="Times New Roman"/>
                <a:ea typeface="Times New Roman"/>
                <a:cs typeface="Times New Roman"/>
                <a:sym typeface="Times New Roman"/>
              </a:defRPr>
            </a:pPr>
          </a:p>
          <a:p>
            <a:pPr marL="1018644" indent="-1018644" algn="just" defTabSz="457200">
              <a:buSzPct val="100000"/>
              <a:buAutoNum type="arabicParenR" startAt="1"/>
              <a:defRPr sz="5500">
                <a:solidFill>
                  <a:srgbClr val="000000"/>
                </a:solidFill>
                <a:latin typeface="Times New Roman"/>
                <a:ea typeface="Times New Roman"/>
                <a:cs typeface="Times New Roman"/>
                <a:sym typeface="Times New Roman"/>
              </a:defRPr>
            </a:pPr>
            <a:r>
              <a:t>Les principes diplomatiques de la SDN</a:t>
            </a:r>
          </a:p>
          <a:p>
            <a:pPr marL="1018644" indent="-1018644" algn="just" defTabSz="457200">
              <a:buSzPct val="100000"/>
              <a:buAutoNum type="arabicParenR" startAt="1"/>
              <a:defRPr sz="5500">
                <a:solidFill>
                  <a:srgbClr val="000000"/>
                </a:solidFill>
                <a:latin typeface="Times New Roman"/>
                <a:ea typeface="Times New Roman"/>
                <a:cs typeface="Times New Roman"/>
                <a:sym typeface="Times New Roman"/>
              </a:defRPr>
            </a:pPr>
            <a:r>
              <a:t>Les institutions de la SDN</a:t>
            </a:r>
          </a:p>
          <a:p>
            <a:pPr marL="1018644" indent="-1018644" algn="just" defTabSz="457200">
              <a:buSzPct val="100000"/>
              <a:buAutoNum type="arabicParenR" startAt="1"/>
              <a:defRPr sz="5500">
                <a:solidFill>
                  <a:srgbClr val="000000"/>
                </a:solidFill>
                <a:latin typeface="Times New Roman"/>
                <a:ea typeface="Times New Roman"/>
                <a:cs typeface="Times New Roman"/>
                <a:sym typeface="Times New Roman"/>
              </a:defRPr>
            </a:pPr>
            <a:r>
              <a:t>Réussites et échecs de la SDN</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Image" descr="Image"/>
          <p:cNvPicPr>
            <a:picLocks noChangeAspect="1"/>
          </p:cNvPicPr>
          <p:nvPr/>
        </p:nvPicPr>
        <p:blipFill>
          <a:blip r:embed="rId2">
            <a:extLst/>
          </a:blip>
          <a:stretch>
            <a:fillRect/>
          </a:stretch>
        </p:blipFill>
        <p:spPr>
          <a:xfrm>
            <a:off x="6324600" y="2946400"/>
            <a:ext cx="11734800" cy="7823200"/>
          </a:xfrm>
          <a:prstGeom prst="rect">
            <a:avLst/>
          </a:prstGeom>
          <a:ln w="12700">
            <a:miter lim="400000"/>
          </a:ln>
        </p:spPr>
      </p:pic>
      <p:sp>
        <p:nvSpPr>
          <p:cNvPr id="214" name="Le président américain Woodrow Wilson…"/>
          <p:cNvSpPr txBox="1"/>
          <p:nvPr/>
        </p:nvSpPr>
        <p:spPr>
          <a:xfrm>
            <a:off x="6392035" y="739417"/>
            <a:ext cx="10947323" cy="15478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indent="180339" algn="just" defTabSz="457200">
              <a:tabLst>
                <a:tab pos="177800" algn="l"/>
              </a:tabLst>
              <a:defRPr sz="5000">
                <a:solidFill>
                  <a:srgbClr val="000000"/>
                </a:solidFill>
                <a:latin typeface="Times New Roman"/>
                <a:ea typeface="Times New Roman"/>
                <a:cs typeface="Times New Roman"/>
                <a:sym typeface="Times New Roman"/>
              </a:defRPr>
            </a:pPr>
            <a:r>
              <a:t>Le président américain </a:t>
            </a:r>
            <a:r>
              <a:rPr b="1"/>
              <a:t>Woodrow Wilson</a:t>
            </a:r>
            <a:endParaRPr b="1"/>
          </a:p>
          <a:p>
            <a:pPr indent="180339" algn="just" defTabSz="457200">
              <a:tabLst>
                <a:tab pos="177800" algn="l"/>
              </a:tabLst>
              <a:defRPr sz="5000">
                <a:solidFill>
                  <a:srgbClr val="000000"/>
                </a:solidFill>
                <a:latin typeface="Times New Roman"/>
                <a:ea typeface="Times New Roman"/>
                <a:cs typeface="Times New Roman"/>
                <a:sym typeface="Times New Roman"/>
              </a:defRPr>
            </a:pPr>
            <a:r>
              <a:t>(1913-1921, 2 mandats)</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6" name="Image" descr="Image"/>
          <p:cNvPicPr>
            <a:picLocks noChangeAspect="1"/>
          </p:cNvPicPr>
          <p:nvPr/>
        </p:nvPicPr>
        <p:blipFill>
          <a:blip r:embed="rId2">
            <a:extLst/>
          </a:blip>
          <a:stretch>
            <a:fillRect/>
          </a:stretch>
        </p:blipFill>
        <p:spPr>
          <a:xfrm>
            <a:off x="2474748" y="351593"/>
            <a:ext cx="19434504" cy="13012814"/>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Les traités de paix - Première Guerre mondiale…"/>
          <p:cNvSpPr txBox="1"/>
          <p:nvPr/>
        </p:nvSpPr>
        <p:spPr>
          <a:xfrm>
            <a:off x="2058497" y="571500"/>
            <a:ext cx="19031152" cy="12573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180339" defTabSz="457200">
              <a:defRPr sz="6000">
                <a:solidFill>
                  <a:srgbClr val="000000"/>
                </a:solidFill>
                <a:latin typeface="+mn-lt"/>
                <a:ea typeface="+mn-ea"/>
                <a:cs typeface="+mn-cs"/>
                <a:sym typeface="Helvetica"/>
              </a:defRPr>
            </a:pPr>
            <a:r>
              <a:t>	</a:t>
            </a:r>
            <a:r>
              <a:rPr b="1">
                <a:latin typeface="Cambria"/>
                <a:ea typeface="Cambria"/>
                <a:cs typeface="Cambria"/>
                <a:sym typeface="Cambria"/>
              </a:rPr>
              <a:t>Les traités de paix - Première Guerre mondiale </a:t>
            </a:r>
            <a:endParaRPr b="1">
              <a:latin typeface="Cambria"/>
              <a:ea typeface="Cambria"/>
              <a:cs typeface="Cambria"/>
              <a:sym typeface="Cambria"/>
            </a:endParaRPr>
          </a:p>
          <a:p>
            <a:pPr indent="180339" algn="just" defTabSz="457200">
              <a:defRPr b="1" sz="6000">
                <a:solidFill>
                  <a:srgbClr val="000000"/>
                </a:solidFill>
                <a:latin typeface="Cambria"/>
                <a:ea typeface="Cambria"/>
                <a:cs typeface="Cambria"/>
                <a:sym typeface="Cambria"/>
              </a:defRPr>
            </a:pPr>
          </a:p>
          <a:p>
            <a:pPr marL="942338" indent="-761998" algn="just" defTabSz="457200">
              <a:buSzPct val="123000"/>
              <a:buChar char="-"/>
              <a:defRPr sz="6000">
                <a:solidFill>
                  <a:srgbClr val="000000"/>
                </a:solidFill>
                <a:latin typeface="Cambria"/>
                <a:ea typeface="Cambria"/>
                <a:cs typeface="Cambria"/>
                <a:sym typeface="Cambria"/>
              </a:defRPr>
            </a:pPr>
            <a:r>
              <a:t>mars 1918, </a:t>
            </a:r>
            <a:r>
              <a:rPr b="1"/>
              <a:t>traité de Brest-Litovsk</a:t>
            </a:r>
            <a:r>
              <a:t> entre la Russie, devenue bolchévique (révolution de 1917, bolchéviques résolument pacifistes) et les Empires centraux.</a:t>
            </a:r>
          </a:p>
          <a:p>
            <a:pPr marL="942338" indent="-761998" algn="just" defTabSz="457200">
              <a:buSzPct val="123000"/>
              <a:buChar char="-"/>
              <a:defRPr sz="6000">
                <a:solidFill>
                  <a:srgbClr val="000000"/>
                </a:solidFill>
                <a:latin typeface="Cambria"/>
                <a:ea typeface="Cambria"/>
                <a:cs typeface="Cambria"/>
                <a:sym typeface="Cambria"/>
              </a:defRPr>
            </a:pPr>
            <a:r>
              <a:t>juin 1919, </a:t>
            </a:r>
            <a:r>
              <a:rPr b="1"/>
              <a:t>traité de Versailles</a:t>
            </a:r>
            <a:r>
              <a:t> (dans la galerie des glaces), entre les vainqueurs et l’Allemagne.</a:t>
            </a:r>
          </a:p>
          <a:p>
            <a:pPr indent="180339" algn="just" defTabSz="457200">
              <a:defRPr sz="6000">
                <a:solidFill>
                  <a:srgbClr val="000000"/>
                </a:solidFill>
                <a:latin typeface="Cambria"/>
                <a:ea typeface="Cambria"/>
                <a:cs typeface="Cambria"/>
                <a:sym typeface="Cambria"/>
              </a:defRPr>
            </a:pPr>
          </a:p>
          <a:p>
            <a:pPr marL="942338" indent="-761998" algn="just" defTabSz="457200">
              <a:buSzPct val="123000"/>
              <a:buChar char="-"/>
              <a:defRPr sz="6000">
                <a:solidFill>
                  <a:srgbClr val="000000"/>
                </a:solidFill>
                <a:latin typeface="Cambria"/>
                <a:ea typeface="Cambria"/>
                <a:cs typeface="Cambria"/>
                <a:sym typeface="Cambria"/>
              </a:defRPr>
            </a:pPr>
            <a:r>
              <a:t>septembre 1919, traité de Saint-Germain-en-Laye avec l’Autriche</a:t>
            </a:r>
          </a:p>
          <a:p>
            <a:pPr marL="942338" indent="-761998" algn="just" defTabSz="457200">
              <a:buSzPct val="123000"/>
              <a:buChar char="-"/>
              <a:defRPr sz="6000">
                <a:solidFill>
                  <a:srgbClr val="000000"/>
                </a:solidFill>
                <a:latin typeface="Cambria"/>
                <a:ea typeface="Cambria"/>
                <a:cs typeface="Cambria"/>
                <a:sym typeface="Cambria"/>
              </a:defRPr>
            </a:pPr>
            <a:r>
              <a:t>novembre, 1919, traité de Neuilly avec la Bulgarie</a:t>
            </a:r>
          </a:p>
          <a:p>
            <a:pPr marL="942338" indent="-761998" algn="just" defTabSz="457200">
              <a:buSzPct val="123000"/>
              <a:buChar char="-"/>
              <a:defRPr sz="6000">
                <a:solidFill>
                  <a:srgbClr val="000000"/>
                </a:solidFill>
                <a:latin typeface="Cambria"/>
                <a:ea typeface="Cambria"/>
                <a:cs typeface="Cambria"/>
                <a:sym typeface="Cambria"/>
              </a:defRPr>
            </a:pPr>
            <a:r>
              <a:t>juin 1920, traité du Trianon avec la Hongrie</a:t>
            </a:r>
          </a:p>
          <a:p>
            <a:pPr marL="942338" indent="-761998" algn="just" defTabSz="457200">
              <a:buSzPct val="123000"/>
              <a:buChar char="-"/>
              <a:defRPr sz="6000">
                <a:solidFill>
                  <a:srgbClr val="000000"/>
                </a:solidFill>
                <a:latin typeface="Cambria"/>
                <a:ea typeface="Cambria"/>
                <a:cs typeface="Cambria"/>
                <a:sym typeface="Cambria"/>
              </a:defRPr>
            </a:pPr>
            <a:r>
              <a:t>août 1920, traité de Sèvres avec l'empire ottoman.</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8" name="Image" descr="Image"/>
          <p:cNvPicPr>
            <a:picLocks noChangeAspect="1"/>
          </p:cNvPicPr>
          <p:nvPr/>
        </p:nvPicPr>
        <p:blipFill>
          <a:blip r:embed="rId2">
            <a:extLst/>
          </a:blip>
          <a:stretch>
            <a:fillRect/>
          </a:stretch>
        </p:blipFill>
        <p:spPr>
          <a:xfrm>
            <a:off x="5610352" y="3891088"/>
            <a:ext cx="5194302" cy="6438902"/>
          </a:xfrm>
          <a:prstGeom prst="rect">
            <a:avLst/>
          </a:prstGeom>
          <a:ln w="12700">
            <a:miter lim="400000"/>
          </a:ln>
        </p:spPr>
      </p:pic>
      <p:pic>
        <p:nvPicPr>
          <p:cNvPr id="219" name="Image" descr="Image"/>
          <p:cNvPicPr>
            <a:picLocks noChangeAspect="1"/>
          </p:cNvPicPr>
          <p:nvPr/>
        </p:nvPicPr>
        <p:blipFill>
          <a:blip r:embed="rId3">
            <a:extLst/>
          </a:blip>
          <a:stretch>
            <a:fillRect/>
          </a:stretch>
        </p:blipFill>
        <p:spPr>
          <a:xfrm>
            <a:off x="11760103" y="1747300"/>
            <a:ext cx="10221399" cy="10221399"/>
          </a:xfrm>
          <a:prstGeom prst="rect">
            <a:avLst/>
          </a:prstGeom>
          <a:ln w="12700">
            <a:miter lim="400000"/>
          </a:ln>
        </p:spPr>
      </p:pic>
      <p:sp>
        <p:nvSpPr>
          <p:cNvPr id="220" name="Léon Bourgeois"/>
          <p:cNvSpPr txBox="1"/>
          <p:nvPr/>
        </p:nvSpPr>
        <p:spPr>
          <a:xfrm>
            <a:off x="5441417" y="1764052"/>
            <a:ext cx="4970974" cy="8720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180339" algn="just" defTabSz="457200">
              <a:tabLst>
                <a:tab pos="177800" algn="l"/>
              </a:tabLst>
              <a:defRPr b="1" sz="5500">
                <a:solidFill>
                  <a:srgbClr val="000000"/>
                </a:solidFill>
                <a:latin typeface="Times New Roman"/>
                <a:ea typeface="Times New Roman"/>
                <a:cs typeface="Times New Roman"/>
                <a:sym typeface="Times New Roman"/>
              </a:defRPr>
            </a:lvl1pPr>
          </a:lstStyle>
          <a:p>
            <a:pPr/>
            <a:r>
              <a:t>Léon Bourgeois</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2" name="Image" descr="Image"/>
          <p:cNvPicPr>
            <a:picLocks noChangeAspect="1"/>
          </p:cNvPicPr>
          <p:nvPr/>
        </p:nvPicPr>
        <p:blipFill>
          <a:blip r:embed="rId2">
            <a:extLst/>
          </a:blip>
          <a:stretch>
            <a:fillRect/>
          </a:stretch>
        </p:blipFill>
        <p:spPr>
          <a:xfrm>
            <a:off x="5983287" y="1769757"/>
            <a:ext cx="13639802" cy="11074401"/>
          </a:xfrm>
          <a:prstGeom prst="rect">
            <a:avLst/>
          </a:prstGeom>
          <a:ln w="12700">
            <a:miter lim="400000"/>
          </a:ln>
        </p:spPr>
      </p:pic>
      <p:sp>
        <p:nvSpPr>
          <p:cNvPr id="223" name="Les institutions de la SDN"/>
          <p:cNvSpPr txBox="1"/>
          <p:nvPr/>
        </p:nvSpPr>
        <p:spPr>
          <a:xfrm>
            <a:off x="8884163" y="768659"/>
            <a:ext cx="7838047" cy="8720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tabLst>
                <a:tab pos="177800" algn="l"/>
              </a:tabLst>
              <a:defRPr b="1" sz="5500">
                <a:solidFill>
                  <a:srgbClr val="000000"/>
                </a:solidFill>
                <a:latin typeface="Times New Roman"/>
                <a:ea typeface="Times New Roman"/>
                <a:cs typeface="Times New Roman"/>
                <a:sym typeface="Times New Roman"/>
              </a:defRPr>
            </a:lvl1pPr>
          </a:lstStyle>
          <a:p>
            <a:pPr/>
            <a:r>
              <a:t>Les institutions de la SDN</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5" name="Image" descr="Image"/>
          <p:cNvPicPr>
            <a:picLocks noChangeAspect="1"/>
          </p:cNvPicPr>
          <p:nvPr/>
        </p:nvPicPr>
        <p:blipFill>
          <a:blip r:embed="rId2">
            <a:extLst/>
          </a:blip>
          <a:stretch>
            <a:fillRect/>
          </a:stretch>
        </p:blipFill>
        <p:spPr>
          <a:xfrm>
            <a:off x="1117600" y="533400"/>
            <a:ext cx="22148800" cy="126492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Extraits du traité de Locarno (16 octobre 1925)…"/>
          <p:cNvSpPr txBox="1"/>
          <p:nvPr/>
        </p:nvSpPr>
        <p:spPr>
          <a:xfrm>
            <a:off x="1520179" y="1316140"/>
            <a:ext cx="21343640" cy="106908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4500">
                <a:solidFill>
                  <a:srgbClr val="000000"/>
                </a:solidFill>
                <a:uFill>
                  <a:solidFill>
                    <a:srgbClr val="000000"/>
                  </a:solidFill>
                </a:uFill>
                <a:latin typeface="Times New Roman"/>
                <a:ea typeface="Times New Roman"/>
                <a:cs typeface="Times New Roman"/>
                <a:sym typeface="Times New Roman"/>
              </a:defRPr>
            </a:pPr>
            <a:r>
              <a:t>Extraits du traité de Locarno (16 octobre 1925)</a:t>
            </a:r>
          </a:p>
          <a:p>
            <a:pPr algn="l" defTabSz="457200">
              <a:defRPr sz="4500">
                <a:solidFill>
                  <a:srgbClr val="000000"/>
                </a:solidFill>
                <a:latin typeface="Times New Roman"/>
                <a:ea typeface="Times New Roman"/>
                <a:cs typeface="Times New Roman"/>
                <a:sym typeface="Times New Roman"/>
              </a:defRPr>
            </a:pPr>
          </a:p>
          <a:p>
            <a:pPr indent="180339" algn="just" defTabSz="457200">
              <a:defRPr sz="4500">
                <a:solidFill>
                  <a:srgbClr val="000000"/>
                </a:solidFill>
                <a:latin typeface="Times New Roman"/>
                <a:ea typeface="Times New Roman"/>
                <a:cs typeface="Times New Roman"/>
                <a:sym typeface="Times New Roman"/>
              </a:defRPr>
            </a:pPr>
            <a:r>
              <a:t>Article premier  – Les Hautes Parties contractantes garantissent individuellement et collectivement, ainsi qu’il est stipulé dans les articles ci-après, le </a:t>
            </a:r>
            <a:r>
              <a:rPr b="1"/>
              <a:t>maintien du </a:t>
            </a:r>
            <a:r>
              <a:rPr b="1" i="1"/>
              <a:t>statu quo</a:t>
            </a:r>
            <a:r>
              <a:rPr b="1"/>
              <a:t> territorial</a:t>
            </a:r>
            <a:r>
              <a:t>, résultant des frontières entre l’Allemagne et la Belgique et entre l’Allemagne et la France, et </a:t>
            </a:r>
            <a:r>
              <a:rPr b="1"/>
              <a:t>l’inviolabilité desdites frontières</a:t>
            </a:r>
            <a:r>
              <a:t> telles qu’elles sont fixées par ou en exécution du Traité de la Paix signé à Versailles le 28 juin 1919, ainsi que l’observation des dispositions des articles 42 et 43 dudit traité, concernant la zone démilitarisée.</a:t>
            </a:r>
          </a:p>
          <a:p>
            <a:pPr indent="180339" algn="just" defTabSz="457200">
              <a:defRPr sz="4500">
                <a:solidFill>
                  <a:srgbClr val="000000"/>
                </a:solidFill>
                <a:latin typeface="Times New Roman"/>
                <a:ea typeface="Times New Roman"/>
                <a:cs typeface="Times New Roman"/>
                <a:sym typeface="Times New Roman"/>
              </a:defRPr>
            </a:pPr>
            <a:r>
              <a:t>Article 2  – L’Allemagne et la Belgique et de même l’Allemagne et la France s’engagent réciproquement à ne se livrer de part et d’autre à </a:t>
            </a:r>
            <a:r>
              <a:rPr b="1"/>
              <a:t> aucune attaque ou invasion</a:t>
            </a:r>
            <a:r>
              <a:t> et à ne recourir de part et d’autre en aucun cas à la guerre </a:t>
            </a:r>
            <a:r>
              <a:rPr>
                <a:latin typeface="Symbol"/>
                <a:ea typeface="Symbol"/>
                <a:cs typeface="Symbol"/>
                <a:sym typeface="Symbol"/>
              </a:rPr>
              <a:t>(</a:t>
            </a:r>
            <a:r>
              <a:t>…</a:t>
            </a:r>
            <a:r>
              <a:rPr>
                <a:latin typeface="Symbol"/>
                <a:ea typeface="Symbol"/>
                <a:cs typeface="Symbol"/>
                <a:sym typeface="Symbol"/>
              </a:rPr>
              <a:t>)</a:t>
            </a:r>
            <a:r>
              <a:t>.</a:t>
            </a:r>
          </a:p>
          <a:p>
            <a:pPr indent="180339" algn="just" defTabSz="457200">
              <a:defRPr sz="4500">
                <a:solidFill>
                  <a:srgbClr val="000000"/>
                </a:solidFill>
                <a:latin typeface="Times New Roman"/>
                <a:ea typeface="Times New Roman"/>
                <a:cs typeface="Times New Roman"/>
                <a:sym typeface="Times New Roman"/>
              </a:defRPr>
            </a:pPr>
            <a:r>
              <a:t>Article 3 – Prenant en considération les engagements respectivement pris par elles dans l’article 2 du présent traité, l’Allemagne et la Belgique et l’Allemagne et la France s’engagent à </a:t>
            </a:r>
            <a:r>
              <a:rPr b="1"/>
              <a:t>régler par voie pacifique</a:t>
            </a:r>
            <a:r>
              <a:t> et de la manière suivante toutes questions, de quelque nature qu’elles soient, qui viendraient à les diviser et qui n’auraient pu être résolues par les procédés diplomatiques ordinaires.</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Extraits du pacte Briand-Kellogg (août 1928)…"/>
          <p:cNvSpPr txBox="1"/>
          <p:nvPr/>
        </p:nvSpPr>
        <p:spPr>
          <a:xfrm>
            <a:off x="620536" y="2000119"/>
            <a:ext cx="12304905" cy="93229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4500">
                <a:solidFill>
                  <a:srgbClr val="000000"/>
                </a:solidFill>
                <a:uFill>
                  <a:solidFill>
                    <a:srgbClr val="000000"/>
                  </a:solidFill>
                </a:uFill>
                <a:latin typeface="Times New Roman"/>
                <a:ea typeface="Times New Roman"/>
                <a:cs typeface="Times New Roman"/>
                <a:sym typeface="Times New Roman"/>
              </a:defRPr>
            </a:pPr>
            <a:r>
              <a:t>Extraits du pacte Briand-Kellogg (août 1928)</a:t>
            </a:r>
          </a:p>
          <a:p>
            <a:pPr algn="l" defTabSz="457200">
              <a:defRPr sz="4500">
                <a:solidFill>
                  <a:srgbClr val="000000"/>
                </a:solidFill>
                <a:latin typeface="Times New Roman"/>
                <a:ea typeface="Times New Roman"/>
                <a:cs typeface="Times New Roman"/>
                <a:sym typeface="Times New Roman"/>
              </a:defRPr>
            </a:pPr>
          </a:p>
          <a:p>
            <a:pPr indent="180339" algn="just" defTabSz="457200">
              <a:defRPr sz="4500">
                <a:solidFill>
                  <a:srgbClr val="000000"/>
                </a:solidFill>
                <a:latin typeface="Times New Roman"/>
                <a:ea typeface="Times New Roman"/>
                <a:cs typeface="Times New Roman"/>
                <a:sym typeface="Times New Roman"/>
              </a:defRPr>
            </a:pPr>
            <a:r>
              <a:t>Article 1 – Les hautes parties contractantes déclarent solennellement au nom de leurs peuples respectifs qu’elles </a:t>
            </a:r>
            <a:r>
              <a:rPr b="1"/>
              <a:t>condamnent le recours à la guerre pour le règlement des différends internationaux</a:t>
            </a:r>
            <a:r>
              <a:t>, et y renoncent en tant qu’instrument de politique nationale dans leurs relations mutuelles.</a:t>
            </a:r>
          </a:p>
          <a:p>
            <a:pPr indent="180339" algn="just" defTabSz="457200">
              <a:defRPr sz="4500">
                <a:solidFill>
                  <a:srgbClr val="000000"/>
                </a:solidFill>
                <a:latin typeface="Times New Roman"/>
                <a:ea typeface="Times New Roman"/>
                <a:cs typeface="Times New Roman"/>
                <a:sym typeface="Times New Roman"/>
              </a:defRPr>
            </a:pPr>
            <a:r>
              <a:t>Article 2 – Les hautes parties contractantes reconnaissent que le règlement ou la solution de tous les différends ou conflits, de quelque nature ou de quelque origine qu’ils puissent être, qui pourront surgir entre elles, ne devra jamais être recherché que </a:t>
            </a:r>
            <a:r>
              <a:rPr b="1"/>
              <a:t>par des moyens pacifiques</a:t>
            </a:r>
            <a:r>
              <a:t>.</a:t>
            </a:r>
          </a:p>
        </p:txBody>
      </p:sp>
      <p:pic>
        <p:nvPicPr>
          <p:cNvPr id="230" name="Image" descr="Image"/>
          <p:cNvPicPr>
            <a:picLocks noChangeAspect="1"/>
          </p:cNvPicPr>
          <p:nvPr/>
        </p:nvPicPr>
        <p:blipFill>
          <a:blip r:embed="rId2">
            <a:extLst/>
          </a:blip>
          <a:stretch>
            <a:fillRect/>
          </a:stretch>
        </p:blipFill>
        <p:spPr>
          <a:xfrm>
            <a:off x="13365954" y="462182"/>
            <a:ext cx="9900307" cy="12791635"/>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II. La crise de 1929 fragilise et compartimente l'économie mondiale…"/>
          <p:cNvSpPr txBox="1"/>
          <p:nvPr/>
        </p:nvSpPr>
        <p:spPr>
          <a:xfrm>
            <a:off x="1063176" y="1675562"/>
            <a:ext cx="20308386" cy="48090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just" defTabSz="457200">
              <a:tabLst>
                <a:tab pos="177800" algn="l"/>
              </a:tabLst>
              <a:defRPr b="1" sz="5500">
                <a:solidFill>
                  <a:srgbClr val="000000"/>
                </a:solidFill>
                <a:latin typeface="Times New Roman"/>
                <a:ea typeface="Times New Roman"/>
                <a:cs typeface="Times New Roman"/>
                <a:sym typeface="Times New Roman"/>
              </a:defRPr>
            </a:pPr>
            <a:r>
              <a:t> II. La crise de 1929 fragilise et compartimente l'économie mondiale</a:t>
            </a:r>
          </a:p>
          <a:p>
            <a:pPr algn="just" defTabSz="457200">
              <a:tabLst>
                <a:tab pos="177800" algn="l"/>
              </a:tabLst>
              <a:defRPr b="1" sz="5000">
                <a:solidFill>
                  <a:srgbClr val="000000"/>
                </a:solidFill>
                <a:latin typeface="Times New Roman"/>
                <a:ea typeface="Times New Roman"/>
                <a:cs typeface="Times New Roman"/>
                <a:sym typeface="Times New Roman"/>
              </a:defRPr>
            </a:pPr>
          </a:p>
          <a:p>
            <a:pPr lvl="2" marL="2796644" indent="-1018644" algn="just" defTabSz="457200">
              <a:buSzPct val="100000"/>
              <a:buAutoNum type="alphaUcPeriod" startAt="1"/>
              <a:tabLst>
                <a:tab pos="177800" algn="l"/>
              </a:tabLst>
              <a:defRPr b="1" sz="5500">
                <a:solidFill>
                  <a:srgbClr val="000000"/>
                </a:solidFill>
                <a:latin typeface="Times New Roman"/>
                <a:ea typeface="Times New Roman"/>
                <a:cs typeface="Times New Roman"/>
                <a:sym typeface="Times New Roman"/>
              </a:defRPr>
            </a:pPr>
            <a:r>
              <a:t>Les mécanismes de la crise de 1929</a:t>
            </a:r>
          </a:p>
          <a:p>
            <a:pPr algn="just" defTabSz="457200">
              <a:tabLst>
                <a:tab pos="177800" algn="l"/>
              </a:tabLst>
              <a:defRPr sz="5500">
                <a:solidFill>
                  <a:srgbClr val="000000"/>
                </a:solidFill>
                <a:latin typeface="Times New Roman"/>
                <a:ea typeface="Times New Roman"/>
                <a:cs typeface="Times New Roman"/>
                <a:sym typeface="Times New Roman"/>
              </a:defRPr>
            </a:pPr>
          </a:p>
          <a:p>
            <a:pPr marL="1018644" indent="-1018644" algn="just" defTabSz="457200">
              <a:buSzPct val="100000"/>
              <a:buAutoNum type="arabicParenR" startAt="1"/>
              <a:tabLst>
                <a:tab pos="177800" algn="l"/>
              </a:tabLst>
              <a:defRPr sz="5500">
                <a:solidFill>
                  <a:srgbClr val="000000"/>
                </a:solidFill>
                <a:latin typeface="Times New Roman"/>
                <a:ea typeface="Times New Roman"/>
                <a:cs typeface="Times New Roman"/>
                <a:sym typeface="Times New Roman"/>
              </a:defRPr>
            </a:pPr>
            <a:r>
              <a:t>La crise d’octobre aux États-Unis</a:t>
            </a:r>
          </a:p>
          <a:p>
            <a:pPr marL="1018644" indent="-1018644" algn="just" defTabSz="457200">
              <a:buSzPct val="100000"/>
              <a:buAutoNum type="arabicParenR" startAt="1"/>
              <a:tabLst>
                <a:tab pos="177800" algn="l"/>
              </a:tabLst>
              <a:defRPr sz="5500">
                <a:solidFill>
                  <a:srgbClr val="000000"/>
                </a:solidFill>
                <a:latin typeface="Times New Roman"/>
                <a:ea typeface="Times New Roman"/>
                <a:cs typeface="Times New Roman"/>
                <a:sym typeface="Times New Roman"/>
              </a:defRPr>
            </a:pPr>
            <a:r>
              <a:t>Des conséquences plurielles</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Image" descr="Image"/>
          <p:cNvPicPr>
            <a:picLocks noChangeAspect="1"/>
          </p:cNvPicPr>
          <p:nvPr/>
        </p:nvPicPr>
        <p:blipFill>
          <a:blip r:embed="rId2">
            <a:extLst/>
          </a:blip>
          <a:stretch>
            <a:fillRect/>
          </a:stretch>
        </p:blipFill>
        <p:spPr>
          <a:xfrm>
            <a:off x="7482865" y="263150"/>
            <a:ext cx="8744195" cy="12245701"/>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6" name="image.png" descr="image.png"/>
          <p:cNvPicPr>
            <a:picLocks noChangeAspect="1"/>
          </p:cNvPicPr>
          <p:nvPr/>
        </p:nvPicPr>
        <p:blipFill>
          <a:blip r:embed="rId2">
            <a:extLst/>
          </a:blip>
          <a:stretch>
            <a:fillRect/>
          </a:stretch>
        </p:blipFill>
        <p:spPr>
          <a:xfrm>
            <a:off x="346117" y="2770564"/>
            <a:ext cx="10602176" cy="10602178"/>
          </a:xfrm>
          <a:prstGeom prst="rect">
            <a:avLst/>
          </a:prstGeom>
          <a:ln w="12700">
            <a:miter lim="400000"/>
          </a:ln>
        </p:spPr>
      </p:pic>
      <p:pic>
        <p:nvPicPr>
          <p:cNvPr id="237" name="image.png" descr="image.png"/>
          <p:cNvPicPr>
            <a:picLocks noChangeAspect="1"/>
          </p:cNvPicPr>
          <p:nvPr/>
        </p:nvPicPr>
        <p:blipFill>
          <a:blip r:embed="rId3">
            <a:extLst/>
          </a:blip>
          <a:stretch>
            <a:fillRect/>
          </a:stretch>
        </p:blipFill>
        <p:spPr>
          <a:xfrm>
            <a:off x="11997774" y="5211846"/>
            <a:ext cx="11640620" cy="6505290"/>
          </a:xfrm>
          <a:prstGeom prst="rect">
            <a:avLst/>
          </a:prstGeom>
          <a:ln w="12700">
            <a:miter lim="400000"/>
          </a:ln>
        </p:spPr>
      </p:pic>
      <p:sp>
        <p:nvSpPr>
          <p:cNvPr id="238" name="L’indice Dow Jones (Dow Jones Industrial Average)…"/>
          <p:cNvSpPr txBox="1"/>
          <p:nvPr/>
        </p:nvSpPr>
        <p:spPr>
          <a:xfrm>
            <a:off x="5603440" y="465299"/>
            <a:ext cx="13818456" cy="20104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1" sz="5000">
                <a:solidFill>
                  <a:srgbClr val="000000"/>
                </a:solidFill>
                <a:latin typeface="Times New Roman"/>
                <a:ea typeface="Times New Roman"/>
                <a:cs typeface="Times New Roman"/>
                <a:sym typeface="Times New Roman"/>
              </a:defRPr>
            </a:pPr>
            <a:r>
              <a:t>L’indice Dow Jones</a:t>
            </a:r>
            <a:r>
              <a:rPr i="1" sz="4000"/>
              <a:t> </a:t>
            </a:r>
            <a:r>
              <a:rPr i="1"/>
              <a:t>(Dow Jones Industrial Average)</a:t>
            </a:r>
            <a:endParaRPr i="1"/>
          </a:p>
          <a:p>
            <a:pPr algn="l" defTabSz="457200">
              <a:defRPr sz="4000">
                <a:solidFill>
                  <a:srgbClr val="000000"/>
                </a:solidFill>
                <a:latin typeface="Times New Roman"/>
                <a:ea typeface="Times New Roman"/>
                <a:cs typeface="Times New Roman"/>
                <a:sym typeface="Times New Roman"/>
              </a:defRPr>
            </a:pPr>
            <a:r>
              <a:t>Charles Dow (1851-1902) et Edward Jones (1856-1920)</a:t>
            </a:r>
          </a:p>
          <a:p>
            <a:pPr algn="l" defTabSz="457200">
              <a:defRPr sz="4000">
                <a:solidFill>
                  <a:srgbClr val="000000"/>
                </a:solidFill>
                <a:latin typeface="Times New Roman"/>
                <a:ea typeface="Times New Roman"/>
                <a:cs typeface="Times New Roman"/>
                <a:sym typeface="Times New Roman"/>
              </a:defRPr>
            </a:pPr>
            <a:r>
              <a:t>Créé en </a:t>
            </a:r>
            <a:r>
              <a:rPr b="1"/>
              <a:t>1896</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Lettre du 12 mars 1928.…"/>
          <p:cNvSpPr txBox="1"/>
          <p:nvPr/>
        </p:nvSpPr>
        <p:spPr>
          <a:xfrm>
            <a:off x="403486" y="273480"/>
            <a:ext cx="22574124" cy="1277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b="1" sz="3400">
                <a:solidFill>
                  <a:srgbClr val="000000"/>
                </a:solidFill>
                <a:latin typeface="+mn-lt"/>
                <a:ea typeface="+mn-ea"/>
                <a:cs typeface="+mn-cs"/>
                <a:sym typeface="Helvetica"/>
              </a:defRPr>
            </a:pPr>
            <a:r>
              <a:t>Lettre du 12 mars 1928.</a:t>
            </a:r>
          </a:p>
          <a:p>
            <a:pPr algn="just" defTabSz="457200">
              <a:defRPr sz="3400">
                <a:solidFill>
                  <a:srgbClr val="000000"/>
                </a:solidFill>
                <a:latin typeface="Times Roman"/>
                <a:ea typeface="Times Roman"/>
                <a:cs typeface="Times Roman"/>
                <a:sym typeface="Times Roman"/>
              </a:defRPr>
            </a:pPr>
          </a:p>
          <a:p>
            <a:pPr algn="just" defTabSz="457200">
              <a:defRPr sz="3400">
                <a:solidFill>
                  <a:srgbClr val="000000"/>
                </a:solidFill>
                <a:latin typeface="+mn-lt"/>
                <a:ea typeface="+mn-ea"/>
                <a:cs typeface="+mn-cs"/>
                <a:sym typeface="Helvetica"/>
              </a:defRPr>
            </a:pPr>
            <a:r>
              <a:t>« Ma lettre du 5 mars entretenait votre Excellence de la question du chômage aux Etats-Unis qui, en dépit des affirmations optimistes</a:t>
            </a:r>
            <a:r>
              <a:rPr>
                <a:latin typeface="Times Roman"/>
                <a:ea typeface="Times Roman"/>
                <a:cs typeface="Times Roman"/>
                <a:sym typeface="Times Roman"/>
              </a:rPr>
              <a:t> </a:t>
            </a:r>
            <a:r>
              <a:t>du président et du Parti républicain contrariés par tout ce qui jette une ombre sur la prospérité nationale, semble bien prendre un certain</a:t>
            </a:r>
            <a:r>
              <a:rPr>
                <a:latin typeface="Times Roman"/>
                <a:ea typeface="Times Roman"/>
                <a:cs typeface="Times Roman"/>
                <a:sym typeface="Times Roman"/>
              </a:rPr>
              <a:t> </a:t>
            </a:r>
            <a:r>
              <a:t>développement. Le nombre de chômeurs dans tout le pays serait actuellement de 4 millions, ce qui signifierait qu’un salarié sur dix serait</a:t>
            </a:r>
            <a:r>
              <a:rPr>
                <a:latin typeface="Times Roman"/>
                <a:ea typeface="Times Roman"/>
                <a:cs typeface="Times Roman"/>
                <a:sym typeface="Times Roman"/>
              </a:rPr>
              <a:t> </a:t>
            </a:r>
            <a:r>
              <a:t>sans emploi. Les grandes villes comme New York et Philadelphie sont spécialement affectées et la situation est devenue telle qu’elle</a:t>
            </a:r>
            <a:r>
              <a:rPr>
                <a:latin typeface="Times Roman"/>
                <a:ea typeface="Times Roman"/>
                <a:cs typeface="Times Roman"/>
                <a:sym typeface="Times Roman"/>
              </a:rPr>
              <a:t> </a:t>
            </a:r>
            <a:r>
              <a:t>dépasse les forces des associations charitables. »</a:t>
            </a:r>
          </a:p>
          <a:p>
            <a:pPr algn="just" defTabSz="457200">
              <a:defRPr sz="3400">
                <a:solidFill>
                  <a:srgbClr val="000000"/>
                </a:solidFill>
                <a:latin typeface="Times Roman"/>
                <a:ea typeface="Times Roman"/>
                <a:cs typeface="Times Roman"/>
                <a:sym typeface="Times Roman"/>
              </a:defRPr>
            </a:pPr>
          </a:p>
          <a:p>
            <a:pPr algn="just" defTabSz="457200">
              <a:defRPr b="1" sz="3400">
                <a:solidFill>
                  <a:srgbClr val="000000"/>
                </a:solidFill>
                <a:latin typeface="+mn-lt"/>
                <a:ea typeface="+mn-ea"/>
                <a:cs typeface="+mn-cs"/>
                <a:sym typeface="Helvetica"/>
              </a:defRPr>
            </a:pPr>
            <a:r>
              <a:t>Lettre du 30 mai 1928.</a:t>
            </a:r>
          </a:p>
          <a:p>
            <a:pPr algn="just" defTabSz="457200">
              <a:defRPr sz="3400">
                <a:solidFill>
                  <a:srgbClr val="000000"/>
                </a:solidFill>
                <a:latin typeface="Times Roman"/>
                <a:ea typeface="Times Roman"/>
                <a:cs typeface="Times Roman"/>
                <a:sym typeface="Times Roman"/>
              </a:defRPr>
            </a:pPr>
          </a:p>
          <a:p>
            <a:pPr algn="just" defTabSz="457200">
              <a:defRPr sz="3400">
                <a:solidFill>
                  <a:srgbClr val="000000"/>
                </a:solidFill>
                <a:latin typeface="+mn-lt"/>
                <a:ea typeface="+mn-ea"/>
                <a:cs typeface="+mn-cs"/>
                <a:sym typeface="Helvetica"/>
              </a:defRPr>
            </a:pPr>
            <a:r>
              <a:t>« Actuellement, les affaires en Amérique ne sont plus conduites sur une base purement économique. La vanité, l’esprit d’émulation qui</a:t>
            </a:r>
            <a:r>
              <a:rPr>
                <a:latin typeface="Times Roman"/>
                <a:ea typeface="Times Roman"/>
                <a:cs typeface="Times Roman"/>
                <a:sym typeface="Times Roman"/>
              </a:rPr>
              <a:t> </a:t>
            </a:r>
            <a:r>
              <a:t>sévit partout avec excès et dénature le caractère des luttes sportives, a également envahi le monde des affaires. Chaque entreprise se</a:t>
            </a:r>
            <a:r>
              <a:rPr>
                <a:latin typeface="Times Roman"/>
                <a:ea typeface="Times Roman"/>
                <a:cs typeface="Times Roman"/>
                <a:sym typeface="Times Roman"/>
              </a:rPr>
              <a:t> </a:t>
            </a:r>
            <a:r>
              <a:t>propose d’augmenter chaque année le chiffre de ses ventes et tend ses forces au-delà de toute prudence et de tout bon sens pour y</a:t>
            </a:r>
            <a:r>
              <a:rPr>
                <a:latin typeface="Times Roman"/>
                <a:ea typeface="Times Roman"/>
                <a:cs typeface="Times Roman"/>
                <a:sym typeface="Times Roman"/>
              </a:rPr>
              <a:t> </a:t>
            </a:r>
            <a:r>
              <a:t>parvenir. De grandes entreprises comme General Motors essaient actuellement de réagir mais l’esprit de compétition sévit de haut en</a:t>
            </a:r>
            <a:r>
              <a:rPr>
                <a:latin typeface="Times Roman"/>
                <a:ea typeface="Times Roman"/>
                <a:cs typeface="Times Roman"/>
                <a:sym typeface="Times Roman"/>
              </a:rPr>
              <a:t> </a:t>
            </a:r>
            <a:r>
              <a:t>bas de la machine économique américaine. On finira par atteindre le point de saturation.</a:t>
            </a:r>
            <a:endParaRPr>
              <a:latin typeface="Times Roman"/>
              <a:ea typeface="Times Roman"/>
              <a:cs typeface="Times Roman"/>
              <a:sym typeface="Times Roman"/>
            </a:endParaRPr>
          </a:p>
          <a:p>
            <a:pPr algn="just" defTabSz="457200">
              <a:defRPr sz="3400">
                <a:solidFill>
                  <a:srgbClr val="000000"/>
                </a:solidFill>
                <a:latin typeface="+mn-lt"/>
                <a:ea typeface="+mn-ea"/>
                <a:cs typeface="+mn-cs"/>
                <a:sym typeface="Helvetica"/>
              </a:defRPr>
            </a:pPr>
            <a:r>
              <a:t>Il est certain que si une crise se produisait en Amérique, les ventes de titres qui en seraient la conséquence avec le tempérament</a:t>
            </a:r>
            <a:r>
              <a:rPr>
                <a:latin typeface="Times Roman"/>
                <a:ea typeface="Times Roman"/>
                <a:cs typeface="Times Roman"/>
                <a:sym typeface="Times Roman"/>
              </a:rPr>
              <a:t> </a:t>
            </a:r>
            <a:r>
              <a:t>spéculatif qui existe ici seraient une catastrophe pour le monde entier. La domination du marché financier par New York est</a:t>
            </a:r>
            <a:r>
              <a:rPr>
                <a:latin typeface="Times Roman"/>
                <a:ea typeface="Times Roman"/>
                <a:cs typeface="Times Roman"/>
                <a:sym typeface="Times Roman"/>
              </a:rPr>
              <a:t> </a:t>
            </a:r>
            <a:r>
              <a:t>probablement appelée dans l’avenir à déclencher quelques ouragans. »</a:t>
            </a:r>
          </a:p>
          <a:p>
            <a:pPr algn="just" defTabSz="457200">
              <a:defRPr sz="3400">
                <a:solidFill>
                  <a:srgbClr val="000000"/>
                </a:solidFill>
                <a:latin typeface="+mn-lt"/>
                <a:ea typeface="+mn-ea"/>
                <a:cs typeface="+mn-cs"/>
                <a:sym typeface="Helvetica"/>
              </a:defRPr>
            </a:pPr>
          </a:p>
          <a:p>
            <a:pPr algn="just" defTabSz="457200">
              <a:defRPr sz="3400">
                <a:solidFill>
                  <a:srgbClr val="000000"/>
                </a:solidFill>
                <a:latin typeface="Times Roman"/>
                <a:ea typeface="Times Roman"/>
                <a:cs typeface="Times Roman"/>
                <a:sym typeface="Times Roman"/>
              </a:defRPr>
            </a:pPr>
          </a:p>
          <a:p>
            <a:pPr algn="just" defTabSz="457200">
              <a:defRPr b="1" sz="3400">
                <a:solidFill>
                  <a:srgbClr val="000000"/>
                </a:solidFill>
                <a:latin typeface="+mn-lt"/>
                <a:ea typeface="+mn-ea"/>
                <a:cs typeface="+mn-cs"/>
                <a:sym typeface="Helvetica"/>
              </a:defRPr>
            </a:pPr>
            <a:r>
              <a:t>Paul Claudel, ambassadeur de France à Washington, courriers diplomatiques adressés à Aristide Briand, ministre des Affaires étrangère.</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2" name="Image" descr="Image"/>
          <p:cNvPicPr>
            <a:picLocks noChangeAspect="1"/>
          </p:cNvPicPr>
          <p:nvPr/>
        </p:nvPicPr>
        <p:blipFill>
          <a:blip r:embed="rId2">
            <a:extLst/>
          </a:blip>
          <a:stretch>
            <a:fillRect/>
          </a:stretch>
        </p:blipFill>
        <p:spPr>
          <a:xfrm>
            <a:off x="5892800" y="1504950"/>
            <a:ext cx="12598400" cy="107061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7" name="Image" descr="Image"/>
          <p:cNvPicPr>
            <a:picLocks noChangeAspect="1"/>
          </p:cNvPicPr>
          <p:nvPr/>
        </p:nvPicPr>
        <p:blipFill>
          <a:blip r:embed="rId2">
            <a:extLst/>
          </a:blip>
          <a:stretch>
            <a:fillRect/>
          </a:stretch>
        </p:blipFill>
        <p:spPr>
          <a:xfrm>
            <a:off x="5019390" y="1382603"/>
            <a:ext cx="13269970" cy="11727334"/>
          </a:xfrm>
          <a:prstGeom prst="rect">
            <a:avLst/>
          </a:prstGeom>
          <a:ln w="12700">
            <a:miter lim="400000"/>
          </a:ln>
        </p:spPr>
      </p:pic>
      <p:sp>
        <p:nvSpPr>
          <p:cNvPr id="158" name="Carte politique de l'Europe après la Première Guerre mondiale"/>
          <p:cNvSpPr txBox="1"/>
          <p:nvPr/>
        </p:nvSpPr>
        <p:spPr>
          <a:xfrm>
            <a:off x="3567522" y="644000"/>
            <a:ext cx="17425687" cy="811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180339" algn="just" defTabSz="457200">
              <a:defRPr b="1" sz="5000">
                <a:solidFill>
                  <a:srgbClr val="000000"/>
                </a:solidFill>
                <a:latin typeface="Times New Roman"/>
                <a:ea typeface="Times New Roman"/>
                <a:cs typeface="Times New Roman"/>
                <a:sym typeface="Times New Roman"/>
              </a:defRPr>
            </a:lvl1pPr>
          </a:lstStyle>
          <a:p>
            <a:pPr/>
            <a:r>
              <a:t>Carte politique de l'Europe après la Première Guerre mondiale</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4" name="Image" descr="Image"/>
          <p:cNvPicPr>
            <a:picLocks noChangeAspect="1"/>
          </p:cNvPicPr>
          <p:nvPr/>
        </p:nvPicPr>
        <p:blipFill>
          <a:blip r:embed="rId2">
            <a:extLst/>
          </a:blip>
          <a:stretch>
            <a:fillRect/>
          </a:stretch>
        </p:blipFill>
        <p:spPr>
          <a:xfrm>
            <a:off x="2468151" y="1700965"/>
            <a:ext cx="7661069" cy="10314070"/>
          </a:xfrm>
          <a:prstGeom prst="rect">
            <a:avLst/>
          </a:prstGeom>
          <a:ln w="12700">
            <a:miter lim="400000"/>
          </a:ln>
        </p:spPr>
      </p:pic>
      <p:pic>
        <p:nvPicPr>
          <p:cNvPr id="245" name="Image" descr="Image"/>
          <p:cNvPicPr>
            <a:picLocks noChangeAspect="1"/>
          </p:cNvPicPr>
          <p:nvPr/>
        </p:nvPicPr>
        <p:blipFill>
          <a:blip r:embed="rId3">
            <a:extLst/>
          </a:blip>
          <a:stretch>
            <a:fillRect/>
          </a:stretch>
        </p:blipFill>
        <p:spPr>
          <a:xfrm>
            <a:off x="10648105" y="1957502"/>
            <a:ext cx="10072211" cy="8989446"/>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7" name="crise29.png" descr="crise29.png"/>
          <p:cNvPicPr>
            <a:picLocks noChangeAspect="1"/>
          </p:cNvPicPr>
          <p:nvPr/>
        </p:nvPicPr>
        <p:blipFill>
          <a:blip r:embed="rId2">
            <a:extLst/>
          </a:blip>
          <a:stretch>
            <a:fillRect/>
          </a:stretch>
        </p:blipFill>
        <p:spPr>
          <a:xfrm>
            <a:off x="6048049" y="75051"/>
            <a:ext cx="11477573" cy="13565898"/>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9" name="Image" descr="Image"/>
          <p:cNvPicPr>
            <a:picLocks noChangeAspect="1"/>
          </p:cNvPicPr>
          <p:nvPr/>
        </p:nvPicPr>
        <p:blipFill>
          <a:blip r:embed="rId2">
            <a:extLst/>
          </a:blip>
          <a:stretch>
            <a:fillRect/>
          </a:stretch>
        </p:blipFill>
        <p:spPr>
          <a:xfrm>
            <a:off x="2057400" y="2184400"/>
            <a:ext cx="20269200" cy="93472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1" name="Image" descr="Image"/>
          <p:cNvPicPr>
            <a:picLocks noChangeAspect="1"/>
          </p:cNvPicPr>
          <p:nvPr/>
        </p:nvPicPr>
        <p:blipFill>
          <a:blip r:embed="rId2">
            <a:extLst/>
          </a:blip>
          <a:stretch>
            <a:fillRect/>
          </a:stretch>
        </p:blipFill>
        <p:spPr>
          <a:xfrm>
            <a:off x="4444944" y="2509938"/>
            <a:ext cx="16359214" cy="9181666"/>
          </a:xfrm>
          <a:prstGeom prst="rect">
            <a:avLst/>
          </a:prstGeom>
          <a:ln w="12700">
            <a:miter lim="400000"/>
          </a:ln>
        </p:spPr>
      </p:pic>
      <p:sp>
        <p:nvSpPr>
          <p:cNvPr id="252" name="Mouvement de panique bancaire à Berlin en juillet 1931"/>
          <p:cNvSpPr txBox="1"/>
          <p:nvPr/>
        </p:nvSpPr>
        <p:spPr>
          <a:xfrm>
            <a:off x="5443649" y="1457736"/>
            <a:ext cx="14432496" cy="811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tabLst>
                <a:tab pos="177800" algn="l"/>
              </a:tabLst>
              <a:defRPr sz="5000">
                <a:solidFill>
                  <a:srgbClr val="000000"/>
                </a:solidFill>
                <a:latin typeface="Times New Roman"/>
                <a:ea typeface="Times New Roman"/>
                <a:cs typeface="Times New Roman"/>
                <a:sym typeface="Times New Roman"/>
              </a:defRPr>
            </a:lvl1pPr>
          </a:lstStyle>
          <a:p>
            <a:pPr/>
            <a:r>
              <a:t>Mouvement de panique bancaire à Berlin en juillet 1931</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4" name="image.png" descr="image.png"/>
          <p:cNvPicPr>
            <a:picLocks noChangeAspect="1"/>
          </p:cNvPicPr>
          <p:nvPr/>
        </p:nvPicPr>
        <p:blipFill>
          <a:blip r:embed="rId2">
            <a:extLst/>
          </a:blip>
          <a:srcRect l="0" t="0" r="0" b="53898"/>
          <a:stretch>
            <a:fillRect/>
          </a:stretch>
        </p:blipFill>
        <p:spPr>
          <a:xfrm>
            <a:off x="828453" y="3166267"/>
            <a:ext cx="10826298" cy="7383560"/>
          </a:xfrm>
          <a:prstGeom prst="rect">
            <a:avLst/>
          </a:prstGeom>
          <a:ln w="12700">
            <a:miter lim="400000"/>
          </a:ln>
        </p:spPr>
      </p:pic>
      <p:pic>
        <p:nvPicPr>
          <p:cNvPr id="255" name="image.png" descr="image.png"/>
          <p:cNvPicPr>
            <a:picLocks noChangeAspect="1"/>
          </p:cNvPicPr>
          <p:nvPr/>
        </p:nvPicPr>
        <p:blipFill>
          <a:blip r:embed="rId2">
            <a:extLst/>
          </a:blip>
          <a:srcRect l="0" t="49406" r="0" b="4492"/>
          <a:stretch>
            <a:fillRect/>
          </a:stretch>
        </p:blipFill>
        <p:spPr>
          <a:xfrm>
            <a:off x="12519158" y="3201391"/>
            <a:ext cx="10722894" cy="7313039"/>
          </a:xfrm>
          <a:prstGeom prst="rect">
            <a:avLst/>
          </a:prstGeom>
          <a:ln w="12700">
            <a:miter lim="400000"/>
          </a:ln>
        </p:spPr>
      </p:pic>
      <p:sp>
        <p:nvSpPr>
          <p:cNvPr id="256" name="Les effets de la crise de 1929 sur la production industrielle et le chômage"/>
          <p:cNvSpPr txBox="1"/>
          <p:nvPr/>
        </p:nvSpPr>
        <p:spPr>
          <a:xfrm>
            <a:off x="1839006" y="1258975"/>
            <a:ext cx="21784088" cy="8720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180339" algn="just" defTabSz="457200">
              <a:defRPr b="1" sz="5500">
                <a:solidFill>
                  <a:srgbClr val="000000"/>
                </a:solidFill>
                <a:latin typeface="Times New Roman"/>
                <a:ea typeface="Times New Roman"/>
                <a:cs typeface="Times New Roman"/>
                <a:sym typeface="Times New Roman"/>
              </a:defRPr>
            </a:lvl1pPr>
          </a:lstStyle>
          <a:p>
            <a:pPr/>
            <a:r>
              <a:t>Les effets de la crise de 1929 sur la production industrielle et le chômage</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 name="Image" descr="Image"/>
          <p:cNvPicPr>
            <a:picLocks noChangeAspect="1"/>
          </p:cNvPicPr>
          <p:nvPr/>
        </p:nvPicPr>
        <p:blipFill>
          <a:blip r:embed="rId2">
            <a:extLst/>
          </a:blip>
          <a:stretch>
            <a:fillRect/>
          </a:stretch>
        </p:blipFill>
        <p:spPr>
          <a:xfrm>
            <a:off x="15439612" y="632793"/>
            <a:ext cx="7430867" cy="8713994"/>
          </a:xfrm>
          <a:prstGeom prst="rect">
            <a:avLst/>
          </a:prstGeom>
          <a:ln w="12700">
            <a:miter lim="400000"/>
          </a:ln>
        </p:spPr>
      </p:pic>
      <p:pic>
        <p:nvPicPr>
          <p:cNvPr id="259" name="Image" descr="Image"/>
          <p:cNvPicPr>
            <a:picLocks noChangeAspect="1"/>
          </p:cNvPicPr>
          <p:nvPr/>
        </p:nvPicPr>
        <p:blipFill>
          <a:blip r:embed="rId3">
            <a:extLst/>
          </a:blip>
          <a:stretch>
            <a:fillRect/>
          </a:stretch>
        </p:blipFill>
        <p:spPr>
          <a:xfrm>
            <a:off x="1424336" y="802685"/>
            <a:ext cx="12585701" cy="10007602"/>
          </a:xfrm>
          <a:prstGeom prst="rect">
            <a:avLst/>
          </a:prstGeom>
          <a:ln w="12700">
            <a:miter lim="400000"/>
          </a:ln>
        </p:spPr>
      </p:pic>
      <p:sp>
        <p:nvSpPr>
          <p:cNvPr id="260" name="Marche de la faim de chômeurs du Vermont vers Washington en 1931"/>
          <p:cNvSpPr txBox="1"/>
          <p:nvPr/>
        </p:nvSpPr>
        <p:spPr>
          <a:xfrm>
            <a:off x="727275" y="11823728"/>
            <a:ext cx="17064801"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4500">
                <a:solidFill>
                  <a:srgbClr val="000000"/>
                </a:solidFill>
                <a:latin typeface="Times Roman"/>
                <a:ea typeface="Times Roman"/>
                <a:cs typeface="Times Roman"/>
                <a:sym typeface="Times Roman"/>
              </a:defRPr>
            </a:lvl1pPr>
          </a:lstStyle>
          <a:p>
            <a:pPr/>
            <a:r>
              <a:t>Marche de la faim de chômeurs du Vermont vers Washington en 1931</a:t>
            </a:r>
          </a:p>
        </p:txBody>
      </p:sp>
      <p:sp>
        <p:nvSpPr>
          <p:cNvPr id="261" name="Marche de la faim, Paris, 1933"/>
          <p:cNvSpPr txBox="1"/>
          <p:nvPr/>
        </p:nvSpPr>
        <p:spPr>
          <a:xfrm>
            <a:off x="14968069" y="9562551"/>
            <a:ext cx="8373952"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5000">
                <a:solidFill>
                  <a:srgbClr val="000000"/>
                </a:solidFill>
                <a:latin typeface="Times Roman"/>
                <a:ea typeface="Times Roman"/>
                <a:cs typeface="Times Roman"/>
                <a:sym typeface="Times Roman"/>
              </a:defRPr>
            </a:lvl1pPr>
          </a:lstStyle>
          <a:p>
            <a:pPr/>
            <a:r>
              <a:t>Marche de la faim, Paris, 1933</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3" name="Image" descr="Image"/>
          <p:cNvPicPr>
            <a:picLocks noChangeAspect="1"/>
          </p:cNvPicPr>
          <p:nvPr/>
        </p:nvPicPr>
        <p:blipFill>
          <a:blip r:embed="rId2">
            <a:extLst/>
          </a:blip>
          <a:stretch>
            <a:fillRect/>
          </a:stretch>
        </p:blipFill>
        <p:spPr>
          <a:xfrm>
            <a:off x="5867400" y="1063035"/>
            <a:ext cx="12649200" cy="9232902"/>
          </a:xfrm>
          <a:prstGeom prst="rect">
            <a:avLst/>
          </a:prstGeom>
          <a:ln w="12700">
            <a:miter lim="400000"/>
          </a:ln>
        </p:spPr>
      </p:pic>
      <p:sp>
        <p:nvSpPr>
          <p:cNvPr id="264" name="Hans Grundig, La Marche de la faim, 1932, huile sur toile, 75 × 100 cm, Staatliche Kunstammalugen Dresden, Galerie Neue Meister, Dresde."/>
          <p:cNvSpPr txBox="1"/>
          <p:nvPr/>
        </p:nvSpPr>
        <p:spPr>
          <a:xfrm>
            <a:off x="3165160" y="11152521"/>
            <a:ext cx="20573180" cy="148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b="1" sz="5000">
                <a:solidFill>
                  <a:srgbClr val="000000"/>
                </a:solidFill>
                <a:latin typeface="Times Roman"/>
                <a:ea typeface="Times Roman"/>
                <a:cs typeface="Times Roman"/>
                <a:sym typeface="Times Roman"/>
              </a:defRPr>
            </a:pPr>
            <a:r>
              <a:t>Hans Grundig, </a:t>
            </a:r>
            <a:r>
              <a:rPr i="1"/>
              <a:t>La Marche de la faim</a:t>
            </a:r>
            <a:r>
              <a:rPr b="0" sz="4000"/>
              <a:t>, 1932, huile sur toile, 75 × 100 cm, Staatliche Kunstammalugen Dresden, Galerie Neue Meister, Dresde. </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 name="Image" descr="Image"/>
          <p:cNvPicPr>
            <a:picLocks noChangeAspect="1"/>
          </p:cNvPicPr>
          <p:nvPr/>
        </p:nvPicPr>
        <p:blipFill>
          <a:blip r:embed="rId2">
            <a:extLst/>
          </a:blip>
          <a:stretch>
            <a:fillRect/>
          </a:stretch>
        </p:blipFill>
        <p:spPr>
          <a:xfrm>
            <a:off x="4396494" y="2193176"/>
            <a:ext cx="6005934" cy="10052483"/>
          </a:xfrm>
          <a:prstGeom prst="rect">
            <a:avLst/>
          </a:prstGeom>
          <a:ln w="12700">
            <a:miter lim="400000"/>
          </a:ln>
        </p:spPr>
      </p:pic>
      <p:pic>
        <p:nvPicPr>
          <p:cNvPr id="267" name="Image" descr="Image"/>
          <p:cNvPicPr>
            <a:picLocks noChangeAspect="1"/>
          </p:cNvPicPr>
          <p:nvPr/>
        </p:nvPicPr>
        <p:blipFill>
          <a:blip r:embed="rId3">
            <a:extLst/>
          </a:blip>
          <a:stretch>
            <a:fillRect/>
          </a:stretch>
        </p:blipFill>
        <p:spPr>
          <a:xfrm>
            <a:off x="13942530" y="1521184"/>
            <a:ext cx="6446874" cy="10673631"/>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B. Fermetures et cloisonnements des démocraties dans les années 1930…"/>
          <p:cNvSpPr txBox="1"/>
          <p:nvPr/>
        </p:nvSpPr>
        <p:spPr>
          <a:xfrm>
            <a:off x="1177812" y="1398485"/>
            <a:ext cx="21195410" cy="40724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indent="180339" algn="just" defTabSz="457200">
              <a:defRPr b="1" sz="5500">
                <a:solidFill>
                  <a:srgbClr val="000000"/>
                </a:solidFill>
                <a:latin typeface="Times New Roman"/>
                <a:ea typeface="Times New Roman"/>
                <a:cs typeface="Times New Roman"/>
                <a:sym typeface="Times New Roman"/>
              </a:defRPr>
            </a:pPr>
            <a:r>
              <a:t>B. Fermetures et cloisonnements des démocraties dans les années 1930</a:t>
            </a:r>
          </a:p>
          <a:p>
            <a:pPr indent="180339" algn="just" defTabSz="457200">
              <a:defRPr b="1" sz="5500">
                <a:solidFill>
                  <a:srgbClr val="000000"/>
                </a:solidFill>
                <a:latin typeface="Times New Roman"/>
                <a:ea typeface="Times New Roman"/>
                <a:cs typeface="Times New Roman"/>
                <a:sym typeface="Times New Roman"/>
              </a:defRPr>
            </a:pPr>
          </a:p>
          <a:p>
            <a:pPr indent="180339" algn="just" defTabSz="457200">
              <a:defRPr b="1" sz="5500">
                <a:solidFill>
                  <a:srgbClr val="000000"/>
                </a:solidFill>
                <a:latin typeface="Times New Roman"/>
                <a:ea typeface="Times New Roman"/>
                <a:cs typeface="Times New Roman"/>
                <a:sym typeface="Times New Roman"/>
              </a:defRPr>
            </a:pPr>
          </a:p>
          <a:p>
            <a:pPr marL="1198984" indent="-1018644" algn="just" defTabSz="457200">
              <a:buSzPct val="100000"/>
              <a:buAutoNum type="arabicParenR" startAt="1"/>
              <a:defRPr sz="5500">
                <a:solidFill>
                  <a:srgbClr val="000000"/>
                </a:solidFill>
                <a:latin typeface="Times New Roman"/>
                <a:ea typeface="Times New Roman"/>
                <a:cs typeface="Times New Roman"/>
                <a:sym typeface="Times New Roman"/>
              </a:defRPr>
            </a:pPr>
            <a:r>
              <a:t>La « guerre des monnaies »</a:t>
            </a:r>
          </a:p>
          <a:p>
            <a:pPr marL="1198984" indent="-1018644" algn="just" defTabSz="457200">
              <a:buSzPct val="100000"/>
              <a:buAutoNum type="arabicParenR" startAt="1"/>
              <a:defRPr sz="5500">
                <a:solidFill>
                  <a:srgbClr val="000000"/>
                </a:solidFill>
                <a:latin typeface="Times New Roman"/>
                <a:ea typeface="Times New Roman"/>
                <a:cs typeface="Times New Roman"/>
                <a:sym typeface="Times New Roman"/>
              </a:defRPr>
            </a:pPr>
            <a:r>
              <a:t>Le protectionnisme, choix des démocraties</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1" name="Image" descr="Image"/>
          <p:cNvPicPr>
            <a:picLocks noChangeAspect="1"/>
          </p:cNvPicPr>
          <p:nvPr/>
        </p:nvPicPr>
        <p:blipFill>
          <a:blip r:embed="rId2">
            <a:extLst/>
          </a:blip>
          <a:stretch>
            <a:fillRect/>
          </a:stretch>
        </p:blipFill>
        <p:spPr>
          <a:xfrm>
            <a:off x="2493381" y="452705"/>
            <a:ext cx="18707794" cy="12624109"/>
          </a:xfrm>
          <a:prstGeom prst="rect">
            <a:avLst/>
          </a:prstGeom>
          <a:ln w="12700">
            <a:miter lim="400000"/>
          </a:ln>
        </p:spPr>
      </p:pic>
      <p:sp>
        <p:nvSpPr>
          <p:cNvPr id="272" name="Source : d’après L. Carroué, Les mutations de l’économie mondiale, 2009"/>
          <p:cNvSpPr txBox="1"/>
          <p:nvPr/>
        </p:nvSpPr>
        <p:spPr>
          <a:xfrm>
            <a:off x="5807682" y="13236761"/>
            <a:ext cx="20355932"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4000">
                <a:solidFill>
                  <a:srgbClr val="000000"/>
                </a:solidFill>
                <a:latin typeface="+mn-lt"/>
                <a:ea typeface="+mn-ea"/>
                <a:cs typeface="+mn-cs"/>
                <a:sym typeface="Helvetica"/>
              </a:defRPr>
            </a:pPr>
            <a:r>
              <a:t>Source : d’après L. Carroué, </a:t>
            </a:r>
            <a:r>
              <a:rPr i="1"/>
              <a:t>Les mutations de l’économie mondiale</a:t>
            </a:r>
            <a:r>
              <a:t>, 2009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Image" descr="Image"/>
          <p:cNvPicPr>
            <a:picLocks noChangeAspect="1"/>
          </p:cNvPicPr>
          <p:nvPr/>
        </p:nvPicPr>
        <p:blipFill>
          <a:blip r:embed="rId2">
            <a:extLst/>
          </a:blip>
          <a:stretch>
            <a:fillRect/>
          </a:stretch>
        </p:blipFill>
        <p:spPr>
          <a:xfrm>
            <a:off x="1590260" y="0"/>
            <a:ext cx="21203480" cy="13716000"/>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image.png" descr="image.png"/>
          <p:cNvPicPr>
            <a:picLocks noChangeAspect="1"/>
          </p:cNvPicPr>
          <p:nvPr/>
        </p:nvPicPr>
        <p:blipFill>
          <a:blip r:embed="rId2">
            <a:extLst/>
          </a:blip>
          <a:stretch>
            <a:fillRect/>
          </a:stretch>
        </p:blipFill>
        <p:spPr>
          <a:xfrm>
            <a:off x="3750283" y="1441839"/>
            <a:ext cx="14927815" cy="11871901"/>
          </a:xfrm>
          <a:prstGeom prst="rect">
            <a:avLst/>
          </a:prstGeom>
          <a:ln w="12700">
            <a:miter lim="400000"/>
          </a:ln>
        </p:spPr>
      </p:pic>
      <p:sp>
        <p:nvSpPr>
          <p:cNvPr id="275" name="Le commerce international entre 1929 et 1933"/>
          <p:cNvSpPr txBox="1"/>
          <p:nvPr/>
        </p:nvSpPr>
        <p:spPr>
          <a:xfrm>
            <a:off x="5044599" y="473780"/>
            <a:ext cx="14927817" cy="701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l" defTabSz="457200">
              <a:defRPr b="1" sz="4000">
                <a:solidFill>
                  <a:srgbClr val="000000"/>
                </a:solidFill>
                <a:latin typeface="Myriad Pro Light"/>
                <a:ea typeface="Myriad Pro Light"/>
                <a:cs typeface="Myriad Pro Light"/>
                <a:sym typeface="Myriad Pro Light"/>
              </a:defRPr>
            </a:lvl1pPr>
          </a:lstStyle>
          <a:p>
            <a:pPr/>
            <a:r>
              <a:t>Le commerce international entre 1929 et 1933</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Les politiques protectionnistes…"/>
          <p:cNvSpPr txBox="1"/>
          <p:nvPr/>
        </p:nvSpPr>
        <p:spPr>
          <a:xfrm>
            <a:off x="1629213" y="1131349"/>
            <a:ext cx="20449068" cy="103870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indent="180339" algn="just" defTabSz="457200">
              <a:defRPr b="1" sz="5000">
                <a:solidFill>
                  <a:srgbClr val="000000"/>
                </a:solidFill>
                <a:latin typeface="Times New Roman"/>
                <a:ea typeface="Times New Roman"/>
                <a:cs typeface="Times New Roman"/>
                <a:sym typeface="Times New Roman"/>
              </a:defRPr>
            </a:pPr>
            <a:r>
              <a:t> Les politiques protectionnistes</a:t>
            </a:r>
          </a:p>
          <a:p>
            <a:pPr indent="180339" algn="just" defTabSz="457200">
              <a:defRPr b="1" sz="5000">
                <a:solidFill>
                  <a:srgbClr val="000000"/>
                </a:solidFill>
                <a:latin typeface="Times New Roman"/>
                <a:ea typeface="Times New Roman"/>
                <a:cs typeface="Times New Roman"/>
                <a:sym typeface="Times New Roman"/>
              </a:defRPr>
            </a:pPr>
          </a:p>
          <a:p>
            <a:pPr marL="815338" indent="-634998" algn="just" defTabSz="457200">
              <a:buSzPct val="123000"/>
              <a:buChar char="•"/>
              <a:defRPr b="1" sz="5000">
                <a:solidFill>
                  <a:srgbClr val="000000"/>
                </a:solidFill>
                <a:latin typeface="Times New Roman"/>
                <a:ea typeface="Times New Roman"/>
                <a:cs typeface="Times New Roman"/>
                <a:sym typeface="Times New Roman"/>
              </a:defRPr>
            </a:pPr>
            <a:r>
              <a:t>Royaume-Uni</a:t>
            </a:r>
            <a:r>
              <a:rPr b="0"/>
              <a:t> : </a:t>
            </a:r>
          </a:p>
          <a:p>
            <a:pPr indent="180339" algn="just" defTabSz="457200">
              <a:defRPr sz="5000">
                <a:solidFill>
                  <a:srgbClr val="000000"/>
                </a:solidFill>
                <a:latin typeface="Times New Roman"/>
                <a:ea typeface="Times New Roman"/>
                <a:cs typeface="Times New Roman"/>
                <a:sym typeface="Times New Roman"/>
              </a:defRPr>
            </a:pPr>
          </a:p>
          <a:p>
            <a:pPr marL="815338" indent="-634998" algn="just" defTabSz="457200">
              <a:buSzPct val="123000"/>
              <a:buChar char="-"/>
              <a:defRPr sz="5000">
                <a:solidFill>
                  <a:srgbClr val="000000"/>
                </a:solidFill>
                <a:latin typeface="Times New Roman"/>
                <a:ea typeface="Times New Roman"/>
                <a:cs typeface="Times New Roman"/>
                <a:sym typeface="Times New Roman"/>
              </a:defRPr>
            </a:pPr>
            <a:r>
              <a:t>1931 : premières lois protectionnistes, renforcement des barrières douanières</a:t>
            </a:r>
          </a:p>
          <a:p>
            <a:pPr indent="180339" algn="just" defTabSz="457200">
              <a:defRPr b="1" i="1" sz="5000">
                <a:solidFill>
                  <a:srgbClr val="000000"/>
                </a:solidFill>
                <a:latin typeface="Times New Roman"/>
                <a:ea typeface="Times New Roman"/>
                <a:cs typeface="Times New Roman"/>
                <a:sym typeface="Times New Roman"/>
              </a:defRPr>
            </a:pPr>
          </a:p>
          <a:p>
            <a:pPr marL="815338" indent="-634998" algn="just" defTabSz="457200">
              <a:buSzPct val="123000"/>
              <a:buChar char="-"/>
              <a:defRPr sz="5000">
                <a:solidFill>
                  <a:srgbClr val="000000"/>
                </a:solidFill>
                <a:latin typeface="Times New Roman"/>
                <a:ea typeface="Times New Roman"/>
                <a:cs typeface="Times New Roman"/>
                <a:sym typeface="Times New Roman"/>
              </a:defRPr>
            </a:pPr>
            <a:r>
              <a:t>février 1932 : </a:t>
            </a:r>
            <a:r>
              <a:rPr b="1" i="1"/>
              <a:t>Import Duties Act</a:t>
            </a:r>
            <a:endParaRPr b="1" i="1"/>
          </a:p>
          <a:p>
            <a:pPr indent="180339" algn="just" defTabSz="457200">
              <a:defRPr b="1" i="1" sz="5000">
                <a:solidFill>
                  <a:srgbClr val="000000"/>
                </a:solidFill>
                <a:latin typeface="Times New Roman"/>
                <a:ea typeface="Times New Roman"/>
                <a:cs typeface="Times New Roman"/>
                <a:sym typeface="Times New Roman"/>
              </a:defRPr>
            </a:pPr>
          </a:p>
          <a:p>
            <a:pPr marL="815338" indent="-634998" algn="just" defTabSz="457200">
              <a:buSzPct val="123000"/>
              <a:buChar char="-"/>
              <a:defRPr sz="5000">
                <a:solidFill>
                  <a:srgbClr val="000000"/>
                </a:solidFill>
                <a:latin typeface="Times New Roman"/>
                <a:ea typeface="Times New Roman"/>
                <a:cs typeface="Times New Roman"/>
                <a:sym typeface="Times New Roman"/>
              </a:defRPr>
            </a:pPr>
            <a:r>
              <a:t>novembre 1932 :</a:t>
            </a:r>
            <a:r>
              <a:rPr b="1" i="1"/>
              <a:t> </a:t>
            </a:r>
            <a:r>
              <a:rPr b="1"/>
              <a:t>accords d’Ottawa (système de la préférence impériale)</a:t>
            </a:r>
            <a:endParaRPr b="1"/>
          </a:p>
          <a:p>
            <a:pPr indent="180339" algn="just" defTabSz="457200">
              <a:defRPr sz="5000">
                <a:solidFill>
                  <a:srgbClr val="000000"/>
                </a:solidFill>
                <a:latin typeface="Times New Roman"/>
                <a:ea typeface="Times New Roman"/>
                <a:cs typeface="Times New Roman"/>
                <a:sym typeface="Times New Roman"/>
              </a:defRPr>
            </a:pPr>
          </a:p>
          <a:p>
            <a:pPr indent="180339" algn="just" defTabSz="457200">
              <a:defRPr sz="5000">
                <a:solidFill>
                  <a:srgbClr val="000000"/>
                </a:solidFill>
                <a:latin typeface="Times New Roman"/>
                <a:ea typeface="Times New Roman"/>
                <a:cs typeface="Times New Roman"/>
                <a:sym typeface="Times New Roman"/>
              </a:defRPr>
            </a:pPr>
            <a:r>
              <a:t>  </a:t>
            </a:r>
          </a:p>
          <a:p>
            <a:pPr marL="815338" indent="-634998" algn="just" defTabSz="457200">
              <a:buSzPct val="123000"/>
              <a:buChar char="•"/>
              <a:defRPr b="1" sz="5000">
                <a:solidFill>
                  <a:srgbClr val="000000"/>
                </a:solidFill>
                <a:latin typeface="Times New Roman"/>
                <a:ea typeface="Times New Roman"/>
                <a:cs typeface="Times New Roman"/>
                <a:sym typeface="Times New Roman"/>
              </a:defRPr>
            </a:pPr>
            <a:r>
              <a:t>États-Unis : </a:t>
            </a:r>
          </a:p>
          <a:p>
            <a:pPr indent="180339" algn="just" defTabSz="457200">
              <a:defRPr sz="5000">
                <a:solidFill>
                  <a:srgbClr val="000000"/>
                </a:solidFill>
                <a:latin typeface="Times New Roman"/>
                <a:ea typeface="Times New Roman"/>
                <a:cs typeface="Times New Roman"/>
                <a:sym typeface="Times New Roman"/>
              </a:defRPr>
            </a:pPr>
          </a:p>
          <a:p>
            <a:pPr indent="180339" algn="just" defTabSz="457200">
              <a:defRPr sz="5000">
                <a:solidFill>
                  <a:srgbClr val="000000"/>
                </a:solidFill>
                <a:latin typeface="Times New Roman"/>
                <a:ea typeface="Times New Roman"/>
                <a:cs typeface="Times New Roman"/>
                <a:sym typeface="Times New Roman"/>
              </a:defRPr>
            </a:pPr>
            <a:r>
              <a:t>- 1933 : </a:t>
            </a:r>
            <a:r>
              <a:rPr i="1"/>
              <a:t>Buy American Act</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C. Des expériences nouvelles pour sortir les démocraties libérales de la crise…"/>
          <p:cNvSpPr txBox="1"/>
          <p:nvPr/>
        </p:nvSpPr>
        <p:spPr>
          <a:xfrm>
            <a:off x="1493180" y="1792406"/>
            <a:ext cx="19713200" cy="73252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tabLst>
                <a:tab pos="177800" algn="l"/>
              </a:tabLst>
              <a:defRPr b="1" sz="5500">
                <a:solidFill>
                  <a:srgbClr val="000000"/>
                </a:solidFill>
                <a:latin typeface="Times New Roman"/>
                <a:ea typeface="Times New Roman"/>
                <a:cs typeface="Times New Roman"/>
                <a:sym typeface="Times New Roman"/>
              </a:defRPr>
            </a:pPr>
            <a:r>
              <a:t>C. Des expériences nouvelles pour sortir les démocraties libérales de la crise</a:t>
            </a:r>
          </a:p>
          <a:p>
            <a:pPr algn="just" defTabSz="457200">
              <a:tabLst>
                <a:tab pos="177800" algn="l"/>
              </a:tabLst>
              <a:defRPr b="1" sz="5500">
                <a:solidFill>
                  <a:srgbClr val="000000"/>
                </a:solidFill>
                <a:latin typeface="Times New Roman"/>
                <a:ea typeface="Times New Roman"/>
                <a:cs typeface="Times New Roman"/>
                <a:sym typeface="Times New Roman"/>
              </a:defRPr>
            </a:pPr>
          </a:p>
          <a:p>
            <a:pPr algn="just" defTabSz="457200">
              <a:tabLst>
                <a:tab pos="177800" algn="l"/>
              </a:tabLst>
              <a:defRPr b="1" sz="5500">
                <a:solidFill>
                  <a:srgbClr val="000000"/>
                </a:solidFill>
                <a:latin typeface="Times New Roman"/>
                <a:ea typeface="Times New Roman"/>
                <a:cs typeface="Times New Roman"/>
                <a:sym typeface="Times New Roman"/>
              </a:defRPr>
            </a:pPr>
          </a:p>
          <a:p>
            <a:pPr marL="1018644" indent="-1018644" algn="just" defTabSz="457200">
              <a:buSzPct val="100000"/>
              <a:buAutoNum type="arabicParenR" startAt="1"/>
              <a:tabLst>
                <a:tab pos="177800" algn="l"/>
              </a:tabLst>
              <a:defRPr sz="5500">
                <a:solidFill>
                  <a:srgbClr val="000000"/>
                </a:solidFill>
                <a:latin typeface="Times New Roman"/>
                <a:ea typeface="Times New Roman"/>
                <a:cs typeface="Times New Roman"/>
                <a:sym typeface="Times New Roman"/>
              </a:defRPr>
            </a:pPr>
            <a:r>
              <a:t>Le </a:t>
            </a:r>
            <a:r>
              <a:rPr i="1"/>
              <a:t>New Deal</a:t>
            </a:r>
            <a:r>
              <a:t> américain</a:t>
            </a:r>
          </a:p>
          <a:p>
            <a:pPr marL="815338" indent="-634998" algn="just" defTabSz="457200">
              <a:buSzPct val="123000"/>
              <a:buChar char="•"/>
              <a:defRPr sz="5000">
                <a:solidFill>
                  <a:srgbClr val="000000"/>
                </a:solidFill>
                <a:latin typeface="+mn-lt"/>
                <a:ea typeface="+mn-ea"/>
                <a:cs typeface="+mn-cs"/>
                <a:sym typeface="Helvetica"/>
              </a:defRPr>
            </a:pPr>
            <a:r>
              <a:t>	</a:t>
            </a:r>
            <a:r>
              <a:rPr>
                <a:latin typeface="Times New Roman"/>
                <a:ea typeface="Times New Roman"/>
                <a:cs typeface="Times New Roman"/>
                <a:sym typeface="Times New Roman"/>
              </a:rPr>
              <a:t>Le premier New Deal  : des mesures d’urgence</a:t>
            </a:r>
            <a:endParaRPr>
              <a:latin typeface="Times New Roman"/>
              <a:ea typeface="Times New Roman"/>
              <a:cs typeface="Times New Roman"/>
              <a:sym typeface="Times New Roman"/>
            </a:endParaRPr>
          </a:p>
          <a:p>
            <a:pPr marL="815338" indent="-634998" algn="just" defTabSz="457200">
              <a:buSzPct val="123000"/>
              <a:buChar char="•"/>
              <a:defRPr sz="5000">
                <a:solidFill>
                  <a:srgbClr val="000000"/>
                </a:solidFill>
                <a:latin typeface="Times New Roman"/>
                <a:ea typeface="Times New Roman"/>
                <a:cs typeface="Times New Roman"/>
                <a:sym typeface="Times New Roman"/>
              </a:defRPr>
            </a:pPr>
            <a:r>
              <a:t>Le second New Deal : une orientation plus sociale</a:t>
            </a:r>
          </a:p>
          <a:p>
            <a:pPr indent="180339" algn="just" defTabSz="457200">
              <a:defRPr sz="5000">
                <a:solidFill>
                  <a:srgbClr val="000000"/>
                </a:solidFill>
                <a:latin typeface="Times New Roman"/>
                <a:ea typeface="Times New Roman"/>
                <a:cs typeface="Times New Roman"/>
                <a:sym typeface="Times New Roman"/>
              </a:defRPr>
            </a:pPr>
          </a:p>
          <a:p>
            <a:pPr indent="180339" algn="just" defTabSz="457200">
              <a:defRPr b="1" sz="1200">
                <a:solidFill>
                  <a:srgbClr val="000000"/>
                </a:solidFill>
                <a:latin typeface="Times New Roman"/>
                <a:ea typeface="Times New Roman"/>
                <a:cs typeface="Times New Roman"/>
                <a:sym typeface="Times New Roman"/>
              </a:defRPr>
            </a:pPr>
          </a:p>
          <a:p>
            <a:pPr marL="1018644" indent="-1018644" algn="just" defTabSz="457200">
              <a:buSzPct val="100000"/>
              <a:buAutoNum type="arabicParenR" startAt="2"/>
              <a:tabLst>
                <a:tab pos="177800" algn="l"/>
              </a:tabLst>
              <a:defRPr sz="5500">
                <a:solidFill>
                  <a:srgbClr val="000000"/>
                </a:solidFill>
                <a:latin typeface="Times New Roman"/>
                <a:ea typeface="Times New Roman"/>
                <a:cs typeface="Times New Roman"/>
                <a:sym typeface="Times New Roman"/>
              </a:defRPr>
            </a:pPr>
            <a:r>
              <a:t>1936, l’expérience du Front populaire en France</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1" name="Image" descr="Image"/>
          <p:cNvPicPr>
            <a:picLocks noChangeAspect="1"/>
          </p:cNvPicPr>
          <p:nvPr/>
        </p:nvPicPr>
        <p:blipFill>
          <a:blip r:embed="rId2">
            <a:extLst/>
          </a:blip>
          <a:stretch>
            <a:fillRect/>
          </a:stretch>
        </p:blipFill>
        <p:spPr>
          <a:xfrm>
            <a:off x="2323800" y="1715590"/>
            <a:ext cx="8432901" cy="9923982"/>
          </a:xfrm>
          <a:prstGeom prst="rect">
            <a:avLst/>
          </a:prstGeom>
          <a:ln w="12700">
            <a:miter lim="400000"/>
          </a:ln>
        </p:spPr>
      </p:pic>
      <p:sp>
        <p:nvSpPr>
          <p:cNvPr id="282" name="Franklin Delano ROOSEVELT,…"/>
          <p:cNvSpPr txBox="1"/>
          <p:nvPr/>
        </p:nvSpPr>
        <p:spPr>
          <a:xfrm>
            <a:off x="10999079" y="3356251"/>
            <a:ext cx="12266684" cy="16721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indent="180339" algn="just" defTabSz="457200">
              <a:defRPr b="1" sz="5500">
                <a:solidFill>
                  <a:srgbClr val="000000"/>
                </a:solidFill>
                <a:latin typeface="Times New Roman"/>
                <a:ea typeface="Times New Roman"/>
                <a:cs typeface="Times New Roman"/>
                <a:sym typeface="Times New Roman"/>
              </a:defRPr>
            </a:pPr>
            <a:r>
              <a:t>Franklin Delano ROOSEVELT, </a:t>
            </a:r>
          </a:p>
          <a:p>
            <a:pPr indent="180339" algn="just" defTabSz="457200">
              <a:defRPr b="1" sz="5500">
                <a:solidFill>
                  <a:srgbClr val="000000"/>
                </a:solidFill>
                <a:latin typeface="Times New Roman"/>
                <a:ea typeface="Times New Roman"/>
                <a:cs typeface="Times New Roman"/>
                <a:sym typeface="Times New Roman"/>
              </a:defRPr>
            </a:pPr>
            <a:r>
              <a:t>président des États-Unis de 1932 à 1945.</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Le premier New Deal…"/>
          <p:cNvSpPr txBox="1"/>
          <p:nvPr/>
        </p:nvSpPr>
        <p:spPr>
          <a:xfrm>
            <a:off x="757277" y="842134"/>
            <a:ext cx="23331302" cy="128735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180339" algn="just" defTabSz="457200">
              <a:tabLst>
                <a:tab pos="1511300" algn="l"/>
              </a:tabLst>
              <a:defRPr b="1" sz="5500">
                <a:solidFill>
                  <a:srgbClr val="000000"/>
                </a:solidFill>
                <a:latin typeface="Times New Roman"/>
                <a:ea typeface="Times New Roman"/>
                <a:cs typeface="Times New Roman"/>
                <a:sym typeface="Times New Roman"/>
              </a:defRPr>
            </a:pPr>
            <a:r>
              <a:t>Le premier </a:t>
            </a:r>
            <a:r>
              <a:rPr i="1"/>
              <a:t>New Deal</a:t>
            </a:r>
            <a:endParaRPr i="1"/>
          </a:p>
          <a:p>
            <a:pPr indent="180339" algn="just" defTabSz="457200">
              <a:tabLst>
                <a:tab pos="1511300" algn="l"/>
              </a:tabLst>
              <a:defRPr b="1" i="1" sz="5500">
                <a:solidFill>
                  <a:srgbClr val="000000"/>
                </a:solidFill>
                <a:latin typeface="Times New Roman"/>
                <a:ea typeface="Times New Roman"/>
                <a:cs typeface="Times New Roman"/>
                <a:sym typeface="Times New Roman"/>
              </a:defRPr>
            </a:pPr>
          </a:p>
          <a:p>
            <a:pPr marL="878838" indent="-698498" algn="just" defTabSz="457200">
              <a:buSzPct val="123000"/>
              <a:buChar char="-"/>
              <a:tabLst>
                <a:tab pos="1511300" algn="l"/>
              </a:tabLst>
              <a:defRPr sz="5500">
                <a:solidFill>
                  <a:srgbClr val="000000"/>
                </a:solidFill>
                <a:latin typeface="Times New Roman"/>
                <a:ea typeface="Times New Roman"/>
                <a:cs typeface="Times New Roman"/>
                <a:sym typeface="Times New Roman"/>
              </a:defRPr>
            </a:pPr>
            <a:r>
              <a:t>Les «  Cent Jours de Roosevelt  », de mars à juin 1933.</a:t>
            </a:r>
            <a:endParaRPr b="1"/>
          </a:p>
          <a:p>
            <a:pPr marL="878838" indent="-698498" algn="just" defTabSz="457200">
              <a:buSzPct val="123000"/>
              <a:buChar char="-"/>
              <a:tabLst>
                <a:tab pos="1511300" algn="l"/>
              </a:tabLst>
              <a:defRPr sz="5500">
                <a:solidFill>
                  <a:srgbClr val="000000"/>
                </a:solidFill>
                <a:latin typeface="Times New Roman"/>
                <a:ea typeface="Times New Roman"/>
                <a:cs typeface="Times New Roman"/>
                <a:sym typeface="Times New Roman"/>
              </a:defRPr>
            </a:pPr>
            <a:r>
              <a:t>« </a:t>
            </a:r>
            <a:r>
              <a:rPr b="1"/>
              <a:t> 3 R</a:t>
            </a:r>
            <a:r>
              <a:t>  »  :</a:t>
            </a:r>
            <a:r>
              <a:rPr i="1"/>
              <a:t> Relief, Recovery and Reform</a:t>
            </a:r>
            <a:r>
              <a:t> (aide sociale, reprise et réforme).</a:t>
            </a:r>
          </a:p>
          <a:p>
            <a:pPr marL="878838" indent="-698498" algn="just" defTabSz="457200">
              <a:buSzPct val="123000"/>
              <a:buChar char="-"/>
              <a:tabLst>
                <a:tab pos="1511300" algn="l"/>
              </a:tabLst>
              <a:defRPr sz="5500">
                <a:solidFill>
                  <a:srgbClr val="000000"/>
                </a:solidFill>
                <a:latin typeface="Times New Roman"/>
                <a:ea typeface="Times New Roman"/>
                <a:cs typeface="Times New Roman"/>
                <a:sym typeface="Times New Roman"/>
              </a:defRPr>
            </a:pPr>
            <a:r>
              <a:t>9 mars 1933 : loi sur les établissements bancaires</a:t>
            </a:r>
          </a:p>
          <a:p>
            <a:pPr marL="878838" indent="-698498" algn="just" defTabSz="457200">
              <a:buSzPct val="123000"/>
              <a:buChar char="-"/>
              <a:tabLst>
                <a:tab pos="1511300" algn="l"/>
              </a:tabLst>
              <a:defRPr i="1" sz="5500">
                <a:solidFill>
                  <a:srgbClr val="000000"/>
                </a:solidFill>
                <a:latin typeface="Times New Roman"/>
                <a:ea typeface="Times New Roman"/>
                <a:cs typeface="Times New Roman"/>
                <a:sym typeface="Times New Roman"/>
              </a:defRPr>
            </a:pPr>
            <a:r>
              <a:t>Glass Steagall Act, </a:t>
            </a:r>
            <a:r>
              <a:rPr i="0"/>
              <a:t>1933 : consolidation du système bancaire.</a:t>
            </a:r>
          </a:p>
          <a:p>
            <a:pPr marL="878838" indent="-698498" algn="just" defTabSz="457200">
              <a:buSzPct val="123000"/>
              <a:buChar char="-"/>
              <a:tabLst>
                <a:tab pos="1511300" algn="l"/>
              </a:tabLst>
              <a:defRPr i="1" sz="5500">
                <a:solidFill>
                  <a:srgbClr val="000000"/>
                </a:solidFill>
                <a:latin typeface="Times New Roman"/>
                <a:ea typeface="Times New Roman"/>
                <a:cs typeface="Times New Roman"/>
                <a:sym typeface="Times New Roman"/>
              </a:defRPr>
            </a:pPr>
            <a:r>
              <a:t>Securities and Exchange Commission</a:t>
            </a:r>
            <a:r>
              <a:rPr i="0"/>
              <a:t>, 1934 : contrôle des marchés financiers.</a:t>
            </a:r>
          </a:p>
          <a:p>
            <a:pPr marL="878838" indent="-698498" algn="just" defTabSz="457200">
              <a:buSzPct val="123000"/>
              <a:buChar char="-"/>
              <a:tabLst>
                <a:tab pos="1511300" algn="l"/>
              </a:tabLst>
              <a:defRPr sz="5500">
                <a:solidFill>
                  <a:srgbClr val="000000"/>
                </a:solidFill>
                <a:latin typeface="Times New Roman"/>
                <a:ea typeface="Times New Roman"/>
                <a:cs typeface="Times New Roman"/>
                <a:sym typeface="Times New Roman"/>
              </a:defRPr>
            </a:pPr>
            <a:r>
              <a:t>Grands travaux : </a:t>
            </a:r>
            <a:r>
              <a:rPr i="1"/>
              <a:t>Tennessee Valley Authority</a:t>
            </a:r>
            <a:r>
              <a:t> (TVA), 1933.</a:t>
            </a:r>
          </a:p>
          <a:p>
            <a:pPr marL="878838" indent="-698498" algn="just" defTabSz="457200">
              <a:buSzPct val="123000"/>
              <a:buChar char="-"/>
              <a:tabLst>
                <a:tab pos="1511300" algn="l"/>
              </a:tabLst>
              <a:defRPr sz="5500">
                <a:solidFill>
                  <a:srgbClr val="000000"/>
                </a:solidFill>
                <a:latin typeface="Times New Roman"/>
                <a:ea typeface="Times New Roman"/>
                <a:cs typeface="Times New Roman"/>
                <a:sym typeface="Times New Roman"/>
              </a:defRPr>
            </a:pPr>
            <a:r>
              <a:t>Lutte contre le chômage : </a:t>
            </a:r>
            <a:r>
              <a:rPr i="1"/>
              <a:t>Federal Emergency Relief Administration </a:t>
            </a:r>
            <a:r>
              <a:t>(FERA), 1933. </a:t>
            </a:r>
          </a:p>
          <a:p>
            <a:pPr marL="878838" indent="-698498" algn="just" defTabSz="457200">
              <a:buSzPct val="123000"/>
              <a:buChar char="-"/>
              <a:tabLst>
                <a:tab pos="1511300" algn="l"/>
              </a:tabLst>
              <a:defRPr sz="5500">
                <a:solidFill>
                  <a:srgbClr val="000000"/>
                </a:solidFill>
                <a:latin typeface="Times New Roman"/>
                <a:ea typeface="Times New Roman"/>
                <a:cs typeface="Times New Roman"/>
                <a:sym typeface="Times New Roman"/>
              </a:defRPr>
            </a:pPr>
            <a:r>
              <a:t>Agriculture : </a:t>
            </a:r>
            <a:r>
              <a:rPr i="1"/>
              <a:t>Agricultural Adjustment Act (AAA), </a:t>
            </a:r>
            <a:r>
              <a:t>1933.</a:t>
            </a:r>
          </a:p>
          <a:p>
            <a:pPr marL="878838" indent="-698498" algn="just" defTabSz="457200">
              <a:buSzPct val="123000"/>
              <a:buChar char="-"/>
              <a:tabLst>
                <a:tab pos="1511300" algn="l"/>
              </a:tabLst>
              <a:defRPr sz="5500">
                <a:solidFill>
                  <a:srgbClr val="000000"/>
                </a:solidFill>
                <a:latin typeface="Times New Roman"/>
                <a:ea typeface="Times New Roman"/>
                <a:cs typeface="Times New Roman"/>
                <a:sym typeface="Times New Roman"/>
              </a:defRPr>
            </a:pPr>
            <a:r>
              <a:t>Industrie : </a:t>
            </a:r>
            <a:r>
              <a:rPr i="1"/>
              <a:t>National Industrial Recovery Act (NIRA)</a:t>
            </a:r>
            <a:r>
              <a:t>, 1933</a:t>
            </a:r>
          </a:p>
          <a:p>
            <a:pPr marL="878838" indent="-698498" algn="just" defTabSz="457200">
              <a:buSzPct val="123000"/>
              <a:buChar char="-"/>
              <a:tabLst>
                <a:tab pos="1511300" algn="l"/>
              </a:tabLst>
              <a:defRPr sz="5500">
                <a:solidFill>
                  <a:srgbClr val="000000"/>
                </a:solidFill>
                <a:latin typeface="Times New Roman"/>
                <a:ea typeface="Times New Roman"/>
                <a:cs typeface="Times New Roman"/>
                <a:sym typeface="Times New Roman"/>
              </a:defRPr>
            </a:pPr>
          </a:p>
          <a:p>
            <a:pPr marL="878838" indent="-698498" algn="just" defTabSz="457200">
              <a:buSzPct val="123000"/>
              <a:buChar char="-"/>
              <a:tabLst>
                <a:tab pos="1511300" algn="l"/>
              </a:tabLst>
              <a:defRPr sz="5500">
                <a:solidFill>
                  <a:srgbClr val="000000"/>
                </a:solidFill>
                <a:latin typeface="Times New Roman"/>
                <a:ea typeface="Times New Roman"/>
                <a:cs typeface="Times New Roman"/>
                <a:sym typeface="Times New Roman"/>
              </a:defRPr>
            </a:pPr>
          </a:p>
          <a:p>
            <a:pPr indent="180339" algn="just" defTabSz="457200">
              <a:tabLst>
                <a:tab pos="1511300" algn="l"/>
              </a:tabLst>
              <a:defRPr sz="5500">
                <a:solidFill>
                  <a:srgbClr val="000000"/>
                </a:solidFill>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6" name="Image" descr="Image"/>
          <p:cNvPicPr>
            <a:picLocks noChangeAspect="1"/>
          </p:cNvPicPr>
          <p:nvPr/>
        </p:nvPicPr>
        <p:blipFill>
          <a:blip r:embed="rId2">
            <a:extLst/>
          </a:blip>
          <a:stretch>
            <a:fillRect/>
          </a:stretch>
        </p:blipFill>
        <p:spPr>
          <a:xfrm>
            <a:off x="5378294" y="1241453"/>
            <a:ext cx="12193318" cy="11233093"/>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8" name="Image" descr="Image"/>
          <p:cNvPicPr>
            <a:picLocks noChangeAspect="1"/>
          </p:cNvPicPr>
          <p:nvPr/>
        </p:nvPicPr>
        <p:blipFill>
          <a:blip r:embed="rId2">
            <a:extLst/>
          </a:blip>
          <a:stretch>
            <a:fillRect/>
          </a:stretch>
        </p:blipFill>
        <p:spPr>
          <a:xfrm>
            <a:off x="7190491" y="1409582"/>
            <a:ext cx="8712266" cy="10896836"/>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0" name="Image" descr="Image"/>
          <p:cNvPicPr>
            <a:picLocks noChangeAspect="1"/>
          </p:cNvPicPr>
          <p:nvPr/>
        </p:nvPicPr>
        <p:blipFill>
          <a:blip r:embed="rId2">
            <a:extLst/>
          </a:blip>
          <a:stretch>
            <a:fillRect/>
          </a:stretch>
        </p:blipFill>
        <p:spPr>
          <a:xfrm>
            <a:off x="2981064" y="3030193"/>
            <a:ext cx="6379678" cy="7655613"/>
          </a:xfrm>
          <a:prstGeom prst="rect">
            <a:avLst/>
          </a:prstGeom>
          <a:ln w="12700">
            <a:miter lim="400000"/>
          </a:ln>
        </p:spPr>
      </p:pic>
      <p:sp>
        <p:nvSpPr>
          <p:cNvPr id="291" name="Le label Aigle Bleu - patriotisme économique."/>
          <p:cNvSpPr txBox="1"/>
          <p:nvPr/>
        </p:nvSpPr>
        <p:spPr>
          <a:xfrm>
            <a:off x="5453372" y="1651813"/>
            <a:ext cx="13350246" cy="8720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indent="180339" algn="just" defTabSz="457200">
              <a:tabLst>
                <a:tab pos="1511300" algn="l"/>
              </a:tabLst>
              <a:defRPr sz="5500">
                <a:solidFill>
                  <a:srgbClr val="000000"/>
                </a:solidFill>
                <a:latin typeface="Times New Roman"/>
                <a:ea typeface="Times New Roman"/>
                <a:cs typeface="Times New Roman"/>
                <a:sym typeface="Times New Roman"/>
              </a:defRPr>
            </a:pPr>
            <a:r>
              <a:t>Le </a:t>
            </a:r>
            <a:r>
              <a:rPr b="1"/>
              <a:t>label Aigle Bleu</a:t>
            </a:r>
            <a:r>
              <a:t> - patriotisme économique.</a:t>
            </a:r>
          </a:p>
        </p:txBody>
      </p:sp>
      <p:pic>
        <p:nvPicPr>
          <p:cNvPr id="292" name="Image" descr="Image"/>
          <p:cNvPicPr>
            <a:picLocks noChangeAspect="1"/>
          </p:cNvPicPr>
          <p:nvPr/>
        </p:nvPicPr>
        <p:blipFill>
          <a:blip r:embed="rId3">
            <a:extLst/>
          </a:blip>
          <a:stretch>
            <a:fillRect/>
          </a:stretch>
        </p:blipFill>
        <p:spPr>
          <a:xfrm>
            <a:off x="13029479" y="3008795"/>
            <a:ext cx="6192840" cy="8224868"/>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Le second New Deal, entre 1935 et 1938.…"/>
          <p:cNvSpPr txBox="1"/>
          <p:nvPr/>
        </p:nvSpPr>
        <p:spPr>
          <a:xfrm>
            <a:off x="1241869" y="1409512"/>
            <a:ext cx="19924760" cy="121877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180339" algn="just" defTabSz="457200">
              <a:tabLst>
                <a:tab pos="1079500" algn="l"/>
              </a:tabLst>
              <a:defRPr b="1" sz="5500">
                <a:solidFill>
                  <a:srgbClr val="000000"/>
                </a:solidFill>
                <a:latin typeface="Times New Roman"/>
                <a:ea typeface="Times New Roman"/>
                <a:cs typeface="Times New Roman"/>
                <a:sym typeface="Times New Roman"/>
              </a:defRPr>
            </a:pPr>
            <a:r>
              <a:t>Le second </a:t>
            </a:r>
            <a:r>
              <a:rPr i="1"/>
              <a:t>New Deal, </a:t>
            </a:r>
            <a:r>
              <a:t>entre 1935 et 1938.</a:t>
            </a:r>
          </a:p>
          <a:p>
            <a:pPr indent="180339" algn="just" defTabSz="457200">
              <a:tabLst>
                <a:tab pos="1079500" algn="l"/>
              </a:tabLst>
              <a:defRPr b="1" sz="5500">
                <a:solidFill>
                  <a:srgbClr val="000000"/>
                </a:solidFill>
                <a:latin typeface="Times New Roman"/>
                <a:ea typeface="Times New Roman"/>
                <a:cs typeface="Times New Roman"/>
                <a:sym typeface="Times New Roman"/>
              </a:defRPr>
            </a:pPr>
          </a:p>
          <a:p>
            <a:pPr marL="878838" indent="-698498" algn="just" defTabSz="457200">
              <a:buSzPct val="123000"/>
              <a:buChar char="-"/>
              <a:tabLst>
                <a:tab pos="1079500" algn="l"/>
              </a:tabLst>
              <a:defRPr b="1" i="1" sz="5500">
                <a:solidFill>
                  <a:srgbClr val="000000"/>
                </a:solidFill>
                <a:latin typeface="Times New Roman"/>
                <a:ea typeface="Times New Roman"/>
                <a:cs typeface="Times New Roman"/>
                <a:sym typeface="Times New Roman"/>
              </a:defRPr>
            </a:pPr>
            <a:r>
              <a:t>Wagner  Act</a:t>
            </a:r>
            <a:r>
              <a:rPr b="0"/>
              <a:t>, 1935 </a:t>
            </a:r>
            <a:r>
              <a:t> </a:t>
            </a:r>
            <a:r>
              <a:rPr b="0" i="0"/>
              <a:t>: loi de défense des droits syndicaux des salariés des entreprises privées</a:t>
            </a:r>
          </a:p>
          <a:p>
            <a:pPr indent="180339" algn="just" defTabSz="457200">
              <a:tabLst>
                <a:tab pos="1079500" algn="l"/>
              </a:tabLst>
              <a:defRPr sz="5500">
                <a:solidFill>
                  <a:srgbClr val="000000"/>
                </a:solidFill>
                <a:latin typeface="Times New Roman"/>
                <a:ea typeface="Times New Roman"/>
                <a:cs typeface="Times New Roman"/>
                <a:sym typeface="Times New Roman"/>
              </a:defRPr>
            </a:pPr>
          </a:p>
          <a:p>
            <a:pPr marL="878838" indent="-698498" algn="just" defTabSz="457200">
              <a:buSzPct val="123000"/>
              <a:buChar char="-"/>
              <a:tabLst>
                <a:tab pos="1079500" algn="l"/>
              </a:tabLst>
              <a:defRPr b="1" i="1" sz="5500">
                <a:solidFill>
                  <a:srgbClr val="000000"/>
                </a:solidFill>
                <a:latin typeface="Times New Roman"/>
                <a:ea typeface="Times New Roman"/>
                <a:cs typeface="Times New Roman"/>
                <a:sym typeface="Times New Roman"/>
              </a:defRPr>
            </a:pPr>
            <a:r>
              <a:t>Social Security Act</a:t>
            </a:r>
            <a:r>
              <a:rPr b="0" i="0"/>
              <a:t>, 1935</a:t>
            </a:r>
          </a:p>
          <a:p>
            <a:pPr indent="180339" algn="just" defTabSz="457200">
              <a:tabLst>
                <a:tab pos="1079500" algn="l"/>
              </a:tabLst>
              <a:defRPr sz="4700">
                <a:solidFill>
                  <a:srgbClr val="000000"/>
                </a:solidFill>
                <a:latin typeface="Times New Roman"/>
                <a:ea typeface="Times New Roman"/>
                <a:cs typeface="Times New Roman"/>
                <a:sym typeface="Times New Roman"/>
              </a:defRPr>
            </a:pPr>
            <a:r>
              <a:t>= bases d'un </a:t>
            </a:r>
            <a:r>
              <a:rPr b="1"/>
              <a:t>État providence</a:t>
            </a:r>
            <a:r>
              <a:t> (</a:t>
            </a:r>
            <a:r>
              <a:rPr i="1"/>
              <a:t>Welfare State</a:t>
            </a:r>
            <a:r>
              <a:t>), soit un État qui étend son champ d'intervention dans les domaines économiques et sociaux. Cela se traduit par un ensemble de mesures ayant pour but de redistribuer les richesses et de prendre en charge différents risques sociaux comme la maladie, l'indigence, la vieillesse, l'emploi... L'Etat-Providence est fondé sur la solidarité entre les différentes classes sociales et la recherche de la justice sociale. </a:t>
            </a:r>
            <a:r>
              <a:rPr i="1"/>
              <a:t>Idem</a:t>
            </a:r>
            <a:r>
              <a:t> dans les années 1930 au Royaume-Uni.</a:t>
            </a:r>
            <a:r>
              <a:rPr sz="5500"/>
              <a:t> </a:t>
            </a:r>
            <a:endParaRPr sz="5500"/>
          </a:p>
          <a:p>
            <a:pPr indent="180339" algn="just" defTabSz="457200">
              <a:tabLst>
                <a:tab pos="1079500" algn="l"/>
              </a:tabLst>
              <a:defRPr b="1" sz="5500">
                <a:solidFill>
                  <a:srgbClr val="000000"/>
                </a:solidFill>
                <a:latin typeface="Times New Roman"/>
                <a:ea typeface="Times New Roman"/>
                <a:cs typeface="Times New Roman"/>
                <a:sym typeface="Times New Roman"/>
              </a:defRPr>
            </a:pPr>
          </a:p>
          <a:p>
            <a:pPr marL="878838" indent="-698498" algn="just" defTabSz="457200">
              <a:buSzPct val="123000"/>
              <a:buChar char="-"/>
              <a:tabLst>
                <a:tab pos="1079500" algn="l"/>
              </a:tabLst>
              <a:defRPr b="1" i="1" sz="5500">
                <a:solidFill>
                  <a:srgbClr val="000000"/>
                </a:solidFill>
                <a:latin typeface="Times New Roman"/>
                <a:ea typeface="Times New Roman"/>
                <a:cs typeface="Times New Roman"/>
                <a:sym typeface="Times New Roman"/>
              </a:defRPr>
            </a:pPr>
            <a:r>
              <a:t>Fair Labour Standards Act</a:t>
            </a:r>
            <a:r>
              <a:rPr b="0" i="0"/>
              <a:t>, 1938 </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6" name="Image" descr="Image"/>
          <p:cNvPicPr>
            <a:picLocks noChangeAspect="1"/>
          </p:cNvPicPr>
          <p:nvPr/>
        </p:nvPicPr>
        <p:blipFill>
          <a:blip r:embed="rId2">
            <a:extLst/>
          </a:blip>
          <a:stretch>
            <a:fillRect/>
          </a:stretch>
        </p:blipFill>
        <p:spPr>
          <a:xfrm>
            <a:off x="5708650" y="711200"/>
            <a:ext cx="12966700" cy="12293600"/>
          </a:xfrm>
          <a:prstGeom prst="rect">
            <a:avLst/>
          </a:prstGeom>
          <a:ln w="12700">
            <a:miter lim="400000"/>
          </a:ln>
        </p:spPr>
      </p:pic>
      <p:sp>
        <p:nvSpPr>
          <p:cNvPr id="297" name="Le New Deal"/>
          <p:cNvSpPr txBox="1"/>
          <p:nvPr/>
        </p:nvSpPr>
        <p:spPr>
          <a:xfrm>
            <a:off x="2156203" y="1357916"/>
            <a:ext cx="3980182" cy="8720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indent="180339" algn="just" defTabSz="457200">
              <a:tabLst>
                <a:tab pos="1511300" algn="l"/>
              </a:tabLst>
              <a:defRPr sz="5500">
                <a:solidFill>
                  <a:srgbClr val="000000"/>
                </a:solidFill>
                <a:latin typeface="Times New Roman"/>
                <a:ea typeface="Times New Roman"/>
                <a:cs typeface="Times New Roman"/>
                <a:sym typeface="Times New Roman"/>
              </a:defRPr>
            </a:pPr>
            <a:r>
              <a:t>Le </a:t>
            </a:r>
            <a:r>
              <a:rPr i="1"/>
              <a:t>New Deal</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2" name="Image" descr="Image"/>
          <p:cNvPicPr>
            <a:picLocks noChangeAspect="1"/>
          </p:cNvPicPr>
          <p:nvPr/>
        </p:nvPicPr>
        <p:blipFill>
          <a:blip r:embed="rId2">
            <a:extLst/>
          </a:blip>
          <a:stretch>
            <a:fillRect/>
          </a:stretch>
        </p:blipFill>
        <p:spPr>
          <a:xfrm>
            <a:off x="3809010" y="1409056"/>
            <a:ext cx="17172480" cy="11162112"/>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9" name="Image" descr="Image"/>
          <p:cNvPicPr>
            <a:picLocks noChangeAspect="1"/>
          </p:cNvPicPr>
          <p:nvPr/>
        </p:nvPicPr>
        <p:blipFill>
          <a:blip r:embed="rId2">
            <a:extLst/>
          </a:blip>
          <a:stretch>
            <a:fillRect/>
          </a:stretch>
        </p:blipFill>
        <p:spPr>
          <a:xfrm>
            <a:off x="3876845" y="1778291"/>
            <a:ext cx="15810400" cy="10159418"/>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Défilé de la ligue des Croix-de-Feu du Colonel de La Rocque, Paris, Champs Élysées, 14 juillet 1935."/>
          <p:cNvSpPr txBox="1"/>
          <p:nvPr/>
        </p:nvSpPr>
        <p:spPr>
          <a:xfrm>
            <a:off x="2202494" y="11132009"/>
            <a:ext cx="20646334" cy="177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5500">
                <a:solidFill>
                  <a:srgbClr val="000000"/>
                </a:solidFill>
                <a:latin typeface="Times Roman"/>
                <a:ea typeface="Times Roman"/>
                <a:cs typeface="Times Roman"/>
                <a:sym typeface="Times Roman"/>
              </a:defRPr>
            </a:pPr>
            <a:r>
              <a:t>Défilé de la </a:t>
            </a:r>
            <a:r>
              <a:rPr b="1"/>
              <a:t>ligue des Croix-de-Feu</a:t>
            </a:r>
            <a:r>
              <a:t> du Colonel de La Rocque, Paris, Champs Élysées, 14 juillet 1935.</a:t>
            </a:r>
          </a:p>
        </p:txBody>
      </p:sp>
      <p:pic>
        <p:nvPicPr>
          <p:cNvPr id="302" name="Image" descr="Image"/>
          <p:cNvPicPr>
            <a:picLocks noChangeAspect="1"/>
          </p:cNvPicPr>
          <p:nvPr/>
        </p:nvPicPr>
        <p:blipFill>
          <a:blip r:embed="rId2">
            <a:extLst/>
          </a:blip>
          <a:stretch>
            <a:fillRect/>
          </a:stretch>
        </p:blipFill>
        <p:spPr>
          <a:xfrm>
            <a:off x="6824642" y="159233"/>
            <a:ext cx="9975418" cy="10919143"/>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4" name="Image" descr="Image"/>
          <p:cNvPicPr>
            <a:picLocks noChangeAspect="1"/>
          </p:cNvPicPr>
          <p:nvPr/>
        </p:nvPicPr>
        <p:blipFill>
          <a:blip r:embed="rId2">
            <a:extLst/>
          </a:blip>
          <a:stretch>
            <a:fillRect/>
          </a:stretch>
        </p:blipFill>
        <p:spPr>
          <a:xfrm>
            <a:off x="1758177" y="2240770"/>
            <a:ext cx="11440071" cy="8465654"/>
          </a:xfrm>
          <a:prstGeom prst="rect">
            <a:avLst/>
          </a:prstGeom>
          <a:ln w="12700">
            <a:miter lim="400000"/>
          </a:ln>
        </p:spPr>
      </p:pic>
      <p:sp>
        <p:nvSpPr>
          <p:cNvPr id="305" name="La crise du 6 février 1934"/>
          <p:cNvSpPr txBox="1"/>
          <p:nvPr/>
        </p:nvSpPr>
        <p:spPr>
          <a:xfrm>
            <a:off x="7359715" y="810018"/>
            <a:ext cx="8001673" cy="8720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indent="180339" algn="just" defTabSz="457200">
              <a:tabLst>
                <a:tab pos="1511300" algn="l"/>
              </a:tabLst>
              <a:defRPr sz="5500">
                <a:solidFill>
                  <a:srgbClr val="000000"/>
                </a:solidFill>
                <a:latin typeface="Times New Roman"/>
                <a:ea typeface="Times New Roman"/>
                <a:cs typeface="Times New Roman"/>
                <a:sym typeface="Times New Roman"/>
              </a:defRPr>
            </a:pPr>
            <a:r>
              <a:t>La </a:t>
            </a:r>
            <a:r>
              <a:rPr b="1"/>
              <a:t>crise du 6 février 1934 </a:t>
            </a:r>
          </a:p>
        </p:txBody>
      </p:sp>
      <p:pic>
        <p:nvPicPr>
          <p:cNvPr id="306" name="Image" descr="Image"/>
          <p:cNvPicPr>
            <a:picLocks noChangeAspect="1"/>
          </p:cNvPicPr>
          <p:nvPr/>
        </p:nvPicPr>
        <p:blipFill>
          <a:blip r:embed="rId3">
            <a:extLst/>
          </a:blip>
          <a:stretch>
            <a:fillRect/>
          </a:stretch>
        </p:blipFill>
        <p:spPr>
          <a:xfrm>
            <a:off x="13390702" y="4339204"/>
            <a:ext cx="9714628" cy="4268787"/>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8" name="Image" descr="Image"/>
          <p:cNvPicPr>
            <a:picLocks noChangeAspect="1"/>
          </p:cNvPicPr>
          <p:nvPr/>
        </p:nvPicPr>
        <p:blipFill>
          <a:blip r:embed="rId2">
            <a:extLst/>
          </a:blip>
          <a:stretch>
            <a:fillRect/>
          </a:stretch>
        </p:blipFill>
        <p:spPr>
          <a:xfrm>
            <a:off x="4445243" y="1445099"/>
            <a:ext cx="14434402" cy="10825801"/>
          </a:xfrm>
          <a:prstGeom prst="rect">
            <a:avLst/>
          </a:prstGeom>
          <a:ln w="12700">
            <a:miter lim="400000"/>
          </a:ln>
        </p:spPr>
      </p:pic>
      <p:sp>
        <p:nvSpPr>
          <p:cNvPr id="309" name="Manifestation du 14 juillet 1935 - coalition PCF, SFIO, Parti radical"/>
          <p:cNvSpPr txBox="1"/>
          <p:nvPr/>
        </p:nvSpPr>
        <p:spPr>
          <a:xfrm>
            <a:off x="1952028" y="866138"/>
            <a:ext cx="20479942" cy="8720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defRPr b="1" sz="5500">
                <a:solidFill>
                  <a:srgbClr val="000000"/>
                </a:solidFill>
                <a:latin typeface="Times New Roman"/>
                <a:ea typeface="Times New Roman"/>
                <a:cs typeface="Times New Roman"/>
                <a:sym typeface="Times New Roman"/>
              </a:defRPr>
            </a:lvl1pPr>
          </a:lstStyle>
          <a:p>
            <a:pPr/>
            <a:r>
              <a:t>Manifestation du 14 juillet 1935 - coalition PCF, SFIO, Parti radical </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1" name="Image" descr="Image"/>
          <p:cNvPicPr>
            <a:picLocks noChangeAspect="1"/>
          </p:cNvPicPr>
          <p:nvPr/>
        </p:nvPicPr>
        <p:blipFill>
          <a:blip r:embed="rId2">
            <a:extLst/>
          </a:blip>
          <a:stretch>
            <a:fillRect/>
          </a:stretch>
        </p:blipFill>
        <p:spPr>
          <a:xfrm>
            <a:off x="7018822" y="435480"/>
            <a:ext cx="8912884" cy="12411839"/>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3" name="Image" descr="Image"/>
          <p:cNvPicPr>
            <a:picLocks noChangeAspect="1"/>
          </p:cNvPicPr>
          <p:nvPr/>
        </p:nvPicPr>
        <p:blipFill>
          <a:blip r:embed="rId2">
            <a:extLst/>
          </a:blip>
          <a:stretch>
            <a:fillRect/>
          </a:stretch>
        </p:blipFill>
        <p:spPr>
          <a:xfrm>
            <a:off x="6042578" y="2818879"/>
            <a:ext cx="11927273" cy="11193652"/>
          </a:xfrm>
          <a:prstGeom prst="rect">
            <a:avLst/>
          </a:prstGeom>
          <a:ln w="12700">
            <a:miter lim="400000"/>
          </a:ln>
        </p:spPr>
      </p:pic>
      <p:sp>
        <p:nvSpPr>
          <p:cNvPr id="314" name="Léon Blum, président du conseil au printemps 1936.…"/>
          <p:cNvSpPr txBox="1"/>
          <p:nvPr/>
        </p:nvSpPr>
        <p:spPr>
          <a:xfrm>
            <a:off x="4292285" y="606387"/>
            <a:ext cx="15799430" cy="16721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indent="180339" defTabSz="457200">
              <a:tabLst>
                <a:tab pos="1511300" algn="l"/>
              </a:tabLst>
              <a:defRPr b="1" sz="5500">
                <a:solidFill>
                  <a:srgbClr val="000000"/>
                </a:solidFill>
                <a:uFill>
                  <a:solidFill>
                    <a:srgbClr val="000000"/>
                  </a:solidFill>
                </a:uFill>
                <a:latin typeface="Times New Roman"/>
                <a:ea typeface="Times New Roman"/>
                <a:cs typeface="Times New Roman"/>
                <a:sym typeface="Times New Roman"/>
              </a:defRPr>
            </a:pPr>
            <a:r>
              <a:t>Léon Blum, président du conseil au printemps 1936.</a:t>
            </a:r>
          </a:p>
          <a:p>
            <a:pPr indent="180339" defTabSz="457200">
              <a:tabLst>
                <a:tab pos="1511300" algn="l"/>
              </a:tabLst>
              <a:defRPr b="1" sz="5500">
                <a:solidFill>
                  <a:srgbClr val="000000"/>
                </a:solidFill>
                <a:uFill>
                  <a:solidFill>
                    <a:srgbClr val="000000"/>
                  </a:solidFill>
                </a:uFill>
                <a:latin typeface="Times New Roman"/>
                <a:ea typeface="Times New Roman"/>
                <a:cs typeface="Times New Roman"/>
                <a:sym typeface="Times New Roman"/>
              </a:defRPr>
            </a:pPr>
            <a:r>
              <a:t>Le Front populaire</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6" name="Image" descr="Image"/>
          <p:cNvPicPr>
            <a:picLocks noChangeAspect="1"/>
          </p:cNvPicPr>
          <p:nvPr/>
        </p:nvPicPr>
        <p:blipFill>
          <a:blip r:embed="rId2">
            <a:extLst/>
          </a:blip>
          <a:stretch>
            <a:fillRect/>
          </a:stretch>
        </p:blipFill>
        <p:spPr>
          <a:xfrm>
            <a:off x="4938705" y="1844856"/>
            <a:ext cx="14244844" cy="10393235"/>
          </a:xfrm>
          <a:prstGeom prst="rect">
            <a:avLst/>
          </a:prstGeom>
          <a:ln w="12700">
            <a:miter lim="400000"/>
          </a:ln>
        </p:spPr>
      </p:pic>
      <p:sp>
        <p:nvSpPr>
          <p:cNvPr id="317" name="Grévistes jouant aux cartes dans la cour d’une usine occupée, en région parisienne, juin 1936"/>
          <p:cNvSpPr txBox="1"/>
          <p:nvPr/>
        </p:nvSpPr>
        <p:spPr>
          <a:xfrm>
            <a:off x="1022181" y="911110"/>
            <a:ext cx="22797493"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800">
                <a:solidFill>
                  <a:srgbClr val="000000"/>
                </a:solidFill>
                <a:latin typeface="Times Roman"/>
                <a:ea typeface="Times Roman"/>
                <a:cs typeface="Times Roman"/>
                <a:sym typeface="Times Roman"/>
              </a:defRPr>
            </a:lvl1pPr>
          </a:lstStyle>
          <a:p>
            <a:pPr/>
            <a:r>
              <a:t>Grévistes jouant aux cartes dans la cour d’une usine occupée, en région parisienne, juin 1936</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9" name="Image" descr="Image"/>
          <p:cNvPicPr>
            <a:picLocks noChangeAspect="1"/>
          </p:cNvPicPr>
          <p:nvPr/>
        </p:nvPicPr>
        <p:blipFill>
          <a:blip r:embed="rId2">
            <a:extLst/>
          </a:blip>
          <a:stretch>
            <a:fillRect/>
          </a:stretch>
        </p:blipFill>
        <p:spPr>
          <a:xfrm>
            <a:off x="2044406" y="2133693"/>
            <a:ext cx="10642602" cy="7708902"/>
          </a:xfrm>
          <a:prstGeom prst="rect">
            <a:avLst/>
          </a:prstGeom>
          <a:ln w="12700">
            <a:miter lim="400000"/>
          </a:ln>
        </p:spPr>
      </p:pic>
      <p:pic>
        <p:nvPicPr>
          <p:cNvPr id="320" name="Image" descr="Image"/>
          <p:cNvPicPr>
            <a:picLocks noChangeAspect="1"/>
          </p:cNvPicPr>
          <p:nvPr/>
        </p:nvPicPr>
        <p:blipFill>
          <a:blip r:embed="rId3">
            <a:extLst/>
          </a:blip>
          <a:stretch>
            <a:fillRect/>
          </a:stretch>
        </p:blipFill>
        <p:spPr>
          <a:xfrm>
            <a:off x="13864592" y="2132949"/>
            <a:ext cx="7710393" cy="7710393"/>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2" name="Image" descr="Image"/>
          <p:cNvPicPr>
            <a:picLocks noChangeAspect="1"/>
          </p:cNvPicPr>
          <p:nvPr/>
        </p:nvPicPr>
        <p:blipFill>
          <a:blip r:embed="rId2">
            <a:extLst/>
          </a:blip>
          <a:stretch>
            <a:fillRect/>
          </a:stretch>
        </p:blipFill>
        <p:spPr>
          <a:xfrm>
            <a:off x="353748" y="-1"/>
            <a:ext cx="9814944" cy="13716001"/>
          </a:xfrm>
          <a:prstGeom prst="rect">
            <a:avLst/>
          </a:prstGeom>
          <a:ln w="12700">
            <a:miter lim="400000"/>
          </a:ln>
        </p:spPr>
      </p:pic>
      <p:sp>
        <p:nvSpPr>
          <p:cNvPr id="323" name="Cécile Brunschvicg : éducation ;…"/>
          <p:cNvSpPr txBox="1"/>
          <p:nvPr/>
        </p:nvSpPr>
        <p:spPr>
          <a:xfrm>
            <a:off x="10539951" y="3755123"/>
            <a:ext cx="13450070" cy="35120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just" defTabSz="457200">
              <a:defRPr sz="5800">
                <a:solidFill>
                  <a:srgbClr val="000000"/>
                </a:solidFill>
                <a:latin typeface="Cambria"/>
                <a:ea typeface="Cambria"/>
                <a:cs typeface="Cambria"/>
                <a:sym typeface="Cambria"/>
              </a:defRPr>
            </a:pPr>
            <a:r>
              <a:rPr b="1"/>
              <a:t>Cécile Brunschvicg</a:t>
            </a:r>
            <a:r>
              <a:t> : éducation ;</a:t>
            </a:r>
          </a:p>
          <a:p>
            <a:pPr algn="just" defTabSz="457200">
              <a:defRPr sz="5800">
                <a:solidFill>
                  <a:srgbClr val="000000"/>
                </a:solidFill>
                <a:latin typeface="Cambria"/>
                <a:ea typeface="Cambria"/>
                <a:cs typeface="Cambria"/>
                <a:sym typeface="Cambria"/>
              </a:defRPr>
            </a:pPr>
            <a:r>
              <a:rPr b="1"/>
              <a:t>Suzanne Lacore</a:t>
            </a:r>
            <a:r>
              <a:t> : santé ; </a:t>
            </a:r>
          </a:p>
          <a:p>
            <a:pPr algn="just" defTabSz="457200">
              <a:defRPr sz="5800">
                <a:solidFill>
                  <a:srgbClr val="000000"/>
                </a:solidFill>
                <a:latin typeface="Cambria"/>
                <a:ea typeface="Cambria"/>
                <a:cs typeface="Cambria"/>
                <a:sym typeface="Cambria"/>
              </a:defRPr>
            </a:pPr>
            <a:r>
              <a:rPr b="1"/>
              <a:t>Irène Joliot-Curie </a:t>
            </a:r>
            <a:r>
              <a:t>: recherche scientifique</a:t>
            </a:r>
            <a:endParaRPr>
              <a:latin typeface="Times New Roman"/>
              <a:ea typeface="Times New Roman"/>
              <a:cs typeface="Times New Roman"/>
              <a:sym typeface="Times New Roman"/>
            </a:endParaRP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5" name="Image" descr="Image"/>
          <p:cNvPicPr>
            <a:picLocks noChangeAspect="1"/>
          </p:cNvPicPr>
          <p:nvPr/>
        </p:nvPicPr>
        <p:blipFill>
          <a:blip r:embed="rId2">
            <a:extLst/>
          </a:blip>
          <a:stretch>
            <a:fillRect/>
          </a:stretch>
        </p:blipFill>
        <p:spPr>
          <a:xfrm>
            <a:off x="3775916" y="0"/>
            <a:ext cx="9256010" cy="13716002"/>
          </a:xfrm>
          <a:prstGeom prst="rect">
            <a:avLst/>
          </a:prstGeom>
          <a:ln w="12700">
            <a:miter lim="400000"/>
          </a:ln>
        </p:spPr>
      </p:pic>
      <p:sp>
        <p:nvSpPr>
          <p:cNvPr id="326" name="Luis, Un Pays qui ne peut plus exporter est voué à la faillite, 1936, lithographie en couleurs, 120 × 80 cm, bibliothèque Forney, Paris."/>
          <p:cNvSpPr txBox="1"/>
          <p:nvPr/>
        </p:nvSpPr>
        <p:spPr>
          <a:xfrm>
            <a:off x="14293341" y="8043966"/>
            <a:ext cx="9673112" cy="254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4000">
                <a:solidFill>
                  <a:srgbClr val="000000"/>
                </a:solidFill>
                <a:latin typeface="Times Roman"/>
                <a:ea typeface="Times Roman"/>
                <a:cs typeface="Times Roman"/>
                <a:sym typeface="Times Roman"/>
              </a:defRPr>
            </a:pPr>
            <a:r>
              <a:t>Luis, </a:t>
            </a:r>
            <a:r>
              <a:rPr i="1"/>
              <a:t>Un Pays qui ne peut plus exporter est voué à la faillite</a:t>
            </a:r>
            <a:r>
              <a:t>, 1936, lithographie en couleurs, 120 × 80 cm, bibliothèque Forney, Paris.</a:t>
            </a:r>
          </a:p>
        </p:txBody>
      </p:sp>
      <p:sp>
        <p:nvSpPr>
          <p:cNvPr id="327" name="Les mesures du Front populaire vues par la droite"/>
          <p:cNvSpPr txBox="1"/>
          <p:nvPr/>
        </p:nvSpPr>
        <p:spPr>
          <a:xfrm>
            <a:off x="13443734" y="1061376"/>
            <a:ext cx="10522434" cy="15478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indent="180339" algn="just" defTabSz="457200">
              <a:tabLst>
                <a:tab pos="1511300" algn="l"/>
              </a:tabLst>
              <a:defRPr b="1" sz="5000">
                <a:solidFill>
                  <a:srgbClr val="000000"/>
                </a:solidFill>
                <a:latin typeface="Times New Roman"/>
                <a:ea typeface="Times New Roman"/>
                <a:cs typeface="Times New Roman"/>
                <a:sym typeface="Times New Roman"/>
              </a:defRPr>
            </a:lvl1pPr>
          </a:lstStyle>
          <a:p>
            <a:pPr/>
            <a:r>
              <a:t>Les mesures du Front populaire vues par la droite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4" name="image.png" descr="image.png"/>
          <p:cNvPicPr>
            <a:picLocks noChangeAspect="1"/>
          </p:cNvPicPr>
          <p:nvPr/>
        </p:nvPicPr>
        <p:blipFill>
          <a:blip r:embed="rId2">
            <a:extLst/>
          </a:blip>
          <a:stretch>
            <a:fillRect/>
          </a:stretch>
        </p:blipFill>
        <p:spPr>
          <a:xfrm>
            <a:off x="6073687" y="221595"/>
            <a:ext cx="11878975" cy="12884872"/>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9" name="Image" descr="Image"/>
          <p:cNvPicPr>
            <a:picLocks noChangeAspect="1"/>
          </p:cNvPicPr>
          <p:nvPr/>
        </p:nvPicPr>
        <p:blipFill>
          <a:blip r:embed="rId2">
            <a:extLst/>
          </a:blip>
          <a:stretch>
            <a:fillRect/>
          </a:stretch>
        </p:blipFill>
        <p:spPr>
          <a:xfrm>
            <a:off x="5689600" y="1924050"/>
            <a:ext cx="13004800" cy="98679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1" name="Image" descr="Image"/>
          <p:cNvPicPr>
            <a:picLocks noChangeAspect="1"/>
          </p:cNvPicPr>
          <p:nvPr/>
        </p:nvPicPr>
        <p:blipFill>
          <a:blip r:embed="rId2">
            <a:extLst/>
          </a:blip>
          <a:stretch>
            <a:fillRect/>
          </a:stretch>
        </p:blipFill>
        <p:spPr>
          <a:xfrm>
            <a:off x="7072993" y="0"/>
            <a:ext cx="10238015"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III. La montée des autoritarismes et des périls…"/>
          <p:cNvSpPr txBox="1"/>
          <p:nvPr/>
        </p:nvSpPr>
        <p:spPr>
          <a:xfrm>
            <a:off x="1085825" y="787591"/>
            <a:ext cx="18944272" cy="64727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indent="180339" algn="just" defTabSz="457200">
              <a:tabLst>
                <a:tab pos="1511300" algn="l"/>
              </a:tabLst>
              <a:defRPr b="1" sz="5500">
                <a:solidFill>
                  <a:srgbClr val="000000"/>
                </a:solidFill>
                <a:latin typeface="Times New Roman"/>
                <a:ea typeface="Times New Roman"/>
                <a:cs typeface="Times New Roman"/>
                <a:sym typeface="Times New Roman"/>
              </a:defRPr>
            </a:pPr>
            <a:r>
              <a:t> III. La montée des autoritarismes et des périls</a:t>
            </a:r>
          </a:p>
          <a:p>
            <a:pPr indent="180339" algn="just" defTabSz="457200">
              <a:tabLst>
                <a:tab pos="1511300" algn="l"/>
              </a:tabLst>
              <a:defRPr b="1" sz="5500">
                <a:solidFill>
                  <a:srgbClr val="000000"/>
                </a:solidFill>
                <a:latin typeface="Times New Roman"/>
                <a:ea typeface="Times New Roman"/>
                <a:cs typeface="Times New Roman"/>
                <a:sym typeface="Times New Roman"/>
              </a:defRPr>
            </a:pPr>
          </a:p>
          <a:p>
            <a:pPr lvl="2" marL="2976984" indent="-1018644" algn="just" defTabSz="457200">
              <a:buSzPct val="100000"/>
              <a:buAutoNum type="alphaUcPeriod" startAt="1"/>
              <a:tabLst>
                <a:tab pos="1511300" algn="l"/>
              </a:tabLst>
              <a:defRPr b="1" sz="5500">
                <a:solidFill>
                  <a:srgbClr val="000000"/>
                </a:solidFill>
                <a:latin typeface="Times New Roman"/>
                <a:ea typeface="Times New Roman"/>
                <a:cs typeface="Times New Roman"/>
                <a:sym typeface="Times New Roman"/>
              </a:defRPr>
            </a:pPr>
            <a:r>
              <a:t>Des dictatures efficaces face à la crise ? </a:t>
            </a:r>
          </a:p>
          <a:p>
            <a:pPr indent="180339" algn="just" defTabSz="457200">
              <a:tabLst>
                <a:tab pos="1511300" algn="l"/>
              </a:tabLst>
              <a:defRPr b="1" sz="5500">
                <a:solidFill>
                  <a:srgbClr val="000000"/>
                </a:solidFill>
                <a:latin typeface="Times New Roman"/>
                <a:ea typeface="Times New Roman"/>
                <a:cs typeface="Times New Roman"/>
                <a:sym typeface="Times New Roman"/>
              </a:defRPr>
            </a:pPr>
          </a:p>
          <a:p>
            <a:pPr indent="180339" algn="just" defTabSz="457200">
              <a:tabLst>
                <a:tab pos="1511300" algn="l"/>
              </a:tabLst>
              <a:defRPr b="1" sz="5500">
                <a:solidFill>
                  <a:srgbClr val="000000"/>
                </a:solidFill>
                <a:latin typeface="Times New Roman"/>
                <a:ea typeface="Times New Roman"/>
                <a:cs typeface="Times New Roman"/>
                <a:sym typeface="Times New Roman"/>
              </a:defRPr>
            </a:pPr>
          </a:p>
          <a:p>
            <a:pPr marL="1198984" indent="-1018644" algn="just" defTabSz="457200">
              <a:buSzPct val="100000"/>
              <a:buAutoNum type="arabicParenR" startAt="1"/>
              <a:tabLst>
                <a:tab pos="1511300" algn="l"/>
              </a:tabLst>
              <a:defRPr sz="5500">
                <a:solidFill>
                  <a:srgbClr val="000000"/>
                </a:solidFill>
                <a:latin typeface="Times New Roman"/>
                <a:ea typeface="Times New Roman"/>
                <a:cs typeface="Times New Roman"/>
                <a:sym typeface="Times New Roman"/>
              </a:defRPr>
            </a:pPr>
            <a:r>
              <a:t>Les réponses allemandes</a:t>
            </a:r>
          </a:p>
          <a:p>
            <a:pPr marL="1198984" indent="-1018644" algn="just" defTabSz="457200">
              <a:buSzPct val="100000"/>
              <a:buAutoNum type="arabicParenR" startAt="1"/>
              <a:tabLst>
                <a:tab pos="1511300" algn="l"/>
              </a:tabLst>
              <a:defRPr sz="5500">
                <a:solidFill>
                  <a:srgbClr val="000000"/>
                </a:solidFill>
                <a:latin typeface="Times New Roman"/>
                <a:ea typeface="Times New Roman"/>
                <a:cs typeface="Times New Roman"/>
                <a:sym typeface="Times New Roman"/>
              </a:defRPr>
            </a:pPr>
            <a:r>
              <a:t>Au Japon, le choix d’une économie de guerre et de l’expansion</a:t>
            </a:r>
          </a:p>
          <a:p>
            <a:pPr marL="1198984" indent="-1018644" algn="just" defTabSz="457200">
              <a:buSzPct val="100000"/>
              <a:buAutoNum type="arabicParenR" startAt="1"/>
              <a:tabLst>
                <a:tab pos="1511300" algn="l"/>
              </a:tabLst>
              <a:defRPr sz="5500">
                <a:solidFill>
                  <a:srgbClr val="000000"/>
                </a:solidFill>
                <a:latin typeface="Times New Roman"/>
                <a:ea typeface="Times New Roman"/>
                <a:cs typeface="Times New Roman"/>
                <a:sym typeface="Times New Roman"/>
              </a:defRPr>
            </a:pPr>
            <a:r>
              <a:t>L’URSS, en dehors de la crise ? </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5" name="Image" descr="Image"/>
          <p:cNvPicPr>
            <a:picLocks noChangeAspect="1"/>
          </p:cNvPicPr>
          <p:nvPr/>
        </p:nvPicPr>
        <p:blipFill>
          <a:blip r:embed="rId2">
            <a:extLst/>
          </a:blip>
          <a:stretch>
            <a:fillRect/>
          </a:stretch>
        </p:blipFill>
        <p:spPr>
          <a:xfrm>
            <a:off x="9055100" y="2159000"/>
            <a:ext cx="6273800" cy="9398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7" name="Image" descr="Image"/>
          <p:cNvPicPr>
            <a:picLocks noChangeAspect="1"/>
          </p:cNvPicPr>
          <p:nvPr/>
        </p:nvPicPr>
        <p:blipFill>
          <a:blip r:embed="rId2">
            <a:extLst/>
          </a:blip>
          <a:stretch>
            <a:fillRect/>
          </a:stretch>
        </p:blipFill>
        <p:spPr>
          <a:xfrm>
            <a:off x="7872201" y="3166516"/>
            <a:ext cx="7797802" cy="5194302"/>
          </a:xfrm>
          <a:prstGeom prst="rect">
            <a:avLst/>
          </a:prstGeom>
          <a:ln w="12700">
            <a:miter lim="400000"/>
          </a:ln>
        </p:spPr>
      </p:pic>
      <p:sp>
        <p:nvSpPr>
          <p:cNvPr id="338" name="Hjalmar Schacht, ministre de l’économie, aux côté d’Hitler."/>
          <p:cNvSpPr txBox="1"/>
          <p:nvPr/>
        </p:nvSpPr>
        <p:spPr>
          <a:xfrm>
            <a:off x="4551567" y="2059412"/>
            <a:ext cx="17125913" cy="8720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just" defTabSz="457200">
              <a:defRPr sz="5500">
                <a:solidFill>
                  <a:srgbClr val="000000"/>
                </a:solidFill>
                <a:latin typeface="Times New Roman"/>
                <a:ea typeface="Times New Roman"/>
                <a:cs typeface="Times New Roman"/>
                <a:sym typeface="Times New Roman"/>
              </a:defRPr>
            </a:pPr>
            <a:r>
              <a:t>Hjalmar</a:t>
            </a:r>
            <a:r>
              <a:rPr b="1"/>
              <a:t> Schacht</a:t>
            </a:r>
            <a:r>
              <a:t>, ministre de l’économie, aux côté d’Hitler. </a:t>
            </a:r>
          </a:p>
        </p:txBody>
      </p:sp>
      <p:sp>
        <p:nvSpPr>
          <p:cNvPr id="339" name="Autarcie : choix économique d'un État qui vise l'autosuffisance et limite autant que possible son commerce extérieur."/>
          <p:cNvSpPr txBox="1"/>
          <p:nvPr/>
        </p:nvSpPr>
        <p:spPr>
          <a:xfrm>
            <a:off x="1355856" y="9810014"/>
            <a:ext cx="22177366" cy="16721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indent="180339" algn="just" defTabSz="457200">
              <a:tabLst>
                <a:tab pos="1511300" algn="l"/>
              </a:tabLst>
              <a:defRPr sz="5500" u="sng">
                <a:solidFill>
                  <a:srgbClr val="000000"/>
                </a:solidFill>
                <a:uFill>
                  <a:solidFill>
                    <a:srgbClr val="000000"/>
                  </a:solidFill>
                </a:uFill>
                <a:latin typeface="Times New Roman"/>
                <a:ea typeface="Times New Roman"/>
                <a:cs typeface="Times New Roman"/>
                <a:sym typeface="Times New Roman"/>
              </a:defRPr>
            </a:pPr>
            <a:r>
              <a:t>Autarcie</a:t>
            </a:r>
            <a:r>
              <a:rPr u="none"/>
              <a:t> </a:t>
            </a:r>
            <a:r>
              <a:rPr u="none">
                <a:uFillTx/>
              </a:rPr>
              <a:t>: choix économique d'un État qui vise l'autosuffisance et limite autant que possible son commerce extérieur.</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1" name="Image" descr="Image"/>
          <p:cNvPicPr>
            <a:picLocks noChangeAspect="1"/>
          </p:cNvPicPr>
          <p:nvPr/>
        </p:nvPicPr>
        <p:blipFill>
          <a:blip r:embed="rId2">
            <a:extLst/>
          </a:blip>
          <a:stretch>
            <a:fillRect/>
          </a:stretch>
        </p:blipFill>
        <p:spPr>
          <a:xfrm>
            <a:off x="15054250" y="1043913"/>
            <a:ext cx="7666954" cy="10895146"/>
          </a:xfrm>
          <a:prstGeom prst="rect">
            <a:avLst/>
          </a:prstGeom>
          <a:ln w="12700">
            <a:miter lim="400000"/>
          </a:ln>
        </p:spPr>
      </p:pic>
      <p:pic>
        <p:nvPicPr>
          <p:cNvPr id="342" name="Image" descr="Image"/>
          <p:cNvPicPr>
            <a:picLocks noChangeAspect="1"/>
          </p:cNvPicPr>
          <p:nvPr/>
        </p:nvPicPr>
        <p:blipFill>
          <a:blip r:embed="rId3">
            <a:extLst/>
          </a:blip>
          <a:stretch>
            <a:fillRect/>
          </a:stretch>
        </p:blipFill>
        <p:spPr>
          <a:xfrm>
            <a:off x="2058852" y="3022207"/>
            <a:ext cx="12057472" cy="9133407"/>
          </a:xfrm>
          <a:prstGeom prst="rect">
            <a:avLst/>
          </a:prstGeom>
          <a:ln w="12700">
            <a:miter lim="400000"/>
          </a:ln>
        </p:spPr>
      </p:pic>
      <p:sp>
        <p:nvSpPr>
          <p:cNvPr id="343" name="L'usine Volkswagen de Wolfsburg (Basse-Saxe)"/>
          <p:cNvSpPr txBox="1"/>
          <p:nvPr/>
        </p:nvSpPr>
        <p:spPr>
          <a:xfrm>
            <a:off x="656993" y="1303150"/>
            <a:ext cx="14253725" cy="8720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indent="180339" algn="just" defTabSz="457200">
              <a:tabLst>
                <a:tab pos="1511300" algn="l"/>
              </a:tabLst>
              <a:defRPr b="1" sz="5500">
                <a:solidFill>
                  <a:srgbClr val="000000"/>
                </a:solidFill>
                <a:latin typeface="Times New Roman"/>
                <a:ea typeface="Times New Roman"/>
                <a:cs typeface="Times New Roman"/>
                <a:sym typeface="Times New Roman"/>
              </a:defRPr>
            </a:pPr>
            <a:r>
              <a:t>L'usine Volkswagen de Wolfsburg</a:t>
            </a:r>
            <a:r>
              <a:rPr b="0"/>
              <a:t> (Basse-Saxe)</a:t>
            </a:r>
          </a:p>
        </p:txBody>
      </p:sp>
      <p:sp>
        <p:nvSpPr>
          <p:cNvPr id="344" name="Le modèle VW type 1"/>
          <p:cNvSpPr txBox="1"/>
          <p:nvPr/>
        </p:nvSpPr>
        <p:spPr>
          <a:xfrm>
            <a:off x="15959331" y="12513312"/>
            <a:ext cx="6126842" cy="811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indent="180339" algn="just" defTabSz="457200">
              <a:tabLst>
                <a:tab pos="1511300" algn="l"/>
              </a:tabLst>
              <a:defRPr b="1" sz="5000">
                <a:solidFill>
                  <a:srgbClr val="000000"/>
                </a:solidFill>
                <a:latin typeface="Times New Roman"/>
                <a:ea typeface="Times New Roman"/>
                <a:cs typeface="Times New Roman"/>
                <a:sym typeface="Times New Roman"/>
              </a:defRPr>
            </a:lvl1pPr>
          </a:lstStyle>
          <a:p>
            <a:pPr/>
            <a:r>
              <a:t>Le modèle VW type 1</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6" name="image.png" descr="image.png"/>
          <p:cNvPicPr>
            <a:picLocks noChangeAspect="1"/>
          </p:cNvPicPr>
          <p:nvPr/>
        </p:nvPicPr>
        <p:blipFill>
          <a:blip r:embed="rId2">
            <a:extLst/>
          </a:blip>
          <a:srcRect l="0" t="49406" r="0" b="4492"/>
          <a:stretch>
            <a:fillRect/>
          </a:stretch>
        </p:blipFill>
        <p:spPr>
          <a:xfrm>
            <a:off x="4858822" y="1966759"/>
            <a:ext cx="14666510" cy="10002594"/>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L'empereur Hirohito règne de 1926 à sa mort en 1989"/>
          <p:cNvSpPr txBox="1"/>
          <p:nvPr/>
        </p:nvSpPr>
        <p:spPr>
          <a:xfrm>
            <a:off x="3507838" y="789285"/>
            <a:ext cx="18240848" cy="17848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defRPr b="1" sz="5800">
                <a:solidFill>
                  <a:srgbClr val="000000"/>
                </a:solidFill>
                <a:latin typeface="Cambria"/>
                <a:ea typeface="Cambria"/>
                <a:cs typeface="Cambria"/>
                <a:sym typeface="Cambria"/>
              </a:defRPr>
            </a:lvl1pPr>
          </a:lstStyle>
          <a:p>
            <a:pPr>
              <a:defRPr b="0"/>
            </a:pPr>
            <a:r>
              <a:rPr b="1"/>
              <a:t>L'empereur Hirohito règne de 1926 à sa mort en 1989</a:t>
            </a:r>
            <a:endParaRPr>
              <a:latin typeface="Times New Roman"/>
              <a:ea typeface="Times New Roman"/>
              <a:cs typeface="Times New Roman"/>
              <a:sym typeface="Times New Roman"/>
            </a:endParaRPr>
          </a:p>
        </p:txBody>
      </p:sp>
      <p:pic>
        <p:nvPicPr>
          <p:cNvPr id="349" name="Image" descr="Image"/>
          <p:cNvPicPr>
            <a:picLocks noChangeAspect="1"/>
          </p:cNvPicPr>
          <p:nvPr/>
        </p:nvPicPr>
        <p:blipFill>
          <a:blip r:embed="rId2">
            <a:extLst/>
          </a:blip>
          <a:stretch>
            <a:fillRect/>
          </a:stretch>
        </p:blipFill>
        <p:spPr>
          <a:xfrm>
            <a:off x="2843835" y="2595257"/>
            <a:ext cx="6350001" cy="9423401"/>
          </a:xfrm>
          <a:prstGeom prst="rect">
            <a:avLst/>
          </a:prstGeom>
          <a:ln w="12700">
            <a:miter lim="400000"/>
          </a:ln>
        </p:spPr>
      </p:pic>
      <p:pic>
        <p:nvPicPr>
          <p:cNvPr id="350" name="Image" descr="Image"/>
          <p:cNvPicPr>
            <a:picLocks noChangeAspect="1"/>
          </p:cNvPicPr>
          <p:nvPr/>
        </p:nvPicPr>
        <p:blipFill>
          <a:blip r:embed="rId3">
            <a:extLst/>
          </a:blip>
          <a:stretch>
            <a:fillRect/>
          </a:stretch>
        </p:blipFill>
        <p:spPr>
          <a:xfrm>
            <a:off x="11679761" y="3388167"/>
            <a:ext cx="11641883" cy="7217968"/>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2" name="Image" descr="Image"/>
          <p:cNvPicPr>
            <a:picLocks noChangeAspect="1"/>
          </p:cNvPicPr>
          <p:nvPr/>
        </p:nvPicPr>
        <p:blipFill>
          <a:blip r:embed="rId2">
            <a:extLst/>
          </a:blip>
          <a:stretch>
            <a:fillRect/>
          </a:stretch>
        </p:blipFill>
        <p:spPr>
          <a:xfrm>
            <a:off x="2929015" y="759693"/>
            <a:ext cx="17056744" cy="12196614"/>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4" name="Image" descr="Image"/>
          <p:cNvPicPr>
            <a:picLocks noChangeAspect="1"/>
          </p:cNvPicPr>
          <p:nvPr/>
        </p:nvPicPr>
        <p:blipFill>
          <a:blip r:embed="rId2">
            <a:extLst/>
          </a:blip>
          <a:stretch>
            <a:fillRect/>
          </a:stretch>
        </p:blipFill>
        <p:spPr>
          <a:xfrm>
            <a:off x="2510185" y="541349"/>
            <a:ext cx="18310132" cy="3753579"/>
          </a:xfrm>
          <a:prstGeom prst="rect">
            <a:avLst/>
          </a:prstGeom>
          <a:ln w="12700">
            <a:miter lim="400000"/>
          </a:ln>
        </p:spPr>
      </p:pic>
      <p:pic>
        <p:nvPicPr>
          <p:cNvPr id="355" name="Image" descr="Image"/>
          <p:cNvPicPr>
            <a:picLocks noChangeAspect="1"/>
          </p:cNvPicPr>
          <p:nvPr/>
        </p:nvPicPr>
        <p:blipFill>
          <a:blip r:embed="rId3">
            <a:extLst/>
          </a:blip>
          <a:stretch>
            <a:fillRect/>
          </a:stretch>
        </p:blipFill>
        <p:spPr>
          <a:xfrm>
            <a:off x="2793936" y="4324949"/>
            <a:ext cx="17742631" cy="9337059"/>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6" name="Image" descr="Image"/>
          <p:cNvPicPr>
            <a:picLocks noChangeAspect="1"/>
          </p:cNvPicPr>
          <p:nvPr/>
        </p:nvPicPr>
        <p:blipFill>
          <a:blip r:embed="rId2">
            <a:extLst/>
          </a:blip>
          <a:stretch>
            <a:fillRect/>
          </a:stretch>
        </p:blipFill>
        <p:spPr>
          <a:xfrm>
            <a:off x="5667876" y="1806335"/>
            <a:ext cx="12779744" cy="9895427"/>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7" name="Image" descr="Image"/>
          <p:cNvPicPr>
            <a:picLocks noChangeAspect="1"/>
          </p:cNvPicPr>
          <p:nvPr/>
        </p:nvPicPr>
        <p:blipFill>
          <a:blip r:embed="rId2">
            <a:extLst/>
          </a:blip>
          <a:stretch>
            <a:fillRect/>
          </a:stretch>
        </p:blipFill>
        <p:spPr>
          <a:xfrm>
            <a:off x="2599260" y="1232179"/>
            <a:ext cx="18422148" cy="12147103"/>
          </a:xfrm>
          <a:prstGeom prst="rect">
            <a:avLst/>
          </a:prstGeom>
          <a:ln w="12700">
            <a:miter lim="400000"/>
          </a:ln>
        </p:spPr>
      </p:pic>
      <p:sp>
        <p:nvSpPr>
          <p:cNvPr id="358" name="Le mineur soviétique Alekseï Stakhanov (à droite) vers 1935."/>
          <p:cNvSpPr txBox="1"/>
          <p:nvPr/>
        </p:nvSpPr>
        <p:spPr>
          <a:xfrm>
            <a:off x="2959180" y="56420"/>
            <a:ext cx="18465640" cy="1003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5800">
                <a:solidFill>
                  <a:srgbClr val="000000"/>
                </a:solidFill>
                <a:latin typeface="Times Roman"/>
                <a:ea typeface="Times Roman"/>
                <a:cs typeface="Times Roman"/>
                <a:sym typeface="Times Roman"/>
              </a:defRPr>
            </a:pPr>
            <a:r>
              <a:t>Le mineur soviétique Alekseï </a:t>
            </a:r>
            <a:r>
              <a:rPr b="1"/>
              <a:t>Stakhanov</a:t>
            </a:r>
            <a:r>
              <a:t> (à droite) vers 1935.</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0" name="Image" descr="Image"/>
          <p:cNvPicPr>
            <a:picLocks noChangeAspect="1"/>
          </p:cNvPicPr>
          <p:nvPr/>
        </p:nvPicPr>
        <p:blipFill>
          <a:blip r:embed="rId2">
            <a:extLst/>
          </a:blip>
          <a:stretch>
            <a:fillRect/>
          </a:stretch>
        </p:blipFill>
        <p:spPr>
          <a:xfrm>
            <a:off x="5536386" y="517972"/>
            <a:ext cx="12363055" cy="12680057"/>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2" name="Image" descr="Image"/>
          <p:cNvPicPr>
            <a:picLocks noChangeAspect="1"/>
          </p:cNvPicPr>
          <p:nvPr/>
        </p:nvPicPr>
        <p:blipFill>
          <a:blip r:embed="rId2">
            <a:extLst/>
          </a:blip>
          <a:stretch>
            <a:fillRect/>
          </a:stretch>
        </p:blipFill>
        <p:spPr>
          <a:xfrm>
            <a:off x="5307474" y="1119590"/>
            <a:ext cx="13156931" cy="1147682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4" name="Image" descr="Image"/>
          <p:cNvPicPr>
            <a:picLocks noChangeAspect="1"/>
          </p:cNvPicPr>
          <p:nvPr/>
        </p:nvPicPr>
        <p:blipFill>
          <a:blip r:embed="rId2">
            <a:extLst/>
          </a:blip>
          <a:stretch>
            <a:fillRect/>
          </a:stretch>
        </p:blipFill>
        <p:spPr>
          <a:xfrm>
            <a:off x="5177606" y="168021"/>
            <a:ext cx="13849831" cy="13209276"/>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B. La marche à la guerre…"/>
          <p:cNvSpPr txBox="1"/>
          <p:nvPr/>
        </p:nvSpPr>
        <p:spPr>
          <a:xfrm>
            <a:off x="1567941" y="2043862"/>
            <a:ext cx="15570121" cy="40724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indent="180339" algn="just" defTabSz="457200">
              <a:tabLst>
                <a:tab pos="1511300" algn="l"/>
              </a:tabLst>
              <a:defRPr b="1" sz="5500">
                <a:solidFill>
                  <a:srgbClr val="000000"/>
                </a:solidFill>
                <a:latin typeface="Times New Roman"/>
                <a:ea typeface="Times New Roman"/>
                <a:cs typeface="Times New Roman"/>
                <a:sym typeface="Times New Roman"/>
              </a:defRPr>
            </a:pPr>
            <a:r>
              <a:t>B. La marche à la guerre</a:t>
            </a:r>
          </a:p>
          <a:p>
            <a:pPr indent="180339" algn="just" defTabSz="457200">
              <a:tabLst>
                <a:tab pos="1511300" algn="l"/>
              </a:tabLst>
              <a:defRPr b="1" sz="5500">
                <a:solidFill>
                  <a:srgbClr val="000000"/>
                </a:solidFill>
                <a:latin typeface="Times New Roman"/>
                <a:ea typeface="Times New Roman"/>
                <a:cs typeface="Times New Roman"/>
                <a:sym typeface="Times New Roman"/>
              </a:defRPr>
            </a:pPr>
          </a:p>
          <a:p>
            <a:pPr indent="180339" algn="just" defTabSz="457200">
              <a:tabLst>
                <a:tab pos="1511300" algn="l"/>
              </a:tabLst>
              <a:defRPr b="1" sz="5500">
                <a:solidFill>
                  <a:srgbClr val="000000"/>
                </a:solidFill>
                <a:latin typeface="Times New Roman"/>
                <a:ea typeface="Times New Roman"/>
                <a:cs typeface="Times New Roman"/>
                <a:sym typeface="Times New Roman"/>
              </a:defRPr>
            </a:pPr>
          </a:p>
          <a:p>
            <a:pPr marL="1198984" indent="-1018644" algn="just" defTabSz="457200">
              <a:buSzPct val="100000"/>
              <a:buAutoNum type="arabicParenR" startAt="1"/>
              <a:tabLst>
                <a:tab pos="1511300" algn="l"/>
              </a:tabLst>
              <a:defRPr sz="5500">
                <a:solidFill>
                  <a:srgbClr val="000000"/>
                </a:solidFill>
                <a:latin typeface="Times New Roman"/>
                <a:ea typeface="Times New Roman"/>
                <a:cs typeface="Times New Roman"/>
                <a:sym typeface="Times New Roman"/>
              </a:defRPr>
            </a:pPr>
            <a:r>
              <a:t>En Asie, les débuts de la Seconde Guerre mondiale</a:t>
            </a:r>
          </a:p>
          <a:p>
            <a:pPr marL="1198984" indent="-1018644" algn="just" defTabSz="457200">
              <a:buSzPct val="100000"/>
              <a:buAutoNum type="arabicParenR" startAt="1"/>
              <a:tabLst>
                <a:tab pos="1511300" algn="l"/>
              </a:tabLst>
              <a:defRPr sz="5500">
                <a:solidFill>
                  <a:srgbClr val="000000"/>
                </a:solidFill>
                <a:latin typeface="Times New Roman"/>
                <a:ea typeface="Times New Roman"/>
                <a:cs typeface="Times New Roman"/>
                <a:sym typeface="Times New Roman"/>
              </a:defRPr>
            </a:pPr>
            <a:r>
              <a:t>En Europe, la montée des périls</a:t>
            </a:r>
            <a:r>
              <a:rPr b="1"/>
              <a:t> </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8" name="Tchang Kaï-chek."/>
          <p:cNvSpPr txBox="1"/>
          <p:nvPr/>
        </p:nvSpPr>
        <p:spPr>
          <a:xfrm>
            <a:off x="2923852" y="2858386"/>
            <a:ext cx="5367035" cy="8720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defRPr b="1" sz="5500">
                <a:solidFill>
                  <a:srgbClr val="000000"/>
                </a:solidFill>
                <a:latin typeface="Times New Roman"/>
                <a:ea typeface="Times New Roman"/>
                <a:cs typeface="Times New Roman"/>
                <a:sym typeface="Times New Roman"/>
              </a:defRPr>
            </a:lvl1pPr>
          </a:lstStyle>
          <a:p>
            <a:pPr/>
            <a:r>
              <a:t>Tchang Kaï-chek.</a:t>
            </a:r>
          </a:p>
        </p:txBody>
      </p:sp>
      <p:pic>
        <p:nvPicPr>
          <p:cNvPr id="369" name="Image" descr="Image"/>
          <p:cNvPicPr>
            <a:picLocks noChangeAspect="1"/>
          </p:cNvPicPr>
          <p:nvPr/>
        </p:nvPicPr>
        <p:blipFill>
          <a:blip r:embed="rId2">
            <a:extLst/>
          </a:blip>
          <a:stretch>
            <a:fillRect/>
          </a:stretch>
        </p:blipFill>
        <p:spPr>
          <a:xfrm>
            <a:off x="10729241" y="1214194"/>
            <a:ext cx="8529247" cy="11287612"/>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1" name="Image" descr="Image"/>
          <p:cNvPicPr>
            <a:picLocks noChangeAspect="1"/>
          </p:cNvPicPr>
          <p:nvPr/>
        </p:nvPicPr>
        <p:blipFill>
          <a:blip r:embed="rId2">
            <a:extLst/>
          </a:blip>
          <a:stretch>
            <a:fillRect/>
          </a:stretch>
        </p:blipFill>
        <p:spPr>
          <a:xfrm>
            <a:off x="7107063" y="259670"/>
            <a:ext cx="9588201" cy="1319666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3" name="Image" descr="Image"/>
          <p:cNvPicPr>
            <a:picLocks noChangeAspect="1"/>
          </p:cNvPicPr>
          <p:nvPr/>
        </p:nvPicPr>
        <p:blipFill>
          <a:blip r:embed="rId2">
            <a:extLst/>
          </a:blip>
          <a:stretch>
            <a:fillRect/>
          </a:stretch>
        </p:blipFill>
        <p:spPr>
          <a:xfrm>
            <a:off x="4943194" y="0"/>
            <a:ext cx="14497612" cy="13716000"/>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5" name="Image" descr="Image"/>
          <p:cNvPicPr>
            <a:picLocks noChangeAspect="1"/>
          </p:cNvPicPr>
          <p:nvPr/>
        </p:nvPicPr>
        <p:blipFill>
          <a:blip r:embed="rId2">
            <a:extLst/>
          </a:blip>
          <a:stretch>
            <a:fillRect/>
          </a:stretch>
        </p:blipFill>
        <p:spPr>
          <a:xfrm>
            <a:off x="13013165" y="4075955"/>
            <a:ext cx="9843506" cy="6562337"/>
          </a:xfrm>
          <a:prstGeom prst="rect">
            <a:avLst/>
          </a:prstGeom>
          <a:ln w="12700">
            <a:miter lim="400000"/>
          </a:ln>
        </p:spPr>
      </p:pic>
      <p:pic>
        <p:nvPicPr>
          <p:cNvPr id="376" name="Image" descr="Image"/>
          <p:cNvPicPr>
            <a:picLocks noChangeAspect="1"/>
          </p:cNvPicPr>
          <p:nvPr/>
        </p:nvPicPr>
        <p:blipFill>
          <a:blip r:embed="rId3">
            <a:extLst/>
          </a:blip>
          <a:stretch>
            <a:fillRect/>
          </a:stretch>
        </p:blipFill>
        <p:spPr>
          <a:xfrm>
            <a:off x="1620700" y="3888297"/>
            <a:ext cx="10424361" cy="6937654"/>
          </a:xfrm>
          <a:prstGeom prst="rect">
            <a:avLst/>
          </a:prstGeom>
          <a:ln w="12700">
            <a:miter lim="400000"/>
          </a:ln>
        </p:spPr>
      </p:pic>
      <p:sp>
        <p:nvSpPr>
          <p:cNvPr id="377" name="La conférence de Munich, 29-30 septembre 1938"/>
          <p:cNvSpPr txBox="1"/>
          <p:nvPr/>
        </p:nvSpPr>
        <p:spPr>
          <a:xfrm>
            <a:off x="5084202" y="2184950"/>
            <a:ext cx="14502787" cy="8720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defTabSz="457200">
              <a:defRPr b="1" sz="5500">
                <a:solidFill>
                  <a:srgbClr val="000000"/>
                </a:solidFill>
                <a:latin typeface="Times New Roman"/>
                <a:ea typeface="Times New Roman"/>
                <a:cs typeface="Times New Roman"/>
                <a:sym typeface="Times New Roman"/>
              </a:defRPr>
            </a:lvl1pPr>
          </a:lstStyle>
          <a:p>
            <a:pPr/>
            <a:r>
              <a:t>La conférence de Munich, 29-30 septembre 1938</a:t>
            </a:r>
          </a:p>
        </p:txBody>
      </p:sp>
      <p:sp>
        <p:nvSpPr>
          <p:cNvPr id="378" name="«  Vous avez choisi le déshonneur par peur de la guerre. Vous avez le déshonneur. Vous aurez la guerre.  »  Churchill."/>
          <p:cNvSpPr txBox="1"/>
          <p:nvPr/>
        </p:nvSpPr>
        <p:spPr>
          <a:xfrm>
            <a:off x="2719730" y="11432791"/>
            <a:ext cx="18944540" cy="16721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i="1" sz="5500">
                <a:solidFill>
                  <a:srgbClr val="000000"/>
                </a:solidFill>
                <a:latin typeface="Times New Roman"/>
                <a:ea typeface="Times New Roman"/>
                <a:cs typeface="Times New Roman"/>
                <a:sym typeface="Times New Roman"/>
              </a:defRPr>
            </a:pPr>
            <a:r>
              <a:t>«  Vous avez choisi le déshonneur par peur de la guerre. Vous avez le déshonneur. Vous aurez la guerre.  »  </a:t>
            </a:r>
            <a:r>
              <a:rPr i="0"/>
              <a:t>Churchill.</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8" name="Image" descr="Image"/>
          <p:cNvPicPr>
            <a:picLocks noChangeAspect="1"/>
          </p:cNvPicPr>
          <p:nvPr/>
        </p:nvPicPr>
        <p:blipFill>
          <a:blip r:embed="rId2">
            <a:extLst/>
          </a:blip>
          <a:stretch>
            <a:fillRect/>
          </a:stretch>
        </p:blipFill>
        <p:spPr>
          <a:xfrm>
            <a:off x="2326152" y="1410152"/>
            <a:ext cx="7244552" cy="9924042"/>
          </a:xfrm>
          <a:prstGeom prst="rect">
            <a:avLst/>
          </a:prstGeom>
          <a:ln w="12700">
            <a:miter lim="400000"/>
          </a:ln>
        </p:spPr>
      </p:pic>
      <p:sp>
        <p:nvSpPr>
          <p:cNvPr id="169" name="Alexandre Ier, roi de Yougoslavie (1921-1934)."/>
          <p:cNvSpPr txBox="1"/>
          <p:nvPr/>
        </p:nvSpPr>
        <p:spPr>
          <a:xfrm>
            <a:off x="9968189" y="2287045"/>
            <a:ext cx="13830124" cy="167799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indent="180339" algn="just" defTabSz="457200">
              <a:defRPr b="1" sz="5500">
                <a:solidFill>
                  <a:srgbClr val="000000"/>
                </a:solidFill>
                <a:latin typeface="Times New Roman"/>
                <a:ea typeface="Times New Roman"/>
                <a:cs typeface="Times New Roman"/>
                <a:sym typeface="Times New Roman"/>
              </a:defRPr>
            </a:pPr>
            <a:r>
              <a:t>Alexandre I</a:t>
            </a:r>
            <a:r>
              <a:rPr baseline="9089"/>
              <a:t>er</a:t>
            </a:r>
            <a:r>
              <a:rPr b="0"/>
              <a:t>, roi de Yougoslavie (1921-1934). </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7"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