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439476b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439476b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49166020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49166020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49166020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49166020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4357917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4357917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439476b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439476b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4357917d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4357917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91aa109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91aa109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radiofrance.fr/franceinfo/podcasts/echos-du-monde/investiture-de-donald-trump-quel-impact-pour-les-pays-allies-d-asie-du-sud-est-en-conflit-avec-la-chine-9047734" TargetMode="External"/><Relationship Id="rId4" Type="http://schemas.openxmlformats.org/officeDocument/2006/relationships/hyperlink" Target="https://fr.wikipedia.org/wiki/Ligne_en_neuf_traits#:~:text=La%20ligne%20en%20neuf%20traits%20suit%20approximativement%20l'isobathe%20des,km2%20de%20terres%20%C3%A9merg%C3%A9es." TargetMode="External"/><Relationship Id="rId10" Type="http://schemas.openxmlformats.org/officeDocument/2006/relationships/hyperlink" Target="https://youtu.be/faCnSDxyTMc?feature=shared" TargetMode="External"/><Relationship Id="rId9" Type="http://schemas.openxmlformats.org/officeDocument/2006/relationships/hyperlink" Target="https://youtu.be/NVXJv7N1ooQ?feature=shared" TargetMode="External"/><Relationship Id="rId5" Type="http://schemas.openxmlformats.org/officeDocument/2006/relationships/hyperlink" Target="https://fr.wikipedia.org/wiki/Conflit_en_mer_de_Chine_m%C3%A9ridionale#:~:text=Revendications%20des%20Philippines,-Les%20revendications%20des&amp;text=Il%20comprenait%20de%20nombreux%20r%C3%A9cifs,le%20banc%20de%20l'Inspecteur." TargetMode="External"/><Relationship Id="rId6" Type="http://schemas.openxmlformats.org/officeDocument/2006/relationships/hyperlink" Target="https://www.sciencespo.fr/ceri/fr/content/dossiersduceri/les-conflits-en-mer-de-chine-meridionale" TargetMode="External"/><Relationship Id="rId7" Type="http://schemas.openxmlformats.org/officeDocument/2006/relationships/hyperlink" Target="https://geoconfluences.ens-lyon.fr/informations-scientifiques/a-la-une/carte-a-la-une/mer-de-chine-meridionale" TargetMode="External"/><Relationship Id="rId8" Type="http://schemas.openxmlformats.org/officeDocument/2006/relationships/hyperlink" Target="https://www.defense.gouv.fr/marine/cols-bleus/cols-bleus-magazine/planete-mer/mer-chine-meridionale-forte-volonte-chinoise-territorialis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5850" y="781525"/>
            <a:ext cx="8832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/>
              <a:t>La mer de Chine méridionale</a:t>
            </a:r>
            <a:endParaRPr sz="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latin typeface="Impact"/>
                <a:ea typeface="Impact"/>
                <a:cs typeface="Impact"/>
                <a:sym typeface="Impact"/>
              </a:rPr>
              <a:t>I – Un espace convoité par une multitude d’États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0" y="1280825"/>
            <a:ext cx="6011399" cy="30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276350" y="1656175"/>
            <a:ext cx="26952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7 pays côtiers 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Chine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Taïwan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Vietnam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Philippines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Brunei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Malaisie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Indonésie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420">
                <a:latin typeface="Impact"/>
                <a:ea typeface="Impact"/>
                <a:cs typeface="Impact"/>
                <a:sym typeface="Impact"/>
              </a:rPr>
              <a:t>Les revendications chinoises sur la région</a:t>
            </a:r>
            <a:endParaRPr sz="242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250" y="1017738"/>
            <a:ext cx="485775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02475" y="2412238"/>
            <a:ext cx="31335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La “Ligne en neuf traits”, revendiquée à l’origine par la République de Chine depuis le début du 20e siècle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420">
                <a:latin typeface="Impact"/>
                <a:ea typeface="Impact"/>
                <a:cs typeface="Impact"/>
                <a:sym typeface="Impact"/>
              </a:rPr>
              <a:t>Une influence américaine forte en Asie du sud-est</a:t>
            </a:r>
            <a:endParaRPr sz="242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7175"/>
            <a:ext cx="5204600" cy="35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691650" y="1987888"/>
            <a:ext cx="3270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En plus de nouer une alliance défensive avec les Philippines, les États-Unis ont basé leur 7e flotte au Japon, proche de la mer de Chine méridionale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II – Ressources en Mer de Chine : objets de tensions et de convoitises </a:t>
            </a:r>
            <a:endParaRPr sz="29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41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400"/>
              <a:t>Hydrocarbures :</a:t>
            </a:r>
            <a:r>
              <a:rPr b="1" lang="fr" sz="1400"/>
              <a:t> </a:t>
            </a:r>
            <a:r>
              <a:rPr lang="fr" sz="1400">
                <a:solidFill>
                  <a:schemeClr val="dk1"/>
                </a:solidFill>
              </a:rPr>
              <a:t>11 milliards de barils de pétrole et 5 000 milliards de mètres cubes de gaz naturel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Ressources halieutiques :</a:t>
            </a:r>
            <a:r>
              <a:rPr lang="fr" sz="1400">
                <a:solidFill>
                  <a:schemeClr val="dk1"/>
                </a:solidFill>
              </a:rPr>
              <a:t> 12 % de la production mondiale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</a:rPr>
              <a:t>Présence de </a:t>
            </a:r>
            <a:r>
              <a:rPr b="1" lang="fr" sz="1400">
                <a:solidFill>
                  <a:schemeClr val="dk1"/>
                </a:solidFill>
              </a:rPr>
              <a:t>terres rares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Routes maritimes :</a:t>
            </a:r>
            <a:r>
              <a:rPr lang="fr" sz="1400">
                <a:solidFill>
                  <a:schemeClr val="dk1"/>
                </a:solidFill>
              </a:rPr>
              <a:t> 30 % du commerce maritime mondial,  70 % du trafic mondial de conteneurs et 50 % des flux d'hydrocarbures et de gaz naturel liquéfié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700" y="1170125"/>
            <a:ext cx="409025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35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III- Les conflits en mer de Chine méridionale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628875"/>
            <a:ext cx="509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lang="fr" sz="1800">
                <a:solidFill>
                  <a:schemeClr val="dk1"/>
                </a:solidFill>
              </a:rPr>
              <a:t>Les revendications territoriales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275" y="919125"/>
            <a:ext cx="3592776" cy="395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41900" y="1512213"/>
            <a:ext cx="3667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La Chine revendique près de 80% du territoire, en s’appuyant sur la </a:t>
            </a:r>
            <a:r>
              <a:rPr b="1" lang="fr" sz="1200">
                <a:solidFill>
                  <a:schemeClr val="dk1"/>
                </a:solidFill>
              </a:rPr>
              <a:t>“ligne des neuf traits”</a:t>
            </a:r>
            <a:r>
              <a:rPr lang="fr" sz="1200">
                <a:solidFill>
                  <a:schemeClr val="dk1"/>
                </a:solidFill>
              </a:rPr>
              <a:t>, une délimitation basée sur une carte datant de 1947.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Les </a:t>
            </a:r>
            <a:r>
              <a:rPr b="1" lang="fr" sz="1200">
                <a:solidFill>
                  <a:schemeClr val="dk1"/>
                </a:solidFill>
              </a:rPr>
              <a:t>revendications chinoises</a:t>
            </a:r>
            <a:r>
              <a:rPr lang="fr" sz="1200">
                <a:solidFill>
                  <a:schemeClr val="dk1"/>
                </a:solidFill>
              </a:rPr>
              <a:t> sont </a:t>
            </a:r>
            <a:r>
              <a:rPr b="1" lang="fr" sz="1200">
                <a:solidFill>
                  <a:schemeClr val="dk1"/>
                </a:solidFill>
              </a:rPr>
              <a:t>contestés</a:t>
            </a:r>
            <a:r>
              <a:rPr lang="fr" sz="1200">
                <a:solidFill>
                  <a:schemeClr val="dk1"/>
                </a:solidFill>
              </a:rPr>
              <a:t> par plusieurs pays, notamment par les Philippines qui ont saisi la </a:t>
            </a:r>
            <a:r>
              <a:rPr b="1" lang="fr" sz="1200">
                <a:solidFill>
                  <a:schemeClr val="dk1"/>
                </a:solidFill>
              </a:rPr>
              <a:t>Cour permanent d’arbitrage de la Haye</a:t>
            </a:r>
            <a:r>
              <a:rPr lang="fr" sz="1200">
                <a:solidFill>
                  <a:schemeClr val="dk1"/>
                </a:solidFill>
              </a:rPr>
              <a:t> en 2013 pour contester les revendications chinoises.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En 2016, la Cour a statué </a:t>
            </a:r>
            <a:r>
              <a:rPr b="1" lang="fr" sz="1200">
                <a:solidFill>
                  <a:schemeClr val="dk1"/>
                </a:solidFill>
              </a:rPr>
              <a:t>en faveur des Philippines</a:t>
            </a:r>
            <a:r>
              <a:rPr lang="fr" sz="1200">
                <a:solidFill>
                  <a:schemeClr val="dk1"/>
                </a:solidFill>
              </a:rPr>
              <a:t>, rejetant la validité de la "ligne en neuf traits".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292750" y="123750"/>
            <a:ext cx="864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1"/>
                </a:solidFill>
              </a:rPr>
              <a:t>III- Les conflits en mer de Chine méridionale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92750" y="624450"/>
            <a:ext cx="509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b) 	</a:t>
            </a:r>
            <a:r>
              <a:rPr lang="fr" sz="1800">
                <a:solidFill>
                  <a:schemeClr val="dk1"/>
                </a:solidFill>
              </a:rPr>
              <a:t>La militarisation de la région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8838" l="1760" r="12373" t="10516"/>
          <a:stretch/>
        </p:blipFill>
        <p:spPr>
          <a:xfrm>
            <a:off x="4801950" y="1720763"/>
            <a:ext cx="3879552" cy="236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7588" l="3374" r="15304" t="14656"/>
          <a:stretch/>
        </p:blipFill>
        <p:spPr>
          <a:xfrm>
            <a:off x="542225" y="1699389"/>
            <a:ext cx="3879552" cy="2412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https://www.radiofrance.fr/franceinfo/podcasts/echos-du-monde/investiture-de-donald-trump-quel-impact-pour-les-pays-allies-d-asie-du-sud-est-en-conflit-avec-la-chine-9047734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https://fr.wikipedia.org/wiki/Ligne_en_neuf_traits#:~:text=La%20ligne%20en%20neuf%20traits%20suit%20approximativement%20l'isobathe%20des,km2%20de%20terres%20%C3%A9merg%C3%A9es.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https://fr.wikipedia.org/wiki/Conflit_en_mer_de_Chine_m%C3%A9ridionale#:~:text=Revendications%20des%20Philippines,-Les%20revendications%20des&amp;text=Il%20comprenait%20de%20nombreux%20r%C3%A9cifs,le%20banc%20de%20l'Inspecteur.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https://www.sciencespo.fr/ceri/fr/content/dossiersduceri/les-conflits-en-mer-de-chine-meridionale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https://geoconfluences.ens-lyon.fr/informations-scientifiques/a-la-une/carte-a-la-une/mer-de-chine-meridionale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https://www.defense.gouv.fr/marine/cols-bleus/cols-bleus-magazine/planete-mer/mer-chine-meridionale-forte-volonte-chinoise-territorialisation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https://youtu.be/NVXJv7N1ooQ?feature=shared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https://youtu.be/faCnSDxyTMc?feature=shared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311700" y="265150"/>
            <a:ext cx="6590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1"/>
                </a:solidFill>
              </a:rPr>
              <a:t>Sources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