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12" name="Titre de la pré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13" name="Texte niveau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 niveau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onnées clés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Données clés</a:t>
            </a:r>
          </a:p>
        </p:txBody>
      </p:sp>
      <p:sp>
        <p:nvSpPr>
          <p:cNvPr id="10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Texte niveau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l de salade avec du riz frit, des œufs durs et des baguette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l avec des beignets de saumon, de la salade et du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l de pâtes pappardelle avec du beurre maître d’hôtel, des noisettes grillées et des lamelles de parmesan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l de salade avec du riz frit, des œufs durs et des baguette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ts et citrons vert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re de la pré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3" name="Auteur et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24" name="Texte niveau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l avec des beignets de saumon, de la salade et du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re de diapositiv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Titre de diapositive</a:t>
            </a:r>
          </a:p>
        </p:txBody>
      </p:sp>
      <p:sp>
        <p:nvSpPr>
          <p:cNvPr id="34" name="Texte niveau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43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44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61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l de pâtes pappardelle avec du beurre maître d’hôtel, des noisettes grillées et des lamelles de parmesan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Titre de section</a:t>
            </a:r>
          </a:p>
        </p:txBody>
      </p:sp>
      <p:sp>
        <p:nvSpPr>
          <p:cNvPr id="72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80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l’ordre du jour</a:t>
            </a:r>
          </a:p>
        </p:txBody>
      </p:sp>
      <p:sp>
        <p:nvSpPr>
          <p:cNvPr id="89" name="Sous-titre de l’ordre du jour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l’ordre du jour</a:t>
            </a:r>
          </a:p>
        </p:txBody>
      </p:sp>
      <p:sp>
        <p:nvSpPr>
          <p:cNvPr id="90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Rubriques de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Titre de diapositive</a:t>
            </a:r>
          </a:p>
        </p:txBody>
      </p:sp>
      <p:sp>
        <p:nvSpPr>
          <p:cNvPr id="3" name="Texte niveau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tif"/><Relationship Id="rId3" Type="http://schemas.openxmlformats.org/officeDocument/2006/relationships/image" Target="../media/image23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a France, une puissance européenne"/>
          <p:cNvSpPr txBox="1"/>
          <p:nvPr/>
        </p:nvSpPr>
        <p:spPr>
          <a:xfrm>
            <a:off x="5018509" y="5810082"/>
            <a:ext cx="14346982" cy="2095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7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La France, une puissance européenne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0" y="770768"/>
            <a:ext cx="16256000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Le « couple franco-allemand »,…"/>
          <p:cNvSpPr txBox="1"/>
          <p:nvPr/>
        </p:nvSpPr>
        <p:spPr>
          <a:xfrm>
            <a:off x="3385881" y="10222987"/>
            <a:ext cx="17972932" cy="2698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Le « couple franco-allemand »,</a:t>
            </a:r>
          </a:p>
          <a:p>
            <a:pPr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Valéry Giscard d’Estaing et le chancelier Helmut Schmidt.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0157" y="340189"/>
            <a:ext cx="11783686" cy="816291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La poignée de main de François Mitterrand et Helmut Kohl,…"/>
          <p:cNvSpPr txBox="1"/>
          <p:nvPr/>
        </p:nvSpPr>
        <p:spPr>
          <a:xfrm>
            <a:off x="3542121" y="9162501"/>
            <a:ext cx="1843950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6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La poignée de main de François Mitterrand et Helmut Kohl,</a:t>
            </a:r>
          </a:p>
          <a:p>
            <a:pPr defTabSz="457200">
              <a:defRPr sz="6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le 22 septembre 1984, à Verdun.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8115" y="1145849"/>
            <a:ext cx="15240001" cy="800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Jacques Delors, Helmut Kohl et François Mitterrand"/>
          <p:cNvSpPr txBox="1"/>
          <p:nvPr/>
        </p:nvSpPr>
        <p:spPr>
          <a:xfrm>
            <a:off x="5072429" y="9974402"/>
            <a:ext cx="16091373" cy="1821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Jacques Delors, Helmut Kohl et François Mitterrand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B. La France, un carrefour européen"/>
          <p:cNvSpPr txBox="1"/>
          <p:nvPr/>
        </p:nvSpPr>
        <p:spPr>
          <a:xfrm>
            <a:off x="2044084" y="1850348"/>
            <a:ext cx="12072269" cy="1821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B. La France, un carrefour européen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0552" y="1031839"/>
            <a:ext cx="15997568" cy="1241144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Le réseau transeuropéen de transport et ses corridors"/>
          <p:cNvSpPr txBox="1"/>
          <p:nvPr/>
        </p:nvSpPr>
        <p:spPr>
          <a:xfrm>
            <a:off x="3803930" y="84064"/>
            <a:ext cx="16130812" cy="1821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 réseau transeuropéen de transport et ses corridors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7123" y="1270033"/>
            <a:ext cx="19669090" cy="1291239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Les réseaux de transports et de communications en France."/>
          <p:cNvSpPr txBox="1"/>
          <p:nvPr/>
        </p:nvSpPr>
        <p:spPr>
          <a:xfrm>
            <a:off x="2712735" y="194818"/>
            <a:ext cx="19352196" cy="18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Les réseaux de transports et de communications en France.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19137"/>
            <a:ext cx="24384000" cy="12277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II. Le poids de la France dans l'Union européenne…"/>
          <p:cNvSpPr txBox="1"/>
          <p:nvPr/>
        </p:nvSpPr>
        <p:spPr>
          <a:xfrm>
            <a:off x="1418648" y="1174829"/>
            <a:ext cx="16565911" cy="6203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228600"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II. Le poids de la France dans l'Union européenne</a:t>
            </a:r>
            <a:endParaRPr b="0"/>
          </a:p>
          <a:p>
            <a:pPr algn="l"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1111250" indent="-1111250" algn="l" defTabSz="457200">
              <a:buSzPct val="100000"/>
              <a:buAutoNum type="alphaUcPeriod" startAt="1"/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Poids démographique et économique </a:t>
            </a:r>
          </a:p>
          <a:p>
            <a: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B. Poids politique et militaire</a:t>
            </a:r>
          </a:p>
          <a:p>
            <a: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C. Poids culturel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7955" y="0"/>
            <a:ext cx="2068809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8100" y="863600"/>
            <a:ext cx="16687800" cy="1198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I. La France, pilier historique et géographique de l’Europe et du projet européen…"/>
          <p:cNvSpPr txBox="1"/>
          <p:nvPr/>
        </p:nvSpPr>
        <p:spPr>
          <a:xfrm>
            <a:off x="1116393" y="1802954"/>
            <a:ext cx="22151213" cy="7079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I. La France, pilier historique et géographique de l’Europe et du projet européen</a:t>
            </a:r>
            <a:endParaRPr b="0"/>
          </a:p>
          <a:p>
            <a:pPr marL="457200" indent="-228600"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marL="1339850" indent="-1111250" algn="l" defTabSz="457200">
              <a:buSzPct val="100000"/>
              <a:buAutoNum type="alphaUcPeriod" startAt="1"/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Le choix de la construction européenne</a:t>
            </a:r>
            <a:endParaRPr b="0"/>
          </a:p>
          <a:p>
            <a:pPr marL="457200" indent="-228600"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marL="1339850" indent="-1111250" algn="l" defTabSz="457200">
              <a:buSzPct val="100000"/>
              <a:buAutoNum type="arabicParenR" startAt="1"/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La France et la naissance du projet européen</a:t>
            </a:r>
            <a:endParaRPr b="0"/>
          </a:p>
          <a:p>
            <a:pPr marL="1339850" indent="-1111250" algn="l" defTabSz="457200">
              <a:buSzPct val="100000"/>
              <a:buAutoNum type="arabicParenR" startAt="1"/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De Gaulle et la construction européenne</a:t>
            </a:r>
            <a:endParaRPr b="0"/>
          </a:p>
          <a:p>
            <a:pPr marL="1339850" indent="-1111250" algn="l" defTabSz="457200">
              <a:buSzPct val="100000"/>
              <a:buAutoNum type="arabicParenR" startAt="1"/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/>
              <a:t>Des années 1970 aux années 2000 : un engagement reconduit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3800" y="2641600"/>
            <a:ext cx="14376400" cy="843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0112" y="-263778"/>
            <a:ext cx="11171860" cy="1385842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La production agricole dans l’UE"/>
          <p:cNvSpPr txBox="1"/>
          <p:nvPr/>
        </p:nvSpPr>
        <p:spPr>
          <a:xfrm>
            <a:off x="338295" y="656503"/>
            <a:ext cx="11171859" cy="2133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500"/>
              </a:spcBef>
              <a:defRPr b="1" sz="6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La production agricole dans l’UE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1073" y="547933"/>
            <a:ext cx="15192737" cy="12432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2611" y="1976341"/>
            <a:ext cx="17594522" cy="1156717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Nombre d'hypermarchés du groupe Auchan au 31 décembre 2021, par pays"/>
          <p:cNvSpPr txBox="1"/>
          <p:nvPr/>
        </p:nvSpPr>
        <p:spPr>
          <a:xfrm>
            <a:off x="2099058" y="512798"/>
            <a:ext cx="20696610" cy="1840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400"/>
              </a:spcBef>
              <a:defRPr b="1" sz="5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Nombre d'hypermarchés du groupe Auchan au 31 décembre 2021, par pays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8992" y="1833269"/>
            <a:ext cx="14358770" cy="1102382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op 10 des pays européens ayant attiré le plus d’IDE en 2019 (Source : EY)"/>
          <p:cNvSpPr txBox="1"/>
          <p:nvPr/>
        </p:nvSpPr>
        <p:spPr>
          <a:xfrm>
            <a:off x="1759324" y="663892"/>
            <a:ext cx="2132475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5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Top 10 des pays européens ayant attiré le plus d’IDE en 2019 (Source : EY)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« La France conserve la première place européenne pour l'implantation de sites de production d'entreprises à capitaux étrangers […]. On recense 339 investissements directs étrangers (IDE) en 2018, en augmentation de 5 % par rapport à 2017. […] La France "/>
          <p:cNvSpPr txBox="1"/>
          <p:nvPr/>
        </p:nvSpPr>
        <p:spPr>
          <a:xfrm>
            <a:off x="1068294" y="1930399"/>
            <a:ext cx="22247413" cy="985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« La France conserve la première place européenne pour l'implantation de sites de production d'entreprises à capitaux étrangers […]. On recense 339 investissements directs étrangers (IDE) en 2018, en augmentation de 5 % par rapport à 2017. […] La France bénéficie d'un “effet Brexit”, le nombre d'investissements directs au Royaume-Uni ayant baissé de 35 % entre 2017 et 2018. […] La qualité et l'abondance des infrastructures de transport, le bas coût de l'énergie (inférieur à la moyenne de l'Union européenne) sont aussi mis en avant comme atouts du pays.</a:t>
            </a:r>
          </a:p>
          <a:p>
            <a:pPr algn="just" defTabSz="457200"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Ces investissements bénéficient, plus qu'à l'Île-de-France, aux régions : les Hauts-de-France, le Grand Est et Auvergne- Rhône-Alpes tirent leur épingle du jeu, captant à elles trois 45 % des décisions d'investissements.</a:t>
            </a:r>
          </a:p>
          <a:p>
            <a:pPr algn="just" defTabSz="457200"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L'Allemagne est pénalisée quant à elle par le plein-emploi qui conduit à une pénurie de main-d'œuvre et à une augmentation des salaires. Ces bonnes nouvelles ne doivent pas faire oublier les faiblesses de l'industrie française […]. La France comptait 3,9 millions d'entreprises en 2018 quand l'Allemagne en affichait 300 000 de moins, avec un PIB pourtant plus de 40 % supérieur au PIB français. Les entreprises françaises sont plus petites : 95 % des entreprises françaises comptent entre 0 et 9 salariés, contre 81 % des entreprises allemandes. »</a:t>
            </a:r>
          </a:p>
          <a:p>
            <a:pPr lvl="1" algn="l" defTabSz="457200"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R. Subtil, « La France reste attractive pour les investisseurs étrangers », </a:t>
            </a:r>
            <a:r>
              <a:rPr i="1"/>
              <a:t>La Croix</a:t>
            </a:r>
            <a:r>
              <a:t>, 13 janvier 2020.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496" y="1781543"/>
            <a:ext cx="7721601" cy="527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Christine Lagarde,…"/>
          <p:cNvSpPr txBox="1"/>
          <p:nvPr/>
        </p:nvSpPr>
        <p:spPr>
          <a:xfrm>
            <a:off x="2257662" y="7302572"/>
            <a:ext cx="9949576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b="1"/>
              <a:t>Christine Lagarde</a:t>
            </a:r>
            <a:r>
              <a:t>,</a:t>
            </a:r>
          </a:p>
          <a:p>
            <a:pPr algn="l" defTabSz="457200">
              <a:defRPr sz="55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présidente de la BCE depuis 2019. 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0950" y="1991737"/>
            <a:ext cx="9361182" cy="527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hierry Breton,…"/>
          <p:cNvSpPr txBox="1"/>
          <p:nvPr/>
        </p:nvSpPr>
        <p:spPr>
          <a:xfrm>
            <a:off x="13793723" y="7134323"/>
            <a:ext cx="8859157" cy="707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Thierry Breton</a:t>
            </a:r>
            <a:r>
              <a:t>,</a:t>
            </a:r>
          </a:p>
          <a:p>
            <a:pPr algn="l"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commissaire au Marché intérieur</a:t>
            </a:r>
          </a:p>
          <a:p>
            <a:pPr algn="l"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 l’UE et à la tête de la </a:t>
            </a:r>
            <a:r>
              <a:rPr i="1"/>
              <a:t>Task force vaccins </a:t>
            </a:r>
            <a:r>
              <a:t>depuis 2021.</a:t>
            </a:r>
          </a:p>
          <a:p>
            <a:pPr algn="l"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898" y="524101"/>
            <a:ext cx="20916204" cy="12667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2706035"/>
            <a:ext cx="20828000" cy="99314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Conférence de presse après le « format Normandie » du 9 décembre 2019, de gauche à droite : Volodymyr Zelensky (Ukraine), Angela Merkel (Allemagne), Emmanuel Macron (France), Vladimir Poutine (Russie)"/>
          <p:cNvSpPr txBox="1"/>
          <p:nvPr/>
        </p:nvSpPr>
        <p:spPr>
          <a:xfrm>
            <a:off x="3850894" y="340810"/>
            <a:ext cx="16682212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Conférence de presse après le </a:t>
            </a:r>
            <a:r>
              <a:rPr b="1"/>
              <a:t>« format Normandie »</a:t>
            </a:r>
            <a:r>
              <a:t> du 9 décembre 2019, de gauche à droite : Volodymyr Zelensky (Ukraine), Angela Merkel (Allemagne), Emmanuel Macron (France), Vladimir Poutine (Russie)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200" y="304800"/>
            <a:ext cx="18897600" cy="1310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100" y="8398514"/>
            <a:ext cx="21005800" cy="584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629561"/>
            <a:ext cx="24384001" cy="9904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5252" y="3267712"/>
            <a:ext cx="19113725" cy="888489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Les films français à l'international en 2018…"/>
          <p:cNvSpPr txBox="1"/>
          <p:nvPr/>
        </p:nvSpPr>
        <p:spPr>
          <a:xfrm>
            <a:off x="4894548" y="346038"/>
            <a:ext cx="13915133" cy="325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600"/>
              </a:spcBef>
              <a:defRPr b="1" sz="6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Les films français à l'international en 2018</a:t>
            </a:r>
          </a:p>
          <a:p>
            <a:pPr algn="l" defTabSz="457200">
              <a:spcBef>
                <a:spcPts val="1600"/>
              </a:spcBef>
              <a:defRPr b="1" sz="6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(millions de spectateurs)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II. Un affaiblissement de la place de la France dans l'UE  ?…"/>
          <p:cNvSpPr txBox="1"/>
          <p:nvPr/>
        </p:nvSpPr>
        <p:spPr>
          <a:xfrm>
            <a:off x="1260200" y="1528800"/>
            <a:ext cx="20330990" cy="5327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III. Un affaiblissement de la place de la France dans l'UE  ? </a:t>
            </a:r>
            <a:endParaRPr b="0"/>
          </a:p>
          <a:p>
            <a: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/>
          </a:p>
          <a:p>
            <a:pPr marL="1111250" indent="-1111250" algn="l" defTabSz="457200">
              <a:buSzPct val="100000"/>
              <a:buAutoNum type="alphaUcPeriod" startAt="1"/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Doutes et inquiétudes des Français face au projet européen</a:t>
            </a:r>
          </a:p>
          <a:p>
            <a: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1111250" indent="-1111250" algn="l" defTabSz="457200">
              <a:buSzPct val="100000"/>
              <a:buAutoNum type="alphaUcPeriod" startAt="2"/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Avantage à l’Allemagne 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23825"/>
            <a:ext cx="24384000" cy="586835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Résultats des élections européennes de 2019 en France"/>
          <p:cNvSpPr txBox="1"/>
          <p:nvPr/>
        </p:nvSpPr>
        <p:spPr>
          <a:xfrm>
            <a:off x="3120121" y="1135553"/>
            <a:ext cx="17687926" cy="1821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Résultats des élections européennes de 2019 en France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Économie et démographie France/Allemagne"/>
          <p:cNvSpPr txBox="1"/>
          <p:nvPr/>
        </p:nvSpPr>
        <p:spPr>
          <a:xfrm>
            <a:off x="4538996" y="979160"/>
            <a:ext cx="14737408" cy="2134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600"/>
              </a:spcBef>
              <a:defRPr b="1" sz="6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Économie et démographie France/Allemagne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344" y="3430712"/>
            <a:ext cx="22992086" cy="6811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1399" y="204479"/>
            <a:ext cx="12397716" cy="1383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1953907"/>
            <a:ext cx="19050000" cy="1070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Le duo «  Merkozy  » en 2011"/>
          <p:cNvSpPr txBox="1"/>
          <p:nvPr/>
        </p:nvSpPr>
        <p:spPr>
          <a:xfrm>
            <a:off x="6762496" y="377937"/>
            <a:ext cx="9312623" cy="1821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 duo «  Merkozy  » en 2011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3277" y="1606500"/>
            <a:ext cx="15177446" cy="1160442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L’Initiative européenne d’intervention (IEI), créée en juin 2018"/>
          <p:cNvSpPr txBox="1"/>
          <p:nvPr/>
        </p:nvSpPr>
        <p:spPr>
          <a:xfrm>
            <a:off x="2386853" y="391237"/>
            <a:ext cx="20219120" cy="182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L’Initiative européenne d’intervention</a:t>
            </a:r>
            <a:r>
              <a:rPr b="0"/>
              <a:t> (IEI), créée en juin 2018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7626" y="-182941"/>
            <a:ext cx="15837095" cy="14473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8187" y="0"/>
            <a:ext cx="986762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5566" y="343140"/>
            <a:ext cx="20132868" cy="14055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679" y="348890"/>
            <a:ext cx="18972642" cy="13018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3143" y="1010360"/>
            <a:ext cx="9217426" cy="11797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2695" y="936668"/>
            <a:ext cx="10284173" cy="718893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Konrad Adenauer et Charles de Gaulle,…"/>
          <p:cNvSpPr txBox="1"/>
          <p:nvPr/>
        </p:nvSpPr>
        <p:spPr>
          <a:xfrm>
            <a:off x="3101665" y="8370685"/>
            <a:ext cx="18180670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6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Konrad Adenauer et Charles de Gaulle,</a:t>
            </a:r>
          </a:p>
          <a:p>
            <a:pPr defTabSz="457200">
              <a:defRPr sz="6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signature du « traité d’amitié » entre la France et la RFA, janvier 1963.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