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D35C3-66B7-B5CF-DDE4-BC35D6569643}" v="595" dt="2025-05-01T22:13:45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2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outil-interactif/5367857/europe/40_SOC/42_EFC/42I_FigureE1#:~:text=En%202023%2C%20le%20taux%20des,Union%20europ%C3%A9enne%20%C3%A0%2027%20pays" TargetMode="External"/><Relationship Id="rId2" Type="http://schemas.openxmlformats.org/officeDocument/2006/relationships/hyperlink" Target="https://commission.europa.eu/topics/eu-competitiveness/draghi-report_en#paragraph_470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uteleurope.eu/vie-politique-des-etats-membres/carte-quels-sont-les-pays-d-europe-gouvernes-par-l-extreme-droite/" TargetMode="External"/><Relationship Id="rId5" Type="http://schemas.openxmlformats.org/officeDocument/2006/relationships/hyperlink" Target="https://www.lemonde.fr/international/article/2025/03/13/enquete-pour-corruption-au-parlement-europeen-perquisitions-en-belgique-et-au-portugal_6580304_3210.html" TargetMode="External"/><Relationship Id="rId4" Type="http://schemas.openxmlformats.org/officeDocument/2006/relationships/hyperlink" Target="https://fr.wikipedia.org/wiki/Mario_Dragh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Vue de dessus de la terre à partir de l’espace extérieur">
            <a:extLst>
              <a:ext uri="{FF2B5EF4-FFF2-40B4-BE49-F238E27FC236}">
                <a16:creationId xmlns:a16="http://schemas.microsoft.com/office/drawing/2014/main" id="{191701FF-29DB-6DB8-42D5-56FDF9EF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85" b="908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8910" y="978408"/>
            <a:ext cx="4795819" cy="396996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600"/>
              <a:t>L'Europe et sa place sur la scène géopolitique mondiale :</a:t>
            </a:r>
            <a:br>
              <a:rPr lang="fr-FR" sz="4600"/>
            </a:br>
            <a:r>
              <a:rPr lang="fr-FR" sz="4600"/>
              <a:t>Quel futur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8910" y="4948369"/>
            <a:ext cx="4381634" cy="1157436"/>
          </a:xfrm>
        </p:spPr>
        <p:txBody>
          <a:bodyPr anchor="b">
            <a:normAutofit/>
          </a:bodyPr>
          <a:lstStyle/>
          <a:p>
            <a:endParaRPr lang="fr-FR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7A7C490-FB0D-4946-BDB7-1CF2F58DA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B68062-2C8D-76C0-E534-B84EBB31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3993601"/>
            <a:ext cx="11146536" cy="12238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III-B/Quelles solutions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1DB441-80D8-0170-11D5-2475154A0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texte, capture d’écran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6BDFFC3-D5DD-86C4-84DD-FE151BFE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05" y="978408"/>
            <a:ext cx="2743200" cy="2743200"/>
          </a:xfrm>
          <a:prstGeom prst="rect">
            <a:avLst/>
          </a:prstGeom>
        </p:spPr>
      </p:pic>
      <p:pic>
        <p:nvPicPr>
          <p:cNvPr id="5" name="Image 4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C0833E4E-6965-16F5-4FE9-AE0D952B0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201" y="1353404"/>
            <a:ext cx="3547872" cy="2368204"/>
          </a:xfrm>
          <a:prstGeom prst="rect">
            <a:avLst/>
          </a:prstGeom>
        </p:spPr>
      </p:pic>
      <p:pic>
        <p:nvPicPr>
          <p:cNvPr id="4" name="Espace réservé du contenu 3" descr="Une image contenant Graphique, logo, graphisme, clipart&#10;&#10;Le contenu généré par l’IA peut être incorrect.">
            <a:extLst>
              <a:ext uri="{FF2B5EF4-FFF2-40B4-BE49-F238E27FC236}">
                <a16:creationId xmlns:a16="http://schemas.microsoft.com/office/drawing/2014/main" id="{39DE9B43-05FE-EA8D-34A5-1690EA5AA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23211" y="1947672"/>
            <a:ext cx="3547872" cy="17739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832FDF-0EA3-4BAE-8A94-ECDB8F35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300216"/>
            <a:ext cx="1115568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6CE13-EC13-DA5E-E9D7-3E98E495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84B81-0993-3614-B902-4D88C7CA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1400" b="1"/>
              <a:t>Rapport Draghi sur la compétitivité de l'UE : un électrochoc pour l'Europe ? | 28 minutes | ARTE</a:t>
            </a:r>
            <a:endParaRPr lang="fr-FR" sz="1400"/>
          </a:p>
          <a:p>
            <a:r>
              <a:rPr lang="fr-FR" sz="1400" b="1"/>
              <a:t>Union européenne : un penchant vers l'est ? | Le dessous des cartes | ARTE</a:t>
            </a:r>
            <a:endParaRPr lang="fr-FR" sz="1400"/>
          </a:p>
          <a:p>
            <a:r>
              <a:rPr lang="fr-FR" sz="1400" b="1"/>
              <a:t>L'UE face aux crises - Le dessous des cartes | ARTE</a:t>
            </a:r>
            <a:endParaRPr lang="fr-FR" sz="1400"/>
          </a:p>
          <a:p>
            <a:r>
              <a:rPr lang="fr-FR" sz="1400" b="1" dirty="0">
                <a:ea typeface="+mn-lt"/>
                <a:cs typeface="+mn-lt"/>
              </a:rPr>
              <a:t>Site de la commission européenne : </a:t>
            </a:r>
            <a:r>
              <a:rPr lang="fr-FR" sz="1400" dirty="0">
                <a:ea typeface="+mn-lt"/>
                <a:cs typeface="+mn-lt"/>
                <a:hlinkClick r:id="rId2"/>
              </a:rPr>
              <a:t>https://commission.europa.eu/topics/eu-competitiveness/draghi-report_en#paragraph_47059</a:t>
            </a:r>
            <a:endParaRPr lang="fr-FR" sz="1400" dirty="0">
              <a:ea typeface="+mn-lt"/>
              <a:cs typeface="+mn-lt"/>
            </a:endParaRPr>
          </a:p>
          <a:p>
            <a:r>
              <a:rPr lang="fr-FR" sz="1400">
                <a:ea typeface="+mn-lt"/>
                <a:cs typeface="+mn-lt"/>
              </a:rPr>
              <a:t>INSEE : </a:t>
            </a:r>
            <a:r>
              <a:rPr lang="fr-FR" sz="1400" dirty="0">
                <a:ea typeface="+mn-lt"/>
                <a:cs typeface="+mn-lt"/>
                <a:hlinkClick r:id="rId3"/>
              </a:rPr>
              <a:t>https://www.insee.fr/fr/outil-interactif/5367857/europe/40_SOC/42_EFC/42I_FigureE1#:~:text=En%202023%2C%20le%20taux%20des,Union%20europ%C3%A9enne%20%C3%A0%2027%20pays</a:t>
            </a:r>
            <a:r>
              <a:rPr lang="fr-FR" sz="1400" dirty="0">
                <a:ea typeface="+mn-lt"/>
                <a:cs typeface="+mn-lt"/>
              </a:rPr>
              <a:t>.</a:t>
            </a:r>
          </a:p>
          <a:p>
            <a:r>
              <a:rPr lang="fr-FR" sz="1400">
                <a:ea typeface="+mn-lt"/>
                <a:cs typeface="+mn-lt"/>
              </a:rPr>
              <a:t>Wikipédia : </a:t>
            </a:r>
            <a:r>
              <a:rPr lang="fr-FR" sz="1400" dirty="0">
                <a:ea typeface="+mn-lt"/>
                <a:cs typeface="+mn-lt"/>
                <a:hlinkClick r:id="rId4"/>
              </a:rPr>
              <a:t>https://fr.wikipedia.org/wiki/Mario_Draghi</a:t>
            </a:r>
          </a:p>
          <a:p>
            <a:r>
              <a:rPr lang="fr-FR" sz="1400">
                <a:ea typeface="+mn-lt"/>
                <a:cs typeface="+mn-lt"/>
              </a:rPr>
              <a:t>Le Monde : </a:t>
            </a:r>
            <a:r>
              <a:rPr lang="fr-FR" sz="1400" dirty="0">
                <a:ea typeface="+mn-lt"/>
                <a:cs typeface="+mn-lt"/>
                <a:hlinkClick r:id="rId5"/>
              </a:rPr>
              <a:t>https://www.lemonde.fr/international/article/2025/03/13/enquete-pour-corruption-au-parlement-europeen-perquisitions-en-belgique-et-au-portugal_6580304_3210.html</a:t>
            </a:r>
          </a:p>
          <a:p>
            <a:r>
              <a:rPr lang="fr-FR" sz="1400" dirty="0">
                <a:ea typeface="+mn-lt"/>
                <a:cs typeface="+mn-lt"/>
              </a:rPr>
              <a:t>Toute l'Europe : </a:t>
            </a:r>
            <a:r>
              <a:rPr lang="fr-FR" sz="1400" dirty="0">
                <a:ea typeface="+mn-lt"/>
                <a:cs typeface="+mn-lt"/>
                <a:hlinkClick r:id="rId6"/>
              </a:rPr>
              <a:t>https://www.touteleurope.eu/vie-politique-des-etats-membres/carte-quels-sont-les-pays-d-europe-gouvernes-par-l-extreme-droite/</a:t>
            </a:r>
          </a:p>
          <a:p>
            <a:endParaRPr lang="fr-FR" sz="1400" dirty="0">
              <a:ea typeface="+mn-lt"/>
              <a:cs typeface="+mn-lt"/>
            </a:endParaRPr>
          </a:p>
          <a:p>
            <a:endParaRPr lang="fr-F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02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3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669DCA-EFE5-B1D9-CEC6-CA265DAC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3455785" cy="2925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I-La construction </a:t>
            </a:r>
            <a:r>
              <a:rPr lang="en-US" sz="2000" err="1">
                <a:solidFill>
                  <a:schemeClr val="tx2"/>
                </a:solidFill>
              </a:rPr>
              <a:t>européenne</a:t>
            </a:r>
            <a:r>
              <a:rPr lang="en-US" sz="2000" dirty="0">
                <a:solidFill>
                  <a:schemeClr val="tx2"/>
                </a:solidFill>
              </a:rPr>
              <a:t> et les institutions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chemeClr val="tx2"/>
                </a:solidFill>
              </a:rPr>
              <a:t>II-Le </a:t>
            </a:r>
            <a:r>
              <a:rPr lang="en-US" sz="2000" err="1">
                <a:solidFill>
                  <a:schemeClr val="tx2"/>
                </a:solidFill>
              </a:rPr>
              <a:t>problème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européen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chemeClr val="tx2"/>
                </a:solidFill>
              </a:rPr>
              <a:t>III-Le </a:t>
            </a:r>
            <a:r>
              <a:rPr lang="en-US" sz="2000" err="1">
                <a:solidFill>
                  <a:schemeClr val="tx2"/>
                </a:solidFill>
              </a:rPr>
              <a:t>potentiel</a:t>
            </a:r>
            <a:r>
              <a:rPr lang="en-US" sz="2000" dirty="0">
                <a:solidFill>
                  <a:schemeClr val="tx2"/>
                </a:solidFill>
              </a:rPr>
              <a:t> de la puissance </a:t>
            </a:r>
            <a:r>
              <a:rPr lang="en-US" sz="2000" err="1">
                <a:solidFill>
                  <a:schemeClr val="tx2"/>
                </a:solidFill>
              </a:rPr>
              <a:t>européenne</a:t>
            </a:r>
            <a:br>
              <a:rPr lang="en-US" sz="1600" dirty="0"/>
            </a:br>
            <a:br>
              <a:rPr lang="en-US" sz="1600" dirty="0"/>
            </a:b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1952F0-771E-D2ED-C333-EEED6708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6642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B99F869F-F03C-A6FC-8F2B-F3E2301A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66" y="1395693"/>
            <a:ext cx="7438426" cy="416551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FB6D83C-2377-9CAD-A991-9E0B6AF2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3465681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0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9C275A-3A9D-6100-48A0-5E65CECA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anchor="b">
            <a:normAutofit fontScale="90000"/>
          </a:bodyPr>
          <a:lstStyle/>
          <a:p>
            <a:r>
              <a:rPr lang="fr-FR" sz="4000" dirty="0"/>
              <a:t>I-A/Les institutions européennes</a:t>
            </a:r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36C49108-096A-95BE-7457-7CBB469B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400"/>
          </a:p>
        </p:txBody>
      </p:sp>
      <p:pic>
        <p:nvPicPr>
          <p:cNvPr id="4" name="Espace réservé du contenu 3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F04C135C-32A9-8D50-938C-FBD24932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5" r="8872"/>
          <a:stretch/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295100-DAE1-7CF8-7A1A-F31F9D2C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841283"/>
            <a:ext cx="3465681" cy="2916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I-B/La construction </a:t>
            </a:r>
            <a:r>
              <a:rPr lang="en-US" dirty="0" err="1">
                <a:solidFill>
                  <a:schemeClr val="tx2"/>
                </a:solidFill>
              </a:rPr>
              <a:t>européenne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 descr="Une image contenant texte, capture d’écran, carte, Police&#10;&#10;Le contenu généré par l’IA peut être incorrect.">
            <a:extLst>
              <a:ext uri="{FF2B5EF4-FFF2-40B4-BE49-F238E27FC236}">
                <a16:creationId xmlns:a16="http://schemas.microsoft.com/office/drawing/2014/main" id="{176C1874-28A9-091F-1923-912D784AE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996" y="1404422"/>
            <a:ext cx="7311136" cy="394801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5CF211-96F6-D478-FAEB-72FB2A18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100"/>
              <a:t>II-A/Les disfonctionnements de l'Union Européenne et ses causes</a:t>
            </a:r>
          </a:p>
        </p:txBody>
      </p:sp>
      <p:pic>
        <p:nvPicPr>
          <p:cNvPr id="4" name="Image 3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FAD2EFBA-AABF-1865-638F-F48570D5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97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692D1C-A32D-6256-5BC2-95F6169A5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831" y="2578608"/>
            <a:ext cx="6201572" cy="226064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FR"/>
              <a:t>Complexité de la réglementation et de la bureaucratie</a:t>
            </a:r>
          </a:p>
          <a:p>
            <a:r>
              <a:rPr lang="fr-FR"/>
              <a:t>Manque de coordination des politiques industrielles et économiques</a:t>
            </a:r>
          </a:p>
          <a:p>
            <a:r>
              <a:rPr lang="fr-FR"/>
              <a:t>Manque d'investissements dans les secteurs innovants et les énergies renouvelables </a:t>
            </a:r>
          </a:p>
          <a:p>
            <a:r>
              <a:rPr lang="fr-FR"/>
              <a:t>Dépendances problématiques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5C564B-977C-927C-A13D-27DADED85DCE}"/>
              </a:ext>
            </a:extLst>
          </p:cNvPr>
          <p:cNvSpPr txBox="1"/>
          <p:nvPr/>
        </p:nvSpPr>
        <p:spPr>
          <a:xfrm>
            <a:off x="643246" y="6472052"/>
            <a:ext cx="3908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Mario Draghi</a:t>
            </a:r>
          </a:p>
        </p:txBody>
      </p:sp>
    </p:spTree>
    <p:extLst>
      <p:ext uri="{BB962C8B-B14F-4D97-AF65-F5344CB8AC3E}">
        <p14:creationId xmlns:p14="http://schemas.microsoft.com/office/powerpoint/2010/main" val="386999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8873F53-55B7-4E34-B697-201CF2F10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FD90D0AA-A57E-2DE9-0CE8-B7B30687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Espace réservé du contenu 3" descr="Une image contenant texte, carte, atlas, diagramme&#10;&#10;Le contenu généré par l’IA peut être incorrect.">
            <a:extLst>
              <a:ext uri="{FF2B5EF4-FFF2-40B4-BE49-F238E27FC236}">
                <a16:creationId xmlns:a16="http://schemas.microsoft.com/office/drawing/2014/main" id="{979733D2-9315-DBE4-D2F3-F3323855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41" r="-2" b="3186"/>
          <a:stretch/>
        </p:blipFill>
        <p:spPr>
          <a:xfrm>
            <a:off x="2327614" y="979588"/>
            <a:ext cx="7534183" cy="5375076"/>
          </a:xfrm>
          <a:prstGeom prst="rect">
            <a:avLst/>
          </a:prstGeom>
        </p:spPr>
      </p:pic>
      <p:sp>
        <p:nvSpPr>
          <p:cNvPr id="47" name="Content Placeholder 16">
            <a:extLst>
              <a:ext uri="{FF2B5EF4-FFF2-40B4-BE49-F238E27FC236}">
                <a16:creationId xmlns:a16="http://schemas.microsoft.com/office/drawing/2014/main" id="{411611EC-080F-17FC-1B01-89890D35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488" y="975638"/>
            <a:ext cx="3191741" cy="5379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1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B4CDF7-73A1-72CB-280D-FF23DDFF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397649" cy="33037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II-B/Un comparatif alarmant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capture d’écran, Tracé, Police&#10;&#10;Le contenu généré par l’IA peut être incorrect.">
            <a:extLst>
              <a:ext uri="{FF2B5EF4-FFF2-40B4-BE49-F238E27FC236}">
                <a16:creationId xmlns:a16="http://schemas.microsoft.com/office/drawing/2014/main" id="{F097B95B-9DAC-CC59-8657-D1096F7BD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154" y="965741"/>
            <a:ext cx="7551931" cy="53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DDB576-0158-EECF-08B1-7C6F8E9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978409"/>
            <a:ext cx="11149874" cy="1298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II-C/Euroscepticisme et ingérence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Visage humain, costume, personne, habits&#10;&#10;Le contenu généré par l’IA peut être incorrect.">
            <a:extLst>
              <a:ext uri="{FF2B5EF4-FFF2-40B4-BE49-F238E27FC236}">
                <a16:creationId xmlns:a16="http://schemas.microsoft.com/office/drawing/2014/main" id="{D9286E8A-77D6-95EC-964E-FB999958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33" r="18333"/>
          <a:stretch/>
        </p:blipFill>
        <p:spPr>
          <a:xfrm>
            <a:off x="517870" y="2467991"/>
            <a:ext cx="3519552" cy="3101414"/>
          </a:xfrm>
          <a:prstGeom prst="rect">
            <a:avLst/>
          </a:prstGeom>
        </p:spPr>
      </p:pic>
      <p:pic>
        <p:nvPicPr>
          <p:cNvPr id="4" name="Espace réservé du contenu 3" descr="Une image contenant texte, capture d’écran, Police, carte&#10;&#10;Le contenu généré par l’IA peut être incorrect.">
            <a:extLst>
              <a:ext uri="{FF2B5EF4-FFF2-40B4-BE49-F238E27FC236}">
                <a16:creationId xmlns:a16="http://schemas.microsoft.com/office/drawing/2014/main" id="{134F0409-912A-8848-D2DC-262ACEA41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877" r="1" b="8005"/>
          <a:stretch/>
        </p:blipFill>
        <p:spPr>
          <a:xfrm>
            <a:off x="4334700" y="2467991"/>
            <a:ext cx="3519552" cy="3101414"/>
          </a:xfrm>
          <a:prstGeom prst="rect">
            <a:avLst/>
          </a:prstGeom>
        </p:spPr>
      </p:pic>
      <p:pic>
        <p:nvPicPr>
          <p:cNvPr id="7" name="Image 6" descr="Une image contenant Visage humain, habits, personne, cravate&#10;&#10;Le contenu généré par l’IA peut être incorrect.">
            <a:extLst>
              <a:ext uri="{FF2B5EF4-FFF2-40B4-BE49-F238E27FC236}">
                <a16:creationId xmlns:a16="http://schemas.microsoft.com/office/drawing/2014/main" id="{340F1841-CC4E-D027-DBA8-C00887FC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50" r="7200"/>
          <a:stretch/>
        </p:blipFill>
        <p:spPr>
          <a:xfrm>
            <a:off x="8150642" y="2467992"/>
            <a:ext cx="3520440" cy="31014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2AD1844-BDFB-C0A8-0EF9-A4D91AC8239B}"/>
              </a:ext>
            </a:extLst>
          </p:cNvPr>
          <p:cNvSpPr txBox="1"/>
          <p:nvPr/>
        </p:nvSpPr>
        <p:spPr>
          <a:xfrm>
            <a:off x="643246" y="5769428"/>
            <a:ext cx="3265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Viktor Orban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57DB1E-34DB-33F0-03F1-BBBF949F15F1}"/>
              </a:ext>
            </a:extLst>
          </p:cNvPr>
          <p:cNvSpPr txBox="1"/>
          <p:nvPr/>
        </p:nvSpPr>
        <p:spPr>
          <a:xfrm>
            <a:off x="8213766" y="5700155"/>
            <a:ext cx="34438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Câlin </a:t>
            </a:r>
            <a:r>
              <a:rPr lang="fr-FR" err="1"/>
              <a:t>Georgescu</a:t>
            </a:r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42310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73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Freeform: Shape 75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AD626D-0F8C-2690-5CBA-C105C3C4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3465681" cy="2450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chemeClr val="tx2"/>
                </a:solidFill>
              </a:rPr>
              <a:t>III-A/L'Europe, un continent encore prometteur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91952F0-771E-D2ED-C333-EEED6708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6642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space réservé du contenu 15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83D778C1-7399-2C60-98D3-0C34A098B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366" y="1521437"/>
            <a:ext cx="7438426" cy="3914029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3FB6D83C-2377-9CAD-A991-9E0B6AF2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3465681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40092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GestaltVTI</vt:lpstr>
      <vt:lpstr>L'Europe et sa place sur la scène géopolitique mondiale : Quel futur ?</vt:lpstr>
      <vt:lpstr>I-La construction européenne et les institutions  II-Le problème européen  III-Le potentiel de la puissance européenne  </vt:lpstr>
      <vt:lpstr>I-A/Les institutions européennes</vt:lpstr>
      <vt:lpstr>I-B/La construction européenne</vt:lpstr>
      <vt:lpstr>II-A/Les disfonctionnements de l'Union Européenne et ses causes</vt:lpstr>
      <vt:lpstr>Présentation PowerPoint</vt:lpstr>
      <vt:lpstr>II-B/Un comparatif alarmant</vt:lpstr>
      <vt:lpstr>II-C/Euroscepticisme et ingérence</vt:lpstr>
      <vt:lpstr>III-A/L'Europe, un continent encore prometteur</vt:lpstr>
      <vt:lpstr>III-B/Quelles solutions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241</cp:revision>
  <dcterms:created xsi:type="dcterms:W3CDTF">2025-05-01T21:07:35Z</dcterms:created>
  <dcterms:modified xsi:type="dcterms:W3CDTF">2025-05-01T22:13:51Z</dcterms:modified>
</cp:coreProperties>
</file>