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p>
            <a:pPr/>
            <a:r>
              <a:t>Texte de puce de diapositive</a:t>
            </a:r>
          </a:p>
          <a:p>
            <a:pPr lvl="1"/>
            <a:r>
              <a:t/>
            </a:r>
          </a:p>
          <a:p>
            <a:pPr lvl="2"/>
            <a:r>
              <a:t/>
            </a:r>
          </a:p>
          <a:p>
            <a:pPr lvl="3"/>
            <a:r>
              <a:t/>
            </a:r>
          </a:p>
          <a:p>
            <a:pPr lvl="4"/>
            <a:r>
              <a:t/>
            </a:r>
          </a:p>
        </p:txBody>
      </p:sp>
      <p:sp>
        <p:nvSpPr>
          <p:cNvPr id="62" name="Bol de pâtes pappardelle avec du beurre maître d’hôtel, des noisettes grillées et des lamelles de parmesan"/>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 Id="rId3" Type="http://schemas.openxmlformats.org/officeDocument/2006/relationships/image" Target="../media/image1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 Id="rId3" Type="http://schemas.openxmlformats.org/officeDocument/2006/relationships/image" Target="../media/image1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 Id="rId3" Type="http://schemas.openxmlformats.org/officeDocument/2006/relationships/image" Target="../media/image18.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 Id="rId3" Type="http://schemas.openxmlformats.org/officeDocument/2006/relationships/image" Target="../media/image2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 Id="rId3" Type="http://schemas.openxmlformats.org/officeDocument/2006/relationships/image" Target="../media/image2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 Id="rId3" Type="http://schemas.openxmlformats.org/officeDocument/2006/relationships/image" Target="../media/image2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tif"/><Relationship Id="rId3" Type="http://schemas.openxmlformats.org/officeDocument/2006/relationships/image" Target="../media/image30.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tif"/><Relationship Id="rId3" Type="http://schemas.openxmlformats.org/officeDocument/2006/relationships/image" Target="../media/image3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 Id="rId3" Type="http://schemas.openxmlformats.org/officeDocument/2006/relationships/image" Target="../media/image36.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tif"/><Relationship Id="rId3" Type="http://schemas.openxmlformats.org/officeDocument/2006/relationships/image" Target="../media/image39.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tif"/><Relationship Id="rId3" Type="http://schemas.openxmlformats.org/officeDocument/2006/relationships/image" Target="../media/image42.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 Id="rId3" Type="http://schemas.openxmlformats.org/officeDocument/2006/relationships/image" Target="../media/image44.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Relationship Id="rId3" Type="http://schemas.openxmlformats.org/officeDocument/2006/relationships/image" Target="../media/image55.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tif"/><Relationship Id="rId3" Type="http://schemas.openxmlformats.org/officeDocument/2006/relationships/image" Target="../media/image5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5.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tif"/><Relationship Id="rId3" Type="http://schemas.openxmlformats.org/officeDocument/2006/relationships/image" Target="../media/image71.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4.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tif"/><Relationship Id="rId3" Type="http://schemas.openxmlformats.org/officeDocument/2006/relationships/image" Target="../media/image76.tif"/><Relationship Id="rId4" Type="http://schemas.openxmlformats.org/officeDocument/2006/relationships/image" Target="../media/image7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8.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0.tif"/></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tif"/><Relationship Id="rId3" Type="http://schemas.openxmlformats.org/officeDocument/2006/relationships/image" Target="../media/image82.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tif"/></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tif"/></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5.tif"/><Relationship Id="rId3" Type="http://schemas.openxmlformats.org/officeDocument/2006/relationships/image" Target="../media/image86.tif"/><Relationship Id="rId4" Type="http://schemas.openxmlformats.org/officeDocument/2006/relationships/image" Target="../media/image87.tif"/></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tif"/><Relationship Id="rId3" Type="http://schemas.openxmlformats.org/officeDocument/2006/relationships/image" Target="../media/image89.tif"/><Relationship Id="rId4" Type="http://schemas.openxmlformats.org/officeDocument/2006/relationships/image" Target="../media/image90.tif"/><Relationship Id="rId5" Type="http://schemas.openxmlformats.org/officeDocument/2006/relationships/image" Target="../media/image91.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7.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Les défis géopolitiques et géoéconomiques…"/>
          <p:cNvSpPr txBox="1"/>
          <p:nvPr/>
        </p:nvSpPr>
        <p:spPr>
          <a:xfrm>
            <a:off x="4774477" y="5395983"/>
            <a:ext cx="14835046" cy="2924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6500">
                <a:solidFill>
                  <a:srgbClr val="000000"/>
                </a:solidFill>
                <a:latin typeface="Times New Roman"/>
                <a:ea typeface="Times New Roman"/>
                <a:cs typeface="Times New Roman"/>
                <a:sym typeface="Times New Roman"/>
              </a:defRPr>
            </a:pPr>
            <a:r>
              <a:t>Les défis géopolitiques et géoéconomiques</a:t>
            </a:r>
          </a:p>
          <a:p>
            <a:pPr defTabSz="457200">
              <a:defRPr b="1" sz="6500">
                <a:solidFill>
                  <a:srgbClr val="000000"/>
                </a:solidFill>
                <a:latin typeface="Times New Roman"/>
                <a:ea typeface="Times New Roman"/>
                <a:cs typeface="Times New Roman"/>
                <a:sym typeface="Times New Roman"/>
              </a:defRPr>
            </a:pPr>
            <a:r>
              <a:t>du développement durable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Le développement : «  ensemble des transformations des structures économiques, sociales, institutionnelles et démographiques qui accompagnent la croissance, la rendent durable et, en général, améliorent les conditions de vie de la population  »…"/>
          <p:cNvSpPr txBox="1"/>
          <p:nvPr/>
        </p:nvSpPr>
        <p:spPr>
          <a:xfrm>
            <a:off x="2547675" y="2002912"/>
            <a:ext cx="19848723" cy="75776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600"/>
              </a:spcBef>
              <a:defRPr i="1" sz="5500">
                <a:solidFill>
                  <a:srgbClr val="000000"/>
                </a:solidFill>
                <a:latin typeface="Times New Roman"/>
                <a:ea typeface="Times New Roman"/>
                <a:cs typeface="Times New Roman"/>
                <a:sym typeface="Times New Roman"/>
              </a:defRPr>
            </a:pPr>
            <a:r>
              <a:rPr i="0"/>
              <a:t>Le </a:t>
            </a:r>
            <a:r>
              <a:rPr b="1" i="0"/>
              <a:t>développement</a:t>
            </a:r>
            <a:r>
              <a:rPr i="0"/>
              <a:t> : «  </a:t>
            </a:r>
            <a:r>
              <a:t>ensemble des transformations des structures économiques, sociales, institutionnelles et démographiques qui accompagnent la croissance, la rendent durable et, en général, </a:t>
            </a:r>
            <a:r>
              <a:rPr u="sng"/>
              <a:t>améliorent les conditions de vie de la population</a:t>
            </a:r>
            <a:r>
              <a:t>  </a:t>
            </a:r>
            <a:r>
              <a:rPr i="0"/>
              <a:t>»</a:t>
            </a:r>
            <a:endParaRPr i="0"/>
          </a:p>
          <a:p>
            <a:pPr algn="just" defTabSz="457200">
              <a:spcBef>
                <a:spcPts val="600"/>
              </a:spcBef>
              <a:defRPr i="1" sz="5500">
                <a:solidFill>
                  <a:srgbClr val="000000"/>
                </a:solidFill>
                <a:latin typeface="Times New Roman"/>
                <a:ea typeface="Times New Roman"/>
                <a:cs typeface="Times New Roman"/>
                <a:sym typeface="Times New Roman"/>
              </a:defRPr>
            </a:pPr>
            <a:endParaRPr i="0"/>
          </a:p>
          <a:p>
            <a:pPr algn="just" defTabSz="457200">
              <a:spcBef>
                <a:spcPts val="600"/>
              </a:spcBef>
              <a:defRPr i="1" sz="5500">
                <a:solidFill>
                  <a:srgbClr val="000000"/>
                </a:solidFill>
                <a:latin typeface="Times New Roman"/>
                <a:ea typeface="Times New Roman"/>
                <a:cs typeface="Times New Roman"/>
                <a:sym typeface="Times New Roman"/>
              </a:defRPr>
            </a:pPr>
            <a:endParaRPr i="0"/>
          </a:p>
          <a:p>
            <a:pPr algn="r" defTabSz="457200">
              <a:spcBef>
                <a:spcPts val="600"/>
              </a:spcBef>
              <a:defRPr i="1" sz="5500">
                <a:solidFill>
                  <a:srgbClr val="000000"/>
                </a:solidFill>
                <a:latin typeface="Times New Roman"/>
                <a:ea typeface="Times New Roman"/>
                <a:cs typeface="Times New Roman"/>
                <a:sym typeface="Times New Roman"/>
              </a:defRPr>
            </a:pPr>
            <a:r>
              <a:rPr i="0"/>
              <a:t>François Perroux, dans </a:t>
            </a:r>
            <a:r>
              <a:t>L'économie du XXe siècle</a:t>
            </a:r>
            <a:r>
              <a:rPr i="0"/>
              <a:t>, Presses universitaires de Grenoble, 1961, p. 814.</a:t>
            </a:r>
            <a:endParaRPr i="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extLst/>
          </a:blip>
          <a:stretch>
            <a:fillRect/>
          </a:stretch>
        </p:blipFill>
        <p:spPr>
          <a:xfrm>
            <a:off x="3519796" y="241429"/>
            <a:ext cx="18629344" cy="142135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1130300" y="1536700"/>
            <a:ext cx="22123400" cy="106426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a:off x="1380519" y="0"/>
            <a:ext cx="8827676" cy="13716001"/>
          </a:xfrm>
          <a:prstGeom prst="rect">
            <a:avLst/>
          </a:prstGeom>
          <a:ln w="12700">
            <a:miter lim="400000"/>
          </a:ln>
        </p:spPr>
      </p:pic>
      <p:sp>
        <p:nvSpPr>
          <p:cNvPr id="192" name="Comme était doux le temps des « Trente Glorieuses » ! La démocratisation de la voiture et de la viande ! L’électroménager libérant la femme ! La mécanisation agricole éradiquant la famine ! La Troisième Guerre mondiale évitée et la grandeur nationale res"/>
          <p:cNvSpPr txBox="1"/>
          <p:nvPr/>
        </p:nvSpPr>
        <p:spPr>
          <a:xfrm>
            <a:off x="10272686" y="407598"/>
            <a:ext cx="12901537" cy="13798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500">
                <a:solidFill>
                  <a:srgbClr val="000000"/>
                </a:solidFill>
                <a:latin typeface="Times New Roman"/>
                <a:ea typeface="Times New Roman"/>
                <a:cs typeface="Times New Roman"/>
                <a:sym typeface="Times New Roman"/>
              </a:defRPr>
            </a:pPr>
            <a:r>
              <a:t>Comme était doux le temps des « Trente Glorieuses » ! La démocratisation de la voiture et de la viande ! L’électroménager libérant la femme ! La mécanisation agricole éradiquant la famine ! La Troisième Guerre mondiale évitée et la grandeur nationale restaurée grâce à la dissuasion nucléaire ! Etc. Telle est aujourd’hui la vision dominante de cette période d’« expansion », objet d’une profonde nostalgie passéiste… au risque de l’aveuglement sur les racines de la crise contemporaine.</a:t>
            </a:r>
          </a:p>
          <a:p>
            <a:pPr algn="just" defTabSz="457200">
              <a:defRPr sz="3500">
                <a:solidFill>
                  <a:srgbClr val="000000"/>
                </a:solidFill>
                <a:latin typeface="Times New Roman"/>
                <a:ea typeface="Times New Roman"/>
                <a:cs typeface="Times New Roman"/>
                <a:sym typeface="Times New Roman"/>
              </a:defRPr>
            </a:pPr>
            <a:r>
              <a:t>À rebours d’une histoire consensuelle de la modernisation, cet ouvrage dévoile l’autre face, noire, du rouleau compresseur de la « modernité » et du « progrès », qui tout à la fois créa et rendit invisibles ses victimes : les irradié.e.s des essais nucléaires en Algérie et en Polynésie, les ouvrier.ère.s de l’amiante ou des mines d’uranium contaminé.e.s, les rivières irrémédiablement polluées, les cerveaux colonisés par les mots d’ordre de la « croissance » et de la publicité…</a:t>
            </a:r>
          </a:p>
          <a:p>
            <a:pPr algn="just" defTabSz="457200">
              <a:defRPr sz="3500">
                <a:solidFill>
                  <a:srgbClr val="000000"/>
                </a:solidFill>
                <a:latin typeface="Times New Roman"/>
                <a:ea typeface="Times New Roman"/>
                <a:cs typeface="Times New Roman"/>
                <a:sym typeface="Times New Roman"/>
              </a:defRPr>
            </a:pPr>
            <a:r>
              <a:t>Les conséquences sociales et environnementales des prétendues « Trente Glorieuses », de leur mythologie savamment construite par les « modernisateurs » eux-mêmes, de leurs choix technico-économiques et de leurs modes de vie, se révèlent aujourd’hui très lourdes. Il nous faut donc réévaluer la période et faire resurgir la voix des vaincu.e.s et des critiques du « progrès » (de l’atome, des pollutions, du productivisme et du consumérisme) antérieures à 1968. L’enjeu est non seulement de démonter les stratégies qui permirent alors de les contourner, mais aussi de les réinscrire dans les combats politiques et écologiques contemporains.</a:t>
            </a:r>
          </a:p>
          <a:p>
            <a:pPr algn="just" defTabSz="457200">
              <a:defRPr sz="35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extLst/>
          </a:blip>
          <a:stretch>
            <a:fillRect/>
          </a:stretch>
        </p:blipFill>
        <p:spPr>
          <a:xfrm>
            <a:off x="2145189" y="1599717"/>
            <a:ext cx="6773420" cy="9807912"/>
          </a:xfrm>
          <a:prstGeom prst="rect">
            <a:avLst/>
          </a:prstGeom>
          <a:ln w="12700">
            <a:miter lim="400000"/>
          </a:ln>
        </p:spPr>
      </p:pic>
      <p:pic>
        <p:nvPicPr>
          <p:cNvPr id="195" name="Image" descr="Image"/>
          <p:cNvPicPr>
            <a:picLocks noChangeAspect="1"/>
          </p:cNvPicPr>
          <p:nvPr/>
        </p:nvPicPr>
        <p:blipFill>
          <a:blip r:embed="rId3">
            <a:extLst/>
          </a:blip>
          <a:stretch>
            <a:fillRect/>
          </a:stretch>
        </p:blipFill>
        <p:spPr>
          <a:xfrm>
            <a:off x="10762555" y="637376"/>
            <a:ext cx="11732593" cy="1173259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1972, Stockholm : Conférence des Nations unies sur l’environnement humain.…"/>
          <p:cNvSpPr txBox="1"/>
          <p:nvPr/>
        </p:nvSpPr>
        <p:spPr>
          <a:xfrm>
            <a:off x="1491185" y="686647"/>
            <a:ext cx="21401631" cy="8133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i="1" sz="6000">
                <a:solidFill>
                  <a:srgbClr val="000000"/>
                </a:solidFill>
                <a:latin typeface="Cambria"/>
                <a:ea typeface="Cambria"/>
                <a:cs typeface="Cambria"/>
                <a:sym typeface="Cambria"/>
              </a:defRPr>
            </a:pPr>
            <a:r>
              <a:rPr b="1" i="0"/>
              <a:t>1972, Stockholm : </a:t>
            </a:r>
            <a:r>
              <a:rPr i="0"/>
              <a:t>Conférence des Nations unies sur l’environnement humain.</a:t>
            </a:r>
            <a:endParaRPr i="0"/>
          </a:p>
          <a:p>
            <a:pPr algn="l" defTabSz="457200">
              <a:defRPr sz="6000">
                <a:solidFill>
                  <a:srgbClr val="000000"/>
                </a:solidFill>
                <a:latin typeface="Cambria"/>
                <a:ea typeface="Cambria"/>
                <a:cs typeface="Cambria"/>
                <a:sym typeface="Cambria"/>
              </a:defRPr>
            </a:pPr>
            <a:r>
              <a:t>→ </a:t>
            </a:r>
            <a:r>
              <a:t>création du </a:t>
            </a:r>
            <a:r>
              <a:rPr b="1"/>
              <a:t>Programme des Nations unies pour l’environnement </a:t>
            </a:r>
            <a:r>
              <a:t>(</a:t>
            </a:r>
            <a:r>
              <a:rPr b="1"/>
              <a:t>PNUE</a:t>
            </a:r>
            <a:r>
              <a:t>).</a:t>
            </a:r>
          </a:p>
          <a:p>
            <a:pPr algn="l" defTabSz="457200">
              <a:defRPr sz="6000">
                <a:solidFill>
                  <a:srgbClr val="000000"/>
                </a:solidFill>
                <a:latin typeface="Cambria"/>
                <a:ea typeface="Cambria"/>
                <a:cs typeface="Cambria"/>
                <a:sym typeface="Cambria"/>
              </a:defRPr>
            </a:pPr>
          </a:p>
          <a:p>
            <a:pPr algn="l" defTabSz="457200">
              <a:defRPr sz="6000">
                <a:solidFill>
                  <a:srgbClr val="000000"/>
                </a:solidFill>
                <a:latin typeface="Cambria"/>
                <a:ea typeface="Cambria"/>
                <a:cs typeface="Cambria"/>
                <a:sym typeface="Cambria"/>
              </a:defRPr>
            </a:pPr>
            <a:r>
              <a:t>«  </a:t>
            </a:r>
            <a:r>
              <a:rPr i="1"/>
              <a:t>L’homme a un droit fondamental à la liberté, à l’égalité et à des conditions de vie satisfaisantes, dans un environnement dont la qualité lui permette de vivre dans la dignité et le bien-être</a:t>
            </a:r>
            <a:r>
              <a:t>  ».</a:t>
            </a:r>
          </a:p>
        </p:txBody>
      </p:sp>
      <p:pic>
        <p:nvPicPr>
          <p:cNvPr id="198" name="Image" descr="Image"/>
          <p:cNvPicPr>
            <a:picLocks noChangeAspect="1"/>
          </p:cNvPicPr>
          <p:nvPr/>
        </p:nvPicPr>
        <p:blipFill>
          <a:blip r:embed="rId2">
            <a:extLst/>
          </a:blip>
          <a:stretch>
            <a:fillRect/>
          </a:stretch>
        </p:blipFill>
        <p:spPr>
          <a:xfrm>
            <a:off x="8691973" y="8928750"/>
            <a:ext cx="3984678" cy="464215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344200" y="1581240"/>
            <a:ext cx="11983423" cy="9343325"/>
          </a:xfrm>
          <a:prstGeom prst="rect">
            <a:avLst/>
          </a:prstGeom>
          <a:ln w="12700">
            <a:miter lim="400000"/>
          </a:ln>
        </p:spPr>
      </p:pic>
      <p:pic>
        <p:nvPicPr>
          <p:cNvPr id="201" name="Image" descr="Image"/>
          <p:cNvPicPr>
            <a:picLocks noChangeAspect="1"/>
          </p:cNvPicPr>
          <p:nvPr/>
        </p:nvPicPr>
        <p:blipFill>
          <a:blip r:embed="rId3">
            <a:extLst/>
          </a:blip>
          <a:stretch>
            <a:fillRect/>
          </a:stretch>
        </p:blipFill>
        <p:spPr>
          <a:xfrm>
            <a:off x="12357903" y="2964801"/>
            <a:ext cx="11836401" cy="73914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extLst/>
          </a:blip>
          <a:stretch>
            <a:fillRect/>
          </a:stretch>
        </p:blipFill>
        <p:spPr>
          <a:xfrm>
            <a:off x="12475372" y="3834760"/>
            <a:ext cx="11597248" cy="8697936"/>
          </a:xfrm>
          <a:prstGeom prst="rect">
            <a:avLst/>
          </a:prstGeom>
          <a:ln w="12700">
            <a:miter lim="400000"/>
          </a:ln>
        </p:spPr>
      </p:pic>
      <p:pic>
        <p:nvPicPr>
          <p:cNvPr id="204" name="Image" descr="Image"/>
          <p:cNvPicPr>
            <a:picLocks noChangeAspect="1"/>
          </p:cNvPicPr>
          <p:nvPr/>
        </p:nvPicPr>
        <p:blipFill>
          <a:blip r:embed="rId3">
            <a:extLst/>
          </a:blip>
          <a:stretch>
            <a:fillRect/>
          </a:stretch>
        </p:blipFill>
        <p:spPr>
          <a:xfrm>
            <a:off x="570914" y="3604595"/>
            <a:ext cx="11447831" cy="9158265"/>
          </a:xfrm>
          <a:prstGeom prst="rect">
            <a:avLst/>
          </a:prstGeom>
          <a:ln w="12700">
            <a:miter lim="400000"/>
          </a:ln>
        </p:spPr>
      </p:pic>
      <p:sp>
        <p:nvSpPr>
          <p:cNvPr id="205" name="Catastrophe de Seveso, Italie,…"/>
          <p:cNvSpPr txBox="1"/>
          <p:nvPr/>
        </p:nvSpPr>
        <p:spPr>
          <a:xfrm>
            <a:off x="610859" y="963241"/>
            <a:ext cx="9149657" cy="2698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rPr b="0"/>
              <a:t>Catastrophe de </a:t>
            </a:r>
            <a:r>
              <a:t>Seveso, </a:t>
            </a:r>
            <a:r>
              <a:rPr b="0"/>
              <a:t>Italie</a:t>
            </a:r>
            <a:r>
              <a:t>,</a:t>
            </a:r>
          </a:p>
          <a:p>
            <a:pPr algn="l" defTabSz="457200">
              <a:defRPr b="1" sz="6000">
                <a:solidFill>
                  <a:srgbClr val="000000"/>
                </a:solidFill>
                <a:latin typeface="Times New Roman"/>
                <a:ea typeface="Times New Roman"/>
                <a:cs typeface="Times New Roman"/>
                <a:sym typeface="Times New Roman"/>
              </a:defRPr>
            </a:pPr>
            <a:r>
              <a:t>1976.</a:t>
            </a:r>
            <a:endParaRPr b="0"/>
          </a:p>
        </p:txBody>
      </p:sp>
      <p:sp>
        <p:nvSpPr>
          <p:cNvPr id="206" name="Catastrophe de Bhopal en Inde,…"/>
          <p:cNvSpPr txBox="1"/>
          <p:nvPr/>
        </p:nvSpPr>
        <p:spPr>
          <a:xfrm>
            <a:off x="12773601" y="963241"/>
            <a:ext cx="10380495" cy="2698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000">
                <a:solidFill>
                  <a:srgbClr val="000000"/>
                </a:solidFill>
                <a:latin typeface="Times New Roman"/>
                <a:ea typeface="Times New Roman"/>
                <a:cs typeface="Times New Roman"/>
                <a:sym typeface="Times New Roman"/>
              </a:defRPr>
            </a:pPr>
            <a:r>
              <a:t> Catastrophe de </a:t>
            </a:r>
            <a:r>
              <a:rPr b="1"/>
              <a:t>Bhopal</a:t>
            </a:r>
            <a:r>
              <a:t> en Inde,</a:t>
            </a:r>
          </a:p>
          <a:p>
            <a:pPr algn="l" defTabSz="457200">
              <a:defRPr sz="6000">
                <a:solidFill>
                  <a:srgbClr val="000000"/>
                </a:solidFill>
                <a:latin typeface="Times New Roman"/>
                <a:ea typeface="Times New Roman"/>
                <a:cs typeface="Times New Roman"/>
                <a:sym typeface="Times New Roman"/>
              </a:defRPr>
            </a:pPr>
            <a:r>
              <a:rPr b="1"/>
              <a:t>1984.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5126358" y="160990"/>
            <a:ext cx="13062657" cy="1339402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560376" y="34240"/>
            <a:ext cx="17961136" cy="13647520"/>
          </a:xfrm>
          <a:prstGeom prst="rect">
            <a:avLst/>
          </a:prstGeom>
          <a:ln w="12700">
            <a:miter lim="400000"/>
          </a:ln>
        </p:spPr>
      </p:pic>
      <p:pic>
        <p:nvPicPr>
          <p:cNvPr id="211" name="Image" descr="Image"/>
          <p:cNvPicPr>
            <a:picLocks noChangeAspect="1"/>
          </p:cNvPicPr>
          <p:nvPr/>
        </p:nvPicPr>
        <p:blipFill>
          <a:blip r:embed="rId3">
            <a:extLst/>
          </a:blip>
          <a:stretch>
            <a:fillRect/>
          </a:stretch>
        </p:blipFill>
        <p:spPr>
          <a:xfrm>
            <a:off x="19006024" y="3447889"/>
            <a:ext cx="4828476" cy="682022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extLst/>
          </a:blip>
          <a:stretch>
            <a:fillRect/>
          </a:stretch>
        </p:blipFill>
        <p:spPr>
          <a:xfrm>
            <a:off x="7614339" y="210187"/>
            <a:ext cx="9065770" cy="1316557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1129262" y="796358"/>
            <a:ext cx="7366001" cy="5613401"/>
          </a:xfrm>
          <a:prstGeom prst="rect">
            <a:avLst/>
          </a:prstGeom>
          <a:ln w="12700">
            <a:miter lim="400000"/>
          </a:ln>
        </p:spPr>
      </p:pic>
      <p:sp>
        <p:nvSpPr>
          <p:cNvPr id="214" name="Gro Harlem Brundtland à la tête de la Commission sur l’environnement et le développement rend compte des travaux devant l’assemblée générale de l’ONU (19 octobre 1987) : Our Common Future."/>
          <p:cNvSpPr txBox="1"/>
          <p:nvPr/>
        </p:nvSpPr>
        <p:spPr>
          <a:xfrm>
            <a:off x="992177" y="6931349"/>
            <a:ext cx="11374805"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solidFill>
                  <a:srgbClr val="000000"/>
                </a:solidFill>
                <a:latin typeface="Times Roman"/>
                <a:ea typeface="Times Roman"/>
                <a:cs typeface="Times Roman"/>
                <a:sym typeface="Times Roman"/>
              </a:defRPr>
            </a:pPr>
            <a:r>
              <a:rPr b="1"/>
              <a:t>Gro Harlem Brundtland</a:t>
            </a:r>
            <a:r>
              <a:t> à la tête de la Commission sur l’environnement et le développement rend compte des travaux devant l’assemblée générale de l’ONU (19 octobre </a:t>
            </a:r>
            <a:r>
              <a:rPr b="1"/>
              <a:t>1987</a:t>
            </a:r>
            <a:r>
              <a:t>) : </a:t>
            </a:r>
            <a:r>
              <a:rPr i="1"/>
              <a:t>Our Common Future.</a:t>
            </a:r>
          </a:p>
        </p:txBody>
      </p:sp>
      <p:pic>
        <p:nvPicPr>
          <p:cNvPr id="215" name="Image" descr="Image"/>
          <p:cNvPicPr>
            <a:picLocks noChangeAspect="1"/>
          </p:cNvPicPr>
          <p:nvPr/>
        </p:nvPicPr>
        <p:blipFill>
          <a:blip r:embed="rId3">
            <a:extLst/>
          </a:blip>
          <a:stretch>
            <a:fillRect/>
          </a:stretch>
        </p:blipFill>
        <p:spPr>
          <a:xfrm>
            <a:off x="13885185" y="735255"/>
            <a:ext cx="7513157" cy="1177738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6456661" y="4380131"/>
            <a:ext cx="8490377" cy="7942611"/>
          </a:xfrm>
          <a:prstGeom prst="rect">
            <a:avLst/>
          </a:prstGeom>
          <a:ln w="12700">
            <a:miter lim="400000"/>
          </a:ln>
        </p:spPr>
      </p:pic>
      <p:sp>
        <p:nvSpPr>
          <p:cNvPr id="218" name="« Le développement durable est un développement qui répond aux besoins du présent sans compromettre la capacité des générations futures à répondre à leurs propres besoins. » Rapport Brundtland, 1987."/>
          <p:cNvSpPr txBox="1"/>
          <p:nvPr/>
        </p:nvSpPr>
        <p:spPr>
          <a:xfrm>
            <a:off x="1033902" y="872561"/>
            <a:ext cx="21961064" cy="3272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5500">
                <a:solidFill>
                  <a:srgbClr val="000000"/>
                </a:solidFill>
                <a:latin typeface="Times New Roman"/>
                <a:ea typeface="Times New Roman"/>
                <a:cs typeface="Times New Roman"/>
                <a:sym typeface="Times New Roman"/>
              </a:defRPr>
            </a:pPr>
            <a:r>
              <a:t>« Le développement durable est un développement qui répond aux besoins du présent sans compromettre la capacité des générations futures à répondre à leurs propres besoins</a:t>
            </a:r>
            <a:r>
              <a:rPr b="0" i="0"/>
              <a:t>. » Rapport Brundtland, 1987.</a:t>
            </a:r>
            <a:endParaRPr b="0" i="0"/>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extLst/>
          </a:blip>
          <a:stretch>
            <a:fillRect/>
          </a:stretch>
        </p:blipFill>
        <p:spPr>
          <a:xfrm>
            <a:off x="2571023" y="975694"/>
            <a:ext cx="19241954" cy="4391742"/>
          </a:xfrm>
          <a:prstGeom prst="rect">
            <a:avLst/>
          </a:prstGeom>
          <a:ln w="12700">
            <a:miter lim="400000"/>
          </a:ln>
        </p:spPr>
      </p:pic>
      <p:pic>
        <p:nvPicPr>
          <p:cNvPr id="221" name="Image" descr="Image"/>
          <p:cNvPicPr>
            <a:picLocks noChangeAspect="1"/>
          </p:cNvPicPr>
          <p:nvPr/>
        </p:nvPicPr>
        <p:blipFill>
          <a:blip r:embed="rId3">
            <a:extLst/>
          </a:blip>
          <a:stretch>
            <a:fillRect/>
          </a:stretch>
        </p:blipFill>
        <p:spPr>
          <a:xfrm>
            <a:off x="6093793" y="5805645"/>
            <a:ext cx="11060146" cy="724815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tretch>
            <a:fillRect/>
          </a:stretch>
        </p:blipFill>
        <p:spPr>
          <a:xfrm>
            <a:off x="3018161" y="739121"/>
            <a:ext cx="17278720" cy="11524772"/>
          </a:xfrm>
          <a:prstGeom prst="rect">
            <a:avLst/>
          </a:prstGeom>
          <a:ln w="12700">
            <a:miter lim="400000"/>
          </a:ln>
        </p:spPr>
      </p:pic>
      <p:sp>
        <p:nvSpPr>
          <p:cNvPr id="224" name="2015"/>
          <p:cNvSpPr txBox="1"/>
          <p:nvPr/>
        </p:nvSpPr>
        <p:spPr>
          <a:xfrm>
            <a:off x="20407969" y="2177419"/>
            <a:ext cx="1977927" cy="15605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algn="just" defTabSz="457200">
              <a:defRPr sz="5000">
                <a:solidFill>
                  <a:srgbClr val="000000"/>
                </a:solidFill>
                <a:latin typeface="Cambria"/>
                <a:ea typeface="Cambria"/>
                <a:cs typeface="Cambria"/>
                <a:sym typeface="Cambria"/>
              </a:defRPr>
            </a:lvl1pPr>
          </a:lstStyle>
          <a:p>
            <a:pPr/>
            <a:r>
              <a:t>2015</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raité d'Amsterdam (1997), 7e considérant  :…"/>
          <p:cNvSpPr txBox="1"/>
          <p:nvPr/>
        </p:nvSpPr>
        <p:spPr>
          <a:xfrm>
            <a:off x="1244735" y="1585592"/>
            <a:ext cx="21330171" cy="8019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000">
                <a:solidFill>
                  <a:srgbClr val="000000"/>
                </a:solidFill>
                <a:latin typeface="Times New Roman"/>
                <a:ea typeface="Times New Roman"/>
                <a:cs typeface="Times New Roman"/>
                <a:sym typeface="Times New Roman"/>
              </a:defRPr>
            </a:pPr>
            <a:r>
              <a:rPr b="1"/>
              <a:t>Traité d'Amsterdam (1997), </a:t>
            </a:r>
            <a:r>
              <a:t>7</a:t>
            </a:r>
            <a:r>
              <a:rPr baseline="8333"/>
              <a:t>e</a:t>
            </a:r>
            <a:r>
              <a:t> considérant  :</a:t>
            </a:r>
          </a:p>
          <a:p>
            <a:pPr algn="l" defTabSz="457200">
              <a:defRPr sz="6000">
                <a:solidFill>
                  <a:srgbClr val="000000"/>
                </a:solidFill>
                <a:latin typeface="Times New Roman"/>
                <a:ea typeface="Times New Roman"/>
                <a:cs typeface="Times New Roman"/>
                <a:sym typeface="Times New Roman"/>
              </a:defRPr>
            </a:pPr>
          </a:p>
          <a:p>
            <a:pPr algn="just" defTabSz="457200">
              <a:defRPr sz="6000">
                <a:solidFill>
                  <a:srgbClr val="000000"/>
                </a:solidFill>
                <a:latin typeface="Times New Roman"/>
                <a:ea typeface="Times New Roman"/>
                <a:cs typeface="Times New Roman"/>
                <a:sym typeface="Times New Roman"/>
              </a:defRPr>
            </a:pPr>
            <a:r>
              <a:t>« Déterminés à promouvoir le progrès économique et social de leurs peuples, </a:t>
            </a:r>
            <a:r>
              <a:rPr b="1" i="1"/>
              <a:t>compte tenu du principe du développement durable</a:t>
            </a:r>
            <a:r>
              <a:t> et dans le cadre de l'achèvement du marché intérieur, et du renforcement de la cohésion et de la protection de l'environnement, et à mettre en œuvre des politiques assurant des progrès parallèles dans l'intégration économique et dans les autres domaines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extLst/>
          </a:blip>
          <a:stretch>
            <a:fillRect/>
          </a:stretch>
        </p:blipFill>
        <p:spPr>
          <a:xfrm>
            <a:off x="0" y="4853413"/>
            <a:ext cx="24384000" cy="4009174"/>
          </a:xfrm>
          <a:prstGeom prst="rect">
            <a:avLst/>
          </a:prstGeom>
          <a:ln w="12700">
            <a:miter lim="400000"/>
          </a:ln>
        </p:spPr>
      </p:pic>
      <p:sp>
        <p:nvSpPr>
          <p:cNvPr id="229" name="Charte des droits fondamentaux de l'Union européenne, 2000."/>
          <p:cNvSpPr txBox="1"/>
          <p:nvPr/>
        </p:nvSpPr>
        <p:spPr>
          <a:xfrm>
            <a:off x="3149071" y="1556450"/>
            <a:ext cx="19695246"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rPr i="1"/>
              <a:t>Charte des droits fondamentaux de l'Union européenne</a:t>
            </a:r>
            <a:r>
              <a:t>, 2000.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2">
            <a:extLst/>
          </a:blip>
          <a:stretch>
            <a:fillRect/>
          </a:stretch>
        </p:blipFill>
        <p:spPr>
          <a:xfrm>
            <a:off x="3067536" y="391036"/>
            <a:ext cx="18532436" cy="1313486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Image" descr="Image"/>
          <p:cNvPicPr>
            <a:picLocks noChangeAspect="1"/>
          </p:cNvPicPr>
          <p:nvPr/>
        </p:nvPicPr>
        <p:blipFill>
          <a:blip r:embed="rId2">
            <a:extLst/>
          </a:blip>
          <a:stretch>
            <a:fillRect/>
          </a:stretch>
        </p:blipFill>
        <p:spPr>
          <a:xfrm>
            <a:off x="196418" y="889142"/>
            <a:ext cx="24384001" cy="6774705"/>
          </a:xfrm>
          <a:prstGeom prst="rect">
            <a:avLst/>
          </a:prstGeom>
          <a:ln w="12700">
            <a:miter lim="400000"/>
          </a:ln>
        </p:spPr>
      </p:pic>
      <p:pic>
        <p:nvPicPr>
          <p:cNvPr id="234" name="Image" descr="Image"/>
          <p:cNvPicPr>
            <a:picLocks noChangeAspect="1"/>
          </p:cNvPicPr>
          <p:nvPr/>
        </p:nvPicPr>
        <p:blipFill>
          <a:blip r:embed="rId3">
            <a:extLst/>
          </a:blip>
          <a:stretch>
            <a:fillRect/>
          </a:stretch>
        </p:blipFill>
        <p:spPr>
          <a:xfrm>
            <a:off x="1979928" y="7884091"/>
            <a:ext cx="17703801" cy="47117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extLst/>
          </a:blip>
          <a:stretch>
            <a:fillRect/>
          </a:stretch>
        </p:blipFill>
        <p:spPr>
          <a:xfrm>
            <a:off x="7777941" y="406684"/>
            <a:ext cx="8828118" cy="12902633"/>
          </a:xfrm>
          <a:prstGeom prst="rect">
            <a:avLst/>
          </a:prstGeom>
          <a:ln w="12700">
            <a:miter lim="400000"/>
          </a:ln>
        </p:spPr>
      </p:pic>
      <p:sp>
        <p:nvSpPr>
          <p:cNvPr id="237" name="2010"/>
          <p:cNvSpPr txBox="1"/>
          <p:nvPr/>
        </p:nvSpPr>
        <p:spPr>
          <a:xfrm>
            <a:off x="18507093" y="11696130"/>
            <a:ext cx="163830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Roman"/>
                <a:ea typeface="Times Roman"/>
                <a:cs typeface="Times Roman"/>
                <a:sym typeface="Times Roman"/>
              </a:defRPr>
            </a:lvl1pPr>
          </a:lstStyle>
          <a:p>
            <a:pPr/>
            <a:r>
              <a:t>2010</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a:extLst/>
          </a:blip>
          <a:stretch>
            <a:fillRect/>
          </a:stretch>
        </p:blipFill>
        <p:spPr>
          <a:xfrm>
            <a:off x="2214770" y="811032"/>
            <a:ext cx="8344816" cy="12093936"/>
          </a:xfrm>
          <a:prstGeom prst="rect">
            <a:avLst/>
          </a:prstGeom>
          <a:ln w="12700">
            <a:miter lim="400000"/>
          </a:ln>
        </p:spPr>
      </p:pic>
      <p:sp>
        <p:nvSpPr>
          <p:cNvPr id="240" name="Nicholas Georgescu-Roegen (1906-1994)…"/>
          <p:cNvSpPr txBox="1"/>
          <p:nvPr/>
        </p:nvSpPr>
        <p:spPr>
          <a:xfrm>
            <a:off x="12203732" y="500667"/>
            <a:ext cx="9035410" cy="929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400"/>
              </a:spcBef>
              <a:defRPr b="1" sz="6000">
                <a:solidFill>
                  <a:srgbClr val="000000"/>
                </a:solidFill>
                <a:latin typeface="Times Roman"/>
                <a:ea typeface="Times Roman"/>
                <a:cs typeface="Times Roman"/>
                <a:sym typeface="Times Roman"/>
              </a:defRPr>
            </a:pPr>
            <a:r>
              <a:t>Nicholas Georgescu-Roegen (1906-1994)</a:t>
            </a:r>
          </a:p>
          <a:p>
            <a:pPr algn="l" defTabSz="457200">
              <a:defRPr sz="5500">
                <a:solidFill>
                  <a:srgbClr val="000000"/>
                </a:solidFill>
                <a:latin typeface="Times New Roman"/>
                <a:ea typeface="Times New Roman"/>
                <a:cs typeface="Times New Roman"/>
                <a:sym typeface="Times New Roman"/>
              </a:defRPr>
            </a:pPr>
            <a:r>
              <a:t>Mathématicien et économiste américain d'origine roumaine, l'un des fondateurs du courant de la décroissance dans les années 1970, voit dans le développement durable «  </a:t>
            </a:r>
            <a:r>
              <a:rPr i="1"/>
              <a:t>un concept nuisible</a:t>
            </a:r>
            <a:r>
              <a:t>  ».</a:t>
            </a:r>
          </a:p>
          <a:p>
            <a:pPr algn="l" defTabSz="457200">
              <a:defRPr sz="5500">
                <a:solidFill>
                  <a:srgbClr val="000000"/>
                </a:solidFill>
                <a:latin typeface="Times New Roman"/>
                <a:ea typeface="Times New Roman"/>
                <a:cs typeface="Times New Roman"/>
                <a:sym typeface="Times New Roman"/>
              </a:defRPr>
            </a:pPr>
          </a:p>
        </p:txBody>
      </p:sp>
      <p:pic>
        <p:nvPicPr>
          <p:cNvPr id="241" name="Image" descr="Image"/>
          <p:cNvPicPr>
            <a:picLocks noChangeAspect="1"/>
          </p:cNvPicPr>
          <p:nvPr/>
        </p:nvPicPr>
        <p:blipFill>
          <a:blip r:embed="rId3">
            <a:extLst/>
          </a:blip>
          <a:stretch>
            <a:fillRect/>
          </a:stretch>
        </p:blipFill>
        <p:spPr>
          <a:xfrm>
            <a:off x="13729557" y="9347155"/>
            <a:ext cx="6350001" cy="35814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extLst/>
          </a:blip>
          <a:stretch>
            <a:fillRect/>
          </a:stretch>
        </p:blipFill>
        <p:spPr>
          <a:xfrm>
            <a:off x="7709647" y="0"/>
            <a:ext cx="8964706" cy="13716000"/>
          </a:xfrm>
          <a:prstGeom prst="rect">
            <a:avLst/>
          </a:prstGeom>
          <a:ln w="12700">
            <a:miter lim="400000"/>
          </a:ln>
        </p:spPr>
      </p:pic>
      <p:sp>
        <p:nvSpPr>
          <p:cNvPr id="156" name="2004"/>
          <p:cNvSpPr txBox="1"/>
          <p:nvPr/>
        </p:nvSpPr>
        <p:spPr>
          <a:xfrm>
            <a:off x="18310674" y="11780309"/>
            <a:ext cx="163830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Roman"/>
                <a:ea typeface="Times Roman"/>
                <a:cs typeface="Times Roman"/>
                <a:sym typeface="Times Roman"/>
              </a:defRPr>
            </a:lvl1pPr>
          </a:lstStyle>
          <a:p>
            <a:pPr/>
            <a:r>
              <a:t>2004</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2">
            <a:extLst/>
          </a:blip>
          <a:stretch>
            <a:fillRect/>
          </a:stretch>
        </p:blipFill>
        <p:spPr>
          <a:xfrm>
            <a:off x="7709647" y="0"/>
            <a:ext cx="8964706" cy="13716000"/>
          </a:xfrm>
          <a:prstGeom prst="rect">
            <a:avLst/>
          </a:prstGeom>
          <a:ln w="12700">
            <a:miter lim="400000"/>
          </a:ln>
        </p:spPr>
      </p:pic>
      <p:sp>
        <p:nvSpPr>
          <p:cNvPr id="244" name="2019"/>
          <p:cNvSpPr txBox="1"/>
          <p:nvPr/>
        </p:nvSpPr>
        <p:spPr>
          <a:xfrm>
            <a:off x="17861717" y="11714112"/>
            <a:ext cx="163830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2019</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tretch>
            <a:fillRect/>
          </a:stretch>
        </p:blipFill>
        <p:spPr>
          <a:xfrm>
            <a:off x="-1" y="108900"/>
            <a:ext cx="24384001" cy="7717873"/>
          </a:xfrm>
          <a:prstGeom prst="rect">
            <a:avLst/>
          </a:prstGeom>
          <a:ln w="12700">
            <a:miter lim="400000"/>
          </a:ln>
        </p:spPr>
      </p:pic>
      <p:sp>
        <p:nvSpPr>
          <p:cNvPr id="247" name="Le Monde, 2 mars 2022"/>
          <p:cNvSpPr txBox="1"/>
          <p:nvPr/>
        </p:nvSpPr>
        <p:spPr>
          <a:xfrm>
            <a:off x="18354692" y="11359509"/>
            <a:ext cx="5286252" cy="13230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4300">
                <a:solidFill>
                  <a:srgbClr val="000000"/>
                </a:solidFill>
                <a:latin typeface="Times New Roman"/>
                <a:ea typeface="Times New Roman"/>
                <a:cs typeface="Times New Roman"/>
                <a:sym typeface="Times New Roman"/>
              </a:defRPr>
            </a:pPr>
            <a:r>
              <a:t>Le Monde, </a:t>
            </a:r>
            <a:r>
              <a:rPr i="0"/>
              <a:t>2 mars 2022</a:t>
            </a:r>
            <a:endParaRPr i="0"/>
          </a:p>
        </p:txBody>
      </p:sp>
      <p:pic>
        <p:nvPicPr>
          <p:cNvPr id="248" name="Image" descr="Image"/>
          <p:cNvPicPr>
            <a:picLocks noChangeAspect="1"/>
          </p:cNvPicPr>
          <p:nvPr/>
        </p:nvPicPr>
        <p:blipFill>
          <a:blip r:embed="rId3">
            <a:extLst/>
          </a:blip>
          <a:stretch>
            <a:fillRect/>
          </a:stretch>
        </p:blipFill>
        <p:spPr>
          <a:xfrm>
            <a:off x="291018" y="5467065"/>
            <a:ext cx="17602201" cy="82550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II. L’exemple du défi alimentaire  : nourrir les hommes…"/>
          <p:cNvSpPr txBox="1"/>
          <p:nvPr/>
        </p:nvSpPr>
        <p:spPr>
          <a:xfrm>
            <a:off x="1081823" y="1217475"/>
            <a:ext cx="20602882" cy="83628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228600" algn="l" defTabSz="457200">
              <a:defRPr b="1" sz="6000">
                <a:solidFill>
                  <a:srgbClr val="000000"/>
                </a:solidFill>
                <a:latin typeface="Times New Roman"/>
                <a:ea typeface="Times New Roman"/>
                <a:cs typeface="Times New Roman"/>
                <a:sym typeface="Times New Roman"/>
              </a:defRPr>
            </a:pPr>
            <a:r>
              <a:t>II. L’exemple du défi alimentaire  : nourrir les hommes</a:t>
            </a:r>
          </a:p>
          <a:p>
            <a:pPr marL="457200" indent="-228600" algn="l" defTabSz="457200">
              <a:defRPr b="1" sz="6000">
                <a:solidFill>
                  <a:srgbClr val="000000"/>
                </a:solidFill>
                <a:latin typeface="Times New Roman"/>
                <a:ea typeface="Times New Roman"/>
                <a:cs typeface="Times New Roman"/>
                <a:sym typeface="Times New Roman"/>
              </a:defRPr>
            </a:pPr>
          </a:p>
          <a:p>
            <a:pPr marL="11112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Une situation paradoxale  : un monde autosuffisant, une sous-alimentation et une malnutrition persistantes</a:t>
            </a:r>
          </a:p>
          <a:p>
            <a:pPr algn="l" defTabSz="457200">
              <a:defRPr b="1" sz="6000">
                <a:solidFill>
                  <a:srgbClr val="000000"/>
                </a:solidFill>
                <a:latin typeface="Times New Roman"/>
                <a:ea typeface="Times New Roman"/>
                <a:cs typeface="Times New Roman"/>
                <a:sym typeface="Times New Roman"/>
              </a:defRPr>
            </a:pP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Un monde autosuffisant </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La persistance de la sous-alimentation et de la malnutrition</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Un marché de l’alimentation mondialisé et inégalitaire</a:t>
            </a:r>
          </a:p>
          <a:p>
            <a:pPr algn="l" defTabSz="457200">
              <a:defRPr b="1" sz="6000">
                <a:solidFill>
                  <a:srgbClr val="000000"/>
                </a:solidFill>
                <a:latin typeface="Times New Roman"/>
                <a:ea typeface="Times New Roman"/>
                <a:cs typeface="Times New Roman"/>
                <a:sym typeface="Times New Roman"/>
              </a:defRPr>
            </a:pPr>
            <a:endParaRPr b="0"/>
          </a:p>
          <a:p>
            <a:pPr algn="l" defTabSz="457200">
              <a:defRPr b="1" sz="1200">
                <a:solidFill>
                  <a:srgbClr val="000000"/>
                </a:solidFill>
                <a:latin typeface="Times New Roman"/>
                <a:ea typeface="Times New Roman"/>
                <a:cs typeface="Times New Roman"/>
                <a:sym typeface="Times New Roman"/>
              </a:defRPr>
            </a:pPr>
            <a:endParaRPr b="0"/>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tretch>
            <a:fillRect/>
          </a:stretch>
        </p:blipFill>
        <p:spPr>
          <a:xfrm>
            <a:off x="2720268" y="553378"/>
            <a:ext cx="17723430" cy="11797159"/>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tretch>
            <a:fillRect/>
          </a:stretch>
        </p:blipFill>
        <p:spPr>
          <a:xfrm>
            <a:off x="14088240" y="-1"/>
            <a:ext cx="9507883" cy="13716001"/>
          </a:xfrm>
          <a:prstGeom prst="rect">
            <a:avLst/>
          </a:prstGeom>
          <a:ln w="12700">
            <a:miter lim="400000"/>
          </a:ln>
        </p:spPr>
      </p:pic>
      <p:sp>
        <p:nvSpPr>
          <p:cNvPr id="255" name="La croissance démographique mondiale"/>
          <p:cNvSpPr txBox="1"/>
          <p:nvPr/>
        </p:nvSpPr>
        <p:spPr>
          <a:xfrm>
            <a:off x="975976" y="472194"/>
            <a:ext cx="1303407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Roman"/>
                <a:ea typeface="Times Roman"/>
                <a:cs typeface="Times Roman"/>
                <a:sym typeface="Times Roman"/>
              </a:defRPr>
            </a:lvl1pPr>
          </a:lstStyle>
          <a:p>
            <a:pPr/>
            <a:r>
              <a:t>La croissance démographique mondiale</a:t>
            </a:r>
          </a:p>
        </p:txBody>
      </p:sp>
      <p:pic>
        <p:nvPicPr>
          <p:cNvPr id="256" name="Image" descr="Image"/>
          <p:cNvPicPr>
            <a:picLocks noChangeAspect="1"/>
          </p:cNvPicPr>
          <p:nvPr/>
        </p:nvPicPr>
        <p:blipFill>
          <a:blip r:embed="rId3">
            <a:extLst/>
          </a:blip>
          <a:stretch>
            <a:fillRect/>
          </a:stretch>
        </p:blipFill>
        <p:spPr>
          <a:xfrm>
            <a:off x="1539593" y="2437922"/>
            <a:ext cx="10196614" cy="10237183"/>
          </a:xfrm>
          <a:prstGeom prst="rect">
            <a:avLst/>
          </a:prstGeom>
          <a:ln w="12700">
            <a:miter lim="400000"/>
          </a:ln>
        </p:spPr>
      </p:pic>
      <p:sp>
        <p:nvSpPr>
          <p:cNvPr id="257" name="Source  : ONU"/>
          <p:cNvSpPr txBox="1"/>
          <p:nvPr/>
        </p:nvSpPr>
        <p:spPr>
          <a:xfrm>
            <a:off x="4495311" y="12422314"/>
            <a:ext cx="3147666" cy="1273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000000"/>
                </a:solidFill>
                <a:latin typeface="Times New Roman"/>
                <a:ea typeface="Times New Roman"/>
                <a:cs typeface="Times New Roman"/>
                <a:sym typeface="Times New Roman"/>
              </a:defRPr>
            </a:lvl1pPr>
          </a:lstStyle>
          <a:p>
            <a:pPr/>
            <a:r>
              <a:t>Source  : ONU</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2">
            <a:extLst/>
          </a:blip>
          <a:stretch>
            <a:fillRect/>
          </a:stretch>
        </p:blipFill>
        <p:spPr>
          <a:xfrm>
            <a:off x="2857758" y="547099"/>
            <a:ext cx="17970650" cy="12242507"/>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448957" y="572880"/>
            <a:ext cx="24384001" cy="4208407"/>
          </a:xfrm>
          <a:prstGeom prst="rect">
            <a:avLst/>
          </a:prstGeom>
          <a:ln w="12700">
            <a:miter lim="400000"/>
          </a:ln>
        </p:spPr>
      </p:pic>
      <p:pic>
        <p:nvPicPr>
          <p:cNvPr id="262" name="Image" descr="Image"/>
          <p:cNvPicPr>
            <a:picLocks noChangeAspect="1"/>
          </p:cNvPicPr>
          <p:nvPr/>
        </p:nvPicPr>
        <p:blipFill>
          <a:blip r:embed="rId3">
            <a:extLst/>
          </a:blip>
          <a:stretch>
            <a:fillRect/>
          </a:stretch>
        </p:blipFill>
        <p:spPr>
          <a:xfrm>
            <a:off x="830673" y="4644487"/>
            <a:ext cx="18262601" cy="8890001"/>
          </a:xfrm>
          <a:prstGeom prst="rect">
            <a:avLst/>
          </a:prstGeom>
          <a:ln w="12700">
            <a:miter lim="400000"/>
          </a:ln>
        </p:spPr>
      </p:pic>
      <p:sp>
        <p:nvSpPr>
          <p:cNvPr id="263" name="Le Monde, 13 janvier 2021"/>
          <p:cNvSpPr txBox="1"/>
          <p:nvPr/>
        </p:nvSpPr>
        <p:spPr>
          <a:xfrm>
            <a:off x="17502046" y="12020148"/>
            <a:ext cx="643121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500">
                <a:solidFill>
                  <a:srgbClr val="000000"/>
                </a:solidFill>
                <a:latin typeface="Times Roman"/>
                <a:ea typeface="Times Roman"/>
                <a:cs typeface="Times Roman"/>
                <a:sym typeface="Times Roman"/>
              </a:defRPr>
            </a:pPr>
            <a:r>
              <a:rPr i="1"/>
              <a:t>Le Monde</a:t>
            </a:r>
            <a:r>
              <a:t>, 13 janvier 2021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extLst/>
          </a:blip>
          <a:stretch>
            <a:fillRect/>
          </a:stretch>
        </p:blipFill>
        <p:spPr>
          <a:xfrm>
            <a:off x="789015" y="0"/>
            <a:ext cx="8551572" cy="13716001"/>
          </a:xfrm>
          <a:prstGeom prst="rect">
            <a:avLst/>
          </a:prstGeom>
          <a:ln w="12700">
            <a:miter lim="400000"/>
          </a:ln>
        </p:spPr>
      </p:pic>
      <p:pic>
        <p:nvPicPr>
          <p:cNvPr id="266" name="Image" descr="Image"/>
          <p:cNvPicPr>
            <a:picLocks noChangeAspect="1"/>
          </p:cNvPicPr>
          <p:nvPr/>
        </p:nvPicPr>
        <p:blipFill>
          <a:blip r:embed="rId3">
            <a:extLst/>
          </a:blip>
          <a:stretch>
            <a:fillRect/>
          </a:stretch>
        </p:blipFill>
        <p:spPr>
          <a:xfrm>
            <a:off x="11413313" y="183119"/>
            <a:ext cx="11912916" cy="137160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tretch>
            <a:fillRect/>
          </a:stretch>
        </p:blipFill>
        <p:spPr>
          <a:xfrm>
            <a:off x="11600112" y="-263778"/>
            <a:ext cx="11171860" cy="13858425"/>
          </a:xfrm>
          <a:prstGeom prst="rect">
            <a:avLst/>
          </a:prstGeom>
          <a:ln w="12700">
            <a:miter lim="400000"/>
          </a:ln>
        </p:spPr>
      </p:pic>
      <p:sp>
        <p:nvSpPr>
          <p:cNvPr id="269" name="La production agricole dans l’UE"/>
          <p:cNvSpPr txBox="1"/>
          <p:nvPr/>
        </p:nvSpPr>
        <p:spPr>
          <a:xfrm>
            <a:off x="338295" y="656503"/>
            <a:ext cx="11171859" cy="21330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500"/>
              </a:spcBef>
              <a:defRPr b="1" sz="6000">
                <a:solidFill>
                  <a:srgbClr val="000000"/>
                </a:solidFill>
                <a:latin typeface="Times Roman"/>
                <a:ea typeface="Times Roman"/>
                <a:cs typeface="Times Roman"/>
                <a:sym typeface="Times Roman"/>
              </a:defRPr>
            </a:lvl1pPr>
          </a:lstStyle>
          <a:p>
            <a:pPr/>
            <a:r>
              <a:t>La production agricole dans l’UE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 Si l'on reste à limites constantes pour l'UE, le nombre d'agriculteurs et celui d'exploitations ne cessent de baisser, aussi bien entre 1960 et 1990 qu'entre 1990 et nos jours. En 1960, dans les douze pays qui constitueront plus tard la base de l'UE, o"/>
          <p:cNvSpPr txBox="1"/>
          <p:nvPr/>
        </p:nvSpPr>
        <p:spPr>
          <a:xfrm>
            <a:off x="854532" y="1670386"/>
            <a:ext cx="21934691" cy="1172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5000">
                <a:solidFill>
                  <a:srgbClr val="000000"/>
                </a:solidFill>
                <a:latin typeface="Times Roman"/>
                <a:ea typeface="Times Roman"/>
                <a:cs typeface="Times Roman"/>
                <a:sym typeface="Times Roman"/>
              </a:defRPr>
            </a:pPr>
            <a:r>
              <a:t>« Si l'on reste à limites constantes pour l'UE, l</a:t>
            </a:r>
            <a:r>
              <a:rPr b="1"/>
              <a:t>e nombre d'agriculteurs et celui d'exploitations ne cessent de baisser</a:t>
            </a:r>
            <a:r>
              <a:t>, aussi bien entre 1960 et 1990 qu'entre 1990 et nos jours. En 1960, dans les douze pays qui constitueront plus tard la base de l'UE, on compte 20 % d'actifs agricoles ; en 1990, ils sont 8 %. En 1990, les Douze rassemblent 8 millions d'exploitations agricoles ; en 2010, elles sont moins de 5 millions. La hausse des rendements, très rapide dans les trente premières années, n'est pas réellement infléchie ensuite, tandis que celle de la productivité du travail s'accélère. La PAC a fait triompher la grande culture céréalière ou l'élevage intensif basé sur les cultures fourragères et les aliments d'origine industrielle, et les mesures prises au nom du verdissement n'ont pas, jusqu'à maintenant, remis en cause ces orientations, ni sensiblement fait reculer l'usage des intrants (engrais, pesticides), même si de nombreux produits ont été prohibés. »</a:t>
            </a:r>
          </a:p>
          <a:p>
            <a:pPr algn="just" defTabSz="457200">
              <a:defRPr sz="5000">
                <a:solidFill>
                  <a:srgbClr val="000000"/>
                </a:solidFill>
                <a:latin typeface="Times Roman"/>
                <a:ea typeface="Times Roman"/>
                <a:cs typeface="Times Roman"/>
                <a:sym typeface="Times Roman"/>
              </a:defRPr>
            </a:pPr>
          </a:p>
          <a:p>
            <a:pPr algn="r" defTabSz="457200">
              <a:defRPr i="1" sz="5000">
                <a:solidFill>
                  <a:srgbClr val="000000"/>
                </a:solidFill>
                <a:latin typeface="Times Roman"/>
                <a:ea typeface="Times Roman"/>
                <a:cs typeface="Times Roman"/>
                <a:sym typeface="Times Roman"/>
              </a:defRPr>
            </a:pPr>
            <a:r>
              <a:rPr i="0"/>
              <a:t>B. Elissalde (dir.), </a:t>
            </a:r>
            <a:r>
              <a:t>Géopolitique de l'Europe</a:t>
            </a:r>
            <a:r>
              <a:rPr i="0"/>
              <a:t>, Nathan, 2017. </a:t>
            </a:r>
            <a:endParaRPr i="0"/>
          </a:p>
        </p:txBody>
      </p:sp>
      <p:sp>
        <p:nvSpPr>
          <p:cNvPr id="272" name="La PAC a forgé un modèle agricole européen productiviste"/>
          <p:cNvSpPr txBox="1"/>
          <p:nvPr/>
        </p:nvSpPr>
        <p:spPr>
          <a:xfrm>
            <a:off x="3105195" y="443104"/>
            <a:ext cx="15953024"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Roman"/>
                <a:ea typeface="Times Roman"/>
                <a:cs typeface="Times Roman"/>
                <a:sym typeface="Times Roman"/>
              </a:defRPr>
            </a:lvl1pPr>
          </a:lstStyle>
          <a:p>
            <a:pPr/>
            <a:r>
              <a:t>La PAC a forgé un modèle agricole européen productiviste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age" descr="Image"/>
          <p:cNvPicPr>
            <a:picLocks noChangeAspect="1"/>
          </p:cNvPicPr>
          <p:nvPr/>
        </p:nvPicPr>
        <p:blipFill>
          <a:blip r:embed="rId2">
            <a:extLst/>
          </a:blip>
          <a:stretch>
            <a:fillRect/>
          </a:stretch>
        </p:blipFill>
        <p:spPr>
          <a:xfrm>
            <a:off x="6456661" y="4380131"/>
            <a:ext cx="8490377" cy="7942611"/>
          </a:xfrm>
          <a:prstGeom prst="rect">
            <a:avLst/>
          </a:prstGeom>
          <a:ln w="12700">
            <a:miter lim="400000"/>
          </a:ln>
        </p:spPr>
      </p:pic>
      <p:sp>
        <p:nvSpPr>
          <p:cNvPr id="159" name="« Le développement durable est un développement qui répond aux besoins du présent sans compromettre la capacité des générations futures à répondre à leurs propres besoins. » Rapport Brundtland, 1987."/>
          <p:cNvSpPr txBox="1"/>
          <p:nvPr/>
        </p:nvSpPr>
        <p:spPr>
          <a:xfrm>
            <a:off x="1033902" y="872561"/>
            <a:ext cx="21961064" cy="3272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5500">
                <a:solidFill>
                  <a:srgbClr val="000000"/>
                </a:solidFill>
                <a:latin typeface="Times New Roman"/>
                <a:ea typeface="Times New Roman"/>
                <a:cs typeface="Times New Roman"/>
                <a:sym typeface="Times New Roman"/>
              </a:defRPr>
            </a:pPr>
            <a:r>
              <a:t>« Le développement durable est un développement qui répond aux besoins du présent sans compromettre la capacité des générations futures à répondre à leurs propres besoins</a:t>
            </a:r>
            <a:r>
              <a:rPr b="0" i="0"/>
              <a:t>. » Rapport Brundtland, 1987.</a:t>
            </a:r>
            <a:endParaRPr b="0" i="0"/>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FRANCE…"/>
          <p:cNvSpPr txBox="1"/>
          <p:nvPr/>
        </p:nvSpPr>
        <p:spPr>
          <a:xfrm>
            <a:off x="394019" y="1107669"/>
            <a:ext cx="5801095" cy="9958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400"/>
              </a:spcBef>
              <a:defRPr b="1" sz="6000">
                <a:solidFill>
                  <a:srgbClr val="000000"/>
                </a:solidFill>
                <a:latin typeface="Times Roman"/>
                <a:ea typeface="Times Roman"/>
                <a:cs typeface="Times Roman"/>
                <a:sym typeface="Times Roman"/>
              </a:defRPr>
            </a:pPr>
            <a:r>
              <a:t>FRANCE</a:t>
            </a:r>
          </a:p>
          <a:p>
            <a:pPr algn="l" defTabSz="457200">
              <a:spcBef>
                <a:spcPts val="1400"/>
              </a:spcBef>
              <a:defRPr b="1" sz="6000">
                <a:solidFill>
                  <a:srgbClr val="000000"/>
                </a:solidFill>
                <a:latin typeface="Times Roman"/>
                <a:ea typeface="Times Roman"/>
                <a:cs typeface="Times Roman"/>
                <a:sym typeface="Times Roman"/>
              </a:defRPr>
            </a:pPr>
            <a:r>
              <a:t>Part des agriculteurs exploitants dans l’emploi total entre 1982 et 2019.</a:t>
            </a:r>
          </a:p>
          <a:p>
            <a:pPr algn="l" defTabSz="457200">
              <a:spcBef>
                <a:spcPts val="1400"/>
              </a:spcBef>
              <a:defRPr b="1" sz="6000">
                <a:solidFill>
                  <a:srgbClr val="000000"/>
                </a:solidFill>
                <a:latin typeface="Times Roman"/>
                <a:ea typeface="Times Roman"/>
                <a:cs typeface="Times Roman"/>
                <a:sym typeface="Times Roman"/>
              </a:defRPr>
            </a:pPr>
          </a:p>
          <a:p>
            <a:pPr algn="l" defTabSz="457200">
              <a:spcBef>
                <a:spcPts val="1400"/>
              </a:spcBef>
              <a:defRPr sz="6000">
                <a:solidFill>
                  <a:srgbClr val="000000"/>
                </a:solidFill>
                <a:latin typeface="Times Roman"/>
                <a:ea typeface="Times Roman"/>
                <a:cs typeface="Times Roman"/>
                <a:sym typeface="Times Roman"/>
              </a:defRPr>
            </a:pPr>
            <a:r>
              <a:t>Source : Insee</a:t>
            </a:r>
          </a:p>
        </p:txBody>
      </p:sp>
      <p:pic>
        <p:nvPicPr>
          <p:cNvPr id="275" name="Image" descr="Image"/>
          <p:cNvPicPr>
            <a:picLocks noChangeAspect="1"/>
          </p:cNvPicPr>
          <p:nvPr/>
        </p:nvPicPr>
        <p:blipFill>
          <a:blip r:embed="rId2">
            <a:extLst/>
          </a:blip>
          <a:stretch>
            <a:fillRect/>
          </a:stretch>
        </p:blipFill>
        <p:spPr>
          <a:xfrm>
            <a:off x="6762140" y="-1"/>
            <a:ext cx="16359449" cy="137160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a:extLst/>
          </a:blip>
          <a:stretch>
            <a:fillRect/>
          </a:stretch>
        </p:blipFill>
        <p:spPr>
          <a:xfrm>
            <a:off x="4238652" y="702607"/>
            <a:ext cx="15521290" cy="12310786"/>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2781140" y="702167"/>
            <a:ext cx="18447279" cy="12066736"/>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1880202" y="2090303"/>
            <a:ext cx="19155012" cy="10938386"/>
          </a:xfrm>
          <a:prstGeom prst="rect">
            <a:avLst/>
          </a:prstGeom>
          <a:ln w="12700">
            <a:miter lim="400000"/>
          </a:ln>
        </p:spPr>
      </p:pic>
      <p:sp>
        <p:nvSpPr>
          <p:cNvPr id="282" name="La révolution verte en Inde dans les années 1960"/>
          <p:cNvSpPr txBox="1"/>
          <p:nvPr/>
        </p:nvSpPr>
        <p:spPr>
          <a:xfrm>
            <a:off x="1875314" y="237638"/>
            <a:ext cx="15862549"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La révolution verte en Inde dans les années 1960</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extLst/>
          </a:blip>
          <a:stretch>
            <a:fillRect/>
          </a:stretch>
        </p:blipFill>
        <p:spPr>
          <a:xfrm>
            <a:off x="5684222" y="709133"/>
            <a:ext cx="17225534" cy="12482271"/>
          </a:xfrm>
          <a:prstGeom prst="rect">
            <a:avLst/>
          </a:prstGeom>
          <a:ln w="12700">
            <a:miter lim="400000"/>
          </a:ln>
        </p:spPr>
      </p:pic>
      <p:sp>
        <p:nvSpPr>
          <p:cNvPr id="285" name="Inde…"/>
          <p:cNvSpPr txBox="1"/>
          <p:nvPr/>
        </p:nvSpPr>
        <p:spPr>
          <a:xfrm>
            <a:off x="874921" y="710702"/>
            <a:ext cx="4290790" cy="2698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Inde</a:t>
            </a:r>
          </a:p>
          <a:p>
            <a:pPr algn="l" defTabSz="457200">
              <a:defRPr sz="6000">
                <a:solidFill>
                  <a:srgbClr val="000000"/>
                </a:solidFill>
                <a:latin typeface="Times New Roman"/>
                <a:ea typeface="Times New Roman"/>
                <a:cs typeface="Times New Roman"/>
                <a:sym typeface="Times New Roman"/>
              </a:defRPr>
            </a:pPr>
            <a:r>
              <a:rPr u="sng"/>
              <a:t>Source</a:t>
            </a:r>
            <a:r>
              <a:t> : FAO</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2">
            <a:extLst/>
          </a:blip>
          <a:stretch>
            <a:fillRect/>
          </a:stretch>
        </p:blipFill>
        <p:spPr>
          <a:xfrm>
            <a:off x="9145512" y="194190"/>
            <a:ext cx="12839297" cy="14019922"/>
          </a:xfrm>
          <a:prstGeom prst="rect">
            <a:avLst/>
          </a:prstGeom>
          <a:ln w="12700">
            <a:miter lim="400000"/>
          </a:ln>
        </p:spPr>
      </p:pic>
      <p:sp>
        <p:nvSpPr>
          <p:cNvPr id="288" name="L’extension de l’irrigation en Inde."/>
          <p:cNvSpPr txBox="1"/>
          <p:nvPr/>
        </p:nvSpPr>
        <p:spPr>
          <a:xfrm>
            <a:off x="529956" y="1465163"/>
            <a:ext cx="7620471" cy="2472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500">
                <a:solidFill>
                  <a:srgbClr val="000000"/>
                </a:solidFill>
                <a:latin typeface="Times New Roman"/>
                <a:ea typeface="Times New Roman"/>
                <a:cs typeface="Times New Roman"/>
                <a:sym typeface="Times New Roman"/>
              </a:defRPr>
            </a:lvl1pPr>
          </a:lstStyle>
          <a:p>
            <a:pPr/>
            <a:r>
              <a:t>L’extension de l’irrigation en Inde.</a:t>
            </a:r>
            <a:endParaRPr b="0"/>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3247710" y="1864222"/>
            <a:ext cx="17085623" cy="11361939"/>
          </a:xfrm>
          <a:prstGeom prst="rect">
            <a:avLst/>
          </a:prstGeom>
          <a:ln w="12700">
            <a:miter lim="400000"/>
          </a:ln>
        </p:spPr>
      </p:pic>
      <p:sp>
        <p:nvSpPr>
          <p:cNvPr id="291" name="Production agricole chinoise de céréales : blé, maïs et riz.…"/>
          <p:cNvSpPr txBox="1"/>
          <p:nvPr/>
        </p:nvSpPr>
        <p:spPr>
          <a:xfrm>
            <a:off x="3364595" y="90"/>
            <a:ext cx="15533204" cy="165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000">
                <a:solidFill>
                  <a:srgbClr val="000000"/>
                </a:solidFill>
                <a:latin typeface="Times Roman"/>
                <a:ea typeface="Times Roman"/>
                <a:cs typeface="Times Roman"/>
                <a:sym typeface="Times Roman"/>
              </a:defRPr>
            </a:pPr>
            <a:r>
              <a:rPr b="1"/>
              <a:t>Production agricole chinoise de céréales : blé, maïs et riz</a:t>
            </a:r>
            <a:r>
              <a:t>.</a:t>
            </a:r>
          </a:p>
          <a:p>
            <a:pPr algn="l" defTabSz="457200">
              <a:defRPr sz="5000">
                <a:solidFill>
                  <a:srgbClr val="000000"/>
                </a:solidFill>
                <a:latin typeface="Times Roman"/>
                <a:ea typeface="Times Roman"/>
                <a:cs typeface="Times Roman"/>
                <a:sym typeface="Times Roman"/>
              </a:defRPr>
            </a:pPr>
            <a:r>
              <a:t>Source : FAO.</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2">
            <a:extLst/>
          </a:blip>
          <a:stretch>
            <a:fillRect/>
          </a:stretch>
        </p:blipFill>
        <p:spPr>
          <a:xfrm>
            <a:off x="4711697" y="437407"/>
            <a:ext cx="14609286" cy="12539637"/>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tretch>
            <a:fillRect/>
          </a:stretch>
        </p:blipFill>
        <p:spPr>
          <a:xfrm>
            <a:off x="2768600" y="-132656"/>
            <a:ext cx="18846800" cy="12522201"/>
          </a:xfrm>
          <a:prstGeom prst="rect">
            <a:avLst/>
          </a:prstGeom>
          <a:ln w="12700">
            <a:miter lim="400000"/>
          </a:ln>
        </p:spPr>
      </p:pic>
      <p:pic>
        <p:nvPicPr>
          <p:cNvPr id="296" name="Image" descr="Image"/>
          <p:cNvPicPr>
            <a:picLocks noChangeAspect="1"/>
          </p:cNvPicPr>
          <p:nvPr/>
        </p:nvPicPr>
        <p:blipFill>
          <a:blip r:embed="rId3">
            <a:extLst/>
          </a:blip>
          <a:stretch>
            <a:fillRect/>
          </a:stretch>
        </p:blipFill>
        <p:spPr>
          <a:xfrm>
            <a:off x="896687" y="12016626"/>
            <a:ext cx="13360401" cy="177800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nvPicPr>
        <p:blipFill>
          <a:blip r:embed="rId2">
            <a:extLst/>
          </a:blip>
          <a:stretch>
            <a:fillRect/>
          </a:stretch>
        </p:blipFill>
        <p:spPr>
          <a:xfrm>
            <a:off x="2369843" y="117222"/>
            <a:ext cx="18465801" cy="12471401"/>
          </a:xfrm>
          <a:prstGeom prst="rect">
            <a:avLst/>
          </a:prstGeom>
          <a:ln w="12700">
            <a:miter lim="400000"/>
          </a:ln>
        </p:spPr>
      </p:pic>
      <p:pic>
        <p:nvPicPr>
          <p:cNvPr id="299" name="Image" descr="Image"/>
          <p:cNvPicPr>
            <a:picLocks noChangeAspect="1"/>
          </p:cNvPicPr>
          <p:nvPr/>
        </p:nvPicPr>
        <p:blipFill>
          <a:blip r:embed="rId3">
            <a:extLst/>
          </a:blip>
          <a:stretch>
            <a:fillRect/>
          </a:stretch>
        </p:blipFill>
        <p:spPr>
          <a:xfrm>
            <a:off x="-394066" y="11876327"/>
            <a:ext cx="13360401" cy="17780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I. Genèse et enjeux du développement durable…"/>
          <p:cNvSpPr txBox="1"/>
          <p:nvPr/>
        </p:nvSpPr>
        <p:spPr>
          <a:xfrm>
            <a:off x="1529050" y="1127435"/>
            <a:ext cx="17384688" cy="11461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6000">
                <a:solidFill>
                  <a:srgbClr val="000000"/>
                </a:solidFill>
                <a:latin typeface="Times New Roman"/>
                <a:ea typeface="Times New Roman"/>
                <a:cs typeface="Times New Roman"/>
                <a:sym typeface="Times New Roman"/>
              </a:defRPr>
            </a:pPr>
          </a:p>
          <a:p>
            <a:pPr marL="457200" indent="-228600" algn="l" defTabSz="457200">
              <a:defRPr b="1" sz="6000">
                <a:solidFill>
                  <a:srgbClr val="000000"/>
                </a:solidFill>
                <a:latin typeface="Times New Roman"/>
                <a:ea typeface="Times New Roman"/>
                <a:cs typeface="Times New Roman"/>
                <a:sym typeface="Times New Roman"/>
              </a:defRPr>
            </a:pPr>
            <a:r>
              <a:t>I. Genèse et enjeux du développement durable</a:t>
            </a:r>
            <a:endParaRPr b="0"/>
          </a:p>
          <a:p>
            <a:pPr algn="l" defTabSz="457200">
              <a:defRPr sz="6000">
                <a:solidFill>
                  <a:srgbClr val="000000"/>
                </a:solidFill>
                <a:latin typeface="Times New Roman"/>
                <a:ea typeface="Times New Roman"/>
                <a:cs typeface="Times New Roman"/>
                <a:sym typeface="Times New Roman"/>
              </a:defRPr>
            </a:pPr>
          </a:p>
          <a:p>
            <a:pPr algn="l" defTabSz="457200">
              <a:defRPr b="1" sz="6000">
                <a:solidFill>
                  <a:srgbClr val="000000"/>
                </a:solidFill>
                <a:latin typeface="Times New Roman"/>
                <a:ea typeface="Times New Roman"/>
                <a:cs typeface="Times New Roman"/>
                <a:sym typeface="Times New Roman"/>
              </a:defRPr>
            </a:pPr>
            <a:r>
              <a:t>	A. Les notions de croissance et de développement</a:t>
            </a:r>
          </a:p>
          <a:p>
            <a:pPr algn="l" defTabSz="457200">
              <a:defRPr b="1" sz="6000">
                <a:solidFill>
                  <a:srgbClr val="000000"/>
                </a:solidFill>
                <a:latin typeface="Times New Roman"/>
                <a:ea typeface="Times New Roman"/>
                <a:cs typeface="Times New Roman"/>
                <a:sym typeface="Times New Roman"/>
              </a:defRPr>
            </a:pPr>
          </a:p>
          <a:p>
            <a:pPr lvl="1" algn="l" defTabSz="457200">
              <a:defRPr b="1" sz="6000">
                <a:solidFill>
                  <a:srgbClr val="000000"/>
                </a:solidFill>
                <a:latin typeface="Times New Roman"/>
                <a:ea typeface="Times New Roman"/>
                <a:cs typeface="Times New Roman"/>
                <a:sym typeface="Times New Roman"/>
              </a:defRPr>
            </a:pPr>
            <a:r>
              <a:t>B. La notion de développement durable</a:t>
            </a:r>
          </a:p>
          <a:p>
            <a:pPr lvl="1" algn="l" defTabSz="457200">
              <a:defRPr b="1" sz="6000">
                <a:solidFill>
                  <a:srgbClr val="000000"/>
                </a:solidFill>
                <a:latin typeface="Times New Roman"/>
                <a:ea typeface="Times New Roman"/>
                <a:cs typeface="Times New Roman"/>
                <a:sym typeface="Times New Roman"/>
              </a:defRPr>
            </a:pPr>
          </a:p>
          <a:p>
            <a:pPr lvl="1" marL="2000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Les prémices : le rapport Meadows (1972)</a:t>
            </a:r>
          </a:p>
          <a:p>
            <a:pPr lvl="1" marL="2000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L’acte de naissance : le rapport Brundtland (1987)</a:t>
            </a:r>
          </a:p>
          <a:p>
            <a:pPr lvl="1" marL="2000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Les limites du développement durable</a:t>
            </a:r>
          </a:p>
          <a:p>
            <a:pPr algn="l" defTabSz="457200">
              <a:defRPr b="1" sz="6000">
                <a:solidFill>
                  <a:srgbClr val="000000"/>
                </a:solidFill>
                <a:latin typeface="Times New Roman"/>
                <a:ea typeface="Times New Roman"/>
                <a:cs typeface="Times New Roman"/>
                <a:sym typeface="Times New Roman"/>
              </a:defRPr>
            </a:pPr>
          </a:p>
          <a:p>
            <a:pPr algn="l" defTabSz="457200">
              <a:defRPr b="1" sz="6000">
                <a:solidFill>
                  <a:srgbClr val="000000"/>
                </a:solidFill>
                <a:latin typeface="Times New Roman"/>
                <a:ea typeface="Times New Roman"/>
                <a:cs typeface="Times New Roman"/>
                <a:sym typeface="Times New Roman"/>
              </a:defRPr>
            </a:pPr>
            <a:endParaRPr b="0"/>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2">
            <a:extLst/>
          </a:blip>
          <a:stretch>
            <a:fillRect/>
          </a:stretch>
        </p:blipFill>
        <p:spPr>
          <a:xfrm>
            <a:off x="6674237" y="673100"/>
            <a:ext cx="18948401" cy="12369800"/>
          </a:xfrm>
          <a:prstGeom prst="rect">
            <a:avLst/>
          </a:prstGeom>
          <a:ln w="12700">
            <a:miter lim="400000"/>
          </a:ln>
        </p:spPr>
      </p:pic>
      <p:sp>
        <p:nvSpPr>
          <p:cNvPr id="302" name="Répartition géographique des personnes sous-alimentées, par régions, en 2019."/>
          <p:cNvSpPr txBox="1"/>
          <p:nvPr/>
        </p:nvSpPr>
        <p:spPr>
          <a:xfrm>
            <a:off x="331194" y="384791"/>
            <a:ext cx="10419360" cy="3574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Répartition géographique des personnes sous-alimentées, par régions, en 2019.</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tretch>
            <a:fillRect/>
          </a:stretch>
        </p:blipFill>
        <p:spPr>
          <a:xfrm>
            <a:off x="3470685" y="2436480"/>
            <a:ext cx="16432570" cy="9853746"/>
          </a:xfrm>
          <a:prstGeom prst="rect">
            <a:avLst/>
          </a:prstGeom>
          <a:ln w="12700">
            <a:miter lim="400000"/>
          </a:ln>
        </p:spPr>
      </p:pic>
      <p:sp>
        <p:nvSpPr>
          <p:cNvPr id="305" name="La crise alimentaire dans les pays du Sahel"/>
          <p:cNvSpPr txBox="1"/>
          <p:nvPr/>
        </p:nvSpPr>
        <p:spPr>
          <a:xfrm>
            <a:off x="4532645" y="300707"/>
            <a:ext cx="14965116" cy="1834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La crise alimentaire dans les pays du Sahel</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extLst/>
          </a:blip>
          <a:stretch>
            <a:fillRect/>
          </a:stretch>
        </p:blipFill>
        <p:spPr>
          <a:xfrm>
            <a:off x="2812547" y="1375395"/>
            <a:ext cx="18758906" cy="572701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2231618" y="812048"/>
            <a:ext cx="19421357" cy="1178876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2">
            <a:extLst/>
          </a:blip>
          <a:stretch>
            <a:fillRect/>
          </a:stretch>
        </p:blipFill>
        <p:spPr>
          <a:xfrm>
            <a:off x="591403" y="0"/>
            <a:ext cx="23201195"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2">
            <a:extLst/>
          </a:blip>
          <a:stretch>
            <a:fillRect/>
          </a:stretch>
        </p:blipFill>
        <p:spPr>
          <a:xfrm>
            <a:off x="2654064" y="471038"/>
            <a:ext cx="18538120" cy="12773924"/>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tretch>
            <a:fillRect/>
          </a:stretch>
        </p:blipFill>
        <p:spPr>
          <a:xfrm>
            <a:off x="3243848" y="-55584"/>
            <a:ext cx="16794026" cy="12975518"/>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2">
            <a:extLst/>
          </a:blip>
          <a:stretch>
            <a:fillRect/>
          </a:stretch>
        </p:blipFill>
        <p:spPr>
          <a:xfrm>
            <a:off x="5020235" y="0"/>
            <a:ext cx="1434353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descr="Image"/>
          <p:cNvPicPr>
            <a:picLocks noChangeAspect="1"/>
          </p:cNvPicPr>
          <p:nvPr/>
        </p:nvPicPr>
        <p:blipFill>
          <a:blip r:embed="rId2">
            <a:extLst/>
          </a:blip>
          <a:stretch>
            <a:fillRect/>
          </a:stretch>
        </p:blipFill>
        <p:spPr>
          <a:xfrm>
            <a:off x="1981200" y="-169894"/>
            <a:ext cx="20421600" cy="11811001"/>
          </a:xfrm>
          <a:prstGeom prst="rect">
            <a:avLst/>
          </a:prstGeom>
          <a:ln w="12700">
            <a:miter lim="400000"/>
          </a:ln>
        </p:spPr>
      </p:pic>
      <p:sp>
        <p:nvSpPr>
          <p:cNvPr id="320" name="Chiffres de 2021"/>
          <p:cNvSpPr txBox="1"/>
          <p:nvPr/>
        </p:nvSpPr>
        <p:spPr>
          <a:xfrm>
            <a:off x="13227648" y="11483284"/>
            <a:ext cx="5457231" cy="1834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Cambria"/>
                <a:ea typeface="Cambria"/>
                <a:cs typeface="Cambria"/>
                <a:sym typeface="Cambria"/>
              </a:defRPr>
            </a:lvl1pPr>
          </a:lstStyle>
          <a:p>
            <a:pPr/>
            <a:r>
              <a:t>Chiffres de 2021</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2">
            <a:extLst/>
          </a:blip>
          <a:stretch>
            <a:fillRect/>
          </a:stretch>
        </p:blipFill>
        <p:spPr>
          <a:xfrm>
            <a:off x="2123986" y="1287181"/>
            <a:ext cx="20136028" cy="12456879"/>
          </a:xfrm>
          <a:prstGeom prst="rect">
            <a:avLst/>
          </a:prstGeom>
          <a:ln w="12700">
            <a:miter lim="400000"/>
          </a:ln>
        </p:spPr>
      </p:pic>
      <p:sp>
        <p:nvSpPr>
          <p:cNvPr id="323" name="Exportations de produits agricoles et alimentaires, 2016"/>
          <p:cNvSpPr txBox="1"/>
          <p:nvPr/>
        </p:nvSpPr>
        <p:spPr>
          <a:xfrm>
            <a:off x="3100610" y="221823"/>
            <a:ext cx="18182780"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Exportations de produits agricoles et alimentaires, 2016</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a:extLst/>
          </a:blip>
          <a:stretch>
            <a:fillRect/>
          </a:stretch>
        </p:blipFill>
        <p:spPr>
          <a:xfrm>
            <a:off x="2149383" y="2023770"/>
            <a:ext cx="7193479" cy="11239811"/>
          </a:xfrm>
          <a:prstGeom prst="rect">
            <a:avLst/>
          </a:prstGeom>
          <a:ln w="12700">
            <a:miter lim="400000"/>
          </a:ln>
        </p:spPr>
      </p:pic>
      <p:pic>
        <p:nvPicPr>
          <p:cNvPr id="164" name="Image" descr="Image"/>
          <p:cNvPicPr>
            <a:picLocks noChangeAspect="1"/>
          </p:cNvPicPr>
          <p:nvPr/>
        </p:nvPicPr>
        <p:blipFill>
          <a:blip r:embed="rId3">
            <a:extLst/>
          </a:blip>
          <a:stretch>
            <a:fillRect/>
          </a:stretch>
        </p:blipFill>
        <p:spPr>
          <a:xfrm>
            <a:off x="10921555" y="4412761"/>
            <a:ext cx="11183809" cy="7528102"/>
          </a:xfrm>
          <a:prstGeom prst="rect">
            <a:avLst/>
          </a:prstGeom>
          <a:ln w="12700">
            <a:miter lim="400000"/>
          </a:ln>
        </p:spPr>
      </p:pic>
      <p:sp>
        <p:nvSpPr>
          <p:cNvPr id="165" name="Walt Whitman ROSTOW (1916 -2003),…"/>
          <p:cNvSpPr txBox="1"/>
          <p:nvPr/>
        </p:nvSpPr>
        <p:spPr>
          <a:xfrm>
            <a:off x="9816077" y="974348"/>
            <a:ext cx="12876592"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Roman"/>
                <a:ea typeface="Times Roman"/>
                <a:cs typeface="Times Roman"/>
                <a:sym typeface="Times Roman"/>
              </a:defRPr>
            </a:pPr>
            <a:r>
              <a:t>Walt Whitman </a:t>
            </a:r>
            <a:r>
              <a:rPr b="1"/>
              <a:t>ROSTOW</a:t>
            </a:r>
            <a:r>
              <a:t> (1916 -2003),</a:t>
            </a:r>
          </a:p>
          <a:p>
            <a:pPr algn="l" defTabSz="457200">
              <a:defRPr sz="5500">
                <a:solidFill>
                  <a:srgbClr val="000000"/>
                </a:solidFill>
                <a:latin typeface="Times Roman"/>
                <a:ea typeface="Times Roman"/>
                <a:cs typeface="Times Roman"/>
                <a:sym typeface="Times Roman"/>
              </a:defRPr>
            </a:pPr>
            <a:r>
              <a:t>économiste et théoricien politique américain.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4470400" y="1736545"/>
            <a:ext cx="15443200" cy="11645901"/>
          </a:xfrm>
          <a:prstGeom prst="rect">
            <a:avLst/>
          </a:prstGeom>
          <a:ln w="12700">
            <a:miter lim="400000"/>
          </a:ln>
        </p:spPr>
      </p:pic>
      <p:sp>
        <p:nvSpPr>
          <p:cNvPr id="326" name="L’Indonésie : les paradoxes d’une puissance agricole émergente"/>
          <p:cNvSpPr txBox="1"/>
          <p:nvPr/>
        </p:nvSpPr>
        <p:spPr>
          <a:xfrm>
            <a:off x="1474982" y="272647"/>
            <a:ext cx="22119283" cy="1834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L’Indonésie : les paradoxes d’une puissance agricole émergente</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1"/>
          </p:cNvPicPr>
          <p:nvPr/>
        </p:nvPicPr>
        <p:blipFill>
          <a:blip r:embed="rId2">
            <a:extLst/>
          </a:blip>
          <a:stretch>
            <a:fillRect/>
          </a:stretch>
        </p:blipFill>
        <p:spPr>
          <a:xfrm>
            <a:off x="2843663" y="183112"/>
            <a:ext cx="18567995" cy="13257896"/>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tretch>
            <a:fillRect/>
          </a:stretch>
        </p:blipFill>
        <p:spPr>
          <a:xfrm>
            <a:off x="5334000" y="0"/>
            <a:ext cx="13716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tretch>
            <a:fillRect/>
          </a:stretch>
        </p:blipFill>
        <p:spPr>
          <a:xfrm>
            <a:off x="5339841" y="28059"/>
            <a:ext cx="10318291" cy="14073003"/>
          </a:xfrm>
          <a:prstGeom prst="rect">
            <a:avLst/>
          </a:prstGeom>
          <a:ln w="12700">
            <a:miter lim="400000"/>
          </a:ln>
        </p:spPr>
      </p:pic>
      <p:pic>
        <p:nvPicPr>
          <p:cNvPr id="333" name="Image" descr="Image"/>
          <p:cNvPicPr>
            <a:picLocks noChangeAspect="1"/>
          </p:cNvPicPr>
          <p:nvPr/>
        </p:nvPicPr>
        <p:blipFill>
          <a:blip r:embed="rId3">
            <a:extLst/>
          </a:blip>
          <a:stretch>
            <a:fillRect/>
          </a:stretch>
        </p:blipFill>
        <p:spPr>
          <a:xfrm>
            <a:off x="16549889" y="-178501"/>
            <a:ext cx="7651467" cy="14073002"/>
          </a:xfrm>
          <a:prstGeom prst="rect">
            <a:avLst/>
          </a:prstGeom>
          <a:ln w="12700">
            <a:miter lim="400000"/>
          </a:ln>
        </p:spPr>
      </p:pic>
      <p:sp>
        <p:nvSpPr>
          <p:cNvPr id="334" name="La déforestation à Bornéo"/>
          <p:cNvSpPr txBox="1"/>
          <p:nvPr/>
        </p:nvSpPr>
        <p:spPr>
          <a:xfrm>
            <a:off x="130671" y="253502"/>
            <a:ext cx="5128860" cy="3612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La déforestation à Bornéo</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1"/>
          </p:cNvPicPr>
          <p:nvPr/>
        </p:nvPicPr>
        <p:blipFill>
          <a:blip r:embed="rId2">
            <a:extLst/>
          </a:blip>
          <a:stretch>
            <a:fillRect/>
          </a:stretch>
        </p:blipFill>
        <p:spPr>
          <a:xfrm>
            <a:off x="8535278" y="-321284"/>
            <a:ext cx="10287788" cy="13909611"/>
          </a:xfrm>
          <a:prstGeom prst="rect">
            <a:avLst/>
          </a:prstGeom>
          <a:ln w="12700">
            <a:miter lim="400000"/>
          </a:ln>
        </p:spPr>
      </p:pic>
      <p:sp>
        <p:nvSpPr>
          <p:cNvPr id="337" name="La filière agroalimentaire, ou agrobusiness"/>
          <p:cNvSpPr txBox="1"/>
          <p:nvPr/>
        </p:nvSpPr>
        <p:spPr>
          <a:xfrm>
            <a:off x="1508720" y="2377040"/>
            <a:ext cx="8562320" cy="3574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La filière agroalimentaire, </a:t>
            </a:r>
            <a:r>
              <a:rPr b="0"/>
              <a:t>ou </a:t>
            </a:r>
            <a:r>
              <a:rPr i="1"/>
              <a:t>agrobusiness</a:t>
            </a:r>
            <a:endParaRPr b="0"/>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 descr="Image"/>
          <p:cNvPicPr>
            <a:picLocks noChangeAspect="1"/>
          </p:cNvPicPr>
          <p:nvPr/>
        </p:nvPicPr>
        <p:blipFill>
          <a:blip r:embed="rId2">
            <a:extLst/>
          </a:blip>
          <a:stretch>
            <a:fillRect/>
          </a:stretch>
        </p:blipFill>
        <p:spPr>
          <a:xfrm>
            <a:off x="3188765" y="33093"/>
            <a:ext cx="17916679" cy="13581747"/>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768781" y="1748814"/>
            <a:ext cx="22453601" cy="12014201"/>
          </a:xfrm>
          <a:prstGeom prst="rect">
            <a:avLst/>
          </a:prstGeom>
          <a:ln w="12700">
            <a:miter lim="400000"/>
          </a:ln>
        </p:spPr>
      </p:pic>
      <p:sp>
        <p:nvSpPr>
          <p:cNvPr id="342" name="Le poids marginal de la rémunération des producteurs dans l'agroalimentaire (% du prix final de vente en supermarché payé par le consommateur)."/>
          <p:cNvSpPr txBox="1"/>
          <p:nvPr/>
        </p:nvSpPr>
        <p:spPr>
          <a:xfrm>
            <a:off x="1352799" y="24679"/>
            <a:ext cx="22730119" cy="2472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5500">
                <a:solidFill>
                  <a:srgbClr val="000000"/>
                </a:solidFill>
                <a:latin typeface="Times New Roman"/>
                <a:ea typeface="Times New Roman"/>
                <a:cs typeface="Times New Roman"/>
                <a:sym typeface="Times New Roman"/>
              </a:defRPr>
            </a:lvl1pPr>
          </a:lstStyle>
          <a:p>
            <a:pPr/>
            <a:r>
              <a:t>Le poids marginal de la rémunération des producteurs dans l'agroalimentaire (% du prix final de vente en supermarché payé par le consommateur).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B. La dimension géopolitique de l’alimentation…"/>
          <p:cNvSpPr txBox="1"/>
          <p:nvPr/>
        </p:nvSpPr>
        <p:spPr>
          <a:xfrm>
            <a:off x="1883632" y="1578475"/>
            <a:ext cx="18241106" cy="7079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B. La dimension géopolitique de l’alimentation</a:t>
            </a:r>
          </a:p>
          <a:p>
            <a:pPr algn="l" defTabSz="457200">
              <a:defRPr b="1" sz="6000">
                <a:solidFill>
                  <a:srgbClr val="000000"/>
                </a:solidFill>
                <a:latin typeface="Times New Roman"/>
                <a:ea typeface="Times New Roman"/>
                <a:cs typeface="Times New Roman"/>
                <a:sym typeface="Times New Roman"/>
              </a:defRPr>
            </a:pP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2008, les émeutes de la faim</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 Yémen depuis 2015 : la « stratégie de la famine »</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La guerre menée par la Russie en Ukraine (2022) et ses répercussions sur l’alimentation</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 </a:t>
            </a:r>
            <a:r>
              <a:rPr i="1"/>
              <a:t>land grabbing</a:t>
            </a:r>
            <a:r>
              <a:t> : les terres agricoles convoitées et objets de rivalités.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4414777" y="850414"/>
            <a:ext cx="7254965" cy="11024701"/>
          </a:xfrm>
          <a:prstGeom prst="rect">
            <a:avLst/>
          </a:prstGeom>
          <a:ln w="12700">
            <a:miter lim="400000"/>
          </a:ln>
        </p:spPr>
      </p:pic>
      <p:sp>
        <p:nvSpPr>
          <p:cNvPr id="347" name="2008, réed. 2018"/>
          <p:cNvSpPr txBox="1"/>
          <p:nvPr/>
        </p:nvSpPr>
        <p:spPr>
          <a:xfrm>
            <a:off x="13055232" y="10791386"/>
            <a:ext cx="3528418" cy="1273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000000"/>
                </a:solidFill>
                <a:latin typeface="Times New Roman"/>
                <a:ea typeface="Times New Roman"/>
                <a:cs typeface="Times New Roman"/>
                <a:sym typeface="Times New Roman"/>
              </a:defRPr>
            </a:lvl1pPr>
          </a:lstStyle>
          <a:p>
            <a:pPr/>
            <a:r>
              <a:t>2008, réed. 2018</a:t>
            </a:r>
          </a:p>
        </p:txBody>
      </p:sp>
      <p:sp>
        <p:nvSpPr>
          <p:cNvPr id="348" name="Gilles FUMEY"/>
          <p:cNvSpPr txBox="1"/>
          <p:nvPr/>
        </p:nvSpPr>
        <p:spPr>
          <a:xfrm>
            <a:off x="13755241" y="1036613"/>
            <a:ext cx="512311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 Gilles FUMEY</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381000" y="468745"/>
            <a:ext cx="23622000" cy="3911601"/>
          </a:xfrm>
          <a:prstGeom prst="rect">
            <a:avLst/>
          </a:prstGeom>
          <a:ln w="12700">
            <a:miter lim="400000"/>
          </a:ln>
        </p:spPr>
      </p:pic>
      <p:pic>
        <p:nvPicPr>
          <p:cNvPr id="351" name="Image" descr="Image"/>
          <p:cNvPicPr>
            <a:picLocks noChangeAspect="1"/>
          </p:cNvPicPr>
          <p:nvPr/>
        </p:nvPicPr>
        <p:blipFill>
          <a:blip r:embed="rId3">
            <a:extLst/>
          </a:blip>
          <a:stretch>
            <a:fillRect/>
          </a:stretch>
        </p:blipFill>
        <p:spPr>
          <a:xfrm>
            <a:off x="468555" y="4559300"/>
            <a:ext cx="18313401" cy="4597400"/>
          </a:xfrm>
          <a:prstGeom prst="rect">
            <a:avLst/>
          </a:prstGeom>
          <a:ln w="12700">
            <a:miter lim="400000"/>
          </a:ln>
        </p:spPr>
      </p:pic>
      <p:sp>
        <p:nvSpPr>
          <p:cNvPr id="352" name="Le Monde, octobre 2020"/>
          <p:cNvSpPr txBox="1"/>
          <p:nvPr/>
        </p:nvSpPr>
        <p:spPr>
          <a:xfrm>
            <a:off x="16570115" y="11521664"/>
            <a:ext cx="6942412" cy="1672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5500">
                <a:solidFill>
                  <a:srgbClr val="000000"/>
                </a:solidFill>
                <a:latin typeface="Times New Roman"/>
                <a:ea typeface="Times New Roman"/>
                <a:cs typeface="Times New Roman"/>
                <a:sym typeface="Times New Roman"/>
              </a:defRPr>
            </a:pPr>
            <a:r>
              <a:t>Le Monde, </a:t>
            </a:r>
            <a:r>
              <a:rPr i="0"/>
              <a:t>octobre 2020</a:t>
            </a:r>
            <a:endParaRPr i="0"/>
          </a:p>
        </p:txBody>
      </p:sp>
      <p:pic>
        <p:nvPicPr>
          <p:cNvPr id="353" name="Image" descr="Image"/>
          <p:cNvPicPr>
            <a:picLocks noChangeAspect="1"/>
          </p:cNvPicPr>
          <p:nvPr/>
        </p:nvPicPr>
        <p:blipFill>
          <a:blip r:embed="rId4">
            <a:extLst/>
          </a:blip>
          <a:stretch>
            <a:fillRect/>
          </a:stretch>
        </p:blipFill>
        <p:spPr>
          <a:xfrm>
            <a:off x="5836446" y="9859023"/>
            <a:ext cx="6012555" cy="303322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7" name="Ligne"/>
          <p:cNvSpPr/>
          <p:nvPr/>
        </p:nvSpPr>
        <p:spPr>
          <a:xfrm flipV="1">
            <a:off x="4375150" y="5426075"/>
            <a:ext cx="1" cy="6991350"/>
          </a:xfrm>
          <a:prstGeom prst="line">
            <a:avLst/>
          </a:prstGeom>
          <a:ln w="101600">
            <a:solidFill>
              <a:srgbClr val="000000"/>
            </a:solidFill>
            <a:tailEnd type="triangle"/>
          </a:ln>
          <a:effectLst>
            <a:outerShdw sx="100000" sy="100000" kx="0" ky="0" algn="b" rotWithShape="0" blurRad="76200" dist="38100" dir="5400000">
              <a:srgbClr val="000000">
                <a:alpha val="37998"/>
              </a:srgbClr>
            </a:outerShdw>
          </a:effectLst>
        </p:spPr>
        <p:txBody>
          <a:bodyPr tIns="91439" bIns="91439"/>
          <a:lstStyle/>
          <a:p>
            <a:pPr algn="l" defTabSz="914400">
              <a:defRPr sz="4800">
                <a:solidFill>
                  <a:srgbClr val="000000"/>
                </a:solidFill>
                <a:latin typeface="Calibri"/>
                <a:ea typeface="Calibri"/>
                <a:cs typeface="Calibri"/>
                <a:sym typeface="Calibri"/>
              </a:defRPr>
            </a:pPr>
          </a:p>
        </p:txBody>
      </p:sp>
      <p:sp>
        <p:nvSpPr>
          <p:cNvPr id="168" name="Niveau de développement"/>
          <p:cNvSpPr txBox="1"/>
          <p:nvPr/>
        </p:nvSpPr>
        <p:spPr>
          <a:xfrm>
            <a:off x="2815200" y="3867502"/>
            <a:ext cx="3681096" cy="12347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Arial"/>
                <a:ea typeface="Arial"/>
                <a:cs typeface="Arial"/>
                <a:sym typeface="Arial"/>
              </a:defRPr>
            </a:lvl1pPr>
          </a:lstStyle>
          <a:p>
            <a:pPr/>
            <a:r>
              <a:t>Niveau de développement</a:t>
            </a:r>
          </a:p>
        </p:txBody>
      </p:sp>
      <p:sp>
        <p:nvSpPr>
          <p:cNvPr id="169" name="Ligne"/>
          <p:cNvSpPr/>
          <p:nvPr/>
        </p:nvSpPr>
        <p:spPr>
          <a:xfrm>
            <a:off x="4375150" y="12417425"/>
            <a:ext cx="15220950" cy="0"/>
          </a:xfrm>
          <a:prstGeom prst="line">
            <a:avLst/>
          </a:prstGeom>
          <a:ln w="101600">
            <a:solidFill>
              <a:srgbClr val="000000"/>
            </a:solidFill>
            <a:tailEnd type="triangle"/>
          </a:ln>
          <a:effectLst>
            <a:outerShdw sx="100000" sy="100000" kx="0" ky="0" algn="b" rotWithShape="0" blurRad="76200" dist="38100" dir="5400000">
              <a:srgbClr val="000000">
                <a:alpha val="37998"/>
              </a:srgbClr>
            </a:outerShdw>
          </a:effectLst>
        </p:spPr>
        <p:txBody>
          <a:bodyPr tIns="91439" bIns="91439"/>
          <a:lstStyle/>
          <a:p>
            <a:pPr algn="l" defTabSz="914400">
              <a:defRPr sz="4800">
                <a:solidFill>
                  <a:srgbClr val="000000"/>
                </a:solidFill>
                <a:latin typeface="Calibri"/>
                <a:ea typeface="Calibri"/>
                <a:cs typeface="Calibri"/>
                <a:sym typeface="Calibri"/>
              </a:defRPr>
            </a:pPr>
          </a:p>
        </p:txBody>
      </p:sp>
      <p:sp>
        <p:nvSpPr>
          <p:cNvPr id="170" name="Ligne"/>
          <p:cNvSpPr/>
          <p:nvPr/>
        </p:nvSpPr>
        <p:spPr>
          <a:xfrm flipV="1">
            <a:off x="4375150" y="4806949"/>
            <a:ext cx="14690726" cy="7610477"/>
          </a:xfrm>
          <a:prstGeom prst="line">
            <a:avLst/>
          </a:prstGeom>
          <a:ln w="101600">
            <a:solidFill>
              <a:srgbClr val="000000"/>
            </a:solidFill>
            <a:tailEnd type="triangle"/>
          </a:ln>
          <a:effectLst>
            <a:outerShdw sx="100000" sy="100000" kx="0" ky="0" algn="b" rotWithShape="0" blurRad="76200" dist="38100" dir="5400000">
              <a:srgbClr val="000000">
                <a:alpha val="37998"/>
              </a:srgbClr>
            </a:outerShdw>
          </a:effectLst>
        </p:spPr>
        <p:txBody>
          <a:bodyPr tIns="91439" bIns="91439"/>
          <a:lstStyle/>
          <a:p>
            <a:pPr algn="l" defTabSz="914400">
              <a:defRPr sz="4800">
                <a:solidFill>
                  <a:srgbClr val="000000"/>
                </a:solidFill>
                <a:latin typeface="Calibri"/>
                <a:ea typeface="Calibri"/>
                <a:cs typeface="Calibri"/>
                <a:sym typeface="Calibri"/>
              </a:defRPr>
            </a:pPr>
          </a:p>
        </p:txBody>
      </p:sp>
      <p:sp>
        <p:nvSpPr>
          <p:cNvPr id="171" name="Etape 1 : la société traditionnelle"/>
          <p:cNvSpPr txBox="1"/>
          <p:nvPr/>
        </p:nvSpPr>
        <p:spPr>
          <a:xfrm>
            <a:off x="4571365" y="10125075"/>
            <a:ext cx="3001646" cy="10718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2800" u="sng">
                <a:solidFill>
                  <a:srgbClr val="000000"/>
                </a:solidFill>
                <a:latin typeface="Calibri"/>
                <a:ea typeface="Calibri"/>
                <a:cs typeface="Calibri"/>
                <a:sym typeface="Calibri"/>
              </a:defRPr>
            </a:pPr>
            <a:r>
              <a:t>Etape 1</a:t>
            </a:r>
            <a:r>
              <a:rPr u="none"/>
              <a:t> : la société traditionnelle</a:t>
            </a:r>
          </a:p>
        </p:txBody>
      </p:sp>
      <p:sp>
        <p:nvSpPr>
          <p:cNvPr id="172" name="Etape 2 : la transition, conditions préalables au décollage"/>
          <p:cNvSpPr txBox="1"/>
          <p:nvPr/>
        </p:nvSpPr>
        <p:spPr>
          <a:xfrm>
            <a:off x="6650990" y="8397875"/>
            <a:ext cx="3887471" cy="15163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2800" u="sng">
                <a:solidFill>
                  <a:srgbClr val="000000"/>
                </a:solidFill>
                <a:latin typeface="Calibri"/>
                <a:ea typeface="Calibri"/>
                <a:cs typeface="Calibri"/>
                <a:sym typeface="Calibri"/>
              </a:defRPr>
            </a:pPr>
            <a:r>
              <a:t>Etape 2</a:t>
            </a:r>
            <a:r>
              <a:rPr u="none"/>
              <a:t> : la transition, conditions préalables au décollage</a:t>
            </a:r>
          </a:p>
        </p:txBody>
      </p:sp>
      <p:sp>
        <p:nvSpPr>
          <p:cNvPr id="173" name="Etape 3 : Le décollage : « take off »"/>
          <p:cNvSpPr txBox="1"/>
          <p:nvPr/>
        </p:nvSpPr>
        <p:spPr>
          <a:xfrm>
            <a:off x="10153015" y="7131050"/>
            <a:ext cx="3001646" cy="15163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2800" u="sng">
                <a:solidFill>
                  <a:srgbClr val="000000"/>
                </a:solidFill>
                <a:latin typeface="Calibri"/>
                <a:ea typeface="Calibri"/>
                <a:cs typeface="Calibri"/>
                <a:sym typeface="Calibri"/>
              </a:defRPr>
            </a:pPr>
            <a:r>
              <a:t>Etape 3</a:t>
            </a:r>
            <a:r>
              <a:rPr u="none"/>
              <a:t> : Le décollage : « take off »</a:t>
            </a:r>
          </a:p>
        </p:txBody>
      </p:sp>
      <p:sp>
        <p:nvSpPr>
          <p:cNvPr id="174" name="Etape 4 : La marche vers la maturité"/>
          <p:cNvSpPr txBox="1"/>
          <p:nvPr/>
        </p:nvSpPr>
        <p:spPr>
          <a:xfrm>
            <a:off x="12953365" y="5705475"/>
            <a:ext cx="3004821" cy="15163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2800" u="sng">
                <a:solidFill>
                  <a:srgbClr val="000000"/>
                </a:solidFill>
                <a:latin typeface="Calibri"/>
                <a:ea typeface="Calibri"/>
                <a:cs typeface="Calibri"/>
                <a:sym typeface="Calibri"/>
              </a:defRPr>
            </a:pPr>
            <a:r>
              <a:t>Etape 4</a:t>
            </a:r>
            <a:r>
              <a:rPr u="none"/>
              <a:t> : La marche vers la maturité</a:t>
            </a:r>
          </a:p>
        </p:txBody>
      </p:sp>
      <p:sp>
        <p:nvSpPr>
          <p:cNvPr id="175" name="Etape 5 : La consommation de masse"/>
          <p:cNvSpPr txBox="1"/>
          <p:nvPr/>
        </p:nvSpPr>
        <p:spPr>
          <a:xfrm>
            <a:off x="15315564" y="4279900"/>
            <a:ext cx="3001646" cy="15163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2800" u="sng">
                <a:solidFill>
                  <a:srgbClr val="000000"/>
                </a:solidFill>
                <a:latin typeface="Calibri"/>
                <a:ea typeface="Calibri"/>
                <a:cs typeface="Calibri"/>
                <a:sym typeface="Calibri"/>
              </a:defRPr>
            </a:pPr>
            <a:r>
              <a:t>Etape 5</a:t>
            </a:r>
            <a:r>
              <a:rPr u="none"/>
              <a:t> : La consommation de masse</a:t>
            </a:r>
          </a:p>
        </p:txBody>
      </p:sp>
      <p:sp>
        <p:nvSpPr>
          <p:cNvPr id="176" name="Les cinq étapes de la croissance économique selon Rostow"/>
          <p:cNvSpPr txBox="1"/>
          <p:nvPr/>
        </p:nvSpPr>
        <p:spPr>
          <a:xfrm>
            <a:off x="4134803" y="956142"/>
            <a:ext cx="15038070" cy="932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4800">
                <a:solidFill>
                  <a:srgbClr val="000000"/>
                </a:solidFill>
                <a:latin typeface="Calibri"/>
                <a:ea typeface="Calibri"/>
                <a:cs typeface="Calibri"/>
                <a:sym typeface="Calibri"/>
              </a:defRPr>
            </a:pPr>
            <a:r>
              <a:t>Les cinq étapes de la croissance économique selon Rostow</a:t>
            </a:r>
            <a:r>
              <a:rPr b="0" sz="3600">
                <a:latin typeface="Arial"/>
                <a:ea typeface="Arial"/>
                <a:cs typeface="Arial"/>
                <a:sym typeface="Arial"/>
              </a:rPr>
              <a:t> </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tretch>
            <a:fillRect/>
          </a:stretch>
        </p:blipFill>
        <p:spPr>
          <a:xfrm>
            <a:off x="1888317" y="1364226"/>
            <a:ext cx="20607366" cy="12435954"/>
          </a:xfrm>
          <a:prstGeom prst="rect">
            <a:avLst/>
          </a:prstGeom>
          <a:ln w="12700">
            <a:miter lim="400000"/>
          </a:ln>
        </p:spPr>
      </p:pic>
      <p:sp>
        <p:nvSpPr>
          <p:cNvPr id="356" name="2008, les émeutes de la faim"/>
          <p:cNvSpPr txBox="1"/>
          <p:nvPr/>
        </p:nvSpPr>
        <p:spPr>
          <a:xfrm>
            <a:off x="6426033" y="176165"/>
            <a:ext cx="9087149"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2008, les émeutes de la faim</a:t>
            </a:r>
            <a:endParaRPr b="0"/>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descr="Image"/>
          <p:cNvPicPr>
            <a:picLocks noChangeAspect="1"/>
          </p:cNvPicPr>
          <p:nvPr/>
        </p:nvPicPr>
        <p:blipFill>
          <a:blip r:embed="rId2">
            <a:extLst/>
          </a:blip>
          <a:stretch>
            <a:fillRect/>
          </a:stretch>
        </p:blipFill>
        <p:spPr>
          <a:xfrm>
            <a:off x="2380779" y="1237014"/>
            <a:ext cx="17652429" cy="12349437"/>
          </a:xfrm>
          <a:prstGeom prst="rect">
            <a:avLst/>
          </a:prstGeom>
          <a:ln w="12700">
            <a:miter lim="400000"/>
          </a:ln>
        </p:spPr>
      </p:pic>
      <p:sp>
        <p:nvSpPr>
          <p:cNvPr id="359" name="2019"/>
          <p:cNvSpPr txBox="1"/>
          <p:nvPr/>
        </p:nvSpPr>
        <p:spPr>
          <a:xfrm>
            <a:off x="22442780" y="11453114"/>
            <a:ext cx="1717041" cy="16969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600">
                <a:solidFill>
                  <a:srgbClr val="000000"/>
                </a:solidFill>
                <a:latin typeface="Times New Roman"/>
                <a:ea typeface="Times New Roman"/>
                <a:cs typeface="Times New Roman"/>
                <a:sym typeface="Times New Roman"/>
              </a:defRPr>
            </a:lvl1pPr>
          </a:lstStyle>
          <a:p>
            <a:pPr/>
            <a:r>
              <a:t>2019</a:t>
            </a:r>
          </a:p>
        </p:txBody>
      </p:sp>
      <p:sp>
        <p:nvSpPr>
          <p:cNvPr id="360" name="Au Yémen : la «  stratégie de la famine  »"/>
          <p:cNvSpPr txBox="1"/>
          <p:nvPr/>
        </p:nvSpPr>
        <p:spPr>
          <a:xfrm>
            <a:off x="5181073" y="117934"/>
            <a:ext cx="13439627"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Au Yémen : la «  stratégie de la famine  »</a:t>
            </a:r>
            <a:endParaRPr b="0"/>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L'accaparement des terres (land grabbing) dans le monde"/>
          <p:cNvSpPr txBox="1"/>
          <p:nvPr/>
        </p:nvSpPr>
        <p:spPr>
          <a:xfrm>
            <a:off x="2846300" y="92655"/>
            <a:ext cx="18691400"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Roman"/>
                <a:ea typeface="Times Roman"/>
                <a:cs typeface="Times Roman"/>
                <a:sym typeface="Times Roman"/>
              </a:defRPr>
            </a:pPr>
            <a:r>
              <a:t>L'accaparement des terres (</a:t>
            </a:r>
            <a:r>
              <a:rPr i="1"/>
              <a:t>land grabbing</a:t>
            </a:r>
            <a:r>
              <a:t>) dans le monde</a:t>
            </a:r>
          </a:p>
        </p:txBody>
      </p:sp>
      <p:pic>
        <p:nvPicPr>
          <p:cNvPr id="363" name="Image" descr="Image"/>
          <p:cNvPicPr>
            <a:picLocks noChangeAspect="1"/>
          </p:cNvPicPr>
          <p:nvPr/>
        </p:nvPicPr>
        <p:blipFill>
          <a:blip r:embed="rId2">
            <a:extLst/>
          </a:blip>
          <a:stretch>
            <a:fillRect/>
          </a:stretch>
        </p:blipFill>
        <p:spPr>
          <a:xfrm>
            <a:off x="907779" y="1160243"/>
            <a:ext cx="22568442" cy="12245469"/>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C. Vers des agricultures plus respectueuses de l'environnement  ?…"/>
          <p:cNvSpPr txBox="1"/>
          <p:nvPr/>
        </p:nvSpPr>
        <p:spPr>
          <a:xfrm>
            <a:off x="1164484" y="911483"/>
            <a:ext cx="21835642" cy="53270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C. Vers des agricultures plus respectueuses de l'environnement  ?</a:t>
            </a:r>
          </a:p>
          <a:p>
            <a:pPr algn="l" defTabSz="457200">
              <a:defRPr b="1" sz="6000">
                <a:solidFill>
                  <a:srgbClr val="000000"/>
                </a:solidFill>
                <a:latin typeface="Times New Roman"/>
                <a:ea typeface="Times New Roman"/>
                <a:cs typeface="Times New Roman"/>
                <a:sym typeface="Times New Roman"/>
              </a:defRPr>
            </a:pPr>
          </a:p>
          <a:p>
            <a:pPr algn="l" defTabSz="457200">
              <a:defRPr b="1" sz="6000">
                <a:solidFill>
                  <a:srgbClr val="000000"/>
                </a:solidFill>
                <a:latin typeface="Times New Roman"/>
                <a:ea typeface="Times New Roman"/>
                <a:cs typeface="Times New Roman"/>
                <a:sym typeface="Times New Roman"/>
              </a:defRPr>
            </a:pP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Les agricultures durables </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Développement durable et plantes génétiquement modifiées (PGM)</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Image" descr="Image"/>
          <p:cNvPicPr>
            <a:picLocks noChangeAspect="1"/>
          </p:cNvPicPr>
          <p:nvPr/>
        </p:nvPicPr>
        <p:blipFill>
          <a:blip r:embed="rId2">
            <a:extLst/>
          </a:blip>
          <a:stretch>
            <a:fillRect/>
          </a:stretch>
        </p:blipFill>
        <p:spPr>
          <a:xfrm>
            <a:off x="1115846" y="755934"/>
            <a:ext cx="5060695" cy="2718148"/>
          </a:xfrm>
          <a:prstGeom prst="rect">
            <a:avLst/>
          </a:prstGeom>
          <a:ln w="12700">
            <a:miter lim="400000"/>
          </a:ln>
        </p:spPr>
      </p:pic>
      <p:pic>
        <p:nvPicPr>
          <p:cNvPr id="368" name="Image" descr="Image"/>
          <p:cNvPicPr>
            <a:picLocks noChangeAspect="1"/>
          </p:cNvPicPr>
          <p:nvPr/>
        </p:nvPicPr>
        <p:blipFill>
          <a:blip r:embed="rId3">
            <a:extLst/>
          </a:blip>
          <a:stretch>
            <a:fillRect/>
          </a:stretch>
        </p:blipFill>
        <p:spPr>
          <a:xfrm>
            <a:off x="5517589" y="3582920"/>
            <a:ext cx="17752899" cy="9659937"/>
          </a:xfrm>
          <a:prstGeom prst="rect">
            <a:avLst/>
          </a:prstGeom>
          <a:ln w="12700">
            <a:miter lim="400000"/>
          </a:ln>
        </p:spPr>
      </p:pic>
      <p:sp>
        <p:nvSpPr>
          <p:cNvPr id="369" name="L’agriculture biologique en France"/>
          <p:cNvSpPr txBox="1"/>
          <p:nvPr/>
        </p:nvSpPr>
        <p:spPr>
          <a:xfrm>
            <a:off x="8452960" y="1204093"/>
            <a:ext cx="1143826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L’agriculture biologique en France</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5120761" y="1070057"/>
            <a:ext cx="13088331" cy="12706589"/>
          </a:xfrm>
          <a:prstGeom prst="rect">
            <a:avLst/>
          </a:prstGeom>
          <a:ln w="12700">
            <a:miter lim="400000"/>
          </a:ln>
        </p:spPr>
      </p:pic>
      <p:sp>
        <p:nvSpPr>
          <p:cNvPr id="372" name="L’agriculture biologique en France"/>
          <p:cNvSpPr txBox="1"/>
          <p:nvPr/>
        </p:nvSpPr>
        <p:spPr>
          <a:xfrm>
            <a:off x="5590857" y="-2480"/>
            <a:ext cx="1143826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L’agriculture biologique en France</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nvPicPr>
        <p:blipFill>
          <a:blip r:embed="rId2">
            <a:extLst/>
          </a:blip>
          <a:stretch>
            <a:fillRect/>
          </a:stretch>
        </p:blipFill>
        <p:spPr>
          <a:xfrm>
            <a:off x="3302000" y="114300"/>
            <a:ext cx="17780000" cy="134874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tretch>
            <a:fillRect/>
          </a:stretch>
        </p:blipFill>
        <p:spPr>
          <a:xfrm>
            <a:off x="2207373" y="732259"/>
            <a:ext cx="9194801" cy="6177757"/>
          </a:xfrm>
          <a:prstGeom prst="rect">
            <a:avLst/>
          </a:prstGeom>
          <a:ln w="12700">
            <a:miter lim="400000"/>
          </a:ln>
        </p:spPr>
      </p:pic>
      <p:pic>
        <p:nvPicPr>
          <p:cNvPr id="377" name="Image" descr="Image"/>
          <p:cNvPicPr>
            <a:picLocks noChangeAspect="1"/>
          </p:cNvPicPr>
          <p:nvPr/>
        </p:nvPicPr>
        <p:blipFill>
          <a:blip r:embed="rId3">
            <a:extLst/>
          </a:blip>
          <a:stretch>
            <a:fillRect/>
          </a:stretch>
        </p:blipFill>
        <p:spPr>
          <a:xfrm>
            <a:off x="12491772" y="173941"/>
            <a:ext cx="9194801" cy="13004801"/>
          </a:xfrm>
          <a:prstGeom prst="rect">
            <a:avLst/>
          </a:prstGeom>
          <a:ln w="12700">
            <a:miter lim="400000"/>
          </a:ln>
        </p:spPr>
      </p:pic>
      <p:pic>
        <p:nvPicPr>
          <p:cNvPr id="378" name="Image" descr="Image"/>
          <p:cNvPicPr>
            <a:picLocks noChangeAspect="1"/>
          </p:cNvPicPr>
          <p:nvPr/>
        </p:nvPicPr>
        <p:blipFill>
          <a:blip r:embed="rId4">
            <a:extLst/>
          </a:blip>
          <a:stretch>
            <a:fillRect/>
          </a:stretch>
        </p:blipFill>
        <p:spPr>
          <a:xfrm>
            <a:off x="2213461" y="8526859"/>
            <a:ext cx="5620249" cy="4628041"/>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 descr="Image"/>
          <p:cNvPicPr>
            <a:picLocks noChangeAspect="1"/>
          </p:cNvPicPr>
          <p:nvPr/>
        </p:nvPicPr>
        <p:blipFill>
          <a:blip r:embed="rId2">
            <a:extLst/>
          </a:blip>
          <a:stretch>
            <a:fillRect/>
          </a:stretch>
        </p:blipFill>
        <p:spPr>
          <a:xfrm>
            <a:off x="1730283" y="2062836"/>
            <a:ext cx="5715001" cy="3810001"/>
          </a:xfrm>
          <a:prstGeom prst="rect">
            <a:avLst/>
          </a:prstGeom>
          <a:ln w="12700">
            <a:miter lim="400000"/>
          </a:ln>
        </p:spPr>
      </p:pic>
      <p:pic>
        <p:nvPicPr>
          <p:cNvPr id="381" name="Image" descr="Image"/>
          <p:cNvPicPr>
            <a:picLocks noChangeAspect="1"/>
          </p:cNvPicPr>
          <p:nvPr/>
        </p:nvPicPr>
        <p:blipFill>
          <a:blip r:embed="rId3">
            <a:extLst/>
          </a:blip>
          <a:stretch>
            <a:fillRect/>
          </a:stretch>
        </p:blipFill>
        <p:spPr>
          <a:xfrm>
            <a:off x="1656239" y="8027408"/>
            <a:ext cx="7463210" cy="3514784"/>
          </a:xfrm>
          <a:prstGeom prst="rect">
            <a:avLst/>
          </a:prstGeom>
          <a:ln w="12700">
            <a:miter lim="400000"/>
          </a:ln>
        </p:spPr>
      </p:pic>
      <p:pic>
        <p:nvPicPr>
          <p:cNvPr id="382" name="Image" descr="Image"/>
          <p:cNvPicPr>
            <a:picLocks noChangeAspect="1"/>
          </p:cNvPicPr>
          <p:nvPr/>
        </p:nvPicPr>
        <p:blipFill>
          <a:blip r:embed="rId4">
            <a:extLst/>
          </a:blip>
          <a:stretch>
            <a:fillRect/>
          </a:stretch>
        </p:blipFill>
        <p:spPr>
          <a:xfrm>
            <a:off x="14259535" y="1106308"/>
            <a:ext cx="7594601" cy="4254501"/>
          </a:xfrm>
          <a:prstGeom prst="rect">
            <a:avLst/>
          </a:prstGeom>
          <a:ln w="12700">
            <a:miter lim="400000"/>
          </a:ln>
        </p:spPr>
      </p:pic>
      <p:pic>
        <p:nvPicPr>
          <p:cNvPr id="383" name="Image" descr="Image"/>
          <p:cNvPicPr>
            <a:picLocks noChangeAspect="1"/>
          </p:cNvPicPr>
          <p:nvPr/>
        </p:nvPicPr>
        <p:blipFill>
          <a:blip r:embed="rId5">
            <a:extLst/>
          </a:blip>
          <a:stretch>
            <a:fillRect/>
          </a:stretch>
        </p:blipFill>
        <p:spPr>
          <a:xfrm>
            <a:off x="14718859" y="5762305"/>
            <a:ext cx="6675955" cy="6675954"/>
          </a:xfrm>
          <a:prstGeom prst="rect">
            <a:avLst/>
          </a:prstGeom>
          <a:ln w="12700">
            <a:miter lim="400000"/>
          </a:ln>
        </p:spPr>
      </p:pic>
      <p:sp>
        <p:nvSpPr>
          <p:cNvPr id="384" name="Grandes firmes qui commercialisent les PGM"/>
          <p:cNvSpPr txBox="1"/>
          <p:nvPr/>
        </p:nvSpPr>
        <p:spPr>
          <a:xfrm>
            <a:off x="1066041" y="569634"/>
            <a:ext cx="14935350"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Grandes firmes qui commercialisent les PGM</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6" name="Image" descr="Image"/>
          <p:cNvPicPr>
            <a:picLocks noChangeAspect="1"/>
          </p:cNvPicPr>
          <p:nvPr/>
        </p:nvPicPr>
        <p:blipFill>
          <a:blip r:embed="rId2">
            <a:extLst/>
          </a:blip>
          <a:stretch>
            <a:fillRect/>
          </a:stretch>
        </p:blipFill>
        <p:spPr>
          <a:xfrm>
            <a:off x="3218353" y="83949"/>
            <a:ext cx="17947294" cy="1354810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3526303" y="1430282"/>
            <a:ext cx="6680269" cy="10855436"/>
          </a:xfrm>
          <a:prstGeom prst="rect">
            <a:avLst/>
          </a:prstGeom>
          <a:ln w="12700">
            <a:miter lim="400000"/>
          </a:ln>
        </p:spPr>
      </p:pic>
      <p:pic>
        <p:nvPicPr>
          <p:cNvPr id="179" name="Image" descr="Image"/>
          <p:cNvPicPr>
            <a:picLocks noChangeAspect="1"/>
          </p:cNvPicPr>
          <p:nvPr/>
        </p:nvPicPr>
        <p:blipFill>
          <a:blip r:embed="rId3">
            <a:extLst/>
          </a:blip>
          <a:stretch>
            <a:fillRect/>
          </a:stretch>
        </p:blipFill>
        <p:spPr>
          <a:xfrm>
            <a:off x="12617691" y="2020490"/>
            <a:ext cx="5953859" cy="9675020"/>
          </a:xfrm>
          <a:prstGeom prst="rect">
            <a:avLst/>
          </a:prstGeom>
          <a:ln w="12700">
            <a:miter lim="400000"/>
          </a:ln>
        </p:spPr>
      </p:pic>
      <p:sp>
        <p:nvSpPr>
          <p:cNvPr id="180" name="1979"/>
          <p:cNvSpPr txBox="1"/>
          <p:nvPr/>
        </p:nvSpPr>
        <p:spPr>
          <a:xfrm>
            <a:off x="20624880" y="6199623"/>
            <a:ext cx="163830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1979</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1254950" y="1348924"/>
            <a:ext cx="20976185" cy="12508022"/>
          </a:xfrm>
          <a:prstGeom prst="rect">
            <a:avLst/>
          </a:prstGeom>
          <a:ln w="12700">
            <a:miter lim="400000"/>
          </a:ln>
        </p:spPr>
      </p:pic>
      <p:sp>
        <p:nvSpPr>
          <p:cNvPr id="183" name="Les inégalités de richesse dans le monde"/>
          <p:cNvSpPr txBox="1"/>
          <p:nvPr/>
        </p:nvSpPr>
        <p:spPr>
          <a:xfrm>
            <a:off x="3546559" y="188468"/>
            <a:ext cx="14207208" cy="1834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Les inégalités de richesse dans le monde</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