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4167547" name="Espace réservé d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8420673" name="Espace réservé pour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fr-FR"/>
              <a:t>10/30/2013</a:t>
            </a:fld>
            <a:endParaRPr lang="fr-FR"/>
          </a:p>
        </p:txBody>
      </p:sp>
      <p:sp>
        <p:nvSpPr>
          <p:cNvPr id="1320693422" name="Espace réservé pour l'image de la diapositive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287850949" name="Remarques Espace réservé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555056192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59589582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8079060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35926356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986011597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fr-FR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FC33578-AE1B-9397-8E4D-DFDC451FE85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5D8F296-495D-A1C6-CD86-42191AB4290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D09748-C42D-ACF3-AE34-03815846944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14D6ACD-CBB9-B26A-5FA4-368895F88AE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430C8DF-8027-961A-D20E-ECE7B09722D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6121536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6083008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352846322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33184317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4643113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448326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804628957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44353633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9748873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331836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154065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651231063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053545807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99592698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3280523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693313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502652984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9943913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210904387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433494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1369513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35929947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54658689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5419295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3945768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0132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2062948657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008892087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160466213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27637420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229303168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7415323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4623966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0730198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06726649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13457299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423631790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78419162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5012928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950672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19328899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48709027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4608782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884095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87577322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09543617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8511601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95096664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577000161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2097898933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42051153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6049792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7869126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931414290" name="Espace réservé pour une image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fr-FR"/>
          </a:p>
        </p:txBody>
      </p:sp>
      <p:sp>
        <p:nvSpPr>
          <p:cNvPr id="709173848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686871343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6462662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3976101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560241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027671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084932912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06344666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7289464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2651345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Correction du CB n°1</a:t>
            </a:r>
            <a:endParaRPr lang="fr-FR"/>
          </a:p>
        </p:txBody>
      </p:sp>
      <p:sp>
        <p:nvSpPr>
          <p:cNvPr id="1984721146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Moyenne générale du devoir : 8.8/20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5691311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4"/>
            <a:ext cx="10515600" cy="1071432"/>
          </a:xfrm>
        </p:spPr>
        <p:txBody>
          <a:bodyPr/>
          <a:lstStyle/>
          <a:p>
            <a:pPr>
              <a:defRPr/>
            </a:pPr>
            <a:r>
              <a:rPr/>
              <a:t>Correction de la version</a:t>
            </a:r>
            <a:endParaRPr/>
          </a:p>
        </p:txBody>
      </p:sp>
      <p:sp>
        <p:nvSpPr>
          <p:cNvPr id="2047170190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9" y="1436557"/>
            <a:ext cx="10515600" cy="474040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algn="just">
              <a:defRPr/>
            </a:pPr>
            <a:r>
              <a:rPr sz="3600"/>
              <a:t>Il existe une industrie clandestine qui génère des milliards de dollars par an. On appelle ses travailleurs des « érudits de l’ombre », des Kényans très bien éduqués qui gagnent leur vie en exerçant  pour/dans des fabriques/usines à produire des ... à devoirs universitaires .</a:t>
            </a:r>
            <a:endParaRPr sz="3600"/>
          </a:p>
          <a:p>
            <a:pPr algn="just">
              <a:defRPr/>
            </a:pPr>
            <a:r>
              <a:rPr sz="3600"/>
              <a:t>Ils sont employés pour rédiger, de façon anonyme, des essais, des thèses de doctorat et autres devoirs universitaires destinées à des étudiants partout dans le monde qui règlent la facture et font ensuite passer le travail pour le leur/comme étant leur propre production.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4502098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4"/>
            <a:ext cx="10515600" cy="759137"/>
          </a:xfrm>
        </p:spPr>
        <p:txBody>
          <a:bodyPr/>
          <a:lstStyle/>
          <a:p>
            <a:pPr>
              <a:defRPr/>
            </a:pPr>
            <a:r>
              <a:rPr/>
              <a:t>Correction de la version, suite</a:t>
            </a:r>
            <a:endParaRPr/>
          </a:p>
        </p:txBody>
      </p:sp>
      <p:sp>
        <p:nvSpPr>
          <p:cNvPr id="1168907100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9" y="1264794"/>
            <a:ext cx="10515600" cy="491216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algn="just">
              <a:defRPr/>
            </a:pPr>
            <a:r>
              <a:rPr sz="3600"/>
              <a:t>Le Kenya est reconnu comme un point névralgique/un haut lieu de la pratique, avec environ 40.000 prête-plume qui travaillent </a:t>
            </a:r>
            <a:r>
              <a:rPr sz="3600"/>
              <a:t>à Nairobi uniquement.  Ils sont/ces travailleurs sont le sujet d’un nouveau film qui, pour la première fois , parle à ces jeunes Kényans alors qu’ils sont peut-être en train de rédiger une dissertation ou bien une thèse, sur tout un tas de sujets, allant de l’ingénierie mécanique , des soins infirmiers, ou de la physique quantique, à Jane Austen, à la linguistique ou à Ho Chi Minh. 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2499001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4"/>
            <a:ext cx="10515600" cy="696678"/>
          </a:xfrm>
        </p:spPr>
        <p:txBody>
          <a:bodyPr/>
          <a:lstStyle/>
          <a:p>
            <a:pPr>
              <a:defRPr/>
            </a:pPr>
            <a:r>
              <a:rPr/>
              <a:t>Version, suite</a:t>
            </a:r>
            <a:endParaRPr/>
          </a:p>
        </p:txBody>
      </p:sp>
      <p:sp>
        <p:nvSpPr>
          <p:cNvPr id="1026455067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9" y="1061803"/>
            <a:ext cx="10515600" cy="511515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algn="just">
              <a:defRPr/>
            </a:pPr>
            <a:r>
              <a:rPr/>
              <a:t>Intelligents, très bien éduqués et doués en informatique, ils ont travaillé dur pour aller à l’université et réussir leurs diplômes avec de bonnes notes, mais il n’y a pas de travail. Alors, ils passent leurs journées – et leurs nuits - à rentrer leur identifiant sur des plateformes de rédaction de devoirs, à parcourir les listes de tâches/devoirs et à enchérir/faire des offres afin de remporter le travail. </a:t>
            </a:r>
            <a:endParaRPr/>
          </a:p>
          <a:p>
            <a:pPr algn="just">
              <a:defRPr/>
            </a:pPr>
            <a:r>
              <a:rPr/>
              <a:t>Les caméras suivent la sociologue Patricia Kingori, professeure à Oxford lors de son voyage à Nairobi, alors qu’elle réalise des entretiens avec les auteurs et explore les rapports de force/dynamiques de pouvoir qui permettent à des étudiants dans des pays comme le Royaume Uni de s’assurer des diplômes et entamer des carrières lucratives sans faire leur propre travail.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495511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4"/>
            <a:ext cx="10515600" cy="993358"/>
          </a:xfrm>
        </p:spPr>
        <p:txBody>
          <a:bodyPr/>
          <a:lstStyle/>
          <a:p>
            <a:pPr>
              <a:defRPr/>
            </a:pPr>
            <a:r>
              <a:rPr/>
              <a:t>Correction du thème</a:t>
            </a:r>
            <a:endParaRPr/>
          </a:p>
        </p:txBody>
      </p:sp>
      <p:sp>
        <p:nvSpPr>
          <p:cNvPr id="353839211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9" y="1280409"/>
            <a:ext cx="10515600" cy="489655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 algn="just">
              <a:defRPr/>
            </a:pPr>
            <a:r>
              <a:rPr sz="3600"/>
              <a:t>Snowy landscapes in winter, cherry trees and tulips blossoming /blooming in the spring... Canada and its French-speaking province remain students’ favourite destination, according to the UNESCO’s latest statistics available. Thus, Quebec welcomes 18,000 French students on average every year. </a:t>
            </a:r>
            <a:endParaRPr sz="3600"/>
          </a:p>
          <a:p>
            <a:pPr algn="just">
              <a:defRPr/>
            </a:pPr>
            <a:r>
              <a:rPr sz="3600"/>
              <a:t>However, why such enthusiasm/interest ? Camille is a student at Sherbrooke law school and prepares a Master’s degree. Her experience in Canada has been life-changing. « I had always dreamt/dreamed of leaving to the other end of the world. So when this opportunity came up, </a:t>
            </a:r>
            <a:r>
              <a:rPr sz="3600"/>
              <a:t>it didn’t take long for me to make up my mind », the student explains. 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4204416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4"/>
            <a:ext cx="10515600" cy="899669"/>
          </a:xfrm>
        </p:spPr>
        <p:txBody>
          <a:bodyPr/>
          <a:lstStyle/>
          <a:p>
            <a:pPr>
              <a:defRPr/>
            </a:pPr>
            <a:r>
              <a:rPr/>
              <a:t>Thème, suite</a:t>
            </a:r>
            <a:endParaRPr/>
          </a:p>
        </p:txBody>
      </p:sp>
      <p:sp>
        <p:nvSpPr>
          <p:cNvPr id="1395817544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9" y="1186721"/>
            <a:ext cx="10515600" cy="4990241"/>
          </a:xfrm>
        </p:spPr>
        <p:txBody>
          <a:bodyPr/>
          <a:lstStyle/>
          <a:p>
            <a:pPr algn="just">
              <a:defRPr/>
            </a:pPr>
            <a:r>
              <a:rPr sz="3600"/>
              <a:t>The young woman, whe first studied in La Rochelle, is considering staying in Canada to pursue her law studies with a Ph D in the same university. She is among those lucky students who benefit from a scholarship covering the whole of their expenses/tuition fees.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ONLYOFFICE/9.1.0.167</Application>
  <PresentationFormat>On-screen Show (4:3)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2026-02-03T16:26:41Z</dcterms:modified>
</cp:coreProperties>
</file>