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16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311760" y="593280"/>
            <a:ext cx="8520120" cy="763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311760" y="1536480"/>
            <a:ext cx="8520120" cy="2172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venir Book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311760" y="3915360"/>
            <a:ext cx="8520120" cy="2172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venir Book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311760" y="593280"/>
            <a:ext cx="8520120" cy="763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311760" y="1536480"/>
            <a:ext cx="4157640" cy="2172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venir Book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677840" y="1536480"/>
            <a:ext cx="4157640" cy="2172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venir Book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311760" y="3915360"/>
            <a:ext cx="4157640" cy="2172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venir Book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677840" y="3915360"/>
            <a:ext cx="4157640" cy="2172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venir Book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311760" y="593280"/>
            <a:ext cx="8520120" cy="763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311760" y="1536480"/>
            <a:ext cx="2743200" cy="2172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venir Book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3192480" y="1536480"/>
            <a:ext cx="2743200" cy="2172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venir Book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>
          <a:xfrm>
            <a:off x="6073200" y="1536480"/>
            <a:ext cx="2743200" cy="2172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venir Book"/>
            </a:endParaRPr>
          </a:p>
        </p:txBody>
      </p:sp>
      <p:sp>
        <p:nvSpPr>
          <p:cNvPr id="40" name="PlaceHolder 5"/>
          <p:cNvSpPr>
            <a:spLocks noGrp="1"/>
          </p:cNvSpPr>
          <p:nvPr>
            <p:ph type="body"/>
          </p:nvPr>
        </p:nvSpPr>
        <p:spPr>
          <a:xfrm>
            <a:off x="311760" y="3915360"/>
            <a:ext cx="2743200" cy="2172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venir Book"/>
            </a:endParaRPr>
          </a:p>
        </p:txBody>
      </p:sp>
      <p:sp>
        <p:nvSpPr>
          <p:cNvPr id="41" name="PlaceHolder 6"/>
          <p:cNvSpPr>
            <a:spLocks noGrp="1"/>
          </p:cNvSpPr>
          <p:nvPr>
            <p:ph type="body"/>
          </p:nvPr>
        </p:nvSpPr>
        <p:spPr>
          <a:xfrm>
            <a:off x="3192480" y="3915360"/>
            <a:ext cx="2743200" cy="2172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venir Book"/>
            </a:endParaRPr>
          </a:p>
        </p:txBody>
      </p:sp>
      <p:sp>
        <p:nvSpPr>
          <p:cNvPr id="42" name="PlaceHolder 7"/>
          <p:cNvSpPr>
            <a:spLocks noGrp="1"/>
          </p:cNvSpPr>
          <p:nvPr>
            <p:ph type="body"/>
          </p:nvPr>
        </p:nvSpPr>
        <p:spPr>
          <a:xfrm>
            <a:off x="6073200" y="3915360"/>
            <a:ext cx="2743200" cy="2172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venir Book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311760" y="593280"/>
            <a:ext cx="8520120" cy="763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311760" y="1536480"/>
            <a:ext cx="8520120" cy="45547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311760" y="593280"/>
            <a:ext cx="8520120" cy="763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311760" y="1536480"/>
            <a:ext cx="8520120" cy="4554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venir Book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311760" y="593280"/>
            <a:ext cx="8520120" cy="763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311760" y="1536480"/>
            <a:ext cx="4157640" cy="4554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venir Book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77840" y="1536480"/>
            <a:ext cx="4157640" cy="4554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venir Book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311760" y="593280"/>
            <a:ext cx="8520120" cy="763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311760" y="593280"/>
            <a:ext cx="8520120" cy="3539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311760" y="593280"/>
            <a:ext cx="8520120" cy="763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311760" y="1536480"/>
            <a:ext cx="4157640" cy="2172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venir Book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7840" y="1536480"/>
            <a:ext cx="4157640" cy="4554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venir Book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311760" y="3915360"/>
            <a:ext cx="4157640" cy="2172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venir Book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311760" y="593280"/>
            <a:ext cx="8520120" cy="763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311760" y="1536480"/>
            <a:ext cx="8520120" cy="45547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311760" y="593280"/>
            <a:ext cx="8520120" cy="763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311760" y="1536480"/>
            <a:ext cx="4157640" cy="4554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venir Book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7840" y="1536480"/>
            <a:ext cx="4157640" cy="2172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venir Book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7840" y="3915360"/>
            <a:ext cx="4157640" cy="2172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venir Book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311760" y="593280"/>
            <a:ext cx="8520120" cy="763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311760" y="1536480"/>
            <a:ext cx="4157640" cy="2172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venir Book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7840" y="1536480"/>
            <a:ext cx="4157640" cy="2172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venir Book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311760" y="3915360"/>
            <a:ext cx="8520120" cy="2172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venir Book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311760" y="593280"/>
            <a:ext cx="8520120" cy="763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311760" y="1536480"/>
            <a:ext cx="8520120" cy="2172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venir Book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311760" y="3915360"/>
            <a:ext cx="8520120" cy="2172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venir Book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311760" y="593280"/>
            <a:ext cx="8520120" cy="763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311760" y="1536480"/>
            <a:ext cx="4157640" cy="2172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venir Book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7840" y="1536480"/>
            <a:ext cx="4157640" cy="2172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venir Book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311760" y="3915360"/>
            <a:ext cx="4157640" cy="2172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venir Book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677840" y="3915360"/>
            <a:ext cx="4157640" cy="2172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venir Book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311760" y="593280"/>
            <a:ext cx="8520120" cy="763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311760" y="1536480"/>
            <a:ext cx="2743200" cy="2172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venir Book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3192480" y="1536480"/>
            <a:ext cx="2743200" cy="2172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venir Book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073200" y="1536480"/>
            <a:ext cx="2743200" cy="2172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venir Book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311760" y="3915360"/>
            <a:ext cx="2743200" cy="2172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venir Book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3192480" y="3915360"/>
            <a:ext cx="2743200" cy="2172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venir Book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6073200" y="3915360"/>
            <a:ext cx="2743200" cy="2172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venir Book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311760" y="593280"/>
            <a:ext cx="8520120" cy="763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311760" y="1536480"/>
            <a:ext cx="8520120" cy="4554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venir Book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311760" y="593280"/>
            <a:ext cx="8520120" cy="763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311760" y="1536480"/>
            <a:ext cx="4157640" cy="4554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venir Book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7840" y="1536480"/>
            <a:ext cx="4157640" cy="4554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venir Book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311760" y="593280"/>
            <a:ext cx="8520120" cy="763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subTitle"/>
          </p:nvPr>
        </p:nvSpPr>
        <p:spPr>
          <a:xfrm>
            <a:off x="311760" y="593280"/>
            <a:ext cx="8520120" cy="3539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311760" y="593280"/>
            <a:ext cx="8520120" cy="763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311760" y="1536480"/>
            <a:ext cx="4157640" cy="2172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venir Book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677840" y="1536480"/>
            <a:ext cx="4157640" cy="4554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venir Book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311760" y="3915360"/>
            <a:ext cx="4157640" cy="2172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venir Book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311760" y="593280"/>
            <a:ext cx="8520120" cy="763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311760" y="1536480"/>
            <a:ext cx="4157640" cy="4554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venir Book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7840" y="1536480"/>
            <a:ext cx="4157640" cy="2172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venir Book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677840" y="3915360"/>
            <a:ext cx="4157640" cy="2172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venir Book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311760" y="593280"/>
            <a:ext cx="8520120" cy="763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311760" y="1536480"/>
            <a:ext cx="4157640" cy="2172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venir Book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677840" y="1536480"/>
            <a:ext cx="4157640" cy="2172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venir Book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311760" y="3915360"/>
            <a:ext cx="8520120" cy="2172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venir Book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47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"/>
          <p:cNvGrpSpPr/>
          <p:nvPr/>
        </p:nvGrpSpPr>
        <p:grpSpPr>
          <a:xfrm>
            <a:off x="4350240" y="3807000"/>
            <a:ext cx="443160" cy="140400"/>
            <a:chOff x="4350240" y="3807000"/>
            <a:chExt cx="443160" cy="140400"/>
          </a:xfrm>
        </p:grpSpPr>
        <p:sp>
          <p:nvSpPr>
            <p:cNvPr id="8" name="CustomShape 2"/>
            <p:cNvSpPr/>
            <p:nvPr/>
          </p:nvSpPr>
          <p:spPr>
            <a:xfrm>
              <a:off x="4519080" y="3807000"/>
              <a:ext cx="105120" cy="140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" name="CustomShape 3"/>
            <p:cNvSpPr/>
            <p:nvPr/>
          </p:nvSpPr>
          <p:spPr>
            <a:xfrm>
              <a:off x="4688280" y="3807000"/>
              <a:ext cx="105120" cy="140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" name="CustomShape 4"/>
            <p:cNvSpPr/>
            <p:nvPr/>
          </p:nvSpPr>
          <p:spPr>
            <a:xfrm>
              <a:off x="4350240" y="3807000"/>
              <a:ext cx="105120" cy="140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4" name="PlaceHolder 5"/>
          <p:cNvSpPr>
            <a:spLocks noGrp="1"/>
          </p:cNvSpPr>
          <p:nvPr>
            <p:ph type="title"/>
          </p:nvPr>
        </p:nvSpPr>
        <p:spPr>
          <a:xfrm>
            <a:off x="671400" y="1321200"/>
            <a:ext cx="7801200" cy="2306520"/>
          </a:xfrm>
          <a:prstGeom prst="rect">
            <a:avLst/>
          </a:prstGeom>
        </p:spPr>
        <p:txBody>
          <a:bodyPr tIns="91440" bIns="91440" anchor="b">
            <a:noAutofit/>
          </a:bodyPr>
          <a:lstStyle/>
          <a:p>
            <a:r>
              <a:rPr lang="fr-FR" sz="4800" b="0" strike="noStrike" spc="-1">
                <a:solidFill>
                  <a:srgbClr val="000000"/>
                </a:solidFill>
                <a:latin typeface="Arial"/>
              </a:rPr>
              <a:t>Cliquez pour éditer le format du texte-titre</a:t>
            </a:r>
          </a:p>
        </p:txBody>
      </p:sp>
      <p:sp>
        <p:nvSpPr>
          <p:cNvPr id="5" name="PlaceHolder 6"/>
          <p:cNvSpPr>
            <a:spLocks noGrp="1"/>
          </p:cNvSpPr>
          <p:nvPr>
            <p:ph type="sldNum"/>
          </p:nvPr>
        </p:nvSpPr>
        <p:spPr>
          <a:xfrm>
            <a:off x="8490240" y="6241320"/>
            <a:ext cx="548280" cy="524520"/>
          </a:xfrm>
          <a:prstGeom prst="rect">
            <a:avLst/>
          </a:prstGeom>
        </p:spPr>
        <p:txBody>
          <a:bodyPr tIns="91440" bIns="91440" anchor="ctr">
            <a:noAutofit/>
          </a:bodyPr>
          <a:lstStyle/>
          <a:p>
            <a:pPr algn="r">
              <a:lnSpc>
                <a:spcPct val="100000"/>
              </a:lnSpc>
            </a:pPr>
            <a:fld id="{CA5CF4A3-B3F9-4885-AFD8-FAB4EB400691}" type="slidenum">
              <a:rPr lang="fr-FR" sz="1000" b="0" strike="noStrike" spc="-1">
                <a:solidFill>
                  <a:srgbClr val="CACACA"/>
                </a:solidFill>
                <a:latin typeface="Avenir Book"/>
                <a:ea typeface="Avenir Book"/>
              </a:rPr>
              <a:t>‹N°›</a:t>
            </a:fld>
            <a:endParaRPr lang="fr-FR" sz="1000" b="0" strike="noStrike" spc="-1">
              <a:latin typeface="Times New Roman"/>
            </a:endParaRPr>
          </a:p>
        </p:txBody>
      </p:sp>
      <p:sp>
        <p:nvSpPr>
          <p:cNvPr id="6" name="PlaceHolder 7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400" b="0" strike="noStrike" spc="-1">
                <a:solidFill>
                  <a:srgbClr val="000000"/>
                </a:solidFill>
                <a:latin typeface="Avenir Book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47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311760" y="593280"/>
            <a:ext cx="8520120" cy="763200"/>
          </a:xfrm>
          <a:prstGeom prst="rect">
            <a:avLst/>
          </a:prstGeom>
        </p:spPr>
        <p:txBody>
          <a:bodyPr tIns="91440" bIns="91440">
            <a:noAutofit/>
          </a:bodyPr>
          <a:lstStyle/>
          <a:p>
            <a:r>
              <a:rPr lang="fr-FR" sz="3000" b="0" strike="noStrike" spc="-1">
                <a:solidFill>
                  <a:srgbClr val="000000"/>
                </a:solidFill>
                <a:latin typeface="Arial"/>
              </a:rPr>
              <a:t>Cliquez pour éditer le format du texte-titre</a:t>
            </a: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311760" y="1536480"/>
            <a:ext cx="8520120" cy="4554720"/>
          </a:xfrm>
          <a:prstGeom prst="rect">
            <a:avLst/>
          </a:prstGeom>
        </p:spPr>
        <p:txBody>
          <a:bodyPr tIns="91440" bIns="91440">
            <a:no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venir Book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Septième niveau de plan</a:t>
            </a:r>
          </a:p>
        </p:txBody>
      </p:sp>
      <p:sp>
        <p:nvSpPr>
          <p:cNvPr id="45" name="PlaceHolder 3"/>
          <p:cNvSpPr>
            <a:spLocks noGrp="1"/>
          </p:cNvSpPr>
          <p:nvPr>
            <p:ph type="sldNum"/>
          </p:nvPr>
        </p:nvSpPr>
        <p:spPr>
          <a:xfrm>
            <a:off x="8490240" y="6241320"/>
            <a:ext cx="548280" cy="524520"/>
          </a:xfrm>
          <a:prstGeom prst="rect">
            <a:avLst/>
          </a:prstGeom>
        </p:spPr>
        <p:txBody>
          <a:bodyPr tIns="91440" bIns="91440" anchor="ctr">
            <a:noAutofit/>
          </a:bodyPr>
          <a:lstStyle/>
          <a:p>
            <a:pPr algn="r">
              <a:lnSpc>
                <a:spcPct val="100000"/>
              </a:lnSpc>
            </a:pPr>
            <a:fld id="{1E011D67-D728-484F-B2EB-96ABB8AB58F9}" type="slidenum">
              <a:rPr lang="fr-FR" sz="1000" b="0" strike="noStrike" spc="-1">
                <a:solidFill>
                  <a:srgbClr val="CACACA"/>
                </a:solidFill>
                <a:latin typeface="Avenir Book"/>
                <a:ea typeface="Avenir Book"/>
              </a:rPr>
              <a:t>‹N°›</a:t>
            </a:fld>
            <a:endParaRPr lang="fr-FR" sz="10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catherine.mativet@ac-versailles.fr" TargetMode="Externa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Shape 1"/>
          <p:cNvSpPr txBox="1"/>
          <p:nvPr/>
        </p:nvSpPr>
        <p:spPr>
          <a:xfrm>
            <a:off x="671400" y="609480"/>
            <a:ext cx="7801200" cy="3017880"/>
          </a:xfrm>
          <a:prstGeom prst="rect">
            <a:avLst/>
          </a:prstGeom>
          <a:noFill/>
          <a:ln>
            <a:noFill/>
          </a:ln>
        </p:spPr>
        <p:txBody>
          <a:bodyPr tIns="91440" bIns="91440" anchor="b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3600" b="0" strike="noStrike" spc="-1">
                <a:solidFill>
                  <a:srgbClr val="FFFFFF"/>
                </a:solidFill>
                <a:latin typeface="Avenir Medium"/>
                <a:ea typeface="Oswald"/>
              </a:rPr>
              <a:t>Classes préparatoires</a:t>
            </a:r>
            <a:r>
              <a:t/>
            </a:r>
            <a:br/>
            <a:r>
              <a:rPr lang="fr-FR" sz="3600" b="0" strike="noStrike" spc="-1">
                <a:solidFill>
                  <a:srgbClr val="FFFFFF"/>
                </a:solidFill>
                <a:latin typeface="Avenir Medium"/>
                <a:ea typeface="Oswald"/>
              </a:rPr>
              <a:t>économiques et commerciales</a:t>
            </a:r>
            <a:r>
              <a:t/>
            </a:r>
            <a:br/>
            <a:r>
              <a:rPr lang="fr-FR" sz="2400" b="0" strike="noStrike" spc="-1">
                <a:solidFill>
                  <a:srgbClr val="FFFFFF"/>
                </a:solidFill>
                <a:latin typeface="Avenir Medium"/>
                <a:ea typeface="Oswald"/>
              </a:rPr>
              <a:t>options Histoire, Géographie, Géopolitique et Mathématiques Appliquées</a:t>
            </a:r>
            <a:r>
              <a:t/>
            </a:r>
            <a:br/>
            <a:r>
              <a:rPr lang="fr-FR" sz="3600" b="1" strike="noStrike" spc="-1">
                <a:solidFill>
                  <a:srgbClr val="F5A461"/>
                </a:solidFill>
                <a:latin typeface="Avenir Medium"/>
                <a:ea typeface="Oswald"/>
              </a:rPr>
              <a:t>CPGE  ECG</a:t>
            </a:r>
            <a:endParaRPr lang="fr-FR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TextShape 2"/>
          <p:cNvSpPr txBox="1"/>
          <p:nvPr/>
        </p:nvSpPr>
        <p:spPr>
          <a:xfrm>
            <a:off x="671400" y="5306760"/>
            <a:ext cx="7801200" cy="105660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2600" b="0" strike="noStrike" spc="-1">
                <a:solidFill>
                  <a:srgbClr val="CACACA"/>
                </a:solidFill>
                <a:latin typeface="Avenir Book"/>
                <a:ea typeface="Average"/>
              </a:rPr>
              <a:t>Lycée Parc de Vilgénis - Massy (91)</a:t>
            </a:r>
            <a:endParaRPr lang="fr-FR" sz="2600" b="0" strike="noStrike" spc="-1">
              <a:latin typeface="Arial"/>
            </a:endParaRPr>
          </a:p>
        </p:txBody>
      </p:sp>
      <p:sp>
        <p:nvSpPr>
          <p:cNvPr id="84" name="CustomShape 3"/>
          <p:cNvSpPr/>
          <p:nvPr/>
        </p:nvSpPr>
        <p:spPr>
          <a:xfrm>
            <a:off x="331200" y="4281480"/>
            <a:ext cx="8481600" cy="705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3000" b="0" strike="noStrike" spc="-1">
                <a:solidFill>
                  <a:srgbClr val="F5A461"/>
                </a:solidFill>
                <a:latin typeface="Avenir Medium"/>
                <a:ea typeface="Oswald"/>
              </a:rPr>
              <a:t>du bac général aux Grandes Écoles de Commerce</a:t>
            </a:r>
            <a:endParaRPr lang="fr-FR" sz="3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:p15="http://schemas.microsoft.com/office/powerpoint/2012/main" xmlns="">
      <p:transition spd="slow" advTm="10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xtShape 1"/>
          <p:cNvSpPr txBox="1"/>
          <p:nvPr/>
        </p:nvSpPr>
        <p:spPr>
          <a:xfrm>
            <a:off x="311760" y="593280"/>
            <a:ext cx="852012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3000" b="0" strike="noStrike" spc="-1">
                <a:solidFill>
                  <a:srgbClr val="FFFFFF"/>
                </a:solidFill>
                <a:latin typeface="Avenir Medium"/>
                <a:ea typeface="Oswald"/>
              </a:rPr>
              <a:t>Qui peut postuler?</a:t>
            </a:r>
            <a:endParaRPr lang="fr-FR" sz="3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TextShape 2"/>
          <p:cNvSpPr txBox="1"/>
          <p:nvPr/>
        </p:nvSpPr>
        <p:spPr>
          <a:xfrm>
            <a:off x="311760" y="1536480"/>
            <a:ext cx="8520120" cy="455472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Autofit/>
          </a:bodyPr>
          <a:lstStyle/>
          <a:p>
            <a:pPr marL="457200" indent="-342720">
              <a:lnSpc>
                <a:spcPct val="115000"/>
              </a:lnSpc>
              <a:buClr>
                <a:srgbClr val="CACACA"/>
              </a:buClr>
              <a:buFont typeface="Wingdings" charset="2"/>
              <a:buChar char=""/>
            </a:pPr>
            <a:r>
              <a:rPr lang="fr-FR" sz="2400" b="0" strike="noStrike" spc="-1">
                <a:solidFill>
                  <a:srgbClr val="FFFFFF"/>
                </a:solidFill>
                <a:latin typeface="Avenir Medium"/>
                <a:ea typeface="Average"/>
              </a:rPr>
              <a:t>Tout élève de la voie générale</a:t>
            </a:r>
            <a:endParaRPr lang="fr-FR" sz="2400" b="0" strike="noStrike" spc="-1">
              <a:solidFill>
                <a:srgbClr val="000000"/>
              </a:solidFill>
              <a:latin typeface="Avenir Book"/>
            </a:endParaRPr>
          </a:p>
          <a:p>
            <a:pPr marL="457200" indent="-342720">
              <a:lnSpc>
                <a:spcPct val="115000"/>
              </a:lnSpc>
              <a:buClr>
                <a:srgbClr val="CACACA"/>
              </a:buClr>
              <a:buFont typeface="Wingdings" charset="2"/>
              <a:buChar char=""/>
            </a:pPr>
            <a:r>
              <a:rPr lang="fr-FR" sz="2400" b="0" strike="noStrike" spc="-1">
                <a:solidFill>
                  <a:srgbClr val="FFFFFF"/>
                </a:solidFill>
                <a:latin typeface="Avenir Medium"/>
                <a:ea typeface="Average"/>
              </a:rPr>
              <a:t>Quelles options? Il suffit d’avoir suivi un enseignement de mathématiques en 1</a:t>
            </a:r>
            <a:r>
              <a:rPr lang="fr-FR" sz="2400" b="0" strike="noStrike" spc="-1" baseline="30000">
                <a:solidFill>
                  <a:srgbClr val="FFFFFF"/>
                </a:solidFill>
                <a:latin typeface="Avenir Medium"/>
                <a:ea typeface="Average"/>
              </a:rPr>
              <a:t>ère</a:t>
            </a:r>
            <a:r>
              <a:rPr lang="fr-FR" sz="2400" b="0" strike="noStrike" spc="-1">
                <a:solidFill>
                  <a:srgbClr val="FFFFFF"/>
                </a:solidFill>
                <a:latin typeface="Avenir Medium"/>
                <a:ea typeface="Average"/>
              </a:rPr>
              <a:t> et T</a:t>
            </a:r>
            <a:r>
              <a:rPr lang="fr-FR" sz="2400" b="0" strike="noStrike" spc="-1" baseline="30000">
                <a:solidFill>
                  <a:srgbClr val="FFFFFF"/>
                </a:solidFill>
                <a:latin typeface="Avenir Medium"/>
                <a:ea typeface="Average"/>
              </a:rPr>
              <a:t>le</a:t>
            </a:r>
            <a:r>
              <a:rPr lang="fr-FR" sz="2400" b="0" strike="noStrike" spc="-1">
                <a:solidFill>
                  <a:srgbClr val="FFFFFF"/>
                </a:solidFill>
                <a:latin typeface="Avenir Medium"/>
                <a:ea typeface="Average"/>
              </a:rPr>
              <a:t>:</a:t>
            </a:r>
            <a:endParaRPr lang="fr-FR" sz="2400" b="0" strike="noStrike" spc="-1">
              <a:solidFill>
                <a:srgbClr val="000000"/>
              </a:solidFill>
              <a:latin typeface="Avenir Book"/>
            </a:endParaRPr>
          </a:p>
          <a:p>
            <a:pPr marL="914400" lvl="1" indent="-317160">
              <a:lnSpc>
                <a:spcPct val="115000"/>
              </a:lnSpc>
              <a:spcBef>
                <a:spcPts val="1599"/>
              </a:spcBef>
              <a:buClr>
                <a:srgbClr val="CACACA"/>
              </a:buClr>
              <a:buFont typeface="Arial"/>
              <a:buChar char="•"/>
            </a:pPr>
            <a:r>
              <a:rPr lang="fr-FR" sz="2400" b="0" strike="noStrike" spc="-1">
                <a:solidFill>
                  <a:srgbClr val="FFFFFF"/>
                </a:solidFill>
                <a:latin typeface="Avenir Medium"/>
                <a:ea typeface="Average"/>
              </a:rPr>
              <a:t>Spécialité mathématiques en 1</a:t>
            </a:r>
            <a:r>
              <a:rPr lang="fr-FR" sz="2400" b="0" strike="noStrike" spc="-1" baseline="30000">
                <a:solidFill>
                  <a:srgbClr val="FFFFFF"/>
                </a:solidFill>
                <a:latin typeface="Avenir Medium"/>
                <a:ea typeface="Average"/>
              </a:rPr>
              <a:t>ère</a:t>
            </a:r>
            <a:endParaRPr lang="fr-FR" sz="2400" b="0" strike="noStrike" spc="-1">
              <a:solidFill>
                <a:srgbClr val="000000"/>
              </a:solidFill>
              <a:latin typeface="Arial"/>
            </a:endParaRPr>
          </a:p>
          <a:p>
            <a:pPr marL="914400" lvl="1" indent="-317160">
              <a:lnSpc>
                <a:spcPct val="115000"/>
              </a:lnSpc>
              <a:spcBef>
                <a:spcPts val="1599"/>
              </a:spcBef>
              <a:buClr>
                <a:srgbClr val="CACACA"/>
              </a:buClr>
              <a:buFont typeface="Arial"/>
              <a:buChar char="•"/>
            </a:pPr>
            <a:r>
              <a:rPr lang="fr-FR" sz="2400" b="1" strike="noStrike" spc="-1">
                <a:solidFill>
                  <a:srgbClr val="FFFFFF"/>
                </a:solidFill>
                <a:latin typeface="Avenir Medium"/>
                <a:ea typeface="Average"/>
              </a:rPr>
              <a:t>ET</a:t>
            </a:r>
            <a:r>
              <a:rPr lang="fr-FR" sz="2400" b="0" strike="noStrike" spc="-1">
                <a:solidFill>
                  <a:srgbClr val="FFFFFF"/>
                </a:solidFill>
                <a:latin typeface="Avenir Medium"/>
                <a:ea typeface="Average"/>
              </a:rPr>
              <a:t> l’une des deux options suivantes:</a:t>
            </a:r>
            <a:endParaRPr lang="fr-FR" sz="2400" b="0" strike="noStrike" spc="-1">
              <a:solidFill>
                <a:srgbClr val="000000"/>
              </a:solidFill>
              <a:latin typeface="Arial"/>
            </a:endParaRPr>
          </a:p>
          <a:p>
            <a:pPr marL="1371600" lvl="2" indent="-317160">
              <a:lnSpc>
                <a:spcPct val="115000"/>
              </a:lnSpc>
              <a:spcBef>
                <a:spcPts val="1599"/>
              </a:spcBef>
              <a:buClr>
                <a:srgbClr val="CACACA"/>
              </a:buClr>
              <a:buSzPct val="70000"/>
              <a:buFont typeface="Courier New"/>
              <a:buChar char="o"/>
            </a:pPr>
            <a:r>
              <a:rPr lang="fr-FR" sz="2400" b="0" strike="noStrike" spc="-1">
                <a:solidFill>
                  <a:srgbClr val="FFFFFF"/>
                </a:solidFill>
                <a:latin typeface="Avenir Medium"/>
                <a:ea typeface="Average"/>
              </a:rPr>
              <a:t>Spécialité mathématiques en T</a:t>
            </a:r>
            <a:r>
              <a:rPr lang="fr-FR" sz="2400" b="0" strike="noStrike" spc="-1" baseline="30000">
                <a:solidFill>
                  <a:srgbClr val="FFFFFF"/>
                </a:solidFill>
                <a:latin typeface="Avenir Medium"/>
                <a:ea typeface="Average"/>
              </a:rPr>
              <a:t>le</a:t>
            </a:r>
            <a:r>
              <a:rPr lang="fr-FR" sz="2400" b="0" strike="noStrike" spc="-1">
                <a:solidFill>
                  <a:srgbClr val="FFFFFF"/>
                </a:solidFill>
                <a:latin typeface="Avenir Medium"/>
                <a:ea typeface="Average"/>
              </a:rPr>
              <a:t>,</a:t>
            </a:r>
            <a:endParaRPr lang="fr-FR" sz="2400" b="0" strike="noStrike" spc="-1">
              <a:solidFill>
                <a:srgbClr val="000000"/>
              </a:solidFill>
              <a:latin typeface="Arial"/>
            </a:endParaRPr>
          </a:p>
          <a:p>
            <a:pPr marL="1371600" lvl="2" indent="-317160">
              <a:lnSpc>
                <a:spcPct val="115000"/>
              </a:lnSpc>
              <a:spcBef>
                <a:spcPts val="1599"/>
              </a:spcBef>
              <a:buClr>
                <a:srgbClr val="CACACA"/>
              </a:buClr>
              <a:buSzPct val="70000"/>
              <a:buFont typeface="Courier New"/>
              <a:buChar char="o"/>
            </a:pPr>
            <a:r>
              <a:rPr lang="fr-FR" sz="2400" b="1" strike="noStrike" spc="-1">
                <a:solidFill>
                  <a:srgbClr val="FFFFFF"/>
                </a:solidFill>
                <a:latin typeface="Avenir Medium"/>
                <a:ea typeface="Average"/>
              </a:rPr>
              <a:t>OU</a:t>
            </a:r>
            <a:r>
              <a:rPr lang="fr-FR" sz="2400" b="0" strike="noStrike" spc="-1">
                <a:solidFill>
                  <a:srgbClr val="FFFFFF"/>
                </a:solidFill>
                <a:latin typeface="Avenir Medium"/>
                <a:ea typeface="Average"/>
              </a:rPr>
              <a:t> Option mathématiques complémentaires.</a:t>
            </a:r>
            <a:endParaRPr lang="fr-FR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:p15="http://schemas.microsoft.com/office/powerpoint/2012/main" xmlns="">
      <p:transition spd="slow" advTm="10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Shape 1"/>
          <p:cNvSpPr txBox="1"/>
          <p:nvPr/>
        </p:nvSpPr>
        <p:spPr>
          <a:xfrm>
            <a:off x="311760" y="593280"/>
            <a:ext cx="852012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3000" b="0" strike="noStrike" spc="-1">
                <a:solidFill>
                  <a:srgbClr val="FFFFFF"/>
                </a:solidFill>
                <a:latin typeface="Avenir Medium"/>
                <a:ea typeface="Oswald"/>
              </a:rPr>
              <a:t>Profil de l’étudiant d’ECG</a:t>
            </a:r>
            <a:endParaRPr lang="fr-FR" sz="3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TextShape 2"/>
          <p:cNvSpPr txBox="1"/>
          <p:nvPr/>
        </p:nvSpPr>
        <p:spPr>
          <a:xfrm>
            <a:off x="311760" y="1536480"/>
            <a:ext cx="8520120" cy="455472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Autofit/>
          </a:bodyPr>
          <a:lstStyle/>
          <a:p>
            <a:pPr marL="457200" indent="-355320">
              <a:lnSpc>
                <a:spcPct val="150000"/>
              </a:lnSpc>
              <a:buClr>
                <a:srgbClr val="CACACA"/>
              </a:buClr>
              <a:buFont typeface="Average"/>
              <a:buChar char="➔"/>
            </a:pPr>
            <a:r>
              <a:rPr lang="fr-FR" sz="2400" b="0" strike="noStrike" spc="-1">
                <a:solidFill>
                  <a:srgbClr val="FFFFFF"/>
                </a:solidFill>
                <a:latin typeface="Avenir Book"/>
                <a:ea typeface="Average"/>
              </a:rPr>
              <a:t>De bons résultats au lycée dans les matières générales : maths, lettres, philosophie, histoire-géographie et langues vivantes (anglais obligatoire)</a:t>
            </a:r>
            <a:endParaRPr lang="fr-FR" sz="2400" b="0" strike="noStrike" spc="-1">
              <a:solidFill>
                <a:srgbClr val="000000"/>
              </a:solidFill>
              <a:latin typeface="Avenir Book"/>
            </a:endParaRPr>
          </a:p>
          <a:p>
            <a:pPr marL="457200" indent="-355320">
              <a:lnSpc>
                <a:spcPct val="150000"/>
              </a:lnSpc>
              <a:buClr>
                <a:srgbClr val="CACACA"/>
              </a:buClr>
              <a:buFont typeface="Average"/>
              <a:buChar char="➔"/>
            </a:pPr>
            <a:r>
              <a:rPr lang="fr-FR" sz="2400" b="0" strike="noStrike" spc="-1">
                <a:solidFill>
                  <a:srgbClr val="FFFFFF"/>
                </a:solidFill>
                <a:latin typeface="Avenir Book"/>
                <a:ea typeface="Average"/>
              </a:rPr>
              <a:t>Une grande motivation</a:t>
            </a:r>
            <a:endParaRPr lang="fr-FR" sz="2400" b="0" strike="noStrike" spc="-1">
              <a:solidFill>
                <a:srgbClr val="000000"/>
              </a:solidFill>
              <a:latin typeface="Avenir Book"/>
            </a:endParaRPr>
          </a:p>
          <a:p>
            <a:pPr marL="457200" indent="-355320">
              <a:lnSpc>
                <a:spcPct val="150000"/>
              </a:lnSpc>
              <a:buClr>
                <a:srgbClr val="CACACA"/>
              </a:buClr>
              <a:buFont typeface="Average"/>
              <a:buChar char="➔"/>
            </a:pPr>
            <a:r>
              <a:rPr lang="fr-FR" sz="2400" b="0" strike="noStrike" spc="-1">
                <a:solidFill>
                  <a:srgbClr val="FFFFFF"/>
                </a:solidFill>
                <a:latin typeface="Avenir Book"/>
                <a:ea typeface="Average"/>
              </a:rPr>
              <a:t>Une capacité de travail importante</a:t>
            </a:r>
            <a:endParaRPr lang="fr-FR" sz="2400" b="0" strike="noStrike" spc="-1">
              <a:solidFill>
                <a:srgbClr val="000000"/>
              </a:solidFill>
              <a:latin typeface="Avenir Book"/>
            </a:endParaRPr>
          </a:p>
          <a:p>
            <a:pPr marL="457200" indent="-355320">
              <a:lnSpc>
                <a:spcPct val="150000"/>
              </a:lnSpc>
              <a:buClr>
                <a:srgbClr val="CACACA"/>
              </a:buClr>
              <a:buFont typeface="Average"/>
              <a:buChar char="➔"/>
            </a:pPr>
            <a:r>
              <a:rPr lang="fr-FR" sz="2400" b="0" strike="noStrike" spc="-1">
                <a:solidFill>
                  <a:srgbClr val="FFFFFF"/>
                </a:solidFill>
                <a:latin typeface="Avenir Book"/>
                <a:ea typeface="Average"/>
              </a:rPr>
              <a:t>Un goût pour l’actualité et de la curiosité</a:t>
            </a:r>
            <a:endParaRPr lang="fr-FR" sz="2400" b="0" strike="noStrike" spc="-1">
              <a:solidFill>
                <a:srgbClr val="000000"/>
              </a:solidFill>
              <a:latin typeface="Avenir Book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:p15="http://schemas.microsoft.com/office/powerpoint/2012/main" xmlns="">
      <p:transition spd="slow" advTm="10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Shape 1"/>
          <p:cNvSpPr txBox="1"/>
          <p:nvPr/>
        </p:nvSpPr>
        <p:spPr>
          <a:xfrm>
            <a:off x="311760" y="593280"/>
            <a:ext cx="852012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3000" b="0" strike="noStrike" spc="-1">
                <a:solidFill>
                  <a:srgbClr val="FFFFFF"/>
                </a:solidFill>
                <a:latin typeface="Avenir Medium"/>
                <a:ea typeface="Oswald"/>
              </a:rPr>
              <a:t>Les débouchés: une vingtaine de Grandes Écoles de Commerce</a:t>
            </a:r>
            <a:endParaRPr lang="fr-FR" sz="3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0" name="Google Shape;72;p15"/>
          <p:cNvPicPr/>
          <p:nvPr/>
        </p:nvPicPr>
        <p:blipFill>
          <a:blip r:embed="rId2"/>
          <a:stretch/>
        </p:blipFill>
        <p:spPr>
          <a:xfrm>
            <a:off x="1080000" y="1487880"/>
            <a:ext cx="1362240" cy="457200"/>
          </a:xfrm>
          <a:prstGeom prst="rect">
            <a:avLst/>
          </a:prstGeom>
          <a:ln>
            <a:noFill/>
          </a:ln>
        </p:spPr>
      </p:pic>
      <p:pic>
        <p:nvPicPr>
          <p:cNvPr id="91" name="Google Shape;74;p15"/>
          <p:cNvPicPr/>
          <p:nvPr/>
        </p:nvPicPr>
        <p:blipFill>
          <a:blip r:embed="rId3"/>
          <a:stretch/>
        </p:blipFill>
        <p:spPr>
          <a:xfrm>
            <a:off x="3296520" y="5338080"/>
            <a:ext cx="1387440" cy="572400"/>
          </a:xfrm>
          <a:prstGeom prst="rect">
            <a:avLst/>
          </a:prstGeom>
          <a:ln>
            <a:noFill/>
          </a:ln>
        </p:spPr>
      </p:pic>
      <p:pic>
        <p:nvPicPr>
          <p:cNvPr id="92" name="Google Shape;76;p15"/>
          <p:cNvPicPr/>
          <p:nvPr/>
        </p:nvPicPr>
        <p:blipFill>
          <a:blip r:embed="rId4"/>
          <a:stretch/>
        </p:blipFill>
        <p:spPr>
          <a:xfrm>
            <a:off x="960840" y="4702680"/>
            <a:ext cx="1600920" cy="640080"/>
          </a:xfrm>
          <a:prstGeom prst="rect">
            <a:avLst/>
          </a:prstGeom>
          <a:ln>
            <a:noFill/>
          </a:ln>
        </p:spPr>
      </p:pic>
      <p:pic>
        <p:nvPicPr>
          <p:cNvPr id="93" name="Google Shape;77;p15"/>
          <p:cNvPicPr/>
          <p:nvPr/>
        </p:nvPicPr>
        <p:blipFill>
          <a:blip r:embed="rId5"/>
          <a:stretch/>
        </p:blipFill>
        <p:spPr>
          <a:xfrm>
            <a:off x="7896240" y="4232880"/>
            <a:ext cx="869040" cy="698400"/>
          </a:xfrm>
          <a:prstGeom prst="rect">
            <a:avLst/>
          </a:prstGeom>
          <a:ln>
            <a:noFill/>
          </a:ln>
        </p:spPr>
      </p:pic>
      <p:pic>
        <p:nvPicPr>
          <p:cNvPr id="94" name="Google Shape;78;p15"/>
          <p:cNvPicPr/>
          <p:nvPr/>
        </p:nvPicPr>
        <p:blipFill>
          <a:blip r:embed="rId6"/>
          <a:stretch/>
        </p:blipFill>
        <p:spPr>
          <a:xfrm>
            <a:off x="3091680" y="1707840"/>
            <a:ext cx="1206360" cy="816120"/>
          </a:xfrm>
          <a:prstGeom prst="rect">
            <a:avLst/>
          </a:prstGeom>
          <a:ln>
            <a:noFill/>
          </a:ln>
        </p:spPr>
      </p:pic>
      <p:pic>
        <p:nvPicPr>
          <p:cNvPr id="95" name="Google Shape;79;p15"/>
          <p:cNvPicPr/>
          <p:nvPr/>
        </p:nvPicPr>
        <p:blipFill>
          <a:blip r:embed="rId7"/>
          <a:stretch/>
        </p:blipFill>
        <p:spPr>
          <a:xfrm>
            <a:off x="7060680" y="1666440"/>
            <a:ext cx="1285920" cy="640080"/>
          </a:xfrm>
          <a:prstGeom prst="rect">
            <a:avLst/>
          </a:prstGeom>
          <a:ln>
            <a:noFill/>
          </a:ln>
        </p:spPr>
      </p:pic>
      <p:pic>
        <p:nvPicPr>
          <p:cNvPr id="96" name="Google Shape;81;p15"/>
          <p:cNvPicPr/>
          <p:nvPr/>
        </p:nvPicPr>
        <p:blipFill>
          <a:blip r:embed="rId8"/>
          <a:stretch/>
        </p:blipFill>
        <p:spPr>
          <a:xfrm>
            <a:off x="1200600" y="5731200"/>
            <a:ext cx="1706040" cy="572400"/>
          </a:xfrm>
          <a:prstGeom prst="rect">
            <a:avLst/>
          </a:prstGeom>
          <a:ln>
            <a:noFill/>
          </a:ln>
        </p:spPr>
      </p:pic>
      <p:pic>
        <p:nvPicPr>
          <p:cNvPr id="97" name="Google Shape;82;p15"/>
          <p:cNvPicPr/>
          <p:nvPr/>
        </p:nvPicPr>
        <p:blipFill>
          <a:blip r:embed="rId9"/>
          <a:stretch/>
        </p:blipFill>
        <p:spPr>
          <a:xfrm>
            <a:off x="6728040" y="3701160"/>
            <a:ext cx="733320" cy="1001160"/>
          </a:xfrm>
          <a:prstGeom prst="rect">
            <a:avLst/>
          </a:prstGeom>
          <a:ln>
            <a:noFill/>
          </a:ln>
        </p:spPr>
      </p:pic>
      <p:pic>
        <p:nvPicPr>
          <p:cNvPr id="98" name="Google Shape;83;p15"/>
          <p:cNvPicPr/>
          <p:nvPr/>
        </p:nvPicPr>
        <p:blipFill>
          <a:blip r:embed="rId10"/>
          <a:stretch/>
        </p:blipFill>
        <p:spPr>
          <a:xfrm>
            <a:off x="522720" y="2884680"/>
            <a:ext cx="815400" cy="816120"/>
          </a:xfrm>
          <a:prstGeom prst="rect">
            <a:avLst/>
          </a:prstGeom>
          <a:ln>
            <a:noFill/>
          </a:ln>
        </p:spPr>
      </p:pic>
      <p:pic>
        <p:nvPicPr>
          <p:cNvPr id="99" name="Google Shape;84;p15"/>
          <p:cNvPicPr/>
          <p:nvPr/>
        </p:nvPicPr>
        <p:blipFill>
          <a:blip r:embed="rId11"/>
          <a:stretch/>
        </p:blipFill>
        <p:spPr>
          <a:xfrm>
            <a:off x="4893840" y="1716840"/>
            <a:ext cx="733320" cy="717120"/>
          </a:xfrm>
          <a:prstGeom prst="rect">
            <a:avLst/>
          </a:prstGeom>
          <a:ln>
            <a:noFill/>
          </a:ln>
        </p:spPr>
      </p:pic>
      <p:pic>
        <p:nvPicPr>
          <p:cNvPr id="100" name="Google Shape;85;p15"/>
          <p:cNvPicPr/>
          <p:nvPr/>
        </p:nvPicPr>
        <p:blipFill>
          <a:blip r:embed="rId12"/>
          <a:stretch/>
        </p:blipFill>
        <p:spPr>
          <a:xfrm>
            <a:off x="3477240" y="4382280"/>
            <a:ext cx="1206360" cy="632520"/>
          </a:xfrm>
          <a:prstGeom prst="rect">
            <a:avLst/>
          </a:prstGeom>
          <a:ln>
            <a:noFill/>
          </a:ln>
        </p:spPr>
      </p:pic>
      <p:pic>
        <p:nvPicPr>
          <p:cNvPr id="101" name="Google Shape;86;p15"/>
          <p:cNvPicPr/>
          <p:nvPr/>
        </p:nvPicPr>
        <p:blipFill>
          <a:blip r:embed="rId13"/>
          <a:stretch/>
        </p:blipFill>
        <p:spPr>
          <a:xfrm>
            <a:off x="5353560" y="5502600"/>
            <a:ext cx="1149480" cy="816120"/>
          </a:xfrm>
          <a:prstGeom prst="rect">
            <a:avLst/>
          </a:prstGeom>
          <a:ln>
            <a:noFill/>
          </a:ln>
        </p:spPr>
      </p:pic>
      <p:pic>
        <p:nvPicPr>
          <p:cNvPr id="102" name="Google Shape;87;p15"/>
          <p:cNvPicPr/>
          <p:nvPr/>
        </p:nvPicPr>
        <p:blipFill>
          <a:blip r:embed="rId14"/>
          <a:stretch/>
        </p:blipFill>
        <p:spPr>
          <a:xfrm>
            <a:off x="1935000" y="2524320"/>
            <a:ext cx="1015200" cy="720720"/>
          </a:xfrm>
          <a:prstGeom prst="rect">
            <a:avLst/>
          </a:prstGeom>
          <a:ln>
            <a:noFill/>
          </a:ln>
        </p:spPr>
      </p:pic>
      <p:pic>
        <p:nvPicPr>
          <p:cNvPr id="103" name="Google Shape;88;p15"/>
          <p:cNvPicPr/>
          <p:nvPr/>
        </p:nvPicPr>
        <p:blipFill>
          <a:blip r:embed="rId15"/>
          <a:stretch/>
        </p:blipFill>
        <p:spPr>
          <a:xfrm>
            <a:off x="7461720" y="2673360"/>
            <a:ext cx="869040" cy="869040"/>
          </a:xfrm>
          <a:prstGeom prst="rect">
            <a:avLst/>
          </a:prstGeom>
          <a:ln>
            <a:noFill/>
          </a:ln>
        </p:spPr>
      </p:pic>
      <p:pic>
        <p:nvPicPr>
          <p:cNvPr id="104" name="Google Shape;89;p15"/>
          <p:cNvPicPr/>
          <p:nvPr/>
        </p:nvPicPr>
        <p:blipFill>
          <a:blip r:embed="rId16"/>
          <a:stretch/>
        </p:blipFill>
        <p:spPr>
          <a:xfrm>
            <a:off x="5996880" y="1783800"/>
            <a:ext cx="815400" cy="815400"/>
          </a:xfrm>
          <a:prstGeom prst="rect">
            <a:avLst/>
          </a:prstGeom>
          <a:ln>
            <a:noFill/>
          </a:ln>
        </p:spPr>
      </p:pic>
      <p:pic>
        <p:nvPicPr>
          <p:cNvPr id="105" name="Google Shape;90;p15"/>
          <p:cNvPicPr/>
          <p:nvPr/>
        </p:nvPicPr>
        <p:blipFill>
          <a:blip r:embed="rId17"/>
          <a:stretch/>
        </p:blipFill>
        <p:spPr>
          <a:xfrm>
            <a:off x="5353560" y="3019320"/>
            <a:ext cx="1285920" cy="451800"/>
          </a:xfrm>
          <a:prstGeom prst="rect">
            <a:avLst/>
          </a:prstGeom>
          <a:ln>
            <a:noFill/>
          </a:ln>
        </p:spPr>
      </p:pic>
      <p:pic>
        <p:nvPicPr>
          <p:cNvPr id="106" name="Google Shape;91;p15"/>
          <p:cNvPicPr/>
          <p:nvPr/>
        </p:nvPicPr>
        <p:blipFill>
          <a:blip r:embed="rId18"/>
          <a:stretch/>
        </p:blipFill>
        <p:spPr>
          <a:xfrm>
            <a:off x="5177880" y="4148640"/>
            <a:ext cx="1076040" cy="632520"/>
          </a:xfrm>
          <a:prstGeom prst="rect">
            <a:avLst/>
          </a:prstGeom>
          <a:ln>
            <a:noFill/>
          </a:ln>
        </p:spPr>
      </p:pic>
      <p:pic>
        <p:nvPicPr>
          <p:cNvPr id="107" name="Google Shape;92;p15"/>
          <p:cNvPicPr/>
          <p:nvPr/>
        </p:nvPicPr>
        <p:blipFill>
          <a:blip r:embed="rId19"/>
          <a:stretch/>
        </p:blipFill>
        <p:spPr>
          <a:xfrm>
            <a:off x="3282840" y="3288960"/>
            <a:ext cx="1706040" cy="567360"/>
          </a:xfrm>
          <a:prstGeom prst="rect">
            <a:avLst/>
          </a:prstGeom>
          <a:ln>
            <a:noFill/>
          </a:ln>
        </p:spPr>
      </p:pic>
      <p:pic>
        <p:nvPicPr>
          <p:cNvPr id="108" name="Google Shape;93;p15"/>
          <p:cNvPicPr/>
          <p:nvPr/>
        </p:nvPicPr>
        <p:blipFill>
          <a:blip r:embed="rId20"/>
          <a:stretch/>
        </p:blipFill>
        <p:spPr>
          <a:xfrm>
            <a:off x="1544400" y="3701160"/>
            <a:ext cx="1362240" cy="680760"/>
          </a:xfrm>
          <a:prstGeom prst="rect">
            <a:avLst/>
          </a:prstGeom>
          <a:ln>
            <a:noFill/>
          </a:ln>
        </p:spPr>
      </p:pic>
      <p:pic>
        <p:nvPicPr>
          <p:cNvPr id="109" name="Picture 4" descr="ENS Paris-Saclay (@ENS_ParisSaclay) | Twitter"/>
          <p:cNvPicPr/>
          <p:nvPr/>
        </p:nvPicPr>
        <p:blipFill>
          <a:blip r:embed="rId21"/>
          <a:stretch/>
        </p:blipFill>
        <p:spPr>
          <a:xfrm>
            <a:off x="7246800" y="5487480"/>
            <a:ext cx="788040" cy="788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:p15="http://schemas.microsoft.com/office/powerpoint/2012/main" xmlns="">
      <p:transition spd="slow" advTm="10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extShape 1"/>
          <p:cNvSpPr txBox="1"/>
          <p:nvPr/>
        </p:nvSpPr>
        <p:spPr>
          <a:xfrm>
            <a:off x="311760" y="593280"/>
            <a:ext cx="852012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3000" b="0" strike="noStrike" spc="-1">
                <a:solidFill>
                  <a:srgbClr val="FFFFFF"/>
                </a:solidFill>
                <a:latin typeface="Avenir Medium"/>
                <a:ea typeface="Oswald"/>
              </a:rPr>
              <a:t>Contenu et horaires des enseignements</a:t>
            </a:r>
            <a:endParaRPr lang="fr-FR" sz="30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111" name="Table 2"/>
          <p:cNvGraphicFramePr/>
          <p:nvPr/>
        </p:nvGraphicFramePr>
        <p:xfrm>
          <a:off x="462600" y="1167840"/>
          <a:ext cx="8369280" cy="4710960"/>
        </p:xfrm>
        <a:graphic>
          <a:graphicData uri="http://schemas.openxmlformats.org/drawingml/2006/table">
            <a:tbl>
              <a:tblPr/>
              <a:tblGrid>
                <a:gridCol w="3629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6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39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3440">
                <a:tc>
                  <a:txBody>
                    <a:bodyPr/>
                    <a:lstStyle/>
                    <a:p>
                      <a:pPr algn="ctr">
                        <a:lnSpc>
                          <a:spcPct val="160000"/>
                        </a:lnSpc>
                      </a:pPr>
                      <a:r>
                        <a:rPr lang="fr-FR" sz="1300" b="1" strike="noStrike" spc="-1">
                          <a:solidFill>
                            <a:srgbClr val="E0E0E0"/>
                          </a:solidFill>
                          <a:latin typeface="Arial"/>
                          <a:ea typeface="Arial"/>
                        </a:rPr>
                        <a:t>DISCIPLINES</a:t>
                      </a:r>
                      <a:endParaRPr lang="fr-FR" sz="1300" b="0" strike="noStrike" spc="-1">
                        <a:latin typeface="Arial"/>
                      </a:endParaRPr>
                    </a:p>
                  </a:txBody>
                  <a:tcPr marL="114120" marR="11412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60000"/>
                        </a:lnSpc>
                      </a:pPr>
                      <a:r>
                        <a:rPr lang="fr-FR" sz="1300" b="1" strike="noStrike" spc="-1">
                          <a:solidFill>
                            <a:srgbClr val="E0E0E0"/>
                          </a:solidFill>
                          <a:latin typeface="Arial"/>
                          <a:ea typeface="Arial"/>
                        </a:rPr>
                        <a:t>PREMIÈRE ANNÉE</a:t>
                      </a:r>
                      <a:endParaRPr lang="fr-FR" sz="1300" b="0" strike="noStrike" spc="-1">
                        <a:latin typeface="Arial"/>
                      </a:endParaRPr>
                    </a:p>
                  </a:txBody>
                  <a:tcPr marL="114120" marR="11412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60000"/>
                        </a:lnSpc>
                      </a:pPr>
                      <a:r>
                        <a:rPr lang="fr-FR" sz="1300" b="1" strike="noStrike" spc="-1">
                          <a:solidFill>
                            <a:srgbClr val="E0E0E0"/>
                          </a:solidFill>
                          <a:latin typeface="Arial"/>
                          <a:ea typeface="Arial"/>
                        </a:rPr>
                        <a:t>SECONDE ANNÉE</a:t>
                      </a:r>
                      <a:endParaRPr lang="fr-FR" sz="1300" b="0" strike="noStrike" spc="-1">
                        <a:latin typeface="Arial"/>
                      </a:endParaRPr>
                    </a:p>
                  </a:txBody>
                  <a:tcPr marL="114120" marR="11412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3440">
                <a:tc>
                  <a:txBody>
                    <a:bodyPr/>
                    <a:lstStyle/>
                    <a:p>
                      <a:pPr algn="ctr">
                        <a:lnSpc>
                          <a:spcPct val="160000"/>
                        </a:lnSpc>
                      </a:pPr>
                      <a:r>
                        <a:rPr lang="fr-FR" sz="1300" b="0" strike="noStrike" spc="-1">
                          <a:solidFill>
                            <a:srgbClr val="E0E0E0"/>
                          </a:solidFill>
                          <a:latin typeface="Arial"/>
                          <a:ea typeface="Arial"/>
                        </a:rPr>
                        <a:t>Histoire, Géographie et Géopolitique</a:t>
                      </a:r>
                      <a:endParaRPr lang="fr-FR" sz="1300" b="0" strike="noStrike" spc="-1">
                        <a:latin typeface="Arial"/>
                      </a:endParaRPr>
                    </a:p>
                  </a:txBody>
                  <a:tcPr marL="114120" marR="11412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60000"/>
                        </a:lnSpc>
                      </a:pPr>
                      <a:r>
                        <a:rPr lang="fr-FR" sz="1300" b="0" strike="noStrike" spc="-1">
                          <a:solidFill>
                            <a:srgbClr val="E0E0E0"/>
                          </a:solidFill>
                          <a:latin typeface="Arial"/>
                          <a:ea typeface="Arial"/>
                        </a:rPr>
                        <a:t>7h</a:t>
                      </a:r>
                      <a:endParaRPr lang="fr-FR" sz="1300" b="0" strike="noStrike" spc="-1">
                        <a:latin typeface="Arial"/>
                      </a:endParaRPr>
                    </a:p>
                  </a:txBody>
                  <a:tcPr marL="114120" marR="11412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60000"/>
                        </a:lnSpc>
                      </a:pPr>
                      <a:r>
                        <a:rPr lang="fr-FR" sz="1300" b="0" strike="noStrike" spc="-1">
                          <a:solidFill>
                            <a:srgbClr val="E0E0E0"/>
                          </a:solidFill>
                          <a:latin typeface="Arial"/>
                          <a:ea typeface="Arial"/>
                        </a:rPr>
                        <a:t>7h</a:t>
                      </a:r>
                      <a:endParaRPr lang="fr-FR" sz="1300" b="0" strike="noStrike" spc="-1">
                        <a:latin typeface="Arial"/>
                      </a:endParaRPr>
                    </a:p>
                  </a:txBody>
                  <a:tcPr marL="114120" marR="11412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3440">
                <a:tc>
                  <a:txBody>
                    <a:bodyPr/>
                    <a:lstStyle/>
                    <a:p>
                      <a:pPr algn="ctr">
                        <a:lnSpc>
                          <a:spcPct val="160000"/>
                        </a:lnSpc>
                      </a:pPr>
                      <a:r>
                        <a:rPr lang="fr-FR" sz="1300" b="0" strike="noStrike" spc="-1">
                          <a:solidFill>
                            <a:srgbClr val="E0E0E0"/>
                          </a:solidFill>
                          <a:latin typeface="Arial"/>
                          <a:ea typeface="Arial"/>
                        </a:rPr>
                        <a:t>Mathématiques appliquées et informatique</a:t>
                      </a:r>
                      <a:endParaRPr lang="fr-FR" sz="1300" b="0" strike="noStrike" spc="-1">
                        <a:latin typeface="Arial"/>
                      </a:endParaRPr>
                    </a:p>
                  </a:txBody>
                  <a:tcPr marL="114120" marR="11412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60000"/>
                        </a:lnSpc>
                      </a:pPr>
                      <a:r>
                        <a:rPr lang="fr-FR" sz="1300" b="0" strike="noStrike" spc="-1">
                          <a:solidFill>
                            <a:srgbClr val="E0E0E0"/>
                          </a:solidFill>
                          <a:latin typeface="Arial"/>
                          <a:ea typeface="Arial"/>
                        </a:rPr>
                        <a:t>8h</a:t>
                      </a:r>
                      <a:endParaRPr lang="fr-FR" sz="1300" b="0" strike="noStrike" spc="-1">
                        <a:latin typeface="Arial"/>
                      </a:endParaRPr>
                    </a:p>
                  </a:txBody>
                  <a:tcPr marL="114120" marR="11412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60000"/>
                        </a:lnSpc>
                      </a:pPr>
                      <a:r>
                        <a:rPr lang="fr-FR" sz="1300" b="0" strike="noStrike" spc="-1">
                          <a:solidFill>
                            <a:srgbClr val="E0E0E0"/>
                          </a:solidFill>
                          <a:latin typeface="Arial"/>
                          <a:ea typeface="Arial"/>
                        </a:rPr>
                        <a:t>8h</a:t>
                      </a:r>
                      <a:endParaRPr lang="fr-FR" sz="1300" b="0" strike="noStrike" spc="-1">
                        <a:latin typeface="Arial"/>
                      </a:endParaRPr>
                    </a:p>
                  </a:txBody>
                  <a:tcPr marL="114120" marR="11412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3440">
                <a:tc>
                  <a:txBody>
                    <a:bodyPr/>
                    <a:lstStyle/>
                    <a:p>
                      <a:pPr algn="ctr">
                        <a:lnSpc>
                          <a:spcPct val="160000"/>
                        </a:lnSpc>
                      </a:pPr>
                      <a:r>
                        <a:rPr lang="fr-FR" sz="1300" b="0" strike="noStrike" spc="-1">
                          <a:solidFill>
                            <a:srgbClr val="E0E0E0"/>
                          </a:solidFill>
                          <a:latin typeface="Arial"/>
                          <a:ea typeface="Arial"/>
                        </a:rPr>
                        <a:t>Humanités Lettres</a:t>
                      </a:r>
                      <a:endParaRPr lang="fr-FR" sz="1300" b="0" strike="noStrike" spc="-1">
                        <a:latin typeface="Arial"/>
                      </a:endParaRPr>
                    </a:p>
                  </a:txBody>
                  <a:tcPr marL="114120" marR="11412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60000"/>
                        </a:lnSpc>
                      </a:pPr>
                      <a:r>
                        <a:rPr lang="fr-FR" sz="1300" b="0" strike="noStrike" spc="-1">
                          <a:solidFill>
                            <a:srgbClr val="E0E0E0"/>
                          </a:solidFill>
                          <a:latin typeface="Arial"/>
                          <a:ea typeface="Arial"/>
                        </a:rPr>
                        <a:t>3h</a:t>
                      </a:r>
                      <a:endParaRPr lang="fr-FR" sz="1300" b="0" strike="noStrike" spc="-1">
                        <a:latin typeface="Arial"/>
                      </a:endParaRPr>
                    </a:p>
                  </a:txBody>
                  <a:tcPr marL="114120" marR="11412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60000"/>
                        </a:lnSpc>
                      </a:pPr>
                      <a:r>
                        <a:rPr lang="fr-FR" sz="1300" b="0" strike="noStrike" spc="-1">
                          <a:solidFill>
                            <a:srgbClr val="E0E0E0"/>
                          </a:solidFill>
                          <a:latin typeface="Arial"/>
                          <a:ea typeface="Arial"/>
                        </a:rPr>
                        <a:t>3h</a:t>
                      </a:r>
                      <a:endParaRPr lang="fr-FR" sz="1300" b="0" strike="noStrike" spc="-1">
                        <a:latin typeface="Arial"/>
                      </a:endParaRPr>
                    </a:p>
                  </a:txBody>
                  <a:tcPr marL="114120" marR="11412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3440">
                <a:tc>
                  <a:txBody>
                    <a:bodyPr/>
                    <a:lstStyle/>
                    <a:p>
                      <a:pPr algn="ctr">
                        <a:lnSpc>
                          <a:spcPct val="160000"/>
                        </a:lnSpc>
                      </a:pPr>
                      <a:r>
                        <a:rPr lang="fr-FR" sz="1300" b="0" strike="noStrike" spc="-1">
                          <a:solidFill>
                            <a:srgbClr val="E0E0E0"/>
                          </a:solidFill>
                          <a:latin typeface="Arial"/>
                          <a:ea typeface="Arial"/>
                        </a:rPr>
                        <a:t>Humanités Philosophie</a:t>
                      </a:r>
                      <a:endParaRPr lang="fr-FR" sz="1300" b="0" strike="noStrike" spc="-1">
                        <a:latin typeface="Arial"/>
                      </a:endParaRPr>
                    </a:p>
                  </a:txBody>
                  <a:tcPr marL="114120" marR="11412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60000"/>
                        </a:lnSpc>
                      </a:pPr>
                      <a:r>
                        <a:rPr lang="fr-FR" sz="1300" b="0" strike="noStrike" spc="-1">
                          <a:solidFill>
                            <a:srgbClr val="E0E0E0"/>
                          </a:solidFill>
                          <a:latin typeface="Arial"/>
                          <a:ea typeface="Arial"/>
                        </a:rPr>
                        <a:t>3h</a:t>
                      </a:r>
                      <a:endParaRPr lang="fr-FR" sz="1300" b="0" strike="noStrike" spc="-1">
                        <a:latin typeface="Arial"/>
                      </a:endParaRPr>
                    </a:p>
                  </a:txBody>
                  <a:tcPr marL="114120" marR="11412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60000"/>
                        </a:lnSpc>
                      </a:pPr>
                      <a:r>
                        <a:rPr lang="fr-FR" sz="1300" b="0" strike="noStrike" spc="-1">
                          <a:solidFill>
                            <a:srgbClr val="E0E0E0"/>
                          </a:solidFill>
                          <a:latin typeface="Arial"/>
                          <a:ea typeface="Arial"/>
                        </a:rPr>
                        <a:t>3h</a:t>
                      </a:r>
                      <a:endParaRPr lang="fr-FR" sz="1300" b="0" strike="noStrike" spc="-1">
                        <a:latin typeface="Arial"/>
                      </a:endParaRPr>
                    </a:p>
                  </a:txBody>
                  <a:tcPr marL="114120" marR="11412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3440">
                <a:tc>
                  <a:txBody>
                    <a:bodyPr/>
                    <a:lstStyle/>
                    <a:p>
                      <a:pPr algn="ctr">
                        <a:lnSpc>
                          <a:spcPct val="160000"/>
                        </a:lnSpc>
                      </a:pPr>
                      <a:r>
                        <a:rPr lang="fr-FR" sz="1300" b="0" strike="noStrike" spc="-1">
                          <a:solidFill>
                            <a:srgbClr val="E0E0E0"/>
                          </a:solidFill>
                          <a:latin typeface="Arial"/>
                          <a:ea typeface="Arial"/>
                        </a:rPr>
                        <a:t>Langue Vivante 1</a:t>
                      </a:r>
                      <a:endParaRPr lang="fr-FR" sz="1300" b="0" strike="noStrike" spc="-1">
                        <a:latin typeface="Arial"/>
                      </a:endParaRPr>
                    </a:p>
                  </a:txBody>
                  <a:tcPr marL="114120" marR="11412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60000"/>
                        </a:lnSpc>
                      </a:pPr>
                      <a:r>
                        <a:rPr lang="fr-FR" sz="1300" b="0" strike="noStrike" spc="-1">
                          <a:solidFill>
                            <a:srgbClr val="E0E0E0"/>
                          </a:solidFill>
                          <a:latin typeface="Arial"/>
                          <a:ea typeface="Arial"/>
                        </a:rPr>
                        <a:t>4h</a:t>
                      </a:r>
                      <a:endParaRPr lang="fr-FR" sz="1300" b="0" strike="noStrike" spc="-1">
                        <a:latin typeface="Arial"/>
                      </a:endParaRPr>
                    </a:p>
                  </a:txBody>
                  <a:tcPr marL="114120" marR="11412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60000"/>
                        </a:lnSpc>
                      </a:pPr>
                      <a:r>
                        <a:rPr lang="fr-FR" sz="1300" b="0" strike="noStrike" spc="-1">
                          <a:solidFill>
                            <a:srgbClr val="E0E0E0"/>
                          </a:solidFill>
                          <a:latin typeface="Arial"/>
                          <a:ea typeface="Arial"/>
                        </a:rPr>
                        <a:t>4h</a:t>
                      </a:r>
                      <a:endParaRPr lang="fr-FR" sz="1300" b="0" strike="noStrike" spc="-1">
                        <a:latin typeface="Arial"/>
                      </a:endParaRPr>
                    </a:p>
                  </a:txBody>
                  <a:tcPr marL="114120" marR="11412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3440">
                <a:tc>
                  <a:txBody>
                    <a:bodyPr/>
                    <a:lstStyle/>
                    <a:p>
                      <a:pPr algn="ctr">
                        <a:lnSpc>
                          <a:spcPct val="160000"/>
                        </a:lnSpc>
                      </a:pPr>
                      <a:r>
                        <a:rPr lang="fr-FR" sz="1300" b="0" strike="noStrike" spc="-1">
                          <a:solidFill>
                            <a:srgbClr val="E0E0E0"/>
                          </a:solidFill>
                          <a:latin typeface="Arial"/>
                          <a:ea typeface="Arial"/>
                        </a:rPr>
                        <a:t>Langue Vivante 2</a:t>
                      </a:r>
                      <a:endParaRPr lang="fr-FR" sz="1300" b="0" strike="noStrike" spc="-1">
                        <a:latin typeface="Arial"/>
                      </a:endParaRPr>
                    </a:p>
                  </a:txBody>
                  <a:tcPr marL="114120" marR="11412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60000"/>
                        </a:lnSpc>
                      </a:pPr>
                      <a:r>
                        <a:rPr lang="fr-FR" sz="1300" b="0" strike="noStrike" spc="-1">
                          <a:solidFill>
                            <a:srgbClr val="E0E0E0"/>
                          </a:solidFill>
                          <a:latin typeface="Arial"/>
                          <a:ea typeface="Arial"/>
                        </a:rPr>
                        <a:t>3h</a:t>
                      </a:r>
                      <a:endParaRPr lang="fr-FR" sz="1300" b="0" strike="noStrike" spc="-1">
                        <a:latin typeface="Arial"/>
                      </a:endParaRPr>
                    </a:p>
                  </a:txBody>
                  <a:tcPr marL="114120" marR="11412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60000"/>
                        </a:lnSpc>
                      </a:pPr>
                      <a:r>
                        <a:rPr lang="fr-FR" sz="1300" b="0" strike="noStrike" spc="-1">
                          <a:solidFill>
                            <a:srgbClr val="E0E0E0"/>
                          </a:solidFill>
                          <a:latin typeface="Arial"/>
                          <a:ea typeface="Arial"/>
                        </a:rPr>
                        <a:t>3h</a:t>
                      </a:r>
                      <a:endParaRPr lang="fr-FR" sz="1300" b="0" strike="noStrike" spc="-1">
                        <a:latin typeface="Arial"/>
                      </a:endParaRPr>
                    </a:p>
                  </a:txBody>
                  <a:tcPr marL="114120" marR="11412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3440">
                <a:tc>
                  <a:txBody>
                    <a:bodyPr/>
                    <a:lstStyle/>
                    <a:p>
                      <a:pPr algn="ctr">
                        <a:lnSpc>
                          <a:spcPct val="160000"/>
                        </a:lnSpc>
                      </a:pPr>
                      <a:r>
                        <a:rPr lang="fr-FR" sz="1300" b="0" strike="noStrike" spc="-1">
                          <a:solidFill>
                            <a:srgbClr val="E0E0E0"/>
                          </a:solidFill>
                          <a:latin typeface="Arial"/>
                          <a:ea typeface="Arial"/>
                        </a:rPr>
                        <a:t>Éducation physique</a:t>
                      </a:r>
                      <a:endParaRPr lang="fr-FR" sz="1300" b="0" strike="noStrike" spc="-1">
                        <a:latin typeface="Arial"/>
                      </a:endParaRPr>
                    </a:p>
                  </a:txBody>
                  <a:tcPr marL="114120" marR="11412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60000"/>
                        </a:lnSpc>
                      </a:pPr>
                      <a:r>
                        <a:rPr lang="fr-FR" sz="1300" b="0" strike="noStrike" spc="-1">
                          <a:solidFill>
                            <a:srgbClr val="E0E0E0"/>
                          </a:solidFill>
                          <a:latin typeface="Arial"/>
                          <a:ea typeface="Arial"/>
                        </a:rPr>
                        <a:t>2h</a:t>
                      </a:r>
                      <a:endParaRPr lang="fr-FR" sz="1300" b="0" strike="noStrike" spc="-1">
                        <a:latin typeface="Arial"/>
                      </a:endParaRPr>
                    </a:p>
                  </a:txBody>
                  <a:tcPr marL="114120" marR="11412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60000"/>
                        </a:lnSpc>
                      </a:pPr>
                      <a:r>
                        <a:rPr lang="fr-FR" sz="1300" b="0" strike="noStrike" spc="-1">
                          <a:solidFill>
                            <a:srgbClr val="E0E0E0"/>
                          </a:solidFill>
                          <a:latin typeface="Arial"/>
                          <a:ea typeface="Arial"/>
                        </a:rPr>
                        <a:t>2h</a:t>
                      </a:r>
                      <a:endParaRPr lang="fr-FR" sz="1300" b="0" strike="noStrike" spc="-1">
                        <a:latin typeface="Arial"/>
                      </a:endParaRPr>
                    </a:p>
                  </a:txBody>
                  <a:tcPr marL="114120" marR="11412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3440">
                <a:tc>
                  <a:txBody>
                    <a:bodyPr/>
                    <a:lstStyle/>
                    <a:p>
                      <a:pPr algn="ctr">
                        <a:lnSpc>
                          <a:spcPct val="160000"/>
                        </a:lnSpc>
                      </a:pPr>
                      <a:r>
                        <a:rPr lang="fr-FR" sz="1300" b="1" strike="noStrike" spc="-1">
                          <a:solidFill>
                            <a:srgbClr val="E0E0E0"/>
                          </a:solidFill>
                          <a:latin typeface="Arial"/>
                          <a:ea typeface="Arial"/>
                        </a:rPr>
                        <a:t>TOTAL</a:t>
                      </a:r>
                      <a:endParaRPr lang="fr-FR" sz="1300" b="0" strike="noStrike" spc="-1">
                        <a:latin typeface="Arial"/>
                      </a:endParaRPr>
                    </a:p>
                  </a:txBody>
                  <a:tcPr marL="114120" marR="11412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60000"/>
                        </a:lnSpc>
                      </a:pPr>
                      <a:r>
                        <a:rPr lang="fr-FR" sz="1300" b="1" strike="noStrike" spc="-1">
                          <a:solidFill>
                            <a:srgbClr val="E0E0E0"/>
                          </a:solidFill>
                          <a:latin typeface="Arial"/>
                          <a:ea typeface="Arial"/>
                        </a:rPr>
                        <a:t>30h</a:t>
                      </a:r>
                      <a:endParaRPr lang="fr-FR" sz="1300" b="0" strike="noStrike" spc="-1">
                        <a:latin typeface="Arial"/>
                      </a:endParaRPr>
                    </a:p>
                  </a:txBody>
                  <a:tcPr marL="114120" marR="11412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60000"/>
                        </a:lnSpc>
                      </a:pPr>
                      <a:r>
                        <a:rPr lang="fr-FR" sz="1300" b="1" strike="noStrike" spc="-1">
                          <a:solidFill>
                            <a:srgbClr val="E0E0E0"/>
                          </a:solidFill>
                          <a:latin typeface="Arial"/>
                          <a:ea typeface="Arial"/>
                        </a:rPr>
                        <a:t>30h</a:t>
                      </a:r>
                      <a:endParaRPr lang="fr-FR" sz="1300" b="0" strike="noStrike" spc="-1">
                        <a:latin typeface="Arial"/>
                      </a:endParaRPr>
                    </a:p>
                  </a:txBody>
                  <a:tcPr marL="114120" marR="11412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12" name="CustomShape 3"/>
          <p:cNvSpPr/>
          <p:nvPr/>
        </p:nvSpPr>
        <p:spPr>
          <a:xfrm>
            <a:off x="527538" y="6145920"/>
            <a:ext cx="8505482" cy="27554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200" b="0" strike="noStrike" spc="-1" dirty="0">
                <a:solidFill>
                  <a:srgbClr val="FFFFFF"/>
                </a:solidFill>
                <a:latin typeface="Arial"/>
                <a:ea typeface="Arial"/>
              </a:rPr>
              <a:t>Langues vivantes proposées: anglais, allemand, </a:t>
            </a:r>
            <a:r>
              <a:rPr lang="fr-FR" sz="1200" b="0" strike="noStrike" spc="-1" dirty="0" smtClean="0">
                <a:solidFill>
                  <a:srgbClr val="FFFFFF"/>
                </a:solidFill>
                <a:latin typeface="Arial"/>
                <a:ea typeface="Arial"/>
              </a:rPr>
              <a:t>espagnol, italien </a:t>
            </a:r>
            <a:r>
              <a:rPr lang="fr-FR" sz="1200" spc="-1" dirty="0">
                <a:solidFill>
                  <a:srgbClr val="FFFFFF"/>
                </a:solidFill>
                <a:latin typeface="Arial"/>
                <a:ea typeface="Arial"/>
              </a:rPr>
              <a:t>(</a:t>
            </a:r>
            <a:r>
              <a:rPr lang="fr-FR" sz="1200" b="0" strike="noStrike" spc="-1" dirty="0" smtClean="0">
                <a:solidFill>
                  <a:srgbClr val="FFFFFF"/>
                </a:solidFill>
                <a:latin typeface="Arial"/>
                <a:ea typeface="Arial"/>
              </a:rPr>
              <a:t>arabe et russe en </a:t>
            </a:r>
            <a:r>
              <a:rPr lang="fr-FR" sz="1200" b="0" strike="noStrike" spc="-1" dirty="0">
                <a:solidFill>
                  <a:srgbClr val="FFFFFF"/>
                </a:solidFill>
                <a:latin typeface="Arial"/>
                <a:ea typeface="Arial"/>
              </a:rPr>
              <a:t>partenariat avec Lakanal et Henri IV) </a:t>
            </a:r>
            <a:endParaRPr lang="fr-FR" sz="12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:p15="http://schemas.microsoft.com/office/powerpoint/2012/main" xmlns="">
      <p:transition spd="slow" advTm="10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extShape 1"/>
          <p:cNvSpPr txBox="1"/>
          <p:nvPr/>
        </p:nvSpPr>
        <p:spPr>
          <a:xfrm>
            <a:off x="311760" y="593280"/>
            <a:ext cx="852012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3000" b="0" strike="noStrike" spc="-1">
                <a:solidFill>
                  <a:srgbClr val="FFFFFF"/>
                </a:solidFill>
                <a:latin typeface="Avenir Medium"/>
                <a:ea typeface="Oswald"/>
              </a:rPr>
              <a:t>La vie au Lycée du Parc de Vilgénis en classe préparatoire ECG</a:t>
            </a:r>
            <a:endParaRPr lang="fr-FR" sz="3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TextShape 2"/>
          <p:cNvSpPr txBox="1"/>
          <p:nvPr/>
        </p:nvSpPr>
        <p:spPr>
          <a:xfrm>
            <a:off x="311760" y="1536480"/>
            <a:ext cx="8520120" cy="455472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Autofit/>
          </a:bodyPr>
          <a:lstStyle/>
          <a:p>
            <a:pPr marL="457200" indent="-355320">
              <a:lnSpc>
                <a:spcPct val="150000"/>
              </a:lnSpc>
              <a:buClr>
                <a:srgbClr val="CACACA"/>
              </a:buClr>
              <a:buFont typeface="Average"/>
              <a:buChar char="➔"/>
            </a:pPr>
            <a:r>
              <a:rPr lang="fr-FR" sz="2400" b="0" strike="noStrike" spc="-1">
                <a:solidFill>
                  <a:srgbClr val="FFFFFF"/>
                </a:solidFill>
                <a:latin typeface="Avenir Book"/>
                <a:ea typeface="Average"/>
              </a:rPr>
              <a:t>2 années de prépa gratuites</a:t>
            </a:r>
            <a:endParaRPr lang="fr-FR" sz="2400" b="0" strike="noStrike" spc="-1">
              <a:solidFill>
                <a:srgbClr val="000000"/>
              </a:solidFill>
              <a:latin typeface="Avenir Book"/>
            </a:endParaRPr>
          </a:p>
          <a:p>
            <a:pPr marL="457200" indent="-355320">
              <a:lnSpc>
                <a:spcPct val="150000"/>
              </a:lnSpc>
              <a:buClr>
                <a:srgbClr val="CACACA"/>
              </a:buClr>
              <a:buFont typeface="Average"/>
              <a:buChar char="➔"/>
            </a:pPr>
            <a:r>
              <a:rPr lang="fr-FR" sz="2400" b="0" strike="noStrike" spc="-1">
                <a:solidFill>
                  <a:srgbClr val="FFFFFF"/>
                </a:solidFill>
                <a:latin typeface="Avenir Book"/>
                <a:ea typeface="Average"/>
              </a:rPr>
              <a:t>Un enseignement de qualité pour préparer aux concours</a:t>
            </a:r>
            <a:endParaRPr lang="fr-FR" sz="2400" b="0" strike="noStrike" spc="-1">
              <a:solidFill>
                <a:srgbClr val="000000"/>
              </a:solidFill>
              <a:latin typeface="Avenir Book"/>
            </a:endParaRPr>
          </a:p>
          <a:p>
            <a:pPr marL="457200" indent="-355320">
              <a:lnSpc>
                <a:spcPct val="150000"/>
              </a:lnSpc>
              <a:buClr>
                <a:srgbClr val="CACACA"/>
              </a:buClr>
              <a:buFont typeface="Average"/>
              <a:buChar char="➔"/>
            </a:pPr>
            <a:r>
              <a:rPr lang="fr-FR" sz="2400" b="0" strike="noStrike" spc="-1">
                <a:solidFill>
                  <a:srgbClr val="FFFFFF"/>
                </a:solidFill>
                <a:latin typeface="Avenir Book"/>
                <a:ea typeface="Average"/>
              </a:rPr>
              <a:t>Un emploi du temps équilibré où toutes les matières comptent</a:t>
            </a:r>
            <a:endParaRPr lang="fr-FR" sz="2400" b="0" strike="noStrike" spc="-1">
              <a:solidFill>
                <a:srgbClr val="000000"/>
              </a:solidFill>
              <a:latin typeface="Avenir Book"/>
            </a:endParaRPr>
          </a:p>
          <a:p>
            <a:pPr marL="914400" lvl="1" indent="-329760">
              <a:lnSpc>
                <a:spcPct val="150000"/>
              </a:lnSpc>
              <a:buClr>
                <a:srgbClr val="CACACA"/>
              </a:buClr>
              <a:buSzPct val="50000"/>
              <a:buFont typeface="Average"/>
              <a:buChar char="◆"/>
            </a:pPr>
            <a:r>
              <a:rPr lang="fr-FR" sz="1800" b="0" strike="noStrike" spc="-1">
                <a:solidFill>
                  <a:srgbClr val="FFFFFF"/>
                </a:solidFill>
                <a:latin typeface="Avenir Book"/>
                <a:ea typeface="Average"/>
              </a:rPr>
              <a:t>28 heures de cours hebdomadaires</a:t>
            </a: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marL="914400" lvl="1" indent="-329760">
              <a:lnSpc>
                <a:spcPct val="150000"/>
              </a:lnSpc>
              <a:buClr>
                <a:srgbClr val="CACACA"/>
              </a:buClr>
              <a:buSzPct val="50000"/>
              <a:buFont typeface="Average"/>
              <a:buChar char="◆"/>
            </a:pPr>
            <a:r>
              <a:rPr lang="fr-FR" sz="1800" b="0" strike="noStrike" spc="-1">
                <a:solidFill>
                  <a:srgbClr val="FFFFFF"/>
                </a:solidFill>
                <a:latin typeface="Avenir Book"/>
                <a:ea typeface="Average"/>
              </a:rPr>
              <a:t>2 heure de TP (mathématiques et informatique)</a:t>
            </a: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marL="914400" lvl="1" indent="-329760">
              <a:lnSpc>
                <a:spcPct val="150000"/>
              </a:lnSpc>
              <a:buClr>
                <a:srgbClr val="CACACA"/>
              </a:buClr>
              <a:buSzPct val="50000"/>
              <a:buFont typeface="Average"/>
              <a:buChar char="◆"/>
            </a:pPr>
            <a:r>
              <a:rPr lang="fr-FR" sz="1800" b="0" strike="noStrike" spc="-1">
                <a:solidFill>
                  <a:srgbClr val="FFFFFF"/>
                </a:solidFill>
                <a:latin typeface="Avenir Book"/>
                <a:ea typeface="Average"/>
              </a:rPr>
              <a:t>2 à 3 colles par semaine (interrogations orales)</a:t>
            </a: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marL="914400" lvl="1" indent="-329760">
              <a:lnSpc>
                <a:spcPct val="150000"/>
              </a:lnSpc>
              <a:buClr>
                <a:srgbClr val="CACACA"/>
              </a:buClr>
              <a:buSzPct val="50000"/>
              <a:buFont typeface="Average"/>
              <a:buChar char="◆"/>
            </a:pPr>
            <a:r>
              <a:rPr lang="fr-FR" sz="1800" b="0" strike="noStrike" spc="-1">
                <a:solidFill>
                  <a:srgbClr val="FFFFFF"/>
                </a:solidFill>
                <a:latin typeface="Avenir Book"/>
                <a:ea typeface="Average"/>
              </a:rPr>
              <a:t>Devoirs surveillés réguliers le samedi matin</a:t>
            </a: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marL="914400" lvl="1" indent="-329760">
              <a:lnSpc>
                <a:spcPct val="150000"/>
              </a:lnSpc>
              <a:buClr>
                <a:srgbClr val="CACACA"/>
              </a:buClr>
              <a:buSzPct val="50000"/>
              <a:buFont typeface="Average"/>
              <a:buChar char="◆"/>
            </a:pPr>
            <a:r>
              <a:rPr lang="fr-FR" sz="1800" b="0" strike="noStrike" spc="-1">
                <a:solidFill>
                  <a:srgbClr val="FFFFFF"/>
                </a:solidFill>
                <a:latin typeface="Avenir Book"/>
                <a:ea typeface="Average"/>
              </a:rPr>
              <a:t>3 concours blancs par an</a:t>
            </a: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marL="457200">
              <a:lnSpc>
                <a:spcPct val="115000"/>
              </a:lnSpc>
              <a:spcBef>
                <a:spcPts val="1599"/>
              </a:spcBef>
              <a:spcAft>
                <a:spcPts val="1599"/>
              </a:spcAft>
            </a:pPr>
            <a:endParaRPr lang="fr-FR" sz="1800" b="0" strike="noStrike" spc="-1">
              <a:solidFill>
                <a:srgbClr val="000000"/>
              </a:solidFill>
              <a:latin typeface="Avenir Book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:p15="http://schemas.microsoft.com/office/powerpoint/2012/main" xmlns="">
      <p:transition spd="slow" advTm="10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extShape 1"/>
          <p:cNvSpPr txBox="1"/>
          <p:nvPr/>
        </p:nvSpPr>
        <p:spPr>
          <a:xfrm>
            <a:off x="311760" y="593280"/>
            <a:ext cx="852012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3000" b="0" strike="noStrike" spc="-1">
                <a:solidFill>
                  <a:srgbClr val="FFFFFF"/>
                </a:solidFill>
                <a:latin typeface="Avenir Medium"/>
                <a:ea typeface="Oswald"/>
              </a:rPr>
              <a:t>Les atouts du lycée du Parc de Vilgénis</a:t>
            </a:r>
            <a:endParaRPr lang="fr-FR" sz="3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TextShape 2"/>
          <p:cNvSpPr txBox="1"/>
          <p:nvPr/>
        </p:nvSpPr>
        <p:spPr>
          <a:xfrm>
            <a:off x="311760" y="1536480"/>
            <a:ext cx="8520120" cy="455472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Autofit/>
          </a:bodyPr>
          <a:lstStyle/>
          <a:p>
            <a:pPr marL="457200" indent="-355320">
              <a:lnSpc>
                <a:spcPct val="150000"/>
              </a:lnSpc>
              <a:buClr>
                <a:srgbClr val="CACACA"/>
              </a:buClr>
              <a:buSzPct val="80000"/>
              <a:buFont typeface="Wingdings" charset="2"/>
              <a:buChar char=""/>
            </a:pPr>
            <a:r>
              <a:rPr lang="fr-FR" sz="2000" b="0" strike="noStrike" spc="-1">
                <a:solidFill>
                  <a:srgbClr val="FFFFFF"/>
                </a:solidFill>
                <a:latin typeface="Avenir Book"/>
                <a:ea typeface="Average"/>
              </a:rPr>
              <a:t>Une équipe pédagogique à l’écoute des étudiants</a:t>
            </a:r>
            <a:endParaRPr lang="fr-FR" sz="2000" b="0" strike="noStrike" spc="-1">
              <a:solidFill>
                <a:srgbClr val="000000"/>
              </a:solidFill>
              <a:latin typeface="Avenir Book"/>
            </a:endParaRPr>
          </a:p>
          <a:p>
            <a:pPr marL="457200" indent="-355320">
              <a:lnSpc>
                <a:spcPct val="150000"/>
              </a:lnSpc>
              <a:buClr>
                <a:srgbClr val="CACACA"/>
              </a:buClr>
              <a:buSzPct val="80000"/>
              <a:buFont typeface="Wingdings" charset="2"/>
              <a:buChar char=""/>
            </a:pPr>
            <a:r>
              <a:rPr lang="fr-FR" sz="2000" b="0" strike="noStrike" spc="-1">
                <a:solidFill>
                  <a:srgbClr val="FFFFFF"/>
                </a:solidFill>
                <a:latin typeface="Avenir Book"/>
                <a:ea typeface="Average"/>
              </a:rPr>
              <a:t>Une entraide et des liens forts entre les étudiants</a:t>
            </a:r>
            <a:endParaRPr lang="fr-FR" sz="2000" b="0" strike="noStrike" spc="-1">
              <a:solidFill>
                <a:srgbClr val="000000"/>
              </a:solidFill>
              <a:latin typeface="Avenir Book"/>
            </a:endParaRPr>
          </a:p>
          <a:p>
            <a:pPr marL="457200" indent="-355320">
              <a:lnSpc>
                <a:spcPct val="150000"/>
              </a:lnSpc>
              <a:buClr>
                <a:srgbClr val="CACACA"/>
              </a:buClr>
              <a:buSzPct val="80000"/>
              <a:buFont typeface="Wingdings" charset="2"/>
              <a:buChar char=""/>
            </a:pPr>
            <a:r>
              <a:rPr lang="fr-FR" sz="2000" b="0" strike="noStrike" spc="-1">
                <a:solidFill>
                  <a:srgbClr val="FFFFFF"/>
                </a:solidFill>
                <a:latin typeface="Avenir Book"/>
                <a:ea typeface="Average"/>
              </a:rPr>
              <a:t>Un réseau d’anciens avec un site en ligne d’entraide et de discussion</a:t>
            </a:r>
            <a:endParaRPr lang="fr-FR" sz="2000" b="0" strike="noStrike" spc="-1">
              <a:solidFill>
                <a:srgbClr val="000000"/>
              </a:solidFill>
              <a:latin typeface="Avenir Book"/>
            </a:endParaRPr>
          </a:p>
          <a:p>
            <a:pPr marL="457200" indent="-355320">
              <a:lnSpc>
                <a:spcPct val="150000"/>
              </a:lnSpc>
              <a:buClr>
                <a:srgbClr val="CACACA"/>
              </a:buClr>
              <a:buSzPct val="80000"/>
              <a:buFont typeface="Wingdings" charset="2"/>
              <a:buChar char=""/>
            </a:pPr>
            <a:r>
              <a:rPr lang="fr-FR" sz="2000" b="0" strike="noStrike" spc="-1">
                <a:solidFill>
                  <a:srgbClr val="FFFFFF"/>
                </a:solidFill>
                <a:latin typeface="Avenir Book"/>
                <a:ea typeface="Average"/>
              </a:rPr>
              <a:t>Des partenariats culturels (Opéra de Massy, musées parisiens, voyage à Berlin, …)</a:t>
            </a:r>
            <a:endParaRPr lang="fr-FR" sz="2000" b="0" strike="noStrike" spc="-1">
              <a:solidFill>
                <a:srgbClr val="000000"/>
              </a:solidFill>
              <a:latin typeface="Avenir Book"/>
            </a:endParaRPr>
          </a:p>
          <a:p>
            <a:pPr marL="457200" indent="-355320">
              <a:lnSpc>
                <a:spcPct val="150000"/>
              </a:lnSpc>
              <a:buClr>
                <a:srgbClr val="CACACA"/>
              </a:buClr>
              <a:buSzPct val="80000"/>
              <a:buFont typeface="Wingdings" charset="2"/>
              <a:buChar char=""/>
            </a:pPr>
            <a:r>
              <a:rPr lang="fr-FR" sz="2000" b="0" strike="noStrike" spc="-1">
                <a:solidFill>
                  <a:srgbClr val="FFFFFF"/>
                </a:solidFill>
                <a:latin typeface="Avenir Book"/>
                <a:ea typeface="Average"/>
              </a:rPr>
              <a:t>Partenariat avec l’association Article 1 pour les étudiants boursiers et une résidence étudiante</a:t>
            </a:r>
            <a:endParaRPr lang="fr-FR" sz="2000" b="0" strike="noStrike" spc="-1">
              <a:solidFill>
                <a:srgbClr val="000000"/>
              </a:solidFill>
              <a:latin typeface="Avenir Book"/>
            </a:endParaRPr>
          </a:p>
          <a:p>
            <a:pPr marL="457200" indent="-355320">
              <a:lnSpc>
                <a:spcPct val="150000"/>
              </a:lnSpc>
              <a:buClr>
                <a:srgbClr val="CACACA"/>
              </a:buClr>
              <a:buSzPct val="80000"/>
              <a:buFont typeface="Wingdings" charset="2"/>
              <a:buChar char=""/>
            </a:pPr>
            <a:r>
              <a:rPr lang="fr-FR" sz="2000" b="0" strike="noStrike" spc="-1">
                <a:solidFill>
                  <a:srgbClr val="FFFFFF"/>
                </a:solidFill>
                <a:latin typeface="Avenir Book"/>
                <a:ea typeface="Average"/>
              </a:rPr>
              <a:t>Le lycée est situé dans un parc arboré, à proximité des transports en commun (RER B et C, TGV)</a:t>
            </a:r>
            <a:endParaRPr lang="fr-FR" sz="2000" b="0" strike="noStrike" spc="-1">
              <a:solidFill>
                <a:srgbClr val="000000"/>
              </a:solidFill>
              <a:latin typeface="Avenir Book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:p15="http://schemas.microsoft.com/office/powerpoint/2012/main" xmlns="">
      <p:transition spd="slow" advTm="10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extShape 1"/>
          <p:cNvSpPr txBox="1"/>
          <p:nvPr/>
        </p:nvSpPr>
        <p:spPr>
          <a:xfrm>
            <a:off x="311760" y="593280"/>
            <a:ext cx="852012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3000" b="0" strike="noStrike" spc="-1">
                <a:solidFill>
                  <a:srgbClr val="FFFFFF"/>
                </a:solidFill>
                <a:latin typeface="Avenir Medium"/>
                <a:ea typeface="Oswald"/>
              </a:rPr>
              <a:t>Questions fréquentes</a:t>
            </a:r>
            <a:endParaRPr lang="fr-FR" sz="3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TextShape 2"/>
          <p:cNvSpPr txBox="1"/>
          <p:nvPr/>
        </p:nvSpPr>
        <p:spPr>
          <a:xfrm>
            <a:off x="311760" y="1536480"/>
            <a:ext cx="8520120" cy="455472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Autofit/>
          </a:bodyPr>
          <a:lstStyle/>
          <a:p>
            <a:pPr marL="457200" indent="-342720">
              <a:lnSpc>
                <a:spcPct val="115000"/>
              </a:lnSpc>
              <a:buClr>
                <a:srgbClr val="CACACA"/>
              </a:buClr>
              <a:buFont typeface="Average"/>
              <a:buChar char="●"/>
            </a:pPr>
            <a:r>
              <a:rPr lang="fr-FR" sz="2000" b="0" strike="noStrike" spc="-1" dirty="0">
                <a:solidFill>
                  <a:srgbClr val="FFFFFF"/>
                </a:solidFill>
                <a:latin typeface="Avenir Medium"/>
                <a:ea typeface="Average"/>
              </a:rPr>
              <a:t>Puis-je postuler si j’ai pris la spécialité économie? </a:t>
            </a:r>
            <a:endParaRPr lang="fr-FR" sz="2000" b="0" strike="noStrike" spc="-1" dirty="0">
              <a:solidFill>
                <a:srgbClr val="000000"/>
              </a:solidFill>
              <a:latin typeface="Avenir Book"/>
            </a:endParaRPr>
          </a:p>
          <a:p>
            <a:pPr marL="914400" lvl="1" indent="-317160">
              <a:lnSpc>
                <a:spcPct val="115000"/>
              </a:lnSpc>
              <a:spcBef>
                <a:spcPts val="1599"/>
              </a:spcBef>
              <a:spcAft>
                <a:spcPts val="1599"/>
              </a:spcAft>
              <a:buClr>
                <a:srgbClr val="CACACA"/>
              </a:buClr>
              <a:buFont typeface="Wingdings" charset="2"/>
              <a:buChar char=""/>
            </a:pPr>
            <a:r>
              <a:rPr lang="fr-FR" sz="2000" b="0" strike="noStrike" spc="-1" dirty="0">
                <a:solidFill>
                  <a:srgbClr val="69EC34"/>
                </a:solidFill>
                <a:latin typeface="Avenir Medium"/>
                <a:ea typeface="Average"/>
              </a:rPr>
              <a:t>OUI</a:t>
            </a:r>
            <a:endParaRPr lang="fr-FR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457200" indent="-342720">
              <a:lnSpc>
                <a:spcPct val="115000"/>
              </a:lnSpc>
              <a:buClr>
                <a:srgbClr val="CACACA"/>
              </a:buClr>
              <a:buFont typeface="Average"/>
              <a:buChar char="●"/>
            </a:pPr>
            <a:r>
              <a:rPr lang="fr-FR" sz="2000" b="0" strike="noStrike" spc="-1" dirty="0">
                <a:solidFill>
                  <a:srgbClr val="FFFFFF"/>
                </a:solidFill>
                <a:latin typeface="Avenir Medium"/>
                <a:ea typeface="Average"/>
              </a:rPr>
              <a:t>Un bon niveau en maths est-il nécessaire ?</a:t>
            </a:r>
            <a:endParaRPr lang="fr-FR" sz="2000" b="0" strike="noStrike" spc="-1" dirty="0">
              <a:solidFill>
                <a:srgbClr val="000000"/>
              </a:solidFill>
              <a:latin typeface="Avenir Book"/>
            </a:endParaRPr>
          </a:p>
          <a:p>
            <a:pPr marL="914400" lvl="1" indent="-317160">
              <a:lnSpc>
                <a:spcPct val="115000"/>
              </a:lnSpc>
              <a:spcBef>
                <a:spcPts val="1599"/>
              </a:spcBef>
              <a:spcAft>
                <a:spcPts val="1599"/>
              </a:spcAft>
              <a:buClr>
                <a:srgbClr val="CACACA"/>
              </a:buClr>
              <a:buFont typeface="Wingdings" charset="2"/>
              <a:buChar char=""/>
            </a:pPr>
            <a:r>
              <a:rPr lang="fr-FR" sz="2000" b="0" strike="noStrike" spc="-1" dirty="0" smtClean="0">
                <a:solidFill>
                  <a:srgbClr val="92D050"/>
                </a:solidFill>
                <a:latin typeface="Avenir Medium"/>
                <a:ea typeface="Average"/>
              </a:rPr>
              <a:t>Pas </a:t>
            </a:r>
            <a:r>
              <a:rPr lang="fr-FR" sz="2000" b="0" strike="noStrike" spc="-1" dirty="0">
                <a:solidFill>
                  <a:srgbClr val="92D050"/>
                </a:solidFill>
                <a:latin typeface="Avenir Medium"/>
                <a:ea typeface="Average"/>
              </a:rPr>
              <a:t>plus que les autres matières, sauf peut-être pour les écoles les plus prestigieuses</a:t>
            </a:r>
            <a:endParaRPr lang="fr-FR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457200" indent="-342720">
              <a:lnSpc>
                <a:spcPct val="115000"/>
              </a:lnSpc>
              <a:buClr>
                <a:srgbClr val="CACACA"/>
              </a:buClr>
              <a:buFont typeface="Average"/>
              <a:buChar char="●"/>
            </a:pPr>
            <a:r>
              <a:rPr lang="fr-FR" sz="2000" b="0" strike="noStrike" spc="-1" dirty="0">
                <a:solidFill>
                  <a:srgbClr val="FFFFFF"/>
                </a:solidFill>
                <a:latin typeface="Avenir Medium"/>
                <a:ea typeface="Average"/>
              </a:rPr>
              <a:t>Le passage en seconde année est-il automatique ?</a:t>
            </a:r>
            <a:endParaRPr lang="fr-FR" sz="2000" b="0" strike="noStrike" spc="-1" dirty="0">
              <a:solidFill>
                <a:srgbClr val="000000"/>
              </a:solidFill>
              <a:latin typeface="Avenir Book"/>
            </a:endParaRPr>
          </a:p>
          <a:p>
            <a:pPr marL="914400" lvl="1" indent="-317160">
              <a:lnSpc>
                <a:spcPct val="115000"/>
              </a:lnSpc>
              <a:spcBef>
                <a:spcPts val="1599"/>
              </a:spcBef>
              <a:spcAft>
                <a:spcPts val="1599"/>
              </a:spcAft>
              <a:buClr>
                <a:srgbClr val="CACACA"/>
              </a:buClr>
              <a:buFont typeface="Wingdings" charset="2"/>
              <a:buChar char=""/>
            </a:pPr>
            <a:r>
              <a:rPr lang="fr-FR" sz="2000" b="0" strike="noStrike" spc="-1" dirty="0">
                <a:solidFill>
                  <a:srgbClr val="92D050"/>
                </a:solidFill>
                <a:latin typeface="Avenir Medium"/>
                <a:ea typeface="Average"/>
              </a:rPr>
              <a:t>Non, mais les élèves qui s’en donnent les moyens intègreront la seconde année</a:t>
            </a:r>
            <a:endParaRPr lang="fr-FR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457200" indent="-342720">
              <a:lnSpc>
                <a:spcPct val="115000"/>
              </a:lnSpc>
              <a:buClr>
                <a:srgbClr val="CACACA"/>
              </a:buClr>
              <a:buFont typeface="Average"/>
              <a:buChar char="●"/>
            </a:pPr>
            <a:r>
              <a:rPr lang="fr-FR" sz="2000" b="0" strike="noStrike" spc="-1" dirty="0">
                <a:solidFill>
                  <a:srgbClr val="FFFFFF"/>
                </a:solidFill>
                <a:latin typeface="Avenir Medium"/>
                <a:ea typeface="Average"/>
              </a:rPr>
              <a:t>Que se passe-t-il si on ne passe pas en seconde année ?</a:t>
            </a:r>
            <a:endParaRPr lang="fr-FR" sz="2000" b="0" strike="noStrike" spc="-1" dirty="0">
              <a:solidFill>
                <a:srgbClr val="000000"/>
              </a:solidFill>
              <a:latin typeface="Avenir Book"/>
            </a:endParaRPr>
          </a:p>
          <a:p>
            <a:pPr marL="914400" lvl="1" indent="-317160">
              <a:lnSpc>
                <a:spcPct val="115000"/>
              </a:lnSpc>
              <a:spcBef>
                <a:spcPts val="1599"/>
              </a:spcBef>
              <a:buClr>
                <a:srgbClr val="CACACA"/>
              </a:buClr>
              <a:buFont typeface="Wingdings" charset="2"/>
              <a:buChar char=""/>
            </a:pPr>
            <a:r>
              <a:rPr lang="fr-FR" sz="2000" b="0" strike="noStrike" spc="-1" dirty="0">
                <a:solidFill>
                  <a:srgbClr val="92D050"/>
                </a:solidFill>
                <a:latin typeface="Avenir Medium"/>
                <a:ea typeface="Average"/>
              </a:rPr>
              <a:t>Un partenariat avec l’université Paris-Saclay permet la poursuite des études.</a:t>
            </a:r>
            <a:endParaRPr lang="fr-FR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:p15="http://schemas.microsoft.com/office/powerpoint/2012/main" xmlns="">
      <p:transition spd="slow" advTm="10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extShape 1"/>
          <p:cNvSpPr txBox="1"/>
          <p:nvPr/>
        </p:nvSpPr>
        <p:spPr>
          <a:xfrm>
            <a:off x="311760" y="593280"/>
            <a:ext cx="852012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3000" b="0" strike="noStrike" spc="-1">
                <a:solidFill>
                  <a:srgbClr val="FFFFFF"/>
                </a:solidFill>
                <a:latin typeface="Avenir Medium"/>
                <a:ea typeface="Oswald"/>
              </a:rPr>
              <a:t>Pour en savoir plus</a:t>
            </a:r>
            <a:endParaRPr lang="fr-FR" sz="3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TextShape 2"/>
          <p:cNvSpPr txBox="1"/>
          <p:nvPr/>
        </p:nvSpPr>
        <p:spPr>
          <a:xfrm>
            <a:off x="311760" y="1536480"/>
            <a:ext cx="8520120" cy="455472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Autofit/>
          </a:bodyPr>
          <a:lstStyle/>
          <a:p>
            <a:pPr marL="457200" indent="-342720">
              <a:lnSpc>
                <a:spcPct val="115000"/>
              </a:lnSpc>
              <a:buClr>
                <a:srgbClr val="CACACA"/>
              </a:buClr>
              <a:buFont typeface="Average"/>
              <a:buChar char="➔"/>
            </a:pPr>
            <a:r>
              <a:rPr lang="fr-FR" sz="1800" b="1" strike="noStrike" spc="-1" dirty="0">
                <a:solidFill>
                  <a:srgbClr val="FFFFFF"/>
                </a:solidFill>
                <a:latin typeface="Avenir Book"/>
                <a:ea typeface="Average"/>
              </a:rPr>
              <a:t>Journées portes ouvertes :</a:t>
            </a:r>
            <a:endParaRPr lang="fr-FR" sz="1800" b="0" strike="noStrike" spc="-1" dirty="0">
              <a:solidFill>
                <a:srgbClr val="000000"/>
              </a:solidFill>
              <a:latin typeface="Avenir Book"/>
            </a:endParaRPr>
          </a:p>
          <a:p>
            <a:pPr algn="ctr">
              <a:lnSpc>
                <a:spcPct val="115000"/>
              </a:lnSpc>
            </a:pPr>
            <a:r>
              <a:rPr lang="fr-FR" sz="2400" b="1" strike="noStrike" spc="-1">
                <a:solidFill>
                  <a:srgbClr val="F5A461"/>
                </a:solidFill>
                <a:latin typeface="Avenir Book"/>
                <a:ea typeface="Average"/>
              </a:rPr>
              <a:t>Samedi </a:t>
            </a:r>
            <a:r>
              <a:rPr lang="fr-FR" sz="2400" b="1" spc="-1">
                <a:solidFill>
                  <a:srgbClr val="F5A461"/>
                </a:solidFill>
                <a:latin typeface="Avenir Book"/>
                <a:ea typeface="Average"/>
              </a:rPr>
              <a:t>8</a:t>
            </a:r>
            <a:r>
              <a:rPr lang="fr-FR" sz="2400" b="1" strike="noStrike" spc="-1" smtClean="0">
                <a:solidFill>
                  <a:srgbClr val="F5A461"/>
                </a:solidFill>
                <a:latin typeface="Avenir Book"/>
                <a:ea typeface="Average"/>
              </a:rPr>
              <a:t> </a:t>
            </a:r>
            <a:r>
              <a:rPr lang="fr-FR" sz="2400" b="1" strike="noStrike" spc="-1">
                <a:solidFill>
                  <a:srgbClr val="F5A461"/>
                </a:solidFill>
                <a:latin typeface="Avenir Book"/>
                <a:ea typeface="Average"/>
              </a:rPr>
              <a:t>février </a:t>
            </a:r>
            <a:r>
              <a:rPr lang="fr-FR" sz="2400" b="1" strike="noStrike" spc="-1" smtClean="0">
                <a:solidFill>
                  <a:srgbClr val="F5A461"/>
                </a:solidFill>
                <a:latin typeface="Avenir Book"/>
                <a:ea typeface="Average"/>
              </a:rPr>
              <a:t>2025</a:t>
            </a:r>
            <a:endParaRPr lang="fr-FR" sz="2400" b="0" strike="noStrike" spc="-1">
              <a:solidFill>
                <a:srgbClr val="000000"/>
              </a:solidFill>
              <a:latin typeface="Avenir Book"/>
            </a:endParaRPr>
          </a:p>
          <a:p>
            <a:pPr algn="ctr">
              <a:lnSpc>
                <a:spcPct val="115000"/>
              </a:lnSpc>
            </a:pPr>
            <a:r>
              <a:rPr lang="fr-FR" sz="2400" b="0" strike="noStrike" spc="-1" dirty="0">
                <a:solidFill>
                  <a:srgbClr val="CACACA"/>
                </a:solidFill>
                <a:latin typeface="Avenir Book"/>
                <a:ea typeface="Average"/>
              </a:rPr>
              <a:t>de </a:t>
            </a:r>
            <a:r>
              <a:rPr lang="fr-FR" sz="2400" b="0" strike="noStrike" spc="-1" dirty="0">
                <a:solidFill>
                  <a:srgbClr val="F5A461"/>
                </a:solidFill>
                <a:latin typeface="Avenir Book"/>
                <a:ea typeface="Average"/>
              </a:rPr>
              <a:t>9h</a:t>
            </a:r>
            <a:r>
              <a:rPr lang="fr-FR" sz="2800" b="0" strike="noStrike" spc="-1" dirty="0">
                <a:solidFill>
                  <a:srgbClr val="CACACA"/>
                </a:solidFill>
                <a:latin typeface="Avenir Book"/>
                <a:ea typeface="Average"/>
              </a:rPr>
              <a:t> </a:t>
            </a:r>
            <a:r>
              <a:rPr lang="fr-FR" sz="2400" b="0" strike="noStrike" spc="-1" dirty="0">
                <a:solidFill>
                  <a:srgbClr val="CACACA"/>
                </a:solidFill>
                <a:latin typeface="Avenir Book"/>
                <a:ea typeface="Average"/>
              </a:rPr>
              <a:t>à</a:t>
            </a:r>
            <a:r>
              <a:rPr lang="fr-FR" sz="2800" b="0" strike="noStrike" spc="-1" dirty="0">
                <a:solidFill>
                  <a:srgbClr val="CACACA"/>
                </a:solidFill>
                <a:latin typeface="Avenir Book"/>
                <a:ea typeface="Average"/>
              </a:rPr>
              <a:t> </a:t>
            </a:r>
            <a:r>
              <a:rPr lang="fr-FR" sz="2400" b="0" strike="noStrike" spc="-1" dirty="0">
                <a:solidFill>
                  <a:srgbClr val="F5A461"/>
                </a:solidFill>
                <a:latin typeface="Avenir Book"/>
                <a:ea typeface="Average"/>
              </a:rPr>
              <a:t>12h</a:t>
            </a:r>
            <a:endParaRPr lang="fr-FR" sz="2400" b="0" strike="noStrike" spc="-1" dirty="0">
              <a:solidFill>
                <a:srgbClr val="000000"/>
              </a:solidFill>
              <a:latin typeface="Avenir Book"/>
            </a:endParaRPr>
          </a:p>
          <a:p>
            <a:pPr algn="ctr">
              <a:lnSpc>
                <a:spcPct val="115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Avenir Book"/>
                <a:ea typeface="Average"/>
              </a:rPr>
              <a:t>80, rue de Versailles – 91300 Massy (RER Massy Palaiseau) </a:t>
            </a:r>
            <a:endParaRPr lang="fr-FR" sz="1800" b="0" strike="noStrike" spc="-1" dirty="0">
              <a:solidFill>
                <a:srgbClr val="000000"/>
              </a:solidFill>
              <a:latin typeface="Avenir Book"/>
            </a:endParaRPr>
          </a:p>
          <a:p>
            <a:pPr algn="ctr">
              <a:lnSpc>
                <a:spcPct val="115000"/>
              </a:lnSpc>
            </a:pPr>
            <a:endParaRPr lang="fr-FR" sz="1800" b="0" strike="noStrike" spc="-1" dirty="0">
              <a:solidFill>
                <a:srgbClr val="000000"/>
              </a:solidFill>
              <a:latin typeface="Avenir Book"/>
            </a:endParaRPr>
          </a:p>
          <a:p>
            <a:pPr marL="114480" algn="ctr">
              <a:lnSpc>
                <a:spcPct val="115000"/>
              </a:lnSpc>
            </a:pPr>
            <a:endParaRPr lang="fr-FR" sz="1800" b="0" strike="noStrike" spc="-1" dirty="0">
              <a:solidFill>
                <a:srgbClr val="000000"/>
              </a:solidFill>
              <a:latin typeface="Avenir Book"/>
            </a:endParaRPr>
          </a:p>
          <a:p>
            <a:pPr marL="457200" indent="-342720">
              <a:lnSpc>
                <a:spcPct val="115000"/>
              </a:lnSpc>
              <a:spcBef>
                <a:spcPts val="1599"/>
              </a:spcBef>
              <a:buClr>
                <a:srgbClr val="CACACA"/>
              </a:buClr>
              <a:buFont typeface="Average"/>
              <a:buChar char="➔"/>
            </a:pPr>
            <a:r>
              <a:rPr lang="fr-FR" sz="1800" b="0" strike="noStrike" spc="-1" dirty="0">
                <a:solidFill>
                  <a:srgbClr val="CACACA"/>
                </a:solidFill>
                <a:latin typeface="Avenir Book"/>
                <a:ea typeface="Average"/>
              </a:rPr>
              <a:t>Contact :</a:t>
            </a:r>
            <a:endParaRPr lang="fr-FR" sz="1800" b="0" strike="noStrike" spc="-1" dirty="0">
              <a:solidFill>
                <a:srgbClr val="000000"/>
              </a:solidFill>
              <a:latin typeface="Avenir Book"/>
            </a:endParaRPr>
          </a:p>
          <a:p>
            <a:pPr algn="ctr">
              <a:lnSpc>
                <a:spcPct val="115000"/>
              </a:lnSpc>
              <a:spcAft>
                <a:spcPts val="1599"/>
              </a:spcAft>
            </a:pPr>
            <a:r>
              <a:rPr lang="fr-FR" sz="1800" b="0" strike="noStrike" spc="-1" dirty="0">
                <a:solidFill>
                  <a:srgbClr val="CACACA"/>
                </a:solidFill>
                <a:latin typeface="Avenir Book"/>
                <a:ea typeface="Average"/>
              </a:rPr>
              <a:t>Catherine MATIVET - Responsable des CPGE</a:t>
            </a:r>
            <a:r>
              <a:rPr dirty="0"/>
              <a:t/>
            </a:r>
            <a:br>
              <a:rPr dirty="0"/>
            </a:br>
            <a:r>
              <a:rPr lang="fr-FR" sz="1800" b="0" strike="noStrike" spc="-1" dirty="0">
                <a:solidFill>
                  <a:srgbClr val="CACACA"/>
                </a:solidFill>
                <a:latin typeface="Avenir Book"/>
                <a:ea typeface="Average"/>
              </a:rPr>
              <a:t>Mail : </a:t>
            </a:r>
            <a:r>
              <a:rPr lang="fr-FR" sz="1800" b="0" u="sng" strike="noStrike" spc="-1" dirty="0">
                <a:solidFill>
                  <a:srgbClr val="FFD966"/>
                </a:solidFill>
                <a:uFillTx/>
                <a:latin typeface="Avenir Book"/>
                <a:ea typeface="Average"/>
                <a:hlinkClick r:id="rId2"/>
              </a:rPr>
              <a:t>catherine.mativet@ac-versailles.fr </a:t>
            </a:r>
            <a:endParaRPr lang="fr-FR" sz="1800" b="0" strike="noStrike" spc="-1" dirty="0">
              <a:solidFill>
                <a:srgbClr val="000000"/>
              </a:solidFill>
              <a:latin typeface="Avenir Book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:p15="http://schemas.microsoft.com/office/powerpoint/2012/main" xmlns="">
      <p:transition spd="slow" advTm="10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704</TotalTime>
  <Words>488</Words>
  <Application>Microsoft Office PowerPoint</Application>
  <PresentationFormat>Affichage à l'écran (4:3)</PresentationFormat>
  <Paragraphs>79</Paragraphs>
  <Slides>9</Slides>
  <Notes>0</Notes>
  <HiddenSlides>1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9</vt:i4>
      </vt:variant>
    </vt:vector>
  </HeadingPairs>
  <TitlesOfParts>
    <vt:vector size="21" baseType="lpstr">
      <vt:lpstr>Arial</vt:lpstr>
      <vt:lpstr>Avenir Book</vt:lpstr>
      <vt:lpstr>Avenir Medium</vt:lpstr>
      <vt:lpstr>Average</vt:lpstr>
      <vt:lpstr>Courier New</vt:lpstr>
      <vt:lpstr>DejaVu Sans</vt:lpstr>
      <vt:lpstr>Oswald</vt:lpstr>
      <vt:lpstr>Symbol</vt:lpstr>
      <vt:lpstr>Times New Roman</vt:lpstr>
      <vt:lpstr>Wingdings</vt:lpstr>
      <vt:lpstr>Office Theme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Classes préparatoires économiques et commerciales voie technologique  (CPGE ECT)</dc:title>
  <dc:subject/>
  <dc:creator>Thomas MAINGUY</dc:creator>
  <dc:description/>
  <cp:lastModifiedBy>Moine, Philippe</cp:lastModifiedBy>
  <cp:revision>49</cp:revision>
  <dcterms:modified xsi:type="dcterms:W3CDTF">2024-11-20T15:05:43Z</dcterms:modified>
  <dc:language>fr-FR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1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7</vt:i4>
  </property>
  <property fmtid="{D5CDD505-2E9C-101B-9397-08002B2CF9AE}" pid="8" name="PresentationFormat">
    <vt:lpwstr>Affichage à l'écran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9</vt:i4>
  </property>
</Properties>
</file>