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29"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0" name="PlaceHolder 5"/>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5" name="PlaceHolder 5"/>
          <p:cNvSpPr>
            <a:spLocks noGrp="1"/>
          </p:cNvSpPr>
          <p:nvPr>
            <p:ph type="body"/>
          </p:nvPr>
        </p:nvSpPr>
        <p:spPr>
          <a:xfrm>
            <a:off x="802980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37" name="PlaceHolder 7"/>
          <p:cNvSpPr>
            <a:spLocks noGrp="1"/>
          </p:cNvSpPr>
          <p:nvPr>
            <p:ph type="body"/>
          </p:nvPr>
        </p:nvSpPr>
        <p:spPr>
          <a:xfrm>
            <a:off x="60948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41"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43"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45"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46"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50"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51" name="PlaceHolder 3"/>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52" name="PlaceHolder 4"/>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54"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55"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56"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59"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60"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62"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63"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65"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67"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68" name="PlaceHolder 5"/>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70"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71"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72"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73" name="PlaceHolder 5"/>
          <p:cNvSpPr>
            <a:spLocks noGrp="1"/>
          </p:cNvSpPr>
          <p:nvPr>
            <p:ph type="body"/>
          </p:nvPr>
        </p:nvSpPr>
        <p:spPr>
          <a:xfrm>
            <a:off x="802980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74"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75" name="PlaceHolder 7"/>
          <p:cNvSpPr>
            <a:spLocks noGrp="1"/>
          </p:cNvSpPr>
          <p:nvPr>
            <p:ph type="body"/>
          </p:nvPr>
        </p:nvSpPr>
        <p:spPr>
          <a:xfrm>
            <a:off x="60948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8"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79" name="PlaceHolder 2"/>
          <p:cNvSpPr>
            <a:spLocks noGrp="1"/>
          </p:cNvSpPr>
          <p:nvPr>
            <p:ph type="subTitle"/>
          </p:nvPr>
        </p:nvSpPr>
        <p:spPr>
          <a:xfrm>
            <a:off x="609480" y="1604520"/>
            <a:ext cx="10972440" cy="397728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81"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83"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84"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85"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86"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88"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89" name="PlaceHolder 3"/>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90" name="PlaceHolder 4"/>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92"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93"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94"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96"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9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98"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100" name="PlaceHolder 2"/>
          <p:cNvSpPr>
            <a:spLocks noGrp="1"/>
          </p:cNvSpPr>
          <p:nvPr>
            <p:ph type="body"/>
          </p:nvPr>
        </p:nvSpPr>
        <p:spPr>
          <a:xfrm>
            <a:off x="609480" y="160452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01" name="PlaceHolder 3"/>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04"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05"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06" name="PlaceHolder 5"/>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108" name="PlaceHolder 2"/>
          <p:cNvSpPr>
            <a:spLocks noGrp="1"/>
          </p:cNvSpPr>
          <p:nvPr>
            <p:ph type="body"/>
          </p:nvPr>
        </p:nvSpPr>
        <p:spPr>
          <a:xfrm>
            <a:off x="60948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09" name="PlaceHolder 3"/>
          <p:cNvSpPr>
            <a:spLocks noGrp="1"/>
          </p:cNvSpPr>
          <p:nvPr>
            <p:ph type="body"/>
          </p:nvPr>
        </p:nvSpPr>
        <p:spPr>
          <a:xfrm>
            <a:off x="431964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10" name="PlaceHolder 4"/>
          <p:cNvSpPr>
            <a:spLocks noGrp="1"/>
          </p:cNvSpPr>
          <p:nvPr>
            <p:ph type="body"/>
          </p:nvPr>
        </p:nvSpPr>
        <p:spPr>
          <a:xfrm>
            <a:off x="8029800" y="160452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11" name="PlaceHolder 5"/>
          <p:cNvSpPr>
            <a:spLocks noGrp="1"/>
          </p:cNvSpPr>
          <p:nvPr>
            <p:ph type="body"/>
          </p:nvPr>
        </p:nvSpPr>
        <p:spPr>
          <a:xfrm>
            <a:off x="802980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12" name="PlaceHolder 6"/>
          <p:cNvSpPr>
            <a:spLocks noGrp="1"/>
          </p:cNvSpPr>
          <p:nvPr>
            <p:ph type="body"/>
          </p:nvPr>
        </p:nvSpPr>
        <p:spPr>
          <a:xfrm>
            <a:off x="431964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13" name="PlaceHolder 7"/>
          <p:cNvSpPr>
            <a:spLocks noGrp="1"/>
          </p:cNvSpPr>
          <p:nvPr>
            <p:ph type="body"/>
          </p:nvPr>
        </p:nvSpPr>
        <p:spPr>
          <a:xfrm>
            <a:off x="609480" y="3682080"/>
            <a:ext cx="35330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rIns="0" tIns="0" bIns="0" anchor="ctr"/>
          <a:p>
            <a:pPr algn="ctr"/>
            <a:endParaRPr b="0" lang="fr-FR"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3" name="PlaceHolder 3"/>
          <p:cNvSpPr>
            <a:spLocks noGrp="1"/>
          </p:cNvSpPr>
          <p:nvPr>
            <p:ph type="body"/>
          </p:nvPr>
        </p:nvSpPr>
        <p:spPr>
          <a:xfrm>
            <a:off x="60948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4" name="PlaceHolder 4"/>
          <p:cNvSpPr>
            <a:spLocks noGrp="1"/>
          </p:cNvSpPr>
          <p:nvPr>
            <p:ph type="body"/>
          </p:nvPr>
        </p:nvSpPr>
        <p:spPr>
          <a:xfrm>
            <a:off x="623196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rIns="0" tIns="0" bIns="0">
            <a:normAutofit/>
          </a:bodyPr>
          <a:p>
            <a:endParaRPr b="0" lang="fr-FR" sz="2800" spc="-1" strike="noStrike">
              <a:solidFill>
                <a:srgbClr val="000000"/>
              </a:solidFill>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p>
            <a:endParaRPr b="0" lang="fr-FR" sz="1800" spc="-1" strike="noStrike">
              <a:solidFill>
                <a:srgbClr val="000000"/>
              </a:solidFill>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fr-FR" sz="2800" spc="-1" strike="noStrike">
              <a:solidFill>
                <a:srgbClr val="000000"/>
              </a:solidFill>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rIns="0" tIns="0" bIns="0">
            <a:normAutofit/>
          </a:bodyPr>
          <a:p>
            <a:endParaRPr b="0" lang="fr-FR" sz="2800" spc="-1" strike="noStrike">
              <a:solidFill>
                <a:srgbClr val="000000"/>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4880" cy="1324800"/>
          </a:xfrm>
          <a:prstGeom prst="rect">
            <a:avLst/>
          </a:prstGeom>
        </p:spPr>
        <p:txBody>
          <a:bodyPr lIns="0" rIns="0" tIns="0" bIns="0" anchor="ctr"/>
          <a:p>
            <a:r>
              <a:rPr b="0" lang="fr-FR" sz="4400" spc="-1" strike="noStrike">
                <a:solidFill>
                  <a:srgbClr val="000000"/>
                </a:solidFill>
                <a:latin typeface="Arial"/>
              </a:rPr>
              <a:t>Cliquez pour éditer le format du texte-titre</a:t>
            </a:r>
            <a:endParaRPr b="0" lang="fr-FR" sz="4400" spc="-1" strike="noStrike">
              <a:solidFill>
                <a:srgbClr val="000000"/>
              </a:solidFill>
              <a:latin typeface="Arial"/>
            </a:endParaRPr>
          </a:p>
        </p:txBody>
      </p:sp>
      <p:sp>
        <p:nvSpPr>
          <p:cNvPr id="1"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2800" spc="-1" strike="noStrike">
                <a:solidFill>
                  <a:srgbClr val="000000"/>
                </a:solidFill>
                <a:latin typeface="Arial"/>
              </a:rPr>
              <a:t>Cliquez pour éditer le format du plan de texte</a:t>
            </a:r>
            <a:endParaRPr b="0" lang="fr-FR"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FR" sz="2000" spc="-1" strike="noStrike">
                <a:solidFill>
                  <a:srgbClr val="000000"/>
                </a:solidFill>
                <a:latin typeface="Arial"/>
              </a:rPr>
              <a:t>Second niveau de plan</a:t>
            </a:r>
            <a:endParaRPr b="0" lang="fr-FR"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FR" sz="1800" spc="-1" strike="noStrike">
                <a:solidFill>
                  <a:srgbClr val="000000"/>
                </a:solidFill>
                <a:latin typeface="Arial"/>
              </a:rPr>
              <a:t>Troisième niveau de plan</a:t>
            </a:r>
            <a:endParaRPr b="0" lang="fr-FR"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FR" sz="1800" spc="-1" strike="noStrike">
                <a:solidFill>
                  <a:srgbClr val="000000"/>
                </a:solidFill>
                <a:latin typeface="Arial"/>
              </a:rPr>
              <a:t>Quatrième niveau de plan</a:t>
            </a:r>
            <a:endParaRPr b="0" lang="fr-FR"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FR" sz="2000" spc="-1" strike="noStrike">
                <a:solidFill>
                  <a:srgbClr val="000000"/>
                </a:solidFill>
                <a:latin typeface="Arial"/>
              </a:rPr>
              <a:t>Cinquième niveau de plan</a:t>
            </a:r>
            <a:endParaRPr b="0" lang="fr-FR"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FR" sz="2000" spc="-1" strike="noStrike">
                <a:solidFill>
                  <a:srgbClr val="000000"/>
                </a:solidFill>
                <a:latin typeface="Arial"/>
              </a:rPr>
              <a:t>Sixième niveau de plan</a:t>
            </a:r>
            <a:endParaRPr b="0" lang="fr-FR"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FR" sz="2000" spc="-1" strike="noStrike">
                <a:solidFill>
                  <a:srgbClr val="000000"/>
                </a:solidFill>
                <a:latin typeface="Arial"/>
              </a:rPr>
              <a:t>Septième niveau de plan</a:t>
            </a:r>
            <a:endParaRPr b="0" lang="fr-FR"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rIns="0" tIns="0" bIns="0" anchor="ctr"/>
          <a:p>
            <a:r>
              <a:rPr b="0" lang="fr-FR" sz="1800" spc="-1" strike="noStrike">
                <a:solidFill>
                  <a:srgbClr val="000000"/>
                </a:solidFill>
                <a:latin typeface="Arial"/>
              </a:rPr>
              <a:t>Cliquez pour éditer le format du texte-titre</a:t>
            </a:r>
            <a:endParaRPr b="0" lang="fr-FR" sz="1800" spc="-1" strike="noStrike">
              <a:solidFill>
                <a:srgbClr val="000000"/>
              </a:solidFill>
              <a:latin typeface="Arial"/>
            </a:endParaRPr>
          </a:p>
        </p:txBody>
      </p:sp>
      <p:sp>
        <p:nvSpPr>
          <p:cNvPr id="39"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2800" spc="-1" strike="noStrike">
                <a:solidFill>
                  <a:srgbClr val="000000"/>
                </a:solidFill>
                <a:latin typeface="Arial"/>
              </a:rPr>
              <a:t>Cliquez pour éditer le format du plan de texte</a:t>
            </a:r>
            <a:endParaRPr b="0" lang="fr-FR"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FR" sz="2000" spc="-1" strike="noStrike">
                <a:solidFill>
                  <a:srgbClr val="000000"/>
                </a:solidFill>
                <a:latin typeface="Arial"/>
              </a:rPr>
              <a:t>Second niveau de plan</a:t>
            </a:r>
            <a:endParaRPr b="0" lang="fr-FR"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FR" sz="1800" spc="-1" strike="noStrike">
                <a:solidFill>
                  <a:srgbClr val="000000"/>
                </a:solidFill>
                <a:latin typeface="Arial"/>
              </a:rPr>
              <a:t>Troisième niveau de plan</a:t>
            </a:r>
            <a:endParaRPr b="0" lang="fr-FR"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FR" sz="1800" spc="-1" strike="noStrike">
                <a:solidFill>
                  <a:srgbClr val="000000"/>
                </a:solidFill>
                <a:latin typeface="Arial"/>
              </a:rPr>
              <a:t>Quatrième niveau de plan</a:t>
            </a:r>
            <a:endParaRPr b="0" lang="fr-FR"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FR" sz="2000" spc="-1" strike="noStrike">
                <a:solidFill>
                  <a:srgbClr val="000000"/>
                </a:solidFill>
                <a:latin typeface="Arial"/>
              </a:rPr>
              <a:t>Cinquième niveau de plan</a:t>
            </a:r>
            <a:endParaRPr b="0" lang="fr-FR"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FR" sz="2000" spc="-1" strike="noStrike">
                <a:solidFill>
                  <a:srgbClr val="000000"/>
                </a:solidFill>
                <a:latin typeface="Arial"/>
              </a:rPr>
              <a:t>Sixième niveau de plan</a:t>
            </a:r>
            <a:endParaRPr b="0" lang="fr-FR"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FR" sz="2000" spc="-1" strike="noStrike">
                <a:solidFill>
                  <a:srgbClr val="000000"/>
                </a:solidFill>
                <a:latin typeface="Arial"/>
              </a:rPr>
              <a:t>Septième niveau de plan</a:t>
            </a:r>
            <a:endParaRPr b="0" lang="fr-FR"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838080" y="365040"/>
            <a:ext cx="10514880" cy="1324800"/>
          </a:xfrm>
          <a:prstGeom prst="rect">
            <a:avLst/>
          </a:prstGeom>
        </p:spPr>
        <p:txBody>
          <a:bodyPr lIns="0" rIns="0" tIns="0" bIns="0" anchor="ctr"/>
          <a:p>
            <a:r>
              <a:rPr b="0" lang="fr-FR" sz="4400" spc="-1" strike="noStrike">
                <a:solidFill>
                  <a:srgbClr val="000000"/>
                </a:solidFill>
                <a:latin typeface="Arial"/>
              </a:rPr>
              <a:t>Cliquez pour éditer le format du texte-titre</a:t>
            </a:r>
            <a:endParaRPr b="0" lang="fr-FR" sz="4400" spc="-1" strike="noStrike">
              <a:solidFill>
                <a:srgbClr val="000000"/>
              </a:solidFill>
              <a:latin typeface="Arial"/>
            </a:endParaRPr>
          </a:p>
        </p:txBody>
      </p:sp>
      <p:sp>
        <p:nvSpPr>
          <p:cNvPr id="77" name="PlaceHolder 2"/>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r-FR" sz="2800" spc="-1" strike="noStrike">
                <a:solidFill>
                  <a:srgbClr val="000000"/>
                </a:solidFill>
                <a:latin typeface="Arial"/>
              </a:rPr>
              <a:t>Cliquez pour éditer le format du plan de texte</a:t>
            </a:r>
            <a:endParaRPr b="0" lang="fr-FR" sz="2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fr-FR" sz="2000" spc="-1" strike="noStrike">
                <a:solidFill>
                  <a:srgbClr val="000000"/>
                </a:solidFill>
                <a:latin typeface="Arial"/>
              </a:rPr>
              <a:t>Second niveau de plan</a:t>
            </a:r>
            <a:endParaRPr b="0" lang="fr-FR" sz="20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fr-FR" sz="1800" spc="-1" strike="noStrike">
                <a:solidFill>
                  <a:srgbClr val="000000"/>
                </a:solidFill>
                <a:latin typeface="Arial"/>
              </a:rPr>
              <a:t>Troisième niveau de plan</a:t>
            </a:r>
            <a:endParaRPr b="0" lang="fr-FR"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fr-FR" sz="1800" spc="-1" strike="noStrike">
                <a:solidFill>
                  <a:srgbClr val="000000"/>
                </a:solidFill>
                <a:latin typeface="Arial"/>
              </a:rPr>
              <a:t>Quatrième niveau de plan</a:t>
            </a:r>
            <a:endParaRPr b="0" lang="fr-FR"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fr-FR" sz="2000" spc="-1" strike="noStrike">
                <a:solidFill>
                  <a:srgbClr val="000000"/>
                </a:solidFill>
                <a:latin typeface="Arial"/>
              </a:rPr>
              <a:t>Cinquième niveau de plan</a:t>
            </a:r>
            <a:endParaRPr b="0" lang="fr-FR"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fr-FR" sz="2000" spc="-1" strike="noStrike">
                <a:solidFill>
                  <a:srgbClr val="000000"/>
                </a:solidFill>
                <a:latin typeface="Arial"/>
              </a:rPr>
              <a:t>Sixième niveau de plan</a:t>
            </a:r>
            <a:endParaRPr b="0" lang="fr-FR"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fr-FR" sz="2000" spc="-1" strike="noStrike">
                <a:solidFill>
                  <a:srgbClr val="000000"/>
                </a:solidFill>
                <a:latin typeface="Arial"/>
              </a:rPr>
              <a:t>Septième niveau de plan</a:t>
            </a:r>
            <a:endParaRPr b="0" lang="fr-FR"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hyperlink" Target="https://elpais.com/america-colombia/elecciones-presidenciales/2026-03-08/roy-barreras-se-estrella-con-una-raquitica-victoria-sobre-daniel-quintero-en-la-consulta-del-frente-por-la-vida.html" TargetMode="External"/><Relationship Id="rId2" Type="http://schemas.openxmlformats.org/officeDocument/2006/relationships/hyperlink" Target="https://elpais.com/america-colombia/elecciones-presidenciales/2026-03-08/roy-barreras-se-estrella-con-una-raquitica-victoria-sobre-daniel-quintero-en-la-consulta-del-frente-por-la-vida.html" TargetMode="External"/><Relationship Id="rId3" Type="http://schemas.openxmlformats.org/officeDocument/2006/relationships/hyperlink" Target="https://elpais.com/america-colombia/elecciones-presidenciales/2026-03-08/roy-barreras-se-estrella-con-una-raquitica-victoria-sobre-daniel-quintero-en-la-consulta-del-frente-por-la-vida.html" TargetMode="External"/><Relationship Id="rId4" Type="http://schemas.openxmlformats.org/officeDocument/2006/relationships/hyperlink" Target="https://elpais.com/america-colombia/elecciones-presidenciales/2026-03-08/roy-barreras-se-estrella-con-una-raquitica-victoria-sobre-daniel-quintero-en-la-consulta-del-frente-por-la-vida.html" TargetMode="External"/><Relationship Id="rId5"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hyperlink" Target="https://elpais.com/america-colombia/2025-10-26/ivan-cepeda-el-candidato-elegido-por-el-pacto-historico-para-defender-las-banderas-de-petro.html" TargetMode="External"/><Relationship Id="rId2" Type="http://schemas.openxmlformats.org/officeDocument/2006/relationships/hyperlink" Target="https://elpais.com/america-colombia/elecciones-presidenciales/2026-03-08/roy-barreras-se-estrella-con-una-raquitica-victoria-sobre-daniel-quintero-en-la-consulta-del-frente-por-la-vida.html" TargetMode="External"/><Relationship Id="rId3"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hyperlink" Target="https://elpais.com/america-colombia/elecciones-presidenciales/2026-03-05/una-provocacion-homofobica-revela-el-nerviosismo-en-la-derecha-colombiana.html" TargetMode="External"/><Relationship Id="rId2" Type="http://schemas.openxmlformats.org/officeDocument/2006/relationships/hyperlink" Target="https://elpais.com/america-colombia/elecciones-presidenciales/2026-03-05/una-provocacion-homofobica-revela-el-nerviosismo-en-la-derecha-colombiana.html" TargetMode="External"/><Relationship Id="rId3" Type="http://schemas.openxmlformats.org/officeDocument/2006/relationships/hyperlink" Target="https://elpais.com/america-colombia/elecciones-presidenciales/2026-03-05/una-provocacion-homofobica-revela-el-nerviosismo-en-la-derecha-colombiana.html" TargetMode="External"/><Relationship Id="rId4" Type="http://schemas.openxmlformats.org/officeDocument/2006/relationships/hyperlink" Target="https://elpais.com/america-colombia/elecciones-presidenciales/2026-03-05/una-provocacion-homofobica-revela-el-nerviosismo-en-la-derecha-colombiana.html" TargetMode="External"/><Relationship Id="rId5" Type="http://schemas.openxmlformats.org/officeDocument/2006/relationships/hyperlink" Target="https://elpais.com/america-colombia/elecciones-presidenciales/2026-03-05/una-provocacion-homofobica-revela-el-nerviosismo-en-la-derecha-colombiana.html" TargetMode="External"/><Relationship Id="rId6" Type="http://schemas.openxmlformats.org/officeDocument/2006/relationships/hyperlink" Target="https://elpais.com/america-colombia/elecciones-presidenciales/2026-03-05/una-provocacion-homofobica-revela-el-nerviosismo-en-la-derecha-colombiana.html" TargetMode="External"/><Relationship Id="rId7" Type="http://schemas.openxmlformats.org/officeDocument/2006/relationships/hyperlink" Target="https://elpais.com/america-colombia/elecciones-presidenciales/2026-03-05/una-provocacion-homofobica-revela-el-nerviosismo-en-la-derecha-colombiana.html" TargetMode="External"/><Relationship Id="rId8" Type="http://schemas.openxmlformats.org/officeDocument/2006/relationships/hyperlink" Target="https://elpais.com/america-colombia/elecciones-presidenciales/2026-03-05/una-provocacion-homofobica-revela-el-nerviosismo-en-la-derecha-colombiana.html" TargetMode="External"/><Relationship Id="rId9" Type="http://schemas.openxmlformats.org/officeDocument/2006/relationships/hyperlink" Target="https://elpais.com/america-colombia/elecciones-presidenciales/2026-03-05/una-provocacion-homofobica-revela-el-nerviosismo-en-la-derecha-colombiana.html" TargetMode="External"/><Relationship Id="rId10" Type="http://schemas.openxmlformats.org/officeDocument/2006/relationships/hyperlink" Target="https://elpais.com/america-colombia/elecciones-presidenciales/2026-03-05/una-provocacion-homofobica-revela-el-nerviosismo-en-la-derecha-colombiana.html" TargetMode="External"/><Relationship Id="rId11" Type="http://schemas.openxmlformats.org/officeDocument/2006/relationships/hyperlink" Target="https://elpais.com/america-colombia/elecciones-presidenciales/2026-03-05/una-provocacion-homofobica-revela-el-nerviosismo-en-la-derecha-colombiana.html" TargetMode="External"/><Relationship Id="rId12" Type="http://schemas.openxmlformats.org/officeDocument/2006/relationships/hyperlink" Target="https://elpais.com/america-colombia/elecciones-presidenciales/2026-03-05/una-provocacion-homofobica-revela-el-nerviosismo-en-la-derecha-colombiana.html" TargetMode="External"/><Relationship Id="rId13" Type="http://schemas.openxmlformats.org/officeDocument/2006/relationships/hyperlink" Target="https://elpais.com/america-colombia/elecciones-presidenciales/2026-03-05/una-provocacion-homofobica-revela-el-nerviosismo-en-la-derecha-colombiana.html" TargetMode="External"/><Relationship Id="rId14"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hyperlink" Target="https://elpais.com/america-colombia/2026-03-08/abelardo-de-la-espriella-prepara-su-primer-pulso-electoral-con-el-partido-salvacion-nacional.html" TargetMode="External"/><Relationship Id="rId2" Type="http://schemas.openxmlformats.org/officeDocument/2006/relationships/hyperlink" Target="https://elpais.com/america-colombia/2026-03-08/abelardo-de-la-espriella-prepara-su-primer-pulso-electoral-con-el-partido-salvacion-nacional.html" TargetMode="External"/><Relationship Id="rId3" Type="http://schemas.openxmlformats.org/officeDocument/2006/relationships/hyperlink" Target="https://elpais.com/america-colombia/2026-03-08/abelardo-de-la-espriella-prepara-su-primer-pulso-electoral-con-el-partido-salvacion-nacional.html" TargetMode="External"/><Relationship Id="rId4" Type="http://schemas.openxmlformats.org/officeDocument/2006/relationships/hyperlink" Target="https://elpais.com/america-colombia/2026-03-08/abelardo-de-la-espriella-prepara-su-primer-pulso-electoral-con-el-partido-salvacion-nacional.html" TargetMode="External"/><Relationship Id="rId5" Type="http://schemas.openxmlformats.org/officeDocument/2006/relationships/hyperlink" Target="https://elpais.com/america-colombia/2026-03-08/abelardo-de-la-espriella-prepara-su-primer-pulso-electoral-con-el-partido-salvacion-nacional.html" TargetMode="External"/><Relationship Id="rId6" Type="http://schemas.openxmlformats.org/officeDocument/2006/relationships/hyperlink" Target="https://elpais.com/america-colombia/2026-03-08/abelardo-de-la-espriella-prepara-su-primer-pulso-electoral-con-el-partido-salvacion-nacional.html" TargetMode="External"/><Relationship Id="rId7" Type="http://schemas.openxmlformats.org/officeDocument/2006/relationships/hyperlink" Target="https://elpais.com/america-colombia/2026-03-08/abelardo-de-la-espriella-prepara-su-primer-pulso-electoral-con-el-partido-salvacion-nacional.html" TargetMode="External"/><Relationship Id="rId8" Type="http://schemas.openxmlformats.org/officeDocument/2006/relationships/hyperlink" Target="https://elpais.com/america-colombia/2026-03-08/abelardo-de-la-espriella-prepara-su-primer-pulso-electoral-con-el-partido-salvacion-nacional.html" TargetMode="External"/><Relationship Id="rId9" Type="http://schemas.openxmlformats.org/officeDocument/2006/relationships/hyperlink" Target="https://elpais.com/america-colombia/2026-03-08/abelardo-de-la-espriella-prepara-su-primer-pulso-electoral-con-el-partido-salvacion-nacional.html" TargetMode="External"/><Relationship Id="rId10" Type="http://schemas.openxmlformats.org/officeDocument/2006/relationships/hyperlink" Target="https://elpais.com/america-colombia/2026-03-08/abelardo-de-la-espriella-prepara-su-primer-pulso-electoral-con-el-partido-salvacion-nacional.html" TargetMode="External"/><Relationship Id="rId11" Type="http://schemas.openxmlformats.org/officeDocument/2006/relationships/hyperlink" Target="https://elpais.com/america-colombia/2026-03-08/abelardo-de-la-espriella-prepara-su-primer-pulso-electoral-con-el-partido-salvacion-nacional.html" TargetMode="External"/><Relationship Id="rId12" Type="http://schemas.openxmlformats.org/officeDocument/2006/relationships/slideLayout" Target="../slideLayouts/slideLayout13.xml"/>
</Relationships>
</file>

<file path=ppt/slides/_rels/slide19.xml.rels><?xml version="1.0" encoding="UTF-8"?>
<Relationships xmlns="http://schemas.openxmlformats.org/package/2006/relationships"><Relationship Id="rId1" Type="http://schemas.openxmlformats.org/officeDocument/2006/relationships/hyperlink" Target="https://www.dw.com/es/colombia-define-congreso-rumbo-a-presidenciales/video-76284046" TargetMode="External"/><Relationship Id="rId2" Type="http://schemas.openxmlformats.org/officeDocument/2006/relationships/slideLayout" Target="../slideLayouts/slideLayout27.xml"/>
</Relationships>
</file>

<file path=ppt/slides/_rels/slide2.xml.rels><?xml version="1.0" encoding="UTF-8"?>
<Relationships xmlns="http://schemas.openxmlformats.org/package/2006/relationships"><Relationship Id="rId1" Type="http://schemas.openxmlformats.org/officeDocument/2006/relationships/hyperlink" Target="https://elpais.com/america/2026-03-09/8m-las-mujeres-gritan-paren-de-matarnos-a-una-america-latina-en-pleno-giro-conservador.html" TargetMode="External"/><Relationship Id="rId2" Type="http://schemas.openxmlformats.org/officeDocument/2006/relationships/hyperlink" Target="https://elpais.com/internacional/2015/11/25/america/1448478831_964796.html" TargetMode="External"/><Relationship Id="rId3"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hyperlink" Target="https://elpais.com/america-colombia/elecciones-presidenciales/2026-03-09/videoanalisis-ivan-cepeda-vs-paloma-valencia-o-abelardo-de-la-espriella.html" TargetMode="Externa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hyperlink" Target="https://elpais.com/america-colombia/elecciones-presidenciales/2026-03-09/paloma-valencia-emerge-con-fuerza-contra-cepeda-y-el-ultra-de-la-espriella.html" TargetMode="External"/><Relationship Id="rId2" Type="http://schemas.openxmlformats.org/officeDocument/2006/relationships/slideLayout" Target="../slideLayouts/slideLayout2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hyperlink" Target="https://elpais.com/america-colombia/elecciones-presidenciales/2026-03-08/paloma-valencia-gana-las-consultas-presidenciales.html" TargetMode="External"/><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CustomShape 1"/>
          <p:cNvSpPr/>
          <p:nvPr/>
        </p:nvSpPr>
        <p:spPr>
          <a:xfrm>
            <a:off x="1523880" y="1122480"/>
            <a:ext cx="9143280" cy="2386800"/>
          </a:xfrm>
          <a:prstGeom prst="rect">
            <a:avLst/>
          </a:prstGeom>
          <a:noFill/>
          <a:ln>
            <a:noFill/>
          </a:ln>
        </p:spPr>
        <p:style>
          <a:lnRef idx="0"/>
          <a:fillRef idx="0"/>
          <a:effectRef idx="0"/>
          <a:fontRef idx="minor"/>
        </p:style>
        <p:txBody>
          <a:bodyPr lIns="90000" rIns="90000" tIns="45000" bIns="45000" anchor="b"/>
          <a:p>
            <a:pPr algn="ctr">
              <a:lnSpc>
                <a:spcPct val="100000"/>
              </a:lnSpc>
            </a:pPr>
            <a:r>
              <a:rPr b="0" lang="fr-FR" sz="6000" spc="-1" strike="noStrike">
                <a:solidFill>
                  <a:srgbClr val="000000"/>
                </a:solidFill>
                <a:latin typeface="Calibri Light"/>
                <a:ea typeface="DejaVu Sans"/>
              </a:rPr>
              <a:t>8 M</a:t>
            </a:r>
            <a:endParaRPr b="0" lang="fr-FR" sz="6000" spc="-1" strike="noStrike">
              <a:latin typeface="Arial"/>
            </a:endParaRPr>
          </a:p>
        </p:txBody>
      </p:sp>
      <p:sp>
        <p:nvSpPr>
          <p:cNvPr id="115" name="CustomShape 2"/>
          <p:cNvSpPr/>
          <p:nvPr/>
        </p:nvSpPr>
        <p:spPr>
          <a:xfrm>
            <a:off x="1523880" y="3602160"/>
            <a:ext cx="9143280" cy="1654920"/>
          </a:xfrm>
          <a:prstGeom prst="rect">
            <a:avLst/>
          </a:prstGeom>
          <a:noFill/>
          <a:ln>
            <a:noFill/>
          </a:ln>
        </p:spPr>
        <p:style>
          <a:lnRef idx="0"/>
          <a:fillRef idx="0"/>
          <a:effectRef idx="0"/>
          <a:fontRef idx="minor"/>
        </p:style>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Después de las consultas</a:t>
            </a:r>
            <a:endParaRPr b="0" lang="fr-FR" sz="4400" spc="-1" strike="noStrike">
              <a:latin typeface="Arial"/>
            </a:endParaRPr>
          </a:p>
        </p:txBody>
      </p:sp>
      <p:sp>
        <p:nvSpPr>
          <p:cNvPr id="133"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-¿Quién llegó segundo?</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¿Cuáles son los punto claves de su programa?</a:t>
            </a:r>
            <a:endParaRPr b="0" lang="fr-FR" sz="2800" spc="-1" strike="noStrike">
              <a:latin typeface="Arial"/>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4"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Un centro debilitado</a:t>
            </a:r>
            <a:endParaRPr b="0" lang="fr-FR" sz="4400" spc="-1" strike="noStrike">
              <a:latin typeface="Arial"/>
            </a:endParaRPr>
          </a:p>
        </p:txBody>
      </p:sp>
      <p:sp>
        <p:nvSpPr>
          <p:cNvPr id="135"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1" lang="fr-FR" sz="2800" spc="-1" strike="noStrike">
                <a:solidFill>
                  <a:srgbClr val="000000"/>
                </a:solidFill>
                <a:latin typeface="Calibri"/>
                <a:ea typeface="DejaVu Sans"/>
              </a:rPr>
              <a:t>El centro sale golpeado de las consultas tras el flojo resultado de Claudia López y el auge de Oviedo</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Sus resultados no le alcanzan para surgir como una alternativa real frente a Iván Cepeda, aspirante único de la izquierda y líder de todas las encuestas, ni frente a Paloma Valencia, ganadora de la consulta de la derecha; y Abelardo de la Espriella, representante de la ultra y segundo en los sondeos. </a:t>
            </a:r>
            <a:endParaRPr b="0" lang="fr-FR" sz="2800" spc="-1" strike="noStrike">
              <a:latin typeface="Arial"/>
            </a:endParaRPr>
          </a:p>
          <a:p>
            <a:pPr>
              <a:lnSpc>
                <a:spcPct val="90000"/>
              </a:lnSpc>
              <a:spcBef>
                <a:spcPts val="1001"/>
              </a:spcBef>
            </a:pPr>
            <a:endParaRPr b="0" lang="fr-FR" sz="2800" spc="-1" strike="noStrike">
              <a:latin typeface="Arial"/>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Después de las consultas</a:t>
            </a:r>
            <a:endParaRPr b="0" lang="fr-FR" sz="4400" spc="-1" strike="noStrike">
              <a:latin typeface="Arial"/>
            </a:endParaRPr>
          </a:p>
        </p:txBody>
      </p:sp>
      <p:sp>
        <p:nvSpPr>
          <p:cNvPr id="137"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-¿Quién llegó tercero?</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 </a:t>
            </a:r>
            <a:r>
              <a:rPr b="0" lang="fr-FR" sz="2800" spc="-1" strike="noStrike">
                <a:solidFill>
                  <a:srgbClr val="000000"/>
                </a:solidFill>
                <a:latin typeface="Calibri"/>
                <a:ea typeface="DejaVu Sans"/>
              </a:rPr>
              <a:t>Según el candidato, ¿qué error estrategico cometió el petrismo?</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¿Qué adjetivo califica la participación de la izquierda a las consultas?</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¿Contra qué peligros advierte el vencedor de la izquierda?</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¿Cuáles son los punto claves de su programa?</a:t>
            </a:r>
            <a:endParaRPr b="0" lang="fr-FR" sz="2800" spc="-1" strike="noStrike">
              <a:latin typeface="Arial"/>
            </a:endParaRPr>
          </a:p>
        </p:txBody>
      </p:sp>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La izquierda: Roy Barreras</a:t>
            </a:r>
            <a:endParaRPr b="0" lang="fr-FR" sz="4400" spc="-1" strike="noStrike">
              <a:latin typeface="Arial"/>
            </a:endParaRPr>
          </a:p>
        </p:txBody>
      </p:sp>
      <p:sp>
        <p:nvSpPr>
          <p:cNvPr id="139" name="CustomShape 2"/>
          <p:cNvSpPr/>
          <p:nvPr/>
        </p:nvSpPr>
        <p:spPr>
          <a:xfrm>
            <a:off x="838080" y="158040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En la izquierda, Roy se estrella con poco más de 200.000 votos y</a:t>
            </a:r>
            <a:r>
              <a:rPr b="0" lang="fr-FR" sz="2800" spc="-1" strike="noStrike" u="sng">
                <a:solidFill>
                  <a:srgbClr val="0000ff"/>
                </a:solidFill>
                <a:uFillTx/>
                <a:latin typeface="Calibri"/>
                <a:ea typeface="DejaVu Sans"/>
                <a:hlinkClick r:id="rId1"/>
              </a:rPr>
              <a:t> culpa a Petro </a:t>
            </a:r>
            <a:r>
              <a:rPr b="0" lang="fr-FR" sz="2800" spc="-1" strike="noStrike" u="sng">
                <a:solidFill>
                  <a:srgbClr val="0000ff"/>
                </a:solidFill>
                <a:uFillTx/>
                <a:latin typeface="Calibri"/>
                <a:ea typeface="DejaVu Sans"/>
                <a:hlinkClick r:id="rId2"/>
              </a:rPr>
              <a:t>del</a:t>
            </a:r>
            <a:r>
              <a:rPr b="0" lang="fr-FR" sz="2800" spc="-1" strike="noStrike" u="sng">
                <a:solidFill>
                  <a:srgbClr val="0000ff"/>
                </a:solidFill>
                <a:uFillTx/>
                <a:latin typeface="Calibri"/>
                <a:ea typeface="DejaVu Sans"/>
                <a:hlinkClick r:id="rId3"/>
              </a:rPr>
              <a:t> </a:t>
            </a:r>
            <a:r>
              <a:rPr b="0" lang="fr-FR" sz="2800" spc="-1" strike="noStrike" u="sng">
                <a:solidFill>
                  <a:srgbClr val="0000ff"/>
                </a:solidFill>
                <a:uFillTx/>
                <a:latin typeface="Calibri"/>
                <a:ea typeface="DejaVu Sans"/>
                <a:hlinkClick r:id="rId4"/>
              </a:rPr>
              <a:t>batacazo</a:t>
            </a:r>
            <a:r>
              <a:rPr b="0" lang="fr-FR" sz="2800" spc="-1" strike="noStrike">
                <a:solidFill>
                  <a:srgbClr val="000000"/>
                </a:solidFill>
                <a:latin typeface="Calibri"/>
                <a:ea typeface="DejaVu Sans"/>
              </a:rPr>
              <a:t> por haber desincentivado que los colombianos votasen en su consulta. Pero el progresismo llega a la primera vuelta del 31 de mayo, liderando la mayor bancada en el Senado —que pasa de 20 a 25 escaños— y menos dividido de lo esperado. Sus votantes han dejado claro que quien debe representarlos es Iván Cepeda, líder en los sondeos. Atrás queda el sueño de Roy de disputarle protagonismo al senador e incluso imponerle condiciones si lograba los tres millones de votos a los que aspiraba. “Ganó el boicot de Petro”, señalan en su equipo. “Roy va a primera vuelta en nombre del cambio”. </a:t>
            </a:r>
            <a:endParaRPr b="0" lang="fr-FR" sz="2800" spc="-1" strike="noStrike">
              <a:latin typeface="Arial"/>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normAutofit/>
          </a:bodyPr>
          <a:p>
            <a:pPr>
              <a:lnSpc>
                <a:spcPct val="90000"/>
              </a:lnSpc>
            </a:pPr>
            <a:r>
              <a:rPr b="1" lang="fr-FR" sz="4400" spc="-1" strike="noStrike">
                <a:solidFill>
                  <a:srgbClr val="000000"/>
                </a:solidFill>
                <a:latin typeface="Calibri Light"/>
                <a:ea typeface="DejaVu Sans"/>
              </a:rPr>
              <a:t>Iván Cepeda se consolida como la fuerza de la izquierda tras el hundimiento de Roy Barreras</a:t>
            </a:r>
            <a:br/>
            <a:endParaRPr b="0" lang="fr-FR" sz="4400" spc="-1" strike="noStrike">
              <a:latin typeface="Arial"/>
            </a:endParaRPr>
          </a:p>
        </p:txBody>
      </p:sp>
      <p:sp>
        <p:nvSpPr>
          <p:cNvPr id="141"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El aspirante del Pacto Histórico de Petro, por fuera de la consulta del Frente por la Vida, supera el desafío lanzado por Roy Barreras</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El Pacto Histórico tendrá la mayor bancada del próximo Senado de la República y su candidato presidencial, </a:t>
            </a:r>
            <a:r>
              <a:rPr b="0" lang="fr-FR" sz="2800" spc="-1" strike="noStrike" u="sng">
                <a:solidFill>
                  <a:srgbClr val="0000ff"/>
                </a:solidFill>
                <a:uFillTx/>
                <a:latin typeface="Calibri"/>
                <a:ea typeface="DejaVu Sans"/>
                <a:hlinkClick r:id="rId1"/>
              </a:rPr>
              <a:t>Iván Cepeda</a:t>
            </a:r>
            <a:r>
              <a:rPr b="0" lang="fr-FR" sz="2800" spc="-1" strike="noStrike">
                <a:solidFill>
                  <a:srgbClr val="000000"/>
                </a:solidFill>
                <a:latin typeface="Calibri"/>
                <a:ea typeface="DejaVu Sans"/>
              </a:rPr>
              <a:t>, se consolida como la figura imbatible de la izquierda en Colombia. El senador fue uno de los grandes ganadores de las elecciones de este domingo, a pesar de no aparecer en el tarjetón. </a:t>
            </a:r>
            <a:r>
              <a:rPr b="0" lang="fr-FR" sz="2800" spc="-1" strike="noStrike" u="sng">
                <a:solidFill>
                  <a:srgbClr val="0000ff"/>
                </a:solidFill>
                <a:uFillTx/>
                <a:latin typeface="Calibri"/>
                <a:ea typeface="DejaVu Sans"/>
                <a:hlinkClick r:id="rId2"/>
              </a:rPr>
              <a:t>Roy Barreras</a:t>
            </a:r>
            <a:r>
              <a:rPr b="0" lang="fr-FR" sz="2800" spc="-1" strike="noStrike">
                <a:solidFill>
                  <a:srgbClr val="000000"/>
                </a:solidFill>
                <a:latin typeface="Calibri"/>
                <a:ea typeface="DejaVu Sans"/>
              </a:rPr>
              <a:t>, el otro aspirante afín al Gobierno de Gustavo Petro, que intentaba disputarle un espacio en el progresismo, se estrelló con una votación raquítica</a:t>
            </a:r>
            <a:endParaRPr b="0" lang="fr-FR" sz="2800" spc="-1" strike="noStrike">
              <a:latin typeface="Arial"/>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Una sopresa…</a:t>
            </a:r>
            <a:endParaRPr b="0" lang="fr-FR" sz="4400" spc="-1" strike="noStrike">
              <a:latin typeface="Arial"/>
            </a:endParaRPr>
          </a:p>
        </p:txBody>
      </p:sp>
      <p:sp>
        <p:nvSpPr>
          <p:cNvPr id="143" name="CustomShape 2"/>
          <p:cNvSpPr/>
          <p:nvPr/>
        </p:nvSpPr>
        <p:spPr>
          <a:xfrm>
            <a:off x="838080" y="1825560"/>
            <a:ext cx="10514880" cy="4350600"/>
          </a:xfrm>
          <a:prstGeom prst="rect">
            <a:avLst/>
          </a:prstGeom>
          <a:noFill/>
          <a:ln>
            <a:noFill/>
          </a:ln>
        </p:spPr>
        <p:style>
          <a:lnRef idx="0"/>
          <a:fillRef idx="0"/>
          <a:effectRef idx="0"/>
          <a:fontRef idx="minor"/>
        </p:style>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1" lang="fr-FR" sz="4400" spc="-1" strike="noStrike">
                <a:solidFill>
                  <a:srgbClr val="000000"/>
                </a:solidFill>
                <a:latin typeface="Calibri Light"/>
                <a:ea typeface="DejaVu Sans"/>
              </a:rPr>
              <a:t>La derecha que mira al centro: Oviedo</a:t>
            </a:r>
            <a:br/>
            <a:endParaRPr b="0" lang="fr-FR" sz="4400" spc="-1" strike="noStrike">
              <a:latin typeface="Arial"/>
            </a:endParaRPr>
          </a:p>
        </p:txBody>
      </p:sp>
      <p:sp>
        <p:nvSpPr>
          <p:cNvPr id="145" name="CustomShape 2"/>
          <p:cNvSpPr/>
          <p:nvPr/>
        </p:nvSpPr>
        <p:spPr>
          <a:xfrm>
            <a:off x="838080" y="1027800"/>
            <a:ext cx="10514880" cy="4350600"/>
          </a:xfrm>
          <a:prstGeom prst="rect">
            <a:avLst/>
          </a:prstGeom>
          <a:noFill/>
          <a:ln>
            <a:noFill/>
          </a:ln>
        </p:spPr>
        <p:style>
          <a:lnRef idx="0"/>
          <a:fillRef idx="0"/>
          <a:effectRef idx="0"/>
          <a:fontRef idx="minor"/>
        </p:style>
        <p:txBody>
          <a:bodyPr lIns="90000" rIns="90000" tIns="45000" bIns="45000">
            <a:normAutofit/>
          </a:bodyPr>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La segunda sorpresa de la jornada, el inesperado éxito de Oviedo, que ha quedado segundo detrás de Valencia con más de un millón de votos, ha abierto aún más la partida. Su empuje de última hora, curiosamente, ha sido gracias a un enemigo político: De la Espriella. </a:t>
            </a:r>
            <a:r>
              <a:rPr b="0" lang="fr-FR" sz="2800" spc="-1" strike="noStrike" u="sng">
                <a:solidFill>
                  <a:srgbClr val="0000ff"/>
                </a:solidFill>
                <a:uFillTx/>
                <a:latin typeface="Calibri"/>
                <a:ea typeface="DejaVu Sans"/>
                <a:hlinkClick r:id="rId1"/>
              </a:rPr>
              <a:t>El ultra se </a:t>
            </a:r>
            <a:r>
              <a:rPr b="0" lang="fr-FR" sz="2800" spc="-1" strike="noStrike" u="sng">
                <a:solidFill>
                  <a:srgbClr val="0000ff"/>
                </a:solidFill>
                <a:uFillTx/>
                <a:latin typeface="Calibri"/>
                <a:ea typeface="DejaVu Sans"/>
                <a:hlinkClick r:id="rId2"/>
              </a:rPr>
              <a:t>había</a:t>
            </a:r>
            <a:r>
              <a:rPr b="0" lang="fr-FR" sz="2800" spc="-1" strike="noStrike" u="sng">
                <a:solidFill>
                  <a:srgbClr val="0000ff"/>
                </a:solidFill>
                <a:uFillTx/>
                <a:latin typeface="Calibri"/>
                <a:ea typeface="DejaVu Sans"/>
                <a:hlinkClick r:id="rId3"/>
              </a:rPr>
              <a:t> </a:t>
            </a:r>
            <a:r>
              <a:rPr b="0" lang="fr-FR" sz="2800" spc="-1" strike="noStrike" u="sng">
                <a:solidFill>
                  <a:srgbClr val="0000ff"/>
                </a:solidFill>
                <a:uFillTx/>
                <a:latin typeface="Calibri"/>
                <a:ea typeface="DejaVu Sans"/>
                <a:hlinkClick r:id="rId4"/>
              </a:rPr>
              <a:t>burlado</a:t>
            </a:r>
            <a:r>
              <a:rPr b="0" lang="fr-FR" sz="2800" spc="-1" strike="noStrike" u="sng">
                <a:solidFill>
                  <a:srgbClr val="0000ff"/>
                </a:solidFill>
                <a:uFillTx/>
                <a:latin typeface="Calibri"/>
                <a:ea typeface="DejaVu Sans"/>
                <a:hlinkClick r:id="rId5"/>
              </a:rPr>
              <a:t> de </a:t>
            </a:r>
            <a:r>
              <a:rPr b="0" lang="fr-FR" sz="2800" spc="-1" strike="noStrike" u="sng">
                <a:solidFill>
                  <a:srgbClr val="0000ff"/>
                </a:solidFill>
                <a:uFillTx/>
                <a:latin typeface="Calibri"/>
                <a:ea typeface="DejaVu Sans"/>
                <a:hlinkClick r:id="rId6"/>
              </a:rPr>
              <a:t>él</a:t>
            </a:r>
            <a:r>
              <a:rPr b="0" lang="fr-FR" sz="2800" spc="-1" strike="noStrike" u="sng">
                <a:solidFill>
                  <a:srgbClr val="0000ff"/>
                </a:solidFill>
                <a:uFillTx/>
                <a:latin typeface="Calibri"/>
                <a:ea typeface="DejaVu Sans"/>
                <a:hlinkClick r:id="rId7"/>
              </a:rPr>
              <a:t> </a:t>
            </a:r>
            <a:r>
              <a:rPr b="0" lang="fr-FR" sz="2800" spc="-1" strike="noStrike" u="sng">
                <a:solidFill>
                  <a:srgbClr val="0000ff"/>
                </a:solidFill>
                <a:uFillTx/>
                <a:latin typeface="Calibri"/>
                <a:ea typeface="DejaVu Sans"/>
                <a:hlinkClick r:id="rId8"/>
              </a:rPr>
              <a:t>imitando</a:t>
            </a:r>
            <a:r>
              <a:rPr b="0" lang="fr-FR" sz="2800" spc="-1" strike="noStrike" u="sng">
                <a:solidFill>
                  <a:srgbClr val="0000ff"/>
                </a:solidFill>
                <a:uFillTx/>
                <a:latin typeface="Calibri"/>
                <a:ea typeface="DejaVu Sans"/>
                <a:hlinkClick r:id="rId9"/>
              </a:rPr>
              <a:t> su </a:t>
            </a:r>
            <a:r>
              <a:rPr b="0" lang="fr-FR" sz="2800" spc="-1" strike="noStrike" u="sng">
                <a:solidFill>
                  <a:srgbClr val="0000ff"/>
                </a:solidFill>
                <a:uFillTx/>
                <a:latin typeface="Calibri"/>
                <a:ea typeface="DejaVu Sans"/>
                <a:hlinkClick r:id="rId10"/>
              </a:rPr>
              <a:t>voz</a:t>
            </a:r>
            <a:r>
              <a:rPr b="0" lang="fr-FR" sz="2800" spc="-1" strike="noStrike" u="sng">
                <a:solidFill>
                  <a:srgbClr val="0000ff"/>
                </a:solidFill>
                <a:uFillTx/>
                <a:latin typeface="Calibri"/>
                <a:ea typeface="DejaVu Sans"/>
                <a:hlinkClick r:id="rId11"/>
              </a:rPr>
              <a:t> </a:t>
            </a:r>
            <a:r>
              <a:rPr b="0" lang="fr-FR" sz="2800" spc="-1" strike="noStrike" u="sng">
                <a:solidFill>
                  <a:srgbClr val="0000ff"/>
                </a:solidFill>
                <a:uFillTx/>
                <a:latin typeface="Calibri"/>
                <a:ea typeface="DejaVu Sans"/>
                <a:hlinkClick r:id="rId12"/>
              </a:rPr>
              <a:t>aguda</a:t>
            </a:r>
            <a:r>
              <a:rPr b="0" lang="fr-FR" sz="2800" spc="-1" strike="noStrike" u="sng">
                <a:solidFill>
                  <a:srgbClr val="0000ff"/>
                </a:solidFill>
                <a:uFillTx/>
                <a:latin typeface="Calibri"/>
                <a:ea typeface="DejaVu Sans"/>
                <a:hlinkClick r:id="rId13"/>
              </a:rPr>
              <a:t> y sus formas,</a:t>
            </a:r>
            <a:r>
              <a:rPr b="0" lang="fr-FR" sz="2800" spc="-1" strike="noStrike">
                <a:solidFill>
                  <a:srgbClr val="000000"/>
                </a:solidFill>
                <a:latin typeface="Calibri"/>
                <a:ea typeface="DejaVu Sans"/>
              </a:rPr>
              <a:t> lo que provocó cadena de mensajes de apoyo contra lo homofóbico del comentario y un repunte sorpresivo de la popularidad del economista.</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Sus resultados —que han superado las expectativas de su arranque de campaña— revelan un cambio del electorado de la derecha. Su discurso, centrado en un discurso más técnico y menos ideológico, ha atraído a votantes urbanos que desconfían tanto del petrismo como de la retórica de la oposición más agresiva. </a:t>
            </a:r>
            <a:r>
              <a:rPr b="1" lang="fr-FR" sz="2800" spc="-1" strike="noStrike">
                <a:solidFill>
                  <a:srgbClr val="000000"/>
                </a:solidFill>
                <a:latin typeface="Calibri"/>
                <a:ea typeface="DejaVu Sans"/>
              </a:rPr>
              <a:t>Ese espacio —difuso pero decisivo</a:t>
            </a:r>
            <a:r>
              <a:rPr b="0" lang="fr-FR" sz="2800" spc="-1" strike="noStrike">
                <a:solidFill>
                  <a:srgbClr val="000000"/>
                </a:solidFill>
                <a:latin typeface="Calibri"/>
                <a:ea typeface="DejaVu Sans"/>
              </a:rPr>
              <a:t>— suele inclinar las elecciones presidenciales en Colombia. </a:t>
            </a:r>
            <a:endParaRPr b="0" lang="fr-FR" sz="2800" spc="-1" strike="noStrike">
              <a:latin typeface="Arial"/>
            </a:endParaRPr>
          </a:p>
          <a:p>
            <a:pPr>
              <a:lnSpc>
                <a:spcPct val="90000"/>
              </a:lnSpc>
              <a:spcBef>
                <a:spcPts val="1001"/>
              </a:spcBef>
            </a:pPr>
            <a:endParaRPr b="0" lang="fr-FR" sz="2800" spc="-1" strike="noStrike">
              <a:latin typeface="Arial"/>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1" lang="fr-FR" sz="4400" spc="-1" strike="noStrike">
                <a:solidFill>
                  <a:srgbClr val="000000"/>
                </a:solidFill>
                <a:latin typeface="Calibri Light"/>
                <a:ea typeface="DejaVu Sans"/>
              </a:rPr>
              <a:t>La derecha que mira al centro: Oviedo</a:t>
            </a:r>
            <a:br/>
            <a:endParaRPr b="0" lang="fr-FR" sz="4400" spc="-1" strike="noStrike">
              <a:latin typeface="Arial"/>
            </a:endParaRPr>
          </a:p>
        </p:txBody>
      </p:sp>
      <p:sp>
        <p:nvSpPr>
          <p:cNvPr id="147" name="CustomShape 2"/>
          <p:cNvSpPr/>
          <p:nvPr/>
        </p:nvSpPr>
        <p:spPr>
          <a:xfrm>
            <a:off x="838080" y="1184400"/>
            <a:ext cx="10514880" cy="4867200"/>
          </a:xfrm>
          <a:prstGeom prst="rect">
            <a:avLst/>
          </a:prstGeom>
          <a:noFill/>
          <a:ln>
            <a:noFill/>
          </a:ln>
        </p:spPr>
        <p:style>
          <a:lnRef idx="0"/>
          <a:fillRef idx="0"/>
          <a:effectRef idx="0"/>
          <a:fontRef idx="minor"/>
        </p:style>
        <p:txBody>
          <a:bodyPr lIns="90000" rIns="90000" tIns="45000" bIns="45000">
            <a:normAutofit/>
          </a:bodyPr>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La alta votación a </a:t>
            </a:r>
            <a:r>
              <a:rPr b="1" lang="fr-FR" sz="2800" spc="-1" strike="noStrike">
                <a:solidFill>
                  <a:srgbClr val="000000"/>
                </a:solidFill>
                <a:latin typeface="Calibri"/>
                <a:ea typeface="DejaVu Sans"/>
              </a:rPr>
              <a:t>OVIEDO</a:t>
            </a:r>
            <a:r>
              <a:rPr b="0" lang="fr-FR" sz="2800" spc="-1" strike="noStrike">
                <a:solidFill>
                  <a:srgbClr val="000000"/>
                </a:solidFill>
                <a:latin typeface="Calibri"/>
                <a:ea typeface="DejaVu Sans"/>
              </a:rPr>
              <a:t>, que quedó segundo en la consulta de la derecha con más de un millón de votos, ha eclipsado la victoria de </a:t>
            </a:r>
            <a:r>
              <a:rPr b="1" lang="fr-FR" sz="2800" spc="-1" strike="noStrike">
                <a:solidFill>
                  <a:srgbClr val="000000"/>
                </a:solidFill>
                <a:latin typeface="Calibri"/>
                <a:ea typeface="DejaVu Sans"/>
              </a:rPr>
              <a:t>López </a:t>
            </a:r>
            <a:r>
              <a:rPr b="0" lang="fr-FR" sz="2800" spc="-1" strike="noStrike">
                <a:solidFill>
                  <a:srgbClr val="000000"/>
                </a:solidFill>
                <a:latin typeface="Calibri"/>
                <a:ea typeface="DejaVu Sans"/>
              </a:rPr>
              <a:t>(centro). Al tiempo, desinfla la posibilidad de que el centro se consolide con fuerza antes de la primera vuelta. La irrupción de Oviedo, que despegó en la última semana tras una burla homófoba del ultra De la Espriella, duplicó la votación de López y le restó muchos de los apoyos que ella esperaba en la capital de Colombia. El también exconcejal ha logrado reencauzar los votantes del centro hacia la candidatura de la derecha, por eso la fuerte reacción de López : “La fuerza del saboteo a las reformas sociales, a la venganza, no se puede trivializar. No es un tema menor y algunos terminaron legitimando un proyecto que representa el pasado”. </a:t>
            </a:r>
            <a:endParaRPr b="0" lang="fr-FR" sz="2800" spc="-1" strike="noStrike">
              <a:latin typeface="Arial"/>
            </a:endParaRPr>
          </a:p>
        </p:txBody>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Un golpe para De La Espriella</a:t>
            </a:r>
            <a:endParaRPr b="0" lang="fr-FR" sz="4400" spc="-1" strike="noStrike">
              <a:latin typeface="Arial"/>
            </a:endParaRPr>
          </a:p>
        </p:txBody>
      </p:sp>
      <p:sp>
        <p:nvSpPr>
          <p:cNvPr id="149" name="CustomShape 2"/>
          <p:cNvSpPr/>
          <p:nvPr/>
        </p:nvSpPr>
        <p:spPr>
          <a:xfrm>
            <a:off x="838080" y="1373040"/>
            <a:ext cx="10514880" cy="4829400"/>
          </a:xfrm>
          <a:prstGeom prst="rect">
            <a:avLst/>
          </a:prstGeom>
          <a:noFill/>
          <a:ln>
            <a:noFill/>
          </a:ln>
        </p:spPr>
        <p:style>
          <a:lnRef idx="0"/>
          <a:fillRef idx="0"/>
          <a:effectRef idx="0"/>
          <a:fontRef idx="minor"/>
        </p:style>
        <p:txBody>
          <a:bodyPr lIns="90000" rIns="90000" tIns="45000" bIns="45000">
            <a:normAutofit/>
          </a:bodyPr>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El despegue de nuevas candidaturas como la de Valencia y Oviedo complica, en definitiva, el escenario que más convenía a los tres favoritos de las encuestas: el duelo directo entre Cepeda y De la Espriella no solo les daba ventaja a ambos, sino que servía de lema de campaña a Fajardo, que lo apostó todo a huir de los extremos.</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Pero ya no está tan claro que sean los dos candidatos de los extremos los que lleguen a la segunda vuelta, lo que obligará a reformular estrategias. Quizá el más perjudicado es De la Espriella. El penalista ha comprobado este domingo la movilización de la maquinaria uribista; su partido, Salvación Nacional, aunque ha crecido </a:t>
            </a:r>
            <a:r>
              <a:rPr b="0" lang="fr-FR" sz="2800" spc="-1" strike="noStrike" u="sng">
                <a:solidFill>
                  <a:srgbClr val="0000ff"/>
                </a:solidFill>
                <a:uFillTx/>
                <a:latin typeface="Calibri"/>
                <a:ea typeface="DejaVu Sans"/>
                <a:hlinkClick r:id="rId1"/>
              </a:rPr>
              <a:t>a duras </a:t>
            </a:r>
            <a:r>
              <a:rPr b="0" lang="fr-FR" sz="2800" spc="-1" strike="noStrike" u="sng">
                <a:solidFill>
                  <a:srgbClr val="0000ff"/>
                </a:solidFill>
                <a:uFillTx/>
                <a:latin typeface="Calibri"/>
                <a:ea typeface="DejaVu Sans"/>
                <a:hlinkClick r:id="rId2"/>
              </a:rPr>
              <a:t>penas</a:t>
            </a:r>
            <a:r>
              <a:rPr b="0" lang="fr-FR" sz="2800" spc="-1" strike="noStrike" u="sng">
                <a:solidFill>
                  <a:srgbClr val="0000ff"/>
                </a:solidFill>
                <a:uFillTx/>
                <a:latin typeface="Calibri"/>
                <a:ea typeface="DejaVu Sans"/>
                <a:hlinkClick r:id="rId3"/>
              </a:rPr>
              <a:t> ha </a:t>
            </a:r>
            <a:r>
              <a:rPr b="0" lang="fr-FR" sz="2800" spc="-1" strike="noStrike" u="sng">
                <a:solidFill>
                  <a:srgbClr val="0000ff"/>
                </a:solidFill>
                <a:uFillTx/>
                <a:latin typeface="Calibri"/>
                <a:ea typeface="DejaVu Sans"/>
                <a:hlinkClick r:id="rId4"/>
              </a:rPr>
              <a:t>pasado</a:t>
            </a:r>
            <a:r>
              <a:rPr b="0" lang="fr-FR" sz="2800" spc="-1" strike="noStrike" u="sng">
                <a:solidFill>
                  <a:srgbClr val="0000ff"/>
                </a:solidFill>
                <a:uFillTx/>
                <a:latin typeface="Calibri"/>
                <a:ea typeface="DejaVu Sans"/>
                <a:hlinkClick r:id="rId5"/>
              </a:rPr>
              <a:t> el </a:t>
            </a:r>
            <a:r>
              <a:rPr b="0" lang="fr-FR" sz="2800" spc="-1" strike="noStrike" u="sng">
                <a:solidFill>
                  <a:srgbClr val="0000ff"/>
                </a:solidFill>
                <a:uFillTx/>
                <a:latin typeface="Calibri"/>
                <a:ea typeface="DejaVu Sans"/>
                <a:hlinkClick r:id="rId6"/>
              </a:rPr>
              <a:t>umbral</a:t>
            </a:r>
            <a:r>
              <a:rPr b="0" lang="fr-FR" sz="2800" spc="-1" strike="noStrike" u="sng">
                <a:solidFill>
                  <a:srgbClr val="0000ff"/>
                </a:solidFill>
                <a:uFillTx/>
                <a:latin typeface="Calibri"/>
                <a:ea typeface="DejaVu Sans"/>
                <a:hlinkClick r:id="rId7"/>
              </a:rPr>
              <a:t> </a:t>
            </a:r>
            <a:r>
              <a:rPr b="0" lang="fr-FR" sz="2800" spc="-1" strike="noStrike" u="sng">
                <a:solidFill>
                  <a:srgbClr val="0000ff"/>
                </a:solidFill>
                <a:uFillTx/>
                <a:latin typeface="Calibri"/>
                <a:ea typeface="DejaVu Sans"/>
                <a:hlinkClick r:id="rId8"/>
              </a:rPr>
              <a:t>del</a:t>
            </a:r>
            <a:r>
              <a:rPr b="0" lang="fr-FR" sz="2800" spc="-1" strike="noStrike" u="sng">
                <a:solidFill>
                  <a:srgbClr val="0000ff"/>
                </a:solidFill>
                <a:uFillTx/>
                <a:latin typeface="Calibri"/>
                <a:ea typeface="DejaVu Sans"/>
                <a:hlinkClick r:id="rId9"/>
              </a:rPr>
              <a:t> </a:t>
            </a:r>
            <a:r>
              <a:rPr b="0" lang="fr-FR" sz="2800" spc="-1" strike="noStrike" u="sng">
                <a:solidFill>
                  <a:srgbClr val="0000ff"/>
                </a:solidFill>
                <a:uFillTx/>
                <a:latin typeface="Calibri"/>
                <a:ea typeface="DejaVu Sans"/>
                <a:hlinkClick r:id="rId10"/>
              </a:rPr>
              <a:t>Senado</a:t>
            </a:r>
            <a:r>
              <a:rPr b="0" lang="fr-FR" sz="2800" spc="-1" strike="noStrike" u="sng">
                <a:solidFill>
                  <a:srgbClr val="0000ff"/>
                </a:solidFill>
                <a:uFillTx/>
                <a:latin typeface="Calibri"/>
                <a:ea typeface="DejaVu Sans"/>
                <a:hlinkClick r:id="rId11"/>
              </a:rPr>
              <a:t>;</a:t>
            </a:r>
            <a:r>
              <a:rPr b="0" lang="fr-FR" sz="2800" spc="-1" strike="noStrike">
                <a:solidFill>
                  <a:srgbClr val="000000"/>
                </a:solidFill>
                <a:latin typeface="Calibri"/>
                <a:ea typeface="DejaVu Sans"/>
              </a:rPr>
              <a:t> y ya no tiene tan fácil vender que es el único capaz de concentrar el voto antipetrista. </a:t>
            </a:r>
            <a:endParaRPr b="0" lang="fr-FR" sz="2800" spc="-1" strike="noStrike">
              <a:latin typeface="Arial"/>
            </a:endParaRPr>
          </a:p>
          <a:p>
            <a:pPr>
              <a:lnSpc>
                <a:spcPct val="90000"/>
              </a:lnSpc>
              <a:spcBef>
                <a:spcPts val="1001"/>
              </a:spcBef>
            </a:pPr>
            <a:endParaRPr b="0" lang="fr-FR" sz="2800" spc="-1" strike="noStrike">
              <a:latin typeface="Arial"/>
            </a:endParaRPr>
          </a:p>
        </p:txBody>
      </p:sp>
    </p:spTree>
  </p:cSld>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TextShape 1"/>
          <p:cNvSpPr txBox="1"/>
          <p:nvPr/>
        </p:nvSpPr>
        <p:spPr>
          <a:xfrm>
            <a:off x="838080" y="365040"/>
            <a:ext cx="10514880" cy="1324800"/>
          </a:xfrm>
          <a:prstGeom prst="rect">
            <a:avLst/>
          </a:prstGeom>
          <a:noFill/>
          <a:ln>
            <a:noFill/>
          </a:ln>
        </p:spPr>
        <p:txBody>
          <a:bodyPr lIns="0" rIns="0" tIns="0" bIns="0" anchor="ctr"/>
          <a:p>
            <a:pPr>
              <a:lnSpc>
                <a:spcPct val="90000"/>
              </a:lnSpc>
            </a:pPr>
            <a:r>
              <a:rPr b="0" lang="fr-FR" sz="4400" spc="-1" strike="noStrike">
                <a:solidFill>
                  <a:srgbClr val="000000"/>
                </a:solidFill>
                <a:latin typeface="Arial"/>
                <a:ea typeface="DejaVu Sans"/>
              </a:rPr>
              <a:t>Elecciones legislativas, contexto y temas candentes</a:t>
            </a:r>
            <a:endParaRPr b="0" lang="fr-FR" sz="4400" spc="-1" strike="noStrike">
              <a:solidFill>
                <a:srgbClr val="000000"/>
              </a:solidFill>
              <a:latin typeface="Arial"/>
            </a:endParaRPr>
          </a:p>
        </p:txBody>
      </p:sp>
      <p:sp>
        <p:nvSpPr>
          <p:cNvPr id="151" name="TextShape 2"/>
          <p:cNvSpPr txBox="1"/>
          <p:nvPr/>
        </p:nvSpPr>
        <p:spPr>
          <a:xfrm>
            <a:off x="574200" y="3513600"/>
            <a:ext cx="10514880" cy="1324800"/>
          </a:xfrm>
          <a:prstGeom prst="rect">
            <a:avLst/>
          </a:prstGeom>
          <a:noFill/>
          <a:ln>
            <a:noFill/>
          </a:ln>
        </p:spPr>
        <p:txBody>
          <a:bodyPr lIns="0" rIns="0" tIns="0" bIns="0" anchor="ctr"/>
          <a:p>
            <a:pPr marL="228600" indent="-228240">
              <a:lnSpc>
                <a:spcPct val="90000"/>
              </a:lnSpc>
              <a:spcBef>
                <a:spcPts val="1001"/>
              </a:spcBef>
              <a:buClr>
                <a:srgbClr val="000000"/>
              </a:buClr>
              <a:buFont typeface="Arial"/>
              <a:buChar char="•"/>
            </a:pPr>
            <a:r>
              <a:rPr b="0" lang="fr-FR" sz="2800" spc="-1" strike="noStrike" u="sng">
                <a:solidFill>
                  <a:srgbClr val="0000ff"/>
                </a:solidFill>
                <a:uFillTx/>
                <a:latin typeface="Arial"/>
                <a:ea typeface="DejaVu Sans"/>
                <a:hlinkClick r:id="rId1"/>
              </a:rPr>
              <a:t>https://www.dw.com/es/colombia-define-congreso-rumbo-a-presidenciales/video-76284046</a:t>
            </a:r>
            <a:r>
              <a:rPr b="0" lang="fr-FR" sz="2800" spc="-1" strike="noStrike">
                <a:solidFill>
                  <a:srgbClr val="000000"/>
                </a:solidFill>
                <a:latin typeface="Arial"/>
                <a:ea typeface="DejaVu Sans"/>
              </a:rPr>
              <a:t> </a:t>
            </a:r>
            <a:endParaRPr b="0" lang="fr-FR" sz="2800" spc="-1" strike="noStrike">
              <a:latin typeface="Arial"/>
            </a:endParaRPr>
          </a:p>
        </p:txBody>
      </p:sp>
    </p:spTree>
  </p:cSld>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En América Latina</a:t>
            </a:r>
            <a:endParaRPr b="0" lang="fr-FR" sz="4400" spc="-1" strike="noStrike">
              <a:latin typeface="Arial"/>
            </a:endParaRPr>
          </a:p>
        </p:txBody>
      </p:sp>
      <p:sp>
        <p:nvSpPr>
          <p:cNvPr id="117"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normAutofit/>
          </a:bodyPr>
          <a:p>
            <a:pPr marL="228600" indent="-227880">
              <a:lnSpc>
                <a:spcPct val="90000"/>
              </a:lnSpc>
              <a:spcBef>
                <a:spcPts val="1001"/>
              </a:spcBef>
              <a:buClr>
                <a:srgbClr val="000000"/>
              </a:buClr>
              <a:buFont typeface="Arial"/>
              <a:buChar char="•"/>
            </a:pPr>
            <a:r>
              <a:rPr b="0" lang="fr-FR" sz="2800" spc="-1" strike="noStrike" u="sng">
                <a:solidFill>
                  <a:srgbClr val="0000ff"/>
                </a:solidFill>
                <a:uFillTx/>
                <a:latin typeface="Calibri"/>
                <a:ea typeface="DejaVu Sans"/>
                <a:hlinkClick r:id="rId1"/>
              </a:rPr>
              <a:t>https://elpais.com/america/2026-03-09/8m-las-mujeres-gritan-paren-de-matarnos-a-una-america-latina-en-pleno-giro-conservador.html</a:t>
            </a:r>
            <a:r>
              <a:rPr b="0" lang="fr-FR" sz="2800" spc="-1" strike="noStrike">
                <a:solidFill>
                  <a:srgbClr val="000000"/>
                </a:solidFill>
                <a:latin typeface="Calibri"/>
                <a:ea typeface="DejaVu Sans"/>
              </a:rPr>
              <a:t> </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La geografía de América Latina se tiñó de púrpura este domingo. En una región que vira hacia la derecha (con gobiernos ultras que incluso niegan derechos a las mujeres, como sucede en Centroamérica) y </a:t>
            </a:r>
            <a:r>
              <a:rPr b="0" lang="fr-FR" sz="2800" spc="-1" strike="noStrike" u="sng">
                <a:solidFill>
                  <a:srgbClr val="0000ff"/>
                </a:solidFill>
                <a:uFillTx/>
                <a:latin typeface="Calibri"/>
                <a:ea typeface="DejaVu Sans"/>
                <a:hlinkClick r:id="rId2"/>
              </a:rPr>
              <a:t>donde ser mujer es un riesgo mortal</a:t>
            </a:r>
            <a:r>
              <a:rPr b="0" lang="fr-FR" sz="2800" spc="-1" strike="noStrike">
                <a:solidFill>
                  <a:srgbClr val="000000"/>
                </a:solidFill>
                <a:latin typeface="Calibri"/>
                <a:ea typeface="DejaVu Sans"/>
              </a:rPr>
              <a:t>, las movilizaciones por el Día Internacional de la Mujer se convirtieron en un pliego de urgencia y una exigencia de cambio. Aunque el ánimo varió entre la rabia en México, el duelo en Brasil y la alerta política en Chile, un solo mensaje unificó las fronteras: la vida de las mujeres puede depender de los cambios políticos o la inestabilidad regional.</a:t>
            </a:r>
            <a:endParaRPr b="0" lang="fr-FR" sz="2800" spc="-1" strike="noStrike">
              <a:latin typeface="Arial"/>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CustomShape 1"/>
          <p:cNvSpPr/>
          <p:nvPr/>
        </p:nvSpPr>
        <p:spPr>
          <a:xfrm>
            <a:off x="838080" y="365040"/>
            <a:ext cx="10514880" cy="1324800"/>
          </a:xfrm>
          <a:prstGeom prst="rect">
            <a:avLst/>
          </a:prstGeom>
          <a:noFill/>
          <a:ln>
            <a:noFill/>
          </a:ln>
        </p:spPr>
        <p:style>
          <a:lnRef idx="0"/>
          <a:fillRef idx="0"/>
          <a:effectRef idx="0"/>
          <a:fontRef idx="minor"/>
        </p:style>
      </p:sp>
      <p:sp>
        <p:nvSpPr>
          <p:cNvPr id="153"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1" lang="fr-FR" sz="2800" spc="-1" strike="noStrike">
                <a:solidFill>
                  <a:srgbClr val="000000"/>
                </a:solidFill>
                <a:latin typeface="Calibri"/>
                <a:ea typeface="DejaVu Sans"/>
              </a:rPr>
              <a:t>Conclusión</a:t>
            </a:r>
            <a:r>
              <a:rPr b="0" lang="fr-FR" sz="2800" spc="-1" strike="noStrike">
                <a:solidFill>
                  <a:srgbClr val="000000"/>
                </a:solidFill>
                <a:latin typeface="Calibri"/>
                <a:ea typeface="DejaVu Sans"/>
              </a:rPr>
              <a:t>: </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u="sng">
                <a:solidFill>
                  <a:srgbClr val="0000ff"/>
                </a:solidFill>
                <a:uFillTx/>
                <a:latin typeface="Calibri"/>
                <a:ea typeface="DejaVu Sans"/>
                <a:hlinkClick r:id="rId1"/>
              </a:rPr>
              <a:t>https://elpais.com/america-colombia/elecciones-presidenciales/2026-03-09/videoanalisis-ivan-cepeda-vs-paloma-valencia-o-abelardo-de-la-espriella.html</a:t>
            </a:r>
            <a:r>
              <a:rPr b="0" lang="fr-FR" sz="2800" spc="-1" strike="noStrike">
                <a:solidFill>
                  <a:srgbClr val="000000"/>
                </a:solidFill>
                <a:latin typeface="Calibri"/>
                <a:ea typeface="DejaVu Sans"/>
              </a:rPr>
              <a:t> </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Los resultados de las legislativas y las consultas presidenciales del 8 de marzo dejan un centro muy debilitado, una izquierda unificada y dos candidatos viables en la derecha</a:t>
            </a:r>
            <a:endParaRPr b="0" lang="fr-FR" sz="2800" spc="-1" strike="noStrike">
              <a:latin typeface="Arial"/>
            </a:endParaRPr>
          </a:p>
        </p:txBody>
      </p:sp>
    </p:spTree>
  </p:cSld>
  <p:timing>
    <p:tnLst>
      <p:par>
        <p:cTn id="39" dur="indefinite" restart="never" nodeType="tmRoot">
          <p:childTnLst>
            <p:seq>
              <p:cTn id="40"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CustomShape 1"/>
          <p:cNvSpPr/>
          <p:nvPr/>
        </p:nvSpPr>
        <p:spPr>
          <a:xfrm>
            <a:off x="838080" y="365040"/>
            <a:ext cx="10514880" cy="1324800"/>
          </a:xfrm>
          <a:prstGeom prst="rect">
            <a:avLst/>
          </a:prstGeom>
          <a:noFill/>
          <a:ln>
            <a:noFill/>
          </a:ln>
        </p:spPr>
        <p:style>
          <a:lnRef idx="0"/>
          <a:fillRef idx="0"/>
          <a:effectRef idx="0"/>
          <a:fontRef idx="minor"/>
        </p:style>
        <p:txBody>
          <a:bodyPr lIns="0" rIns="0" tIns="0" bIns="0" anchor="ctr"/>
          <a:p>
            <a:pPr>
              <a:lnSpc>
                <a:spcPct val="100000"/>
              </a:lnSpc>
            </a:pPr>
            <a:r>
              <a:rPr b="0" lang="fr-FR" sz="1800" spc="-1" strike="noStrike">
                <a:solidFill>
                  <a:srgbClr val="000000"/>
                </a:solidFill>
                <a:latin typeface="Calibri"/>
                <a:ea typeface="DejaVu Sans"/>
              </a:rPr>
              <a:t> </a:t>
            </a:r>
            <a:r>
              <a:rPr b="0" lang="fr-FR" sz="1800" spc="-1" strike="noStrike">
                <a:solidFill>
                  <a:srgbClr val="000000"/>
                </a:solidFill>
                <a:latin typeface="Calibri"/>
                <a:ea typeface="DejaVu Sans"/>
              </a:rPr>
              <a:t>BALANCE DE PETRO/ </a:t>
            </a:r>
            <a:br/>
            <a:r>
              <a:rPr b="0" lang="fr-FR" sz="1800" spc="-1" strike="noStrike">
                <a:solidFill>
                  <a:srgbClr val="000000"/>
                </a:solidFill>
                <a:latin typeface="Calibri"/>
                <a:ea typeface="DejaVu Sans"/>
              </a:rPr>
              <a:t> </a:t>
            </a:r>
            <a:r>
              <a:rPr b="0" lang="fr-FR" sz="1150" spc="-1" strike="noStrike">
                <a:solidFill>
                  <a:srgbClr val="000000"/>
                </a:solidFill>
                <a:latin typeface="Calibri"/>
                <a:ea typeface="DejaVu Sans"/>
              </a:rPr>
              <a:t>https://www.youtube.com/watch?v=Mggcw7n-FFc </a:t>
            </a:r>
            <a:endParaRPr b="0" lang="fr-FR" sz="1150" spc="-1" strike="noStrike">
              <a:latin typeface="Arial"/>
            </a:endParaRPr>
          </a:p>
        </p:txBody>
      </p:sp>
      <p:pic>
        <p:nvPicPr>
          <p:cNvPr id="119" name="Image 86" descr=""/>
          <p:cNvPicPr/>
          <p:nvPr/>
        </p:nvPicPr>
        <p:blipFill>
          <a:blip r:embed="rId1"/>
          <a:stretch/>
        </p:blipFill>
        <p:spPr>
          <a:xfrm>
            <a:off x="687960" y="1897200"/>
            <a:ext cx="8311680" cy="4382280"/>
          </a:xfrm>
          <a:prstGeom prst="rect">
            <a:avLst/>
          </a:prstGeom>
          <a:ln>
            <a:noFill/>
          </a:ln>
        </p:spPr>
      </p:pic>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Antes de las consultas…</a:t>
            </a:r>
            <a:endParaRPr b="0" lang="fr-FR" sz="4400" spc="-1" strike="noStrike">
              <a:latin typeface="Arial"/>
            </a:endParaRPr>
          </a:p>
        </p:txBody>
      </p:sp>
      <p:pic>
        <p:nvPicPr>
          <p:cNvPr id="121" name="Espace réservé du contenu 3" descr=""/>
          <p:cNvPicPr/>
          <p:nvPr/>
        </p:nvPicPr>
        <p:blipFill>
          <a:blip r:embed="rId1"/>
          <a:stretch/>
        </p:blipFill>
        <p:spPr>
          <a:xfrm>
            <a:off x="2542680" y="2000880"/>
            <a:ext cx="7106040" cy="4000320"/>
          </a:xfrm>
          <a:prstGeom prst="rect">
            <a:avLst/>
          </a:prstGeom>
          <a:ln>
            <a:noFill/>
          </a:ln>
        </p:spPr>
      </p:pic>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Antes de las consultas…</a:t>
            </a:r>
            <a:endParaRPr b="0" lang="fr-FR" sz="4400" spc="-1" strike="noStrike">
              <a:latin typeface="Arial"/>
            </a:endParaRPr>
          </a:p>
        </p:txBody>
      </p:sp>
      <p:sp>
        <p:nvSpPr>
          <p:cNvPr id="123"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 Se dibujaba un panorama polarizado entre la extrema izquierda del Petrismo con Iván Cepeda y Espriella, un ultra derechista conservador y « outsider »</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Iván Cepeda, candidato del oficialismo, no participó en las consultas</a:t>
            </a:r>
            <a:endParaRPr b="0" lang="fr-FR" sz="2800" spc="-1" strike="noStrike">
              <a:latin typeface="Arial"/>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extShape 1"/>
          <p:cNvSpPr txBox="1"/>
          <p:nvPr/>
        </p:nvSpPr>
        <p:spPr>
          <a:xfrm>
            <a:off x="838080" y="365040"/>
            <a:ext cx="10514880" cy="1324800"/>
          </a:xfrm>
          <a:prstGeom prst="rect">
            <a:avLst/>
          </a:prstGeom>
          <a:noFill/>
          <a:ln>
            <a:noFill/>
          </a:ln>
        </p:spPr>
        <p:txBody>
          <a:bodyPr lIns="0" rIns="0" tIns="0" bIns="0" anchor="ctr"/>
          <a:p>
            <a:pPr>
              <a:lnSpc>
                <a:spcPct val="90000"/>
              </a:lnSpc>
            </a:pPr>
            <a:r>
              <a:rPr b="0" lang="fr-FR" sz="4400" spc="-1" strike="noStrike">
                <a:solidFill>
                  <a:srgbClr val="000000"/>
                </a:solidFill>
                <a:latin typeface="Arial"/>
                <a:ea typeface="DejaVu Sans"/>
              </a:rPr>
              <a:t>Las consultas del 8 de mayo </a:t>
            </a:r>
            <a:endParaRPr b="0" lang="fr-FR" sz="4400" spc="-1" strike="noStrike">
              <a:solidFill>
                <a:srgbClr val="000000"/>
              </a:solidFill>
              <a:latin typeface="Arial"/>
            </a:endParaRPr>
          </a:p>
        </p:txBody>
      </p:sp>
      <p:sp>
        <p:nvSpPr>
          <p:cNvPr id="125" name="TextShape 2"/>
          <p:cNvSpPr txBox="1"/>
          <p:nvPr/>
        </p:nvSpPr>
        <p:spPr>
          <a:xfrm>
            <a:off x="725040" y="3429000"/>
            <a:ext cx="10514880" cy="1324800"/>
          </a:xfrm>
          <a:prstGeom prst="rect">
            <a:avLst/>
          </a:prstGeom>
          <a:noFill/>
          <a:ln>
            <a:noFill/>
          </a:ln>
        </p:spPr>
        <p:txBody>
          <a:bodyPr lIns="0" rIns="0" tIns="0" bIns="0" anchor="ctr"/>
          <a:p>
            <a:pPr>
              <a:lnSpc>
                <a:spcPct val="100000"/>
              </a:lnSpc>
              <a:spcBef>
                <a:spcPts val="1001"/>
              </a:spcBef>
            </a:pPr>
            <a:r>
              <a:rPr b="0" lang="fr-FR" sz="2800" spc="-1" strike="noStrike" u="sng">
                <a:solidFill>
                  <a:srgbClr val="0000ff"/>
                </a:solidFill>
                <a:uFillTx/>
                <a:latin typeface="Calibri Light"/>
                <a:ea typeface="DejaVu Sans"/>
                <a:hlinkClick r:id="rId1"/>
              </a:rPr>
              <a:t>https://elpais.com/america-colombia/elecciones-presidenciales/2026-03-09/paloma-valencia-emerge-con-fuerza-contra-cepeda-y-el-ultra-de-la-espriella.html</a:t>
            </a:r>
            <a:endParaRPr b="0" lang="fr-FR" sz="2800" spc="-1" strike="noStrike">
              <a:latin typeface="Arial"/>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CustomShape 1"/>
          <p:cNvSpPr/>
          <p:nvPr/>
        </p:nvSpPr>
        <p:spPr>
          <a:xfrm>
            <a:off x="838080" y="365040"/>
            <a:ext cx="10514880" cy="1324800"/>
          </a:xfrm>
          <a:prstGeom prst="rect">
            <a:avLst/>
          </a:prstGeom>
          <a:noFill/>
          <a:ln>
            <a:noFill/>
          </a:ln>
        </p:spPr>
        <p:style>
          <a:lnRef idx="0"/>
          <a:fillRef idx="0"/>
          <a:effectRef idx="0"/>
          <a:fontRef idx="minor"/>
        </p:style>
        <p:txBody>
          <a:bodyPr lIns="90000" rIns="90000" tIns="45000" bIns="45000" anchor="ctr"/>
          <a:p>
            <a:pPr>
              <a:lnSpc>
                <a:spcPct val="90000"/>
              </a:lnSpc>
            </a:pPr>
            <a:r>
              <a:rPr b="0" lang="fr-FR" sz="4400" spc="-1" strike="noStrike">
                <a:solidFill>
                  <a:srgbClr val="000000"/>
                </a:solidFill>
                <a:latin typeface="Calibri Light"/>
                <a:ea typeface="DejaVu Sans"/>
              </a:rPr>
              <a:t>Después de las consultas…</a:t>
            </a:r>
            <a:endParaRPr b="0" lang="fr-FR" sz="4400" spc="-1" strike="noStrike">
              <a:latin typeface="Arial"/>
            </a:endParaRPr>
          </a:p>
        </p:txBody>
      </p:sp>
      <p:sp>
        <p:nvSpPr>
          <p:cNvPr id="127"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¿Quién es la gran vencedora? ¿A qué partido pertenece? ¿En qué linaje politico se inscribe? ¿Quién era Miguel Uribe?</a:t>
            </a:r>
            <a:endParaRPr b="0" lang="fr-FR" sz="2800" spc="-1" strike="noStrike">
              <a:latin typeface="Arial"/>
            </a:endParaRPr>
          </a:p>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¿Cuáles son los punto claves de su programa?</a:t>
            </a:r>
            <a:endParaRPr b="0" lang="fr-FR" sz="2800" spc="-1" strike="noStrike">
              <a:latin typeface="Arial"/>
            </a:endParaRPr>
          </a:p>
          <a:p>
            <a:pPr>
              <a:lnSpc>
                <a:spcPct val="100000"/>
              </a:lnSpc>
              <a:spcBef>
                <a:spcPts val="1001"/>
              </a:spcBef>
            </a:pPr>
            <a:endParaRPr b="0" lang="fr-FR" sz="2800" spc="-1" strike="noStrike">
              <a:latin typeface="Arial"/>
            </a:endParaRPr>
          </a:p>
          <a:p>
            <a:pPr>
              <a:lnSpc>
                <a:spcPct val="90000"/>
              </a:lnSpc>
              <a:spcBef>
                <a:spcPts val="1001"/>
              </a:spcBef>
            </a:pPr>
            <a:endParaRPr b="0" lang="fr-FR" sz="2800" spc="-1" strike="noStrike">
              <a:latin typeface="Arial"/>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CustomShape 1"/>
          <p:cNvSpPr/>
          <p:nvPr/>
        </p:nvSpPr>
        <p:spPr>
          <a:xfrm>
            <a:off x="838080" y="365040"/>
            <a:ext cx="10514880" cy="1324800"/>
          </a:xfrm>
          <a:prstGeom prst="rect">
            <a:avLst/>
          </a:prstGeom>
          <a:noFill/>
          <a:ln>
            <a:noFill/>
          </a:ln>
        </p:spPr>
        <p:style>
          <a:lnRef idx="0"/>
          <a:fillRef idx="0"/>
          <a:effectRef idx="0"/>
          <a:fontRef idx="minor"/>
        </p:style>
      </p:sp>
      <p:sp>
        <p:nvSpPr>
          <p:cNvPr id="129"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Las consultas interpartidistas celebradas este domingo en Colombia han disparado a la senadora Paloma Valencia, la candidata del expresidente Álvaro Uribe, como aspirante en la carrera presidencial. </a:t>
            </a:r>
            <a:r>
              <a:rPr b="0" lang="fr-FR" sz="2800" spc="-1" strike="noStrike" u="sng">
                <a:solidFill>
                  <a:srgbClr val="0000ff"/>
                </a:solidFill>
                <a:uFillTx/>
                <a:latin typeface="Calibri"/>
                <a:ea typeface="DejaVu Sans"/>
                <a:hlinkClick r:id="rId1"/>
              </a:rPr>
              <a:t>Su victoria en el bloque del centroderecha </a:t>
            </a:r>
            <a:r>
              <a:rPr b="0" lang="fr-FR" sz="2800" spc="-1" strike="noStrike">
                <a:solidFill>
                  <a:srgbClr val="000000"/>
                </a:solidFill>
                <a:latin typeface="Calibri"/>
                <a:ea typeface="DejaVu Sans"/>
              </a:rPr>
              <a:t>con más de tres millones de votos cambia el guion y amenaza el liderazgo del ultraderechista Abelardo de la Espriella para sacar a la izquierda del poder.</a:t>
            </a:r>
            <a:endParaRPr b="0" lang="fr-FR" sz="2800" spc="-1" strike="noStrike">
              <a:latin typeface="Arial"/>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CustomShape 1"/>
          <p:cNvSpPr/>
          <p:nvPr/>
        </p:nvSpPr>
        <p:spPr>
          <a:xfrm>
            <a:off x="838080" y="365040"/>
            <a:ext cx="10514880" cy="1324800"/>
          </a:xfrm>
          <a:prstGeom prst="rect">
            <a:avLst/>
          </a:prstGeom>
          <a:noFill/>
          <a:ln>
            <a:noFill/>
          </a:ln>
        </p:spPr>
        <p:style>
          <a:lnRef idx="0"/>
          <a:fillRef idx="0"/>
          <a:effectRef idx="0"/>
          <a:fontRef idx="minor"/>
        </p:style>
      </p:sp>
      <p:sp>
        <p:nvSpPr>
          <p:cNvPr id="131" name="CustomShape 2"/>
          <p:cNvSpPr/>
          <p:nvPr/>
        </p:nvSpPr>
        <p:spPr>
          <a:xfrm>
            <a:off x="838080" y="1825560"/>
            <a:ext cx="10514880" cy="4350600"/>
          </a:xfrm>
          <a:prstGeom prst="rect">
            <a:avLst/>
          </a:prstGeom>
          <a:noFill/>
          <a:ln>
            <a:noFill/>
          </a:ln>
        </p:spPr>
        <p:style>
          <a:lnRef idx="0"/>
          <a:fillRef idx="0"/>
          <a:effectRef idx="0"/>
          <a:fontRef idx="minor"/>
        </p:style>
        <p:txBody>
          <a:bodyPr lIns="90000" rIns="90000" tIns="45000" bIns="45000"/>
          <a:p>
            <a:pPr marL="228600" indent="-227880">
              <a:lnSpc>
                <a:spcPct val="90000"/>
              </a:lnSpc>
              <a:spcBef>
                <a:spcPts val="1001"/>
              </a:spcBef>
              <a:buClr>
                <a:srgbClr val="000000"/>
              </a:buClr>
              <a:buFont typeface="Arial"/>
              <a:buChar char="•"/>
            </a:pPr>
            <a:r>
              <a:rPr b="0" lang="fr-FR" sz="2800" spc="-1" strike="noStrike">
                <a:solidFill>
                  <a:srgbClr val="000000"/>
                </a:solidFill>
                <a:latin typeface="Calibri"/>
                <a:ea typeface="DejaVu Sans"/>
              </a:rPr>
              <a:t>El resultado de Valencia altera el tablero. Su resultado —con más de tres millones de votos de un total de casi seis— rompe el escenario que favorecía al ultra Abelardo de la Espriella como único referente fuerte de la oposición al Gobierno. Para el uribismo, que venía de varias derrotas y de un desgaste evidente tras el Gobierno de Iván Duque, la votación supone una demostración de fuerza que no estaba garantizada al inicio de la campaña. Los resultados en el Senado también le han sido favorables. </a:t>
            </a:r>
            <a:endParaRPr b="0" lang="fr-FR" sz="2800" spc="-1" strike="noStrike">
              <a:latin typeface="Arial"/>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129</TotalTime>
  <Application>LibreOffice/5.4.6.2$Windows_X86_64 LibreOffice_project/4014ce260a04f1026ba855d3b8d91541c224eab8</Application>
  <Words>1406</Words>
  <Paragraphs>47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2026-03-09T08:06:06Z</dcterms:created>
  <dc:creator>Magali Vion</dc:creator>
  <dc:description/>
  <dc:language>fr-FR</dc:language>
  <cp:lastModifiedBy/>
  <dcterms:modified xsi:type="dcterms:W3CDTF">2026-03-13T15:30:37Z</dcterms:modified>
  <cp:revision>6</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Grand écran</vt:lpwstr>
  </property>
  <property fmtid="{D5CDD505-2E9C-101B-9397-08002B2CF9AE}" pid="9" name="ScaleCrop">
    <vt:bool>0</vt:bool>
  </property>
  <property fmtid="{D5CDD505-2E9C-101B-9397-08002B2CF9AE}" pid="10" name="ShareDoc">
    <vt:bool>0</vt:bool>
  </property>
  <property fmtid="{D5CDD505-2E9C-101B-9397-08002B2CF9AE}" pid="11" name="Slides">
    <vt:i4>20</vt:i4>
  </property>
</Properties>
</file>