
<file path=[Content_Types].xml><?xml version="1.0" encoding="utf-8"?>
<Types xmlns="http://schemas.openxmlformats.org/package/2006/content-types">
  <Default Extension="avif" ContentType="image/av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8" r:id="rId2"/>
    <p:sldId id="317" r:id="rId3"/>
    <p:sldId id="318" r:id="rId4"/>
    <p:sldId id="353" r:id="rId5"/>
    <p:sldId id="354" r:id="rId6"/>
    <p:sldId id="343" r:id="rId7"/>
    <p:sldId id="342" r:id="rId8"/>
    <p:sldId id="352" r:id="rId9"/>
    <p:sldId id="355" r:id="rId10"/>
    <p:sldId id="356" r:id="rId11"/>
    <p:sldId id="336" r:id="rId12"/>
    <p:sldId id="337" r:id="rId13"/>
    <p:sldId id="295" r:id="rId14"/>
    <p:sldId id="296" r:id="rId15"/>
    <p:sldId id="256" r:id="rId16"/>
    <p:sldId id="257" r:id="rId17"/>
    <p:sldId id="259" r:id="rId18"/>
    <p:sldId id="258" r:id="rId19"/>
    <p:sldId id="334" r:id="rId20"/>
    <p:sldId id="335" r:id="rId21"/>
    <p:sldId id="351" r:id="rId22"/>
    <p:sldId id="350" r:id="rId23"/>
    <p:sldId id="338" r:id="rId24"/>
    <p:sldId id="339" r:id="rId25"/>
    <p:sldId id="320" r:id="rId26"/>
    <p:sldId id="321" r:id="rId27"/>
    <p:sldId id="260" r:id="rId28"/>
    <p:sldId id="261" r:id="rId29"/>
    <p:sldId id="262" r:id="rId30"/>
    <p:sldId id="263" r:id="rId31"/>
    <p:sldId id="264" r:id="rId32"/>
    <p:sldId id="265" r:id="rId33"/>
    <p:sldId id="322" r:id="rId34"/>
    <p:sldId id="323" r:id="rId35"/>
    <p:sldId id="340" r:id="rId36"/>
    <p:sldId id="341" r:id="rId37"/>
    <p:sldId id="266" r:id="rId38"/>
    <p:sldId id="267" r:id="rId39"/>
    <p:sldId id="268" r:id="rId40"/>
    <p:sldId id="325" r:id="rId41"/>
    <p:sldId id="349" r:id="rId42"/>
    <p:sldId id="270" r:id="rId43"/>
    <p:sldId id="269" r:id="rId44"/>
    <p:sldId id="271" r:id="rId45"/>
    <p:sldId id="272" r:id="rId46"/>
    <p:sldId id="273" r:id="rId47"/>
    <p:sldId id="274" r:id="rId48"/>
    <p:sldId id="275" r:id="rId49"/>
    <p:sldId id="276" r:id="rId50"/>
    <p:sldId id="277" r:id="rId51"/>
    <p:sldId id="278" r:id="rId52"/>
    <p:sldId id="279" r:id="rId53"/>
    <p:sldId id="297" r:id="rId54"/>
    <p:sldId id="280" r:id="rId55"/>
    <p:sldId id="282" r:id="rId56"/>
    <p:sldId id="283" r:id="rId57"/>
    <p:sldId id="345" r:id="rId58"/>
    <p:sldId id="346" r:id="rId59"/>
    <p:sldId id="284" r:id="rId60"/>
    <p:sldId id="285" r:id="rId61"/>
    <p:sldId id="286" r:id="rId62"/>
    <p:sldId id="287" r:id="rId63"/>
    <p:sldId id="288" r:id="rId64"/>
    <p:sldId id="326" r:id="rId65"/>
    <p:sldId id="327" r:id="rId66"/>
    <p:sldId id="290" r:id="rId67"/>
    <p:sldId id="289" r:id="rId68"/>
    <p:sldId id="315" r:id="rId69"/>
    <p:sldId id="316" r:id="rId70"/>
    <p:sldId id="328" r:id="rId71"/>
    <p:sldId id="329" r:id="rId72"/>
    <p:sldId id="292" r:id="rId73"/>
    <p:sldId id="291" r:id="rId74"/>
    <p:sldId id="330" r:id="rId75"/>
    <p:sldId id="331" r:id="rId76"/>
    <p:sldId id="311" r:id="rId77"/>
    <p:sldId id="312" r:id="rId78"/>
    <p:sldId id="333" r:id="rId79"/>
    <p:sldId id="298" r:id="rId80"/>
    <p:sldId id="293" r:id="rId81"/>
    <p:sldId id="294" r:id="rId82"/>
    <p:sldId id="299" r:id="rId83"/>
    <p:sldId id="300" r:id="rId84"/>
    <p:sldId id="301" r:id="rId85"/>
    <p:sldId id="313" r:id="rId86"/>
    <p:sldId id="314" r:id="rId87"/>
    <p:sldId id="302" r:id="rId88"/>
    <p:sldId id="303" r:id="rId89"/>
    <p:sldId id="304" r:id="rId90"/>
    <p:sldId id="305" r:id="rId91"/>
    <p:sldId id="348" r:id="rId92"/>
    <p:sldId id="347" r:id="rId93"/>
    <p:sldId id="344" r:id="rId94"/>
    <p:sldId id="306" r:id="rId95"/>
    <p:sldId id="307" r:id="rId9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763E4-1F53-BDA7-55FC-84C2AD01BC1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3C9C737-3626-C0E0-8FEB-54A1225D3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861D832-2C8E-A4C8-1FC8-EEE86AFFD43F}"/>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5" name="Espace réservé du pied de page 4">
            <a:extLst>
              <a:ext uri="{FF2B5EF4-FFF2-40B4-BE49-F238E27FC236}">
                <a16:creationId xmlns:a16="http://schemas.microsoft.com/office/drawing/2014/main" id="{2C07D4D5-AB9D-1FEC-907B-826285F65F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AAF857-080C-E75A-2287-88D2BF5869C2}"/>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9962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23851B-4A52-DFD8-2F7C-41A561519EE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3615418-9DF2-964F-2F16-03501F045F4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5402A8-99EF-7CE7-1FFC-27C35CE9A91D}"/>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5" name="Espace réservé du pied de page 4">
            <a:extLst>
              <a:ext uri="{FF2B5EF4-FFF2-40B4-BE49-F238E27FC236}">
                <a16:creationId xmlns:a16="http://schemas.microsoft.com/office/drawing/2014/main" id="{504CFB01-634D-6493-39E7-870595A113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EEE4D4-CBA2-EF19-E1A1-0934E09627AB}"/>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1421981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A13B8C0-6045-2F7E-BDA6-C1E484FA7ED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169EE7D-F8D2-64C3-23EC-99B0B7ED60A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984664-F0FC-54D8-0346-EE3FCFD2481B}"/>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5" name="Espace réservé du pied de page 4">
            <a:extLst>
              <a:ext uri="{FF2B5EF4-FFF2-40B4-BE49-F238E27FC236}">
                <a16:creationId xmlns:a16="http://schemas.microsoft.com/office/drawing/2014/main" id="{DA4764F3-7E57-923E-30B2-77E27F5596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F3C4BA-1954-673C-582A-54A1B4834460}"/>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2660917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1E1F3C-147A-A1C6-CAE9-4F316CF12CA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214E4A-C2BA-C4B2-AE5F-3227AE2C52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612581-0B31-3E78-1093-FBB06AAC9813}"/>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5" name="Espace réservé du pied de page 4">
            <a:extLst>
              <a:ext uri="{FF2B5EF4-FFF2-40B4-BE49-F238E27FC236}">
                <a16:creationId xmlns:a16="http://schemas.microsoft.com/office/drawing/2014/main" id="{654A400A-2C3C-97C9-EAF3-DAD456902F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3B0CAD-88E2-BD84-0568-9BDB41C99C16}"/>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2308164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A93F67-FF1A-F5CF-5BD8-A8B498984E0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2CD41D4-A8B8-D521-B988-4CA886BB8E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C6EAF71-E2E7-A7C2-2985-39A75FB2FF02}"/>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5" name="Espace réservé du pied de page 4">
            <a:extLst>
              <a:ext uri="{FF2B5EF4-FFF2-40B4-BE49-F238E27FC236}">
                <a16:creationId xmlns:a16="http://schemas.microsoft.com/office/drawing/2014/main" id="{F919DF7D-9CEA-855E-6B1E-40B02363EA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5CE00D-5639-7A37-4645-8A24C06046BA}"/>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180967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2EF48-3B09-8478-0B61-D341764113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B13C793-0790-3F29-515A-95C1AE5BB8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A06B07-3D33-A7CA-E3D6-DCF4B00416D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6EBB574-0F79-0940-B164-630C8E63C884}"/>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6" name="Espace réservé du pied de page 5">
            <a:extLst>
              <a:ext uri="{FF2B5EF4-FFF2-40B4-BE49-F238E27FC236}">
                <a16:creationId xmlns:a16="http://schemas.microsoft.com/office/drawing/2014/main" id="{D804327F-C613-F847-BEF6-C1374A54C1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E9C0CC7-C391-4B06-6762-F0A046E8E0EF}"/>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1090229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CB01FB-D967-5F01-C914-F7FF22816C1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6E824F3-1EDA-5864-821D-BB933FD85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DDF3965-7A00-EA61-F155-F0A1A7D2AEB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746D2C7-603C-DACB-8B3D-DFF295C9A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F7212C7-A2BE-A83F-C4BD-713192EF97E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A831CE5-A3CC-F373-9BAB-357EFE5ABFE9}"/>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8" name="Espace réservé du pied de page 7">
            <a:extLst>
              <a:ext uri="{FF2B5EF4-FFF2-40B4-BE49-F238E27FC236}">
                <a16:creationId xmlns:a16="http://schemas.microsoft.com/office/drawing/2014/main" id="{23E614F8-E236-B1FA-CF46-58FA2CE54CD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83B000A-D083-8FE2-42A1-97DCB205E7EE}"/>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3243556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C30A6E-C4A3-228A-A96F-940A7304778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85DC7F-5720-CC8D-3948-3F84D0B63757}"/>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4" name="Espace réservé du pied de page 3">
            <a:extLst>
              <a:ext uri="{FF2B5EF4-FFF2-40B4-BE49-F238E27FC236}">
                <a16:creationId xmlns:a16="http://schemas.microsoft.com/office/drawing/2014/main" id="{8AFE2A54-66C7-3ACE-8121-41CADFFE798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BE9D70F-C75D-FB1C-559A-3767D66A0F23}"/>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25378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6F62327-D173-405F-6646-A031BF7A44D3}"/>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3" name="Espace réservé du pied de page 2">
            <a:extLst>
              <a:ext uri="{FF2B5EF4-FFF2-40B4-BE49-F238E27FC236}">
                <a16:creationId xmlns:a16="http://schemas.microsoft.com/office/drawing/2014/main" id="{C8DF55CA-C411-8E93-80AF-7F124A18226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61076A0-8C04-D071-DDA4-6BA5A54A63E0}"/>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70419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1D749-574D-70B7-12B8-54D22AD855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52D372F-4841-3076-85DB-3EEA8F574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5679549-80CF-E583-62A3-F1C502A85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299945-CEF7-FB22-697A-74D7F336363B}"/>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6" name="Espace réservé du pied de page 5">
            <a:extLst>
              <a:ext uri="{FF2B5EF4-FFF2-40B4-BE49-F238E27FC236}">
                <a16:creationId xmlns:a16="http://schemas.microsoft.com/office/drawing/2014/main" id="{27FA4019-C726-64A1-2613-A4750FF12E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21400F2-7F82-47DF-7BD8-C1131ECB12CC}"/>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392475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5B0D0-5652-7629-7276-015B6045E6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4DC7FC8-9BAF-251A-8B12-28B992E352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D53C706-A574-EFC3-0CDA-70C396135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473805-F863-8703-025B-5811CB73739C}"/>
              </a:ext>
            </a:extLst>
          </p:cNvPr>
          <p:cNvSpPr>
            <a:spLocks noGrp="1"/>
          </p:cNvSpPr>
          <p:nvPr>
            <p:ph type="dt" sz="half" idx="10"/>
          </p:nvPr>
        </p:nvSpPr>
        <p:spPr/>
        <p:txBody>
          <a:bodyPr/>
          <a:lstStyle/>
          <a:p>
            <a:fld id="{5ED5150C-3042-44E6-9B31-36C67709DDFA}" type="datetimeFigureOut">
              <a:rPr lang="fr-FR" smtClean="0"/>
              <a:t>16/02/2026</a:t>
            </a:fld>
            <a:endParaRPr lang="fr-FR"/>
          </a:p>
        </p:txBody>
      </p:sp>
      <p:sp>
        <p:nvSpPr>
          <p:cNvPr id="6" name="Espace réservé du pied de page 5">
            <a:extLst>
              <a:ext uri="{FF2B5EF4-FFF2-40B4-BE49-F238E27FC236}">
                <a16:creationId xmlns:a16="http://schemas.microsoft.com/office/drawing/2014/main" id="{B979371D-818E-7651-85B5-3CA42CBBDC1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189E42-2722-BFF9-2A7A-FD3F6BF8C1D6}"/>
              </a:ext>
            </a:extLst>
          </p:cNvPr>
          <p:cNvSpPr>
            <a:spLocks noGrp="1"/>
          </p:cNvSpPr>
          <p:nvPr>
            <p:ph type="sldNum" sz="quarter" idx="12"/>
          </p:nvPr>
        </p:nvSpPr>
        <p:spPr/>
        <p:txBody>
          <a:bodyPr/>
          <a:lstStyle/>
          <a:p>
            <a:fld id="{692FFA20-A964-4992-93A7-4442DE9E8DBF}" type="slidenum">
              <a:rPr lang="fr-FR" smtClean="0"/>
              <a:t>‹N°›</a:t>
            </a:fld>
            <a:endParaRPr lang="fr-FR"/>
          </a:p>
        </p:txBody>
      </p:sp>
    </p:spTree>
    <p:extLst>
      <p:ext uri="{BB962C8B-B14F-4D97-AF65-F5344CB8AC3E}">
        <p14:creationId xmlns:p14="http://schemas.microsoft.com/office/powerpoint/2010/main" val="229690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1FBE397-B87F-057F-C448-2E68679A9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E197EDF-AB45-754D-E666-4CE011C9B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6C05B90-0FD3-46C3-C586-A09472526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5150C-3042-44E6-9B31-36C67709DDFA}" type="datetimeFigureOut">
              <a:rPr lang="fr-FR" smtClean="0"/>
              <a:t>16/02/2026</a:t>
            </a:fld>
            <a:endParaRPr lang="fr-FR"/>
          </a:p>
        </p:txBody>
      </p:sp>
      <p:sp>
        <p:nvSpPr>
          <p:cNvPr id="5" name="Espace réservé du pied de page 4">
            <a:extLst>
              <a:ext uri="{FF2B5EF4-FFF2-40B4-BE49-F238E27FC236}">
                <a16:creationId xmlns:a16="http://schemas.microsoft.com/office/drawing/2014/main" id="{916ED76E-6B44-0B18-86AA-5C194F6AC8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8D8D25C-E2C2-98CC-D90E-F06741B5C4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FA20-A964-4992-93A7-4442DE9E8DBF}" type="slidenum">
              <a:rPr lang="fr-FR" smtClean="0"/>
              <a:t>‹N°›</a:t>
            </a:fld>
            <a:endParaRPr lang="fr-FR"/>
          </a:p>
        </p:txBody>
      </p:sp>
    </p:spTree>
    <p:extLst>
      <p:ext uri="{BB962C8B-B14F-4D97-AF65-F5344CB8AC3E}">
        <p14:creationId xmlns:p14="http://schemas.microsoft.com/office/powerpoint/2010/main" val="312394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8.avi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Image 3" descr="Une image contenant Visage humain, personne, habits, verres">
            <a:extLst>
              <a:ext uri="{FF2B5EF4-FFF2-40B4-BE49-F238E27FC236}">
                <a16:creationId xmlns:a16="http://schemas.microsoft.com/office/drawing/2014/main" id="{5228FDD8-1539-C89C-5E63-99BBA7371623}"/>
              </a:ext>
            </a:extLst>
          </p:cNvPr>
          <p:cNvPicPr>
            <a:picLocks noChangeAspect="1"/>
          </p:cNvPicPr>
          <p:nvPr/>
        </p:nvPicPr>
        <p:blipFill>
          <a:blip r:embed="rId2"/>
          <a:stretch>
            <a:fillRect/>
          </a:stretch>
        </p:blipFill>
        <p:spPr>
          <a:xfrm>
            <a:off x="0" y="0"/>
            <a:ext cx="1693132" cy="965113"/>
          </a:xfrm>
          <a:prstGeom prst="rect">
            <a:avLst/>
          </a:prstGeom>
        </p:spPr>
      </p:pic>
      <p:pic>
        <p:nvPicPr>
          <p:cNvPr id="5" name="Image 4" descr="Une image contenant Visage humain, habits, personne, microphone&#10;&#10;Le contenu généré par l’IA peut être incorrect.">
            <a:extLst>
              <a:ext uri="{FF2B5EF4-FFF2-40B4-BE49-F238E27FC236}">
                <a16:creationId xmlns:a16="http://schemas.microsoft.com/office/drawing/2014/main" id="{783FF195-9BE9-FFB9-C79A-1999ABFB5951}"/>
              </a:ext>
            </a:extLst>
          </p:cNvPr>
          <p:cNvPicPr>
            <a:picLocks noChangeAspect="1"/>
          </p:cNvPicPr>
          <p:nvPr/>
        </p:nvPicPr>
        <p:blipFill>
          <a:blip r:embed="rId3"/>
          <a:stretch>
            <a:fillRect/>
          </a:stretch>
        </p:blipFill>
        <p:spPr>
          <a:xfrm>
            <a:off x="1693132" y="0"/>
            <a:ext cx="2254799" cy="985205"/>
          </a:xfrm>
          <a:prstGeom prst="rect">
            <a:avLst/>
          </a:prstGeom>
        </p:spPr>
      </p:pic>
      <p:pic>
        <p:nvPicPr>
          <p:cNvPr id="6" name="Image 5" descr="Une image contenant habits, personne, costume, cravate&#10;&#10;Le contenu généré par l’IA peut être incorrect.">
            <a:extLst>
              <a:ext uri="{FF2B5EF4-FFF2-40B4-BE49-F238E27FC236}">
                <a16:creationId xmlns:a16="http://schemas.microsoft.com/office/drawing/2014/main" id="{B35559AC-F318-B855-3E9A-9FA323EA81F3}"/>
              </a:ext>
            </a:extLst>
          </p:cNvPr>
          <p:cNvPicPr>
            <a:picLocks noChangeAspect="1"/>
          </p:cNvPicPr>
          <p:nvPr/>
        </p:nvPicPr>
        <p:blipFill>
          <a:blip r:embed="rId4"/>
          <a:stretch>
            <a:fillRect/>
          </a:stretch>
        </p:blipFill>
        <p:spPr>
          <a:xfrm>
            <a:off x="0" y="934872"/>
            <a:ext cx="1871301" cy="1052787"/>
          </a:xfrm>
          <a:prstGeom prst="rect">
            <a:avLst/>
          </a:prstGeom>
        </p:spPr>
      </p:pic>
      <p:pic>
        <p:nvPicPr>
          <p:cNvPr id="7" name="Image 6" descr="Une image contenant personne, Visage humain, habits, sourire&#10;&#10;Le contenu généré par l’IA peut être incorrect.">
            <a:extLst>
              <a:ext uri="{FF2B5EF4-FFF2-40B4-BE49-F238E27FC236}">
                <a16:creationId xmlns:a16="http://schemas.microsoft.com/office/drawing/2014/main" id="{89828F8F-0ECA-47F1-8320-0C85466A8AA8}"/>
              </a:ext>
            </a:extLst>
          </p:cNvPr>
          <p:cNvPicPr>
            <a:picLocks noChangeAspect="1"/>
          </p:cNvPicPr>
          <p:nvPr/>
        </p:nvPicPr>
        <p:blipFill>
          <a:blip r:embed="rId5"/>
          <a:stretch>
            <a:fillRect/>
          </a:stretch>
        </p:blipFill>
        <p:spPr>
          <a:xfrm>
            <a:off x="1614929" y="975133"/>
            <a:ext cx="1479128" cy="985205"/>
          </a:xfrm>
          <a:prstGeom prst="rect">
            <a:avLst/>
          </a:prstGeom>
        </p:spPr>
      </p:pic>
      <p:pic>
        <p:nvPicPr>
          <p:cNvPr id="8" name="Image 7" descr="Une image contenant Visage humain, personne, habits, sourire&#10;&#10;Le contenu généré par l’IA peut être incorrect.">
            <a:extLst>
              <a:ext uri="{FF2B5EF4-FFF2-40B4-BE49-F238E27FC236}">
                <a16:creationId xmlns:a16="http://schemas.microsoft.com/office/drawing/2014/main" id="{BC8DBB6F-FA58-1E0D-F50C-FE93A614001A}"/>
              </a:ext>
            </a:extLst>
          </p:cNvPr>
          <p:cNvPicPr>
            <a:picLocks noChangeAspect="1"/>
          </p:cNvPicPr>
          <p:nvPr/>
        </p:nvPicPr>
        <p:blipFill>
          <a:blip r:embed="rId6"/>
          <a:stretch>
            <a:fillRect/>
          </a:stretch>
        </p:blipFill>
        <p:spPr>
          <a:xfrm>
            <a:off x="-25405" y="1948707"/>
            <a:ext cx="2025735" cy="1139476"/>
          </a:xfrm>
          <a:prstGeom prst="rect">
            <a:avLst/>
          </a:prstGeom>
        </p:spPr>
      </p:pic>
      <p:pic>
        <p:nvPicPr>
          <p:cNvPr id="9" name="Image 8" descr="Une image contenant personne, vêtement sacerdotal, habits, Visage humain">
            <a:extLst>
              <a:ext uri="{FF2B5EF4-FFF2-40B4-BE49-F238E27FC236}">
                <a16:creationId xmlns:a16="http://schemas.microsoft.com/office/drawing/2014/main" id="{35A045F7-3035-FA0A-A7FF-78FCF2ED5311}"/>
              </a:ext>
            </a:extLst>
          </p:cNvPr>
          <p:cNvPicPr>
            <a:picLocks noChangeAspect="1"/>
          </p:cNvPicPr>
          <p:nvPr/>
        </p:nvPicPr>
        <p:blipFill>
          <a:blip r:embed="rId7"/>
          <a:stretch>
            <a:fillRect/>
          </a:stretch>
        </p:blipFill>
        <p:spPr>
          <a:xfrm>
            <a:off x="3947931" y="0"/>
            <a:ext cx="1476922" cy="1165127"/>
          </a:xfrm>
          <a:prstGeom prst="rect">
            <a:avLst/>
          </a:prstGeom>
        </p:spPr>
      </p:pic>
      <p:pic>
        <p:nvPicPr>
          <p:cNvPr id="10" name="Image 9" descr="Une image contenant Terre, carte, espace, Monde&#10;&#10;Le contenu généré par l’IA peut être incorrect.">
            <a:extLst>
              <a:ext uri="{FF2B5EF4-FFF2-40B4-BE49-F238E27FC236}">
                <a16:creationId xmlns:a16="http://schemas.microsoft.com/office/drawing/2014/main" id="{BB777915-9D4C-F919-ECD9-FBFBF7A5A5C4}"/>
              </a:ext>
            </a:extLst>
          </p:cNvPr>
          <p:cNvPicPr>
            <a:picLocks noChangeAspect="1"/>
          </p:cNvPicPr>
          <p:nvPr/>
        </p:nvPicPr>
        <p:blipFill>
          <a:blip r:embed="rId8"/>
          <a:stretch>
            <a:fillRect/>
          </a:stretch>
        </p:blipFill>
        <p:spPr>
          <a:xfrm>
            <a:off x="1693131" y="1950318"/>
            <a:ext cx="2016293" cy="1343430"/>
          </a:xfrm>
          <a:prstGeom prst="rect">
            <a:avLst/>
          </a:prstGeom>
        </p:spPr>
      </p:pic>
      <p:pic>
        <p:nvPicPr>
          <p:cNvPr id="11" name="Image 10" descr="Une image contenant vêtement sacerdotal, personne, habits, clergé">
            <a:extLst>
              <a:ext uri="{FF2B5EF4-FFF2-40B4-BE49-F238E27FC236}">
                <a16:creationId xmlns:a16="http://schemas.microsoft.com/office/drawing/2014/main" id="{019DB0E8-4A89-665C-22FF-5EA7937D0A02}"/>
              </a:ext>
            </a:extLst>
          </p:cNvPr>
          <p:cNvPicPr>
            <a:picLocks noChangeAspect="1"/>
          </p:cNvPicPr>
          <p:nvPr/>
        </p:nvPicPr>
        <p:blipFill>
          <a:blip r:embed="rId9"/>
          <a:stretch>
            <a:fillRect/>
          </a:stretch>
        </p:blipFill>
        <p:spPr>
          <a:xfrm>
            <a:off x="-25405" y="3088183"/>
            <a:ext cx="2494219" cy="1401681"/>
          </a:xfrm>
          <a:prstGeom prst="rect">
            <a:avLst/>
          </a:prstGeom>
        </p:spPr>
      </p:pic>
      <p:pic>
        <p:nvPicPr>
          <p:cNvPr id="12" name="Image 11" descr="Une image contenant personne, Visage humain, habits, homme&#10;&#10;Le contenu généré par l’IA peut être incorrect.">
            <a:extLst>
              <a:ext uri="{FF2B5EF4-FFF2-40B4-BE49-F238E27FC236}">
                <a16:creationId xmlns:a16="http://schemas.microsoft.com/office/drawing/2014/main" id="{527C02E6-9BAD-B897-413C-BCEAFC0CAA4B}"/>
              </a:ext>
            </a:extLst>
          </p:cNvPr>
          <p:cNvPicPr>
            <a:picLocks noChangeAspect="1"/>
          </p:cNvPicPr>
          <p:nvPr/>
        </p:nvPicPr>
        <p:blipFill>
          <a:blip r:embed="rId10"/>
          <a:stretch>
            <a:fillRect/>
          </a:stretch>
        </p:blipFill>
        <p:spPr>
          <a:xfrm>
            <a:off x="10498867" y="0"/>
            <a:ext cx="1774261" cy="2156220"/>
          </a:xfrm>
          <a:prstGeom prst="rect">
            <a:avLst/>
          </a:prstGeom>
        </p:spPr>
      </p:pic>
      <p:pic>
        <p:nvPicPr>
          <p:cNvPr id="13" name="Image 12" descr="Une image contenant plein air, arbre, meubles, chaise&#10;&#10;Le contenu généré par l’IA peut être incorrect.">
            <a:extLst>
              <a:ext uri="{FF2B5EF4-FFF2-40B4-BE49-F238E27FC236}">
                <a16:creationId xmlns:a16="http://schemas.microsoft.com/office/drawing/2014/main" id="{AA1894AD-9BF9-0CFC-1778-9470F5D2D740}"/>
              </a:ext>
            </a:extLst>
          </p:cNvPr>
          <p:cNvPicPr>
            <a:picLocks noChangeAspect="1"/>
          </p:cNvPicPr>
          <p:nvPr/>
        </p:nvPicPr>
        <p:blipFill>
          <a:blip r:embed="rId11"/>
          <a:stretch>
            <a:fillRect/>
          </a:stretch>
        </p:blipFill>
        <p:spPr>
          <a:xfrm>
            <a:off x="2837685" y="951251"/>
            <a:ext cx="1313239" cy="1313239"/>
          </a:xfrm>
          <a:prstGeom prst="rect">
            <a:avLst/>
          </a:prstGeom>
        </p:spPr>
      </p:pic>
      <p:pic>
        <p:nvPicPr>
          <p:cNvPr id="14" name="Image 13" descr="Une image contenant texte, plein air, Panneau d’affichage, nuage&#10;&#10;Le contenu généré par l’IA peut être incorrect.">
            <a:extLst>
              <a:ext uri="{FF2B5EF4-FFF2-40B4-BE49-F238E27FC236}">
                <a16:creationId xmlns:a16="http://schemas.microsoft.com/office/drawing/2014/main" id="{24BC3B7B-645B-7C7B-243A-38068AB44FF9}"/>
              </a:ext>
            </a:extLst>
          </p:cNvPr>
          <p:cNvPicPr>
            <a:picLocks noChangeAspect="1"/>
          </p:cNvPicPr>
          <p:nvPr/>
        </p:nvPicPr>
        <p:blipFill>
          <a:blip r:embed="rId12"/>
          <a:stretch>
            <a:fillRect/>
          </a:stretch>
        </p:blipFill>
        <p:spPr>
          <a:xfrm>
            <a:off x="-24393" y="4490296"/>
            <a:ext cx="1920086" cy="1279206"/>
          </a:xfrm>
          <a:prstGeom prst="rect">
            <a:avLst/>
          </a:prstGeom>
        </p:spPr>
      </p:pic>
      <p:pic>
        <p:nvPicPr>
          <p:cNvPr id="15" name="Image 14" descr="Une image contenant habits, Visage humain, personne, costume&#10;&#10;Le contenu généré par l’IA peut être incorrect.">
            <a:extLst>
              <a:ext uri="{FF2B5EF4-FFF2-40B4-BE49-F238E27FC236}">
                <a16:creationId xmlns:a16="http://schemas.microsoft.com/office/drawing/2014/main" id="{2B28670B-7C80-1B51-CA0C-C30A876EFF78}"/>
              </a:ext>
            </a:extLst>
          </p:cNvPr>
          <p:cNvPicPr>
            <a:picLocks noChangeAspect="1"/>
          </p:cNvPicPr>
          <p:nvPr/>
        </p:nvPicPr>
        <p:blipFill>
          <a:blip r:embed="rId13"/>
          <a:stretch>
            <a:fillRect/>
          </a:stretch>
        </p:blipFill>
        <p:spPr>
          <a:xfrm>
            <a:off x="1920085" y="3259715"/>
            <a:ext cx="2333523" cy="1313239"/>
          </a:xfrm>
          <a:prstGeom prst="rect">
            <a:avLst/>
          </a:prstGeom>
        </p:spPr>
      </p:pic>
      <p:pic>
        <p:nvPicPr>
          <p:cNvPr id="16" name="Image 15" descr="Une image contenant personne, habits, chaussures, groupe&#10;&#10;Le contenu généré par l’IA peut être incorrect.">
            <a:extLst>
              <a:ext uri="{FF2B5EF4-FFF2-40B4-BE49-F238E27FC236}">
                <a16:creationId xmlns:a16="http://schemas.microsoft.com/office/drawing/2014/main" id="{45DABF3F-42B8-0DB5-EA06-A7F6BB2F0728}"/>
              </a:ext>
            </a:extLst>
          </p:cNvPr>
          <p:cNvPicPr>
            <a:picLocks noChangeAspect="1"/>
          </p:cNvPicPr>
          <p:nvPr/>
        </p:nvPicPr>
        <p:blipFill>
          <a:blip r:embed="rId14"/>
          <a:stretch>
            <a:fillRect/>
          </a:stretch>
        </p:blipFill>
        <p:spPr>
          <a:xfrm>
            <a:off x="5387156" y="-774"/>
            <a:ext cx="1798933" cy="1697694"/>
          </a:xfrm>
          <a:prstGeom prst="rect">
            <a:avLst/>
          </a:prstGeom>
        </p:spPr>
      </p:pic>
      <p:pic>
        <p:nvPicPr>
          <p:cNvPr id="18" name="Image 17" descr="Une image contenant feu, flamme, chaleur, pompier&#10;&#10;Le contenu généré par l’IA peut être incorrect.">
            <a:extLst>
              <a:ext uri="{FF2B5EF4-FFF2-40B4-BE49-F238E27FC236}">
                <a16:creationId xmlns:a16="http://schemas.microsoft.com/office/drawing/2014/main" id="{51FE8199-7BC6-1E55-F801-9187A3BAA179}"/>
              </a:ext>
            </a:extLst>
          </p:cNvPr>
          <p:cNvPicPr>
            <a:picLocks noChangeAspect="1"/>
          </p:cNvPicPr>
          <p:nvPr/>
        </p:nvPicPr>
        <p:blipFill>
          <a:blip r:embed="rId15"/>
          <a:stretch>
            <a:fillRect/>
          </a:stretch>
        </p:blipFill>
        <p:spPr>
          <a:xfrm>
            <a:off x="3441818" y="2116378"/>
            <a:ext cx="2004767" cy="1128215"/>
          </a:xfrm>
          <a:prstGeom prst="rect">
            <a:avLst/>
          </a:prstGeom>
        </p:spPr>
      </p:pic>
      <p:sp>
        <p:nvSpPr>
          <p:cNvPr id="19" name="ZoneTexte 18">
            <a:extLst>
              <a:ext uri="{FF2B5EF4-FFF2-40B4-BE49-F238E27FC236}">
                <a16:creationId xmlns:a16="http://schemas.microsoft.com/office/drawing/2014/main" id="{6D80689B-C1DA-8F89-6FE7-66B4C6B6863E}"/>
              </a:ext>
            </a:extLst>
          </p:cNvPr>
          <p:cNvSpPr txBox="1"/>
          <p:nvPr/>
        </p:nvSpPr>
        <p:spPr>
          <a:xfrm>
            <a:off x="5606791" y="1724088"/>
            <a:ext cx="1328312" cy="1569660"/>
          </a:xfrm>
          <a:prstGeom prst="rect">
            <a:avLst/>
          </a:prstGeom>
          <a:noFill/>
        </p:spPr>
        <p:txBody>
          <a:bodyPr wrap="square" rtlCol="0">
            <a:spAutoFit/>
          </a:bodyPr>
          <a:lstStyle/>
          <a:p>
            <a:pPr algn="ctr"/>
            <a:r>
              <a:rPr lang="fr-FR" sz="2400" b="1" dirty="0"/>
              <a:t>2025 </a:t>
            </a:r>
            <a:r>
              <a:rPr lang="fr-FR" sz="2400" b="1" dirty="0" err="1"/>
              <a:t>América</a:t>
            </a:r>
            <a:r>
              <a:rPr lang="fr-FR" sz="2400" b="1" dirty="0"/>
              <a:t> Latina y España</a:t>
            </a:r>
          </a:p>
        </p:txBody>
      </p:sp>
      <p:pic>
        <p:nvPicPr>
          <p:cNvPr id="20" name="Image 19" descr="Une image contenant texte, Visage humain, personne, capture d’écran">
            <a:extLst>
              <a:ext uri="{FF2B5EF4-FFF2-40B4-BE49-F238E27FC236}">
                <a16:creationId xmlns:a16="http://schemas.microsoft.com/office/drawing/2014/main" id="{439E8F2E-5EF9-E621-A569-099FCA4ED40B}"/>
              </a:ext>
            </a:extLst>
          </p:cNvPr>
          <p:cNvPicPr>
            <a:picLocks noChangeAspect="1"/>
          </p:cNvPicPr>
          <p:nvPr/>
        </p:nvPicPr>
        <p:blipFill>
          <a:blip r:embed="rId16"/>
          <a:stretch>
            <a:fillRect/>
          </a:stretch>
        </p:blipFill>
        <p:spPr>
          <a:xfrm>
            <a:off x="4125102" y="1115266"/>
            <a:ext cx="1313239" cy="1020179"/>
          </a:xfrm>
          <a:prstGeom prst="rect">
            <a:avLst/>
          </a:prstGeom>
        </p:spPr>
      </p:pic>
      <p:pic>
        <p:nvPicPr>
          <p:cNvPr id="21" name="Image 20" descr="Une image contenant personne, plein air, Casque de vélo, route">
            <a:extLst>
              <a:ext uri="{FF2B5EF4-FFF2-40B4-BE49-F238E27FC236}">
                <a16:creationId xmlns:a16="http://schemas.microsoft.com/office/drawing/2014/main" id="{EA3ACBDF-9083-2AE4-63F5-BD014A066842}"/>
              </a:ext>
            </a:extLst>
          </p:cNvPr>
          <p:cNvPicPr>
            <a:picLocks noChangeAspect="1"/>
          </p:cNvPicPr>
          <p:nvPr/>
        </p:nvPicPr>
        <p:blipFill>
          <a:blip r:embed="rId17"/>
          <a:stretch>
            <a:fillRect/>
          </a:stretch>
        </p:blipFill>
        <p:spPr>
          <a:xfrm>
            <a:off x="8453543" y="-1"/>
            <a:ext cx="2119027" cy="1191429"/>
          </a:xfrm>
          <a:prstGeom prst="rect">
            <a:avLst/>
          </a:prstGeom>
        </p:spPr>
      </p:pic>
      <p:pic>
        <p:nvPicPr>
          <p:cNvPr id="22" name="Espace réservé du contenu 5" descr="Une image contenant plein air, véhicule, Véhicule terrestre, texte&#10;&#10;Le contenu généré par l’IA peut être incorrect.">
            <a:extLst>
              <a:ext uri="{FF2B5EF4-FFF2-40B4-BE49-F238E27FC236}">
                <a16:creationId xmlns:a16="http://schemas.microsoft.com/office/drawing/2014/main" id="{06940DCD-9F60-EE1B-39ED-CB5C4D18CDC9}"/>
              </a:ext>
            </a:extLst>
          </p:cNvPr>
          <p:cNvPicPr>
            <a:picLocks noChangeAspect="1"/>
          </p:cNvPicPr>
          <p:nvPr/>
        </p:nvPicPr>
        <p:blipFill>
          <a:blip r:embed="rId18"/>
          <a:stretch>
            <a:fillRect/>
          </a:stretch>
        </p:blipFill>
        <p:spPr>
          <a:xfrm>
            <a:off x="-25405" y="5693571"/>
            <a:ext cx="2158401" cy="1217732"/>
          </a:xfrm>
          <a:prstGeom prst="rect">
            <a:avLst/>
          </a:prstGeom>
        </p:spPr>
      </p:pic>
      <p:pic>
        <p:nvPicPr>
          <p:cNvPr id="23" name="Image 22" descr="Une image contenant personne, Visage humain, habits, Accessoire de mode&#10;&#10;Le contenu généré par l’IA peut être incorrect.">
            <a:extLst>
              <a:ext uri="{FF2B5EF4-FFF2-40B4-BE49-F238E27FC236}">
                <a16:creationId xmlns:a16="http://schemas.microsoft.com/office/drawing/2014/main" id="{BCA76A81-95D8-AB1B-B887-AC8AEC2F1E31}"/>
              </a:ext>
            </a:extLst>
          </p:cNvPr>
          <p:cNvPicPr>
            <a:picLocks noChangeAspect="1"/>
          </p:cNvPicPr>
          <p:nvPr/>
        </p:nvPicPr>
        <p:blipFill>
          <a:blip r:embed="rId19"/>
          <a:stretch>
            <a:fillRect/>
          </a:stretch>
        </p:blipFill>
        <p:spPr>
          <a:xfrm>
            <a:off x="7133694" y="8617"/>
            <a:ext cx="1473712" cy="1217732"/>
          </a:xfrm>
          <a:prstGeom prst="rect">
            <a:avLst/>
          </a:prstGeom>
        </p:spPr>
      </p:pic>
      <p:pic>
        <p:nvPicPr>
          <p:cNvPr id="24" name="Image 23" descr="Une image contenant Visage humain, habits, personne, homme&#10;&#10;Le contenu généré par l’IA peut être incorrect.">
            <a:extLst>
              <a:ext uri="{FF2B5EF4-FFF2-40B4-BE49-F238E27FC236}">
                <a16:creationId xmlns:a16="http://schemas.microsoft.com/office/drawing/2014/main" id="{F0F9EA57-A382-EA37-25D8-EC329399C06F}"/>
              </a:ext>
            </a:extLst>
          </p:cNvPr>
          <p:cNvPicPr>
            <a:picLocks noChangeAspect="1"/>
          </p:cNvPicPr>
          <p:nvPr/>
        </p:nvPicPr>
        <p:blipFill>
          <a:blip r:embed="rId20"/>
          <a:stretch>
            <a:fillRect/>
          </a:stretch>
        </p:blipFill>
        <p:spPr>
          <a:xfrm>
            <a:off x="1871301" y="4489865"/>
            <a:ext cx="2195931" cy="1233150"/>
          </a:xfrm>
          <a:prstGeom prst="rect">
            <a:avLst/>
          </a:prstGeom>
        </p:spPr>
      </p:pic>
      <p:pic>
        <p:nvPicPr>
          <p:cNvPr id="25" name="Image 24" descr="Une image contenant plein air, ciel, bâtiment, maison&#10;&#10;Le contenu généré par l’IA peut être incorrect.">
            <a:extLst>
              <a:ext uri="{FF2B5EF4-FFF2-40B4-BE49-F238E27FC236}">
                <a16:creationId xmlns:a16="http://schemas.microsoft.com/office/drawing/2014/main" id="{B5DDF471-3500-125A-9933-207FFDE5C727}"/>
              </a:ext>
            </a:extLst>
          </p:cNvPr>
          <p:cNvPicPr>
            <a:picLocks noChangeAspect="1"/>
          </p:cNvPicPr>
          <p:nvPr/>
        </p:nvPicPr>
        <p:blipFill>
          <a:blip r:embed="rId21"/>
          <a:stretch>
            <a:fillRect/>
          </a:stretch>
        </p:blipFill>
        <p:spPr>
          <a:xfrm>
            <a:off x="7154489" y="1191429"/>
            <a:ext cx="1948664" cy="1098559"/>
          </a:xfrm>
          <a:prstGeom prst="rect">
            <a:avLst/>
          </a:prstGeom>
        </p:spPr>
      </p:pic>
      <p:pic>
        <p:nvPicPr>
          <p:cNvPr id="26" name="Image 25" descr="Une image contenant personne, habits, plein air, texte">
            <a:extLst>
              <a:ext uri="{FF2B5EF4-FFF2-40B4-BE49-F238E27FC236}">
                <a16:creationId xmlns:a16="http://schemas.microsoft.com/office/drawing/2014/main" id="{855F5160-3039-289B-5CF4-0ACC9BE31720}"/>
              </a:ext>
            </a:extLst>
          </p:cNvPr>
          <p:cNvPicPr>
            <a:picLocks noChangeAspect="1"/>
          </p:cNvPicPr>
          <p:nvPr/>
        </p:nvPicPr>
        <p:blipFill>
          <a:blip r:embed="rId22"/>
          <a:stretch>
            <a:fillRect/>
          </a:stretch>
        </p:blipFill>
        <p:spPr>
          <a:xfrm>
            <a:off x="3958884" y="3244593"/>
            <a:ext cx="2043410" cy="1362273"/>
          </a:xfrm>
          <a:prstGeom prst="rect">
            <a:avLst/>
          </a:prstGeom>
        </p:spPr>
      </p:pic>
      <p:pic>
        <p:nvPicPr>
          <p:cNvPr id="27" name="Image 26" descr="Une image contenant plein air, transport, embarcation, eau">
            <a:extLst>
              <a:ext uri="{FF2B5EF4-FFF2-40B4-BE49-F238E27FC236}">
                <a16:creationId xmlns:a16="http://schemas.microsoft.com/office/drawing/2014/main" id="{23149724-89DC-2183-F886-E97185491E9E}"/>
              </a:ext>
            </a:extLst>
          </p:cNvPr>
          <p:cNvPicPr>
            <a:picLocks noChangeAspect="1"/>
          </p:cNvPicPr>
          <p:nvPr/>
        </p:nvPicPr>
        <p:blipFill>
          <a:blip r:embed="rId23"/>
          <a:stretch>
            <a:fillRect/>
          </a:stretch>
        </p:blipFill>
        <p:spPr>
          <a:xfrm>
            <a:off x="7148530" y="2225089"/>
            <a:ext cx="2119027" cy="1191953"/>
          </a:xfrm>
          <a:prstGeom prst="rect">
            <a:avLst/>
          </a:prstGeom>
        </p:spPr>
      </p:pic>
      <p:pic>
        <p:nvPicPr>
          <p:cNvPr id="28" name="Image 27" descr="Une image contenant habits, homme, personne, Visage humain">
            <a:extLst>
              <a:ext uri="{FF2B5EF4-FFF2-40B4-BE49-F238E27FC236}">
                <a16:creationId xmlns:a16="http://schemas.microsoft.com/office/drawing/2014/main" id="{EBDDA3BA-DD74-621D-5BD2-4B8034B71C9F}"/>
              </a:ext>
            </a:extLst>
          </p:cNvPr>
          <p:cNvPicPr>
            <a:picLocks noChangeAspect="1"/>
          </p:cNvPicPr>
          <p:nvPr/>
        </p:nvPicPr>
        <p:blipFill>
          <a:blip r:embed="rId24"/>
          <a:stretch>
            <a:fillRect/>
          </a:stretch>
        </p:blipFill>
        <p:spPr>
          <a:xfrm>
            <a:off x="2095206" y="5649943"/>
            <a:ext cx="2158402" cy="1214477"/>
          </a:xfrm>
          <a:prstGeom prst="rect">
            <a:avLst/>
          </a:prstGeom>
        </p:spPr>
      </p:pic>
      <p:pic>
        <p:nvPicPr>
          <p:cNvPr id="29" name="Image 28" descr="Une image contenant costume, habits, personne, microphone">
            <a:extLst>
              <a:ext uri="{FF2B5EF4-FFF2-40B4-BE49-F238E27FC236}">
                <a16:creationId xmlns:a16="http://schemas.microsoft.com/office/drawing/2014/main" id="{78FE6CA9-3E1B-63FF-E028-CF5E048014C5}"/>
              </a:ext>
            </a:extLst>
          </p:cNvPr>
          <p:cNvPicPr>
            <a:picLocks noChangeAspect="1"/>
          </p:cNvPicPr>
          <p:nvPr/>
        </p:nvPicPr>
        <p:blipFill>
          <a:blip r:embed="rId25"/>
          <a:stretch>
            <a:fillRect/>
          </a:stretch>
        </p:blipFill>
        <p:spPr>
          <a:xfrm>
            <a:off x="9084969" y="1191290"/>
            <a:ext cx="1774262" cy="1184846"/>
          </a:xfrm>
          <a:prstGeom prst="rect">
            <a:avLst/>
          </a:prstGeom>
        </p:spPr>
      </p:pic>
      <p:pic>
        <p:nvPicPr>
          <p:cNvPr id="30" name="Image 29" descr="Une image contenant texte, Visage humain, personne, habits&#10;&#10;Le contenu généré par l’IA peut être incorrect.">
            <a:extLst>
              <a:ext uri="{FF2B5EF4-FFF2-40B4-BE49-F238E27FC236}">
                <a16:creationId xmlns:a16="http://schemas.microsoft.com/office/drawing/2014/main" id="{95745E58-6106-5D1A-BAE4-4810491206C0}"/>
              </a:ext>
            </a:extLst>
          </p:cNvPr>
          <p:cNvPicPr>
            <a:picLocks noChangeAspect="1"/>
          </p:cNvPicPr>
          <p:nvPr/>
        </p:nvPicPr>
        <p:blipFill>
          <a:blip r:embed="rId26"/>
          <a:stretch>
            <a:fillRect/>
          </a:stretch>
        </p:blipFill>
        <p:spPr>
          <a:xfrm>
            <a:off x="10786914" y="1967524"/>
            <a:ext cx="1425191" cy="2166290"/>
          </a:xfrm>
          <a:prstGeom prst="rect">
            <a:avLst/>
          </a:prstGeom>
        </p:spPr>
      </p:pic>
      <p:pic>
        <p:nvPicPr>
          <p:cNvPr id="31" name="Image 30" descr="Une image contenant ciel, Visage humain, personne, mode&#10;&#10;Le contenu généré par l’IA peut être incorrect.">
            <a:extLst>
              <a:ext uri="{FF2B5EF4-FFF2-40B4-BE49-F238E27FC236}">
                <a16:creationId xmlns:a16="http://schemas.microsoft.com/office/drawing/2014/main" id="{96466D4D-9DCA-0B7F-B950-DCB9252B7F3F}"/>
              </a:ext>
            </a:extLst>
          </p:cNvPr>
          <p:cNvPicPr>
            <a:picLocks noChangeAspect="1"/>
          </p:cNvPicPr>
          <p:nvPr/>
        </p:nvPicPr>
        <p:blipFill>
          <a:blip r:embed="rId27"/>
          <a:stretch>
            <a:fillRect/>
          </a:stretch>
        </p:blipFill>
        <p:spPr>
          <a:xfrm>
            <a:off x="4033810" y="4538969"/>
            <a:ext cx="1971419" cy="1313239"/>
          </a:xfrm>
          <a:prstGeom prst="rect">
            <a:avLst/>
          </a:prstGeom>
        </p:spPr>
      </p:pic>
      <p:pic>
        <p:nvPicPr>
          <p:cNvPr id="32" name="Image 31" descr="Une image contenant texte, journal, Visage humain, Actualités&#10;&#10;Le contenu généré par l’IA peut être incorrect.">
            <a:extLst>
              <a:ext uri="{FF2B5EF4-FFF2-40B4-BE49-F238E27FC236}">
                <a16:creationId xmlns:a16="http://schemas.microsoft.com/office/drawing/2014/main" id="{AA8E970C-6E3C-BD05-E4B3-6B686539C835}"/>
              </a:ext>
            </a:extLst>
          </p:cNvPr>
          <p:cNvPicPr>
            <a:picLocks noChangeAspect="1"/>
          </p:cNvPicPr>
          <p:nvPr/>
        </p:nvPicPr>
        <p:blipFill>
          <a:blip r:embed="rId28"/>
          <a:stretch>
            <a:fillRect/>
          </a:stretch>
        </p:blipFill>
        <p:spPr>
          <a:xfrm>
            <a:off x="4142159" y="5577184"/>
            <a:ext cx="2233337" cy="1329875"/>
          </a:xfrm>
          <a:prstGeom prst="rect">
            <a:avLst/>
          </a:prstGeom>
        </p:spPr>
      </p:pic>
      <p:pic>
        <p:nvPicPr>
          <p:cNvPr id="33" name="Image 32" descr="Une image contenant personne, habits, homme, Visage humain&#10;&#10;Le contenu généré par l’IA peut être incorrect.">
            <a:extLst>
              <a:ext uri="{FF2B5EF4-FFF2-40B4-BE49-F238E27FC236}">
                <a16:creationId xmlns:a16="http://schemas.microsoft.com/office/drawing/2014/main" id="{C229EAFD-595B-FED7-B613-E6D464EAE20A}"/>
              </a:ext>
            </a:extLst>
          </p:cNvPr>
          <p:cNvPicPr>
            <a:picLocks noChangeAspect="1"/>
          </p:cNvPicPr>
          <p:nvPr/>
        </p:nvPicPr>
        <p:blipFill>
          <a:blip r:embed="rId29"/>
          <a:stretch>
            <a:fillRect/>
          </a:stretch>
        </p:blipFill>
        <p:spPr>
          <a:xfrm>
            <a:off x="6006476" y="3244593"/>
            <a:ext cx="2043410" cy="1140388"/>
          </a:xfrm>
          <a:prstGeom prst="rect">
            <a:avLst/>
          </a:prstGeom>
        </p:spPr>
      </p:pic>
      <p:pic>
        <p:nvPicPr>
          <p:cNvPr id="34" name="Image 33" descr="Une image contenant nuage, ciel, pompier, plein air&#10;&#10;Le contenu généré par l’IA peut être incorrect.">
            <a:extLst>
              <a:ext uri="{FF2B5EF4-FFF2-40B4-BE49-F238E27FC236}">
                <a16:creationId xmlns:a16="http://schemas.microsoft.com/office/drawing/2014/main" id="{ED085221-16AF-6C6C-C8AC-A53BC13E233C}"/>
              </a:ext>
            </a:extLst>
          </p:cNvPr>
          <p:cNvPicPr>
            <a:picLocks noChangeAspect="1"/>
          </p:cNvPicPr>
          <p:nvPr/>
        </p:nvPicPr>
        <p:blipFill>
          <a:blip r:embed="rId30"/>
          <a:stretch>
            <a:fillRect/>
          </a:stretch>
        </p:blipFill>
        <p:spPr>
          <a:xfrm>
            <a:off x="10460460" y="5772120"/>
            <a:ext cx="1719011" cy="1175829"/>
          </a:xfrm>
          <a:prstGeom prst="rect">
            <a:avLst/>
          </a:prstGeom>
        </p:spPr>
      </p:pic>
      <p:pic>
        <p:nvPicPr>
          <p:cNvPr id="35" name="Image 34" descr="Une image contenant habits, personne, homme, Visage humain&#10;&#10;Le contenu généré par l’IA peut être incorrect.">
            <a:extLst>
              <a:ext uri="{FF2B5EF4-FFF2-40B4-BE49-F238E27FC236}">
                <a16:creationId xmlns:a16="http://schemas.microsoft.com/office/drawing/2014/main" id="{909BCEE4-A6F0-1A41-1DC4-61070F9A4E44}"/>
              </a:ext>
            </a:extLst>
          </p:cNvPr>
          <p:cNvPicPr>
            <a:picLocks noChangeAspect="1"/>
          </p:cNvPicPr>
          <p:nvPr/>
        </p:nvPicPr>
        <p:blipFill>
          <a:blip r:embed="rId31"/>
          <a:stretch>
            <a:fillRect/>
          </a:stretch>
        </p:blipFill>
        <p:spPr>
          <a:xfrm>
            <a:off x="5896838" y="4369334"/>
            <a:ext cx="1994813" cy="1329875"/>
          </a:xfrm>
          <a:prstGeom prst="rect">
            <a:avLst/>
          </a:prstGeom>
        </p:spPr>
      </p:pic>
      <p:pic>
        <p:nvPicPr>
          <p:cNvPr id="36" name="Image 35" descr="Une image contenant habits, Visage humain, personne, costume&#10;&#10;Le contenu généré par l’IA peut être incorrect.">
            <a:extLst>
              <a:ext uri="{FF2B5EF4-FFF2-40B4-BE49-F238E27FC236}">
                <a16:creationId xmlns:a16="http://schemas.microsoft.com/office/drawing/2014/main" id="{71F48E86-1695-71FB-6ACB-F20CC689417E}"/>
              </a:ext>
            </a:extLst>
          </p:cNvPr>
          <p:cNvPicPr>
            <a:picLocks noChangeAspect="1"/>
          </p:cNvPicPr>
          <p:nvPr/>
        </p:nvPicPr>
        <p:blipFill>
          <a:blip r:embed="rId32"/>
          <a:stretch>
            <a:fillRect/>
          </a:stretch>
        </p:blipFill>
        <p:spPr>
          <a:xfrm>
            <a:off x="6346688" y="5573167"/>
            <a:ext cx="2363086" cy="1329875"/>
          </a:xfrm>
          <a:prstGeom prst="rect">
            <a:avLst/>
          </a:prstGeom>
        </p:spPr>
      </p:pic>
      <p:pic>
        <p:nvPicPr>
          <p:cNvPr id="37" name="Image 36" descr="Une image contenant ciel, Visage humain, personne, Équipement audio">
            <a:extLst>
              <a:ext uri="{FF2B5EF4-FFF2-40B4-BE49-F238E27FC236}">
                <a16:creationId xmlns:a16="http://schemas.microsoft.com/office/drawing/2014/main" id="{F7B7C458-7CD2-3778-AB5A-237626E41906}"/>
              </a:ext>
            </a:extLst>
          </p:cNvPr>
          <p:cNvPicPr>
            <a:picLocks noChangeAspect="1"/>
          </p:cNvPicPr>
          <p:nvPr/>
        </p:nvPicPr>
        <p:blipFill>
          <a:blip r:embed="rId33"/>
          <a:stretch>
            <a:fillRect/>
          </a:stretch>
        </p:blipFill>
        <p:spPr>
          <a:xfrm>
            <a:off x="8686695" y="5917724"/>
            <a:ext cx="2119743" cy="994332"/>
          </a:xfrm>
          <a:prstGeom prst="rect">
            <a:avLst/>
          </a:prstGeom>
        </p:spPr>
      </p:pic>
      <p:pic>
        <p:nvPicPr>
          <p:cNvPr id="38" name="Image 37" descr="Une image contenant mammifère, plein air, sol, porc">
            <a:extLst>
              <a:ext uri="{FF2B5EF4-FFF2-40B4-BE49-F238E27FC236}">
                <a16:creationId xmlns:a16="http://schemas.microsoft.com/office/drawing/2014/main" id="{72D40B05-B61B-DF1D-C946-D61685A20080}"/>
              </a:ext>
            </a:extLst>
          </p:cNvPr>
          <p:cNvPicPr>
            <a:picLocks noChangeAspect="1"/>
          </p:cNvPicPr>
          <p:nvPr/>
        </p:nvPicPr>
        <p:blipFill>
          <a:blip r:embed="rId34"/>
          <a:stretch>
            <a:fillRect/>
          </a:stretch>
        </p:blipFill>
        <p:spPr>
          <a:xfrm>
            <a:off x="8653640" y="5013099"/>
            <a:ext cx="2116542" cy="959092"/>
          </a:xfrm>
          <a:prstGeom prst="rect">
            <a:avLst/>
          </a:prstGeom>
        </p:spPr>
      </p:pic>
      <p:pic>
        <p:nvPicPr>
          <p:cNvPr id="39" name="Image 38" descr="Une image contenant Visage humain, personne, habits, plein air">
            <a:extLst>
              <a:ext uri="{FF2B5EF4-FFF2-40B4-BE49-F238E27FC236}">
                <a16:creationId xmlns:a16="http://schemas.microsoft.com/office/drawing/2014/main" id="{07CE692F-48BE-22DF-F1FB-8F97E3E84C88}"/>
              </a:ext>
            </a:extLst>
          </p:cNvPr>
          <p:cNvPicPr>
            <a:picLocks noChangeAspect="1"/>
          </p:cNvPicPr>
          <p:nvPr/>
        </p:nvPicPr>
        <p:blipFill>
          <a:blip r:embed="rId35"/>
          <a:stretch>
            <a:fillRect/>
          </a:stretch>
        </p:blipFill>
        <p:spPr>
          <a:xfrm>
            <a:off x="9084969" y="2353438"/>
            <a:ext cx="1731422" cy="1154281"/>
          </a:xfrm>
          <a:prstGeom prst="rect">
            <a:avLst/>
          </a:prstGeom>
        </p:spPr>
      </p:pic>
      <p:pic>
        <p:nvPicPr>
          <p:cNvPr id="40" name="Image 39" descr="Une image contenant personne, habits, Visage humain, cravate&#10;&#10;Le contenu généré par l’IA peut être incorrect.">
            <a:extLst>
              <a:ext uri="{FF2B5EF4-FFF2-40B4-BE49-F238E27FC236}">
                <a16:creationId xmlns:a16="http://schemas.microsoft.com/office/drawing/2014/main" id="{84AA646F-CD44-1187-B668-9CD626BDE845}"/>
              </a:ext>
            </a:extLst>
          </p:cNvPr>
          <p:cNvPicPr>
            <a:picLocks noChangeAspect="1"/>
          </p:cNvPicPr>
          <p:nvPr/>
        </p:nvPicPr>
        <p:blipFill>
          <a:blip r:embed="rId36"/>
          <a:stretch>
            <a:fillRect/>
          </a:stretch>
        </p:blipFill>
        <p:spPr>
          <a:xfrm>
            <a:off x="7985585" y="3417181"/>
            <a:ext cx="2822857" cy="1586904"/>
          </a:xfrm>
          <a:prstGeom prst="rect">
            <a:avLst/>
          </a:prstGeom>
        </p:spPr>
      </p:pic>
      <p:pic>
        <p:nvPicPr>
          <p:cNvPr id="41" name="Image 40" descr="Une image contenant homme, habits, Visage humain, personne&#10;&#10;Le contenu généré par l’IA peut être incorrect.">
            <a:extLst>
              <a:ext uri="{FF2B5EF4-FFF2-40B4-BE49-F238E27FC236}">
                <a16:creationId xmlns:a16="http://schemas.microsoft.com/office/drawing/2014/main" id="{E8107C4E-FDB6-F459-ABF3-F995D054A9CA}"/>
              </a:ext>
            </a:extLst>
          </p:cNvPr>
          <p:cNvPicPr>
            <a:picLocks noChangeAspect="1"/>
          </p:cNvPicPr>
          <p:nvPr/>
        </p:nvPicPr>
        <p:blipFill>
          <a:blip r:embed="rId37"/>
          <a:stretch>
            <a:fillRect/>
          </a:stretch>
        </p:blipFill>
        <p:spPr>
          <a:xfrm>
            <a:off x="10151240" y="3455829"/>
            <a:ext cx="2079637" cy="1385619"/>
          </a:xfrm>
          <a:prstGeom prst="rect">
            <a:avLst/>
          </a:prstGeom>
        </p:spPr>
      </p:pic>
      <p:pic>
        <p:nvPicPr>
          <p:cNvPr id="42" name="Image 41" descr="Une image contenant personne, homme, Visage humain, habits">
            <a:extLst>
              <a:ext uri="{FF2B5EF4-FFF2-40B4-BE49-F238E27FC236}">
                <a16:creationId xmlns:a16="http://schemas.microsoft.com/office/drawing/2014/main" id="{0624D00C-F561-15E6-F012-845BC4B6664D}"/>
              </a:ext>
            </a:extLst>
          </p:cNvPr>
          <p:cNvPicPr>
            <a:picLocks noChangeAspect="1"/>
          </p:cNvPicPr>
          <p:nvPr/>
        </p:nvPicPr>
        <p:blipFill>
          <a:blip r:embed="rId38"/>
          <a:stretch>
            <a:fillRect/>
          </a:stretch>
        </p:blipFill>
        <p:spPr>
          <a:xfrm>
            <a:off x="10377739" y="4765326"/>
            <a:ext cx="1814261" cy="1021049"/>
          </a:xfrm>
          <a:prstGeom prst="rect">
            <a:avLst/>
          </a:prstGeom>
        </p:spPr>
      </p:pic>
      <p:pic>
        <p:nvPicPr>
          <p:cNvPr id="43" name="Image 42" descr="Une image contenant sapin, Noël, personne, habits&#10;&#10;Le contenu généré par l’IA peut être incorrect.">
            <a:extLst>
              <a:ext uri="{FF2B5EF4-FFF2-40B4-BE49-F238E27FC236}">
                <a16:creationId xmlns:a16="http://schemas.microsoft.com/office/drawing/2014/main" id="{B69965D1-C54D-2201-C33F-27C3F2EDE973}"/>
              </a:ext>
            </a:extLst>
          </p:cNvPr>
          <p:cNvPicPr>
            <a:picLocks noChangeAspect="1"/>
          </p:cNvPicPr>
          <p:nvPr/>
        </p:nvPicPr>
        <p:blipFill>
          <a:blip r:embed="rId39"/>
          <a:stretch>
            <a:fillRect/>
          </a:stretch>
        </p:blipFill>
        <p:spPr>
          <a:xfrm>
            <a:off x="7880259" y="4382195"/>
            <a:ext cx="1742693" cy="1194989"/>
          </a:xfrm>
          <a:prstGeom prst="rect">
            <a:avLst/>
          </a:prstGeom>
        </p:spPr>
      </p:pic>
    </p:spTree>
    <p:extLst>
      <p:ext uri="{BB962C8B-B14F-4D97-AF65-F5344CB8AC3E}">
        <p14:creationId xmlns:p14="http://schemas.microsoft.com/office/powerpoint/2010/main" val="2810990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222E9-A23D-9CF6-8E6C-6A30D9E03505}"/>
              </a:ext>
            </a:extLst>
          </p:cNvPr>
          <p:cNvSpPr>
            <a:spLocks noGrp="1"/>
          </p:cNvSpPr>
          <p:nvPr>
            <p:ph type="title"/>
          </p:nvPr>
        </p:nvSpPr>
        <p:spPr/>
        <p:txBody>
          <a:bodyPr>
            <a:normAutofit/>
          </a:bodyPr>
          <a:lstStyle/>
          <a:p>
            <a:r>
              <a:rPr lang="fr-FR" sz="2400" b="1" dirty="0"/>
              <a:t>13 de </a:t>
            </a:r>
            <a:r>
              <a:rPr lang="fr-FR" sz="2400" b="1" dirty="0" err="1"/>
              <a:t>abril</a:t>
            </a:r>
            <a:r>
              <a:rPr lang="fr-FR" sz="2400" b="1" dirty="0"/>
              <a:t>, </a:t>
            </a:r>
            <a:r>
              <a:rPr lang="fr-FR" sz="2400" b="1" dirty="0" err="1"/>
              <a:t>elección</a:t>
            </a:r>
            <a:r>
              <a:rPr lang="fr-FR" sz="2400" b="1" dirty="0"/>
              <a:t> de Daniel </a:t>
            </a:r>
            <a:r>
              <a:rPr lang="fr-FR" sz="2400" b="1" dirty="0" err="1"/>
              <a:t>Noboa</a:t>
            </a:r>
            <a:r>
              <a:rPr lang="fr-FR" sz="2400" b="1" dirty="0"/>
              <a:t>, </a:t>
            </a:r>
            <a:r>
              <a:rPr lang="fr-FR" sz="2400" b="1" dirty="0" err="1"/>
              <a:t>Ecuador</a:t>
            </a:r>
            <a:r>
              <a:rPr lang="fr-FR" sz="2400" b="1" dirty="0"/>
              <a:t> (</a:t>
            </a:r>
            <a:r>
              <a:rPr lang="fr-FR" sz="2400" b="1" dirty="0" err="1"/>
              <a:t>amplia</a:t>
            </a:r>
            <a:r>
              <a:rPr lang="fr-FR" sz="2400" b="1" dirty="0"/>
              <a:t> victoria)</a:t>
            </a:r>
          </a:p>
        </p:txBody>
      </p:sp>
      <p:pic>
        <p:nvPicPr>
          <p:cNvPr id="5" name="Image 4" descr="Une image contenant personne, habits, Visage humain, sourire&#10;&#10;Le contenu généré par l’IA peut être incorrect.">
            <a:extLst>
              <a:ext uri="{FF2B5EF4-FFF2-40B4-BE49-F238E27FC236}">
                <a16:creationId xmlns:a16="http://schemas.microsoft.com/office/drawing/2014/main" id="{BFD8676B-B8DE-0E07-8592-0469F86C92E8}"/>
              </a:ext>
            </a:extLst>
          </p:cNvPr>
          <p:cNvPicPr>
            <a:picLocks noChangeAspect="1"/>
          </p:cNvPicPr>
          <p:nvPr/>
        </p:nvPicPr>
        <p:blipFill>
          <a:blip r:embed="rId2"/>
          <a:stretch>
            <a:fillRect/>
          </a:stretch>
        </p:blipFill>
        <p:spPr>
          <a:xfrm>
            <a:off x="377371" y="1690688"/>
            <a:ext cx="5936160" cy="3559377"/>
          </a:xfrm>
          <a:prstGeom prst="rect">
            <a:avLst/>
          </a:prstGeom>
        </p:spPr>
      </p:pic>
      <p:sp>
        <p:nvSpPr>
          <p:cNvPr id="6" name="ZoneTexte 5">
            <a:extLst>
              <a:ext uri="{FF2B5EF4-FFF2-40B4-BE49-F238E27FC236}">
                <a16:creationId xmlns:a16="http://schemas.microsoft.com/office/drawing/2014/main" id="{270C0F58-3D33-ADEB-D379-E0C7CCE83CC5}"/>
              </a:ext>
            </a:extLst>
          </p:cNvPr>
          <p:cNvSpPr txBox="1"/>
          <p:nvPr/>
        </p:nvSpPr>
        <p:spPr>
          <a:xfrm>
            <a:off x="6647542" y="1690688"/>
            <a:ext cx="5399315" cy="4401205"/>
          </a:xfrm>
          <a:prstGeom prst="rect">
            <a:avLst/>
          </a:prstGeom>
          <a:noFill/>
        </p:spPr>
        <p:txBody>
          <a:bodyPr wrap="square" rtlCol="0">
            <a:spAutoFit/>
          </a:bodyPr>
          <a:lstStyle/>
          <a:p>
            <a:r>
              <a:rPr lang="es-ES" sz="2000" b="1" dirty="0"/>
              <a:t>Noviembre</a:t>
            </a:r>
            <a:r>
              <a:rPr lang="es-ES" sz="2000" dirty="0"/>
              <a:t>: derrota electoral REFERENDUM.</a:t>
            </a:r>
          </a:p>
          <a:p>
            <a:endParaRPr lang="es-ES" sz="2000" dirty="0"/>
          </a:p>
          <a:p>
            <a:r>
              <a:rPr lang="es-ES" sz="2000" dirty="0"/>
              <a:t>Daniel Noboa quería reinstalar bases militares extranjeras en Ecuador y redactar una nueva Constitución. Pero los ecuatorianos frenaron sorpresivamente la ambición de su presidente de endurecer su guerra contra el crimen y reforzar la alianza con Estados Unidos.</a:t>
            </a:r>
          </a:p>
          <a:p>
            <a:r>
              <a:rPr lang="es-ES" sz="2000" dirty="0"/>
              <a:t> </a:t>
            </a:r>
          </a:p>
          <a:p>
            <a:r>
              <a:rPr lang="es-ES" sz="2000" b="1" dirty="0">
                <a:solidFill>
                  <a:srgbClr val="0070C0"/>
                </a:solidFill>
              </a:rPr>
              <a:t>Causas:</a:t>
            </a:r>
          </a:p>
          <a:p>
            <a:r>
              <a:rPr lang="fr-FR" sz="2000" b="1" dirty="0">
                <a:solidFill>
                  <a:srgbClr val="0070C0"/>
                </a:solidFill>
              </a:rPr>
              <a:t>- </a:t>
            </a:r>
            <a:r>
              <a:rPr lang="fr-FR" sz="2000" b="1" dirty="0" err="1">
                <a:solidFill>
                  <a:srgbClr val="0070C0"/>
                </a:solidFill>
              </a:rPr>
              <a:t>Represión</a:t>
            </a:r>
            <a:r>
              <a:rPr lang="fr-FR" sz="2000" b="1" dirty="0">
                <a:solidFill>
                  <a:srgbClr val="0070C0"/>
                </a:solidFill>
              </a:rPr>
              <a:t> a </a:t>
            </a:r>
            <a:r>
              <a:rPr lang="fr-FR" sz="2000" b="1" dirty="0" err="1">
                <a:solidFill>
                  <a:srgbClr val="0070C0"/>
                </a:solidFill>
              </a:rPr>
              <a:t>indígenas</a:t>
            </a:r>
            <a:r>
              <a:rPr lang="fr-FR" sz="2000" b="1" dirty="0">
                <a:solidFill>
                  <a:srgbClr val="0070C0"/>
                </a:solidFill>
              </a:rPr>
              <a:t> en protestas (</a:t>
            </a:r>
            <a:r>
              <a:rPr lang="fr-FR" sz="2000" b="1" dirty="0" err="1">
                <a:solidFill>
                  <a:srgbClr val="0070C0"/>
                </a:solidFill>
              </a:rPr>
              <a:t>subsidio</a:t>
            </a:r>
            <a:r>
              <a:rPr lang="fr-FR" sz="2000" b="1" dirty="0">
                <a:solidFill>
                  <a:srgbClr val="0070C0"/>
                </a:solidFill>
              </a:rPr>
              <a:t> a </a:t>
            </a:r>
            <a:r>
              <a:rPr lang="fr-FR" sz="2000" b="1" dirty="0" err="1">
                <a:solidFill>
                  <a:srgbClr val="0070C0"/>
                </a:solidFill>
              </a:rPr>
              <a:t>gasolinda</a:t>
            </a:r>
            <a:r>
              <a:rPr lang="fr-FR" sz="2000" b="1" dirty="0">
                <a:solidFill>
                  <a:srgbClr val="0070C0"/>
                </a:solidFill>
              </a:rPr>
              <a:t>)</a:t>
            </a:r>
          </a:p>
          <a:p>
            <a:r>
              <a:rPr lang="fr-FR" sz="2000" b="1" dirty="0">
                <a:solidFill>
                  <a:srgbClr val="0070C0"/>
                </a:solidFill>
              </a:rPr>
              <a:t>- </a:t>
            </a:r>
            <a:r>
              <a:rPr lang="fr-FR" sz="2000" b="1" dirty="0" err="1">
                <a:solidFill>
                  <a:srgbClr val="0070C0"/>
                </a:solidFill>
              </a:rPr>
              <a:t>Ímpetu</a:t>
            </a:r>
            <a:r>
              <a:rPr lang="fr-FR" sz="2000" b="1" dirty="0">
                <a:solidFill>
                  <a:srgbClr val="0070C0"/>
                </a:solidFill>
              </a:rPr>
              <a:t> </a:t>
            </a:r>
            <a:r>
              <a:rPr lang="fr-FR" sz="2000" b="1" dirty="0" err="1">
                <a:solidFill>
                  <a:srgbClr val="0070C0"/>
                </a:solidFill>
              </a:rPr>
              <a:t>autoritario</a:t>
            </a:r>
            <a:r>
              <a:rPr lang="fr-FR" sz="2000" b="1" dirty="0">
                <a:solidFill>
                  <a:srgbClr val="0070C0"/>
                </a:solidFill>
              </a:rPr>
              <a:t> </a:t>
            </a:r>
          </a:p>
          <a:p>
            <a:r>
              <a:rPr lang="fr-FR" sz="2000" b="1" dirty="0">
                <a:solidFill>
                  <a:srgbClr val="0070C0"/>
                </a:solidFill>
              </a:rPr>
              <a:t>- </a:t>
            </a:r>
            <a:r>
              <a:rPr lang="fr-FR" sz="2000" b="1" dirty="0" err="1">
                <a:solidFill>
                  <a:srgbClr val="0070C0"/>
                </a:solidFill>
              </a:rPr>
              <a:t>Decepción</a:t>
            </a:r>
            <a:r>
              <a:rPr lang="fr-FR" sz="2000" b="1" dirty="0">
                <a:solidFill>
                  <a:srgbClr val="0070C0"/>
                </a:solidFill>
              </a:rPr>
              <a:t> </a:t>
            </a:r>
            <a:r>
              <a:rPr lang="fr-FR" sz="2000" b="1" dirty="0" err="1">
                <a:solidFill>
                  <a:srgbClr val="0070C0"/>
                </a:solidFill>
              </a:rPr>
              <a:t>por</a:t>
            </a:r>
            <a:r>
              <a:rPr lang="fr-FR" sz="2000" b="1" dirty="0">
                <a:solidFill>
                  <a:srgbClr val="0070C0"/>
                </a:solidFill>
              </a:rPr>
              <a:t> la </a:t>
            </a:r>
            <a:r>
              <a:rPr lang="fr-FR" sz="2000" b="1" dirty="0" err="1">
                <a:solidFill>
                  <a:srgbClr val="0070C0"/>
                </a:solidFill>
              </a:rPr>
              <a:t>inseguridad</a:t>
            </a:r>
            <a:endParaRPr lang="fr-FR" sz="2000" b="1" dirty="0">
              <a:solidFill>
                <a:srgbClr val="0070C0"/>
              </a:solidFill>
            </a:endParaRPr>
          </a:p>
        </p:txBody>
      </p:sp>
    </p:spTree>
    <p:extLst>
      <p:ext uri="{BB962C8B-B14F-4D97-AF65-F5344CB8AC3E}">
        <p14:creationId xmlns:p14="http://schemas.microsoft.com/office/powerpoint/2010/main" val="92411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ersonne, Visage humain, livre&#10;&#10;Le contenu généré par l’IA peut être incorrect.">
            <a:extLst>
              <a:ext uri="{FF2B5EF4-FFF2-40B4-BE49-F238E27FC236}">
                <a16:creationId xmlns:a16="http://schemas.microsoft.com/office/drawing/2014/main" id="{2B4A761D-CEA9-1EE2-B4EB-5440D66C42F8}"/>
              </a:ext>
            </a:extLst>
          </p:cNvPr>
          <p:cNvPicPr>
            <a:picLocks noChangeAspect="1"/>
          </p:cNvPicPr>
          <p:nvPr/>
        </p:nvPicPr>
        <p:blipFill>
          <a:blip r:embed="rId2"/>
          <a:stretch>
            <a:fillRect/>
          </a:stretch>
        </p:blipFill>
        <p:spPr>
          <a:xfrm>
            <a:off x="770867" y="331694"/>
            <a:ext cx="3908709" cy="2607328"/>
          </a:xfrm>
          <a:prstGeom prst="rect">
            <a:avLst/>
          </a:prstGeom>
        </p:spPr>
      </p:pic>
      <p:pic>
        <p:nvPicPr>
          <p:cNvPr id="7" name="Image 6" descr="Une image contenant Visage humain, personne, habits, sourire&#10;&#10;Le contenu généré par l’IA peut être incorrect.">
            <a:extLst>
              <a:ext uri="{FF2B5EF4-FFF2-40B4-BE49-F238E27FC236}">
                <a16:creationId xmlns:a16="http://schemas.microsoft.com/office/drawing/2014/main" id="{7FC5F36E-0BF1-F407-F5D8-FFFB20458D04}"/>
              </a:ext>
            </a:extLst>
          </p:cNvPr>
          <p:cNvPicPr>
            <a:picLocks noChangeAspect="1"/>
          </p:cNvPicPr>
          <p:nvPr/>
        </p:nvPicPr>
        <p:blipFill>
          <a:blip r:embed="rId3"/>
          <a:stretch>
            <a:fillRect/>
          </a:stretch>
        </p:blipFill>
        <p:spPr>
          <a:xfrm>
            <a:off x="5620871" y="197223"/>
            <a:ext cx="6033246" cy="3393701"/>
          </a:xfrm>
          <a:prstGeom prst="rect">
            <a:avLst/>
          </a:prstGeom>
        </p:spPr>
      </p:pic>
      <p:pic>
        <p:nvPicPr>
          <p:cNvPr id="9" name="Image 8" descr="Une image contenant Visage humain, habits, personne, Lutrin&#10;&#10;Le contenu généré par l’IA peut être incorrect.">
            <a:extLst>
              <a:ext uri="{FF2B5EF4-FFF2-40B4-BE49-F238E27FC236}">
                <a16:creationId xmlns:a16="http://schemas.microsoft.com/office/drawing/2014/main" id="{28EE96BD-EDBB-0FC8-0563-DA75A2142FEB}"/>
              </a:ext>
            </a:extLst>
          </p:cNvPr>
          <p:cNvPicPr>
            <a:picLocks noChangeAspect="1"/>
          </p:cNvPicPr>
          <p:nvPr/>
        </p:nvPicPr>
        <p:blipFill>
          <a:blip r:embed="rId4"/>
          <a:stretch>
            <a:fillRect/>
          </a:stretch>
        </p:blipFill>
        <p:spPr>
          <a:xfrm>
            <a:off x="548330" y="3429000"/>
            <a:ext cx="4381500" cy="3286125"/>
          </a:xfrm>
          <a:prstGeom prst="rect">
            <a:avLst/>
          </a:prstGeom>
        </p:spPr>
      </p:pic>
      <p:pic>
        <p:nvPicPr>
          <p:cNvPr id="11" name="Image 10" descr="Une image contenant Visage humain, personne, habits, sourire&#10;&#10;Le contenu généré par l’IA peut être incorrect.">
            <a:extLst>
              <a:ext uri="{FF2B5EF4-FFF2-40B4-BE49-F238E27FC236}">
                <a16:creationId xmlns:a16="http://schemas.microsoft.com/office/drawing/2014/main" id="{8A82FD26-64F0-6776-A0F6-324F5B286711}"/>
              </a:ext>
            </a:extLst>
          </p:cNvPr>
          <p:cNvPicPr>
            <a:picLocks noChangeAspect="1"/>
          </p:cNvPicPr>
          <p:nvPr/>
        </p:nvPicPr>
        <p:blipFill>
          <a:blip r:embed="rId5"/>
          <a:stretch>
            <a:fillRect/>
          </a:stretch>
        </p:blipFill>
        <p:spPr>
          <a:xfrm>
            <a:off x="5409441" y="3816163"/>
            <a:ext cx="4838897" cy="2737037"/>
          </a:xfrm>
          <a:prstGeom prst="rect">
            <a:avLst/>
          </a:prstGeom>
        </p:spPr>
      </p:pic>
    </p:spTree>
    <p:extLst>
      <p:ext uri="{BB962C8B-B14F-4D97-AF65-F5344CB8AC3E}">
        <p14:creationId xmlns:p14="http://schemas.microsoft.com/office/powerpoint/2010/main" val="3142097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BBEB46-08A9-7DCA-E192-9AE37BE584E3}"/>
              </a:ext>
            </a:extLst>
          </p:cNvPr>
          <p:cNvSpPr>
            <a:spLocks noGrp="1"/>
          </p:cNvSpPr>
          <p:nvPr>
            <p:ph type="title"/>
          </p:nvPr>
        </p:nvSpPr>
        <p:spPr>
          <a:xfrm>
            <a:off x="838200" y="678890"/>
            <a:ext cx="10515600" cy="1325563"/>
          </a:xfrm>
        </p:spPr>
        <p:txBody>
          <a:bodyPr>
            <a:noAutofit/>
          </a:bodyPr>
          <a:lstStyle/>
          <a:p>
            <a:r>
              <a:rPr lang="fr-FR" sz="2400" b="1" dirty="0"/>
              <a:t>13 de </a:t>
            </a:r>
            <a:r>
              <a:rPr lang="fr-FR" sz="2400" b="1" dirty="0" err="1"/>
              <a:t>abril</a:t>
            </a:r>
            <a:r>
              <a:rPr lang="fr-FR" sz="2400" b="1" dirty="0"/>
              <a:t>, Lima, Pérou</a:t>
            </a:r>
            <a:br>
              <a:rPr lang="fr-FR" sz="2400" dirty="0"/>
            </a:br>
            <a:br>
              <a:rPr lang="fr-FR" sz="2400" dirty="0"/>
            </a:br>
            <a:r>
              <a:rPr lang="es-ES" sz="2000" dirty="0"/>
              <a:t>Mario Vargas Llosa, el Premio Nobel de Literatura peruano cuya muerte a los 89 años anunciaron sus hijos este domingo, tuvo claro desde muy joven que quería ser escritor.</a:t>
            </a:r>
            <a:br>
              <a:rPr lang="es-ES" sz="2400" dirty="0"/>
            </a:br>
            <a:endParaRPr lang="fr-FR" sz="2400" dirty="0"/>
          </a:p>
        </p:txBody>
      </p:sp>
      <p:pic>
        <p:nvPicPr>
          <p:cNvPr id="5" name="Image 4" descr="Une image contenant texte, affiche, livre, graphisme&#10;&#10;Le contenu généré par l’IA peut être incorrect.">
            <a:extLst>
              <a:ext uri="{FF2B5EF4-FFF2-40B4-BE49-F238E27FC236}">
                <a16:creationId xmlns:a16="http://schemas.microsoft.com/office/drawing/2014/main" id="{70316042-57AA-2ED3-4A7E-0081D2673B8F}"/>
              </a:ext>
            </a:extLst>
          </p:cNvPr>
          <p:cNvPicPr>
            <a:picLocks noChangeAspect="1"/>
          </p:cNvPicPr>
          <p:nvPr/>
        </p:nvPicPr>
        <p:blipFill>
          <a:blip r:embed="rId2"/>
          <a:stretch>
            <a:fillRect/>
          </a:stretch>
        </p:blipFill>
        <p:spPr>
          <a:xfrm>
            <a:off x="448654" y="2187388"/>
            <a:ext cx="2351695" cy="3848940"/>
          </a:xfrm>
          <a:prstGeom prst="rect">
            <a:avLst/>
          </a:prstGeom>
        </p:spPr>
      </p:pic>
      <p:pic>
        <p:nvPicPr>
          <p:cNvPr id="7" name="Image 6" descr="Une image contenant texte, boisson, boisson alcoolisée, alcool&#10;&#10;Le contenu généré par l’IA peut être incorrect.">
            <a:extLst>
              <a:ext uri="{FF2B5EF4-FFF2-40B4-BE49-F238E27FC236}">
                <a16:creationId xmlns:a16="http://schemas.microsoft.com/office/drawing/2014/main" id="{6798936D-B972-E1F0-ACD9-3E0A30CBA58C}"/>
              </a:ext>
            </a:extLst>
          </p:cNvPr>
          <p:cNvPicPr>
            <a:picLocks noChangeAspect="1"/>
          </p:cNvPicPr>
          <p:nvPr/>
        </p:nvPicPr>
        <p:blipFill>
          <a:blip r:embed="rId3"/>
          <a:stretch>
            <a:fillRect/>
          </a:stretch>
        </p:blipFill>
        <p:spPr>
          <a:xfrm>
            <a:off x="4597385" y="2187386"/>
            <a:ext cx="2488653" cy="3926541"/>
          </a:xfrm>
          <a:prstGeom prst="rect">
            <a:avLst/>
          </a:prstGeom>
        </p:spPr>
      </p:pic>
      <p:pic>
        <p:nvPicPr>
          <p:cNvPr id="9" name="Image 8" descr="Une image contenant texte, livre, affiche, Couverture de livre&#10;&#10;Le contenu généré par l’IA peut être incorrect.">
            <a:extLst>
              <a:ext uri="{FF2B5EF4-FFF2-40B4-BE49-F238E27FC236}">
                <a16:creationId xmlns:a16="http://schemas.microsoft.com/office/drawing/2014/main" id="{739C8E8B-2894-1586-B2B9-ABE8E419038F}"/>
              </a:ext>
            </a:extLst>
          </p:cNvPr>
          <p:cNvPicPr>
            <a:picLocks noChangeAspect="1"/>
          </p:cNvPicPr>
          <p:nvPr/>
        </p:nvPicPr>
        <p:blipFill>
          <a:blip r:embed="rId4"/>
          <a:stretch>
            <a:fillRect/>
          </a:stretch>
        </p:blipFill>
        <p:spPr>
          <a:xfrm>
            <a:off x="8752915" y="2187387"/>
            <a:ext cx="2492295" cy="3926541"/>
          </a:xfrm>
          <a:prstGeom prst="rect">
            <a:avLst/>
          </a:prstGeom>
        </p:spPr>
      </p:pic>
    </p:spTree>
    <p:extLst>
      <p:ext uri="{BB962C8B-B14F-4D97-AF65-F5344CB8AC3E}">
        <p14:creationId xmlns:p14="http://schemas.microsoft.com/office/powerpoint/2010/main" val="1580991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vêtement sacerdotal, habits, Visage humain">
            <a:extLst>
              <a:ext uri="{FF2B5EF4-FFF2-40B4-BE49-F238E27FC236}">
                <a16:creationId xmlns:a16="http://schemas.microsoft.com/office/drawing/2014/main" id="{3B4C0AE6-8CCA-156A-2C81-FB434BF7055A}"/>
              </a:ext>
            </a:extLst>
          </p:cNvPr>
          <p:cNvPicPr>
            <a:picLocks noChangeAspect="1"/>
          </p:cNvPicPr>
          <p:nvPr/>
        </p:nvPicPr>
        <p:blipFill>
          <a:blip r:embed="rId2"/>
          <a:stretch>
            <a:fillRect/>
          </a:stretch>
        </p:blipFill>
        <p:spPr>
          <a:xfrm>
            <a:off x="2837586" y="381475"/>
            <a:ext cx="5965285" cy="4705947"/>
          </a:xfrm>
          <a:prstGeom prst="rect">
            <a:avLst/>
          </a:prstGeom>
        </p:spPr>
      </p:pic>
    </p:spTree>
    <p:extLst>
      <p:ext uri="{BB962C8B-B14F-4D97-AF65-F5344CB8AC3E}">
        <p14:creationId xmlns:p14="http://schemas.microsoft.com/office/powerpoint/2010/main" val="2504017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C032719-AF84-3E67-B051-493982AB8CE7}"/>
              </a:ext>
            </a:extLst>
          </p:cNvPr>
          <p:cNvSpPr>
            <a:spLocks noGrp="1"/>
          </p:cNvSpPr>
          <p:nvPr>
            <p:ph idx="1"/>
          </p:nvPr>
        </p:nvSpPr>
        <p:spPr>
          <a:xfrm>
            <a:off x="596153" y="436095"/>
            <a:ext cx="10515600" cy="4351338"/>
          </a:xfrm>
        </p:spPr>
        <p:txBody>
          <a:bodyPr>
            <a:normAutofit/>
          </a:bodyPr>
          <a:lstStyle/>
          <a:p>
            <a:pPr marL="0" indent="0">
              <a:buNone/>
            </a:pPr>
            <a:r>
              <a:rPr lang="fr-FR" sz="2400" b="1" dirty="0"/>
              <a:t>21 de </a:t>
            </a:r>
            <a:r>
              <a:rPr lang="fr-FR" sz="2400" b="1" dirty="0" err="1"/>
              <a:t>abril</a:t>
            </a:r>
            <a:r>
              <a:rPr lang="fr-FR" sz="2400" b="1" dirty="0"/>
              <a:t>, el </a:t>
            </a:r>
            <a:r>
              <a:rPr lang="fr-FR" sz="2400" b="1" dirty="0" err="1"/>
              <a:t>Vaticano</a:t>
            </a:r>
            <a:endParaRPr lang="fr-FR" sz="2400" b="1" dirty="0"/>
          </a:p>
          <a:p>
            <a:pPr marL="0" indent="0">
              <a:buNone/>
            </a:pPr>
            <a:r>
              <a:rPr lang="es-ES" sz="2000" dirty="0"/>
              <a:t>Muere el papa Francisco, el primer latinoamericano (argentino) en liderar la Iglesia católica.</a:t>
            </a:r>
          </a:p>
          <a:p>
            <a:pPr marL="0" indent="0">
              <a:buNone/>
            </a:pPr>
            <a:r>
              <a:rPr lang="es-ES" sz="2000" dirty="0"/>
              <a:t>Roces con Javier Milei.</a:t>
            </a:r>
            <a:endParaRPr lang="fr-FR" sz="2000" dirty="0"/>
          </a:p>
        </p:txBody>
      </p:sp>
      <p:pic>
        <p:nvPicPr>
          <p:cNvPr id="4" name="Image 3" descr="Une image contenant habits, personne, homme, chaussures&#10;&#10;Le contenu généré par l’IA peut être incorrect.">
            <a:extLst>
              <a:ext uri="{FF2B5EF4-FFF2-40B4-BE49-F238E27FC236}">
                <a16:creationId xmlns:a16="http://schemas.microsoft.com/office/drawing/2014/main" id="{8DA29F8E-0517-81DD-740D-FBC123ECD146}"/>
              </a:ext>
            </a:extLst>
          </p:cNvPr>
          <p:cNvPicPr>
            <a:picLocks noChangeAspect="1"/>
          </p:cNvPicPr>
          <p:nvPr/>
        </p:nvPicPr>
        <p:blipFill>
          <a:blip r:embed="rId2"/>
          <a:stretch>
            <a:fillRect/>
          </a:stretch>
        </p:blipFill>
        <p:spPr>
          <a:xfrm>
            <a:off x="3802744" y="1702762"/>
            <a:ext cx="8068234" cy="4538381"/>
          </a:xfrm>
          <a:prstGeom prst="rect">
            <a:avLst/>
          </a:prstGeom>
        </p:spPr>
      </p:pic>
    </p:spTree>
    <p:extLst>
      <p:ext uri="{BB962C8B-B14F-4D97-AF65-F5344CB8AC3E}">
        <p14:creationId xmlns:p14="http://schemas.microsoft.com/office/powerpoint/2010/main" val="1361082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rre, carte, espace, Monde&#10;&#10;Le contenu généré par l’IA peut être incorrect.">
            <a:extLst>
              <a:ext uri="{FF2B5EF4-FFF2-40B4-BE49-F238E27FC236}">
                <a16:creationId xmlns:a16="http://schemas.microsoft.com/office/drawing/2014/main" id="{573FEEE4-0117-50A2-A3CB-C6B3E55C2FC7}"/>
              </a:ext>
            </a:extLst>
          </p:cNvPr>
          <p:cNvPicPr>
            <a:picLocks noChangeAspect="1"/>
          </p:cNvPicPr>
          <p:nvPr/>
        </p:nvPicPr>
        <p:blipFill>
          <a:blip r:embed="rId2"/>
          <a:stretch>
            <a:fillRect/>
          </a:stretch>
        </p:blipFill>
        <p:spPr>
          <a:xfrm>
            <a:off x="182595" y="261258"/>
            <a:ext cx="5319679" cy="3544433"/>
          </a:xfrm>
          <a:prstGeom prst="rect">
            <a:avLst/>
          </a:prstGeom>
        </p:spPr>
      </p:pic>
      <p:pic>
        <p:nvPicPr>
          <p:cNvPr id="7" name="Image 6" descr="Une image contenant plein air, statue, bâtiment, ciel">
            <a:extLst>
              <a:ext uri="{FF2B5EF4-FFF2-40B4-BE49-F238E27FC236}">
                <a16:creationId xmlns:a16="http://schemas.microsoft.com/office/drawing/2014/main" id="{904FBBC2-564C-CEE3-BE2A-FE69CD6D4021}"/>
              </a:ext>
            </a:extLst>
          </p:cNvPr>
          <p:cNvPicPr>
            <a:picLocks noChangeAspect="1"/>
          </p:cNvPicPr>
          <p:nvPr/>
        </p:nvPicPr>
        <p:blipFill>
          <a:blip r:embed="rId3"/>
          <a:stretch>
            <a:fillRect/>
          </a:stretch>
        </p:blipFill>
        <p:spPr>
          <a:xfrm>
            <a:off x="6096000" y="979868"/>
            <a:ext cx="5715000" cy="3810000"/>
          </a:xfrm>
          <a:prstGeom prst="rect">
            <a:avLst/>
          </a:prstGeom>
        </p:spPr>
      </p:pic>
    </p:spTree>
    <p:extLst>
      <p:ext uri="{BB962C8B-B14F-4D97-AF65-F5344CB8AC3E}">
        <p14:creationId xmlns:p14="http://schemas.microsoft.com/office/powerpoint/2010/main" val="3729681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E481DF-0A4A-C1B7-4879-2BD27AF5CD30}"/>
              </a:ext>
            </a:extLst>
          </p:cNvPr>
          <p:cNvSpPr>
            <a:spLocks noGrp="1"/>
          </p:cNvSpPr>
          <p:nvPr>
            <p:ph type="title"/>
          </p:nvPr>
        </p:nvSpPr>
        <p:spPr>
          <a:xfrm>
            <a:off x="663102" y="114113"/>
            <a:ext cx="10515600" cy="1325563"/>
          </a:xfrm>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28 de abril Apagón ibérico</a:t>
            </a:r>
            <a:br>
              <a:rPr lang="fr-FR" sz="2400" b="1" dirty="0">
                <a:latin typeface="Calibri" panose="020F0502020204030204" pitchFamily="34" charset="0"/>
                <a:ea typeface="Calibri" panose="020F0502020204030204" pitchFamily="34" charset="0"/>
                <a:cs typeface="Times New Roman" panose="02020603050405020304" pitchFamily="18" charset="0"/>
              </a:rPr>
            </a:br>
            <a:endParaRPr lang="fr-FR" sz="2400" b="1" dirty="0"/>
          </a:p>
        </p:txBody>
      </p:sp>
      <p:sp>
        <p:nvSpPr>
          <p:cNvPr id="3" name="Espace réservé du contenu 2">
            <a:extLst>
              <a:ext uri="{FF2B5EF4-FFF2-40B4-BE49-F238E27FC236}">
                <a16:creationId xmlns:a16="http://schemas.microsoft.com/office/drawing/2014/main" id="{F02CB5C1-2ECF-AB86-F4A2-4B0D289FD1B2}"/>
              </a:ext>
            </a:extLst>
          </p:cNvPr>
          <p:cNvSpPr>
            <a:spLocks noGrp="1"/>
          </p:cNvSpPr>
          <p:nvPr>
            <p:ph idx="1"/>
          </p:nvPr>
        </p:nvSpPr>
        <p:spPr>
          <a:xfrm>
            <a:off x="331408" y="1029213"/>
            <a:ext cx="11439678" cy="4351338"/>
          </a:xfrm>
        </p:spPr>
        <p:txBody>
          <a:bodyPr>
            <a:normAutofit/>
          </a:bodyPr>
          <a:lstStyle/>
          <a:p>
            <a:pPr marL="0" indent="0" algn="just">
              <a:buNone/>
            </a:pPr>
            <a:r>
              <a:rPr lang="es-ES" sz="2000" dirty="0"/>
              <a:t>El apagón eléctrico total vivido en la península ibérica el pasado 28 de abril se debió a una "cascada de sobrevoltaje" iniciada en el sur de España que, en cuestión de minutos, se expandió por el país —salvo Canarias, Baleares, Ceuta y Melilla— y traspasó a Portugal.</a:t>
            </a:r>
          </a:p>
          <a:p>
            <a:pPr marL="0" indent="0" algn="just">
              <a:buNone/>
            </a:pPr>
            <a:r>
              <a:rPr lang="es-ES" sz="2000" dirty="0"/>
              <a:t>Algunos de los factores que influyeron fueron la desconexión repentina de varias instalaciones renovables, un aumento brusco de la tensión, oscilaciones locales previas, cortes de las interconexiones con Marruecos y Francia y un crecimiento de la tensión.</a:t>
            </a:r>
            <a:endParaRPr lang="fr-FR" sz="2000" dirty="0"/>
          </a:p>
        </p:txBody>
      </p:sp>
      <p:pic>
        <p:nvPicPr>
          <p:cNvPr id="5" name="Image 4" descr="Une image contenant texte, diagramme, Tracé, ligne&#10;&#10;Le contenu généré par l’IA peut être incorrect.">
            <a:extLst>
              <a:ext uri="{FF2B5EF4-FFF2-40B4-BE49-F238E27FC236}">
                <a16:creationId xmlns:a16="http://schemas.microsoft.com/office/drawing/2014/main" id="{F87B8774-89AE-8A4B-7B71-C0126B9B21F6}"/>
              </a:ext>
            </a:extLst>
          </p:cNvPr>
          <p:cNvPicPr>
            <a:picLocks noChangeAspect="1"/>
          </p:cNvPicPr>
          <p:nvPr/>
        </p:nvPicPr>
        <p:blipFill>
          <a:blip r:embed="rId2"/>
          <a:stretch>
            <a:fillRect/>
          </a:stretch>
        </p:blipFill>
        <p:spPr>
          <a:xfrm>
            <a:off x="4732084" y="2708655"/>
            <a:ext cx="5105400" cy="3873574"/>
          </a:xfrm>
          <a:prstGeom prst="rect">
            <a:avLst/>
          </a:prstGeom>
        </p:spPr>
      </p:pic>
    </p:spTree>
    <p:extLst>
      <p:ext uri="{BB962C8B-B14F-4D97-AF65-F5344CB8AC3E}">
        <p14:creationId xmlns:p14="http://schemas.microsoft.com/office/powerpoint/2010/main" val="2876474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3E06FE-239E-0ED2-FA7D-FA6929D65101}"/>
              </a:ext>
            </a:extLst>
          </p:cNvPr>
          <p:cNvSpPr>
            <a:spLocks noGrp="1"/>
          </p:cNvSpPr>
          <p:nvPr>
            <p:ph type="title"/>
          </p:nvPr>
        </p:nvSpPr>
        <p:spPr/>
        <p:txBody>
          <a:bodyPr>
            <a:normAutofit/>
          </a:bodyPr>
          <a:lstStyle/>
          <a:p>
            <a:endParaRPr lang="fr-FR" dirty="0"/>
          </a:p>
        </p:txBody>
      </p:sp>
      <p:sp>
        <p:nvSpPr>
          <p:cNvPr id="3" name="Espace réservé du contenu 2">
            <a:extLst>
              <a:ext uri="{FF2B5EF4-FFF2-40B4-BE49-F238E27FC236}">
                <a16:creationId xmlns:a16="http://schemas.microsoft.com/office/drawing/2014/main" id="{7BB56974-3F3F-CD7D-0EDC-BBB9265DF1BC}"/>
              </a:ext>
            </a:extLst>
          </p:cNvPr>
          <p:cNvSpPr>
            <a:spLocks noGrp="1"/>
          </p:cNvSpPr>
          <p:nvPr>
            <p:ph idx="1"/>
          </p:nvPr>
        </p:nvSpPr>
        <p:spPr/>
        <p:txBody>
          <a:bodyPr/>
          <a:lstStyle/>
          <a:p>
            <a:endParaRPr lang="fr-FR"/>
          </a:p>
        </p:txBody>
      </p:sp>
      <p:pic>
        <p:nvPicPr>
          <p:cNvPr id="5" name="Image 4" descr="Une image contenant vêtement sacerdotal, personne, habits, clergé">
            <a:extLst>
              <a:ext uri="{FF2B5EF4-FFF2-40B4-BE49-F238E27FC236}">
                <a16:creationId xmlns:a16="http://schemas.microsoft.com/office/drawing/2014/main" id="{A7CA1053-1A6A-68E7-1E23-3F5F3379BA03}"/>
              </a:ext>
            </a:extLst>
          </p:cNvPr>
          <p:cNvPicPr>
            <a:picLocks noChangeAspect="1"/>
          </p:cNvPicPr>
          <p:nvPr/>
        </p:nvPicPr>
        <p:blipFill>
          <a:blip r:embed="rId2"/>
          <a:stretch>
            <a:fillRect/>
          </a:stretch>
        </p:blipFill>
        <p:spPr>
          <a:xfrm>
            <a:off x="761905" y="181740"/>
            <a:ext cx="10668190" cy="5995223"/>
          </a:xfrm>
          <a:prstGeom prst="rect">
            <a:avLst/>
          </a:prstGeom>
        </p:spPr>
      </p:pic>
    </p:spTree>
    <p:extLst>
      <p:ext uri="{BB962C8B-B14F-4D97-AF65-F5344CB8AC3E}">
        <p14:creationId xmlns:p14="http://schemas.microsoft.com/office/powerpoint/2010/main" val="1923983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A7CA5-5898-DE25-699F-3720BC755A55}"/>
              </a:ext>
            </a:extLst>
          </p:cNvPr>
          <p:cNvSpPr>
            <a:spLocks noGrp="1"/>
          </p:cNvSpPr>
          <p:nvPr>
            <p:ph type="title"/>
          </p:nvPr>
        </p:nvSpPr>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8 de mayo de eligen al Papa León XIV</a:t>
            </a:r>
            <a:br>
              <a:rPr lang="fr-FR" sz="2400" b="1" dirty="0">
                <a:latin typeface="Calibri" panose="020F0502020204030204" pitchFamily="34" charset="0"/>
                <a:ea typeface="Calibri" panose="020F0502020204030204" pitchFamily="34" charset="0"/>
                <a:cs typeface="Times New Roman" panose="02020603050405020304" pitchFamily="18" charset="0"/>
              </a:rPr>
            </a:br>
            <a:endParaRPr lang="fr-FR" sz="2400" b="1" dirty="0"/>
          </a:p>
        </p:txBody>
      </p:sp>
      <p:sp>
        <p:nvSpPr>
          <p:cNvPr id="3" name="Espace réservé du contenu 2">
            <a:extLst>
              <a:ext uri="{FF2B5EF4-FFF2-40B4-BE49-F238E27FC236}">
                <a16:creationId xmlns:a16="http://schemas.microsoft.com/office/drawing/2014/main" id="{FDD4C9E4-F1DC-215D-C775-E4C57E5FE02F}"/>
              </a:ext>
            </a:extLst>
          </p:cNvPr>
          <p:cNvSpPr>
            <a:spLocks noGrp="1"/>
          </p:cNvSpPr>
          <p:nvPr>
            <p:ph idx="1"/>
          </p:nvPr>
        </p:nvSpPr>
        <p:spPr/>
        <p:txBody>
          <a:bodyPr>
            <a:normAutofit/>
          </a:bodyPr>
          <a:lstStyle/>
          <a:p>
            <a:pPr marL="0" indent="0">
              <a:buNone/>
            </a:pPr>
            <a:r>
              <a:rPr lang="es-ES" sz="2000" dirty="0"/>
              <a:t>Es el primer norteamericano elegido Papa. Tiene la nacionalidad estadounidense y peruana, ya que sirvió como misionero en Perú casi 40 años.</a:t>
            </a:r>
          </a:p>
          <a:p>
            <a:pPr marL="0" indent="0">
              <a:buNone/>
            </a:pPr>
            <a:endParaRPr lang="es-ES" sz="2000" dirty="0"/>
          </a:p>
          <a:p>
            <a:pPr marL="0" indent="0">
              <a:buNone/>
            </a:pPr>
            <a:r>
              <a:rPr lang="es-ES" sz="2000" dirty="0"/>
              <a:t>“</a:t>
            </a:r>
            <a:r>
              <a:rPr lang="es-ES" sz="2000" i="1" dirty="0"/>
              <a:t>En Perú, es como si hubiéramos ganado el Mundial</a:t>
            </a:r>
            <a:r>
              <a:rPr lang="es-ES" sz="2000" dirty="0"/>
              <a:t>” me dijo Kike, un amigo peruano.</a:t>
            </a:r>
            <a:endParaRPr lang="fr-FR" sz="2000" dirty="0"/>
          </a:p>
        </p:txBody>
      </p:sp>
    </p:spTree>
    <p:extLst>
      <p:ext uri="{BB962C8B-B14F-4D97-AF65-F5344CB8AC3E}">
        <p14:creationId xmlns:p14="http://schemas.microsoft.com/office/powerpoint/2010/main" val="1480746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Visage humain, habits, homme&#10;&#10;Le contenu généré par l’IA peut être incorrect.">
            <a:extLst>
              <a:ext uri="{FF2B5EF4-FFF2-40B4-BE49-F238E27FC236}">
                <a16:creationId xmlns:a16="http://schemas.microsoft.com/office/drawing/2014/main" id="{A193323B-13C4-3163-38F5-6D36CF70B7B0}"/>
              </a:ext>
            </a:extLst>
          </p:cNvPr>
          <p:cNvPicPr>
            <a:picLocks noChangeAspect="1"/>
          </p:cNvPicPr>
          <p:nvPr/>
        </p:nvPicPr>
        <p:blipFill>
          <a:blip r:embed="rId2"/>
          <a:stretch>
            <a:fillRect/>
          </a:stretch>
        </p:blipFill>
        <p:spPr>
          <a:xfrm>
            <a:off x="3397624" y="111436"/>
            <a:ext cx="5251012" cy="6381439"/>
          </a:xfrm>
          <a:prstGeom prst="rect">
            <a:avLst/>
          </a:prstGeom>
        </p:spPr>
      </p:pic>
    </p:spTree>
    <p:extLst>
      <p:ext uri="{BB962C8B-B14F-4D97-AF65-F5344CB8AC3E}">
        <p14:creationId xmlns:p14="http://schemas.microsoft.com/office/powerpoint/2010/main" val="1051773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sage humain, personne, habits, verres">
            <a:extLst>
              <a:ext uri="{FF2B5EF4-FFF2-40B4-BE49-F238E27FC236}">
                <a16:creationId xmlns:a16="http://schemas.microsoft.com/office/drawing/2014/main" id="{ADE9A71B-5D4B-3F6F-DB6B-94F4931F6BFD}"/>
              </a:ext>
            </a:extLst>
          </p:cNvPr>
          <p:cNvPicPr>
            <a:picLocks noChangeAspect="1"/>
          </p:cNvPicPr>
          <p:nvPr/>
        </p:nvPicPr>
        <p:blipFill>
          <a:blip r:embed="rId2"/>
          <a:stretch>
            <a:fillRect/>
          </a:stretch>
        </p:blipFill>
        <p:spPr>
          <a:xfrm>
            <a:off x="987539" y="266512"/>
            <a:ext cx="9440519" cy="5381251"/>
          </a:xfrm>
          <a:prstGeom prst="rect">
            <a:avLst/>
          </a:prstGeom>
        </p:spPr>
      </p:pic>
    </p:spTree>
    <p:extLst>
      <p:ext uri="{BB962C8B-B14F-4D97-AF65-F5344CB8AC3E}">
        <p14:creationId xmlns:p14="http://schemas.microsoft.com/office/powerpoint/2010/main" val="396191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2ACA3-0DA9-A88B-394A-2BB48671607A}"/>
              </a:ext>
            </a:extLst>
          </p:cNvPr>
          <p:cNvSpPr>
            <a:spLocks noGrp="1"/>
          </p:cNvSpPr>
          <p:nvPr>
            <p:ph type="title"/>
          </p:nvPr>
        </p:nvSpPr>
        <p:spPr>
          <a:xfrm>
            <a:off x="292753" y="132837"/>
            <a:ext cx="10515600" cy="1325563"/>
          </a:xfrm>
        </p:spPr>
        <p:txBody>
          <a:bodyPr>
            <a:normAutofit/>
          </a:bodyPr>
          <a:lstStyle/>
          <a:p>
            <a:r>
              <a:rPr lang="fr-FR" sz="2400" b="1" dirty="0"/>
              <a:t>13 de mayo, </a:t>
            </a:r>
            <a:r>
              <a:rPr lang="es-ES" sz="2400" b="1" dirty="0"/>
              <a:t>Muere José Mujica</a:t>
            </a:r>
            <a:r>
              <a:rPr lang="es-ES" sz="2400" dirty="0"/>
              <a:t>, el audaz político </a:t>
            </a:r>
            <a:r>
              <a:rPr lang="es-ES" sz="2400" b="1" dirty="0"/>
              <a:t>uruguayo</a:t>
            </a:r>
            <a:r>
              <a:rPr lang="es-ES" sz="2400" dirty="0"/>
              <a:t> que asombró al mundo como "el presidente más pobre"</a:t>
            </a:r>
            <a:br>
              <a:rPr lang="fr-FR" sz="2400" dirty="0"/>
            </a:br>
            <a:endParaRPr lang="fr-FR" sz="2400" dirty="0"/>
          </a:p>
        </p:txBody>
      </p:sp>
      <p:sp>
        <p:nvSpPr>
          <p:cNvPr id="3" name="Espace réservé du contenu 2">
            <a:extLst>
              <a:ext uri="{FF2B5EF4-FFF2-40B4-BE49-F238E27FC236}">
                <a16:creationId xmlns:a16="http://schemas.microsoft.com/office/drawing/2014/main" id="{B814DAFA-B86C-0E39-84EE-189D33053F64}"/>
              </a:ext>
            </a:extLst>
          </p:cNvPr>
          <p:cNvSpPr>
            <a:spLocks noGrp="1"/>
          </p:cNvSpPr>
          <p:nvPr>
            <p:ph idx="1"/>
          </p:nvPr>
        </p:nvSpPr>
        <p:spPr>
          <a:xfrm>
            <a:off x="292753" y="1117413"/>
            <a:ext cx="10515600" cy="4664821"/>
          </a:xfrm>
        </p:spPr>
        <p:txBody>
          <a:bodyPr>
            <a:normAutofit fontScale="92500" lnSpcReduction="10000"/>
          </a:bodyPr>
          <a:lstStyle/>
          <a:p>
            <a:pPr marL="0" indent="0">
              <a:buNone/>
            </a:pPr>
            <a:r>
              <a:rPr lang="es-ES" sz="2400" dirty="0"/>
              <a:t>“</a:t>
            </a:r>
            <a:r>
              <a:rPr lang="es-ES" sz="2400" i="1" dirty="0"/>
              <a:t>Inventamos una montaña de consumos superfluos, que hay que tirar y hay que vivir comprando y tirando.</a:t>
            </a:r>
          </a:p>
          <a:p>
            <a:pPr marL="0" indent="0">
              <a:buNone/>
            </a:pPr>
            <a:r>
              <a:rPr lang="es-ES" sz="2400" i="1" dirty="0"/>
              <a:t>Y lo que estamos gastando es tiempo de VIDA.</a:t>
            </a:r>
          </a:p>
          <a:p>
            <a:pPr marL="0" indent="0">
              <a:buNone/>
            </a:pPr>
            <a:r>
              <a:rPr lang="es-ES" sz="2400" i="1" dirty="0"/>
              <a:t>Porque cuando compras algo no lo compras con plata sino con el tiempo de vida que tuviste que gastar para tener esa plata.</a:t>
            </a:r>
          </a:p>
          <a:p>
            <a:pPr marL="0" indent="0">
              <a:buNone/>
            </a:pPr>
            <a:r>
              <a:rPr lang="es-ES" sz="2400" i="1" dirty="0"/>
              <a:t>Pero con esta diferencia... </a:t>
            </a:r>
          </a:p>
          <a:p>
            <a:pPr marL="0" indent="0">
              <a:buNone/>
            </a:pPr>
            <a:r>
              <a:rPr lang="es-ES" sz="2400" i="1" dirty="0"/>
              <a:t>La única cosa que no se puede comprar es la VIDA. </a:t>
            </a:r>
          </a:p>
          <a:p>
            <a:pPr marL="0" indent="0">
              <a:buNone/>
            </a:pPr>
            <a:r>
              <a:rPr lang="es-ES" sz="2400" i="1" dirty="0"/>
              <a:t>La VIDA se gasta. </a:t>
            </a:r>
          </a:p>
          <a:p>
            <a:pPr marL="0" indent="0">
              <a:buNone/>
            </a:pPr>
            <a:r>
              <a:rPr lang="es-ES" sz="2400" i="1" dirty="0"/>
              <a:t>Y es miserable gastar la VIDA para perder la LIBERTAD</a:t>
            </a:r>
            <a:r>
              <a:rPr lang="es-ES" sz="2400" dirty="0"/>
              <a:t>.”</a:t>
            </a:r>
          </a:p>
          <a:p>
            <a:pPr marL="0" indent="0">
              <a:buNone/>
            </a:pPr>
            <a:endParaRPr lang="es-ES" sz="2400" dirty="0"/>
          </a:p>
          <a:p>
            <a:pPr marL="0" indent="0" algn="ctr">
              <a:buNone/>
            </a:pPr>
            <a:endParaRPr lang="es-ES" sz="2400" dirty="0"/>
          </a:p>
          <a:p>
            <a:pPr marL="0" indent="0" algn="ctr">
              <a:buNone/>
            </a:pPr>
            <a:r>
              <a:rPr lang="es-ES" sz="2400" dirty="0"/>
              <a:t>(Id a ver el video de HUMAN con Pepe Mujica)</a:t>
            </a:r>
          </a:p>
          <a:p>
            <a:pPr marL="0" indent="0">
              <a:buNone/>
            </a:pPr>
            <a:endParaRPr lang="fr-FR" sz="2400" dirty="0"/>
          </a:p>
        </p:txBody>
      </p:sp>
      <p:pic>
        <p:nvPicPr>
          <p:cNvPr id="5" name="Image 4" descr="Une image contenant Visage humain, personne, habits, ride&#10;&#10;Le contenu généré par l’IA peut être incorrect.">
            <a:extLst>
              <a:ext uri="{FF2B5EF4-FFF2-40B4-BE49-F238E27FC236}">
                <a16:creationId xmlns:a16="http://schemas.microsoft.com/office/drawing/2014/main" id="{F30CC3E1-35F0-1715-AC96-130D01CC9600}"/>
              </a:ext>
            </a:extLst>
          </p:cNvPr>
          <p:cNvPicPr>
            <a:picLocks noChangeAspect="1"/>
          </p:cNvPicPr>
          <p:nvPr/>
        </p:nvPicPr>
        <p:blipFill>
          <a:blip r:embed="rId2"/>
          <a:stretch>
            <a:fillRect/>
          </a:stretch>
        </p:blipFill>
        <p:spPr>
          <a:xfrm>
            <a:off x="7826188" y="3002992"/>
            <a:ext cx="3300412" cy="2087702"/>
          </a:xfrm>
          <a:prstGeom prst="rect">
            <a:avLst/>
          </a:prstGeom>
        </p:spPr>
      </p:pic>
    </p:spTree>
    <p:extLst>
      <p:ext uri="{BB962C8B-B14F-4D97-AF65-F5344CB8AC3E}">
        <p14:creationId xmlns:p14="http://schemas.microsoft.com/office/powerpoint/2010/main" val="3617541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ersonne, Danse, concert&#10;&#10;Le contenu généré par l’IA peut être incorrect.">
            <a:extLst>
              <a:ext uri="{FF2B5EF4-FFF2-40B4-BE49-F238E27FC236}">
                <a16:creationId xmlns:a16="http://schemas.microsoft.com/office/drawing/2014/main" id="{6C4DD4A7-BC40-3C5B-A8D3-2D23BF939A41}"/>
              </a:ext>
            </a:extLst>
          </p:cNvPr>
          <p:cNvPicPr>
            <a:picLocks noChangeAspect="1"/>
          </p:cNvPicPr>
          <p:nvPr/>
        </p:nvPicPr>
        <p:blipFill>
          <a:blip r:embed="rId2"/>
          <a:stretch>
            <a:fillRect/>
          </a:stretch>
        </p:blipFill>
        <p:spPr>
          <a:xfrm>
            <a:off x="905435" y="86547"/>
            <a:ext cx="10031276" cy="6684905"/>
          </a:xfrm>
          <a:prstGeom prst="rect">
            <a:avLst/>
          </a:prstGeom>
        </p:spPr>
      </p:pic>
    </p:spTree>
    <p:extLst>
      <p:ext uri="{BB962C8B-B14F-4D97-AF65-F5344CB8AC3E}">
        <p14:creationId xmlns:p14="http://schemas.microsoft.com/office/powerpoint/2010/main" val="2433731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F9F23-4547-3C6F-0042-42ECC433E0E3}"/>
              </a:ext>
            </a:extLst>
          </p:cNvPr>
          <p:cNvSpPr>
            <a:spLocks noGrp="1"/>
          </p:cNvSpPr>
          <p:nvPr>
            <p:ph type="title"/>
          </p:nvPr>
        </p:nvSpPr>
        <p:spPr>
          <a:xfrm>
            <a:off x="336176" y="-74146"/>
            <a:ext cx="10515600" cy="1325563"/>
          </a:xfrm>
        </p:spPr>
        <p:txBody>
          <a:bodyPr>
            <a:normAutofit/>
          </a:bodyPr>
          <a:lstStyle/>
          <a:p>
            <a:r>
              <a:rPr lang="fr-FR" sz="2400" b="1" dirty="0"/>
              <a:t>Julio. </a:t>
            </a:r>
            <a:r>
              <a:rPr lang="fr-FR" sz="2400" b="1" dirty="0" err="1"/>
              <a:t>Residencia</a:t>
            </a:r>
            <a:r>
              <a:rPr lang="fr-FR" sz="2400" b="1" dirty="0"/>
              <a:t> de 30 </a:t>
            </a:r>
            <a:r>
              <a:rPr lang="fr-FR" sz="2400" b="1" dirty="0" err="1"/>
              <a:t>días</a:t>
            </a:r>
            <a:r>
              <a:rPr lang="fr-FR" sz="2400" b="1" dirty="0"/>
              <a:t> de Bad </a:t>
            </a:r>
            <a:r>
              <a:rPr lang="fr-FR" sz="2400" b="1" dirty="0" err="1"/>
              <a:t>Bunny</a:t>
            </a:r>
            <a:r>
              <a:rPr lang="fr-FR" sz="2400" b="1" dirty="0"/>
              <a:t> en Puerto Rico</a:t>
            </a:r>
          </a:p>
        </p:txBody>
      </p:sp>
      <p:sp>
        <p:nvSpPr>
          <p:cNvPr id="3" name="Espace réservé du contenu 2">
            <a:extLst>
              <a:ext uri="{FF2B5EF4-FFF2-40B4-BE49-F238E27FC236}">
                <a16:creationId xmlns:a16="http://schemas.microsoft.com/office/drawing/2014/main" id="{4ABADCFD-3FF6-07A1-4423-3597B02B1F07}"/>
              </a:ext>
            </a:extLst>
          </p:cNvPr>
          <p:cNvSpPr>
            <a:spLocks noGrp="1"/>
          </p:cNvSpPr>
          <p:nvPr>
            <p:ph idx="1"/>
          </p:nvPr>
        </p:nvSpPr>
        <p:spPr>
          <a:xfrm>
            <a:off x="336176" y="870857"/>
            <a:ext cx="10515600" cy="2105425"/>
          </a:xfrm>
        </p:spPr>
        <p:txBody>
          <a:bodyPr>
            <a:normAutofit/>
          </a:bodyPr>
          <a:lstStyle/>
          <a:p>
            <a:pPr marL="0" indent="0">
              <a:buNone/>
            </a:pPr>
            <a:r>
              <a:rPr lang="es-ES" sz="2000" dirty="0"/>
              <a:t>‘No Me Quiero Ir De Aquí’: </a:t>
            </a:r>
            <a:r>
              <a:rPr lang="es-ES" sz="2000" dirty="0" err="1"/>
              <a:t>Bad</a:t>
            </a:r>
            <a:r>
              <a:rPr lang="es-ES" sz="2000" dirty="0"/>
              <a:t> </a:t>
            </a:r>
            <a:r>
              <a:rPr lang="es-ES" sz="2000" dirty="0" err="1"/>
              <a:t>Bunny</a:t>
            </a:r>
            <a:r>
              <a:rPr lang="es-ES" sz="2000" dirty="0"/>
              <a:t> trae orgullo, poder y excelencia boricua a su histórica residencia en El </a:t>
            </a:r>
            <a:r>
              <a:rPr lang="es-ES" sz="2000" dirty="0" err="1"/>
              <a:t>Choli</a:t>
            </a:r>
            <a:r>
              <a:rPr lang="es-ES" sz="2000" dirty="0"/>
              <a:t>. El superastro inauguró su serie de 30 conciertos con una clase magistral de tres horas llena de cultura, historia y música.</a:t>
            </a:r>
          </a:p>
          <a:p>
            <a:pPr marL="0" indent="0">
              <a:buNone/>
            </a:pPr>
            <a:r>
              <a:rPr lang="es-ES" sz="2000" dirty="0" err="1"/>
              <a:t>Bad</a:t>
            </a:r>
            <a:r>
              <a:rPr lang="es-ES" sz="2000" dirty="0"/>
              <a:t> </a:t>
            </a:r>
            <a:r>
              <a:rPr lang="es-ES" sz="2000" dirty="0" err="1"/>
              <a:t>Bunny</a:t>
            </a:r>
            <a:r>
              <a:rPr lang="es-ES" sz="2000" dirty="0"/>
              <a:t> ha revelado su decisión de dejar fuera a Estados Unidos continental de su gira </a:t>
            </a:r>
            <a:r>
              <a:rPr lang="es-ES" sz="2000" i="1" dirty="0"/>
              <a:t>Debí Tirar Más Fotos</a:t>
            </a:r>
            <a:r>
              <a:rPr lang="es-ES" sz="2000" dirty="0"/>
              <a:t> por las políticas migratorias actuales. El artista explicó que le preocupaba que el Servicio de Inmigración y Control de Aduanas (ICE) pudiera realizar redadas afuera de sus conciertos.</a:t>
            </a:r>
          </a:p>
          <a:p>
            <a:pPr marL="0" indent="0">
              <a:buNone/>
            </a:pPr>
            <a:endParaRPr lang="fr-FR" dirty="0"/>
          </a:p>
        </p:txBody>
      </p:sp>
      <p:pic>
        <p:nvPicPr>
          <p:cNvPr id="5" name="Image 4" descr="Une image contenant habits, personne, sol, plein air&#10;&#10;Le contenu généré par l’IA peut être incorrect.">
            <a:extLst>
              <a:ext uri="{FF2B5EF4-FFF2-40B4-BE49-F238E27FC236}">
                <a16:creationId xmlns:a16="http://schemas.microsoft.com/office/drawing/2014/main" id="{2E3516E8-675F-1FF7-491F-6811DAE50F1A}"/>
              </a:ext>
            </a:extLst>
          </p:cNvPr>
          <p:cNvPicPr>
            <a:picLocks noChangeAspect="1"/>
          </p:cNvPicPr>
          <p:nvPr/>
        </p:nvPicPr>
        <p:blipFill>
          <a:blip r:embed="rId2"/>
          <a:stretch>
            <a:fillRect/>
          </a:stretch>
        </p:blipFill>
        <p:spPr>
          <a:xfrm>
            <a:off x="941294" y="3048000"/>
            <a:ext cx="3495954" cy="3495954"/>
          </a:xfrm>
          <a:prstGeom prst="rect">
            <a:avLst/>
          </a:prstGeom>
        </p:spPr>
      </p:pic>
      <p:pic>
        <p:nvPicPr>
          <p:cNvPr id="7" name="Image 6" descr="Une image contenant plein air, arbre, meubles, chaise&#10;&#10;Le contenu généré par l’IA peut être incorrect.">
            <a:extLst>
              <a:ext uri="{FF2B5EF4-FFF2-40B4-BE49-F238E27FC236}">
                <a16:creationId xmlns:a16="http://schemas.microsoft.com/office/drawing/2014/main" id="{24A3F669-BF52-1216-1AAF-D489FDEE7E7D}"/>
              </a:ext>
            </a:extLst>
          </p:cNvPr>
          <p:cNvPicPr>
            <a:picLocks noChangeAspect="1"/>
          </p:cNvPicPr>
          <p:nvPr/>
        </p:nvPicPr>
        <p:blipFill>
          <a:blip r:embed="rId3"/>
          <a:stretch>
            <a:fillRect/>
          </a:stretch>
        </p:blipFill>
        <p:spPr>
          <a:xfrm>
            <a:off x="7221352" y="3034553"/>
            <a:ext cx="3495954" cy="3495954"/>
          </a:xfrm>
          <a:prstGeom prst="rect">
            <a:avLst/>
          </a:prstGeom>
        </p:spPr>
      </p:pic>
      <p:sp>
        <p:nvSpPr>
          <p:cNvPr id="8" name="ZoneTexte 7">
            <a:extLst>
              <a:ext uri="{FF2B5EF4-FFF2-40B4-BE49-F238E27FC236}">
                <a16:creationId xmlns:a16="http://schemas.microsoft.com/office/drawing/2014/main" id="{D1743A5F-8E3C-545E-610E-68792A41F8D8}"/>
              </a:ext>
            </a:extLst>
          </p:cNvPr>
          <p:cNvSpPr txBox="1"/>
          <p:nvPr/>
        </p:nvSpPr>
        <p:spPr>
          <a:xfrm>
            <a:off x="4970649" y="4114800"/>
            <a:ext cx="1963271" cy="1015663"/>
          </a:xfrm>
          <a:prstGeom prst="rect">
            <a:avLst/>
          </a:prstGeom>
          <a:noFill/>
        </p:spPr>
        <p:txBody>
          <a:bodyPr wrap="square" rtlCol="0">
            <a:spAutoFit/>
          </a:bodyPr>
          <a:lstStyle/>
          <a:p>
            <a:r>
              <a:rPr lang="fr-FR" sz="2000" dirty="0"/>
              <a:t>« </a:t>
            </a:r>
            <a:r>
              <a:rPr lang="fr-FR" sz="2000" i="1" dirty="0"/>
              <a:t>Que no </a:t>
            </a:r>
            <a:r>
              <a:rPr lang="fr-FR" sz="2000" i="1" dirty="0" err="1"/>
              <a:t>hagan</a:t>
            </a:r>
            <a:r>
              <a:rPr lang="fr-FR" sz="2000" i="1" dirty="0"/>
              <a:t> </a:t>
            </a:r>
            <a:r>
              <a:rPr lang="fr-FR" sz="2000" i="1" dirty="0" err="1"/>
              <a:t>contigo</a:t>
            </a:r>
            <a:r>
              <a:rPr lang="fr-FR" sz="2000" i="1" dirty="0"/>
              <a:t>, lo que le </a:t>
            </a:r>
            <a:r>
              <a:rPr lang="fr-FR" sz="2000" i="1" dirty="0" err="1"/>
              <a:t>pasó</a:t>
            </a:r>
            <a:r>
              <a:rPr lang="fr-FR" sz="2000" i="1" dirty="0"/>
              <a:t> a </a:t>
            </a:r>
            <a:r>
              <a:rPr lang="fr-FR" sz="2000" i="1" dirty="0" err="1"/>
              <a:t>Hawai</a:t>
            </a:r>
            <a:r>
              <a:rPr lang="fr-FR" sz="2000" i="1" dirty="0"/>
              <a:t> </a:t>
            </a:r>
            <a:r>
              <a:rPr lang="fr-FR" sz="2000" dirty="0"/>
              <a:t>»</a:t>
            </a:r>
          </a:p>
        </p:txBody>
      </p:sp>
    </p:spTree>
    <p:extLst>
      <p:ext uri="{BB962C8B-B14F-4D97-AF65-F5344CB8AC3E}">
        <p14:creationId xmlns:p14="http://schemas.microsoft.com/office/powerpoint/2010/main" val="12010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lein air, Panneau d’affichage, nuage&#10;&#10;Le contenu généré par l’IA peut être incorrect.">
            <a:extLst>
              <a:ext uri="{FF2B5EF4-FFF2-40B4-BE49-F238E27FC236}">
                <a16:creationId xmlns:a16="http://schemas.microsoft.com/office/drawing/2014/main" id="{47BC6FEE-A470-3480-84B3-EF9984C6F3FA}"/>
              </a:ext>
            </a:extLst>
          </p:cNvPr>
          <p:cNvPicPr>
            <a:picLocks noChangeAspect="1"/>
          </p:cNvPicPr>
          <p:nvPr/>
        </p:nvPicPr>
        <p:blipFill>
          <a:blip r:embed="rId2"/>
          <a:stretch>
            <a:fillRect/>
          </a:stretch>
        </p:blipFill>
        <p:spPr>
          <a:xfrm>
            <a:off x="1443317" y="280987"/>
            <a:ext cx="8180294" cy="5449903"/>
          </a:xfrm>
          <a:prstGeom prst="rect">
            <a:avLst/>
          </a:prstGeom>
        </p:spPr>
      </p:pic>
    </p:spTree>
    <p:extLst>
      <p:ext uri="{BB962C8B-B14F-4D97-AF65-F5344CB8AC3E}">
        <p14:creationId xmlns:p14="http://schemas.microsoft.com/office/powerpoint/2010/main" val="3790382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09F09-AD4E-7066-283B-34D27F351202}"/>
              </a:ext>
            </a:extLst>
          </p:cNvPr>
          <p:cNvSpPr>
            <a:spLocks noGrp="1"/>
          </p:cNvSpPr>
          <p:nvPr>
            <p:ph type="title"/>
          </p:nvPr>
        </p:nvSpPr>
        <p:spPr/>
        <p:txBody>
          <a:bodyPr>
            <a:normAutofit/>
          </a:bodyPr>
          <a:lstStyle/>
          <a:p>
            <a:r>
              <a:rPr lang="es-ES" sz="2400" b="1" dirty="0"/>
              <a:t>7 de junio de 2025, Atentado contra </a:t>
            </a:r>
            <a:r>
              <a:rPr lang="fr-FR" sz="2400" b="1" dirty="0"/>
              <a:t>Miguel Uribe </a:t>
            </a:r>
            <a:r>
              <a:rPr lang="fr-FR" sz="2400" b="1" dirty="0" err="1"/>
              <a:t>Turbay</a:t>
            </a:r>
            <a:r>
              <a:rPr lang="fr-FR" sz="2400" b="1" dirty="0"/>
              <a:t>, Colombia</a:t>
            </a:r>
            <a:br>
              <a:rPr lang="fr-FR" sz="2400" b="1" dirty="0"/>
            </a:br>
            <a:br>
              <a:rPr lang="es-ES" sz="2400" b="1" dirty="0"/>
            </a:br>
            <a:endParaRPr lang="fr-FR" sz="2400" dirty="0"/>
          </a:p>
        </p:txBody>
      </p:sp>
      <p:sp>
        <p:nvSpPr>
          <p:cNvPr id="3" name="Espace réservé du contenu 2">
            <a:extLst>
              <a:ext uri="{FF2B5EF4-FFF2-40B4-BE49-F238E27FC236}">
                <a16:creationId xmlns:a16="http://schemas.microsoft.com/office/drawing/2014/main" id="{8C164DB2-A36C-5891-344E-F5C61DACBB14}"/>
              </a:ext>
            </a:extLst>
          </p:cNvPr>
          <p:cNvSpPr>
            <a:spLocks noGrp="1"/>
          </p:cNvSpPr>
          <p:nvPr>
            <p:ph idx="1"/>
          </p:nvPr>
        </p:nvSpPr>
        <p:spPr>
          <a:xfrm>
            <a:off x="614082" y="1413249"/>
            <a:ext cx="10515600" cy="4351338"/>
          </a:xfrm>
        </p:spPr>
        <p:txBody>
          <a:bodyPr/>
          <a:lstStyle/>
          <a:p>
            <a:pPr marL="0" indent="0">
              <a:buNone/>
            </a:pPr>
            <a:r>
              <a:rPr lang="es-ES" sz="2000" dirty="0"/>
              <a:t>Un precandidato presidencial que recibe varios disparos en medio de un mitin público suena a noticia de otros tiempos mucho más oscuros en Colombia, pero sucedió este 2025 en Bogotá, la capital del país, a menos de un año de las elecciones presidenciales.</a:t>
            </a:r>
            <a:endParaRPr lang="fr-FR" sz="2000" dirty="0"/>
          </a:p>
          <a:p>
            <a:pPr marL="0" indent="0">
              <a:buNone/>
            </a:pPr>
            <a:endParaRPr lang="fr-FR" dirty="0"/>
          </a:p>
        </p:txBody>
      </p:sp>
      <p:pic>
        <p:nvPicPr>
          <p:cNvPr id="5" name="Image 4" descr="Une image contenant texte, habits, affiche, capture d’écran&#10;&#10;Le contenu généré par l’IA peut être incorrect.">
            <a:extLst>
              <a:ext uri="{FF2B5EF4-FFF2-40B4-BE49-F238E27FC236}">
                <a16:creationId xmlns:a16="http://schemas.microsoft.com/office/drawing/2014/main" id="{BE6A572F-C80D-BC63-CEFC-6966668EDA7D}"/>
              </a:ext>
            </a:extLst>
          </p:cNvPr>
          <p:cNvPicPr>
            <a:picLocks noChangeAspect="1"/>
          </p:cNvPicPr>
          <p:nvPr/>
        </p:nvPicPr>
        <p:blipFill>
          <a:blip r:embed="rId2"/>
          <a:stretch>
            <a:fillRect/>
          </a:stretch>
        </p:blipFill>
        <p:spPr>
          <a:xfrm>
            <a:off x="4982917" y="2640573"/>
            <a:ext cx="3080555" cy="3852302"/>
          </a:xfrm>
          <a:prstGeom prst="rect">
            <a:avLst/>
          </a:prstGeom>
        </p:spPr>
      </p:pic>
    </p:spTree>
    <p:extLst>
      <p:ext uri="{BB962C8B-B14F-4D97-AF65-F5344CB8AC3E}">
        <p14:creationId xmlns:p14="http://schemas.microsoft.com/office/powerpoint/2010/main" val="4292123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CC3955-C177-5C70-4DD2-77967D5AB95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248EF43-DDE5-BCD1-023C-80E64A205D90}"/>
              </a:ext>
            </a:extLst>
          </p:cNvPr>
          <p:cNvSpPr>
            <a:spLocks noGrp="1"/>
          </p:cNvSpPr>
          <p:nvPr>
            <p:ph idx="1"/>
          </p:nvPr>
        </p:nvSpPr>
        <p:spPr/>
        <p:txBody>
          <a:bodyPr/>
          <a:lstStyle/>
          <a:p>
            <a:endParaRPr lang="fr-FR"/>
          </a:p>
        </p:txBody>
      </p:sp>
      <p:pic>
        <p:nvPicPr>
          <p:cNvPr id="7" name="Image 6" descr="Une image contenant habits, Visage humain, personne, costume&#10;&#10;Le contenu généré par l’IA peut être incorrect.">
            <a:extLst>
              <a:ext uri="{FF2B5EF4-FFF2-40B4-BE49-F238E27FC236}">
                <a16:creationId xmlns:a16="http://schemas.microsoft.com/office/drawing/2014/main" id="{C6F70A91-0BFE-B2DD-2E32-CCDFF2CA0302}"/>
              </a:ext>
            </a:extLst>
          </p:cNvPr>
          <p:cNvPicPr>
            <a:picLocks noChangeAspect="1"/>
          </p:cNvPicPr>
          <p:nvPr/>
        </p:nvPicPr>
        <p:blipFill>
          <a:blip r:embed="rId2"/>
          <a:stretch>
            <a:fillRect/>
          </a:stretch>
        </p:blipFill>
        <p:spPr>
          <a:xfrm>
            <a:off x="595312" y="100293"/>
            <a:ext cx="11001375" cy="6191250"/>
          </a:xfrm>
          <a:prstGeom prst="rect">
            <a:avLst/>
          </a:prstGeom>
        </p:spPr>
      </p:pic>
    </p:spTree>
    <p:extLst>
      <p:ext uri="{BB962C8B-B14F-4D97-AF65-F5344CB8AC3E}">
        <p14:creationId xmlns:p14="http://schemas.microsoft.com/office/powerpoint/2010/main" val="4102072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1839A3-4B3F-9808-1E36-9D5CDF24EB2C}"/>
              </a:ext>
            </a:extLst>
          </p:cNvPr>
          <p:cNvSpPr>
            <a:spLocks noGrp="1"/>
          </p:cNvSpPr>
          <p:nvPr>
            <p:ph type="title"/>
          </p:nvPr>
        </p:nvSpPr>
        <p:spPr>
          <a:xfrm>
            <a:off x="293451" y="130629"/>
            <a:ext cx="10515600" cy="1875971"/>
          </a:xfrm>
        </p:spPr>
        <p:txBody>
          <a:bodyPr>
            <a:noAutofit/>
          </a:bodyPr>
          <a:lstStyle/>
          <a:p>
            <a:r>
              <a:rPr lang="es-419" sz="2400" b="1" dirty="0"/>
              <a:t>12 de junio</a:t>
            </a:r>
            <a:br>
              <a:rPr lang="es-419" sz="2400" b="1" dirty="0"/>
            </a:br>
            <a:br>
              <a:rPr lang="fr-FR" sz="2000" dirty="0"/>
            </a:br>
            <a:r>
              <a:rPr lang="es-419" sz="2000" dirty="0"/>
              <a:t>Santos Cerdán dimite como número 3 del PSOE y renuncia a su acta como diputado tras un demoledor informe que le implica en la trama de corrupción en adjudicaciones de obras públicas junto a José Luis Ábalos y a Koldo García. El 1 de julio, el juez decretó su ingreso en prisión, donde pasó casi cinco meses, hasta el 19 de noviembre.</a:t>
            </a:r>
            <a:br>
              <a:rPr lang="fr-FR" sz="2000" dirty="0"/>
            </a:br>
            <a:endParaRPr lang="fr-FR" sz="2000" dirty="0"/>
          </a:p>
        </p:txBody>
      </p:sp>
      <p:pic>
        <p:nvPicPr>
          <p:cNvPr id="5" name="Image 4" descr="Une image contenant habits, Visage humain, personne, costume">
            <a:extLst>
              <a:ext uri="{FF2B5EF4-FFF2-40B4-BE49-F238E27FC236}">
                <a16:creationId xmlns:a16="http://schemas.microsoft.com/office/drawing/2014/main" id="{B4F144B9-C16B-DD69-04BE-BD1D02604CC1}"/>
              </a:ext>
            </a:extLst>
          </p:cNvPr>
          <p:cNvPicPr>
            <a:picLocks noChangeAspect="1"/>
          </p:cNvPicPr>
          <p:nvPr/>
        </p:nvPicPr>
        <p:blipFill>
          <a:blip r:embed="rId2"/>
          <a:stretch>
            <a:fillRect/>
          </a:stretch>
        </p:blipFill>
        <p:spPr>
          <a:xfrm>
            <a:off x="2577199" y="2006600"/>
            <a:ext cx="7037601" cy="4535116"/>
          </a:xfrm>
          <a:prstGeom prst="rect">
            <a:avLst/>
          </a:prstGeom>
        </p:spPr>
      </p:pic>
    </p:spTree>
    <p:extLst>
      <p:ext uri="{BB962C8B-B14F-4D97-AF65-F5344CB8AC3E}">
        <p14:creationId xmlns:p14="http://schemas.microsoft.com/office/powerpoint/2010/main" val="478977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Une image contenant habits, chaussures, personne, homme">
            <a:extLst>
              <a:ext uri="{FF2B5EF4-FFF2-40B4-BE49-F238E27FC236}">
                <a16:creationId xmlns:a16="http://schemas.microsoft.com/office/drawing/2014/main" id="{B98FBE25-6DDE-20DA-2A07-0DEA0BB71A9D}"/>
              </a:ext>
            </a:extLst>
          </p:cNvPr>
          <p:cNvPicPr>
            <a:picLocks noGrp="1" noChangeAspect="1"/>
          </p:cNvPicPr>
          <p:nvPr>
            <p:ph idx="1"/>
          </p:nvPr>
        </p:nvPicPr>
        <p:blipFill>
          <a:blip r:embed="rId2"/>
          <a:stretch>
            <a:fillRect/>
          </a:stretch>
        </p:blipFill>
        <p:spPr>
          <a:xfrm>
            <a:off x="5821951" y="1277024"/>
            <a:ext cx="6119037" cy="3435402"/>
          </a:xfrm>
          <a:prstGeom prst="rect">
            <a:avLst/>
          </a:prstGeom>
        </p:spPr>
      </p:pic>
      <p:pic>
        <p:nvPicPr>
          <p:cNvPr id="5" name="Image 4" descr="Une image contenant personne, habits, chaussures, groupe&#10;&#10;Le contenu généré par l’IA peut être incorrect.">
            <a:extLst>
              <a:ext uri="{FF2B5EF4-FFF2-40B4-BE49-F238E27FC236}">
                <a16:creationId xmlns:a16="http://schemas.microsoft.com/office/drawing/2014/main" id="{E606EDC4-F8DE-A502-C89A-F859DCAA07DA}"/>
              </a:ext>
            </a:extLst>
          </p:cNvPr>
          <p:cNvPicPr>
            <a:picLocks noChangeAspect="1"/>
          </p:cNvPicPr>
          <p:nvPr/>
        </p:nvPicPr>
        <p:blipFill>
          <a:blip r:embed="rId3"/>
          <a:stretch>
            <a:fillRect/>
          </a:stretch>
        </p:blipFill>
        <p:spPr>
          <a:xfrm>
            <a:off x="251012" y="106279"/>
            <a:ext cx="5302063" cy="5003678"/>
          </a:xfrm>
          <a:prstGeom prst="rect">
            <a:avLst/>
          </a:prstGeom>
        </p:spPr>
      </p:pic>
    </p:spTree>
    <p:extLst>
      <p:ext uri="{BB962C8B-B14F-4D97-AF65-F5344CB8AC3E}">
        <p14:creationId xmlns:p14="http://schemas.microsoft.com/office/powerpoint/2010/main" val="1336686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8F83F-B66D-AFF5-45DB-B40BDEEED632}"/>
              </a:ext>
            </a:extLst>
          </p:cNvPr>
          <p:cNvSpPr>
            <a:spLocks noGrp="1"/>
          </p:cNvSpPr>
          <p:nvPr>
            <p:ph type="title"/>
          </p:nvPr>
        </p:nvSpPr>
        <p:spPr/>
        <p:txBody>
          <a:bodyPr>
            <a:normAutofit/>
          </a:bodyPr>
          <a:lstStyle/>
          <a:p>
            <a:r>
              <a:rPr lang="es-419" sz="2400" dirty="0">
                <a:latin typeface="Calibri" panose="020F0502020204030204" pitchFamily="34" charset="0"/>
                <a:ea typeface="Calibri" panose="020F0502020204030204" pitchFamily="34" charset="0"/>
                <a:cs typeface="Times New Roman" panose="02020603050405020304" pitchFamily="18" charset="0"/>
              </a:rPr>
              <a:t>12 de julio Disturbios de Torre Pacheco, Murcia</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sp>
        <p:nvSpPr>
          <p:cNvPr id="3" name="Espace réservé du contenu 2">
            <a:extLst>
              <a:ext uri="{FF2B5EF4-FFF2-40B4-BE49-F238E27FC236}">
                <a16:creationId xmlns:a16="http://schemas.microsoft.com/office/drawing/2014/main" id="{512E244B-B1FE-95AF-2E73-4979ECECF992}"/>
              </a:ext>
            </a:extLst>
          </p:cNvPr>
          <p:cNvSpPr>
            <a:spLocks noGrp="1"/>
          </p:cNvSpPr>
          <p:nvPr>
            <p:ph idx="1"/>
          </p:nvPr>
        </p:nvSpPr>
        <p:spPr>
          <a:xfrm>
            <a:off x="702013" y="1253331"/>
            <a:ext cx="10515600" cy="4351338"/>
          </a:xfrm>
        </p:spPr>
        <p:txBody>
          <a:bodyPr>
            <a:normAutofit/>
          </a:bodyPr>
          <a:lstStyle/>
          <a:p>
            <a:pPr marL="0" indent="0">
              <a:buNone/>
            </a:pPr>
            <a:r>
              <a:rPr lang="es-ES" sz="2000" dirty="0"/>
              <a:t>El odio en redes se disparó durante la crisis de Torre Pacheco (y las plataformas no estuvieron a la altura)</a:t>
            </a:r>
          </a:p>
          <a:p>
            <a:pPr marL="0" indent="0">
              <a:buNone/>
            </a:pPr>
            <a:endParaRPr lang="es-ES" sz="2000" dirty="0"/>
          </a:p>
          <a:p>
            <a:pPr marL="0" indent="0">
              <a:buNone/>
            </a:pPr>
            <a:r>
              <a:rPr lang="es-ES" sz="2000" dirty="0"/>
              <a:t>El sábado 12 de julio, Torre Pacheco (Murcia) vivió una oleada de disturbios tras una avalancha de mensajes racistas y violentos en redes sociales.</a:t>
            </a:r>
          </a:p>
          <a:p>
            <a:pPr marL="0" indent="0">
              <a:buNone/>
            </a:pPr>
            <a:endParaRPr lang="es-ES" sz="2000" dirty="0"/>
          </a:p>
          <a:p>
            <a:pPr marL="0" indent="0">
              <a:buNone/>
            </a:pPr>
            <a:r>
              <a:rPr lang="es-ES" sz="2000" dirty="0"/>
              <a:t>Bulo (Falsa Noticia): Se filtra el vídeo de la brutal agresión al vecino de Torre Pacheco a manos de marroquíes. Los criminales deben pagar, la vida de nuestra gente está en juego", dice un mensaje compartido más de 1.000 veces en X desde el 10 de julio que adjunta la grabación</a:t>
            </a:r>
            <a:endParaRPr lang="fr-FR" sz="2000" dirty="0"/>
          </a:p>
        </p:txBody>
      </p:sp>
    </p:spTree>
    <p:extLst>
      <p:ext uri="{BB962C8B-B14F-4D97-AF65-F5344CB8AC3E}">
        <p14:creationId xmlns:p14="http://schemas.microsoft.com/office/powerpoint/2010/main" val="1100731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Monde, carte">
            <a:extLst>
              <a:ext uri="{FF2B5EF4-FFF2-40B4-BE49-F238E27FC236}">
                <a16:creationId xmlns:a16="http://schemas.microsoft.com/office/drawing/2014/main" id="{271BA5E4-C1F5-9204-1BFA-FFD3D5E58089}"/>
              </a:ext>
            </a:extLst>
          </p:cNvPr>
          <p:cNvPicPr>
            <a:picLocks noChangeAspect="1"/>
          </p:cNvPicPr>
          <p:nvPr/>
        </p:nvPicPr>
        <p:blipFill>
          <a:blip r:embed="rId2"/>
          <a:stretch>
            <a:fillRect/>
          </a:stretch>
        </p:blipFill>
        <p:spPr>
          <a:xfrm>
            <a:off x="248709" y="179387"/>
            <a:ext cx="5847291" cy="3292475"/>
          </a:xfrm>
          <a:prstGeom prst="rect">
            <a:avLst/>
          </a:prstGeom>
        </p:spPr>
      </p:pic>
      <p:pic>
        <p:nvPicPr>
          <p:cNvPr id="6" name="Image 5" descr="Une image contenant texte, capture d’écran, Police">
            <a:extLst>
              <a:ext uri="{FF2B5EF4-FFF2-40B4-BE49-F238E27FC236}">
                <a16:creationId xmlns:a16="http://schemas.microsoft.com/office/drawing/2014/main" id="{A882C445-0F2A-E094-C105-2D4963F9BC6C}"/>
              </a:ext>
            </a:extLst>
          </p:cNvPr>
          <p:cNvPicPr>
            <a:picLocks noChangeAspect="1"/>
          </p:cNvPicPr>
          <p:nvPr/>
        </p:nvPicPr>
        <p:blipFill>
          <a:blip r:embed="rId3"/>
          <a:stretch>
            <a:fillRect/>
          </a:stretch>
        </p:blipFill>
        <p:spPr>
          <a:xfrm>
            <a:off x="5719763" y="3121025"/>
            <a:ext cx="6010275" cy="3371850"/>
          </a:xfrm>
          <a:prstGeom prst="rect">
            <a:avLst/>
          </a:prstGeom>
        </p:spPr>
      </p:pic>
      <p:pic>
        <p:nvPicPr>
          <p:cNvPr id="7" name="Image 6" descr="Une image contenant feu, flamme, chaleur, pompier&#10;&#10;Le contenu généré par l’IA peut être incorrect.">
            <a:extLst>
              <a:ext uri="{FF2B5EF4-FFF2-40B4-BE49-F238E27FC236}">
                <a16:creationId xmlns:a16="http://schemas.microsoft.com/office/drawing/2014/main" id="{D7D9E27C-CA2D-A25A-2FDC-D609FD254DC2}"/>
              </a:ext>
            </a:extLst>
          </p:cNvPr>
          <p:cNvPicPr>
            <a:picLocks noChangeAspect="1"/>
          </p:cNvPicPr>
          <p:nvPr/>
        </p:nvPicPr>
        <p:blipFill>
          <a:blip r:embed="rId4"/>
          <a:stretch>
            <a:fillRect/>
          </a:stretch>
        </p:blipFill>
        <p:spPr>
          <a:xfrm>
            <a:off x="6981372" y="365125"/>
            <a:ext cx="4476750" cy="2519363"/>
          </a:xfrm>
          <a:prstGeom prst="rect">
            <a:avLst/>
          </a:prstGeom>
        </p:spPr>
      </p:pic>
    </p:spTree>
    <p:extLst>
      <p:ext uri="{BB962C8B-B14F-4D97-AF65-F5344CB8AC3E}">
        <p14:creationId xmlns:p14="http://schemas.microsoft.com/office/powerpoint/2010/main" val="101428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05D8FA-68BD-76E0-A4A1-B5808BBA5677}"/>
              </a:ext>
            </a:extLst>
          </p:cNvPr>
          <p:cNvSpPr>
            <a:spLocks noGrp="1"/>
          </p:cNvSpPr>
          <p:nvPr>
            <p:ph type="title"/>
          </p:nvPr>
        </p:nvSpPr>
        <p:spPr/>
        <p:txBody>
          <a:bodyPr>
            <a:noAutofit/>
          </a:bodyPr>
          <a:lstStyle/>
          <a:p>
            <a:r>
              <a:rPr lang="es-419" sz="2400" b="1" dirty="0"/>
              <a:t>16 de enero</a:t>
            </a:r>
            <a:br>
              <a:rPr lang="fr-FR" sz="2000" dirty="0"/>
            </a:br>
            <a:r>
              <a:rPr lang="es-419" sz="2000" dirty="0"/>
              <a:t>El </a:t>
            </a:r>
            <a:r>
              <a:rPr lang="es-419" sz="2000" dirty="0" err="1"/>
              <a:t>exportavoz</a:t>
            </a:r>
            <a:r>
              <a:rPr lang="es-419" sz="2000" dirty="0"/>
              <a:t> de Sumar en el Congreso, Íñigo Errejón, declara como investigado en los juzgados de Plaza de Castilla por un presunto delito de agresión sexual a la actriz Elisa </a:t>
            </a:r>
            <a:r>
              <a:rPr lang="es-419" sz="2000" dirty="0" err="1"/>
              <a:t>Mouliaá</a:t>
            </a:r>
            <a:r>
              <a:rPr lang="es-419" sz="2000" dirty="0"/>
              <a:t>. Críticas al juez.</a:t>
            </a:r>
            <a:br>
              <a:rPr lang="fr-FR" sz="2400" dirty="0"/>
            </a:br>
            <a:endParaRPr lang="fr-FR" sz="2400" dirty="0"/>
          </a:p>
        </p:txBody>
      </p:sp>
      <p:pic>
        <p:nvPicPr>
          <p:cNvPr id="5" name="Image 4" descr="Une image contenant habits, personne, chaussures, meubles">
            <a:extLst>
              <a:ext uri="{FF2B5EF4-FFF2-40B4-BE49-F238E27FC236}">
                <a16:creationId xmlns:a16="http://schemas.microsoft.com/office/drawing/2014/main" id="{DE45FF44-9AC8-F3A3-B83E-B20C98193CC1}"/>
              </a:ext>
            </a:extLst>
          </p:cNvPr>
          <p:cNvPicPr>
            <a:picLocks noChangeAspect="1"/>
          </p:cNvPicPr>
          <p:nvPr/>
        </p:nvPicPr>
        <p:blipFill>
          <a:blip r:embed="rId2"/>
          <a:stretch>
            <a:fillRect/>
          </a:stretch>
        </p:blipFill>
        <p:spPr>
          <a:xfrm>
            <a:off x="1280606" y="1690688"/>
            <a:ext cx="9124950" cy="4876800"/>
          </a:xfrm>
          <a:prstGeom prst="rect">
            <a:avLst/>
          </a:prstGeom>
        </p:spPr>
      </p:pic>
    </p:spTree>
    <p:extLst>
      <p:ext uri="{BB962C8B-B14F-4D97-AF65-F5344CB8AC3E}">
        <p14:creationId xmlns:p14="http://schemas.microsoft.com/office/powerpoint/2010/main" val="2733127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00FB1-1447-95D0-227A-77630742FCAB}"/>
              </a:ext>
            </a:extLst>
          </p:cNvPr>
          <p:cNvSpPr>
            <a:spLocks noGrp="1"/>
          </p:cNvSpPr>
          <p:nvPr>
            <p:ph type="title"/>
          </p:nvPr>
        </p:nvSpPr>
        <p:spPr>
          <a:xfrm>
            <a:off x="624809" y="500062"/>
            <a:ext cx="10515600" cy="1325563"/>
          </a:xfrm>
        </p:spPr>
        <p:txBody>
          <a:bodyPr>
            <a:no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Verano Incendios España </a:t>
            </a:r>
            <a:br>
              <a:rPr lang="es-419" sz="2400" b="1" dirty="0">
                <a:latin typeface="Calibri" panose="020F0502020204030204" pitchFamily="34" charset="0"/>
                <a:ea typeface="Calibri" panose="020F0502020204030204" pitchFamily="34" charset="0"/>
                <a:cs typeface="Times New Roman" panose="02020603050405020304" pitchFamily="18" charset="0"/>
              </a:rPr>
            </a:br>
            <a:br>
              <a:rPr lang="es-419" sz="2400" b="1" dirty="0">
                <a:latin typeface="Calibri" panose="020F0502020204030204" pitchFamily="34" charset="0"/>
                <a:ea typeface="Calibri" panose="020F0502020204030204" pitchFamily="34" charset="0"/>
                <a:cs typeface="Times New Roman" panose="02020603050405020304" pitchFamily="18" charset="0"/>
              </a:rPr>
            </a:br>
            <a:r>
              <a:rPr lang="es-419" sz="2000" dirty="0">
                <a:latin typeface="Calibri" panose="020F0502020204030204" pitchFamily="34" charset="0"/>
                <a:ea typeface="Calibri" panose="020F0502020204030204" pitchFamily="34" charset="0"/>
                <a:cs typeface="Times New Roman" panose="02020603050405020304" pitchFamily="18" charset="0"/>
              </a:rPr>
              <a:t>Las 400.000 hectáreas de monte arrasadas en España por los incendios forestales del verano pasado han sido uno de los peores desastres climáticos a nivel mundial de todo 2025</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sp>
        <p:nvSpPr>
          <p:cNvPr id="3" name="Espace réservé du contenu 2">
            <a:extLst>
              <a:ext uri="{FF2B5EF4-FFF2-40B4-BE49-F238E27FC236}">
                <a16:creationId xmlns:a16="http://schemas.microsoft.com/office/drawing/2014/main" id="{07225101-EF03-9F07-A047-A2D041D41114}"/>
              </a:ext>
            </a:extLst>
          </p:cNvPr>
          <p:cNvSpPr>
            <a:spLocks noGrp="1"/>
          </p:cNvSpPr>
          <p:nvPr>
            <p:ph idx="1"/>
          </p:nvPr>
        </p:nvSpPr>
        <p:spPr>
          <a:xfrm>
            <a:off x="489857" y="2006600"/>
            <a:ext cx="10515600" cy="4351338"/>
          </a:xfrm>
        </p:spPr>
        <p:txBody>
          <a:bodyPr>
            <a:normAutofit/>
          </a:bodyPr>
          <a:lstStyle/>
          <a:p>
            <a:pPr marL="0" indent="0">
              <a:buNone/>
            </a:pPr>
            <a:r>
              <a:rPr lang="fr-FR" sz="2000" b="1" dirty="0">
                <a:solidFill>
                  <a:srgbClr val="0070C0"/>
                </a:solidFill>
              </a:rPr>
              <a:t>Causas</a:t>
            </a:r>
          </a:p>
          <a:p>
            <a:pPr marL="514350" indent="-514350">
              <a:buAutoNum type="arabicPeriod"/>
            </a:pPr>
            <a:r>
              <a:rPr lang="es-ES" sz="2000" b="1" dirty="0">
                <a:solidFill>
                  <a:srgbClr val="0070C0"/>
                </a:solidFill>
              </a:rPr>
              <a:t>Una primavera de lluvias y un verano extremo</a:t>
            </a:r>
          </a:p>
          <a:p>
            <a:pPr marL="514350" indent="-514350">
              <a:buAutoNum type="arabicPeriod"/>
            </a:pPr>
            <a:r>
              <a:rPr lang="es-ES" sz="2000" b="1" dirty="0">
                <a:solidFill>
                  <a:srgbClr val="0070C0"/>
                </a:solidFill>
              </a:rPr>
              <a:t>El impacto del cambio climático</a:t>
            </a:r>
          </a:p>
          <a:p>
            <a:pPr marL="514350" indent="-514350">
              <a:buAutoNum type="arabicPeriod"/>
            </a:pPr>
            <a:r>
              <a:rPr lang="fr-FR" sz="2000" b="1" dirty="0">
                <a:solidFill>
                  <a:srgbClr val="0070C0"/>
                </a:solidFill>
              </a:rPr>
              <a:t>El </a:t>
            </a:r>
            <a:r>
              <a:rPr lang="fr-FR" sz="2000" b="1" dirty="0" err="1">
                <a:solidFill>
                  <a:srgbClr val="0070C0"/>
                </a:solidFill>
              </a:rPr>
              <a:t>abandono</a:t>
            </a:r>
            <a:r>
              <a:rPr lang="fr-FR" sz="2000" b="1" dirty="0">
                <a:solidFill>
                  <a:srgbClr val="0070C0"/>
                </a:solidFill>
              </a:rPr>
              <a:t> </a:t>
            </a:r>
            <a:r>
              <a:rPr lang="fr-FR" sz="2000" b="1" dirty="0" err="1">
                <a:solidFill>
                  <a:srgbClr val="0070C0"/>
                </a:solidFill>
              </a:rPr>
              <a:t>del</a:t>
            </a:r>
            <a:r>
              <a:rPr lang="fr-FR" sz="2000" b="1" dirty="0">
                <a:solidFill>
                  <a:srgbClr val="0070C0"/>
                </a:solidFill>
              </a:rPr>
              <a:t> campo</a:t>
            </a:r>
          </a:p>
          <a:p>
            <a:pPr marL="514350" indent="-514350">
              <a:buAutoNum type="arabicPeriod"/>
            </a:pPr>
            <a:r>
              <a:rPr lang="fr-FR" sz="2000" b="1" dirty="0" err="1">
                <a:solidFill>
                  <a:srgbClr val="0070C0"/>
                </a:solidFill>
              </a:rPr>
              <a:t>Falta</a:t>
            </a:r>
            <a:r>
              <a:rPr lang="fr-FR" sz="2000" b="1" dirty="0">
                <a:solidFill>
                  <a:srgbClr val="0070C0"/>
                </a:solidFill>
              </a:rPr>
              <a:t> de </a:t>
            </a:r>
            <a:r>
              <a:rPr lang="fr-FR" sz="2000" b="1" dirty="0" err="1">
                <a:solidFill>
                  <a:srgbClr val="0070C0"/>
                </a:solidFill>
              </a:rPr>
              <a:t>prevención</a:t>
            </a:r>
            <a:endParaRPr lang="fr-FR" sz="2000" b="1" dirty="0">
              <a:solidFill>
                <a:srgbClr val="0070C0"/>
              </a:solidFill>
            </a:endParaRPr>
          </a:p>
        </p:txBody>
      </p:sp>
    </p:spTree>
    <p:extLst>
      <p:ext uri="{BB962C8B-B14F-4D97-AF65-F5344CB8AC3E}">
        <p14:creationId xmlns:p14="http://schemas.microsoft.com/office/powerpoint/2010/main" val="1017080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Visage humain, personne, capture d’écran">
            <a:extLst>
              <a:ext uri="{FF2B5EF4-FFF2-40B4-BE49-F238E27FC236}">
                <a16:creationId xmlns:a16="http://schemas.microsoft.com/office/drawing/2014/main" id="{0149D8DF-9713-3F02-490C-B07FD5A1317A}"/>
              </a:ext>
            </a:extLst>
          </p:cNvPr>
          <p:cNvPicPr>
            <a:picLocks noChangeAspect="1"/>
          </p:cNvPicPr>
          <p:nvPr/>
        </p:nvPicPr>
        <p:blipFill>
          <a:blip r:embed="rId2"/>
          <a:stretch>
            <a:fillRect/>
          </a:stretch>
        </p:blipFill>
        <p:spPr>
          <a:xfrm>
            <a:off x="2160909" y="63075"/>
            <a:ext cx="7870182" cy="6113888"/>
          </a:xfrm>
          <a:prstGeom prst="rect">
            <a:avLst/>
          </a:prstGeom>
        </p:spPr>
      </p:pic>
    </p:spTree>
    <p:extLst>
      <p:ext uri="{BB962C8B-B14F-4D97-AF65-F5344CB8AC3E}">
        <p14:creationId xmlns:p14="http://schemas.microsoft.com/office/powerpoint/2010/main" val="3698577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9F228-0DC6-0E84-D294-BFE222B056B2}"/>
              </a:ext>
            </a:extLst>
          </p:cNvPr>
          <p:cNvSpPr>
            <a:spLocks noGrp="1"/>
          </p:cNvSpPr>
          <p:nvPr>
            <p:ph type="title"/>
          </p:nvPr>
        </p:nvSpPr>
        <p:spPr/>
        <p:txBody>
          <a:bodyPr>
            <a:normAutofit fontScale="90000"/>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8 de septiembre</a:t>
            </a:r>
            <a:br>
              <a:rPr lang="es-419" sz="2400" dirty="0">
                <a:latin typeface="Calibri" panose="020F0502020204030204" pitchFamily="34" charset="0"/>
                <a:ea typeface="Calibri" panose="020F0502020204030204" pitchFamily="34" charset="0"/>
                <a:cs typeface="Times New Roman" panose="02020603050405020304" pitchFamily="18" charset="0"/>
              </a:rPr>
            </a:br>
            <a:r>
              <a:rPr lang="es-419" sz="2400" dirty="0">
                <a:latin typeface="Calibri" panose="020F0502020204030204" pitchFamily="34" charset="0"/>
                <a:ea typeface="Calibri" panose="020F0502020204030204" pitchFamily="34" charset="0"/>
                <a:cs typeface="Times New Roman" panose="02020603050405020304" pitchFamily="18" charset="0"/>
              </a:rPr>
              <a:t> </a:t>
            </a:r>
            <a:br>
              <a:rPr lang="es-419" sz="2400" dirty="0">
                <a:latin typeface="Calibri" panose="020F0502020204030204" pitchFamily="34" charset="0"/>
                <a:ea typeface="Calibri" panose="020F0502020204030204" pitchFamily="34" charset="0"/>
                <a:cs typeface="Times New Roman" panose="02020603050405020304" pitchFamily="18" charset="0"/>
              </a:rPr>
            </a:br>
            <a:r>
              <a:rPr lang="es-419" sz="2200" dirty="0">
                <a:latin typeface="Calibri" panose="020F0502020204030204" pitchFamily="34" charset="0"/>
                <a:ea typeface="Calibri" panose="020F0502020204030204" pitchFamily="34" charset="0"/>
                <a:cs typeface="Times New Roman" panose="02020603050405020304" pitchFamily="18" charset="0"/>
              </a:rPr>
              <a:t>Derrota electoral de Milei en las elecciones provinciales de Buenos Aires</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pic>
        <p:nvPicPr>
          <p:cNvPr id="5" name="Image 4" descr="Une image contenant texte, Visage humain, personne, habits">
            <a:extLst>
              <a:ext uri="{FF2B5EF4-FFF2-40B4-BE49-F238E27FC236}">
                <a16:creationId xmlns:a16="http://schemas.microsoft.com/office/drawing/2014/main" id="{D045B014-1407-64C7-98C7-5716F2176F21}"/>
              </a:ext>
            </a:extLst>
          </p:cNvPr>
          <p:cNvPicPr>
            <a:picLocks noChangeAspect="1"/>
          </p:cNvPicPr>
          <p:nvPr/>
        </p:nvPicPr>
        <p:blipFill>
          <a:blip r:embed="rId2"/>
          <a:stretch>
            <a:fillRect/>
          </a:stretch>
        </p:blipFill>
        <p:spPr>
          <a:xfrm>
            <a:off x="4439519" y="2030673"/>
            <a:ext cx="4992416" cy="4635064"/>
          </a:xfrm>
          <a:prstGeom prst="rect">
            <a:avLst/>
          </a:prstGeom>
        </p:spPr>
      </p:pic>
    </p:spTree>
    <p:extLst>
      <p:ext uri="{BB962C8B-B14F-4D97-AF65-F5344CB8AC3E}">
        <p14:creationId xmlns:p14="http://schemas.microsoft.com/office/powerpoint/2010/main" val="942327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plein air, Casque de vélo, route">
            <a:extLst>
              <a:ext uri="{FF2B5EF4-FFF2-40B4-BE49-F238E27FC236}">
                <a16:creationId xmlns:a16="http://schemas.microsoft.com/office/drawing/2014/main" id="{82F3ACE6-B215-00D4-5186-A961ADD2FF35}"/>
              </a:ext>
            </a:extLst>
          </p:cNvPr>
          <p:cNvPicPr>
            <a:picLocks noChangeAspect="1"/>
          </p:cNvPicPr>
          <p:nvPr/>
        </p:nvPicPr>
        <p:blipFill>
          <a:blip r:embed="rId2"/>
          <a:stretch>
            <a:fillRect/>
          </a:stretch>
        </p:blipFill>
        <p:spPr>
          <a:xfrm>
            <a:off x="1628162" y="557062"/>
            <a:ext cx="8390272" cy="4717455"/>
          </a:xfrm>
          <a:prstGeom prst="rect">
            <a:avLst/>
          </a:prstGeom>
        </p:spPr>
      </p:pic>
    </p:spTree>
    <p:extLst>
      <p:ext uri="{BB962C8B-B14F-4D97-AF65-F5344CB8AC3E}">
        <p14:creationId xmlns:p14="http://schemas.microsoft.com/office/powerpoint/2010/main" val="1971478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1A09F6-F348-5965-71FB-5C2D484185D1}"/>
              </a:ext>
            </a:extLst>
          </p:cNvPr>
          <p:cNvSpPr>
            <a:spLocks noGrp="1"/>
          </p:cNvSpPr>
          <p:nvPr>
            <p:ph type="title"/>
          </p:nvPr>
        </p:nvSpPr>
        <p:spPr>
          <a:xfrm>
            <a:off x="678543" y="803627"/>
            <a:ext cx="10515600" cy="1325563"/>
          </a:xfrm>
        </p:spPr>
        <p:txBody>
          <a:bodyPr>
            <a:noAutofit/>
          </a:bodyPr>
          <a:lstStyle/>
          <a:p>
            <a:r>
              <a:rPr lang="es-419" sz="2400" b="1" dirty="0"/>
              <a:t>14 de septiembre</a:t>
            </a:r>
            <a:br>
              <a:rPr lang="es-419" sz="2400" b="1" dirty="0"/>
            </a:br>
            <a:br>
              <a:rPr lang="fr-FR" sz="2400" dirty="0"/>
            </a:br>
            <a:r>
              <a:rPr lang="es-419" sz="2000" dirty="0"/>
              <a:t>Las protestas </a:t>
            </a:r>
            <a:r>
              <a:rPr lang="es-419" sz="2000" dirty="0" err="1"/>
              <a:t>propalestinas</a:t>
            </a:r>
            <a:r>
              <a:rPr lang="es-419" sz="2000" dirty="0"/>
              <a:t> contra la masacre por la invasión israelí de Gaza impiden la finalización de la última etapa de la Vuelta ciclista a España por la presencia de un equipo del país hebreo. + </a:t>
            </a:r>
            <a:r>
              <a:rPr lang="es-419" sz="2400" b="1" dirty="0"/>
              <a:t>4 de diciembre </a:t>
            </a:r>
            <a:r>
              <a:rPr lang="es-419" sz="2000" dirty="0"/>
              <a:t>RTVE confirma que abandona Eurovisión por la participación de Israel.</a:t>
            </a:r>
            <a:br>
              <a:rPr lang="fr-FR" sz="2000" dirty="0"/>
            </a:br>
            <a:br>
              <a:rPr lang="fr-FR" sz="2400" dirty="0"/>
            </a:br>
            <a:endParaRPr lang="fr-FR" sz="2400" dirty="0"/>
          </a:p>
        </p:txBody>
      </p:sp>
      <p:pic>
        <p:nvPicPr>
          <p:cNvPr id="5" name="Image 4" descr="Une image contenant plein air, personne, habits, chaussures&#10;&#10;Le contenu généré par l’IA peut être incorrect.">
            <a:extLst>
              <a:ext uri="{FF2B5EF4-FFF2-40B4-BE49-F238E27FC236}">
                <a16:creationId xmlns:a16="http://schemas.microsoft.com/office/drawing/2014/main" id="{D2854B23-384C-6972-26B2-4ADC9A8B6DD8}"/>
              </a:ext>
            </a:extLst>
          </p:cNvPr>
          <p:cNvPicPr>
            <a:picLocks noChangeAspect="1"/>
          </p:cNvPicPr>
          <p:nvPr/>
        </p:nvPicPr>
        <p:blipFill>
          <a:blip r:embed="rId2"/>
          <a:stretch>
            <a:fillRect/>
          </a:stretch>
        </p:blipFill>
        <p:spPr>
          <a:xfrm>
            <a:off x="425052" y="2485915"/>
            <a:ext cx="7130002" cy="4010626"/>
          </a:xfrm>
          <a:prstGeom prst="rect">
            <a:avLst/>
          </a:prstGeom>
        </p:spPr>
      </p:pic>
      <p:sp>
        <p:nvSpPr>
          <p:cNvPr id="6" name="ZoneTexte 5">
            <a:extLst>
              <a:ext uri="{FF2B5EF4-FFF2-40B4-BE49-F238E27FC236}">
                <a16:creationId xmlns:a16="http://schemas.microsoft.com/office/drawing/2014/main" id="{945162A3-949B-7421-50C5-0BAD1EFA2CF7}"/>
              </a:ext>
            </a:extLst>
          </p:cNvPr>
          <p:cNvSpPr txBox="1"/>
          <p:nvPr/>
        </p:nvSpPr>
        <p:spPr>
          <a:xfrm>
            <a:off x="7859949" y="3891064"/>
            <a:ext cx="3493851" cy="1292662"/>
          </a:xfrm>
          <a:prstGeom prst="rect">
            <a:avLst/>
          </a:prstGeom>
          <a:noFill/>
        </p:spPr>
        <p:txBody>
          <a:bodyPr wrap="square" rtlCol="0">
            <a:spAutoFit/>
          </a:bodyPr>
          <a:lstStyle/>
          <a:p>
            <a:r>
              <a:rPr lang="es-ES" sz="2000" dirty="0"/>
              <a:t>Las protestas pro Palestina 'suspenden' el fin de etapa de la Vuelta en Bilbao </a:t>
            </a:r>
          </a:p>
          <a:p>
            <a:endParaRPr lang="fr-FR" dirty="0"/>
          </a:p>
        </p:txBody>
      </p:sp>
    </p:spTree>
    <p:extLst>
      <p:ext uri="{BB962C8B-B14F-4D97-AF65-F5344CB8AC3E}">
        <p14:creationId xmlns:p14="http://schemas.microsoft.com/office/powerpoint/2010/main" val="3475707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ersonne, plein air, homme&#10;&#10;Le contenu généré par l’IA peut être incorrect.">
            <a:extLst>
              <a:ext uri="{FF2B5EF4-FFF2-40B4-BE49-F238E27FC236}">
                <a16:creationId xmlns:a16="http://schemas.microsoft.com/office/drawing/2014/main" id="{FDAA818F-C579-6F88-EF63-90087492662C}"/>
              </a:ext>
            </a:extLst>
          </p:cNvPr>
          <p:cNvPicPr>
            <a:picLocks noChangeAspect="1"/>
          </p:cNvPicPr>
          <p:nvPr/>
        </p:nvPicPr>
        <p:blipFill>
          <a:blip r:embed="rId2"/>
          <a:stretch>
            <a:fillRect/>
          </a:stretch>
        </p:blipFill>
        <p:spPr>
          <a:xfrm>
            <a:off x="327211" y="144742"/>
            <a:ext cx="5042648" cy="3361765"/>
          </a:xfrm>
          <a:prstGeom prst="rect">
            <a:avLst/>
          </a:prstGeom>
        </p:spPr>
      </p:pic>
      <p:pic>
        <p:nvPicPr>
          <p:cNvPr id="6" name="Espace réservé du contenu 5" descr="Une image contenant plein air, véhicule, Véhicule terrestre, texte&#10;&#10;Le contenu généré par l’IA peut être incorrect.">
            <a:extLst>
              <a:ext uri="{FF2B5EF4-FFF2-40B4-BE49-F238E27FC236}">
                <a16:creationId xmlns:a16="http://schemas.microsoft.com/office/drawing/2014/main" id="{74A2A0B0-FEBE-38DE-B9AD-63D096FDFE12}"/>
              </a:ext>
            </a:extLst>
          </p:cNvPr>
          <p:cNvPicPr>
            <a:picLocks noGrp="1" noChangeAspect="1"/>
          </p:cNvPicPr>
          <p:nvPr>
            <p:ph idx="1"/>
          </p:nvPr>
        </p:nvPicPr>
        <p:blipFill>
          <a:blip r:embed="rId3"/>
          <a:stretch>
            <a:fillRect/>
          </a:stretch>
        </p:blipFill>
        <p:spPr>
          <a:xfrm>
            <a:off x="4679576" y="2643465"/>
            <a:ext cx="6993970" cy="3945874"/>
          </a:xfrm>
          <a:prstGeom prst="rect">
            <a:avLst/>
          </a:prstGeom>
        </p:spPr>
      </p:pic>
    </p:spTree>
    <p:extLst>
      <p:ext uri="{BB962C8B-B14F-4D97-AF65-F5344CB8AC3E}">
        <p14:creationId xmlns:p14="http://schemas.microsoft.com/office/powerpoint/2010/main" val="2808780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AC67F9-C36D-E4DD-EBE9-3DF4C6783A2A}"/>
              </a:ext>
            </a:extLst>
          </p:cNvPr>
          <p:cNvSpPr>
            <a:spLocks noGrp="1"/>
          </p:cNvSpPr>
          <p:nvPr>
            <p:ph type="title"/>
          </p:nvPr>
        </p:nvSpPr>
        <p:spPr/>
        <p:txBody>
          <a:bodyPr>
            <a:normAutofit fontScale="90000"/>
          </a:bodyPr>
          <a:lstStyle/>
          <a:p>
            <a:br>
              <a:rPr lang="es-ES" sz="2400" b="1" dirty="0"/>
            </a:br>
            <a:r>
              <a:rPr lang="es-ES" sz="2700" b="1" dirty="0"/>
              <a:t>5 de octubre </a:t>
            </a:r>
            <a:br>
              <a:rPr lang="es-ES" sz="2700" b="1" dirty="0"/>
            </a:br>
            <a:br>
              <a:rPr lang="es-ES" sz="2700" b="1" dirty="0"/>
            </a:br>
            <a:r>
              <a:rPr lang="es-ES" sz="2200" dirty="0"/>
              <a:t>Declarado en Perú el estado de emergencia por una huelga de transportistas</a:t>
            </a:r>
            <a:br>
              <a:rPr lang="es-ES" sz="2200" dirty="0"/>
            </a:br>
            <a:r>
              <a:rPr lang="es-ES" sz="2200" dirty="0"/>
              <a:t>Los choferes paran en protesta por el asesinato de tres compañeros y 16 atentados</a:t>
            </a:r>
            <a:br>
              <a:rPr lang="es-ES" sz="2200" dirty="0"/>
            </a:br>
            <a:endParaRPr lang="fr-FR" sz="2200" dirty="0"/>
          </a:p>
        </p:txBody>
      </p:sp>
      <p:pic>
        <p:nvPicPr>
          <p:cNvPr id="7" name="Image 6" descr="Une image contenant texte, Police, capture d’écran, affiche&#10;&#10;Le contenu généré par l’IA peut être incorrect.">
            <a:extLst>
              <a:ext uri="{FF2B5EF4-FFF2-40B4-BE49-F238E27FC236}">
                <a16:creationId xmlns:a16="http://schemas.microsoft.com/office/drawing/2014/main" id="{BDB54568-F57C-B7B4-7594-698CF72E0460}"/>
              </a:ext>
            </a:extLst>
          </p:cNvPr>
          <p:cNvPicPr>
            <a:picLocks noChangeAspect="1"/>
          </p:cNvPicPr>
          <p:nvPr/>
        </p:nvPicPr>
        <p:blipFill>
          <a:blip r:embed="rId2"/>
          <a:stretch>
            <a:fillRect/>
          </a:stretch>
        </p:blipFill>
        <p:spPr>
          <a:xfrm>
            <a:off x="3017940" y="1783620"/>
            <a:ext cx="2607133" cy="3260277"/>
          </a:xfrm>
          <a:prstGeom prst="rect">
            <a:avLst/>
          </a:prstGeom>
        </p:spPr>
      </p:pic>
      <p:pic>
        <p:nvPicPr>
          <p:cNvPr id="9" name="Image 8" descr="Une image contenant texte, Police, affiche, capture d’écran&#10;&#10;Le contenu généré par l’IA peut être incorrect.">
            <a:extLst>
              <a:ext uri="{FF2B5EF4-FFF2-40B4-BE49-F238E27FC236}">
                <a16:creationId xmlns:a16="http://schemas.microsoft.com/office/drawing/2014/main" id="{51E5C29D-9CB5-06AD-6C62-A27373902F0F}"/>
              </a:ext>
            </a:extLst>
          </p:cNvPr>
          <p:cNvPicPr>
            <a:picLocks noChangeAspect="1"/>
          </p:cNvPicPr>
          <p:nvPr/>
        </p:nvPicPr>
        <p:blipFill>
          <a:blip r:embed="rId3"/>
          <a:stretch>
            <a:fillRect/>
          </a:stretch>
        </p:blipFill>
        <p:spPr>
          <a:xfrm>
            <a:off x="113374" y="1783621"/>
            <a:ext cx="2607133" cy="3260276"/>
          </a:xfrm>
          <a:prstGeom prst="rect">
            <a:avLst/>
          </a:prstGeom>
        </p:spPr>
      </p:pic>
      <p:pic>
        <p:nvPicPr>
          <p:cNvPr id="11" name="Image 10" descr="Une image contenant texte, capture d’écran, Police, conception&#10;&#10;Le contenu généré par l’IA peut être incorrect.">
            <a:extLst>
              <a:ext uri="{FF2B5EF4-FFF2-40B4-BE49-F238E27FC236}">
                <a16:creationId xmlns:a16="http://schemas.microsoft.com/office/drawing/2014/main" id="{7C6EECAA-D005-8B36-C7FB-3D9CDB7C2937}"/>
              </a:ext>
            </a:extLst>
          </p:cNvPr>
          <p:cNvPicPr>
            <a:picLocks noChangeAspect="1"/>
          </p:cNvPicPr>
          <p:nvPr/>
        </p:nvPicPr>
        <p:blipFill>
          <a:blip r:embed="rId4"/>
          <a:stretch>
            <a:fillRect/>
          </a:stretch>
        </p:blipFill>
        <p:spPr>
          <a:xfrm>
            <a:off x="5952341" y="1783619"/>
            <a:ext cx="2607133" cy="3260277"/>
          </a:xfrm>
          <a:prstGeom prst="rect">
            <a:avLst/>
          </a:prstGeom>
        </p:spPr>
      </p:pic>
      <p:pic>
        <p:nvPicPr>
          <p:cNvPr id="13" name="Image 12" descr="Une image contenant texte, capture d’écran, affiche, plein air&#10;&#10;Le contenu généré par l’IA peut être incorrect.">
            <a:extLst>
              <a:ext uri="{FF2B5EF4-FFF2-40B4-BE49-F238E27FC236}">
                <a16:creationId xmlns:a16="http://schemas.microsoft.com/office/drawing/2014/main" id="{79745D0E-0EF2-0210-F5EA-9F985888772B}"/>
              </a:ext>
            </a:extLst>
          </p:cNvPr>
          <p:cNvPicPr>
            <a:picLocks noChangeAspect="1"/>
          </p:cNvPicPr>
          <p:nvPr/>
        </p:nvPicPr>
        <p:blipFill>
          <a:blip r:embed="rId5"/>
          <a:stretch>
            <a:fillRect/>
          </a:stretch>
        </p:blipFill>
        <p:spPr>
          <a:xfrm>
            <a:off x="9085931" y="1783619"/>
            <a:ext cx="2695262" cy="3370484"/>
          </a:xfrm>
          <a:prstGeom prst="rect">
            <a:avLst/>
          </a:prstGeom>
        </p:spPr>
      </p:pic>
    </p:spTree>
    <p:extLst>
      <p:ext uri="{BB962C8B-B14F-4D97-AF65-F5344CB8AC3E}">
        <p14:creationId xmlns:p14="http://schemas.microsoft.com/office/powerpoint/2010/main" val="1389241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Visage humain, habits, Accessoire de mode&#10;&#10;Le contenu généré par l’IA peut être incorrect.">
            <a:extLst>
              <a:ext uri="{FF2B5EF4-FFF2-40B4-BE49-F238E27FC236}">
                <a16:creationId xmlns:a16="http://schemas.microsoft.com/office/drawing/2014/main" id="{87784441-6DE7-B0F7-3AD6-C047C2AF7580}"/>
              </a:ext>
            </a:extLst>
          </p:cNvPr>
          <p:cNvPicPr>
            <a:picLocks noChangeAspect="1"/>
          </p:cNvPicPr>
          <p:nvPr/>
        </p:nvPicPr>
        <p:blipFill>
          <a:blip r:embed="rId2"/>
          <a:stretch>
            <a:fillRect/>
          </a:stretch>
        </p:blipFill>
        <p:spPr>
          <a:xfrm>
            <a:off x="1985050" y="149225"/>
            <a:ext cx="7677150" cy="6343650"/>
          </a:xfrm>
          <a:prstGeom prst="rect">
            <a:avLst/>
          </a:prstGeom>
        </p:spPr>
      </p:pic>
    </p:spTree>
    <p:extLst>
      <p:ext uri="{BB962C8B-B14F-4D97-AF65-F5344CB8AC3E}">
        <p14:creationId xmlns:p14="http://schemas.microsoft.com/office/powerpoint/2010/main" val="4231731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F0A24-C254-9B97-0CD6-309628E9AFF2}"/>
              </a:ext>
            </a:extLst>
          </p:cNvPr>
          <p:cNvSpPr>
            <a:spLocks noGrp="1"/>
          </p:cNvSpPr>
          <p:nvPr>
            <p:ph type="title"/>
          </p:nvPr>
        </p:nvSpPr>
        <p:spPr/>
        <p:txBody>
          <a:bodyPr>
            <a:normAutofit fontScale="90000"/>
          </a:bodyPr>
          <a:lstStyle/>
          <a:p>
            <a:r>
              <a:rPr lang="es-419" sz="2400" b="1" dirty="0"/>
              <a:t>10 de octubre </a:t>
            </a:r>
            <a:br>
              <a:rPr lang="es-419" sz="2400" b="1" dirty="0"/>
            </a:br>
            <a:br>
              <a:rPr lang="es-419" sz="2400" b="1" dirty="0"/>
            </a:br>
            <a:r>
              <a:rPr lang="es-419" sz="2400" dirty="0"/>
              <a:t>Salida del poder de Dina </a:t>
            </a:r>
            <a:r>
              <a:rPr lang="es-419" sz="2400" dirty="0" err="1"/>
              <a:t>Boluarte</a:t>
            </a:r>
            <a:r>
              <a:rPr lang="es-419" sz="2400" dirty="0"/>
              <a:t> en Perú</a:t>
            </a:r>
            <a:br>
              <a:rPr lang="fr-FR" sz="2400" dirty="0"/>
            </a:br>
            <a:endParaRPr lang="fr-FR" sz="2400" dirty="0"/>
          </a:p>
        </p:txBody>
      </p:sp>
      <p:sp>
        <p:nvSpPr>
          <p:cNvPr id="3" name="Espace réservé du contenu 2">
            <a:extLst>
              <a:ext uri="{FF2B5EF4-FFF2-40B4-BE49-F238E27FC236}">
                <a16:creationId xmlns:a16="http://schemas.microsoft.com/office/drawing/2014/main" id="{A42F0E72-D0D7-83B2-3555-712C8638B669}"/>
              </a:ext>
            </a:extLst>
          </p:cNvPr>
          <p:cNvSpPr>
            <a:spLocks noGrp="1"/>
          </p:cNvSpPr>
          <p:nvPr>
            <p:ph idx="1"/>
          </p:nvPr>
        </p:nvSpPr>
        <p:spPr/>
        <p:txBody>
          <a:bodyPr>
            <a:normAutofit/>
          </a:bodyPr>
          <a:lstStyle/>
          <a:p>
            <a:pPr marL="0" indent="0">
              <a:buNone/>
            </a:pPr>
            <a:r>
              <a:rPr lang="fr-FR" sz="2000" b="1" dirty="0">
                <a:solidFill>
                  <a:srgbClr val="0070C0"/>
                </a:solidFill>
              </a:rPr>
              <a:t>Causas :</a:t>
            </a:r>
          </a:p>
          <a:p>
            <a:pPr marL="514350" indent="-514350">
              <a:buAutoNum type="arabicPeriod"/>
            </a:pPr>
            <a:r>
              <a:rPr lang="es-ES" sz="2000" b="1" dirty="0">
                <a:solidFill>
                  <a:srgbClr val="0070C0"/>
                </a:solidFill>
              </a:rPr>
              <a:t>La plaga de la inseguridad</a:t>
            </a:r>
          </a:p>
          <a:p>
            <a:pPr marL="514350" indent="-514350">
              <a:buAutoNum type="arabicPeriod"/>
            </a:pPr>
            <a:r>
              <a:rPr lang="es-ES" sz="2000" b="1" dirty="0">
                <a:solidFill>
                  <a:srgbClr val="0070C0"/>
                </a:solidFill>
              </a:rPr>
              <a:t>La sombra de la corrupción</a:t>
            </a:r>
          </a:p>
          <a:p>
            <a:pPr marL="514350" indent="-514350">
              <a:buAutoNum type="arabicPeriod"/>
            </a:pPr>
            <a:r>
              <a:rPr lang="es-ES" sz="2000" b="1" dirty="0">
                <a:solidFill>
                  <a:srgbClr val="0070C0"/>
                </a:solidFill>
              </a:rPr>
              <a:t>El autoritarismo y sus juntas</a:t>
            </a:r>
            <a:endParaRPr lang="fr-FR" sz="2000" b="1" dirty="0">
              <a:solidFill>
                <a:srgbClr val="0070C0"/>
              </a:solidFill>
            </a:endParaRPr>
          </a:p>
        </p:txBody>
      </p:sp>
    </p:spTree>
    <p:extLst>
      <p:ext uri="{BB962C8B-B14F-4D97-AF65-F5344CB8AC3E}">
        <p14:creationId xmlns:p14="http://schemas.microsoft.com/office/powerpoint/2010/main" val="1582835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09E3A4-3EE2-06A1-AD64-EDD1B6BBEA1A}"/>
              </a:ext>
            </a:extLst>
          </p:cNvPr>
          <p:cNvSpPr>
            <a:spLocks noGrp="1"/>
          </p:cNvSpPr>
          <p:nvPr>
            <p:ph type="title"/>
          </p:nvPr>
        </p:nvSpPr>
        <p:spPr/>
        <p:txBody>
          <a:bodyPr>
            <a:normAutofit/>
          </a:bodyPr>
          <a:lstStyle/>
          <a:p>
            <a:r>
              <a:rPr lang="es-ES" sz="2400" b="1" dirty="0"/>
              <a:t>Ocho presidentes en nueve años: el costo histórico de la inestabilidad peruana</a:t>
            </a:r>
            <a:br>
              <a:rPr lang="es-ES" sz="2400" b="1" dirty="0"/>
            </a:br>
            <a:endParaRPr lang="fr-FR" sz="2400" dirty="0"/>
          </a:p>
        </p:txBody>
      </p:sp>
      <p:sp>
        <p:nvSpPr>
          <p:cNvPr id="3" name="Espace réservé du contenu 2">
            <a:extLst>
              <a:ext uri="{FF2B5EF4-FFF2-40B4-BE49-F238E27FC236}">
                <a16:creationId xmlns:a16="http://schemas.microsoft.com/office/drawing/2014/main" id="{90C22470-B542-520B-18BF-0E161BBEE3C1}"/>
              </a:ext>
            </a:extLst>
          </p:cNvPr>
          <p:cNvSpPr>
            <a:spLocks noGrp="1"/>
          </p:cNvSpPr>
          <p:nvPr>
            <p:ph idx="1"/>
          </p:nvPr>
        </p:nvSpPr>
        <p:spPr>
          <a:xfrm>
            <a:off x="838200" y="1253331"/>
            <a:ext cx="10515600" cy="4351338"/>
          </a:xfrm>
        </p:spPr>
        <p:txBody>
          <a:bodyPr>
            <a:normAutofit/>
          </a:bodyPr>
          <a:lstStyle/>
          <a:p>
            <a:pPr marL="0" indent="0">
              <a:buNone/>
            </a:pPr>
            <a:r>
              <a:rPr lang="es-ES" sz="2000" dirty="0"/>
              <a:t>La figura de la “incapacidad moral permanente”, que permite al Congreso destituir a un presidente. Aunque la cláusula existe desde el siglo XIX, su vaguedad ha convertido esta herramienta en un arma de uso político.</a:t>
            </a:r>
            <a:endParaRPr lang="fr-FR" sz="2000" dirty="0"/>
          </a:p>
        </p:txBody>
      </p:sp>
      <p:pic>
        <p:nvPicPr>
          <p:cNvPr id="5" name="Image 4" descr="Une image contenant personne, Visage humain, sourire, habits&#10;&#10;Le contenu généré par l’IA peut être incorrect.">
            <a:extLst>
              <a:ext uri="{FF2B5EF4-FFF2-40B4-BE49-F238E27FC236}">
                <a16:creationId xmlns:a16="http://schemas.microsoft.com/office/drawing/2014/main" id="{BE01ADAA-47C1-C582-B83F-C0527A5DEB8A}"/>
              </a:ext>
            </a:extLst>
          </p:cNvPr>
          <p:cNvPicPr>
            <a:picLocks noChangeAspect="1"/>
          </p:cNvPicPr>
          <p:nvPr/>
        </p:nvPicPr>
        <p:blipFill>
          <a:blip r:embed="rId2"/>
          <a:stretch>
            <a:fillRect/>
          </a:stretch>
        </p:blipFill>
        <p:spPr>
          <a:xfrm>
            <a:off x="2598057" y="2194071"/>
            <a:ext cx="6778172" cy="4103316"/>
          </a:xfrm>
          <a:prstGeom prst="rect">
            <a:avLst/>
          </a:prstGeom>
        </p:spPr>
      </p:pic>
    </p:spTree>
    <p:extLst>
      <p:ext uri="{BB962C8B-B14F-4D97-AF65-F5344CB8AC3E}">
        <p14:creationId xmlns:p14="http://schemas.microsoft.com/office/powerpoint/2010/main" val="274825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sage humain, habits, personne, microphone&#10;&#10;Le contenu généré par l’IA peut être incorrect.">
            <a:extLst>
              <a:ext uri="{FF2B5EF4-FFF2-40B4-BE49-F238E27FC236}">
                <a16:creationId xmlns:a16="http://schemas.microsoft.com/office/drawing/2014/main" id="{44CC393F-8D2B-7CFD-123D-C02586BF0C35}"/>
              </a:ext>
            </a:extLst>
          </p:cNvPr>
          <p:cNvPicPr>
            <a:picLocks noChangeAspect="1"/>
          </p:cNvPicPr>
          <p:nvPr/>
        </p:nvPicPr>
        <p:blipFill>
          <a:blip r:embed="rId2"/>
          <a:stretch>
            <a:fillRect/>
          </a:stretch>
        </p:blipFill>
        <p:spPr>
          <a:xfrm>
            <a:off x="1097505" y="1299404"/>
            <a:ext cx="9747841" cy="4259191"/>
          </a:xfrm>
          <a:prstGeom prst="rect">
            <a:avLst/>
          </a:prstGeom>
        </p:spPr>
      </p:pic>
    </p:spTree>
    <p:extLst>
      <p:ext uri="{BB962C8B-B14F-4D97-AF65-F5344CB8AC3E}">
        <p14:creationId xmlns:p14="http://schemas.microsoft.com/office/powerpoint/2010/main" val="2348320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3B475E-E578-C9AC-00B3-48B06D92F49C}"/>
              </a:ext>
            </a:extLst>
          </p:cNvPr>
          <p:cNvSpPr>
            <a:spLocks noGrp="1"/>
          </p:cNvSpPr>
          <p:nvPr>
            <p:ph type="title"/>
          </p:nvPr>
        </p:nvSpPr>
        <p:spPr/>
        <p:txBody>
          <a:bodyPr>
            <a:noAutofit/>
          </a:bodyPr>
          <a:lstStyle/>
          <a:p>
            <a:r>
              <a:rPr lang="es-419" sz="2400" b="1" dirty="0"/>
              <a:t>14 de octubre</a:t>
            </a:r>
            <a:br>
              <a:rPr lang="fr-FR" sz="2400" dirty="0"/>
            </a:br>
            <a:r>
              <a:rPr lang="es-419" sz="2000" dirty="0"/>
              <a:t>El FMI sitúa a España como la mejor economía avanzada del mundo, con un crecimiento del 2,9 por ciento para 2025 y una previsión del 2 por ciento en 2026.</a:t>
            </a:r>
            <a:br>
              <a:rPr lang="fr-FR" sz="2000" dirty="0"/>
            </a:br>
            <a:endParaRPr lang="fr-FR" sz="2000" dirty="0"/>
          </a:p>
        </p:txBody>
      </p:sp>
      <p:sp>
        <p:nvSpPr>
          <p:cNvPr id="3" name="Espace réservé du contenu 2">
            <a:extLst>
              <a:ext uri="{FF2B5EF4-FFF2-40B4-BE49-F238E27FC236}">
                <a16:creationId xmlns:a16="http://schemas.microsoft.com/office/drawing/2014/main" id="{BDFC7774-FA7F-E020-BD47-149619641E8C}"/>
              </a:ext>
            </a:extLst>
          </p:cNvPr>
          <p:cNvSpPr>
            <a:spLocks noGrp="1"/>
          </p:cNvSpPr>
          <p:nvPr>
            <p:ph idx="1"/>
          </p:nvPr>
        </p:nvSpPr>
        <p:spPr>
          <a:xfrm>
            <a:off x="6095999" y="1825625"/>
            <a:ext cx="5958191" cy="4351338"/>
          </a:xfrm>
        </p:spPr>
        <p:txBody>
          <a:bodyPr>
            <a:normAutofit/>
          </a:bodyPr>
          <a:lstStyle/>
          <a:p>
            <a:pPr marL="0" indent="0">
              <a:buNone/>
            </a:pPr>
            <a:r>
              <a:rPr lang="fr-FR" sz="2000" b="1" dirty="0">
                <a:solidFill>
                  <a:srgbClr val="0070C0"/>
                </a:solidFill>
              </a:rPr>
              <a:t>Causas: </a:t>
            </a:r>
          </a:p>
          <a:p>
            <a:pPr marL="0" indent="0">
              <a:buNone/>
            </a:pPr>
            <a:r>
              <a:rPr lang="fr-FR" sz="2000" b="1" dirty="0">
                <a:solidFill>
                  <a:srgbClr val="0070C0"/>
                </a:solidFill>
              </a:rPr>
              <a:t>Auge </a:t>
            </a:r>
            <a:r>
              <a:rPr lang="fr-FR" sz="2000" b="1" dirty="0" err="1">
                <a:solidFill>
                  <a:srgbClr val="0070C0"/>
                </a:solidFill>
              </a:rPr>
              <a:t>del</a:t>
            </a:r>
            <a:r>
              <a:rPr lang="fr-FR" sz="2000" b="1" dirty="0">
                <a:solidFill>
                  <a:srgbClr val="0070C0"/>
                </a:solidFill>
              </a:rPr>
              <a:t> </a:t>
            </a:r>
            <a:r>
              <a:rPr lang="fr-FR" sz="2000" b="1" dirty="0" err="1">
                <a:solidFill>
                  <a:srgbClr val="0070C0"/>
                </a:solidFill>
              </a:rPr>
              <a:t>turismo</a:t>
            </a:r>
            <a:r>
              <a:rPr lang="fr-FR" sz="2000" b="1" dirty="0">
                <a:solidFill>
                  <a:srgbClr val="0070C0"/>
                </a:solidFill>
              </a:rPr>
              <a:t>, </a:t>
            </a:r>
            <a:r>
              <a:rPr lang="fr-FR" sz="2000" b="1" dirty="0" err="1">
                <a:solidFill>
                  <a:srgbClr val="0070C0"/>
                </a:solidFill>
              </a:rPr>
              <a:t>inmigración</a:t>
            </a:r>
            <a:r>
              <a:rPr lang="fr-FR" sz="2000" b="1" dirty="0">
                <a:solidFill>
                  <a:srgbClr val="0070C0"/>
                </a:solidFill>
              </a:rPr>
              <a:t>, </a:t>
            </a:r>
            <a:r>
              <a:rPr lang="fr-FR" sz="2000" b="1" dirty="0" err="1">
                <a:solidFill>
                  <a:srgbClr val="0070C0"/>
                </a:solidFill>
              </a:rPr>
              <a:t>aumento</a:t>
            </a:r>
            <a:r>
              <a:rPr lang="fr-FR" sz="2000" b="1" dirty="0">
                <a:solidFill>
                  <a:srgbClr val="0070C0"/>
                </a:solidFill>
              </a:rPr>
              <a:t> de la </a:t>
            </a:r>
            <a:r>
              <a:rPr lang="fr-FR" sz="2000" b="1" dirty="0" err="1">
                <a:solidFill>
                  <a:srgbClr val="0070C0"/>
                </a:solidFill>
              </a:rPr>
              <a:t>población</a:t>
            </a:r>
            <a:r>
              <a:rPr lang="fr-FR" sz="2000" b="1" dirty="0">
                <a:solidFill>
                  <a:srgbClr val="0070C0"/>
                </a:solidFill>
              </a:rPr>
              <a:t>, </a:t>
            </a:r>
            <a:r>
              <a:rPr lang="fr-FR" sz="2000" b="1" dirty="0" err="1">
                <a:solidFill>
                  <a:srgbClr val="0070C0"/>
                </a:solidFill>
              </a:rPr>
              <a:t>del</a:t>
            </a:r>
            <a:r>
              <a:rPr lang="fr-FR" sz="2000" b="1" dirty="0">
                <a:solidFill>
                  <a:srgbClr val="0070C0"/>
                </a:solidFill>
              </a:rPr>
              <a:t> </a:t>
            </a:r>
            <a:r>
              <a:rPr lang="fr-FR" sz="2000" b="1" dirty="0" err="1">
                <a:solidFill>
                  <a:srgbClr val="0070C0"/>
                </a:solidFill>
              </a:rPr>
              <a:t>consumo</a:t>
            </a:r>
            <a:r>
              <a:rPr lang="fr-FR" sz="2000" b="1" dirty="0">
                <a:solidFill>
                  <a:srgbClr val="0070C0"/>
                </a:solidFill>
              </a:rPr>
              <a:t> y </a:t>
            </a:r>
            <a:r>
              <a:rPr lang="fr-FR" sz="2000" b="1" dirty="0" err="1">
                <a:solidFill>
                  <a:srgbClr val="0070C0"/>
                </a:solidFill>
              </a:rPr>
              <a:t>del</a:t>
            </a:r>
            <a:r>
              <a:rPr lang="fr-FR" sz="2000" b="1" dirty="0">
                <a:solidFill>
                  <a:srgbClr val="0070C0"/>
                </a:solidFill>
              </a:rPr>
              <a:t> </a:t>
            </a:r>
            <a:r>
              <a:rPr lang="fr-FR" sz="2000" b="1" dirty="0" err="1">
                <a:solidFill>
                  <a:srgbClr val="0070C0"/>
                </a:solidFill>
              </a:rPr>
              <a:t>número</a:t>
            </a:r>
            <a:r>
              <a:rPr lang="fr-FR" sz="2000" b="1" dirty="0">
                <a:solidFill>
                  <a:srgbClr val="0070C0"/>
                </a:solidFill>
              </a:rPr>
              <a:t> de </a:t>
            </a:r>
            <a:r>
              <a:rPr lang="fr-FR" sz="2000" b="1" dirty="0" err="1">
                <a:solidFill>
                  <a:srgbClr val="0070C0"/>
                </a:solidFill>
              </a:rPr>
              <a:t>trabajadores</a:t>
            </a:r>
            <a:endParaRPr lang="fr-FR" sz="2000" b="1" dirty="0">
              <a:solidFill>
                <a:srgbClr val="0070C0"/>
              </a:solidFill>
            </a:endParaRPr>
          </a:p>
          <a:p>
            <a:pPr marL="0" indent="0">
              <a:buNone/>
            </a:pPr>
            <a:endParaRPr lang="fr-FR" sz="2000" b="1" dirty="0">
              <a:solidFill>
                <a:srgbClr val="0070C0"/>
              </a:solidFill>
            </a:endParaRPr>
          </a:p>
          <a:p>
            <a:pPr marL="0" indent="0">
              <a:buNone/>
            </a:pPr>
            <a:r>
              <a:rPr lang="fr-FR" sz="2000" b="1" dirty="0">
                <a:solidFill>
                  <a:srgbClr val="0070C0"/>
                </a:solidFill>
              </a:rPr>
              <a:t>Los </a:t>
            </a:r>
            <a:r>
              <a:rPr lang="fr-FR" sz="2000" b="1" dirty="0" err="1">
                <a:solidFill>
                  <a:srgbClr val="0070C0"/>
                </a:solidFill>
              </a:rPr>
              <a:t>límites</a:t>
            </a:r>
            <a:r>
              <a:rPr lang="fr-FR" sz="2000" b="1" dirty="0">
                <a:solidFill>
                  <a:srgbClr val="0070C0"/>
                </a:solidFill>
              </a:rPr>
              <a:t>:</a:t>
            </a:r>
          </a:p>
          <a:p>
            <a:pPr marL="0" indent="0">
              <a:buNone/>
            </a:pPr>
            <a:r>
              <a:rPr lang="fr-FR" sz="2000" b="1" dirty="0">
                <a:solidFill>
                  <a:srgbClr val="0070C0"/>
                </a:solidFill>
              </a:rPr>
              <a:t>No </a:t>
            </a:r>
            <a:r>
              <a:rPr lang="fr-FR" sz="2000" b="1" dirty="0" err="1">
                <a:solidFill>
                  <a:srgbClr val="0070C0"/>
                </a:solidFill>
              </a:rPr>
              <a:t>aumenta</a:t>
            </a:r>
            <a:r>
              <a:rPr lang="fr-FR" sz="2000" b="1" dirty="0">
                <a:solidFill>
                  <a:srgbClr val="0070C0"/>
                </a:solidFill>
              </a:rPr>
              <a:t> la </a:t>
            </a:r>
            <a:r>
              <a:rPr lang="fr-FR" sz="2000" b="1" dirty="0" err="1">
                <a:solidFill>
                  <a:srgbClr val="0070C0"/>
                </a:solidFill>
              </a:rPr>
              <a:t>riqueza</a:t>
            </a:r>
            <a:r>
              <a:rPr lang="fr-FR" sz="2000" b="1" dirty="0">
                <a:solidFill>
                  <a:srgbClr val="0070C0"/>
                </a:solidFill>
              </a:rPr>
              <a:t> per capita (</a:t>
            </a:r>
            <a:r>
              <a:rPr lang="fr-FR" sz="2000" b="1" dirty="0" err="1">
                <a:solidFill>
                  <a:srgbClr val="0070C0"/>
                </a:solidFill>
              </a:rPr>
              <a:t>Aumento</a:t>
            </a:r>
            <a:r>
              <a:rPr lang="fr-FR" sz="2000" b="1" dirty="0">
                <a:solidFill>
                  <a:srgbClr val="0070C0"/>
                </a:solidFill>
              </a:rPr>
              <a:t> de la </a:t>
            </a:r>
            <a:r>
              <a:rPr lang="fr-FR" sz="2000" b="1" dirty="0" err="1">
                <a:solidFill>
                  <a:srgbClr val="0070C0"/>
                </a:solidFill>
              </a:rPr>
              <a:t>población</a:t>
            </a:r>
            <a:r>
              <a:rPr lang="fr-FR" sz="2000" b="1" dirty="0">
                <a:solidFill>
                  <a:srgbClr val="0070C0"/>
                </a:solidFill>
              </a:rPr>
              <a:t> a 49M)</a:t>
            </a:r>
          </a:p>
          <a:p>
            <a:pPr marL="0" indent="0">
              <a:buNone/>
            </a:pPr>
            <a:r>
              <a:rPr lang="fr-FR" sz="2000" b="1" dirty="0">
                <a:solidFill>
                  <a:srgbClr val="0070C0"/>
                </a:solidFill>
              </a:rPr>
              <a:t>Crisis de la </a:t>
            </a:r>
            <a:r>
              <a:rPr lang="fr-FR" sz="2000" b="1" dirty="0" err="1">
                <a:solidFill>
                  <a:srgbClr val="0070C0"/>
                </a:solidFill>
              </a:rPr>
              <a:t>vivienda</a:t>
            </a:r>
            <a:endParaRPr lang="fr-FR" sz="2000" b="1" dirty="0">
              <a:solidFill>
                <a:srgbClr val="0070C0"/>
              </a:solidFill>
            </a:endParaRPr>
          </a:p>
        </p:txBody>
      </p:sp>
      <p:pic>
        <p:nvPicPr>
          <p:cNvPr id="5" name="Image 4" descr="Une image contenant texte, capture d’écran, nombre, logiciel">
            <a:extLst>
              <a:ext uri="{FF2B5EF4-FFF2-40B4-BE49-F238E27FC236}">
                <a16:creationId xmlns:a16="http://schemas.microsoft.com/office/drawing/2014/main" id="{B080A7D9-A701-2586-913D-8D1ACFD021DB}"/>
              </a:ext>
            </a:extLst>
          </p:cNvPr>
          <p:cNvPicPr>
            <a:picLocks noChangeAspect="1"/>
          </p:cNvPicPr>
          <p:nvPr/>
        </p:nvPicPr>
        <p:blipFill>
          <a:blip r:embed="rId2"/>
          <a:stretch>
            <a:fillRect/>
          </a:stretch>
        </p:blipFill>
        <p:spPr>
          <a:xfrm>
            <a:off x="622570" y="1440316"/>
            <a:ext cx="5075812" cy="5121956"/>
          </a:xfrm>
          <a:prstGeom prst="rect">
            <a:avLst/>
          </a:prstGeom>
        </p:spPr>
      </p:pic>
    </p:spTree>
    <p:extLst>
      <p:ext uri="{BB962C8B-B14F-4D97-AF65-F5344CB8AC3E}">
        <p14:creationId xmlns:p14="http://schemas.microsoft.com/office/powerpoint/2010/main" val="1702737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4D7CD0-C466-FF72-6DE8-44507A5EC616}"/>
              </a:ext>
            </a:extLst>
          </p:cNvPr>
          <p:cNvPicPr>
            <a:picLocks noChangeAspect="1"/>
          </p:cNvPicPr>
          <p:nvPr/>
        </p:nvPicPr>
        <p:blipFill>
          <a:blip r:embed="rId2"/>
          <a:stretch>
            <a:fillRect/>
          </a:stretch>
        </p:blipFill>
        <p:spPr>
          <a:xfrm>
            <a:off x="2312894" y="0"/>
            <a:ext cx="7049060" cy="6225605"/>
          </a:xfrm>
          <a:prstGeom prst="rect">
            <a:avLst/>
          </a:prstGeom>
        </p:spPr>
      </p:pic>
    </p:spTree>
    <p:extLst>
      <p:ext uri="{BB962C8B-B14F-4D97-AF65-F5344CB8AC3E}">
        <p14:creationId xmlns:p14="http://schemas.microsoft.com/office/powerpoint/2010/main" val="2630868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sage humain, habits, personne, homme&#10;&#10;Le contenu généré par l’IA peut être incorrect.">
            <a:extLst>
              <a:ext uri="{FF2B5EF4-FFF2-40B4-BE49-F238E27FC236}">
                <a16:creationId xmlns:a16="http://schemas.microsoft.com/office/drawing/2014/main" id="{6F7F20BD-28D5-6556-1F89-48C3E2883B77}"/>
              </a:ext>
            </a:extLst>
          </p:cNvPr>
          <p:cNvPicPr>
            <a:picLocks noChangeAspect="1"/>
          </p:cNvPicPr>
          <p:nvPr/>
        </p:nvPicPr>
        <p:blipFill>
          <a:blip r:embed="rId2"/>
          <a:stretch>
            <a:fillRect/>
          </a:stretch>
        </p:blipFill>
        <p:spPr>
          <a:xfrm>
            <a:off x="951233" y="539897"/>
            <a:ext cx="10289533" cy="5778206"/>
          </a:xfrm>
          <a:prstGeom prst="rect">
            <a:avLst/>
          </a:prstGeom>
        </p:spPr>
      </p:pic>
    </p:spTree>
    <p:extLst>
      <p:ext uri="{BB962C8B-B14F-4D97-AF65-F5344CB8AC3E}">
        <p14:creationId xmlns:p14="http://schemas.microsoft.com/office/powerpoint/2010/main" val="425944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1FC11-2A1E-E05E-6EAA-1E9E52EF0A6D}"/>
              </a:ext>
            </a:extLst>
          </p:cNvPr>
          <p:cNvSpPr>
            <a:spLocks noGrp="1"/>
          </p:cNvSpPr>
          <p:nvPr>
            <p:ph type="title"/>
          </p:nvPr>
        </p:nvSpPr>
        <p:spPr>
          <a:xfrm>
            <a:off x="488195" y="143106"/>
            <a:ext cx="10515600" cy="1833326"/>
          </a:xfrm>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19 de octubre </a:t>
            </a:r>
            <a:br>
              <a:rPr lang="es-419" sz="2400" b="1" dirty="0">
                <a:latin typeface="Calibri" panose="020F0502020204030204" pitchFamily="34" charset="0"/>
                <a:ea typeface="Calibri" panose="020F0502020204030204" pitchFamily="34" charset="0"/>
                <a:cs typeface="Times New Roman" panose="02020603050405020304" pitchFamily="18" charset="0"/>
              </a:rPr>
            </a:br>
            <a:br>
              <a:rPr lang="es-419" sz="2400" b="1" dirty="0">
                <a:latin typeface="Calibri" panose="020F0502020204030204" pitchFamily="34" charset="0"/>
                <a:ea typeface="Calibri" panose="020F0502020204030204" pitchFamily="34" charset="0"/>
                <a:cs typeface="Times New Roman" panose="02020603050405020304" pitchFamily="18" charset="0"/>
              </a:rPr>
            </a:br>
            <a:r>
              <a:rPr lang="es-419" sz="2000" dirty="0">
                <a:latin typeface="Calibri" panose="020F0502020204030204" pitchFamily="34" charset="0"/>
                <a:ea typeface="Calibri" panose="020F0502020204030204" pitchFamily="34" charset="0"/>
                <a:cs typeface="Times New Roman" panose="02020603050405020304" pitchFamily="18" charset="0"/>
              </a:rPr>
              <a:t>Victoria electoral de Rodrigo Paz en Bolivia, el MAS sale del poder después de 20 años (Causas : crisis económica, falta de dólares, falta de combustibles, desunión del MAS )</a:t>
            </a:r>
            <a:br>
              <a:rPr lang="fr-FR" sz="2000" dirty="0">
                <a:latin typeface="Calibri" panose="020F0502020204030204" pitchFamily="34" charset="0"/>
                <a:ea typeface="Calibri" panose="020F0502020204030204" pitchFamily="34" charset="0"/>
                <a:cs typeface="Times New Roman" panose="02020603050405020304" pitchFamily="18" charset="0"/>
              </a:rPr>
            </a:br>
            <a:endParaRPr lang="fr-FR" sz="2000" dirty="0"/>
          </a:p>
        </p:txBody>
      </p:sp>
      <p:pic>
        <p:nvPicPr>
          <p:cNvPr id="7" name="Image 6" descr="Une image contenant personne, habits, Visage humain, homme&#10;&#10;Le contenu généré par l’IA peut être incorrect.">
            <a:extLst>
              <a:ext uri="{FF2B5EF4-FFF2-40B4-BE49-F238E27FC236}">
                <a16:creationId xmlns:a16="http://schemas.microsoft.com/office/drawing/2014/main" id="{06B6379B-3674-0E69-D7DD-BCEF992C579C}"/>
              </a:ext>
            </a:extLst>
          </p:cNvPr>
          <p:cNvPicPr>
            <a:picLocks noChangeAspect="1"/>
          </p:cNvPicPr>
          <p:nvPr/>
        </p:nvPicPr>
        <p:blipFill>
          <a:blip r:embed="rId2"/>
          <a:stretch>
            <a:fillRect/>
          </a:stretch>
        </p:blipFill>
        <p:spPr>
          <a:xfrm>
            <a:off x="229548" y="1783706"/>
            <a:ext cx="5758875" cy="3667960"/>
          </a:xfrm>
          <a:prstGeom prst="rect">
            <a:avLst/>
          </a:prstGeom>
        </p:spPr>
      </p:pic>
      <p:pic>
        <p:nvPicPr>
          <p:cNvPr id="9" name="Image 8" descr="Une image contenant Visage humain, habits, personne, plein air&#10;&#10;Le contenu généré par l’IA peut être incorrect.">
            <a:extLst>
              <a:ext uri="{FF2B5EF4-FFF2-40B4-BE49-F238E27FC236}">
                <a16:creationId xmlns:a16="http://schemas.microsoft.com/office/drawing/2014/main" id="{48757305-38B1-8FC6-0345-DCDBE3BE4EDE}"/>
              </a:ext>
            </a:extLst>
          </p:cNvPr>
          <p:cNvPicPr>
            <a:picLocks noChangeAspect="1"/>
          </p:cNvPicPr>
          <p:nvPr/>
        </p:nvPicPr>
        <p:blipFill>
          <a:blip r:embed="rId3"/>
          <a:stretch>
            <a:fillRect/>
          </a:stretch>
        </p:blipFill>
        <p:spPr>
          <a:xfrm>
            <a:off x="6247070" y="1783706"/>
            <a:ext cx="6057900" cy="3400425"/>
          </a:xfrm>
          <a:prstGeom prst="rect">
            <a:avLst/>
          </a:prstGeom>
        </p:spPr>
      </p:pic>
    </p:spTree>
    <p:extLst>
      <p:ext uri="{BB962C8B-B14F-4D97-AF65-F5344CB8AC3E}">
        <p14:creationId xmlns:p14="http://schemas.microsoft.com/office/powerpoint/2010/main" val="2261736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ciel, bâtiment, maison&#10;&#10;Le contenu généré par l’IA peut être incorrect.">
            <a:extLst>
              <a:ext uri="{FF2B5EF4-FFF2-40B4-BE49-F238E27FC236}">
                <a16:creationId xmlns:a16="http://schemas.microsoft.com/office/drawing/2014/main" id="{0615B9B4-990A-4873-5B34-248764EAAD98}"/>
              </a:ext>
            </a:extLst>
          </p:cNvPr>
          <p:cNvPicPr>
            <a:picLocks noChangeAspect="1"/>
          </p:cNvPicPr>
          <p:nvPr/>
        </p:nvPicPr>
        <p:blipFill>
          <a:blip r:embed="rId2"/>
          <a:stretch>
            <a:fillRect/>
          </a:stretch>
        </p:blipFill>
        <p:spPr>
          <a:xfrm>
            <a:off x="139430" y="88063"/>
            <a:ext cx="5956570" cy="3358016"/>
          </a:xfrm>
          <a:prstGeom prst="rect">
            <a:avLst/>
          </a:prstGeom>
        </p:spPr>
      </p:pic>
      <p:pic>
        <p:nvPicPr>
          <p:cNvPr id="7" name="Image 6" descr="Une image contenant plein air, arbre, eau, maison">
            <a:extLst>
              <a:ext uri="{FF2B5EF4-FFF2-40B4-BE49-F238E27FC236}">
                <a16:creationId xmlns:a16="http://schemas.microsoft.com/office/drawing/2014/main" id="{F81EA680-99F9-BE62-F35F-A9D1C1DB77B7}"/>
              </a:ext>
            </a:extLst>
          </p:cNvPr>
          <p:cNvPicPr>
            <a:picLocks noChangeAspect="1"/>
          </p:cNvPicPr>
          <p:nvPr/>
        </p:nvPicPr>
        <p:blipFill>
          <a:blip r:embed="rId3"/>
          <a:stretch>
            <a:fillRect/>
          </a:stretch>
        </p:blipFill>
        <p:spPr>
          <a:xfrm>
            <a:off x="5252936" y="2890578"/>
            <a:ext cx="6491591" cy="3879359"/>
          </a:xfrm>
          <a:prstGeom prst="rect">
            <a:avLst/>
          </a:prstGeom>
        </p:spPr>
      </p:pic>
    </p:spTree>
    <p:extLst>
      <p:ext uri="{BB962C8B-B14F-4D97-AF65-F5344CB8AC3E}">
        <p14:creationId xmlns:p14="http://schemas.microsoft.com/office/powerpoint/2010/main" val="673566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9C299-86E1-B761-F0BF-08104E97DAE6}"/>
              </a:ext>
            </a:extLst>
          </p:cNvPr>
          <p:cNvSpPr>
            <a:spLocks noGrp="1"/>
          </p:cNvSpPr>
          <p:nvPr>
            <p:ph type="title"/>
          </p:nvPr>
        </p:nvSpPr>
        <p:spPr>
          <a:xfrm>
            <a:off x="838200" y="365125"/>
            <a:ext cx="10515600" cy="3681581"/>
          </a:xfrm>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21 de octubre</a:t>
            </a:r>
            <a:br>
              <a:rPr lang="es-419" sz="2400" b="1" dirty="0">
                <a:latin typeface="Calibri" panose="020F0502020204030204" pitchFamily="34" charset="0"/>
                <a:ea typeface="Calibri" panose="020F0502020204030204" pitchFamily="34" charset="0"/>
                <a:cs typeface="Times New Roman" panose="02020603050405020304" pitchFamily="18" charset="0"/>
              </a:rPr>
            </a:br>
            <a:r>
              <a:rPr lang="es-419" sz="2400" b="1" dirty="0">
                <a:latin typeface="Calibri" panose="020F0502020204030204" pitchFamily="34" charset="0"/>
                <a:ea typeface="Calibri" panose="020F0502020204030204" pitchFamily="34" charset="0"/>
                <a:cs typeface="Times New Roman" panose="02020603050405020304" pitchFamily="18" charset="0"/>
              </a:rPr>
              <a:t> </a:t>
            </a:r>
            <a:br>
              <a:rPr lang="es-419" sz="2400" dirty="0">
                <a:latin typeface="Calibri" panose="020F0502020204030204" pitchFamily="34" charset="0"/>
                <a:ea typeface="Calibri" panose="020F0502020204030204" pitchFamily="34" charset="0"/>
                <a:cs typeface="Times New Roman" panose="02020603050405020304" pitchFamily="18" charset="0"/>
              </a:rPr>
            </a:br>
            <a:r>
              <a:rPr lang="es-419" sz="2000" dirty="0">
                <a:latin typeface="Calibri" panose="020F0502020204030204" pitchFamily="34" charset="0"/>
                <a:ea typeface="Calibri" panose="020F0502020204030204" pitchFamily="34" charset="0"/>
                <a:cs typeface="Times New Roman" panose="02020603050405020304" pitchFamily="18" charset="0"/>
              </a:rPr>
              <a:t>Catastrófico: así fue el paso del huracán Melissa por el Caribe</a:t>
            </a:r>
            <a:br>
              <a:rPr lang="es-419" sz="2000" dirty="0">
                <a:latin typeface="Calibri" panose="020F0502020204030204" pitchFamily="34" charset="0"/>
                <a:ea typeface="Calibri" panose="020F0502020204030204" pitchFamily="34" charset="0"/>
                <a:cs typeface="Times New Roman" panose="02020603050405020304" pitchFamily="18" charset="0"/>
              </a:rPr>
            </a:br>
            <a:br>
              <a:rPr lang="es-419" sz="2000" dirty="0">
                <a:latin typeface="Calibri" panose="020F0502020204030204" pitchFamily="34" charset="0"/>
                <a:ea typeface="Calibri" panose="020F0502020204030204" pitchFamily="34" charset="0"/>
                <a:cs typeface="Times New Roman" panose="02020603050405020304" pitchFamily="18" charset="0"/>
              </a:rPr>
            </a:br>
            <a:r>
              <a:rPr lang="es-ES" sz="2000" dirty="0"/>
              <a:t>Melissa golpea Jamaica como huracán de categoría 5 con vientos de 295 km/h y la amenaza de daños catastróficos</a:t>
            </a:r>
            <a:br>
              <a:rPr lang="es-ES" dirty="0"/>
            </a:b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5" name="Image 4" descr="Une image contenant texte, Terre, carte, Espace lointain&#10;&#10;Le contenu généré par l’IA peut être incorrect.">
            <a:extLst>
              <a:ext uri="{FF2B5EF4-FFF2-40B4-BE49-F238E27FC236}">
                <a16:creationId xmlns:a16="http://schemas.microsoft.com/office/drawing/2014/main" id="{D28D13D3-7213-65F7-D483-9437CF43B2BD}"/>
              </a:ext>
            </a:extLst>
          </p:cNvPr>
          <p:cNvPicPr>
            <a:picLocks noChangeAspect="1"/>
          </p:cNvPicPr>
          <p:nvPr/>
        </p:nvPicPr>
        <p:blipFill>
          <a:blip r:embed="rId2"/>
          <a:stretch>
            <a:fillRect/>
          </a:stretch>
        </p:blipFill>
        <p:spPr>
          <a:xfrm>
            <a:off x="2937753" y="2487013"/>
            <a:ext cx="6206247" cy="4056736"/>
          </a:xfrm>
          <a:prstGeom prst="rect">
            <a:avLst/>
          </a:prstGeom>
        </p:spPr>
      </p:pic>
    </p:spTree>
    <p:extLst>
      <p:ext uri="{BB962C8B-B14F-4D97-AF65-F5344CB8AC3E}">
        <p14:creationId xmlns:p14="http://schemas.microsoft.com/office/powerpoint/2010/main" val="1749242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sage humain, personne, habits, sourire">
            <a:extLst>
              <a:ext uri="{FF2B5EF4-FFF2-40B4-BE49-F238E27FC236}">
                <a16:creationId xmlns:a16="http://schemas.microsoft.com/office/drawing/2014/main" id="{531829CE-F1E7-62C4-DA1B-497C083707A8}"/>
              </a:ext>
            </a:extLst>
          </p:cNvPr>
          <p:cNvPicPr>
            <a:picLocks noChangeAspect="1"/>
          </p:cNvPicPr>
          <p:nvPr/>
        </p:nvPicPr>
        <p:blipFill>
          <a:blip r:embed="rId2"/>
          <a:stretch>
            <a:fillRect/>
          </a:stretch>
        </p:blipFill>
        <p:spPr>
          <a:xfrm>
            <a:off x="1221158" y="752475"/>
            <a:ext cx="9515475" cy="5353050"/>
          </a:xfrm>
          <a:prstGeom prst="rect">
            <a:avLst/>
          </a:prstGeom>
        </p:spPr>
      </p:pic>
    </p:spTree>
    <p:extLst>
      <p:ext uri="{BB962C8B-B14F-4D97-AF65-F5344CB8AC3E}">
        <p14:creationId xmlns:p14="http://schemas.microsoft.com/office/powerpoint/2010/main" val="1579941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F597E3-2F9D-32D2-8DD0-A8E7D439DFE0}"/>
              </a:ext>
            </a:extLst>
          </p:cNvPr>
          <p:cNvSpPr>
            <a:spLocks noGrp="1"/>
          </p:cNvSpPr>
          <p:nvPr>
            <p:ph type="title"/>
          </p:nvPr>
        </p:nvSpPr>
        <p:spPr>
          <a:xfrm>
            <a:off x="127000" y="0"/>
            <a:ext cx="10515600" cy="1325563"/>
          </a:xfrm>
        </p:spPr>
        <p:txBody>
          <a:bodyPr>
            <a:no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26 de octubre </a:t>
            </a:r>
            <a:r>
              <a:rPr lang="es-419" sz="2400" dirty="0">
                <a:latin typeface="Calibri" panose="020F0502020204030204" pitchFamily="34" charset="0"/>
                <a:ea typeface="Calibri" panose="020F0502020204030204" pitchFamily="34" charset="0"/>
                <a:cs typeface="Times New Roman" panose="02020603050405020304" pitchFamily="18" charset="0"/>
              </a:rPr>
              <a:t>Victoria electoral de Milei en las elecciones parlamentarias</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pic>
        <p:nvPicPr>
          <p:cNvPr id="5" name="Image 4" descr="Une image contenant texte, capture d’écran, diagramme, Caractère coloré">
            <a:extLst>
              <a:ext uri="{FF2B5EF4-FFF2-40B4-BE49-F238E27FC236}">
                <a16:creationId xmlns:a16="http://schemas.microsoft.com/office/drawing/2014/main" id="{FFE44460-49B0-77CA-FDFB-75AEE7559E25}"/>
              </a:ext>
            </a:extLst>
          </p:cNvPr>
          <p:cNvPicPr>
            <a:picLocks noChangeAspect="1"/>
          </p:cNvPicPr>
          <p:nvPr/>
        </p:nvPicPr>
        <p:blipFill>
          <a:blip r:embed="rId2"/>
          <a:stretch>
            <a:fillRect/>
          </a:stretch>
        </p:blipFill>
        <p:spPr>
          <a:xfrm>
            <a:off x="860251" y="1155132"/>
            <a:ext cx="5235749" cy="5279686"/>
          </a:xfrm>
          <a:prstGeom prst="rect">
            <a:avLst/>
          </a:prstGeom>
        </p:spPr>
      </p:pic>
      <p:sp>
        <p:nvSpPr>
          <p:cNvPr id="6" name="ZoneTexte 5">
            <a:extLst>
              <a:ext uri="{FF2B5EF4-FFF2-40B4-BE49-F238E27FC236}">
                <a16:creationId xmlns:a16="http://schemas.microsoft.com/office/drawing/2014/main" id="{DEFFCA7C-A0D3-C6BF-D3E8-E9A6959C3FAE}"/>
              </a:ext>
            </a:extLst>
          </p:cNvPr>
          <p:cNvSpPr txBox="1"/>
          <p:nvPr/>
        </p:nvSpPr>
        <p:spPr>
          <a:xfrm>
            <a:off x="6458857" y="662781"/>
            <a:ext cx="5606143" cy="5601533"/>
          </a:xfrm>
          <a:prstGeom prst="rect">
            <a:avLst/>
          </a:prstGeom>
          <a:noFill/>
        </p:spPr>
        <p:txBody>
          <a:bodyPr wrap="square" rtlCol="0">
            <a:spAutoFit/>
          </a:bodyPr>
          <a:lstStyle/>
          <a:p>
            <a:r>
              <a:rPr lang="fr-FR" sz="2000" b="1" dirty="0">
                <a:solidFill>
                  <a:srgbClr val="0070C0"/>
                </a:solidFill>
              </a:rPr>
              <a:t>Causas :</a:t>
            </a:r>
          </a:p>
          <a:p>
            <a:r>
              <a:rPr lang="es-ES" sz="2000" b="1" dirty="0">
                <a:solidFill>
                  <a:srgbClr val="0070C0"/>
                </a:solidFill>
              </a:rPr>
              <a:t>La baja de la inflación, factor clave</a:t>
            </a:r>
          </a:p>
          <a:p>
            <a:r>
              <a:rPr lang="es-ES" sz="2000" b="1" dirty="0">
                <a:solidFill>
                  <a:srgbClr val="0070C0"/>
                </a:solidFill>
              </a:rPr>
              <a:t>El miedo al regreso del peronismo + ¿Trump?</a:t>
            </a:r>
          </a:p>
          <a:p>
            <a:endParaRPr lang="es-ES" sz="2000" b="1" dirty="0"/>
          </a:p>
          <a:p>
            <a:r>
              <a:rPr lang="es-ES" sz="2000" dirty="0"/>
              <a:t>Su voto no estuvo condicionado por los casos de supuesta corrupción que han salpicado en los últimos meses al gobierno de Milei, la pérdida de trabajo y el creciente endeudamiento para hacer frente a los gastos corrientes + escándalo criptomoneda LIBRA.</a:t>
            </a:r>
          </a:p>
          <a:p>
            <a:endParaRPr lang="es-ES" sz="2000" b="1" dirty="0"/>
          </a:p>
          <a:p>
            <a:r>
              <a:rPr lang="es-ES" sz="2000" dirty="0"/>
              <a:t>Los analistas coincidieron en que el triunfo de Milei también se debió a la incapacidad del peronismo para hacer una autocrítica sobre los errores políticos y económicos cometidos en sus últimas gestiones y a que no presentó propuestas que atrajeran a un electorado molesto por el ajuste económico.</a:t>
            </a:r>
            <a:endParaRPr lang="es-ES" sz="2000" b="1" dirty="0"/>
          </a:p>
          <a:p>
            <a:endParaRPr lang="fr-FR" dirty="0"/>
          </a:p>
        </p:txBody>
      </p:sp>
    </p:spTree>
    <p:extLst>
      <p:ext uri="{BB962C8B-B14F-4D97-AF65-F5344CB8AC3E}">
        <p14:creationId xmlns:p14="http://schemas.microsoft.com/office/powerpoint/2010/main" val="1334687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2B90515C-BAA6-5F0E-84A5-5B50EEA252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8444" y="2985666"/>
            <a:ext cx="5833556" cy="3719677"/>
          </a:xfrm>
        </p:spPr>
      </p:pic>
      <p:pic>
        <p:nvPicPr>
          <p:cNvPr id="7" name="Image 6" descr="Une image contenant personne, habits, plein air, texte">
            <a:extLst>
              <a:ext uri="{FF2B5EF4-FFF2-40B4-BE49-F238E27FC236}">
                <a16:creationId xmlns:a16="http://schemas.microsoft.com/office/drawing/2014/main" id="{90CCC173-F134-D2CF-8717-18F6FCC3CE25}"/>
              </a:ext>
            </a:extLst>
          </p:cNvPr>
          <p:cNvPicPr>
            <a:picLocks noChangeAspect="1"/>
          </p:cNvPicPr>
          <p:nvPr/>
        </p:nvPicPr>
        <p:blipFill>
          <a:blip r:embed="rId3"/>
          <a:stretch>
            <a:fillRect/>
          </a:stretch>
        </p:blipFill>
        <p:spPr>
          <a:xfrm>
            <a:off x="262444" y="2900987"/>
            <a:ext cx="5833556" cy="3889037"/>
          </a:xfrm>
          <a:prstGeom prst="rect">
            <a:avLst/>
          </a:prstGeom>
        </p:spPr>
      </p:pic>
      <p:pic>
        <p:nvPicPr>
          <p:cNvPr id="9" name="Image 8" descr="Une image contenant plein air, pollution, ciel, Catastrophe naturelle">
            <a:extLst>
              <a:ext uri="{FF2B5EF4-FFF2-40B4-BE49-F238E27FC236}">
                <a16:creationId xmlns:a16="http://schemas.microsoft.com/office/drawing/2014/main" id="{41B8F9A6-B916-5732-EE7C-4B3D2216490C}"/>
              </a:ext>
            </a:extLst>
          </p:cNvPr>
          <p:cNvPicPr>
            <a:picLocks noChangeAspect="1"/>
          </p:cNvPicPr>
          <p:nvPr/>
        </p:nvPicPr>
        <p:blipFill>
          <a:blip r:embed="rId4"/>
          <a:stretch>
            <a:fillRect/>
          </a:stretch>
        </p:blipFill>
        <p:spPr>
          <a:xfrm>
            <a:off x="3179222" y="0"/>
            <a:ext cx="4914024" cy="2804468"/>
          </a:xfrm>
          <a:prstGeom prst="rect">
            <a:avLst/>
          </a:prstGeom>
        </p:spPr>
      </p:pic>
    </p:spTree>
    <p:extLst>
      <p:ext uri="{BB962C8B-B14F-4D97-AF65-F5344CB8AC3E}">
        <p14:creationId xmlns:p14="http://schemas.microsoft.com/office/powerpoint/2010/main" val="1638083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841CB-6067-8F76-BDA8-FE4EC143FE80}"/>
              </a:ext>
            </a:extLst>
          </p:cNvPr>
          <p:cNvSpPr>
            <a:spLocks noGrp="1"/>
          </p:cNvSpPr>
          <p:nvPr>
            <p:ph type="title"/>
          </p:nvPr>
        </p:nvSpPr>
        <p:spPr>
          <a:xfrm>
            <a:off x="370114" y="-333829"/>
            <a:ext cx="11451771" cy="6037943"/>
          </a:xfrm>
        </p:spPr>
        <p:txBody>
          <a:bodyPr>
            <a:no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28 de octubre </a:t>
            </a:r>
            <a:r>
              <a:rPr lang="es-419" sz="2400" dirty="0">
                <a:latin typeface="Calibri" panose="020F0502020204030204" pitchFamily="34" charset="0"/>
                <a:ea typeface="Calibri" panose="020F0502020204030204" pitchFamily="34" charset="0"/>
                <a:cs typeface="Times New Roman" panose="02020603050405020304" pitchFamily="18" charset="0"/>
              </a:rPr>
              <a:t>Redada policial ultraviolenta en Rio de Janeiro contra el Comando </a:t>
            </a:r>
            <a:r>
              <a:rPr lang="es-419" sz="2400" dirty="0" err="1">
                <a:latin typeface="Calibri" panose="020F0502020204030204" pitchFamily="34" charset="0"/>
                <a:ea typeface="Calibri" panose="020F0502020204030204" pitchFamily="34" charset="0"/>
                <a:cs typeface="Times New Roman" panose="02020603050405020304" pitchFamily="18" charset="0"/>
              </a:rPr>
              <a:t>Vermelho</a:t>
            </a:r>
            <a:r>
              <a:rPr lang="es-419" sz="2400" dirty="0">
                <a:latin typeface="Calibri" panose="020F0502020204030204" pitchFamily="34" charset="0"/>
                <a:ea typeface="Calibri" panose="020F0502020204030204" pitchFamily="34" charset="0"/>
                <a:cs typeface="Times New Roman" panose="02020603050405020304" pitchFamily="18" charset="0"/>
              </a:rPr>
              <a:t>, el gobernador es un pro </a:t>
            </a:r>
            <a:r>
              <a:rPr lang="es-419" sz="2400" dirty="0" err="1">
                <a:latin typeface="Calibri" panose="020F0502020204030204" pitchFamily="34" charset="0"/>
                <a:ea typeface="Calibri" panose="020F0502020204030204" pitchFamily="34" charset="0"/>
                <a:cs typeface="Times New Roman" panose="02020603050405020304" pitchFamily="18" charset="0"/>
              </a:rPr>
              <a:t>bolsonarista</a:t>
            </a:r>
            <a:r>
              <a:rPr lang="es-419" sz="2400" dirty="0">
                <a:latin typeface="Calibri" panose="020F0502020204030204" pitchFamily="34" charset="0"/>
                <a:ea typeface="Calibri" panose="020F0502020204030204" pitchFamily="34" charset="0"/>
                <a:cs typeface="Times New Roman" panose="02020603050405020304" pitchFamily="18" charset="0"/>
              </a:rPr>
              <a:t> (mano dura), más de 120 muertos</a:t>
            </a:r>
            <a:br>
              <a:rPr lang="es-419" sz="2400" dirty="0">
                <a:latin typeface="Calibri" panose="020F0502020204030204" pitchFamily="34" charset="0"/>
                <a:ea typeface="Calibri" panose="020F0502020204030204" pitchFamily="34" charset="0"/>
                <a:cs typeface="Times New Roman" panose="02020603050405020304" pitchFamily="18" charset="0"/>
              </a:rPr>
            </a:br>
            <a:br>
              <a:rPr lang="es-419" sz="2400" dirty="0">
                <a:latin typeface="Calibri" panose="020F0502020204030204" pitchFamily="34" charset="0"/>
                <a:ea typeface="Calibri" panose="020F0502020204030204" pitchFamily="34" charset="0"/>
                <a:cs typeface="Times New Roman" panose="02020603050405020304" pitchFamily="18" charset="0"/>
              </a:rPr>
            </a:br>
            <a:r>
              <a:rPr lang="es-ES" sz="2000" dirty="0"/>
              <a:t>Estas organizaciones criminales han ido más allá de la venta de drogas y ahora monopolizan el suministro de gas, televisión por cable, internet y transporte.</a:t>
            </a:r>
            <a:br>
              <a:rPr lang="es-ES" sz="2000" dirty="0"/>
            </a:br>
            <a:br>
              <a:rPr lang="es-ES" sz="2000" dirty="0"/>
            </a:br>
            <a:r>
              <a:rPr lang="es-ES" sz="2000" dirty="0"/>
              <a:t>La política de incursión armada en favelas y periferias sólo empeoró las cosas. Y las detenciones masivas sólo aumentan la influencia de las facciones, porque controlan las cárceles. Pero las operaciones con muchos muertos y presos suelen traer réditos electorales, ante una población mal informada que acaba creyendo en una estrategia ineficiente y cruel.</a:t>
            </a:r>
            <a:br>
              <a:rPr lang="es-ES" sz="2000" dirty="0"/>
            </a:br>
            <a:br>
              <a:rPr lang="es-ES" sz="2000" dirty="0"/>
            </a:br>
            <a:r>
              <a:rPr lang="es-ES" sz="2000" dirty="0"/>
              <a:t>Además del horror practicado contra familias pobres y mayoritariamente negras, es irracional pensar que matando jóvenes ligados al crimen se acaba con el crimen, cuando hay una oferta de mano de obra inagotable para el trabajo delictivo. Se necesita un combate más calificado e inteligente a los grupos criminales, por ejemplo, atacando sus bases financieras o desmantelando sus fábricas de armamento.</a:t>
            </a:r>
            <a:br>
              <a:rPr lang="es-ES" sz="2000" dirty="0"/>
            </a:br>
            <a:r>
              <a:rPr lang="es-ES" sz="2000" dirty="0"/>
              <a:t>(AFP la experta brasileña en crimen organizado Carolina Grillo.)</a:t>
            </a:r>
            <a:br>
              <a:rPr lang="fr-FR" sz="2000" dirty="0">
                <a:latin typeface="Calibri" panose="020F0502020204030204" pitchFamily="34" charset="0"/>
                <a:ea typeface="Calibri" panose="020F0502020204030204" pitchFamily="34" charset="0"/>
                <a:cs typeface="Times New Roman" panose="02020603050405020304" pitchFamily="18" charset="0"/>
              </a:rPr>
            </a:br>
            <a:endParaRPr lang="fr-FR" sz="2000" dirty="0"/>
          </a:p>
        </p:txBody>
      </p:sp>
    </p:spTree>
    <p:extLst>
      <p:ext uri="{BB962C8B-B14F-4D97-AF65-F5344CB8AC3E}">
        <p14:creationId xmlns:p14="http://schemas.microsoft.com/office/powerpoint/2010/main" val="301193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12A21-40E9-2D3A-0C8A-F1BBA4655895}"/>
              </a:ext>
            </a:extLst>
          </p:cNvPr>
          <p:cNvSpPr>
            <a:spLocks noGrp="1"/>
          </p:cNvSpPr>
          <p:nvPr>
            <p:ph type="title"/>
          </p:nvPr>
        </p:nvSpPr>
        <p:spPr>
          <a:xfrm>
            <a:off x="301171" y="108176"/>
            <a:ext cx="10515600" cy="1325563"/>
          </a:xfrm>
        </p:spPr>
        <p:txBody>
          <a:bodyPr>
            <a:normAutofit/>
          </a:bodyPr>
          <a:lstStyle/>
          <a:p>
            <a:r>
              <a:rPr lang="fr-FR" sz="2400" b="1" dirty="0"/>
              <a:t>30 de </a:t>
            </a:r>
            <a:r>
              <a:rPr lang="fr-FR" sz="2400" b="1" dirty="0" err="1"/>
              <a:t>enero</a:t>
            </a:r>
            <a:r>
              <a:rPr lang="fr-FR" sz="2400" b="1" dirty="0"/>
              <a:t> de 2025, Nicaragua</a:t>
            </a:r>
          </a:p>
        </p:txBody>
      </p:sp>
      <p:sp>
        <p:nvSpPr>
          <p:cNvPr id="3" name="Espace réservé du contenu 2">
            <a:extLst>
              <a:ext uri="{FF2B5EF4-FFF2-40B4-BE49-F238E27FC236}">
                <a16:creationId xmlns:a16="http://schemas.microsoft.com/office/drawing/2014/main" id="{80217B63-96E6-459F-A47C-7337481F603B}"/>
              </a:ext>
            </a:extLst>
          </p:cNvPr>
          <p:cNvSpPr>
            <a:spLocks noGrp="1"/>
          </p:cNvSpPr>
          <p:nvPr>
            <p:ph idx="1"/>
          </p:nvPr>
        </p:nvSpPr>
        <p:spPr>
          <a:xfrm>
            <a:off x="301171" y="1165679"/>
            <a:ext cx="11078029" cy="2107746"/>
          </a:xfrm>
        </p:spPr>
        <p:txBody>
          <a:bodyPr>
            <a:normAutofit fontScale="92500" lnSpcReduction="20000"/>
          </a:bodyPr>
          <a:lstStyle/>
          <a:p>
            <a:pPr marL="0" indent="0" algn="just">
              <a:buNone/>
            </a:pPr>
            <a:r>
              <a:rPr lang="es-ES" sz="2200" dirty="0"/>
              <a:t>Ortega y Murillo consagran su poder absoluto en Nicaragua</a:t>
            </a:r>
          </a:p>
          <a:p>
            <a:pPr marL="0" indent="0" algn="just">
              <a:buNone/>
            </a:pPr>
            <a:r>
              <a:rPr lang="es-ES" sz="2200" dirty="0"/>
              <a:t>Una reforma constitucional ratificada establece que los copresidentes coordinarán "a los órganos legislativo, judicial y electoral", antes reconocidos como poderes independientes. </a:t>
            </a:r>
          </a:p>
          <a:p>
            <a:pPr marL="0" indent="0" algn="just">
              <a:buNone/>
            </a:pPr>
            <a:r>
              <a:rPr lang="es-ES" sz="2200" dirty="0"/>
              <a:t>Ortega, exguerrillero de 79 años que gobernó Nicaragua en la década de 1980 tras el triunfo de la revolución sandinista, está en el poder desde 2007 y sus críticos lo acusan de instaurar en Nicaragua una "dictadura familiar", junto a su esposa, de 73 años.</a:t>
            </a:r>
          </a:p>
          <a:p>
            <a:pPr marL="0" indent="0" algn="just">
              <a:buNone/>
            </a:pPr>
            <a:r>
              <a:rPr lang="es-ES" sz="2200" dirty="0"/>
              <a:t>(Nepotismo)</a:t>
            </a:r>
          </a:p>
          <a:p>
            <a:pPr marL="0" indent="0">
              <a:buNone/>
            </a:pPr>
            <a:endParaRPr lang="fr-FR" dirty="0"/>
          </a:p>
        </p:txBody>
      </p:sp>
      <p:pic>
        <p:nvPicPr>
          <p:cNvPr id="5" name="Image 4" descr="Une image contenant habits, Visage humain, personne, homme&#10;&#10;Le contenu généré par l’IA peut être incorrect.">
            <a:extLst>
              <a:ext uri="{FF2B5EF4-FFF2-40B4-BE49-F238E27FC236}">
                <a16:creationId xmlns:a16="http://schemas.microsoft.com/office/drawing/2014/main" id="{5E680927-FC10-0BAC-5EDF-4EBEFB7FA1E3}"/>
              </a:ext>
            </a:extLst>
          </p:cNvPr>
          <p:cNvPicPr>
            <a:picLocks noChangeAspect="1"/>
          </p:cNvPicPr>
          <p:nvPr/>
        </p:nvPicPr>
        <p:blipFill>
          <a:blip r:embed="rId2"/>
          <a:stretch>
            <a:fillRect/>
          </a:stretch>
        </p:blipFill>
        <p:spPr>
          <a:xfrm>
            <a:off x="5675087" y="2764972"/>
            <a:ext cx="6052457" cy="4093028"/>
          </a:xfrm>
          <a:prstGeom prst="rect">
            <a:avLst/>
          </a:prstGeom>
        </p:spPr>
      </p:pic>
    </p:spTree>
    <p:extLst>
      <p:ext uri="{BB962C8B-B14F-4D97-AF65-F5344CB8AC3E}">
        <p14:creationId xmlns:p14="http://schemas.microsoft.com/office/powerpoint/2010/main" val="998056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BBA515-6F25-346B-5D27-5CAAFFB1136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C1C0496-AE67-E7B2-312E-9E60AA041B1B}"/>
              </a:ext>
            </a:extLst>
          </p:cNvPr>
          <p:cNvSpPr>
            <a:spLocks noGrp="1"/>
          </p:cNvSpPr>
          <p:nvPr>
            <p:ph idx="1"/>
          </p:nvPr>
        </p:nvSpPr>
        <p:spPr/>
        <p:txBody>
          <a:bodyPr/>
          <a:lstStyle/>
          <a:p>
            <a:endParaRPr lang="fr-FR"/>
          </a:p>
        </p:txBody>
      </p:sp>
      <p:pic>
        <p:nvPicPr>
          <p:cNvPr id="5" name="Image 4" descr="Une image contenant plein air, transport, embarcation, eau">
            <a:extLst>
              <a:ext uri="{FF2B5EF4-FFF2-40B4-BE49-F238E27FC236}">
                <a16:creationId xmlns:a16="http://schemas.microsoft.com/office/drawing/2014/main" id="{8F02EC35-786A-BD49-F43E-CA07A3F250D1}"/>
              </a:ext>
            </a:extLst>
          </p:cNvPr>
          <p:cNvPicPr>
            <a:picLocks noChangeAspect="1"/>
          </p:cNvPicPr>
          <p:nvPr/>
        </p:nvPicPr>
        <p:blipFill>
          <a:blip r:embed="rId2"/>
          <a:stretch>
            <a:fillRect/>
          </a:stretch>
        </p:blipFill>
        <p:spPr>
          <a:xfrm>
            <a:off x="79346" y="42660"/>
            <a:ext cx="6339431" cy="3565930"/>
          </a:xfrm>
          <a:prstGeom prst="rect">
            <a:avLst/>
          </a:prstGeom>
        </p:spPr>
      </p:pic>
      <p:pic>
        <p:nvPicPr>
          <p:cNvPr id="6" name="Image 5" descr="Une image contenant texte, capture d’écran&#10;&#10;Le contenu généré par l’IA peut être incorrect.">
            <a:extLst>
              <a:ext uri="{FF2B5EF4-FFF2-40B4-BE49-F238E27FC236}">
                <a16:creationId xmlns:a16="http://schemas.microsoft.com/office/drawing/2014/main" id="{3094268B-78CD-3838-CD87-D9BC8F698803}"/>
              </a:ext>
            </a:extLst>
          </p:cNvPr>
          <p:cNvPicPr>
            <a:picLocks noChangeAspect="1"/>
          </p:cNvPicPr>
          <p:nvPr/>
        </p:nvPicPr>
        <p:blipFill>
          <a:blip r:embed="rId3"/>
          <a:stretch>
            <a:fillRect/>
          </a:stretch>
        </p:blipFill>
        <p:spPr>
          <a:xfrm>
            <a:off x="5694714" y="2141537"/>
            <a:ext cx="6417940" cy="4492558"/>
          </a:xfrm>
          <a:prstGeom prst="rect">
            <a:avLst/>
          </a:prstGeom>
        </p:spPr>
      </p:pic>
    </p:spTree>
    <p:extLst>
      <p:ext uri="{BB962C8B-B14F-4D97-AF65-F5344CB8AC3E}">
        <p14:creationId xmlns:p14="http://schemas.microsoft.com/office/powerpoint/2010/main" val="84117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9526C8-902F-5097-EE44-256AC58C7939}"/>
              </a:ext>
            </a:extLst>
          </p:cNvPr>
          <p:cNvSpPr>
            <a:spLocks noGrp="1"/>
          </p:cNvSpPr>
          <p:nvPr>
            <p:ph type="title"/>
          </p:nvPr>
        </p:nvSpPr>
        <p:spPr>
          <a:xfrm>
            <a:off x="390728" y="45859"/>
            <a:ext cx="3600701" cy="5048655"/>
          </a:xfrm>
        </p:spPr>
        <p:txBody>
          <a:bodyPr>
            <a:normAutofit fontScale="90000"/>
          </a:bodyPr>
          <a:lstStyle/>
          <a:p>
            <a:r>
              <a:rPr lang="es-419" sz="2700" b="1" dirty="0">
                <a:latin typeface="Calibri" panose="020F0502020204030204" pitchFamily="34" charset="0"/>
                <a:ea typeface="Calibri" panose="020F0502020204030204" pitchFamily="34" charset="0"/>
                <a:cs typeface="Times New Roman" panose="02020603050405020304" pitchFamily="18" charset="0"/>
              </a:rPr>
              <a:t>Noviembre Diciembre</a:t>
            </a:r>
            <a:br>
              <a:rPr lang="es-419" sz="2700" b="1" dirty="0">
                <a:latin typeface="Calibri" panose="020F0502020204030204" pitchFamily="34" charset="0"/>
                <a:ea typeface="Calibri" panose="020F0502020204030204" pitchFamily="34" charset="0"/>
                <a:cs typeface="Times New Roman" panose="02020603050405020304" pitchFamily="18" charset="0"/>
              </a:rPr>
            </a:br>
            <a:br>
              <a:rPr lang="es-419" sz="2700" b="1" dirty="0">
                <a:latin typeface="Calibri" panose="020F0502020204030204" pitchFamily="34" charset="0"/>
                <a:ea typeface="Calibri" panose="020F0502020204030204" pitchFamily="34" charset="0"/>
                <a:cs typeface="Times New Roman" panose="02020603050405020304" pitchFamily="18" charset="0"/>
              </a:rPr>
            </a:br>
            <a:r>
              <a:rPr lang="es-419" sz="2700" dirty="0">
                <a:latin typeface="Calibri" panose="020F0502020204030204" pitchFamily="34" charset="0"/>
                <a:ea typeface="Calibri" panose="020F0502020204030204" pitchFamily="34" charset="0"/>
                <a:cs typeface="Times New Roman" panose="02020603050405020304" pitchFamily="18" charset="0"/>
              </a:rPr>
              <a:t>Presión estadounidense contra Maduro, ataques contra narcolanchas (que no respetan el derecho internacional)</a:t>
            </a:r>
            <a:br>
              <a:rPr lang="es-419" sz="2700" dirty="0">
                <a:latin typeface="Calibri" panose="020F0502020204030204" pitchFamily="34" charset="0"/>
                <a:ea typeface="Calibri" panose="020F0502020204030204" pitchFamily="34" charset="0"/>
                <a:cs typeface="Times New Roman" panose="02020603050405020304" pitchFamily="18" charset="0"/>
              </a:rPr>
            </a:br>
            <a:br>
              <a:rPr lang="es-419" sz="2700" dirty="0">
                <a:latin typeface="Calibri" panose="020F0502020204030204" pitchFamily="34" charset="0"/>
                <a:ea typeface="Calibri" panose="020F0502020204030204" pitchFamily="34" charset="0"/>
                <a:cs typeface="Times New Roman" panose="02020603050405020304" pitchFamily="18" charset="0"/>
              </a:rPr>
            </a:br>
            <a:r>
              <a:rPr lang="es-ES" sz="2200" dirty="0"/>
              <a:t>Los muertos por los ataques de Estados Unidos contra supuestas narcolanchas superan el centenar </a:t>
            </a:r>
            <a:br>
              <a:rPr lang="es-ES" b="1" dirty="0"/>
            </a:b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5" name="Image 4" descr="Une image contenant texte, carte, atlas, diagramme&#10;&#10;Le contenu généré par l’IA peut être incorrect.">
            <a:extLst>
              <a:ext uri="{FF2B5EF4-FFF2-40B4-BE49-F238E27FC236}">
                <a16:creationId xmlns:a16="http://schemas.microsoft.com/office/drawing/2014/main" id="{0F3A6DFE-C9ED-31AF-44F7-3AB4EDC51AC7}"/>
              </a:ext>
            </a:extLst>
          </p:cNvPr>
          <p:cNvPicPr>
            <a:picLocks noChangeAspect="1"/>
          </p:cNvPicPr>
          <p:nvPr/>
        </p:nvPicPr>
        <p:blipFill>
          <a:blip r:embed="rId2"/>
          <a:stretch>
            <a:fillRect/>
          </a:stretch>
        </p:blipFill>
        <p:spPr>
          <a:xfrm>
            <a:off x="5192177" y="204281"/>
            <a:ext cx="6449437" cy="6449437"/>
          </a:xfrm>
          <a:prstGeom prst="rect">
            <a:avLst/>
          </a:prstGeom>
        </p:spPr>
      </p:pic>
    </p:spTree>
    <p:extLst>
      <p:ext uri="{BB962C8B-B14F-4D97-AF65-F5344CB8AC3E}">
        <p14:creationId xmlns:p14="http://schemas.microsoft.com/office/powerpoint/2010/main" val="3468902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50F809A-8B2F-71B0-EF9C-41E3A730DD72}"/>
              </a:ext>
            </a:extLst>
          </p:cNvPr>
          <p:cNvSpPr>
            <a:spLocks noGrp="1"/>
          </p:cNvSpPr>
          <p:nvPr>
            <p:ph idx="1"/>
          </p:nvPr>
        </p:nvSpPr>
        <p:spPr>
          <a:xfrm>
            <a:off x="685800" y="310590"/>
            <a:ext cx="10515600" cy="4351338"/>
          </a:xfrm>
        </p:spPr>
        <p:txBody>
          <a:bodyPr/>
          <a:lstStyle/>
          <a:p>
            <a:pPr marL="0" indent="0">
              <a:buNone/>
            </a:pPr>
            <a:r>
              <a:rPr lang="es-ES" sz="2000" dirty="0"/>
              <a:t>El cerco naval de EEUU a la "flota fantasma" venezolana ha sido una nueva vuelta de tuerca para Cuba, algo que no es casual a juicio de López-Levy.</a:t>
            </a:r>
          </a:p>
          <a:p>
            <a:pPr marL="0" indent="0">
              <a:buNone/>
            </a:pPr>
            <a:endParaRPr lang="es-ES" sz="2000" dirty="0"/>
          </a:p>
          <a:p>
            <a:pPr marL="0" indent="0">
              <a:buNone/>
            </a:pPr>
            <a:r>
              <a:rPr lang="es-ES" sz="2000" dirty="0"/>
              <a:t>“La ofensiva de Trump contra Venezuela, en callado, quiere derrocar al Gobierno de Cuba, con la misma prioridad o más" que acabar con el presidente venezolano, Nicolás Maduro, dice. Para Rubio, agrega, todo es “un único problema”, el "castro-chavismo“</a:t>
            </a:r>
          </a:p>
          <a:p>
            <a:pPr marL="0" indent="0">
              <a:buNone/>
            </a:pPr>
            <a:endParaRPr lang="fr-FR" dirty="0"/>
          </a:p>
          <a:p>
            <a:pPr marL="0" indent="0">
              <a:buNone/>
            </a:pPr>
            <a:r>
              <a:rPr lang="fr-FR" sz="2000" dirty="0"/>
              <a:t>EEUU VS El ALBA</a:t>
            </a:r>
          </a:p>
        </p:txBody>
      </p:sp>
    </p:spTree>
    <p:extLst>
      <p:ext uri="{BB962C8B-B14F-4D97-AF65-F5344CB8AC3E}">
        <p14:creationId xmlns:p14="http://schemas.microsoft.com/office/powerpoint/2010/main" val="617022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habits, bâtiment, cheval">
            <a:extLst>
              <a:ext uri="{FF2B5EF4-FFF2-40B4-BE49-F238E27FC236}">
                <a16:creationId xmlns:a16="http://schemas.microsoft.com/office/drawing/2014/main" id="{CBA1E74B-AAAE-C57F-392A-822B77D1CFC0}"/>
              </a:ext>
            </a:extLst>
          </p:cNvPr>
          <p:cNvPicPr>
            <a:picLocks noChangeAspect="1"/>
          </p:cNvPicPr>
          <p:nvPr/>
        </p:nvPicPr>
        <p:blipFill>
          <a:blip r:embed="rId2"/>
          <a:stretch>
            <a:fillRect/>
          </a:stretch>
        </p:blipFill>
        <p:spPr>
          <a:xfrm>
            <a:off x="165876" y="198201"/>
            <a:ext cx="6296025" cy="3543300"/>
          </a:xfrm>
          <a:prstGeom prst="rect">
            <a:avLst/>
          </a:prstGeom>
        </p:spPr>
      </p:pic>
      <p:pic>
        <p:nvPicPr>
          <p:cNvPr id="7" name="Image 6" descr="Une image contenant habits, homme, personne, Visage humain">
            <a:extLst>
              <a:ext uri="{FF2B5EF4-FFF2-40B4-BE49-F238E27FC236}">
                <a16:creationId xmlns:a16="http://schemas.microsoft.com/office/drawing/2014/main" id="{1D379819-003E-48E3-3005-C2F6C1D30E91}"/>
              </a:ext>
            </a:extLst>
          </p:cNvPr>
          <p:cNvPicPr>
            <a:picLocks noChangeAspect="1"/>
          </p:cNvPicPr>
          <p:nvPr/>
        </p:nvPicPr>
        <p:blipFill>
          <a:blip r:embed="rId3"/>
          <a:stretch>
            <a:fillRect/>
          </a:stretch>
        </p:blipFill>
        <p:spPr>
          <a:xfrm>
            <a:off x="5096383" y="3009900"/>
            <a:ext cx="6838950" cy="3848100"/>
          </a:xfrm>
          <a:prstGeom prst="rect">
            <a:avLst/>
          </a:prstGeom>
        </p:spPr>
      </p:pic>
    </p:spTree>
    <p:extLst>
      <p:ext uri="{BB962C8B-B14F-4D97-AF65-F5344CB8AC3E}">
        <p14:creationId xmlns:p14="http://schemas.microsoft.com/office/powerpoint/2010/main" val="89625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204184-28A5-4213-3EAA-CDE1EFFAC854}"/>
              </a:ext>
            </a:extLst>
          </p:cNvPr>
          <p:cNvSpPr>
            <a:spLocks noGrp="1"/>
          </p:cNvSpPr>
          <p:nvPr>
            <p:ph type="title"/>
          </p:nvPr>
        </p:nvSpPr>
        <p:spPr>
          <a:xfrm>
            <a:off x="243114" y="105815"/>
            <a:ext cx="10515600" cy="1325563"/>
          </a:xfrm>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1 de noviembre </a:t>
            </a:r>
            <a:r>
              <a:rPr lang="es-419" sz="2400" dirty="0">
                <a:latin typeface="Calibri" panose="020F0502020204030204" pitchFamily="34" charset="0"/>
                <a:ea typeface="Calibri" panose="020F0502020204030204" pitchFamily="34" charset="0"/>
                <a:cs typeface="Times New Roman" panose="02020603050405020304" pitchFamily="18" charset="0"/>
              </a:rPr>
              <a:t>Asesinato alcalde México Carlos Manzo muy activo contra los carteles</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pic>
        <p:nvPicPr>
          <p:cNvPr id="5" name="Image 4" descr="Une image contenant texte, carte, atlas, diagramme">
            <a:extLst>
              <a:ext uri="{FF2B5EF4-FFF2-40B4-BE49-F238E27FC236}">
                <a16:creationId xmlns:a16="http://schemas.microsoft.com/office/drawing/2014/main" id="{1EA930B1-7A71-4CDC-4A8A-DF3C7A94E83F}"/>
              </a:ext>
            </a:extLst>
          </p:cNvPr>
          <p:cNvPicPr>
            <a:picLocks noChangeAspect="1"/>
          </p:cNvPicPr>
          <p:nvPr/>
        </p:nvPicPr>
        <p:blipFill>
          <a:blip r:embed="rId2"/>
          <a:stretch>
            <a:fillRect/>
          </a:stretch>
        </p:blipFill>
        <p:spPr>
          <a:xfrm>
            <a:off x="2451370" y="634080"/>
            <a:ext cx="7955373" cy="6118105"/>
          </a:xfrm>
          <a:prstGeom prst="rect">
            <a:avLst/>
          </a:prstGeom>
        </p:spPr>
      </p:pic>
    </p:spTree>
    <p:extLst>
      <p:ext uri="{BB962C8B-B14F-4D97-AF65-F5344CB8AC3E}">
        <p14:creationId xmlns:p14="http://schemas.microsoft.com/office/powerpoint/2010/main" val="4058082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ostume, habits, personne, microphone">
            <a:extLst>
              <a:ext uri="{FF2B5EF4-FFF2-40B4-BE49-F238E27FC236}">
                <a16:creationId xmlns:a16="http://schemas.microsoft.com/office/drawing/2014/main" id="{E66D8803-BB88-6690-E8B8-7D82A3D92B27}"/>
              </a:ext>
            </a:extLst>
          </p:cNvPr>
          <p:cNvPicPr>
            <a:picLocks noChangeAspect="1"/>
          </p:cNvPicPr>
          <p:nvPr/>
        </p:nvPicPr>
        <p:blipFill>
          <a:blip r:embed="rId2"/>
          <a:stretch>
            <a:fillRect/>
          </a:stretch>
        </p:blipFill>
        <p:spPr>
          <a:xfrm>
            <a:off x="1669979" y="676386"/>
            <a:ext cx="8635089" cy="5766483"/>
          </a:xfrm>
          <a:prstGeom prst="rect">
            <a:avLst/>
          </a:prstGeom>
        </p:spPr>
      </p:pic>
    </p:spTree>
    <p:extLst>
      <p:ext uri="{BB962C8B-B14F-4D97-AF65-F5344CB8AC3E}">
        <p14:creationId xmlns:p14="http://schemas.microsoft.com/office/powerpoint/2010/main" val="1344731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5DC6DE-F074-7CD0-A845-4DE597946F26}"/>
              </a:ext>
            </a:extLst>
          </p:cNvPr>
          <p:cNvSpPr>
            <a:spLocks noGrp="1"/>
          </p:cNvSpPr>
          <p:nvPr>
            <p:ph type="title"/>
          </p:nvPr>
        </p:nvSpPr>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3 de noviembre </a:t>
            </a:r>
            <a:r>
              <a:rPr lang="es-419" sz="2400" dirty="0">
                <a:latin typeface="Calibri" panose="020F0502020204030204" pitchFamily="34" charset="0"/>
                <a:ea typeface="Calibri" panose="020F0502020204030204" pitchFamily="34" charset="0"/>
                <a:cs typeface="Times New Roman" panose="02020603050405020304" pitchFamily="18" charset="0"/>
              </a:rPr>
              <a:t>Dimisión de Carlos Mazón (DANA noviembre de 2024, 229 muertos)</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sp>
        <p:nvSpPr>
          <p:cNvPr id="3" name="Espace réservé du contenu 2">
            <a:extLst>
              <a:ext uri="{FF2B5EF4-FFF2-40B4-BE49-F238E27FC236}">
                <a16:creationId xmlns:a16="http://schemas.microsoft.com/office/drawing/2014/main" id="{674A2635-8FBB-54FB-FC94-F4BC5BCAEA40}"/>
              </a:ext>
            </a:extLst>
          </p:cNvPr>
          <p:cNvSpPr>
            <a:spLocks noGrp="1"/>
          </p:cNvSpPr>
          <p:nvPr>
            <p:ph idx="1"/>
          </p:nvPr>
        </p:nvSpPr>
        <p:spPr/>
        <p:txBody>
          <a:bodyPr>
            <a:normAutofit/>
          </a:bodyPr>
          <a:lstStyle/>
          <a:p>
            <a:pPr marL="0" indent="0">
              <a:buNone/>
            </a:pPr>
            <a:r>
              <a:rPr lang="fr-FR" sz="2400" dirty="0" err="1"/>
              <a:t>Depresión</a:t>
            </a:r>
            <a:r>
              <a:rPr lang="fr-FR" sz="2400" dirty="0"/>
              <a:t> </a:t>
            </a:r>
            <a:r>
              <a:rPr lang="fr-FR" sz="2400" dirty="0" err="1"/>
              <a:t>Aislada</a:t>
            </a:r>
            <a:r>
              <a:rPr lang="fr-FR" sz="2400" dirty="0"/>
              <a:t> de</a:t>
            </a:r>
          </a:p>
          <a:p>
            <a:pPr marL="0" indent="0">
              <a:buNone/>
            </a:pPr>
            <a:r>
              <a:rPr lang="fr-FR" sz="2400" dirty="0" err="1"/>
              <a:t>Niveles</a:t>
            </a:r>
            <a:r>
              <a:rPr lang="fr-FR" sz="2400" dirty="0"/>
              <a:t> Altos (</a:t>
            </a:r>
            <a:r>
              <a:rPr lang="fr-FR" sz="2400" dirty="0" err="1"/>
              <a:t>Gota</a:t>
            </a:r>
            <a:r>
              <a:rPr lang="fr-FR" sz="2400" dirty="0"/>
              <a:t> </a:t>
            </a:r>
            <a:r>
              <a:rPr lang="fr-FR" sz="2400" dirty="0" err="1"/>
              <a:t>fría</a:t>
            </a:r>
            <a:r>
              <a:rPr lang="fr-FR" sz="2400" dirty="0"/>
              <a:t>)</a:t>
            </a:r>
          </a:p>
          <a:p>
            <a:pPr marL="0" indent="0">
              <a:buNone/>
            </a:pPr>
            <a:r>
              <a:rPr lang="fr-FR" sz="2400" dirty="0"/>
              <a:t>Valencia 28 de </a:t>
            </a:r>
            <a:r>
              <a:rPr lang="fr-FR" sz="2400" dirty="0" err="1"/>
              <a:t>octubre</a:t>
            </a:r>
            <a:r>
              <a:rPr lang="fr-FR" sz="2400" dirty="0"/>
              <a:t> de 2024</a:t>
            </a:r>
          </a:p>
        </p:txBody>
      </p:sp>
      <p:pic>
        <p:nvPicPr>
          <p:cNvPr id="5" name="Image 4" descr="Une image contenant habits, bannière, homme, personne">
            <a:extLst>
              <a:ext uri="{FF2B5EF4-FFF2-40B4-BE49-F238E27FC236}">
                <a16:creationId xmlns:a16="http://schemas.microsoft.com/office/drawing/2014/main" id="{B3B0193D-BFA6-9DCB-B154-1C49AC8D06BB}"/>
              </a:ext>
            </a:extLst>
          </p:cNvPr>
          <p:cNvPicPr>
            <a:picLocks noChangeAspect="1"/>
          </p:cNvPicPr>
          <p:nvPr/>
        </p:nvPicPr>
        <p:blipFill>
          <a:blip r:embed="rId2"/>
          <a:stretch>
            <a:fillRect/>
          </a:stretch>
        </p:blipFill>
        <p:spPr>
          <a:xfrm>
            <a:off x="5638800" y="1759165"/>
            <a:ext cx="6553200" cy="4362450"/>
          </a:xfrm>
          <a:prstGeom prst="rect">
            <a:avLst/>
          </a:prstGeom>
        </p:spPr>
      </p:pic>
      <p:pic>
        <p:nvPicPr>
          <p:cNvPr id="7" name="Image 6" descr="Une image contenant Désastre, Ferraille, pollution, Catastrophe naturelle&#10;&#10;Le contenu généré par l’IA peut être incorrect.">
            <a:extLst>
              <a:ext uri="{FF2B5EF4-FFF2-40B4-BE49-F238E27FC236}">
                <a16:creationId xmlns:a16="http://schemas.microsoft.com/office/drawing/2014/main" id="{577C7C77-D3E4-8770-D9FC-F83EDB88FA8C}"/>
              </a:ext>
            </a:extLst>
          </p:cNvPr>
          <p:cNvPicPr>
            <a:picLocks noChangeAspect="1"/>
          </p:cNvPicPr>
          <p:nvPr/>
        </p:nvPicPr>
        <p:blipFill>
          <a:blip r:embed="rId3"/>
          <a:stretch>
            <a:fillRect/>
          </a:stretch>
        </p:blipFill>
        <p:spPr>
          <a:xfrm>
            <a:off x="290209" y="3538529"/>
            <a:ext cx="4929592" cy="2773371"/>
          </a:xfrm>
          <a:prstGeom prst="rect">
            <a:avLst/>
          </a:prstGeom>
        </p:spPr>
      </p:pic>
    </p:spTree>
    <p:extLst>
      <p:ext uri="{BB962C8B-B14F-4D97-AF65-F5344CB8AC3E}">
        <p14:creationId xmlns:p14="http://schemas.microsoft.com/office/powerpoint/2010/main" val="4235143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Visage humain, personne, habits&#10;&#10;Le contenu généré par l’IA peut être incorrect.">
            <a:extLst>
              <a:ext uri="{FF2B5EF4-FFF2-40B4-BE49-F238E27FC236}">
                <a16:creationId xmlns:a16="http://schemas.microsoft.com/office/drawing/2014/main" id="{B7E02B01-CF89-B931-0F4A-E2DEA716DC07}"/>
              </a:ext>
            </a:extLst>
          </p:cNvPr>
          <p:cNvPicPr>
            <a:picLocks noChangeAspect="1"/>
          </p:cNvPicPr>
          <p:nvPr/>
        </p:nvPicPr>
        <p:blipFill>
          <a:blip r:embed="rId2"/>
          <a:stretch>
            <a:fillRect/>
          </a:stretch>
        </p:blipFill>
        <p:spPr>
          <a:xfrm>
            <a:off x="4016188" y="293864"/>
            <a:ext cx="3663483" cy="5568494"/>
          </a:xfrm>
          <a:prstGeom prst="rect">
            <a:avLst/>
          </a:prstGeom>
        </p:spPr>
      </p:pic>
    </p:spTree>
    <p:extLst>
      <p:ext uri="{BB962C8B-B14F-4D97-AF65-F5344CB8AC3E}">
        <p14:creationId xmlns:p14="http://schemas.microsoft.com/office/powerpoint/2010/main" val="3969085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B78D7-F613-0AC1-080A-0457DCEC0238}"/>
              </a:ext>
            </a:extLst>
          </p:cNvPr>
          <p:cNvSpPr>
            <a:spLocks noGrp="1"/>
          </p:cNvSpPr>
          <p:nvPr>
            <p:ph type="title"/>
          </p:nvPr>
        </p:nvSpPr>
        <p:spPr>
          <a:xfrm>
            <a:off x="138953" y="167901"/>
            <a:ext cx="10515600" cy="1325563"/>
          </a:xfrm>
        </p:spPr>
        <p:txBody>
          <a:bodyPr>
            <a:normAutofit/>
          </a:bodyPr>
          <a:lstStyle/>
          <a:p>
            <a:r>
              <a:rPr lang="fr-FR" sz="2400" b="1" dirty="0"/>
              <a:t>Noviembre:</a:t>
            </a:r>
            <a:r>
              <a:rPr lang="fr-FR" sz="2400" dirty="0"/>
              <a:t> Juan Carlos de </a:t>
            </a:r>
            <a:r>
              <a:rPr lang="fr-FR" sz="2400" dirty="0" err="1"/>
              <a:t>Borbón</a:t>
            </a:r>
            <a:r>
              <a:rPr lang="fr-FR" sz="2400" dirty="0"/>
              <a:t> publica sus </a:t>
            </a:r>
            <a:r>
              <a:rPr lang="fr-FR" sz="2400" dirty="0" err="1"/>
              <a:t>memorias</a:t>
            </a:r>
            <a:r>
              <a:rPr lang="fr-FR" sz="2400" dirty="0"/>
              <a:t> </a:t>
            </a:r>
            <a:r>
              <a:rPr lang="fr-FR" sz="2400" dirty="0" err="1"/>
              <a:t>desde</a:t>
            </a:r>
            <a:r>
              <a:rPr lang="fr-FR" sz="2400" dirty="0"/>
              <a:t> el </a:t>
            </a:r>
            <a:r>
              <a:rPr lang="fr-FR" sz="2400" dirty="0" err="1"/>
              <a:t>exilio</a:t>
            </a:r>
            <a:r>
              <a:rPr lang="fr-FR" sz="2400" dirty="0"/>
              <a:t> en Arabia </a:t>
            </a:r>
            <a:r>
              <a:rPr lang="fr-FR" sz="2400" dirty="0" err="1"/>
              <a:t>Saudí</a:t>
            </a:r>
            <a:endParaRPr lang="fr-FR" sz="2400" dirty="0"/>
          </a:p>
        </p:txBody>
      </p:sp>
      <p:sp>
        <p:nvSpPr>
          <p:cNvPr id="3" name="Espace réservé du contenu 2">
            <a:extLst>
              <a:ext uri="{FF2B5EF4-FFF2-40B4-BE49-F238E27FC236}">
                <a16:creationId xmlns:a16="http://schemas.microsoft.com/office/drawing/2014/main" id="{789EFB54-B9B1-B2D3-34C8-FE261A3A5DCF}"/>
              </a:ext>
            </a:extLst>
          </p:cNvPr>
          <p:cNvSpPr>
            <a:spLocks noGrp="1"/>
          </p:cNvSpPr>
          <p:nvPr>
            <p:ph idx="1"/>
          </p:nvPr>
        </p:nvSpPr>
        <p:spPr>
          <a:xfrm>
            <a:off x="470647" y="1332566"/>
            <a:ext cx="2693894" cy="4351338"/>
          </a:xfrm>
        </p:spPr>
        <p:txBody>
          <a:bodyPr>
            <a:normAutofit lnSpcReduction="10000"/>
          </a:bodyPr>
          <a:lstStyle/>
          <a:p>
            <a:pPr marL="0" indent="0" algn="just">
              <a:buNone/>
            </a:pPr>
            <a:r>
              <a:rPr lang="es-419" sz="2000" dirty="0"/>
              <a:t>Juan Carlos I ha sido protagonista este año pero no por la importante efeméride que se ha cumplido -cincuenta años de la muerte de Franco y del inicio de su reinado-, sino por sus polémicas memorias, en las que defiende su papel en la Transición, reconoce cierta simpatía por el dictador, lamenta su “exilio” forzado y elogia a su hijo, pese al distanciamiento.</a:t>
            </a:r>
            <a:endParaRPr lang="fr-FR" sz="2000" dirty="0"/>
          </a:p>
          <a:p>
            <a:pPr marL="0" indent="0">
              <a:buNone/>
            </a:pPr>
            <a:endParaRPr lang="fr-FR" dirty="0"/>
          </a:p>
        </p:txBody>
      </p:sp>
      <p:pic>
        <p:nvPicPr>
          <p:cNvPr id="5" name="Image 4" descr="Une image contenant texte, habits, Visage humain, affiche&#10;&#10;Le contenu généré par l’IA peut être incorrect.">
            <a:extLst>
              <a:ext uri="{FF2B5EF4-FFF2-40B4-BE49-F238E27FC236}">
                <a16:creationId xmlns:a16="http://schemas.microsoft.com/office/drawing/2014/main" id="{B0401169-9128-5D6C-2146-5DE86CEB1291}"/>
              </a:ext>
            </a:extLst>
          </p:cNvPr>
          <p:cNvPicPr>
            <a:picLocks noChangeAspect="1"/>
          </p:cNvPicPr>
          <p:nvPr/>
        </p:nvPicPr>
        <p:blipFill>
          <a:blip r:embed="rId2"/>
          <a:stretch>
            <a:fillRect/>
          </a:stretch>
        </p:blipFill>
        <p:spPr>
          <a:xfrm>
            <a:off x="8743931" y="2124680"/>
            <a:ext cx="2817719" cy="3559224"/>
          </a:xfrm>
          <a:prstGeom prst="rect">
            <a:avLst/>
          </a:prstGeom>
        </p:spPr>
      </p:pic>
      <p:pic>
        <p:nvPicPr>
          <p:cNvPr id="8" name="Image 7" descr="Une image contenant texte, Visage humain, livre, habits&#10;&#10;Le contenu généré par l’IA peut être incorrect.">
            <a:extLst>
              <a:ext uri="{FF2B5EF4-FFF2-40B4-BE49-F238E27FC236}">
                <a16:creationId xmlns:a16="http://schemas.microsoft.com/office/drawing/2014/main" id="{37F73A13-1752-82DE-9572-0CFD3324DDEB}"/>
              </a:ext>
            </a:extLst>
          </p:cNvPr>
          <p:cNvPicPr>
            <a:picLocks noChangeAspect="1"/>
          </p:cNvPicPr>
          <p:nvPr/>
        </p:nvPicPr>
        <p:blipFill>
          <a:blip r:embed="rId3"/>
          <a:stretch>
            <a:fillRect/>
          </a:stretch>
        </p:blipFill>
        <p:spPr>
          <a:xfrm>
            <a:off x="3744686" y="853118"/>
            <a:ext cx="4107505" cy="5836981"/>
          </a:xfrm>
          <a:prstGeom prst="rect">
            <a:avLst/>
          </a:prstGeom>
        </p:spPr>
      </p:pic>
    </p:spTree>
    <p:extLst>
      <p:ext uri="{BB962C8B-B14F-4D97-AF65-F5344CB8AC3E}">
        <p14:creationId xmlns:p14="http://schemas.microsoft.com/office/powerpoint/2010/main" val="2719879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iel, Visage humain, personne, mode&#10;&#10;Le contenu généré par l’IA peut être incorrect.">
            <a:extLst>
              <a:ext uri="{FF2B5EF4-FFF2-40B4-BE49-F238E27FC236}">
                <a16:creationId xmlns:a16="http://schemas.microsoft.com/office/drawing/2014/main" id="{6AA29A54-E9D3-48CF-2E12-71B79378E6BD}"/>
              </a:ext>
            </a:extLst>
          </p:cNvPr>
          <p:cNvPicPr>
            <a:picLocks noChangeAspect="1"/>
          </p:cNvPicPr>
          <p:nvPr/>
        </p:nvPicPr>
        <p:blipFill>
          <a:blip r:embed="rId2"/>
          <a:stretch>
            <a:fillRect/>
          </a:stretch>
        </p:blipFill>
        <p:spPr>
          <a:xfrm>
            <a:off x="1712685" y="627592"/>
            <a:ext cx="8410877" cy="5602815"/>
          </a:xfrm>
          <a:prstGeom prst="rect">
            <a:avLst/>
          </a:prstGeom>
        </p:spPr>
      </p:pic>
    </p:spTree>
    <p:extLst>
      <p:ext uri="{BB962C8B-B14F-4D97-AF65-F5344CB8AC3E}">
        <p14:creationId xmlns:p14="http://schemas.microsoft.com/office/powerpoint/2010/main" val="61364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ersonne, costume, cravate&#10;&#10;Le contenu généré par l’IA peut être incorrect.">
            <a:extLst>
              <a:ext uri="{FF2B5EF4-FFF2-40B4-BE49-F238E27FC236}">
                <a16:creationId xmlns:a16="http://schemas.microsoft.com/office/drawing/2014/main" id="{69B61BD0-0A4C-BBB2-6118-2CF4C4E1ACBA}"/>
              </a:ext>
            </a:extLst>
          </p:cNvPr>
          <p:cNvPicPr>
            <a:picLocks noChangeAspect="1"/>
          </p:cNvPicPr>
          <p:nvPr/>
        </p:nvPicPr>
        <p:blipFill>
          <a:blip r:embed="rId2"/>
          <a:stretch>
            <a:fillRect/>
          </a:stretch>
        </p:blipFill>
        <p:spPr>
          <a:xfrm>
            <a:off x="1675266" y="887371"/>
            <a:ext cx="8638267" cy="4859860"/>
          </a:xfrm>
          <a:prstGeom prst="rect">
            <a:avLst/>
          </a:prstGeom>
        </p:spPr>
      </p:pic>
    </p:spTree>
    <p:extLst>
      <p:ext uri="{BB962C8B-B14F-4D97-AF65-F5344CB8AC3E}">
        <p14:creationId xmlns:p14="http://schemas.microsoft.com/office/powerpoint/2010/main" val="1134550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5A5FA-029F-F063-F31D-086C1758E29A}"/>
              </a:ext>
            </a:extLst>
          </p:cNvPr>
          <p:cNvSpPr>
            <a:spLocks noGrp="1"/>
          </p:cNvSpPr>
          <p:nvPr>
            <p:ph type="title"/>
          </p:nvPr>
        </p:nvSpPr>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7 de noviembre </a:t>
            </a:r>
            <a:r>
              <a:rPr lang="es-419" sz="2400" dirty="0">
                <a:latin typeface="Calibri" panose="020F0502020204030204" pitchFamily="34" charset="0"/>
                <a:ea typeface="Calibri" panose="020F0502020204030204" pitchFamily="34" charset="0"/>
                <a:cs typeface="Times New Roman" panose="02020603050405020304" pitchFamily="18" charset="0"/>
              </a:rPr>
              <a:t>sale el álbum LUX de Rosalía</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pic>
        <p:nvPicPr>
          <p:cNvPr id="5" name="Image 4" descr="Une image contenant habits, bâtiment, femme, homme&#10;&#10;Le contenu généré par l’IA peut être incorrect.">
            <a:extLst>
              <a:ext uri="{FF2B5EF4-FFF2-40B4-BE49-F238E27FC236}">
                <a16:creationId xmlns:a16="http://schemas.microsoft.com/office/drawing/2014/main" id="{954DC2D6-9455-55F2-36B0-26D50899A070}"/>
              </a:ext>
            </a:extLst>
          </p:cNvPr>
          <p:cNvPicPr>
            <a:picLocks noChangeAspect="1"/>
          </p:cNvPicPr>
          <p:nvPr/>
        </p:nvPicPr>
        <p:blipFill>
          <a:blip r:embed="rId2"/>
          <a:stretch>
            <a:fillRect/>
          </a:stretch>
        </p:blipFill>
        <p:spPr>
          <a:xfrm>
            <a:off x="328005" y="1374019"/>
            <a:ext cx="5767995" cy="3216626"/>
          </a:xfrm>
          <a:prstGeom prst="rect">
            <a:avLst/>
          </a:prstGeom>
        </p:spPr>
      </p:pic>
      <p:pic>
        <p:nvPicPr>
          <p:cNvPr id="7" name="Image 6" descr="Une image contenant habits, personne, meubles, robe">
            <a:extLst>
              <a:ext uri="{FF2B5EF4-FFF2-40B4-BE49-F238E27FC236}">
                <a16:creationId xmlns:a16="http://schemas.microsoft.com/office/drawing/2014/main" id="{B53168F3-8B73-DF3E-8A60-813E93FA831B}"/>
              </a:ext>
            </a:extLst>
          </p:cNvPr>
          <p:cNvPicPr>
            <a:picLocks noChangeAspect="1"/>
          </p:cNvPicPr>
          <p:nvPr/>
        </p:nvPicPr>
        <p:blipFill>
          <a:blip r:embed="rId3"/>
          <a:stretch>
            <a:fillRect/>
          </a:stretch>
        </p:blipFill>
        <p:spPr>
          <a:xfrm>
            <a:off x="5291847" y="2796042"/>
            <a:ext cx="6572148" cy="3696833"/>
          </a:xfrm>
          <a:prstGeom prst="rect">
            <a:avLst/>
          </a:prstGeom>
        </p:spPr>
      </p:pic>
    </p:spTree>
    <p:extLst>
      <p:ext uri="{BB962C8B-B14F-4D97-AF65-F5344CB8AC3E}">
        <p14:creationId xmlns:p14="http://schemas.microsoft.com/office/powerpoint/2010/main" val="2734731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journal, Visage humain, Actualités&#10;&#10;Le contenu généré par l’IA peut être incorrect.">
            <a:extLst>
              <a:ext uri="{FF2B5EF4-FFF2-40B4-BE49-F238E27FC236}">
                <a16:creationId xmlns:a16="http://schemas.microsoft.com/office/drawing/2014/main" id="{C2886A50-B455-2701-ED0F-DE3D9D2D81A7}"/>
              </a:ext>
            </a:extLst>
          </p:cNvPr>
          <p:cNvPicPr>
            <a:picLocks noChangeAspect="1"/>
          </p:cNvPicPr>
          <p:nvPr/>
        </p:nvPicPr>
        <p:blipFill>
          <a:blip r:embed="rId2"/>
          <a:stretch>
            <a:fillRect/>
          </a:stretch>
        </p:blipFill>
        <p:spPr>
          <a:xfrm>
            <a:off x="1299455" y="688768"/>
            <a:ext cx="9203665" cy="5480464"/>
          </a:xfrm>
          <a:prstGeom prst="rect">
            <a:avLst/>
          </a:prstGeom>
        </p:spPr>
      </p:pic>
    </p:spTree>
    <p:extLst>
      <p:ext uri="{BB962C8B-B14F-4D97-AF65-F5344CB8AC3E}">
        <p14:creationId xmlns:p14="http://schemas.microsoft.com/office/powerpoint/2010/main" val="820242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DBE385-9213-2515-C6CC-E88A36B352CC}"/>
              </a:ext>
            </a:extLst>
          </p:cNvPr>
          <p:cNvSpPr>
            <a:spLocks noGrp="1"/>
          </p:cNvSpPr>
          <p:nvPr>
            <p:ph type="title"/>
          </p:nvPr>
        </p:nvSpPr>
        <p:spPr>
          <a:xfrm>
            <a:off x="541983" y="0"/>
            <a:ext cx="10515600" cy="1325563"/>
          </a:xfrm>
        </p:spPr>
        <p:txBody>
          <a:bodyPr>
            <a:normAutofit/>
          </a:bodyPr>
          <a:lstStyle/>
          <a:p>
            <a:r>
              <a:rPr lang="es-419" sz="2400" b="1" dirty="0">
                <a:latin typeface="Calibri" panose="020F0502020204030204" pitchFamily="34" charset="0"/>
                <a:ea typeface="Calibri" panose="020F0502020204030204" pitchFamily="34" charset="0"/>
                <a:cs typeface="Times New Roman" panose="02020603050405020304" pitchFamily="18" charset="0"/>
              </a:rPr>
              <a:t>20 de noviembre 50 años de la muerte de Franco</a:t>
            </a:r>
            <a:br>
              <a:rPr lang="fr-FR" sz="2400" b="1" dirty="0">
                <a:latin typeface="Calibri" panose="020F0502020204030204" pitchFamily="34" charset="0"/>
                <a:ea typeface="Calibri" panose="020F0502020204030204" pitchFamily="34" charset="0"/>
                <a:cs typeface="Times New Roman" panose="02020603050405020304" pitchFamily="18" charset="0"/>
              </a:rPr>
            </a:br>
            <a:endParaRPr lang="fr-FR" sz="2400" b="1" dirty="0"/>
          </a:p>
        </p:txBody>
      </p:sp>
      <p:pic>
        <p:nvPicPr>
          <p:cNvPr id="5" name="Image 4" descr="Une image contenant texte, habits, homme, capture d’écran&#10;&#10;Le contenu généré par l’IA peut être incorrect.">
            <a:extLst>
              <a:ext uri="{FF2B5EF4-FFF2-40B4-BE49-F238E27FC236}">
                <a16:creationId xmlns:a16="http://schemas.microsoft.com/office/drawing/2014/main" id="{791C1E34-76D8-5F23-8EC9-4B74FF3FBB5C}"/>
              </a:ext>
            </a:extLst>
          </p:cNvPr>
          <p:cNvPicPr>
            <a:picLocks noChangeAspect="1"/>
          </p:cNvPicPr>
          <p:nvPr/>
        </p:nvPicPr>
        <p:blipFill>
          <a:blip r:embed="rId2"/>
          <a:stretch>
            <a:fillRect/>
          </a:stretch>
        </p:blipFill>
        <p:spPr>
          <a:xfrm>
            <a:off x="377371" y="791878"/>
            <a:ext cx="5235081" cy="6075750"/>
          </a:xfrm>
          <a:prstGeom prst="rect">
            <a:avLst/>
          </a:prstGeom>
        </p:spPr>
      </p:pic>
      <p:pic>
        <p:nvPicPr>
          <p:cNvPr id="8" name="Image 7" descr="Une image contenant habits, personne, homme, plein air&#10;&#10;Le contenu généré par l’IA peut être incorrect.">
            <a:extLst>
              <a:ext uri="{FF2B5EF4-FFF2-40B4-BE49-F238E27FC236}">
                <a16:creationId xmlns:a16="http://schemas.microsoft.com/office/drawing/2014/main" id="{37955C69-99C5-ECE2-4E20-DAFDBA82CCAC}"/>
              </a:ext>
            </a:extLst>
          </p:cNvPr>
          <p:cNvPicPr>
            <a:picLocks noChangeAspect="1"/>
          </p:cNvPicPr>
          <p:nvPr/>
        </p:nvPicPr>
        <p:blipFill>
          <a:blip r:embed="rId3"/>
          <a:stretch>
            <a:fillRect/>
          </a:stretch>
        </p:blipFill>
        <p:spPr>
          <a:xfrm>
            <a:off x="7252447" y="4175765"/>
            <a:ext cx="3805136" cy="2538053"/>
          </a:xfrm>
          <a:prstGeom prst="rect">
            <a:avLst/>
          </a:prstGeom>
        </p:spPr>
      </p:pic>
      <p:pic>
        <p:nvPicPr>
          <p:cNvPr id="10" name="Image 9" descr="Une image contenant plein air, personnes, personne, habits&#10;&#10;Le contenu généré par l’IA peut être incorrect.">
            <a:extLst>
              <a:ext uri="{FF2B5EF4-FFF2-40B4-BE49-F238E27FC236}">
                <a16:creationId xmlns:a16="http://schemas.microsoft.com/office/drawing/2014/main" id="{8910FD18-CABD-65C1-293A-F75241281081}"/>
              </a:ext>
            </a:extLst>
          </p:cNvPr>
          <p:cNvPicPr>
            <a:picLocks noChangeAspect="1"/>
          </p:cNvPicPr>
          <p:nvPr/>
        </p:nvPicPr>
        <p:blipFill>
          <a:blip r:embed="rId4"/>
          <a:stretch>
            <a:fillRect/>
          </a:stretch>
        </p:blipFill>
        <p:spPr>
          <a:xfrm>
            <a:off x="6024282" y="899886"/>
            <a:ext cx="5823785" cy="3275879"/>
          </a:xfrm>
          <a:prstGeom prst="rect">
            <a:avLst/>
          </a:prstGeom>
        </p:spPr>
      </p:pic>
    </p:spTree>
    <p:extLst>
      <p:ext uri="{BB962C8B-B14F-4D97-AF65-F5344CB8AC3E}">
        <p14:creationId xmlns:p14="http://schemas.microsoft.com/office/powerpoint/2010/main" val="3829890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D587C01-408C-7409-876B-8D120D9C3D66}"/>
              </a:ext>
            </a:extLst>
          </p:cNvPr>
          <p:cNvSpPr>
            <a:spLocks noGrp="1"/>
          </p:cNvSpPr>
          <p:nvPr>
            <p:ph idx="1"/>
          </p:nvPr>
        </p:nvSpPr>
        <p:spPr>
          <a:xfrm>
            <a:off x="676835" y="133583"/>
            <a:ext cx="11268422" cy="6136588"/>
          </a:xfrm>
        </p:spPr>
        <p:txBody>
          <a:bodyPr>
            <a:normAutofit fontScale="92500" lnSpcReduction="20000"/>
          </a:bodyPr>
          <a:lstStyle/>
          <a:p>
            <a:pPr marL="0" indent="0">
              <a:buNone/>
            </a:pPr>
            <a:r>
              <a:rPr lang="es-ES" sz="2400" dirty="0"/>
              <a:t>Los propósitos de la </a:t>
            </a:r>
            <a:r>
              <a:rPr lang="es-ES" sz="2400" b="1" dirty="0"/>
              <a:t>Ley de Memoria Histórica</a:t>
            </a:r>
            <a:r>
              <a:rPr lang="es-ES" sz="2400" dirty="0"/>
              <a:t> (2007) eran:</a:t>
            </a:r>
          </a:p>
          <a:p>
            <a:pPr marL="0" indent="0">
              <a:buNone/>
            </a:pPr>
            <a:endParaRPr lang="es-ES" sz="2400" dirty="0"/>
          </a:p>
          <a:p>
            <a:pPr marL="0" indent="0">
              <a:buNone/>
            </a:pPr>
            <a:r>
              <a:rPr lang="es-ES" sz="2400" dirty="0"/>
              <a:t>Reconocimiento y reparación de las víctimas</a:t>
            </a:r>
          </a:p>
          <a:p>
            <a:pPr lvl="1"/>
            <a:r>
              <a:rPr lang="es-ES" dirty="0"/>
              <a:t>Localización de desaparecidos</a:t>
            </a:r>
          </a:p>
          <a:p>
            <a:pPr lvl="1"/>
            <a:r>
              <a:rPr lang="es-ES" dirty="0"/>
              <a:t>Retirada de símbolos franquistas</a:t>
            </a:r>
          </a:p>
          <a:p>
            <a:pPr lvl="1"/>
            <a:r>
              <a:rPr lang="es-ES" dirty="0"/>
              <a:t>Acceso a archivos históricos</a:t>
            </a:r>
          </a:p>
          <a:p>
            <a:pPr lvl="1"/>
            <a:r>
              <a:rPr lang="es-ES" dirty="0"/>
              <a:t>Anulación de juicios injustos</a:t>
            </a:r>
          </a:p>
          <a:p>
            <a:pPr lvl="1"/>
            <a:endParaRPr lang="es-ES" dirty="0"/>
          </a:p>
          <a:p>
            <a:pPr marL="0" indent="0">
              <a:buNone/>
            </a:pPr>
            <a:r>
              <a:rPr lang="es-ES" sz="2400" dirty="0"/>
              <a:t>En 2022, la </a:t>
            </a:r>
            <a:r>
              <a:rPr lang="es-ES" sz="2400" b="1" dirty="0"/>
              <a:t>Ley de Memoria Democrática</a:t>
            </a:r>
            <a:r>
              <a:rPr lang="es-ES" sz="2400" dirty="0"/>
              <a:t> (2022) completó la ley anterior </a:t>
            </a:r>
          </a:p>
          <a:p>
            <a:pPr marL="0" indent="0">
              <a:buNone/>
            </a:pPr>
            <a:r>
              <a:rPr lang="es-ES" sz="2400" dirty="0"/>
              <a:t>Búsqueda de desaparecidos como responsabilidad del Estado:</a:t>
            </a:r>
          </a:p>
          <a:p>
            <a:pPr marL="0" indent="0">
              <a:buNone/>
            </a:pPr>
            <a:endParaRPr lang="es-ES" sz="2400" dirty="0"/>
          </a:p>
          <a:p>
            <a:pPr lvl="1"/>
            <a:r>
              <a:rPr lang="es-ES" dirty="0"/>
              <a:t>Reconocimiento de todas las víctimas</a:t>
            </a:r>
          </a:p>
          <a:p>
            <a:pPr lvl="1"/>
            <a:r>
              <a:rPr lang="es-ES" dirty="0"/>
              <a:t>Anulación de condenas y sentencias</a:t>
            </a:r>
          </a:p>
          <a:p>
            <a:pPr lvl="1"/>
            <a:r>
              <a:rPr lang="es-ES" dirty="0"/>
              <a:t>Educación en memoria democrática</a:t>
            </a:r>
          </a:p>
          <a:p>
            <a:pPr lvl="1"/>
            <a:r>
              <a:rPr lang="es-ES" dirty="0"/>
              <a:t>Retirada de títulos y distinciones franquistas</a:t>
            </a:r>
          </a:p>
          <a:p>
            <a:pPr lvl="1"/>
            <a:r>
              <a:rPr lang="es-ES" dirty="0"/>
              <a:t>Reconocimiento de exiliados y emigrantes</a:t>
            </a:r>
          </a:p>
          <a:p>
            <a:pPr marL="457200" lvl="1" indent="0">
              <a:buNone/>
            </a:pPr>
            <a:endParaRPr lang="es-ES" dirty="0"/>
          </a:p>
          <a:p>
            <a:pPr marL="457200" lvl="1" indent="0">
              <a:buNone/>
            </a:pPr>
            <a:r>
              <a:rPr lang="es-ES" dirty="0"/>
              <a:t>Exhumación de Franco del Valle de </a:t>
            </a:r>
            <a:r>
              <a:rPr lang="es-ES" dirty="0" err="1"/>
              <a:t>Cuelgamuros</a:t>
            </a:r>
            <a:r>
              <a:rPr lang="es-ES" dirty="0"/>
              <a:t> (ex Valle de los Caídos), 2019 ; Exhumación de José Antonio Primo de Rivera, 2023</a:t>
            </a:r>
          </a:p>
          <a:p>
            <a:pPr marL="0" indent="0">
              <a:buNone/>
            </a:pPr>
            <a:endParaRPr lang="fr-FR" dirty="0"/>
          </a:p>
        </p:txBody>
      </p:sp>
    </p:spTree>
    <p:extLst>
      <p:ext uri="{BB962C8B-B14F-4D97-AF65-F5344CB8AC3E}">
        <p14:creationId xmlns:p14="http://schemas.microsoft.com/office/powerpoint/2010/main" val="1137481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habits, homme, Visage humain&#10;&#10;Le contenu généré par l’IA peut être incorrect.">
            <a:extLst>
              <a:ext uri="{FF2B5EF4-FFF2-40B4-BE49-F238E27FC236}">
                <a16:creationId xmlns:a16="http://schemas.microsoft.com/office/drawing/2014/main" id="{D0C1CF19-F7E2-D109-487F-850FBBCA9040}"/>
              </a:ext>
            </a:extLst>
          </p:cNvPr>
          <p:cNvPicPr>
            <a:picLocks noChangeAspect="1"/>
          </p:cNvPicPr>
          <p:nvPr/>
        </p:nvPicPr>
        <p:blipFill>
          <a:blip r:embed="rId2"/>
          <a:stretch>
            <a:fillRect/>
          </a:stretch>
        </p:blipFill>
        <p:spPr>
          <a:xfrm>
            <a:off x="99183" y="134910"/>
            <a:ext cx="5529364" cy="3085832"/>
          </a:xfrm>
          <a:prstGeom prst="rect">
            <a:avLst/>
          </a:prstGeom>
        </p:spPr>
      </p:pic>
      <p:pic>
        <p:nvPicPr>
          <p:cNvPr id="7" name="Image 6" descr="Une image contenant habits, personne, plein air, drapeau&#10;&#10;Le contenu généré par l’IA peut être incorrect.">
            <a:extLst>
              <a:ext uri="{FF2B5EF4-FFF2-40B4-BE49-F238E27FC236}">
                <a16:creationId xmlns:a16="http://schemas.microsoft.com/office/drawing/2014/main" id="{ACC1622A-E20B-2A6A-38F7-3E3CEFC1AE1F}"/>
              </a:ext>
            </a:extLst>
          </p:cNvPr>
          <p:cNvPicPr>
            <a:picLocks noChangeAspect="1"/>
          </p:cNvPicPr>
          <p:nvPr/>
        </p:nvPicPr>
        <p:blipFill>
          <a:blip r:embed="rId3"/>
          <a:stretch>
            <a:fillRect/>
          </a:stretch>
        </p:blipFill>
        <p:spPr>
          <a:xfrm>
            <a:off x="5598490" y="2210415"/>
            <a:ext cx="6494327" cy="4387169"/>
          </a:xfrm>
          <a:prstGeom prst="rect">
            <a:avLst/>
          </a:prstGeom>
        </p:spPr>
      </p:pic>
    </p:spTree>
    <p:extLst>
      <p:ext uri="{BB962C8B-B14F-4D97-AF65-F5344CB8AC3E}">
        <p14:creationId xmlns:p14="http://schemas.microsoft.com/office/powerpoint/2010/main" val="3505648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84F93-98FA-6A7D-738C-B975A18ECE5C}"/>
              </a:ext>
            </a:extLst>
          </p:cNvPr>
          <p:cNvSpPr>
            <a:spLocks noGrp="1"/>
          </p:cNvSpPr>
          <p:nvPr>
            <p:ph type="title"/>
          </p:nvPr>
        </p:nvSpPr>
        <p:spPr>
          <a:xfrm>
            <a:off x="243114" y="162838"/>
            <a:ext cx="10515600" cy="1325563"/>
          </a:xfrm>
        </p:spPr>
        <p:txBody>
          <a:bodyPr>
            <a:noAutofit/>
          </a:bodyPr>
          <a:lstStyle/>
          <a:p>
            <a:r>
              <a:rPr lang="es-419" sz="2400" b="1" dirty="0"/>
              <a:t>19 de noviembre: crisis del alquiler + auge del precio de la vivienda</a:t>
            </a:r>
            <a:br>
              <a:rPr lang="fr-FR" sz="2400" dirty="0"/>
            </a:br>
            <a:r>
              <a:rPr lang="es-419" sz="2000" dirty="0"/>
              <a:t>Con una media de 2.153,4 euros por metro cuadrado, el precio de la vivienda rompe por primera vez el récord histórico de la burbuja inmobiliaria de 2007, según datos oficiales.</a:t>
            </a:r>
            <a:br>
              <a:rPr lang="fr-FR" sz="2400" dirty="0"/>
            </a:br>
            <a:endParaRPr lang="fr-FR" sz="2400" dirty="0"/>
          </a:p>
        </p:txBody>
      </p:sp>
      <p:pic>
        <p:nvPicPr>
          <p:cNvPr id="7" name="Image 6" descr="Une image contenant texte, ligne, Police, Tracé&#10;&#10;Le contenu généré par l’IA peut être incorrect.">
            <a:extLst>
              <a:ext uri="{FF2B5EF4-FFF2-40B4-BE49-F238E27FC236}">
                <a16:creationId xmlns:a16="http://schemas.microsoft.com/office/drawing/2014/main" id="{354A7185-450F-86AA-F16A-CC2D4FDEB097}"/>
              </a:ext>
            </a:extLst>
          </p:cNvPr>
          <p:cNvPicPr>
            <a:picLocks noChangeAspect="1"/>
          </p:cNvPicPr>
          <p:nvPr/>
        </p:nvPicPr>
        <p:blipFill>
          <a:blip r:embed="rId2"/>
          <a:stretch>
            <a:fillRect/>
          </a:stretch>
        </p:blipFill>
        <p:spPr>
          <a:xfrm>
            <a:off x="1901371" y="1200005"/>
            <a:ext cx="9220687" cy="5495157"/>
          </a:xfrm>
          <a:prstGeom prst="rect">
            <a:avLst/>
          </a:prstGeom>
        </p:spPr>
      </p:pic>
    </p:spTree>
    <p:extLst>
      <p:ext uri="{BB962C8B-B14F-4D97-AF65-F5344CB8AC3E}">
        <p14:creationId xmlns:p14="http://schemas.microsoft.com/office/powerpoint/2010/main" val="3259125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nuage, ciel, pompier, plein air&#10;&#10;Le contenu généré par l’IA peut être incorrect.">
            <a:extLst>
              <a:ext uri="{FF2B5EF4-FFF2-40B4-BE49-F238E27FC236}">
                <a16:creationId xmlns:a16="http://schemas.microsoft.com/office/drawing/2014/main" id="{03183282-918D-90BE-A205-A4A213B8E532}"/>
              </a:ext>
            </a:extLst>
          </p:cNvPr>
          <p:cNvPicPr>
            <a:picLocks noChangeAspect="1"/>
          </p:cNvPicPr>
          <p:nvPr/>
        </p:nvPicPr>
        <p:blipFill>
          <a:blip r:embed="rId2"/>
          <a:stretch>
            <a:fillRect/>
          </a:stretch>
        </p:blipFill>
        <p:spPr>
          <a:xfrm>
            <a:off x="1965447" y="193915"/>
            <a:ext cx="7999503" cy="5471779"/>
          </a:xfrm>
          <a:prstGeom prst="rect">
            <a:avLst/>
          </a:prstGeom>
        </p:spPr>
      </p:pic>
    </p:spTree>
    <p:extLst>
      <p:ext uri="{BB962C8B-B14F-4D97-AF65-F5344CB8AC3E}">
        <p14:creationId xmlns:p14="http://schemas.microsoft.com/office/powerpoint/2010/main" val="2906877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C4794-F66D-CEC7-B6E1-707AB9A8F008}"/>
              </a:ext>
            </a:extLst>
          </p:cNvPr>
          <p:cNvSpPr>
            <a:spLocks noGrp="1"/>
          </p:cNvSpPr>
          <p:nvPr>
            <p:ph type="title"/>
          </p:nvPr>
        </p:nvSpPr>
        <p:spPr/>
        <p:txBody>
          <a:bodyPr>
            <a:normAutofit/>
          </a:bodyPr>
          <a:lstStyle/>
          <a:p>
            <a:r>
              <a:rPr lang="es-419" sz="2400" dirty="0">
                <a:latin typeface="Calibri" panose="020F0502020204030204" pitchFamily="34" charset="0"/>
                <a:ea typeface="Calibri" panose="020F0502020204030204" pitchFamily="34" charset="0"/>
                <a:cs typeface="Times New Roman" panose="02020603050405020304" pitchFamily="18" charset="0"/>
              </a:rPr>
              <a:t>22 de noviembre COP 30 Brasil</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sp>
        <p:nvSpPr>
          <p:cNvPr id="3" name="Espace réservé du contenu 2">
            <a:extLst>
              <a:ext uri="{FF2B5EF4-FFF2-40B4-BE49-F238E27FC236}">
                <a16:creationId xmlns:a16="http://schemas.microsoft.com/office/drawing/2014/main" id="{C156DDA8-161D-A2E6-8459-C427EF0BE6B2}"/>
              </a:ext>
            </a:extLst>
          </p:cNvPr>
          <p:cNvSpPr>
            <a:spLocks noGrp="1"/>
          </p:cNvSpPr>
          <p:nvPr>
            <p:ph idx="1"/>
          </p:nvPr>
        </p:nvSpPr>
        <p:spPr>
          <a:xfrm>
            <a:off x="5481068" y="1253331"/>
            <a:ext cx="6317343" cy="4351338"/>
          </a:xfrm>
        </p:spPr>
        <p:txBody>
          <a:bodyPr>
            <a:normAutofit/>
          </a:bodyPr>
          <a:lstStyle/>
          <a:p>
            <a:pPr marL="0" indent="0">
              <a:buNone/>
            </a:pPr>
            <a:r>
              <a:rPr lang="es-ES" sz="2000" dirty="0"/>
              <a:t>Finalizó la COP30 en Belém, Brasil, y el acuerdo final genera inconformidad en varios países tras excluir las demandas sobre eliminación gradual de los combustibles fósiles y la reducción de emisiones</a:t>
            </a:r>
            <a:endParaRPr lang="fr-FR" sz="2000" dirty="0"/>
          </a:p>
        </p:txBody>
      </p:sp>
      <p:pic>
        <p:nvPicPr>
          <p:cNvPr id="5" name="Image 4" descr="Une image contenant habits, homme, personne, texte">
            <a:extLst>
              <a:ext uri="{FF2B5EF4-FFF2-40B4-BE49-F238E27FC236}">
                <a16:creationId xmlns:a16="http://schemas.microsoft.com/office/drawing/2014/main" id="{D32C8990-3928-2765-C33A-D773C385A3E8}"/>
              </a:ext>
            </a:extLst>
          </p:cNvPr>
          <p:cNvPicPr>
            <a:picLocks noChangeAspect="1"/>
          </p:cNvPicPr>
          <p:nvPr/>
        </p:nvPicPr>
        <p:blipFill>
          <a:blip r:embed="rId2"/>
          <a:stretch>
            <a:fillRect/>
          </a:stretch>
        </p:blipFill>
        <p:spPr>
          <a:xfrm>
            <a:off x="698389" y="1253331"/>
            <a:ext cx="4236468" cy="5298656"/>
          </a:xfrm>
          <a:prstGeom prst="rect">
            <a:avLst/>
          </a:prstGeom>
        </p:spPr>
      </p:pic>
    </p:spTree>
    <p:extLst>
      <p:ext uri="{BB962C8B-B14F-4D97-AF65-F5344CB8AC3E}">
        <p14:creationId xmlns:p14="http://schemas.microsoft.com/office/powerpoint/2010/main" val="4138378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ersonne, homme, Visage humain&#10;&#10;Le contenu généré par l’IA peut être incorrect.">
            <a:extLst>
              <a:ext uri="{FF2B5EF4-FFF2-40B4-BE49-F238E27FC236}">
                <a16:creationId xmlns:a16="http://schemas.microsoft.com/office/drawing/2014/main" id="{CFDE3880-AC1E-FBBA-E6D1-46361FBA5DB5}"/>
              </a:ext>
            </a:extLst>
          </p:cNvPr>
          <p:cNvPicPr>
            <a:picLocks noChangeAspect="1"/>
          </p:cNvPicPr>
          <p:nvPr/>
        </p:nvPicPr>
        <p:blipFill>
          <a:blip r:embed="rId2"/>
          <a:stretch>
            <a:fillRect/>
          </a:stretch>
        </p:blipFill>
        <p:spPr>
          <a:xfrm>
            <a:off x="1264596" y="73127"/>
            <a:ext cx="9155754" cy="6103836"/>
          </a:xfrm>
          <a:prstGeom prst="rect">
            <a:avLst/>
          </a:prstGeom>
        </p:spPr>
      </p:pic>
    </p:spTree>
    <p:extLst>
      <p:ext uri="{BB962C8B-B14F-4D97-AF65-F5344CB8AC3E}">
        <p14:creationId xmlns:p14="http://schemas.microsoft.com/office/powerpoint/2010/main" val="1947562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958692-5A82-DA6B-BFE3-CA349A4ACC48}"/>
              </a:ext>
            </a:extLst>
          </p:cNvPr>
          <p:cNvSpPr>
            <a:spLocks noGrp="1"/>
          </p:cNvSpPr>
          <p:nvPr>
            <p:ph type="title"/>
          </p:nvPr>
        </p:nvSpPr>
        <p:spPr>
          <a:xfrm>
            <a:off x="150780" y="365125"/>
            <a:ext cx="10515600" cy="1325563"/>
          </a:xfrm>
        </p:spPr>
        <p:txBody>
          <a:bodyPr>
            <a:noAutofit/>
          </a:bodyPr>
          <a:lstStyle/>
          <a:p>
            <a:r>
              <a:rPr lang="es-419" sz="2400" b="1" dirty="0"/>
              <a:t>22 de noviembre </a:t>
            </a:r>
            <a:r>
              <a:rPr lang="es-ES" sz="2400" b="1" dirty="0"/>
              <a:t>Jair Bolsonaro es arrestado en Brasil por temor a su fuga</a:t>
            </a:r>
            <a:br>
              <a:rPr lang="es-ES" sz="2400" b="1" dirty="0"/>
            </a:br>
            <a:br>
              <a:rPr lang="es-ES" sz="2400" b="1" dirty="0"/>
            </a:br>
            <a:r>
              <a:rPr lang="es-ES" sz="2000" dirty="0"/>
              <a:t>La detención se produjo días antes de que se ordenara al expresidente el inicio de una condena de 27 años de prisión por planear un golpe de Estado fallido. (Asalto a las tres sedes de poder en Brasilia, 2023.) Presiones de Trump a Lula con aranceles para liberarlo.</a:t>
            </a:r>
            <a:br>
              <a:rPr lang="es-ES" sz="2400" dirty="0"/>
            </a:br>
            <a:endParaRPr lang="fr-FR" sz="2400" dirty="0"/>
          </a:p>
        </p:txBody>
      </p:sp>
      <p:pic>
        <p:nvPicPr>
          <p:cNvPr id="7" name="Espace réservé du contenu 6" descr="Une image contenant plein air, ciel, arbre, personnes&#10;&#10;Le contenu généré par l’IA peut être incorrect.">
            <a:extLst>
              <a:ext uri="{FF2B5EF4-FFF2-40B4-BE49-F238E27FC236}">
                <a16:creationId xmlns:a16="http://schemas.microsoft.com/office/drawing/2014/main" id="{1069535F-5A71-9577-3F15-66C136EA9F47}"/>
              </a:ext>
            </a:extLst>
          </p:cNvPr>
          <p:cNvPicPr>
            <a:picLocks noGrp="1" noChangeAspect="1"/>
          </p:cNvPicPr>
          <p:nvPr>
            <p:ph idx="1"/>
          </p:nvPr>
        </p:nvPicPr>
        <p:blipFill>
          <a:blip r:embed="rId2"/>
          <a:stretch>
            <a:fillRect/>
          </a:stretch>
        </p:blipFill>
        <p:spPr>
          <a:xfrm>
            <a:off x="5522362" y="1690688"/>
            <a:ext cx="6518858" cy="4351338"/>
          </a:xfrm>
          <a:prstGeom prst="rect">
            <a:avLst/>
          </a:prstGeom>
        </p:spPr>
      </p:pic>
      <p:pic>
        <p:nvPicPr>
          <p:cNvPr id="5" name="Image 4" descr="Une image contenant plein air, ciel, eau, herbe&#10;&#10;Le contenu généré par l’IA peut être incorrect.">
            <a:extLst>
              <a:ext uri="{FF2B5EF4-FFF2-40B4-BE49-F238E27FC236}">
                <a16:creationId xmlns:a16="http://schemas.microsoft.com/office/drawing/2014/main" id="{2D5DB9D7-8A09-A40F-7C43-11AD48336F0F}"/>
              </a:ext>
            </a:extLst>
          </p:cNvPr>
          <p:cNvPicPr>
            <a:picLocks noChangeAspect="1"/>
          </p:cNvPicPr>
          <p:nvPr/>
        </p:nvPicPr>
        <p:blipFill>
          <a:blip r:embed="rId3"/>
          <a:stretch>
            <a:fillRect/>
          </a:stretch>
        </p:blipFill>
        <p:spPr>
          <a:xfrm>
            <a:off x="150780" y="2414676"/>
            <a:ext cx="5159505" cy="2903361"/>
          </a:xfrm>
          <a:prstGeom prst="rect">
            <a:avLst/>
          </a:prstGeom>
        </p:spPr>
      </p:pic>
    </p:spTree>
    <p:extLst>
      <p:ext uri="{BB962C8B-B14F-4D97-AF65-F5344CB8AC3E}">
        <p14:creationId xmlns:p14="http://schemas.microsoft.com/office/powerpoint/2010/main" val="343299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3CDF6-68D7-4252-A191-524790869F2A}"/>
              </a:ext>
            </a:extLst>
          </p:cNvPr>
          <p:cNvSpPr>
            <a:spLocks noGrp="1"/>
          </p:cNvSpPr>
          <p:nvPr>
            <p:ph type="title"/>
          </p:nvPr>
        </p:nvSpPr>
        <p:spPr>
          <a:xfrm>
            <a:off x="354106" y="18255"/>
            <a:ext cx="10515600" cy="1325563"/>
          </a:xfrm>
        </p:spPr>
        <p:txBody>
          <a:bodyPr>
            <a:normAutofit/>
          </a:bodyPr>
          <a:lstStyle/>
          <a:p>
            <a:r>
              <a:rPr lang="fr-FR" sz="2400" b="1" dirty="0"/>
              <a:t>2 de </a:t>
            </a:r>
            <a:r>
              <a:rPr lang="fr-FR" sz="2400" b="1" dirty="0" err="1"/>
              <a:t>abril</a:t>
            </a:r>
            <a:r>
              <a:rPr lang="fr-FR" sz="2400" b="1" dirty="0"/>
              <a:t>, « </a:t>
            </a:r>
            <a:r>
              <a:rPr lang="fr-FR" sz="2400" b="1" dirty="0" err="1"/>
              <a:t>Día</a:t>
            </a:r>
            <a:r>
              <a:rPr lang="fr-FR" sz="2400" b="1" dirty="0"/>
              <a:t> de </a:t>
            </a:r>
            <a:r>
              <a:rPr lang="fr-FR" sz="2400" b="1" dirty="0" err="1"/>
              <a:t>liberación</a:t>
            </a:r>
            <a:r>
              <a:rPr lang="fr-FR" sz="2400" b="1" dirty="0"/>
              <a:t> », </a:t>
            </a:r>
            <a:r>
              <a:rPr lang="fr-FR" sz="2400" b="1" dirty="0" err="1"/>
              <a:t>arranceles</a:t>
            </a:r>
            <a:r>
              <a:rPr lang="fr-FR" sz="2400" b="1" dirty="0"/>
              <a:t> de Trump</a:t>
            </a:r>
          </a:p>
        </p:txBody>
      </p:sp>
      <p:sp>
        <p:nvSpPr>
          <p:cNvPr id="3" name="Espace réservé du contenu 2">
            <a:extLst>
              <a:ext uri="{FF2B5EF4-FFF2-40B4-BE49-F238E27FC236}">
                <a16:creationId xmlns:a16="http://schemas.microsoft.com/office/drawing/2014/main" id="{A0556F6A-25B5-DC22-97B3-F3F0A5F42E04}"/>
              </a:ext>
            </a:extLst>
          </p:cNvPr>
          <p:cNvSpPr>
            <a:spLocks noGrp="1"/>
          </p:cNvSpPr>
          <p:nvPr>
            <p:ph idx="1"/>
          </p:nvPr>
        </p:nvSpPr>
        <p:spPr>
          <a:xfrm>
            <a:off x="439270" y="963565"/>
            <a:ext cx="11398623" cy="4930869"/>
          </a:xfrm>
        </p:spPr>
        <p:txBody>
          <a:bodyPr>
            <a:normAutofit fontScale="92500" lnSpcReduction="10000"/>
          </a:bodyPr>
          <a:lstStyle/>
          <a:p>
            <a:pPr marL="0" indent="0">
              <a:buNone/>
            </a:pPr>
            <a:r>
              <a:rPr lang="fr-FR" sz="1800" dirty="0">
                <a:latin typeface="+mj-lt"/>
                <a:ea typeface="+mj-ea"/>
                <a:cs typeface="+mj-cs"/>
              </a:rPr>
              <a:t>Trump </a:t>
            </a:r>
            <a:r>
              <a:rPr lang="fr-FR" sz="1800" dirty="0" err="1">
                <a:latin typeface="+mj-lt"/>
                <a:ea typeface="+mj-ea"/>
                <a:cs typeface="+mj-cs"/>
              </a:rPr>
              <a:t>cuestiona</a:t>
            </a:r>
            <a:r>
              <a:rPr lang="fr-FR" sz="1800" dirty="0">
                <a:latin typeface="+mj-lt"/>
                <a:ea typeface="+mj-ea"/>
                <a:cs typeface="+mj-cs"/>
              </a:rPr>
              <a:t> el </a:t>
            </a:r>
            <a:r>
              <a:rPr lang="fr-FR" sz="1800" dirty="0" err="1">
                <a:latin typeface="+mj-lt"/>
                <a:ea typeface="+mj-ea"/>
                <a:cs typeface="+mj-cs"/>
              </a:rPr>
              <a:t>librecomercio</a:t>
            </a:r>
            <a:r>
              <a:rPr lang="fr-FR" sz="1800" dirty="0">
                <a:latin typeface="+mj-lt"/>
                <a:ea typeface="+mj-ea"/>
                <a:cs typeface="+mj-cs"/>
              </a:rPr>
              <a:t> y el T MEC </a:t>
            </a:r>
            <a:r>
              <a:rPr lang="fr-FR" sz="1800" dirty="0" err="1">
                <a:latin typeface="+mj-lt"/>
                <a:ea typeface="+mj-ea"/>
                <a:cs typeface="+mj-cs"/>
              </a:rPr>
              <a:t>Tratado</a:t>
            </a:r>
            <a:r>
              <a:rPr lang="fr-FR" sz="1800" dirty="0">
                <a:latin typeface="+mj-lt"/>
                <a:ea typeface="+mj-ea"/>
                <a:cs typeface="+mj-cs"/>
              </a:rPr>
              <a:t> de libre </a:t>
            </a:r>
            <a:r>
              <a:rPr lang="fr-FR" sz="1800" dirty="0" err="1">
                <a:latin typeface="+mj-lt"/>
                <a:ea typeface="+mj-ea"/>
                <a:cs typeface="+mj-cs"/>
              </a:rPr>
              <a:t>comercio</a:t>
            </a:r>
            <a:r>
              <a:rPr lang="fr-FR" sz="1800" dirty="0">
                <a:latin typeface="+mj-lt"/>
                <a:ea typeface="+mj-ea"/>
                <a:cs typeface="+mj-cs"/>
              </a:rPr>
              <a:t> México EEUU Canada </a:t>
            </a:r>
          </a:p>
          <a:p>
            <a:pPr marL="0" indent="0">
              <a:buNone/>
            </a:pPr>
            <a:r>
              <a:rPr lang="fr-FR" sz="1800" dirty="0">
                <a:latin typeface="+mj-lt"/>
                <a:ea typeface="+mj-ea"/>
                <a:cs typeface="+mj-cs"/>
              </a:rPr>
              <a:t>Usa los </a:t>
            </a:r>
            <a:r>
              <a:rPr lang="fr-FR" sz="1800" dirty="0" err="1">
                <a:latin typeface="+mj-lt"/>
                <a:ea typeface="+mj-ea"/>
                <a:cs typeface="+mj-cs"/>
              </a:rPr>
              <a:t>arranceles</a:t>
            </a:r>
            <a:r>
              <a:rPr lang="fr-FR" sz="1800" dirty="0">
                <a:latin typeface="+mj-lt"/>
                <a:ea typeface="+mj-ea"/>
                <a:cs typeface="+mj-cs"/>
              </a:rPr>
              <a:t> </a:t>
            </a:r>
            <a:r>
              <a:rPr lang="fr-FR" sz="1800" dirty="0" err="1">
                <a:latin typeface="+mj-lt"/>
                <a:ea typeface="+mj-ea"/>
                <a:cs typeface="+mj-cs"/>
              </a:rPr>
              <a:t>como</a:t>
            </a:r>
            <a:r>
              <a:rPr lang="fr-FR" sz="1800" dirty="0">
                <a:latin typeface="+mj-lt"/>
                <a:ea typeface="+mj-ea"/>
                <a:cs typeface="+mj-cs"/>
              </a:rPr>
              <a:t> </a:t>
            </a:r>
            <a:r>
              <a:rPr lang="fr-FR" sz="1800" dirty="0" err="1">
                <a:latin typeface="+mj-lt"/>
                <a:ea typeface="+mj-ea"/>
                <a:cs typeface="+mj-cs"/>
              </a:rPr>
              <a:t>presión</a:t>
            </a:r>
            <a:r>
              <a:rPr lang="fr-FR" sz="1800" dirty="0">
                <a:latin typeface="+mj-lt"/>
                <a:ea typeface="+mj-ea"/>
                <a:cs typeface="+mj-cs"/>
              </a:rPr>
              <a:t> </a:t>
            </a:r>
            <a:r>
              <a:rPr lang="fr-FR" sz="1800" dirty="0" err="1">
                <a:latin typeface="+mj-lt"/>
                <a:ea typeface="+mj-ea"/>
                <a:cs typeface="+mj-cs"/>
              </a:rPr>
              <a:t>política</a:t>
            </a:r>
            <a:r>
              <a:rPr lang="fr-FR" sz="1800" dirty="0">
                <a:latin typeface="+mj-lt"/>
                <a:ea typeface="+mj-ea"/>
                <a:cs typeface="+mj-cs"/>
              </a:rPr>
              <a:t>:</a:t>
            </a:r>
          </a:p>
          <a:p>
            <a:pPr>
              <a:buFont typeface="Symbol" panose="05050102010706020507" pitchFamily="18" charset="2"/>
              <a:buChar char="Þ"/>
            </a:pPr>
            <a:r>
              <a:rPr lang="fr-FR" sz="1800" dirty="0" err="1">
                <a:latin typeface="+mj-lt"/>
                <a:ea typeface="+mj-ea"/>
                <a:cs typeface="+mj-cs"/>
              </a:rPr>
              <a:t>Amenaza</a:t>
            </a:r>
            <a:r>
              <a:rPr lang="fr-FR" sz="1800" dirty="0">
                <a:latin typeface="+mj-lt"/>
                <a:ea typeface="+mj-ea"/>
                <a:cs typeface="+mj-cs"/>
              </a:rPr>
              <a:t> con un 50% </a:t>
            </a:r>
            <a:r>
              <a:rPr lang="fr-FR" sz="1800" dirty="0" err="1">
                <a:latin typeface="+mj-lt"/>
                <a:ea typeface="+mj-ea"/>
                <a:cs typeface="+mj-cs"/>
              </a:rPr>
              <a:t>por</a:t>
            </a:r>
            <a:r>
              <a:rPr lang="fr-FR" sz="1800" dirty="0">
                <a:latin typeface="+mj-lt"/>
                <a:ea typeface="+mj-ea"/>
                <a:cs typeface="+mj-cs"/>
              </a:rPr>
              <a:t> </a:t>
            </a:r>
            <a:r>
              <a:rPr lang="fr-FR" sz="1800" dirty="0" err="1">
                <a:latin typeface="+mj-lt"/>
                <a:ea typeface="+mj-ea"/>
                <a:cs typeface="+mj-cs"/>
              </a:rPr>
              <a:t>ciento</a:t>
            </a:r>
            <a:r>
              <a:rPr lang="fr-FR" sz="1800" dirty="0">
                <a:latin typeface="+mj-lt"/>
                <a:ea typeface="+mj-ea"/>
                <a:cs typeface="+mj-cs"/>
              </a:rPr>
              <a:t> de </a:t>
            </a:r>
            <a:r>
              <a:rPr lang="fr-FR" sz="1800" dirty="0" err="1">
                <a:latin typeface="+mj-lt"/>
                <a:ea typeface="+mj-ea"/>
                <a:cs typeface="+mj-cs"/>
              </a:rPr>
              <a:t>arranceles</a:t>
            </a:r>
            <a:r>
              <a:rPr lang="fr-FR" sz="1800" dirty="0">
                <a:latin typeface="+mj-lt"/>
                <a:ea typeface="+mj-ea"/>
                <a:cs typeface="+mj-cs"/>
              </a:rPr>
              <a:t> a México para </a:t>
            </a:r>
            <a:r>
              <a:rPr lang="fr-FR" sz="1800" dirty="0" err="1">
                <a:latin typeface="+mj-lt"/>
                <a:ea typeface="+mj-ea"/>
                <a:cs typeface="+mj-cs"/>
              </a:rPr>
              <a:t>presionar</a:t>
            </a:r>
            <a:r>
              <a:rPr lang="fr-FR" sz="1800" dirty="0">
                <a:latin typeface="+mj-lt"/>
                <a:ea typeface="+mj-ea"/>
                <a:cs typeface="+mj-cs"/>
              </a:rPr>
              <a:t> en la lucha contra el </a:t>
            </a:r>
            <a:r>
              <a:rPr lang="fr-FR" sz="1800" dirty="0" err="1">
                <a:latin typeface="+mj-lt"/>
                <a:ea typeface="+mj-ea"/>
                <a:cs typeface="+mj-cs"/>
              </a:rPr>
              <a:t>narcotráfico</a:t>
            </a:r>
            <a:r>
              <a:rPr lang="fr-FR" sz="1800" dirty="0">
                <a:latin typeface="+mj-lt"/>
                <a:ea typeface="+mj-ea"/>
                <a:cs typeface="+mj-cs"/>
              </a:rPr>
              <a:t> / la </a:t>
            </a:r>
            <a:r>
              <a:rPr lang="fr-FR" sz="1800" dirty="0" err="1">
                <a:latin typeface="+mj-lt"/>
                <a:ea typeface="+mj-ea"/>
                <a:cs typeface="+mj-cs"/>
              </a:rPr>
              <a:t>inmigración</a:t>
            </a:r>
            <a:r>
              <a:rPr lang="fr-FR" sz="1800" dirty="0">
                <a:latin typeface="+mj-lt"/>
                <a:ea typeface="+mj-ea"/>
                <a:cs typeface="+mj-cs"/>
              </a:rPr>
              <a:t> </a:t>
            </a:r>
            <a:r>
              <a:rPr lang="fr-FR" sz="1800" dirty="0" err="1">
                <a:latin typeface="+mj-lt"/>
                <a:ea typeface="+mj-ea"/>
                <a:cs typeface="+mj-cs"/>
              </a:rPr>
              <a:t>ilegal</a:t>
            </a:r>
            <a:endParaRPr lang="fr-FR" sz="1800" dirty="0">
              <a:latin typeface="+mj-lt"/>
              <a:ea typeface="+mj-ea"/>
              <a:cs typeface="+mj-cs"/>
            </a:endParaRPr>
          </a:p>
          <a:p>
            <a:pPr>
              <a:buFont typeface="Symbol" panose="05050102010706020507" pitchFamily="18" charset="2"/>
              <a:buChar char="Þ"/>
            </a:pPr>
            <a:r>
              <a:rPr lang="fr-FR" sz="1800" dirty="0" err="1">
                <a:latin typeface="+mj-lt"/>
                <a:ea typeface="+mj-ea"/>
                <a:cs typeface="+mj-cs"/>
              </a:rPr>
              <a:t>Amenaza</a:t>
            </a:r>
            <a:r>
              <a:rPr lang="fr-FR" sz="1800" dirty="0">
                <a:latin typeface="+mj-lt"/>
                <a:ea typeface="+mj-ea"/>
                <a:cs typeface="+mj-cs"/>
              </a:rPr>
              <a:t> al Brasil de Lula con </a:t>
            </a:r>
            <a:r>
              <a:rPr lang="fr-FR" sz="1800" dirty="0" err="1">
                <a:latin typeface="+mj-lt"/>
                <a:ea typeface="+mj-ea"/>
                <a:cs typeface="+mj-cs"/>
              </a:rPr>
              <a:t>arranceles</a:t>
            </a:r>
            <a:r>
              <a:rPr lang="fr-FR" sz="1800" dirty="0">
                <a:latin typeface="+mj-lt"/>
                <a:ea typeface="+mj-ea"/>
                <a:cs typeface="+mj-cs"/>
              </a:rPr>
              <a:t> de un 50% para </a:t>
            </a:r>
            <a:r>
              <a:rPr lang="fr-FR" sz="1800" dirty="0" err="1">
                <a:latin typeface="+mj-lt"/>
                <a:ea typeface="+mj-ea"/>
                <a:cs typeface="+mj-cs"/>
              </a:rPr>
              <a:t>liberar</a:t>
            </a:r>
            <a:r>
              <a:rPr lang="fr-FR" sz="1800" dirty="0">
                <a:latin typeface="+mj-lt"/>
                <a:ea typeface="+mj-ea"/>
                <a:cs typeface="+mj-cs"/>
              </a:rPr>
              <a:t> a </a:t>
            </a:r>
            <a:r>
              <a:rPr lang="fr-FR" sz="1800" dirty="0" err="1">
                <a:latin typeface="+mj-lt"/>
                <a:ea typeface="+mj-ea"/>
                <a:cs typeface="+mj-cs"/>
              </a:rPr>
              <a:t>Jair</a:t>
            </a:r>
            <a:r>
              <a:rPr lang="fr-FR" sz="1800" dirty="0">
                <a:latin typeface="+mj-lt"/>
                <a:ea typeface="+mj-ea"/>
                <a:cs typeface="+mj-cs"/>
              </a:rPr>
              <a:t> </a:t>
            </a:r>
            <a:r>
              <a:rPr lang="fr-FR" sz="1800" dirty="0" err="1">
                <a:latin typeface="+mj-lt"/>
                <a:ea typeface="+mj-ea"/>
                <a:cs typeface="+mj-cs"/>
              </a:rPr>
              <a:t>Bolsonaro</a:t>
            </a:r>
            <a:endParaRPr lang="fr-FR" sz="1800" dirty="0">
              <a:latin typeface="+mj-lt"/>
              <a:ea typeface="+mj-ea"/>
              <a:cs typeface="+mj-cs"/>
            </a:endParaRPr>
          </a:p>
          <a:p>
            <a:pPr>
              <a:buFont typeface="Symbol" panose="05050102010706020507" pitchFamily="18" charset="2"/>
              <a:buChar char="Þ"/>
            </a:pPr>
            <a:r>
              <a:rPr lang="fr-FR" sz="1800" dirty="0" err="1">
                <a:latin typeface="+mj-lt"/>
                <a:ea typeface="+mj-ea"/>
                <a:cs typeface="+mj-cs"/>
              </a:rPr>
              <a:t>Amenaza</a:t>
            </a:r>
            <a:r>
              <a:rPr lang="fr-FR" sz="1800" dirty="0">
                <a:latin typeface="+mj-lt"/>
                <a:ea typeface="+mj-ea"/>
                <a:cs typeface="+mj-cs"/>
              </a:rPr>
              <a:t> a Petro y a Colombia con </a:t>
            </a:r>
            <a:r>
              <a:rPr lang="fr-FR" sz="1800" dirty="0" err="1">
                <a:latin typeface="+mj-lt"/>
                <a:ea typeface="+mj-ea"/>
                <a:cs typeface="+mj-cs"/>
              </a:rPr>
              <a:t>arranceles</a:t>
            </a:r>
            <a:r>
              <a:rPr lang="fr-FR" sz="1800" dirty="0">
                <a:latin typeface="+mj-lt"/>
                <a:ea typeface="+mj-ea"/>
                <a:cs typeface="+mj-cs"/>
              </a:rPr>
              <a:t> de un 50% si no </a:t>
            </a:r>
            <a:r>
              <a:rPr lang="fr-FR" sz="1800" dirty="0" err="1">
                <a:latin typeface="+mj-lt"/>
                <a:ea typeface="+mj-ea"/>
                <a:cs typeface="+mj-cs"/>
              </a:rPr>
              <a:t>acepta</a:t>
            </a:r>
            <a:r>
              <a:rPr lang="fr-FR" sz="1800" dirty="0">
                <a:latin typeface="+mj-lt"/>
                <a:ea typeface="+mj-ea"/>
                <a:cs typeface="+mj-cs"/>
              </a:rPr>
              <a:t> las </a:t>
            </a:r>
            <a:r>
              <a:rPr lang="fr-FR" sz="1800" dirty="0" err="1">
                <a:latin typeface="+mj-lt"/>
                <a:ea typeface="+mj-ea"/>
                <a:cs typeface="+mj-cs"/>
              </a:rPr>
              <a:t>devoluciones</a:t>
            </a:r>
            <a:r>
              <a:rPr lang="fr-FR" sz="1800" dirty="0">
                <a:latin typeface="+mj-lt"/>
                <a:ea typeface="+mj-ea"/>
                <a:cs typeface="+mj-cs"/>
              </a:rPr>
              <a:t> de migrantes </a:t>
            </a:r>
            <a:r>
              <a:rPr lang="fr-FR" sz="1800" dirty="0" err="1">
                <a:latin typeface="+mj-lt"/>
                <a:ea typeface="+mj-ea"/>
                <a:cs typeface="+mj-cs"/>
              </a:rPr>
              <a:t>colombianos</a:t>
            </a:r>
            <a:r>
              <a:rPr lang="fr-FR" sz="1800" dirty="0">
                <a:latin typeface="+mj-lt"/>
                <a:ea typeface="+mj-ea"/>
                <a:cs typeface="+mj-cs"/>
              </a:rPr>
              <a:t> en </a:t>
            </a:r>
            <a:r>
              <a:rPr lang="fr-FR" sz="1800" dirty="0" err="1">
                <a:latin typeface="+mj-lt"/>
                <a:ea typeface="+mj-ea"/>
                <a:cs typeface="+mj-cs"/>
              </a:rPr>
              <a:t>aviones</a:t>
            </a:r>
            <a:r>
              <a:rPr lang="fr-FR" sz="1800" dirty="0">
                <a:latin typeface="+mj-lt"/>
                <a:ea typeface="+mj-ea"/>
                <a:cs typeface="+mj-cs"/>
              </a:rPr>
              <a:t> </a:t>
            </a:r>
            <a:r>
              <a:rPr lang="fr-FR" sz="1800" dirty="0" err="1">
                <a:latin typeface="+mj-lt"/>
                <a:ea typeface="+mj-ea"/>
                <a:cs typeface="+mj-cs"/>
              </a:rPr>
              <a:t>militares</a:t>
            </a:r>
            <a:endParaRPr lang="fr-FR" sz="1800" dirty="0">
              <a:latin typeface="+mj-lt"/>
              <a:ea typeface="+mj-ea"/>
              <a:cs typeface="+mj-cs"/>
            </a:endParaRPr>
          </a:p>
          <a:p>
            <a:pPr>
              <a:buFont typeface="Symbol" panose="05050102010706020507" pitchFamily="18" charset="2"/>
              <a:buChar char="Þ"/>
            </a:pPr>
            <a:endParaRPr lang="fr-FR" sz="1800" dirty="0">
              <a:latin typeface="+mj-lt"/>
              <a:ea typeface="+mj-ea"/>
              <a:cs typeface="+mj-cs"/>
            </a:endParaRPr>
          </a:p>
          <a:p>
            <a:pPr marL="0" indent="0">
              <a:buNone/>
            </a:pPr>
            <a:r>
              <a:rPr lang="fr-FR" sz="1800" dirty="0" err="1">
                <a:latin typeface="+mj-lt"/>
                <a:ea typeface="+mj-ea"/>
                <a:cs typeface="+mj-cs"/>
              </a:rPr>
              <a:t>Regreso</a:t>
            </a:r>
            <a:r>
              <a:rPr lang="fr-FR" sz="1800" dirty="0">
                <a:latin typeface="+mj-lt"/>
                <a:ea typeface="+mj-ea"/>
                <a:cs typeface="+mj-cs"/>
              </a:rPr>
              <a:t> de la </a:t>
            </a:r>
            <a:r>
              <a:rPr lang="fr-FR" sz="1800" b="1" dirty="0">
                <a:latin typeface="+mj-lt"/>
                <a:ea typeface="+mj-ea"/>
                <a:cs typeface="+mj-cs"/>
              </a:rPr>
              <a:t>Doctrina Monroe </a:t>
            </a:r>
            <a:r>
              <a:rPr lang="fr-FR" sz="1800" dirty="0">
                <a:latin typeface="+mj-lt"/>
                <a:ea typeface="+mj-ea"/>
                <a:cs typeface="+mj-cs"/>
              </a:rPr>
              <a:t>« America for Americans » =&gt; « </a:t>
            </a:r>
            <a:r>
              <a:rPr lang="fr-FR" sz="1800" dirty="0" err="1">
                <a:latin typeface="+mj-lt"/>
                <a:ea typeface="+mj-ea"/>
                <a:cs typeface="+mj-cs"/>
              </a:rPr>
              <a:t>América</a:t>
            </a:r>
            <a:r>
              <a:rPr lang="fr-FR" sz="1800" dirty="0">
                <a:latin typeface="+mj-lt"/>
                <a:ea typeface="+mj-ea"/>
                <a:cs typeface="+mj-cs"/>
              </a:rPr>
              <a:t> para los </a:t>
            </a:r>
            <a:r>
              <a:rPr lang="fr-FR" sz="1800" dirty="0" err="1">
                <a:latin typeface="+mj-lt"/>
                <a:ea typeface="+mj-ea"/>
                <a:cs typeface="+mj-cs"/>
              </a:rPr>
              <a:t>estadounideses</a:t>
            </a:r>
            <a:r>
              <a:rPr lang="fr-FR" sz="1800" dirty="0">
                <a:latin typeface="+mj-lt"/>
                <a:ea typeface="+mj-ea"/>
                <a:cs typeface="+mj-cs"/>
              </a:rPr>
              <a:t> »</a:t>
            </a:r>
          </a:p>
          <a:p>
            <a:pPr>
              <a:buFont typeface="Symbol" panose="05050102010706020507" pitchFamily="18" charset="2"/>
              <a:buChar char="Þ"/>
            </a:pPr>
            <a:r>
              <a:rPr lang="fr-FR" sz="1800" dirty="0" err="1">
                <a:latin typeface="+mj-lt"/>
                <a:ea typeface="+mj-ea"/>
                <a:cs typeface="+mj-cs"/>
              </a:rPr>
              <a:t>Presión</a:t>
            </a:r>
            <a:r>
              <a:rPr lang="fr-FR" sz="1800" dirty="0">
                <a:latin typeface="+mj-lt"/>
                <a:ea typeface="+mj-ea"/>
                <a:cs typeface="+mj-cs"/>
              </a:rPr>
              <a:t> a Panama para que </a:t>
            </a:r>
            <a:r>
              <a:rPr lang="fr-FR" sz="1800" dirty="0" err="1">
                <a:latin typeface="+mj-lt"/>
                <a:ea typeface="+mj-ea"/>
                <a:cs typeface="+mj-cs"/>
              </a:rPr>
              <a:t>deje</a:t>
            </a:r>
            <a:r>
              <a:rPr lang="fr-FR" sz="1800" dirty="0">
                <a:latin typeface="+mj-lt"/>
                <a:ea typeface="+mj-ea"/>
                <a:cs typeface="+mj-cs"/>
              </a:rPr>
              <a:t> de </a:t>
            </a:r>
            <a:r>
              <a:rPr lang="fr-FR" sz="1800" dirty="0" err="1">
                <a:latin typeface="+mj-lt"/>
                <a:ea typeface="+mj-ea"/>
                <a:cs typeface="+mj-cs"/>
              </a:rPr>
              <a:t>comerciar</a:t>
            </a:r>
            <a:r>
              <a:rPr lang="fr-FR" sz="1800" dirty="0">
                <a:latin typeface="+mj-lt"/>
                <a:ea typeface="+mj-ea"/>
                <a:cs typeface="+mj-cs"/>
              </a:rPr>
              <a:t> con China</a:t>
            </a:r>
          </a:p>
          <a:p>
            <a:pPr>
              <a:buFont typeface="Symbol" panose="05050102010706020507" pitchFamily="18" charset="2"/>
              <a:buChar char="Þ"/>
            </a:pPr>
            <a:r>
              <a:rPr lang="fr-FR" sz="1800" dirty="0">
                <a:latin typeface="+mj-lt"/>
                <a:ea typeface="+mj-ea"/>
                <a:cs typeface="+mj-cs"/>
              </a:rPr>
              <a:t> </a:t>
            </a:r>
            <a:r>
              <a:rPr lang="fr-FR" sz="1800" dirty="0" err="1">
                <a:latin typeface="+mj-lt"/>
                <a:ea typeface="+mj-ea"/>
                <a:cs typeface="+mj-cs"/>
              </a:rPr>
              <a:t>Intervencionismo</a:t>
            </a:r>
            <a:r>
              <a:rPr lang="fr-FR" sz="1800" dirty="0">
                <a:latin typeface="+mj-lt"/>
                <a:ea typeface="+mj-ea"/>
                <a:cs typeface="+mj-cs"/>
              </a:rPr>
              <a:t> en el Caribe (</a:t>
            </a:r>
            <a:r>
              <a:rPr lang="fr-FR" sz="1800" dirty="0" err="1">
                <a:latin typeface="+mj-lt"/>
                <a:ea typeface="+mj-ea"/>
                <a:cs typeface="+mj-cs"/>
              </a:rPr>
              <a:t>narcolanchas</a:t>
            </a:r>
            <a:r>
              <a:rPr lang="fr-FR" sz="1800" dirty="0">
                <a:latin typeface="+mj-lt"/>
                <a:ea typeface="+mj-ea"/>
                <a:cs typeface="+mj-cs"/>
              </a:rPr>
              <a:t>) + </a:t>
            </a:r>
            <a:r>
              <a:rPr lang="fr-FR" sz="1800" dirty="0" err="1">
                <a:latin typeface="+mj-lt"/>
                <a:ea typeface="+mj-ea"/>
                <a:cs typeface="+mj-cs"/>
              </a:rPr>
              <a:t>presión</a:t>
            </a:r>
            <a:r>
              <a:rPr lang="fr-FR" sz="1800" dirty="0">
                <a:latin typeface="+mj-lt"/>
                <a:ea typeface="+mj-ea"/>
                <a:cs typeface="+mj-cs"/>
              </a:rPr>
              <a:t> </a:t>
            </a:r>
            <a:r>
              <a:rPr lang="fr-FR" sz="1800" dirty="0" err="1">
                <a:latin typeface="+mj-lt"/>
                <a:ea typeface="+mj-ea"/>
                <a:cs typeface="+mj-cs"/>
              </a:rPr>
              <a:t>militar</a:t>
            </a:r>
            <a:r>
              <a:rPr lang="fr-FR" sz="1800" dirty="0">
                <a:latin typeface="+mj-lt"/>
                <a:ea typeface="+mj-ea"/>
                <a:cs typeface="+mj-cs"/>
              </a:rPr>
              <a:t> sobre </a:t>
            </a:r>
            <a:r>
              <a:rPr lang="fr-FR" sz="1800" dirty="0" err="1">
                <a:latin typeface="+mj-lt"/>
                <a:ea typeface="+mj-ea"/>
                <a:cs typeface="+mj-cs"/>
              </a:rPr>
              <a:t>Maduro</a:t>
            </a:r>
            <a:endParaRPr lang="fr-FR" sz="1800" dirty="0">
              <a:latin typeface="+mj-lt"/>
              <a:ea typeface="+mj-ea"/>
              <a:cs typeface="+mj-cs"/>
            </a:endParaRPr>
          </a:p>
          <a:p>
            <a:pPr>
              <a:buFont typeface="Symbol" panose="05050102010706020507" pitchFamily="18" charset="2"/>
              <a:buChar char="Þ"/>
            </a:pPr>
            <a:r>
              <a:rPr lang="fr-FR" sz="1800" dirty="0" err="1">
                <a:latin typeface="+mj-lt"/>
                <a:ea typeface="+mj-ea"/>
                <a:cs typeface="+mj-cs"/>
              </a:rPr>
              <a:t>Apoyo</a:t>
            </a:r>
            <a:r>
              <a:rPr lang="fr-FR" sz="1800" dirty="0">
                <a:latin typeface="+mj-lt"/>
                <a:ea typeface="+mj-ea"/>
                <a:cs typeface="+mj-cs"/>
              </a:rPr>
              <a:t> </a:t>
            </a:r>
            <a:r>
              <a:rPr lang="fr-FR" sz="1800" dirty="0" err="1">
                <a:latin typeface="+mj-lt"/>
                <a:ea typeface="+mj-ea"/>
                <a:cs typeface="+mj-cs"/>
              </a:rPr>
              <a:t>fuerte</a:t>
            </a:r>
            <a:r>
              <a:rPr lang="fr-FR" sz="1800" dirty="0">
                <a:latin typeface="+mj-lt"/>
                <a:ea typeface="+mj-ea"/>
                <a:cs typeface="+mj-cs"/>
              </a:rPr>
              <a:t> a </a:t>
            </a:r>
            <a:r>
              <a:rPr lang="fr-FR" sz="1800" dirty="0" err="1">
                <a:latin typeface="+mj-lt"/>
                <a:ea typeface="+mj-ea"/>
                <a:cs typeface="+mj-cs"/>
              </a:rPr>
              <a:t>líderes</a:t>
            </a:r>
            <a:r>
              <a:rPr lang="fr-FR" sz="1800" dirty="0">
                <a:latin typeface="+mj-lt"/>
                <a:ea typeface="+mj-ea"/>
                <a:cs typeface="+mj-cs"/>
              </a:rPr>
              <a:t> </a:t>
            </a:r>
            <a:r>
              <a:rPr lang="fr-FR" sz="1800" dirty="0" err="1">
                <a:latin typeface="+mj-lt"/>
                <a:ea typeface="+mj-ea"/>
                <a:cs typeface="+mj-cs"/>
              </a:rPr>
              <a:t>próximos</a:t>
            </a:r>
            <a:r>
              <a:rPr lang="fr-FR" sz="1800" dirty="0">
                <a:latin typeface="+mj-lt"/>
                <a:ea typeface="+mj-ea"/>
                <a:cs typeface="+mj-cs"/>
              </a:rPr>
              <a:t> </a:t>
            </a:r>
            <a:r>
              <a:rPr lang="fr-FR" sz="1800" dirty="0" err="1">
                <a:latin typeface="+mj-lt"/>
                <a:ea typeface="+mj-ea"/>
                <a:cs typeface="+mj-cs"/>
              </a:rPr>
              <a:t>ideologicamente</a:t>
            </a:r>
            <a:r>
              <a:rPr lang="fr-FR" sz="1800" dirty="0">
                <a:latin typeface="+mj-lt"/>
                <a:ea typeface="+mj-ea"/>
                <a:cs typeface="+mj-cs"/>
              </a:rPr>
              <a:t>: </a:t>
            </a:r>
            <a:r>
              <a:rPr lang="fr-FR" sz="1800" dirty="0" err="1">
                <a:latin typeface="+mj-lt"/>
                <a:ea typeface="+mj-ea"/>
                <a:cs typeface="+mj-cs"/>
              </a:rPr>
              <a:t>apoyo</a:t>
            </a:r>
            <a:r>
              <a:rPr lang="fr-FR" sz="1800" dirty="0">
                <a:latin typeface="+mj-lt"/>
                <a:ea typeface="+mj-ea"/>
                <a:cs typeface="+mj-cs"/>
              </a:rPr>
              <a:t> </a:t>
            </a:r>
            <a:r>
              <a:rPr lang="fr-FR" sz="1800" dirty="0" err="1">
                <a:latin typeface="+mj-lt"/>
                <a:ea typeface="+mj-ea"/>
                <a:cs typeface="+mj-cs"/>
              </a:rPr>
              <a:t>económico</a:t>
            </a:r>
            <a:r>
              <a:rPr lang="fr-FR" sz="1800" dirty="0">
                <a:latin typeface="+mj-lt"/>
                <a:ea typeface="+mj-ea"/>
                <a:cs typeface="+mj-cs"/>
              </a:rPr>
              <a:t> a la Argentina de </a:t>
            </a:r>
            <a:r>
              <a:rPr lang="fr-FR" sz="1800" dirty="0" err="1">
                <a:latin typeface="+mj-lt"/>
                <a:ea typeface="+mj-ea"/>
                <a:cs typeface="+mj-cs"/>
              </a:rPr>
              <a:t>Milei</a:t>
            </a:r>
            <a:r>
              <a:rPr lang="fr-FR" sz="1800" dirty="0">
                <a:latin typeface="+mj-lt"/>
                <a:ea typeface="+mj-ea"/>
                <a:cs typeface="+mj-cs"/>
              </a:rPr>
              <a:t>, </a:t>
            </a:r>
            <a:r>
              <a:rPr lang="fr-FR" sz="1800" dirty="0" err="1">
                <a:latin typeface="+mj-lt"/>
                <a:ea typeface="+mj-ea"/>
                <a:cs typeface="+mj-cs"/>
              </a:rPr>
              <a:t>presión</a:t>
            </a:r>
            <a:r>
              <a:rPr lang="fr-FR" sz="1800" dirty="0">
                <a:latin typeface="+mj-lt"/>
                <a:ea typeface="+mj-ea"/>
                <a:cs typeface="+mj-cs"/>
              </a:rPr>
              <a:t> sobre las </a:t>
            </a:r>
            <a:r>
              <a:rPr lang="fr-FR" sz="1800" dirty="0" err="1">
                <a:latin typeface="+mj-lt"/>
                <a:ea typeface="+mj-ea"/>
                <a:cs typeface="+mj-cs"/>
              </a:rPr>
              <a:t>elecciones</a:t>
            </a:r>
            <a:r>
              <a:rPr lang="fr-FR" sz="1800" dirty="0">
                <a:latin typeface="+mj-lt"/>
                <a:ea typeface="+mj-ea"/>
                <a:cs typeface="+mj-cs"/>
              </a:rPr>
              <a:t> de Honduras, </a:t>
            </a:r>
            <a:r>
              <a:rPr lang="fr-FR" sz="1800" dirty="0" err="1">
                <a:latin typeface="+mj-lt"/>
                <a:ea typeface="+mj-ea"/>
                <a:cs typeface="+mj-cs"/>
              </a:rPr>
              <a:t>relaciones</a:t>
            </a:r>
            <a:r>
              <a:rPr lang="fr-FR" sz="1800" dirty="0">
                <a:latin typeface="+mj-lt"/>
                <a:ea typeface="+mj-ea"/>
                <a:cs typeface="+mj-cs"/>
              </a:rPr>
              <a:t> </a:t>
            </a:r>
            <a:r>
              <a:rPr lang="fr-FR" sz="1800" dirty="0" err="1">
                <a:latin typeface="+mj-lt"/>
                <a:ea typeface="+mj-ea"/>
                <a:cs typeface="+mj-cs"/>
              </a:rPr>
              <a:t>estrechas</a:t>
            </a:r>
            <a:r>
              <a:rPr lang="fr-FR" sz="1800" dirty="0">
                <a:latin typeface="+mj-lt"/>
                <a:ea typeface="+mj-ea"/>
                <a:cs typeface="+mj-cs"/>
              </a:rPr>
              <a:t> con </a:t>
            </a:r>
            <a:r>
              <a:rPr lang="fr-FR" sz="1800" dirty="0" err="1">
                <a:latin typeface="+mj-lt"/>
                <a:ea typeface="+mj-ea"/>
                <a:cs typeface="+mj-cs"/>
              </a:rPr>
              <a:t>Bukele</a:t>
            </a:r>
            <a:r>
              <a:rPr lang="fr-FR" sz="1800" dirty="0">
                <a:latin typeface="+mj-lt"/>
                <a:ea typeface="+mj-ea"/>
                <a:cs typeface="+mj-cs"/>
              </a:rPr>
              <a:t>, </a:t>
            </a:r>
            <a:r>
              <a:rPr lang="fr-FR" sz="1800" dirty="0" err="1">
                <a:latin typeface="+mj-lt"/>
                <a:ea typeface="+mj-ea"/>
                <a:cs typeface="+mj-cs"/>
              </a:rPr>
              <a:t>apoyo</a:t>
            </a:r>
            <a:r>
              <a:rPr lang="fr-FR" sz="1800" dirty="0">
                <a:latin typeface="+mj-lt"/>
                <a:ea typeface="+mj-ea"/>
                <a:cs typeface="+mj-cs"/>
              </a:rPr>
              <a:t> a </a:t>
            </a:r>
            <a:r>
              <a:rPr lang="fr-FR" sz="1800" dirty="0" err="1">
                <a:latin typeface="+mj-lt"/>
                <a:ea typeface="+mj-ea"/>
                <a:cs typeface="+mj-cs"/>
              </a:rPr>
              <a:t>Bolsonaro</a:t>
            </a:r>
            <a:endParaRPr lang="fr-FR" sz="1800" dirty="0">
              <a:latin typeface="+mj-lt"/>
              <a:ea typeface="+mj-ea"/>
              <a:cs typeface="+mj-cs"/>
            </a:endParaRPr>
          </a:p>
          <a:p>
            <a:pPr>
              <a:buFont typeface="Symbol" panose="05050102010706020507" pitchFamily="18" charset="2"/>
              <a:buChar char="Þ"/>
            </a:pPr>
            <a:endParaRPr lang="fr-FR" sz="1800" dirty="0">
              <a:latin typeface="+mj-lt"/>
              <a:ea typeface="+mj-ea"/>
              <a:cs typeface="+mj-cs"/>
            </a:endParaRPr>
          </a:p>
          <a:p>
            <a:pPr marL="0" indent="0">
              <a:buNone/>
            </a:pPr>
            <a:r>
              <a:rPr lang="fr-FR" sz="1800" b="1" dirty="0" err="1">
                <a:latin typeface="+mj-lt"/>
                <a:ea typeface="+mj-ea"/>
                <a:cs typeface="+mj-cs"/>
              </a:rPr>
              <a:t>Consecuencia</a:t>
            </a:r>
            <a:r>
              <a:rPr lang="fr-FR" sz="1800" dirty="0">
                <a:latin typeface="+mj-lt"/>
                <a:ea typeface="+mj-ea"/>
                <a:cs typeface="+mj-cs"/>
              </a:rPr>
              <a:t>: </a:t>
            </a:r>
            <a:r>
              <a:rPr lang="fr-FR" sz="1800" dirty="0" err="1">
                <a:latin typeface="+mj-lt"/>
                <a:ea typeface="+mj-ea"/>
                <a:cs typeface="+mj-cs"/>
              </a:rPr>
              <a:t>búsqueda</a:t>
            </a:r>
            <a:r>
              <a:rPr lang="fr-FR" sz="1800" dirty="0">
                <a:latin typeface="+mj-lt"/>
                <a:ea typeface="+mj-ea"/>
                <a:cs typeface="+mj-cs"/>
              </a:rPr>
              <a:t> de </a:t>
            </a:r>
            <a:r>
              <a:rPr lang="fr-FR" sz="1800" dirty="0" err="1">
                <a:latin typeface="+mj-lt"/>
                <a:ea typeface="+mj-ea"/>
                <a:cs typeface="+mj-cs"/>
              </a:rPr>
              <a:t>otros</a:t>
            </a:r>
            <a:r>
              <a:rPr lang="fr-FR" sz="1800" dirty="0">
                <a:latin typeface="+mj-lt"/>
                <a:ea typeface="+mj-ea"/>
                <a:cs typeface="+mj-cs"/>
              </a:rPr>
              <a:t> </a:t>
            </a:r>
            <a:r>
              <a:rPr lang="fr-FR" sz="1800" dirty="0" err="1">
                <a:latin typeface="+mj-lt"/>
                <a:ea typeface="+mj-ea"/>
                <a:cs typeface="+mj-cs"/>
              </a:rPr>
              <a:t>socios</a:t>
            </a:r>
            <a:r>
              <a:rPr lang="fr-FR" sz="1800" dirty="0">
                <a:latin typeface="+mj-lt"/>
                <a:ea typeface="+mj-ea"/>
                <a:cs typeface="+mj-cs"/>
              </a:rPr>
              <a:t> </a:t>
            </a:r>
            <a:r>
              <a:rPr lang="fr-FR" sz="1800" dirty="0" err="1">
                <a:latin typeface="+mj-lt"/>
                <a:ea typeface="+mj-ea"/>
                <a:cs typeface="+mj-cs"/>
              </a:rPr>
              <a:t>comerciales</a:t>
            </a:r>
            <a:r>
              <a:rPr lang="fr-FR" sz="1800" dirty="0">
                <a:latin typeface="+mj-lt"/>
                <a:ea typeface="+mj-ea"/>
                <a:cs typeface="+mj-cs"/>
              </a:rPr>
              <a:t> </a:t>
            </a:r>
            <a:r>
              <a:rPr lang="fr-FR" sz="1800" dirty="0" err="1">
                <a:latin typeface="+mj-lt"/>
                <a:ea typeface="+mj-ea"/>
                <a:cs typeface="+mj-cs"/>
              </a:rPr>
              <a:t>más</a:t>
            </a:r>
            <a:r>
              <a:rPr lang="fr-FR" sz="1800" dirty="0">
                <a:latin typeface="+mj-lt"/>
                <a:ea typeface="+mj-ea"/>
                <a:cs typeface="+mj-cs"/>
              </a:rPr>
              <a:t> fiables (China (</a:t>
            </a:r>
            <a:r>
              <a:rPr lang="fr-FR" sz="1800" dirty="0" err="1">
                <a:latin typeface="+mj-lt"/>
                <a:ea typeface="+mj-ea"/>
                <a:cs typeface="+mj-cs"/>
              </a:rPr>
              <a:t>megapuerto</a:t>
            </a:r>
            <a:r>
              <a:rPr lang="fr-FR" sz="1800" dirty="0">
                <a:latin typeface="+mj-lt"/>
                <a:ea typeface="+mj-ea"/>
                <a:cs typeface="+mj-cs"/>
              </a:rPr>
              <a:t> de </a:t>
            </a:r>
            <a:r>
              <a:rPr lang="fr-FR" sz="1800" dirty="0" err="1">
                <a:latin typeface="+mj-lt"/>
                <a:ea typeface="+mj-ea"/>
                <a:cs typeface="+mj-cs"/>
              </a:rPr>
              <a:t>Chancay</a:t>
            </a:r>
            <a:r>
              <a:rPr lang="fr-FR" sz="1800" dirty="0">
                <a:latin typeface="+mj-lt"/>
                <a:ea typeface="+mj-ea"/>
                <a:cs typeface="+mj-cs"/>
              </a:rPr>
              <a:t>, </a:t>
            </a:r>
            <a:r>
              <a:rPr lang="fr-FR" sz="1800" dirty="0" err="1">
                <a:latin typeface="+mj-lt"/>
                <a:ea typeface="+mj-ea"/>
                <a:cs typeface="+mj-cs"/>
              </a:rPr>
              <a:t>Perú</a:t>
            </a:r>
            <a:r>
              <a:rPr lang="fr-FR" sz="1800" dirty="0">
                <a:latin typeface="+mj-lt"/>
                <a:ea typeface="+mj-ea"/>
                <a:cs typeface="+mj-cs"/>
              </a:rPr>
              <a:t>), UE (</a:t>
            </a:r>
            <a:r>
              <a:rPr lang="fr-FR" sz="1800" dirty="0" err="1">
                <a:latin typeface="+mj-lt"/>
                <a:ea typeface="+mj-ea"/>
                <a:cs typeface="+mj-cs"/>
              </a:rPr>
              <a:t>acuerdo</a:t>
            </a:r>
            <a:r>
              <a:rPr lang="fr-FR" sz="1800" dirty="0">
                <a:latin typeface="+mj-lt"/>
                <a:ea typeface="+mj-ea"/>
                <a:cs typeface="+mj-cs"/>
              </a:rPr>
              <a:t> MERCOSUR – UE) )</a:t>
            </a:r>
          </a:p>
        </p:txBody>
      </p:sp>
    </p:spTree>
    <p:extLst>
      <p:ext uri="{BB962C8B-B14F-4D97-AF65-F5344CB8AC3E}">
        <p14:creationId xmlns:p14="http://schemas.microsoft.com/office/powerpoint/2010/main" val="3728360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A3EE35-00F1-270B-1B64-619E781E27C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22E577A-A7D8-99C7-B044-D05486EC3D86}"/>
              </a:ext>
            </a:extLst>
          </p:cNvPr>
          <p:cNvSpPr>
            <a:spLocks noGrp="1"/>
          </p:cNvSpPr>
          <p:nvPr>
            <p:ph idx="1"/>
          </p:nvPr>
        </p:nvSpPr>
        <p:spPr/>
        <p:txBody>
          <a:bodyPr/>
          <a:lstStyle/>
          <a:p>
            <a:endParaRPr lang="fr-FR"/>
          </a:p>
        </p:txBody>
      </p:sp>
      <p:pic>
        <p:nvPicPr>
          <p:cNvPr id="5" name="Image 4" descr="Une image contenant habits, Visage humain, personne, costume&#10;&#10;Le contenu généré par l’IA peut être incorrect.">
            <a:extLst>
              <a:ext uri="{FF2B5EF4-FFF2-40B4-BE49-F238E27FC236}">
                <a16:creationId xmlns:a16="http://schemas.microsoft.com/office/drawing/2014/main" id="{88461F4D-8D05-3483-EA8E-E5B8E9597035}"/>
              </a:ext>
            </a:extLst>
          </p:cNvPr>
          <p:cNvPicPr>
            <a:picLocks noChangeAspect="1"/>
          </p:cNvPicPr>
          <p:nvPr/>
        </p:nvPicPr>
        <p:blipFill>
          <a:blip r:embed="rId2"/>
          <a:stretch>
            <a:fillRect/>
          </a:stretch>
        </p:blipFill>
        <p:spPr>
          <a:xfrm>
            <a:off x="595312" y="130175"/>
            <a:ext cx="11001375" cy="6191250"/>
          </a:xfrm>
          <a:prstGeom prst="rect">
            <a:avLst/>
          </a:prstGeom>
        </p:spPr>
      </p:pic>
    </p:spTree>
    <p:extLst>
      <p:ext uri="{BB962C8B-B14F-4D97-AF65-F5344CB8AC3E}">
        <p14:creationId xmlns:p14="http://schemas.microsoft.com/office/powerpoint/2010/main" val="3171610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8B48D-0385-1F05-6BD6-FC5C461BC508}"/>
              </a:ext>
            </a:extLst>
          </p:cNvPr>
          <p:cNvSpPr>
            <a:spLocks noGrp="1"/>
          </p:cNvSpPr>
          <p:nvPr>
            <p:ph type="title"/>
          </p:nvPr>
        </p:nvSpPr>
        <p:spPr>
          <a:xfrm>
            <a:off x="449093" y="778213"/>
            <a:ext cx="10515600" cy="2153673"/>
          </a:xfrm>
        </p:spPr>
        <p:txBody>
          <a:bodyPr>
            <a:noAutofit/>
          </a:bodyPr>
          <a:lstStyle/>
          <a:p>
            <a:r>
              <a:rPr lang="es-419" sz="2400" b="1" dirty="0"/>
              <a:t>24 de noviembre, renuncia del fiscal general</a:t>
            </a:r>
            <a:br>
              <a:rPr lang="es-419" sz="2000" b="1" dirty="0"/>
            </a:br>
            <a:br>
              <a:rPr lang="fr-FR" sz="2000" dirty="0"/>
            </a:br>
            <a:r>
              <a:rPr lang="es-419" sz="2000" dirty="0"/>
              <a:t>El fiscal general del Estado, Álvaro García Ortiz, presenta su renuncia al Gobierno, cuatro días después de ser condenado por el Tribunal Supremo (TS) a dos años de inhabilitación para el cargo por un delito de revelación de secretos contra Alberto González Amador, novio de la presidenta madrileña, Isabel Díaz Ayuso. Es el primer fiscal general del Estado condenado. (Debilita políticamente a Pedro Sánchez)</a:t>
            </a:r>
            <a:br>
              <a:rPr lang="fr-FR" sz="2000" dirty="0"/>
            </a:br>
            <a:endParaRPr lang="fr-FR" sz="2000" dirty="0"/>
          </a:p>
        </p:txBody>
      </p:sp>
    </p:spTree>
    <p:extLst>
      <p:ext uri="{BB962C8B-B14F-4D97-AF65-F5344CB8AC3E}">
        <p14:creationId xmlns:p14="http://schemas.microsoft.com/office/powerpoint/2010/main" val="22310362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8FC10-B0F1-B5A6-51DC-EFF4EA7D5B8E}"/>
              </a:ext>
            </a:extLst>
          </p:cNvPr>
          <p:cNvSpPr>
            <a:spLocks noGrp="1"/>
          </p:cNvSpPr>
          <p:nvPr>
            <p:ph type="title"/>
          </p:nvPr>
        </p:nvSpPr>
        <p:spPr/>
        <p:txBody>
          <a:bodyPr/>
          <a:lstStyle/>
          <a:p>
            <a:endParaRPr lang="fr-FR"/>
          </a:p>
        </p:txBody>
      </p:sp>
      <p:pic>
        <p:nvPicPr>
          <p:cNvPr id="5" name="Image 4" descr="Une image contenant ciel, Visage humain, personne, Équipement audio">
            <a:extLst>
              <a:ext uri="{FF2B5EF4-FFF2-40B4-BE49-F238E27FC236}">
                <a16:creationId xmlns:a16="http://schemas.microsoft.com/office/drawing/2014/main" id="{156186E9-84B8-3DD2-E947-BFDBE13827F5}"/>
              </a:ext>
            </a:extLst>
          </p:cNvPr>
          <p:cNvPicPr>
            <a:picLocks noChangeAspect="1"/>
          </p:cNvPicPr>
          <p:nvPr/>
        </p:nvPicPr>
        <p:blipFill>
          <a:blip r:embed="rId2"/>
          <a:stretch>
            <a:fillRect/>
          </a:stretch>
        </p:blipFill>
        <p:spPr>
          <a:xfrm>
            <a:off x="571500" y="217394"/>
            <a:ext cx="10782300" cy="5057775"/>
          </a:xfrm>
          <a:prstGeom prst="rect">
            <a:avLst/>
          </a:prstGeom>
        </p:spPr>
      </p:pic>
    </p:spTree>
    <p:extLst>
      <p:ext uri="{BB962C8B-B14F-4D97-AF65-F5344CB8AC3E}">
        <p14:creationId xmlns:p14="http://schemas.microsoft.com/office/powerpoint/2010/main" val="1439242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1A9622-3C91-2F89-CA4F-85475B0FA8FA}"/>
              </a:ext>
            </a:extLst>
          </p:cNvPr>
          <p:cNvSpPr>
            <a:spLocks noGrp="1"/>
          </p:cNvSpPr>
          <p:nvPr>
            <p:ph type="title"/>
          </p:nvPr>
        </p:nvSpPr>
        <p:spPr/>
        <p:txBody>
          <a:bodyPr>
            <a:normAutofit/>
          </a:bodyPr>
          <a:lstStyle/>
          <a:p>
            <a:r>
              <a:rPr lang="es-419" sz="2400" dirty="0">
                <a:latin typeface="Calibri" panose="020F0502020204030204" pitchFamily="34" charset="0"/>
                <a:ea typeface="Calibri" panose="020F0502020204030204" pitchFamily="34" charset="0"/>
                <a:cs typeface="Times New Roman" panose="02020603050405020304" pitchFamily="18" charset="0"/>
              </a:rPr>
              <a:t>24 de noviembre sondeo favorable a Alianza Catalana, partido de extrema derecha, Sílvia Orriols, líder</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0C3B930B-BCCA-F8F9-839A-504FF27B6FE0}"/>
              </a:ext>
            </a:extLst>
          </p:cNvPr>
          <p:cNvPicPr>
            <a:picLocks noChangeAspect="1"/>
          </p:cNvPicPr>
          <p:nvPr/>
        </p:nvPicPr>
        <p:blipFill>
          <a:blip r:embed="rId2"/>
          <a:stretch>
            <a:fillRect/>
          </a:stretch>
        </p:blipFill>
        <p:spPr>
          <a:xfrm>
            <a:off x="1625601" y="1292436"/>
            <a:ext cx="7836126" cy="5417715"/>
          </a:xfrm>
          <a:prstGeom prst="rect">
            <a:avLst/>
          </a:prstGeom>
        </p:spPr>
      </p:pic>
    </p:spTree>
    <p:extLst>
      <p:ext uri="{BB962C8B-B14F-4D97-AF65-F5344CB8AC3E}">
        <p14:creationId xmlns:p14="http://schemas.microsoft.com/office/powerpoint/2010/main" val="39800535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ersonne, Visage humain, homme&#10;&#10;Le contenu généré par l’IA peut être incorrect.">
            <a:extLst>
              <a:ext uri="{FF2B5EF4-FFF2-40B4-BE49-F238E27FC236}">
                <a16:creationId xmlns:a16="http://schemas.microsoft.com/office/drawing/2014/main" id="{7FB08741-CBB9-A0F9-9D68-BC48E9F64131}"/>
              </a:ext>
            </a:extLst>
          </p:cNvPr>
          <p:cNvPicPr>
            <a:picLocks noChangeAspect="1"/>
          </p:cNvPicPr>
          <p:nvPr/>
        </p:nvPicPr>
        <p:blipFill>
          <a:blip r:embed="rId2"/>
          <a:stretch>
            <a:fillRect/>
          </a:stretch>
        </p:blipFill>
        <p:spPr>
          <a:xfrm>
            <a:off x="1951713" y="172055"/>
            <a:ext cx="8288574" cy="5677105"/>
          </a:xfrm>
          <a:prstGeom prst="rect">
            <a:avLst/>
          </a:prstGeom>
        </p:spPr>
      </p:pic>
    </p:spTree>
    <p:extLst>
      <p:ext uri="{BB962C8B-B14F-4D97-AF65-F5344CB8AC3E}">
        <p14:creationId xmlns:p14="http://schemas.microsoft.com/office/powerpoint/2010/main" val="3736070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F4388-2869-26F7-EE84-41DA24F55711}"/>
              </a:ext>
            </a:extLst>
          </p:cNvPr>
          <p:cNvSpPr>
            <a:spLocks noGrp="1"/>
          </p:cNvSpPr>
          <p:nvPr>
            <p:ph type="title"/>
          </p:nvPr>
        </p:nvSpPr>
        <p:spPr>
          <a:xfrm>
            <a:off x="468549" y="832052"/>
            <a:ext cx="10515600" cy="1325563"/>
          </a:xfrm>
        </p:spPr>
        <p:txBody>
          <a:bodyPr>
            <a:noAutofit/>
          </a:bodyPr>
          <a:lstStyle/>
          <a:p>
            <a:r>
              <a:rPr lang="es-419" sz="2400" b="1" dirty="0"/>
              <a:t>27 de noviembre</a:t>
            </a:r>
            <a:br>
              <a:rPr lang="es-419" sz="2400" b="1" dirty="0"/>
            </a:br>
            <a:br>
              <a:rPr lang="fr-FR" sz="2400" dirty="0"/>
            </a:br>
            <a:r>
              <a:rPr lang="es-419" sz="2000" dirty="0"/>
              <a:t>El exministro de Transportes y ex secretario de Organización del PSOE, José Luis Ábalos, se convierte en el primer diputado en activo en ingresar en prisión. Un juez del Supremo le encarcela de manera provisional junto a su antiguo asesor Koldo García por riesgo de fuga extremo por la supuesta trama corrupta centrada en la compra de mascarillas durante la pandemia.</a:t>
            </a:r>
            <a:br>
              <a:rPr lang="fr-FR" sz="2400" dirty="0"/>
            </a:br>
            <a:endParaRPr lang="fr-FR" sz="2400" dirty="0"/>
          </a:p>
        </p:txBody>
      </p:sp>
    </p:spTree>
    <p:extLst>
      <p:ext uri="{BB962C8B-B14F-4D97-AF65-F5344CB8AC3E}">
        <p14:creationId xmlns:p14="http://schemas.microsoft.com/office/powerpoint/2010/main" val="605457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mammifère, plein air, sol, porc">
            <a:extLst>
              <a:ext uri="{FF2B5EF4-FFF2-40B4-BE49-F238E27FC236}">
                <a16:creationId xmlns:a16="http://schemas.microsoft.com/office/drawing/2014/main" id="{34D6FE6A-5F04-F843-1C80-3792C59935FF}"/>
              </a:ext>
            </a:extLst>
          </p:cNvPr>
          <p:cNvPicPr>
            <a:picLocks noChangeAspect="1"/>
          </p:cNvPicPr>
          <p:nvPr/>
        </p:nvPicPr>
        <p:blipFill>
          <a:blip r:embed="rId2"/>
          <a:stretch>
            <a:fillRect/>
          </a:stretch>
        </p:blipFill>
        <p:spPr>
          <a:xfrm>
            <a:off x="665158" y="887639"/>
            <a:ext cx="10688642" cy="4843463"/>
          </a:xfrm>
          <a:prstGeom prst="rect">
            <a:avLst/>
          </a:prstGeom>
        </p:spPr>
      </p:pic>
    </p:spTree>
    <p:extLst>
      <p:ext uri="{BB962C8B-B14F-4D97-AF65-F5344CB8AC3E}">
        <p14:creationId xmlns:p14="http://schemas.microsoft.com/office/powerpoint/2010/main" val="3136483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82C00-7415-7361-854F-0C32040F6766}"/>
              </a:ext>
            </a:extLst>
          </p:cNvPr>
          <p:cNvSpPr>
            <a:spLocks noGrp="1"/>
          </p:cNvSpPr>
          <p:nvPr>
            <p:ph type="title"/>
          </p:nvPr>
        </p:nvSpPr>
        <p:spPr>
          <a:xfrm>
            <a:off x="838200" y="534226"/>
            <a:ext cx="10515600" cy="1553322"/>
          </a:xfrm>
        </p:spPr>
        <p:txBody>
          <a:bodyPr>
            <a:normAutofit fontScale="90000"/>
          </a:bodyPr>
          <a:lstStyle/>
          <a:p>
            <a:r>
              <a:rPr lang="es-419" sz="2700" b="1" dirty="0"/>
              <a:t>28 de noviembre</a:t>
            </a:r>
            <a:br>
              <a:rPr lang="es-419" sz="2700" b="1" dirty="0"/>
            </a:br>
            <a:br>
              <a:rPr lang="fr-FR" sz="2700" dirty="0"/>
            </a:br>
            <a:r>
              <a:rPr lang="es-419" sz="2200" dirty="0"/>
              <a:t>El Ministerio de Agricultura confirma dos casos de peste porcina africana en animales silvestres. En concreto, en dos jabalíes que fueron hallados muertos, el 26 de noviembre, en Bellaterra (Barcelona). Es la primera detección de la enfermedad en España desde noviembre de 1994.</a:t>
            </a:r>
            <a:br>
              <a:rPr lang="fr-FR" dirty="0"/>
            </a:br>
            <a:endParaRPr lang="fr-FR" dirty="0"/>
          </a:p>
        </p:txBody>
      </p:sp>
      <p:pic>
        <p:nvPicPr>
          <p:cNvPr id="7" name="Image 6" descr="Une image contenant texte, plein air, arbre, plante&#10;&#10;Le contenu généré par l’IA peut être incorrect.">
            <a:extLst>
              <a:ext uri="{FF2B5EF4-FFF2-40B4-BE49-F238E27FC236}">
                <a16:creationId xmlns:a16="http://schemas.microsoft.com/office/drawing/2014/main" id="{46E2DE16-33DB-1844-F08A-018B12C594FE}"/>
              </a:ext>
            </a:extLst>
          </p:cNvPr>
          <p:cNvPicPr>
            <a:picLocks noChangeAspect="1"/>
          </p:cNvPicPr>
          <p:nvPr/>
        </p:nvPicPr>
        <p:blipFill>
          <a:blip r:embed="rId2"/>
          <a:stretch>
            <a:fillRect/>
          </a:stretch>
        </p:blipFill>
        <p:spPr>
          <a:xfrm>
            <a:off x="2236445" y="1982537"/>
            <a:ext cx="7719109" cy="4341237"/>
          </a:xfrm>
          <a:prstGeom prst="rect">
            <a:avLst/>
          </a:prstGeom>
        </p:spPr>
      </p:pic>
    </p:spTree>
    <p:extLst>
      <p:ext uri="{BB962C8B-B14F-4D97-AF65-F5344CB8AC3E}">
        <p14:creationId xmlns:p14="http://schemas.microsoft.com/office/powerpoint/2010/main" val="7615157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7C11E1-BB14-E9B2-8A78-5429104E33AA}"/>
              </a:ext>
            </a:extLst>
          </p:cNvPr>
          <p:cNvSpPr>
            <a:spLocks noGrp="1"/>
          </p:cNvSpPr>
          <p:nvPr>
            <p:ph idx="1"/>
          </p:nvPr>
        </p:nvSpPr>
        <p:spPr>
          <a:xfrm>
            <a:off x="347185" y="265185"/>
            <a:ext cx="7313578" cy="5800860"/>
          </a:xfrm>
        </p:spPr>
        <p:txBody>
          <a:bodyPr/>
          <a:lstStyle/>
          <a:p>
            <a:pPr marL="0" indent="0" algn="just">
              <a:buNone/>
            </a:pPr>
            <a:r>
              <a:rPr lang="es-ES" sz="2400" b="1" dirty="0"/>
              <a:t>28 de noviembre</a:t>
            </a:r>
            <a:r>
              <a:rPr lang="es-ES" sz="2400" dirty="0"/>
              <a:t>, indulto a Juan Orlando Hernández, expresidente de Honduras condenado por narcotráfico</a:t>
            </a:r>
          </a:p>
          <a:p>
            <a:pPr marL="0" indent="0" algn="just">
              <a:buNone/>
            </a:pPr>
            <a:endParaRPr lang="es-ES" sz="2400" dirty="0"/>
          </a:p>
          <a:p>
            <a:pPr marL="0" indent="0" algn="just">
              <a:buNone/>
            </a:pPr>
            <a:r>
              <a:rPr lang="es-ES" sz="2000" dirty="0"/>
              <a:t>Donald Trump, el presidente de Estados Unidos que asegura combatir los carteles de drogas en América Latina, liberó de la cárcel a alguien condenado por liderar todo un "narcoestado" en la región.</a:t>
            </a:r>
          </a:p>
          <a:p>
            <a:pPr marL="0" indent="0" algn="just">
              <a:buNone/>
            </a:pPr>
            <a:r>
              <a:rPr lang="es-ES" sz="2000" dirty="0"/>
              <a:t>Juan Orlando Hernández, el expresidente de Honduras que cumplía una pena de 45 años de prisión en EE.UU. por narcotráfico, recibió un perdón oficial de Trump el lunes por la noche y quedó en libertad, según varias fuentes</a:t>
            </a:r>
          </a:p>
          <a:p>
            <a:pPr marL="0" indent="0">
              <a:buNone/>
            </a:pPr>
            <a:endParaRPr lang="fr-FR" dirty="0"/>
          </a:p>
        </p:txBody>
      </p:sp>
      <p:pic>
        <p:nvPicPr>
          <p:cNvPr id="5" name="Image 4" descr="Une image contenant Visage humain, homme, texte, habits">
            <a:extLst>
              <a:ext uri="{FF2B5EF4-FFF2-40B4-BE49-F238E27FC236}">
                <a16:creationId xmlns:a16="http://schemas.microsoft.com/office/drawing/2014/main" id="{FD32830F-1024-0587-D6FA-2ABB8285386F}"/>
              </a:ext>
            </a:extLst>
          </p:cNvPr>
          <p:cNvPicPr>
            <a:picLocks noChangeAspect="1"/>
          </p:cNvPicPr>
          <p:nvPr/>
        </p:nvPicPr>
        <p:blipFill>
          <a:blip r:embed="rId2"/>
          <a:stretch>
            <a:fillRect/>
          </a:stretch>
        </p:blipFill>
        <p:spPr>
          <a:xfrm>
            <a:off x="7849583" y="424842"/>
            <a:ext cx="3562583" cy="4530758"/>
          </a:xfrm>
          <a:prstGeom prst="rect">
            <a:avLst/>
          </a:prstGeom>
        </p:spPr>
      </p:pic>
    </p:spTree>
    <p:extLst>
      <p:ext uri="{BB962C8B-B14F-4D97-AF65-F5344CB8AC3E}">
        <p14:creationId xmlns:p14="http://schemas.microsoft.com/office/powerpoint/2010/main" val="27832442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sage humain, personne, habits, plein air">
            <a:extLst>
              <a:ext uri="{FF2B5EF4-FFF2-40B4-BE49-F238E27FC236}">
                <a16:creationId xmlns:a16="http://schemas.microsoft.com/office/drawing/2014/main" id="{F80E7410-C92E-0761-18BB-8709286B242B}"/>
              </a:ext>
            </a:extLst>
          </p:cNvPr>
          <p:cNvPicPr>
            <a:picLocks noChangeAspect="1"/>
          </p:cNvPicPr>
          <p:nvPr/>
        </p:nvPicPr>
        <p:blipFill>
          <a:blip r:embed="rId2"/>
          <a:stretch>
            <a:fillRect/>
          </a:stretch>
        </p:blipFill>
        <p:spPr>
          <a:xfrm>
            <a:off x="1137373" y="80650"/>
            <a:ext cx="9349395" cy="6232930"/>
          </a:xfrm>
          <a:prstGeom prst="rect">
            <a:avLst/>
          </a:prstGeom>
        </p:spPr>
      </p:pic>
    </p:spTree>
    <p:extLst>
      <p:ext uri="{BB962C8B-B14F-4D97-AF65-F5344CB8AC3E}">
        <p14:creationId xmlns:p14="http://schemas.microsoft.com/office/powerpoint/2010/main" val="800818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4517C4-0B85-836C-7A3B-92D3A4AFD64F}"/>
              </a:ext>
            </a:extLst>
          </p:cNvPr>
          <p:cNvPicPr>
            <a:picLocks noChangeAspect="1"/>
          </p:cNvPicPr>
          <p:nvPr/>
        </p:nvPicPr>
        <p:blipFill>
          <a:blip r:embed="rId2"/>
          <a:stretch>
            <a:fillRect/>
          </a:stretch>
        </p:blipFill>
        <p:spPr>
          <a:xfrm>
            <a:off x="335280" y="1785711"/>
            <a:ext cx="4853438" cy="3237230"/>
          </a:xfrm>
          <a:prstGeom prst="rect">
            <a:avLst/>
          </a:prstGeom>
        </p:spPr>
      </p:pic>
      <p:pic>
        <p:nvPicPr>
          <p:cNvPr id="5" name="Image 4">
            <a:extLst>
              <a:ext uri="{FF2B5EF4-FFF2-40B4-BE49-F238E27FC236}">
                <a16:creationId xmlns:a16="http://schemas.microsoft.com/office/drawing/2014/main" id="{2EA71550-F38B-F4E8-4F76-1B12BF0882E1}"/>
              </a:ext>
            </a:extLst>
          </p:cNvPr>
          <p:cNvPicPr>
            <a:picLocks noChangeAspect="1"/>
          </p:cNvPicPr>
          <p:nvPr/>
        </p:nvPicPr>
        <p:blipFill>
          <a:blip r:embed="rId3"/>
          <a:stretch>
            <a:fillRect/>
          </a:stretch>
        </p:blipFill>
        <p:spPr>
          <a:xfrm>
            <a:off x="6096000" y="1785711"/>
            <a:ext cx="5760720" cy="3237230"/>
          </a:xfrm>
          <a:prstGeom prst="rect">
            <a:avLst/>
          </a:prstGeom>
        </p:spPr>
      </p:pic>
    </p:spTree>
    <p:extLst>
      <p:ext uri="{BB962C8B-B14F-4D97-AF65-F5344CB8AC3E}">
        <p14:creationId xmlns:p14="http://schemas.microsoft.com/office/powerpoint/2010/main" val="380684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5B3E7-B8C1-1EDD-253F-326206F585EC}"/>
              </a:ext>
            </a:extLst>
          </p:cNvPr>
          <p:cNvSpPr>
            <a:spLocks noGrp="1"/>
          </p:cNvSpPr>
          <p:nvPr>
            <p:ph type="title"/>
          </p:nvPr>
        </p:nvSpPr>
        <p:spPr>
          <a:xfrm>
            <a:off x="371272" y="287304"/>
            <a:ext cx="10515600" cy="1325563"/>
          </a:xfrm>
        </p:spPr>
        <p:txBody>
          <a:bodyPr>
            <a:normAutofit fontScale="90000"/>
          </a:bodyPr>
          <a:lstStyle/>
          <a:p>
            <a:r>
              <a:rPr lang="es-419" sz="2700" b="1" dirty="0">
                <a:latin typeface="Calibri" panose="020F0502020204030204" pitchFamily="34" charset="0"/>
                <a:ea typeface="Calibri" panose="020F0502020204030204" pitchFamily="34" charset="0"/>
                <a:cs typeface="Times New Roman" panose="02020603050405020304" pitchFamily="18" charset="0"/>
              </a:rPr>
              <a:t>10 de diciembre </a:t>
            </a:r>
            <a:r>
              <a:rPr lang="es-419" sz="2700" dirty="0">
                <a:latin typeface="Calibri" panose="020F0502020204030204" pitchFamily="34" charset="0"/>
                <a:ea typeface="Calibri" panose="020F0502020204030204" pitchFamily="34" charset="0"/>
                <a:cs typeface="Times New Roman" panose="02020603050405020304" pitchFamily="18" charset="0"/>
              </a:rPr>
              <a:t>Corina Machado recibe el premio Nobel de la Paz, elecciones en Venezuela, fraude electoral (sin mostrar las actas electorales, Maduro en el poder)</a:t>
            </a: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 name="Image 3" descr="Une image contenant texte, Visage humain, personne, sourire&#10;&#10;Le contenu généré par l’IA peut être incorrect.">
            <a:extLst>
              <a:ext uri="{FF2B5EF4-FFF2-40B4-BE49-F238E27FC236}">
                <a16:creationId xmlns:a16="http://schemas.microsoft.com/office/drawing/2014/main" id="{C546D9A6-2293-8A75-B5BD-75B61553B7C4}"/>
              </a:ext>
            </a:extLst>
          </p:cNvPr>
          <p:cNvPicPr>
            <a:picLocks noChangeAspect="1"/>
          </p:cNvPicPr>
          <p:nvPr/>
        </p:nvPicPr>
        <p:blipFill>
          <a:blip r:embed="rId2"/>
          <a:stretch>
            <a:fillRect/>
          </a:stretch>
        </p:blipFill>
        <p:spPr>
          <a:xfrm>
            <a:off x="3347834" y="1141446"/>
            <a:ext cx="4562475" cy="5429250"/>
          </a:xfrm>
          <a:prstGeom prst="rect">
            <a:avLst/>
          </a:prstGeom>
        </p:spPr>
      </p:pic>
    </p:spTree>
    <p:extLst>
      <p:ext uri="{BB962C8B-B14F-4D97-AF65-F5344CB8AC3E}">
        <p14:creationId xmlns:p14="http://schemas.microsoft.com/office/powerpoint/2010/main" val="9992759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EBA920-583E-AB1F-07BE-273B3256AFE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C65A57B-188F-9871-8C3B-6AAE4607D14F}"/>
              </a:ext>
            </a:extLst>
          </p:cNvPr>
          <p:cNvSpPr>
            <a:spLocks noGrp="1"/>
          </p:cNvSpPr>
          <p:nvPr>
            <p:ph idx="1"/>
          </p:nvPr>
        </p:nvSpPr>
        <p:spPr/>
        <p:txBody>
          <a:bodyPr/>
          <a:lstStyle/>
          <a:p>
            <a:endParaRPr lang="fr-FR"/>
          </a:p>
        </p:txBody>
      </p:sp>
      <p:pic>
        <p:nvPicPr>
          <p:cNvPr id="5" name="Image 4" descr="Une image contenant personne, habits, Visage humain, cravate&#10;&#10;Le contenu généré par l’IA peut être incorrect.">
            <a:extLst>
              <a:ext uri="{FF2B5EF4-FFF2-40B4-BE49-F238E27FC236}">
                <a16:creationId xmlns:a16="http://schemas.microsoft.com/office/drawing/2014/main" id="{AF45BA93-4165-2E60-003C-D2B55CDA8089}"/>
              </a:ext>
            </a:extLst>
          </p:cNvPr>
          <p:cNvPicPr>
            <a:picLocks noChangeAspect="1"/>
          </p:cNvPicPr>
          <p:nvPr/>
        </p:nvPicPr>
        <p:blipFill>
          <a:blip r:embed="rId2"/>
          <a:stretch>
            <a:fillRect/>
          </a:stretch>
        </p:blipFill>
        <p:spPr>
          <a:xfrm>
            <a:off x="781050" y="233363"/>
            <a:ext cx="10572750" cy="5943600"/>
          </a:xfrm>
          <a:prstGeom prst="rect">
            <a:avLst/>
          </a:prstGeom>
        </p:spPr>
      </p:pic>
    </p:spTree>
    <p:extLst>
      <p:ext uri="{BB962C8B-B14F-4D97-AF65-F5344CB8AC3E}">
        <p14:creationId xmlns:p14="http://schemas.microsoft.com/office/powerpoint/2010/main" val="2252684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F9353-CD14-6FA5-3E89-BA797DB1A0A3}"/>
              </a:ext>
            </a:extLst>
          </p:cNvPr>
          <p:cNvSpPr>
            <a:spLocks noGrp="1"/>
          </p:cNvSpPr>
          <p:nvPr>
            <p:ph type="title"/>
          </p:nvPr>
        </p:nvSpPr>
        <p:spPr/>
        <p:txBody>
          <a:bodyPr>
            <a:noAutofit/>
          </a:bodyPr>
          <a:lstStyle/>
          <a:p>
            <a:r>
              <a:rPr lang="es-419" sz="2400" dirty="0">
                <a:latin typeface="Calibri" panose="020F0502020204030204" pitchFamily="34" charset="0"/>
                <a:ea typeface="Calibri" panose="020F0502020204030204" pitchFamily="34" charset="0"/>
                <a:cs typeface="Times New Roman" panose="02020603050405020304" pitchFamily="18" charset="0"/>
              </a:rPr>
              <a:t>14 de diciembre Victoria electoral de Kast en Chile, ultra derecha, “</a:t>
            </a:r>
            <a:r>
              <a:rPr lang="es-419" sz="2400" i="1" dirty="0">
                <a:latin typeface="Calibri" panose="020F0502020204030204" pitchFamily="34" charset="0"/>
                <a:ea typeface="Calibri" panose="020F0502020204030204" pitchFamily="34" charset="0"/>
                <a:cs typeface="Times New Roman" panose="02020603050405020304" pitchFamily="18" charset="0"/>
              </a:rPr>
              <a:t>Si Pinochet estuviera vivo votaría por mí</a:t>
            </a:r>
            <a:r>
              <a:rPr lang="es-419" sz="2400" dirty="0">
                <a:latin typeface="Calibri" panose="020F0502020204030204" pitchFamily="34" charset="0"/>
                <a:ea typeface="Calibri" panose="020F0502020204030204" pitchFamily="34" charset="0"/>
                <a:cs typeface="Times New Roman" panose="02020603050405020304" pitchFamily="18" charset="0"/>
              </a:rPr>
              <a:t>”, dictadura de Pinochet, 11 S 1973 – 1990, 3000 desaparecidos</a:t>
            </a:r>
            <a:br>
              <a:rPr lang="fr-FR" sz="24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sp>
        <p:nvSpPr>
          <p:cNvPr id="3" name="Espace réservé du contenu 2">
            <a:extLst>
              <a:ext uri="{FF2B5EF4-FFF2-40B4-BE49-F238E27FC236}">
                <a16:creationId xmlns:a16="http://schemas.microsoft.com/office/drawing/2014/main" id="{D7C2B794-30D6-7AFA-1B7A-2197D5FCEA1F}"/>
              </a:ext>
            </a:extLst>
          </p:cNvPr>
          <p:cNvSpPr>
            <a:spLocks noGrp="1"/>
          </p:cNvSpPr>
          <p:nvPr>
            <p:ph idx="1"/>
          </p:nvPr>
        </p:nvSpPr>
        <p:spPr>
          <a:xfrm>
            <a:off x="7771446" y="1395817"/>
            <a:ext cx="3707860" cy="4351338"/>
          </a:xfrm>
        </p:spPr>
        <p:txBody>
          <a:bodyPr/>
          <a:lstStyle/>
          <a:p>
            <a:pPr marL="0" indent="0">
              <a:buNone/>
            </a:pPr>
            <a:r>
              <a:rPr lang="fr-FR" sz="2000" b="1" dirty="0">
                <a:solidFill>
                  <a:srgbClr val="0070C0"/>
                </a:solidFill>
              </a:rPr>
              <a:t>Causas: </a:t>
            </a:r>
          </a:p>
          <a:p>
            <a:pPr marL="0" indent="0">
              <a:buNone/>
            </a:pPr>
            <a:r>
              <a:rPr lang="es-ES" sz="2000" b="1" dirty="0">
                <a:solidFill>
                  <a:srgbClr val="0070C0"/>
                </a:solidFill>
              </a:rPr>
              <a:t>1. La inseguridad y la migración irregular "El miedo". </a:t>
            </a:r>
          </a:p>
          <a:p>
            <a:pPr marL="0" indent="0">
              <a:buNone/>
            </a:pPr>
            <a:r>
              <a:rPr lang="es-ES" sz="2000" b="1" dirty="0">
                <a:solidFill>
                  <a:srgbClr val="0070C0"/>
                </a:solidFill>
              </a:rPr>
              <a:t>2. La moderación y un nuevo extremo </a:t>
            </a:r>
          </a:p>
          <a:p>
            <a:pPr marL="0" indent="0">
              <a:buNone/>
            </a:pPr>
            <a:r>
              <a:rPr lang="fr-FR" sz="2000" b="1" dirty="0">
                <a:solidFill>
                  <a:srgbClr val="0070C0"/>
                </a:solidFill>
              </a:rPr>
              <a:t>3. </a:t>
            </a:r>
            <a:r>
              <a:rPr lang="fr-FR" sz="2000" b="1" dirty="0" err="1">
                <a:solidFill>
                  <a:srgbClr val="0070C0"/>
                </a:solidFill>
              </a:rPr>
              <a:t>Contrincante</a:t>
            </a:r>
            <a:r>
              <a:rPr lang="fr-FR" sz="2000" b="1" dirty="0">
                <a:solidFill>
                  <a:srgbClr val="0070C0"/>
                </a:solidFill>
              </a:rPr>
              <a:t> </a:t>
            </a:r>
            <a:r>
              <a:rPr lang="fr-FR" sz="2000" b="1" dirty="0" err="1">
                <a:solidFill>
                  <a:srgbClr val="0070C0"/>
                </a:solidFill>
              </a:rPr>
              <a:t>continuista</a:t>
            </a:r>
            <a:r>
              <a:rPr lang="fr-FR" sz="2000" b="1" dirty="0">
                <a:solidFill>
                  <a:srgbClr val="0070C0"/>
                </a:solidFill>
              </a:rPr>
              <a:t> y </a:t>
            </a:r>
            <a:r>
              <a:rPr lang="fr-FR" sz="2000" b="1" dirty="0" err="1">
                <a:solidFill>
                  <a:srgbClr val="0070C0"/>
                </a:solidFill>
              </a:rPr>
              <a:t>comunista</a:t>
            </a:r>
            <a:r>
              <a:rPr lang="fr-FR" sz="2000" b="1" dirty="0">
                <a:solidFill>
                  <a:srgbClr val="0070C0"/>
                </a:solidFill>
              </a:rPr>
              <a:t> </a:t>
            </a:r>
          </a:p>
          <a:p>
            <a:pPr marL="0" indent="0">
              <a:buNone/>
            </a:pPr>
            <a:endParaRPr lang="fr-FR" dirty="0"/>
          </a:p>
        </p:txBody>
      </p:sp>
      <p:pic>
        <p:nvPicPr>
          <p:cNvPr id="7" name="Image 6" descr="Une image contenant texte, capture d’écran, Police&#10;&#10;Le contenu généré par l’IA peut être incorrect.">
            <a:extLst>
              <a:ext uri="{FF2B5EF4-FFF2-40B4-BE49-F238E27FC236}">
                <a16:creationId xmlns:a16="http://schemas.microsoft.com/office/drawing/2014/main" id="{5519D5DE-5705-DBB7-216C-544FFB5CADD1}"/>
              </a:ext>
            </a:extLst>
          </p:cNvPr>
          <p:cNvPicPr>
            <a:picLocks noChangeAspect="1"/>
          </p:cNvPicPr>
          <p:nvPr/>
        </p:nvPicPr>
        <p:blipFill>
          <a:blip r:embed="rId2"/>
          <a:stretch>
            <a:fillRect/>
          </a:stretch>
        </p:blipFill>
        <p:spPr>
          <a:xfrm>
            <a:off x="315883" y="1545590"/>
            <a:ext cx="6776907" cy="4307801"/>
          </a:xfrm>
          <a:prstGeom prst="rect">
            <a:avLst/>
          </a:prstGeom>
        </p:spPr>
      </p:pic>
      <p:pic>
        <p:nvPicPr>
          <p:cNvPr id="4" name="Image 3">
            <a:extLst>
              <a:ext uri="{FF2B5EF4-FFF2-40B4-BE49-F238E27FC236}">
                <a16:creationId xmlns:a16="http://schemas.microsoft.com/office/drawing/2014/main" id="{7B556182-3B85-83B0-40A8-31BE4342BDC7}"/>
              </a:ext>
            </a:extLst>
          </p:cNvPr>
          <p:cNvPicPr>
            <a:picLocks noChangeAspect="1"/>
          </p:cNvPicPr>
          <p:nvPr/>
        </p:nvPicPr>
        <p:blipFill>
          <a:blip r:embed="rId3"/>
          <a:stretch>
            <a:fillRect/>
          </a:stretch>
        </p:blipFill>
        <p:spPr>
          <a:xfrm>
            <a:off x="8227420" y="4085447"/>
            <a:ext cx="3251886" cy="2126343"/>
          </a:xfrm>
          <a:prstGeom prst="rect">
            <a:avLst/>
          </a:prstGeom>
        </p:spPr>
      </p:pic>
    </p:spTree>
    <p:extLst>
      <p:ext uri="{BB962C8B-B14F-4D97-AF65-F5344CB8AC3E}">
        <p14:creationId xmlns:p14="http://schemas.microsoft.com/office/powerpoint/2010/main" val="26664882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omme, habits, Visage humain, personne&#10;&#10;Le contenu généré par l’IA peut être incorrect.">
            <a:extLst>
              <a:ext uri="{FF2B5EF4-FFF2-40B4-BE49-F238E27FC236}">
                <a16:creationId xmlns:a16="http://schemas.microsoft.com/office/drawing/2014/main" id="{5C22D251-940E-DCAC-D771-6E687BB741BB}"/>
              </a:ext>
            </a:extLst>
          </p:cNvPr>
          <p:cNvPicPr>
            <a:picLocks noChangeAspect="1"/>
          </p:cNvPicPr>
          <p:nvPr/>
        </p:nvPicPr>
        <p:blipFill>
          <a:blip r:embed="rId2"/>
          <a:stretch>
            <a:fillRect/>
          </a:stretch>
        </p:blipFill>
        <p:spPr>
          <a:xfrm>
            <a:off x="260932" y="236386"/>
            <a:ext cx="5650647" cy="3764908"/>
          </a:xfrm>
          <a:prstGeom prst="rect">
            <a:avLst/>
          </a:prstGeom>
        </p:spPr>
      </p:pic>
      <p:pic>
        <p:nvPicPr>
          <p:cNvPr id="9" name="Image 8" descr="Une image contenant plein air, personne, habits, roue&#10;&#10;Le contenu généré par l’IA peut être incorrect.">
            <a:extLst>
              <a:ext uri="{FF2B5EF4-FFF2-40B4-BE49-F238E27FC236}">
                <a16:creationId xmlns:a16="http://schemas.microsoft.com/office/drawing/2014/main" id="{191EE50A-501C-B334-F772-FE1A89CC745F}"/>
              </a:ext>
            </a:extLst>
          </p:cNvPr>
          <p:cNvPicPr>
            <a:picLocks noChangeAspect="1"/>
          </p:cNvPicPr>
          <p:nvPr/>
        </p:nvPicPr>
        <p:blipFill>
          <a:blip r:embed="rId3"/>
          <a:stretch>
            <a:fillRect/>
          </a:stretch>
        </p:blipFill>
        <p:spPr>
          <a:xfrm>
            <a:off x="3766710" y="2506662"/>
            <a:ext cx="7587090" cy="4263542"/>
          </a:xfrm>
          <a:prstGeom prst="rect">
            <a:avLst/>
          </a:prstGeom>
        </p:spPr>
      </p:pic>
    </p:spTree>
    <p:extLst>
      <p:ext uri="{BB962C8B-B14F-4D97-AF65-F5344CB8AC3E}">
        <p14:creationId xmlns:p14="http://schemas.microsoft.com/office/powerpoint/2010/main" val="14145972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587B65-C2DB-AF79-C2D4-42C08EA41C8E}"/>
              </a:ext>
            </a:extLst>
          </p:cNvPr>
          <p:cNvSpPr>
            <a:spLocks noGrp="1"/>
          </p:cNvSpPr>
          <p:nvPr>
            <p:ph type="title"/>
          </p:nvPr>
        </p:nvSpPr>
        <p:spPr/>
        <p:txBody>
          <a:bodyPr>
            <a:noAutofit/>
          </a:bodyPr>
          <a:lstStyle/>
          <a:p>
            <a:r>
              <a:rPr lang="es-419" sz="2400" b="1" dirty="0"/>
              <a:t>19 de diciembre </a:t>
            </a:r>
            <a:r>
              <a:rPr lang="es-ES" sz="2400" dirty="0"/>
              <a:t>Bruselas propone retrasar la firma del acuerdo de la UE con Mercosur a enero para convencer a </a:t>
            </a:r>
            <a:r>
              <a:rPr lang="es-ES" sz="2400" dirty="0" err="1"/>
              <a:t>Meloni</a:t>
            </a:r>
            <a:r>
              <a:rPr lang="es-ES" sz="2400" dirty="0"/>
              <a:t>. La negativa de Italia y Francia, clave para el retraso</a:t>
            </a:r>
            <a:br>
              <a:rPr lang="es-ES" sz="2400" dirty="0"/>
            </a:br>
            <a:br>
              <a:rPr lang="fr-FR" sz="2400" dirty="0"/>
            </a:br>
            <a:endParaRPr lang="fr-FR" sz="2400" dirty="0"/>
          </a:p>
        </p:txBody>
      </p:sp>
      <p:pic>
        <p:nvPicPr>
          <p:cNvPr id="5" name="Image 4" descr="Une image contenant texte, Police, capture d’écran, carte&#10;&#10;Le contenu généré par l’IA peut être incorrect.">
            <a:extLst>
              <a:ext uri="{FF2B5EF4-FFF2-40B4-BE49-F238E27FC236}">
                <a16:creationId xmlns:a16="http://schemas.microsoft.com/office/drawing/2014/main" id="{4502460B-4970-D6AD-FE4D-2B1B4DFFE9A2}"/>
              </a:ext>
            </a:extLst>
          </p:cNvPr>
          <p:cNvPicPr>
            <a:picLocks noChangeAspect="1"/>
          </p:cNvPicPr>
          <p:nvPr/>
        </p:nvPicPr>
        <p:blipFill>
          <a:blip r:embed="rId2"/>
          <a:stretch>
            <a:fillRect/>
          </a:stretch>
        </p:blipFill>
        <p:spPr>
          <a:xfrm>
            <a:off x="176719" y="1165455"/>
            <a:ext cx="5038117" cy="2830942"/>
          </a:xfrm>
          <a:prstGeom prst="rect">
            <a:avLst/>
          </a:prstGeom>
        </p:spPr>
      </p:pic>
      <p:pic>
        <p:nvPicPr>
          <p:cNvPr id="7" name="Image 6" descr="Une image contenant texte, capture d’écran, Police&#10;&#10;Le contenu généré par l’IA peut être incorrect.">
            <a:extLst>
              <a:ext uri="{FF2B5EF4-FFF2-40B4-BE49-F238E27FC236}">
                <a16:creationId xmlns:a16="http://schemas.microsoft.com/office/drawing/2014/main" id="{D2CFA1BC-DC19-E929-8E06-ED676DD2FF66}"/>
              </a:ext>
            </a:extLst>
          </p:cNvPr>
          <p:cNvPicPr>
            <a:picLocks noChangeAspect="1"/>
          </p:cNvPicPr>
          <p:nvPr/>
        </p:nvPicPr>
        <p:blipFill>
          <a:blip r:embed="rId3"/>
          <a:stretch>
            <a:fillRect/>
          </a:stretch>
        </p:blipFill>
        <p:spPr>
          <a:xfrm>
            <a:off x="5876317" y="1165455"/>
            <a:ext cx="5214028" cy="2929787"/>
          </a:xfrm>
          <a:prstGeom prst="rect">
            <a:avLst/>
          </a:prstGeom>
        </p:spPr>
      </p:pic>
      <p:pic>
        <p:nvPicPr>
          <p:cNvPr id="9" name="Image 8" descr="Une image contenant texte, carte, Police&#10;&#10;Le contenu généré par l’IA peut être incorrect.">
            <a:extLst>
              <a:ext uri="{FF2B5EF4-FFF2-40B4-BE49-F238E27FC236}">
                <a16:creationId xmlns:a16="http://schemas.microsoft.com/office/drawing/2014/main" id="{47E990B0-429A-205A-4471-F8B9638D0F66}"/>
              </a:ext>
            </a:extLst>
          </p:cNvPr>
          <p:cNvPicPr>
            <a:picLocks noChangeAspect="1"/>
          </p:cNvPicPr>
          <p:nvPr/>
        </p:nvPicPr>
        <p:blipFill>
          <a:blip r:embed="rId4"/>
          <a:stretch>
            <a:fillRect/>
          </a:stretch>
        </p:blipFill>
        <p:spPr>
          <a:xfrm>
            <a:off x="3094206" y="3981454"/>
            <a:ext cx="5038117" cy="2830942"/>
          </a:xfrm>
          <a:prstGeom prst="rect">
            <a:avLst/>
          </a:prstGeom>
        </p:spPr>
      </p:pic>
    </p:spTree>
    <p:extLst>
      <p:ext uri="{BB962C8B-B14F-4D97-AF65-F5344CB8AC3E}">
        <p14:creationId xmlns:p14="http://schemas.microsoft.com/office/powerpoint/2010/main" val="5840110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ogo, capture d’écran, Police&#10;&#10;Le contenu généré par l’IA peut être incorrect.">
            <a:extLst>
              <a:ext uri="{FF2B5EF4-FFF2-40B4-BE49-F238E27FC236}">
                <a16:creationId xmlns:a16="http://schemas.microsoft.com/office/drawing/2014/main" id="{669D7579-AC0B-7DDB-2AD5-9E4CFC16AC1B}"/>
              </a:ext>
            </a:extLst>
          </p:cNvPr>
          <p:cNvPicPr>
            <a:picLocks noChangeAspect="1"/>
          </p:cNvPicPr>
          <p:nvPr/>
        </p:nvPicPr>
        <p:blipFill>
          <a:blip r:embed="rId2"/>
          <a:stretch>
            <a:fillRect/>
          </a:stretch>
        </p:blipFill>
        <p:spPr>
          <a:xfrm>
            <a:off x="1152240" y="1181768"/>
            <a:ext cx="8964526" cy="5144859"/>
          </a:xfrm>
          <a:prstGeom prst="rect">
            <a:avLst/>
          </a:prstGeom>
        </p:spPr>
      </p:pic>
    </p:spTree>
    <p:extLst>
      <p:ext uri="{BB962C8B-B14F-4D97-AF65-F5344CB8AC3E}">
        <p14:creationId xmlns:p14="http://schemas.microsoft.com/office/powerpoint/2010/main" val="42492915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A340E-EC21-517F-DB62-293EF9DD04D9}"/>
              </a:ext>
            </a:extLst>
          </p:cNvPr>
          <p:cNvSpPr>
            <a:spLocks noGrp="1"/>
          </p:cNvSpPr>
          <p:nvPr>
            <p:ph type="title"/>
          </p:nvPr>
        </p:nvSpPr>
        <p:spPr/>
        <p:txBody>
          <a:bodyPr>
            <a:noAutofit/>
          </a:bodyPr>
          <a:lstStyle/>
          <a:p>
            <a:r>
              <a:rPr lang="es-419" sz="2400" b="1" dirty="0"/>
              <a:t>21 de diciembre </a:t>
            </a:r>
            <a:r>
              <a:rPr lang="es-419" sz="2400" dirty="0"/>
              <a:t>Fuerte avance de la extrema derecha en elecciones regionales en Extremadura – Vox dobla representación, marcando un cambio en el mapa político regional.</a:t>
            </a:r>
            <a:br>
              <a:rPr lang="fr-FR" sz="2400" dirty="0"/>
            </a:br>
            <a:endParaRPr lang="fr-FR" sz="2400" dirty="0"/>
          </a:p>
        </p:txBody>
      </p:sp>
      <p:pic>
        <p:nvPicPr>
          <p:cNvPr id="5" name="Image 4">
            <a:extLst>
              <a:ext uri="{FF2B5EF4-FFF2-40B4-BE49-F238E27FC236}">
                <a16:creationId xmlns:a16="http://schemas.microsoft.com/office/drawing/2014/main" id="{D10DDF09-B1B2-A0EB-8D71-8D20B9BCCFF3}"/>
              </a:ext>
            </a:extLst>
          </p:cNvPr>
          <p:cNvPicPr>
            <a:picLocks noChangeAspect="1"/>
          </p:cNvPicPr>
          <p:nvPr/>
        </p:nvPicPr>
        <p:blipFill>
          <a:blip r:embed="rId2"/>
          <a:stretch>
            <a:fillRect/>
          </a:stretch>
        </p:blipFill>
        <p:spPr>
          <a:xfrm>
            <a:off x="838200" y="1525013"/>
            <a:ext cx="10096500" cy="1162050"/>
          </a:xfrm>
          <a:prstGeom prst="rect">
            <a:avLst/>
          </a:prstGeom>
        </p:spPr>
      </p:pic>
      <p:pic>
        <p:nvPicPr>
          <p:cNvPr id="7" name="Image 6" descr="Une image contenant texte, capture d’écran, logo, Police&#10;&#10;Le contenu généré par l’IA peut être incorrect.">
            <a:extLst>
              <a:ext uri="{FF2B5EF4-FFF2-40B4-BE49-F238E27FC236}">
                <a16:creationId xmlns:a16="http://schemas.microsoft.com/office/drawing/2014/main" id="{CF3526E2-2023-366B-58C0-EC4BED91D6B4}"/>
              </a:ext>
            </a:extLst>
          </p:cNvPr>
          <p:cNvPicPr>
            <a:picLocks noChangeAspect="1"/>
          </p:cNvPicPr>
          <p:nvPr/>
        </p:nvPicPr>
        <p:blipFill>
          <a:blip r:embed="rId3"/>
          <a:stretch>
            <a:fillRect/>
          </a:stretch>
        </p:blipFill>
        <p:spPr>
          <a:xfrm>
            <a:off x="2805720" y="2596666"/>
            <a:ext cx="6580559" cy="4482410"/>
          </a:xfrm>
          <a:prstGeom prst="rect">
            <a:avLst/>
          </a:prstGeom>
        </p:spPr>
      </p:pic>
    </p:spTree>
    <p:extLst>
      <p:ext uri="{BB962C8B-B14F-4D97-AF65-F5344CB8AC3E}">
        <p14:creationId xmlns:p14="http://schemas.microsoft.com/office/powerpoint/2010/main" val="27904919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sapin, Noël, personne, habits&#10;&#10;Le contenu généré par l’IA peut être incorrect.">
            <a:extLst>
              <a:ext uri="{FF2B5EF4-FFF2-40B4-BE49-F238E27FC236}">
                <a16:creationId xmlns:a16="http://schemas.microsoft.com/office/drawing/2014/main" id="{DF6526BF-F248-485E-AC22-9E33FE2E897C}"/>
              </a:ext>
            </a:extLst>
          </p:cNvPr>
          <p:cNvPicPr>
            <a:picLocks noChangeAspect="1"/>
          </p:cNvPicPr>
          <p:nvPr/>
        </p:nvPicPr>
        <p:blipFill>
          <a:blip r:embed="rId2"/>
          <a:stretch>
            <a:fillRect/>
          </a:stretch>
        </p:blipFill>
        <p:spPr>
          <a:xfrm>
            <a:off x="1791033" y="174375"/>
            <a:ext cx="8126244" cy="5572282"/>
          </a:xfrm>
          <a:prstGeom prst="rect">
            <a:avLst/>
          </a:prstGeom>
        </p:spPr>
      </p:pic>
    </p:spTree>
    <p:extLst>
      <p:ext uri="{BB962C8B-B14F-4D97-AF65-F5344CB8AC3E}">
        <p14:creationId xmlns:p14="http://schemas.microsoft.com/office/powerpoint/2010/main" val="2691417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EF7D75-1E1F-2492-44CE-F174EDE10A68}"/>
              </a:ext>
            </a:extLst>
          </p:cNvPr>
          <p:cNvSpPr>
            <a:spLocks noGrp="1"/>
          </p:cNvSpPr>
          <p:nvPr>
            <p:ph type="title"/>
          </p:nvPr>
        </p:nvSpPr>
        <p:spPr/>
        <p:txBody>
          <a:bodyPr>
            <a:normAutofit/>
          </a:bodyPr>
          <a:lstStyle/>
          <a:p>
            <a:r>
              <a:rPr lang="es-419" sz="2400" b="1" dirty="0"/>
              <a:t>24 de diciembre </a:t>
            </a:r>
            <a:r>
              <a:rPr lang="es-419" sz="2400" dirty="0"/>
              <a:t>Alocución del Rey durante la Navidad</a:t>
            </a:r>
            <a:br>
              <a:rPr lang="fr-FR" sz="2400" dirty="0"/>
            </a:br>
            <a:endParaRPr lang="fr-FR" sz="2400" dirty="0"/>
          </a:p>
        </p:txBody>
      </p:sp>
      <p:sp>
        <p:nvSpPr>
          <p:cNvPr id="3" name="Espace réservé du contenu 2">
            <a:extLst>
              <a:ext uri="{FF2B5EF4-FFF2-40B4-BE49-F238E27FC236}">
                <a16:creationId xmlns:a16="http://schemas.microsoft.com/office/drawing/2014/main" id="{2293232E-0599-322D-1043-3ABA7E24891D}"/>
              </a:ext>
            </a:extLst>
          </p:cNvPr>
          <p:cNvSpPr>
            <a:spLocks noGrp="1"/>
          </p:cNvSpPr>
          <p:nvPr>
            <p:ph idx="1"/>
          </p:nvPr>
        </p:nvSpPr>
        <p:spPr/>
        <p:txBody>
          <a:bodyPr>
            <a:normAutofit/>
          </a:bodyPr>
          <a:lstStyle/>
          <a:p>
            <a:pPr marL="0" indent="0">
              <a:buNone/>
            </a:pPr>
            <a:r>
              <a:rPr lang="es-ES" sz="2000" dirty="0"/>
              <a:t>El Rey alerta de la “inquietante crisis de confianza” en la democracia</a:t>
            </a:r>
          </a:p>
          <a:p>
            <a:pPr marL="0" indent="0">
              <a:buNone/>
            </a:pPr>
            <a:r>
              <a:rPr lang="es-ES" sz="2000" dirty="0"/>
              <a:t>Felipe VI advierte de que la bronca política provoca “hastío, desencanto y desafección” en los ciudadanos</a:t>
            </a:r>
          </a:p>
          <a:p>
            <a:pPr marL="0" indent="0">
              <a:buNone/>
            </a:pPr>
            <a:endParaRPr lang="fr-FR" sz="2000" dirty="0"/>
          </a:p>
          <a:p>
            <a:pPr marL="0" indent="0">
              <a:buNone/>
            </a:pPr>
            <a:r>
              <a:rPr lang="es-ES" sz="2000" dirty="0"/>
              <a:t>Lo que más ha sorprendido del discurso del rey esta Nochebuena ha sido la forma: por primera vez, Felipe VI ha hablado a los españoles de pie y caminando</a:t>
            </a:r>
            <a:endParaRPr lang="fr-FR" sz="2000" dirty="0"/>
          </a:p>
        </p:txBody>
      </p:sp>
    </p:spTree>
    <p:extLst>
      <p:ext uri="{BB962C8B-B14F-4D97-AF65-F5344CB8AC3E}">
        <p14:creationId xmlns:p14="http://schemas.microsoft.com/office/powerpoint/2010/main" val="1126220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F6DFA-FFB6-6CE2-8F04-4359B81FEB47}"/>
              </a:ext>
            </a:extLst>
          </p:cNvPr>
          <p:cNvSpPr>
            <a:spLocks noGrp="1"/>
          </p:cNvSpPr>
          <p:nvPr>
            <p:ph type="title"/>
          </p:nvPr>
        </p:nvSpPr>
        <p:spPr/>
        <p:txBody>
          <a:bodyPr/>
          <a:lstStyle/>
          <a:p>
            <a:endParaRPr lang="fr-FR"/>
          </a:p>
        </p:txBody>
      </p:sp>
      <p:pic>
        <p:nvPicPr>
          <p:cNvPr id="5" name="Image 4" descr="Une image contenant personne, homme, Visage humain, habits">
            <a:extLst>
              <a:ext uri="{FF2B5EF4-FFF2-40B4-BE49-F238E27FC236}">
                <a16:creationId xmlns:a16="http://schemas.microsoft.com/office/drawing/2014/main" id="{9D1CEFB7-1281-15D1-31D1-CB2FF9AC423D}"/>
              </a:ext>
            </a:extLst>
          </p:cNvPr>
          <p:cNvPicPr>
            <a:picLocks noChangeAspect="1"/>
          </p:cNvPicPr>
          <p:nvPr/>
        </p:nvPicPr>
        <p:blipFill>
          <a:blip r:embed="rId2"/>
          <a:stretch>
            <a:fillRect/>
          </a:stretch>
        </p:blipFill>
        <p:spPr>
          <a:xfrm>
            <a:off x="660890" y="149972"/>
            <a:ext cx="10326818" cy="5811837"/>
          </a:xfrm>
          <a:prstGeom prst="rect">
            <a:avLst/>
          </a:prstGeom>
        </p:spPr>
      </p:pic>
    </p:spTree>
    <p:extLst>
      <p:ext uri="{BB962C8B-B14F-4D97-AF65-F5344CB8AC3E}">
        <p14:creationId xmlns:p14="http://schemas.microsoft.com/office/powerpoint/2010/main" val="631170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Visage humain, personne, habits, sourire&#10;&#10;Le contenu généré par l’IA peut être incorrect.">
            <a:extLst>
              <a:ext uri="{FF2B5EF4-FFF2-40B4-BE49-F238E27FC236}">
                <a16:creationId xmlns:a16="http://schemas.microsoft.com/office/drawing/2014/main" id="{50BB0782-9BFB-4735-410C-B8434557E78C}"/>
              </a:ext>
            </a:extLst>
          </p:cNvPr>
          <p:cNvPicPr>
            <a:picLocks noChangeAspect="1"/>
          </p:cNvPicPr>
          <p:nvPr/>
        </p:nvPicPr>
        <p:blipFill>
          <a:blip r:embed="rId2"/>
          <a:stretch>
            <a:fillRect/>
          </a:stretch>
        </p:blipFill>
        <p:spPr>
          <a:xfrm>
            <a:off x="5003800" y="3051175"/>
            <a:ext cx="6553200" cy="3676650"/>
          </a:xfrm>
          <a:prstGeom prst="rect">
            <a:avLst/>
          </a:prstGeom>
        </p:spPr>
      </p:pic>
      <p:pic>
        <p:nvPicPr>
          <p:cNvPr id="9" name="Image 8" descr="Une image contenant personne, Visage humain, habits, sourire&#10;&#10;Le contenu généré par l’IA peut être incorrect.">
            <a:extLst>
              <a:ext uri="{FF2B5EF4-FFF2-40B4-BE49-F238E27FC236}">
                <a16:creationId xmlns:a16="http://schemas.microsoft.com/office/drawing/2014/main" id="{861B6D59-DB9F-E52F-4037-A116E31DEBAF}"/>
              </a:ext>
            </a:extLst>
          </p:cNvPr>
          <p:cNvPicPr>
            <a:picLocks noChangeAspect="1"/>
          </p:cNvPicPr>
          <p:nvPr/>
        </p:nvPicPr>
        <p:blipFill>
          <a:blip r:embed="rId3"/>
          <a:stretch>
            <a:fillRect/>
          </a:stretch>
        </p:blipFill>
        <p:spPr>
          <a:xfrm>
            <a:off x="152400" y="49212"/>
            <a:ext cx="5334000" cy="3552825"/>
          </a:xfrm>
          <a:prstGeom prst="rect">
            <a:avLst/>
          </a:prstGeom>
        </p:spPr>
      </p:pic>
    </p:spTree>
    <p:extLst>
      <p:ext uri="{BB962C8B-B14F-4D97-AF65-F5344CB8AC3E}">
        <p14:creationId xmlns:p14="http://schemas.microsoft.com/office/powerpoint/2010/main" val="22410764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F173E0-631A-1167-F8F7-F708DB8DCFA4}"/>
              </a:ext>
            </a:extLst>
          </p:cNvPr>
          <p:cNvSpPr>
            <a:spLocks noGrp="1"/>
          </p:cNvSpPr>
          <p:nvPr>
            <p:ph type="title"/>
          </p:nvPr>
        </p:nvSpPr>
        <p:spPr/>
        <p:txBody>
          <a:bodyPr>
            <a:normAutofit/>
          </a:bodyPr>
          <a:lstStyle/>
          <a:p>
            <a:r>
              <a:rPr lang="es-419" sz="2400" b="1" dirty="0"/>
              <a:t>24 de diciembre </a:t>
            </a:r>
            <a:r>
              <a:rPr lang="es-419" sz="2400" dirty="0"/>
              <a:t>Elecciones Honduras</a:t>
            </a:r>
            <a:br>
              <a:rPr lang="fr-FR" sz="2400" dirty="0"/>
            </a:br>
            <a:endParaRPr lang="fr-FR" sz="2400" dirty="0"/>
          </a:p>
        </p:txBody>
      </p:sp>
      <p:sp>
        <p:nvSpPr>
          <p:cNvPr id="3" name="Espace réservé du contenu 2">
            <a:extLst>
              <a:ext uri="{FF2B5EF4-FFF2-40B4-BE49-F238E27FC236}">
                <a16:creationId xmlns:a16="http://schemas.microsoft.com/office/drawing/2014/main" id="{F541BBCA-475A-635D-D137-3E0486E8E5EA}"/>
              </a:ext>
            </a:extLst>
          </p:cNvPr>
          <p:cNvSpPr>
            <a:spLocks noGrp="1"/>
          </p:cNvSpPr>
          <p:nvPr>
            <p:ph idx="1"/>
          </p:nvPr>
        </p:nvSpPr>
        <p:spPr>
          <a:xfrm>
            <a:off x="506505" y="1467037"/>
            <a:ext cx="10515600" cy="4351338"/>
          </a:xfrm>
        </p:spPr>
        <p:txBody>
          <a:bodyPr>
            <a:normAutofit/>
          </a:bodyPr>
          <a:lstStyle/>
          <a:p>
            <a:pPr marL="0" indent="0" algn="just">
              <a:buNone/>
            </a:pPr>
            <a:r>
              <a:rPr lang="es-ES" sz="2000" dirty="0"/>
              <a:t>El candidato conservador </a:t>
            </a:r>
            <a:r>
              <a:rPr lang="es-ES" sz="2000" dirty="0" err="1"/>
              <a:t>Nasry</a:t>
            </a:r>
            <a:r>
              <a:rPr lang="es-ES" sz="2000" dirty="0"/>
              <a:t> "Tito" </a:t>
            </a:r>
            <a:r>
              <a:rPr lang="es-ES" sz="2000" dirty="0" err="1"/>
              <a:t>Asfura</a:t>
            </a:r>
            <a:r>
              <a:rPr lang="es-ES" sz="2000" dirty="0"/>
              <a:t>, respaldado públicamente por Donald Trump, fue declarado ganador de las elecciones presidenciales de Honduras este miércoles tras un controvertido escrutinio que se prolongó por más de tres semanas.</a:t>
            </a:r>
            <a:endParaRPr lang="fr-FR" sz="2000" dirty="0"/>
          </a:p>
        </p:txBody>
      </p:sp>
    </p:spTree>
    <p:extLst>
      <p:ext uri="{BB962C8B-B14F-4D97-AF65-F5344CB8AC3E}">
        <p14:creationId xmlns:p14="http://schemas.microsoft.com/office/powerpoint/2010/main" val="31385333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lein air, personne, Visage humain&#10;&#10;Le contenu généré par l’IA peut être incorrect.">
            <a:extLst>
              <a:ext uri="{FF2B5EF4-FFF2-40B4-BE49-F238E27FC236}">
                <a16:creationId xmlns:a16="http://schemas.microsoft.com/office/drawing/2014/main" id="{CB1819B2-5DEA-61D6-BF54-9788C1A04DA1}"/>
              </a:ext>
            </a:extLst>
          </p:cNvPr>
          <p:cNvPicPr>
            <a:picLocks noChangeAspect="1"/>
          </p:cNvPicPr>
          <p:nvPr/>
        </p:nvPicPr>
        <p:blipFill>
          <a:blip r:embed="rId2"/>
          <a:stretch>
            <a:fillRect/>
          </a:stretch>
        </p:blipFill>
        <p:spPr>
          <a:xfrm>
            <a:off x="0" y="0"/>
            <a:ext cx="4284849" cy="2856566"/>
          </a:xfrm>
          <a:prstGeom prst="rect">
            <a:avLst/>
          </a:prstGeom>
        </p:spPr>
      </p:pic>
      <p:pic>
        <p:nvPicPr>
          <p:cNvPr id="7" name="Image 6" descr="Une image contenant personne, habits, homme, plein air&#10;&#10;Le contenu généré par l’IA peut être incorrect.">
            <a:extLst>
              <a:ext uri="{FF2B5EF4-FFF2-40B4-BE49-F238E27FC236}">
                <a16:creationId xmlns:a16="http://schemas.microsoft.com/office/drawing/2014/main" id="{BE2F9FE7-F813-5B58-F3F6-8553B5327127}"/>
              </a:ext>
            </a:extLst>
          </p:cNvPr>
          <p:cNvPicPr>
            <a:picLocks noChangeAspect="1"/>
          </p:cNvPicPr>
          <p:nvPr/>
        </p:nvPicPr>
        <p:blipFill>
          <a:blip r:embed="rId3"/>
          <a:stretch>
            <a:fillRect/>
          </a:stretch>
        </p:blipFill>
        <p:spPr>
          <a:xfrm>
            <a:off x="7300105" y="0"/>
            <a:ext cx="4898536" cy="3018865"/>
          </a:xfrm>
          <a:prstGeom prst="rect">
            <a:avLst/>
          </a:prstGeom>
        </p:spPr>
      </p:pic>
      <p:pic>
        <p:nvPicPr>
          <p:cNvPr id="9" name="Image 8" descr="Une image contenant habits, personne, Visage humain, homme&#10;&#10;Le contenu généré par l’IA peut être incorrect.">
            <a:extLst>
              <a:ext uri="{FF2B5EF4-FFF2-40B4-BE49-F238E27FC236}">
                <a16:creationId xmlns:a16="http://schemas.microsoft.com/office/drawing/2014/main" id="{FBC37702-2CA9-0549-6705-E3625248A20A}"/>
              </a:ext>
            </a:extLst>
          </p:cNvPr>
          <p:cNvPicPr>
            <a:picLocks noChangeAspect="1"/>
          </p:cNvPicPr>
          <p:nvPr/>
        </p:nvPicPr>
        <p:blipFill>
          <a:blip r:embed="rId4"/>
          <a:stretch>
            <a:fillRect/>
          </a:stretch>
        </p:blipFill>
        <p:spPr>
          <a:xfrm>
            <a:off x="0" y="4322280"/>
            <a:ext cx="5008188" cy="2624446"/>
          </a:xfrm>
          <a:prstGeom prst="rect">
            <a:avLst/>
          </a:prstGeom>
        </p:spPr>
      </p:pic>
      <p:pic>
        <p:nvPicPr>
          <p:cNvPr id="11" name="Image 10" descr="Une image contenant Visage humain, personne, homme, plein air&#10;&#10;Le contenu généré par l’IA peut être incorrect.">
            <a:extLst>
              <a:ext uri="{FF2B5EF4-FFF2-40B4-BE49-F238E27FC236}">
                <a16:creationId xmlns:a16="http://schemas.microsoft.com/office/drawing/2014/main" id="{DC9C75B6-9808-74E1-87CC-8BC42A4251AC}"/>
              </a:ext>
            </a:extLst>
          </p:cNvPr>
          <p:cNvPicPr>
            <a:picLocks noChangeAspect="1"/>
          </p:cNvPicPr>
          <p:nvPr/>
        </p:nvPicPr>
        <p:blipFill>
          <a:blip r:embed="rId5"/>
          <a:stretch>
            <a:fillRect/>
          </a:stretch>
        </p:blipFill>
        <p:spPr>
          <a:xfrm>
            <a:off x="7670342" y="3834278"/>
            <a:ext cx="4528299" cy="3018866"/>
          </a:xfrm>
          <a:prstGeom prst="rect">
            <a:avLst/>
          </a:prstGeom>
        </p:spPr>
      </p:pic>
      <p:pic>
        <p:nvPicPr>
          <p:cNvPr id="13" name="Image 12" descr="Une image contenant habits, personne, Visage humain, plein air&#10;&#10;Le contenu généré par l’IA peut être incorrect.">
            <a:extLst>
              <a:ext uri="{FF2B5EF4-FFF2-40B4-BE49-F238E27FC236}">
                <a16:creationId xmlns:a16="http://schemas.microsoft.com/office/drawing/2014/main" id="{66FAE22F-0B68-E5FC-6279-2AFCCA5251B8}"/>
              </a:ext>
            </a:extLst>
          </p:cNvPr>
          <p:cNvPicPr>
            <a:picLocks noChangeAspect="1"/>
          </p:cNvPicPr>
          <p:nvPr/>
        </p:nvPicPr>
        <p:blipFill>
          <a:blip r:embed="rId6"/>
          <a:stretch>
            <a:fillRect/>
          </a:stretch>
        </p:blipFill>
        <p:spPr>
          <a:xfrm>
            <a:off x="3737861" y="2072290"/>
            <a:ext cx="4217053" cy="2623399"/>
          </a:xfrm>
          <a:prstGeom prst="rect">
            <a:avLst/>
          </a:prstGeom>
        </p:spPr>
      </p:pic>
    </p:spTree>
    <p:extLst>
      <p:ext uri="{BB962C8B-B14F-4D97-AF65-F5344CB8AC3E}">
        <p14:creationId xmlns:p14="http://schemas.microsoft.com/office/powerpoint/2010/main" val="11012886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C650A9F-9775-7E03-841F-C3D744C05C2F}"/>
              </a:ext>
            </a:extLst>
          </p:cNvPr>
          <p:cNvSpPr>
            <a:spLocks noGrp="1"/>
          </p:cNvSpPr>
          <p:nvPr>
            <p:ph idx="1"/>
          </p:nvPr>
        </p:nvSpPr>
        <p:spPr>
          <a:xfrm>
            <a:off x="712694" y="237669"/>
            <a:ext cx="10515600" cy="4351338"/>
          </a:xfrm>
        </p:spPr>
        <p:txBody>
          <a:bodyPr/>
          <a:lstStyle/>
          <a:p>
            <a:pPr marL="0" indent="0" algn="just">
              <a:buNone/>
            </a:pPr>
            <a:r>
              <a:rPr lang="es-419" dirty="0"/>
              <a:t>El </a:t>
            </a:r>
            <a:r>
              <a:rPr lang="es-419" b="1" dirty="0"/>
              <a:t>malestar generacional</a:t>
            </a:r>
            <a:r>
              <a:rPr lang="es-419" dirty="0"/>
              <a:t> fue otro rasgo distintivo del año. </a:t>
            </a:r>
          </a:p>
          <a:p>
            <a:pPr marL="0" indent="0" algn="just">
              <a:buNone/>
            </a:pPr>
            <a:endParaRPr lang="es-419" dirty="0"/>
          </a:p>
          <a:p>
            <a:pPr marL="0" indent="0" algn="just">
              <a:buNone/>
            </a:pPr>
            <a:r>
              <a:rPr lang="es-419" sz="2000" dirty="0"/>
              <a:t>Las protestas lideradas por jóvenes de la Generación Z, en varios países de la región, expresaron frustración frente a la política tradicional, la corrupción y el alto costo de vida, demandando empleos de calidad, mejores servicios y nuevas oportunidades. (Fuertes protestas en México, Perú, cayó el gobierno en Nepal)</a:t>
            </a:r>
            <a:endParaRPr lang="fr-FR" sz="2000" dirty="0"/>
          </a:p>
          <a:p>
            <a:pPr marL="0" indent="0">
              <a:buNone/>
            </a:pPr>
            <a:endParaRPr lang="fr-FR" dirty="0"/>
          </a:p>
        </p:txBody>
      </p:sp>
    </p:spTree>
    <p:extLst>
      <p:ext uri="{BB962C8B-B14F-4D97-AF65-F5344CB8AC3E}">
        <p14:creationId xmlns:p14="http://schemas.microsoft.com/office/powerpoint/2010/main" val="3429353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22A44-412D-7A21-C398-9AC0500860BC}"/>
              </a:ext>
            </a:extLst>
          </p:cNvPr>
          <p:cNvSpPr>
            <a:spLocks noGrp="1"/>
          </p:cNvSpPr>
          <p:nvPr>
            <p:ph type="title"/>
          </p:nvPr>
        </p:nvSpPr>
        <p:spPr>
          <a:xfrm>
            <a:off x="4944835" y="278039"/>
            <a:ext cx="2302329" cy="2798989"/>
          </a:xfrm>
        </p:spPr>
        <p:txBody>
          <a:bodyPr>
            <a:normAutofit/>
          </a:bodyPr>
          <a:lstStyle/>
          <a:p>
            <a:pPr algn="ctr"/>
            <a:r>
              <a:rPr lang="fr-FR" sz="3000" b="1" dirty="0">
                <a:solidFill>
                  <a:srgbClr val="0070C0"/>
                </a:solidFill>
              </a:rPr>
              <a:t>Giro a la </a:t>
            </a:r>
            <a:r>
              <a:rPr lang="fr-FR" sz="3000" b="1" dirty="0" err="1">
                <a:solidFill>
                  <a:srgbClr val="0070C0"/>
                </a:solidFill>
              </a:rPr>
              <a:t>derecha</a:t>
            </a:r>
            <a:endParaRPr lang="fr-FR" sz="3000" b="1" dirty="0">
              <a:solidFill>
                <a:srgbClr val="0070C0"/>
              </a:solidFill>
            </a:endParaRPr>
          </a:p>
        </p:txBody>
      </p:sp>
      <p:pic>
        <p:nvPicPr>
          <p:cNvPr id="5" name="Espace réservé du contenu 4">
            <a:extLst>
              <a:ext uri="{FF2B5EF4-FFF2-40B4-BE49-F238E27FC236}">
                <a16:creationId xmlns:a16="http://schemas.microsoft.com/office/drawing/2014/main" id="{8BD5AB14-E743-2241-765A-B74A3B3534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2571" y="0"/>
            <a:ext cx="3803173" cy="6866096"/>
          </a:xfrm>
        </p:spPr>
      </p:pic>
      <p:pic>
        <p:nvPicPr>
          <p:cNvPr id="3" name="Espace réservé du contenu 4" descr="Une image contenant texte, carte, diagramme&#10;&#10;Le contenu généré par l’IA peut être incorrect.">
            <a:extLst>
              <a:ext uri="{FF2B5EF4-FFF2-40B4-BE49-F238E27FC236}">
                <a16:creationId xmlns:a16="http://schemas.microsoft.com/office/drawing/2014/main" id="{E80F4B4E-25FF-748D-3AE2-F13CC26EC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56" y="-8095"/>
            <a:ext cx="3803173" cy="6866095"/>
          </a:xfrm>
          <a:prstGeom prst="rect">
            <a:avLst/>
          </a:prstGeom>
        </p:spPr>
      </p:pic>
    </p:spTree>
    <p:extLst>
      <p:ext uri="{BB962C8B-B14F-4D97-AF65-F5344CB8AC3E}">
        <p14:creationId xmlns:p14="http://schemas.microsoft.com/office/powerpoint/2010/main" val="10442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4D5E76-3DD8-112F-203E-E5D6C117FC65}"/>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33B5409-58EF-55BE-F774-B1C1207DD4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555" y="0"/>
            <a:ext cx="5382360" cy="12913630"/>
          </a:xfrm>
        </p:spPr>
      </p:pic>
      <p:pic>
        <p:nvPicPr>
          <p:cNvPr id="6" name="Espace réservé du contenu 4">
            <a:extLst>
              <a:ext uri="{FF2B5EF4-FFF2-40B4-BE49-F238E27FC236}">
                <a16:creationId xmlns:a16="http://schemas.microsoft.com/office/drawing/2014/main" id="{D9CFADCA-937E-D38A-7BEA-656423ACA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915" y="-7184537"/>
            <a:ext cx="5852885" cy="14042537"/>
          </a:xfrm>
          <a:prstGeom prst="rect">
            <a:avLst/>
          </a:prstGeom>
        </p:spPr>
      </p:pic>
    </p:spTree>
    <p:extLst>
      <p:ext uri="{BB962C8B-B14F-4D97-AF65-F5344CB8AC3E}">
        <p14:creationId xmlns:p14="http://schemas.microsoft.com/office/powerpoint/2010/main" val="1650118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F9B35F-699C-DDEF-7850-E847A63A9B2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FEF1C4B-6566-1850-C9E5-0C1B5B20B1D2}"/>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906E7D19-E014-6F73-A90F-9B1AE961F9C3}"/>
              </a:ext>
            </a:extLst>
          </p:cNvPr>
          <p:cNvPicPr>
            <a:picLocks noChangeAspect="1"/>
          </p:cNvPicPr>
          <p:nvPr/>
        </p:nvPicPr>
        <p:blipFill>
          <a:blip r:embed="rId2"/>
          <a:stretch>
            <a:fillRect/>
          </a:stretch>
        </p:blipFill>
        <p:spPr>
          <a:xfrm>
            <a:off x="2635622" y="82923"/>
            <a:ext cx="6692153" cy="6692153"/>
          </a:xfrm>
          <a:prstGeom prst="rect">
            <a:avLst/>
          </a:prstGeom>
        </p:spPr>
      </p:pic>
    </p:spTree>
    <p:extLst>
      <p:ext uri="{BB962C8B-B14F-4D97-AF65-F5344CB8AC3E}">
        <p14:creationId xmlns:p14="http://schemas.microsoft.com/office/powerpoint/2010/main" val="425759098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3124</Words>
  <Application>Microsoft Office PowerPoint</Application>
  <PresentationFormat>Grand écran</PresentationFormat>
  <Paragraphs>163</Paragraphs>
  <Slides>95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95</vt:i4>
      </vt:variant>
    </vt:vector>
  </HeadingPairs>
  <TitlesOfParts>
    <vt:vector size="100" baseType="lpstr">
      <vt:lpstr>Arial</vt:lpstr>
      <vt:lpstr>Calibri</vt:lpstr>
      <vt:lpstr>Calibri Light</vt:lpstr>
      <vt:lpstr>Symbol</vt:lpstr>
      <vt:lpstr>Thème Office</vt:lpstr>
      <vt:lpstr>Présentation PowerPoint</vt:lpstr>
      <vt:lpstr>Présentation PowerPoint</vt:lpstr>
      <vt:lpstr>16 de enero El exportavoz de Sumar en el Congreso, Íñigo Errejón, declara como investigado en los juzgados de Plaza de Castilla por un presunto delito de agresión sexual a la actriz Elisa Mouliaá. Críticas al juez. </vt:lpstr>
      <vt:lpstr>Présentation PowerPoint</vt:lpstr>
      <vt:lpstr>30 de enero de 2025, Nicaragua</vt:lpstr>
      <vt:lpstr>Présentation PowerPoint</vt:lpstr>
      <vt:lpstr>2 de abril, « Día de liberación », arranceles de Trump</vt:lpstr>
      <vt:lpstr>Présentation PowerPoint</vt:lpstr>
      <vt:lpstr>Présentation PowerPoint</vt:lpstr>
      <vt:lpstr>13 de abril, elección de Daniel Noboa, Ecuador (amplia victoria)</vt:lpstr>
      <vt:lpstr>Présentation PowerPoint</vt:lpstr>
      <vt:lpstr>13 de abril, Lima, Pérou  Mario Vargas Llosa, el Premio Nobel de Literatura peruano cuya muerte a los 89 años anunciaron sus hijos este domingo, tuvo claro desde muy joven que quería ser escritor. </vt:lpstr>
      <vt:lpstr>Présentation PowerPoint</vt:lpstr>
      <vt:lpstr>Présentation PowerPoint</vt:lpstr>
      <vt:lpstr>Présentation PowerPoint</vt:lpstr>
      <vt:lpstr>28 de abril Apagón ibérico </vt:lpstr>
      <vt:lpstr>Présentation PowerPoint</vt:lpstr>
      <vt:lpstr>8 de mayo de eligen al Papa León XIV </vt:lpstr>
      <vt:lpstr>Présentation PowerPoint</vt:lpstr>
      <vt:lpstr>13 de mayo, Muere José Mujica, el audaz político uruguayo que asombró al mundo como "el presidente más pobre" </vt:lpstr>
      <vt:lpstr>Présentation PowerPoint</vt:lpstr>
      <vt:lpstr>Julio. Residencia de 30 días de Bad Bunny en Puerto Rico</vt:lpstr>
      <vt:lpstr>Présentation PowerPoint</vt:lpstr>
      <vt:lpstr>7 de junio de 2025, Atentado contra Miguel Uribe Turbay, Colombia  </vt:lpstr>
      <vt:lpstr>Présentation PowerPoint</vt:lpstr>
      <vt:lpstr>12 de junio  Santos Cerdán dimite como número 3 del PSOE y renuncia a su acta como diputado tras un demoledor informe que le implica en la trama de corrupción en adjudicaciones de obras públicas junto a José Luis Ábalos y a Koldo García. El 1 de julio, el juez decretó su ingreso en prisión, donde pasó casi cinco meses, hasta el 19 de noviembre. </vt:lpstr>
      <vt:lpstr>Présentation PowerPoint</vt:lpstr>
      <vt:lpstr>12 de julio Disturbios de Torre Pacheco, Murcia </vt:lpstr>
      <vt:lpstr>Présentation PowerPoint</vt:lpstr>
      <vt:lpstr>Verano Incendios España   Las 400.000 hectáreas de monte arrasadas en España por los incendios forestales del verano pasado han sido uno de los peores desastres climáticos a nivel mundial de todo 2025 </vt:lpstr>
      <vt:lpstr>Présentation PowerPoint</vt:lpstr>
      <vt:lpstr>8 de septiembre   Derrota electoral de Milei en las elecciones provinciales de Buenos Aires </vt:lpstr>
      <vt:lpstr>Présentation PowerPoint</vt:lpstr>
      <vt:lpstr>14 de septiembre  Las protestas propalestinas contra la masacre por la invasión israelí de Gaza impiden la finalización de la última etapa de la Vuelta ciclista a España por la presencia de un equipo del país hebreo. + 4 de diciembre RTVE confirma que abandona Eurovisión por la participación de Israel.  </vt:lpstr>
      <vt:lpstr>Présentation PowerPoint</vt:lpstr>
      <vt:lpstr> 5 de octubre   Declarado en Perú el estado de emergencia por una huelga de transportistas Los choferes paran en protesta por el asesinato de tres compañeros y 16 atentados </vt:lpstr>
      <vt:lpstr>Présentation PowerPoint</vt:lpstr>
      <vt:lpstr>10 de octubre   Salida del poder de Dina Boluarte en Perú </vt:lpstr>
      <vt:lpstr>Ocho presidentes en nueve años: el costo histórico de la inestabilidad peruana </vt:lpstr>
      <vt:lpstr>14 de octubre El FMI sitúa a España como la mejor economía avanzada del mundo, con un crecimiento del 2,9 por ciento para 2025 y una previsión del 2 por ciento en 2026. </vt:lpstr>
      <vt:lpstr>Présentation PowerPoint</vt:lpstr>
      <vt:lpstr>Présentation PowerPoint</vt:lpstr>
      <vt:lpstr>19 de octubre   Victoria electoral de Rodrigo Paz en Bolivia, el MAS sale del poder después de 20 años (Causas : crisis económica, falta de dólares, falta de combustibles, desunión del MAS ) </vt:lpstr>
      <vt:lpstr>Présentation PowerPoint</vt:lpstr>
      <vt:lpstr>21 de octubre   Catastrófico: así fue el paso del huracán Melissa por el Caribe  Melissa golpea Jamaica como huracán de categoría 5 con vientos de 295 km/h y la amenaza de daños catastróficos  </vt:lpstr>
      <vt:lpstr>Présentation PowerPoint</vt:lpstr>
      <vt:lpstr>26 de octubre Victoria electoral de Milei en las elecciones parlamentarias </vt:lpstr>
      <vt:lpstr>Présentation PowerPoint</vt:lpstr>
      <vt:lpstr>28 de octubre Redada policial ultraviolenta en Rio de Janeiro contra el Comando Vermelho, el gobernador es un pro bolsonarista (mano dura), más de 120 muertos  Estas organizaciones criminales han ido más allá de la venta de drogas y ahora monopolizan el suministro de gas, televisión por cable, internet y transporte.  La política de incursión armada en favelas y periferias sólo empeoró las cosas. Y las detenciones masivas sólo aumentan la influencia de las facciones, porque controlan las cárceles. Pero las operaciones con muchos muertos y presos suelen traer réditos electorales, ante una población mal informada que acaba creyendo en una estrategia ineficiente y cruel.  Además del horror practicado contra familias pobres y mayoritariamente negras, es irracional pensar que matando jóvenes ligados al crimen se acaba con el crimen, cuando hay una oferta de mano de obra inagotable para el trabajo delictivo. Se necesita un combate más calificado e inteligente a los grupos criminales, por ejemplo, atacando sus bases financieras o desmantelando sus fábricas de armamento. (AFP la experta brasileña en crimen organizado Carolina Grillo.) </vt:lpstr>
      <vt:lpstr>Présentation PowerPoint</vt:lpstr>
      <vt:lpstr>Noviembre Diciembre  Presión estadounidense contra Maduro, ataques contra narcolanchas (que no respetan el derecho internacional)  Los muertos por los ataques de Estados Unidos contra supuestas narcolanchas superan el centenar   </vt:lpstr>
      <vt:lpstr>Présentation PowerPoint</vt:lpstr>
      <vt:lpstr>Présentation PowerPoint</vt:lpstr>
      <vt:lpstr>1 de noviembre Asesinato alcalde México Carlos Manzo muy activo contra los carteles </vt:lpstr>
      <vt:lpstr>Présentation PowerPoint</vt:lpstr>
      <vt:lpstr>3 de noviembre Dimisión de Carlos Mazón (DANA noviembre de 2024, 229 muertos) </vt:lpstr>
      <vt:lpstr>Présentation PowerPoint</vt:lpstr>
      <vt:lpstr>Noviembre: Juan Carlos de Borbón publica sus memorias desde el exilio en Arabia Saudí</vt:lpstr>
      <vt:lpstr>Présentation PowerPoint</vt:lpstr>
      <vt:lpstr>7 de noviembre sale el álbum LUX de Rosalía </vt:lpstr>
      <vt:lpstr>Présentation PowerPoint</vt:lpstr>
      <vt:lpstr>20 de noviembre 50 años de la muerte de Franco </vt:lpstr>
      <vt:lpstr>Présentation PowerPoint</vt:lpstr>
      <vt:lpstr>Présentation PowerPoint</vt:lpstr>
      <vt:lpstr>19 de noviembre: crisis del alquiler + auge del precio de la vivienda Con una media de 2.153,4 euros por metro cuadrado, el precio de la vivienda rompe por primera vez el récord histórico de la burbuja inmobiliaria de 2007, según datos oficiales. </vt:lpstr>
      <vt:lpstr>Présentation PowerPoint</vt:lpstr>
      <vt:lpstr>22 de noviembre COP 30 Brasil </vt:lpstr>
      <vt:lpstr>Présentation PowerPoint</vt:lpstr>
      <vt:lpstr>22 de noviembre Jair Bolsonaro es arrestado en Brasil por temor a su fuga  La detención se produjo días antes de que se ordenara al expresidente el inicio de una condena de 27 años de prisión por planear un golpe de Estado fallido. (Asalto a las tres sedes de poder en Brasilia, 2023.) Presiones de Trump a Lula con aranceles para liberarlo. </vt:lpstr>
      <vt:lpstr>Présentation PowerPoint</vt:lpstr>
      <vt:lpstr>24 de noviembre, renuncia del fiscal general  El fiscal general del Estado, Álvaro García Ortiz, presenta su renuncia al Gobierno, cuatro días después de ser condenado por el Tribunal Supremo (TS) a dos años de inhabilitación para el cargo por un delito de revelación de secretos contra Alberto González Amador, novio de la presidenta madrileña, Isabel Díaz Ayuso. Es el primer fiscal general del Estado condenado. (Debilita políticamente a Pedro Sánchez) </vt:lpstr>
      <vt:lpstr>Présentation PowerPoint</vt:lpstr>
      <vt:lpstr>24 de noviembre sondeo favorable a Alianza Catalana, partido de extrema derecha, Sílvia Orriols, líder </vt:lpstr>
      <vt:lpstr>Présentation PowerPoint</vt:lpstr>
      <vt:lpstr>27 de noviembre  El exministro de Transportes y ex secretario de Organización del PSOE, José Luis Ábalos, se convierte en el primer diputado en activo en ingresar en prisión. Un juez del Supremo le encarcela de manera provisional junto a su antiguo asesor Koldo García por riesgo de fuga extremo por la supuesta trama corrupta centrada en la compra de mascarillas durante la pandemia. </vt:lpstr>
      <vt:lpstr>Présentation PowerPoint</vt:lpstr>
      <vt:lpstr>28 de noviembre  El Ministerio de Agricultura confirma dos casos de peste porcina africana en animales silvestres. En concreto, en dos jabalíes que fueron hallados muertos, el 26 de noviembre, en Bellaterra (Barcelona). Es la primera detección de la enfermedad en España desde noviembre de 1994. </vt:lpstr>
      <vt:lpstr>Présentation PowerPoint</vt:lpstr>
      <vt:lpstr>Présentation PowerPoint</vt:lpstr>
      <vt:lpstr>10 de diciembre Corina Machado recibe el premio Nobel de la Paz, elecciones en Venezuela, fraude electoral (sin mostrar las actas electorales, Maduro en el poder) </vt:lpstr>
      <vt:lpstr>Présentation PowerPoint</vt:lpstr>
      <vt:lpstr>14 de diciembre Victoria electoral de Kast en Chile, ultra derecha, “Si Pinochet estuviera vivo votaría por mí”, dictadura de Pinochet, 11 S 1973 – 1990, 3000 desaparecidos </vt:lpstr>
      <vt:lpstr>Présentation PowerPoint</vt:lpstr>
      <vt:lpstr>19 de diciembre Bruselas propone retrasar la firma del acuerdo de la UE con Mercosur a enero para convencer a Meloni. La negativa de Italia y Francia, clave para el retraso  </vt:lpstr>
      <vt:lpstr>Présentation PowerPoint</vt:lpstr>
      <vt:lpstr>21 de diciembre Fuerte avance de la extrema derecha en elecciones regionales en Extremadura – Vox dobla representación, marcando un cambio en el mapa político regional. </vt:lpstr>
      <vt:lpstr>Présentation PowerPoint</vt:lpstr>
      <vt:lpstr>24 de diciembre Alocución del Rey durante la Navidad </vt:lpstr>
      <vt:lpstr>Présentation PowerPoint</vt:lpstr>
      <vt:lpstr>24 de diciembre Elecciones Honduras </vt:lpstr>
      <vt:lpstr>Présentation PowerPoint</vt:lpstr>
      <vt:lpstr>Présentation PowerPoint</vt:lpstr>
      <vt:lpstr>Giro a la derecha</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thierry majourel</dc:creator>
  <cp:lastModifiedBy>Magali Vion</cp:lastModifiedBy>
  <cp:revision>93</cp:revision>
  <dcterms:created xsi:type="dcterms:W3CDTF">2025-12-29T08:03:55Z</dcterms:created>
  <dcterms:modified xsi:type="dcterms:W3CDTF">2026-02-16T13:50:05Z</dcterms:modified>
</cp:coreProperties>
</file>