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59" r:id="rId4"/>
    <p:sldId id="263" r:id="rId5"/>
    <p:sldId id="264" r:id="rId6"/>
    <p:sldId id="265" r:id="rId7"/>
    <p:sldId id="268" r:id="rId8"/>
    <p:sldId id="272" r:id="rId9"/>
    <p:sldId id="270" r:id="rId10"/>
    <p:sldId id="266" r:id="rId11"/>
    <p:sldId id="257" r:id="rId12"/>
    <p:sldId id="258" r:id="rId13"/>
    <p:sldId id="260" r:id="rId14"/>
    <p:sldId id="269" r:id="rId15"/>
    <p:sldId id="262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6"/>
    <p:restoredTop sz="94663"/>
  </p:normalViewPr>
  <p:slideViewPr>
    <p:cSldViewPr snapToGrid="0">
      <p:cViewPr varScale="1">
        <p:scale>
          <a:sx n="112" d="100"/>
          <a:sy n="112" d="100"/>
        </p:scale>
        <p:origin x="3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66853B-8C23-1F08-B36E-FD0814F76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BA5A2FD-B190-931F-1992-70D2D1B28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CAB03C-3426-0EEC-8BB5-3A8C36ED8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0D3B-0A98-4C4C-8E10-23D37A0CCD56}" type="datetimeFigureOut">
              <a:rPr lang="fr-FR" smtClean="0"/>
              <a:t>29/11/2024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A0450C-211E-E206-EBDC-D8D765244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5DB01B-377C-E3CC-F9B3-248DDF04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2F65-3678-4147-8226-9A11097830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66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4CD2FE-F281-9E7C-691A-396F067E4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478D1F0-83F9-B6B9-C024-921ABD028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F283F0-35C7-DCB1-A10F-728AA4E47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0D3B-0A98-4C4C-8E10-23D37A0CCD56}" type="datetimeFigureOut">
              <a:rPr lang="fr-FR" smtClean="0"/>
              <a:t>29/11/2024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154180-BC32-B4EA-4764-D8DABE00F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2689AC-D59B-D761-351C-D6934FA51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2F65-3678-4147-8226-9A11097830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0902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A33C317-1843-D381-F091-A0564D174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687E25A-65A5-F265-A67A-9D335CB87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7F4A2A-B2F3-60CA-8165-4AF503659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0D3B-0A98-4C4C-8E10-23D37A0CCD56}" type="datetimeFigureOut">
              <a:rPr lang="fr-FR" smtClean="0"/>
              <a:t>29/11/2024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3A2C54-1599-438A-59C2-7366EB439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8FBD4E-FD05-B5FA-57F0-BC9FC1E96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2F65-3678-4147-8226-9A11097830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095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8C41B-8FFE-F06C-DB28-53DC541BD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4713A6-EF9E-926A-E2E0-3767F3041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261BC3-3BAF-E534-A8A5-C73613DAA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0D3B-0A98-4C4C-8E10-23D37A0CCD56}" type="datetimeFigureOut">
              <a:rPr lang="fr-FR" smtClean="0"/>
              <a:t>29/11/2024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7F47E7-B088-0504-C2FE-DB4299DBE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9073B4-DFFA-ACBB-0148-B4EEB1EC1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2F65-3678-4147-8226-9A11097830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609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48628D-3D94-0E24-145D-09CD4315E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9C18C3-FD10-9228-83FA-AEDE97064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AD958B-0AE4-3F67-2503-22108683A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0D3B-0A98-4C4C-8E10-23D37A0CCD56}" type="datetimeFigureOut">
              <a:rPr lang="fr-FR" smtClean="0"/>
              <a:t>29/11/2024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D11AED-0A1C-5094-F8EF-B69B05772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11C264-8711-9A35-C0B9-EF0603F74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2F65-3678-4147-8226-9A11097830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14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67B201-C4AE-A939-9D00-F30FB0286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ECE2A6-CBB8-2794-763E-1D1A8D440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28F8D3-813D-69BF-0EFD-0EE7FB86B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CF3327F-6DD2-9D11-A56A-A5E748677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0D3B-0A98-4C4C-8E10-23D37A0CCD56}" type="datetimeFigureOut">
              <a:rPr lang="fr-FR" smtClean="0"/>
              <a:t>29/11/2024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092F56C-FF5C-4607-1DE4-07149457E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D81834-2750-C56A-C6E4-265D8305F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2F65-3678-4147-8226-9A11097830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899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38A162-7179-2C75-AFE8-A41DE604B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C2428A-2EAF-FF5D-85DB-BFCFD9415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9360396-74DB-2AE4-70F4-37B341251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2AB48C4-A950-6B42-3C6B-555242BF7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79DB470-2258-F531-5524-EDD9C9E453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D79971A-EF0B-D8FC-F60F-DAAD0799E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0D3B-0A98-4C4C-8E10-23D37A0CCD56}" type="datetimeFigureOut">
              <a:rPr lang="fr-FR" smtClean="0"/>
              <a:t>29/11/2024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62D97C3-40DE-37F3-1087-8B69C236B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D64A759-63A7-65E5-86FE-2003C5422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2F65-3678-4147-8226-9A11097830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015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512483-1B68-80A8-5B94-3C7234A9A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1E3D577-E6E7-8012-CBC3-ED8BF94D2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0D3B-0A98-4C4C-8E10-23D37A0CCD56}" type="datetimeFigureOut">
              <a:rPr lang="fr-FR" smtClean="0"/>
              <a:t>29/11/2024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E251E89-4208-7CFF-42C1-36333BD28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6A005D7-F69E-D31A-DBD4-72F007BBE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2F65-3678-4147-8226-9A11097830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17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DEC24EF-BBAB-9D5F-D12A-80808EEA6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0D3B-0A98-4C4C-8E10-23D37A0CCD56}" type="datetimeFigureOut">
              <a:rPr lang="fr-FR" smtClean="0"/>
              <a:t>29/11/2024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220EC62-CFB8-F5E9-FBDF-85B91A887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2BEF39-392D-CA57-B219-150E9672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2F65-3678-4147-8226-9A11097830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96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B783AF-C250-797B-448A-ACC69898A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B3209F-C3C6-EE79-69AA-7DAA336C3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D69E6B-36A0-9BA5-2612-543CE400A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F524C4-6E8B-EBDB-4C08-4E5253C31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0D3B-0A98-4C4C-8E10-23D37A0CCD56}" type="datetimeFigureOut">
              <a:rPr lang="fr-FR" smtClean="0"/>
              <a:t>29/11/2024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079824-11E2-E839-6C8C-E73A44A9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F6FC17-3EAE-4D40-3FB2-70A368FDC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2F65-3678-4147-8226-9A11097830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32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550DA9-26B6-DC21-8534-A50141D73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8FDEDAC-7AC4-8F35-F39A-EDE100A16E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CF4AF53-903F-CCE7-B39B-C518DC75E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B964BC-4A38-64F5-42F7-3572CB0CC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0D3B-0A98-4C4C-8E10-23D37A0CCD56}" type="datetimeFigureOut">
              <a:rPr lang="fr-FR" smtClean="0"/>
              <a:t>29/11/2024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B721A4-3C97-2226-AF49-B1FEB12A0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BD4BC07-60E5-EA1D-322D-4346EE459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12F65-3678-4147-8226-9A11097830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161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6ABA280-3ECA-AA93-5BF9-9B4C5821D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EC439F-7DFB-8356-017A-714B150B6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08B08F-02FA-BD6C-2689-B1A758A82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F0D3B-0A98-4C4C-8E10-23D37A0CCD56}" type="datetimeFigureOut">
              <a:rPr lang="fr-FR" smtClean="0"/>
              <a:t>29/11/2024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6FE8DE-92B5-BCD4-AC2D-BAD332489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77F4CE-8F7E-2FC2-5823-7264E6BCB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12F65-3678-4147-8226-9A11097830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51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19">
              <a:srgbClr val="FFE8A1"/>
            </a:gs>
            <a:gs pos="80000">
              <a:srgbClr val="FFD34F"/>
            </a:gs>
            <a:gs pos="80000">
              <a:srgbClr val="FFD34F"/>
            </a:gs>
            <a:gs pos="79980">
              <a:srgbClr val="FFD34F"/>
            </a:gs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B83AE1-4B5E-B23B-2002-C2B6E86EC2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Peintres et écrivains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087CC09-B575-70B4-220B-8123E2BD52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i="1" dirty="0"/>
              <a:t>L’Œuvre</a:t>
            </a:r>
            <a:r>
              <a:rPr lang="fr-FR" dirty="0"/>
              <a:t>, Zola</a:t>
            </a:r>
          </a:p>
        </p:txBody>
      </p:sp>
    </p:spTree>
    <p:extLst>
      <p:ext uri="{BB962C8B-B14F-4D97-AF65-F5344CB8AC3E}">
        <p14:creationId xmlns:p14="http://schemas.microsoft.com/office/powerpoint/2010/main" val="334862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5" name="Rectangle 2064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88ECA60-C622-811A-2031-76C65D044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081" y="1"/>
            <a:ext cx="2727960" cy="4876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Pablo Picasso</a:t>
            </a:r>
            <a:br>
              <a:rPr lang="en-US" sz="2400" dirty="0"/>
            </a:br>
            <a:r>
              <a:rPr lang="en-US" sz="2400" i="1" dirty="0"/>
              <a:t>Le déjeuner sur </a:t>
            </a:r>
            <a:r>
              <a:rPr lang="en-US" sz="2400" i="1" dirty="0" err="1"/>
              <a:t>l'herbe</a:t>
            </a:r>
            <a:r>
              <a:rPr lang="en-US" sz="2400" i="1" dirty="0"/>
              <a:t> </a:t>
            </a:r>
            <a:r>
              <a:rPr lang="en-US" sz="2400" i="1" dirty="0" err="1"/>
              <a:t>d'après</a:t>
            </a:r>
            <a:r>
              <a:rPr lang="en-US" sz="2400" i="1" dirty="0"/>
              <a:t> Manet, 3 mars-20 </a:t>
            </a:r>
            <a:r>
              <a:rPr lang="en-US" sz="2400" i="1" dirty="0" err="1"/>
              <a:t>août</a:t>
            </a:r>
            <a:r>
              <a:rPr lang="en-US" sz="2400" i="1" dirty="0"/>
              <a:t> 1960</a:t>
            </a:r>
            <a:r>
              <a:rPr lang="en-US" sz="2400" dirty="0"/>
              <a:t>, 1960</a:t>
            </a:r>
            <a:br>
              <a:rPr lang="en-US" sz="2400" dirty="0"/>
            </a:br>
            <a:r>
              <a:rPr lang="en-US" sz="2400" dirty="0"/>
              <a:t>Paris, </a:t>
            </a:r>
            <a:r>
              <a:rPr lang="en-US" sz="2400" dirty="0" err="1"/>
              <a:t>musée</a:t>
            </a:r>
            <a:r>
              <a:rPr lang="en-US" sz="2400" dirty="0"/>
              <a:t> Picasso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2050" name="Picture 2" descr="Pablo Picasso-Le déjeuner sur l'herbe d'après Manet, 3 mars-20 août 1960">
            <a:extLst>
              <a:ext uri="{FF2B5EF4-FFF2-40B4-BE49-F238E27FC236}">
                <a16:creationId xmlns:a16="http://schemas.microsoft.com/office/drawing/2014/main" id="{DEA64BEC-216C-EF8E-E62D-96D70FA3B7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" r="11757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79E52D9-B297-2385-D504-B62EF9C5D1FA}"/>
              </a:ext>
            </a:extLst>
          </p:cNvPr>
          <p:cNvSpPr txBox="1"/>
          <p:nvPr/>
        </p:nvSpPr>
        <p:spPr>
          <a:xfrm>
            <a:off x="9601200" y="4556760"/>
            <a:ext cx="1984806" cy="1401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9" name="Rectangle 2068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72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Slide Background">
            <a:extLst>
              <a:ext uri="{FF2B5EF4-FFF2-40B4-BE49-F238E27FC236}">
                <a16:creationId xmlns:a16="http://schemas.microsoft.com/office/drawing/2014/main" id="{518BCE60-EB58-4019-B93A-1094BA89F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5239C5D7-3A83-4B28-BA16-9364DA5F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5385538" cy="6858000"/>
          </a:xfrm>
          <a:prstGeom prst="rect">
            <a:avLst/>
          </a:prstGeom>
          <a:ln>
            <a:noFill/>
          </a:ln>
          <a:effectLst>
            <a:outerShdw blurRad="635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4" name="Rectangle 1043">
            <a:extLst>
              <a:ext uri="{FF2B5EF4-FFF2-40B4-BE49-F238E27FC236}">
                <a16:creationId xmlns:a16="http://schemas.microsoft.com/office/drawing/2014/main" id="{C0E4BDC5-1DF0-B758-02E4-0AA24AB72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8087"/>
            <a:ext cx="6103704" cy="5125412"/>
          </a:xfrm>
          <a:prstGeom prst="rect">
            <a:avLst/>
          </a:prstGeom>
          <a:ln>
            <a:noFill/>
          </a:ln>
          <a:effectLst>
            <a:outerShdw blurRad="635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A37D212-93B2-1AD8-F182-6890B5883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777240"/>
            <a:ext cx="4502683" cy="37920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Manet, </a:t>
            </a:r>
            <a:r>
              <a:rPr lang="en-US" sz="4800" i="1"/>
              <a:t>Portrait de Zola</a:t>
            </a:r>
            <a:r>
              <a:rPr lang="en-US" sz="4800"/>
              <a:t>, 1868. </a:t>
            </a:r>
          </a:p>
        </p:txBody>
      </p:sp>
      <p:pic>
        <p:nvPicPr>
          <p:cNvPr id="1026" name="Picture 2" descr="Edouard Manet - Emile Zola">
            <a:extLst>
              <a:ext uri="{FF2B5EF4-FFF2-40B4-BE49-F238E27FC236}">
                <a16:creationId xmlns:a16="http://schemas.microsoft.com/office/drawing/2014/main" id="{3B5F8EB2-6FF2-8803-4592-AF800E25C1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672"/>
          <a:stretch/>
        </p:blipFill>
        <p:spPr bwMode="auto">
          <a:xfrm>
            <a:off x="6103705" y="10"/>
            <a:ext cx="538553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tint">
            <a:extLst>
              <a:ext uri="{FF2B5EF4-FFF2-40B4-BE49-F238E27FC236}">
                <a16:creationId xmlns:a16="http://schemas.microsoft.com/office/drawing/2014/main" id="{49109861-B852-BC17-33D7-416D00A3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92294" y="0"/>
            <a:ext cx="696657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C82FCF-EE62-E2E9-9069-5DB8255EB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Détails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du tableau</a:t>
            </a:r>
          </a:p>
        </p:txBody>
      </p:sp>
      <p:pic>
        <p:nvPicPr>
          <p:cNvPr id="2052" name="Picture 4" descr="Edouard Manet - Emile Zola">
            <a:extLst>
              <a:ext uri="{FF2B5EF4-FFF2-40B4-BE49-F238E27FC236}">
                <a16:creationId xmlns:a16="http://schemas.microsoft.com/office/drawing/2014/main" id="{1CE62437-5544-EB78-27EE-B63AE09D4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0" r="-2" b="3948"/>
          <a:stretch/>
        </p:blipFill>
        <p:spPr bwMode="auto">
          <a:xfrm>
            <a:off x="198741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douard Manet - Emile Zola">
            <a:extLst>
              <a:ext uri="{FF2B5EF4-FFF2-40B4-BE49-F238E27FC236}">
                <a16:creationId xmlns:a16="http://schemas.microsoft.com/office/drawing/2014/main" id="{E067E78E-BE75-98C6-EC58-24ABE4196D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5" r="-2" b="13444"/>
          <a:stretch/>
        </p:blipFill>
        <p:spPr bwMode="auto">
          <a:xfrm>
            <a:off x="6189934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004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2" name="Rectangle 4111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5CA978-7E5F-D3EE-EFE3-BCE9008DA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anchor="b">
            <a:normAutofit fontScale="90000"/>
          </a:bodyPr>
          <a:lstStyle/>
          <a:p>
            <a:r>
              <a:rPr lang="fr-FR" sz="4000" dirty="0"/>
              <a:t>Manet, </a:t>
            </a:r>
            <a:r>
              <a:rPr lang="fr-FR" sz="4000" i="1" dirty="0"/>
              <a:t>Olympia</a:t>
            </a:r>
            <a:r>
              <a:rPr lang="fr-FR" sz="4000" dirty="0"/>
              <a:t>, 1863. </a:t>
            </a:r>
          </a:p>
        </p:txBody>
      </p:sp>
      <p:pic>
        <p:nvPicPr>
          <p:cNvPr id="4098" name="Picture 2" descr="Edouard Manet - Olympia">
            <a:extLst>
              <a:ext uri="{FF2B5EF4-FFF2-40B4-BE49-F238E27FC236}">
                <a16:creationId xmlns:a16="http://schemas.microsoft.com/office/drawing/2014/main" id="{89745A5B-91E2-0E31-7F54-C57D29BE0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72" b="1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EC04EB05-F7A9-3FE5-F947-BB9DE582E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</p:txBody>
      </p:sp>
      <p:sp>
        <p:nvSpPr>
          <p:cNvPr id="4114" name="Rectangle 4113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6" name="Rectangle 4115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27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FF4E681-6F47-FDA2-5026-4E0456F2F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681" y="152401"/>
            <a:ext cx="3246120" cy="1992590"/>
          </a:xfrm>
        </p:spPr>
        <p:txBody>
          <a:bodyPr anchor="b">
            <a:normAutofit fontScale="90000"/>
          </a:bodyPr>
          <a:lstStyle/>
          <a:p>
            <a:r>
              <a:rPr lang="fr-FR" sz="4000" dirty="0"/>
              <a:t>Cézanne, </a:t>
            </a:r>
            <a:r>
              <a:rPr lang="fr-FR" sz="4000" i="1" dirty="0"/>
              <a:t>Une moderne Olympia</a:t>
            </a:r>
            <a:r>
              <a:rPr lang="fr-FR" sz="4000" dirty="0"/>
              <a:t>, vers 1870.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58B06D9-517E-E785-8F53-28CB24BD39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46" r="-1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80D6301-A86C-2E68-843B-9DE903CB5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85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972E7EB-9CBA-0D14-817C-11247A7FE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8186" b="818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51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19">
              <a:srgbClr val="FFE8A1"/>
            </a:gs>
            <a:gs pos="80000">
              <a:srgbClr val="FFD34F"/>
            </a:gs>
            <a:gs pos="80000">
              <a:srgbClr val="FFD34F"/>
            </a:gs>
            <a:gs pos="79980">
              <a:srgbClr val="FFD34F"/>
            </a:gs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CE8D50-AC89-1E0B-5621-61C7C250B155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80000">
                <a:srgbClr val="FFD34F"/>
              </a:gs>
              <a:gs pos="80000">
                <a:srgbClr val="FFD34F"/>
              </a:gs>
              <a:gs pos="79980">
                <a:srgbClr val="FFD34F"/>
              </a:gs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/>
          <a:lstStyle/>
          <a:p>
            <a:pPr algn="just"/>
            <a:r>
              <a:rPr lang="fr-FR" dirty="0"/>
              <a:t>Comment le peintre devient motif littéraire et l’écrivain motif pictural? </a:t>
            </a:r>
          </a:p>
          <a:p>
            <a:pPr algn="just"/>
            <a:r>
              <a:rPr lang="fr-FR" dirty="0"/>
              <a:t>L’écrivain et les images du peintre : quand l’écrivain se fait critique d’art.</a:t>
            </a:r>
          </a:p>
          <a:p>
            <a:pPr algn="just"/>
            <a:r>
              <a:rPr lang="fr-FR" dirty="0"/>
              <a:t>L’écrivain et les images du peintre : quand l’écrivain représente le peintre.</a:t>
            </a:r>
          </a:p>
          <a:p>
            <a:pPr algn="just"/>
            <a:r>
              <a:rPr lang="fr-FR" dirty="0"/>
              <a:t>L’écrivain et les images du peintre : quand l’écrivain devient le peintre du peintre.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128DDDA-CCE2-474C-FBC7-2B0C078C9E7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fr-FR" dirty="0"/>
              <a:t>Axes d’étude</a:t>
            </a:r>
          </a:p>
        </p:txBody>
      </p:sp>
    </p:spTree>
    <p:extLst>
      <p:ext uri="{BB962C8B-B14F-4D97-AF65-F5344CB8AC3E}">
        <p14:creationId xmlns:p14="http://schemas.microsoft.com/office/powerpoint/2010/main" val="2609080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0" name="Rectangle 308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2" name="Rectangle 309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94" name="Rectangle 309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6" name="Rectangle 309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98" name="Freeform: Shape 309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E73383-162F-37A2-25C4-0657CFD33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 déjeuner sur l’herbe</a:t>
            </a: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Manet, 1863. </a:t>
            </a:r>
          </a:p>
        </p:txBody>
      </p:sp>
      <p:pic>
        <p:nvPicPr>
          <p:cNvPr id="3074" name="Picture 2" descr="Edouard Manet - Le Déjeuner sur l'herbe">
            <a:extLst>
              <a:ext uri="{FF2B5EF4-FFF2-40B4-BE49-F238E27FC236}">
                <a16:creationId xmlns:a16="http://schemas.microsoft.com/office/drawing/2014/main" id="{D1B7DECA-DFA0-DA64-E920-38718F099A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" b="1"/>
          <a:stretch/>
        </p:blipFill>
        <p:spPr bwMode="auto">
          <a:xfrm>
            <a:off x="4502428" y="576078"/>
            <a:ext cx="7225748" cy="570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132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563DE0D-B4B3-28FD-4595-A5A5DD2E8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0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E433238-B575-0E09-6BBF-4972ED4302AE}"/>
              </a:ext>
            </a:extLst>
          </p:cNvPr>
          <p:cNvSpPr txBox="1"/>
          <p:nvPr/>
        </p:nvSpPr>
        <p:spPr>
          <a:xfrm>
            <a:off x="304800" y="2324912"/>
            <a:ext cx="5103907" cy="403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  <a:latin typeface="Garamond" panose="02020404030301010803" pitchFamily="18" charset="0"/>
              </a:rPr>
              <a:t>Marcantonio Raimondi   </a:t>
            </a:r>
            <a:r>
              <a:rPr lang="en-US" sz="2800" b="1" i="1" dirty="0">
                <a:effectLst/>
                <a:latin typeface="Garamond" panose="02020404030301010803" pitchFamily="18" charset="0"/>
              </a:rPr>
              <a:t>Le </a:t>
            </a:r>
            <a:r>
              <a:rPr lang="en-US" sz="2800" b="1" i="1" dirty="0" err="1">
                <a:effectLst/>
                <a:latin typeface="Garamond" panose="02020404030301010803" pitchFamily="18" charset="0"/>
              </a:rPr>
              <a:t>jugement</a:t>
            </a:r>
            <a:r>
              <a:rPr lang="en-US" sz="2800" b="1" i="1" dirty="0">
                <a:effectLst/>
                <a:latin typeface="Garamond" panose="02020404030301010803" pitchFamily="18" charset="0"/>
              </a:rPr>
              <a:t> de </a:t>
            </a:r>
            <a:r>
              <a:rPr lang="en-US" sz="2800" b="1" i="1" dirty="0" err="1">
                <a:effectLst/>
                <a:latin typeface="Garamond" panose="02020404030301010803" pitchFamily="18" charset="0"/>
              </a:rPr>
              <a:t>Pâris</a:t>
            </a:r>
            <a:r>
              <a:rPr lang="en-US" sz="2800" dirty="0">
                <a:effectLst/>
                <a:latin typeface="Garamond" panose="02020404030301010803" pitchFamily="18" charset="0"/>
              </a:rPr>
              <a:t> (</a:t>
            </a:r>
            <a:r>
              <a:rPr lang="en-US" sz="2800" dirty="0" err="1">
                <a:effectLst/>
                <a:latin typeface="Garamond" panose="02020404030301010803" pitchFamily="18" charset="0"/>
              </a:rPr>
              <a:t>vers</a:t>
            </a:r>
            <a:r>
              <a:rPr lang="en-US" sz="2800" dirty="0">
                <a:effectLst/>
                <a:latin typeface="Garamond" panose="02020404030301010803" pitchFamily="18" charset="0"/>
              </a:rPr>
              <a:t> 1510-1520)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40323BD-816D-45AA-1473-8FA19B1F2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8" r="17057"/>
          <a:stretch/>
        </p:blipFill>
        <p:spPr bwMode="auto">
          <a:xfrm>
            <a:off x="6096000" y="1"/>
            <a:ext cx="610282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5066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413486B-9DD4-2D7C-32BA-83191BFA5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3" r="-1" b="129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258C8A3-B8A0-892A-EEB7-79D1DBD349F3}"/>
              </a:ext>
            </a:extLst>
          </p:cNvPr>
          <p:cNvSpPr txBox="1"/>
          <p:nvPr/>
        </p:nvSpPr>
        <p:spPr>
          <a:xfrm>
            <a:off x="8643193" y="2418408"/>
            <a:ext cx="2942813" cy="3540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</a:rPr>
              <a:t>Le </a:t>
            </a:r>
            <a:r>
              <a:rPr lang="en-US" sz="2000" b="1">
                <a:effectLst/>
              </a:rPr>
              <a:t>Titien</a:t>
            </a:r>
            <a:r>
              <a:rPr lang="en-US" sz="2000" b="1" dirty="0">
                <a:effectLst/>
              </a:rPr>
              <a:t>  </a:t>
            </a:r>
            <a:r>
              <a:rPr lang="en-US" sz="2000" b="1" i="1" dirty="0">
                <a:effectLst/>
              </a:rPr>
              <a:t> Le concert champêtre  </a:t>
            </a:r>
            <a:r>
              <a:rPr lang="en-US" sz="2000" dirty="0">
                <a:effectLst/>
              </a:rPr>
              <a:t>1510-1511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B17FE0A-E3B7-DAD6-8AC4-E8C8DFFBCEBE}"/>
              </a:ext>
            </a:extLst>
          </p:cNvPr>
          <p:cNvSpPr txBox="1"/>
          <p:nvPr/>
        </p:nvSpPr>
        <p:spPr>
          <a:xfrm>
            <a:off x="6248400" y="6583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5575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6A3C3E-9AF8-77FB-BAB4-028C3EF4B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1128094"/>
            <a:ext cx="3434180" cy="1415270"/>
          </a:xfrm>
        </p:spPr>
        <p:txBody>
          <a:bodyPr anchor="t">
            <a:normAutofit/>
          </a:bodyPr>
          <a:lstStyle/>
          <a:p>
            <a:r>
              <a:rPr lang="fr-FR" sz="3200" i="1" dirty="0"/>
              <a:t>Les demoiselles des bords de la Seine</a:t>
            </a:r>
            <a:r>
              <a:rPr lang="fr-FR" sz="3200" dirty="0"/>
              <a:t>, G. Courbet, 1857.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0A5665-62EC-AC3B-8390-6803E3461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" r="2" b="2"/>
          <a:stretch/>
        </p:blipFill>
        <p:spPr bwMode="auto">
          <a:xfrm>
            <a:off x="0" y="10"/>
            <a:ext cx="757260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88D60598-3628-7EDF-4CE7-7699ECB8E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2543364"/>
            <a:ext cx="3434180" cy="3599019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4158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5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0ED4AF-35D4-FD59-023F-EF786DF08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i="1" dirty="0">
                <a:solidFill>
                  <a:srgbClr val="FFFFFF"/>
                </a:solidFill>
              </a:rPr>
              <a:t>Les </a:t>
            </a:r>
            <a:r>
              <a:rPr lang="en-US" sz="3600" i="1" dirty="0" err="1">
                <a:solidFill>
                  <a:srgbClr val="FFFFFF"/>
                </a:solidFill>
              </a:rPr>
              <a:t>grandes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baigneuses</a:t>
            </a:r>
            <a:r>
              <a:rPr lang="en-US" sz="3600" dirty="0">
                <a:solidFill>
                  <a:srgbClr val="FFFFFF"/>
                </a:solidFill>
              </a:rPr>
              <a:t>, Cézanne, 1899-1906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D5E1F6E-35DD-8944-DBC9-3710E6CB2B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850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82612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FBD0A23A-7569-4476-8DC9-FDCFC92C64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09" r="-1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406E229-4E99-49AC-DE38-412A8FFB1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Cézanne, </a:t>
            </a:r>
            <a:r>
              <a:rPr lang="en-US" i="1" dirty="0" err="1"/>
              <a:t>Baigneurs</a:t>
            </a:r>
            <a:r>
              <a:rPr lang="en-US" i="1" dirty="0"/>
              <a:t> au repos</a:t>
            </a:r>
            <a:r>
              <a:rPr lang="en-US" dirty="0"/>
              <a:t>, 1876-1877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18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2639E28-DCEA-3E25-4182-34A925D0F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1" y="137161"/>
            <a:ext cx="3368040" cy="2007830"/>
          </a:xfrm>
        </p:spPr>
        <p:txBody>
          <a:bodyPr anchor="b">
            <a:normAutofit fontScale="90000"/>
          </a:bodyPr>
          <a:lstStyle/>
          <a:p>
            <a:r>
              <a:rPr lang="fr-FR" sz="2800" i="1" dirty="0"/>
              <a:t>Cézanne assis devant les grandes baigneuses dans son atelier des </a:t>
            </a:r>
            <a:r>
              <a:rPr lang="fr-FR" sz="2800" i="1" dirty="0" err="1"/>
              <a:t>Lauves</a:t>
            </a:r>
            <a:r>
              <a:rPr lang="fr-FR" sz="2800" dirty="0"/>
              <a:t>, 1905.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3D4FC63F-B0FA-27B5-0B7B-4E8B9055BD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578" r="2" b="26829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11E07A9-76B0-A817-AEE6-8D05E55D9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695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176</Words>
  <Application>Microsoft Macintosh PowerPoint</Application>
  <PresentationFormat>Grand écran</PresentationFormat>
  <Paragraphs>19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Garamond</vt:lpstr>
      <vt:lpstr>Thème Office</vt:lpstr>
      <vt:lpstr>Peintres et écrivains</vt:lpstr>
      <vt:lpstr>Axes d’étude</vt:lpstr>
      <vt:lpstr>Le déjeuner sur l’herbe, Manet, 1863. </vt:lpstr>
      <vt:lpstr>Présentation PowerPoint</vt:lpstr>
      <vt:lpstr>Présentation PowerPoint</vt:lpstr>
      <vt:lpstr>Les demoiselles des bords de la Seine, G. Courbet, 1857. </vt:lpstr>
      <vt:lpstr>Les grandes baigneuses, Cézanne, 1899-1906</vt:lpstr>
      <vt:lpstr>Présentation PowerPoint</vt:lpstr>
      <vt:lpstr>Cézanne assis devant les grandes baigneuses dans son atelier des Lauves, 1905.</vt:lpstr>
      <vt:lpstr>Pablo Picasso Le déjeuner sur l'herbe d'après Manet, 3 mars-20 août 1960, 1960 Paris, musée Picasso </vt:lpstr>
      <vt:lpstr>Manet, Portrait de Zola, 1868. </vt:lpstr>
      <vt:lpstr>Détails du tableau</vt:lpstr>
      <vt:lpstr>Manet, Olympia, 1863. </vt:lpstr>
      <vt:lpstr>Cézanne, Une moderne Olympia, vers 1870.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Zola et la peinture</dc:title>
  <dc:creator>Gabrielle Napoli</dc:creator>
  <cp:lastModifiedBy>Gabrielle Napoli</cp:lastModifiedBy>
  <cp:revision>21</cp:revision>
  <dcterms:created xsi:type="dcterms:W3CDTF">2024-11-18T21:57:20Z</dcterms:created>
  <dcterms:modified xsi:type="dcterms:W3CDTF">2024-11-28T23:03:02Z</dcterms:modified>
</cp:coreProperties>
</file>