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73"/>
  </p:notesMasterIdLst>
  <p:sldIdLst>
    <p:sldId id="256" r:id="rId2"/>
    <p:sldId id="258" r:id="rId3"/>
    <p:sldId id="259" r:id="rId4"/>
    <p:sldId id="260" r:id="rId5"/>
    <p:sldId id="261" r:id="rId6"/>
    <p:sldId id="264" r:id="rId7"/>
    <p:sldId id="265" r:id="rId8"/>
    <p:sldId id="344" r:id="rId9"/>
    <p:sldId id="266" r:id="rId10"/>
    <p:sldId id="267" r:id="rId11"/>
    <p:sldId id="268" r:id="rId12"/>
    <p:sldId id="270" r:id="rId13"/>
    <p:sldId id="271" r:id="rId14"/>
    <p:sldId id="272" r:id="rId15"/>
    <p:sldId id="273" r:id="rId16"/>
    <p:sldId id="274" r:id="rId17"/>
    <p:sldId id="275" r:id="rId18"/>
    <p:sldId id="276" r:id="rId19"/>
    <p:sldId id="277" r:id="rId20"/>
    <p:sldId id="345" r:id="rId21"/>
    <p:sldId id="278" r:id="rId22"/>
    <p:sldId id="279" r:id="rId23"/>
    <p:sldId id="280" r:id="rId24"/>
    <p:sldId id="281" r:id="rId25"/>
    <p:sldId id="313" r:id="rId26"/>
    <p:sldId id="282" r:id="rId27"/>
    <p:sldId id="305" r:id="rId28"/>
    <p:sldId id="306" r:id="rId29"/>
    <p:sldId id="308" r:id="rId30"/>
    <p:sldId id="310" r:id="rId31"/>
    <p:sldId id="311" r:id="rId32"/>
    <p:sldId id="307" r:id="rId33"/>
    <p:sldId id="283" r:id="rId34"/>
    <p:sldId id="285" r:id="rId35"/>
    <p:sldId id="303" r:id="rId36"/>
    <p:sldId id="304" r:id="rId37"/>
    <p:sldId id="315" r:id="rId38"/>
    <p:sldId id="287" r:id="rId39"/>
    <p:sldId id="316" r:id="rId40"/>
    <p:sldId id="317" r:id="rId41"/>
    <p:sldId id="318" r:id="rId42"/>
    <p:sldId id="288" r:id="rId43"/>
    <p:sldId id="319" r:id="rId44"/>
    <p:sldId id="320" r:id="rId45"/>
    <p:sldId id="289" r:id="rId46"/>
    <p:sldId id="291" r:id="rId47"/>
    <p:sldId id="321" r:id="rId48"/>
    <p:sldId id="290" r:id="rId49"/>
    <p:sldId id="292" r:id="rId50"/>
    <p:sldId id="293" r:id="rId51"/>
    <p:sldId id="323" r:id="rId52"/>
    <p:sldId id="295" r:id="rId53"/>
    <p:sldId id="314" r:id="rId54"/>
    <p:sldId id="296" r:id="rId55"/>
    <p:sldId id="325" r:id="rId56"/>
    <p:sldId id="324" r:id="rId57"/>
    <p:sldId id="336" r:id="rId58"/>
    <p:sldId id="327" r:id="rId59"/>
    <p:sldId id="328" r:id="rId60"/>
    <p:sldId id="326" r:id="rId61"/>
    <p:sldId id="329" r:id="rId62"/>
    <p:sldId id="330" r:id="rId63"/>
    <p:sldId id="337" r:id="rId64"/>
    <p:sldId id="331" r:id="rId65"/>
    <p:sldId id="332" r:id="rId66"/>
    <p:sldId id="333" r:id="rId67"/>
    <p:sldId id="335" r:id="rId68"/>
    <p:sldId id="339" r:id="rId69"/>
    <p:sldId id="340" r:id="rId70"/>
    <p:sldId id="342" r:id="rId71"/>
    <p:sldId id="343" r:id="rId7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5814"/>
    <a:srgbClr val="DA784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64" autoAdjust="0"/>
  </p:normalViewPr>
  <p:slideViewPr>
    <p:cSldViewPr snapToGrid="0">
      <p:cViewPr varScale="1">
        <p:scale>
          <a:sx n="81" d="100"/>
          <a:sy n="81" d="100"/>
        </p:scale>
        <p:origin x="114" y="16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135E86-1C08-49DB-AF7B-4BA7A40C7579}" type="doc">
      <dgm:prSet loTypeId="urn:microsoft.com/office/officeart/2005/8/layout/radial5" loCatId="cycle" qsTypeId="urn:microsoft.com/office/officeart/2005/8/quickstyle/3d3" qsCatId="3D" csTypeId="urn:microsoft.com/office/officeart/2005/8/colors/colorful3" csCatId="colorful" phldr="1"/>
      <dgm:spPr/>
      <dgm:t>
        <a:bodyPr/>
        <a:lstStyle/>
        <a:p>
          <a:endParaRPr lang="fr-FR"/>
        </a:p>
      </dgm:t>
    </dgm:pt>
    <dgm:pt modelId="{CB6F22EE-56AE-41B0-9B44-86464F00EE50}">
      <dgm:prSet phldrT="[Texte]"/>
      <dgm:spPr/>
      <dgm:t>
        <a:bodyPr/>
        <a:lstStyle/>
        <a:p>
          <a:r>
            <a:rPr lang="fr-FR" dirty="0" smtClean="0"/>
            <a:t>Les sociétés financières</a:t>
          </a:r>
          <a:endParaRPr lang="fr-FR" dirty="0"/>
        </a:p>
      </dgm:t>
    </dgm:pt>
    <dgm:pt modelId="{54A6CB5F-26B6-462F-8634-AB9591BC3ADC}" type="parTrans" cxnId="{BA086DDB-B023-4A33-8557-D36E0FBBB013}">
      <dgm:prSet/>
      <dgm:spPr/>
      <dgm:t>
        <a:bodyPr/>
        <a:lstStyle/>
        <a:p>
          <a:endParaRPr lang="fr-FR"/>
        </a:p>
      </dgm:t>
    </dgm:pt>
    <dgm:pt modelId="{D4169AD4-9585-4C30-AFC5-5F5137910392}" type="sibTrans" cxnId="{BA086DDB-B023-4A33-8557-D36E0FBBB013}">
      <dgm:prSet/>
      <dgm:spPr/>
      <dgm:t>
        <a:bodyPr/>
        <a:lstStyle/>
        <a:p>
          <a:endParaRPr lang="fr-FR"/>
        </a:p>
      </dgm:t>
    </dgm:pt>
    <dgm:pt modelId="{E1E445D4-AC7A-47B0-AAD1-066B3E290353}">
      <dgm:prSet phldrT="[Texte]" custT="1"/>
      <dgm:spPr/>
      <dgm:t>
        <a:bodyPr/>
        <a:lstStyle/>
        <a:p>
          <a:r>
            <a:rPr lang="fr-FR" sz="2000" dirty="0" smtClean="0"/>
            <a:t>Les banques</a:t>
          </a:r>
          <a:endParaRPr lang="fr-FR" sz="2000" dirty="0"/>
        </a:p>
      </dgm:t>
    </dgm:pt>
    <dgm:pt modelId="{BE544DA7-F4B6-4DC5-9CAB-2413CF1D8DBE}" type="parTrans" cxnId="{5EEEA12D-80B6-4873-BB9B-A896088D51C1}">
      <dgm:prSet/>
      <dgm:spPr/>
      <dgm:t>
        <a:bodyPr/>
        <a:lstStyle/>
        <a:p>
          <a:endParaRPr lang="fr-FR"/>
        </a:p>
      </dgm:t>
    </dgm:pt>
    <dgm:pt modelId="{A12C93CD-7159-40AA-B361-B22D765750BD}" type="sibTrans" cxnId="{5EEEA12D-80B6-4873-BB9B-A896088D51C1}">
      <dgm:prSet/>
      <dgm:spPr/>
      <dgm:t>
        <a:bodyPr/>
        <a:lstStyle/>
        <a:p>
          <a:endParaRPr lang="fr-FR"/>
        </a:p>
      </dgm:t>
    </dgm:pt>
    <dgm:pt modelId="{893503A6-0BAF-4AB2-8496-B4CC9CA84C1E}">
      <dgm:prSet phldrT="[Texte]" custT="1"/>
      <dgm:spPr/>
      <dgm:t>
        <a:bodyPr/>
        <a:lstStyle/>
        <a:p>
          <a:r>
            <a:rPr lang="fr-FR" sz="1800" dirty="0" smtClean="0"/>
            <a:t>Fond d’investissement non monétaires</a:t>
          </a:r>
        </a:p>
        <a:p>
          <a:r>
            <a:rPr lang="fr-FR" sz="1800" dirty="0" smtClean="0"/>
            <a:t>(OPCVM, SICAV, </a:t>
          </a:r>
          <a:r>
            <a:rPr lang="fr-FR" sz="1800" dirty="0" err="1" smtClean="0"/>
            <a:t>Hedge</a:t>
          </a:r>
          <a:r>
            <a:rPr lang="fr-FR" sz="1800" dirty="0" smtClean="0"/>
            <a:t> </a:t>
          </a:r>
          <a:r>
            <a:rPr lang="fr-FR" sz="1800" dirty="0" err="1" smtClean="0"/>
            <a:t>funds</a:t>
          </a:r>
          <a:r>
            <a:rPr lang="fr-FR" sz="1800" dirty="0" smtClean="0"/>
            <a:t>)</a:t>
          </a:r>
          <a:endParaRPr lang="fr-FR" sz="1800" dirty="0"/>
        </a:p>
      </dgm:t>
    </dgm:pt>
    <dgm:pt modelId="{C886E421-8D29-4287-B5ED-7612C36F38F5}" type="parTrans" cxnId="{494A4B4B-E36B-40A7-A6B0-0B38409AAAA8}">
      <dgm:prSet/>
      <dgm:spPr/>
      <dgm:t>
        <a:bodyPr/>
        <a:lstStyle/>
        <a:p>
          <a:endParaRPr lang="fr-FR"/>
        </a:p>
      </dgm:t>
    </dgm:pt>
    <dgm:pt modelId="{4EB20FEE-7DDE-4443-B74D-7ACCC23B7B4A}" type="sibTrans" cxnId="{494A4B4B-E36B-40A7-A6B0-0B38409AAAA8}">
      <dgm:prSet/>
      <dgm:spPr/>
      <dgm:t>
        <a:bodyPr/>
        <a:lstStyle/>
        <a:p>
          <a:endParaRPr lang="fr-FR"/>
        </a:p>
      </dgm:t>
    </dgm:pt>
    <dgm:pt modelId="{8AEA1B37-F162-412F-8422-14F0AF8F3F9B}">
      <dgm:prSet phldrT="[Texte]"/>
      <dgm:spPr/>
      <dgm:t>
        <a:bodyPr/>
        <a:lstStyle/>
        <a:p>
          <a:r>
            <a:rPr lang="fr-FR" dirty="0" smtClean="0"/>
            <a:t>Assurances</a:t>
          </a:r>
          <a:endParaRPr lang="fr-FR" dirty="0"/>
        </a:p>
      </dgm:t>
    </dgm:pt>
    <dgm:pt modelId="{FCC7C917-4E90-4853-897F-962835F8098D}" type="parTrans" cxnId="{94F8C6BA-7CFF-411A-9C1C-564597D2A5BB}">
      <dgm:prSet/>
      <dgm:spPr/>
      <dgm:t>
        <a:bodyPr/>
        <a:lstStyle/>
        <a:p>
          <a:endParaRPr lang="fr-FR"/>
        </a:p>
      </dgm:t>
    </dgm:pt>
    <dgm:pt modelId="{134C9F57-6D8F-4FBF-BC37-F01210FBEE34}" type="sibTrans" cxnId="{94F8C6BA-7CFF-411A-9C1C-564597D2A5BB}">
      <dgm:prSet/>
      <dgm:spPr/>
      <dgm:t>
        <a:bodyPr/>
        <a:lstStyle/>
        <a:p>
          <a:endParaRPr lang="fr-FR"/>
        </a:p>
      </dgm:t>
    </dgm:pt>
    <dgm:pt modelId="{341A007B-8E54-4D72-AE60-0E5985CC94D4}">
      <dgm:prSet phldrT="[Texte]"/>
      <dgm:spPr/>
      <dgm:t>
        <a:bodyPr/>
        <a:lstStyle/>
        <a:p>
          <a:r>
            <a:rPr lang="fr-FR" dirty="0" smtClean="0"/>
            <a:t>Fonds de pension</a:t>
          </a:r>
          <a:endParaRPr lang="fr-FR" dirty="0"/>
        </a:p>
      </dgm:t>
    </dgm:pt>
    <dgm:pt modelId="{6672314D-C9D3-4721-AD47-52A570943ADC}" type="parTrans" cxnId="{0A622C17-5D0B-4CE5-A7F1-7D67E32A9498}">
      <dgm:prSet/>
      <dgm:spPr/>
      <dgm:t>
        <a:bodyPr/>
        <a:lstStyle/>
        <a:p>
          <a:endParaRPr lang="fr-FR"/>
        </a:p>
      </dgm:t>
    </dgm:pt>
    <dgm:pt modelId="{6EF90171-69EF-4FF8-8689-0510F5ED31F5}" type="sibTrans" cxnId="{0A622C17-5D0B-4CE5-A7F1-7D67E32A9498}">
      <dgm:prSet/>
      <dgm:spPr/>
      <dgm:t>
        <a:bodyPr/>
        <a:lstStyle/>
        <a:p>
          <a:endParaRPr lang="fr-FR"/>
        </a:p>
      </dgm:t>
    </dgm:pt>
    <dgm:pt modelId="{AC1B9036-5FE8-4CB2-938C-5DC90CC9EFD0}" type="pres">
      <dgm:prSet presAssocID="{D8135E86-1C08-49DB-AF7B-4BA7A40C7579}" presName="Name0" presStyleCnt="0">
        <dgm:presLayoutVars>
          <dgm:chMax val="1"/>
          <dgm:dir/>
          <dgm:animLvl val="ctr"/>
          <dgm:resizeHandles val="exact"/>
        </dgm:presLayoutVars>
      </dgm:prSet>
      <dgm:spPr/>
      <dgm:t>
        <a:bodyPr/>
        <a:lstStyle/>
        <a:p>
          <a:endParaRPr lang="fr-FR"/>
        </a:p>
      </dgm:t>
    </dgm:pt>
    <dgm:pt modelId="{942A21C7-70A8-41A3-B585-C1FD5C60DBFA}" type="pres">
      <dgm:prSet presAssocID="{CB6F22EE-56AE-41B0-9B44-86464F00EE50}" presName="centerShape" presStyleLbl="node0" presStyleIdx="0" presStyleCnt="1" custScaleX="208895" custScaleY="201540" custLinFactNeighborX="10527" custLinFactNeighborY="3287"/>
      <dgm:spPr/>
      <dgm:t>
        <a:bodyPr/>
        <a:lstStyle/>
        <a:p>
          <a:endParaRPr lang="fr-FR"/>
        </a:p>
      </dgm:t>
    </dgm:pt>
    <dgm:pt modelId="{786CC095-E7D1-4DE4-8DC3-0A45BC1B33C4}" type="pres">
      <dgm:prSet presAssocID="{BE544DA7-F4B6-4DC5-9CAB-2413CF1D8DBE}" presName="parTrans" presStyleLbl="sibTrans2D1" presStyleIdx="0" presStyleCnt="4"/>
      <dgm:spPr/>
      <dgm:t>
        <a:bodyPr/>
        <a:lstStyle/>
        <a:p>
          <a:endParaRPr lang="fr-FR"/>
        </a:p>
      </dgm:t>
    </dgm:pt>
    <dgm:pt modelId="{1C8D25E0-6032-408D-9FBF-8EA6A77F3D9E}" type="pres">
      <dgm:prSet presAssocID="{BE544DA7-F4B6-4DC5-9CAB-2413CF1D8DBE}" presName="connectorText" presStyleLbl="sibTrans2D1" presStyleIdx="0" presStyleCnt="4"/>
      <dgm:spPr/>
      <dgm:t>
        <a:bodyPr/>
        <a:lstStyle/>
        <a:p>
          <a:endParaRPr lang="fr-FR"/>
        </a:p>
      </dgm:t>
    </dgm:pt>
    <dgm:pt modelId="{96FEFC93-1A3C-46DA-9C22-62BB2D2731F1}" type="pres">
      <dgm:prSet presAssocID="{E1E445D4-AC7A-47B0-AAD1-066B3E290353}" presName="node" presStyleLbl="node1" presStyleIdx="0" presStyleCnt="4" custScaleX="125539" custScaleY="120102" custRadScaleRad="181037" custRadScaleInc="130136">
        <dgm:presLayoutVars>
          <dgm:bulletEnabled val="1"/>
        </dgm:presLayoutVars>
      </dgm:prSet>
      <dgm:spPr/>
      <dgm:t>
        <a:bodyPr/>
        <a:lstStyle/>
        <a:p>
          <a:endParaRPr lang="fr-FR"/>
        </a:p>
      </dgm:t>
    </dgm:pt>
    <dgm:pt modelId="{5D97BC8A-3D44-4009-804C-6EAD63C184F3}" type="pres">
      <dgm:prSet presAssocID="{C886E421-8D29-4287-B5ED-7612C36F38F5}" presName="parTrans" presStyleLbl="sibTrans2D1" presStyleIdx="1" presStyleCnt="4"/>
      <dgm:spPr/>
      <dgm:t>
        <a:bodyPr/>
        <a:lstStyle/>
        <a:p>
          <a:endParaRPr lang="fr-FR"/>
        </a:p>
      </dgm:t>
    </dgm:pt>
    <dgm:pt modelId="{166C528F-CE96-4066-914D-261F6D2599E6}" type="pres">
      <dgm:prSet presAssocID="{C886E421-8D29-4287-B5ED-7612C36F38F5}" presName="connectorText" presStyleLbl="sibTrans2D1" presStyleIdx="1" presStyleCnt="4"/>
      <dgm:spPr/>
      <dgm:t>
        <a:bodyPr/>
        <a:lstStyle/>
        <a:p>
          <a:endParaRPr lang="fr-FR"/>
        </a:p>
      </dgm:t>
    </dgm:pt>
    <dgm:pt modelId="{C9C80D5D-B5EC-4D71-9724-8D23E80821D5}" type="pres">
      <dgm:prSet presAssocID="{893503A6-0BAF-4AB2-8496-B4CC9CA84C1E}" presName="node" presStyleLbl="node1" presStyleIdx="1" presStyleCnt="4" custScaleX="154437" custScaleY="140823" custRadScaleRad="182298" custRadScaleInc="77273">
        <dgm:presLayoutVars>
          <dgm:bulletEnabled val="1"/>
        </dgm:presLayoutVars>
      </dgm:prSet>
      <dgm:spPr/>
      <dgm:t>
        <a:bodyPr/>
        <a:lstStyle/>
        <a:p>
          <a:endParaRPr lang="fr-FR"/>
        </a:p>
      </dgm:t>
    </dgm:pt>
    <dgm:pt modelId="{AD8C8199-C704-4FDF-9843-0FF538226B47}" type="pres">
      <dgm:prSet presAssocID="{FCC7C917-4E90-4853-897F-962835F8098D}" presName="parTrans" presStyleLbl="sibTrans2D1" presStyleIdx="2" presStyleCnt="4"/>
      <dgm:spPr/>
      <dgm:t>
        <a:bodyPr/>
        <a:lstStyle/>
        <a:p>
          <a:endParaRPr lang="fr-FR"/>
        </a:p>
      </dgm:t>
    </dgm:pt>
    <dgm:pt modelId="{48447661-18CF-4C5D-9E7E-A3160E0B601E}" type="pres">
      <dgm:prSet presAssocID="{FCC7C917-4E90-4853-897F-962835F8098D}" presName="connectorText" presStyleLbl="sibTrans2D1" presStyleIdx="2" presStyleCnt="4"/>
      <dgm:spPr/>
      <dgm:t>
        <a:bodyPr/>
        <a:lstStyle/>
        <a:p>
          <a:endParaRPr lang="fr-FR"/>
        </a:p>
      </dgm:t>
    </dgm:pt>
    <dgm:pt modelId="{C9D35CE4-B1FF-4FE9-94C7-EBA0BA27F968}" type="pres">
      <dgm:prSet presAssocID="{8AEA1B37-F162-412F-8422-14F0AF8F3F9B}" presName="node" presStyleLbl="node1" presStyleIdx="2" presStyleCnt="4" custScaleX="147552" custScaleY="132262" custRadScaleRad="137787" custRadScaleInc="129689">
        <dgm:presLayoutVars>
          <dgm:bulletEnabled val="1"/>
        </dgm:presLayoutVars>
      </dgm:prSet>
      <dgm:spPr/>
      <dgm:t>
        <a:bodyPr/>
        <a:lstStyle/>
        <a:p>
          <a:endParaRPr lang="fr-FR"/>
        </a:p>
      </dgm:t>
    </dgm:pt>
    <dgm:pt modelId="{60E254A7-C1BB-4F6B-88C8-94BA5551606D}" type="pres">
      <dgm:prSet presAssocID="{6672314D-C9D3-4721-AD47-52A570943ADC}" presName="parTrans" presStyleLbl="sibTrans2D1" presStyleIdx="3" presStyleCnt="4"/>
      <dgm:spPr/>
      <dgm:t>
        <a:bodyPr/>
        <a:lstStyle/>
        <a:p>
          <a:endParaRPr lang="fr-FR"/>
        </a:p>
      </dgm:t>
    </dgm:pt>
    <dgm:pt modelId="{4854C771-0C2D-4D2E-897C-EF66E05B8B44}" type="pres">
      <dgm:prSet presAssocID="{6672314D-C9D3-4721-AD47-52A570943ADC}" presName="connectorText" presStyleLbl="sibTrans2D1" presStyleIdx="3" presStyleCnt="4"/>
      <dgm:spPr/>
      <dgm:t>
        <a:bodyPr/>
        <a:lstStyle/>
        <a:p>
          <a:endParaRPr lang="fr-FR"/>
        </a:p>
      </dgm:t>
    </dgm:pt>
    <dgm:pt modelId="{DB3BEC8B-1F1B-4CE2-8D16-DFBFD22673B2}" type="pres">
      <dgm:prSet presAssocID="{341A007B-8E54-4D72-AE60-0E5985CC94D4}" presName="node" presStyleLbl="node1" presStyleIdx="3" presStyleCnt="4" custScaleX="160620" custScaleY="116475" custRadScaleRad="130442" custRadScaleInc="85534">
        <dgm:presLayoutVars>
          <dgm:bulletEnabled val="1"/>
        </dgm:presLayoutVars>
      </dgm:prSet>
      <dgm:spPr/>
      <dgm:t>
        <a:bodyPr/>
        <a:lstStyle/>
        <a:p>
          <a:endParaRPr lang="fr-FR"/>
        </a:p>
      </dgm:t>
    </dgm:pt>
  </dgm:ptLst>
  <dgm:cxnLst>
    <dgm:cxn modelId="{65543742-2927-4E31-810F-E5D08ED9F70A}" type="presOf" srcId="{341A007B-8E54-4D72-AE60-0E5985CC94D4}" destId="{DB3BEC8B-1F1B-4CE2-8D16-DFBFD22673B2}" srcOrd="0" destOrd="0" presId="urn:microsoft.com/office/officeart/2005/8/layout/radial5"/>
    <dgm:cxn modelId="{36C000B7-2022-4189-8072-234A71FE641F}" type="presOf" srcId="{CB6F22EE-56AE-41B0-9B44-86464F00EE50}" destId="{942A21C7-70A8-41A3-B585-C1FD5C60DBFA}" srcOrd="0" destOrd="0" presId="urn:microsoft.com/office/officeart/2005/8/layout/radial5"/>
    <dgm:cxn modelId="{5EE8BD4F-12D5-4CEB-9B0D-81284D66767F}" type="presOf" srcId="{C886E421-8D29-4287-B5ED-7612C36F38F5}" destId="{5D97BC8A-3D44-4009-804C-6EAD63C184F3}" srcOrd="0" destOrd="0" presId="urn:microsoft.com/office/officeart/2005/8/layout/radial5"/>
    <dgm:cxn modelId="{BA086DDB-B023-4A33-8557-D36E0FBBB013}" srcId="{D8135E86-1C08-49DB-AF7B-4BA7A40C7579}" destId="{CB6F22EE-56AE-41B0-9B44-86464F00EE50}" srcOrd="0" destOrd="0" parTransId="{54A6CB5F-26B6-462F-8634-AB9591BC3ADC}" sibTransId="{D4169AD4-9585-4C30-AFC5-5F5137910392}"/>
    <dgm:cxn modelId="{7B475FFE-E371-4FA7-9D8F-AF16EF9D7EA9}" type="presOf" srcId="{8AEA1B37-F162-412F-8422-14F0AF8F3F9B}" destId="{C9D35CE4-B1FF-4FE9-94C7-EBA0BA27F968}" srcOrd="0" destOrd="0" presId="urn:microsoft.com/office/officeart/2005/8/layout/radial5"/>
    <dgm:cxn modelId="{5EEEA12D-80B6-4873-BB9B-A896088D51C1}" srcId="{CB6F22EE-56AE-41B0-9B44-86464F00EE50}" destId="{E1E445D4-AC7A-47B0-AAD1-066B3E290353}" srcOrd="0" destOrd="0" parTransId="{BE544DA7-F4B6-4DC5-9CAB-2413CF1D8DBE}" sibTransId="{A12C93CD-7159-40AA-B361-B22D765750BD}"/>
    <dgm:cxn modelId="{E65CE1A9-3275-422F-A346-BF49E59FE40B}" type="presOf" srcId="{FCC7C917-4E90-4853-897F-962835F8098D}" destId="{48447661-18CF-4C5D-9E7E-A3160E0B601E}" srcOrd="1" destOrd="0" presId="urn:microsoft.com/office/officeart/2005/8/layout/radial5"/>
    <dgm:cxn modelId="{0E58B760-4A42-4508-8ABF-4FCC21B45010}" type="presOf" srcId="{FCC7C917-4E90-4853-897F-962835F8098D}" destId="{AD8C8199-C704-4FDF-9843-0FF538226B47}" srcOrd="0" destOrd="0" presId="urn:microsoft.com/office/officeart/2005/8/layout/radial5"/>
    <dgm:cxn modelId="{494A4B4B-E36B-40A7-A6B0-0B38409AAAA8}" srcId="{CB6F22EE-56AE-41B0-9B44-86464F00EE50}" destId="{893503A6-0BAF-4AB2-8496-B4CC9CA84C1E}" srcOrd="1" destOrd="0" parTransId="{C886E421-8D29-4287-B5ED-7612C36F38F5}" sibTransId="{4EB20FEE-7DDE-4443-B74D-7ACCC23B7B4A}"/>
    <dgm:cxn modelId="{94F8C6BA-7CFF-411A-9C1C-564597D2A5BB}" srcId="{CB6F22EE-56AE-41B0-9B44-86464F00EE50}" destId="{8AEA1B37-F162-412F-8422-14F0AF8F3F9B}" srcOrd="2" destOrd="0" parTransId="{FCC7C917-4E90-4853-897F-962835F8098D}" sibTransId="{134C9F57-6D8F-4FBF-BC37-F01210FBEE34}"/>
    <dgm:cxn modelId="{A5FE378F-25FA-48CD-8AAB-5679299342DF}" type="presOf" srcId="{BE544DA7-F4B6-4DC5-9CAB-2413CF1D8DBE}" destId="{786CC095-E7D1-4DE4-8DC3-0A45BC1B33C4}" srcOrd="0" destOrd="0" presId="urn:microsoft.com/office/officeart/2005/8/layout/radial5"/>
    <dgm:cxn modelId="{5719F4AA-4D48-4E6E-9A02-6FBBC55564F7}" type="presOf" srcId="{6672314D-C9D3-4721-AD47-52A570943ADC}" destId="{4854C771-0C2D-4D2E-897C-EF66E05B8B44}" srcOrd="1" destOrd="0" presId="urn:microsoft.com/office/officeart/2005/8/layout/radial5"/>
    <dgm:cxn modelId="{0A622C17-5D0B-4CE5-A7F1-7D67E32A9498}" srcId="{CB6F22EE-56AE-41B0-9B44-86464F00EE50}" destId="{341A007B-8E54-4D72-AE60-0E5985CC94D4}" srcOrd="3" destOrd="0" parTransId="{6672314D-C9D3-4721-AD47-52A570943ADC}" sibTransId="{6EF90171-69EF-4FF8-8689-0510F5ED31F5}"/>
    <dgm:cxn modelId="{F7618A5C-7D90-4093-9424-A670B466A497}" type="presOf" srcId="{BE544DA7-F4B6-4DC5-9CAB-2413CF1D8DBE}" destId="{1C8D25E0-6032-408D-9FBF-8EA6A77F3D9E}" srcOrd="1" destOrd="0" presId="urn:microsoft.com/office/officeart/2005/8/layout/radial5"/>
    <dgm:cxn modelId="{627FE525-D5C8-4CA1-956F-D5DAE1B282BD}" type="presOf" srcId="{E1E445D4-AC7A-47B0-AAD1-066B3E290353}" destId="{96FEFC93-1A3C-46DA-9C22-62BB2D2731F1}" srcOrd="0" destOrd="0" presId="urn:microsoft.com/office/officeart/2005/8/layout/radial5"/>
    <dgm:cxn modelId="{61F30B76-62DA-4CFA-8AA7-EAE63570431A}" type="presOf" srcId="{6672314D-C9D3-4721-AD47-52A570943ADC}" destId="{60E254A7-C1BB-4F6B-88C8-94BA5551606D}" srcOrd="0" destOrd="0" presId="urn:microsoft.com/office/officeart/2005/8/layout/radial5"/>
    <dgm:cxn modelId="{894CBA29-7255-4174-8800-E332EAADACCB}" type="presOf" srcId="{D8135E86-1C08-49DB-AF7B-4BA7A40C7579}" destId="{AC1B9036-5FE8-4CB2-938C-5DC90CC9EFD0}" srcOrd="0" destOrd="0" presId="urn:microsoft.com/office/officeart/2005/8/layout/radial5"/>
    <dgm:cxn modelId="{1CD278DF-F212-45E1-A9F9-CED8F3E770C8}" type="presOf" srcId="{C886E421-8D29-4287-B5ED-7612C36F38F5}" destId="{166C528F-CE96-4066-914D-261F6D2599E6}" srcOrd="1" destOrd="0" presId="urn:microsoft.com/office/officeart/2005/8/layout/radial5"/>
    <dgm:cxn modelId="{B41AE74D-A60B-4CF2-9A61-F8648FD77DEE}" type="presOf" srcId="{893503A6-0BAF-4AB2-8496-B4CC9CA84C1E}" destId="{C9C80D5D-B5EC-4D71-9724-8D23E80821D5}" srcOrd="0" destOrd="0" presId="urn:microsoft.com/office/officeart/2005/8/layout/radial5"/>
    <dgm:cxn modelId="{F756884C-9F3B-4EA2-AE2F-DB4E342957E5}" type="presParOf" srcId="{AC1B9036-5FE8-4CB2-938C-5DC90CC9EFD0}" destId="{942A21C7-70A8-41A3-B585-C1FD5C60DBFA}" srcOrd="0" destOrd="0" presId="urn:microsoft.com/office/officeart/2005/8/layout/radial5"/>
    <dgm:cxn modelId="{50FD5DD0-61AD-4350-9520-BDFD3A0C0912}" type="presParOf" srcId="{AC1B9036-5FE8-4CB2-938C-5DC90CC9EFD0}" destId="{786CC095-E7D1-4DE4-8DC3-0A45BC1B33C4}" srcOrd="1" destOrd="0" presId="urn:microsoft.com/office/officeart/2005/8/layout/radial5"/>
    <dgm:cxn modelId="{E35E6AD1-67E1-4444-B09A-CF8DBA98F54C}" type="presParOf" srcId="{786CC095-E7D1-4DE4-8DC3-0A45BC1B33C4}" destId="{1C8D25E0-6032-408D-9FBF-8EA6A77F3D9E}" srcOrd="0" destOrd="0" presId="urn:microsoft.com/office/officeart/2005/8/layout/radial5"/>
    <dgm:cxn modelId="{CB3942B1-0418-4015-BEC4-8E5058B2D678}" type="presParOf" srcId="{AC1B9036-5FE8-4CB2-938C-5DC90CC9EFD0}" destId="{96FEFC93-1A3C-46DA-9C22-62BB2D2731F1}" srcOrd="2" destOrd="0" presId="urn:microsoft.com/office/officeart/2005/8/layout/radial5"/>
    <dgm:cxn modelId="{B74422AC-3DEF-4AD0-8B68-FEB67471A20C}" type="presParOf" srcId="{AC1B9036-5FE8-4CB2-938C-5DC90CC9EFD0}" destId="{5D97BC8A-3D44-4009-804C-6EAD63C184F3}" srcOrd="3" destOrd="0" presId="urn:microsoft.com/office/officeart/2005/8/layout/radial5"/>
    <dgm:cxn modelId="{BDFB7C6F-BD02-40AE-8673-19ADD719DDAB}" type="presParOf" srcId="{5D97BC8A-3D44-4009-804C-6EAD63C184F3}" destId="{166C528F-CE96-4066-914D-261F6D2599E6}" srcOrd="0" destOrd="0" presId="urn:microsoft.com/office/officeart/2005/8/layout/radial5"/>
    <dgm:cxn modelId="{50B5DC30-4C1B-4CDC-8A44-27FDB7E07645}" type="presParOf" srcId="{AC1B9036-5FE8-4CB2-938C-5DC90CC9EFD0}" destId="{C9C80D5D-B5EC-4D71-9724-8D23E80821D5}" srcOrd="4" destOrd="0" presId="urn:microsoft.com/office/officeart/2005/8/layout/radial5"/>
    <dgm:cxn modelId="{FD6EF2A4-6A01-4F1D-9F17-8675980E1B92}" type="presParOf" srcId="{AC1B9036-5FE8-4CB2-938C-5DC90CC9EFD0}" destId="{AD8C8199-C704-4FDF-9843-0FF538226B47}" srcOrd="5" destOrd="0" presId="urn:microsoft.com/office/officeart/2005/8/layout/radial5"/>
    <dgm:cxn modelId="{C764D1FA-49AA-4ADE-9B9E-091874FD12D2}" type="presParOf" srcId="{AD8C8199-C704-4FDF-9843-0FF538226B47}" destId="{48447661-18CF-4C5D-9E7E-A3160E0B601E}" srcOrd="0" destOrd="0" presId="urn:microsoft.com/office/officeart/2005/8/layout/radial5"/>
    <dgm:cxn modelId="{2093CDF3-C4ED-42D5-8C94-456753EC5FF8}" type="presParOf" srcId="{AC1B9036-5FE8-4CB2-938C-5DC90CC9EFD0}" destId="{C9D35CE4-B1FF-4FE9-94C7-EBA0BA27F968}" srcOrd="6" destOrd="0" presId="urn:microsoft.com/office/officeart/2005/8/layout/radial5"/>
    <dgm:cxn modelId="{3B821F51-02AC-4AB0-8575-63342768306F}" type="presParOf" srcId="{AC1B9036-5FE8-4CB2-938C-5DC90CC9EFD0}" destId="{60E254A7-C1BB-4F6B-88C8-94BA5551606D}" srcOrd="7" destOrd="0" presId="urn:microsoft.com/office/officeart/2005/8/layout/radial5"/>
    <dgm:cxn modelId="{58B566FF-A574-4B13-BCFC-B110A173303A}" type="presParOf" srcId="{60E254A7-C1BB-4F6B-88C8-94BA5551606D}" destId="{4854C771-0C2D-4D2E-897C-EF66E05B8B44}" srcOrd="0" destOrd="0" presId="urn:microsoft.com/office/officeart/2005/8/layout/radial5"/>
    <dgm:cxn modelId="{DED7C36D-507C-4C04-94FC-1D1CB710C489}" type="presParOf" srcId="{AC1B9036-5FE8-4CB2-938C-5DC90CC9EFD0}" destId="{DB3BEC8B-1F1B-4CE2-8D16-DFBFD22673B2}"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A21C7-70A8-41A3-B585-C1FD5C60DBFA}">
      <dsp:nvSpPr>
        <dsp:cNvPr id="0" name=""/>
        <dsp:cNvSpPr/>
      </dsp:nvSpPr>
      <dsp:spPr>
        <a:xfrm>
          <a:off x="3444348" y="1788508"/>
          <a:ext cx="2718613" cy="2622893"/>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fr-FR" sz="3200" kern="1200" dirty="0" smtClean="0"/>
            <a:t>Les sociétés financières</a:t>
          </a:r>
          <a:endParaRPr lang="fr-FR" sz="3200" kern="1200" dirty="0"/>
        </a:p>
      </dsp:txBody>
      <dsp:txXfrm>
        <a:off x="3842480" y="2172622"/>
        <a:ext cx="1922349" cy="1854665"/>
      </dsp:txXfrm>
    </dsp:sp>
    <dsp:sp modelId="{786CC095-E7D1-4DE4-8DC3-0A45BC1B33C4}">
      <dsp:nvSpPr>
        <dsp:cNvPr id="0" name=""/>
        <dsp:cNvSpPr/>
      </dsp:nvSpPr>
      <dsp:spPr>
        <a:xfrm rot="19305904">
          <a:off x="6006232" y="1614221"/>
          <a:ext cx="684446" cy="537142"/>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a:off x="6023516" y="1771514"/>
        <a:ext cx="523303" cy="322286"/>
      </dsp:txXfrm>
    </dsp:sp>
    <dsp:sp modelId="{96FEFC93-1A3C-46DA-9C22-62BB2D2731F1}">
      <dsp:nvSpPr>
        <dsp:cNvPr id="0" name=""/>
        <dsp:cNvSpPr/>
      </dsp:nvSpPr>
      <dsp:spPr>
        <a:xfrm>
          <a:off x="6644675" y="-80637"/>
          <a:ext cx="1983302" cy="1897407"/>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Les banques</a:t>
          </a:r>
          <a:endParaRPr lang="fr-FR" sz="2000" kern="1200" dirty="0"/>
        </a:p>
      </dsp:txBody>
      <dsp:txXfrm>
        <a:off x="6935123" y="197232"/>
        <a:ext cx="1402406" cy="1341669"/>
      </dsp:txXfrm>
    </dsp:sp>
    <dsp:sp modelId="{5D97BC8A-3D44-4009-804C-6EAD63C184F3}">
      <dsp:nvSpPr>
        <dsp:cNvPr id="0" name=""/>
        <dsp:cNvSpPr/>
      </dsp:nvSpPr>
      <dsp:spPr>
        <a:xfrm rot="2072805">
          <a:off x="5995733" y="3768259"/>
          <a:ext cx="337406" cy="537142"/>
        </a:xfrm>
        <a:prstGeom prst="rightArrow">
          <a:avLst>
            <a:gd name="adj1" fmla="val 60000"/>
            <a:gd name="adj2" fmla="val 50000"/>
          </a:avLst>
        </a:prstGeom>
        <a:solidFill>
          <a:schemeClr val="accent3">
            <a:hueOff val="1968062"/>
            <a:satOff val="-15351"/>
            <a:lumOff val="-39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a:off x="6004658" y="3846987"/>
        <a:ext cx="236184" cy="322286"/>
      </dsp:txXfrm>
    </dsp:sp>
    <dsp:sp modelId="{C9C80D5D-B5EC-4D71-9724-8D23E80821D5}">
      <dsp:nvSpPr>
        <dsp:cNvPr id="0" name=""/>
        <dsp:cNvSpPr/>
      </dsp:nvSpPr>
      <dsp:spPr>
        <a:xfrm>
          <a:off x="6188136" y="3780660"/>
          <a:ext cx="2439841" cy="2224763"/>
        </a:xfrm>
        <a:prstGeom prst="ellipse">
          <a:avLst/>
        </a:prstGeom>
        <a:solidFill>
          <a:schemeClr val="accent3">
            <a:hueOff val="1968062"/>
            <a:satOff val="-15351"/>
            <a:lumOff val="-39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Fond d’investissement non monétaires</a:t>
          </a:r>
        </a:p>
        <a:p>
          <a:pPr lvl="0" algn="ctr" defTabSz="800100">
            <a:lnSpc>
              <a:spcPct val="90000"/>
            </a:lnSpc>
            <a:spcBef>
              <a:spcPct val="0"/>
            </a:spcBef>
            <a:spcAft>
              <a:spcPct val="35000"/>
            </a:spcAft>
          </a:pPr>
          <a:r>
            <a:rPr lang="fr-FR" sz="1800" kern="1200" dirty="0" smtClean="0"/>
            <a:t>(OPCVM, SICAV, </a:t>
          </a:r>
          <a:r>
            <a:rPr lang="fr-FR" sz="1800" kern="1200" dirty="0" err="1" smtClean="0"/>
            <a:t>Hedge</a:t>
          </a:r>
          <a:r>
            <a:rPr lang="fr-FR" sz="1800" kern="1200" dirty="0" smtClean="0"/>
            <a:t> </a:t>
          </a:r>
          <a:r>
            <a:rPr lang="fr-FR" sz="1800" kern="1200" dirty="0" err="1" smtClean="0"/>
            <a:t>funds</a:t>
          </a:r>
          <a:r>
            <a:rPr lang="fr-FR" sz="1800" kern="1200" dirty="0" smtClean="0"/>
            <a:t>)</a:t>
          </a:r>
          <a:endParaRPr lang="fr-FR" sz="1800" kern="1200" dirty="0"/>
        </a:p>
      </dsp:txBody>
      <dsp:txXfrm>
        <a:off x="6545442" y="4106469"/>
        <a:ext cx="1725229" cy="1573145"/>
      </dsp:txXfrm>
    </dsp:sp>
    <dsp:sp modelId="{AD8C8199-C704-4FDF-9843-0FF538226B47}">
      <dsp:nvSpPr>
        <dsp:cNvPr id="0" name=""/>
        <dsp:cNvSpPr/>
      </dsp:nvSpPr>
      <dsp:spPr>
        <a:xfrm rot="9275841">
          <a:off x="2955194" y="3596641"/>
          <a:ext cx="474054" cy="537142"/>
        </a:xfrm>
        <a:prstGeom prst="rightArrow">
          <a:avLst>
            <a:gd name="adj1" fmla="val 60000"/>
            <a:gd name="adj2" fmla="val 50000"/>
          </a:avLst>
        </a:prstGeom>
        <a:solidFill>
          <a:schemeClr val="accent3">
            <a:hueOff val="3936125"/>
            <a:satOff val="-30703"/>
            <a:lumOff val="-78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rot="10800000">
        <a:off x="3090535" y="3673565"/>
        <a:ext cx="331838" cy="322286"/>
      </dsp:txXfrm>
    </dsp:sp>
    <dsp:sp modelId="{C9D35CE4-B1FF-4FE9-94C7-EBA0BA27F968}">
      <dsp:nvSpPr>
        <dsp:cNvPr id="0" name=""/>
        <dsp:cNvSpPr/>
      </dsp:nvSpPr>
      <dsp:spPr>
        <a:xfrm>
          <a:off x="580660" y="3507160"/>
          <a:ext cx="2331070" cy="2089514"/>
        </a:xfrm>
        <a:prstGeom prst="ellipse">
          <a:avLst/>
        </a:prstGeom>
        <a:solidFill>
          <a:schemeClr val="accent3">
            <a:hueOff val="3936125"/>
            <a:satOff val="-30703"/>
            <a:lumOff val="-78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fr-FR" sz="2600" kern="1200" dirty="0" smtClean="0"/>
            <a:t>Assurances</a:t>
          </a:r>
          <a:endParaRPr lang="fr-FR" sz="2600" kern="1200" dirty="0"/>
        </a:p>
      </dsp:txBody>
      <dsp:txXfrm>
        <a:off x="922037" y="3813162"/>
        <a:ext cx="1648316" cy="1477510"/>
      </dsp:txXfrm>
    </dsp:sp>
    <dsp:sp modelId="{60E254A7-C1BB-4F6B-88C8-94BA5551606D}">
      <dsp:nvSpPr>
        <dsp:cNvPr id="0" name=""/>
        <dsp:cNvSpPr/>
      </dsp:nvSpPr>
      <dsp:spPr>
        <a:xfrm rot="12928423">
          <a:off x="3124296" y="1802333"/>
          <a:ext cx="470563" cy="537142"/>
        </a:xfrm>
        <a:prstGeom prst="rightArrow">
          <a:avLst>
            <a:gd name="adj1" fmla="val 60000"/>
            <a:gd name="adj2" fmla="val 50000"/>
          </a:avLst>
        </a:prstGeom>
        <a:solidFill>
          <a:schemeClr val="accent3">
            <a:hueOff val="5904187"/>
            <a:satOff val="-46054"/>
            <a:lumOff val="-117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fr-FR" sz="2300" kern="1200"/>
        </a:p>
      </dsp:txBody>
      <dsp:txXfrm rot="10800000">
        <a:off x="3252363" y="1950723"/>
        <a:ext cx="329394" cy="322286"/>
      </dsp:txXfrm>
    </dsp:sp>
    <dsp:sp modelId="{DB3BEC8B-1F1B-4CE2-8D16-DFBFD22673B2}">
      <dsp:nvSpPr>
        <dsp:cNvPr id="0" name=""/>
        <dsp:cNvSpPr/>
      </dsp:nvSpPr>
      <dsp:spPr>
        <a:xfrm>
          <a:off x="813493" y="240628"/>
          <a:ext cx="2537522" cy="1840106"/>
        </a:xfrm>
        <a:prstGeom prst="ellipse">
          <a:avLst/>
        </a:prstGeom>
        <a:solidFill>
          <a:schemeClr val="accent3">
            <a:hueOff val="5904187"/>
            <a:satOff val="-46054"/>
            <a:lumOff val="-11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fr-FR" sz="2600" kern="1200" dirty="0" smtClean="0"/>
            <a:t>Fonds de pension</a:t>
          </a:r>
          <a:endParaRPr lang="fr-FR" sz="2600" kern="1200" dirty="0"/>
        </a:p>
      </dsp:txBody>
      <dsp:txXfrm>
        <a:off x="1185104" y="510105"/>
        <a:ext cx="1794300" cy="130115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A0828F-3DA9-4B72-B549-130D3844080F}" type="datetimeFigureOut">
              <a:rPr lang="fr-FR" smtClean="0"/>
              <a:t>25/03/2026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E449B-B891-4438-8747-9313F2C5078E}" type="slidenum">
              <a:rPr lang="fr-FR" smtClean="0"/>
              <a:t>‹N°›</a:t>
            </a:fld>
            <a:endParaRPr lang="fr-FR"/>
          </a:p>
        </p:txBody>
      </p:sp>
    </p:spTree>
    <p:extLst>
      <p:ext uri="{BB962C8B-B14F-4D97-AF65-F5344CB8AC3E}">
        <p14:creationId xmlns:p14="http://schemas.microsoft.com/office/powerpoint/2010/main" val="4181368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12</a:t>
            </a:fld>
            <a:endParaRPr lang="fr-FR"/>
          </a:p>
        </p:txBody>
      </p:sp>
    </p:spTree>
    <p:extLst>
      <p:ext uri="{BB962C8B-B14F-4D97-AF65-F5344CB8AC3E}">
        <p14:creationId xmlns:p14="http://schemas.microsoft.com/office/powerpoint/2010/main" val="2082942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21</a:t>
            </a:fld>
            <a:endParaRPr lang="fr-FR"/>
          </a:p>
        </p:txBody>
      </p:sp>
    </p:spTree>
    <p:extLst>
      <p:ext uri="{BB962C8B-B14F-4D97-AF65-F5344CB8AC3E}">
        <p14:creationId xmlns:p14="http://schemas.microsoft.com/office/powerpoint/2010/main" val="2885560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22</a:t>
            </a:fld>
            <a:endParaRPr lang="fr-FR"/>
          </a:p>
        </p:txBody>
      </p:sp>
    </p:spTree>
    <p:extLst>
      <p:ext uri="{BB962C8B-B14F-4D97-AF65-F5344CB8AC3E}">
        <p14:creationId xmlns:p14="http://schemas.microsoft.com/office/powerpoint/2010/main" val="644136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23</a:t>
            </a:fld>
            <a:endParaRPr lang="fr-FR"/>
          </a:p>
        </p:txBody>
      </p:sp>
    </p:spTree>
    <p:extLst>
      <p:ext uri="{BB962C8B-B14F-4D97-AF65-F5344CB8AC3E}">
        <p14:creationId xmlns:p14="http://schemas.microsoft.com/office/powerpoint/2010/main" val="1279681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24</a:t>
            </a:fld>
            <a:endParaRPr lang="fr-FR"/>
          </a:p>
        </p:txBody>
      </p:sp>
    </p:spTree>
    <p:extLst>
      <p:ext uri="{BB962C8B-B14F-4D97-AF65-F5344CB8AC3E}">
        <p14:creationId xmlns:p14="http://schemas.microsoft.com/office/powerpoint/2010/main" val="4213162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25</a:t>
            </a:fld>
            <a:endParaRPr lang="fr-FR"/>
          </a:p>
        </p:txBody>
      </p:sp>
    </p:spTree>
    <p:extLst>
      <p:ext uri="{BB962C8B-B14F-4D97-AF65-F5344CB8AC3E}">
        <p14:creationId xmlns:p14="http://schemas.microsoft.com/office/powerpoint/2010/main" val="1156400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26</a:t>
            </a:fld>
            <a:endParaRPr lang="fr-FR"/>
          </a:p>
        </p:txBody>
      </p:sp>
    </p:spTree>
    <p:extLst>
      <p:ext uri="{BB962C8B-B14F-4D97-AF65-F5344CB8AC3E}">
        <p14:creationId xmlns:p14="http://schemas.microsoft.com/office/powerpoint/2010/main" val="4168253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27</a:t>
            </a:fld>
            <a:endParaRPr lang="fr-FR"/>
          </a:p>
        </p:txBody>
      </p:sp>
    </p:spTree>
    <p:extLst>
      <p:ext uri="{BB962C8B-B14F-4D97-AF65-F5344CB8AC3E}">
        <p14:creationId xmlns:p14="http://schemas.microsoft.com/office/powerpoint/2010/main" val="3545935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28</a:t>
            </a:fld>
            <a:endParaRPr lang="fr-FR"/>
          </a:p>
        </p:txBody>
      </p:sp>
    </p:spTree>
    <p:extLst>
      <p:ext uri="{BB962C8B-B14F-4D97-AF65-F5344CB8AC3E}">
        <p14:creationId xmlns:p14="http://schemas.microsoft.com/office/powerpoint/2010/main" val="263105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29</a:t>
            </a:fld>
            <a:endParaRPr lang="fr-FR"/>
          </a:p>
        </p:txBody>
      </p:sp>
    </p:spTree>
    <p:extLst>
      <p:ext uri="{BB962C8B-B14F-4D97-AF65-F5344CB8AC3E}">
        <p14:creationId xmlns:p14="http://schemas.microsoft.com/office/powerpoint/2010/main" val="636531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30</a:t>
            </a:fld>
            <a:endParaRPr lang="fr-FR"/>
          </a:p>
        </p:txBody>
      </p:sp>
    </p:spTree>
    <p:extLst>
      <p:ext uri="{BB962C8B-B14F-4D97-AF65-F5344CB8AC3E}">
        <p14:creationId xmlns:p14="http://schemas.microsoft.com/office/powerpoint/2010/main" val="1933014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13</a:t>
            </a:fld>
            <a:endParaRPr lang="fr-FR"/>
          </a:p>
        </p:txBody>
      </p:sp>
    </p:spTree>
    <p:extLst>
      <p:ext uri="{BB962C8B-B14F-4D97-AF65-F5344CB8AC3E}">
        <p14:creationId xmlns:p14="http://schemas.microsoft.com/office/powerpoint/2010/main" val="1476658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31</a:t>
            </a:fld>
            <a:endParaRPr lang="fr-FR"/>
          </a:p>
        </p:txBody>
      </p:sp>
    </p:spTree>
    <p:extLst>
      <p:ext uri="{BB962C8B-B14F-4D97-AF65-F5344CB8AC3E}">
        <p14:creationId xmlns:p14="http://schemas.microsoft.com/office/powerpoint/2010/main" val="2070370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32</a:t>
            </a:fld>
            <a:endParaRPr lang="fr-FR"/>
          </a:p>
        </p:txBody>
      </p:sp>
    </p:spTree>
    <p:extLst>
      <p:ext uri="{BB962C8B-B14F-4D97-AF65-F5344CB8AC3E}">
        <p14:creationId xmlns:p14="http://schemas.microsoft.com/office/powerpoint/2010/main" val="1233144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33</a:t>
            </a:fld>
            <a:endParaRPr lang="fr-FR"/>
          </a:p>
        </p:txBody>
      </p:sp>
    </p:spTree>
    <p:extLst>
      <p:ext uri="{BB962C8B-B14F-4D97-AF65-F5344CB8AC3E}">
        <p14:creationId xmlns:p14="http://schemas.microsoft.com/office/powerpoint/2010/main" val="964910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34</a:t>
            </a:fld>
            <a:endParaRPr lang="fr-FR"/>
          </a:p>
        </p:txBody>
      </p:sp>
    </p:spTree>
    <p:extLst>
      <p:ext uri="{BB962C8B-B14F-4D97-AF65-F5344CB8AC3E}">
        <p14:creationId xmlns:p14="http://schemas.microsoft.com/office/powerpoint/2010/main" val="1170390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35</a:t>
            </a:fld>
            <a:endParaRPr lang="fr-FR"/>
          </a:p>
        </p:txBody>
      </p:sp>
    </p:spTree>
    <p:extLst>
      <p:ext uri="{BB962C8B-B14F-4D97-AF65-F5344CB8AC3E}">
        <p14:creationId xmlns:p14="http://schemas.microsoft.com/office/powerpoint/2010/main" val="1475429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36</a:t>
            </a:fld>
            <a:endParaRPr lang="fr-FR"/>
          </a:p>
        </p:txBody>
      </p:sp>
    </p:spTree>
    <p:extLst>
      <p:ext uri="{BB962C8B-B14F-4D97-AF65-F5344CB8AC3E}">
        <p14:creationId xmlns:p14="http://schemas.microsoft.com/office/powerpoint/2010/main" val="1968272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37</a:t>
            </a:fld>
            <a:endParaRPr lang="fr-FR"/>
          </a:p>
        </p:txBody>
      </p:sp>
    </p:spTree>
    <p:extLst>
      <p:ext uri="{BB962C8B-B14F-4D97-AF65-F5344CB8AC3E}">
        <p14:creationId xmlns:p14="http://schemas.microsoft.com/office/powerpoint/2010/main" val="3650668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38</a:t>
            </a:fld>
            <a:endParaRPr lang="fr-FR"/>
          </a:p>
        </p:txBody>
      </p:sp>
    </p:spTree>
    <p:extLst>
      <p:ext uri="{BB962C8B-B14F-4D97-AF65-F5344CB8AC3E}">
        <p14:creationId xmlns:p14="http://schemas.microsoft.com/office/powerpoint/2010/main" val="2073833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39</a:t>
            </a:fld>
            <a:endParaRPr lang="fr-FR"/>
          </a:p>
        </p:txBody>
      </p:sp>
    </p:spTree>
    <p:extLst>
      <p:ext uri="{BB962C8B-B14F-4D97-AF65-F5344CB8AC3E}">
        <p14:creationId xmlns:p14="http://schemas.microsoft.com/office/powerpoint/2010/main" val="1893890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40</a:t>
            </a:fld>
            <a:endParaRPr lang="fr-FR"/>
          </a:p>
        </p:txBody>
      </p:sp>
    </p:spTree>
    <p:extLst>
      <p:ext uri="{BB962C8B-B14F-4D97-AF65-F5344CB8AC3E}">
        <p14:creationId xmlns:p14="http://schemas.microsoft.com/office/powerpoint/2010/main" val="3717667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14</a:t>
            </a:fld>
            <a:endParaRPr lang="fr-FR"/>
          </a:p>
        </p:txBody>
      </p:sp>
    </p:spTree>
    <p:extLst>
      <p:ext uri="{BB962C8B-B14F-4D97-AF65-F5344CB8AC3E}">
        <p14:creationId xmlns:p14="http://schemas.microsoft.com/office/powerpoint/2010/main" val="262938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41</a:t>
            </a:fld>
            <a:endParaRPr lang="fr-FR"/>
          </a:p>
        </p:txBody>
      </p:sp>
    </p:spTree>
    <p:extLst>
      <p:ext uri="{BB962C8B-B14F-4D97-AF65-F5344CB8AC3E}">
        <p14:creationId xmlns:p14="http://schemas.microsoft.com/office/powerpoint/2010/main" val="3563033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42</a:t>
            </a:fld>
            <a:endParaRPr lang="fr-FR"/>
          </a:p>
        </p:txBody>
      </p:sp>
    </p:spTree>
    <p:extLst>
      <p:ext uri="{BB962C8B-B14F-4D97-AF65-F5344CB8AC3E}">
        <p14:creationId xmlns:p14="http://schemas.microsoft.com/office/powerpoint/2010/main" val="809008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43</a:t>
            </a:fld>
            <a:endParaRPr lang="fr-FR"/>
          </a:p>
        </p:txBody>
      </p:sp>
    </p:spTree>
    <p:extLst>
      <p:ext uri="{BB962C8B-B14F-4D97-AF65-F5344CB8AC3E}">
        <p14:creationId xmlns:p14="http://schemas.microsoft.com/office/powerpoint/2010/main" val="1629415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44</a:t>
            </a:fld>
            <a:endParaRPr lang="fr-FR"/>
          </a:p>
        </p:txBody>
      </p:sp>
    </p:spTree>
    <p:extLst>
      <p:ext uri="{BB962C8B-B14F-4D97-AF65-F5344CB8AC3E}">
        <p14:creationId xmlns:p14="http://schemas.microsoft.com/office/powerpoint/2010/main" val="2247217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45</a:t>
            </a:fld>
            <a:endParaRPr lang="fr-FR"/>
          </a:p>
        </p:txBody>
      </p:sp>
    </p:spTree>
    <p:extLst>
      <p:ext uri="{BB962C8B-B14F-4D97-AF65-F5344CB8AC3E}">
        <p14:creationId xmlns:p14="http://schemas.microsoft.com/office/powerpoint/2010/main" val="13582904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46</a:t>
            </a:fld>
            <a:endParaRPr lang="fr-FR"/>
          </a:p>
        </p:txBody>
      </p:sp>
    </p:spTree>
    <p:extLst>
      <p:ext uri="{BB962C8B-B14F-4D97-AF65-F5344CB8AC3E}">
        <p14:creationId xmlns:p14="http://schemas.microsoft.com/office/powerpoint/2010/main" val="32468714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47</a:t>
            </a:fld>
            <a:endParaRPr lang="fr-FR"/>
          </a:p>
        </p:txBody>
      </p:sp>
    </p:spTree>
    <p:extLst>
      <p:ext uri="{BB962C8B-B14F-4D97-AF65-F5344CB8AC3E}">
        <p14:creationId xmlns:p14="http://schemas.microsoft.com/office/powerpoint/2010/main" val="27471643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48</a:t>
            </a:fld>
            <a:endParaRPr lang="fr-FR"/>
          </a:p>
        </p:txBody>
      </p:sp>
    </p:spTree>
    <p:extLst>
      <p:ext uri="{BB962C8B-B14F-4D97-AF65-F5344CB8AC3E}">
        <p14:creationId xmlns:p14="http://schemas.microsoft.com/office/powerpoint/2010/main" val="35228403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49</a:t>
            </a:fld>
            <a:endParaRPr lang="fr-FR"/>
          </a:p>
        </p:txBody>
      </p:sp>
    </p:spTree>
    <p:extLst>
      <p:ext uri="{BB962C8B-B14F-4D97-AF65-F5344CB8AC3E}">
        <p14:creationId xmlns:p14="http://schemas.microsoft.com/office/powerpoint/2010/main" val="28844344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50</a:t>
            </a:fld>
            <a:endParaRPr lang="fr-FR"/>
          </a:p>
        </p:txBody>
      </p:sp>
    </p:spTree>
    <p:extLst>
      <p:ext uri="{BB962C8B-B14F-4D97-AF65-F5344CB8AC3E}">
        <p14:creationId xmlns:p14="http://schemas.microsoft.com/office/powerpoint/2010/main" val="39569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15</a:t>
            </a:fld>
            <a:endParaRPr lang="fr-FR"/>
          </a:p>
        </p:txBody>
      </p:sp>
    </p:spTree>
    <p:extLst>
      <p:ext uri="{BB962C8B-B14F-4D97-AF65-F5344CB8AC3E}">
        <p14:creationId xmlns:p14="http://schemas.microsoft.com/office/powerpoint/2010/main" val="16554142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51</a:t>
            </a:fld>
            <a:endParaRPr lang="fr-FR"/>
          </a:p>
        </p:txBody>
      </p:sp>
    </p:spTree>
    <p:extLst>
      <p:ext uri="{BB962C8B-B14F-4D97-AF65-F5344CB8AC3E}">
        <p14:creationId xmlns:p14="http://schemas.microsoft.com/office/powerpoint/2010/main" val="40470142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52</a:t>
            </a:fld>
            <a:endParaRPr lang="fr-FR"/>
          </a:p>
        </p:txBody>
      </p:sp>
    </p:spTree>
    <p:extLst>
      <p:ext uri="{BB962C8B-B14F-4D97-AF65-F5344CB8AC3E}">
        <p14:creationId xmlns:p14="http://schemas.microsoft.com/office/powerpoint/2010/main" val="8405269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53</a:t>
            </a:fld>
            <a:endParaRPr lang="fr-FR"/>
          </a:p>
        </p:txBody>
      </p:sp>
    </p:spTree>
    <p:extLst>
      <p:ext uri="{BB962C8B-B14F-4D97-AF65-F5344CB8AC3E}">
        <p14:creationId xmlns:p14="http://schemas.microsoft.com/office/powerpoint/2010/main" val="20638858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54</a:t>
            </a:fld>
            <a:endParaRPr lang="fr-FR"/>
          </a:p>
        </p:txBody>
      </p:sp>
    </p:spTree>
    <p:extLst>
      <p:ext uri="{BB962C8B-B14F-4D97-AF65-F5344CB8AC3E}">
        <p14:creationId xmlns:p14="http://schemas.microsoft.com/office/powerpoint/2010/main" val="33955932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55</a:t>
            </a:fld>
            <a:endParaRPr lang="fr-FR"/>
          </a:p>
        </p:txBody>
      </p:sp>
    </p:spTree>
    <p:extLst>
      <p:ext uri="{BB962C8B-B14F-4D97-AF65-F5344CB8AC3E}">
        <p14:creationId xmlns:p14="http://schemas.microsoft.com/office/powerpoint/2010/main" val="37026619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56</a:t>
            </a:fld>
            <a:endParaRPr lang="fr-FR"/>
          </a:p>
        </p:txBody>
      </p:sp>
    </p:spTree>
    <p:extLst>
      <p:ext uri="{BB962C8B-B14F-4D97-AF65-F5344CB8AC3E}">
        <p14:creationId xmlns:p14="http://schemas.microsoft.com/office/powerpoint/2010/main" val="1568248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57</a:t>
            </a:fld>
            <a:endParaRPr lang="fr-FR"/>
          </a:p>
        </p:txBody>
      </p:sp>
    </p:spTree>
    <p:extLst>
      <p:ext uri="{BB962C8B-B14F-4D97-AF65-F5344CB8AC3E}">
        <p14:creationId xmlns:p14="http://schemas.microsoft.com/office/powerpoint/2010/main" val="22670597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58</a:t>
            </a:fld>
            <a:endParaRPr lang="fr-FR"/>
          </a:p>
        </p:txBody>
      </p:sp>
    </p:spTree>
    <p:extLst>
      <p:ext uri="{BB962C8B-B14F-4D97-AF65-F5344CB8AC3E}">
        <p14:creationId xmlns:p14="http://schemas.microsoft.com/office/powerpoint/2010/main" val="16718131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59</a:t>
            </a:fld>
            <a:endParaRPr lang="fr-FR"/>
          </a:p>
        </p:txBody>
      </p:sp>
    </p:spTree>
    <p:extLst>
      <p:ext uri="{BB962C8B-B14F-4D97-AF65-F5344CB8AC3E}">
        <p14:creationId xmlns:p14="http://schemas.microsoft.com/office/powerpoint/2010/main" val="20960445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60</a:t>
            </a:fld>
            <a:endParaRPr lang="fr-FR"/>
          </a:p>
        </p:txBody>
      </p:sp>
    </p:spTree>
    <p:extLst>
      <p:ext uri="{BB962C8B-B14F-4D97-AF65-F5344CB8AC3E}">
        <p14:creationId xmlns:p14="http://schemas.microsoft.com/office/powerpoint/2010/main" val="934509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16</a:t>
            </a:fld>
            <a:endParaRPr lang="fr-FR"/>
          </a:p>
        </p:txBody>
      </p:sp>
    </p:spTree>
    <p:extLst>
      <p:ext uri="{BB962C8B-B14F-4D97-AF65-F5344CB8AC3E}">
        <p14:creationId xmlns:p14="http://schemas.microsoft.com/office/powerpoint/2010/main" val="31225062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61</a:t>
            </a:fld>
            <a:endParaRPr lang="fr-FR"/>
          </a:p>
        </p:txBody>
      </p:sp>
    </p:spTree>
    <p:extLst>
      <p:ext uri="{BB962C8B-B14F-4D97-AF65-F5344CB8AC3E}">
        <p14:creationId xmlns:p14="http://schemas.microsoft.com/office/powerpoint/2010/main" val="42760705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62</a:t>
            </a:fld>
            <a:endParaRPr lang="fr-FR"/>
          </a:p>
        </p:txBody>
      </p:sp>
    </p:spTree>
    <p:extLst>
      <p:ext uri="{BB962C8B-B14F-4D97-AF65-F5344CB8AC3E}">
        <p14:creationId xmlns:p14="http://schemas.microsoft.com/office/powerpoint/2010/main" val="676899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63</a:t>
            </a:fld>
            <a:endParaRPr lang="fr-FR"/>
          </a:p>
        </p:txBody>
      </p:sp>
    </p:spTree>
    <p:extLst>
      <p:ext uri="{BB962C8B-B14F-4D97-AF65-F5344CB8AC3E}">
        <p14:creationId xmlns:p14="http://schemas.microsoft.com/office/powerpoint/2010/main" val="25491969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64</a:t>
            </a:fld>
            <a:endParaRPr lang="fr-FR"/>
          </a:p>
        </p:txBody>
      </p:sp>
    </p:spTree>
    <p:extLst>
      <p:ext uri="{BB962C8B-B14F-4D97-AF65-F5344CB8AC3E}">
        <p14:creationId xmlns:p14="http://schemas.microsoft.com/office/powerpoint/2010/main" val="36083668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65</a:t>
            </a:fld>
            <a:endParaRPr lang="fr-FR"/>
          </a:p>
        </p:txBody>
      </p:sp>
    </p:spTree>
    <p:extLst>
      <p:ext uri="{BB962C8B-B14F-4D97-AF65-F5344CB8AC3E}">
        <p14:creationId xmlns:p14="http://schemas.microsoft.com/office/powerpoint/2010/main" val="12840970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66</a:t>
            </a:fld>
            <a:endParaRPr lang="fr-FR"/>
          </a:p>
        </p:txBody>
      </p:sp>
    </p:spTree>
    <p:extLst>
      <p:ext uri="{BB962C8B-B14F-4D97-AF65-F5344CB8AC3E}">
        <p14:creationId xmlns:p14="http://schemas.microsoft.com/office/powerpoint/2010/main" val="12380572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67</a:t>
            </a:fld>
            <a:endParaRPr lang="fr-FR"/>
          </a:p>
        </p:txBody>
      </p:sp>
    </p:spTree>
    <p:extLst>
      <p:ext uri="{BB962C8B-B14F-4D97-AF65-F5344CB8AC3E}">
        <p14:creationId xmlns:p14="http://schemas.microsoft.com/office/powerpoint/2010/main" val="10985180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68</a:t>
            </a:fld>
            <a:endParaRPr lang="fr-FR"/>
          </a:p>
        </p:txBody>
      </p:sp>
    </p:spTree>
    <p:extLst>
      <p:ext uri="{BB962C8B-B14F-4D97-AF65-F5344CB8AC3E}">
        <p14:creationId xmlns:p14="http://schemas.microsoft.com/office/powerpoint/2010/main" val="29336783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69</a:t>
            </a:fld>
            <a:endParaRPr lang="fr-FR"/>
          </a:p>
        </p:txBody>
      </p:sp>
    </p:spTree>
    <p:extLst>
      <p:ext uri="{BB962C8B-B14F-4D97-AF65-F5344CB8AC3E}">
        <p14:creationId xmlns:p14="http://schemas.microsoft.com/office/powerpoint/2010/main" val="22168568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70</a:t>
            </a:fld>
            <a:endParaRPr lang="fr-FR"/>
          </a:p>
        </p:txBody>
      </p:sp>
    </p:spTree>
    <p:extLst>
      <p:ext uri="{BB962C8B-B14F-4D97-AF65-F5344CB8AC3E}">
        <p14:creationId xmlns:p14="http://schemas.microsoft.com/office/powerpoint/2010/main" val="1430786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17</a:t>
            </a:fld>
            <a:endParaRPr lang="fr-FR"/>
          </a:p>
        </p:txBody>
      </p:sp>
    </p:spTree>
    <p:extLst>
      <p:ext uri="{BB962C8B-B14F-4D97-AF65-F5344CB8AC3E}">
        <p14:creationId xmlns:p14="http://schemas.microsoft.com/office/powerpoint/2010/main" val="24287732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71</a:t>
            </a:fld>
            <a:endParaRPr lang="fr-FR"/>
          </a:p>
        </p:txBody>
      </p:sp>
    </p:spTree>
    <p:extLst>
      <p:ext uri="{BB962C8B-B14F-4D97-AF65-F5344CB8AC3E}">
        <p14:creationId xmlns:p14="http://schemas.microsoft.com/office/powerpoint/2010/main" val="3729045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18</a:t>
            </a:fld>
            <a:endParaRPr lang="fr-FR"/>
          </a:p>
        </p:txBody>
      </p:sp>
    </p:spTree>
    <p:extLst>
      <p:ext uri="{BB962C8B-B14F-4D97-AF65-F5344CB8AC3E}">
        <p14:creationId xmlns:p14="http://schemas.microsoft.com/office/powerpoint/2010/main" val="3028829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19</a:t>
            </a:fld>
            <a:endParaRPr lang="fr-FR"/>
          </a:p>
        </p:txBody>
      </p:sp>
    </p:spTree>
    <p:extLst>
      <p:ext uri="{BB962C8B-B14F-4D97-AF65-F5344CB8AC3E}">
        <p14:creationId xmlns:p14="http://schemas.microsoft.com/office/powerpoint/2010/main" val="2924404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F0E449B-B891-4438-8747-9313F2C5078E}" type="slidenum">
              <a:rPr lang="fr-FR" smtClean="0"/>
              <a:t>20</a:t>
            </a:fld>
            <a:endParaRPr lang="fr-FR"/>
          </a:p>
        </p:txBody>
      </p:sp>
    </p:spTree>
    <p:extLst>
      <p:ext uri="{BB962C8B-B14F-4D97-AF65-F5344CB8AC3E}">
        <p14:creationId xmlns:p14="http://schemas.microsoft.com/office/powerpoint/2010/main" val="55711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92562519-B8D1-4D36-A489-79D9E9ADF8CC}" type="datetimeFigureOut">
              <a:rPr lang="fr-FR" smtClean="0"/>
              <a:t>25/03/2026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B6F0B7B-1752-4A31-B25C-CAF61D15B423}" type="slidenum">
              <a:rPr lang="fr-FR" smtClean="0"/>
              <a:t>‹N°›</a:t>
            </a:fld>
            <a:endParaRPr lang="fr-FR"/>
          </a:p>
        </p:txBody>
      </p:sp>
    </p:spTree>
    <p:extLst>
      <p:ext uri="{BB962C8B-B14F-4D97-AF65-F5344CB8AC3E}">
        <p14:creationId xmlns:p14="http://schemas.microsoft.com/office/powerpoint/2010/main" val="307456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2562519-B8D1-4D36-A489-79D9E9ADF8CC}" type="datetimeFigureOut">
              <a:rPr lang="fr-FR" smtClean="0"/>
              <a:t>25/03/2026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B6F0B7B-1752-4A31-B25C-CAF61D15B423}" type="slidenum">
              <a:rPr lang="fr-FR" smtClean="0"/>
              <a:t>‹N°›</a:t>
            </a:fld>
            <a:endParaRPr lang="fr-FR"/>
          </a:p>
        </p:txBody>
      </p:sp>
    </p:spTree>
    <p:extLst>
      <p:ext uri="{BB962C8B-B14F-4D97-AF65-F5344CB8AC3E}">
        <p14:creationId xmlns:p14="http://schemas.microsoft.com/office/powerpoint/2010/main" val="192857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2562519-B8D1-4D36-A489-79D9E9ADF8CC}" type="datetimeFigureOut">
              <a:rPr lang="fr-FR" smtClean="0"/>
              <a:t>25/03/2026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B6F0B7B-1752-4A31-B25C-CAF61D15B423}" type="slidenum">
              <a:rPr lang="fr-FR" smtClean="0"/>
              <a:t>‹N°›</a:t>
            </a:fld>
            <a:endParaRPr lang="fr-FR"/>
          </a:p>
        </p:txBody>
      </p:sp>
    </p:spTree>
    <p:extLst>
      <p:ext uri="{BB962C8B-B14F-4D97-AF65-F5344CB8AC3E}">
        <p14:creationId xmlns:p14="http://schemas.microsoft.com/office/powerpoint/2010/main" val="354832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2562519-B8D1-4D36-A489-79D9E9ADF8CC}" type="datetimeFigureOut">
              <a:rPr lang="fr-FR" smtClean="0"/>
              <a:t>25/03/2026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B6F0B7B-1752-4A31-B25C-CAF61D15B423}" type="slidenum">
              <a:rPr lang="fr-FR" smtClean="0"/>
              <a:t>‹N°›</a:t>
            </a:fld>
            <a:endParaRPr lang="fr-FR"/>
          </a:p>
        </p:txBody>
      </p:sp>
    </p:spTree>
    <p:extLst>
      <p:ext uri="{BB962C8B-B14F-4D97-AF65-F5344CB8AC3E}">
        <p14:creationId xmlns:p14="http://schemas.microsoft.com/office/powerpoint/2010/main" val="281869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2">
                    <a:lumMod val="7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2562519-B8D1-4D36-A489-79D9E9ADF8CC}" type="datetimeFigureOut">
              <a:rPr lang="fr-FR" smtClean="0"/>
              <a:t>25/03/2026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B6F0B7B-1752-4A31-B25C-CAF61D15B423}" type="slidenum">
              <a:rPr lang="fr-FR" smtClean="0"/>
              <a:t>‹N°›</a:t>
            </a:fld>
            <a:endParaRPr lang="fr-FR"/>
          </a:p>
        </p:txBody>
      </p:sp>
    </p:spTree>
    <p:extLst>
      <p:ext uri="{BB962C8B-B14F-4D97-AF65-F5344CB8AC3E}">
        <p14:creationId xmlns:p14="http://schemas.microsoft.com/office/powerpoint/2010/main" val="53717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Date Placeholder 7"/>
          <p:cNvSpPr>
            <a:spLocks noGrp="1"/>
          </p:cNvSpPr>
          <p:nvPr>
            <p:ph type="dt" sz="half" idx="10"/>
          </p:nvPr>
        </p:nvSpPr>
        <p:spPr/>
        <p:txBody>
          <a:bodyPr/>
          <a:lstStyle/>
          <a:p>
            <a:fld id="{92562519-B8D1-4D36-A489-79D9E9ADF8CC}" type="datetimeFigureOut">
              <a:rPr lang="fr-FR" smtClean="0"/>
              <a:t>25/03/2026</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CB6F0B7B-1752-4A31-B25C-CAF61D15B423}" type="slidenum">
              <a:rPr lang="fr-FR" smtClean="0"/>
              <a:t>‹N°›</a:t>
            </a:fld>
            <a:endParaRPr lang="fr-FR"/>
          </a:p>
        </p:txBody>
      </p:sp>
    </p:spTree>
    <p:extLst>
      <p:ext uri="{BB962C8B-B14F-4D97-AF65-F5344CB8AC3E}">
        <p14:creationId xmlns:p14="http://schemas.microsoft.com/office/powerpoint/2010/main" val="563139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Date Placeholder 1"/>
          <p:cNvSpPr>
            <a:spLocks noGrp="1"/>
          </p:cNvSpPr>
          <p:nvPr>
            <p:ph type="dt" sz="half" idx="10"/>
          </p:nvPr>
        </p:nvSpPr>
        <p:spPr/>
        <p:txBody>
          <a:bodyPr/>
          <a:lstStyle/>
          <a:p>
            <a:fld id="{92562519-B8D1-4D36-A489-79D9E9ADF8CC}" type="datetimeFigureOut">
              <a:rPr lang="fr-FR" smtClean="0"/>
              <a:t>25/03/2026</a:t>
            </a:fld>
            <a:endParaRPr lang="fr-FR"/>
          </a:p>
        </p:txBody>
      </p:sp>
      <p:sp>
        <p:nvSpPr>
          <p:cNvPr id="11" name="Footer Placeholder 10"/>
          <p:cNvSpPr>
            <a:spLocks noGrp="1"/>
          </p:cNvSpPr>
          <p:nvPr>
            <p:ph type="ftr" sz="quarter" idx="11"/>
          </p:nvPr>
        </p:nvSpPr>
        <p:spPr/>
        <p:txBody>
          <a:bodyPr/>
          <a:lstStyle/>
          <a:p>
            <a:endParaRPr lang="fr-FR"/>
          </a:p>
        </p:txBody>
      </p:sp>
      <p:sp>
        <p:nvSpPr>
          <p:cNvPr id="12" name="Slide Number Placeholder 11"/>
          <p:cNvSpPr>
            <a:spLocks noGrp="1"/>
          </p:cNvSpPr>
          <p:nvPr>
            <p:ph type="sldNum" sz="quarter" idx="12"/>
          </p:nvPr>
        </p:nvSpPr>
        <p:spPr/>
        <p:txBody>
          <a:bodyPr/>
          <a:lstStyle/>
          <a:p>
            <a:fld id="{CB6F0B7B-1752-4A31-B25C-CAF61D15B423}" type="slidenum">
              <a:rPr lang="fr-FR" smtClean="0"/>
              <a:t>‹N°›</a:t>
            </a:fld>
            <a:endParaRPr lang="fr-FR"/>
          </a:p>
        </p:txBody>
      </p:sp>
    </p:spTree>
    <p:extLst>
      <p:ext uri="{BB962C8B-B14F-4D97-AF65-F5344CB8AC3E}">
        <p14:creationId xmlns:p14="http://schemas.microsoft.com/office/powerpoint/2010/main" val="1107568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dirty="0"/>
          </a:p>
        </p:txBody>
      </p:sp>
      <p:sp>
        <p:nvSpPr>
          <p:cNvPr id="2" name="Date Placeholder 1"/>
          <p:cNvSpPr>
            <a:spLocks noGrp="1"/>
          </p:cNvSpPr>
          <p:nvPr>
            <p:ph type="dt" sz="half" idx="10"/>
          </p:nvPr>
        </p:nvSpPr>
        <p:spPr/>
        <p:txBody>
          <a:bodyPr/>
          <a:lstStyle/>
          <a:p>
            <a:fld id="{92562519-B8D1-4D36-A489-79D9E9ADF8CC}" type="datetimeFigureOut">
              <a:rPr lang="fr-FR" smtClean="0"/>
              <a:t>25/03/2026</a:t>
            </a:fld>
            <a:endParaRPr lang="fr-FR"/>
          </a:p>
        </p:txBody>
      </p:sp>
      <p:sp>
        <p:nvSpPr>
          <p:cNvPr id="7" name="Footer Placeholder 6"/>
          <p:cNvSpPr>
            <a:spLocks noGrp="1"/>
          </p:cNvSpPr>
          <p:nvPr>
            <p:ph type="ftr" sz="quarter" idx="11"/>
          </p:nvPr>
        </p:nvSpPr>
        <p:spPr/>
        <p:txBody>
          <a:bodyPr/>
          <a:lstStyle/>
          <a:p>
            <a:endParaRPr lang="fr-FR"/>
          </a:p>
        </p:txBody>
      </p:sp>
      <p:sp>
        <p:nvSpPr>
          <p:cNvPr id="8" name="Slide Number Placeholder 7"/>
          <p:cNvSpPr>
            <a:spLocks noGrp="1"/>
          </p:cNvSpPr>
          <p:nvPr>
            <p:ph type="sldNum" sz="quarter" idx="12"/>
          </p:nvPr>
        </p:nvSpPr>
        <p:spPr/>
        <p:txBody>
          <a:bodyPr/>
          <a:lstStyle/>
          <a:p>
            <a:fld id="{CB6F0B7B-1752-4A31-B25C-CAF61D15B423}" type="slidenum">
              <a:rPr lang="fr-FR" smtClean="0"/>
              <a:t>‹N°›</a:t>
            </a:fld>
            <a:endParaRPr lang="fr-FR"/>
          </a:p>
        </p:txBody>
      </p:sp>
    </p:spTree>
    <p:extLst>
      <p:ext uri="{BB962C8B-B14F-4D97-AF65-F5344CB8AC3E}">
        <p14:creationId xmlns:p14="http://schemas.microsoft.com/office/powerpoint/2010/main" val="43292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2562519-B8D1-4D36-A489-79D9E9ADF8CC}" type="datetimeFigureOut">
              <a:rPr lang="fr-FR" smtClean="0"/>
              <a:t>25/03/2026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B6F0B7B-1752-4A31-B25C-CAF61D15B423}" type="slidenum">
              <a:rPr lang="fr-FR" smtClean="0"/>
              <a:t>‹N°›</a:t>
            </a:fld>
            <a:endParaRPr lang="fr-FR"/>
          </a:p>
        </p:txBody>
      </p:sp>
    </p:spTree>
    <p:extLst>
      <p:ext uri="{BB962C8B-B14F-4D97-AF65-F5344CB8AC3E}">
        <p14:creationId xmlns:p14="http://schemas.microsoft.com/office/powerpoint/2010/main" val="385542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smtClean="0"/>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8" name="Date Placeholder 7"/>
          <p:cNvSpPr>
            <a:spLocks noGrp="1"/>
          </p:cNvSpPr>
          <p:nvPr>
            <p:ph type="dt" sz="half" idx="10"/>
          </p:nvPr>
        </p:nvSpPr>
        <p:spPr/>
        <p:txBody>
          <a:bodyPr/>
          <a:lstStyle/>
          <a:p>
            <a:fld id="{92562519-B8D1-4D36-A489-79D9E9ADF8CC}" type="datetimeFigureOut">
              <a:rPr lang="fr-FR" smtClean="0"/>
              <a:t>25/03/2026</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CB6F0B7B-1752-4A31-B25C-CAF61D15B423}" type="slidenum">
              <a:rPr lang="fr-FR" smtClean="0"/>
              <a:t>‹N°›</a:t>
            </a:fld>
            <a:endParaRPr lang="fr-FR"/>
          </a:p>
        </p:txBody>
      </p:sp>
    </p:spTree>
    <p:extLst>
      <p:ext uri="{BB962C8B-B14F-4D97-AF65-F5344CB8AC3E}">
        <p14:creationId xmlns:p14="http://schemas.microsoft.com/office/powerpoint/2010/main" val="3693601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8" name="Date Placeholder 7"/>
          <p:cNvSpPr>
            <a:spLocks noGrp="1"/>
          </p:cNvSpPr>
          <p:nvPr>
            <p:ph type="dt" sz="half" idx="10"/>
          </p:nvPr>
        </p:nvSpPr>
        <p:spPr/>
        <p:txBody>
          <a:bodyPr/>
          <a:lstStyle/>
          <a:p>
            <a:fld id="{92562519-B8D1-4D36-A489-79D9E9ADF8CC}" type="datetimeFigureOut">
              <a:rPr lang="fr-FR" smtClean="0"/>
              <a:t>25/03/2026</a:t>
            </a:fld>
            <a:endParaRPr lang="fr-FR"/>
          </a:p>
        </p:txBody>
      </p:sp>
      <p:sp>
        <p:nvSpPr>
          <p:cNvPr id="9" name="Footer Placeholder 8"/>
          <p:cNvSpPr>
            <a:spLocks noGrp="1"/>
          </p:cNvSpPr>
          <p:nvPr>
            <p:ph type="ftr" sz="quarter" idx="11"/>
          </p:nvPr>
        </p:nvSpPr>
        <p:spPr>
          <a:xfrm>
            <a:off x="3499101" y="6356350"/>
            <a:ext cx="5911517" cy="365125"/>
          </a:xfrm>
        </p:spPr>
        <p:txBody>
          <a:bodyPr/>
          <a:lstStyle/>
          <a:p>
            <a:endParaRPr lang="fr-FR"/>
          </a:p>
        </p:txBody>
      </p:sp>
      <p:sp>
        <p:nvSpPr>
          <p:cNvPr id="10" name="Slide Number Placeholder 9"/>
          <p:cNvSpPr>
            <a:spLocks noGrp="1"/>
          </p:cNvSpPr>
          <p:nvPr>
            <p:ph type="sldNum" sz="quarter" idx="12"/>
          </p:nvPr>
        </p:nvSpPr>
        <p:spPr/>
        <p:txBody>
          <a:bodyPr/>
          <a:lstStyle/>
          <a:p>
            <a:fld id="{CB6F0B7B-1752-4A31-B25C-CAF61D15B423}" type="slidenum">
              <a:rPr lang="fr-FR" smtClean="0"/>
              <a:t>‹N°›</a:t>
            </a:fld>
            <a:endParaRPr lang="fr-FR"/>
          </a:p>
        </p:txBody>
      </p:sp>
    </p:spTree>
    <p:extLst>
      <p:ext uri="{BB962C8B-B14F-4D97-AF65-F5344CB8AC3E}">
        <p14:creationId xmlns:p14="http://schemas.microsoft.com/office/powerpoint/2010/main" val="61521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92562519-B8D1-4D36-A489-79D9E9ADF8CC}" type="datetimeFigureOut">
              <a:rPr lang="fr-FR" smtClean="0"/>
              <a:t>25/03/2026</a:t>
            </a:fld>
            <a:endParaRPr lang="fr-F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fr-F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CB6F0B7B-1752-4A31-B25C-CAF61D15B423}" type="slidenum">
              <a:rPr lang="fr-FR" smtClean="0"/>
              <a:t>‹N°›</a:t>
            </a:fld>
            <a:endParaRPr lang="fr-FR"/>
          </a:p>
        </p:txBody>
      </p:sp>
    </p:spTree>
    <p:extLst>
      <p:ext uri="{BB962C8B-B14F-4D97-AF65-F5344CB8AC3E}">
        <p14:creationId xmlns:p14="http://schemas.microsoft.com/office/powerpoint/2010/main" val="182566111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_Toc143857840"/><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_Toc143857840"/><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_Toc143857840"/><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_Toc143857840"/><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_Toc143857840"/><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_Toc143857840"/><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_Toc143857840"/><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hyperlink" Target="#_Toc143857840"/><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_Toc143857840"/><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_Toc143857840"/><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_Toc143857840"/><Relationship Id="rId2" Type="http://schemas.openxmlformats.org/officeDocument/2006/relationships/hyperlink" Target="#_Toc143857833"/><Relationship Id="rId1" Type="http://schemas.openxmlformats.org/officeDocument/2006/relationships/slideLayout" Target="../slideLayouts/slideLayout2.xml"/><Relationship Id="rId6" Type="http://schemas.openxmlformats.org/officeDocument/2006/relationships/hyperlink" Target="#_Toc143857839"/><Relationship Id="rId5" Type="http://schemas.openxmlformats.org/officeDocument/2006/relationships/hyperlink" Target="#_Toc143857842"/><Relationship Id="rId4" Type="http://schemas.openxmlformats.org/officeDocument/2006/relationships/hyperlink" Target="#_Toc143857841"/></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_Toc143857840"/><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hyperlink" Target="#_Toc143857840"/><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_Toc143857840"/><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_Toc143857840"/><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_Toc143857840"/><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hyperlink" Target="#_Toc143857840"/><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hyperlink" Target="#_Toc143857840"/><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hyperlink" Target="#_Toc143857840"/><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hyperlink" Target="#_Toc143857840"/><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_Toc143857840"/><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hyperlink" Target="#_Toc143857840"/><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hyperlink" Target="#_Toc143857840"/><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_Toc143857840"/><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_Toc143857840"/><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_Toc143857839"/><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0.gif"/><Relationship Id="rId4" Type="http://schemas.openxmlformats.org/officeDocument/2006/relationships/hyperlink" Target="#_Toc143857840"/></Relationships>
</file>

<file path=ppt/slides/_rels/slide57.xml.rels><?xml version="1.0" encoding="UTF-8" standalone="yes"?>
<Relationships xmlns="http://schemas.openxmlformats.org/package/2006/relationships"><Relationship Id="rId3" Type="http://schemas.openxmlformats.org/officeDocument/2006/relationships/hyperlink" Target="#_Toc143857839"/><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_Toc143857840"/></Relationships>
</file>

<file path=ppt/slides/_rels/slide58.xml.rels><?xml version="1.0" encoding="UTF-8" standalone="yes"?>
<Relationships xmlns="http://schemas.openxmlformats.org/package/2006/relationships"><Relationship Id="rId3" Type="http://schemas.openxmlformats.org/officeDocument/2006/relationships/hyperlink" Target="#_Toc143857839"/><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hyperlink" Target="#_Toc143857840"/></Relationships>
</file>

<file path=ppt/slides/_rels/slide59.xml.rels><?xml version="1.0" encoding="UTF-8" standalone="yes"?>
<Relationships xmlns="http://schemas.openxmlformats.org/package/2006/relationships"><Relationship Id="rId3" Type="http://schemas.openxmlformats.org/officeDocument/2006/relationships/hyperlink" Target="#_Toc143857839"/><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hyperlink" Target="#_Toc143857840"/></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_Toc143857840"/><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_Toc143857839"/><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3.GIF"/><Relationship Id="rId4" Type="http://schemas.openxmlformats.org/officeDocument/2006/relationships/hyperlink" Target="#_Toc143857840"/></Relationships>
</file>

<file path=ppt/slides/_rels/slide61.xml.rels><?xml version="1.0" encoding="UTF-8" standalone="yes"?>
<Relationships xmlns="http://schemas.openxmlformats.org/package/2006/relationships"><Relationship Id="rId3" Type="http://schemas.openxmlformats.org/officeDocument/2006/relationships/hyperlink" Target="#_Toc143857839"/><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hyperlink" Target="#_Toc143857840"/></Relationships>
</file>

<file path=ppt/slides/_rels/slide62.xml.rels><?xml version="1.0" encoding="UTF-8" standalone="yes"?>
<Relationships xmlns="http://schemas.openxmlformats.org/package/2006/relationships"><Relationship Id="rId3" Type="http://schemas.openxmlformats.org/officeDocument/2006/relationships/hyperlink" Target="#_Toc143857839"/><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hyperlink" Target="#_Toc143857840"/></Relationships>
</file>

<file path=ppt/slides/_rels/slide63.xml.rels><?xml version="1.0" encoding="UTF-8" standalone="yes"?>
<Relationships xmlns="http://schemas.openxmlformats.org/package/2006/relationships"><Relationship Id="rId3" Type="http://schemas.openxmlformats.org/officeDocument/2006/relationships/hyperlink" Target="#_Toc143857839"/><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hyperlink" Target="#_Toc143857840"/></Relationships>
</file>

<file path=ppt/slides/_rels/slide64.xml.rels><?xml version="1.0" encoding="UTF-8" standalone="yes"?>
<Relationships xmlns="http://schemas.openxmlformats.org/package/2006/relationships"><Relationship Id="rId3" Type="http://schemas.openxmlformats.org/officeDocument/2006/relationships/hyperlink" Target="#_Toc143857839"/><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hyperlink" Target="#_Toc143857840"/></Relationships>
</file>

<file path=ppt/slides/_rels/slide65.xml.rels><?xml version="1.0" encoding="UTF-8" standalone="yes"?>
<Relationships xmlns="http://schemas.openxmlformats.org/package/2006/relationships"><Relationship Id="rId3" Type="http://schemas.openxmlformats.org/officeDocument/2006/relationships/hyperlink" Target="#_Toc143857839"/><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58.jpg"/><Relationship Id="rId4" Type="http://schemas.openxmlformats.org/officeDocument/2006/relationships/hyperlink" Target="#_Toc143857840"/></Relationships>
</file>

<file path=ppt/slides/_rels/slide66.xml.rels><?xml version="1.0" encoding="UTF-8" standalone="yes"?>
<Relationships xmlns="http://schemas.openxmlformats.org/package/2006/relationships"><Relationship Id="rId3" Type="http://schemas.openxmlformats.org/officeDocument/2006/relationships/hyperlink" Target="#_Toc143857839"/><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_Toc143857840"/></Relationships>
</file>

<file path=ppt/slides/_rels/slide67.xml.rels><?xml version="1.0" encoding="UTF-8" standalone="yes"?>
<Relationships xmlns="http://schemas.openxmlformats.org/package/2006/relationships"><Relationship Id="rId3" Type="http://schemas.openxmlformats.org/officeDocument/2006/relationships/hyperlink" Target="#_Toc143857839"/><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hyperlink" Target="#_Toc143857840"/></Relationships>
</file>

<file path=ppt/slides/_rels/slide68.xml.rels><?xml version="1.0" encoding="UTF-8" standalone="yes"?>
<Relationships xmlns="http://schemas.openxmlformats.org/package/2006/relationships"><Relationship Id="rId3" Type="http://schemas.openxmlformats.org/officeDocument/2006/relationships/hyperlink" Target="#_Toc143857839"/><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hyperlink" Target="#_Toc143857840"/></Relationships>
</file>

<file path=ppt/slides/_rels/slide69.xml.rels><?xml version="1.0" encoding="UTF-8" standalone="yes"?>
<Relationships xmlns="http://schemas.openxmlformats.org/package/2006/relationships"><Relationship Id="rId3" Type="http://schemas.openxmlformats.org/officeDocument/2006/relationships/hyperlink" Target="#_Toc143857839"/><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hyperlink" Target="#_Toc143857840"/></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_Toc143857840"/><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_Toc143857839"/><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hyperlink" Target="#_Toc143857840"/></Relationships>
</file>

<file path=ppt/slides/_rels/slide71.xml.rels><?xml version="1.0" encoding="UTF-8" standalone="yes"?>
<Relationships xmlns="http://schemas.openxmlformats.org/package/2006/relationships"><Relationship Id="rId3" Type="http://schemas.openxmlformats.org/officeDocument/2006/relationships/hyperlink" Target="#_Toc143857839"/><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hyperlink" Target="#_Toc143857840"/></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_Toc143857840"/><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_Toc143857840"/><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0000" r="-10000"/>
          </a:stretch>
        </a:blipFill>
        <a:effectLst/>
      </p:bgPr>
    </p:bg>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fr-FR" dirty="0" smtClean="0"/>
              <a:t>Chapitre 1 : Les acteurs et les grandes fonctions de l’économie</a:t>
            </a:r>
            <a:endParaRPr lang="fr-FR" dirty="0"/>
          </a:p>
        </p:txBody>
      </p:sp>
      <p:sp>
        <p:nvSpPr>
          <p:cNvPr id="8" name="Sous-titre 7"/>
          <p:cNvSpPr>
            <a:spLocks noGrp="1"/>
          </p:cNvSpPr>
          <p:nvPr>
            <p:ph type="subTitle" idx="1"/>
          </p:nvPr>
        </p:nvSpPr>
        <p:spPr/>
        <p:txBody>
          <a:bodyPr/>
          <a:lstStyle/>
          <a:p>
            <a:r>
              <a:rPr lang="fr-FR" dirty="0" smtClean="0"/>
              <a:t>ESH 1 – Chapitre 1A – 2025/2026</a:t>
            </a:r>
            <a:endParaRPr lang="fr-FR" dirty="0"/>
          </a:p>
        </p:txBody>
      </p:sp>
    </p:spTree>
    <p:extLst>
      <p:ext uri="{BB962C8B-B14F-4D97-AF65-F5344CB8AC3E}">
        <p14:creationId xmlns:p14="http://schemas.microsoft.com/office/powerpoint/2010/main" val="27843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a:solidFill>
                  <a:srgbClr val="D25814"/>
                </a:solidFill>
                <a:hlinkClick r:id="rId2"/>
              </a:rPr>
              <a:t>A-</a:t>
            </a:r>
            <a:r>
              <a:rPr lang="fr-FR" sz="3200" dirty="0">
                <a:solidFill>
                  <a:srgbClr val="D25814"/>
                </a:solidFill>
                <a:hlinkClick r:id="rId2"/>
              </a:rPr>
              <a:t>	</a:t>
            </a:r>
            <a:r>
              <a:rPr lang="fr-FR" sz="3200" u="sng" dirty="0">
                <a:solidFill>
                  <a:srgbClr val="D25814"/>
                </a:solidFill>
              </a:rPr>
              <a:t>Les </a:t>
            </a:r>
            <a:r>
              <a:rPr lang="fr-FR" sz="3200" u="sng" dirty="0" smtClean="0">
                <a:solidFill>
                  <a:srgbClr val="D25814"/>
                </a:solidFill>
              </a:rPr>
              <a:t>ménages</a:t>
            </a:r>
            <a:br>
              <a:rPr lang="fr-FR" sz="3200" u="sng" dirty="0" smtClean="0">
                <a:solidFill>
                  <a:srgbClr val="D25814"/>
                </a:solidFill>
              </a:rPr>
            </a:br>
            <a:r>
              <a:rPr lang="fr-FR" sz="3200" u="sng" dirty="0" smtClean="0">
                <a:solidFill>
                  <a:srgbClr val="D25814"/>
                </a:solidFill>
              </a:rPr>
              <a:t>1- Définir et présenter les ménages</a:t>
            </a:r>
            <a:endParaRPr lang="fr-FR" dirty="0">
              <a:solidFill>
                <a:srgbClr val="D25814"/>
              </a:solidFill>
            </a:endParaRPr>
          </a:p>
        </p:txBody>
      </p:sp>
      <p:pic>
        <p:nvPicPr>
          <p:cNvPr id="4" name="Image 3" descr="C:\Users\PC\AppData\Local\Temp\lu12256beqt2r.tmp\lu12256beqt4g_tmp_62a051c4e466ae0a.png"/>
          <p:cNvPicPr/>
          <p:nvPr/>
        </p:nvPicPr>
        <p:blipFill>
          <a:blip r:embed="rId3">
            <a:extLst>
              <a:ext uri="{28A0092B-C50C-407E-A947-70E740481C1C}">
                <a14:useLocalDpi xmlns:a14="http://schemas.microsoft.com/office/drawing/2010/main" val="0"/>
              </a:ext>
            </a:extLst>
          </a:blip>
          <a:srcRect/>
          <a:stretch>
            <a:fillRect/>
          </a:stretch>
        </p:blipFill>
        <p:spPr bwMode="auto">
          <a:xfrm>
            <a:off x="4021589" y="847039"/>
            <a:ext cx="6197232" cy="4877981"/>
          </a:xfrm>
          <a:prstGeom prst="rect">
            <a:avLst/>
          </a:prstGeom>
          <a:noFill/>
          <a:ln>
            <a:noFill/>
          </a:ln>
        </p:spPr>
      </p:pic>
      <p:sp>
        <p:nvSpPr>
          <p:cNvPr id="3" name="ZoneTexte 2"/>
          <p:cNvSpPr txBox="1"/>
          <p:nvPr/>
        </p:nvSpPr>
        <p:spPr>
          <a:xfrm>
            <a:off x="4459705" y="5725020"/>
            <a:ext cx="7539789" cy="523220"/>
          </a:xfrm>
          <a:prstGeom prst="rect">
            <a:avLst/>
          </a:prstGeom>
          <a:noFill/>
        </p:spPr>
        <p:txBody>
          <a:bodyPr wrap="square" rtlCol="0">
            <a:spAutoFit/>
          </a:bodyPr>
          <a:lstStyle/>
          <a:p>
            <a:r>
              <a:rPr lang="fr-FR" sz="1400" dirty="0" smtClean="0"/>
              <a:t>Source : Centre d’observation de la société. https://www.observationsociete.fr/modes-de-vie/logement-modevie/depenses-contraintes-le-poids-du-logement/ </a:t>
            </a:r>
            <a:endParaRPr lang="fr-FR" sz="1400" dirty="0"/>
          </a:p>
        </p:txBody>
      </p:sp>
    </p:spTree>
    <p:extLst>
      <p:ext uri="{BB962C8B-B14F-4D97-AF65-F5344CB8AC3E}">
        <p14:creationId xmlns:p14="http://schemas.microsoft.com/office/powerpoint/2010/main" val="3778730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a:solidFill>
                  <a:srgbClr val="D25814"/>
                </a:solidFill>
                <a:hlinkClick r:id="rId2"/>
              </a:rPr>
              <a:t>A-</a:t>
            </a:r>
            <a:r>
              <a:rPr lang="fr-FR" sz="3200" dirty="0">
                <a:solidFill>
                  <a:srgbClr val="D25814"/>
                </a:solidFill>
                <a:hlinkClick r:id="rId2"/>
              </a:rPr>
              <a:t>	</a:t>
            </a:r>
            <a:r>
              <a:rPr lang="fr-FR" sz="3200" u="sng" dirty="0">
                <a:solidFill>
                  <a:srgbClr val="D25814"/>
                </a:solidFill>
              </a:rPr>
              <a:t>Les </a:t>
            </a:r>
            <a:r>
              <a:rPr lang="fr-FR" sz="3200" u="sng" dirty="0" smtClean="0">
                <a:solidFill>
                  <a:srgbClr val="D25814"/>
                </a:solidFill>
              </a:rPr>
              <a:t>ménages</a:t>
            </a:r>
            <a:br>
              <a:rPr lang="fr-FR" sz="3200" u="sng" dirty="0" smtClean="0">
                <a:solidFill>
                  <a:srgbClr val="D25814"/>
                </a:solidFill>
              </a:rPr>
            </a:br>
            <a:r>
              <a:rPr lang="fr-FR" sz="3200" u="sng" dirty="0" smtClean="0">
                <a:solidFill>
                  <a:srgbClr val="D25814"/>
                </a:solidFill>
              </a:rPr>
              <a:t>2- Les fonctions des ménages : consommation et épargne</a:t>
            </a:r>
            <a:endParaRPr lang="fr-FR" dirty="0">
              <a:solidFill>
                <a:srgbClr val="D25814"/>
              </a:solidFill>
            </a:endParaRPr>
          </a:p>
        </p:txBody>
      </p:sp>
      <p:sp>
        <p:nvSpPr>
          <p:cNvPr id="6" name="ZoneTexte 5"/>
          <p:cNvSpPr txBox="1"/>
          <p:nvPr/>
        </p:nvSpPr>
        <p:spPr>
          <a:xfrm>
            <a:off x="4186990" y="5725020"/>
            <a:ext cx="4104650" cy="369332"/>
          </a:xfrm>
          <a:prstGeom prst="rect">
            <a:avLst/>
          </a:prstGeom>
          <a:noFill/>
        </p:spPr>
        <p:txBody>
          <a:bodyPr wrap="none" rtlCol="0">
            <a:spAutoFit/>
          </a:bodyPr>
          <a:lstStyle/>
          <a:p>
            <a:r>
              <a:rPr lang="fr-FR" dirty="0" smtClean="0"/>
              <a:t>Source : INSEE, comptes nationaux, 2025</a:t>
            </a:r>
            <a:endParaRPr lang="fr-FR" dirty="0"/>
          </a:p>
        </p:txBody>
      </p:sp>
      <p:pic>
        <p:nvPicPr>
          <p:cNvPr id="7" name="Image 6"/>
          <p:cNvPicPr>
            <a:picLocks noChangeAspect="1"/>
          </p:cNvPicPr>
          <p:nvPr/>
        </p:nvPicPr>
        <p:blipFill>
          <a:blip r:embed="rId3"/>
          <a:stretch>
            <a:fillRect/>
          </a:stretch>
        </p:blipFill>
        <p:spPr>
          <a:xfrm>
            <a:off x="3562597" y="300350"/>
            <a:ext cx="7961184" cy="5424670"/>
          </a:xfrm>
          <a:prstGeom prst="rect">
            <a:avLst/>
          </a:prstGeom>
        </p:spPr>
      </p:pic>
    </p:spTree>
    <p:extLst>
      <p:ext uri="{BB962C8B-B14F-4D97-AF65-F5344CB8AC3E}">
        <p14:creationId xmlns:p14="http://schemas.microsoft.com/office/powerpoint/2010/main" val="2547823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smtClean="0">
                <a:solidFill>
                  <a:srgbClr val="D25814"/>
                </a:solidFill>
              </a:rPr>
              <a:t>B</a:t>
            </a:r>
            <a:r>
              <a:rPr lang="fr-FR" sz="3200" u="sng" dirty="0" smtClean="0">
                <a:solidFill>
                  <a:srgbClr val="D25814"/>
                </a:solidFill>
                <a:hlinkClick r:id="rId3"/>
              </a:rPr>
              <a:t>-</a:t>
            </a:r>
            <a:r>
              <a:rPr lang="fr-FR" sz="3200" dirty="0">
                <a:solidFill>
                  <a:srgbClr val="D25814"/>
                </a:solidFill>
                <a:hlinkClick r:id="rId3"/>
              </a:rPr>
              <a:t>	</a:t>
            </a:r>
            <a:r>
              <a:rPr lang="fr-FR" sz="3200" u="sng" dirty="0">
                <a:solidFill>
                  <a:srgbClr val="D25814"/>
                </a:solidFill>
              </a:rPr>
              <a:t>Les </a:t>
            </a:r>
            <a:r>
              <a:rPr lang="fr-FR" sz="3200" u="sng" dirty="0" smtClean="0">
                <a:solidFill>
                  <a:srgbClr val="D25814"/>
                </a:solidFill>
              </a:rPr>
              <a:t>administrations publiques</a:t>
            </a:r>
            <a:br>
              <a:rPr lang="fr-FR" sz="3200" u="sng" dirty="0" smtClean="0">
                <a:solidFill>
                  <a:srgbClr val="D25814"/>
                </a:solidFill>
              </a:rPr>
            </a:br>
            <a:r>
              <a:rPr lang="fr-FR" sz="3200" u="sng" dirty="0" smtClean="0">
                <a:solidFill>
                  <a:srgbClr val="D25814"/>
                </a:solidFill>
              </a:rPr>
              <a:t>1- Définir et présenter les administrations publiques</a:t>
            </a:r>
            <a:endParaRPr lang="fr-FR" dirty="0">
              <a:solidFill>
                <a:srgbClr val="D25814"/>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2923137320"/>
              </p:ext>
            </p:extLst>
          </p:nvPr>
        </p:nvGraphicFramePr>
        <p:xfrm>
          <a:off x="3798922" y="573632"/>
          <a:ext cx="7655142" cy="5701591"/>
        </p:xfrm>
        <a:graphic>
          <a:graphicData uri="http://schemas.openxmlformats.org/drawingml/2006/table">
            <a:tbl>
              <a:tblPr firstRow="1" firstCol="1" bandRow="1">
                <a:tableStyleId>{5C22544A-7EE6-4342-B048-85BDC9FD1C3A}</a:tableStyleId>
              </a:tblPr>
              <a:tblGrid>
                <a:gridCol w="7655142">
                  <a:extLst>
                    <a:ext uri="{9D8B030D-6E8A-4147-A177-3AD203B41FA5}">
                      <a16:colId xmlns:a16="http://schemas.microsoft.com/office/drawing/2014/main" val="2811563598"/>
                    </a:ext>
                  </a:extLst>
                </a:gridCol>
              </a:tblGrid>
              <a:tr h="5701591">
                <a:tc>
                  <a:txBody>
                    <a:bodyPr/>
                    <a:lstStyle/>
                    <a:p>
                      <a:pPr algn="just">
                        <a:lnSpc>
                          <a:spcPct val="107000"/>
                        </a:lnSpc>
                        <a:spcAft>
                          <a:spcPts val="0"/>
                        </a:spcAft>
                      </a:pPr>
                      <a:endParaRPr lang="fr-FR" sz="1800" dirty="0" smtClean="0">
                        <a:effectLst/>
                        <a:latin typeface="Calibri" panose="020F0502020204030204" pitchFamily="34" charset="0"/>
                        <a:cs typeface="Calibri" panose="020F0502020204030204" pitchFamily="34" charset="0"/>
                      </a:endParaRPr>
                    </a:p>
                    <a:p>
                      <a:pPr algn="just">
                        <a:lnSpc>
                          <a:spcPct val="107000"/>
                        </a:lnSpc>
                        <a:spcAft>
                          <a:spcPts val="0"/>
                        </a:spcAft>
                      </a:pPr>
                      <a:r>
                        <a:rPr lang="fr-FR" sz="1800" dirty="0" smtClean="0">
                          <a:effectLst/>
                          <a:latin typeface="Calibri" panose="020F0502020204030204" pitchFamily="34" charset="0"/>
                          <a:cs typeface="Calibri" panose="020F0502020204030204" pitchFamily="34" charset="0"/>
                        </a:rPr>
                        <a:t>«</a:t>
                      </a:r>
                      <a:r>
                        <a:rPr lang="fr-FR" sz="1800" dirty="0">
                          <a:effectLst/>
                          <a:latin typeface="Calibri" panose="020F0502020204030204" pitchFamily="34" charset="0"/>
                          <a:cs typeface="Calibri" panose="020F0502020204030204" pitchFamily="34" charset="0"/>
                        </a:rPr>
                        <a:t> Qu’est-ce qu’un Etat ? [Il] ne se laisse pas définir sociologiquement par le contenu de ce qu’il fait. Il n’existe en effet presque aucune tâche dont ne se soit pas occupé un jour un groupement politique quelconque ; d’un autre côté il n’existe pas non plus de tâches dont on puisse dire qu’elles aient de tout temps, du moins exclusivement, appartenu en propre aux groupements politiques que nous appelons aujourd’hui Etats (…) Celui-ci ne se laisse définir sociologiquement que par le moyen spécifique qui lui est propre (…) à savoir la violence physique. (…). La violence n’est évidemment par l’unique moyen normal de l’Etat, cela ne fait aucun doute, mais elle est son moyen spécifique. (…) Il faut </a:t>
                      </a:r>
                      <a:r>
                        <a:rPr lang="fr-FR" sz="1800" u="sng" dirty="0">
                          <a:effectLst/>
                          <a:latin typeface="Calibri" panose="020F0502020204030204" pitchFamily="34" charset="0"/>
                          <a:cs typeface="Calibri" panose="020F0502020204030204" pitchFamily="34" charset="0"/>
                        </a:rPr>
                        <a:t>concevoir l’Etat contemporain comme une communauté humaine qui, dans les limites d’un territoire déterminé, revendique avec succès pour son propre compte le monopole de la violence physique légitime</a:t>
                      </a:r>
                      <a:r>
                        <a:rPr lang="fr-FR" sz="1800" dirty="0">
                          <a:effectLst/>
                          <a:latin typeface="Calibri" panose="020F0502020204030204" pitchFamily="34" charset="0"/>
                          <a:cs typeface="Calibri" panose="020F0502020204030204" pitchFamily="34" charset="0"/>
                        </a:rPr>
                        <a:t>. Ce qui est en effet le propre de notre époque c’est qu’elle n’accorde à tous les autres groupements, ou aux individus, le droit de faire appel à la violence que dans la mesure ou l’Etat le tolère : celui-ci passe donc pour l’unique source du « droit » à la violence. »</a:t>
                      </a:r>
                    </a:p>
                    <a:p>
                      <a:pPr algn="just">
                        <a:lnSpc>
                          <a:spcPct val="107000"/>
                        </a:lnSpc>
                        <a:spcAft>
                          <a:spcPts val="0"/>
                        </a:spcAft>
                      </a:pPr>
                      <a:r>
                        <a:rPr lang="fr-FR" sz="1600" dirty="0">
                          <a:effectLst/>
                        </a:rPr>
                        <a:t> </a:t>
                      </a:r>
                    </a:p>
                    <a:p>
                      <a:pPr algn="r">
                        <a:lnSpc>
                          <a:spcPct val="107000"/>
                        </a:lnSpc>
                        <a:spcAft>
                          <a:spcPts val="0"/>
                        </a:spcAft>
                      </a:pPr>
                      <a:r>
                        <a:rPr lang="fr-FR" sz="1600" i="1" dirty="0">
                          <a:effectLst/>
                        </a:rPr>
                        <a:t>Max Weber, Le savant et le politique, 1919 (traduction française, 1959)</a:t>
                      </a:r>
                      <a:endParaRPr lang="fr-FR"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48250"/>
                  </a:ext>
                </a:extLst>
              </a:tr>
            </a:tbl>
          </a:graphicData>
        </a:graphic>
      </p:graphicFrame>
    </p:spTree>
    <p:extLst>
      <p:ext uri="{BB962C8B-B14F-4D97-AF65-F5344CB8AC3E}">
        <p14:creationId xmlns:p14="http://schemas.microsoft.com/office/powerpoint/2010/main" val="1129041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smtClean="0">
                <a:solidFill>
                  <a:srgbClr val="D25814"/>
                </a:solidFill>
              </a:rPr>
              <a:t>B</a:t>
            </a:r>
            <a:r>
              <a:rPr lang="fr-FR" sz="3200" u="sng" dirty="0" smtClean="0">
                <a:solidFill>
                  <a:srgbClr val="D25814"/>
                </a:solidFill>
                <a:hlinkClick r:id="rId3"/>
              </a:rPr>
              <a:t>-</a:t>
            </a:r>
            <a:r>
              <a:rPr lang="fr-FR" sz="3200" dirty="0">
                <a:solidFill>
                  <a:srgbClr val="D25814"/>
                </a:solidFill>
                <a:hlinkClick r:id="rId3"/>
              </a:rPr>
              <a:t>	</a:t>
            </a:r>
            <a:r>
              <a:rPr lang="fr-FR" sz="3200" u="sng" dirty="0">
                <a:solidFill>
                  <a:srgbClr val="D25814"/>
                </a:solidFill>
              </a:rPr>
              <a:t>Les </a:t>
            </a:r>
            <a:r>
              <a:rPr lang="fr-FR" sz="3200" u="sng" dirty="0" smtClean="0">
                <a:solidFill>
                  <a:srgbClr val="D25814"/>
                </a:solidFill>
              </a:rPr>
              <a:t>administrations publiques</a:t>
            </a:r>
            <a:br>
              <a:rPr lang="fr-FR" sz="3200" u="sng" dirty="0" smtClean="0">
                <a:solidFill>
                  <a:srgbClr val="D25814"/>
                </a:solidFill>
              </a:rPr>
            </a:br>
            <a:r>
              <a:rPr lang="fr-FR" sz="3200" u="sng" dirty="0" smtClean="0">
                <a:solidFill>
                  <a:srgbClr val="D25814"/>
                </a:solidFill>
              </a:rPr>
              <a:t>1- Définir et présenter les administrations publiques</a:t>
            </a:r>
            <a:endParaRPr lang="fr-FR" dirty="0">
              <a:solidFill>
                <a:srgbClr val="D25814"/>
              </a:solidFill>
            </a:endParaRPr>
          </a:p>
        </p:txBody>
      </p:sp>
      <p:pic>
        <p:nvPicPr>
          <p:cNvPr id="4" name="Image 3"/>
          <p:cNvPicPr/>
          <p:nvPr/>
        </p:nvPicPr>
        <p:blipFill>
          <a:blip r:embed="rId4" cstate="print">
            <a:extLst>
              <a:ext uri="{28A0092B-C50C-407E-A947-70E740481C1C}">
                <a14:useLocalDpi xmlns:a14="http://schemas.microsoft.com/office/drawing/2010/main" val="0"/>
              </a:ext>
            </a:extLst>
          </a:blip>
          <a:stretch>
            <a:fillRect/>
          </a:stretch>
        </p:blipFill>
        <p:spPr>
          <a:xfrm>
            <a:off x="3616257" y="562258"/>
            <a:ext cx="8383237" cy="4924142"/>
          </a:xfrm>
          <a:prstGeom prst="rect">
            <a:avLst/>
          </a:prstGeom>
        </p:spPr>
      </p:pic>
      <p:sp>
        <p:nvSpPr>
          <p:cNvPr id="5" name="ZoneTexte 4"/>
          <p:cNvSpPr txBox="1"/>
          <p:nvPr/>
        </p:nvSpPr>
        <p:spPr>
          <a:xfrm>
            <a:off x="4270336" y="5486400"/>
            <a:ext cx="7075078" cy="338554"/>
          </a:xfrm>
          <a:prstGeom prst="rect">
            <a:avLst/>
          </a:prstGeom>
          <a:noFill/>
        </p:spPr>
        <p:txBody>
          <a:bodyPr wrap="none" rtlCol="0">
            <a:spAutoFit/>
          </a:bodyPr>
          <a:lstStyle/>
          <a:p>
            <a:r>
              <a:rPr lang="fr-FR" sz="1600" dirty="0" smtClean="0"/>
              <a:t>Source : </a:t>
            </a:r>
            <a:r>
              <a:rPr lang="fr-FR" sz="1600" i="1" dirty="0" smtClean="0"/>
              <a:t>INSEE, comptes nationaux, dépenses et recettes publiques 1960-2023</a:t>
            </a:r>
            <a:r>
              <a:rPr lang="fr-FR" sz="1600" dirty="0" smtClean="0"/>
              <a:t>, 2024</a:t>
            </a:r>
          </a:p>
        </p:txBody>
      </p:sp>
    </p:spTree>
    <p:extLst>
      <p:ext uri="{BB962C8B-B14F-4D97-AF65-F5344CB8AC3E}">
        <p14:creationId xmlns:p14="http://schemas.microsoft.com/office/powerpoint/2010/main" val="2578236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smtClean="0">
                <a:solidFill>
                  <a:srgbClr val="D25814"/>
                </a:solidFill>
              </a:rPr>
              <a:t>B</a:t>
            </a:r>
            <a:r>
              <a:rPr lang="fr-FR" sz="3200" u="sng" dirty="0" smtClean="0">
                <a:solidFill>
                  <a:srgbClr val="D25814"/>
                </a:solidFill>
                <a:hlinkClick r:id="rId3"/>
              </a:rPr>
              <a:t>-</a:t>
            </a:r>
            <a:r>
              <a:rPr lang="fr-FR" sz="3200" dirty="0">
                <a:solidFill>
                  <a:srgbClr val="D25814"/>
                </a:solidFill>
                <a:hlinkClick r:id="rId3"/>
              </a:rPr>
              <a:t>	</a:t>
            </a:r>
            <a:r>
              <a:rPr lang="fr-FR" sz="3200" u="sng" dirty="0">
                <a:solidFill>
                  <a:srgbClr val="D25814"/>
                </a:solidFill>
              </a:rPr>
              <a:t>Les </a:t>
            </a:r>
            <a:r>
              <a:rPr lang="fr-FR" sz="3200" u="sng" dirty="0" smtClean="0">
                <a:solidFill>
                  <a:srgbClr val="D25814"/>
                </a:solidFill>
              </a:rPr>
              <a:t>administrations publiques</a:t>
            </a:r>
            <a:br>
              <a:rPr lang="fr-FR" sz="3200" u="sng" dirty="0" smtClean="0">
                <a:solidFill>
                  <a:srgbClr val="D25814"/>
                </a:solidFill>
              </a:rPr>
            </a:br>
            <a:r>
              <a:rPr lang="fr-FR" sz="3200" u="sng" dirty="0" smtClean="0">
                <a:solidFill>
                  <a:srgbClr val="D25814"/>
                </a:solidFill>
              </a:rPr>
              <a:t>2- Les fonctions des administrations publiques</a:t>
            </a:r>
            <a:endParaRPr lang="fr-FR" dirty="0">
              <a:solidFill>
                <a:srgbClr val="D25814"/>
              </a:solidFill>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3967" y="734595"/>
            <a:ext cx="2476500" cy="3335020"/>
          </a:xfrm>
          <a:prstGeom prst="rect">
            <a:avLst/>
          </a:prstGeom>
        </p:spPr>
      </p:pic>
      <p:sp>
        <p:nvSpPr>
          <p:cNvPr id="6" name="ZoneTexte 5"/>
          <p:cNvSpPr txBox="1"/>
          <p:nvPr/>
        </p:nvSpPr>
        <p:spPr>
          <a:xfrm>
            <a:off x="3963445" y="4069615"/>
            <a:ext cx="2467022" cy="307777"/>
          </a:xfrm>
          <a:prstGeom prst="rect">
            <a:avLst/>
          </a:prstGeom>
          <a:noFill/>
        </p:spPr>
        <p:txBody>
          <a:bodyPr wrap="none" rtlCol="0">
            <a:spAutoFit/>
          </a:bodyPr>
          <a:lstStyle/>
          <a:p>
            <a:r>
              <a:rPr lang="fr-FR" sz="1400" dirty="0" smtClean="0"/>
              <a:t>Richard </a:t>
            </a:r>
            <a:r>
              <a:rPr lang="fr-FR" sz="1400" dirty="0" err="1" smtClean="0"/>
              <a:t>Musgrave</a:t>
            </a:r>
            <a:r>
              <a:rPr lang="fr-FR" sz="1400" dirty="0" smtClean="0"/>
              <a:t>, (1910-2007)</a:t>
            </a:r>
            <a:endParaRPr lang="fr-FR" sz="1400" dirty="0"/>
          </a:p>
        </p:txBody>
      </p:sp>
      <p:sp>
        <p:nvSpPr>
          <p:cNvPr id="7" name="ZoneTexte 6"/>
          <p:cNvSpPr txBox="1"/>
          <p:nvPr/>
        </p:nvSpPr>
        <p:spPr>
          <a:xfrm>
            <a:off x="6863190" y="1263983"/>
            <a:ext cx="5007967" cy="3785652"/>
          </a:xfrm>
          <a:prstGeom prst="rect">
            <a:avLst/>
          </a:prstGeom>
          <a:noFill/>
        </p:spPr>
        <p:txBody>
          <a:bodyPr wrap="square" rtlCol="0">
            <a:spAutoFit/>
          </a:bodyPr>
          <a:lstStyle/>
          <a:p>
            <a:pPr algn="just"/>
            <a:r>
              <a:rPr lang="fr-FR" sz="2400" dirty="0" smtClean="0"/>
              <a:t>Un livre important à retenir qui peut servir dans beaucoup de sujets : </a:t>
            </a:r>
            <a:r>
              <a:rPr lang="fr-FR" sz="2400" b="1" dirty="0" smtClean="0"/>
              <a:t>Richard </a:t>
            </a:r>
            <a:r>
              <a:rPr lang="fr-FR" sz="2400" b="1" dirty="0" err="1" smtClean="0"/>
              <a:t>Musgrave</a:t>
            </a:r>
            <a:r>
              <a:rPr lang="fr-FR" sz="2400" b="1" dirty="0" smtClean="0"/>
              <a:t>, </a:t>
            </a:r>
            <a:r>
              <a:rPr lang="fr-FR" sz="2400" b="1" i="1" dirty="0" smtClean="0"/>
              <a:t>the Theory of Public Finance</a:t>
            </a:r>
            <a:r>
              <a:rPr lang="fr-FR" sz="2400" b="1" dirty="0" smtClean="0"/>
              <a:t>,1959.</a:t>
            </a:r>
          </a:p>
          <a:p>
            <a:pPr algn="just"/>
            <a:r>
              <a:rPr lang="fr-FR" sz="2400" dirty="0" smtClean="0"/>
              <a:t>Il théorise les trois fonctions économiques de l’Etat :</a:t>
            </a:r>
          </a:p>
          <a:p>
            <a:pPr marL="342900" indent="-342900" algn="just">
              <a:buFont typeface="Wingdings" panose="05000000000000000000" pitchFamily="2" charset="2"/>
              <a:buChar char="§"/>
            </a:pPr>
            <a:r>
              <a:rPr lang="fr-FR" sz="2400" dirty="0" smtClean="0"/>
              <a:t>Fonction d’allocation des ressources</a:t>
            </a:r>
          </a:p>
          <a:p>
            <a:pPr marL="342900" indent="-342900" algn="just">
              <a:buFont typeface="Wingdings" panose="05000000000000000000" pitchFamily="2" charset="2"/>
              <a:buChar char="§"/>
            </a:pPr>
            <a:r>
              <a:rPr lang="fr-FR" sz="2400" dirty="0" smtClean="0"/>
              <a:t>Fonction de redistribution</a:t>
            </a:r>
          </a:p>
          <a:p>
            <a:pPr marL="342900" indent="-342900" algn="just">
              <a:buFont typeface="Wingdings" panose="05000000000000000000" pitchFamily="2" charset="2"/>
              <a:buChar char="§"/>
            </a:pPr>
            <a:r>
              <a:rPr lang="fr-FR" sz="2400" dirty="0" smtClean="0"/>
              <a:t>Fonction de régulation</a:t>
            </a:r>
            <a:endParaRPr lang="fr-FR" sz="2400" dirty="0"/>
          </a:p>
        </p:txBody>
      </p:sp>
    </p:spTree>
    <p:extLst>
      <p:ext uri="{BB962C8B-B14F-4D97-AF65-F5344CB8AC3E}">
        <p14:creationId xmlns:p14="http://schemas.microsoft.com/office/powerpoint/2010/main" val="2900788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a:solidFill>
                  <a:srgbClr val="D25814"/>
                </a:solidFill>
              </a:rPr>
              <a:t>C</a:t>
            </a:r>
            <a:r>
              <a:rPr lang="fr-FR" sz="3200" u="sng" dirty="0" smtClean="0">
                <a:solidFill>
                  <a:srgbClr val="D25814"/>
                </a:solidFill>
                <a:hlinkClick r:id="rId3"/>
              </a:rPr>
              <a:t>-</a:t>
            </a:r>
            <a:r>
              <a:rPr lang="fr-FR" sz="3200" dirty="0">
                <a:solidFill>
                  <a:srgbClr val="D25814"/>
                </a:solidFill>
                <a:hlinkClick r:id="rId3"/>
              </a:rPr>
              <a:t>	</a:t>
            </a:r>
            <a:r>
              <a:rPr lang="fr-FR" sz="3200" u="sng" dirty="0">
                <a:solidFill>
                  <a:srgbClr val="D25814"/>
                </a:solidFill>
              </a:rPr>
              <a:t>Les </a:t>
            </a:r>
            <a:r>
              <a:rPr lang="fr-FR" sz="3200" u="sng" dirty="0" smtClean="0">
                <a:solidFill>
                  <a:srgbClr val="D25814"/>
                </a:solidFill>
              </a:rPr>
              <a:t>sociétés non financières (SNF)</a:t>
            </a:r>
            <a:br>
              <a:rPr lang="fr-FR" sz="3200" u="sng" dirty="0" smtClean="0">
                <a:solidFill>
                  <a:srgbClr val="D25814"/>
                </a:solidFill>
              </a:rPr>
            </a:br>
            <a:r>
              <a:rPr lang="fr-FR" sz="3200" u="sng" dirty="0" smtClean="0">
                <a:solidFill>
                  <a:srgbClr val="D25814"/>
                </a:solidFill>
              </a:rPr>
              <a:t>1- Définir les SNF</a:t>
            </a:r>
            <a:endParaRPr lang="fr-FR" dirty="0">
              <a:solidFill>
                <a:srgbClr val="D25814"/>
              </a:solidFill>
            </a:endParaRPr>
          </a:p>
        </p:txBody>
      </p:sp>
      <p:pic>
        <p:nvPicPr>
          <p:cNvPr id="5" name="Image 4"/>
          <p:cNvPicPr>
            <a:picLocks noChangeAspect="1"/>
          </p:cNvPicPr>
          <p:nvPr/>
        </p:nvPicPr>
        <p:blipFill>
          <a:blip r:embed="rId4"/>
          <a:stretch>
            <a:fillRect/>
          </a:stretch>
        </p:blipFill>
        <p:spPr>
          <a:xfrm>
            <a:off x="4348662" y="471678"/>
            <a:ext cx="6638925" cy="5905500"/>
          </a:xfrm>
          <a:prstGeom prst="rect">
            <a:avLst/>
          </a:prstGeom>
        </p:spPr>
      </p:pic>
    </p:spTree>
    <p:extLst>
      <p:ext uri="{BB962C8B-B14F-4D97-AF65-F5344CB8AC3E}">
        <p14:creationId xmlns:p14="http://schemas.microsoft.com/office/powerpoint/2010/main" val="39935229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a:solidFill>
                  <a:srgbClr val="D25814"/>
                </a:solidFill>
              </a:rPr>
              <a:t>C</a:t>
            </a:r>
            <a:r>
              <a:rPr lang="fr-FR" sz="3200" u="sng" dirty="0" smtClean="0">
                <a:solidFill>
                  <a:srgbClr val="D25814"/>
                </a:solidFill>
                <a:hlinkClick r:id="rId3"/>
              </a:rPr>
              <a:t>-</a:t>
            </a:r>
            <a:r>
              <a:rPr lang="fr-FR" sz="3200" dirty="0">
                <a:solidFill>
                  <a:srgbClr val="D25814"/>
                </a:solidFill>
                <a:hlinkClick r:id="rId3"/>
              </a:rPr>
              <a:t>	</a:t>
            </a:r>
            <a:r>
              <a:rPr lang="fr-FR" sz="3200" u="sng" dirty="0">
                <a:solidFill>
                  <a:srgbClr val="D25814"/>
                </a:solidFill>
              </a:rPr>
              <a:t>Les </a:t>
            </a:r>
            <a:r>
              <a:rPr lang="fr-FR" sz="3200" u="sng" dirty="0" smtClean="0">
                <a:solidFill>
                  <a:srgbClr val="D25814"/>
                </a:solidFill>
              </a:rPr>
              <a:t>sociétés non financières (SNF)</a:t>
            </a:r>
            <a:br>
              <a:rPr lang="fr-FR" sz="3200" u="sng" dirty="0" smtClean="0">
                <a:solidFill>
                  <a:srgbClr val="D25814"/>
                </a:solidFill>
              </a:rPr>
            </a:br>
            <a:r>
              <a:rPr lang="fr-FR" sz="3200" u="sng" dirty="0" smtClean="0">
                <a:solidFill>
                  <a:srgbClr val="D25814"/>
                </a:solidFill>
              </a:rPr>
              <a:t>1- Définir les SNF</a:t>
            </a:r>
            <a:endParaRPr lang="fr-FR" dirty="0">
              <a:solidFill>
                <a:srgbClr val="D25814"/>
              </a:solidFill>
            </a:endParaRPr>
          </a:p>
        </p:txBody>
      </p:sp>
      <p:pic>
        <p:nvPicPr>
          <p:cNvPr id="4" name="image2.jpeg"/>
          <p:cNvPicPr/>
          <p:nvPr/>
        </p:nvPicPr>
        <p:blipFill>
          <a:blip r:embed="rId4" cstate="print"/>
          <a:stretch>
            <a:fillRect/>
          </a:stretch>
        </p:blipFill>
        <p:spPr>
          <a:xfrm>
            <a:off x="4421739" y="793146"/>
            <a:ext cx="6695440" cy="5262563"/>
          </a:xfrm>
          <a:prstGeom prst="rect">
            <a:avLst/>
          </a:prstGeom>
        </p:spPr>
      </p:pic>
    </p:spTree>
    <p:extLst>
      <p:ext uri="{BB962C8B-B14F-4D97-AF65-F5344CB8AC3E}">
        <p14:creationId xmlns:p14="http://schemas.microsoft.com/office/powerpoint/2010/main" val="2652892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a:solidFill>
                  <a:srgbClr val="D25814"/>
                </a:solidFill>
              </a:rPr>
              <a:t>C</a:t>
            </a:r>
            <a:r>
              <a:rPr lang="fr-FR" sz="3200" u="sng" dirty="0" smtClean="0">
                <a:solidFill>
                  <a:srgbClr val="D25814"/>
                </a:solidFill>
                <a:hlinkClick r:id="rId3"/>
              </a:rPr>
              <a:t>-</a:t>
            </a:r>
            <a:r>
              <a:rPr lang="fr-FR" sz="3200" dirty="0">
                <a:solidFill>
                  <a:srgbClr val="D25814"/>
                </a:solidFill>
                <a:hlinkClick r:id="rId3"/>
              </a:rPr>
              <a:t>	</a:t>
            </a:r>
            <a:r>
              <a:rPr lang="fr-FR" sz="3200" u="sng" dirty="0">
                <a:solidFill>
                  <a:srgbClr val="D25814"/>
                </a:solidFill>
              </a:rPr>
              <a:t>Les </a:t>
            </a:r>
            <a:r>
              <a:rPr lang="fr-FR" sz="3200" u="sng" dirty="0" smtClean="0">
                <a:solidFill>
                  <a:srgbClr val="D25814"/>
                </a:solidFill>
              </a:rPr>
              <a:t>sociétés non financières (SNF)</a:t>
            </a:r>
            <a:br>
              <a:rPr lang="fr-FR" sz="3200" u="sng" dirty="0" smtClean="0">
                <a:solidFill>
                  <a:srgbClr val="D25814"/>
                </a:solidFill>
              </a:rPr>
            </a:br>
            <a:r>
              <a:rPr lang="fr-FR" sz="3200" u="sng" dirty="0" smtClean="0">
                <a:solidFill>
                  <a:srgbClr val="D25814"/>
                </a:solidFill>
              </a:rPr>
              <a:t>1- Définir les SNF</a:t>
            </a:r>
            <a:endParaRPr lang="fr-FR" dirty="0">
              <a:solidFill>
                <a:srgbClr val="D25814"/>
              </a:solidFill>
            </a:endParaRPr>
          </a:p>
        </p:txBody>
      </p:sp>
      <p:pic>
        <p:nvPicPr>
          <p:cNvPr id="6" name="Image 5"/>
          <p:cNvPicPr/>
          <p:nvPr/>
        </p:nvPicPr>
        <p:blipFill>
          <a:blip r:embed="rId4"/>
          <a:stretch>
            <a:fillRect/>
          </a:stretch>
        </p:blipFill>
        <p:spPr>
          <a:xfrm>
            <a:off x="3680861" y="805353"/>
            <a:ext cx="7692992" cy="5238149"/>
          </a:xfrm>
          <a:prstGeom prst="rect">
            <a:avLst/>
          </a:prstGeom>
        </p:spPr>
      </p:pic>
    </p:spTree>
    <p:extLst>
      <p:ext uri="{BB962C8B-B14F-4D97-AF65-F5344CB8AC3E}">
        <p14:creationId xmlns:p14="http://schemas.microsoft.com/office/powerpoint/2010/main" val="3046091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a:solidFill>
                  <a:srgbClr val="D25814"/>
                </a:solidFill>
              </a:rPr>
              <a:t>C</a:t>
            </a:r>
            <a:r>
              <a:rPr lang="fr-FR" sz="3200" u="sng" dirty="0" smtClean="0">
                <a:solidFill>
                  <a:srgbClr val="D25814"/>
                </a:solidFill>
                <a:hlinkClick r:id="rId3"/>
              </a:rPr>
              <a:t>-</a:t>
            </a:r>
            <a:r>
              <a:rPr lang="fr-FR" sz="3200" dirty="0">
                <a:solidFill>
                  <a:srgbClr val="D25814"/>
                </a:solidFill>
                <a:hlinkClick r:id="rId3"/>
              </a:rPr>
              <a:t>	</a:t>
            </a:r>
            <a:r>
              <a:rPr lang="fr-FR" sz="3200" u="sng" dirty="0">
                <a:solidFill>
                  <a:srgbClr val="D25814"/>
                </a:solidFill>
              </a:rPr>
              <a:t>Les </a:t>
            </a:r>
            <a:r>
              <a:rPr lang="fr-FR" sz="3200" u="sng" dirty="0" smtClean="0">
                <a:solidFill>
                  <a:srgbClr val="D25814"/>
                </a:solidFill>
              </a:rPr>
              <a:t>sociétés non financières (SNF)</a:t>
            </a:r>
            <a:br>
              <a:rPr lang="fr-FR" sz="3200" u="sng" dirty="0" smtClean="0">
                <a:solidFill>
                  <a:srgbClr val="D25814"/>
                </a:solidFill>
              </a:rPr>
            </a:br>
            <a:r>
              <a:rPr lang="fr-FR" sz="3200" u="sng" dirty="0" smtClean="0">
                <a:solidFill>
                  <a:srgbClr val="D25814"/>
                </a:solidFill>
              </a:rPr>
              <a:t>2- Les fonctions de l’entreprise</a:t>
            </a:r>
            <a:endParaRPr lang="fr-FR" dirty="0">
              <a:solidFill>
                <a:srgbClr val="D25814"/>
              </a:solidFill>
            </a:endParaRPr>
          </a:p>
        </p:txBody>
      </p:sp>
      <p:sp>
        <p:nvSpPr>
          <p:cNvPr id="4" name="ZoneTexte 3"/>
          <p:cNvSpPr txBox="1"/>
          <p:nvPr/>
        </p:nvSpPr>
        <p:spPr>
          <a:xfrm>
            <a:off x="4430366" y="304800"/>
            <a:ext cx="6618607" cy="369332"/>
          </a:xfrm>
          <a:prstGeom prst="rect">
            <a:avLst/>
          </a:prstGeom>
          <a:noFill/>
        </p:spPr>
        <p:txBody>
          <a:bodyPr wrap="none" rtlCol="0">
            <a:spAutoFit/>
          </a:bodyPr>
          <a:lstStyle/>
          <a:p>
            <a:r>
              <a:rPr lang="fr-FR" dirty="0" smtClean="0"/>
              <a:t>Comptabilité d’entreprise (d’un point de vue comptabilité nationale)</a:t>
            </a:r>
            <a:endParaRPr lang="fr-FR" dirty="0"/>
          </a:p>
        </p:txBody>
      </p:sp>
      <p:sp>
        <p:nvSpPr>
          <p:cNvPr id="10" name="ZoneTexte 9"/>
          <p:cNvSpPr txBox="1"/>
          <p:nvPr/>
        </p:nvSpPr>
        <p:spPr>
          <a:xfrm>
            <a:off x="4327331" y="5698609"/>
            <a:ext cx="6721642" cy="646331"/>
          </a:xfrm>
          <a:prstGeom prst="rect">
            <a:avLst/>
          </a:prstGeom>
          <a:noFill/>
        </p:spPr>
        <p:txBody>
          <a:bodyPr wrap="square" rtlCol="0">
            <a:spAutoFit/>
          </a:bodyPr>
          <a:lstStyle/>
          <a:p>
            <a:r>
              <a:rPr lang="fr-FR" dirty="0" smtClean="0"/>
              <a:t>ATTENTION : LE TABLEAU N’EST PAS A L’ECHELLE ET NE REPRESENTE PAS LE POIDS DE CHAQUE COMPOSANTE</a:t>
            </a:r>
            <a:endParaRPr lang="fr-FR" dirty="0"/>
          </a:p>
        </p:txBody>
      </p:sp>
      <p:pic>
        <p:nvPicPr>
          <p:cNvPr id="11" name="Image 10"/>
          <p:cNvPicPr>
            <a:picLocks noChangeAspect="1"/>
          </p:cNvPicPr>
          <p:nvPr/>
        </p:nvPicPr>
        <p:blipFill>
          <a:blip r:embed="rId4"/>
          <a:stretch>
            <a:fillRect/>
          </a:stretch>
        </p:blipFill>
        <p:spPr>
          <a:xfrm>
            <a:off x="3536333" y="777200"/>
            <a:ext cx="8064263" cy="4818341"/>
          </a:xfrm>
          <a:prstGeom prst="rect">
            <a:avLst/>
          </a:prstGeom>
        </p:spPr>
      </p:pic>
    </p:spTree>
    <p:extLst>
      <p:ext uri="{BB962C8B-B14F-4D97-AF65-F5344CB8AC3E}">
        <p14:creationId xmlns:p14="http://schemas.microsoft.com/office/powerpoint/2010/main" val="3002362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a:solidFill>
                  <a:srgbClr val="D25814"/>
                </a:solidFill>
              </a:rPr>
              <a:t>C</a:t>
            </a:r>
            <a:r>
              <a:rPr lang="fr-FR" sz="3200" u="sng" dirty="0" smtClean="0">
                <a:solidFill>
                  <a:srgbClr val="D25814"/>
                </a:solidFill>
                <a:hlinkClick r:id="rId3"/>
              </a:rPr>
              <a:t>-</a:t>
            </a:r>
            <a:r>
              <a:rPr lang="fr-FR" sz="3200" dirty="0">
                <a:solidFill>
                  <a:srgbClr val="D25814"/>
                </a:solidFill>
                <a:hlinkClick r:id="rId3"/>
              </a:rPr>
              <a:t>	</a:t>
            </a:r>
            <a:r>
              <a:rPr lang="fr-FR" sz="3200" u="sng" dirty="0">
                <a:solidFill>
                  <a:srgbClr val="D25814"/>
                </a:solidFill>
              </a:rPr>
              <a:t>Les </a:t>
            </a:r>
            <a:r>
              <a:rPr lang="fr-FR" sz="3200" u="sng" dirty="0" smtClean="0">
                <a:solidFill>
                  <a:srgbClr val="D25814"/>
                </a:solidFill>
              </a:rPr>
              <a:t>sociétés non financières (SNF)</a:t>
            </a:r>
            <a:br>
              <a:rPr lang="fr-FR" sz="3200" u="sng" dirty="0" smtClean="0">
                <a:solidFill>
                  <a:srgbClr val="D25814"/>
                </a:solidFill>
              </a:rPr>
            </a:br>
            <a:r>
              <a:rPr lang="fr-FR" sz="3200" u="sng" dirty="0" smtClean="0">
                <a:solidFill>
                  <a:srgbClr val="D25814"/>
                </a:solidFill>
              </a:rPr>
              <a:t>2- Les fonctions de l’entreprise</a:t>
            </a:r>
            <a:endParaRPr lang="fr-FR" dirty="0">
              <a:solidFill>
                <a:srgbClr val="D25814"/>
              </a:solidFill>
            </a:endParaRPr>
          </a:p>
        </p:txBody>
      </p:sp>
      <p:sp>
        <p:nvSpPr>
          <p:cNvPr id="4" name="ZoneTexte 3"/>
          <p:cNvSpPr txBox="1"/>
          <p:nvPr/>
        </p:nvSpPr>
        <p:spPr>
          <a:xfrm>
            <a:off x="4430366" y="304800"/>
            <a:ext cx="6618607" cy="369332"/>
          </a:xfrm>
          <a:prstGeom prst="rect">
            <a:avLst/>
          </a:prstGeom>
          <a:noFill/>
        </p:spPr>
        <p:txBody>
          <a:bodyPr wrap="none" rtlCol="0">
            <a:spAutoFit/>
          </a:bodyPr>
          <a:lstStyle/>
          <a:p>
            <a:r>
              <a:rPr lang="fr-FR" dirty="0" smtClean="0"/>
              <a:t>Comptabilité d’entreprise (d’un point de vue comptabilité nationale)</a:t>
            </a:r>
            <a:endParaRPr lang="fr-FR" dirty="0"/>
          </a:p>
        </p:txBody>
      </p:sp>
      <p:sp>
        <p:nvSpPr>
          <p:cNvPr id="5" name="ZoneTexte 4"/>
          <p:cNvSpPr txBox="1"/>
          <p:nvPr/>
        </p:nvSpPr>
        <p:spPr>
          <a:xfrm>
            <a:off x="4378848" y="6032266"/>
            <a:ext cx="6721642" cy="646331"/>
          </a:xfrm>
          <a:prstGeom prst="rect">
            <a:avLst/>
          </a:prstGeom>
          <a:noFill/>
        </p:spPr>
        <p:txBody>
          <a:bodyPr wrap="square" rtlCol="0">
            <a:spAutoFit/>
          </a:bodyPr>
          <a:lstStyle/>
          <a:p>
            <a:r>
              <a:rPr lang="fr-FR" dirty="0" smtClean="0"/>
              <a:t>ATTENTION : LE TABLEAU N’EST PAS A L’ECHELLE ET NE REPRESENTE PAS LE POIDS DE CHAQUE COMPOSANTE</a:t>
            </a:r>
            <a:endParaRPr lang="fr-FR" dirty="0"/>
          </a:p>
        </p:txBody>
      </p:sp>
      <p:pic>
        <p:nvPicPr>
          <p:cNvPr id="6" name="Image 5"/>
          <p:cNvPicPr>
            <a:picLocks noChangeAspect="1"/>
          </p:cNvPicPr>
          <p:nvPr/>
        </p:nvPicPr>
        <p:blipFill>
          <a:blip r:embed="rId4"/>
          <a:stretch>
            <a:fillRect/>
          </a:stretch>
        </p:blipFill>
        <p:spPr>
          <a:xfrm>
            <a:off x="3913873" y="984849"/>
            <a:ext cx="7651592" cy="4736700"/>
          </a:xfrm>
          <a:prstGeom prst="rect">
            <a:avLst/>
          </a:prstGeom>
        </p:spPr>
      </p:pic>
      <p:pic>
        <p:nvPicPr>
          <p:cNvPr id="3" name="Image 2"/>
          <p:cNvPicPr>
            <a:picLocks noChangeAspect="1"/>
          </p:cNvPicPr>
          <p:nvPr/>
        </p:nvPicPr>
        <p:blipFill>
          <a:blip r:embed="rId5"/>
          <a:stretch>
            <a:fillRect/>
          </a:stretch>
        </p:blipFill>
        <p:spPr>
          <a:xfrm>
            <a:off x="8667071" y="3254726"/>
            <a:ext cx="1259806" cy="455710"/>
          </a:xfrm>
          <a:prstGeom prst="rect">
            <a:avLst/>
          </a:prstGeom>
        </p:spPr>
      </p:pic>
      <p:pic>
        <p:nvPicPr>
          <p:cNvPr id="7" name="Image 6"/>
          <p:cNvPicPr>
            <a:picLocks noChangeAspect="1"/>
          </p:cNvPicPr>
          <p:nvPr/>
        </p:nvPicPr>
        <p:blipFill>
          <a:blip r:embed="rId6"/>
          <a:stretch>
            <a:fillRect/>
          </a:stretch>
        </p:blipFill>
        <p:spPr>
          <a:xfrm>
            <a:off x="7202466" y="3254726"/>
            <a:ext cx="1455542" cy="1200318"/>
          </a:xfrm>
          <a:prstGeom prst="rect">
            <a:avLst/>
          </a:prstGeom>
        </p:spPr>
      </p:pic>
    </p:spTree>
    <p:extLst>
      <p:ext uri="{BB962C8B-B14F-4D97-AF65-F5344CB8AC3E}">
        <p14:creationId xmlns:p14="http://schemas.microsoft.com/office/powerpoint/2010/main" val="3305566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chemeClr val="bg1"/>
                </a:solidFill>
              </a:rPr>
              <a:t>PLAN</a:t>
            </a:r>
            <a:endParaRPr lang="fr-FR" dirty="0">
              <a:solidFill>
                <a:schemeClr val="bg1"/>
              </a:solidFill>
            </a:endParaRPr>
          </a:p>
        </p:txBody>
      </p:sp>
      <p:sp>
        <p:nvSpPr>
          <p:cNvPr id="3" name="Espace réservé du contenu 2"/>
          <p:cNvSpPr>
            <a:spLocks noGrp="1"/>
          </p:cNvSpPr>
          <p:nvPr>
            <p:ph idx="1"/>
          </p:nvPr>
        </p:nvSpPr>
        <p:spPr>
          <a:xfrm>
            <a:off x="3869268" y="221674"/>
            <a:ext cx="7671568" cy="6082144"/>
          </a:xfrm>
        </p:spPr>
        <p:txBody>
          <a:bodyPr numCol="2">
            <a:normAutofit fontScale="70000" lnSpcReduction="20000"/>
          </a:bodyPr>
          <a:lstStyle/>
          <a:p>
            <a:pPr marL="0" indent="0">
              <a:buNone/>
            </a:pPr>
            <a:r>
              <a:rPr lang="fr-FR" sz="2600" b="1" u="sng" dirty="0" smtClean="0">
                <a:solidFill>
                  <a:srgbClr val="D25814"/>
                </a:solidFill>
                <a:hlinkClick r:id="rId2"/>
              </a:rPr>
              <a:t>Introduction</a:t>
            </a:r>
            <a:r>
              <a:rPr lang="fr-FR" sz="2600" b="1" u="sng" dirty="0" smtClean="0">
                <a:solidFill>
                  <a:srgbClr val="D25814"/>
                </a:solidFill>
              </a:rPr>
              <a:t> : comptabilité nationale, de quoi parlons nous ?</a:t>
            </a:r>
            <a:endParaRPr lang="fr-FR" sz="2600" b="1" dirty="0">
              <a:solidFill>
                <a:srgbClr val="D25814"/>
              </a:solidFill>
            </a:endParaRPr>
          </a:p>
          <a:p>
            <a:pPr marL="0" indent="0">
              <a:buNone/>
            </a:pPr>
            <a:r>
              <a:rPr lang="fr-FR" sz="2600" b="1" u="sng" dirty="0" smtClean="0">
                <a:solidFill>
                  <a:srgbClr val="D25814"/>
                </a:solidFill>
              </a:rPr>
              <a:t>I-</a:t>
            </a:r>
            <a:r>
              <a:rPr lang="fr-FR" sz="2600" b="1" dirty="0" smtClean="0">
                <a:solidFill>
                  <a:srgbClr val="D25814"/>
                </a:solidFill>
              </a:rPr>
              <a:t> </a:t>
            </a:r>
            <a:r>
              <a:rPr lang="fr-FR" sz="2600" b="1" u="sng" dirty="0" smtClean="0">
                <a:solidFill>
                  <a:srgbClr val="D25814"/>
                </a:solidFill>
              </a:rPr>
              <a:t>Les agent économiques en comptabilité nationale</a:t>
            </a:r>
            <a:endParaRPr lang="fr-FR" sz="2600" b="1" dirty="0">
              <a:solidFill>
                <a:srgbClr val="D25814"/>
              </a:solidFill>
            </a:endParaRPr>
          </a:p>
          <a:p>
            <a:pPr lvl="1"/>
            <a:r>
              <a:rPr lang="fr-FR" sz="2200" u="sng" dirty="0">
                <a:solidFill>
                  <a:srgbClr val="D25814"/>
                </a:solidFill>
                <a:hlinkClick r:id="rId3"/>
              </a:rPr>
              <a:t>A-</a:t>
            </a:r>
            <a:r>
              <a:rPr lang="fr-FR" sz="2200" dirty="0">
                <a:solidFill>
                  <a:srgbClr val="D25814"/>
                </a:solidFill>
                <a:hlinkClick r:id="rId3"/>
              </a:rPr>
              <a:t>	</a:t>
            </a:r>
            <a:r>
              <a:rPr lang="fr-FR" sz="2200" u="sng" dirty="0" smtClean="0">
                <a:solidFill>
                  <a:srgbClr val="D25814"/>
                </a:solidFill>
              </a:rPr>
              <a:t>Les ménages</a:t>
            </a:r>
            <a:endParaRPr lang="fr-FR" sz="2200" dirty="0">
              <a:solidFill>
                <a:srgbClr val="D25814"/>
              </a:solidFill>
            </a:endParaRPr>
          </a:p>
          <a:p>
            <a:pPr lvl="1"/>
            <a:r>
              <a:rPr lang="fr-FR" sz="2200" u="sng" dirty="0">
                <a:solidFill>
                  <a:srgbClr val="D25814"/>
                </a:solidFill>
                <a:hlinkClick r:id="rId4"/>
              </a:rPr>
              <a:t>B-</a:t>
            </a:r>
            <a:r>
              <a:rPr lang="fr-FR" sz="2200" dirty="0">
                <a:solidFill>
                  <a:srgbClr val="D25814"/>
                </a:solidFill>
                <a:hlinkClick r:id="rId4"/>
              </a:rPr>
              <a:t>	</a:t>
            </a:r>
            <a:r>
              <a:rPr lang="fr-FR" sz="2200" u="sng" dirty="0" smtClean="0">
                <a:solidFill>
                  <a:srgbClr val="D25814"/>
                </a:solidFill>
              </a:rPr>
              <a:t>Les administrations publiques</a:t>
            </a:r>
            <a:endParaRPr lang="fr-FR" sz="2200" dirty="0">
              <a:solidFill>
                <a:srgbClr val="D25814"/>
              </a:solidFill>
            </a:endParaRPr>
          </a:p>
          <a:p>
            <a:pPr lvl="1"/>
            <a:r>
              <a:rPr lang="fr-FR" sz="2200" u="sng" dirty="0">
                <a:solidFill>
                  <a:srgbClr val="D25814"/>
                </a:solidFill>
                <a:hlinkClick r:id="rId5"/>
              </a:rPr>
              <a:t>C-</a:t>
            </a:r>
            <a:r>
              <a:rPr lang="fr-FR" sz="2200" dirty="0">
                <a:solidFill>
                  <a:srgbClr val="D25814"/>
                </a:solidFill>
                <a:hlinkClick r:id="rId5"/>
              </a:rPr>
              <a:t>	</a:t>
            </a:r>
            <a:r>
              <a:rPr lang="fr-FR" sz="2200" u="sng" dirty="0" smtClean="0">
                <a:solidFill>
                  <a:srgbClr val="D25814"/>
                </a:solidFill>
              </a:rPr>
              <a:t>Les sociétés non financières</a:t>
            </a:r>
          </a:p>
          <a:p>
            <a:pPr lvl="1"/>
            <a:r>
              <a:rPr lang="fr-FR" sz="2200" u="sng" dirty="0" smtClean="0">
                <a:solidFill>
                  <a:srgbClr val="D25814"/>
                </a:solidFill>
              </a:rPr>
              <a:t>D- Les sociétés financières</a:t>
            </a:r>
          </a:p>
          <a:p>
            <a:pPr lvl="1"/>
            <a:r>
              <a:rPr lang="fr-FR" sz="2200" u="sng" dirty="0" smtClean="0">
                <a:solidFill>
                  <a:srgbClr val="D25814"/>
                </a:solidFill>
              </a:rPr>
              <a:t>E-	Les institutions sans but lucratif au service des ménages</a:t>
            </a:r>
          </a:p>
          <a:p>
            <a:pPr lvl="1"/>
            <a:r>
              <a:rPr lang="fr-FR" sz="2200" u="sng" dirty="0" smtClean="0">
                <a:solidFill>
                  <a:srgbClr val="D25814"/>
                </a:solidFill>
              </a:rPr>
              <a:t>F-	Le reste du monde</a:t>
            </a:r>
          </a:p>
          <a:p>
            <a:pPr lvl="1"/>
            <a:endParaRPr lang="fr-FR" sz="2200" u="sng" dirty="0" smtClean="0">
              <a:solidFill>
                <a:srgbClr val="D25814"/>
              </a:solidFill>
            </a:endParaRPr>
          </a:p>
          <a:p>
            <a:pPr marL="0" indent="0">
              <a:buNone/>
            </a:pPr>
            <a:r>
              <a:rPr lang="fr-FR" sz="2600" b="1" u="sng" dirty="0" smtClean="0">
                <a:solidFill>
                  <a:srgbClr val="D25814"/>
                </a:solidFill>
              </a:rPr>
              <a:t>II-</a:t>
            </a:r>
            <a:r>
              <a:rPr lang="fr-FR" sz="2600" b="1" dirty="0" smtClean="0">
                <a:solidFill>
                  <a:srgbClr val="D25814"/>
                </a:solidFill>
              </a:rPr>
              <a:t> </a:t>
            </a:r>
            <a:r>
              <a:rPr lang="fr-FR" sz="2600" b="1" u="sng" dirty="0" smtClean="0">
                <a:solidFill>
                  <a:srgbClr val="D25814"/>
                </a:solidFill>
              </a:rPr>
              <a:t>Les opérations économiques entre secteurs institutionnels</a:t>
            </a:r>
            <a:endParaRPr lang="fr-FR" sz="2600" b="1" dirty="0" smtClean="0">
              <a:solidFill>
                <a:srgbClr val="D25814"/>
              </a:solidFill>
            </a:endParaRPr>
          </a:p>
          <a:p>
            <a:pPr marL="502920" lvl="1" indent="0">
              <a:buNone/>
            </a:pPr>
            <a:r>
              <a:rPr lang="fr-FR" sz="2200" u="sng" dirty="0" smtClean="0">
                <a:solidFill>
                  <a:srgbClr val="D25814"/>
                </a:solidFill>
                <a:hlinkClick r:id="rId3"/>
              </a:rPr>
              <a:t>A-</a:t>
            </a:r>
            <a:r>
              <a:rPr lang="fr-FR" sz="2200" dirty="0" smtClean="0">
                <a:solidFill>
                  <a:srgbClr val="D25814"/>
                </a:solidFill>
                <a:hlinkClick r:id="rId3"/>
              </a:rPr>
              <a:t>	</a:t>
            </a:r>
            <a:r>
              <a:rPr lang="fr-FR" sz="2200" u="sng" dirty="0" smtClean="0">
                <a:solidFill>
                  <a:srgbClr val="D25814"/>
                </a:solidFill>
              </a:rPr>
              <a:t>Les ressources</a:t>
            </a:r>
          </a:p>
          <a:p>
            <a:pPr marL="960120" lvl="2" indent="0">
              <a:buNone/>
            </a:pPr>
            <a:r>
              <a:rPr lang="fr-FR" sz="1900" u="sng" dirty="0" smtClean="0">
                <a:solidFill>
                  <a:srgbClr val="D25814"/>
                </a:solidFill>
              </a:rPr>
              <a:t>1- La production nationale</a:t>
            </a:r>
          </a:p>
          <a:p>
            <a:pPr marL="960120" lvl="2" indent="0">
              <a:buNone/>
            </a:pPr>
            <a:r>
              <a:rPr lang="fr-FR" sz="1900" u="sng" dirty="0" smtClean="0">
                <a:solidFill>
                  <a:srgbClr val="D25814"/>
                </a:solidFill>
              </a:rPr>
              <a:t>2- Les importations</a:t>
            </a:r>
            <a:endParaRPr lang="fr-FR" sz="1900" dirty="0">
              <a:solidFill>
                <a:srgbClr val="D25814"/>
              </a:solidFill>
            </a:endParaRPr>
          </a:p>
          <a:p>
            <a:pPr marL="502920" lvl="1" indent="0">
              <a:buNone/>
            </a:pPr>
            <a:r>
              <a:rPr lang="fr-FR" sz="2200" u="sng" dirty="0">
                <a:solidFill>
                  <a:srgbClr val="D25814"/>
                </a:solidFill>
                <a:hlinkClick r:id="rId4"/>
              </a:rPr>
              <a:t>B-</a:t>
            </a:r>
            <a:r>
              <a:rPr lang="fr-FR" sz="2200" dirty="0">
                <a:solidFill>
                  <a:srgbClr val="D25814"/>
                </a:solidFill>
                <a:hlinkClick r:id="rId4"/>
              </a:rPr>
              <a:t>	</a:t>
            </a:r>
            <a:r>
              <a:rPr lang="fr-FR" sz="2200" u="sng" dirty="0">
                <a:solidFill>
                  <a:srgbClr val="D25814"/>
                </a:solidFill>
              </a:rPr>
              <a:t>Les </a:t>
            </a:r>
            <a:r>
              <a:rPr lang="fr-FR" sz="2200" u="sng" dirty="0" smtClean="0">
                <a:solidFill>
                  <a:srgbClr val="D25814"/>
                </a:solidFill>
              </a:rPr>
              <a:t>emplois</a:t>
            </a:r>
          </a:p>
          <a:p>
            <a:pPr marL="960120" lvl="2" indent="0">
              <a:buNone/>
            </a:pPr>
            <a:r>
              <a:rPr lang="fr-FR" sz="1900" u="sng" dirty="0" smtClean="0">
                <a:solidFill>
                  <a:srgbClr val="D25814"/>
                </a:solidFill>
              </a:rPr>
              <a:t>1- La consommation</a:t>
            </a:r>
          </a:p>
          <a:p>
            <a:pPr marL="960120" lvl="2" indent="0">
              <a:buNone/>
            </a:pPr>
            <a:r>
              <a:rPr lang="fr-FR" sz="1900" u="sng" dirty="0" smtClean="0">
                <a:solidFill>
                  <a:srgbClr val="D25814"/>
                </a:solidFill>
              </a:rPr>
              <a:t>2- L’investissement</a:t>
            </a:r>
          </a:p>
          <a:p>
            <a:pPr marL="960120" lvl="2" indent="0">
              <a:buNone/>
            </a:pPr>
            <a:r>
              <a:rPr lang="fr-FR" sz="1900" u="sng" dirty="0" smtClean="0">
                <a:solidFill>
                  <a:srgbClr val="D25814"/>
                </a:solidFill>
              </a:rPr>
              <a:t>3- les stocks</a:t>
            </a:r>
          </a:p>
          <a:p>
            <a:pPr marL="960120" lvl="2" indent="0">
              <a:buNone/>
            </a:pPr>
            <a:r>
              <a:rPr lang="fr-FR" sz="1900" u="sng" dirty="0">
                <a:solidFill>
                  <a:srgbClr val="D25814"/>
                </a:solidFill>
              </a:rPr>
              <a:t>4</a:t>
            </a:r>
            <a:r>
              <a:rPr lang="fr-FR" sz="1900" u="sng" dirty="0" smtClean="0">
                <a:solidFill>
                  <a:srgbClr val="D25814"/>
                </a:solidFill>
              </a:rPr>
              <a:t>- Les exportations</a:t>
            </a:r>
          </a:p>
          <a:p>
            <a:pPr marL="502920" lvl="1" indent="0">
              <a:buNone/>
            </a:pPr>
            <a:r>
              <a:rPr lang="fr-FR" sz="2200" u="sng" dirty="0" smtClean="0">
                <a:solidFill>
                  <a:srgbClr val="D25814"/>
                </a:solidFill>
              </a:rPr>
              <a:t>C- L’équilibre emploi-ressource</a:t>
            </a:r>
          </a:p>
          <a:p>
            <a:pPr marL="502920" lvl="1" indent="0">
              <a:buNone/>
            </a:pPr>
            <a:endParaRPr lang="fr-FR" sz="2200" b="1" u="sng" dirty="0">
              <a:solidFill>
                <a:srgbClr val="D25814"/>
              </a:solidFill>
              <a:hlinkClick r:id="rId6"/>
            </a:endParaRPr>
          </a:p>
          <a:p>
            <a:pPr marL="502920" lvl="1" indent="0">
              <a:buNone/>
            </a:pPr>
            <a:endParaRPr lang="fr-FR" sz="2600" b="1" u="sng" dirty="0">
              <a:solidFill>
                <a:srgbClr val="D25814"/>
              </a:solidFill>
              <a:hlinkClick r:id="rId6"/>
            </a:endParaRPr>
          </a:p>
          <a:p>
            <a:pPr marL="0" indent="0">
              <a:buNone/>
            </a:pPr>
            <a:r>
              <a:rPr lang="fr-FR" sz="2600" b="1" u="sng" dirty="0" smtClean="0">
                <a:solidFill>
                  <a:srgbClr val="D25814"/>
                </a:solidFill>
                <a:hlinkClick r:id="rId6"/>
              </a:rPr>
              <a:t>III-</a:t>
            </a:r>
            <a:r>
              <a:rPr lang="fr-FR" sz="2600" b="1" dirty="0">
                <a:solidFill>
                  <a:srgbClr val="D25814"/>
                </a:solidFill>
                <a:hlinkClick r:id="rId6"/>
              </a:rPr>
              <a:t>	</a:t>
            </a:r>
            <a:r>
              <a:rPr lang="fr-FR" sz="2600" b="1" u="sng" dirty="0" smtClean="0">
                <a:solidFill>
                  <a:srgbClr val="D25814"/>
                </a:solidFill>
              </a:rPr>
              <a:t>La représentation en comptabilité nationale des opérations économiques des agents</a:t>
            </a:r>
            <a:endParaRPr lang="fr-FR" sz="2600" b="1" dirty="0">
              <a:solidFill>
                <a:srgbClr val="D25814"/>
              </a:solidFill>
            </a:endParaRPr>
          </a:p>
          <a:p>
            <a:pPr lvl="1"/>
            <a:r>
              <a:rPr lang="fr-FR" sz="2200" u="sng" dirty="0" smtClean="0">
                <a:solidFill>
                  <a:srgbClr val="D25814"/>
                </a:solidFill>
                <a:hlinkClick r:id="rId3"/>
              </a:rPr>
              <a:t>A-Introduction à l’analyse en terme de circuit</a:t>
            </a:r>
          </a:p>
          <a:p>
            <a:pPr lvl="1"/>
            <a:r>
              <a:rPr lang="fr-FR" sz="2200" u="sng" dirty="0" smtClean="0">
                <a:solidFill>
                  <a:srgbClr val="D25814"/>
                </a:solidFill>
                <a:hlinkClick r:id="rId3"/>
              </a:rPr>
              <a:t>B- La décomposition du </a:t>
            </a:r>
            <a:r>
              <a:rPr lang="fr-FR" sz="2200" u="sng" dirty="0" err="1" smtClean="0">
                <a:solidFill>
                  <a:srgbClr val="D25814"/>
                </a:solidFill>
                <a:hlinkClick r:id="rId3"/>
              </a:rPr>
              <a:t>calcil</a:t>
            </a:r>
            <a:r>
              <a:rPr lang="fr-FR" sz="2200" u="sng" dirty="0" smtClean="0">
                <a:solidFill>
                  <a:srgbClr val="D25814"/>
                </a:solidFill>
                <a:hlinkClick r:id="rId3"/>
              </a:rPr>
              <a:t> du PIB : une manière d’aborder la vision </a:t>
            </a:r>
            <a:r>
              <a:rPr lang="fr-FR" sz="2200" u="sng" dirty="0" err="1" smtClean="0">
                <a:solidFill>
                  <a:srgbClr val="D25814"/>
                </a:solidFill>
                <a:hlinkClick r:id="rId3"/>
              </a:rPr>
              <a:t>circuitiste</a:t>
            </a:r>
            <a:endParaRPr lang="fr-FR" sz="2200" u="sng" dirty="0" smtClean="0">
              <a:solidFill>
                <a:srgbClr val="D25814"/>
              </a:solidFill>
              <a:hlinkClick r:id="rId3"/>
            </a:endParaRPr>
          </a:p>
          <a:p>
            <a:pPr lvl="1"/>
            <a:r>
              <a:rPr lang="fr-FR" sz="2200" u="sng" dirty="0">
                <a:solidFill>
                  <a:srgbClr val="D25814"/>
                </a:solidFill>
                <a:hlinkClick r:id="rId3"/>
              </a:rPr>
              <a:t>C</a:t>
            </a:r>
            <a:r>
              <a:rPr lang="fr-FR" sz="2200" u="sng" dirty="0" smtClean="0">
                <a:solidFill>
                  <a:srgbClr val="D25814"/>
                </a:solidFill>
                <a:hlinkClick r:id="rId3"/>
              </a:rPr>
              <a:t>-</a:t>
            </a:r>
            <a:r>
              <a:rPr lang="fr-FR" sz="2200" dirty="0">
                <a:solidFill>
                  <a:srgbClr val="D25814"/>
                </a:solidFill>
                <a:hlinkClick r:id="rId3"/>
              </a:rPr>
              <a:t>	</a:t>
            </a:r>
            <a:r>
              <a:rPr lang="fr-FR" sz="2200" u="sng" dirty="0" smtClean="0">
                <a:solidFill>
                  <a:srgbClr val="D25814"/>
                </a:solidFill>
              </a:rPr>
              <a:t>La représentation des activités économiques pour chaque secteur institutionnel via le tableau économique d’ensemble (TEE)</a:t>
            </a:r>
            <a:endParaRPr lang="fr-FR" sz="2200" dirty="0">
              <a:solidFill>
                <a:srgbClr val="D25814"/>
              </a:solidFill>
            </a:endParaRPr>
          </a:p>
          <a:p>
            <a:pPr lvl="1"/>
            <a:r>
              <a:rPr lang="fr-FR" sz="2200" u="sng" dirty="0" smtClean="0">
                <a:solidFill>
                  <a:srgbClr val="D25814"/>
                </a:solidFill>
                <a:hlinkClick r:id="rId4"/>
              </a:rPr>
              <a:t>D-</a:t>
            </a:r>
            <a:r>
              <a:rPr lang="fr-FR" sz="2200" dirty="0">
                <a:solidFill>
                  <a:srgbClr val="D25814"/>
                </a:solidFill>
                <a:hlinkClick r:id="rId4"/>
              </a:rPr>
              <a:t>	</a:t>
            </a:r>
            <a:r>
              <a:rPr lang="fr-FR" sz="2200" u="sng" dirty="0" smtClean="0">
                <a:solidFill>
                  <a:srgbClr val="D25814"/>
                </a:solidFill>
              </a:rPr>
              <a:t>La représentation des activités économiques entre les différents secteurs institutionnels via le tableau entrée-sortie (TES)</a:t>
            </a:r>
          </a:p>
          <a:p>
            <a:r>
              <a:rPr lang="fr-FR" sz="2600" b="1" u="sng" dirty="0" smtClean="0">
                <a:solidFill>
                  <a:srgbClr val="D25814"/>
                </a:solidFill>
                <a:hlinkClick r:id="rId6"/>
              </a:rPr>
              <a:t>IV-</a:t>
            </a:r>
            <a:r>
              <a:rPr lang="fr-FR" sz="2600" b="1" dirty="0">
                <a:solidFill>
                  <a:srgbClr val="D25814"/>
                </a:solidFill>
                <a:hlinkClick r:id="rId6"/>
              </a:rPr>
              <a:t>	</a:t>
            </a:r>
            <a:r>
              <a:rPr lang="fr-FR" sz="2600" b="1" u="sng" dirty="0" smtClean="0">
                <a:solidFill>
                  <a:srgbClr val="D25814"/>
                </a:solidFill>
              </a:rPr>
              <a:t>L’analyse dynamique des secteurs institutionnels : comment expliquer leur comportement</a:t>
            </a:r>
            <a:endParaRPr lang="fr-FR" sz="2600" b="1" dirty="0">
              <a:solidFill>
                <a:srgbClr val="D25814"/>
              </a:solidFill>
            </a:endParaRPr>
          </a:p>
          <a:p>
            <a:pPr lvl="1"/>
            <a:r>
              <a:rPr lang="fr-FR" sz="2200" u="sng" dirty="0">
                <a:solidFill>
                  <a:srgbClr val="D25814"/>
                </a:solidFill>
                <a:hlinkClick r:id="rId3"/>
              </a:rPr>
              <a:t>A-</a:t>
            </a:r>
            <a:r>
              <a:rPr lang="fr-FR" sz="2200" dirty="0">
                <a:solidFill>
                  <a:srgbClr val="D25814"/>
                </a:solidFill>
                <a:hlinkClick r:id="rId3"/>
              </a:rPr>
              <a:t>	</a:t>
            </a:r>
            <a:r>
              <a:rPr lang="fr-FR" sz="2200" u="sng" dirty="0" smtClean="0">
                <a:solidFill>
                  <a:srgbClr val="D25814"/>
                </a:solidFill>
              </a:rPr>
              <a:t>Expliquer la consommation et l’épargne des ménages</a:t>
            </a:r>
            <a:endParaRPr lang="fr-FR" sz="2200" dirty="0">
              <a:solidFill>
                <a:srgbClr val="D25814"/>
              </a:solidFill>
            </a:endParaRPr>
          </a:p>
          <a:p>
            <a:pPr lvl="1"/>
            <a:r>
              <a:rPr lang="fr-FR" sz="2200" u="sng" dirty="0">
                <a:solidFill>
                  <a:srgbClr val="D25814"/>
                </a:solidFill>
                <a:hlinkClick r:id="rId4"/>
              </a:rPr>
              <a:t>B-</a:t>
            </a:r>
            <a:r>
              <a:rPr lang="fr-FR" sz="2200" dirty="0">
                <a:solidFill>
                  <a:srgbClr val="D25814"/>
                </a:solidFill>
                <a:hlinkClick r:id="rId4"/>
              </a:rPr>
              <a:t>	</a:t>
            </a:r>
            <a:r>
              <a:rPr lang="fr-FR" sz="2200" u="sng" dirty="0" smtClean="0">
                <a:solidFill>
                  <a:srgbClr val="D25814"/>
                </a:solidFill>
              </a:rPr>
              <a:t>Expliquer l’investissement des entreprises</a:t>
            </a:r>
          </a:p>
          <a:p>
            <a:pPr lvl="1"/>
            <a:r>
              <a:rPr lang="fr-FR" sz="2200" u="sng" dirty="0" smtClean="0">
                <a:solidFill>
                  <a:srgbClr val="D25814"/>
                </a:solidFill>
                <a:hlinkClick r:id="rId4"/>
              </a:rPr>
              <a:t>C-</a:t>
            </a:r>
            <a:r>
              <a:rPr lang="fr-FR" sz="2200" dirty="0">
                <a:solidFill>
                  <a:srgbClr val="D25814"/>
                </a:solidFill>
                <a:hlinkClick r:id="rId4"/>
              </a:rPr>
              <a:t>	</a:t>
            </a:r>
            <a:r>
              <a:rPr lang="fr-FR" sz="2200" u="sng" dirty="0">
                <a:solidFill>
                  <a:srgbClr val="D25814"/>
                </a:solidFill>
              </a:rPr>
              <a:t>Expliquer </a:t>
            </a:r>
            <a:r>
              <a:rPr lang="fr-FR" sz="2200" u="sng" dirty="0" smtClean="0">
                <a:solidFill>
                  <a:srgbClr val="D25814"/>
                </a:solidFill>
              </a:rPr>
              <a:t>l’intervention de l’Etat</a:t>
            </a:r>
            <a:endParaRPr lang="fr-FR" sz="2200" u="sng" dirty="0">
              <a:solidFill>
                <a:srgbClr val="D25814"/>
              </a:solidFill>
            </a:endParaRPr>
          </a:p>
          <a:p>
            <a:pPr lvl="1"/>
            <a:r>
              <a:rPr lang="fr-FR" sz="2200" u="sng" dirty="0" smtClean="0">
                <a:solidFill>
                  <a:srgbClr val="D25814"/>
                </a:solidFill>
                <a:hlinkClick r:id="rId4"/>
              </a:rPr>
              <a:t>D-</a:t>
            </a:r>
            <a:r>
              <a:rPr lang="fr-FR" sz="2200" dirty="0">
                <a:solidFill>
                  <a:srgbClr val="D25814"/>
                </a:solidFill>
                <a:hlinkClick r:id="rId4"/>
              </a:rPr>
              <a:t>	</a:t>
            </a:r>
            <a:r>
              <a:rPr lang="fr-FR" sz="2200" u="sng" dirty="0">
                <a:solidFill>
                  <a:srgbClr val="D25814"/>
                </a:solidFill>
              </a:rPr>
              <a:t>Expliquer </a:t>
            </a:r>
            <a:r>
              <a:rPr lang="fr-FR" sz="2200" u="sng" dirty="0" smtClean="0">
                <a:solidFill>
                  <a:srgbClr val="D25814"/>
                </a:solidFill>
              </a:rPr>
              <a:t>les variations des importations et exportations</a:t>
            </a:r>
            <a:endParaRPr lang="fr-FR" dirty="0">
              <a:solidFill>
                <a:srgbClr val="DA7840"/>
              </a:solidFill>
            </a:endParaRPr>
          </a:p>
        </p:txBody>
      </p:sp>
    </p:spTree>
    <p:extLst>
      <p:ext uri="{BB962C8B-B14F-4D97-AF65-F5344CB8AC3E}">
        <p14:creationId xmlns:p14="http://schemas.microsoft.com/office/powerpoint/2010/main" val="1844524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4430366" y="304800"/>
            <a:ext cx="6618607" cy="369332"/>
          </a:xfrm>
          <a:prstGeom prst="rect">
            <a:avLst/>
          </a:prstGeom>
          <a:noFill/>
        </p:spPr>
        <p:txBody>
          <a:bodyPr wrap="none" rtlCol="0">
            <a:spAutoFit/>
          </a:bodyPr>
          <a:lstStyle/>
          <a:p>
            <a:r>
              <a:rPr lang="fr-FR" dirty="0" smtClean="0"/>
              <a:t>Comptabilité d’entreprise (d’un point de vue comptabilité nationale)</a:t>
            </a:r>
            <a:endParaRPr lang="fr-FR" dirty="0"/>
          </a:p>
        </p:txBody>
      </p:sp>
      <p:sp>
        <p:nvSpPr>
          <p:cNvPr id="5" name="ZoneTexte 4"/>
          <p:cNvSpPr txBox="1"/>
          <p:nvPr/>
        </p:nvSpPr>
        <p:spPr>
          <a:xfrm>
            <a:off x="4378848" y="6032266"/>
            <a:ext cx="6721642" cy="646331"/>
          </a:xfrm>
          <a:prstGeom prst="rect">
            <a:avLst/>
          </a:prstGeom>
          <a:noFill/>
        </p:spPr>
        <p:txBody>
          <a:bodyPr wrap="square" rtlCol="0">
            <a:spAutoFit/>
          </a:bodyPr>
          <a:lstStyle/>
          <a:p>
            <a:r>
              <a:rPr lang="fr-FR" dirty="0" smtClean="0"/>
              <a:t>ATTENTION : LE TABLEAU N’EST PAS A L’ECHELLE ET NE REPRESENTE PAS LE POIDS DE CHAQUE COMPOSANTE</a:t>
            </a:r>
            <a:endParaRPr lang="fr-FR" dirty="0"/>
          </a:p>
        </p:txBody>
      </p:sp>
      <p:pic>
        <p:nvPicPr>
          <p:cNvPr id="6" name="Image 5"/>
          <p:cNvPicPr>
            <a:picLocks noChangeAspect="1"/>
          </p:cNvPicPr>
          <p:nvPr/>
        </p:nvPicPr>
        <p:blipFill>
          <a:blip r:embed="rId3"/>
          <a:stretch>
            <a:fillRect/>
          </a:stretch>
        </p:blipFill>
        <p:spPr>
          <a:xfrm>
            <a:off x="3913873" y="984849"/>
            <a:ext cx="7651592" cy="4736700"/>
          </a:xfrm>
          <a:prstGeom prst="rect">
            <a:avLst/>
          </a:prstGeom>
        </p:spPr>
      </p:pic>
      <p:pic>
        <p:nvPicPr>
          <p:cNvPr id="3" name="Image 2"/>
          <p:cNvPicPr>
            <a:picLocks noChangeAspect="1"/>
          </p:cNvPicPr>
          <p:nvPr/>
        </p:nvPicPr>
        <p:blipFill>
          <a:blip r:embed="rId4"/>
          <a:stretch>
            <a:fillRect/>
          </a:stretch>
        </p:blipFill>
        <p:spPr>
          <a:xfrm>
            <a:off x="8667071" y="3254726"/>
            <a:ext cx="1259806" cy="455710"/>
          </a:xfrm>
          <a:prstGeom prst="rect">
            <a:avLst/>
          </a:prstGeom>
        </p:spPr>
      </p:pic>
      <p:pic>
        <p:nvPicPr>
          <p:cNvPr id="7" name="Image 6"/>
          <p:cNvPicPr>
            <a:picLocks noChangeAspect="1"/>
          </p:cNvPicPr>
          <p:nvPr/>
        </p:nvPicPr>
        <p:blipFill>
          <a:blip r:embed="rId5"/>
          <a:stretch>
            <a:fillRect/>
          </a:stretch>
        </p:blipFill>
        <p:spPr>
          <a:xfrm>
            <a:off x="7202466" y="3254726"/>
            <a:ext cx="1455542" cy="1200318"/>
          </a:xfrm>
          <a:prstGeom prst="rect">
            <a:avLst/>
          </a:prstGeom>
        </p:spPr>
      </p:pic>
      <p:sp>
        <p:nvSpPr>
          <p:cNvPr id="9" name="ZoneTexte 8"/>
          <p:cNvSpPr txBox="1"/>
          <p:nvPr/>
        </p:nvSpPr>
        <p:spPr>
          <a:xfrm>
            <a:off x="68312" y="892359"/>
            <a:ext cx="3375532" cy="5632311"/>
          </a:xfrm>
          <a:prstGeom prst="rect">
            <a:avLst/>
          </a:prstGeom>
          <a:noFill/>
        </p:spPr>
        <p:txBody>
          <a:bodyPr wrap="square" rtlCol="0">
            <a:spAutoFit/>
          </a:bodyPr>
          <a:lstStyle/>
          <a:p>
            <a:r>
              <a:rPr lang="fr-FR" b="1" dirty="0" smtClean="0"/>
              <a:t>Cas d’hypothèse : Une entreprise de fabrication de laine :</a:t>
            </a:r>
          </a:p>
          <a:p>
            <a:endParaRPr lang="fr-FR" b="1" dirty="0"/>
          </a:p>
          <a:p>
            <a:pPr marL="285750" indent="-285750">
              <a:buFont typeface="Arial" panose="020B0604020202020204" pitchFamily="34" charset="0"/>
              <a:buChar char="•"/>
            </a:pPr>
            <a:r>
              <a:rPr lang="fr-FR" b="1" dirty="0"/>
              <a:t>Vente de 1000 bonnets à 10€ l’unité. </a:t>
            </a:r>
          </a:p>
          <a:p>
            <a:pPr marL="285750" indent="-285750">
              <a:buFont typeface="Arial" panose="020B0604020202020204" pitchFamily="34" charset="0"/>
              <a:buChar char="•"/>
            </a:pPr>
            <a:r>
              <a:rPr lang="fr-FR" b="1" dirty="0"/>
              <a:t>Cout des matières premières : laines, électricité, fils… : 2000€</a:t>
            </a:r>
          </a:p>
          <a:p>
            <a:pPr marL="285750" indent="-285750">
              <a:buFont typeface="Arial" panose="020B0604020202020204" pitchFamily="34" charset="0"/>
              <a:buChar char="•"/>
            </a:pPr>
            <a:r>
              <a:rPr lang="fr-FR" b="1" dirty="0"/>
              <a:t>Deux salariés au SMIC : 1400€ + 400 euros de cotisations</a:t>
            </a:r>
          </a:p>
          <a:p>
            <a:pPr marL="285750" indent="-285750">
              <a:buFont typeface="Arial" panose="020B0604020202020204" pitchFamily="34" charset="0"/>
              <a:buChar char="•"/>
            </a:pPr>
            <a:r>
              <a:rPr lang="fr-FR" b="1" dirty="0"/>
              <a:t>Un crédit à la banque avec remboursement de 200€ par mois pour l’achat du capital.</a:t>
            </a:r>
          </a:p>
          <a:p>
            <a:pPr marL="285750" indent="-285750">
              <a:buFont typeface="Arial" panose="020B0604020202020204" pitchFamily="34" charset="0"/>
              <a:buChar char="•"/>
            </a:pPr>
            <a:r>
              <a:rPr lang="fr-FR" b="1" dirty="0"/>
              <a:t>Dividende assuré : 40% du bénéfice.</a:t>
            </a:r>
          </a:p>
          <a:p>
            <a:pPr marL="285750" indent="-285750">
              <a:buFont typeface="Arial" panose="020B0604020202020204" pitchFamily="34" charset="0"/>
              <a:buChar char="•"/>
            </a:pPr>
            <a:r>
              <a:rPr lang="fr-FR" b="1" dirty="0"/>
              <a:t>Un projet de nouvelle machine à couture de 400€</a:t>
            </a:r>
            <a:endParaRPr lang="fr-FR" b="1" dirty="0" smtClean="0"/>
          </a:p>
          <a:p>
            <a:endParaRPr lang="fr-FR" dirty="0"/>
          </a:p>
          <a:p>
            <a:endParaRPr lang="fr-FR" dirty="0"/>
          </a:p>
        </p:txBody>
      </p:sp>
      <p:cxnSp>
        <p:nvCxnSpPr>
          <p:cNvPr id="11" name="Connecteur droit 10"/>
          <p:cNvCxnSpPr/>
          <p:nvPr/>
        </p:nvCxnSpPr>
        <p:spPr>
          <a:xfrm flipH="1">
            <a:off x="7202466" y="3254726"/>
            <a:ext cx="145554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8989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a:solidFill>
                  <a:srgbClr val="D25814"/>
                </a:solidFill>
              </a:rPr>
              <a:t>D</a:t>
            </a:r>
            <a:r>
              <a:rPr lang="fr-FR" sz="3200" u="sng" dirty="0" smtClean="0">
                <a:solidFill>
                  <a:srgbClr val="D25814"/>
                </a:solidFill>
                <a:hlinkClick r:id="rId3"/>
              </a:rPr>
              <a:t>-</a:t>
            </a:r>
            <a:r>
              <a:rPr lang="fr-FR" sz="3200" dirty="0">
                <a:solidFill>
                  <a:srgbClr val="D25814"/>
                </a:solidFill>
                <a:hlinkClick r:id="rId3"/>
              </a:rPr>
              <a:t>	</a:t>
            </a:r>
            <a:r>
              <a:rPr lang="fr-FR" sz="3200" u="sng" dirty="0">
                <a:solidFill>
                  <a:srgbClr val="D25814"/>
                </a:solidFill>
              </a:rPr>
              <a:t>Les </a:t>
            </a:r>
            <a:r>
              <a:rPr lang="fr-FR" sz="3200" u="sng" dirty="0" smtClean="0">
                <a:solidFill>
                  <a:srgbClr val="D25814"/>
                </a:solidFill>
              </a:rPr>
              <a:t>sociétés financières</a:t>
            </a:r>
            <a:br>
              <a:rPr lang="fr-FR" sz="3200" u="sng" dirty="0" smtClean="0">
                <a:solidFill>
                  <a:srgbClr val="D25814"/>
                </a:solidFill>
              </a:rPr>
            </a:br>
            <a:r>
              <a:rPr lang="fr-FR" sz="3200" u="sng" dirty="0" smtClean="0">
                <a:solidFill>
                  <a:srgbClr val="D25814"/>
                </a:solidFill>
              </a:rPr>
              <a:t>1- Définir les sociétés financières</a:t>
            </a:r>
            <a:endParaRPr lang="fr-FR" dirty="0">
              <a:solidFill>
                <a:srgbClr val="D25814"/>
              </a:solidFill>
            </a:endParaRPr>
          </a:p>
        </p:txBody>
      </p:sp>
      <p:graphicFrame>
        <p:nvGraphicFramePr>
          <p:cNvPr id="6" name="Diagramme 5"/>
          <p:cNvGraphicFramePr/>
          <p:nvPr>
            <p:extLst>
              <p:ext uri="{D42A27DB-BD31-4B8C-83A1-F6EECF244321}">
                <p14:modId xmlns:p14="http://schemas.microsoft.com/office/powerpoint/2010/main" val="2934278263"/>
              </p:ext>
            </p:extLst>
          </p:nvPr>
        </p:nvGraphicFramePr>
        <p:xfrm>
          <a:off x="3200401" y="128338"/>
          <a:ext cx="8627978" cy="6005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94832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a:solidFill>
                  <a:srgbClr val="D25814"/>
                </a:solidFill>
              </a:rPr>
              <a:t>D</a:t>
            </a:r>
            <a:r>
              <a:rPr lang="fr-FR" sz="3200" u="sng" dirty="0" smtClean="0">
                <a:solidFill>
                  <a:srgbClr val="D25814"/>
                </a:solidFill>
                <a:hlinkClick r:id="rId3"/>
              </a:rPr>
              <a:t>-</a:t>
            </a:r>
            <a:r>
              <a:rPr lang="fr-FR" sz="3200" dirty="0">
                <a:solidFill>
                  <a:srgbClr val="D25814"/>
                </a:solidFill>
                <a:hlinkClick r:id="rId3"/>
              </a:rPr>
              <a:t>	</a:t>
            </a:r>
            <a:r>
              <a:rPr lang="fr-FR" sz="3200" u="sng" dirty="0">
                <a:solidFill>
                  <a:srgbClr val="D25814"/>
                </a:solidFill>
              </a:rPr>
              <a:t>Les </a:t>
            </a:r>
            <a:r>
              <a:rPr lang="fr-FR" sz="3200" u="sng" dirty="0" smtClean="0">
                <a:solidFill>
                  <a:srgbClr val="D25814"/>
                </a:solidFill>
              </a:rPr>
              <a:t>sociétés financières</a:t>
            </a:r>
            <a:br>
              <a:rPr lang="fr-FR" sz="3200" u="sng" dirty="0" smtClean="0">
                <a:solidFill>
                  <a:srgbClr val="D25814"/>
                </a:solidFill>
              </a:rPr>
            </a:br>
            <a:r>
              <a:rPr lang="fr-FR" sz="3200" u="sng" dirty="0" smtClean="0">
                <a:solidFill>
                  <a:srgbClr val="D25814"/>
                </a:solidFill>
              </a:rPr>
              <a:t>2- A quoi servent les sociétés financières ?</a:t>
            </a:r>
            <a:endParaRPr lang="fr-FR" dirty="0">
              <a:solidFill>
                <a:srgbClr val="D25814"/>
              </a:solidFill>
            </a:endParaRPr>
          </a:p>
        </p:txBody>
      </p:sp>
      <p:pic>
        <p:nvPicPr>
          <p:cNvPr id="3" name="Image 2"/>
          <p:cNvPicPr>
            <a:picLocks noChangeAspect="1"/>
          </p:cNvPicPr>
          <p:nvPr/>
        </p:nvPicPr>
        <p:blipFill>
          <a:blip r:embed="rId4"/>
          <a:stretch>
            <a:fillRect/>
          </a:stretch>
        </p:blipFill>
        <p:spPr>
          <a:xfrm>
            <a:off x="4900362" y="1553070"/>
            <a:ext cx="5086350" cy="4171950"/>
          </a:xfrm>
          <a:prstGeom prst="rect">
            <a:avLst/>
          </a:prstGeom>
        </p:spPr>
      </p:pic>
    </p:spTree>
    <p:extLst>
      <p:ext uri="{BB962C8B-B14F-4D97-AF65-F5344CB8AC3E}">
        <p14:creationId xmlns:p14="http://schemas.microsoft.com/office/powerpoint/2010/main" val="2665391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a:solidFill>
                  <a:srgbClr val="D25814"/>
                </a:solidFill>
              </a:rPr>
              <a:t>D</a:t>
            </a:r>
            <a:r>
              <a:rPr lang="fr-FR" sz="3200" u="sng" dirty="0" smtClean="0">
                <a:solidFill>
                  <a:srgbClr val="D25814"/>
                </a:solidFill>
                <a:hlinkClick r:id="rId3"/>
              </a:rPr>
              <a:t>-</a:t>
            </a:r>
            <a:r>
              <a:rPr lang="fr-FR" sz="3200" dirty="0">
                <a:solidFill>
                  <a:srgbClr val="D25814"/>
                </a:solidFill>
                <a:hlinkClick r:id="rId3"/>
              </a:rPr>
              <a:t>	</a:t>
            </a:r>
            <a:r>
              <a:rPr lang="fr-FR" sz="3200" u="sng" dirty="0">
                <a:solidFill>
                  <a:srgbClr val="D25814"/>
                </a:solidFill>
              </a:rPr>
              <a:t>Les </a:t>
            </a:r>
            <a:r>
              <a:rPr lang="fr-FR" sz="3200" u="sng" dirty="0" smtClean="0">
                <a:solidFill>
                  <a:srgbClr val="D25814"/>
                </a:solidFill>
              </a:rPr>
              <a:t>sociétés financières</a:t>
            </a:r>
            <a:br>
              <a:rPr lang="fr-FR" sz="3200" u="sng" dirty="0" smtClean="0">
                <a:solidFill>
                  <a:srgbClr val="D25814"/>
                </a:solidFill>
              </a:rPr>
            </a:br>
            <a:r>
              <a:rPr lang="fr-FR" sz="3200" u="sng" dirty="0" smtClean="0">
                <a:solidFill>
                  <a:srgbClr val="D25814"/>
                </a:solidFill>
              </a:rPr>
              <a:t>2- A quoi servent les sociétés financières ?</a:t>
            </a:r>
            <a:endParaRPr lang="fr-FR" dirty="0">
              <a:solidFill>
                <a:srgbClr val="D25814"/>
              </a:solidFill>
            </a:endParaRPr>
          </a:p>
        </p:txBody>
      </p:sp>
      <p:sp>
        <p:nvSpPr>
          <p:cNvPr id="4" name="ZoneTexte 3"/>
          <p:cNvSpPr txBox="1"/>
          <p:nvPr/>
        </p:nvSpPr>
        <p:spPr>
          <a:xfrm>
            <a:off x="4154906" y="1123837"/>
            <a:ext cx="7361311" cy="4401205"/>
          </a:xfrm>
          <a:prstGeom prst="rect">
            <a:avLst/>
          </a:prstGeom>
          <a:noFill/>
        </p:spPr>
        <p:txBody>
          <a:bodyPr wrap="none" rtlCol="0">
            <a:spAutoFit/>
          </a:bodyPr>
          <a:lstStyle/>
          <a:p>
            <a:r>
              <a:rPr lang="fr-FR" sz="4000" dirty="0" smtClean="0"/>
              <a:t>Les trois fonctions de la monnaie :</a:t>
            </a:r>
          </a:p>
          <a:p>
            <a:endParaRPr lang="fr-FR" sz="4000" dirty="0"/>
          </a:p>
          <a:p>
            <a:pPr marL="285750" indent="-285750">
              <a:buFont typeface="Arial" panose="020B0604020202020204" pitchFamily="34" charset="0"/>
              <a:buChar char="•"/>
            </a:pPr>
            <a:r>
              <a:rPr lang="fr-FR" sz="4000" dirty="0" smtClean="0"/>
              <a:t>Intermédiaire des échanges</a:t>
            </a:r>
          </a:p>
          <a:p>
            <a:endParaRPr lang="fr-FR" sz="4000" dirty="0" smtClean="0"/>
          </a:p>
          <a:p>
            <a:pPr marL="285750" indent="-285750">
              <a:buFont typeface="Arial" panose="020B0604020202020204" pitchFamily="34" charset="0"/>
              <a:buChar char="•"/>
            </a:pPr>
            <a:r>
              <a:rPr lang="fr-FR" sz="4000" dirty="0" smtClean="0"/>
              <a:t>Etalon de valeur</a:t>
            </a:r>
          </a:p>
          <a:p>
            <a:endParaRPr lang="fr-FR" sz="4000" dirty="0" smtClean="0"/>
          </a:p>
          <a:p>
            <a:pPr marL="285750" indent="-285750">
              <a:buFont typeface="Arial" panose="020B0604020202020204" pitchFamily="34" charset="0"/>
              <a:buChar char="•"/>
            </a:pPr>
            <a:r>
              <a:rPr lang="fr-FR" sz="4000" dirty="0" smtClean="0"/>
              <a:t>Réserve de valeur</a:t>
            </a:r>
            <a:endParaRPr lang="fr-FR" sz="4000" dirty="0"/>
          </a:p>
        </p:txBody>
      </p:sp>
    </p:spTree>
    <p:extLst>
      <p:ext uri="{BB962C8B-B14F-4D97-AF65-F5344CB8AC3E}">
        <p14:creationId xmlns:p14="http://schemas.microsoft.com/office/powerpoint/2010/main" val="193041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smtClean="0">
                <a:solidFill>
                  <a:srgbClr val="D25814"/>
                </a:solidFill>
              </a:rPr>
              <a:t>E</a:t>
            </a:r>
            <a:r>
              <a:rPr lang="fr-FR" sz="3200" u="sng" dirty="0" smtClean="0">
                <a:solidFill>
                  <a:srgbClr val="D25814"/>
                </a:solidFill>
                <a:hlinkClick r:id="rId3"/>
              </a:rPr>
              <a:t>-</a:t>
            </a:r>
            <a:r>
              <a:rPr lang="fr-FR" sz="3200" dirty="0">
                <a:solidFill>
                  <a:srgbClr val="D25814"/>
                </a:solidFill>
                <a:hlinkClick r:id="rId3"/>
              </a:rPr>
              <a:t>	</a:t>
            </a:r>
            <a:r>
              <a:rPr lang="fr-FR" sz="3200" u="sng" dirty="0" smtClean="0">
                <a:solidFill>
                  <a:srgbClr val="D25814"/>
                </a:solidFill>
              </a:rPr>
              <a:t>Les ISBLSM</a:t>
            </a:r>
            <a:endParaRPr lang="fr-FR" dirty="0">
              <a:solidFill>
                <a:srgbClr val="D25814"/>
              </a:solidFill>
            </a:endParaRP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6589" y="871268"/>
            <a:ext cx="5446741" cy="5106320"/>
          </a:xfrm>
          <a:prstGeom prst="rect">
            <a:avLst/>
          </a:prstGeom>
        </p:spPr>
      </p:pic>
    </p:spTree>
    <p:extLst>
      <p:ext uri="{BB962C8B-B14F-4D97-AF65-F5344CB8AC3E}">
        <p14:creationId xmlns:p14="http://schemas.microsoft.com/office/powerpoint/2010/main" val="3548306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smtClean="0">
                <a:solidFill>
                  <a:srgbClr val="D25814"/>
                </a:solidFill>
              </a:rPr>
              <a:t>E</a:t>
            </a:r>
            <a:r>
              <a:rPr lang="fr-FR" sz="3200" u="sng" dirty="0" smtClean="0">
                <a:solidFill>
                  <a:srgbClr val="D25814"/>
                </a:solidFill>
                <a:hlinkClick r:id="rId3"/>
              </a:rPr>
              <a:t>-</a:t>
            </a:r>
            <a:r>
              <a:rPr lang="fr-FR" sz="3200" dirty="0">
                <a:solidFill>
                  <a:srgbClr val="D25814"/>
                </a:solidFill>
                <a:hlinkClick r:id="rId3"/>
              </a:rPr>
              <a:t>	</a:t>
            </a:r>
            <a:r>
              <a:rPr lang="fr-FR" sz="3200" u="sng" dirty="0" smtClean="0">
                <a:solidFill>
                  <a:srgbClr val="D25814"/>
                </a:solidFill>
              </a:rPr>
              <a:t>Les ISBLSM</a:t>
            </a:r>
            <a:endParaRPr lang="fr-FR" dirty="0">
              <a:solidFill>
                <a:srgbClr val="D25814"/>
              </a:solidFill>
            </a:endParaRPr>
          </a:p>
        </p:txBody>
      </p:sp>
      <p:pic>
        <p:nvPicPr>
          <p:cNvPr id="4" name="Image 3"/>
          <p:cNvPicPr>
            <a:picLocks noChangeAspect="1"/>
          </p:cNvPicPr>
          <p:nvPr/>
        </p:nvPicPr>
        <p:blipFill>
          <a:blip r:embed="rId4"/>
          <a:stretch>
            <a:fillRect/>
          </a:stretch>
        </p:blipFill>
        <p:spPr>
          <a:xfrm>
            <a:off x="3443709" y="1123837"/>
            <a:ext cx="8748291" cy="4245986"/>
          </a:xfrm>
          <a:prstGeom prst="rect">
            <a:avLst/>
          </a:prstGeom>
        </p:spPr>
      </p:pic>
    </p:spTree>
    <p:extLst>
      <p:ext uri="{BB962C8B-B14F-4D97-AF65-F5344CB8AC3E}">
        <p14:creationId xmlns:p14="http://schemas.microsoft.com/office/powerpoint/2010/main" val="2478327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a:solidFill>
                  <a:srgbClr val="D25814"/>
                </a:solidFill>
              </a:rPr>
              <a:t>F</a:t>
            </a:r>
            <a:r>
              <a:rPr lang="fr-FR" sz="3200" u="sng" dirty="0" smtClean="0">
                <a:solidFill>
                  <a:srgbClr val="D25814"/>
                </a:solidFill>
                <a:hlinkClick r:id="rId3"/>
              </a:rPr>
              <a:t>-</a:t>
            </a:r>
            <a:r>
              <a:rPr lang="fr-FR" sz="3200" dirty="0">
                <a:solidFill>
                  <a:srgbClr val="D25814"/>
                </a:solidFill>
                <a:hlinkClick r:id="rId3"/>
              </a:rPr>
              <a:t>	</a:t>
            </a:r>
            <a:r>
              <a:rPr lang="fr-FR" sz="3200" u="sng" dirty="0" smtClean="0">
                <a:solidFill>
                  <a:srgbClr val="D25814"/>
                </a:solidFill>
              </a:rPr>
              <a:t>Le reste du monde</a:t>
            </a:r>
            <a:endParaRPr lang="fr-FR" dirty="0">
              <a:solidFill>
                <a:srgbClr val="D25814"/>
              </a:solidFill>
            </a:endParaRPr>
          </a:p>
        </p:txBody>
      </p:sp>
      <p:pic>
        <p:nvPicPr>
          <p:cNvPr id="4" name="Image 3"/>
          <p:cNvPicPr>
            <a:picLocks noChangeAspect="1"/>
          </p:cNvPicPr>
          <p:nvPr/>
        </p:nvPicPr>
        <p:blipFill>
          <a:blip r:embed="rId4"/>
          <a:stretch>
            <a:fillRect/>
          </a:stretch>
        </p:blipFill>
        <p:spPr>
          <a:xfrm>
            <a:off x="3514976" y="1010145"/>
            <a:ext cx="8562975" cy="4714875"/>
          </a:xfrm>
          <a:prstGeom prst="rect">
            <a:avLst/>
          </a:prstGeom>
        </p:spPr>
      </p:pic>
    </p:spTree>
    <p:extLst>
      <p:ext uri="{BB962C8B-B14F-4D97-AF65-F5344CB8AC3E}">
        <p14:creationId xmlns:p14="http://schemas.microsoft.com/office/powerpoint/2010/main" val="1799341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a:solidFill>
                  <a:srgbClr val="D25814"/>
                </a:solidFill>
              </a:rPr>
              <a:t>F</a:t>
            </a:r>
            <a:r>
              <a:rPr lang="fr-FR" sz="3200" u="sng" dirty="0" smtClean="0">
                <a:solidFill>
                  <a:srgbClr val="D25814"/>
                </a:solidFill>
                <a:hlinkClick r:id="rId3"/>
              </a:rPr>
              <a:t>-</a:t>
            </a:r>
            <a:r>
              <a:rPr lang="fr-FR" sz="3200" dirty="0">
                <a:solidFill>
                  <a:srgbClr val="D25814"/>
                </a:solidFill>
                <a:hlinkClick r:id="rId3"/>
              </a:rPr>
              <a:t>	</a:t>
            </a:r>
            <a:r>
              <a:rPr lang="fr-FR" sz="3200" u="sng" dirty="0" smtClean="0">
                <a:solidFill>
                  <a:srgbClr val="D25814"/>
                </a:solidFill>
              </a:rPr>
              <a:t>Le reste du monde</a:t>
            </a:r>
            <a:endParaRPr lang="fr-FR" dirty="0">
              <a:solidFill>
                <a:srgbClr val="D25814"/>
              </a:solidFill>
            </a:endParaRPr>
          </a:p>
        </p:txBody>
      </p:sp>
      <p:pic>
        <p:nvPicPr>
          <p:cNvPr id="4" name="Image 3"/>
          <p:cNvPicPr>
            <a:picLocks noChangeAspect="1"/>
          </p:cNvPicPr>
          <p:nvPr/>
        </p:nvPicPr>
        <p:blipFill>
          <a:blip r:embed="rId4"/>
          <a:stretch>
            <a:fillRect/>
          </a:stretch>
        </p:blipFill>
        <p:spPr>
          <a:xfrm>
            <a:off x="3478587" y="1314302"/>
            <a:ext cx="8618499" cy="4016104"/>
          </a:xfrm>
          <a:prstGeom prst="rect">
            <a:avLst/>
          </a:prstGeom>
        </p:spPr>
      </p:pic>
    </p:spTree>
    <p:extLst>
      <p:ext uri="{BB962C8B-B14F-4D97-AF65-F5344CB8AC3E}">
        <p14:creationId xmlns:p14="http://schemas.microsoft.com/office/powerpoint/2010/main" val="1336406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a:solidFill>
                  <a:srgbClr val="D25814"/>
                </a:solidFill>
              </a:rPr>
              <a:t>F</a:t>
            </a:r>
            <a:r>
              <a:rPr lang="fr-FR" sz="3200" u="sng" dirty="0" smtClean="0">
                <a:solidFill>
                  <a:srgbClr val="D25814"/>
                </a:solidFill>
                <a:hlinkClick r:id="rId3"/>
              </a:rPr>
              <a:t>-</a:t>
            </a:r>
            <a:r>
              <a:rPr lang="fr-FR" sz="3200" dirty="0">
                <a:solidFill>
                  <a:srgbClr val="D25814"/>
                </a:solidFill>
                <a:hlinkClick r:id="rId3"/>
              </a:rPr>
              <a:t>	</a:t>
            </a:r>
            <a:r>
              <a:rPr lang="fr-FR" sz="3200" u="sng" dirty="0" smtClean="0">
                <a:solidFill>
                  <a:srgbClr val="D25814"/>
                </a:solidFill>
              </a:rPr>
              <a:t>Le reste du monde</a:t>
            </a:r>
            <a:endParaRPr lang="fr-FR" dirty="0">
              <a:solidFill>
                <a:srgbClr val="D25814"/>
              </a:solidFill>
            </a:endParaRPr>
          </a:p>
        </p:txBody>
      </p:sp>
      <p:pic>
        <p:nvPicPr>
          <p:cNvPr id="5" name="Image 4"/>
          <p:cNvPicPr>
            <a:picLocks noChangeAspect="1"/>
          </p:cNvPicPr>
          <p:nvPr/>
        </p:nvPicPr>
        <p:blipFill>
          <a:blip r:embed="rId4"/>
          <a:stretch>
            <a:fillRect/>
          </a:stretch>
        </p:blipFill>
        <p:spPr>
          <a:xfrm>
            <a:off x="5272644" y="323318"/>
            <a:ext cx="4678962" cy="5925949"/>
          </a:xfrm>
          <a:prstGeom prst="rect">
            <a:avLst/>
          </a:prstGeom>
        </p:spPr>
      </p:pic>
    </p:spTree>
    <p:extLst>
      <p:ext uri="{BB962C8B-B14F-4D97-AF65-F5344CB8AC3E}">
        <p14:creationId xmlns:p14="http://schemas.microsoft.com/office/powerpoint/2010/main" val="1825885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a:solidFill>
                  <a:srgbClr val="D25814"/>
                </a:solidFill>
              </a:rPr>
              <a:t>F</a:t>
            </a:r>
            <a:r>
              <a:rPr lang="fr-FR" sz="3200" u="sng" dirty="0" smtClean="0">
                <a:solidFill>
                  <a:srgbClr val="D25814"/>
                </a:solidFill>
                <a:hlinkClick r:id="rId3"/>
              </a:rPr>
              <a:t>-</a:t>
            </a:r>
            <a:r>
              <a:rPr lang="fr-FR" sz="3200" dirty="0">
                <a:solidFill>
                  <a:srgbClr val="D25814"/>
                </a:solidFill>
                <a:hlinkClick r:id="rId3"/>
              </a:rPr>
              <a:t>	</a:t>
            </a:r>
            <a:r>
              <a:rPr lang="fr-FR" sz="3200" u="sng" dirty="0" smtClean="0">
                <a:solidFill>
                  <a:srgbClr val="D25814"/>
                </a:solidFill>
              </a:rPr>
              <a:t>Le reste du monde</a:t>
            </a:r>
            <a:endParaRPr lang="fr-FR" dirty="0">
              <a:solidFill>
                <a:srgbClr val="D25814"/>
              </a:solidFill>
            </a:endParaRPr>
          </a:p>
        </p:txBody>
      </p:sp>
      <p:pic>
        <p:nvPicPr>
          <p:cNvPr id="3" name="Image 2"/>
          <p:cNvPicPr>
            <a:picLocks noChangeAspect="1"/>
          </p:cNvPicPr>
          <p:nvPr/>
        </p:nvPicPr>
        <p:blipFill>
          <a:blip r:embed="rId4"/>
          <a:stretch>
            <a:fillRect/>
          </a:stretch>
        </p:blipFill>
        <p:spPr>
          <a:xfrm>
            <a:off x="3408218" y="571275"/>
            <a:ext cx="8285018" cy="5706306"/>
          </a:xfrm>
          <a:prstGeom prst="rect">
            <a:avLst/>
          </a:prstGeom>
        </p:spPr>
      </p:pic>
    </p:spTree>
    <p:extLst>
      <p:ext uri="{BB962C8B-B14F-4D97-AF65-F5344CB8AC3E}">
        <p14:creationId xmlns:p14="http://schemas.microsoft.com/office/powerpoint/2010/main" val="3749362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rgbClr val="D25814"/>
                </a:solidFill>
              </a:rPr>
              <a:t>Introduction : comptabilité nationale, de quoi parlons nous ?</a:t>
            </a:r>
            <a:endParaRPr lang="fr-FR" dirty="0">
              <a:solidFill>
                <a:srgbClr val="D25814"/>
              </a:solidFill>
            </a:endParaRPr>
          </a:p>
        </p:txBody>
      </p:sp>
      <p:pic>
        <p:nvPicPr>
          <p:cNvPr id="6" name="Espace réservé du conten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74279" y="788007"/>
            <a:ext cx="1958484" cy="2636421"/>
          </a:xfrm>
        </p:spPr>
      </p:pic>
      <p:sp>
        <p:nvSpPr>
          <p:cNvPr id="7" name="ZoneTexte 6"/>
          <p:cNvSpPr txBox="1"/>
          <p:nvPr/>
        </p:nvSpPr>
        <p:spPr>
          <a:xfrm>
            <a:off x="6109855" y="1123837"/>
            <a:ext cx="4731423" cy="369332"/>
          </a:xfrm>
          <a:prstGeom prst="rect">
            <a:avLst/>
          </a:prstGeom>
          <a:noFill/>
        </p:spPr>
        <p:txBody>
          <a:bodyPr wrap="none" rtlCol="0">
            <a:spAutoFit/>
          </a:bodyPr>
          <a:lstStyle/>
          <a:p>
            <a:r>
              <a:rPr lang="fr-FR" dirty="0" smtClean="0"/>
              <a:t>William Petty (1623-1687), </a:t>
            </a:r>
            <a:r>
              <a:rPr lang="fr-FR" i="1" dirty="0" err="1" smtClean="0"/>
              <a:t>Verbum</a:t>
            </a:r>
            <a:r>
              <a:rPr lang="fr-FR" i="1" dirty="0" smtClean="0"/>
              <a:t> Sapienti,1665</a:t>
            </a:r>
            <a:endParaRPr lang="fr-FR"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4591" y="3424428"/>
            <a:ext cx="2445371" cy="3258502"/>
          </a:xfrm>
          <a:prstGeom prst="rect">
            <a:avLst/>
          </a:prstGeom>
        </p:spPr>
      </p:pic>
      <p:sp>
        <p:nvSpPr>
          <p:cNvPr id="9" name="ZoneTexte 8"/>
          <p:cNvSpPr txBox="1"/>
          <p:nvPr/>
        </p:nvSpPr>
        <p:spPr>
          <a:xfrm>
            <a:off x="5278583" y="4247692"/>
            <a:ext cx="3089564" cy="1477328"/>
          </a:xfrm>
          <a:prstGeom prst="rect">
            <a:avLst/>
          </a:prstGeom>
          <a:noFill/>
        </p:spPr>
        <p:txBody>
          <a:bodyPr wrap="square" rtlCol="0">
            <a:spAutoFit/>
          </a:bodyPr>
          <a:lstStyle/>
          <a:p>
            <a:r>
              <a:rPr lang="fr-FR" dirty="0" smtClean="0"/>
              <a:t>Simon Kuznets (1901-1985). Inventeur du calcul du PIB en 1934. Père des « comptes nationaux ». Prix Nobel d’économie en 1971</a:t>
            </a:r>
            <a:endParaRPr lang="fr-FR" dirty="0"/>
          </a:p>
        </p:txBody>
      </p:sp>
    </p:spTree>
    <p:extLst>
      <p:ext uri="{BB962C8B-B14F-4D97-AF65-F5344CB8AC3E}">
        <p14:creationId xmlns:p14="http://schemas.microsoft.com/office/powerpoint/2010/main" val="1114655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a:solidFill>
                  <a:srgbClr val="D25814"/>
                </a:solidFill>
              </a:rPr>
              <a:t>F</a:t>
            </a:r>
            <a:r>
              <a:rPr lang="fr-FR" sz="3200" u="sng" dirty="0" smtClean="0">
                <a:solidFill>
                  <a:srgbClr val="D25814"/>
                </a:solidFill>
                <a:hlinkClick r:id="rId3"/>
              </a:rPr>
              <a:t>-</a:t>
            </a:r>
            <a:r>
              <a:rPr lang="fr-FR" sz="3200" dirty="0">
                <a:solidFill>
                  <a:srgbClr val="D25814"/>
                </a:solidFill>
                <a:hlinkClick r:id="rId3"/>
              </a:rPr>
              <a:t>	</a:t>
            </a:r>
            <a:r>
              <a:rPr lang="fr-FR" sz="3200" u="sng" dirty="0" smtClean="0">
                <a:solidFill>
                  <a:srgbClr val="D25814"/>
                </a:solidFill>
              </a:rPr>
              <a:t>Le reste du monde</a:t>
            </a:r>
            <a:endParaRPr lang="fr-FR" dirty="0">
              <a:solidFill>
                <a:srgbClr val="D25814"/>
              </a:solidFill>
            </a:endParaRPr>
          </a:p>
        </p:txBody>
      </p:sp>
      <p:pic>
        <p:nvPicPr>
          <p:cNvPr id="4" name="Image 3"/>
          <p:cNvPicPr>
            <a:picLocks noChangeAspect="1"/>
          </p:cNvPicPr>
          <p:nvPr/>
        </p:nvPicPr>
        <p:blipFill>
          <a:blip r:embed="rId4"/>
          <a:stretch>
            <a:fillRect/>
          </a:stretch>
        </p:blipFill>
        <p:spPr>
          <a:xfrm>
            <a:off x="3751550" y="845534"/>
            <a:ext cx="7795442" cy="5157788"/>
          </a:xfrm>
          <a:prstGeom prst="rect">
            <a:avLst/>
          </a:prstGeom>
        </p:spPr>
      </p:pic>
    </p:spTree>
    <p:extLst>
      <p:ext uri="{BB962C8B-B14F-4D97-AF65-F5344CB8AC3E}">
        <p14:creationId xmlns:p14="http://schemas.microsoft.com/office/powerpoint/2010/main" val="1197428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a:solidFill>
                  <a:srgbClr val="D25814"/>
                </a:solidFill>
              </a:rPr>
              <a:t>F</a:t>
            </a:r>
            <a:r>
              <a:rPr lang="fr-FR" sz="3200" u="sng" dirty="0" smtClean="0">
                <a:solidFill>
                  <a:srgbClr val="D25814"/>
                </a:solidFill>
                <a:hlinkClick r:id="rId3"/>
              </a:rPr>
              <a:t>-</a:t>
            </a:r>
            <a:r>
              <a:rPr lang="fr-FR" sz="3200" dirty="0">
                <a:solidFill>
                  <a:srgbClr val="D25814"/>
                </a:solidFill>
                <a:hlinkClick r:id="rId3"/>
              </a:rPr>
              <a:t>	</a:t>
            </a:r>
            <a:r>
              <a:rPr lang="fr-FR" sz="3200" u="sng" dirty="0" smtClean="0">
                <a:solidFill>
                  <a:srgbClr val="D25814"/>
                </a:solidFill>
              </a:rPr>
              <a:t>Le reste du monde</a:t>
            </a:r>
            <a:endParaRPr lang="fr-FR" dirty="0">
              <a:solidFill>
                <a:srgbClr val="D25814"/>
              </a:solidFill>
            </a:endParaRPr>
          </a:p>
        </p:txBody>
      </p:sp>
      <p:pic>
        <p:nvPicPr>
          <p:cNvPr id="3" name="Image 2"/>
          <p:cNvPicPr>
            <a:picLocks noChangeAspect="1"/>
          </p:cNvPicPr>
          <p:nvPr/>
        </p:nvPicPr>
        <p:blipFill>
          <a:blip r:embed="rId4"/>
          <a:stretch>
            <a:fillRect/>
          </a:stretch>
        </p:blipFill>
        <p:spPr>
          <a:xfrm>
            <a:off x="3513426" y="1309934"/>
            <a:ext cx="8417154" cy="4228987"/>
          </a:xfrm>
          <a:prstGeom prst="rect">
            <a:avLst/>
          </a:prstGeom>
        </p:spPr>
      </p:pic>
    </p:spTree>
    <p:extLst>
      <p:ext uri="{BB962C8B-B14F-4D97-AF65-F5344CB8AC3E}">
        <p14:creationId xmlns:p14="http://schemas.microsoft.com/office/powerpoint/2010/main" val="291572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a:solidFill>
                  <a:srgbClr val="D25814"/>
                </a:solidFill>
              </a:rPr>
              <a:t>F</a:t>
            </a:r>
            <a:r>
              <a:rPr lang="fr-FR" sz="3200" u="sng" dirty="0" smtClean="0">
                <a:solidFill>
                  <a:srgbClr val="D25814"/>
                </a:solidFill>
                <a:hlinkClick r:id="rId3"/>
              </a:rPr>
              <a:t>-</a:t>
            </a:r>
            <a:r>
              <a:rPr lang="fr-FR" sz="3200" dirty="0">
                <a:solidFill>
                  <a:srgbClr val="D25814"/>
                </a:solidFill>
                <a:hlinkClick r:id="rId3"/>
              </a:rPr>
              <a:t>	</a:t>
            </a:r>
            <a:r>
              <a:rPr lang="fr-FR" sz="3200" u="sng" dirty="0" smtClean="0">
                <a:solidFill>
                  <a:srgbClr val="D25814"/>
                </a:solidFill>
              </a:rPr>
              <a:t>Le reste du monde</a:t>
            </a:r>
            <a:endParaRPr lang="fr-FR" dirty="0">
              <a:solidFill>
                <a:srgbClr val="D25814"/>
              </a:solidFill>
            </a:endParaRPr>
          </a:p>
        </p:txBody>
      </p:sp>
      <p:pic>
        <p:nvPicPr>
          <p:cNvPr id="3" name="Image 2"/>
          <p:cNvPicPr>
            <a:picLocks noChangeAspect="1"/>
          </p:cNvPicPr>
          <p:nvPr/>
        </p:nvPicPr>
        <p:blipFill>
          <a:blip r:embed="rId4"/>
          <a:stretch>
            <a:fillRect/>
          </a:stretch>
        </p:blipFill>
        <p:spPr>
          <a:xfrm>
            <a:off x="3489944" y="1516181"/>
            <a:ext cx="8510257" cy="3816494"/>
          </a:xfrm>
          <a:prstGeom prst="rect">
            <a:avLst/>
          </a:prstGeom>
        </p:spPr>
      </p:pic>
    </p:spTree>
    <p:extLst>
      <p:ext uri="{BB962C8B-B14F-4D97-AF65-F5344CB8AC3E}">
        <p14:creationId xmlns:p14="http://schemas.microsoft.com/office/powerpoint/2010/main" val="595267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smtClean="0">
                <a:solidFill>
                  <a:srgbClr val="D25814"/>
                </a:solidFill>
              </a:rPr>
              <a:t>Conclusion</a:t>
            </a:r>
            <a:endParaRPr lang="fr-FR" dirty="0">
              <a:solidFill>
                <a:srgbClr val="D25814"/>
              </a:solidFill>
            </a:endParaRPr>
          </a:p>
        </p:txBody>
      </p:sp>
      <p:pic>
        <p:nvPicPr>
          <p:cNvPr id="5" name="Image 4"/>
          <p:cNvPicPr/>
          <p:nvPr/>
        </p:nvPicPr>
        <p:blipFill>
          <a:blip r:embed="rId3" cstate="print"/>
          <a:stretch>
            <a:fillRect/>
          </a:stretch>
        </p:blipFill>
        <p:spPr>
          <a:xfrm>
            <a:off x="3541545" y="797336"/>
            <a:ext cx="8297529" cy="4927684"/>
          </a:xfrm>
          <a:prstGeom prst="rect">
            <a:avLst/>
          </a:prstGeom>
        </p:spPr>
      </p:pic>
    </p:spTree>
    <p:extLst>
      <p:ext uri="{BB962C8B-B14F-4D97-AF65-F5344CB8AC3E}">
        <p14:creationId xmlns:p14="http://schemas.microsoft.com/office/powerpoint/2010/main" val="1995103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smtClean="0">
                <a:solidFill>
                  <a:srgbClr val="D25814"/>
                </a:solidFill>
              </a:rPr>
              <a:t>II-</a:t>
            </a:r>
            <a:r>
              <a:rPr lang="fr-FR" b="1" dirty="0" smtClean="0">
                <a:solidFill>
                  <a:srgbClr val="D25814"/>
                </a:solidFill>
              </a:rPr>
              <a:t> </a:t>
            </a:r>
            <a:r>
              <a:rPr lang="fr-FR" b="1" u="sng" dirty="0">
                <a:solidFill>
                  <a:srgbClr val="D25814"/>
                </a:solidFill>
              </a:rPr>
              <a:t>Les </a:t>
            </a:r>
            <a:r>
              <a:rPr lang="fr-FR" b="1" u="sng" dirty="0" smtClean="0">
                <a:solidFill>
                  <a:srgbClr val="D25814"/>
                </a:solidFill>
              </a:rPr>
              <a:t>opérations économiques entre les secteurs institutionnels</a:t>
            </a:r>
            <a:br>
              <a:rPr lang="fr-FR" b="1" u="sng" dirty="0" smtClean="0">
                <a:solidFill>
                  <a:srgbClr val="D25814"/>
                </a:solidFill>
              </a:rPr>
            </a:br>
            <a:r>
              <a:rPr lang="fr-FR" sz="3200" u="sng" dirty="0" smtClean="0">
                <a:solidFill>
                  <a:srgbClr val="D25814"/>
                </a:solidFill>
              </a:rPr>
              <a:t>A- Les ressources : d’où viennent les produits ?</a:t>
            </a:r>
            <a:br>
              <a:rPr lang="fr-FR" sz="3200" u="sng" dirty="0" smtClean="0">
                <a:solidFill>
                  <a:srgbClr val="D25814"/>
                </a:solidFill>
              </a:rPr>
            </a:br>
            <a:r>
              <a:rPr lang="fr-FR" sz="3200" u="sng" dirty="0" smtClean="0">
                <a:solidFill>
                  <a:srgbClr val="D25814"/>
                </a:solidFill>
              </a:rPr>
              <a:t>1- La production nationale</a:t>
            </a:r>
            <a:endParaRPr lang="fr-FR" dirty="0">
              <a:solidFill>
                <a:srgbClr val="D25814"/>
              </a:solidFill>
            </a:endParaRPr>
          </a:p>
        </p:txBody>
      </p:sp>
      <p:pic>
        <p:nvPicPr>
          <p:cNvPr id="4" name="image9.jpeg"/>
          <p:cNvPicPr/>
          <p:nvPr/>
        </p:nvPicPr>
        <p:blipFill>
          <a:blip r:embed="rId3" cstate="print"/>
          <a:stretch>
            <a:fillRect/>
          </a:stretch>
        </p:blipFill>
        <p:spPr>
          <a:xfrm>
            <a:off x="4924174" y="458814"/>
            <a:ext cx="5342774" cy="5266206"/>
          </a:xfrm>
          <a:prstGeom prst="rect">
            <a:avLst/>
          </a:prstGeom>
        </p:spPr>
      </p:pic>
      <p:sp>
        <p:nvSpPr>
          <p:cNvPr id="3" name="ZoneTexte 2"/>
          <p:cNvSpPr txBox="1"/>
          <p:nvPr/>
        </p:nvSpPr>
        <p:spPr>
          <a:xfrm>
            <a:off x="5471101" y="6031831"/>
            <a:ext cx="4248920" cy="369332"/>
          </a:xfrm>
          <a:prstGeom prst="rect">
            <a:avLst/>
          </a:prstGeom>
          <a:noFill/>
        </p:spPr>
        <p:txBody>
          <a:bodyPr wrap="none" rtlCol="0">
            <a:spAutoFit/>
          </a:bodyPr>
          <a:lstStyle/>
          <a:p>
            <a:r>
              <a:rPr lang="fr-FR" dirty="0" smtClean="0"/>
              <a:t>Source : INSEE, comptes de la nation, 2021</a:t>
            </a:r>
            <a:endParaRPr lang="fr-FR" dirty="0"/>
          </a:p>
        </p:txBody>
      </p:sp>
    </p:spTree>
    <p:extLst>
      <p:ext uri="{BB962C8B-B14F-4D97-AF65-F5344CB8AC3E}">
        <p14:creationId xmlns:p14="http://schemas.microsoft.com/office/powerpoint/2010/main" val="30688641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smtClean="0">
                <a:solidFill>
                  <a:srgbClr val="D25814"/>
                </a:solidFill>
              </a:rPr>
              <a:t>II-</a:t>
            </a:r>
            <a:r>
              <a:rPr lang="fr-FR" b="1" dirty="0" smtClean="0">
                <a:solidFill>
                  <a:srgbClr val="D25814"/>
                </a:solidFill>
              </a:rPr>
              <a:t> </a:t>
            </a:r>
            <a:r>
              <a:rPr lang="fr-FR" b="1" u="sng" dirty="0">
                <a:solidFill>
                  <a:srgbClr val="D25814"/>
                </a:solidFill>
              </a:rPr>
              <a:t>Les </a:t>
            </a:r>
            <a:r>
              <a:rPr lang="fr-FR" b="1" u="sng" dirty="0" smtClean="0">
                <a:solidFill>
                  <a:srgbClr val="D25814"/>
                </a:solidFill>
              </a:rPr>
              <a:t>opérations économiques entre les secteurs institutionnels</a:t>
            </a:r>
            <a:br>
              <a:rPr lang="fr-FR" b="1" u="sng" dirty="0" smtClean="0">
                <a:solidFill>
                  <a:srgbClr val="D25814"/>
                </a:solidFill>
              </a:rPr>
            </a:br>
            <a:r>
              <a:rPr lang="fr-FR" sz="3200" u="sng" dirty="0" smtClean="0">
                <a:solidFill>
                  <a:srgbClr val="D25814"/>
                </a:solidFill>
              </a:rPr>
              <a:t>A- Les ressources : d’où viennent les produits ?</a:t>
            </a:r>
            <a:br>
              <a:rPr lang="fr-FR" sz="3200" u="sng" dirty="0" smtClean="0">
                <a:solidFill>
                  <a:srgbClr val="D25814"/>
                </a:solidFill>
              </a:rPr>
            </a:br>
            <a:r>
              <a:rPr lang="fr-FR" sz="3200" u="sng" dirty="0" smtClean="0">
                <a:solidFill>
                  <a:srgbClr val="D25814"/>
                </a:solidFill>
              </a:rPr>
              <a:t>1- La production nationale</a:t>
            </a:r>
            <a:endParaRPr lang="fr-FR" dirty="0">
              <a:solidFill>
                <a:srgbClr val="D25814"/>
              </a:solidFill>
            </a:endParaRPr>
          </a:p>
        </p:txBody>
      </p:sp>
      <p:pic>
        <p:nvPicPr>
          <p:cNvPr id="6" name="Image 5"/>
          <p:cNvPicPr>
            <a:picLocks noChangeAspect="1"/>
          </p:cNvPicPr>
          <p:nvPr/>
        </p:nvPicPr>
        <p:blipFill>
          <a:blip r:embed="rId3"/>
          <a:stretch>
            <a:fillRect/>
          </a:stretch>
        </p:blipFill>
        <p:spPr>
          <a:xfrm>
            <a:off x="3469687" y="0"/>
            <a:ext cx="5336655" cy="6901484"/>
          </a:xfrm>
          <a:prstGeom prst="rect">
            <a:avLst/>
          </a:prstGeom>
        </p:spPr>
      </p:pic>
      <p:sp>
        <p:nvSpPr>
          <p:cNvPr id="7" name="Rectangle 6"/>
          <p:cNvSpPr/>
          <p:nvPr/>
        </p:nvSpPr>
        <p:spPr>
          <a:xfrm>
            <a:off x="3536950" y="1447800"/>
            <a:ext cx="5148000" cy="368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8873605" y="158750"/>
            <a:ext cx="2838450" cy="646331"/>
          </a:xfrm>
          <a:prstGeom prst="rect">
            <a:avLst/>
          </a:prstGeom>
          <a:noFill/>
        </p:spPr>
        <p:txBody>
          <a:bodyPr wrap="square" rtlCol="0">
            <a:spAutoFit/>
          </a:bodyPr>
          <a:lstStyle/>
          <a:p>
            <a:r>
              <a:rPr lang="fr-FR" sz="1200" dirty="0" smtClean="0"/>
              <a:t>PIB : Ensemble de la production de ressources sur le territoire : 2919,9</a:t>
            </a:r>
          </a:p>
          <a:p>
            <a:endParaRPr lang="fr-FR" sz="1200" dirty="0"/>
          </a:p>
        </p:txBody>
      </p:sp>
    </p:spTree>
    <p:extLst>
      <p:ext uri="{BB962C8B-B14F-4D97-AF65-F5344CB8AC3E}">
        <p14:creationId xmlns:p14="http://schemas.microsoft.com/office/powerpoint/2010/main" val="41250447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smtClean="0">
                <a:solidFill>
                  <a:srgbClr val="D25814"/>
                </a:solidFill>
              </a:rPr>
              <a:t>II-</a:t>
            </a:r>
            <a:r>
              <a:rPr lang="fr-FR" b="1" dirty="0" smtClean="0">
                <a:solidFill>
                  <a:srgbClr val="D25814"/>
                </a:solidFill>
              </a:rPr>
              <a:t> </a:t>
            </a:r>
            <a:r>
              <a:rPr lang="fr-FR" b="1" u="sng" dirty="0">
                <a:solidFill>
                  <a:srgbClr val="D25814"/>
                </a:solidFill>
              </a:rPr>
              <a:t>Les </a:t>
            </a:r>
            <a:r>
              <a:rPr lang="fr-FR" b="1" u="sng" dirty="0" smtClean="0">
                <a:solidFill>
                  <a:srgbClr val="D25814"/>
                </a:solidFill>
              </a:rPr>
              <a:t>opérations économiques entre les secteurs institutionnels</a:t>
            </a:r>
            <a:br>
              <a:rPr lang="fr-FR" b="1" u="sng" dirty="0" smtClean="0">
                <a:solidFill>
                  <a:srgbClr val="D25814"/>
                </a:solidFill>
              </a:rPr>
            </a:br>
            <a:r>
              <a:rPr lang="fr-FR" sz="3200" u="sng" dirty="0" smtClean="0">
                <a:solidFill>
                  <a:srgbClr val="D25814"/>
                </a:solidFill>
              </a:rPr>
              <a:t>A- Les ressources : d’où viennent les produits ?</a:t>
            </a:r>
            <a:br>
              <a:rPr lang="fr-FR" sz="3200" u="sng" dirty="0" smtClean="0">
                <a:solidFill>
                  <a:srgbClr val="D25814"/>
                </a:solidFill>
              </a:rPr>
            </a:br>
            <a:r>
              <a:rPr lang="fr-FR" sz="3200" u="sng" dirty="0">
                <a:solidFill>
                  <a:srgbClr val="D25814"/>
                </a:solidFill>
              </a:rPr>
              <a:t>2</a:t>
            </a:r>
            <a:r>
              <a:rPr lang="fr-FR" sz="3200" u="sng" dirty="0" smtClean="0">
                <a:solidFill>
                  <a:srgbClr val="D25814"/>
                </a:solidFill>
              </a:rPr>
              <a:t>- Les importations</a:t>
            </a:r>
            <a:endParaRPr lang="fr-FR" dirty="0">
              <a:solidFill>
                <a:srgbClr val="D25814"/>
              </a:solidFill>
            </a:endParaRPr>
          </a:p>
        </p:txBody>
      </p:sp>
      <p:pic>
        <p:nvPicPr>
          <p:cNvPr id="6" name="Image 5"/>
          <p:cNvPicPr>
            <a:picLocks noChangeAspect="1"/>
          </p:cNvPicPr>
          <p:nvPr/>
        </p:nvPicPr>
        <p:blipFill>
          <a:blip r:embed="rId3"/>
          <a:stretch>
            <a:fillRect/>
          </a:stretch>
        </p:blipFill>
        <p:spPr>
          <a:xfrm>
            <a:off x="3469687" y="0"/>
            <a:ext cx="5336655" cy="6901484"/>
          </a:xfrm>
          <a:prstGeom prst="rect">
            <a:avLst/>
          </a:prstGeom>
        </p:spPr>
      </p:pic>
      <p:sp>
        <p:nvSpPr>
          <p:cNvPr id="7" name="Rectangle 6"/>
          <p:cNvSpPr/>
          <p:nvPr/>
        </p:nvSpPr>
        <p:spPr>
          <a:xfrm>
            <a:off x="3536950" y="1812330"/>
            <a:ext cx="5148000" cy="2260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8873605" y="158750"/>
            <a:ext cx="2838450" cy="2092881"/>
          </a:xfrm>
          <a:prstGeom prst="rect">
            <a:avLst/>
          </a:prstGeom>
          <a:noFill/>
        </p:spPr>
        <p:txBody>
          <a:bodyPr wrap="square" rtlCol="0">
            <a:spAutoFit/>
          </a:bodyPr>
          <a:lstStyle/>
          <a:p>
            <a:r>
              <a:rPr lang="fr-FR" sz="1200" dirty="0" smtClean="0"/>
              <a:t>PIB : Ensemble de la production de ressources sur le territoire : 2919,9</a:t>
            </a:r>
          </a:p>
          <a:p>
            <a:endParaRPr lang="fr-FR" sz="1200" dirty="0"/>
          </a:p>
          <a:p>
            <a:r>
              <a:rPr lang="fr-FR" sz="1200" dirty="0" smtClean="0"/>
              <a:t>Importations : ensemble des ressources produites dans un autre pays et utilisées sur le territoire : 999,1</a:t>
            </a:r>
          </a:p>
          <a:p>
            <a:endParaRPr lang="fr-FR" sz="1600" dirty="0"/>
          </a:p>
          <a:p>
            <a:r>
              <a:rPr lang="fr-FR" sz="1400" u="sng" dirty="0" smtClean="0"/>
              <a:t>Ensemble des ressources disponibles en France : 3919</a:t>
            </a:r>
          </a:p>
          <a:p>
            <a:endParaRPr lang="fr-FR" sz="1400" dirty="0"/>
          </a:p>
        </p:txBody>
      </p:sp>
    </p:spTree>
    <p:extLst>
      <p:ext uri="{BB962C8B-B14F-4D97-AF65-F5344CB8AC3E}">
        <p14:creationId xmlns:p14="http://schemas.microsoft.com/office/powerpoint/2010/main" val="2420299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smtClean="0">
                <a:solidFill>
                  <a:srgbClr val="D25814"/>
                </a:solidFill>
              </a:rPr>
              <a:t>II-</a:t>
            </a:r>
            <a:r>
              <a:rPr lang="fr-FR" b="1" dirty="0" smtClean="0">
                <a:solidFill>
                  <a:srgbClr val="D25814"/>
                </a:solidFill>
              </a:rPr>
              <a:t> </a:t>
            </a:r>
            <a:r>
              <a:rPr lang="fr-FR" b="1" u="sng" dirty="0">
                <a:solidFill>
                  <a:srgbClr val="D25814"/>
                </a:solidFill>
              </a:rPr>
              <a:t>Les </a:t>
            </a:r>
            <a:r>
              <a:rPr lang="fr-FR" b="1" u="sng" dirty="0" smtClean="0">
                <a:solidFill>
                  <a:srgbClr val="D25814"/>
                </a:solidFill>
              </a:rPr>
              <a:t>opérations économiques entre les secteurs institutionnels</a:t>
            </a:r>
            <a:br>
              <a:rPr lang="fr-FR" b="1" u="sng" dirty="0" smtClean="0">
                <a:solidFill>
                  <a:srgbClr val="D25814"/>
                </a:solidFill>
              </a:rPr>
            </a:br>
            <a:r>
              <a:rPr lang="fr-FR" sz="3200" u="sng" dirty="0" smtClean="0">
                <a:solidFill>
                  <a:srgbClr val="D25814"/>
                </a:solidFill>
              </a:rPr>
              <a:t>A- Les ressources : d’où viennent les produits ?</a:t>
            </a:r>
            <a:br>
              <a:rPr lang="fr-FR" sz="3200" u="sng" dirty="0" smtClean="0">
                <a:solidFill>
                  <a:srgbClr val="D25814"/>
                </a:solidFill>
              </a:rPr>
            </a:br>
            <a:r>
              <a:rPr lang="fr-FR" sz="3200" u="sng" dirty="0">
                <a:solidFill>
                  <a:srgbClr val="D25814"/>
                </a:solidFill>
              </a:rPr>
              <a:t>2</a:t>
            </a:r>
            <a:r>
              <a:rPr lang="fr-FR" sz="3200" u="sng" dirty="0" smtClean="0">
                <a:solidFill>
                  <a:srgbClr val="D25814"/>
                </a:solidFill>
              </a:rPr>
              <a:t>- Les importations</a:t>
            </a:r>
            <a:endParaRPr lang="fr-FR" dirty="0">
              <a:solidFill>
                <a:srgbClr val="D25814"/>
              </a:solidFill>
            </a:endParaRPr>
          </a:p>
        </p:txBody>
      </p:sp>
      <p:sp>
        <p:nvSpPr>
          <p:cNvPr id="4" name="Rectangle 3"/>
          <p:cNvSpPr/>
          <p:nvPr/>
        </p:nvSpPr>
        <p:spPr>
          <a:xfrm flipV="1">
            <a:off x="3537683" y="1992574"/>
            <a:ext cx="5125693" cy="382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3396528" y="699654"/>
            <a:ext cx="8696325" cy="5181600"/>
          </a:xfrm>
          <a:prstGeom prst="rect">
            <a:avLst/>
          </a:prstGeom>
        </p:spPr>
      </p:pic>
    </p:spTree>
    <p:extLst>
      <p:ext uri="{BB962C8B-B14F-4D97-AF65-F5344CB8AC3E}">
        <p14:creationId xmlns:p14="http://schemas.microsoft.com/office/powerpoint/2010/main" val="7674371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smtClean="0">
                <a:solidFill>
                  <a:srgbClr val="D25814"/>
                </a:solidFill>
              </a:rPr>
              <a:t>II-</a:t>
            </a:r>
            <a:r>
              <a:rPr lang="fr-FR" b="1" dirty="0" smtClean="0">
                <a:solidFill>
                  <a:srgbClr val="D25814"/>
                </a:solidFill>
              </a:rPr>
              <a:t> </a:t>
            </a:r>
            <a:r>
              <a:rPr lang="fr-FR" b="1" u="sng" dirty="0">
                <a:solidFill>
                  <a:srgbClr val="D25814"/>
                </a:solidFill>
              </a:rPr>
              <a:t>Les </a:t>
            </a:r>
            <a:r>
              <a:rPr lang="fr-FR" b="1" u="sng" dirty="0" smtClean="0">
                <a:solidFill>
                  <a:srgbClr val="D25814"/>
                </a:solidFill>
              </a:rPr>
              <a:t>opérations économiques entre les secteurs institutionnels</a:t>
            </a:r>
            <a:br>
              <a:rPr lang="fr-FR" b="1" u="sng" dirty="0" smtClean="0">
                <a:solidFill>
                  <a:srgbClr val="D25814"/>
                </a:solidFill>
              </a:rPr>
            </a:br>
            <a:r>
              <a:rPr lang="fr-FR" sz="3200" u="sng" dirty="0">
                <a:solidFill>
                  <a:srgbClr val="D25814"/>
                </a:solidFill>
              </a:rPr>
              <a:t>B</a:t>
            </a:r>
            <a:r>
              <a:rPr lang="fr-FR" sz="3200" u="sng" dirty="0" smtClean="0">
                <a:solidFill>
                  <a:srgbClr val="D25814"/>
                </a:solidFill>
              </a:rPr>
              <a:t>- Les emplois : à quoi sont destinés les produits ?</a:t>
            </a:r>
            <a:br>
              <a:rPr lang="fr-FR" sz="3200" u="sng" dirty="0" smtClean="0">
                <a:solidFill>
                  <a:srgbClr val="D25814"/>
                </a:solidFill>
              </a:rPr>
            </a:br>
            <a:r>
              <a:rPr lang="fr-FR" sz="3200" u="sng" dirty="0">
                <a:solidFill>
                  <a:srgbClr val="D25814"/>
                </a:solidFill>
              </a:rPr>
              <a:t>1</a:t>
            </a:r>
            <a:r>
              <a:rPr lang="fr-FR" sz="3200" u="sng" dirty="0" smtClean="0">
                <a:solidFill>
                  <a:srgbClr val="D25814"/>
                </a:solidFill>
              </a:rPr>
              <a:t>- La consommation</a:t>
            </a:r>
            <a:endParaRPr lang="fr-FR" dirty="0">
              <a:solidFill>
                <a:srgbClr val="D25814"/>
              </a:solidFill>
            </a:endParaRPr>
          </a:p>
        </p:txBody>
      </p:sp>
      <p:pic>
        <p:nvPicPr>
          <p:cNvPr id="5" name="Image 4"/>
          <p:cNvPicPr>
            <a:picLocks noChangeAspect="1"/>
          </p:cNvPicPr>
          <p:nvPr/>
        </p:nvPicPr>
        <p:blipFill>
          <a:blip r:embed="rId3"/>
          <a:stretch>
            <a:fillRect/>
          </a:stretch>
        </p:blipFill>
        <p:spPr>
          <a:xfrm>
            <a:off x="3469687" y="0"/>
            <a:ext cx="5336655" cy="6901484"/>
          </a:xfrm>
          <a:prstGeom prst="rect">
            <a:avLst/>
          </a:prstGeom>
        </p:spPr>
      </p:pic>
      <p:sp>
        <p:nvSpPr>
          <p:cNvPr id="7" name="Rectangle 6"/>
          <p:cNvSpPr/>
          <p:nvPr/>
        </p:nvSpPr>
        <p:spPr>
          <a:xfrm>
            <a:off x="3517900" y="2396530"/>
            <a:ext cx="5148000" cy="20421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8873605" y="158750"/>
            <a:ext cx="2838450" cy="3016210"/>
          </a:xfrm>
          <a:prstGeom prst="rect">
            <a:avLst/>
          </a:prstGeom>
          <a:noFill/>
        </p:spPr>
        <p:txBody>
          <a:bodyPr wrap="square" rtlCol="0">
            <a:spAutoFit/>
          </a:bodyPr>
          <a:lstStyle/>
          <a:p>
            <a:r>
              <a:rPr lang="fr-FR" sz="1200" dirty="0" smtClean="0"/>
              <a:t>PIB : Ensemble de la production de ressources sur le territoire : 2919,9</a:t>
            </a:r>
          </a:p>
          <a:p>
            <a:endParaRPr lang="fr-FR" sz="1200" dirty="0"/>
          </a:p>
          <a:p>
            <a:r>
              <a:rPr lang="fr-FR" sz="1200" dirty="0" smtClean="0"/>
              <a:t>Importations : ensemble des ressources produites dans un autre pays et utilisées sur le territoire : 999,1</a:t>
            </a:r>
          </a:p>
          <a:p>
            <a:endParaRPr lang="fr-FR" sz="1600" dirty="0"/>
          </a:p>
          <a:p>
            <a:r>
              <a:rPr lang="fr-FR" sz="1400" u="sng" dirty="0" smtClean="0"/>
              <a:t>Ensemble des ressources disponibles en France : 3919</a:t>
            </a:r>
          </a:p>
          <a:p>
            <a:endParaRPr lang="fr-FR" sz="1400" dirty="0"/>
          </a:p>
          <a:p>
            <a:r>
              <a:rPr lang="fr-FR" sz="1200" dirty="0" smtClean="0"/>
              <a:t>Consommation finale : ensemble des ressources consommées pour la satisfaction directe des besoins individuels ou collectifs sur le territoire : 2301,3</a:t>
            </a:r>
          </a:p>
          <a:p>
            <a:endParaRPr lang="fr-FR" sz="1200" dirty="0"/>
          </a:p>
        </p:txBody>
      </p:sp>
    </p:spTree>
    <p:extLst>
      <p:ext uri="{BB962C8B-B14F-4D97-AF65-F5344CB8AC3E}">
        <p14:creationId xmlns:p14="http://schemas.microsoft.com/office/powerpoint/2010/main" val="19923557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smtClean="0">
                <a:solidFill>
                  <a:srgbClr val="D25814"/>
                </a:solidFill>
              </a:rPr>
              <a:t>II-</a:t>
            </a:r>
            <a:r>
              <a:rPr lang="fr-FR" b="1" dirty="0" smtClean="0">
                <a:solidFill>
                  <a:srgbClr val="D25814"/>
                </a:solidFill>
              </a:rPr>
              <a:t> </a:t>
            </a:r>
            <a:r>
              <a:rPr lang="fr-FR" b="1" u="sng" dirty="0">
                <a:solidFill>
                  <a:srgbClr val="D25814"/>
                </a:solidFill>
              </a:rPr>
              <a:t>Les </a:t>
            </a:r>
            <a:r>
              <a:rPr lang="fr-FR" b="1" u="sng" dirty="0" smtClean="0">
                <a:solidFill>
                  <a:srgbClr val="D25814"/>
                </a:solidFill>
              </a:rPr>
              <a:t>opérations économiques entre les secteurs institutionnels</a:t>
            </a:r>
            <a:br>
              <a:rPr lang="fr-FR" b="1" u="sng" dirty="0" smtClean="0">
                <a:solidFill>
                  <a:srgbClr val="D25814"/>
                </a:solidFill>
              </a:rPr>
            </a:br>
            <a:r>
              <a:rPr lang="fr-FR" sz="3200" u="sng" dirty="0">
                <a:solidFill>
                  <a:srgbClr val="D25814"/>
                </a:solidFill>
              </a:rPr>
              <a:t>B</a:t>
            </a:r>
            <a:r>
              <a:rPr lang="fr-FR" sz="3200" u="sng" dirty="0" smtClean="0">
                <a:solidFill>
                  <a:srgbClr val="D25814"/>
                </a:solidFill>
              </a:rPr>
              <a:t>- Les emplois : à quoi sont destinés les produits ?</a:t>
            </a:r>
            <a:br>
              <a:rPr lang="fr-FR" sz="3200" u="sng" dirty="0" smtClean="0">
                <a:solidFill>
                  <a:srgbClr val="D25814"/>
                </a:solidFill>
              </a:rPr>
            </a:br>
            <a:r>
              <a:rPr lang="fr-FR" sz="3200" u="sng" dirty="0">
                <a:solidFill>
                  <a:srgbClr val="D25814"/>
                </a:solidFill>
              </a:rPr>
              <a:t>1</a:t>
            </a:r>
            <a:r>
              <a:rPr lang="fr-FR" sz="3200" u="sng" dirty="0" smtClean="0">
                <a:solidFill>
                  <a:srgbClr val="D25814"/>
                </a:solidFill>
              </a:rPr>
              <a:t>- La consommation</a:t>
            </a:r>
            <a:endParaRPr lang="fr-FR" dirty="0">
              <a:solidFill>
                <a:srgbClr val="D25814"/>
              </a:solidFill>
            </a:endParaRPr>
          </a:p>
        </p:txBody>
      </p:sp>
      <p:pic>
        <p:nvPicPr>
          <p:cNvPr id="4" name="Image 3"/>
          <p:cNvPicPr>
            <a:picLocks noChangeAspect="1"/>
          </p:cNvPicPr>
          <p:nvPr/>
        </p:nvPicPr>
        <p:blipFill>
          <a:blip r:embed="rId3"/>
          <a:stretch>
            <a:fillRect/>
          </a:stretch>
        </p:blipFill>
        <p:spPr>
          <a:xfrm>
            <a:off x="3893335" y="914495"/>
            <a:ext cx="7659169" cy="4848902"/>
          </a:xfrm>
          <a:prstGeom prst="rect">
            <a:avLst/>
          </a:prstGeom>
        </p:spPr>
      </p:pic>
    </p:spTree>
    <p:extLst>
      <p:ext uri="{BB962C8B-B14F-4D97-AF65-F5344CB8AC3E}">
        <p14:creationId xmlns:p14="http://schemas.microsoft.com/office/powerpoint/2010/main" val="219332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a:solidFill>
                  <a:srgbClr val="D25814"/>
                </a:solidFill>
                <a:hlinkClick r:id="rId2"/>
              </a:rPr>
              <a:t>A-</a:t>
            </a:r>
            <a:r>
              <a:rPr lang="fr-FR" sz="3200" dirty="0">
                <a:solidFill>
                  <a:srgbClr val="D25814"/>
                </a:solidFill>
                <a:hlinkClick r:id="rId2"/>
              </a:rPr>
              <a:t>	</a:t>
            </a:r>
            <a:r>
              <a:rPr lang="fr-FR" sz="3200" u="sng" dirty="0">
                <a:solidFill>
                  <a:srgbClr val="D25814"/>
                </a:solidFill>
              </a:rPr>
              <a:t>Les ménages</a:t>
            </a:r>
            <a:br>
              <a:rPr lang="fr-FR" sz="3200" u="sng" dirty="0">
                <a:solidFill>
                  <a:srgbClr val="D25814"/>
                </a:solidFill>
              </a:rPr>
            </a:br>
            <a:r>
              <a:rPr lang="fr-FR" sz="3200" u="sng" dirty="0">
                <a:solidFill>
                  <a:srgbClr val="D25814"/>
                </a:solidFill>
              </a:rPr>
              <a:t>1- Définir et présenter les ménages</a:t>
            </a:r>
            <a:endParaRPr lang="fr-FR" sz="3200" dirty="0">
              <a:solidFill>
                <a:srgbClr val="D25814"/>
              </a:solidFill>
            </a:endParaRPr>
          </a:p>
        </p:txBody>
      </p:sp>
      <p:pic>
        <p:nvPicPr>
          <p:cNvPr id="10" name="Espace réservé du contenu 9"/>
          <p:cNvPicPr>
            <a:picLocks noGrp="1"/>
          </p:cNvPicPr>
          <p:nvPr>
            <p:ph idx="1"/>
          </p:nvPr>
        </p:nvPicPr>
        <p:blipFill>
          <a:blip r:embed="rId3"/>
          <a:stretch>
            <a:fillRect/>
          </a:stretch>
        </p:blipFill>
        <p:spPr>
          <a:xfrm>
            <a:off x="3634740" y="1583055"/>
            <a:ext cx="3936667" cy="2634615"/>
          </a:xfrm>
          <a:prstGeom prst="rect">
            <a:avLst/>
          </a:prstGeom>
        </p:spPr>
      </p:pic>
      <p:pic>
        <p:nvPicPr>
          <p:cNvPr id="11" name="Image 10"/>
          <p:cNvPicPr/>
          <p:nvPr/>
        </p:nvPicPr>
        <p:blipFill>
          <a:blip r:embed="rId4"/>
          <a:stretch>
            <a:fillRect/>
          </a:stretch>
        </p:blipFill>
        <p:spPr>
          <a:xfrm>
            <a:off x="7571407" y="1583055"/>
            <a:ext cx="4620593" cy="2634615"/>
          </a:xfrm>
          <a:prstGeom prst="rect">
            <a:avLst/>
          </a:prstGeom>
        </p:spPr>
      </p:pic>
      <p:sp>
        <p:nvSpPr>
          <p:cNvPr id="4" name="ZoneTexte 3"/>
          <p:cNvSpPr txBox="1"/>
          <p:nvPr/>
        </p:nvSpPr>
        <p:spPr>
          <a:xfrm>
            <a:off x="3818021" y="4363453"/>
            <a:ext cx="8261301" cy="369332"/>
          </a:xfrm>
          <a:prstGeom prst="rect">
            <a:avLst/>
          </a:prstGeom>
          <a:noFill/>
        </p:spPr>
        <p:txBody>
          <a:bodyPr wrap="none" rtlCol="0">
            <a:spAutoFit/>
          </a:bodyPr>
          <a:lstStyle/>
          <a:p>
            <a:r>
              <a:rPr lang="fr-FR" dirty="0" smtClean="0"/>
              <a:t>Source, INSEE recensement 2022. Composition des ménages en France hors Mayotte</a:t>
            </a:r>
            <a:endParaRPr lang="fr-FR" dirty="0"/>
          </a:p>
        </p:txBody>
      </p:sp>
    </p:spTree>
    <p:extLst>
      <p:ext uri="{BB962C8B-B14F-4D97-AF65-F5344CB8AC3E}">
        <p14:creationId xmlns:p14="http://schemas.microsoft.com/office/powerpoint/2010/main" val="31671740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smtClean="0">
                <a:solidFill>
                  <a:srgbClr val="D25814"/>
                </a:solidFill>
              </a:rPr>
              <a:t>II-</a:t>
            </a:r>
            <a:r>
              <a:rPr lang="fr-FR" b="1" dirty="0" smtClean="0">
                <a:solidFill>
                  <a:srgbClr val="D25814"/>
                </a:solidFill>
              </a:rPr>
              <a:t> </a:t>
            </a:r>
            <a:r>
              <a:rPr lang="fr-FR" b="1" u="sng" dirty="0">
                <a:solidFill>
                  <a:srgbClr val="D25814"/>
                </a:solidFill>
              </a:rPr>
              <a:t>Les </a:t>
            </a:r>
            <a:r>
              <a:rPr lang="fr-FR" b="1" u="sng" dirty="0" smtClean="0">
                <a:solidFill>
                  <a:srgbClr val="D25814"/>
                </a:solidFill>
              </a:rPr>
              <a:t>opérations économiques entre les secteurs institutionnels</a:t>
            </a:r>
            <a:br>
              <a:rPr lang="fr-FR" b="1" u="sng" dirty="0" smtClean="0">
                <a:solidFill>
                  <a:srgbClr val="D25814"/>
                </a:solidFill>
              </a:rPr>
            </a:br>
            <a:r>
              <a:rPr lang="fr-FR" sz="3200" u="sng" dirty="0">
                <a:solidFill>
                  <a:srgbClr val="D25814"/>
                </a:solidFill>
              </a:rPr>
              <a:t>B</a:t>
            </a:r>
            <a:r>
              <a:rPr lang="fr-FR" sz="3200" u="sng" dirty="0" smtClean="0">
                <a:solidFill>
                  <a:srgbClr val="D25814"/>
                </a:solidFill>
              </a:rPr>
              <a:t>- Les emplois : à quoi sont destinés les produits ?</a:t>
            </a:r>
            <a:br>
              <a:rPr lang="fr-FR" sz="3200" u="sng" dirty="0" smtClean="0">
                <a:solidFill>
                  <a:srgbClr val="D25814"/>
                </a:solidFill>
              </a:rPr>
            </a:br>
            <a:r>
              <a:rPr lang="fr-FR" sz="3200" u="sng" dirty="0">
                <a:solidFill>
                  <a:srgbClr val="D25814"/>
                </a:solidFill>
              </a:rPr>
              <a:t>1</a:t>
            </a:r>
            <a:r>
              <a:rPr lang="fr-FR" sz="3200" u="sng" dirty="0" smtClean="0">
                <a:solidFill>
                  <a:srgbClr val="D25814"/>
                </a:solidFill>
              </a:rPr>
              <a:t>- La consommation</a:t>
            </a:r>
            <a:endParaRPr lang="fr-FR" dirty="0">
              <a:solidFill>
                <a:srgbClr val="D25814"/>
              </a:solidFill>
            </a:endParaRPr>
          </a:p>
        </p:txBody>
      </p:sp>
      <p:pic>
        <p:nvPicPr>
          <p:cNvPr id="3" name="Image 2"/>
          <p:cNvPicPr>
            <a:picLocks noChangeAspect="1"/>
          </p:cNvPicPr>
          <p:nvPr/>
        </p:nvPicPr>
        <p:blipFill>
          <a:blip r:embed="rId3"/>
          <a:stretch>
            <a:fillRect/>
          </a:stretch>
        </p:blipFill>
        <p:spPr>
          <a:xfrm>
            <a:off x="4093257" y="628434"/>
            <a:ext cx="7354326" cy="5096586"/>
          </a:xfrm>
          <a:prstGeom prst="rect">
            <a:avLst/>
          </a:prstGeom>
        </p:spPr>
      </p:pic>
    </p:spTree>
    <p:extLst>
      <p:ext uri="{BB962C8B-B14F-4D97-AF65-F5344CB8AC3E}">
        <p14:creationId xmlns:p14="http://schemas.microsoft.com/office/powerpoint/2010/main" val="41259042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smtClean="0">
                <a:solidFill>
                  <a:srgbClr val="D25814"/>
                </a:solidFill>
              </a:rPr>
              <a:t>II-</a:t>
            </a:r>
            <a:r>
              <a:rPr lang="fr-FR" b="1" dirty="0" smtClean="0">
                <a:solidFill>
                  <a:srgbClr val="D25814"/>
                </a:solidFill>
              </a:rPr>
              <a:t> </a:t>
            </a:r>
            <a:r>
              <a:rPr lang="fr-FR" b="1" u="sng" dirty="0">
                <a:solidFill>
                  <a:srgbClr val="D25814"/>
                </a:solidFill>
              </a:rPr>
              <a:t>Les </a:t>
            </a:r>
            <a:r>
              <a:rPr lang="fr-FR" b="1" u="sng" dirty="0" smtClean="0">
                <a:solidFill>
                  <a:srgbClr val="D25814"/>
                </a:solidFill>
              </a:rPr>
              <a:t>opérations économiques entre les secteurs institutionnels</a:t>
            </a:r>
            <a:br>
              <a:rPr lang="fr-FR" b="1" u="sng" dirty="0" smtClean="0">
                <a:solidFill>
                  <a:srgbClr val="D25814"/>
                </a:solidFill>
              </a:rPr>
            </a:br>
            <a:r>
              <a:rPr lang="fr-FR" sz="3200" u="sng" dirty="0">
                <a:solidFill>
                  <a:srgbClr val="D25814"/>
                </a:solidFill>
              </a:rPr>
              <a:t>B</a:t>
            </a:r>
            <a:r>
              <a:rPr lang="fr-FR" sz="3200" u="sng" dirty="0" smtClean="0">
                <a:solidFill>
                  <a:srgbClr val="D25814"/>
                </a:solidFill>
              </a:rPr>
              <a:t>- Les emplois : à quoi sont destinés les produits ?</a:t>
            </a:r>
            <a:br>
              <a:rPr lang="fr-FR" sz="3200" u="sng" dirty="0" smtClean="0">
                <a:solidFill>
                  <a:srgbClr val="D25814"/>
                </a:solidFill>
              </a:rPr>
            </a:br>
            <a:r>
              <a:rPr lang="fr-FR" sz="3200" u="sng" dirty="0">
                <a:solidFill>
                  <a:srgbClr val="D25814"/>
                </a:solidFill>
              </a:rPr>
              <a:t>1</a:t>
            </a:r>
            <a:r>
              <a:rPr lang="fr-FR" sz="3200" u="sng" dirty="0" smtClean="0">
                <a:solidFill>
                  <a:srgbClr val="D25814"/>
                </a:solidFill>
              </a:rPr>
              <a:t>- La consommation</a:t>
            </a:r>
            <a:endParaRPr lang="fr-FR" dirty="0">
              <a:solidFill>
                <a:srgbClr val="D25814"/>
              </a:solidFill>
            </a:endParaRPr>
          </a:p>
        </p:txBody>
      </p:sp>
      <p:pic>
        <p:nvPicPr>
          <p:cNvPr id="4" name="Image 3"/>
          <p:cNvPicPr>
            <a:picLocks noChangeAspect="1"/>
          </p:cNvPicPr>
          <p:nvPr/>
        </p:nvPicPr>
        <p:blipFill>
          <a:blip r:embed="rId3"/>
          <a:stretch>
            <a:fillRect/>
          </a:stretch>
        </p:blipFill>
        <p:spPr>
          <a:xfrm>
            <a:off x="4105589" y="745706"/>
            <a:ext cx="7020905" cy="4820323"/>
          </a:xfrm>
          <a:prstGeom prst="rect">
            <a:avLst/>
          </a:prstGeom>
        </p:spPr>
      </p:pic>
    </p:spTree>
    <p:extLst>
      <p:ext uri="{BB962C8B-B14F-4D97-AF65-F5344CB8AC3E}">
        <p14:creationId xmlns:p14="http://schemas.microsoft.com/office/powerpoint/2010/main" val="3989642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9" y="1090863"/>
            <a:ext cx="3019670" cy="4634157"/>
          </a:xfrm>
        </p:spPr>
        <p:txBody>
          <a:bodyPr>
            <a:normAutofit fontScale="90000"/>
          </a:bodyPr>
          <a:lstStyle/>
          <a:p>
            <a:pPr algn="ctr"/>
            <a:r>
              <a:rPr lang="fr-FR" b="1" u="sng" dirty="0" smtClean="0">
                <a:solidFill>
                  <a:srgbClr val="D25814"/>
                </a:solidFill>
              </a:rPr>
              <a:t>II-</a:t>
            </a:r>
            <a:r>
              <a:rPr lang="fr-FR" b="1" dirty="0" smtClean="0">
                <a:solidFill>
                  <a:srgbClr val="D25814"/>
                </a:solidFill>
              </a:rPr>
              <a:t> </a:t>
            </a:r>
            <a:r>
              <a:rPr lang="fr-FR" b="1" u="sng" dirty="0">
                <a:solidFill>
                  <a:srgbClr val="D25814"/>
                </a:solidFill>
              </a:rPr>
              <a:t>Les </a:t>
            </a:r>
            <a:r>
              <a:rPr lang="fr-FR" b="1" u="sng" dirty="0" smtClean="0">
                <a:solidFill>
                  <a:srgbClr val="D25814"/>
                </a:solidFill>
              </a:rPr>
              <a:t>opérations économiques entre les secteurs institutionnels</a:t>
            </a:r>
            <a:br>
              <a:rPr lang="fr-FR" b="1" u="sng" dirty="0" smtClean="0">
                <a:solidFill>
                  <a:srgbClr val="D25814"/>
                </a:solidFill>
              </a:rPr>
            </a:br>
            <a:r>
              <a:rPr lang="fr-FR" sz="3200" u="sng" dirty="0">
                <a:solidFill>
                  <a:srgbClr val="D25814"/>
                </a:solidFill>
              </a:rPr>
              <a:t>B</a:t>
            </a:r>
            <a:r>
              <a:rPr lang="fr-FR" sz="3200" u="sng" dirty="0" smtClean="0">
                <a:solidFill>
                  <a:srgbClr val="D25814"/>
                </a:solidFill>
              </a:rPr>
              <a:t>- Les emplois : a quoi sont destinés les produits ?</a:t>
            </a:r>
            <a:br>
              <a:rPr lang="fr-FR" sz="3200" u="sng" dirty="0" smtClean="0">
                <a:solidFill>
                  <a:srgbClr val="D25814"/>
                </a:solidFill>
              </a:rPr>
            </a:br>
            <a:r>
              <a:rPr lang="fr-FR" sz="3200" u="sng" dirty="0" smtClean="0">
                <a:solidFill>
                  <a:srgbClr val="D25814"/>
                </a:solidFill>
              </a:rPr>
              <a:t>2- L’investissement</a:t>
            </a:r>
            <a:endParaRPr lang="fr-FR" dirty="0">
              <a:solidFill>
                <a:srgbClr val="D25814"/>
              </a:solidFill>
            </a:endParaRPr>
          </a:p>
        </p:txBody>
      </p:sp>
      <p:pic>
        <p:nvPicPr>
          <p:cNvPr id="5" name="Image 4"/>
          <p:cNvPicPr>
            <a:picLocks noChangeAspect="1"/>
          </p:cNvPicPr>
          <p:nvPr/>
        </p:nvPicPr>
        <p:blipFill>
          <a:blip r:embed="rId3"/>
          <a:stretch>
            <a:fillRect/>
          </a:stretch>
        </p:blipFill>
        <p:spPr>
          <a:xfrm>
            <a:off x="3469687" y="0"/>
            <a:ext cx="5336655" cy="6901484"/>
          </a:xfrm>
          <a:prstGeom prst="rect">
            <a:avLst/>
          </a:prstGeom>
        </p:spPr>
      </p:pic>
      <p:sp>
        <p:nvSpPr>
          <p:cNvPr id="6" name="Rectangle 5"/>
          <p:cNvSpPr/>
          <p:nvPr/>
        </p:nvSpPr>
        <p:spPr>
          <a:xfrm flipV="1">
            <a:off x="3517900" y="4438650"/>
            <a:ext cx="5148000" cy="12863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8873605" y="158750"/>
            <a:ext cx="2838450" cy="3570208"/>
          </a:xfrm>
          <a:prstGeom prst="rect">
            <a:avLst/>
          </a:prstGeom>
          <a:noFill/>
        </p:spPr>
        <p:txBody>
          <a:bodyPr wrap="square" rtlCol="0">
            <a:spAutoFit/>
          </a:bodyPr>
          <a:lstStyle/>
          <a:p>
            <a:r>
              <a:rPr lang="fr-FR" sz="1200" dirty="0" smtClean="0"/>
              <a:t>PIB : Ensemble de la production de ressources sur le territoire : 2919,9</a:t>
            </a:r>
          </a:p>
          <a:p>
            <a:endParaRPr lang="fr-FR" sz="1200" dirty="0"/>
          </a:p>
          <a:p>
            <a:r>
              <a:rPr lang="fr-FR" sz="1200" dirty="0" smtClean="0"/>
              <a:t>Importations : ensemble des ressources produites dans un autre pays et utilisées sur le territoire : 999,1</a:t>
            </a:r>
          </a:p>
          <a:p>
            <a:endParaRPr lang="fr-FR" sz="1600" dirty="0"/>
          </a:p>
          <a:p>
            <a:r>
              <a:rPr lang="fr-FR" sz="1400" u="sng" dirty="0" smtClean="0"/>
              <a:t>Ensemble des ressources disponibles en France : 3919</a:t>
            </a:r>
          </a:p>
          <a:p>
            <a:endParaRPr lang="fr-FR" sz="1400" dirty="0"/>
          </a:p>
          <a:p>
            <a:r>
              <a:rPr lang="fr-FR" sz="1200" dirty="0" smtClean="0"/>
              <a:t>Consommation finale : ensemble des ressources consommées pour la satisfaction directe des besoins individuels ou collectifs sur le territoire : 2301,3</a:t>
            </a:r>
          </a:p>
          <a:p>
            <a:endParaRPr lang="fr-FR" sz="1200" dirty="0"/>
          </a:p>
          <a:p>
            <a:r>
              <a:rPr lang="fr-FR" sz="1200" dirty="0" smtClean="0"/>
              <a:t>FBCF : ensemble des investissements effectués par les agents résidents : 645,2</a:t>
            </a:r>
          </a:p>
          <a:p>
            <a:endParaRPr lang="fr-FR" sz="1200" dirty="0"/>
          </a:p>
        </p:txBody>
      </p:sp>
    </p:spTree>
    <p:extLst>
      <p:ext uri="{BB962C8B-B14F-4D97-AF65-F5344CB8AC3E}">
        <p14:creationId xmlns:p14="http://schemas.microsoft.com/office/powerpoint/2010/main" val="17631887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9" y="1090863"/>
            <a:ext cx="3019670" cy="4634157"/>
          </a:xfrm>
        </p:spPr>
        <p:txBody>
          <a:bodyPr>
            <a:normAutofit fontScale="90000"/>
          </a:bodyPr>
          <a:lstStyle/>
          <a:p>
            <a:pPr algn="ctr"/>
            <a:r>
              <a:rPr lang="fr-FR" b="1" u="sng" dirty="0" smtClean="0">
                <a:solidFill>
                  <a:srgbClr val="D25814"/>
                </a:solidFill>
              </a:rPr>
              <a:t>II-</a:t>
            </a:r>
            <a:r>
              <a:rPr lang="fr-FR" b="1" dirty="0" smtClean="0">
                <a:solidFill>
                  <a:srgbClr val="D25814"/>
                </a:solidFill>
              </a:rPr>
              <a:t> </a:t>
            </a:r>
            <a:r>
              <a:rPr lang="fr-FR" b="1" u="sng" dirty="0">
                <a:solidFill>
                  <a:srgbClr val="D25814"/>
                </a:solidFill>
              </a:rPr>
              <a:t>Les </a:t>
            </a:r>
            <a:r>
              <a:rPr lang="fr-FR" b="1" u="sng" dirty="0" smtClean="0">
                <a:solidFill>
                  <a:srgbClr val="D25814"/>
                </a:solidFill>
              </a:rPr>
              <a:t>opérations économiques entre les secteurs institutionnels</a:t>
            </a:r>
            <a:br>
              <a:rPr lang="fr-FR" b="1" u="sng" dirty="0" smtClean="0">
                <a:solidFill>
                  <a:srgbClr val="D25814"/>
                </a:solidFill>
              </a:rPr>
            </a:br>
            <a:r>
              <a:rPr lang="fr-FR" sz="3200" u="sng" dirty="0">
                <a:solidFill>
                  <a:srgbClr val="D25814"/>
                </a:solidFill>
              </a:rPr>
              <a:t>B</a:t>
            </a:r>
            <a:r>
              <a:rPr lang="fr-FR" sz="3200" u="sng" dirty="0" smtClean="0">
                <a:solidFill>
                  <a:srgbClr val="D25814"/>
                </a:solidFill>
              </a:rPr>
              <a:t>- Les emplois : a quoi sont destinés les produits ?</a:t>
            </a:r>
            <a:br>
              <a:rPr lang="fr-FR" sz="3200" u="sng" dirty="0" smtClean="0">
                <a:solidFill>
                  <a:srgbClr val="D25814"/>
                </a:solidFill>
              </a:rPr>
            </a:br>
            <a:r>
              <a:rPr lang="fr-FR" sz="3200" u="sng" dirty="0" smtClean="0">
                <a:solidFill>
                  <a:srgbClr val="D25814"/>
                </a:solidFill>
              </a:rPr>
              <a:t>2- L’investissement</a:t>
            </a:r>
            <a:endParaRPr lang="fr-FR" dirty="0">
              <a:solidFill>
                <a:srgbClr val="D25814"/>
              </a:solidFill>
            </a:endParaRPr>
          </a:p>
        </p:txBody>
      </p:sp>
      <p:pic>
        <p:nvPicPr>
          <p:cNvPr id="5" name="Image 4"/>
          <p:cNvPicPr>
            <a:picLocks noChangeAspect="1"/>
          </p:cNvPicPr>
          <p:nvPr/>
        </p:nvPicPr>
        <p:blipFill>
          <a:blip r:embed="rId3"/>
          <a:stretch>
            <a:fillRect/>
          </a:stretch>
        </p:blipFill>
        <p:spPr>
          <a:xfrm>
            <a:off x="3655868" y="755630"/>
            <a:ext cx="7817336" cy="5304621"/>
          </a:xfrm>
          <a:prstGeom prst="rect">
            <a:avLst/>
          </a:prstGeom>
        </p:spPr>
      </p:pic>
    </p:spTree>
    <p:extLst>
      <p:ext uri="{BB962C8B-B14F-4D97-AF65-F5344CB8AC3E}">
        <p14:creationId xmlns:p14="http://schemas.microsoft.com/office/powerpoint/2010/main" val="17562374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9" y="1090863"/>
            <a:ext cx="3019670" cy="4634157"/>
          </a:xfrm>
        </p:spPr>
        <p:txBody>
          <a:bodyPr>
            <a:normAutofit fontScale="90000"/>
          </a:bodyPr>
          <a:lstStyle/>
          <a:p>
            <a:pPr algn="ctr"/>
            <a:r>
              <a:rPr lang="fr-FR" b="1" u="sng" dirty="0" smtClean="0">
                <a:solidFill>
                  <a:srgbClr val="D25814"/>
                </a:solidFill>
              </a:rPr>
              <a:t>II-</a:t>
            </a:r>
            <a:r>
              <a:rPr lang="fr-FR" b="1" dirty="0" smtClean="0">
                <a:solidFill>
                  <a:srgbClr val="D25814"/>
                </a:solidFill>
              </a:rPr>
              <a:t> </a:t>
            </a:r>
            <a:r>
              <a:rPr lang="fr-FR" b="1" u="sng" dirty="0">
                <a:solidFill>
                  <a:srgbClr val="D25814"/>
                </a:solidFill>
              </a:rPr>
              <a:t>Les </a:t>
            </a:r>
            <a:r>
              <a:rPr lang="fr-FR" b="1" u="sng" dirty="0" smtClean="0">
                <a:solidFill>
                  <a:srgbClr val="D25814"/>
                </a:solidFill>
              </a:rPr>
              <a:t>opérations économiques entre les secteurs institutionnels</a:t>
            </a:r>
            <a:br>
              <a:rPr lang="fr-FR" b="1" u="sng" dirty="0" smtClean="0">
                <a:solidFill>
                  <a:srgbClr val="D25814"/>
                </a:solidFill>
              </a:rPr>
            </a:br>
            <a:r>
              <a:rPr lang="fr-FR" sz="3200" u="sng" dirty="0">
                <a:solidFill>
                  <a:srgbClr val="D25814"/>
                </a:solidFill>
              </a:rPr>
              <a:t>B</a:t>
            </a:r>
            <a:r>
              <a:rPr lang="fr-FR" sz="3200" u="sng" dirty="0" smtClean="0">
                <a:solidFill>
                  <a:srgbClr val="D25814"/>
                </a:solidFill>
              </a:rPr>
              <a:t>- Les emplois : a quoi sont destinés les produits ?</a:t>
            </a:r>
            <a:br>
              <a:rPr lang="fr-FR" sz="3200" u="sng" dirty="0" smtClean="0">
                <a:solidFill>
                  <a:srgbClr val="D25814"/>
                </a:solidFill>
              </a:rPr>
            </a:br>
            <a:r>
              <a:rPr lang="fr-FR" sz="3200" u="sng" dirty="0" smtClean="0">
                <a:solidFill>
                  <a:srgbClr val="D25814"/>
                </a:solidFill>
              </a:rPr>
              <a:t>2- L’investissement</a:t>
            </a:r>
            <a:endParaRPr lang="fr-FR" dirty="0">
              <a:solidFill>
                <a:srgbClr val="D25814"/>
              </a:solidFill>
            </a:endParaRPr>
          </a:p>
        </p:txBody>
      </p:sp>
      <p:pic>
        <p:nvPicPr>
          <p:cNvPr id="4" name="Image 3"/>
          <p:cNvPicPr>
            <a:picLocks noChangeAspect="1"/>
          </p:cNvPicPr>
          <p:nvPr/>
        </p:nvPicPr>
        <p:blipFill>
          <a:blip r:embed="rId3"/>
          <a:stretch>
            <a:fillRect/>
          </a:stretch>
        </p:blipFill>
        <p:spPr>
          <a:xfrm>
            <a:off x="3842471" y="402491"/>
            <a:ext cx="7338147" cy="6010900"/>
          </a:xfrm>
          <a:prstGeom prst="rect">
            <a:avLst/>
          </a:prstGeom>
        </p:spPr>
      </p:pic>
    </p:spTree>
    <p:extLst>
      <p:ext uri="{BB962C8B-B14F-4D97-AF65-F5344CB8AC3E}">
        <p14:creationId xmlns:p14="http://schemas.microsoft.com/office/powerpoint/2010/main" val="38918143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smtClean="0">
                <a:solidFill>
                  <a:srgbClr val="D25814"/>
                </a:solidFill>
              </a:rPr>
              <a:t>II-</a:t>
            </a:r>
            <a:r>
              <a:rPr lang="fr-FR" b="1" dirty="0" smtClean="0">
                <a:solidFill>
                  <a:srgbClr val="D25814"/>
                </a:solidFill>
              </a:rPr>
              <a:t> </a:t>
            </a:r>
            <a:r>
              <a:rPr lang="fr-FR" b="1" u="sng" dirty="0">
                <a:solidFill>
                  <a:srgbClr val="D25814"/>
                </a:solidFill>
              </a:rPr>
              <a:t>Les </a:t>
            </a:r>
            <a:r>
              <a:rPr lang="fr-FR" b="1" u="sng" dirty="0" smtClean="0">
                <a:solidFill>
                  <a:srgbClr val="D25814"/>
                </a:solidFill>
              </a:rPr>
              <a:t>opérations économiques entre les secteurs institutionnels</a:t>
            </a:r>
            <a:br>
              <a:rPr lang="fr-FR" b="1" u="sng" dirty="0" smtClean="0">
                <a:solidFill>
                  <a:srgbClr val="D25814"/>
                </a:solidFill>
              </a:rPr>
            </a:br>
            <a:r>
              <a:rPr lang="fr-FR" sz="3200" u="sng" dirty="0">
                <a:solidFill>
                  <a:srgbClr val="D25814"/>
                </a:solidFill>
              </a:rPr>
              <a:t>B</a:t>
            </a:r>
            <a:r>
              <a:rPr lang="fr-FR" sz="3200" u="sng" dirty="0" smtClean="0">
                <a:solidFill>
                  <a:srgbClr val="D25814"/>
                </a:solidFill>
              </a:rPr>
              <a:t>- Les emplois : a quoi sont destinés les produits ?</a:t>
            </a:r>
            <a:br>
              <a:rPr lang="fr-FR" sz="3200" u="sng" dirty="0" smtClean="0">
                <a:solidFill>
                  <a:srgbClr val="D25814"/>
                </a:solidFill>
              </a:rPr>
            </a:br>
            <a:r>
              <a:rPr lang="fr-FR" sz="3200" u="sng" dirty="0" smtClean="0">
                <a:solidFill>
                  <a:srgbClr val="D25814"/>
                </a:solidFill>
              </a:rPr>
              <a:t>3- </a:t>
            </a:r>
            <a:r>
              <a:rPr lang="fr-FR" sz="3200" u="sng" dirty="0" smtClean="0">
                <a:solidFill>
                  <a:srgbClr val="D25814"/>
                </a:solidFill>
              </a:rPr>
              <a:t>La variation des stocks</a:t>
            </a:r>
            <a:endParaRPr lang="fr-FR" dirty="0">
              <a:solidFill>
                <a:srgbClr val="D25814"/>
              </a:solidFill>
            </a:endParaRPr>
          </a:p>
        </p:txBody>
      </p:sp>
      <p:pic>
        <p:nvPicPr>
          <p:cNvPr id="5" name="Image 4"/>
          <p:cNvPicPr>
            <a:picLocks noChangeAspect="1"/>
          </p:cNvPicPr>
          <p:nvPr/>
        </p:nvPicPr>
        <p:blipFill>
          <a:blip r:embed="rId3"/>
          <a:stretch>
            <a:fillRect/>
          </a:stretch>
        </p:blipFill>
        <p:spPr>
          <a:xfrm>
            <a:off x="3469687" y="0"/>
            <a:ext cx="5336655" cy="6901484"/>
          </a:xfrm>
          <a:prstGeom prst="rect">
            <a:avLst/>
          </a:prstGeom>
        </p:spPr>
      </p:pic>
      <p:sp>
        <p:nvSpPr>
          <p:cNvPr id="6" name="ZoneTexte 5"/>
          <p:cNvSpPr txBox="1"/>
          <p:nvPr/>
        </p:nvSpPr>
        <p:spPr>
          <a:xfrm>
            <a:off x="8873605" y="158750"/>
            <a:ext cx="2838450" cy="4124206"/>
          </a:xfrm>
          <a:prstGeom prst="rect">
            <a:avLst/>
          </a:prstGeom>
          <a:noFill/>
        </p:spPr>
        <p:txBody>
          <a:bodyPr wrap="square" rtlCol="0">
            <a:spAutoFit/>
          </a:bodyPr>
          <a:lstStyle/>
          <a:p>
            <a:r>
              <a:rPr lang="fr-FR" sz="1200" dirty="0" smtClean="0"/>
              <a:t>PIB : Ensemble de la production de ressources sur le territoire : 2919,9</a:t>
            </a:r>
          </a:p>
          <a:p>
            <a:endParaRPr lang="fr-FR" sz="1200" dirty="0"/>
          </a:p>
          <a:p>
            <a:r>
              <a:rPr lang="fr-FR" sz="1200" dirty="0" smtClean="0"/>
              <a:t>Importations : ensemble des ressources produites dans un autre pays et utilisées sur le territoire : 999,1</a:t>
            </a:r>
          </a:p>
          <a:p>
            <a:endParaRPr lang="fr-FR" sz="1600" dirty="0"/>
          </a:p>
          <a:p>
            <a:r>
              <a:rPr lang="fr-FR" sz="1400" u="sng" dirty="0" smtClean="0"/>
              <a:t>Ensemble des ressources disponibles en France : 3919</a:t>
            </a:r>
          </a:p>
          <a:p>
            <a:endParaRPr lang="fr-FR" sz="1400" dirty="0"/>
          </a:p>
          <a:p>
            <a:r>
              <a:rPr lang="fr-FR" sz="1200" dirty="0" smtClean="0"/>
              <a:t>Consommation finale : ensemble des ressources consommées pour la satisfaction directe des besoins individuels ou collectifs sur le territoire : 2301,3</a:t>
            </a:r>
          </a:p>
          <a:p>
            <a:endParaRPr lang="fr-FR" sz="1200" dirty="0"/>
          </a:p>
          <a:p>
            <a:r>
              <a:rPr lang="fr-FR" sz="1200" dirty="0" smtClean="0"/>
              <a:t>FBCF : ensemble des investissements effectués par les agents résidents : 645,2</a:t>
            </a:r>
          </a:p>
          <a:p>
            <a:endParaRPr lang="fr-FR" sz="1200" dirty="0"/>
          </a:p>
          <a:p>
            <a:r>
              <a:rPr lang="fr-FR" sz="1200" dirty="0" smtClean="0"/>
              <a:t>Variation des stocks : différence entre les entrées et les sorties de stocks sur l’année : -17</a:t>
            </a:r>
            <a:endParaRPr lang="fr-FR" sz="1200" dirty="0"/>
          </a:p>
        </p:txBody>
      </p:sp>
      <p:sp>
        <p:nvSpPr>
          <p:cNvPr id="7" name="Rectangle 6"/>
          <p:cNvSpPr/>
          <p:nvPr/>
        </p:nvSpPr>
        <p:spPr>
          <a:xfrm>
            <a:off x="3517900" y="5725020"/>
            <a:ext cx="5148000" cy="4916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007484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smtClean="0">
                <a:solidFill>
                  <a:srgbClr val="D25814"/>
                </a:solidFill>
              </a:rPr>
              <a:t>II-</a:t>
            </a:r>
            <a:r>
              <a:rPr lang="fr-FR" b="1" dirty="0" smtClean="0">
                <a:solidFill>
                  <a:srgbClr val="D25814"/>
                </a:solidFill>
              </a:rPr>
              <a:t> </a:t>
            </a:r>
            <a:r>
              <a:rPr lang="fr-FR" b="1" u="sng" dirty="0">
                <a:solidFill>
                  <a:srgbClr val="D25814"/>
                </a:solidFill>
              </a:rPr>
              <a:t>Les </a:t>
            </a:r>
            <a:r>
              <a:rPr lang="fr-FR" b="1" u="sng" dirty="0" smtClean="0">
                <a:solidFill>
                  <a:srgbClr val="D25814"/>
                </a:solidFill>
              </a:rPr>
              <a:t>opérations économiques entre les secteurs institutionnels</a:t>
            </a:r>
            <a:br>
              <a:rPr lang="fr-FR" b="1" u="sng" dirty="0" smtClean="0">
                <a:solidFill>
                  <a:srgbClr val="D25814"/>
                </a:solidFill>
              </a:rPr>
            </a:br>
            <a:r>
              <a:rPr lang="fr-FR" sz="3200" u="sng" dirty="0">
                <a:solidFill>
                  <a:srgbClr val="D25814"/>
                </a:solidFill>
              </a:rPr>
              <a:t>B</a:t>
            </a:r>
            <a:r>
              <a:rPr lang="fr-FR" sz="3200" u="sng" dirty="0" smtClean="0">
                <a:solidFill>
                  <a:srgbClr val="D25814"/>
                </a:solidFill>
              </a:rPr>
              <a:t>- Les emplois : a quoi sont destinés les produits ?</a:t>
            </a:r>
            <a:br>
              <a:rPr lang="fr-FR" sz="3200" u="sng" dirty="0" smtClean="0">
                <a:solidFill>
                  <a:srgbClr val="D25814"/>
                </a:solidFill>
              </a:rPr>
            </a:br>
            <a:r>
              <a:rPr lang="fr-FR" sz="3200" u="sng" dirty="0" smtClean="0">
                <a:solidFill>
                  <a:srgbClr val="D25814"/>
                </a:solidFill>
              </a:rPr>
              <a:t>4- </a:t>
            </a:r>
            <a:r>
              <a:rPr lang="fr-FR" sz="3200" u="sng" dirty="0" smtClean="0">
                <a:solidFill>
                  <a:srgbClr val="D25814"/>
                </a:solidFill>
              </a:rPr>
              <a:t>Les exportations</a:t>
            </a:r>
            <a:endParaRPr lang="fr-FR" dirty="0">
              <a:solidFill>
                <a:srgbClr val="D25814"/>
              </a:solidFill>
            </a:endParaRPr>
          </a:p>
        </p:txBody>
      </p:sp>
      <p:pic>
        <p:nvPicPr>
          <p:cNvPr id="5" name="Image 4"/>
          <p:cNvPicPr>
            <a:picLocks noChangeAspect="1"/>
          </p:cNvPicPr>
          <p:nvPr/>
        </p:nvPicPr>
        <p:blipFill>
          <a:blip r:embed="rId3"/>
          <a:stretch>
            <a:fillRect/>
          </a:stretch>
        </p:blipFill>
        <p:spPr>
          <a:xfrm>
            <a:off x="3469687" y="0"/>
            <a:ext cx="5336655" cy="6901484"/>
          </a:xfrm>
          <a:prstGeom prst="rect">
            <a:avLst/>
          </a:prstGeom>
        </p:spPr>
      </p:pic>
      <p:sp>
        <p:nvSpPr>
          <p:cNvPr id="6" name="ZoneTexte 5"/>
          <p:cNvSpPr txBox="1"/>
          <p:nvPr/>
        </p:nvSpPr>
        <p:spPr>
          <a:xfrm>
            <a:off x="8873605" y="158750"/>
            <a:ext cx="2838450" cy="5786199"/>
          </a:xfrm>
          <a:prstGeom prst="rect">
            <a:avLst/>
          </a:prstGeom>
          <a:noFill/>
        </p:spPr>
        <p:txBody>
          <a:bodyPr wrap="square" rtlCol="0">
            <a:spAutoFit/>
          </a:bodyPr>
          <a:lstStyle/>
          <a:p>
            <a:r>
              <a:rPr lang="fr-FR" sz="1200" dirty="0" smtClean="0"/>
              <a:t>PIB : Ensemble de la production de ressources sur le territoire : 2919,9</a:t>
            </a:r>
          </a:p>
          <a:p>
            <a:endParaRPr lang="fr-FR" sz="1200" dirty="0"/>
          </a:p>
          <a:p>
            <a:r>
              <a:rPr lang="fr-FR" sz="1200" dirty="0" smtClean="0"/>
              <a:t>Importations : ensemble des produits créés dans un autre pays et utilisés sur le territoire : 999,1</a:t>
            </a:r>
          </a:p>
          <a:p>
            <a:endParaRPr lang="fr-FR" sz="1600" dirty="0"/>
          </a:p>
          <a:p>
            <a:r>
              <a:rPr lang="fr-FR" sz="1400" u="sng" dirty="0" smtClean="0"/>
              <a:t>Ensemble des ressources disponibles en France : 3919</a:t>
            </a:r>
          </a:p>
          <a:p>
            <a:endParaRPr lang="fr-FR" sz="1400" dirty="0"/>
          </a:p>
          <a:p>
            <a:r>
              <a:rPr lang="fr-FR" sz="1200" dirty="0" smtClean="0"/>
              <a:t>Consommation finale : ensemble des ressources consommées pour la satisfaction directe des besoins individuels ou collectifs sur le territoire : 2301,3</a:t>
            </a:r>
          </a:p>
          <a:p>
            <a:endParaRPr lang="fr-FR" sz="1200" dirty="0"/>
          </a:p>
          <a:p>
            <a:r>
              <a:rPr lang="fr-FR" sz="1200" dirty="0" smtClean="0"/>
              <a:t>FBCF : ensemble des investissements effectués par les agents résidents : 645,2</a:t>
            </a:r>
          </a:p>
          <a:p>
            <a:endParaRPr lang="fr-FR" sz="1200" dirty="0"/>
          </a:p>
          <a:p>
            <a:r>
              <a:rPr lang="fr-FR" sz="1200" dirty="0" smtClean="0"/>
              <a:t>Variation des stocks : différence entre les entrées et les sorties de stocks sur l’année : -17</a:t>
            </a:r>
          </a:p>
          <a:p>
            <a:endParaRPr lang="fr-FR" sz="1200" dirty="0"/>
          </a:p>
          <a:p>
            <a:r>
              <a:rPr lang="fr-FR" sz="1200" dirty="0" smtClean="0"/>
              <a:t>Exportations : ensemble des produits créés sur le territoire et utilisés dans un autre pays : 989,5</a:t>
            </a:r>
          </a:p>
          <a:p>
            <a:endParaRPr lang="fr-FR" sz="1200" dirty="0"/>
          </a:p>
          <a:p>
            <a:r>
              <a:rPr lang="fr-FR" sz="1200" u="sng" dirty="0"/>
              <a:t>Ensemble des </a:t>
            </a:r>
            <a:r>
              <a:rPr lang="fr-FR" sz="1200" u="sng" dirty="0" smtClean="0"/>
              <a:t>emplois </a:t>
            </a:r>
            <a:r>
              <a:rPr lang="fr-FR" sz="1200" u="sng" dirty="0"/>
              <a:t>disponibles en France : </a:t>
            </a:r>
            <a:r>
              <a:rPr lang="fr-FR" sz="1200" u="sng" dirty="0" smtClean="0"/>
              <a:t>3919</a:t>
            </a:r>
          </a:p>
          <a:p>
            <a:endParaRPr lang="fr-FR" sz="1200" u="sng" dirty="0"/>
          </a:p>
          <a:p>
            <a:endParaRPr lang="fr-FR" sz="1200" dirty="0"/>
          </a:p>
        </p:txBody>
      </p:sp>
      <p:sp>
        <p:nvSpPr>
          <p:cNvPr id="7" name="Rectangle 6"/>
          <p:cNvSpPr/>
          <p:nvPr/>
        </p:nvSpPr>
        <p:spPr>
          <a:xfrm flipV="1">
            <a:off x="3517900" y="6216650"/>
            <a:ext cx="5148000" cy="25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409553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smtClean="0">
                <a:solidFill>
                  <a:srgbClr val="D25814"/>
                </a:solidFill>
              </a:rPr>
              <a:t>II-</a:t>
            </a:r>
            <a:r>
              <a:rPr lang="fr-FR" b="1" dirty="0" smtClean="0">
                <a:solidFill>
                  <a:srgbClr val="D25814"/>
                </a:solidFill>
              </a:rPr>
              <a:t> </a:t>
            </a:r>
            <a:r>
              <a:rPr lang="fr-FR" b="1" u="sng" dirty="0">
                <a:solidFill>
                  <a:srgbClr val="D25814"/>
                </a:solidFill>
              </a:rPr>
              <a:t>Les </a:t>
            </a:r>
            <a:r>
              <a:rPr lang="fr-FR" b="1" u="sng" dirty="0" smtClean="0">
                <a:solidFill>
                  <a:srgbClr val="D25814"/>
                </a:solidFill>
              </a:rPr>
              <a:t>opérations économiques entre les secteurs institutionnels</a:t>
            </a:r>
            <a:br>
              <a:rPr lang="fr-FR" b="1" u="sng" dirty="0" smtClean="0">
                <a:solidFill>
                  <a:srgbClr val="D25814"/>
                </a:solidFill>
              </a:rPr>
            </a:br>
            <a:r>
              <a:rPr lang="fr-FR" sz="3200" u="sng" dirty="0">
                <a:solidFill>
                  <a:srgbClr val="D25814"/>
                </a:solidFill>
              </a:rPr>
              <a:t>B</a:t>
            </a:r>
            <a:r>
              <a:rPr lang="fr-FR" sz="3200" u="sng" dirty="0" smtClean="0">
                <a:solidFill>
                  <a:srgbClr val="D25814"/>
                </a:solidFill>
              </a:rPr>
              <a:t>- Les emplois : a quoi sont destinés les produits ?</a:t>
            </a:r>
            <a:br>
              <a:rPr lang="fr-FR" sz="3200" u="sng" dirty="0" smtClean="0">
                <a:solidFill>
                  <a:srgbClr val="D25814"/>
                </a:solidFill>
              </a:rPr>
            </a:br>
            <a:r>
              <a:rPr lang="fr-FR" sz="3200" u="sng" dirty="0" smtClean="0">
                <a:solidFill>
                  <a:srgbClr val="D25814"/>
                </a:solidFill>
              </a:rPr>
              <a:t>4- </a:t>
            </a:r>
            <a:r>
              <a:rPr lang="fr-FR" sz="3200" u="sng" dirty="0" smtClean="0">
                <a:solidFill>
                  <a:srgbClr val="D25814"/>
                </a:solidFill>
              </a:rPr>
              <a:t>Les exportations</a:t>
            </a:r>
            <a:endParaRPr lang="fr-FR" dirty="0">
              <a:solidFill>
                <a:srgbClr val="D25814"/>
              </a:solidFill>
            </a:endParaRPr>
          </a:p>
        </p:txBody>
      </p:sp>
      <p:pic>
        <p:nvPicPr>
          <p:cNvPr id="5" name="Image 4"/>
          <p:cNvPicPr>
            <a:picLocks noChangeAspect="1"/>
          </p:cNvPicPr>
          <p:nvPr/>
        </p:nvPicPr>
        <p:blipFill>
          <a:blip r:embed="rId3"/>
          <a:stretch>
            <a:fillRect/>
          </a:stretch>
        </p:blipFill>
        <p:spPr>
          <a:xfrm>
            <a:off x="3590817" y="864610"/>
            <a:ext cx="8315325" cy="4657725"/>
          </a:xfrm>
          <a:prstGeom prst="rect">
            <a:avLst/>
          </a:prstGeom>
        </p:spPr>
      </p:pic>
    </p:spTree>
    <p:extLst>
      <p:ext uri="{BB962C8B-B14F-4D97-AF65-F5344CB8AC3E}">
        <p14:creationId xmlns:p14="http://schemas.microsoft.com/office/powerpoint/2010/main" val="2642623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1123837"/>
            <a:ext cx="3099881" cy="4635279"/>
          </a:xfrm>
        </p:spPr>
        <p:txBody>
          <a:bodyPr>
            <a:normAutofit fontScale="90000"/>
          </a:bodyPr>
          <a:lstStyle/>
          <a:p>
            <a:pPr algn="ctr"/>
            <a:r>
              <a:rPr lang="fr-FR" b="1" u="sng" dirty="0" smtClean="0">
                <a:solidFill>
                  <a:srgbClr val="D25814"/>
                </a:solidFill>
              </a:rPr>
              <a:t>II-</a:t>
            </a:r>
            <a:r>
              <a:rPr lang="fr-FR" b="1" dirty="0" smtClean="0">
                <a:solidFill>
                  <a:srgbClr val="D25814"/>
                </a:solidFill>
              </a:rPr>
              <a:t> </a:t>
            </a:r>
            <a:r>
              <a:rPr lang="fr-FR" b="1" u="sng" dirty="0">
                <a:solidFill>
                  <a:srgbClr val="D25814"/>
                </a:solidFill>
              </a:rPr>
              <a:t>Les </a:t>
            </a:r>
            <a:r>
              <a:rPr lang="fr-FR" b="1" u="sng" dirty="0" smtClean="0">
                <a:solidFill>
                  <a:srgbClr val="D25814"/>
                </a:solidFill>
              </a:rPr>
              <a:t>opérations économiques entre les secteurs institutionnels</a:t>
            </a:r>
            <a:br>
              <a:rPr lang="fr-FR" b="1" u="sng" dirty="0" smtClean="0">
                <a:solidFill>
                  <a:srgbClr val="D25814"/>
                </a:solidFill>
              </a:rPr>
            </a:br>
            <a:r>
              <a:rPr lang="fr-FR" sz="3200" u="sng" dirty="0" smtClean="0">
                <a:solidFill>
                  <a:srgbClr val="D25814"/>
                </a:solidFill>
              </a:rPr>
              <a:t>C- L’équilibre emplois/ressources</a:t>
            </a:r>
            <a:br>
              <a:rPr lang="fr-FR" sz="3200" u="sng" dirty="0" smtClean="0">
                <a:solidFill>
                  <a:srgbClr val="D25814"/>
                </a:solidFill>
              </a:rPr>
            </a:br>
            <a:endParaRPr lang="fr-FR" dirty="0">
              <a:solidFill>
                <a:srgbClr val="D25814"/>
              </a:solidFill>
            </a:endParaRPr>
          </a:p>
        </p:txBody>
      </p:sp>
      <p:pic>
        <p:nvPicPr>
          <p:cNvPr id="6" name="Image 5"/>
          <p:cNvPicPr>
            <a:picLocks noChangeAspect="1"/>
          </p:cNvPicPr>
          <p:nvPr/>
        </p:nvPicPr>
        <p:blipFill>
          <a:blip r:embed="rId3"/>
          <a:stretch>
            <a:fillRect/>
          </a:stretch>
        </p:blipFill>
        <p:spPr>
          <a:xfrm>
            <a:off x="3469687" y="0"/>
            <a:ext cx="5336655" cy="6901484"/>
          </a:xfrm>
          <a:prstGeom prst="rect">
            <a:avLst/>
          </a:prstGeom>
        </p:spPr>
      </p:pic>
      <p:sp>
        <p:nvSpPr>
          <p:cNvPr id="7" name="ZoneTexte 6"/>
          <p:cNvSpPr txBox="1"/>
          <p:nvPr/>
        </p:nvSpPr>
        <p:spPr>
          <a:xfrm>
            <a:off x="8854555" y="99374"/>
            <a:ext cx="2838450" cy="6524863"/>
          </a:xfrm>
          <a:prstGeom prst="rect">
            <a:avLst/>
          </a:prstGeom>
          <a:noFill/>
        </p:spPr>
        <p:txBody>
          <a:bodyPr wrap="square" rtlCol="0">
            <a:spAutoFit/>
          </a:bodyPr>
          <a:lstStyle/>
          <a:p>
            <a:r>
              <a:rPr lang="fr-FR" sz="1200" dirty="0" smtClean="0"/>
              <a:t>PIB : Ensemble de la production de ressources sur le territoire : 2919,9</a:t>
            </a:r>
          </a:p>
          <a:p>
            <a:endParaRPr lang="fr-FR" sz="1200" dirty="0"/>
          </a:p>
          <a:p>
            <a:r>
              <a:rPr lang="fr-FR" sz="1200" dirty="0" smtClean="0"/>
              <a:t>Importations : ensemble des produits créés dans un autre pays et utilisés sur le territoire : 999,1</a:t>
            </a:r>
          </a:p>
          <a:p>
            <a:endParaRPr lang="fr-FR" sz="1600" dirty="0"/>
          </a:p>
          <a:p>
            <a:r>
              <a:rPr lang="fr-FR" sz="1400" u="sng" dirty="0" smtClean="0"/>
              <a:t>Ensemble des ressources disponibles en France : 3919</a:t>
            </a:r>
          </a:p>
          <a:p>
            <a:endParaRPr lang="fr-FR" sz="1400" dirty="0"/>
          </a:p>
          <a:p>
            <a:r>
              <a:rPr lang="fr-FR" sz="1200" dirty="0" smtClean="0"/>
              <a:t>Consommation finale : ensemble des ressources consommées pour la satisfaction directe des besoins individuels ou collectifs sur le territoire : 2301,3</a:t>
            </a:r>
          </a:p>
          <a:p>
            <a:endParaRPr lang="fr-FR" sz="1200" dirty="0"/>
          </a:p>
          <a:p>
            <a:r>
              <a:rPr lang="fr-FR" sz="1200" dirty="0" smtClean="0"/>
              <a:t>FBCF : ensemble des investissements effectués par les agents résidents : 645,2</a:t>
            </a:r>
          </a:p>
          <a:p>
            <a:endParaRPr lang="fr-FR" sz="1200" dirty="0"/>
          </a:p>
          <a:p>
            <a:r>
              <a:rPr lang="fr-FR" sz="1200" dirty="0" smtClean="0"/>
              <a:t>Variation des stocks : différence entre les entrées et les sorties de stocks sur l’année : -17</a:t>
            </a:r>
          </a:p>
          <a:p>
            <a:endParaRPr lang="fr-FR" sz="1200" dirty="0"/>
          </a:p>
          <a:p>
            <a:r>
              <a:rPr lang="fr-FR" sz="1200" dirty="0" smtClean="0"/>
              <a:t>Exportations : ensemble des produits créés sur le territoire et utilisés dans un autre pays : 989,5</a:t>
            </a:r>
          </a:p>
          <a:p>
            <a:endParaRPr lang="fr-FR" sz="1200" dirty="0"/>
          </a:p>
          <a:p>
            <a:r>
              <a:rPr lang="fr-FR" sz="1200" u="sng" dirty="0"/>
              <a:t>Ensemble des </a:t>
            </a:r>
            <a:r>
              <a:rPr lang="fr-FR" sz="1200" u="sng" dirty="0" smtClean="0"/>
              <a:t>emplois </a:t>
            </a:r>
            <a:r>
              <a:rPr lang="fr-FR" sz="1200" u="sng" dirty="0"/>
              <a:t>disponibles en France : </a:t>
            </a:r>
            <a:r>
              <a:rPr lang="fr-FR" sz="1200" u="sng" dirty="0" smtClean="0"/>
              <a:t>3919</a:t>
            </a:r>
          </a:p>
          <a:p>
            <a:endParaRPr lang="fr-FR" sz="1200" u="sng" dirty="0"/>
          </a:p>
          <a:p>
            <a:r>
              <a:rPr lang="fr-FR" sz="1600" b="1" u="sng" dirty="0" smtClean="0"/>
              <a:t>L’ensemble des ressources est égal à l’ensemble des emplois </a:t>
            </a:r>
            <a:r>
              <a:rPr lang="fr-FR" sz="1600" b="1" u="sng" dirty="0" smtClean="0"/>
              <a:t>: PIB </a:t>
            </a:r>
            <a:r>
              <a:rPr lang="fr-FR" sz="1600" b="1" u="sng" dirty="0" smtClean="0"/>
              <a:t>+ M = CF + FBCF + ∆S + X</a:t>
            </a:r>
            <a:endParaRPr lang="fr-FR" sz="1600" b="1" u="sng" dirty="0"/>
          </a:p>
          <a:p>
            <a:endParaRPr lang="fr-FR" sz="1200" dirty="0"/>
          </a:p>
        </p:txBody>
      </p:sp>
    </p:spTree>
    <p:extLst>
      <p:ext uri="{BB962C8B-B14F-4D97-AF65-F5344CB8AC3E}">
        <p14:creationId xmlns:p14="http://schemas.microsoft.com/office/powerpoint/2010/main" val="38768570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1123837"/>
            <a:ext cx="3099881" cy="4635279"/>
          </a:xfrm>
        </p:spPr>
        <p:txBody>
          <a:bodyPr>
            <a:normAutofit fontScale="90000"/>
          </a:bodyPr>
          <a:lstStyle/>
          <a:p>
            <a:pPr algn="ctr"/>
            <a:r>
              <a:rPr lang="fr-FR" b="1" u="sng" dirty="0" smtClean="0">
                <a:solidFill>
                  <a:srgbClr val="D25814"/>
                </a:solidFill>
              </a:rPr>
              <a:t>III-</a:t>
            </a:r>
            <a:r>
              <a:rPr lang="fr-FR" b="1" dirty="0" smtClean="0">
                <a:solidFill>
                  <a:srgbClr val="D25814"/>
                </a:solidFill>
              </a:rPr>
              <a:t> </a:t>
            </a:r>
            <a:r>
              <a:rPr lang="fr-FR" b="1" u="sng" dirty="0" smtClean="0">
                <a:solidFill>
                  <a:srgbClr val="D25814"/>
                </a:solidFill>
              </a:rPr>
              <a:t>La représentation en comptabilité nationale des opérations économiques des secteurs institutionnels</a:t>
            </a:r>
            <a:br>
              <a:rPr lang="fr-FR" b="1" u="sng" dirty="0" smtClean="0">
                <a:solidFill>
                  <a:srgbClr val="D25814"/>
                </a:solidFill>
              </a:rPr>
            </a:br>
            <a:r>
              <a:rPr lang="fr-FR" sz="3200" u="sng" dirty="0">
                <a:solidFill>
                  <a:srgbClr val="D25814"/>
                </a:solidFill>
              </a:rPr>
              <a:t>A</a:t>
            </a:r>
            <a:r>
              <a:rPr lang="fr-FR" sz="3200" u="sng" dirty="0" smtClean="0">
                <a:solidFill>
                  <a:srgbClr val="D25814"/>
                </a:solidFill>
              </a:rPr>
              <a:t>- Introduction à l’analyse en terme de circuit</a:t>
            </a:r>
            <a:br>
              <a:rPr lang="fr-FR" sz="3200" u="sng" dirty="0" smtClean="0">
                <a:solidFill>
                  <a:srgbClr val="D25814"/>
                </a:solidFill>
              </a:rPr>
            </a:br>
            <a:endParaRPr lang="fr-FR" dirty="0">
              <a:solidFill>
                <a:srgbClr val="D25814"/>
              </a:solidFill>
            </a:endParaRPr>
          </a:p>
        </p:txBody>
      </p:sp>
      <p:pic>
        <p:nvPicPr>
          <p:cNvPr id="3" name="Image 2" descr="C:\Users\PC\AppData\Local\Temp\lu12256beqt2r.tmp\lu12256beqtav_tmp_c07469ee9fa8dcbb.png"/>
          <p:cNvPicPr/>
          <p:nvPr/>
        </p:nvPicPr>
        <p:blipFill>
          <a:blip r:embed="rId3">
            <a:extLst>
              <a:ext uri="{28A0092B-C50C-407E-A947-70E740481C1C}">
                <a14:useLocalDpi xmlns:a14="http://schemas.microsoft.com/office/drawing/2010/main" val="0"/>
              </a:ext>
            </a:extLst>
          </a:blip>
          <a:srcRect/>
          <a:stretch>
            <a:fillRect/>
          </a:stretch>
        </p:blipFill>
        <p:spPr bwMode="auto">
          <a:xfrm>
            <a:off x="5730800" y="683279"/>
            <a:ext cx="3333750" cy="1885950"/>
          </a:xfrm>
          <a:prstGeom prst="rect">
            <a:avLst/>
          </a:prstGeom>
          <a:noFill/>
          <a:ln>
            <a:noFill/>
          </a:ln>
        </p:spPr>
      </p:pic>
      <p:pic>
        <p:nvPicPr>
          <p:cNvPr id="4" name="Image 3"/>
          <p:cNvPicPr/>
          <p:nvPr/>
        </p:nvPicPr>
        <p:blipFill>
          <a:blip r:embed="rId4">
            <a:extLst>
              <a:ext uri="{28A0092B-C50C-407E-A947-70E740481C1C}">
                <a14:useLocalDpi xmlns:a14="http://schemas.microsoft.com/office/drawing/2010/main" val="0"/>
              </a:ext>
            </a:extLst>
          </a:blip>
          <a:srcRect/>
          <a:stretch>
            <a:fillRect/>
          </a:stretch>
        </p:blipFill>
        <p:spPr bwMode="auto">
          <a:xfrm>
            <a:off x="4226313" y="2784141"/>
            <a:ext cx="6342725" cy="3652285"/>
          </a:xfrm>
          <a:prstGeom prst="rect">
            <a:avLst/>
          </a:prstGeom>
          <a:noFill/>
          <a:ln>
            <a:noFill/>
          </a:ln>
        </p:spPr>
      </p:pic>
    </p:spTree>
    <p:extLst>
      <p:ext uri="{BB962C8B-B14F-4D97-AF65-F5344CB8AC3E}">
        <p14:creationId xmlns:p14="http://schemas.microsoft.com/office/powerpoint/2010/main" val="1909118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a:solidFill>
                  <a:srgbClr val="D25814"/>
                </a:solidFill>
                <a:hlinkClick r:id="rId2"/>
              </a:rPr>
              <a:t>A-</a:t>
            </a:r>
            <a:r>
              <a:rPr lang="fr-FR" sz="3200" dirty="0">
                <a:solidFill>
                  <a:srgbClr val="D25814"/>
                </a:solidFill>
                <a:hlinkClick r:id="rId2"/>
              </a:rPr>
              <a:t>	</a:t>
            </a:r>
            <a:r>
              <a:rPr lang="fr-FR" sz="3200" u="sng" dirty="0">
                <a:solidFill>
                  <a:srgbClr val="D25814"/>
                </a:solidFill>
              </a:rPr>
              <a:t>Les ménages</a:t>
            </a:r>
            <a:br>
              <a:rPr lang="fr-FR" sz="3200" u="sng" dirty="0">
                <a:solidFill>
                  <a:srgbClr val="D25814"/>
                </a:solidFill>
              </a:rPr>
            </a:br>
            <a:r>
              <a:rPr lang="fr-FR" sz="3200" u="sng" dirty="0">
                <a:solidFill>
                  <a:srgbClr val="D25814"/>
                </a:solidFill>
              </a:rPr>
              <a:t>1- Définir et présenter les ménages</a:t>
            </a:r>
            <a:endParaRPr lang="fr-FR" dirty="0">
              <a:solidFill>
                <a:srgbClr val="D25814"/>
              </a:solidFill>
            </a:endParaRPr>
          </a:p>
        </p:txBody>
      </p:sp>
      <p:sp>
        <p:nvSpPr>
          <p:cNvPr id="5" name="Rectangle 4"/>
          <p:cNvSpPr/>
          <p:nvPr/>
        </p:nvSpPr>
        <p:spPr>
          <a:xfrm>
            <a:off x="4732421" y="4918593"/>
            <a:ext cx="6096000" cy="646331"/>
          </a:xfrm>
          <a:prstGeom prst="rect">
            <a:avLst/>
          </a:prstGeom>
        </p:spPr>
        <p:txBody>
          <a:bodyPr>
            <a:spAutoFit/>
          </a:bodyPr>
          <a:lstStyle/>
          <a:p>
            <a:r>
              <a:rPr lang="fr-FR" i="1" dirty="0"/>
              <a:t>Manuel Bordas SES, chapitre Financement, 2023</a:t>
            </a:r>
            <a:endParaRPr lang="fr-FR" dirty="0"/>
          </a:p>
          <a:p>
            <a:endParaRPr lang="fr-FR" dirty="0"/>
          </a:p>
        </p:txBody>
      </p:sp>
      <p:pic>
        <p:nvPicPr>
          <p:cNvPr id="7" name="Espace réservé du contenu 6"/>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97075" y="1123837"/>
            <a:ext cx="7315200" cy="2994266"/>
          </a:xfrm>
          <a:prstGeom prst="rect">
            <a:avLst/>
          </a:prstGeom>
          <a:noFill/>
          <a:ln>
            <a:noFill/>
          </a:ln>
        </p:spPr>
      </p:pic>
    </p:spTree>
    <p:extLst>
      <p:ext uri="{BB962C8B-B14F-4D97-AF65-F5344CB8AC3E}">
        <p14:creationId xmlns:p14="http://schemas.microsoft.com/office/powerpoint/2010/main" val="10007947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1123837"/>
            <a:ext cx="3099881" cy="4635279"/>
          </a:xfrm>
        </p:spPr>
        <p:txBody>
          <a:bodyPr>
            <a:normAutofit fontScale="90000"/>
          </a:bodyPr>
          <a:lstStyle/>
          <a:p>
            <a:pPr algn="ctr"/>
            <a:r>
              <a:rPr lang="fr-FR" b="1" u="sng" dirty="0" smtClean="0">
                <a:solidFill>
                  <a:srgbClr val="D25814"/>
                </a:solidFill>
              </a:rPr>
              <a:t>III-</a:t>
            </a:r>
            <a:r>
              <a:rPr lang="fr-FR" b="1" dirty="0" smtClean="0">
                <a:solidFill>
                  <a:srgbClr val="D25814"/>
                </a:solidFill>
              </a:rPr>
              <a:t> </a:t>
            </a:r>
            <a:r>
              <a:rPr lang="fr-FR" b="1" u="sng" dirty="0" smtClean="0">
                <a:solidFill>
                  <a:srgbClr val="D25814"/>
                </a:solidFill>
              </a:rPr>
              <a:t>La représentation en comptabilité nationale des opérations économiques des secteurs institutionnels</a:t>
            </a:r>
            <a:br>
              <a:rPr lang="fr-FR" b="1" u="sng" dirty="0" smtClean="0">
                <a:solidFill>
                  <a:srgbClr val="D25814"/>
                </a:solidFill>
              </a:rPr>
            </a:br>
            <a:r>
              <a:rPr lang="fr-FR" sz="3200" u="sng" dirty="0" smtClean="0">
                <a:solidFill>
                  <a:srgbClr val="D25814"/>
                </a:solidFill>
              </a:rPr>
              <a:t>B- La décomposition du calcul du PIB : une manière d’aborder l’analyse en circuit</a:t>
            </a:r>
            <a:br>
              <a:rPr lang="fr-FR" sz="3200" u="sng" dirty="0" smtClean="0">
                <a:solidFill>
                  <a:srgbClr val="D25814"/>
                </a:solidFill>
              </a:rPr>
            </a:br>
            <a:endParaRPr lang="fr-FR" dirty="0">
              <a:solidFill>
                <a:srgbClr val="D25814"/>
              </a:solidFill>
            </a:endParaRPr>
          </a:p>
        </p:txBody>
      </p:sp>
      <p:sp>
        <p:nvSpPr>
          <p:cNvPr id="3" name="ZoneTexte 2"/>
          <p:cNvSpPr txBox="1"/>
          <p:nvPr/>
        </p:nvSpPr>
        <p:spPr>
          <a:xfrm>
            <a:off x="3653050" y="2106477"/>
            <a:ext cx="7484678" cy="2308324"/>
          </a:xfrm>
          <a:prstGeom prst="rect">
            <a:avLst/>
          </a:prstGeom>
          <a:noFill/>
        </p:spPr>
        <p:txBody>
          <a:bodyPr wrap="none" rtlCol="0">
            <a:spAutoFit/>
          </a:bodyPr>
          <a:lstStyle/>
          <a:p>
            <a:r>
              <a:rPr lang="fr-FR" dirty="0" smtClean="0"/>
              <a:t>Calcul du PIB : un indicateur, trois manières de l’aborder :</a:t>
            </a:r>
          </a:p>
          <a:p>
            <a:endParaRPr lang="fr-FR" dirty="0"/>
          </a:p>
          <a:p>
            <a:pPr marL="285750" indent="-285750">
              <a:buFont typeface="Arial" panose="020B0604020202020204" pitchFamily="34" charset="0"/>
              <a:buChar char="•"/>
            </a:pPr>
            <a:r>
              <a:rPr lang="fr-FR" dirty="0" smtClean="0"/>
              <a:t>Par la production : </a:t>
            </a:r>
            <a:r>
              <a:rPr lang="fr-FR" b="1" dirty="0" smtClean="0"/>
              <a:t>P = Ensemble des VA</a:t>
            </a:r>
          </a:p>
          <a:p>
            <a:endParaRPr lang="fr-FR" b="1" dirty="0" smtClean="0"/>
          </a:p>
          <a:p>
            <a:pPr marL="285750" indent="-285750">
              <a:buFont typeface="Arial" panose="020B0604020202020204" pitchFamily="34" charset="0"/>
              <a:buChar char="•"/>
            </a:pPr>
            <a:r>
              <a:rPr lang="fr-FR" dirty="0" smtClean="0"/>
              <a:t>Par la demande : </a:t>
            </a:r>
            <a:r>
              <a:rPr lang="fr-FR" b="1" dirty="0" smtClean="0"/>
              <a:t>P </a:t>
            </a:r>
            <a:r>
              <a:rPr lang="fr-FR" b="1" dirty="0"/>
              <a:t>= CF + </a:t>
            </a:r>
            <a:r>
              <a:rPr lang="fr-FR" b="1" dirty="0" smtClean="0"/>
              <a:t>FBCF </a:t>
            </a:r>
            <a:r>
              <a:rPr lang="fr-FR" b="1" dirty="0"/>
              <a:t>+ </a:t>
            </a:r>
            <a:r>
              <a:rPr lang="fr-FR" b="1" dirty="0" smtClean="0"/>
              <a:t>(X-M</a:t>
            </a:r>
            <a:r>
              <a:rPr lang="fr-FR" b="1" dirty="0" smtClean="0"/>
              <a:t>) </a:t>
            </a:r>
            <a:r>
              <a:rPr lang="fr-FR" b="1" dirty="0"/>
              <a:t>+ ∆S</a:t>
            </a:r>
          </a:p>
          <a:p>
            <a:endParaRPr lang="fr-FR" dirty="0" smtClean="0"/>
          </a:p>
          <a:p>
            <a:pPr marL="285750" indent="-285750">
              <a:buFont typeface="Arial" panose="020B0604020202020204" pitchFamily="34" charset="0"/>
              <a:buChar char="•"/>
            </a:pPr>
            <a:r>
              <a:rPr lang="fr-FR" dirty="0" smtClean="0"/>
              <a:t>Par les revenus : </a:t>
            </a:r>
            <a:r>
              <a:rPr lang="fr-FR" b="1" dirty="0" smtClean="0"/>
              <a:t>P = Rémunération des salariés + Revenus mixtes + EBE </a:t>
            </a:r>
          </a:p>
          <a:p>
            <a:pPr lvl="4"/>
            <a:r>
              <a:rPr lang="fr-FR" b="1" dirty="0" smtClean="0"/>
              <a:t>	+ Impôts – Rémunérations extérieures</a:t>
            </a:r>
            <a:endParaRPr lang="fr-FR" b="1" dirty="0"/>
          </a:p>
        </p:txBody>
      </p:sp>
    </p:spTree>
    <p:extLst>
      <p:ext uri="{BB962C8B-B14F-4D97-AF65-F5344CB8AC3E}">
        <p14:creationId xmlns:p14="http://schemas.microsoft.com/office/powerpoint/2010/main" val="37103445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1123837"/>
            <a:ext cx="3099881" cy="4635279"/>
          </a:xfrm>
        </p:spPr>
        <p:txBody>
          <a:bodyPr>
            <a:normAutofit fontScale="90000"/>
          </a:bodyPr>
          <a:lstStyle/>
          <a:p>
            <a:pPr algn="ctr"/>
            <a:r>
              <a:rPr lang="fr-FR" b="1" u="sng" dirty="0" smtClean="0">
                <a:solidFill>
                  <a:srgbClr val="D25814"/>
                </a:solidFill>
              </a:rPr>
              <a:t>III-</a:t>
            </a:r>
            <a:r>
              <a:rPr lang="fr-FR" b="1" dirty="0" smtClean="0">
                <a:solidFill>
                  <a:srgbClr val="D25814"/>
                </a:solidFill>
              </a:rPr>
              <a:t> </a:t>
            </a:r>
            <a:r>
              <a:rPr lang="fr-FR" b="1" u="sng" dirty="0" smtClean="0">
                <a:solidFill>
                  <a:srgbClr val="D25814"/>
                </a:solidFill>
              </a:rPr>
              <a:t>La représentation en comptabilité nationale des opérations économiques des secteurs institutionnels</a:t>
            </a:r>
            <a:br>
              <a:rPr lang="fr-FR" b="1" u="sng" dirty="0" smtClean="0">
                <a:solidFill>
                  <a:srgbClr val="D25814"/>
                </a:solidFill>
              </a:rPr>
            </a:br>
            <a:r>
              <a:rPr lang="fr-FR" sz="3200" u="sng" dirty="0" smtClean="0">
                <a:solidFill>
                  <a:srgbClr val="D25814"/>
                </a:solidFill>
              </a:rPr>
              <a:t>B- La décomposition du calcul du PIB : une manière d’aborder l’analyse en circuit</a:t>
            </a:r>
            <a:br>
              <a:rPr lang="fr-FR" sz="3200" u="sng" dirty="0" smtClean="0">
                <a:solidFill>
                  <a:srgbClr val="D25814"/>
                </a:solidFill>
              </a:rPr>
            </a:br>
            <a:endParaRPr lang="fr-FR" dirty="0">
              <a:solidFill>
                <a:srgbClr val="D25814"/>
              </a:solidFill>
            </a:endParaRPr>
          </a:p>
        </p:txBody>
      </p:sp>
      <p:pic>
        <p:nvPicPr>
          <p:cNvPr id="4" name="Image 3"/>
          <p:cNvPicPr>
            <a:picLocks noChangeAspect="1"/>
          </p:cNvPicPr>
          <p:nvPr/>
        </p:nvPicPr>
        <p:blipFill>
          <a:blip r:embed="rId3"/>
          <a:stretch>
            <a:fillRect/>
          </a:stretch>
        </p:blipFill>
        <p:spPr>
          <a:xfrm>
            <a:off x="3883602" y="875000"/>
            <a:ext cx="7144616" cy="5037870"/>
          </a:xfrm>
          <a:prstGeom prst="rect">
            <a:avLst/>
          </a:prstGeom>
        </p:spPr>
      </p:pic>
    </p:spTree>
    <p:extLst>
      <p:ext uri="{BB962C8B-B14F-4D97-AF65-F5344CB8AC3E}">
        <p14:creationId xmlns:p14="http://schemas.microsoft.com/office/powerpoint/2010/main" val="36549511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1123837"/>
            <a:ext cx="3099881" cy="4635279"/>
          </a:xfrm>
        </p:spPr>
        <p:txBody>
          <a:bodyPr>
            <a:normAutofit fontScale="90000"/>
          </a:bodyPr>
          <a:lstStyle/>
          <a:p>
            <a:pPr algn="ctr"/>
            <a:r>
              <a:rPr lang="fr-FR" b="1" u="sng" dirty="0" smtClean="0">
                <a:solidFill>
                  <a:srgbClr val="D25814"/>
                </a:solidFill>
              </a:rPr>
              <a:t>III-</a:t>
            </a:r>
            <a:r>
              <a:rPr lang="fr-FR" b="1" dirty="0" smtClean="0">
                <a:solidFill>
                  <a:srgbClr val="D25814"/>
                </a:solidFill>
              </a:rPr>
              <a:t> </a:t>
            </a:r>
            <a:r>
              <a:rPr lang="fr-FR" b="1" u="sng" dirty="0" smtClean="0">
                <a:solidFill>
                  <a:srgbClr val="D25814"/>
                </a:solidFill>
              </a:rPr>
              <a:t>La représentation en comptabilité nationale des opérations économiques des secteurs institutionnels</a:t>
            </a:r>
            <a:br>
              <a:rPr lang="fr-FR" b="1" u="sng" dirty="0" smtClean="0">
                <a:solidFill>
                  <a:srgbClr val="D25814"/>
                </a:solidFill>
              </a:rPr>
            </a:br>
            <a:r>
              <a:rPr lang="fr-FR" sz="3200" u="sng" dirty="0">
                <a:solidFill>
                  <a:srgbClr val="D25814"/>
                </a:solidFill>
              </a:rPr>
              <a:t>C</a:t>
            </a:r>
            <a:r>
              <a:rPr lang="fr-FR" sz="3200" u="sng" dirty="0" smtClean="0">
                <a:solidFill>
                  <a:srgbClr val="D25814"/>
                </a:solidFill>
              </a:rPr>
              <a:t>- Le TEE ou l’analyse au sein de chaque secteur institutionnel</a:t>
            </a:r>
            <a:endParaRPr lang="fr-FR" dirty="0">
              <a:solidFill>
                <a:srgbClr val="D25814"/>
              </a:solidFill>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7923" y="0"/>
            <a:ext cx="5143500" cy="6858000"/>
          </a:xfrm>
          <a:prstGeom prst="rect">
            <a:avLst/>
          </a:prstGeom>
        </p:spPr>
      </p:pic>
    </p:spTree>
    <p:extLst>
      <p:ext uri="{BB962C8B-B14F-4D97-AF65-F5344CB8AC3E}">
        <p14:creationId xmlns:p14="http://schemas.microsoft.com/office/powerpoint/2010/main" val="265312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1123837"/>
            <a:ext cx="3099881" cy="4635279"/>
          </a:xfrm>
        </p:spPr>
        <p:txBody>
          <a:bodyPr>
            <a:normAutofit fontScale="90000"/>
          </a:bodyPr>
          <a:lstStyle/>
          <a:p>
            <a:pPr algn="ctr"/>
            <a:r>
              <a:rPr lang="fr-FR" b="1" u="sng" dirty="0" smtClean="0">
                <a:solidFill>
                  <a:srgbClr val="D25814"/>
                </a:solidFill>
              </a:rPr>
              <a:t>III-</a:t>
            </a:r>
            <a:r>
              <a:rPr lang="fr-FR" b="1" dirty="0" smtClean="0">
                <a:solidFill>
                  <a:srgbClr val="D25814"/>
                </a:solidFill>
              </a:rPr>
              <a:t> </a:t>
            </a:r>
            <a:r>
              <a:rPr lang="fr-FR" b="1" u="sng" dirty="0" smtClean="0">
                <a:solidFill>
                  <a:srgbClr val="D25814"/>
                </a:solidFill>
              </a:rPr>
              <a:t>La représentation en comptabilité nationale des opérations économiques des secteurs institutionnels</a:t>
            </a:r>
            <a:br>
              <a:rPr lang="fr-FR" b="1" u="sng" dirty="0" smtClean="0">
                <a:solidFill>
                  <a:srgbClr val="D25814"/>
                </a:solidFill>
              </a:rPr>
            </a:br>
            <a:r>
              <a:rPr lang="fr-FR" sz="3200" u="sng" dirty="0">
                <a:solidFill>
                  <a:srgbClr val="D25814"/>
                </a:solidFill>
              </a:rPr>
              <a:t>C</a:t>
            </a:r>
            <a:r>
              <a:rPr lang="fr-FR" sz="3200" u="sng" dirty="0" smtClean="0">
                <a:solidFill>
                  <a:srgbClr val="D25814"/>
                </a:solidFill>
              </a:rPr>
              <a:t>- Le TEE ou l’analyse au sein de chaque secteur institutionnel</a:t>
            </a:r>
            <a:endParaRPr lang="fr-FR" dirty="0">
              <a:solidFill>
                <a:srgbClr val="D25814"/>
              </a:solidFill>
            </a:endParaRP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9486" y="0"/>
            <a:ext cx="5143500" cy="6858000"/>
          </a:xfrm>
          <a:prstGeom prst="rect">
            <a:avLst/>
          </a:prstGeom>
        </p:spPr>
      </p:pic>
    </p:spTree>
    <p:extLst>
      <p:ext uri="{BB962C8B-B14F-4D97-AF65-F5344CB8AC3E}">
        <p14:creationId xmlns:p14="http://schemas.microsoft.com/office/powerpoint/2010/main" val="36335427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834189"/>
            <a:ext cx="3131966" cy="4924927"/>
          </a:xfrm>
        </p:spPr>
        <p:txBody>
          <a:bodyPr>
            <a:noAutofit/>
          </a:bodyPr>
          <a:lstStyle/>
          <a:p>
            <a:pPr algn="ctr"/>
            <a:r>
              <a:rPr lang="fr-FR" sz="2800" b="1" u="sng" dirty="0" smtClean="0">
                <a:solidFill>
                  <a:srgbClr val="D25814"/>
                </a:solidFill>
              </a:rPr>
              <a:t>III-</a:t>
            </a:r>
            <a:r>
              <a:rPr lang="fr-FR" sz="2800" b="1" dirty="0" smtClean="0">
                <a:solidFill>
                  <a:srgbClr val="D25814"/>
                </a:solidFill>
              </a:rPr>
              <a:t> </a:t>
            </a:r>
            <a:r>
              <a:rPr lang="fr-FR" sz="2800" b="1" u="sng" dirty="0" smtClean="0">
                <a:solidFill>
                  <a:srgbClr val="D25814"/>
                </a:solidFill>
              </a:rPr>
              <a:t>La représentation en comptabilité nationale des opérations économiques des secteurs institutionnels</a:t>
            </a:r>
            <a:br>
              <a:rPr lang="fr-FR" sz="2800" b="1" u="sng" dirty="0" smtClean="0">
                <a:solidFill>
                  <a:srgbClr val="D25814"/>
                </a:solidFill>
              </a:rPr>
            </a:br>
            <a:r>
              <a:rPr lang="fr-FR" sz="2800" u="sng" dirty="0" smtClean="0">
                <a:solidFill>
                  <a:srgbClr val="D25814"/>
                </a:solidFill>
              </a:rPr>
              <a:t>D- Le TES ou l’analyse des relations entre secteurs institutionnels</a:t>
            </a:r>
            <a:endParaRPr lang="fr-FR" sz="2800" dirty="0">
              <a:solidFill>
                <a:srgbClr val="D25814"/>
              </a:solidFill>
            </a:endParaRPr>
          </a:p>
        </p:txBody>
      </p:sp>
      <p:pic>
        <p:nvPicPr>
          <p:cNvPr id="4" name="Image 3" descr="C:\Users\PC\AppData\Local\Temp\lu12256beqt2r.tmp\lu12256beqtf5_tmp_f2c00195e1559ea6.png"/>
          <p:cNvPicPr/>
          <p:nvPr/>
        </p:nvPicPr>
        <p:blipFill>
          <a:blip r:embed="rId3">
            <a:extLst>
              <a:ext uri="{28A0092B-C50C-407E-A947-70E740481C1C}">
                <a14:useLocalDpi xmlns:a14="http://schemas.microsoft.com/office/drawing/2010/main" val="0"/>
              </a:ext>
            </a:extLst>
          </a:blip>
          <a:srcRect/>
          <a:stretch>
            <a:fillRect/>
          </a:stretch>
        </p:blipFill>
        <p:spPr bwMode="auto">
          <a:xfrm>
            <a:off x="3384885" y="0"/>
            <a:ext cx="8807116" cy="6318834"/>
          </a:xfrm>
          <a:prstGeom prst="rect">
            <a:avLst/>
          </a:prstGeom>
          <a:noFill/>
          <a:ln>
            <a:noFill/>
          </a:ln>
        </p:spPr>
      </p:pic>
    </p:spTree>
    <p:extLst>
      <p:ext uri="{BB962C8B-B14F-4D97-AF65-F5344CB8AC3E}">
        <p14:creationId xmlns:p14="http://schemas.microsoft.com/office/powerpoint/2010/main" val="3665869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834189"/>
            <a:ext cx="3131966" cy="4924927"/>
          </a:xfrm>
        </p:spPr>
        <p:txBody>
          <a:bodyPr>
            <a:noAutofit/>
          </a:bodyPr>
          <a:lstStyle/>
          <a:p>
            <a:pPr algn="ctr"/>
            <a:r>
              <a:rPr lang="fr-FR" sz="2800" b="1" u="sng" dirty="0" smtClean="0">
                <a:solidFill>
                  <a:srgbClr val="D25814"/>
                </a:solidFill>
              </a:rPr>
              <a:t>III-</a:t>
            </a:r>
            <a:r>
              <a:rPr lang="fr-FR" sz="2800" b="1" dirty="0" smtClean="0">
                <a:solidFill>
                  <a:srgbClr val="D25814"/>
                </a:solidFill>
              </a:rPr>
              <a:t> </a:t>
            </a:r>
            <a:r>
              <a:rPr lang="fr-FR" sz="2800" b="1" u="sng" dirty="0" smtClean="0">
                <a:solidFill>
                  <a:srgbClr val="D25814"/>
                </a:solidFill>
              </a:rPr>
              <a:t>La représentation en comptabilité nationale des opérations économiques des secteurs institutionnels</a:t>
            </a:r>
            <a:br>
              <a:rPr lang="fr-FR" sz="2800" b="1" u="sng" dirty="0" smtClean="0">
                <a:solidFill>
                  <a:srgbClr val="D25814"/>
                </a:solidFill>
              </a:rPr>
            </a:br>
            <a:r>
              <a:rPr lang="fr-FR" sz="2800" u="sng" dirty="0" smtClean="0">
                <a:solidFill>
                  <a:srgbClr val="D25814"/>
                </a:solidFill>
              </a:rPr>
              <a:t>D- Le TES ou l’analyse des relations entre secteurs institutionnels</a:t>
            </a:r>
            <a:endParaRPr lang="fr-FR" sz="2800" dirty="0">
              <a:solidFill>
                <a:srgbClr val="D25814"/>
              </a:solidFill>
            </a:endParaRPr>
          </a:p>
        </p:txBody>
      </p:sp>
      <p:pic>
        <p:nvPicPr>
          <p:cNvPr id="3" name="Image 2"/>
          <p:cNvPicPr>
            <a:picLocks noChangeAspect="1"/>
          </p:cNvPicPr>
          <p:nvPr/>
        </p:nvPicPr>
        <p:blipFill>
          <a:blip r:embed="rId3"/>
          <a:stretch>
            <a:fillRect/>
          </a:stretch>
        </p:blipFill>
        <p:spPr>
          <a:xfrm>
            <a:off x="3595827" y="1729571"/>
            <a:ext cx="8449854" cy="3134162"/>
          </a:xfrm>
          <a:prstGeom prst="rect">
            <a:avLst/>
          </a:prstGeom>
        </p:spPr>
      </p:pic>
    </p:spTree>
    <p:extLst>
      <p:ext uri="{BB962C8B-B14F-4D97-AF65-F5344CB8AC3E}">
        <p14:creationId xmlns:p14="http://schemas.microsoft.com/office/powerpoint/2010/main" val="42103122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834189"/>
            <a:ext cx="3131966" cy="4924927"/>
          </a:xfrm>
        </p:spPr>
        <p:txBody>
          <a:bodyPr>
            <a:noAutofit/>
          </a:bodyPr>
          <a:lstStyle/>
          <a:p>
            <a:r>
              <a:rPr lang="fr-FR" sz="2800" b="1" u="sng" dirty="0">
                <a:solidFill>
                  <a:srgbClr val="D25814"/>
                </a:solidFill>
                <a:hlinkClick r:id="rId3"/>
              </a:rPr>
              <a:t>IV-</a:t>
            </a:r>
            <a:r>
              <a:rPr lang="fr-FR" sz="2800" b="1" dirty="0">
                <a:solidFill>
                  <a:srgbClr val="D25814"/>
                </a:solidFill>
                <a:hlinkClick r:id="rId3"/>
              </a:rPr>
              <a:t>	</a:t>
            </a:r>
            <a:r>
              <a:rPr lang="fr-FR" sz="2800" b="1" u="sng" dirty="0">
                <a:solidFill>
                  <a:srgbClr val="D25814"/>
                </a:solidFill>
              </a:rPr>
              <a:t>L’analyse dynamique des secteurs institutionnels : comment expliquer leur comportement</a:t>
            </a:r>
            <a:r>
              <a:rPr lang="fr-FR" sz="2800" b="1" dirty="0">
                <a:solidFill>
                  <a:srgbClr val="D25814"/>
                </a:solidFill>
              </a:rPr>
              <a:t/>
            </a:r>
            <a:br>
              <a:rPr lang="fr-FR" sz="2800" b="1" dirty="0">
                <a:solidFill>
                  <a:srgbClr val="D25814"/>
                </a:solidFill>
              </a:rPr>
            </a:br>
            <a:r>
              <a:rPr lang="fr-FR" sz="2400" u="sng" dirty="0">
                <a:solidFill>
                  <a:srgbClr val="D25814"/>
                </a:solidFill>
                <a:hlinkClick r:id="rId4"/>
              </a:rPr>
              <a:t>A-</a:t>
            </a:r>
            <a:r>
              <a:rPr lang="fr-FR" sz="2400" dirty="0">
                <a:solidFill>
                  <a:srgbClr val="D25814"/>
                </a:solidFill>
                <a:hlinkClick r:id="rId4"/>
              </a:rPr>
              <a:t>	</a:t>
            </a:r>
            <a:r>
              <a:rPr lang="fr-FR" sz="2400" u="sng" dirty="0">
                <a:solidFill>
                  <a:srgbClr val="D25814"/>
                </a:solidFill>
              </a:rPr>
              <a:t>Expliquer la consommation et l’épargne des ménages</a:t>
            </a:r>
            <a:endParaRPr lang="fr-FR" sz="2400" dirty="0">
              <a:solidFill>
                <a:srgbClr val="D25814"/>
              </a:solidFill>
            </a:endParaRP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1185" y="1315202"/>
            <a:ext cx="6777340" cy="4443914"/>
          </a:xfrm>
          <a:prstGeom prst="rect">
            <a:avLst/>
          </a:prstGeom>
        </p:spPr>
      </p:pic>
      <p:sp>
        <p:nvSpPr>
          <p:cNvPr id="4" name="ZoneTexte 3"/>
          <p:cNvSpPr txBox="1"/>
          <p:nvPr/>
        </p:nvSpPr>
        <p:spPr>
          <a:xfrm>
            <a:off x="4570454" y="834189"/>
            <a:ext cx="6474593" cy="369332"/>
          </a:xfrm>
          <a:prstGeom prst="rect">
            <a:avLst/>
          </a:prstGeom>
          <a:noFill/>
        </p:spPr>
        <p:txBody>
          <a:bodyPr wrap="none" rtlCol="0">
            <a:spAutoFit/>
          </a:bodyPr>
          <a:lstStyle/>
          <a:p>
            <a:r>
              <a:rPr lang="fr-FR" b="1" dirty="0" smtClean="0"/>
              <a:t>1 : Le niveau de consommation dépend de l’évolution du revenu</a:t>
            </a:r>
            <a:endParaRPr lang="fr-FR" b="1" dirty="0"/>
          </a:p>
        </p:txBody>
      </p:sp>
    </p:spTree>
    <p:extLst>
      <p:ext uri="{BB962C8B-B14F-4D97-AF65-F5344CB8AC3E}">
        <p14:creationId xmlns:p14="http://schemas.microsoft.com/office/powerpoint/2010/main" val="3178710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834189"/>
            <a:ext cx="3131966" cy="4924927"/>
          </a:xfrm>
        </p:spPr>
        <p:txBody>
          <a:bodyPr>
            <a:noAutofit/>
          </a:bodyPr>
          <a:lstStyle/>
          <a:p>
            <a:r>
              <a:rPr lang="fr-FR" sz="2800" b="1" u="sng" dirty="0">
                <a:solidFill>
                  <a:srgbClr val="D25814"/>
                </a:solidFill>
                <a:hlinkClick r:id="rId3"/>
              </a:rPr>
              <a:t>IV-</a:t>
            </a:r>
            <a:r>
              <a:rPr lang="fr-FR" sz="2800" b="1" dirty="0">
                <a:solidFill>
                  <a:srgbClr val="D25814"/>
                </a:solidFill>
                <a:hlinkClick r:id="rId3"/>
              </a:rPr>
              <a:t>	</a:t>
            </a:r>
            <a:r>
              <a:rPr lang="fr-FR" sz="2800" b="1" u="sng" dirty="0">
                <a:solidFill>
                  <a:srgbClr val="D25814"/>
                </a:solidFill>
              </a:rPr>
              <a:t>L’analyse dynamique des secteurs institutionnels : comment expliquer leur comportement</a:t>
            </a:r>
            <a:r>
              <a:rPr lang="fr-FR" sz="2800" b="1" dirty="0">
                <a:solidFill>
                  <a:srgbClr val="D25814"/>
                </a:solidFill>
              </a:rPr>
              <a:t/>
            </a:r>
            <a:br>
              <a:rPr lang="fr-FR" sz="2800" b="1" dirty="0">
                <a:solidFill>
                  <a:srgbClr val="D25814"/>
                </a:solidFill>
              </a:rPr>
            </a:br>
            <a:r>
              <a:rPr lang="fr-FR" sz="2400" u="sng" dirty="0">
                <a:solidFill>
                  <a:srgbClr val="D25814"/>
                </a:solidFill>
                <a:hlinkClick r:id="rId4"/>
              </a:rPr>
              <a:t>A-</a:t>
            </a:r>
            <a:r>
              <a:rPr lang="fr-FR" sz="2400" dirty="0">
                <a:solidFill>
                  <a:srgbClr val="D25814"/>
                </a:solidFill>
                <a:hlinkClick r:id="rId4"/>
              </a:rPr>
              <a:t>	</a:t>
            </a:r>
            <a:r>
              <a:rPr lang="fr-FR" sz="2400" u="sng" dirty="0">
                <a:solidFill>
                  <a:srgbClr val="D25814"/>
                </a:solidFill>
              </a:rPr>
              <a:t>Expliquer la consommation et l’épargne des ménages</a:t>
            </a:r>
            <a:endParaRPr lang="fr-FR" sz="2400" dirty="0">
              <a:solidFill>
                <a:srgbClr val="D25814"/>
              </a:solidFill>
            </a:endParaRPr>
          </a:p>
        </p:txBody>
      </p:sp>
      <p:sp>
        <p:nvSpPr>
          <p:cNvPr id="4" name="ZoneTexte 3"/>
          <p:cNvSpPr txBox="1"/>
          <p:nvPr/>
        </p:nvSpPr>
        <p:spPr>
          <a:xfrm>
            <a:off x="4570454" y="834189"/>
            <a:ext cx="6474593" cy="369332"/>
          </a:xfrm>
          <a:prstGeom prst="rect">
            <a:avLst/>
          </a:prstGeom>
          <a:noFill/>
        </p:spPr>
        <p:txBody>
          <a:bodyPr wrap="none" rtlCol="0">
            <a:spAutoFit/>
          </a:bodyPr>
          <a:lstStyle/>
          <a:p>
            <a:r>
              <a:rPr lang="fr-FR" b="1" dirty="0" smtClean="0"/>
              <a:t>1 : Le niveau de consommation dépend de l’évolution du revenu</a:t>
            </a:r>
            <a:endParaRPr lang="fr-FR" b="1" dirty="0"/>
          </a:p>
        </p:txBody>
      </p:sp>
      <p:graphicFrame>
        <p:nvGraphicFramePr>
          <p:cNvPr id="5" name="Tableau 4"/>
          <p:cNvGraphicFramePr>
            <a:graphicFrameLocks noGrp="1"/>
          </p:cNvGraphicFramePr>
          <p:nvPr>
            <p:extLst>
              <p:ext uri="{D42A27DB-BD31-4B8C-83A1-F6EECF244321}">
                <p14:modId xmlns:p14="http://schemas.microsoft.com/office/powerpoint/2010/main" val="520284734"/>
              </p:ext>
            </p:extLst>
          </p:nvPr>
        </p:nvGraphicFramePr>
        <p:xfrm>
          <a:off x="3384884" y="3471429"/>
          <a:ext cx="8236530" cy="1927515"/>
        </p:xfrm>
        <a:graphic>
          <a:graphicData uri="http://schemas.openxmlformats.org/drawingml/2006/table">
            <a:tbl>
              <a:tblPr>
                <a:tableStyleId>{5C22544A-7EE6-4342-B048-85BDC9FD1C3A}</a:tableStyleId>
              </a:tblPr>
              <a:tblGrid>
                <a:gridCol w="915170">
                  <a:extLst>
                    <a:ext uri="{9D8B030D-6E8A-4147-A177-3AD203B41FA5}">
                      <a16:colId xmlns:a16="http://schemas.microsoft.com/office/drawing/2014/main" val="4037021184"/>
                    </a:ext>
                  </a:extLst>
                </a:gridCol>
                <a:gridCol w="915170">
                  <a:extLst>
                    <a:ext uri="{9D8B030D-6E8A-4147-A177-3AD203B41FA5}">
                      <a16:colId xmlns:a16="http://schemas.microsoft.com/office/drawing/2014/main" val="2493469626"/>
                    </a:ext>
                  </a:extLst>
                </a:gridCol>
                <a:gridCol w="915170">
                  <a:extLst>
                    <a:ext uri="{9D8B030D-6E8A-4147-A177-3AD203B41FA5}">
                      <a16:colId xmlns:a16="http://schemas.microsoft.com/office/drawing/2014/main" val="431300473"/>
                    </a:ext>
                  </a:extLst>
                </a:gridCol>
                <a:gridCol w="915170">
                  <a:extLst>
                    <a:ext uri="{9D8B030D-6E8A-4147-A177-3AD203B41FA5}">
                      <a16:colId xmlns:a16="http://schemas.microsoft.com/office/drawing/2014/main" val="611537671"/>
                    </a:ext>
                  </a:extLst>
                </a:gridCol>
                <a:gridCol w="915170">
                  <a:extLst>
                    <a:ext uri="{9D8B030D-6E8A-4147-A177-3AD203B41FA5}">
                      <a16:colId xmlns:a16="http://schemas.microsoft.com/office/drawing/2014/main" val="677508208"/>
                    </a:ext>
                  </a:extLst>
                </a:gridCol>
                <a:gridCol w="915170">
                  <a:extLst>
                    <a:ext uri="{9D8B030D-6E8A-4147-A177-3AD203B41FA5}">
                      <a16:colId xmlns:a16="http://schemas.microsoft.com/office/drawing/2014/main" val="2364960820"/>
                    </a:ext>
                  </a:extLst>
                </a:gridCol>
                <a:gridCol w="915170">
                  <a:extLst>
                    <a:ext uri="{9D8B030D-6E8A-4147-A177-3AD203B41FA5}">
                      <a16:colId xmlns:a16="http://schemas.microsoft.com/office/drawing/2014/main" val="2439342862"/>
                    </a:ext>
                  </a:extLst>
                </a:gridCol>
                <a:gridCol w="915170">
                  <a:extLst>
                    <a:ext uri="{9D8B030D-6E8A-4147-A177-3AD203B41FA5}">
                      <a16:colId xmlns:a16="http://schemas.microsoft.com/office/drawing/2014/main" val="52842983"/>
                    </a:ext>
                  </a:extLst>
                </a:gridCol>
                <a:gridCol w="915170">
                  <a:extLst>
                    <a:ext uri="{9D8B030D-6E8A-4147-A177-3AD203B41FA5}">
                      <a16:colId xmlns:a16="http://schemas.microsoft.com/office/drawing/2014/main" val="716454846"/>
                    </a:ext>
                  </a:extLst>
                </a:gridCol>
              </a:tblGrid>
              <a:tr h="642505">
                <a:tc>
                  <a:txBody>
                    <a:bodyPr/>
                    <a:lstStyle/>
                    <a:p>
                      <a:pPr algn="ctr" fontAlgn="b"/>
                      <a:r>
                        <a:rPr lang="fr-FR" sz="2800" u="none" strike="noStrike" dirty="0">
                          <a:effectLst/>
                        </a:rPr>
                        <a:t>Y</a:t>
                      </a:r>
                      <a:endParaRPr lang="fr-F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a:effectLst/>
                        </a:rPr>
                        <a:t>400</a:t>
                      </a:r>
                      <a:endParaRPr lang="fr-FR"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a:effectLst/>
                        </a:rPr>
                        <a:t>900</a:t>
                      </a:r>
                      <a:endParaRPr lang="fr-FR"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a:effectLst/>
                        </a:rPr>
                        <a:t>1200</a:t>
                      </a:r>
                      <a:endParaRPr lang="fr-FR"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dirty="0">
                          <a:effectLst/>
                        </a:rPr>
                        <a:t>1800</a:t>
                      </a:r>
                      <a:endParaRPr lang="fr-F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a:effectLst/>
                        </a:rPr>
                        <a:t>2100</a:t>
                      </a:r>
                      <a:endParaRPr lang="fr-FR"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a:effectLst/>
                        </a:rPr>
                        <a:t>2400</a:t>
                      </a:r>
                      <a:endParaRPr lang="fr-FR"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a:effectLst/>
                        </a:rPr>
                        <a:t>2700</a:t>
                      </a:r>
                      <a:endParaRPr lang="fr-FR"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a:effectLst/>
                        </a:rPr>
                        <a:t>3000</a:t>
                      </a:r>
                      <a:endParaRPr lang="fr-FR"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27853073"/>
                  </a:ext>
                </a:extLst>
              </a:tr>
              <a:tr h="642505">
                <a:tc>
                  <a:txBody>
                    <a:bodyPr/>
                    <a:lstStyle/>
                    <a:p>
                      <a:pPr algn="ctr" fontAlgn="b"/>
                      <a:r>
                        <a:rPr lang="fr-FR" sz="2800" u="none" strike="noStrike">
                          <a:effectLst/>
                        </a:rPr>
                        <a:t>C</a:t>
                      </a:r>
                      <a:endParaRPr lang="fr-FR"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a:effectLst/>
                        </a:rPr>
                        <a:t>420</a:t>
                      </a:r>
                      <a:endParaRPr lang="fr-FR"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dirty="0">
                          <a:effectLst/>
                        </a:rPr>
                        <a:t>820</a:t>
                      </a:r>
                      <a:endParaRPr lang="fr-F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dirty="0">
                          <a:effectLst/>
                        </a:rPr>
                        <a:t>1060</a:t>
                      </a:r>
                      <a:endParaRPr lang="fr-F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dirty="0">
                          <a:effectLst/>
                        </a:rPr>
                        <a:t>1540</a:t>
                      </a:r>
                      <a:endParaRPr lang="fr-F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dirty="0">
                          <a:effectLst/>
                        </a:rPr>
                        <a:t>1780</a:t>
                      </a:r>
                      <a:endParaRPr lang="fr-F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a:effectLst/>
                        </a:rPr>
                        <a:t>2020</a:t>
                      </a:r>
                      <a:endParaRPr lang="fr-FR"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a:effectLst/>
                        </a:rPr>
                        <a:t>2260</a:t>
                      </a:r>
                      <a:endParaRPr lang="fr-FR"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a:effectLst/>
                        </a:rPr>
                        <a:t>2500</a:t>
                      </a:r>
                      <a:endParaRPr lang="fr-FR" sz="2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1549557"/>
                  </a:ext>
                </a:extLst>
              </a:tr>
              <a:tr h="642505">
                <a:tc>
                  <a:txBody>
                    <a:bodyPr/>
                    <a:lstStyle/>
                    <a:p>
                      <a:pPr algn="ctr" fontAlgn="b"/>
                      <a:r>
                        <a:rPr lang="fr-FR" sz="2800" u="none" strike="noStrike" dirty="0">
                          <a:effectLst/>
                        </a:rPr>
                        <a:t>c</a:t>
                      </a:r>
                      <a:endParaRPr lang="fr-F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a:effectLst/>
                        </a:rPr>
                        <a:t>105</a:t>
                      </a:r>
                      <a:endParaRPr lang="fr-FR" sz="2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dirty="0">
                          <a:effectLst/>
                        </a:rPr>
                        <a:t>91</a:t>
                      </a:r>
                      <a:r>
                        <a:rPr lang="fr-FR" sz="2800" u="none" strike="noStrike" dirty="0" smtClean="0">
                          <a:effectLst/>
                        </a:rPr>
                        <a:t>, 1</a:t>
                      </a:r>
                      <a:endParaRPr lang="fr-F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dirty="0">
                          <a:effectLst/>
                        </a:rPr>
                        <a:t>88</a:t>
                      </a:r>
                      <a:r>
                        <a:rPr lang="fr-FR" sz="2800" u="none" strike="noStrike" dirty="0" smtClean="0">
                          <a:effectLst/>
                        </a:rPr>
                        <a:t>, 3</a:t>
                      </a:r>
                      <a:endParaRPr lang="fr-F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dirty="0">
                          <a:effectLst/>
                        </a:rPr>
                        <a:t>85</a:t>
                      </a:r>
                      <a:r>
                        <a:rPr lang="fr-FR" sz="2800" u="none" strike="noStrike" dirty="0" smtClean="0">
                          <a:effectLst/>
                        </a:rPr>
                        <a:t>, 6</a:t>
                      </a:r>
                      <a:endParaRPr lang="fr-F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dirty="0">
                          <a:effectLst/>
                        </a:rPr>
                        <a:t>84</a:t>
                      </a:r>
                      <a:r>
                        <a:rPr lang="fr-FR" sz="2800" u="none" strike="noStrike" dirty="0" smtClean="0">
                          <a:effectLst/>
                        </a:rPr>
                        <a:t>, 8</a:t>
                      </a:r>
                      <a:endParaRPr lang="fr-F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dirty="0">
                          <a:effectLst/>
                        </a:rPr>
                        <a:t>84</a:t>
                      </a:r>
                      <a:r>
                        <a:rPr lang="fr-FR" sz="2800" u="none" strike="noStrike" dirty="0" smtClean="0">
                          <a:effectLst/>
                        </a:rPr>
                        <a:t>, 7</a:t>
                      </a:r>
                      <a:endParaRPr lang="fr-F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dirty="0">
                          <a:effectLst/>
                        </a:rPr>
                        <a:t>83</a:t>
                      </a:r>
                      <a:r>
                        <a:rPr lang="fr-FR" sz="2800" u="none" strike="noStrike" dirty="0" smtClean="0">
                          <a:effectLst/>
                        </a:rPr>
                        <a:t>, 7</a:t>
                      </a:r>
                      <a:endParaRPr lang="fr-FR" sz="2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fr-FR" sz="2800" u="none" strike="noStrike" dirty="0">
                          <a:effectLst/>
                        </a:rPr>
                        <a:t>83</a:t>
                      </a:r>
                      <a:r>
                        <a:rPr lang="fr-FR" sz="2800" u="none" strike="noStrike" dirty="0" smtClean="0">
                          <a:effectLst/>
                        </a:rPr>
                        <a:t>, 3</a:t>
                      </a:r>
                      <a:endParaRPr lang="fr-FR"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1602803"/>
                  </a:ext>
                </a:extLst>
              </a:tr>
            </a:tbl>
          </a:graphicData>
        </a:graphic>
      </p:graphicFrame>
      <p:sp>
        <p:nvSpPr>
          <p:cNvPr id="6" name="ZoneTexte 5"/>
          <p:cNvSpPr txBox="1"/>
          <p:nvPr/>
        </p:nvSpPr>
        <p:spPr>
          <a:xfrm>
            <a:off x="6224594" y="2410691"/>
            <a:ext cx="2557110" cy="584775"/>
          </a:xfrm>
          <a:prstGeom prst="rect">
            <a:avLst/>
          </a:prstGeom>
          <a:noFill/>
        </p:spPr>
        <p:txBody>
          <a:bodyPr wrap="none" rtlCol="0">
            <a:spAutoFit/>
          </a:bodyPr>
          <a:lstStyle/>
          <a:p>
            <a:r>
              <a:rPr lang="fr-FR" sz="3200" dirty="0" smtClean="0"/>
              <a:t>C = 0,8Y + 100</a:t>
            </a:r>
            <a:endParaRPr lang="fr-FR" sz="3200" dirty="0"/>
          </a:p>
        </p:txBody>
      </p:sp>
    </p:spTree>
    <p:extLst>
      <p:ext uri="{BB962C8B-B14F-4D97-AF65-F5344CB8AC3E}">
        <p14:creationId xmlns:p14="http://schemas.microsoft.com/office/powerpoint/2010/main" val="33359252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834189"/>
            <a:ext cx="3131966" cy="4924927"/>
          </a:xfrm>
        </p:spPr>
        <p:txBody>
          <a:bodyPr>
            <a:noAutofit/>
          </a:bodyPr>
          <a:lstStyle/>
          <a:p>
            <a:r>
              <a:rPr lang="fr-FR" sz="2800" b="1" u="sng" dirty="0">
                <a:solidFill>
                  <a:srgbClr val="D25814"/>
                </a:solidFill>
                <a:hlinkClick r:id="rId3"/>
              </a:rPr>
              <a:t>IV-</a:t>
            </a:r>
            <a:r>
              <a:rPr lang="fr-FR" sz="2800" b="1" dirty="0">
                <a:solidFill>
                  <a:srgbClr val="D25814"/>
                </a:solidFill>
                <a:hlinkClick r:id="rId3"/>
              </a:rPr>
              <a:t>	</a:t>
            </a:r>
            <a:r>
              <a:rPr lang="fr-FR" sz="2800" b="1" u="sng" dirty="0">
                <a:solidFill>
                  <a:srgbClr val="D25814"/>
                </a:solidFill>
              </a:rPr>
              <a:t>L’analyse dynamique des secteurs institutionnels : comment expliquer leur comportement</a:t>
            </a:r>
            <a:r>
              <a:rPr lang="fr-FR" sz="2800" b="1" dirty="0">
                <a:solidFill>
                  <a:srgbClr val="D25814"/>
                </a:solidFill>
              </a:rPr>
              <a:t/>
            </a:r>
            <a:br>
              <a:rPr lang="fr-FR" sz="2800" b="1" dirty="0">
                <a:solidFill>
                  <a:srgbClr val="D25814"/>
                </a:solidFill>
              </a:rPr>
            </a:br>
            <a:r>
              <a:rPr lang="fr-FR" sz="2400" u="sng" dirty="0">
                <a:solidFill>
                  <a:srgbClr val="D25814"/>
                </a:solidFill>
                <a:hlinkClick r:id="rId4"/>
              </a:rPr>
              <a:t>A-</a:t>
            </a:r>
            <a:r>
              <a:rPr lang="fr-FR" sz="2400" dirty="0">
                <a:solidFill>
                  <a:srgbClr val="D25814"/>
                </a:solidFill>
                <a:hlinkClick r:id="rId4"/>
              </a:rPr>
              <a:t>	</a:t>
            </a:r>
            <a:r>
              <a:rPr lang="fr-FR" sz="2400" u="sng" dirty="0">
                <a:solidFill>
                  <a:srgbClr val="D25814"/>
                </a:solidFill>
              </a:rPr>
              <a:t>Expliquer la consommation et l’épargne des ménages</a:t>
            </a:r>
            <a:endParaRPr lang="fr-FR" sz="2400" dirty="0">
              <a:solidFill>
                <a:srgbClr val="D25814"/>
              </a:solidFill>
            </a:endParaRPr>
          </a:p>
        </p:txBody>
      </p:sp>
      <p:pic>
        <p:nvPicPr>
          <p:cNvPr id="5" name="Image 4"/>
          <p:cNvPicPr/>
          <p:nvPr/>
        </p:nvPicPr>
        <p:blipFill>
          <a:blip r:embed="rId5">
            <a:extLst>
              <a:ext uri="{28A0092B-C50C-407E-A947-70E740481C1C}">
                <a14:useLocalDpi xmlns:a14="http://schemas.microsoft.com/office/drawing/2010/main" val="0"/>
              </a:ext>
            </a:extLst>
          </a:blip>
          <a:srcRect/>
          <a:stretch>
            <a:fillRect/>
          </a:stretch>
        </p:blipFill>
        <p:spPr bwMode="auto">
          <a:xfrm>
            <a:off x="4062412" y="520114"/>
            <a:ext cx="7022683" cy="5553075"/>
          </a:xfrm>
          <a:prstGeom prst="rect">
            <a:avLst/>
          </a:prstGeom>
          <a:noFill/>
          <a:ln>
            <a:noFill/>
          </a:ln>
        </p:spPr>
      </p:pic>
    </p:spTree>
    <p:extLst>
      <p:ext uri="{BB962C8B-B14F-4D97-AF65-F5344CB8AC3E}">
        <p14:creationId xmlns:p14="http://schemas.microsoft.com/office/powerpoint/2010/main" val="40917003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834189"/>
            <a:ext cx="3131966" cy="4924927"/>
          </a:xfrm>
        </p:spPr>
        <p:txBody>
          <a:bodyPr>
            <a:noAutofit/>
          </a:bodyPr>
          <a:lstStyle/>
          <a:p>
            <a:r>
              <a:rPr lang="fr-FR" sz="2800" b="1" u="sng" dirty="0">
                <a:solidFill>
                  <a:srgbClr val="D25814"/>
                </a:solidFill>
                <a:hlinkClick r:id="rId3"/>
              </a:rPr>
              <a:t>IV-</a:t>
            </a:r>
            <a:r>
              <a:rPr lang="fr-FR" sz="2800" b="1" dirty="0">
                <a:solidFill>
                  <a:srgbClr val="D25814"/>
                </a:solidFill>
                <a:hlinkClick r:id="rId3"/>
              </a:rPr>
              <a:t>	</a:t>
            </a:r>
            <a:r>
              <a:rPr lang="fr-FR" sz="2800" b="1" u="sng" dirty="0">
                <a:solidFill>
                  <a:srgbClr val="D25814"/>
                </a:solidFill>
              </a:rPr>
              <a:t>L’analyse dynamique des secteurs institutionnels : comment expliquer leur comportement</a:t>
            </a:r>
            <a:r>
              <a:rPr lang="fr-FR" sz="2800" b="1" dirty="0">
                <a:solidFill>
                  <a:srgbClr val="D25814"/>
                </a:solidFill>
              </a:rPr>
              <a:t/>
            </a:r>
            <a:br>
              <a:rPr lang="fr-FR" sz="2800" b="1" dirty="0">
                <a:solidFill>
                  <a:srgbClr val="D25814"/>
                </a:solidFill>
              </a:rPr>
            </a:br>
            <a:r>
              <a:rPr lang="fr-FR" sz="2400" u="sng" dirty="0">
                <a:solidFill>
                  <a:srgbClr val="D25814"/>
                </a:solidFill>
                <a:hlinkClick r:id="rId4"/>
              </a:rPr>
              <a:t>A-</a:t>
            </a:r>
            <a:r>
              <a:rPr lang="fr-FR" sz="2400" dirty="0">
                <a:solidFill>
                  <a:srgbClr val="D25814"/>
                </a:solidFill>
                <a:hlinkClick r:id="rId4"/>
              </a:rPr>
              <a:t>	</a:t>
            </a:r>
            <a:r>
              <a:rPr lang="fr-FR" sz="2400" u="sng" dirty="0">
                <a:solidFill>
                  <a:srgbClr val="D25814"/>
                </a:solidFill>
              </a:rPr>
              <a:t>Expliquer la consommation et l’épargne des ménages</a:t>
            </a:r>
            <a:endParaRPr lang="fr-FR" sz="2400" dirty="0">
              <a:solidFill>
                <a:srgbClr val="D25814"/>
              </a:solidFill>
            </a:endParaRPr>
          </a:p>
        </p:txBody>
      </p:sp>
      <p:pic>
        <p:nvPicPr>
          <p:cNvPr id="3" name="Image 2"/>
          <p:cNvPicPr>
            <a:picLocks noChangeAspect="1"/>
          </p:cNvPicPr>
          <p:nvPr/>
        </p:nvPicPr>
        <p:blipFill>
          <a:blip r:embed="rId5"/>
          <a:stretch>
            <a:fillRect/>
          </a:stretch>
        </p:blipFill>
        <p:spPr>
          <a:xfrm>
            <a:off x="5266412" y="1094874"/>
            <a:ext cx="4695735" cy="5467177"/>
          </a:xfrm>
          <a:prstGeom prst="rect">
            <a:avLst/>
          </a:prstGeom>
        </p:spPr>
      </p:pic>
      <p:sp>
        <p:nvSpPr>
          <p:cNvPr id="4" name="ZoneTexte 3"/>
          <p:cNvSpPr txBox="1"/>
          <p:nvPr/>
        </p:nvSpPr>
        <p:spPr>
          <a:xfrm>
            <a:off x="5266412" y="649523"/>
            <a:ext cx="5513048" cy="369332"/>
          </a:xfrm>
          <a:prstGeom prst="rect">
            <a:avLst/>
          </a:prstGeom>
          <a:noFill/>
        </p:spPr>
        <p:txBody>
          <a:bodyPr wrap="none" rtlCol="0">
            <a:spAutoFit/>
          </a:bodyPr>
          <a:lstStyle/>
          <a:p>
            <a:r>
              <a:rPr lang="fr-FR" b="1" dirty="0" smtClean="0"/>
              <a:t>2 : le niveau de consommation dépend de la confiance</a:t>
            </a:r>
            <a:endParaRPr lang="fr-FR" b="1" dirty="0"/>
          </a:p>
        </p:txBody>
      </p:sp>
    </p:spTree>
    <p:extLst>
      <p:ext uri="{BB962C8B-B14F-4D97-AF65-F5344CB8AC3E}">
        <p14:creationId xmlns:p14="http://schemas.microsoft.com/office/powerpoint/2010/main" val="293527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a:solidFill>
                  <a:srgbClr val="D25814"/>
                </a:solidFill>
                <a:hlinkClick r:id="rId2"/>
              </a:rPr>
              <a:t>A-</a:t>
            </a:r>
            <a:r>
              <a:rPr lang="fr-FR" sz="3200" dirty="0">
                <a:solidFill>
                  <a:srgbClr val="D25814"/>
                </a:solidFill>
                <a:hlinkClick r:id="rId2"/>
              </a:rPr>
              <a:t>	</a:t>
            </a:r>
            <a:r>
              <a:rPr lang="fr-FR" sz="3200" u="sng" dirty="0">
                <a:solidFill>
                  <a:srgbClr val="D25814"/>
                </a:solidFill>
              </a:rPr>
              <a:t>Les ménages</a:t>
            </a:r>
            <a:br>
              <a:rPr lang="fr-FR" sz="3200" u="sng" dirty="0">
                <a:solidFill>
                  <a:srgbClr val="D25814"/>
                </a:solidFill>
              </a:rPr>
            </a:br>
            <a:r>
              <a:rPr lang="fr-FR" sz="3200" u="sng" dirty="0">
                <a:solidFill>
                  <a:srgbClr val="D25814"/>
                </a:solidFill>
              </a:rPr>
              <a:t>1- Définir et présenter les ménages</a:t>
            </a:r>
            <a:endParaRPr lang="fr-FR" dirty="0">
              <a:solidFill>
                <a:srgbClr val="D25814"/>
              </a:solidFill>
            </a:endParaRPr>
          </a:p>
        </p:txBody>
      </p:sp>
      <p:pic>
        <p:nvPicPr>
          <p:cNvPr id="6" name="Espace réservé du contenu 5" descr="© Reserve Bank of Zimbabwe "/>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884780" y="1367028"/>
            <a:ext cx="7315200" cy="4114800"/>
          </a:xfrm>
          <a:prstGeom prst="rect">
            <a:avLst/>
          </a:prstGeom>
          <a:noFill/>
          <a:ln>
            <a:noFill/>
          </a:ln>
        </p:spPr>
      </p:pic>
    </p:spTree>
    <p:extLst>
      <p:ext uri="{BB962C8B-B14F-4D97-AF65-F5344CB8AC3E}">
        <p14:creationId xmlns:p14="http://schemas.microsoft.com/office/powerpoint/2010/main" val="13461674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834189"/>
            <a:ext cx="3131966" cy="4924927"/>
          </a:xfrm>
        </p:spPr>
        <p:txBody>
          <a:bodyPr>
            <a:noAutofit/>
          </a:bodyPr>
          <a:lstStyle/>
          <a:p>
            <a:r>
              <a:rPr lang="fr-FR" sz="2800" b="1" u="sng" dirty="0">
                <a:solidFill>
                  <a:srgbClr val="D25814"/>
                </a:solidFill>
                <a:hlinkClick r:id="rId3"/>
              </a:rPr>
              <a:t>IV-</a:t>
            </a:r>
            <a:r>
              <a:rPr lang="fr-FR" sz="2800" b="1" dirty="0">
                <a:solidFill>
                  <a:srgbClr val="D25814"/>
                </a:solidFill>
                <a:hlinkClick r:id="rId3"/>
              </a:rPr>
              <a:t>	</a:t>
            </a:r>
            <a:r>
              <a:rPr lang="fr-FR" sz="2800" b="1" u="sng" dirty="0">
                <a:solidFill>
                  <a:srgbClr val="D25814"/>
                </a:solidFill>
              </a:rPr>
              <a:t>L’analyse dynamique des secteurs institutionnels : comment expliquer leur comportement</a:t>
            </a:r>
            <a:r>
              <a:rPr lang="fr-FR" sz="2800" b="1" dirty="0">
                <a:solidFill>
                  <a:srgbClr val="D25814"/>
                </a:solidFill>
              </a:rPr>
              <a:t/>
            </a:r>
            <a:br>
              <a:rPr lang="fr-FR" sz="2800" b="1" dirty="0">
                <a:solidFill>
                  <a:srgbClr val="D25814"/>
                </a:solidFill>
              </a:rPr>
            </a:br>
            <a:r>
              <a:rPr lang="fr-FR" sz="2400" u="sng" dirty="0">
                <a:solidFill>
                  <a:srgbClr val="D25814"/>
                </a:solidFill>
                <a:hlinkClick r:id="rId4"/>
              </a:rPr>
              <a:t>A-</a:t>
            </a:r>
            <a:r>
              <a:rPr lang="fr-FR" sz="2400" dirty="0">
                <a:solidFill>
                  <a:srgbClr val="D25814"/>
                </a:solidFill>
                <a:hlinkClick r:id="rId4"/>
              </a:rPr>
              <a:t>	</a:t>
            </a:r>
            <a:r>
              <a:rPr lang="fr-FR" sz="2400" u="sng" dirty="0">
                <a:solidFill>
                  <a:srgbClr val="D25814"/>
                </a:solidFill>
              </a:rPr>
              <a:t>Expliquer la consommation et l’épargne des ménages</a:t>
            </a:r>
            <a:endParaRPr lang="fr-FR" sz="2400" dirty="0">
              <a:solidFill>
                <a:srgbClr val="D25814"/>
              </a:solidFill>
            </a:endParaRP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1898" y="1461710"/>
            <a:ext cx="7339766" cy="3669883"/>
          </a:xfrm>
          <a:prstGeom prst="rect">
            <a:avLst/>
          </a:prstGeom>
        </p:spPr>
      </p:pic>
      <p:sp>
        <p:nvSpPr>
          <p:cNvPr id="4" name="ZoneTexte 3"/>
          <p:cNvSpPr txBox="1"/>
          <p:nvPr/>
        </p:nvSpPr>
        <p:spPr>
          <a:xfrm>
            <a:off x="4078705" y="834189"/>
            <a:ext cx="7039106" cy="369332"/>
          </a:xfrm>
          <a:prstGeom prst="rect">
            <a:avLst/>
          </a:prstGeom>
          <a:noFill/>
        </p:spPr>
        <p:txBody>
          <a:bodyPr wrap="none" rtlCol="0">
            <a:spAutoFit/>
          </a:bodyPr>
          <a:lstStyle/>
          <a:p>
            <a:r>
              <a:rPr lang="fr-FR" b="1" dirty="0" smtClean="0"/>
              <a:t>3 : le niveau de consommation dépend de sa place dans le cycle de vie</a:t>
            </a:r>
            <a:endParaRPr lang="fr-FR" b="1" dirty="0"/>
          </a:p>
        </p:txBody>
      </p:sp>
    </p:spTree>
    <p:extLst>
      <p:ext uri="{BB962C8B-B14F-4D97-AF65-F5344CB8AC3E}">
        <p14:creationId xmlns:p14="http://schemas.microsoft.com/office/powerpoint/2010/main" val="37378205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834189"/>
            <a:ext cx="3131966" cy="4924927"/>
          </a:xfrm>
        </p:spPr>
        <p:txBody>
          <a:bodyPr>
            <a:noAutofit/>
          </a:bodyPr>
          <a:lstStyle/>
          <a:p>
            <a:r>
              <a:rPr lang="fr-FR" sz="2800" b="1" u="sng" dirty="0">
                <a:solidFill>
                  <a:srgbClr val="D25814"/>
                </a:solidFill>
                <a:hlinkClick r:id="rId3"/>
              </a:rPr>
              <a:t>IV-</a:t>
            </a:r>
            <a:r>
              <a:rPr lang="fr-FR" sz="2800" b="1" dirty="0">
                <a:solidFill>
                  <a:srgbClr val="D25814"/>
                </a:solidFill>
                <a:hlinkClick r:id="rId3"/>
              </a:rPr>
              <a:t>	</a:t>
            </a:r>
            <a:r>
              <a:rPr lang="fr-FR" sz="2800" b="1" u="sng" dirty="0">
                <a:solidFill>
                  <a:srgbClr val="D25814"/>
                </a:solidFill>
              </a:rPr>
              <a:t>L’analyse dynamique des secteurs institutionnels : comment expliquer leur comportement</a:t>
            </a:r>
            <a:r>
              <a:rPr lang="fr-FR" sz="2800" b="1" dirty="0">
                <a:solidFill>
                  <a:srgbClr val="D25814"/>
                </a:solidFill>
              </a:rPr>
              <a:t/>
            </a:r>
            <a:br>
              <a:rPr lang="fr-FR" sz="2800" b="1" dirty="0">
                <a:solidFill>
                  <a:srgbClr val="D25814"/>
                </a:solidFill>
              </a:rPr>
            </a:br>
            <a:r>
              <a:rPr lang="fr-FR" sz="2400" u="sng" dirty="0">
                <a:solidFill>
                  <a:srgbClr val="D25814"/>
                </a:solidFill>
                <a:hlinkClick r:id="rId4"/>
              </a:rPr>
              <a:t>A-</a:t>
            </a:r>
            <a:r>
              <a:rPr lang="fr-FR" sz="2400" dirty="0">
                <a:solidFill>
                  <a:srgbClr val="D25814"/>
                </a:solidFill>
                <a:hlinkClick r:id="rId4"/>
              </a:rPr>
              <a:t>	</a:t>
            </a:r>
            <a:r>
              <a:rPr lang="fr-FR" sz="2400" u="sng" dirty="0">
                <a:solidFill>
                  <a:srgbClr val="D25814"/>
                </a:solidFill>
              </a:rPr>
              <a:t>Expliquer la consommation et l’épargne des ménages</a:t>
            </a:r>
            <a:endParaRPr lang="fr-FR" sz="2400" dirty="0">
              <a:solidFill>
                <a:srgbClr val="D25814"/>
              </a:solidFill>
            </a:endParaRPr>
          </a:p>
        </p:txBody>
      </p:sp>
      <p:pic>
        <p:nvPicPr>
          <p:cNvPr id="4" name="Image 3"/>
          <p:cNvPicPr>
            <a:picLocks noChangeAspect="1"/>
          </p:cNvPicPr>
          <p:nvPr/>
        </p:nvPicPr>
        <p:blipFill>
          <a:blip r:embed="rId5"/>
          <a:stretch>
            <a:fillRect/>
          </a:stretch>
        </p:blipFill>
        <p:spPr>
          <a:xfrm>
            <a:off x="3673140" y="1563102"/>
            <a:ext cx="7829550" cy="3467100"/>
          </a:xfrm>
          <a:prstGeom prst="rect">
            <a:avLst/>
          </a:prstGeom>
        </p:spPr>
      </p:pic>
      <p:sp>
        <p:nvSpPr>
          <p:cNvPr id="5" name="ZoneTexte 4"/>
          <p:cNvSpPr txBox="1"/>
          <p:nvPr/>
        </p:nvSpPr>
        <p:spPr>
          <a:xfrm>
            <a:off x="4752474" y="1046747"/>
            <a:ext cx="6180346" cy="369332"/>
          </a:xfrm>
          <a:prstGeom prst="rect">
            <a:avLst/>
          </a:prstGeom>
          <a:noFill/>
        </p:spPr>
        <p:txBody>
          <a:bodyPr wrap="none" rtlCol="0">
            <a:spAutoFit/>
          </a:bodyPr>
          <a:lstStyle/>
          <a:p>
            <a:r>
              <a:rPr lang="fr-FR" b="1" dirty="0" smtClean="0"/>
              <a:t>4 : le niveau de consommation dépend du revenu permanent</a:t>
            </a:r>
            <a:endParaRPr lang="fr-FR" b="1" dirty="0"/>
          </a:p>
        </p:txBody>
      </p:sp>
    </p:spTree>
    <p:extLst>
      <p:ext uri="{BB962C8B-B14F-4D97-AF65-F5344CB8AC3E}">
        <p14:creationId xmlns:p14="http://schemas.microsoft.com/office/powerpoint/2010/main" val="42598877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834189"/>
            <a:ext cx="3131966" cy="4924927"/>
          </a:xfrm>
        </p:spPr>
        <p:txBody>
          <a:bodyPr>
            <a:noAutofit/>
          </a:bodyPr>
          <a:lstStyle/>
          <a:p>
            <a:r>
              <a:rPr lang="fr-FR" sz="2800" b="1" u="sng" dirty="0">
                <a:solidFill>
                  <a:srgbClr val="D25814"/>
                </a:solidFill>
                <a:hlinkClick r:id="rId3"/>
              </a:rPr>
              <a:t>IV-</a:t>
            </a:r>
            <a:r>
              <a:rPr lang="fr-FR" sz="2800" b="1" dirty="0">
                <a:solidFill>
                  <a:srgbClr val="D25814"/>
                </a:solidFill>
                <a:hlinkClick r:id="rId3"/>
              </a:rPr>
              <a:t>	</a:t>
            </a:r>
            <a:r>
              <a:rPr lang="fr-FR" sz="2800" b="1" u="sng" dirty="0">
                <a:solidFill>
                  <a:srgbClr val="D25814"/>
                </a:solidFill>
              </a:rPr>
              <a:t>L’analyse dynamique des secteurs institutionnels : comment expliquer leur comportement</a:t>
            </a:r>
            <a:r>
              <a:rPr lang="fr-FR" sz="2800" b="1" dirty="0">
                <a:solidFill>
                  <a:srgbClr val="D25814"/>
                </a:solidFill>
              </a:rPr>
              <a:t/>
            </a:r>
            <a:br>
              <a:rPr lang="fr-FR" sz="2800" b="1" dirty="0">
                <a:solidFill>
                  <a:srgbClr val="D25814"/>
                </a:solidFill>
              </a:rPr>
            </a:br>
            <a:r>
              <a:rPr lang="fr-FR" sz="2400" u="sng" dirty="0">
                <a:solidFill>
                  <a:srgbClr val="D25814"/>
                </a:solidFill>
              </a:rPr>
              <a:t>B</a:t>
            </a:r>
            <a:r>
              <a:rPr lang="fr-FR" sz="2400" u="sng" dirty="0" smtClean="0">
                <a:solidFill>
                  <a:srgbClr val="D25814"/>
                </a:solidFill>
                <a:hlinkClick r:id="rId4"/>
              </a:rPr>
              <a:t>-</a:t>
            </a:r>
            <a:r>
              <a:rPr lang="fr-FR" sz="2400" dirty="0">
                <a:solidFill>
                  <a:srgbClr val="D25814"/>
                </a:solidFill>
                <a:hlinkClick r:id="rId4"/>
              </a:rPr>
              <a:t>	</a:t>
            </a:r>
            <a:r>
              <a:rPr lang="fr-FR" sz="2400" u="sng" dirty="0">
                <a:solidFill>
                  <a:srgbClr val="D25814"/>
                </a:solidFill>
              </a:rPr>
              <a:t>Expliquer </a:t>
            </a:r>
            <a:r>
              <a:rPr lang="fr-FR" sz="2400" u="sng" dirty="0" smtClean="0">
                <a:solidFill>
                  <a:srgbClr val="D25814"/>
                </a:solidFill>
              </a:rPr>
              <a:t>l’investissement des entreprises</a:t>
            </a:r>
            <a:endParaRPr lang="fr-FR" sz="2400" dirty="0">
              <a:solidFill>
                <a:srgbClr val="D25814"/>
              </a:solidFill>
            </a:endParaRPr>
          </a:p>
        </p:txBody>
      </p:sp>
      <p:pic>
        <p:nvPicPr>
          <p:cNvPr id="6" name="Image 5"/>
          <p:cNvPicPr/>
          <p:nvPr/>
        </p:nvPicPr>
        <p:blipFill>
          <a:blip r:embed="rId5">
            <a:extLst>
              <a:ext uri="{28A0092B-C50C-407E-A947-70E740481C1C}">
                <a14:useLocalDpi xmlns:a14="http://schemas.microsoft.com/office/drawing/2010/main" val="0"/>
              </a:ext>
            </a:extLst>
          </a:blip>
          <a:srcRect/>
          <a:stretch>
            <a:fillRect/>
          </a:stretch>
        </p:blipFill>
        <p:spPr bwMode="auto">
          <a:xfrm>
            <a:off x="3578709" y="1419225"/>
            <a:ext cx="7957569" cy="4431465"/>
          </a:xfrm>
          <a:prstGeom prst="rect">
            <a:avLst/>
          </a:prstGeom>
          <a:noFill/>
          <a:ln>
            <a:noFill/>
          </a:ln>
        </p:spPr>
      </p:pic>
      <p:cxnSp>
        <p:nvCxnSpPr>
          <p:cNvPr id="4" name="Connecteur droit avec flèche 3"/>
          <p:cNvCxnSpPr/>
          <p:nvPr/>
        </p:nvCxnSpPr>
        <p:spPr>
          <a:xfrm>
            <a:off x="8562975" y="1419225"/>
            <a:ext cx="19050" cy="32099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Connecteur droit 7"/>
          <p:cNvCxnSpPr/>
          <p:nvPr/>
        </p:nvCxnSpPr>
        <p:spPr>
          <a:xfrm flipH="1" flipV="1">
            <a:off x="9877425" y="1419225"/>
            <a:ext cx="9525" cy="3209925"/>
          </a:xfrm>
          <a:prstGeom prst="line">
            <a:avLst/>
          </a:prstGeom>
        </p:spPr>
        <p:style>
          <a:lnRef idx="1">
            <a:schemeClr val="dk1"/>
          </a:lnRef>
          <a:fillRef idx="0">
            <a:schemeClr val="dk1"/>
          </a:fillRef>
          <a:effectRef idx="0">
            <a:schemeClr val="dk1"/>
          </a:effectRef>
          <a:fontRef idx="minor">
            <a:schemeClr val="tx1"/>
          </a:fontRef>
        </p:style>
      </p:cxnSp>
      <p:cxnSp>
        <p:nvCxnSpPr>
          <p:cNvPr id="14" name="Connecteur droit avec flèche 13"/>
          <p:cNvCxnSpPr/>
          <p:nvPr/>
        </p:nvCxnSpPr>
        <p:spPr>
          <a:xfrm>
            <a:off x="9867901" y="1419225"/>
            <a:ext cx="9524" cy="32099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ZoneTexte 16"/>
          <p:cNvSpPr txBox="1"/>
          <p:nvPr/>
        </p:nvSpPr>
        <p:spPr>
          <a:xfrm>
            <a:off x="8128400" y="4629150"/>
            <a:ext cx="869149" cy="276999"/>
          </a:xfrm>
          <a:prstGeom prst="rect">
            <a:avLst/>
          </a:prstGeom>
          <a:noFill/>
        </p:spPr>
        <p:txBody>
          <a:bodyPr wrap="none" rtlCol="0">
            <a:spAutoFit/>
          </a:bodyPr>
          <a:lstStyle/>
          <a:p>
            <a:r>
              <a:rPr lang="fr-FR" sz="1200" dirty="0" smtClean="0"/>
              <a:t>Crise </a:t>
            </a:r>
            <a:r>
              <a:rPr lang="fr-FR" sz="1200" dirty="0" err="1" smtClean="0"/>
              <a:t>covid</a:t>
            </a:r>
            <a:endParaRPr lang="fr-FR" sz="1200" dirty="0"/>
          </a:p>
        </p:txBody>
      </p:sp>
      <p:sp>
        <p:nvSpPr>
          <p:cNvPr id="18" name="ZoneTexte 17"/>
          <p:cNvSpPr txBox="1"/>
          <p:nvPr/>
        </p:nvSpPr>
        <p:spPr>
          <a:xfrm>
            <a:off x="9191374" y="4659213"/>
            <a:ext cx="1449436" cy="261610"/>
          </a:xfrm>
          <a:prstGeom prst="rect">
            <a:avLst/>
          </a:prstGeom>
          <a:noFill/>
        </p:spPr>
        <p:txBody>
          <a:bodyPr wrap="none" rtlCol="0">
            <a:spAutoFit/>
          </a:bodyPr>
          <a:lstStyle/>
          <a:p>
            <a:r>
              <a:rPr lang="fr-FR" sz="1100" dirty="0" smtClean="0"/>
              <a:t>Hausse taux directeur</a:t>
            </a:r>
            <a:endParaRPr lang="fr-FR" sz="1100" dirty="0"/>
          </a:p>
        </p:txBody>
      </p:sp>
    </p:spTree>
    <p:extLst>
      <p:ext uri="{BB962C8B-B14F-4D97-AF65-F5344CB8AC3E}">
        <p14:creationId xmlns:p14="http://schemas.microsoft.com/office/powerpoint/2010/main" val="41266807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834189"/>
            <a:ext cx="3131966" cy="4924927"/>
          </a:xfrm>
        </p:spPr>
        <p:txBody>
          <a:bodyPr>
            <a:noAutofit/>
          </a:bodyPr>
          <a:lstStyle/>
          <a:p>
            <a:r>
              <a:rPr lang="fr-FR" sz="2800" b="1" u="sng" dirty="0">
                <a:solidFill>
                  <a:srgbClr val="D25814"/>
                </a:solidFill>
                <a:hlinkClick r:id="rId3"/>
              </a:rPr>
              <a:t>IV-</a:t>
            </a:r>
            <a:r>
              <a:rPr lang="fr-FR" sz="2800" b="1" dirty="0">
                <a:solidFill>
                  <a:srgbClr val="D25814"/>
                </a:solidFill>
                <a:hlinkClick r:id="rId3"/>
              </a:rPr>
              <a:t>	</a:t>
            </a:r>
            <a:r>
              <a:rPr lang="fr-FR" sz="2800" b="1" u="sng" dirty="0">
                <a:solidFill>
                  <a:srgbClr val="D25814"/>
                </a:solidFill>
              </a:rPr>
              <a:t>L’analyse dynamique des secteurs institutionnels : comment expliquer leur comportement</a:t>
            </a:r>
            <a:r>
              <a:rPr lang="fr-FR" sz="2800" b="1" dirty="0">
                <a:solidFill>
                  <a:srgbClr val="D25814"/>
                </a:solidFill>
              </a:rPr>
              <a:t/>
            </a:r>
            <a:br>
              <a:rPr lang="fr-FR" sz="2800" b="1" dirty="0">
                <a:solidFill>
                  <a:srgbClr val="D25814"/>
                </a:solidFill>
              </a:rPr>
            </a:br>
            <a:r>
              <a:rPr lang="fr-FR" sz="2400" u="sng" dirty="0">
                <a:solidFill>
                  <a:srgbClr val="D25814"/>
                </a:solidFill>
              </a:rPr>
              <a:t>B</a:t>
            </a:r>
            <a:r>
              <a:rPr lang="fr-FR" sz="2400" u="sng" dirty="0" smtClean="0">
                <a:solidFill>
                  <a:srgbClr val="D25814"/>
                </a:solidFill>
                <a:hlinkClick r:id="rId4"/>
              </a:rPr>
              <a:t>-</a:t>
            </a:r>
            <a:r>
              <a:rPr lang="fr-FR" sz="2400" dirty="0">
                <a:solidFill>
                  <a:srgbClr val="D25814"/>
                </a:solidFill>
                <a:hlinkClick r:id="rId4"/>
              </a:rPr>
              <a:t>	</a:t>
            </a:r>
            <a:r>
              <a:rPr lang="fr-FR" sz="2400" u="sng" dirty="0">
                <a:solidFill>
                  <a:srgbClr val="D25814"/>
                </a:solidFill>
              </a:rPr>
              <a:t>Expliquer </a:t>
            </a:r>
            <a:r>
              <a:rPr lang="fr-FR" sz="2400" u="sng" dirty="0" smtClean="0">
                <a:solidFill>
                  <a:srgbClr val="D25814"/>
                </a:solidFill>
              </a:rPr>
              <a:t>l’investissement des entreprises</a:t>
            </a:r>
            <a:endParaRPr lang="fr-FR" sz="2400" dirty="0">
              <a:solidFill>
                <a:srgbClr val="D25814"/>
              </a:solidFill>
            </a:endParaRPr>
          </a:p>
        </p:txBody>
      </p:sp>
      <p:pic>
        <p:nvPicPr>
          <p:cNvPr id="3" name="Image 2"/>
          <p:cNvPicPr>
            <a:picLocks noChangeAspect="1"/>
          </p:cNvPicPr>
          <p:nvPr/>
        </p:nvPicPr>
        <p:blipFill>
          <a:blip r:embed="rId5"/>
          <a:stretch>
            <a:fillRect/>
          </a:stretch>
        </p:blipFill>
        <p:spPr>
          <a:xfrm>
            <a:off x="4132983" y="1719637"/>
            <a:ext cx="7037313" cy="3154029"/>
          </a:xfrm>
          <a:prstGeom prst="rect">
            <a:avLst/>
          </a:prstGeom>
        </p:spPr>
      </p:pic>
    </p:spTree>
    <p:extLst>
      <p:ext uri="{BB962C8B-B14F-4D97-AF65-F5344CB8AC3E}">
        <p14:creationId xmlns:p14="http://schemas.microsoft.com/office/powerpoint/2010/main" val="32878891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834189"/>
            <a:ext cx="3131966" cy="4924927"/>
          </a:xfrm>
        </p:spPr>
        <p:txBody>
          <a:bodyPr>
            <a:noAutofit/>
          </a:bodyPr>
          <a:lstStyle/>
          <a:p>
            <a:r>
              <a:rPr lang="fr-FR" sz="2800" b="1" u="sng" dirty="0">
                <a:solidFill>
                  <a:srgbClr val="D25814"/>
                </a:solidFill>
                <a:hlinkClick r:id="rId3"/>
              </a:rPr>
              <a:t>IV-</a:t>
            </a:r>
            <a:r>
              <a:rPr lang="fr-FR" sz="2800" b="1" dirty="0">
                <a:solidFill>
                  <a:srgbClr val="D25814"/>
                </a:solidFill>
                <a:hlinkClick r:id="rId3"/>
              </a:rPr>
              <a:t>	</a:t>
            </a:r>
            <a:r>
              <a:rPr lang="fr-FR" sz="2800" b="1" u="sng" dirty="0">
                <a:solidFill>
                  <a:srgbClr val="D25814"/>
                </a:solidFill>
              </a:rPr>
              <a:t>L’analyse dynamique des secteurs institutionnels : comment expliquer leur comportement</a:t>
            </a:r>
            <a:r>
              <a:rPr lang="fr-FR" sz="2800" b="1" dirty="0">
                <a:solidFill>
                  <a:srgbClr val="D25814"/>
                </a:solidFill>
              </a:rPr>
              <a:t/>
            </a:r>
            <a:br>
              <a:rPr lang="fr-FR" sz="2800" b="1" dirty="0">
                <a:solidFill>
                  <a:srgbClr val="D25814"/>
                </a:solidFill>
              </a:rPr>
            </a:br>
            <a:r>
              <a:rPr lang="fr-FR" sz="2400" u="sng" dirty="0">
                <a:solidFill>
                  <a:srgbClr val="D25814"/>
                </a:solidFill>
              </a:rPr>
              <a:t>B</a:t>
            </a:r>
            <a:r>
              <a:rPr lang="fr-FR" sz="2400" u="sng" dirty="0" smtClean="0">
                <a:solidFill>
                  <a:srgbClr val="D25814"/>
                </a:solidFill>
                <a:hlinkClick r:id="rId4"/>
              </a:rPr>
              <a:t>-</a:t>
            </a:r>
            <a:r>
              <a:rPr lang="fr-FR" sz="2400" dirty="0">
                <a:solidFill>
                  <a:srgbClr val="D25814"/>
                </a:solidFill>
                <a:hlinkClick r:id="rId4"/>
              </a:rPr>
              <a:t>	</a:t>
            </a:r>
            <a:r>
              <a:rPr lang="fr-FR" sz="2400" u="sng" dirty="0">
                <a:solidFill>
                  <a:srgbClr val="D25814"/>
                </a:solidFill>
              </a:rPr>
              <a:t>Expliquer </a:t>
            </a:r>
            <a:r>
              <a:rPr lang="fr-FR" sz="2400" u="sng" dirty="0" smtClean="0">
                <a:solidFill>
                  <a:srgbClr val="D25814"/>
                </a:solidFill>
              </a:rPr>
              <a:t>l’investissement des entreprises</a:t>
            </a:r>
            <a:endParaRPr lang="fr-FR" sz="2400" dirty="0">
              <a:solidFill>
                <a:srgbClr val="D25814"/>
              </a:solidFill>
            </a:endParaRPr>
          </a:p>
        </p:txBody>
      </p:sp>
      <p:pic>
        <p:nvPicPr>
          <p:cNvPr id="3" name="Image 2"/>
          <p:cNvPicPr>
            <a:picLocks noChangeAspect="1"/>
          </p:cNvPicPr>
          <p:nvPr/>
        </p:nvPicPr>
        <p:blipFill>
          <a:blip r:embed="rId5"/>
          <a:stretch>
            <a:fillRect/>
          </a:stretch>
        </p:blipFill>
        <p:spPr>
          <a:xfrm>
            <a:off x="4200091" y="213014"/>
            <a:ext cx="6841981" cy="6415078"/>
          </a:xfrm>
          <a:prstGeom prst="rect">
            <a:avLst/>
          </a:prstGeom>
        </p:spPr>
      </p:pic>
    </p:spTree>
    <p:extLst>
      <p:ext uri="{BB962C8B-B14F-4D97-AF65-F5344CB8AC3E}">
        <p14:creationId xmlns:p14="http://schemas.microsoft.com/office/powerpoint/2010/main" val="4457732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834189"/>
            <a:ext cx="3131966" cy="4924927"/>
          </a:xfrm>
        </p:spPr>
        <p:txBody>
          <a:bodyPr>
            <a:noAutofit/>
          </a:bodyPr>
          <a:lstStyle/>
          <a:p>
            <a:r>
              <a:rPr lang="fr-FR" sz="2800" b="1" u="sng" dirty="0">
                <a:solidFill>
                  <a:srgbClr val="D25814"/>
                </a:solidFill>
                <a:hlinkClick r:id="rId3"/>
              </a:rPr>
              <a:t>IV-</a:t>
            </a:r>
            <a:r>
              <a:rPr lang="fr-FR" sz="2800" b="1" dirty="0">
                <a:solidFill>
                  <a:srgbClr val="D25814"/>
                </a:solidFill>
                <a:hlinkClick r:id="rId3"/>
              </a:rPr>
              <a:t>	</a:t>
            </a:r>
            <a:r>
              <a:rPr lang="fr-FR" sz="2800" b="1" u="sng" dirty="0">
                <a:solidFill>
                  <a:srgbClr val="D25814"/>
                </a:solidFill>
              </a:rPr>
              <a:t>L’analyse dynamique des secteurs institutionnels : comment expliquer leur comportement</a:t>
            </a:r>
            <a:r>
              <a:rPr lang="fr-FR" sz="2800" b="1" dirty="0">
                <a:solidFill>
                  <a:srgbClr val="D25814"/>
                </a:solidFill>
              </a:rPr>
              <a:t/>
            </a:r>
            <a:br>
              <a:rPr lang="fr-FR" sz="2800" b="1" dirty="0">
                <a:solidFill>
                  <a:srgbClr val="D25814"/>
                </a:solidFill>
              </a:rPr>
            </a:br>
            <a:r>
              <a:rPr lang="fr-FR" sz="2400" u="sng" dirty="0">
                <a:solidFill>
                  <a:srgbClr val="D25814"/>
                </a:solidFill>
              </a:rPr>
              <a:t>C</a:t>
            </a:r>
            <a:r>
              <a:rPr lang="fr-FR" sz="2400" u="sng" dirty="0" smtClean="0">
                <a:solidFill>
                  <a:srgbClr val="D25814"/>
                </a:solidFill>
                <a:hlinkClick r:id="rId4"/>
              </a:rPr>
              <a:t>-</a:t>
            </a:r>
            <a:r>
              <a:rPr lang="fr-FR" sz="2400" dirty="0">
                <a:solidFill>
                  <a:srgbClr val="D25814"/>
                </a:solidFill>
                <a:hlinkClick r:id="rId4"/>
              </a:rPr>
              <a:t>	</a:t>
            </a:r>
            <a:r>
              <a:rPr lang="fr-FR" sz="2400" u="sng" dirty="0">
                <a:solidFill>
                  <a:srgbClr val="D25814"/>
                </a:solidFill>
              </a:rPr>
              <a:t>Expliquer </a:t>
            </a:r>
            <a:r>
              <a:rPr lang="fr-FR" sz="2400" u="sng" dirty="0" smtClean="0">
                <a:solidFill>
                  <a:srgbClr val="D25814"/>
                </a:solidFill>
              </a:rPr>
              <a:t>l’intervention de l’Etat</a:t>
            </a:r>
            <a:endParaRPr lang="fr-FR" sz="2400" dirty="0">
              <a:solidFill>
                <a:srgbClr val="D25814"/>
              </a:solidFill>
            </a:endParaRPr>
          </a:p>
        </p:txBody>
      </p:sp>
      <p:sp>
        <p:nvSpPr>
          <p:cNvPr id="6" name="ZoneTexte 5"/>
          <p:cNvSpPr txBox="1"/>
          <p:nvPr/>
        </p:nvSpPr>
        <p:spPr>
          <a:xfrm>
            <a:off x="5187068" y="5574450"/>
            <a:ext cx="5862502" cy="369332"/>
          </a:xfrm>
          <a:prstGeom prst="rect">
            <a:avLst/>
          </a:prstGeom>
          <a:noFill/>
        </p:spPr>
        <p:txBody>
          <a:bodyPr wrap="none" rtlCol="0">
            <a:spAutoFit/>
          </a:bodyPr>
          <a:lstStyle/>
          <a:p>
            <a:r>
              <a:rPr lang="fr-FR" dirty="0" smtClean="0"/>
              <a:t>Première usine de batterie électrique en France près de Lens</a:t>
            </a:r>
            <a:endParaRPr lang="fr-FR" dirty="0"/>
          </a:p>
        </p:txBody>
      </p:sp>
      <p:pic>
        <p:nvPicPr>
          <p:cNvPr id="7" name="Espace réservé du contenu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868738" y="1366837"/>
            <a:ext cx="7315200" cy="4114800"/>
          </a:xfrm>
        </p:spPr>
      </p:pic>
    </p:spTree>
    <p:extLst>
      <p:ext uri="{BB962C8B-B14F-4D97-AF65-F5344CB8AC3E}">
        <p14:creationId xmlns:p14="http://schemas.microsoft.com/office/powerpoint/2010/main" val="38705767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834189"/>
            <a:ext cx="3131966" cy="4924927"/>
          </a:xfrm>
        </p:spPr>
        <p:txBody>
          <a:bodyPr>
            <a:noAutofit/>
          </a:bodyPr>
          <a:lstStyle/>
          <a:p>
            <a:r>
              <a:rPr lang="fr-FR" sz="2800" b="1" u="sng" dirty="0">
                <a:solidFill>
                  <a:srgbClr val="D25814"/>
                </a:solidFill>
                <a:hlinkClick r:id="rId3"/>
              </a:rPr>
              <a:t>IV-</a:t>
            </a:r>
            <a:r>
              <a:rPr lang="fr-FR" sz="2800" b="1" dirty="0">
                <a:solidFill>
                  <a:srgbClr val="D25814"/>
                </a:solidFill>
                <a:hlinkClick r:id="rId3"/>
              </a:rPr>
              <a:t>	</a:t>
            </a:r>
            <a:r>
              <a:rPr lang="fr-FR" sz="2800" b="1" u="sng" dirty="0">
                <a:solidFill>
                  <a:srgbClr val="D25814"/>
                </a:solidFill>
              </a:rPr>
              <a:t>L’analyse dynamique des secteurs institutionnels : comment expliquer leur comportement</a:t>
            </a:r>
            <a:r>
              <a:rPr lang="fr-FR" sz="2800" b="1" dirty="0">
                <a:solidFill>
                  <a:srgbClr val="D25814"/>
                </a:solidFill>
              </a:rPr>
              <a:t/>
            </a:r>
            <a:br>
              <a:rPr lang="fr-FR" sz="2800" b="1" dirty="0">
                <a:solidFill>
                  <a:srgbClr val="D25814"/>
                </a:solidFill>
              </a:rPr>
            </a:br>
            <a:r>
              <a:rPr lang="fr-FR" sz="2400" u="sng" dirty="0">
                <a:solidFill>
                  <a:srgbClr val="D25814"/>
                </a:solidFill>
              </a:rPr>
              <a:t>C</a:t>
            </a:r>
            <a:r>
              <a:rPr lang="fr-FR" sz="2400" u="sng" dirty="0" smtClean="0">
                <a:solidFill>
                  <a:srgbClr val="D25814"/>
                </a:solidFill>
                <a:hlinkClick r:id="rId4"/>
              </a:rPr>
              <a:t>-</a:t>
            </a:r>
            <a:r>
              <a:rPr lang="fr-FR" sz="2400" dirty="0">
                <a:solidFill>
                  <a:srgbClr val="D25814"/>
                </a:solidFill>
                <a:hlinkClick r:id="rId4"/>
              </a:rPr>
              <a:t>	</a:t>
            </a:r>
            <a:r>
              <a:rPr lang="fr-FR" sz="2400" u="sng" dirty="0">
                <a:solidFill>
                  <a:srgbClr val="D25814"/>
                </a:solidFill>
              </a:rPr>
              <a:t>Expliquer </a:t>
            </a:r>
            <a:r>
              <a:rPr lang="fr-FR" sz="2400" u="sng" dirty="0" smtClean="0">
                <a:solidFill>
                  <a:srgbClr val="D25814"/>
                </a:solidFill>
              </a:rPr>
              <a:t>l’intervention de l’Etat</a:t>
            </a:r>
            <a:endParaRPr lang="fr-FR" sz="2400" dirty="0">
              <a:solidFill>
                <a:srgbClr val="D25814"/>
              </a:solidFill>
            </a:endParaRPr>
          </a:p>
        </p:txBody>
      </p:sp>
      <p:sp>
        <p:nvSpPr>
          <p:cNvPr id="7" name="Espace réservé du contenu 6"/>
          <p:cNvSpPr txBox="1">
            <a:spLocks noGrp="1"/>
          </p:cNvSpPr>
          <p:nvPr>
            <p:ph idx="1"/>
          </p:nvPr>
        </p:nvSpPr>
        <p:spPr>
          <a:prstGeom prst="rect">
            <a:avLst/>
          </a:prstGeom>
          <a:noFill/>
        </p:spPr>
        <p:txBody>
          <a:bodyPr wrap="square" rtlCol="0">
            <a:spAutoFit/>
          </a:bodyPr>
          <a:lstStyle/>
          <a:p>
            <a:r>
              <a:rPr lang="fr-FR" dirty="0" smtClean="0"/>
              <a:t>Deux types de politiques industrielles :</a:t>
            </a:r>
          </a:p>
          <a:p>
            <a:endParaRPr lang="fr-FR" dirty="0"/>
          </a:p>
          <a:p>
            <a:pPr marL="285750" indent="-285750">
              <a:buFont typeface="Arial" panose="020B0604020202020204" pitchFamily="34" charset="0"/>
              <a:buChar char="•"/>
            </a:pPr>
            <a:r>
              <a:rPr lang="fr-FR" dirty="0" smtClean="0"/>
              <a:t>Politique industrielle verticale : aide directe à un secteur ou une entreprise en particulier</a:t>
            </a:r>
          </a:p>
          <a:p>
            <a:pPr lvl="1"/>
            <a:r>
              <a:rPr lang="fr-FR" i="1" dirty="0" smtClean="0"/>
              <a:t>Exemple : Les subventions pour la construction des usines de batteries électriques dans le Nord de la France</a:t>
            </a:r>
          </a:p>
          <a:p>
            <a:endParaRPr lang="fr-FR" i="1" dirty="0" smtClean="0"/>
          </a:p>
          <a:p>
            <a:pPr marL="285750" indent="-285750">
              <a:buFont typeface="Arial" panose="020B0604020202020204" pitchFamily="34" charset="0"/>
              <a:buChar char="•"/>
            </a:pPr>
            <a:r>
              <a:rPr lang="fr-FR" dirty="0" smtClean="0"/>
              <a:t>Politique industrielle horizontale : assurer un cadre de production favorable au développement des entreprises </a:t>
            </a:r>
          </a:p>
          <a:p>
            <a:pPr lvl="1"/>
            <a:r>
              <a:rPr lang="fr-FR" i="1" dirty="0" smtClean="0"/>
              <a:t>Exemple : L’abaissement de la taxation des entreprises avec la mise en place d’une « flat </a:t>
            </a:r>
            <a:r>
              <a:rPr lang="fr-FR" i="1" dirty="0" err="1" smtClean="0"/>
              <a:t>tax</a:t>
            </a:r>
            <a:r>
              <a:rPr lang="fr-FR" i="1" dirty="0" smtClean="0"/>
              <a:t> » à 25% sur l’ensemble des entreprises.</a:t>
            </a:r>
            <a:endParaRPr lang="fr-FR" i="1" dirty="0"/>
          </a:p>
        </p:txBody>
      </p:sp>
    </p:spTree>
    <p:extLst>
      <p:ext uri="{BB962C8B-B14F-4D97-AF65-F5344CB8AC3E}">
        <p14:creationId xmlns:p14="http://schemas.microsoft.com/office/powerpoint/2010/main" val="141595317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834189"/>
            <a:ext cx="3131966" cy="4924927"/>
          </a:xfrm>
        </p:spPr>
        <p:txBody>
          <a:bodyPr>
            <a:noAutofit/>
          </a:bodyPr>
          <a:lstStyle/>
          <a:p>
            <a:r>
              <a:rPr lang="fr-FR" sz="2800" b="1" u="sng" dirty="0">
                <a:solidFill>
                  <a:srgbClr val="D25814"/>
                </a:solidFill>
                <a:hlinkClick r:id="rId3"/>
              </a:rPr>
              <a:t>IV-</a:t>
            </a:r>
            <a:r>
              <a:rPr lang="fr-FR" sz="2800" b="1" dirty="0">
                <a:solidFill>
                  <a:srgbClr val="D25814"/>
                </a:solidFill>
                <a:hlinkClick r:id="rId3"/>
              </a:rPr>
              <a:t>	</a:t>
            </a:r>
            <a:r>
              <a:rPr lang="fr-FR" sz="2800" b="1" u="sng" dirty="0">
                <a:solidFill>
                  <a:srgbClr val="D25814"/>
                </a:solidFill>
              </a:rPr>
              <a:t>L’analyse dynamique des secteurs institutionnels : comment expliquer leur comportement</a:t>
            </a:r>
            <a:r>
              <a:rPr lang="fr-FR" sz="2800" b="1" dirty="0">
                <a:solidFill>
                  <a:srgbClr val="D25814"/>
                </a:solidFill>
              </a:rPr>
              <a:t/>
            </a:r>
            <a:br>
              <a:rPr lang="fr-FR" sz="2800" b="1" dirty="0">
                <a:solidFill>
                  <a:srgbClr val="D25814"/>
                </a:solidFill>
              </a:rPr>
            </a:br>
            <a:r>
              <a:rPr lang="fr-FR" sz="2400" u="sng" dirty="0">
                <a:solidFill>
                  <a:srgbClr val="D25814"/>
                </a:solidFill>
              </a:rPr>
              <a:t>C</a:t>
            </a:r>
            <a:r>
              <a:rPr lang="fr-FR" sz="2400" u="sng" dirty="0" smtClean="0">
                <a:solidFill>
                  <a:srgbClr val="D25814"/>
                </a:solidFill>
                <a:hlinkClick r:id="rId4"/>
              </a:rPr>
              <a:t>-</a:t>
            </a:r>
            <a:r>
              <a:rPr lang="fr-FR" sz="2400" dirty="0">
                <a:solidFill>
                  <a:srgbClr val="D25814"/>
                </a:solidFill>
                <a:hlinkClick r:id="rId4"/>
              </a:rPr>
              <a:t>	</a:t>
            </a:r>
            <a:r>
              <a:rPr lang="fr-FR" sz="2400" u="sng" dirty="0">
                <a:solidFill>
                  <a:srgbClr val="D25814"/>
                </a:solidFill>
              </a:rPr>
              <a:t>Expliquer </a:t>
            </a:r>
            <a:r>
              <a:rPr lang="fr-FR" sz="2400" u="sng" dirty="0" smtClean="0">
                <a:solidFill>
                  <a:srgbClr val="D25814"/>
                </a:solidFill>
              </a:rPr>
              <a:t>l’intervention de l’Etat</a:t>
            </a:r>
            <a:endParaRPr lang="fr-FR" sz="2400" dirty="0">
              <a:solidFill>
                <a:srgbClr val="D25814"/>
              </a:solidFill>
            </a:endParaRPr>
          </a:p>
        </p:txBody>
      </p:sp>
      <p:sp>
        <p:nvSpPr>
          <p:cNvPr id="3" name="Espace réservé du contenu 2"/>
          <p:cNvSpPr>
            <a:spLocks noGrp="1"/>
          </p:cNvSpPr>
          <p:nvPr>
            <p:ph idx="1"/>
          </p:nvPr>
        </p:nvSpPr>
        <p:spPr/>
        <p:txBody>
          <a:bodyPr/>
          <a:lstStyle/>
          <a:p>
            <a:endParaRPr lang="fr-FR" dirty="0"/>
          </a:p>
        </p:txBody>
      </p:sp>
      <p:pic>
        <p:nvPicPr>
          <p:cNvPr id="5" name="Image 4"/>
          <p:cNvPicPr>
            <a:picLocks noChangeAspect="1"/>
          </p:cNvPicPr>
          <p:nvPr/>
        </p:nvPicPr>
        <p:blipFill>
          <a:blip r:embed="rId5"/>
          <a:stretch>
            <a:fillRect/>
          </a:stretch>
        </p:blipFill>
        <p:spPr>
          <a:xfrm>
            <a:off x="3593613" y="1580907"/>
            <a:ext cx="8076376" cy="3687041"/>
          </a:xfrm>
          <a:prstGeom prst="rect">
            <a:avLst/>
          </a:prstGeom>
        </p:spPr>
      </p:pic>
    </p:spTree>
    <p:extLst>
      <p:ext uri="{BB962C8B-B14F-4D97-AF65-F5344CB8AC3E}">
        <p14:creationId xmlns:p14="http://schemas.microsoft.com/office/powerpoint/2010/main" val="39341017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834189"/>
            <a:ext cx="3131966" cy="4924927"/>
          </a:xfrm>
        </p:spPr>
        <p:txBody>
          <a:bodyPr>
            <a:noAutofit/>
          </a:bodyPr>
          <a:lstStyle/>
          <a:p>
            <a:r>
              <a:rPr lang="fr-FR" sz="2800" b="1" u="sng" dirty="0">
                <a:solidFill>
                  <a:srgbClr val="D25814"/>
                </a:solidFill>
                <a:hlinkClick r:id="rId3"/>
              </a:rPr>
              <a:t>IV-</a:t>
            </a:r>
            <a:r>
              <a:rPr lang="fr-FR" sz="2800" b="1" dirty="0">
                <a:solidFill>
                  <a:srgbClr val="D25814"/>
                </a:solidFill>
                <a:hlinkClick r:id="rId3"/>
              </a:rPr>
              <a:t>	</a:t>
            </a:r>
            <a:r>
              <a:rPr lang="fr-FR" sz="2800" b="1" u="sng" dirty="0">
                <a:solidFill>
                  <a:srgbClr val="D25814"/>
                </a:solidFill>
              </a:rPr>
              <a:t>L’analyse dynamique des secteurs institutionnels : comment expliquer leur comportement</a:t>
            </a:r>
            <a:r>
              <a:rPr lang="fr-FR" sz="2800" b="1" dirty="0">
                <a:solidFill>
                  <a:srgbClr val="D25814"/>
                </a:solidFill>
              </a:rPr>
              <a:t/>
            </a:r>
            <a:br>
              <a:rPr lang="fr-FR" sz="2800" b="1" dirty="0">
                <a:solidFill>
                  <a:srgbClr val="D25814"/>
                </a:solidFill>
              </a:rPr>
            </a:br>
            <a:r>
              <a:rPr lang="fr-FR" sz="2400" u="sng" dirty="0">
                <a:solidFill>
                  <a:srgbClr val="D25814"/>
                </a:solidFill>
              </a:rPr>
              <a:t>C</a:t>
            </a:r>
            <a:r>
              <a:rPr lang="fr-FR" sz="2400" u="sng" dirty="0" smtClean="0">
                <a:solidFill>
                  <a:srgbClr val="D25814"/>
                </a:solidFill>
                <a:hlinkClick r:id="rId4"/>
              </a:rPr>
              <a:t>-</a:t>
            </a:r>
            <a:r>
              <a:rPr lang="fr-FR" sz="2400" dirty="0">
                <a:solidFill>
                  <a:srgbClr val="D25814"/>
                </a:solidFill>
                <a:hlinkClick r:id="rId4"/>
              </a:rPr>
              <a:t>	</a:t>
            </a:r>
            <a:r>
              <a:rPr lang="fr-FR" sz="2400" u="sng" dirty="0">
                <a:solidFill>
                  <a:srgbClr val="D25814"/>
                </a:solidFill>
              </a:rPr>
              <a:t>Expliquer </a:t>
            </a:r>
            <a:r>
              <a:rPr lang="fr-FR" sz="2400" u="sng" dirty="0" smtClean="0">
                <a:solidFill>
                  <a:srgbClr val="D25814"/>
                </a:solidFill>
              </a:rPr>
              <a:t>l’intervention de l’Etat</a:t>
            </a:r>
            <a:endParaRPr lang="fr-FR" sz="2400" dirty="0">
              <a:solidFill>
                <a:srgbClr val="D25814"/>
              </a:solidFill>
            </a:endParaRPr>
          </a:p>
        </p:txBody>
      </p:sp>
      <p:sp>
        <p:nvSpPr>
          <p:cNvPr id="3" name="Espace réservé du contenu 2"/>
          <p:cNvSpPr>
            <a:spLocks noGrp="1"/>
          </p:cNvSpPr>
          <p:nvPr>
            <p:ph idx="1"/>
          </p:nvPr>
        </p:nvSpPr>
        <p:spPr/>
        <p:txBody>
          <a:bodyPr/>
          <a:lstStyle/>
          <a:p>
            <a:endParaRPr lang="fr-FR" dirty="0"/>
          </a:p>
        </p:txBody>
      </p:sp>
      <p:pic>
        <p:nvPicPr>
          <p:cNvPr id="6" name="Image 5"/>
          <p:cNvPicPr>
            <a:picLocks noChangeAspect="1"/>
          </p:cNvPicPr>
          <p:nvPr/>
        </p:nvPicPr>
        <p:blipFill>
          <a:blip r:embed="rId5"/>
          <a:stretch>
            <a:fillRect/>
          </a:stretch>
        </p:blipFill>
        <p:spPr>
          <a:xfrm>
            <a:off x="3384884" y="1664413"/>
            <a:ext cx="8497242" cy="3264477"/>
          </a:xfrm>
          <a:prstGeom prst="rect">
            <a:avLst/>
          </a:prstGeom>
        </p:spPr>
      </p:pic>
    </p:spTree>
    <p:extLst>
      <p:ext uri="{BB962C8B-B14F-4D97-AF65-F5344CB8AC3E}">
        <p14:creationId xmlns:p14="http://schemas.microsoft.com/office/powerpoint/2010/main" val="5327753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834189"/>
            <a:ext cx="3131966" cy="4924927"/>
          </a:xfrm>
        </p:spPr>
        <p:txBody>
          <a:bodyPr>
            <a:noAutofit/>
          </a:bodyPr>
          <a:lstStyle/>
          <a:p>
            <a:r>
              <a:rPr lang="fr-FR" sz="2800" b="1" u="sng" dirty="0">
                <a:solidFill>
                  <a:srgbClr val="D25814"/>
                </a:solidFill>
                <a:hlinkClick r:id="rId3"/>
              </a:rPr>
              <a:t>IV-</a:t>
            </a:r>
            <a:r>
              <a:rPr lang="fr-FR" sz="2800" b="1" dirty="0">
                <a:solidFill>
                  <a:srgbClr val="D25814"/>
                </a:solidFill>
                <a:hlinkClick r:id="rId3"/>
              </a:rPr>
              <a:t>	</a:t>
            </a:r>
            <a:r>
              <a:rPr lang="fr-FR" sz="2800" b="1" u="sng" dirty="0">
                <a:solidFill>
                  <a:srgbClr val="D25814"/>
                </a:solidFill>
              </a:rPr>
              <a:t>L’analyse dynamique des secteurs institutionnels : comment expliquer leur comportement</a:t>
            </a:r>
            <a:r>
              <a:rPr lang="fr-FR" sz="2800" b="1" dirty="0">
                <a:solidFill>
                  <a:srgbClr val="D25814"/>
                </a:solidFill>
              </a:rPr>
              <a:t/>
            </a:r>
            <a:br>
              <a:rPr lang="fr-FR" sz="2800" b="1" dirty="0">
                <a:solidFill>
                  <a:srgbClr val="D25814"/>
                </a:solidFill>
              </a:rPr>
            </a:br>
            <a:r>
              <a:rPr lang="fr-FR" sz="2400" u="sng" dirty="0">
                <a:solidFill>
                  <a:srgbClr val="D25814"/>
                </a:solidFill>
              </a:rPr>
              <a:t>C</a:t>
            </a:r>
            <a:r>
              <a:rPr lang="fr-FR" sz="2400" u="sng" dirty="0" smtClean="0">
                <a:solidFill>
                  <a:srgbClr val="D25814"/>
                </a:solidFill>
                <a:hlinkClick r:id="rId4"/>
              </a:rPr>
              <a:t>-</a:t>
            </a:r>
            <a:r>
              <a:rPr lang="fr-FR" sz="2400" dirty="0">
                <a:solidFill>
                  <a:srgbClr val="D25814"/>
                </a:solidFill>
                <a:hlinkClick r:id="rId4"/>
              </a:rPr>
              <a:t>	</a:t>
            </a:r>
            <a:r>
              <a:rPr lang="fr-FR" sz="2400" u="sng" dirty="0">
                <a:solidFill>
                  <a:srgbClr val="D25814"/>
                </a:solidFill>
              </a:rPr>
              <a:t>Expliquer </a:t>
            </a:r>
            <a:r>
              <a:rPr lang="fr-FR" sz="2400" u="sng" dirty="0" smtClean="0">
                <a:solidFill>
                  <a:srgbClr val="D25814"/>
                </a:solidFill>
              </a:rPr>
              <a:t>l’intervention de l’Etat</a:t>
            </a:r>
            <a:endParaRPr lang="fr-FR" sz="2400" dirty="0">
              <a:solidFill>
                <a:srgbClr val="D25814"/>
              </a:solidFill>
            </a:endParaRPr>
          </a:p>
        </p:txBody>
      </p:sp>
      <p:sp>
        <p:nvSpPr>
          <p:cNvPr id="3" name="Espace réservé du contenu 2"/>
          <p:cNvSpPr>
            <a:spLocks noGrp="1"/>
          </p:cNvSpPr>
          <p:nvPr>
            <p:ph idx="1"/>
          </p:nvPr>
        </p:nvSpPr>
        <p:spPr/>
        <p:txBody>
          <a:bodyPr/>
          <a:lstStyle/>
          <a:p>
            <a:endParaRPr lang="fr-FR" dirty="0"/>
          </a:p>
        </p:txBody>
      </p:sp>
      <p:pic>
        <p:nvPicPr>
          <p:cNvPr id="5" name="Image 4" descr="https://geoconfluences.ens-lyon.fr/images/articles/img-grandclement/france-poles-competitivite-carte-1000px.png"/>
          <p:cNvPicPr/>
          <p:nvPr/>
        </p:nvPicPr>
        <p:blipFill>
          <a:blip r:embed="rId5">
            <a:extLst>
              <a:ext uri="{28A0092B-C50C-407E-A947-70E740481C1C}">
                <a14:useLocalDpi xmlns:a14="http://schemas.microsoft.com/office/drawing/2010/main" val="0"/>
              </a:ext>
            </a:extLst>
          </a:blip>
          <a:srcRect/>
          <a:stretch>
            <a:fillRect/>
          </a:stretch>
        </p:blipFill>
        <p:spPr bwMode="auto">
          <a:xfrm>
            <a:off x="3546765" y="734291"/>
            <a:ext cx="7938654" cy="4990729"/>
          </a:xfrm>
          <a:prstGeom prst="rect">
            <a:avLst/>
          </a:prstGeom>
          <a:noFill/>
          <a:ln>
            <a:noFill/>
          </a:ln>
        </p:spPr>
      </p:pic>
    </p:spTree>
    <p:extLst>
      <p:ext uri="{BB962C8B-B14F-4D97-AF65-F5344CB8AC3E}">
        <p14:creationId xmlns:p14="http://schemas.microsoft.com/office/powerpoint/2010/main" val="2892180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a:solidFill>
                  <a:srgbClr val="D25814"/>
                </a:solidFill>
                <a:hlinkClick r:id="rId2"/>
              </a:rPr>
              <a:t>A-</a:t>
            </a:r>
            <a:r>
              <a:rPr lang="fr-FR" sz="3200" dirty="0">
                <a:solidFill>
                  <a:srgbClr val="D25814"/>
                </a:solidFill>
                <a:hlinkClick r:id="rId2"/>
              </a:rPr>
              <a:t>	</a:t>
            </a:r>
            <a:r>
              <a:rPr lang="fr-FR" sz="3200" u="sng" dirty="0">
                <a:solidFill>
                  <a:srgbClr val="D25814"/>
                </a:solidFill>
              </a:rPr>
              <a:t>Les ménages</a:t>
            </a:r>
            <a:br>
              <a:rPr lang="fr-FR" sz="3200" u="sng" dirty="0">
                <a:solidFill>
                  <a:srgbClr val="D25814"/>
                </a:solidFill>
              </a:rPr>
            </a:br>
            <a:r>
              <a:rPr lang="fr-FR" sz="3200" u="sng" dirty="0">
                <a:solidFill>
                  <a:srgbClr val="D25814"/>
                </a:solidFill>
              </a:rPr>
              <a:t>1- Définir et présenter les ménages</a:t>
            </a:r>
            <a:endParaRPr lang="fr-FR" dirty="0">
              <a:solidFill>
                <a:srgbClr val="D25814"/>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1788" y="0"/>
            <a:ext cx="5143500" cy="6858000"/>
          </a:xfrm>
          <a:prstGeom prst="rect">
            <a:avLst/>
          </a:prstGeom>
        </p:spPr>
      </p:pic>
    </p:spTree>
    <p:extLst>
      <p:ext uri="{BB962C8B-B14F-4D97-AF65-F5344CB8AC3E}">
        <p14:creationId xmlns:p14="http://schemas.microsoft.com/office/powerpoint/2010/main" val="29162699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834189"/>
            <a:ext cx="3131966" cy="4924927"/>
          </a:xfrm>
        </p:spPr>
        <p:txBody>
          <a:bodyPr>
            <a:noAutofit/>
          </a:bodyPr>
          <a:lstStyle/>
          <a:p>
            <a:r>
              <a:rPr lang="fr-FR" sz="2800" b="1" u="sng" dirty="0">
                <a:solidFill>
                  <a:srgbClr val="D25814"/>
                </a:solidFill>
                <a:hlinkClick r:id="rId3"/>
              </a:rPr>
              <a:t>IV-</a:t>
            </a:r>
            <a:r>
              <a:rPr lang="fr-FR" sz="2800" b="1" dirty="0">
                <a:solidFill>
                  <a:srgbClr val="D25814"/>
                </a:solidFill>
                <a:hlinkClick r:id="rId3"/>
              </a:rPr>
              <a:t>	</a:t>
            </a:r>
            <a:r>
              <a:rPr lang="fr-FR" sz="2800" b="1" u="sng" dirty="0">
                <a:solidFill>
                  <a:srgbClr val="D25814"/>
                </a:solidFill>
              </a:rPr>
              <a:t>L’analyse dynamique des secteurs institutionnels : comment expliquer leur comportement</a:t>
            </a:r>
            <a:r>
              <a:rPr lang="fr-FR" sz="2800" b="1" dirty="0">
                <a:solidFill>
                  <a:srgbClr val="D25814"/>
                </a:solidFill>
              </a:rPr>
              <a:t/>
            </a:r>
            <a:br>
              <a:rPr lang="fr-FR" sz="2800" b="1" dirty="0">
                <a:solidFill>
                  <a:srgbClr val="D25814"/>
                </a:solidFill>
              </a:rPr>
            </a:br>
            <a:r>
              <a:rPr lang="fr-FR" sz="2400" u="sng" dirty="0">
                <a:solidFill>
                  <a:srgbClr val="D25814"/>
                </a:solidFill>
              </a:rPr>
              <a:t>C</a:t>
            </a:r>
            <a:r>
              <a:rPr lang="fr-FR" sz="2400" u="sng" dirty="0" smtClean="0">
                <a:solidFill>
                  <a:srgbClr val="D25814"/>
                </a:solidFill>
                <a:hlinkClick r:id="rId4"/>
              </a:rPr>
              <a:t>-</a:t>
            </a:r>
            <a:r>
              <a:rPr lang="fr-FR" sz="2400" dirty="0">
                <a:solidFill>
                  <a:srgbClr val="D25814"/>
                </a:solidFill>
                <a:hlinkClick r:id="rId4"/>
              </a:rPr>
              <a:t>	</a:t>
            </a:r>
            <a:r>
              <a:rPr lang="fr-FR" sz="2400" u="sng" dirty="0">
                <a:solidFill>
                  <a:srgbClr val="D25814"/>
                </a:solidFill>
              </a:rPr>
              <a:t>Expliquer </a:t>
            </a:r>
            <a:r>
              <a:rPr lang="fr-FR" sz="2400" u="sng" dirty="0" smtClean="0">
                <a:solidFill>
                  <a:srgbClr val="D25814"/>
                </a:solidFill>
              </a:rPr>
              <a:t>l’intervention de l’Etat</a:t>
            </a:r>
            <a:endParaRPr lang="fr-FR" sz="2400" dirty="0">
              <a:solidFill>
                <a:srgbClr val="D25814"/>
              </a:solidFill>
            </a:endParaRPr>
          </a:p>
        </p:txBody>
      </p:sp>
      <p:pic>
        <p:nvPicPr>
          <p:cNvPr id="7" name="Image 6"/>
          <p:cNvPicPr/>
          <p:nvPr/>
        </p:nvPicPr>
        <p:blipFill>
          <a:blip r:embed="rId5">
            <a:extLst>
              <a:ext uri="{28A0092B-C50C-407E-A947-70E740481C1C}">
                <a14:useLocalDpi xmlns:a14="http://schemas.microsoft.com/office/drawing/2010/main" val="0"/>
              </a:ext>
            </a:extLst>
          </a:blip>
          <a:srcRect/>
          <a:stretch>
            <a:fillRect/>
          </a:stretch>
        </p:blipFill>
        <p:spPr bwMode="auto">
          <a:xfrm>
            <a:off x="4668982" y="517744"/>
            <a:ext cx="6012872" cy="5870690"/>
          </a:xfrm>
          <a:prstGeom prst="rect">
            <a:avLst/>
          </a:prstGeom>
          <a:noFill/>
          <a:ln>
            <a:noFill/>
          </a:ln>
        </p:spPr>
      </p:pic>
    </p:spTree>
    <p:extLst>
      <p:ext uri="{BB962C8B-B14F-4D97-AF65-F5344CB8AC3E}">
        <p14:creationId xmlns:p14="http://schemas.microsoft.com/office/powerpoint/2010/main" val="380013429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52918" y="834189"/>
            <a:ext cx="3131966" cy="4924927"/>
          </a:xfrm>
        </p:spPr>
        <p:txBody>
          <a:bodyPr>
            <a:noAutofit/>
          </a:bodyPr>
          <a:lstStyle/>
          <a:p>
            <a:r>
              <a:rPr lang="fr-FR" sz="2800" b="1" u="sng" dirty="0">
                <a:solidFill>
                  <a:srgbClr val="D25814"/>
                </a:solidFill>
                <a:hlinkClick r:id="rId3"/>
              </a:rPr>
              <a:t>IV-</a:t>
            </a:r>
            <a:r>
              <a:rPr lang="fr-FR" sz="2800" b="1" dirty="0">
                <a:solidFill>
                  <a:srgbClr val="D25814"/>
                </a:solidFill>
                <a:hlinkClick r:id="rId3"/>
              </a:rPr>
              <a:t>	</a:t>
            </a:r>
            <a:r>
              <a:rPr lang="fr-FR" sz="2800" b="1" u="sng" dirty="0">
                <a:solidFill>
                  <a:srgbClr val="D25814"/>
                </a:solidFill>
              </a:rPr>
              <a:t>L’analyse dynamique des secteurs institutionnels : comment expliquer leur comportement</a:t>
            </a:r>
            <a:r>
              <a:rPr lang="fr-FR" sz="2800" b="1" dirty="0">
                <a:solidFill>
                  <a:srgbClr val="D25814"/>
                </a:solidFill>
              </a:rPr>
              <a:t/>
            </a:r>
            <a:br>
              <a:rPr lang="fr-FR" sz="2800" b="1" dirty="0">
                <a:solidFill>
                  <a:srgbClr val="D25814"/>
                </a:solidFill>
              </a:rPr>
            </a:br>
            <a:r>
              <a:rPr lang="fr-FR" sz="2400" u="sng" dirty="0">
                <a:solidFill>
                  <a:srgbClr val="D25814"/>
                </a:solidFill>
              </a:rPr>
              <a:t>C</a:t>
            </a:r>
            <a:r>
              <a:rPr lang="fr-FR" sz="2400" u="sng" dirty="0" smtClean="0">
                <a:solidFill>
                  <a:srgbClr val="D25814"/>
                </a:solidFill>
                <a:hlinkClick r:id="rId4"/>
              </a:rPr>
              <a:t>-</a:t>
            </a:r>
            <a:r>
              <a:rPr lang="fr-FR" sz="2400" dirty="0">
                <a:solidFill>
                  <a:srgbClr val="D25814"/>
                </a:solidFill>
                <a:hlinkClick r:id="rId4"/>
              </a:rPr>
              <a:t>	</a:t>
            </a:r>
            <a:r>
              <a:rPr lang="fr-FR" sz="2400" u="sng" dirty="0">
                <a:solidFill>
                  <a:srgbClr val="D25814"/>
                </a:solidFill>
              </a:rPr>
              <a:t>Expliquer </a:t>
            </a:r>
            <a:r>
              <a:rPr lang="fr-FR" sz="2400" u="sng" dirty="0" smtClean="0">
                <a:solidFill>
                  <a:srgbClr val="D25814"/>
                </a:solidFill>
              </a:rPr>
              <a:t>l’intervention de l’Etat</a:t>
            </a:r>
            <a:endParaRPr lang="fr-FR" sz="2400" dirty="0">
              <a:solidFill>
                <a:srgbClr val="D25814"/>
              </a:solidFill>
            </a:endParaRPr>
          </a:p>
        </p:txBody>
      </p:sp>
      <p:sp>
        <p:nvSpPr>
          <p:cNvPr id="3" name="Espace réservé du contenu 2"/>
          <p:cNvSpPr>
            <a:spLocks noGrp="1"/>
          </p:cNvSpPr>
          <p:nvPr>
            <p:ph idx="1"/>
          </p:nvPr>
        </p:nvSpPr>
        <p:spPr/>
        <p:txBody>
          <a:bodyPr/>
          <a:lstStyle/>
          <a:p>
            <a:endParaRPr lang="fr-FR" dirty="0"/>
          </a:p>
        </p:txBody>
      </p:sp>
      <p:pic>
        <p:nvPicPr>
          <p:cNvPr id="6" name="Image 5"/>
          <p:cNvPicPr>
            <a:picLocks noChangeAspect="1"/>
          </p:cNvPicPr>
          <p:nvPr/>
        </p:nvPicPr>
        <p:blipFill>
          <a:blip r:embed="rId5"/>
          <a:stretch>
            <a:fillRect/>
          </a:stretch>
        </p:blipFill>
        <p:spPr>
          <a:xfrm>
            <a:off x="3553691" y="1419720"/>
            <a:ext cx="8077200" cy="4305300"/>
          </a:xfrm>
          <a:prstGeom prst="rect">
            <a:avLst/>
          </a:prstGeom>
        </p:spPr>
      </p:pic>
    </p:spTree>
    <p:extLst>
      <p:ext uri="{BB962C8B-B14F-4D97-AF65-F5344CB8AC3E}">
        <p14:creationId xmlns:p14="http://schemas.microsoft.com/office/powerpoint/2010/main" val="3818310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a:solidFill>
                  <a:srgbClr val="D25814"/>
                </a:solidFill>
                <a:hlinkClick r:id="rId2"/>
              </a:rPr>
              <a:t>A-</a:t>
            </a:r>
            <a:r>
              <a:rPr lang="fr-FR" sz="3200" dirty="0">
                <a:solidFill>
                  <a:srgbClr val="D25814"/>
                </a:solidFill>
                <a:hlinkClick r:id="rId2"/>
              </a:rPr>
              <a:t>	</a:t>
            </a:r>
            <a:r>
              <a:rPr lang="fr-FR" sz="3200" u="sng" dirty="0">
                <a:solidFill>
                  <a:srgbClr val="D25814"/>
                </a:solidFill>
              </a:rPr>
              <a:t>Les ménages</a:t>
            </a:r>
            <a:br>
              <a:rPr lang="fr-FR" sz="3200" u="sng" dirty="0">
                <a:solidFill>
                  <a:srgbClr val="D25814"/>
                </a:solidFill>
              </a:rPr>
            </a:br>
            <a:r>
              <a:rPr lang="fr-FR" sz="3200" u="sng" dirty="0">
                <a:solidFill>
                  <a:srgbClr val="D25814"/>
                </a:solidFill>
              </a:rPr>
              <a:t>1- Définir et présenter les ménages</a:t>
            </a:r>
            <a:endParaRPr lang="fr-FR" dirty="0">
              <a:solidFill>
                <a:srgbClr val="D25814"/>
              </a:solidFill>
            </a:endParaRPr>
          </a:p>
        </p:txBody>
      </p:sp>
      <p:pic>
        <p:nvPicPr>
          <p:cNvPr id="4" name="Image 3"/>
          <p:cNvPicPr/>
          <p:nvPr/>
        </p:nvPicPr>
        <p:blipFill>
          <a:blip r:embed="rId3">
            <a:extLst>
              <a:ext uri="{28A0092B-C50C-407E-A947-70E740481C1C}">
                <a14:useLocalDpi xmlns:a14="http://schemas.microsoft.com/office/drawing/2010/main" val="0"/>
              </a:ext>
            </a:extLst>
          </a:blip>
          <a:srcRect/>
          <a:stretch>
            <a:fillRect/>
          </a:stretch>
        </p:blipFill>
        <p:spPr bwMode="auto">
          <a:xfrm>
            <a:off x="4620125" y="541312"/>
            <a:ext cx="5002497" cy="5766231"/>
          </a:xfrm>
          <a:prstGeom prst="rect">
            <a:avLst/>
          </a:prstGeom>
          <a:noFill/>
          <a:ln>
            <a:noFill/>
          </a:ln>
        </p:spPr>
      </p:pic>
    </p:spTree>
    <p:extLst>
      <p:ext uri="{BB962C8B-B14F-4D97-AF65-F5344CB8AC3E}">
        <p14:creationId xmlns:p14="http://schemas.microsoft.com/office/powerpoint/2010/main" val="2930008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dirty="0">
                <a:solidFill>
                  <a:srgbClr val="D25814"/>
                </a:solidFill>
              </a:rPr>
              <a:t>I-</a:t>
            </a:r>
            <a:r>
              <a:rPr lang="fr-FR" b="1" dirty="0">
                <a:solidFill>
                  <a:srgbClr val="D25814"/>
                </a:solidFill>
              </a:rPr>
              <a:t> </a:t>
            </a:r>
            <a:r>
              <a:rPr lang="fr-FR" b="1" u="sng" dirty="0">
                <a:solidFill>
                  <a:srgbClr val="D25814"/>
                </a:solidFill>
              </a:rPr>
              <a:t>Les agent économiques en comptabilité nationale</a:t>
            </a:r>
            <a:r>
              <a:rPr lang="fr-FR" b="1" dirty="0">
                <a:solidFill>
                  <a:srgbClr val="D25814"/>
                </a:solidFill>
              </a:rPr>
              <a:t/>
            </a:r>
            <a:br>
              <a:rPr lang="fr-FR" b="1" dirty="0">
                <a:solidFill>
                  <a:srgbClr val="D25814"/>
                </a:solidFill>
              </a:rPr>
            </a:br>
            <a:r>
              <a:rPr lang="fr-FR" sz="3200" u="sng" dirty="0">
                <a:solidFill>
                  <a:srgbClr val="D25814"/>
                </a:solidFill>
                <a:hlinkClick r:id="rId2"/>
              </a:rPr>
              <a:t>A-</a:t>
            </a:r>
            <a:r>
              <a:rPr lang="fr-FR" sz="3200" dirty="0">
                <a:solidFill>
                  <a:srgbClr val="D25814"/>
                </a:solidFill>
                <a:hlinkClick r:id="rId2"/>
              </a:rPr>
              <a:t>	</a:t>
            </a:r>
            <a:r>
              <a:rPr lang="fr-FR" sz="3200" u="sng" dirty="0">
                <a:solidFill>
                  <a:srgbClr val="D25814"/>
                </a:solidFill>
              </a:rPr>
              <a:t>Les ménages</a:t>
            </a:r>
            <a:br>
              <a:rPr lang="fr-FR" sz="3200" u="sng" dirty="0">
                <a:solidFill>
                  <a:srgbClr val="D25814"/>
                </a:solidFill>
              </a:rPr>
            </a:br>
            <a:r>
              <a:rPr lang="fr-FR" sz="3200" u="sng" dirty="0">
                <a:solidFill>
                  <a:srgbClr val="D25814"/>
                </a:solidFill>
              </a:rPr>
              <a:t>1- Définir et présenter les ménages</a:t>
            </a:r>
            <a:endParaRPr lang="fr-FR" dirty="0">
              <a:solidFill>
                <a:srgbClr val="D25814"/>
              </a:solidFill>
            </a:endParaRPr>
          </a:p>
        </p:txBody>
      </p:sp>
      <p:pic>
        <p:nvPicPr>
          <p:cNvPr id="4" name="Image 3"/>
          <p:cNvPicPr>
            <a:picLocks noChangeAspect="1"/>
          </p:cNvPicPr>
          <p:nvPr/>
        </p:nvPicPr>
        <p:blipFill>
          <a:blip r:embed="rId3"/>
          <a:stretch>
            <a:fillRect/>
          </a:stretch>
        </p:blipFill>
        <p:spPr>
          <a:xfrm>
            <a:off x="2208407" y="0"/>
            <a:ext cx="9983593" cy="6373114"/>
          </a:xfrm>
          <a:prstGeom prst="rect">
            <a:avLst/>
          </a:prstGeom>
        </p:spPr>
      </p:pic>
      <p:pic>
        <p:nvPicPr>
          <p:cNvPr id="6" name="Image 5"/>
          <p:cNvPicPr>
            <a:picLocks noChangeAspect="1"/>
          </p:cNvPicPr>
          <p:nvPr/>
        </p:nvPicPr>
        <p:blipFill>
          <a:blip r:embed="rId4"/>
          <a:stretch>
            <a:fillRect/>
          </a:stretch>
        </p:blipFill>
        <p:spPr>
          <a:xfrm>
            <a:off x="3294408" y="6504513"/>
            <a:ext cx="7811590" cy="142895"/>
          </a:xfrm>
          <a:prstGeom prst="rect">
            <a:avLst/>
          </a:prstGeom>
        </p:spPr>
      </p:pic>
    </p:spTree>
    <p:extLst>
      <p:ext uri="{BB962C8B-B14F-4D97-AF65-F5344CB8AC3E}">
        <p14:creationId xmlns:p14="http://schemas.microsoft.com/office/powerpoint/2010/main" val="3409955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Cadre">
  <a:themeElements>
    <a:clrScheme name="Cadre">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Cadr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18A1B607-7BAE-46D6-8090-545AC7BDD73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TM03457475[[fn=Cadre]]</Template>
  <TotalTime>17829</TotalTime>
  <Words>3011</Words>
  <Application>Microsoft Office PowerPoint</Application>
  <PresentationFormat>Grand écran</PresentationFormat>
  <Paragraphs>323</Paragraphs>
  <Slides>71</Slides>
  <Notes>60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71</vt:i4>
      </vt:variant>
    </vt:vector>
  </HeadingPairs>
  <TitlesOfParts>
    <vt:vector size="78" baseType="lpstr">
      <vt:lpstr>Arial</vt:lpstr>
      <vt:lpstr>Calibri</vt:lpstr>
      <vt:lpstr>Corbel</vt:lpstr>
      <vt:lpstr>Times New Roman</vt:lpstr>
      <vt:lpstr>Wingdings</vt:lpstr>
      <vt:lpstr>Wingdings 2</vt:lpstr>
      <vt:lpstr>Cadre</vt:lpstr>
      <vt:lpstr>Chapitre 1 : Les acteurs et les grandes fonctions de l’économie</vt:lpstr>
      <vt:lpstr>PLAN</vt:lpstr>
      <vt:lpstr>Introduction : comptabilité nationale, de quoi parlons nous ?</vt:lpstr>
      <vt:lpstr>I- Les agent économiques en comptabilité nationale A- Les ménages 1- Définir et présenter les ménages</vt:lpstr>
      <vt:lpstr>I- Les agent économiques en comptabilité nationale A- Les ménages 1- Définir et présenter les ménages</vt:lpstr>
      <vt:lpstr>I- Les agent économiques en comptabilité nationale A- Les ménages 1- Définir et présenter les ménages</vt:lpstr>
      <vt:lpstr>I- Les agent économiques en comptabilité nationale A- Les ménages 1- Définir et présenter les ménages</vt:lpstr>
      <vt:lpstr>I- Les agent économiques en comptabilité nationale A- Les ménages 1- Définir et présenter les ménages</vt:lpstr>
      <vt:lpstr>I- Les agent économiques en comptabilité nationale A- Les ménages 1- Définir et présenter les ménages</vt:lpstr>
      <vt:lpstr>I- Les agent économiques en comptabilité nationale A- Les ménages 1- Définir et présenter les ménages</vt:lpstr>
      <vt:lpstr>I- Les agent économiques en comptabilité nationale A- Les ménages 2- Les fonctions des ménages : consommation et épargne</vt:lpstr>
      <vt:lpstr>I- Les agent économiques en comptabilité nationale B- Les administrations publiques 1- Définir et présenter les administrations publiques</vt:lpstr>
      <vt:lpstr>I- Les agent économiques en comptabilité nationale B- Les administrations publiques 1- Définir et présenter les administrations publiques</vt:lpstr>
      <vt:lpstr>I- Les agent économiques en comptabilité nationale B- Les administrations publiques 2- Les fonctions des administrations publiques</vt:lpstr>
      <vt:lpstr>I- Les agent économiques en comptabilité nationale C- Les sociétés non financières (SNF) 1- Définir les SNF</vt:lpstr>
      <vt:lpstr>I- Les agent économiques en comptabilité nationale C- Les sociétés non financières (SNF) 1- Définir les SNF</vt:lpstr>
      <vt:lpstr>I- Les agent économiques en comptabilité nationale C- Les sociétés non financières (SNF) 1- Définir les SNF</vt:lpstr>
      <vt:lpstr>I- Les agent économiques en comptabilité nationale C- Les sociétés non financières (SNF) 2- Les fonctions de l’entreprise</vt:lpstr>
      <vt:lpstr>I- Les agent économiques en comptabilité nationale C- Les sociétés non financières (SNF) 2- Les fonctions de l’entreprise</vt:lpstr>
      <vt:lpstr>Présentation PowerPoint</vt:lpstr>
      <vt:lpstr>I- Les agent économiques en comptabilité nationale D- Les sociétés financières 1- Définir les sociétés financières</vt:lpstr>
      <vt:lpstr>I- Les agent économiques en comptabilité nationale D- Les sociétés financières 2- A quoi servent les sociétés financières ?</vt:lpstr>
      <vt:lpstr>I- Les agent économiques en comptabilité nationale D- Les sociétés financières 2- A quoi servent les sociétés financières ?</vt:lpstr>
      <vt:lpstr>I- Les agent économiques en comptabilité nationale E- Les ISBLSM</vt:lpstr>
      <vt:lpstr>I- Les agent économiques en comptabilité nationale E- Les ISBLSM</vt:lpstr>
      <vt:lpstr>I- Les agent économiques en comptabilité nationale F- Le reste du monde</vt:lpstr>
      <vt:lpstr>I- Les agent économiques en comptabilité nationale F- Le reste du monde</vt:lpstr>
      <vt:lpstr>I- Les agent économiques en comptabilité nationale F- Le reste du monde</vt:lpstr>
      <vt:lpstr>I- Les agent économiques en comptabilité nationale F- Le reste du monde</vt:lpstr>
      <vt:lpstr>I- Les agent économiques en comptabilité nationale F- Le reste du monde</vt:lpstr>
      <vt:lpstr>I- Les agent économiques en comptabilité nationale F- Le reste du monde</vt:lpstr>
      <vt:lpstr>I- Les agent économiques en comptabilité nationale F- Le reste du monde</vt:lpstr>
      <vt:lpstr>I- Les agent économiques en comptabilité nationale Conclusion</vt:lpstr>
      <vt:lpstr>II- Les opérations économiques entre les secteurs institutionnels A- Les ressources : d’où viennent les produits ? 1- La production nationale</vt:lpstr>
      <vt:lpstr>II- Les opérations économiques entre les secteurs institutionnels A- Les ressources : d’où viennent les produits ? 1- La production nationale</vt:lpstr>
      <vt:lpstr>II- Les opérations économiques entre les secteurs institutionnels A- Les ressources : d’où viennent les produits ? 2- Les importations</vt:lpstr>
      <vt:lpstr>II- Les opérations économiques entre les secteurs institutionnels A- Les ressources : d’où viennent les produits ? 2- Les importations</vt:lpstr>
      <vt:lpstr>II- Les opérations économiques entre les secteurs institutionnels B- Les emplois : à quoi sont destinés les produits ? 1- La consommation</vt:lpstr>
      <vt:lpstr>II- Les opérations économiques entre les secteurs institutionnels B- Les emplois : à quoi sont destinés les produits ? 1- La consommation</vt:lpstr>
      <vt:lpstr>II- Les opérations économiques entre les secteurs institutionnels B- Les emplois : à quoi sont destinés les produits ? 1- La consommation</vt:lpstr>
      <vt:lpstr>II- Les opérations économiques entre les secteurs institutionnels B- Les emplois : à quoi sont destinés les produits ? 1- La consommation</vt:lpstr>
      <vt:lpstr>II- Les opérations économiques entre les secteurs institutionnels B- Les emplois : a quoi sont destinés les produits ? 2- L’investissement</vt:lpstr>
      <vt:lpstr>II- Les opérations économiques entre les secteurs institutionnels B- Les emplois : a quoi sont destinés les produits ? 2- L’investissement</vt:lpstr>
      <vt:lpstr>II- Les opérations économiques entre les secteurs institutionnels B- Les emplois : a quoi sont destinés les produits ? 2- L’investissement</vt:lpstr>
      <vt:lpstr>II- Les opérations économiques entre les secteurs institutionnels B- Les emplois : a quoi sont destinés les produits ? 3- La variation des stocks</vt:lpstr>
      <vt:lpstr>II- Les opérations économiques entre les secteurs institutionnels B- Les emplois : a quoi sont destinés les produits ? 4- Les exportations</vt:lpstr>
      <vt:lpstr>II- Les opérations économiques entre les secteurs institutionnels B- Les emplois : a quoi sont destinés les produits ? 4- Les exportations</vt:lpstr>
      <vt:lpstr>II- Les opérations économiques entre les secteurs institutionnels C- L’équilibre emplois/ressources </vt:lpstr>
      <vt:lpstr>III- La représentation en comptabilité nationale des opérations économiques des secteurs institutionnels A- Introduction à l’analyse en terme de circuit </vt:lpstr>
      <vt:lpstr>III- La représentation en comptabilité nationale des opérations économiques des secteurs institutionnels B- La décomposition du calcul du PIB : une manière d’aborder l’analyse en circuit </vt:lpstr>
      <vt:lpstr>III- La représentation en comptabilité nationale des opérations économiques des secteurs institutionnels B- La décomposition du calcul du PIB : une manière d’aborder l’analyse en circuit </vt:lpstr>
      <vt:lpstr>III- La représentation en comptabilité nationale des opérations économiques des secteurs institutionnels C- Le TEE ou l’analyse au sein de chaque secteur institutionnel</vt:lpstr>
      <vt:lpstr>III- La représentation en comptabilité nationale des opérations économiques des secteurs institutionnels C- Le TEE ou l’analyse au sein de chaque secteur institutionnel</vt:lpstr>
      <vt:lpstr>III- La représentation en comptabilité nationale des opérations économiques des secteurs institutionnels D- Le TES ou l’analyse des relations entre secteurs institutionnels</vt:lpstr>
      <vt:lpstr>III- La représentation en comptabilité nationale des opérations économiques des secteurs institutionnels D- Le TES ou l’analyse des relations entre secteurs institutionnels</vt:lpstr>
      <vt:lpstr>IV- L’analyse dynamique des secteurs institutionnels : comment expliquer leur comportement A- Expliquer la consommation et l’épargne des ménages</vt:lpstr>
      <vt:lpstr>IV- L’analyse dynamique des secteurs institutionnels : comment expliquer leur comportement A- Expliquer la consommation et l’épargne des ménages</vt:lpstr>
      <vt:lpstr>IV- L’analyse dynamique des secteurs institutionnels : comment expliquer leur comportement A- Expliquer la consommation et l’épargne des ménages</vt:lpstr>
      <vt:lpstr>IV- L’analyse dynamique des secteurs institutionnels : comment expliquer leur comportement A- Expliquer la consommation et l’épargne des ménages</vt:lpstr>
      <vt:lpstr>IV- L’analyse dynamique des secteurs institutionnels : comment expliquer leur comportement A- Expliquer la consommation et l’épargne des ménages</vt:lpstr>
      <vt:lpstr>IV- L’analyse dynamique des secteurs institutionnels : comment expliquer leur comportement A- Expliquer la consommation et l’épargne des ménages</vt:lpstr>
      <vt:lpstr>IV- L’analyse dynamique des secteurs institutionnels : comment expliquer leur comportement B- Expliquer l’investissement des entreprises</vt:lpstr>
      <vt:lpstr>IV- L’analyse dynamique des secteurs institutionnels : comment expliquer leur comportement B- Expliquer l’investissement des entreprises</vt:lpstr>
      <vt:lpstr>IV- L’analyse dynamique des secteurs institutionnels : comment expliquer leur comportement B- Expliquer l’investissement des entreprises</vt:lpstr>
      <vt:lpstr>IV- L’analyse dynamique des secteurs institutionnels : comment expliquer leur comportement C- Expliquer l’intervention de l’Etat</vt:lpstr>
      <vt:lpstr>IV- L’analyse dynamique des secteurs institutionnels : comment expliquer leur comportement C- Expliquer l’intervention de l’Etat</vt:lpstr>
      <vt:lpstr>IV- L’analyse dynamique des secteurs institutionnels : comment expliquer leur comportement C- Expliquer l’intervention de l’Etat</vt:lpstr>
      <vt:lpstr>IV- L’analyse dynamique des secteurs institutionnels : comment expliquer leur comportement C- Expliquer l’intervention de l’Etat</vt:lpstr>
      <vt:lpstr>IV- L’analyse dynamique des secteurs institutionnels : comment expliquer leur comportement C- Expliquer l’intervention de l’Etat</vt:lpstr>
      <vt:lpstr>IV- L’analyse dynamique des secteurs institutionnels : comment expliquer leur comportement C- Expliquer l’intervention de l’Etat</vt:lpstr>
      <vt:lpstr>IV- L’analyse dynamique des secteurs institutionnels : comment expliquer leur comportement C- Expliquer l’intervention de l’Etat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1 : Les acteurs et les grandes fonctions de l’économie</dc:title>
  <dc:creator>PC</dc:creator>
  <cp:lastModifiedBy>Reynald</cp:lastModifiedBy>
  <cp:revision>69</cp:revision>
  <dcterms:created xsi:type="dcterms:W3CDTF">2024-08-23T11:25:25Z</dcterms:created>
  <dcterms:modified xsi:type="dcterms:W3CDTF">2026-03-25T00:47:22Z</dcterms:modified>
</cp:coreProperties>
</file>