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1"/>
  </p:sldMasterIdLst>
  <p:notesMasterIdLst>
    <p:notesMasterId r:id="rId127"/>
  </p:notesMasterIdLst>
  <p:sldIdLst>
    <p:sldId id="256" r:id="rId2"/>
    <p:sldId id="259" r:id="rId3"/>
    <p:sldId id="326" r:id="rId4"/>
    <p:sldId id="451" r:id="rId5"/>
    <p:sldId id="338" r:id="rId6"/>
    <p:sldId id="324" r:id="rId7"/>
    <p:sldId id="340" r:id="rId8"/>
    <p:sldId id="325" r:id="rId9"/>
    <p:sldId id="339" r:id="rId10"/>
    <p:sldId id="341" r:id="rId11"/>
    <p:sldId id="342" r:id="rId12"/>
    <p:sldId id="327" r:id="rId13"/>
    <p:sldId id="345" r:id="rId14"/>
    <p:sldId id="346" r:id="rId15"/>
    <p:sldId id="348" r:id="rId16"/>
    <p:sldId id="347" r:id="rId17"/>
    <p:sldId id="328" r:id="rId18"/>
    <p:sldId id="351" r:id="rId19"/>
    <p:sldId id="353" r:id="rId20"/>
    <p:sldId id="352" r:id="rId21"/>
    <p:sldId id="354" r:id="rId22"/>
    <p:sldId id="355" r:id="rId23"/>
    <p:sldId id="356" r:id="rId24"/>
    <p:sldId id="357" r:id="rId25"/>
    <p:sldId id="358" r:id="rId26"/>
    <p:sldId id="359" r:id="rId27"/>
    <p:sldId id="350" r:id="rId28"/>
    <p:sldId id="360" r:id="rId29"/>
    <p:sldId id="361" r:id="rId30"/>
    <p:sldId id="363" r:id="rId31"/>
    <p:sldId id="362" r:id="rId32"/>
    <p:sldId id="364" r:id="rId33"/>
    <p:sldId id="365" r:id="rId34"/>
    <p:sldId id="366" r:id="rId35"/>
    <p:sldId id="367" r:id="rId36"/>
    <p:sldId id="368" r:id="rId37"/>
    <p:sldId id="370" r:id="rId38"/>
    <p:sldId id="369" r:id="rId39"/>
    <p:sldId id="372" r:id="rId40"/>
    <p:sldId id="371" r:id="rId41"/>
    <p:sldId id="373" r:id="rId42"/>
    <p:sldId id="374" r:id="rId43"/>
    <p:sldId id="375" r:id="rId44"/>
    <p:sldId id="376" r:id="rId45"/>
    <p:sldId id="377" r:id="rId46"/>
    <p:sldId id="379" r:id="rId47"/>
    <p:sldId id="378" r:id="rId48"/>
    <p:sldId id="329" r:id="rId49"/>
    <p:sldId id="380" r:id="rId50"/>
    <p:sldId id="381" r:id="rId51"/>
    <p:sldId id="434" r:id="rId52"/>
    <p:sldId id="382" r:id="rId53"/>
    <p:sldId id="432" r:id="rId54"/>
    <p:sldId id="433" r:id="rId55"/>
    <p:sldId id="330" r:id="rId56"/>
    <p:sldId id="385" r:id="rId57"/>
    <p:sldId id="331" r:id="rId58"/>
    <p:sldId id="384" r:id="rId59"/>
    <p:sldId id="383" r:id="rId60"/>
    <p:sldId id="332" r:id="rId61"/>
    <p:sldId id="333" r:id="rId62"/>
    <p:sldId id="387" r:id="rId63"/>
    <p:sldId id="388" r:id="rId64"/>
    <p:sldId id="389" r:id="rId65"/>
    <p:sldId id="390" r:id="rId66"/>
    <p:sldId id="391" r:id="rId67"/>
    <p:sldId id="392" r:id="rId68"/>
    <p:sldId id="386" r:id="rId69"/>
    <p:sldId id="435" r:id="rId70"/>
    <p:sldId id="450" r:id="rId71"/>
    <p:sldId id="436" r:id="rId72"/>
    <p:sldId id="438" r:id="rId73"/>
    <p:sldId id="439" r:id="rId74"/>
    <p:sldId id="437" r:id="rId75"/>
    <p:sldId id="393" r:id="rId76"/>
    <p:sldId id="397" r:id="rId77"/>
    <p:sldId id="440" r:id="rId78"/>
    <p:sldId id="394" r:id="rId79"/>
    <p:sldId id="441" r:id="rId80"/>
    <p:sldId id="442" r:id="rId81"/>
    <p:sldId id="443" r:id="rId82"/>
    <p:sldId id="334" r:id="rId83"/>
    <p:sldId id="396" r:id="rId84"/>
    <p:sldId id="395" r:id="rId85"/>
    <p:sldId id="444" r:id="rId86"/>
    <p:sldId id="335" r:id="rId87"/>
    <p:sldId id="398" r:id="rId88"/>
    <p:sldId id="445" r:id="rId89"/>
    <p:sldId id="448" r:id="rId90"/>
    <p:sldId id="399" r:id="rId91"/>
    <p:sldId id="447" r:id="rId92"/>
    <p:sldId id="446" r:id="rId93"/>
    <p:sldId id="400" r:id="rId94"/>
    <p:sldId id="449" r:id="rId95"/>
    <p:sldId id="401" r:id="rId96"/>
    <p:sldId id="405" r:id="rId97"/>
    <p:sldId id="402" r:id="rId98"/>
    <p:sldId id="408" r:id="rId99"/>
    <p:sldId id="409" r:id="rId100"/>
    <p:sldId id="403" r:id="rId101"/>
    <p:sldId id="404" r:id="rId102"/>
    <p:sldId id="336" r:id="rId103"/>
    <p:sldId id="410" r:id="rId104"/>
    <p:sldId id="415" r:id="rId105"/>
    <p:sldId id="417" r:id="rId106"/>
    <p:sldId id="416" r:id="rId107"/>
    <p:sldId id="412" r:id="rId108"/>
    <p:sldId id="411" r:id="rId109"/>
    <p:sldId id="418" r:id="rId110"/>
    <p:sldId id="420" r:id="rId111"/>
    <p:sldId id="421" r:id="rId112"/>
    <p:sldId id="419" r:id="rId113"/>
    <p:sldId id="422" r:id="rId114"/>
    <p:sldId id="423" r:id="rId115"/>
    <p:sldId id="424" r:id="rId116"/>
    <p:sldId id="425" r:id="rId117"/>
    <p:sldId id="413" r:id="rId118"/>
    <p:sldId id="427" r:id="rId119"/>
    <p:sldId id="428" r:id="rId120"/>
    <p:sldId id="429" r:id="rId121"/>
    <p:sldId id="430" r:id="rId122"/>
    <p:sldId id="426" r:id="rId123"/>
    <p:sldId id="337" r:id="rId124"/>
    <p:sldId id="431" r:id="rId125"/>
    <p:sldId id="414" r:id="rId12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5814"/>
    <a:srgbClr val="DA784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23" autoAdjust="0"/>
    <p:restoredTop sz="94364" autoAdjust="0"/>
  </p:normalViewPr>
  <p:slideViewPr>
    <p:cSldViewPr snapToGrid="0">
      <p:cViewPr varScale="1">
        <p:scale>
          <a:sx n="162" d="100"/>
          <a:sy n="162" d="100"/>
        </p:scale>
        <p:origin x="714" y="15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A0828F-3DA9-4B72-B549-130D3844080F}" type="datetimeFigureOut">
              <a:rPr lang="fr-FR" smtClean="0"/>
              <a:t>02/09/2026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0E449B-B891-4438-8747-9313F2C5078E}" type="slidenum">
              <a:rPr lang="fr-FR" smtClean="0"/>
              <a:t>‹N°›</a:t>
            </a:fld>
            <a:endParaRPr lang="fr-FR"/>
          </a:p>
        </p:txBody>
      </p:sp>
    </p:spTree>
    <p:extLst>
      <p:ext uri="{BB962C8B-B14F-4D97-AF65-F5344CB8AC3E}">
        <p14:creationId xmlns:p14="http://schemas.microsoft.com/office/powerpoint/2010/main" val="4181368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smtClean="0"/>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92562519-B8D1-4D36-A489-79D9E9ADF8CC}" type="datetimeFigureOut">
              <a:rPr lang="fr-FR" smtClean="0"/>
              <a:t>02/09/2026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3074565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2562519-B8D1-4D36-A489-79D9E9ADF8CC}" type="datetimeFigureOut">
              <a:rPr lang="fr-FR" smtClean="0"/>
              <a:t>02/09/2026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2818696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2">
                    <a:lumMod val="75000"/>
                  </a:schemeClr>
                </a:solidFill>
              </a:defRPr>
            </a:lvl1pPr>
          </a:lstStyle>
          <a:p>
            <a:r>
              <a:rPr lang="fr-FR" smtClean="0"/>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92562519-B8D1-4D36-A489-79D9E9ADF8CC}" type="datetimeFigureOut">
              <a:rPr lang="fr-FR" smtClean="0"/>
              <a:t>02/09/2026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53717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8" name="Date Placeholder 7"/>
          <p:cNvSpPr>
            <a:spLocks noGrp="1"/>
          </p:cNvSpPr>
          <p:nvPr>
            <p:ph type="dt" sz="half" idx="10"/>
          </p:nvPr>
        </p:nvSpPr>
        <p:spPr/>
        <p:txBody>
          <a:bodyPr/>
          <a:lstStyle/>
          <a:p>
            <a:fld id="{92562519-B8D1-4D36-A489-79D9E9ADF8CC}" type="datetimeFigureOut">
              <a:rPr lang="fr-FR" smtClean="0"/>
              <a:t>02/09/2026</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563139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2" name="Date Placeholder 1"/>
          <p:cNvSpPr>
            <a:spLocks noGrp="1"/>
          </p:cNvSpPr>
          <p:nvPr>
            <p:ph type="dt" sz="half" idx="10"/>
          </p:nvPr>
        </p:nvSpPr>
        <p:spPr/>
        <p:txBody>
          <a:bodyPr/>
          <a:lstStyle/>
          <a:p>
            <a:fld id="{92562519-B8D1-4D36-A489-79D9E9ADF8CC}" type="datetimeFigureOut">
              <a:rPr lang="fr-FR" smtClean="0"/>
              <a:t>02/09/2026</a:t>
            </a:fld>
            <a:endParaRPr lang="fr-FR"/>
          </a:p>
        </p:txBody>
      </p:sp>
      <p:sp>
        <p:nvSpPr>
          <p:cNvPr id="11" name="Footer Placeholder 10"/>
          <p:cNvSpPr>
            <a:spLocks noGrp="1"/>
          </p:cNvSpPr>
          <p:nvPr>
            <p:ph type="ftr" sz="quarter" idx="11"/>
          </p:nvPr>
        </p:nvSpPr>
        <p:spPr/>
        <p:txBody>
          <a:bodyPr/>
          <a:lstStyle/>
          <a:p>
            <a:endParaRPr lang="fr-FR"/>
          </a:p>
        </p:txBody>
      </p:sp>
      <p:sp>
        <p:nvSpPr>
          <p:cNvPr id="12" name="Slide Number Placeholder 11"/>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1107568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mtClean="0"/>
              <a:t>Modifiez le style du titre</a:t>
            </a:r>
            <a:endParaRPr lang="en-US" dirty="0"/>
          </a:p>
        </p:txBody>
      </p:sp>
      <p:sp>
        <p:nvSpPr>
          <p:cNvPr id="2" name="Date Placeholder 1"/>
          <p:cNvSpPr>
            <a:spLocks noGrp="1"/>
          </p:cNvSpPr>
          <p:nvPr>
            <p:ph type="dt" sz="half" idx="10"/>
          </p:nvPr>
        </p:nvSpPr>
        <p:spPr/>
        <p:txBody>
          <a:bodyPr/>
          <a:lstStyle/>
          <a:p>
            <a:fld id="{92562519-B8D1-4D36-A489-79D9E9ADF8CC}" type="datetimeFigureOut">
              <a:rPr lang="fr-FR" smtClean="0"/>
              <a:t>02/09/2026</a:t>
            </a:fld>
            <a:endParaRPr lang="fr-FR"/>
          </a:p>
        </p:txBody>
      </p:sp>
      <p:sp>
        <p:nvSpPr>
          <p:cNvPr id="7" name="Footer Placeholder 6"/>
          <p:cNvSpPr>
            <a:spLocks noGrp="1"/>
          </p:cNvSpPr>
          <p:nvPr>
            <p:ph type="ftr" sz="quarter" idx="11"/>
          </p:nvPr>
        </p:nvSpPr>
        <p:spPr/>
        <p:txBody>
          <a:bodyPr/>
          <a:lstStyle/>
          <a:p>
            <a:endParaRPr lang="fr-FR"/>
          </a:p>
        </p:txBody>
      </p:sp>
      <p:sp>
        <p:nvSpPr>
          <p:cNvPr id="8" name="Slide Number Placeholder 7"/>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432929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2562519-B8D1-4D36-A489-79D9E9ADF8CC}" type="datetimeFigureOut">
              <a:rPr lang="fr-FR" smtClean="0"/>
              <a:t>02/09/2026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3855426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smtClean="0"/>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8" name="Date Placeholder 7"/>
          <p:cNvSpPr>
            <a:spLocks noGrp="1"/>
          </p:cNvSpPr>
          <p:nvPr>
            <p:ph type="dt" sz="half" idx="10"/>
          </p:nvPr>
        </p:nvSpPr>
        <p:spPr/>
        <p:txBody>
          <a:bodyPr/>
          <a:lstStyle/>
          <a:p>
            <a:fld id="{92562519-B8D1-4D36-A489-79D9E9ADF8CC}" type="datetimeFigureOut">
              <a:rPr lang="fr-FR" smtClean="0"/>
              <a:t>02/09/2026</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3693601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8" name="Date Placeholder 7"/>
          <p:cNvSpPr>
            <a:spLocks noGrp="1"/>
          </p:cNvSpPr>
          <p:nvPr>
            <p:ph type="dt" sz="half" idx="10"/>
          </p:nvPr>
        </p:nvSpPr>
        <p:spPr/>
        <p:txBody>
          <a:bodyPr/>
          <a:lstStyle/>
          <a:p>
            <a:fld id="{92562519-B8D1-4D36-A489-79D9E9ADF8CC}" type="datetimeFigureOut">
              <a:rPr lang="fr-FR" smtClean="0"/>
              <a:t>02/09/2026</a:t>
            </a:fld>
            <a:endParaRPr lang="fr-FR"/>
          </a:p>
        </p:txBody>
      </p:sp>
      <p:sp>
        <p:nvSpPr>
          <p:cNvPr id="9" name="Footer Placeholder 8"/>
          <p:cNvSpPr>
            <a:spLocks noGrp="1"/>
          </p:cNvSpPr>
          <p:nvPr>
            <p:ph type="ftr" sz="quarter" idx="11"/>
          </p:nvPr>
        </p:nvSpPr>
        <p:spPr>
          <a:xfrm>
            <a:off x="3499101" y="6356350"/>
            <a:ext cx="5911517" cy="365125"/>
          </a:xfrm>
        </p:spPr>
        <p:txBody>
          <a:bodyPr/>
          <a:lstStyle/>
          <a:p>
            <a:endParaRPr lang="fr-FR"/>
          </a:p>
        </p:txBody>
      </p:sp>
      <p:sp>
        <p:nvSpPr>
          <p:cNvPr id="10" name="Slide Number Placeholder 9"/>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615218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92562519-B8D1-4D36-A489-79D9E9ADF8CC}" type="datetimeFigureOut">
              <a:rPr lang="fr-FR" smtClean="0"/>
              <a:t>02/09/2026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1928578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92562519-B8D1-4D36-A489-79D9E9ADF8CC}" type="datetimeFigureOut">
              <a:rPr lang="fr-FR" smtClean="0"/>
              <a:t>02/09/2026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3548324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92562519-B8D1-4D36-A489-79D9E9ADF8CC}" type="datetimeFigureOut">
              <a:rPr lang="fr-FR" smtClean="0"/>
              <a:t>02/09/2026</a:t>
            </a:fld>
            <a:endParaRPr lang="fr-FR"/>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fr-FR"/>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CB6F0B7B-1752-4A31-B25C-CAF61D15B423}" type="slidenum">
              <a:rPr lang="fr-FR" smtClean="0"/>
              <a:t>‹N°›</a:t>
            </a:fld>
            <a:endParaRPr lang="fr-FR"/>
          </a:p>
        </p:txBody>
      </p:sp>
    </p:spTree>
    <p:extLst>
      <p:ext uri="{BB962C8B-B14F-4D97-AF65-F5344CB8AC3E}">
        <p14:creationId xmlns:p14="http://schemas.microsoft.com/office/powerpoint/2010/main" val="1825661116"/>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75000"/>
              <a:lumOff val="2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75000"/>
              <a:lumOff val="2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75000"/>
              <a:lumOff val="2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_Toc143857839"/><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2.xml"/><Relationship Id="rId4" Type="http://schemas.openxmlformats.org/officeDocument/2006/relationships/image" Target="../media/image54.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2.xml"/><Relationship Id="rId4" Type="http://schemas.openxmlformats.org/officeDocument/2006/relationships/image" Target="../media/image70.jpg"/></Relationships>
</file>

<file path=ppt/slides/_rels/slide10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2.xml"/><Relationship Id="rId4" Type="http://schemas.openxmlformats.org/officeDocument/2006/relationships/image" Target="../media/image74.jpg"/></Relationships>
</file>

<file path=ppt/slides/_rels/slide10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72.jpg"/><Relationship Id="rId1" Type="http://schemas.openxmlformats.org/officeDocument/2006/relationships/slideLayout" Target="../slideLayouts/slideLayout2.xml"/><Relationship Id="rId5" Type="http://schemas.openxmlformats.org/officeDocument/2006/relationships/image" Target="../media/image76.jpeg"/><Relationship Id="rId4" Type="http://schemas.openxmlformats.org/officeDocument/2006/relationships/image" Target="../media/image75.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9.png"/></Relationships>
</file>

<file path=ppt/slides/_rels/slide11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45.gif"/><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GIF"/><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8000"/>
            <a:lum/>
          </a:blip>
          <a:srcRect/>
          <a:stretch>
            <a:fillRect l="-10000" r="-10000"/>
          </a:stretch>
        </a:blipFill>
        <a:effectLst/>
      </p:bgPr>
    </p:bg>
    <p:spTree>
      <p:nvGrpSpPr>
        <p:cNvPr id="1" name=""/>
        <p:cNvGrpSpPr/>
        <p:nvPr/>
      </p:nvGrpSpPr>
      <p:grpSpPr>
        <a:xfrm>
          <a:off x="0" y="0"/>
          <a:ext cx="0" cy="0"/>
          <a:chOff x="0" y="0"/>
          <a:chExt cx="0" cy="0"/>
        </a:xfrm>
      </p:grpSpPr>
      <p:sp>
        <p:nvSpPr>
          <p:cNvPr id="7" name="Titre 6"/>
          <p:cNvSpPr>
            <a:spLocks noGrp="1"/>
          </p:cNvSpPr>
          <p:nvPr>
            <p:ph type="ctrTitle"/>
          </p:nvPr>
        </p:nvSpPr>
        <p:spPr/>
        <p:txBody>
          <a:bodyPr/>
          <a:lstStyle/>
          <a:p>
            <a:r>
              <a:rPr lang="fr-FR" dirty="0" smtClean="0"/>
              <a:t>Histoire de la pensée économique</a:t>
            </a:r>
            <a:endParaRPr lang="fr-FR" dirty="0"/>
          </a:p>
        </p:txBody>
      </p:sp>
      <p:sp>
        <p:nvSpPr>
          <p:cNvPr id="8" name="Sous-titre 7"/>
          <p:cNvSpPr>
            <a:spLocks noGrp="1"/>
          </p:cNvSpPr>
          <p:nvPr>
            <p:ph type="subTitle" idx="1"/>
          </p:nvPr>
        </p:nvSpPr>
        <p:spPr/>
        <p:txBody>
          <a:bodyPr/>
          <a:lstStyle/>
          <a:p>
            <a:r>
              <a:rPr lang="fr-FR" dirty="0" smtClean="0"/>
              <a:t>ESH1 2026/2027</a:t>
            </a:r>
            <a:endParaRPr lang="fr-FR" dirty="0"/>
          </a:p>
        </p:txBody>
      </p:sp>
    </p:spTree>
    <p:extLst>
      <p:ext uri="{BB962C8B-B14F-4D97-AF65-F5344CB8AC3E}">
        <p14:creationId xmlns:p14="http://schemas.microsoft.com/office/powerpoint/2010/main" val="2784330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D25814"/>
                </a:solidFill>
              </a:rPr>
              <a:t>PLAN</a:t>
            </a:r>
            <a:endParaRPr lang="fr-FR" dirty="0">
              <a:solidFill>
                <a:srgbClr val="D25814"/>
              </a:solidFill>
            </a:endParaRPr>
          </a:p>
        </p:txBody>
      </p:sp>
      <p:sp>
        <p:nvSpPr>
          <p:cNvPr id="7" name="Espace réservé du contenu 2"/>
          <p:cNvSpPr>
            <a:spLocks noGrp="1"/>
          </p:cNvSpPr>
          <p:nvPr>
            <p:ph idx="1"/>
          </p:nvPr>
        </p:nvSpPr>
        <p:spPr>
          <a:xfrm>
            <a:off x="3869268" y="221674"/>
            <a:ext cx="7671568" cy="6220690"/>
          </a:xfrm>
        </p:spPr>
        <p:txBody>
          <a:bodyPr numCol="2">
            <a:normAutofit fontScale="62500" lnSpcReduction="20000"/>
          </a:bodyPr>
          <a:lstStyle/>
          <a:p>
            <a:pPr marL="0" indent="0">
              <a:buNone/>
            </a:pPr>
            <a:r>
              <a:rPr lang="fr-FR" sz="3400" b="1" u="sng" dirty="0" smtClean="0">
                <a:solidFill>
                  <a:srgbClr val="D25814"/>
                </a:solidFill>
              </a:rPr>
              <a:t>I-</a:t>
            </a:r>
            <a:r>
              <a:rPr lang="fr-FR" sz="3400" b="1" dirty="0" smtClean="0">
                <a:solidFill>
                  <a:srgbClr val="D25814"/>
                </a:solidFill>
              </a:rPr>
              <a:t> </a:t>
            </a:r>
            <a:r>
              <a:rPr lang="fr-FR" sz="3400" b="1" u="sng" dirty="0" smtClean="0">
                <a:solidFill>
                  <a:srgbClr val="D25814"/>
                </a:solidFill>
              </a:rPr>
              <a:t>Avant les classiques : la naissance de la pensée économique</a:t>
            </a:r>
            <a:endParaRPr lang="fr-FR" sz="3400" b="1" dirty="0">
              <a:solidFill>
                <a:srgbClr val="D25814"/>
              </a:solidFill>
            </a:endParaRPr>
          </a:p>
          <a:p>
            <a:pPr lvl="1"/>
            <a:r>
              <a:rPr lang="fr-FR" sz="2600" u="sng" dirty="0" smtClean="0">
                <a:solidFill>
                  <a:srgbClr val="D25814"/>
                </a:solidFill>
              </a:rPr>
              <a:t>A- De la Grèce classique à l’époque médiévale : une pensée </a:t>
            </a:r>
            <a:r>
              <a:rPr lang="fr-FR" sz="2600" u="sng" dirty="0" err="1" smtClean="0">
                <a:solidFill>
                  <a:srgbClr val="D25814"/>
                </a:solidFill>
              </a:rPr>
              <a:t>économqiue</a:t>
            </a:r>
            <a:r>
              <a:rPr lang="fr-FR" sz="2600" u="sng" dirty="0" smtClean="0">
                <a:solidFill>
                  <a:srgbClr val="D25814"/>
                </a:solidFill>
              </a:rPr>
              <a:t> subordonnée</a:t>
            </a:r>
            <a:endParaRPr lang="fr-FR" sz="2600" dirty="0">
              <a:solidFill>
                <a:srgbClr val="D25814"/>
              </a:solidFill>
            </a:endParaRPr>
          </a:p>
          <a:p>
            <a:pPr lvl="1"/>
            <a:r>
              <a:rPr lang="fr-FR" sz="2600" u="sng" dirty="0" smtClean="0">
                <a:solidFill>
                  <a:srgbClr val="D25814"/>
                </a:solidFill>
              </a:rPr>
              <a:t>B- Le triomphe du mercantilisme</a:t>
            </a:r>
          </a:p>
          <a:p>
            <a:pPr lvl="1"/>
            <a:r>
              <a:rPr lang="fr-FR" sz="2600" u="sng" dirty="0" smtClean="0">
                <a:solidFill>
                  <a:srgbClr val="D25814"/>
                </a:solidFill>
              </a:rPr>
              <a:t>C- Les Lumières et la critique du mercantilisme : les physiocrates</a:t>
            </a:r>
            <a:endParaRPr lang="fr-FR" sz="2600" u="sng" dirty="0">
              <a:solidFill>
                <a:srgbClr val="D25814"/>
              </a:solidFill>
            </a:endParaRPr>
          </a:p>
          <a:p>
            <a:pPr lvl="1"/>
            <a:endParaRPr lang="fr-FR" sz="2600" dirty="0">
              <a:solidFill>
                <a:srgbClr val="D25814"/>
              </a:solidFill>
            </a:endParaRPr>
          </a:p>
          <a:p>
            <a:pPr lvl="1"/>
            <a:endParaRPr lang="fr-FR" sz="2600" u="sng" dirty="0" smtClean="0">
              <a:solidFill>
                <a:srgbClr val="D25814"/>
              </a:solidFill>
            </a:endParaRPr>
          </a:p>
          <a:p>
            <a:pPr marL="0" indent="0">
              <a:buNone/>
            </a:pPr>
            <a:r>
              <a:rPr lang="fr-FR" sz="3400" b="1" u="sng" dirty="0" smtClean="0">
                <a:solidFill>
                  <a:srgbClr val="D25814"/>
                </a:solidFill>
              </a:rPr>
              <a:t>II-</a:t>
            </a:r>
            <a:r>
              <a:rPr lang="fr-FR" sz="3400" b="1" dirty="0" smtClean="0">
                <a:solidFill>
                  <a:srgbClr val="D25814"/>
                </a:solidFill>
              </a:rPr>
              <a:t> </a:t>
            </a:r>
            <a:r>
              <a:rPr lang="fr-FR" sz="3400" b="1" u="sng" dirty="0" smtClean="0">
                <a:solidFill>
                  <a:srgbClr val="D25814"/>
                </a:solidFill>
              </a:rPr>
              <a:t>Le siècle de l’économie politique</a:t>
            </a:r>
            <a:endParaRPr lang="fr-FR" sz="3400" b="1" dirty="0" smtClean="0">
              <a:solidFill>
                <a:srgbClr val="D25814"/>
              </a:solidFill>
            </a:endParaRPr>
          </a:p>
          <a:p>
            <a:pPr marL="502920" lvl="1" indent="0">
              <a:buNone/>
            </a:pPr>
            <a:r>
              <a:rPr lang="fr-FR" sz="2600" u="sng" dirty="0" smtClean="0">
                <a:solidFill>
                  <a:srgbClr val="D25814"/>
                </a:solidFill>
              </a:rPr>
              <a:t>A- Unité et diversité du courant classique</a:t>
            </a:r>
          </a:p>
          <a:p>
            <a:pPr marL="502920" lvl="1" indent="0">
              <a:buNone/>
            </a:pPr>
            <a:r>
              <a:rPr lang="fr-FR" sz="2600" u="sng" dirty="0" smtClean="0">
                <a:solidFill>
                  <a:srgbClr val="D25814"/>
                </a:solidFill>
              </a:rPr>
              <a:t>B- Les critiques adressées aux classiques</a:t>
            </a:r>
          </a:p>
          <a:p>
            <a:pPr marL="0" indent="0">
              <a:buNone/>
            </a:pPr>
            <a:r>
              <a:rPr lang="fr-FR" sz="3400" b="1" u="sng" dirty="0" smtClean="0">
                <a:solidFill>
                  <a:srgbClr val="D25814"/>
                </a:solidFill>
              </a:rPr>
              <a:t>III-</a:t>
            </a:r>
            <a:r>
              <a:rPr lang="fr-FR" sz="3400" b="1" dirty="0" smtClean="0">
                <a:solidFill>
                  <a:srgbClr val="D25814"/>
                </a:solidFill>
              </a:rPr>
              <a:t> </a:t>
            </a:r>
            <a:r>
              <a:rPr lang="fr-FR" sz="3400" b="1" u="sng" dirty="0" smtClean="0">
                <a:solidFill>
                  <a:srgbClr val="D25814"/>
                </a:solidFill>
              </a:rPr>
              <a:t>La révolution néoclassique et la naissance de la science économique</a:t>
            </a:r>
            <a:endParaRPr lang="fr-FR" sz="3400" b="1" dirty="0">
              <a:solidFill>
                <a:srgbClr val="D25814"/>
              </a:solidFill>
            </a:endParaRPr>
          </a:p>
          <a:p>
            <a:pPr lvl="1"/>
            <a:r>
              <a:rPr lang="fr-FR" sz="2600" u="sng" dirty="0">
                <a:solidFill>
                  <a:srgbClr val="D25814"/>
                </a:solidFill>
              </a:rPr>
              <a:t>A- </a:t>
            </a:r>
            <a:r>
              <a:rPr lang="fr-FR" sz="2600" u="sng" dirty="0" smtClean="0">
                <a:solidFill>
                  <a:srgbClr val="D25814"/>
                </a:solidFill>
              </a:rPr>
              <a:t>Une révolution qui marque la fin de l’économie politique</a:t>
            </a:r>
            <a:endParaRPr lang="fr-FR" sz="2600" dirty="0">
              <a:solidFill>
                <a:srgbClr val="D25814"/>
              </a:solidFill>
            </a:endParaRPr>
          </a:p>
          <a:p>
            <a:pPr lvl="1"/>
            <a:r>
              <a:rPr lang="fr-FR" sz="2600" u="sng" dirty="0">
                <a:solidFill>
                  <a:srgbClr val="D25814"/>
                </a:solidFill>
              </a:rPr>
              <a:t>B- </a:t>
            </a:r>
            <a:r>
              <a:rPr lang="fr-FR" sz="2600" u="sng" dirty="0" smtClean="0">
                <a:solidFill>
                  <a:srgbClr val="D25814"/>
                </a:solidFill>
              </a:rPr>
              <a:t>Une série de travaux qui aspirent à une forme de scientificité</a:t>
            </a:r>
          </a:p>
          <a:p>
            <a:pPr lvl="1"/>
            <a:r>
              <a:rPr lang="fr-FR" sz="2600" u="sng" dirty="0" smtClean="0">
                <a:solidFill>
                  <a:srgbClr val="D25814"/>
                </a:solidFill>
              </a:rPr>
              <a:t>C- Les caractéristiques de l’approche marginaliste</a:t>
            </a:r>
            <a:endParaRPr lang="fr-FR" sz="2600" b="1" u="sng" dirty="0">
              <a:solidFill>
                <a:srgbClr val="D25814"/>
              </a:solidFill>
            </a:endParaRPr>
          </a:p>
          <a:p>
            <a:pPr marL="0" indent="0">
              <a:buNone/>
            </a:pPr>
            <a:endParaRPr lang="fr-FR" sz="3400" b="1" u="sng" dirty="0">
              <a:solidFill>
                <a:srgbClr val="D25814"/>
              </a:solidFill>
            </a:endParaRPr>
          </a:p>
          <a:p>
            <a:pPr marL="0" indent="0">
              <a:buNone/>
            </a:pPr>
            <a:r>
              <a:rPr lang="fr-FR" sz="3400" b="1" u="sng" dirty="0" smtClean="0">
                <a:solidFill>
                  <a:srgbClr val="D25814"/>
                </a:solidFill>
              </a:rPr>
              <a:t>IV-</a:t>
            </a:r>
            <a:r>
              <a:rPr lang="fr-FR" sz="3400" b="1" dirty="0" smtClean="0">
                <a:solidFill>
                  <a:srgbClr val="D25814"/>
                </a:solidFill>
              </a:rPr>
              <a:t> </a:t>
            </a:r>
            <a:r>
              <a:rPr lang="fr-FR" sz="3400" b="1" u="sng" dirty="0" smtClean="0">
                <a:solidFill>
                  <a:srgbClr val="D25814"/>
                </a:solidFill>
              </a:rPr>
              <a:t>De la révolution keynésienne au consensus keynésien</a:t>
            </a:r>
            <a:endParaRPr lang="fr-FR" sz="3400" b="1" dirty="0">
              <a:solidFill>
                <a:srgbClr val="D25814"/>
              </a:solidFill>
            </a:endParaRPr>
          </a:p>
          <a:p>
            <a:pPr lvl="1"/>
            <a:r>
              <a:rPr lang="fr-FR" sz="2600" u="sng" dirty="0">
                <a:solidFill>
                  <a:srgbClr val="D25814"/>
                </a:solidFill>
              </a:rPr>
              <a:t>A- </a:t>
            </a:r>
            <a:r>
              <a:rPr lang="fr-FR" sz="2600" u="sng" dirty="0" smtClean="0">
                <a:solidFill>
                  <a:srgbClr val="D25814"/>
                </a:solidFill>
              </a:rPr>
              <a:t>Keynes, un intellectuel majeur marqué par les crises du premier XXe siècle</a:t>
            </a:r>
            <a:endParaRPr lang="fr-FR" sz="2600" dirty="0">
              <a:solidFill>
                <a:srgbClr val="D25814"/>
              </a:solidFill>
            </a:endParaRPr>
          </a:p>
          <a:p>
            <a:pPr lvl="1"/>
            <a:r>
              <a:rPr lang="fr-FR" sz="2600" u="sng" dirty="0">
                <a:solidFill>
                  <a:srgbClr val="D25814"/>
                </a:solidFill>
              </a:rPr>
              <a:t>B- </a:t>
            </a:r>
            <a:r>
              <a:rPr lang="fr-FR" sz="2600" u="sng" dirty="0" smtClean="0">
                <a:solidFill>
                  <a:srgbClr val="D25814"/>
                </a:solidFill>
              </a:rPr>
              <a:t>La théorie générale et la révolution keynésienne</a:t>
            </a:r>
          </a:p>
          <a:p>
            <a:pPr lvl="1"/>
            <a:r>
              <a:rPr lang="fr-FR" sz="2600" u="sng" dirty="0" smtClean="0">
                <a:solidFill>
                  <a:srgbClr val="D25814"/>
                </a:solidFill>
              </a:rPr>
              <a:t>C- La légitimité de l’Etat à agir et le consensus keynésien</a:t>
            </a:r>
            <a:endParaRPr lang="fr-FR" sz="2600" dirty="0">
              <a:solidFill>
                <a:srgbClr val="D25814"/>
              </a:solidFill>
            </a:endParaRPr>
          </a:p>
          <a:p>
            <a:pPr marL="0" indent="0">
              <a:buNone/>
            </a:pPr>
            <a:r>
              <a:rPr lang="fr-FR" sz="3400" b="1" u="sng" dirty="0" smtClean="0">
                <a:solidFill>
                  <a:srgbClr val="D25814"/>
                </a:solidFill>
              </a:rPr>
              <a:t>V-</a:t>
            </a:r>
            <a:r>
              <a:rPr lang="fr-FR" sz="3400" b="1" dirty="0" smtClean="0">
                <a:solidFill>
                  <a:srgbClr val="D25814"/>
                </a:solidFill>
              </a:rPr>
              <a:t> </a:t>
            </a:r>
            <a:r>
              <a:rPr lang="fr-FR" sz="3400" b="1" u="sng" dirty="0" smtClean="0">
                <a:solidFill>
                  <a:srgbClr val="D25814"/>
                </a:solidFill>
              </a:rPr>
              <a:t>La fin du consensus ? La pensée économique depuis la fin du XXe siècle</a:t>
            </a:r>
            <a:endParaRPr lang="fr-FR" sz="3400" b="1" dirty="0">
              <a:solidFill>
                <a:srgbClr val="D25814"/>
              </a:solidFill>
            </a:endParaRPr>
          </a:p>
          <a:p>
            <a:pPr lvl="1"/>
            <a:r>
              <a:rPr lang="fr-FR" sz="2600" u="sng" dirty="0">
                <a:solidFill>
                  <a:srgbClr val="D25814"/>
                </a:solidFill>
              </a:rPr>
              <a:t>A- </a:t>
            </a:r>
            <a:r>
              <a:rPr lang="fr-FR" sz="2600" u="sng" dirty="0" smtClean="0">
                <a:solidFill>
                  <a:srgbClr val="D25814"/>
                </a:solidFill>
              </a:rPr>
              <a:t>La postérité </a:t>
            </a:r>
            <a:r>
              <a:rPr lang="fr-FR" sz="2600" u="sng" dirty="0" err="1" smtClean="0">
                <a:solidFill>
                  <a:srgbClr val="D25814"/>
                </a:solidFill>
              </a:rPr>
              <a:t>pluriele</a:t>
            </a:r>
            <a:r>
              <a:rPr lang="fr-FR" sz="2600" u="sng" dirty="0" smtClean="0">
                <a:solidFill>
                  <a:srgbClr val="D25814"/>
                </a:solidFill>
              </a:rPr>
              <a:t> de Keynes : post keynésiens et nouveaux keynésiens</a:t>
            </a:r>
            <a:endParaRPr lang="fr-FR" sz="2600" dirty="0">
              <a:solidFill>
                <a:srgbClr val="D25814"/>
              </a:solidFill>
            </a:endParaRPr>
          </a:p>
          <a:p>
            <a:pPr lvl="1"/>
            <a:r>
              <a:rPr lang="fr-FR" sz="2600" u="sng" dirty="0">
                <a:solidFill>
                  <a:srgbClr val="D25814"/>
                </a:solidFill>
              </a:rPr>
              <a:t>B- </a:t>
            </a:r>
            <a:r>
              <a:rPr lang="fr-FR" sz="2600" u="sng" dirty="0" smtClean="0">
                <a:solidFill>
                  <a:srgbClr val="D25814"/>
                </a:solidFill>
              </a:rPr>
              <a:t>Les habits neufs de la pensée libérale : école autrichienne, monétaire de Chicago et NEC</a:t>
            </a:r>
          </a:p>
          <a:p>
            <a:pPr lvl="1"/>
            <a:r>
              <a:rPr lang="fr-FR" sz="2600" u="sng" dirty="0" smtClean="0">
                <a:solidFill>
                  <a:srgbClr val="D25814"/>
                </a:solidFill>
              </a:rPr>
              <a:t>C- Les mutations de </a:t>
            </a:r>
            <a:r>
              <a:rPr lang="fr-FR" sz="2200" u="sng" dirty="0" smtClean="0">
                <a:solidFill>
                  <a:srgbClr val="D25814"/>
                </a:solidFill>
              </a:rPr>
              <a:t>la science économique</a:t>
            </a:r>
          </a:p>
          <a:p>
            <a:pPr lvl="1"/>
            <a:endParaRPr lang="fr-FR" sz="2200" dirty="0">
              <a:solidFill>
                <a:srgbClr val="D25814"/>
              </a:solidFill>
            </a:endParaRPr>
          </a:p>
          <a:p>
            <a:pPr lvl="1"/>
            <a:endParaRPr lang="fr-FR" sz="2200" dirty="0">
              <a:solidFill>
                <a:srgbClr val="D25814"/>
              </a:solidFill>
            </a:endParaRPr>
          </a:p>
          <a:p>
            <a:pPr lvl="1"/>
            <a:endParaRPr lang="fr-FR" sz="2200" dirty="0">
              <a:solidFill>
                <a:srgbClr val="D25814"/>
              </a:solidFill>
            </a:endParaRPr>
          </a:p>
          <a:p>
            <a:pPr marL="502920" lvl="1" indent="0">
              <a:buNone/>
            </a:pPr>
            <a:endParaRPr lang="fr-FR" sz="2200" u="sng" dirty="0" smtClean="0">
              <a:solidFill>
                <a:srgbClr val="D25814"/>
              </a:solidFill>
            </a:endParaRPr>
          </a:p>
          <a:p>
            <a:pPr marL="502920" lvl="1" indent="0">
              <a:buNone/>
            </a:pPr>
            <a:endParaRPr lang="fr-FR" sz="2200" b="1" u="sng" dirty="0">
              <a:solidFill>
                <a:srgbClr val="D25814"/>
              </a:solidFill>
              <a:hlinkClick r:id="rId2"/>
            </a:endParaRPr>
          </a:p>
          <a:p>
            <a:pPr marL="502920" lvl="1" indent="0">
              <a:buNone/>
            </a:pPr>
            <a:endParaRPr lang="fr-FR" sz="2600" b="1" u="sng" dirty="0">
              <a:solidFill>
                <a:srgbClr val="D25814"/>
              </a:solidFill>
              <a:hlinkClick r:id="rId2"/>
            </a:endParaRPr>
          </a:p>
        </p:txBody>
      </p:sp>
    </p:spTree>
    <p:extLst>
      <p:ext uri="{BB962C8B-B14F-4D97-AF65-F5344CB8AC3E}">
        <p14:creationId xmlns:p14="http://schemas.microsoft.com/office/powerpoint/2010/main" val="11146550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I-</a:t>
            </a:r>
            <a:r>
              <a:rPr lang="fr-FR" b="1" dirty="0">
                <a:solidFill>
                  <a:srgbClr val="D25814"/>
                </a:solidFill>
              </a:rPr>
              <a:t> </a:t>
            </a:r>
            <a:r>
              <a:rPr lang="fr-FR" b="1" u="sng" dirty="0">
                <a:solidFill>
                  <a:srgbClr val="D25814"/>
                </a:solidFill>
              </a:rPr>
              <a:t>Avant les classiques : la naissance de la pensée économique</a:t>
            </a:r>
            <a:r>
              <a:rPr lang="fr-FR" b="1" dirty="0">
                <a:solidFill>
                  <a:srgbClr val="D25814"/>
                </a:solidFill>
              </a:rPr>
              <a:t/>
            </a:r>
            <a:br>
              <a:rPr lang="fr-FR" b="1" dirty="0">
                <a:solidFill>
                  <a:srgbClr val="D25814"/>
                </a:solidFill>
              </a:rPr>
            </a:br>
            <a:r>
              <a:rPr lang="fr-FR" sz="2700" u="sng" dirty="0">
                <a:solidFill>
                  <a:srgbClr val="D25814"/>
                </a:solidFill>
              </a:rPr>
              <a:t>A- De la Grèce classique à l’époque médiévale : une pensée </a:t>
            </a:r>
            <a:r>
              <a:rPr lang="fr-FR" sz="2700" u="sng" dirty="0" smtClean="0">
                <a:solidFill>
                  <a:srgbClr val="D25814"/>
                </a:solidFill>
              </a:rPr>
              <a:t>économique </a:t>
            </a:r>
            <a:r>
              <a:rPr lang="fr-FR" sz="2700" u="sng" dirty="0">
                <a:solidFill>
                  <a:srgbClr val="D25814"/>
                </a:solidFill>
              </a:rPr>
              <a:t>subordonnée</a:t>
            </a:r>
            <a:r>
              <a:rPr lang="fr-FR" dirty="0">
                <a:solidFill>
                  <a:srgbClr val="D25814"/>
                </a:solidFill>
              </a:rPr>
              <a:t/>
            </a:r>
            <a:br>
              <a:rPr lang="fr-FR" dirty="0">
                <a:solidFill>
                  <a:srgbClr val="D25814"/>
                </a:solidFill>
              </a:rPr>
            </a:br>
            <a:r>
              <a:rPr lang="fr-FR" dirty="0" smtClean="0">
                <a:solidFill>
                  <a:srgbClr val="D25814"/>
                </a:solidFill>
              </a:rPr>
              <a:t> </a:t>
            </a:r>
            <a:endParaRPr lang="fr-FR" dirty="0">
              <a:solidFill>
                <a:srgbClr val="D25814"/>
              </a:solidFill>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42507" y="138876"/>
            <a:ext cx="6748389" cy="6372759"/>
          </a:xfrm>
          <a:prstGeom prst="rect">
            <a:avLst/>
          </a:prstGeom>
        </p:spPr>
      </p:pic>
    </p:spTree>
    <p:extLst>
      <p:ext uri="{BB962C8B-B14F-4D97-AF65-F5344CB8AC3E}">
        <p14:creationId xmlns:p14="http://schemas.microsoft.com/office/powerpoint/2010/main" val="24825693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I-</a:t>
            </a:r>
            <a:r>
              <a:rPr lang="fr-FR" b="1" dirty="0">
                <a:solidFill>
                  <a:srgbClr val="D25814"/>
                </a:solidFill>
              </a:rPr>
              <a:t> </a:t>
            </a:r>
            <a:r>
              <a:rPr lang="fr-FR" b="1" u="sng" dirty="0">
                <a:solidFill>
                  <a:srgbClr val="D25814"/>
                </a:solidFill>
              </a:rPr>
              <a:t>Avant les classiques : la naissance de la pensée économique</a:t>
            </a:r>
            <a:r>
              <a:rPr lang="fr-FR" b="1" dirty="0">
                <a:solidFill>
                  <a:srgbClr val="D25814"/>
                </a:solidFill>
              </a:rPr>
              <a:t/>
            </a:r>
            <a:br>
              <a:rPr lang="fr-FR" b="1" dirty="0">
                <a:solidFill>
                  <a:srgbClr val="D25814"/>
                </a:solidFill>
              </a:rPr>
            </a:br>
            <a:r>
              <a:rPr lang="fr-FR" sz="2700" u="sng" dirty="0">
                <a:solidFill>
                  <a:srgbClr val="D25814"/>
                </a:solidFill>
              </a:rPr>
              <a:t>A- De la Grèce classique à l’époque médiévale : une pensée </a:t>
            </a:r>
            <a:r>
              <a:rPr lang="fr-FR" sz="2700" u="sng" dirty="0" smtClean="0">
                <a:solidFill>
                  <a:srgbClr val="D25814"/>
                </a:solidFill>
              </a:rPr>
              <a:t>économique </a:t>
            </a:r>
            <a:r>
              <a:rPr lang="fr-FR" sz="2700" u="sng" dirty="0">
                <a:solidFill>
                  <a:srgbClr val="D25814"/>
                </a:solidFill>
              </a:rPr>
              <a:t>subordonnée</a:t>
            </a:r>
            <a:r>
              <a:rPr lang="fr-FR" dirty="0">
                <a:solidFill>
                  <a:srgbClr val="D25814"/>
                </a:solidFill>
              </a:rPr>
              <a:t/>
            </a:r>
            <a:br>
              <a:rPr lang="fr-FR" dirty="0">
                <a:solidFill>
                  <a:srgbClr val="D25814"/>
                </a:solidFill>
              </a:rPr>
            </a:br>
            <a:r>
              <a:rPr lang="fr-FR" dirty="0" smtClean="0">
                <a:solidFill>
                  <a:srgbClr val="D25814"/>
                </a:solidFill>
              </a:rPr>
              <a:t> </a:t>
            </a:r>
            <a:endParaRPr lang="fr-FR" dirty="0">
              <a:solidFill>
                <a:srgbClr val="D25814"/>
              </a:solidFill>
            </a:endParaRPr>
          </a:p>
        </p:txBody>
      </p:sp>
      <p:sp>
        <p:nvSpPr>
          <p:cNvPr id="3" name="ZoneTexte 2"/>
          <p:cNvSpPr txBox="1"/>
          <p:nvPr/>
        </p:nvSpPr>
        <p:spPr>
          <a:xfrm>
            <a:off x="4247535" y="1321454"/>
            <a:ext cx="6801957" cy="3139321"/>
          </a:xfrm>
          <a:prstGeom prst="rect">
            <a:avLst/>
          </a:prstGeom>
          <a:noFill/>
        </p:spPr>
        <p:txBody>
          <a:bodyPr wrap="square" rtlCol="0">
            <a:spAutoFit/>
          </a:bodyPr>
          <a:lstStyle/>
          <a:p>
            <a:r>
              <a:rPr lang="fr-FR" sz="1600" dirty="0" smtClean="0"/>
              <a:t>Xénophon (430-354 av J.C) : L’économique en -362. </a:t>
            </a:r>
            <a:r>
              <a:rPr lang="fr-FR" sz="1600" dirty="0" err="1" smtClean="0"/>
              <a:t>Oiko</a:t>
            </a:r>
            <a:r>
              <a:rPr lang="fr-FR" sz="1600" dirty="0" smtClean="0"/>
              <a:t> </a:t>
            </a:r>
            <a:r>
              <a:rPr lang="fr-FR" sz="1600" dirty="0" err="1" smtClean="0"/>
              <a:t>Nomos</a:t>
            </a:r>
            <a:r>
              <a:rPr lang="fr-FR" sz="1600" dirty="0" smtClean="0"/>
              <a:t> : la loi de la maison</a:t>
            </a:r>
          </a:p>
          <a:p>
            <a:endParaRPr lang="fr-FR" sz="1600" dirty="0"/>
          </a:p>
          <a:p>
            <a:r>
              <a:rPr lang="fr-FR" sz="1600" dirty="0" smtClean="0"/>
              <a:t>Platon (428-347 av J.C) : La République (</a:t>
            </a:r>
            <a:r>
              <a:rPr lang="fr-FR" sz="1600" dirty="0" err="1" smtClean="0"/>
              <a:t>p.ê</a:t>
            </a:r>
            <a:r>
              <a:rPr lang="fr-FR" sz="1600" dirty="0" smtClean="0"/>
              <a:t> entre -387 et -360) :</a:t>
            </a:r>
          </a:p>
          <a:p>
            <a:pPr marL="1200150" lvl="2" indent="-285750">
              <a:buFont typeface="Arial" panose="020B0604020202020204" pitchFamily="34" charset="0"/>
              <a:buChar char="•"/>
            </a:pPr>
            <a:r>
              <a:rPr lang="fr-FR" sz="1600" dirty="0" smtClean="0"/>
              <a:t>Règne de la justice</a:t>
            </a:r>
          </a:p>
          <a:p>
            <a:pPr marL="1200150" lvl="2" indent="-285750">
              <a:buFont typeface="Arial" panose="020B0604020202020204" pitchFamily="34" charset="0"/>
              <a:buChar char="•"/>
            </a:pPr>
            <a:r>
              <a:rPr lang="fr-FR" sz="1600" dirty="0" smtClean="0"/>
              <a:t>Division en 3 classes : philosophe roi, gardiens, artisans</a:t>
            </a:r>
          </a:p>
          <a:p>
            <a:pPr marL="1200150" lvl="2" indent="-285750">
              <a:buFont typeface="Arial" panose="020B0604020202020204" pitchFamily="34" charset="0"/>
              <a:buChar char="•"/>
            </a:pPr>
            <a:r>
              <a:rPr lang="fr-FR" sz="1600" dirty="0" smtClean="0"/>
              <a:t>Économie « naturelle » que l’on qualifie parfois de communisme élitiste.</a:t>
            </a:r>
          </a:p>
          <a:p>
            <a:endParaRPr lang="fr-FR" dirty="0" smtClean="0"/>
          </a:p>
          <a:p>
            <a:r>
              <a:rPr lang="fr-FR" sz="1600" dirty="0" smtClean="0"/>
              <a:t>Aristote (384-322 av J.C) : La Politique et Ethique à </a:t>
            </a:r>
            <a:r>
              <a:rPr lang="fr-FR" sz="1600" dirty="0" err="1" smtClean="0"/>
              <a:t>Nicomaque</a:t>
            </a:r>
            <a:r>
              <a:rPr lang="fr-FR" sz="1600" dirty="0" smtClean="0"/>
              <a:t> (vers -335) :</a:t>
            </a:r>
          </a:p>
          <a:p>
            <a:pPr marL="1200150" lvl="2" indent="-285750">
              <a:buFont typeface="Arial" panose="020B0604020202020204" pitchFamily="34" charset="0"/>
              <a:buChar char="•"/>
            </a:pPr>
            <a:r>
              <a:rPr lang="fr-FR" dirty="0" smtClean="0"/>
              <a:t>Chrématistique naturelle VS chrématistique mercantile</a:t>
            </a:r>
          </a:p>
          <a:p>
            <a:pPr marL="1200150" lvl="2" indent="-285750">
              <a:buFont typeface="Arial" panose="020B0604020202020204" pitchFamily="34" charset="0"/>
              <a:buChar char="•"/>
            </a:pPr>
            <a:r>
              <a:rPr lang="fr-FR" dirty="0" smtClean="0"/>
              <a:t>Éthique économique</a:t>
            </a:r>
            <a:r>
              <a:rPr lang="fr-FR" dirty="0"/>
              <a:t>	</a:t>
            </a:r>
            <a:endParaRPr lang="fr-FR" dirty="0" smtClean="0"/>
          </a:p>
        </p:txBody>
      </p:sp>
    </p:spTree>
    <p:extLst>
      <p:ext uri="{BB962C8B-B14F-4D97-AF65-F5344CB8AC3E}">
        <p14:creationId xmlns:p14="http://schemas.microsoft.com/office/powerpoint/2010/main" val="12887179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I-</a:t>
            </a:r>
            <a:r>
              <a:rPr lang="fr-FR" b="1" dirty="0">
                <a:solidFill>
                  <a:srgbClr val="D25814"/>
                </a:solidFill>
              </a:rPr>
              <a:t> </a:t>
            </a:r>
            <a:r>
              <a:rPr lang="fr-FR" b="1" u="sng" dirty="0">
                <a:solidFill>
                  <a:srgbClr val="D25814"/>
                </a:solidFill>
              </a:rPr>
              <a:t>Avant les classiques : la naissance de la pensée économique</a:t>
            </a:r>
            <a:r>
              <a:rPr lang="fr-FR" b="1" dirty="0">
                <a:solidFill>
                  <a:srgbClr val="D25814"/>
                </a:solidFill>
              </a:rPr>
              <a:t/>
            </a:r>
            <a:br>
              <a:rPr lang="fr-FR" b="1" dirty="0">
                <a:solidFill>
                  <a:srgbClr val="D25814"/>
                </a:solidFill>
              </a:rPr>
            </a:br>
            <a:r>
              <a:rPr lang="fr-FR" sz="2700" u="sng" dirty="0">
                <a:solidFill>
                  <a:srgbClr val="D25814"/>
                </a:solidFill>
              </a:rPr>
              <a:t>A- De la Grèce classique à l’époque médiévale : une pensée </a:t>
            </a:r>
            <a:r>
              <a:rPr lang="fr-FR" sz="2700" u="sng" dirty="0" smtClean="0">
                <a:solidFill>
                  <a:srgbClr val="D25814"/>
                </a:solidFill>
              </a:rPr>
              <a:t>économique </a:t>
            </a:r>
            <a:r>
              <a:rPr lang="fr-FR" sz="2700" u="sng" dirty="0">
                <a:solidFill>
                  <a:srgbClr val="D25814"/>
                </a:solidFill>
              </a:rPr>
              <a:t>subordonnée</a:t>
            </a:r>
            <a:r>
              <a:rPr lang="fr-FR" dirty="0">
                <a:solidFill>
                  <a:srgbClr val="D25814"/>
                </a:solidFill>
              </a:rPr>
              <a:t/>
            </a:r>
            <a:br>
              <a:rPr lang="fr-FR" dirty="0">
                <a:solidFill>
                  <a:srgbClr val="D25814"/>
                </a:solidFill>
              </a:rPr>
            </a:br>
            <a:r>
              <a:rPr lang="fr-FR" dirty="0" smtClean="0">
                <a:solidFill>
                  <a:srgbClr val="D25814"/>
                </a:solidFill>
              </a:rPr>
              <a:t> </a:t>
            </a:r>
            <a:endParaRPr lang="fr-FR" dirty="0">
              <a:solidFill>
                <a:srgbClr val="D25814"/>
              </a:solidFill>
            </a:endParaRPr>
          </a:p>
        </p:txBody>
      </p:sp>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0896" y="332509"/>
            <a:ext cx="2839178" cy="3623501"/>
          </a:xfrm>
          <a:prstGeom prst="rect">
            <a:avLst/>
          </a:prstGeom>
        </p:spPr>
      </p:pic>
      <p:sp>
        <p:nvSpPr>
          <p:cNvPr id="5" name="ZoneTexte 4"/>
          <p:cNvSpPr txBox="1"/>
          <p:nvPr/>
        </p:nvSpPr>
        <p:spPr>
          <a:xfrm>
            <a:off x="6622473" y="939171"/>
            <a:ext cx="5213928" cy="369332"/>
          </a:xfrm>
          <a:prstGeom prst="rect">
            <a:avLst/>
          </a:prstGeom>
          <a:noFill/>
        </p:spPr>
        <p:txBody>
          <a:bodyPr wrap="none" rtlCol="0">
            <a:spAutoFit/>
          </a:bodyPr>
          <a:lstStyle/>
          <a:p>
            <a:r>
              <a:rPr lang="fr-FR" dirty="0" smtClean="0"/>
              <a:t>Saint </a:t>
            </a:r>
            <a:r>
              <a:rPr lang="fr-FR" dirty="0" err="1" smtClean="0"/>
              <a:t>Augstin</a:t>
            </a:r>
            <a:r>
              <a:rPr lang="fr-FR" dirty="0" smtClean="0"/>
              <a:t> (354-430). Ouvrage : « La Cité de Dieu »</a:t>
            </a:r>
            <a:endParaRPr lang="fr-FR" dirty="0"/>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5500" y="3143250"/>
            <a:ext cx="2476500" cy="3714750"/>
          </a:xfrm>
          <a:prstGeom prst="rect">
            <a:avLst/>
          </a:prstGeom>
        </p:spPr>
      </p:pic>
      <p:sp>
        <p:nvSpPr>
          <p:cNvPr id="7" name="ZoneTexte 6"/>
          <p:cNvSpPr txBox="1"/>
          <p:nvPr/>
        </p:nvSpPr>
        <p:spPr>
          <a:xfrm>
            <a:off x="5611091" y="5000625"/>
            <a:ext cx="3449406" cy="646331"/>
          </a:xfrm>
          <a:prstGeom prst="rect">
            <a:avLst/>
          </a:prstGeom>
          <a:noFill/>
        </p:spPr>
        <p:txBody>
          <a:bodyPr wrap="none" rtlCol="0">
            <a:spAutoFit/>
          </a:bodyPr>
          <a:lstStyle/>
          <a:p>
            <a:r>
              <a:rPr lang="fr-FR" dirty="0" smtClean="0"/>
              <a:t>Saint Thomas d’Aquin (1225-1274)</a:t>
            </a:r>
          </a:p>
          <a:p>
            <a:r>
              <a:rPr lang="fr-FR" dirty="0" smtClean="0"/>
              <a:t>Ouvrage : « Somme Théologique »</a:t>
            </a:r>
            <a:endParaRPr lang="fr-FR" dirty="0"/>
          </a:p>
        </p:txBody>
      </p:sp>
    </p:spTree>
    <p:extLst>
      <p:ext uri="{BB962C8B-B14F-4D97-AF65-F5344CB8AC3E}">
        <p14:creationId xmlns:p14="http://schemas.microsoft.com/office/powerpoint/2010/main" val="42161851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a:t>
            </a:r>
            <a:r>
              <a:rPr lang="fr-FR" b="1" dirty="0">
                <a:solidFill>
                  <a:srgbClr val="D25814"/>
                </a:solidFill>
              </a:rPr>
              <a:t> </a:t>
            </a:r>
            <a:r>
              <a:rPr lang="fr-FR" b="1" u="sng" dirty="0">
                <a:solidFill>
                  <a:srgbClr val="D25814"/>
                </a:solidFill>
              </a:rPr>
              <a:t>Avant les classiques : la naissance de la pensée économique</a:t>
            </a:r>
            <a:r>
              <a:rPr lang="fr-FR" b="1" dirty="0">
                <a:solidFill>
                  <a:srgbClr val="D25814"/>
                </a:solidFill>
              </a:rPr>
              <a:t/>
            </a:r>
            <a:br>
              <a:rPr lang="fr-FR" b="1" dirty="0">
                <a:solidFill>
                  <a:srgbClr val="D25814"/>
                </a:solidFill>
              </a:rPr>
            </a:br>
            <a:r>
              <a:rPr lang="fr-FR" sz="2700" u="sng" dirty="0" smtClean="0">
                <a:solidFill>
                  <a:srgbClr val="D25814"/>
                </a:solidFill>
              </a:rPr>
              <a:t>B- Le triomphe du mercantilisme</a:t>
            </a:r>
            <a:r>
              <a:rPr lang="fr-FR" dirty="0" smtClean="0">
                <a:solidFill>
                  <a:srgbClr val="D25814"/>
                </a:solidFill>
              </a:rPr>
              <a:t> </a:t>
            </a:r>
            <a:endParaRPr lang="fr-FR" dirty="0">
              <a:solidFill>
                <a:srgbClr val="D25814"/>
              </a:solidFill>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0243" y="1476427"/>
            <a:ext cx="2433552" cy="3062823"/>
          </a:xfrm>
          <a:prstGeom prst="rect">
            <a:avLst/>
          </a:prstGeom>
        </p:spPr>
      </p:pic>
      <p:sp>
        <p:nvSpPr>
          <p:cNvPr id="4" name="ZoneTexte 3"/>
          <p:cNvSpPr txBox="1"/>
          <p:nvPr/>
        </p:nvSpPr>
        <p:spPr>
          <a:xfrm>
            <a:off x="7273637" y="900993"/>
            <a:ext cx="4350327" cy="3970318"/>
          </a:xfrm>
          <a:prstGeom prst="rect">
            <a:avLst/>
          </a:prstGeom>
          <a:noFill/>
        </p:spPr>
        <p:txBody>
          <a:bodyPr wrap="square" rtlCol="0">
            <a:spAutoFit/>
          </a:bodyPr>
          <a:lstStyle/>
          <a:p>
            <a:pPr algn="just"/>
            <a:r>
              <a:rPr lang="fr-FR" dirty="0" smtClean="0"/>
              <a:t>« Je </a:t>
            </a:r>
            <a:r>
              <a:rPr lang="fr-FR" dirty="0"/>
              <a:t>trouve que la </a:t>
            </a:r>
            <a:r>
              <a:rPr lang="fr-FR" dirty="0" err="1"/>
              <a:t>charté</a:t>
            </a:r>
            <a:r>
              <a:rPr lang="fr-FR" dirty="0"/>
              <a:t> que nous voyons vient pour trois causes. La principale et presque seule (que personne jusqu’</a:t>
            </a:r>
            <a:r>
              <a:rPr lang="fr-FR" dirty="0" err="1"/>
              <a:t>icy</a:t>
            </a:r>
            <a:r>
              <a:rPr lang="fr-FR" dirty="0"/>
              <a:t> n’a touchée) est l’abondance d’or et d’argent, qui est aujourd’hui en ce royaume plus grande qu’elle n’a </a:t>
            </a:r>
            <a:r>
              <a:rPr lang="fr-FR" dirty="0" err="1"/>
              <a:t>esté</a:t>
            </a:r>
            <a:r>
              <a:rPr lang="fr-FR" dirty="0"/>
              <a:t> il y a quatre cents ans</a:t>
            </a:r>
            <a:r>
              <a:rPr lang="fr-FR" dirty="0" smtClean="0"/>
              <a:t>. (…)  </a:t>
            </a:r>
            <a:r>
              <a:rPr lang="fr-FR" dirty="0"/>
              <a:t>La principale cause, qui </a:t>
            </a:r>
            <a:r>
              <a:rPr lang="fr-FR" dirty="0" err="1"/>
              <a:t>encherict</a:t>
            </a:r>
            <a:r>
              <a:rPr lang="fr-FR" dirty="0"/>
              <a:t> toutes choses en quelque lieu que ce soit, est l’abondance de ce qui donne estimation et pris aux choses</a:t>
            </a:r>
            <a:r>
              <a:rPr lang="fr-FR" dirty="0" smtClean="0"/>
              <a:t>. »</a:t>
            </a:r>
          </a:p>
          <a:p>
            <a:pPr algn="just"/>
            <a:endParaRPr lang="fr-FR" dirty="0"/>
          </a:p>
          <a:p>
            <a:pPr algn="r"/>
            <a:r>
              <a:rPr lang="fr-FR" dirty="0" smtClean="0"/>
              <a:t>J. Bodin, </a:t>
            </a:r>
            <a:r>
              <a:rPr lang="fr-FR" i="1" dirty="0"/>
              <a:t>Réponse aux paradoxes de M. de Malestroit touchant l’enchérissement de toutes </a:t>
            </a:r>
            <a:r>
              <a:rPr lang="fr-FR" i="1" dirty="0" smtClean="0"/>
              <a:t>choses, </a:t>
            </a:r>
            <a:r>
              <a:rPr lang="fr-FR" dirty="0" smtClean="0"/>
              <a:t>1568 </a:t>
            </a:r>
            <a:endParaRPr lang="fr-FR" dirty="0"/>
          </a:p>
        </p:txBody>
      </p:sp>
    </p:spTree>
    <p:extLst>
      <p:ext uri="{BB962C8B-B14F-4D97-AF65-F5344CB8AC3E}">
        <p14:creationId xmlns:p14="http://schemas.microsoft.com/office/powerpoint/2010/main" val="39048793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a:t>
            </a:r>
            <a:r>
              <a:rPr lang="fr-FR" b="1" dirty="0">
                <a:solidFill>
                  <a:srgbClr val="D25814"/>
                </a:solidFill>
              </a:rPr>
              <a:t> </a:t>
            </a:r>
            <a:r>
              <a:rPr lang="fr-FR" b="1" u="sng" dirty="0">
                <a:solidFill>
                  <a:srgbClr val="D25814"/>
                </a:solidFill>
              </a:rPr>
              <a:t>Avant les classiques : la naissance de la pensée économique</a:t>
            </a:r>
            <a:r>
              <a:rPr lang="fr-FR" b="1" dirty="0">
                <a:solidFill>
                  <a:srgbClr val="D25814"/>
                </a:solidFill>
              </a:rPr>
              <a:t/>
            </a:r>
            <a:br>
              <a:rPr lang="fr-FR" b="1" dirty="0">
                <a:solidFill>
                  <a:srgbClr val="D25814"/>
                </a:solidFill>
              </a:rPr>
            </a:br>
            <a:r>
              <a:rPr lang="fr-FR" sz="2700" u="sng" dirty="0" smtClean="0">
                <a:solidFill>
                  <a:srgbClr val="D25814"/>
                </a:solidFill>
              </a:rPr>
              <a:t>B- Le triomphe du mercantilisme</a:t>
            </a:r>
            <a:r>
              <a:rPr lang="fr-FR" dirty="0" smtClean="0">
                <a:solidFill>
                  <a:srgbClr val="D25814"/>
                </a:solidFill>
              </a:rPr>
              <a:t> </a:t>
            </a:r>
            <a:endParaRPr lang="fr-FR" dirty="0">
              <a:solidFill>
                <a:srgbClr val="D25814"/>
              </a:solidFill>
            </a:endParaRPr>
          </a:p>
        </p:txBody>
      </p:sp>
      <p:sp>
        <p:nvSpPr>
          <p:cNvPr id="5" name="Rectangle 4"/>
          <p:cNvSpPr/>
          <p:nvPr/>
        </p:nvSpPr>
        <p:spPr>
          <a:xfrm>
            <a:off x="3435928" y="1023771"/>
            <a:ext cx="8575964" cy="4801314"/>
          </a:xfrm>
          <a:prstGeom prst="rect">
            <a:avLst/>
          </a:prstGeom>
        </p:spPr>
        <p:txBody>
          <a:bodyPr wrap="square">
            <a:spAutoFit/>
          </a:bodyPr>
          <a:lstStyle/>
          <a:p>
            <a:pPr algn="just"/>
            <a:r>
              <a:rPr lang="fr-FR" dirty="0"/>
              <a:t>Ayant reçu des instructions pour examiner les véritables raisons du déclin de nos ventes de drap à l’étranger, et les meilleurs remèdes à cette situation, nous nous sommes appliqués à observer vos commandements et avons tenu de nombreuses conférences à ce sujet. Les remèdes que nous proposons humblement sont les suivants : </a:t>
            </a:r>
            <a:r>
              <a:rPr lang="fr-FR" u="sng" dirty="0"/>
              <a:t>pour empêcher la fabrication à l’étranger, qu’il soit interdit sous les peines les plus sévères d’exporter d’Angleterre, d’Irlande ou d’Écosse de la laine des toisons, de la terre à fouler et des cendres de bois</a:t>
            </a:r>
            <a:r>
              <a:rPr lang="fr-FR" dirty="0"/>
              <a:t> ; pour empêcher la fabrication et les teintures frauduleuses et de mauvaise qualité, qu’un règlement clair soit édicté </a:t>
            </a:r>
            <a:r>
              <a:rPr lang="fr-FR" dirty="0" smtClean="0"/>
              <a:t>(…) </a:t>
            </a:r>
            <a:r>
              <a:rPr lang="fr-FR" u="sng" dirty="0" smtClean="0"/>
              <a:t>que </a:t>
            </a:r>
            <a:r>
              <a:rPr lang="fr-FR" u="sng" dirty="0"/>
              <a:t>pour alléger les droits pesant sur nos draps exportés, Sa Majesté soit humblement priée de négocier avec l’archiduchesse des Pays-Bas et les états généraux</a:t>
            </a:r>
            <a:r>
              <a:rPr lang="fr-FR" dirty="0"/>
              <a:t>. En ce qui concerne la rareté des espèces dans le royaume, que l’on prenne garde d’empêcher le transport de nos monnaies et que les contrevenants soient sévèrement punis. Mais </a:t>
            </a:r>
            <a:r>
              <a:rPr lang="fr-FR" u="sng" dirty="0"/>
              <a:t>surtout qu’il soit remédié au déficit de notre commerce extérieur, car si les importations de vanité et de luxe l’emportent sur les exportations de nos produits, les réserves de notre royaume seront gaspillées car il faudra exporter des espèces pour rétablir l’équilibre</a:t>
            </a:r>
            <a:r>
              <a:rPr lang="fr-FR" dirty="0" smtClean="0"/>
              <a:t>.</a:t>
            </a:r>
          </a:p>
          <a:p>
            <a:pPr algn="just"/>
            <a:endParaRPr lang="fr-FR" dirty="0" smtClean="0"/>
          </a:p>
          <a:p>
            <a:pPr algn="r"/>
            <a:r>
              <a:rPr lang="fr-FR" dirty="0" smtClean="0"/>
              <a:t>P. </a:t>
            </a:r>
            <a:r>
              <a:rPr lang="fr-FR" dirty="0" err="1" smtClean="0"/>
              <a:t>Deyon</a:t>
            </a:r>
            <a:r>
              <a:rPr lang="fr-FR" dirty="0" smtClean="0"/>
              <a:t>, Le Mercantilisme, 1969</a:t>
            </a:r>
            <a:endParaRPr lang="fr-FR" dirty="0"/>
          </a:p>
        </p:txBody>
      </p:sp>
    </p:spTree>
    <p:extLst>
      <p:ext uri="{BB962C8B-B14F-4D97-AF65-F5344CB8AC3E}">
        <p14:creationId xmlns:p14="http://schemas.microsoft.com/office/powerpoint/2010/main" val="2484839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a:t>
            </a:r>
            <a:r>
              <a:rPr lang="fr-FR" b="1" dirty="0">
                <a:solidFill>
                  <a:srgbClr val="D25814"/>
                </a:solidFill>
              </a:rPr>
              <a:t> </a:t>
            </a:r>
            <a:r>
              <a:rPr lang="fr-FR" b="1" u="sng" dirty="0">
                <a:solidFill>
                  <a:srgbClr val="D25814"/>
                </a:solidFill>
              </a:rPr>
              <a:t>Avant les classiques : la naissance de la pensée économique</a:t>
            </a:r>
            <a:r>
              <a:rPr lang="fr-FR" b="1" dirty="0">
                <a:solidFill>
                  <a:srgbClr val="D25814"/>
                </a:solidFill>
              </a:rPr>
              <a:t/>
            </a:r>
            <a:br>
              <a:rPr lang="fr-FR" b="1" dirty="0">
                <a:solidFill>
                  <a:srgbClr val="D25814"/>
                </a:solidFill>
              </a:rPr>
            </a:br>
            <a:r>
              <a:rPr lang="fr-FR" sz="2700" u="sng" dirty="0">
                <a:solidFill>
                  <a:srgbClr val="D25814"/>
                </a:solidFill>
              </a:rPr>
              <a:t>B- Le triomphe du mercantilisme</a:t>
            </a:r>
            <a:r>
              <a:rPr lang="fr-FR" sz="2800" dirty="0">
                <a:solidFill>
                  <a:srgbClr val="D25814"/>
                </a:solidFill>
              </a:rPr>
              <a:t> </a:t>
            </a:r>
            <a:endParaRPr lang="fr-FR" dirty="0">
              <a:solidFill>
                <a:srgbClr val="D25814"/>
              </a:solidFill>
            </a:endParaRPr>
          </a:p>
        </p:txBody>
      </p:sp>
      <p:sp>
        <p:nvSpPr>
          <p:cNvPr id="3" name="ZoneTexte 2"/>
          <p:cNvSpPr txBox="1"/>
          <p:nvPr/>
        </p:nvSpPr>
        <p:spPr>
          <a:xfrm>
            <a:off x="3549968" y="742950"/>
            <a:ext cx="5962306" cy="4247317"/>
          </a:xfrm>
          <a:prstGeom prst="rect">
            <a:avLst/>
          </a:prstGeom>
          <a:noFill/>
        </p:spPr>
        <p:txBody>
          <a:bodyPr wrap="square" rtlCol="0">
            <a:spAutoFit/>
          </a:bodyPr>
          <a:lstStyle/>
          <a:p>
            <a:pPr algn="just"/>
            <a:r>
              <a:rPr lang="fr-FR" dirty="0"/>
              <a:t>Pierre Guichard, marchand de notre ville de Saint-Quentin ayant établi dans ladite ville une manufacture de basins [étoffes de fil et de coton] et autres ouvrages de coton et fil, il nous a très humblement fait remontrer que cette fabrique n’ayant jamais été établie dans notre </a:t>
            </a:r>
            <a:r>
              <a:rPr lang="fr-FR" dirty="0" err="1"/>
              <a:t>royaumeNous</a:t>
            </a:r>
            <a:r>
              <a:rPr lang="fr-FR" dirty="0"/>
              <a:t> avons à </a:t>
            </a:r>
            <a:r>
              <a:rPr lang="fr-FR" dirty="0" err="1"/>
              <a:t>iceluy</a:t>
            </a:r>
            <a:r>
              <a:rPr lang="fr-FR" dirty="0"/>
              <a:t> permis et accordé de faire travailler dans notre ville et dix lieux aux environs toutes sortes de basins et autres ouvrages de fil de coton et de lin avec </a:t>
            </a:r>
            <a:r>
              <a:rPr lang="fr-FR" u="sng" dirty="0"/>
              <a:t>défense à toute autre personne de l’y troubler, inquiéter ou imiter ou contrefaire lesdits basins pendant dix années</a:t>
            </a:r>
            <a:r>
              <a:rPr lang="fr-FR" dirty="0"/>
              <a:t>. Et pour faire connaître à l’exposant combien l’établissement de ladite manufacture nous est agréable et </a:t>
            </a:r>
            <a:r>
              <a:rPr lang="fr-FR" u="sng" dirty="0"/>
              <a:t>lui donner moyen de la soutenir et de l’augmenter, nous avons à </a:t>
            </a:r>
            <a:r>
              <a:rPr lang="fr-FR" u="sng" dirty="0" err="1"/>
              <a:t>iceluy</a:t>
            </a:r>
            <a:r>
              <a:rPr lang="fr-FR" u="sng" dirty="0"/>
              <a:t> fait don de la somme de douze mille livres</a:t>
            </a:r>
            <a:r>
              <a:rPr lang="fr-FR" dirty="0"/>
              <a:t>. </a:t>
            </a:r>
            <a:endParaRPr lang="fr-FR" dirty="0" smtClean="0"/>
          </a:p>
          <a:p>
            <a:pPr algn="r"/>
            <a:r>
              <a:rPr lang="fr-FR" dirty="0" smtClean="0"/>
              <a:t>Jean-Baptiste Colbert, 1671</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06407" y="4233554"/>
            <a:ext cx="1895475" cy="2419350"/>
          </a:xfrm>
          <a:prstGeom prst="rect">
            <a:avLst/>
          </a:prstGeom>
        </p:spPr>
      </p:pic>
      <p:sp>
        <p:nvSpPr>
          <p:cNvPr id="5" name="ZoneTexte 4"/>
          <p:cNvSpPr txBox="1"/>
          <p:nvPr/>
        </p:nvSpPr>
        <p:spPr>
          <a:xfrm>
            <a:off x="7567566" y="6255863"/>
            <a:ext cx="1986441" cy="369332"/>
          </a:xfrm>
          <a:prstGeom prst="rect">
            <a:avLst/>
          </a:prstGeom>
          <a:noFill/>
        </p:spPr>
        <p:txBody>
          <a:bodyPr wrap="none" rtlCol="0">
            <a:spAutoFit/>
          </a:bodyPr>
          <a:lstStyle/>
          <a:p>
            <a:r>
              <a:rPr lang="fr-FR" dirty="0" smtClean="0"/>
              <a:t>Colbert (1619-1683</a:t>
            </a:r>
            <a:endParaRPr lang="fr-FR" dirty="0"/>
          </a:p>
        </p:txBody>
      </p:sp>
    </p:spTree>
    <p:extLst>
      <p:ext uri="{BB962C8B-B14F-4D97-AF65-F5344CB8AC3E}">
        <p14:creationId xmlns:p14="http://schemas.microsoft.com/office/powerpoint/2010/main" val="15370102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a:t>
            </a:r>
            <a:r>
              <a:rPr lang="fr-FR" b="1" dirty="0">
                <a:solidFill>
                  <a:srgbClr val="D25814"/>
                </a:solidFill>
              </a:rPr>
              <a:t> </a:t>
            </a:r>
            <a:r>
              <a:rPr lang="fr-FR" b="1" u="sng" dirty="0">
                <a:solidFill>
                  <a:srgbClr val="D25814"/>
                </a:solidFill>
              </a:rPr>
              <a:t>Avant les classiques : la naissance de la pensée économique</a:t>
            </a:r>
            <a:r>
              <a:rPr lang="fr-FR" b="1" dirty="0">
                <a:solidFill>
                  <a:srgbClr val="D25814"/>
                </a:solidFill>
              </a:rPr>
              <a:t/>
            </a:r>
            <a:br>
              <a:rPr lang="fr-FR" b="1" dirty="0">
                <a:solidFill>
                  <a:srgbClr val="D25814"/>
                </a:solidFill>
              </a:rPr>
            </a:br>
            <a:r>
              <a:rPr lang="fr-FR" sz="2700" u="sng" dirty="0">
                <a:solidFill>
                  <a:srgbClr val="D25814"/>
                </a:solidFill>
              </a:rPr>
              <a:t>B- Le triomphe du mercantilisme</a:t>
            </a:r>
            <a:r>
              <a:rPr lang="fr-FR" sz="2800" dirty="0">
                <a:solidFill>
                  <a:srgbClr val="D25814"/>
                </a:solidFill>
              </a:rPr>
              <a:t> </a:t>
            </a:r>
            <a:endParaRPr lang="fr-FR" dirty="0">
              <a:solidFill>
                <a:srgbClr val="D25814"/>
              </a:solidFill>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06407" y="4233554"/>
            <a:ext cx="1895475" cy="2419350"/>
          </a:xfrm>
          <a:prstGeom prst="rect">
            <a:avLst/>
          </a:prstGeom>
        </p:spPr>
      </p:pic>
      <p:sp>
        <p:nvSpPr>
          <p:cNvPr id="5" name="ZoneTexte 4"/>
          <p:cNvSpPr txBox="1"/>
          <p:nvPr/>
        </p:nvSpPr>
        <p:spPr>
          <a:xfrm>
            <a:off x="7567566" y="6255863"/>
            <a:ext cx="1986441" cy="369332"/>
          </a:xfrm>
          <a:prstGeom prst="rect">
            <a:avLst/>
          </a:prstGeom>
          <a:noFill/>
        </p:spPr>
        <p:txBody>
          <a:bodyPr wrap="none" rtlCol="0">
            <a:spAutoFit/>
          </a:bodyPr>
          <a:lstStyle/>
          <a:p>
            <a:r>
              <a:rPr lang="fr-FR" dirty="0" smtClean="0"/>
              <a:t>Colbert (1619-1683</a:t>
            </a:r>
            <a:endParaRPr lang="fr-FR" dirty="0"/>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4476" y="949610"/>
            <a:ext cx="6241931" cy="4115216"/>
          </a:xfrm>
          <a:prstGeom prst="rect">
            <a:avLst/>
          </a:prstGeom>
        </p:spPr>
      </p:pic>
    </p:spTree>
    <p:extLst>
      <p:ext uri="{BB962C8B-B14F-4D97-AF65-F5344CB8AC3E}">
        <p14:creationId xmlns:p14="http://schemas.microsoft.com/office/powerpoint/2010/main" val="33151468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a:t>
            </a:r>
            <a:r>
              <a:rPr lang="fr-FR" b="1" dirty="0">
                <a:solidFill>
                  <a:srgbClr val="D25814"/>
                </a:solidFill>
              </a:rPr>
              <a:t> </a:t>
            </a:r>
            <a:r>
              <a:rPr lang="fr-FR" b="1" u="sng" dirty="0">
                <a:solidFill>
                  <a:srgbClr val="D25814"/>
                </a:solidFill>
              </a:rPr>
              <a:t>Avant les classiques : la naissance de la pensée économique</a:t>
            </a:r>
            <a:r>
              <a:rPr lang="fr-FR" b="1" dirty="0">
                <a:solidFill>
                  <a:srgbClr val="D25814"/>
                </a:solidFill>
              </a:rPr>
              <a:t/>
            </a:r>
            <a:br>
              <a:rPr lang="fr-FR" b="1" dirty="0">
                <a:solidFill>
                  <a:srgbClr val="D25814"/>
                </a:solidFill>
              </a:rPr>
            </a:br>
            <a:r>
              <a:rPr lang="fr-FR" sz="2700" u="sng" dirty="0" smtClean="0">
                <a:solidFill>
                  <a:srgbClr val="D25814"/>
                </a:solidFill>
              </a:rPr>
              <a:t>C- </a:t>
            </a:r>
            <a:r>
              <a:rPr lang="fr-FR" sz="2800" u="sng" dirty="0">
                <a:solidFill>
                  <a:srgbClr val="D25814"/>
                </a:solidFill>
              </a:rPr>
              <a:t>Les Lumières et la critique du mercantilisme : les physiocrates</a:t>
            </a:r>
            <a:r>
              <a:rPr lang="fr-FR" dirty="0" smtClean="0">
                <a:solidFill>
                  <a:srgbClr val="D25814"/>
                </a:solidFill>
              </a:rPr>
              <a:t> </a:t>
            </a:r>
            <a:endParaRPr lang="fr-FR" dirty="0">
              <a:solidFill>
                <a:srgbClr val="D25814"/>
              </a:solidFill>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4874" y="1123837"/>
            <a:ext cx="4300073" cy="4741286"/>
          </a:xfrm>
          <a:prstGeom prst="rect">
            <a:avLst/>
          </a:prstGeom>
        </p:spPr>
      </p:pic>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7541" y="1123837"/>
            <a:ext cx="2184305" cy="2752224"/>
          </a:xfrm>
          <a:prstGeom prst="rect">
            <a:avLst/>
          </a:prstGeom>
        </p:spPr>
      </p:pic>
      <p:sp>
        <p:nvSpPr>
          <p:cNvPr id="5" name="ZoneTexte 4"/>
          <p:cNvSpPr txBox="1"/>
          <p:nvPr/>
        </p:nvSpPr>
        <p:spPr>
          <a:xfrm>
            <a:off x="4556296" y="3876061"/>
            <a:ext cx="1866793" cy="369332"/>
          </a:xfrm>
          <a:prstGeom prst="rect">
            <a:avLst/>
          </a:prstGeom>
          <a:noFill/>
        </p:spPr>
        <p:txBody>
          <a:bodyPr wrap="none" rtlCol="0">
            <a:spAutoFit/>
          </a:bodyPr>
          <a:lstStyle/>
          <a:p>
            <a:r>
              <a:rPr lang="fr-FR" dirty="0" smtClean="0"/>
              <a:t>François Quesnay</a:t>
            </a:r>
            <a:endParaRPr lang="fr-FR" dirty="0"/>
          </a:p>
        </p:txBody>
      </p:sp>
    </p:spTree>
    <p:extLst>
      <p:ext uri="{BB962C8B-B14F-4D97-AF65-F5344CB8AC3E}">
        <p14:creationId xmlns:p14="http://schemas.microsoft.com/office/powerpoint/2010/main" val="24402049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a:t>
            </a:r>
            <a:r>
              <a:rPr lang="fr-FR" b="1" dirty="0">
                <a:solidFill>
                  <a:srgbClr val="D25814"/>
                </a:solidFill>
              </a:rPr>
              <a:t> </a:t>
            </a:r>
            <a:r>
              <a:rPr lang="fr-FR" b="1" u="sng" dirty="0">
                <a:solidFill>
                  <a:srgbClr val="D25814"/>
                </a:solidFill>
              </a:rPr>
              <a:t>Avant les classiques : la naissance de la pensée économique</a:t>
            </a:r>
            <a:r>
              <a:rPr lang="fr-FR" b="1" dirty="0">
                <a:solidFill>
                  <a:srgbClr val="D25814"/>
                </a:solidFill>
              </a:rPr>
              <a:t/>
            </a:r>
            <a:br>
              <a:rPr lang="fr-FR" b="1" dirty="0">
                <a:solidFill>
                  <a:srgbClr val="D25814"/>
                </a:solidFill>
              </a:rPr>
            </a:br>
            <a:r>
              <a:rPr lang="fr-FR" sz="2700" u="sng" dirty="0" smtClean="0">
                <a:solidFill>
                  <a:srgbClr val="D25814"/>
                </a:solidFill>
              </a:rPr>
              <a:t>C- </a:t>
            </a:r>
            <a:r>
              <a:rPr lang="fr-FR" sz="2800" u="sng" dirty="0">
                <a:solidFill>
                  <a:srgbClr val="D25814"/>
                </a:solidFill>
              </a:rPr>
              <a:t>Les Lumières et la critique du mercantilisme : les physiocrates</a:t>
            </a:r>
            <a:r>
              <a:rPr lang="fr-FR" dirty="0" smtClean="0">
                <a:solidFill>
                  <a:srgbClr val="D25814"/>
                </a:solidFill>
              </a:rPr>
              <a:t> </a:t>
            </a:r>
            <a:endParaRPr lang="fr-FR" dirty="0">
              <a:solidFill>
                <a:srgbClr val="D25814"/>
              </a:solidFill>
            </a:endParaRPr>
          </a:p>
        </p:txBody>
      </p:sp>
      <p:pic>
        <p:nvPicPr>
          <p:cNvPr id="4" name="Image 3"/>
          <p:cNvPicPr/>
          <p:nvPr/>
        </p:nvPicPr>
        <p:blipFill>
          <a:blip r:embed="rId2">
            <a:extLst>
              <a:ext uri="{28A0092B-C50C-407E-A947-70E740481C1C}">
                <a14:useLocalDpi xmlns:a14="http://schemas.microsoft.com/office/drawing/2010/main" val="0"/>
              </a:ext>
            </a:extLst>
          </a:blip>
          <a:srcRect/>
          <a:stretch>
            <a:fillRect/>
          </a:stretch>
        </p:blipFill>
        <p:spPr bwMode="auto">
          <a:xfrm>
            <a:off x="3976254" y="782812"/>
            <a:ext cx="6886544" cy="5283232"/>
          </a:xfrm>
          <a:prstGeom prst="rect">
            <a:avLst/>
          </a:prstGeom>
          <a:noFill/>
          <a:ln>
            <a:noFill/>
          </a:ln>
        </p:spPr>
      </p:pic>
    </p:spTree>
    <p:extLst>
      <p:ext uri="{BB962C8B-B14F-4D97-AF65-F5344CB8AC3E}">
        <p14:creationId xmlns:p14="http://schemas.microsoft.com/office/powerpoint/2010/main" val="37921014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r>
              <a:rPr lang="fr-FR" sz="4000" u="sng" dirty="0">
                <a:solidFill>
                  <a:srgbClr val="D25814"/>
                </a:solidFill>
              </a:rPr>
              <a:t/>
            </a:r>
            <a:br>
              <a:rPr lang="fr-FR" sz="4000" u="sng" dirty="0">
                <a:solidFill>
                  <a:srgbClr val="D25814"/>
                </a:solidFill>
              </a:rPr>
            </a:br>
            <a:r>
              <a:rPr lang="fr-FR" dirty="0">
                <a:solidFill>
                  <a:srgbClr val="D25814"/>
                </a:solidFill>
              </a:rPr>
              <a:t/>
            </a:r>
            <a:br>
              <a:rPr lang="fr-FR" dirty="0">
                <a:solidFill>
                  <a:srgbClr val="D25814"/>
                </a:solidFill>
              </a:rPr>
            </a:br>
            <a:r>
              <a:rPr lang="fr-FR" dirty="0" smtClean="0">
                <a:solidFill>
                  <a:srgbClr val="D25814"/>
                </a:solidFill>
              </a:rPr>
              <a:t> </a:t>
            </a:r>
            <a:endParaRPr lang="fr-FR" dirty="0">
              <a:solidFill>
                <a:srgbClr val="D25814"/>
              </a:solidFill>
            </a:endParaRPr>
          </a:p>
        </p:txBody>
      </p:sp>
      <p:sp>
        <p:nvSpPr>
          <p:cNvPr id="5" name="ZoneTexte 4"/>
          <p:cNvSpPr txBox="1"/>
          <p:nvPr/>
        </p:nvSpPr>
        <p:spPr>
          <a:xfrm>
            <a:off x="3850105" y="842210"/>
            <a:ext cx="7652083" cy="5909310"/>
          </a:xfrm>
          <a:prstGeom prst="rect">
            <a:avLst/>
          </a:prstGeom>
          <a:noFill/>
        </p:spPr>
        <p:txBody>
          <a:bodyPr wrap="square" rtlCol="0">
            <a:spAutoFit/>
          </a:bodyPr>
          <a:lstStyle/>
          <a:p>
            <a:pPr algn="ctr"/>
            <a:r>
              <a:rPr lang="fr-FR" dirty="0" smtClean="0"/>
              <a:t>Comment définir les classiques ?</a:t>
            </a:r>
          </a:p>
          <a:p>
            <a:pPr algn="ctr"/>
            <a:endParaRPr lang="fr-FR" dirty="0"/>
          </a:p>
          <a:p>
            <a:pPr algn="just"/>
            <a:r>
              <a:rPr lang="fr-FR" dirty="0" smtClean="0"/>
              <a:t>Une définition faite à posteriori. En premier lieu par Marx puis par Keynes.</a:t>
            </a:r>
          </a:p>
          <a:p>
            <a:pPr algn="just"/>
            <a:endParaRPr lang="fr-FR" dirty="0"/>
          </a:p>
          <a:p>
            <a:pPr algn="just"/>
            <a:r>
              <a:rPr lang="fr-FR" dirty="0" smtClean="0"/>
              <a:t>Marx : </a:t>
            </a:r>
            <a:r>
              <a:rPr lang="fr-FR" i="1" dirty="0" smtClean="0"/>
              <a:t>« Je fais remarquer une fois pour toutes que j’entends par économie politique classique tout économie qui, à partir de William Petty, cherche à pénétrer l’ensemble réel et intime des rapports de production dans la société bourgeoise par opposition à l’économie vulgaire qui se contente des apparences » (Le Capital, 1869.  </a:t>
            </a:r>
            <a:r>
              <a:rPr lang="fr-FR" dirty="0" smtClean="0"/>
              <a:t>Marx vise ici les économistes qui pensent, à la suite de William Petty, que la valeur des biens est issu de la quantité de travail nécessaire à leur production. Il traite d’économistes vulgaires les économistes qui pensent que la valeur d’un bien est issu de l’utilité retirée de ce bien (par exemple chez Say).</a:t>
            </a:r>
          </a:p>
          <a:p>
            <a:pPr algn="just"/>
            <a:endParaRPr lang="fr-FR" dirty="0"/>
          </a:p>
          <a:p>
            <a:pPr algn="just"/>
            <a:r>
              <a:rPr lang="fr-FR" dirty="0" smtClean="0"/>
              <a:t>Keynes : «</a:t>
            </a:r>
            <a:r>
              <a:rPr lang="fr-FR" i="1" dirty="0" smtClean="0"/>
              <a:t> Nous nous sommes accoutumés à ranger dans l’école classique les successeurs de Ricardo, c’est-à-dire les économistes qui ont adopté et amélioré sa théorie, y compris notamment </a:t>
            </a:r>
            <a:r>
              <a:rPr lang="fr-FR" i="1" dirty="0" err="1" smtClean="0"/>
              <a:t>ill</a:t>
            </a:r>
            <a:r>
              <a:rPr lang="fr-FR" i="1" dirty="0" smtClean="0"/>
              <a:t>, Marshall, Edgeworth et le Pr Pigou » (TGEIM, 1936) </a:t>
            </a:r>
            <a:r>
              <a:rPr lang="fr-FR" dirty="0" smtClean="0"/>
              <a:t>: Keynes intègre chez les Classiques ce que l’on nomme aujourd’hui les néo-classiques. Pour Keynes sont classiques les auteurs qui croient en la loi des débouchés énoncée par Say.</a:t>
            </a:r>
          </a:p>
          <a:p>
            <a:endParaRPr lang="fr-FR" dirty="0"/>
          </a:p>
          <a:p>
            <a:endParaRPr lang="fr-FR" dirty="0"/>
          </a:p>
        </p:txBody>
      </p:sp>
    </p:spTree>
    <p:extLst>
      <p:ext uri="{BB962C8B-B14F-4D97-AF65-F5344CB8AC3E}">
        <p14:creationId xmlns:p14="http://schemas.microsoft.com/office/powerpoint/2010/main" val="3634499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r>
              <a:rPr lang="fr-FR" sz="4000" u="sng" dirty="0">
                <a:solidFill>
                  <a:srgbClr val="D25814"/>
                </a:solidFill>
              </a:rPr>
              <a:t/>
            </a:r>
            <a:br>
              <a:rPr lang="fr-FR" sz="4000" u="sng" dirty="0">
                <a:solidFill>
                  <a:srgbClr val="D25814"/>
                </a:solidFill>
              </a:rPr>
            </a:br>
            <a:r>
              <a:rPr lang="fr-FR" dirty="0">
                <a:solidFill>
                  <a:srgbClr val="D25814"/>
                </a:solidFill>
              </a:rPr>
              <a:t/>
            </a:r>
            <a:br>
              <a:rPr lang="fr-FR" dirty="0">
                <a:solidFill>
                  <a:srgbClr val="D25814"/>
                </a:solidFill>
              </a:rPr>
            </a:br>
            <a:r>
              <a:rPr lang="fr-FR" dirty="0" smtClean="0">
                <a:solidFill>
                  <a:srgbClr val="D25814"/>
                </a:solidFill>
              </a:rPr>
              <a:t> </a:t>
            </a:r>
            <a:endParaRPr lang="fr-FR" dirty="0">
              <a:solidFill>
                <a:srgbClr val="D25814"/>
              </a:solidFill>
            </a:endParaRPr>
          </a:p>
        </p:txBody>
      </p:sp>
      <p:sp>
        <p:nvSpPr>
          <p:cNvPr id="5" name="ZoneTexte 4"/>
          <p:cNvSpPr txBox="1"/>
          <p:nvPr/>
        </p:nvSpPr>
        <p:spPr>
          <a:xfrm>
            <a:off x="3838076" y="481262"/>
            <a:ext cx="7603955" cy="4339650"/>
          </a:xfrm>
          <a:prstGeom prst="rect">
            <a:avLst/>
          </a:prstGeom>
          <a:noFill/>
        </p:spPr>
        <p:txBody>
          <a:bodyPr wrap="square" rtlCol="0">
            <a:spAutoFit/>
          </a:bodyPr>
          <a:lstStyle/>
          <a:p>
            <a:pPr algn="ctr"/>
            <a:r>
              <a:rPr lang="fr-FR" dirty="0" smtClean="0"/>
              <a:t>Adam Smith : la critique des prédécesseurs</a:t>
            </a:r>
          </a:p>
          <a:p>
            <a:endParaRPr lang="fr-FR" dirty="0"/>
          </a:p>
          <a:p>
            <a:pPr algn="just"/>
            <a:r>
              <a:rPr lang="fr-FR" sz="1600" dirty="0" smtClean="0"/>
              <a:t>« L’erreur </a:t>
            </a:r>
            <a:r>
              <a:rPr lang="fr-FR" sz="1600" dirty="0"/>
              <a:t>capitale de ce système semble résider dans sa </a:t>
            </a:r>
            <a:r>
              <a:rPr lang="fr-FR" sz="1600" u="sng" dirty="0"/>
              <a:t>représentation de la classe des artisans, manufacturiers et marchands comme tout à fait stérile et improductive</a:t>
            </a:r>
            <a:r>
              <a:rPr lang="fr-FR" sz="1600" dirty="0"/>
              <a:t>. […] Ce système, cependant, avec toutes ses imperfections est, peut-être, l’approximation la plus proche de la vérité qui ait été publiée sur le sujet de l’économie politique, et il est pour cela bien digne de la considération de tout homme qui souhaite examiner avec attention les principes de cette importante science. Bien qu’en représentant le travail qui est employé à la terre comme le seul travail productif, les notions qu’il inculque soient peut-être trop étroites et limitées, </a:t>
            </a:r>
            <a:r>
              <a:rPr lang="fr-FR" sz="1600" u="sng" dirty="0"/>
              <a:t>il n’en reste pas moins qu’en représentant la richesse des nations comme consistant, non dans les richesses inconsommables de la monnaie, mais dans les biens consommables annuellement reproduits par le travail de la société, et en représentant la liberté parfaite comme le seul moyen efficace pour rendre cette reproduction annuelle aussi grande que possible, sa doctrine semble être à tout point de vue aussi juste qu’elle est généreuse et </a:t>
            </a:r>
            <a:r>
              <a:rPr lang="fr-FR" sz="1600" u="sng" dirty="0" smtClean="0"/>
              <a:t>libérale</a:t>
            </a:r>
            <a:r>
              <a:rPr lang="fr-FR" sz="1600" dirty="0" smtClean="0"/>
              <a:t>. »</a:t>
            </a:r>
          </a:p>
          <a:p>
            <a:pPr algn="just"/>
            <a:endParaRPr lang="fr-FR" sz="1600" dirty="0"/>
          </a:p>
          <a:p>
            <a:pPr algn="r"/>
            <a:r>
              <a:rPr lang="fr-FR" sz="1600" dirty="0" smtClean="0"/>
              <a:t>La richesse des nations, 1776  </a:t>
            </a:r>
            <a:endParaRPr lang="fr-FR" sz="1600" dirty="0"/>
          </a:p>
        </p:txBody>
      </p:sp>
    </p:spTree>
    <p:extLst>
      <p:ext uri="{BB962C8B-B14F-4D97-AF65-F5344CB8AC3E}">
        <p14:creationId xmlns:p14="http://schemas.microsoft.com/office/powerpoint/2010/main" val="6167412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r>
              <a:rPr lang="fr-FR" sz="4000" u="sng" dirty="0">
                <a:solidFill>
                  <a:srgbClr val="D25814"/>
                </a:solidFill>
              </a:rPr>
              <a:t/>
            </a:r>
            <a:br>
              <a:rPr lang="fr-FR" sz="4000" u="sng" dirty="0">
                <a:solidFill>
                  <a:srgbClr val="D25814"/>
                </a:solidFill>
              </a:rPr>
            </a:br>
            <a:r>
              <a:rPr lang="fr-FR" dirty="0">
                <a:solidFill>
                  <a:srgbClr val="D25814"/>
                </a:solidFill>
              </a:rPr>
              <a:t/>
            </a:r>
            <a:br>
              <a:rPr lang="fr-FR" dirty="0">
                <a:solidFill>
                  <a:srgbClr val="D25814"/>
                </a:solidFill>
              </a:rPr>
            </a:br>
            <a:r>
              <a:rPr lang="fr-FR" dirty="0" smtClean="0">
                <a:solidFill>
                  <a:srgbClr val="D25814"/>
                </a:solidFill>
              </a:rPr>
              <a:t> </a:t>
            </a:r>
            <a:endParaRPr lang="fr-FR" dirty="0">
              <a:solidFill>
                <a:srgbClr val="D25814"/>
              </a:solidFill>
            </a:endParaRPr>
          </a:p>
        </p:txBody>
      </p:sp>
      <p:sp>
        <p:nvSpPr>
          <p:cNvPr id="5" name="ZoneTexte 4"/>
          <p:cNvSpPr txBox="1"/>
          <p:nvPr/>
        </p:nvSpPr>
        <p:spPr>
          <a:xfrm>
            <a:off x="3838076" y="481262"/>
            <a:ext cx="7603955" cy="5324535"/>
          </a:xfrm>
          <a:prstGeom prst="rect">
            <a:avLst/>
          </a:prstGeom>
          <a:noFill/>
        </p:spPr>
        <p:txBody>
          <a:bodyPr wrap="square" rtlCol="0">
            <a:spAutoFit/>
          </a:bodyPr>
          <a:lstStyle/>
          <a:p>
            <a:pPr algn="ctr"/>
            <a:r>
              <a:rPr lang="fr-FR" dirty="0" smtClean="0"/>
              <a:t>Adam Smith : La main invisible</a:t>
            </a:r>
          </a:p>
          <a:p>
            <a:endParaRPr lang="fr-FR" dirty="0"/>
          </a:p>
          <a:p>
            <a:pPr algn="just"/>
            <a:r>
              <a:rPr lang="fr-FR" sz="1600" dirty="0"/>
              <a:t>« « Ce n’est pas de la bienveillance du boucher, du marchand de bière et du boulanger, que nous attendons notre dîner, </a:t>
            </a:r>
            <a:r>
              <a:rPr lang="fr-FR" sz="1600" u="sng" dirty="0"/>
              <a:t>mais bien du soin qu’ils apportent à leurs intérêts</a:t>
            </a:r>
            <a:r>
              <a:rPr lang="fr-FR" sz="1600" dirty="0"/>
              <a:t>. Nous ne nous adressons pas à leur humanité, mais à leur </a:t>
            </a:r>
            <a:r>
              <a:rPr lang="fr-FR" sz="1600" dirty="0" smtClean="0"/>
              <a:t>égoïsme. (…)</a:t>
            </a:r>
          </a:p>
          <a:p>
            <a:pPr algn="just"/>
            <a:endParaRPr lang="fr-FR" sz="1600" dirty="0"/>
          </a:p>
          <a:p>
            <a:pPr algn="just"/>
            <a:r>
              <a:rPr lang="fr-FR" sz="1600" dirty="0" smtClean="0"/>
              <a:t>Chaque </a:t>
            </a:r>
            <a:r>
              <a:rPr lang="fr-FR" sz="1600" dirty="0"/>
              <a:t>individu s’efforce continuellement de trouver l’emploi le plus avantageux pour tout capital dont il peut disposer. C’est son propre avantage, en vérité, et non celui de la société qu’il a en vue. Mais l’étude de son propre avantage l’amène naturellement, ou plutôt nécessairement, à préférer l’emploi qui est le plus avantageux pour la société. […]</a:t>
            </a:r>
            <a:br>
              <a:rPr lang="fr-FR" sz="1600" dirty="0"/>
            </a:br>
            <a:r>
              <a:rPr lang="fr-FR" sz="1600" dirty="0"/>
              <a:t>Il recherche seulement son intérêt personnel, et il est en cela, comme dans bien d’autres cas, </a:t>
            </a:r>
            <a:r>
              <a:rPr lang="fr-FR" sz="1600" u="sng" dirty="0"/>
              <a:t>amené par une main invisible à atteindre une fin qui n’entrait nullement dans ses intentions</a:t>
            </a:r>
            <a:r>
              <a:rPr lang="fr-FR" sz="1600" dirty="0"/>
              <a:t>. </a:t>
            </a:r>
            <a:r>
              <a:rPr lang="fr-FR" sz="1600" dirty="0" smtClean="0"/>
              <a:t>(…) En </a:t>
            </a:r>
            <a:r>
              <a:rPr lang="fr-FR" sz="1600" dirty="0"/>
              <a:t>poursuivant son propre intérêt, il agit souvent plus efficacement pour l’intérêt de la société que lorsqu’il cherche réellement à agir en faveur de ce dernier</a:t>
            </a:r>
            <a:r>
              <a:rPr lang="fr-FR" sz="1600" dirty="0" smtClean="0"/>
              <a:t>.(…).</a:t>
            </a:r>
            <a:r>
              <a:rPr lang="fr-FR" sz="1600" dirty="0"/>
              <a:t/>
            </a:r>
            <a:br>
              <a:rPr lang="fr-FR" sz="1600" dirty="0"/>
            </a:br>
            <a:endParaRPr lang="fr-FR" sz="1600" dirty="0" smtClean="0"/>
          </a:p>
          <a:p>
            <a:pPr algn="just"/>
            <a:endParaRPr lang="fr-FR" sz="1600" dirty="0"/>
          </a:p>
          <a:p>
            <a:pPr algn="just"/>
            <a:r>
              <a:rPr lang="fr-FR" sz="1600" dirty="0" smtClean="0"/>
              <a:t>Quelle </a:t>
            </a:r>
            <a:r>
              <a:rPr lang="fr-FR" sz="1600" dirty="0"/>
              <a:t>espèce d’industrie nationale son capital peut-il mettre en œuvre, et de laquelle le produit est-il susceptible d’avoir la plus grande valeur ? </a:t>
            </a:r>
            <a:r>
              <a:rPr lang="fr-FR" sz="1600" u="sng" dirty="0"/>
              <a:t>Chaque individu, c’est évident, peut, dans sa situation particulière, en juger bien mieux que n’importe quel homme d’État ou législateur ne peut le faire à sa place</a:t>
            </a:r>
            <a:r>
              <a:rPr lang="fr-FR" sz="1600" dirty="0"/>
              <a:t>.</a:t>
            </a:r>
          </a:p>
          <a:p>
            <a:pPr algn="r"/>
            <a:r>
              <a:rPr lang="fr-FR" sz="1600" dirty="0" smtClean="0"/>
              <a:t>La richesse des nations, 1776  </a:t>
            </a:r>
            <a:endParaRPr lang="fr-FR" sz="1600" dirty="0"/>
          </a:p>
        </p:txBody>
      </p:sp>
    </p:spTree>
    <p:extLst>
      <p:ext uri="{BB962C8B-B14F-4D97-AF65-F5344CB8AC3E}">
        <p14:creationId xmlns:p14="http://schemas.microsoft.com/office/powerpoint/2010/main" val="29550604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r>
              <a:rPr lang="fr-FR" sz="4000" u="sng" dirty="0">
                <a:solidFill>
                  <a:srgbClr val="D25814"/>
                </a:solidFill>
              </a:rPr>
              <a:t/>
            </a:r>
            <a:br>
              <a:rPr lang="fr-FR" sz="4000" u="sng" dirty="0">
                <a:solidFill>
                  <a:srgbClr val="D25814"/>
                </a:solidFill>
              </a:rPr>
            </a:br>
            <a:r>
              <a:rPr lang="fr-FR" dirty="0">
                <a:solidFill>
                  <a:srgbClr val="D25814"/>
                </a:solidFill>
              </a:rPr>
              <a:t/>
            </a:r>
            <a:br>
              <a:rPr lang="fr-FR" dirty="0">
                <a:solidFill>
                  <a:srgbClr val="D25814"/>
                </a:solidFill>
              </a:rPr>
            </a:br>
            <a:r>
              <a:rPr lang="fr-FR" dirty="0" smtClean="0">
                <a:solidFill>
                  <a:srgbClr val="D25814"/>
                </a:solidFill>
              </a:rPr>
              <a:t> </a:t>
            </a:r>
            <a:endParaRPr lang="fr-FR" dirty="0">
              <a:solidFill>
                <a:srgbClr val="D25814"/>
              </a:solidFill>
            </a:endParaRPr>
          </a:p>
        </p:txBody>
      </p:sp>
      <p:sp>
        <p:nvSpPr>
          <p:cNvPr id="5" name="ZoneTexte 4"/>
          <p:cNvSpPr txBox="1"/>
          <p:nvPr/>
        </p:nvSpPr>
        <p:spPr>
          <a:xfrm>
            <a:off x="3838076" y="481262"/>
            <a:ext cx="7603955" cy="4031873"/>
          </a:xfrm>
          <a:prstGeom prst="rect">
            <a:avLst/>
          </a:prstGeom>
          <a:noFill/>
        </p:spPr>
        <p:txBody>
          <a:bodyPr wrap="square" rtlCol="0">
            <a:spAutoFit/>
          </a:bodyPr>
          <a:lstStyle/>
          <a:p>
            <a:pPr algn="ctr"/>
            <a:r>
              <a:rPr lang="fr-FR" sz="2000" dirty="0" smtClean="0"/>
              <a:t>Adam Smith : La main invisible</a:t>
            </a:r>
          </a:p>
          <a:p>
            <a:endParaRPr lang="fr-FR" sz="2000" dirty="0"/>
          </a:p>
          <a:p>
            <a:pPr algn="just"/>
            <a:r>
              <a:rPr lang="fr-FR" i="1" dirty="0"/>
              <a:t>" De là l'origine du polythéisme, et de cette </a:t>
            </a:r>
            <a:r>
              <a:rPr lang="fr-FR" i="1" u="sng" dirty="0"/>
              <a:t>superstition vulgaire qui attribue tous les événements irréguliers de la nature à la faveur ou au déplaisir d'êtres intelligents</a:t>
            </a:r>
            <a:r>
              <a:rPr lang="fr-FR" i="1" dirty="0"/>
              <a:t>, quoique invisibles, aux dieux, démons, sorcières, génies, fées. Car on peut observer que, dans toutes les religions polythéistes, chez les sauvages autant qu'aux âges primitifs de l'Antiquité païenne, ce ne sont que les événements irréguliers de la nature qui sont attribués à l'action et au pouvoir de leurs dieux. C'est par la nécessité de leur propre nature que le feu brûle, et que l'eau rafraîchit ; que les corps lourds tombent, et que les substances légères s'envolent ; et </a:t>
            </a:r>
            <a:r>
              <a:rPr lang="fr-FR" i="1" u="sng" dirty="0"/>
              <a:t>jamais l'on ne redoutait que la main invisible de Jupiter fût employée en ces matières</a:t>
            </a:r>
            <a:r>
              <a:rPr lang="fr-FR" i="1" dirty="0"/>
              <a:t>. Mais le tonnerre et la foudre, les tempêtes et le plein soleil, ces événements plus irréguliers, étaient attribués à sa faveur, ou à sa colère "</a:t>
            </a:r>
            <a:r>
              <a:rPr lang="fr-FR" dirty="0"/>
              <a:t> </a:t>
            </a:r>
            <a:endParaRPr lang="fr-FR" dirty="0" smtClean="0"/>
          </a:p>
          <a:p>
            <a:pPr algn="r"/>
            <a:r>
              <a:rPr lang="fr-FR" dirty="0" smtClean="0"/>
              <a:t>Adam Smith, Histoire de l’astronomie, 1758  </a:t>
            </a:r>
            <a:endParaRPr lang="fr-FR" dirty="0"/>
          </a:p>
        </p:txBody>
      </p:sp>
    </p:spTree>
    <p:extLst>
      <p:ext uri="{BB962C8B-B14F-4D97-AF65-F5344CB8AC3E}">
        <p14:creationId xmlns:p14="http://schemas.microsoft.com/office/powerpoint/2010/main" val="24254747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r>
              <a:rPr lang="fr-FR" sz="4000" u="sng" dirty="0">
                <a:solidFill>
                  <a:srgbClr val="D25814"/>
                </a:solidFill>
              </a:rPr>
              <a:t/>
            </a:r>
            <a:br>
              <a:rPr lang="fr-FR" sz="4000" u="sng" dirty="0">
                <a:solidFill>
                  <a:srgbClr val="D25814"/>
                </a:solidFill>
              </a:rPr>
            </a:br>
            <a:r>
              <a:rPr lang="fr-FR" dirty="0">
                <a:solidFill>
                  <a:srgbClr val="D25814"/>
                </a:solidFill>
              </a:rPr>
              <a:t/>
            </a:r>
            <a:br>
              <a:rPr lang="fr-FR" dirty="0">
                <a:solidFill>
                  <a:srgbClr val="D25814"/>
                </a:solidFill>
              </a:rPr>
            </a:br>
            <a:r>
              <a:rPr lang="fr-FR" dirty="0" smtClean="0">
                <a:solidFill>
                  <a:srgbClr val="D25814"/>
                </a:solidFill>
              </a:rPr>
              <a:t> </a:t>
            </a:r>
            <a:endParaRPr lang="fr-FR" dirty="0">
              <a:solidFill>
                <a:srgbClr val="D25814"/>
              </a:solidFill>
            </a:endParaRPr>
          </a:p>
        </p:txBody>
      </p:sp>
      <p:sp>
        <p:nvSpPr>
          <p:cNvPr id="5" name="ZoneTexte 4"/>
          <p:cNvSpPr txBox="1"/>
          <p:nvPr/>
        </p:nvSpPr>
        <p:spPr>
          <a:xfrm>
            <a:off x="3838076" y="481262"/>
            <a:ext cx="7748335" cy="4031873"/>
          </a:xfrm>
          <a:prstGeom prst="rect">
            <a:avLst/>
          </a:prstGeom>
          <a:noFill/>
        </p:spPr>
        <p:txBody>
          <a:bodyPr wrap="square" rtlCol="0">
            <a:spAutoFit/>
          </a:bodyPr>
          <a:lstStyle/>
          <a:p>
            <a:pPr algn="ctr"/>
            <a:r>
              <a:rPr lang="fr-FR" sz="2000" dirty="0" smtClean="0"/>
              <a:t>Adam Smith : Le paradoxe de l’eau et du diamant</a:t>
            </a:r>
          </a:p>
          <a:p>
            <a:endParaRPr lang="fr-FR" sz="2000" dirty="0"/>
          </a:p>
          <a:p>
            <a:pPr algn="just"/>
            <a:r>
              <a:rPr lang="fr-FR" dirty="0" smtClean="0"/>
              <a:t>« Le </a:t>
            </a:r>
            <a:r>
              <a:rPr lang="fr-FR" dirty="0"/>
              <a:t>mot « valeur », on doit l’observer, a deux sens différents : parfois il exprime l’utilité d’un objet particulier, et parfois le pouvoir d’acheter d’autres biens que procure la possession de cet objet. L’un peut être appelé « valeur d’usage », l’autre « valeur d’échange ». Les choses qui ont la plus grande valeur d’usage n’ont fréquemment que peu ou pas de valeur d’échange ; et, au contraire, celles qui ont la plus grande valeur d’échange n’ont fréquemment que peu ou pas de valeur d’usage. </a:t>
            </a:r>
            <a:r>
              <a:rPr lang="fr-FR" u="sng" dirty="0"/>
              <a:t>Rien n’est plus utile que l’eau ; mais elle ne permet d’acheter presque rien ; presque rien ne peut être obtenu en échange d’elle. Un diamant, au contraire, n’a presque pas de valeur d’usage ; mais on peut fréquemment l’échanger contre une grande quantité d’autres marchandises</a:t>
            </a:r>
            <a:r>
              <a:rPr lang="fr-FR" u="sng" dirty="0" smtClean="0"/>
              <a:t>.</a:t>
            </a:r>
            <a:r>
              <a:rPr lang="fr-FR" dirty="0" smtClean="0"/>
              <a:t> »</a:t>
            </a:r>
          </a:p>
          <a:p>
            <a:pPr algn="just"/>
            <a:endParaRPr lang="fr-FR" dirty="0"/>
          </a:p>
          <a:p>
            <a:pPr algn="r"/>
            <a:r>
              <a:rPr lang="fr-FR" dirty="0" smtClean="0"/>
              <a:t>La richesse des nations, 1776  </a:t>
            </a:r>
            <a:endParaRPr lang="fr-FR" dirty="0"/>
          </a:p>
        </p:txBody>
      </p:sp>
    </p:spTree>
    <p:extLst>
      <p:ext uri="{BB962C8B-B14F-4D97-AF65-F5344CB8AC3E}">
        <p14:creationId xmlns:p14="http://schemas.microsoft.com/office/powerpoint/2010/main" val="20051965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r>
              <a:rPr lang="fr-FR" dirty="0">
                <a:solidFill>
                  <a:srgbClr val="D25814"/>
                </a:solidFill>
              </a:rPr>
              <a:t/>
            </a:r>
            <a:br>
              <a:rPr lang="fr-FR" dirty="0">
                <a:solidFill>
                  <a:srgbClr val="D25814"/>
                </a:solidFill>
              </a:rPr>
            </a:br>
            <a:r>
              <a:rPr lang="fr-FR" dirty="0" smtClean="0">
                <a:solidFill>
                  <a:srgbClr val="D25814"/>
                </a:solidFill>
              </a:rPr>
              <a:t> </a:t>
            </a:r>
            <a:endParaRPr lang="fr-FR" dirty="0">
              <a:solidFill>
                <a:srgbClr val="D25814"/>
              </a:solidFill>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4635" y="1123837"/>
            <a:ext cx="3248025" cy="4191000"/>
          </a:xfrm>
          <a:prstGeom prst="rect">
            <a:avLst/>
          </a:prstGeom>
        </p:spPr>
      </p:pic>
      <p:sp>
        <p:nvSpPr>
          <p:cNvPr id="4" name="ZoneTexte 3"/>
          <p:cNvSpPr txBox="1"/>
          <p:nvPr/>
        </p:nvSpPr>
        <p:spPr>
          <a:xfrm>
            <a:off x="4482671" y="754505"/>
            <a:ext cx="1511952" cy="369332"/>
          </a:xfrm>
          <a:prstGeom prst="rect">
            <a:avLst/>
          </a:prstGeom>
          <a:noFill/>
        </p:spPr>
        <p:txBody>
          <a:bodyPr wrap="none" rtlCol="0">
            <a:spAutoFit/>
          </a:bodyPr>
          <a:lstStyle/>
          <a:p>
            <a:r>
              <a:rPr lang="fr-FR" dirty="0" smtClean="0"/>
              <a:t>David Ricardo</a:t>
            </a:r>
            <a:endParaRPr lang="fr-FR" dirty="0"/>
          </a:p>
        </p:txBody>
      </p:sp>
      <p:sp>
        <p:nvSpPr>
          <p:cNvPr id="5" name="ZoneTexte 4"/>
          <p:cNvSpPr txBox="1"/>
          <p:nvPr/>
        </p:nvSpPr>
        <p:spPr>
          <a:xfrm>
            <a:off x="4684905" y="5314837"/>
            <a:ext cx="1107483" cy="369332"/>
          </a:xfrm>
          <a:prstGeom prst="rect">
            <a:avLst/>
          </a:prstGeom>
          <a:noFill/>
        </p:spPr>
        <p:txBody>
          <a:bodyPr wrap="none" rtlCol="0">
            <a:spAutoFit/>
          </a:bodyPr>
          <a:lstStyle/>
          <a:p>
            <a:r>
              <a:rPr lang="fr-FR" dirty="0" smtClean="0"/>
              <a:t>1772-1823</a:t>
            </a:r>
            <a:endParaRPr lang="fr-FR" dirty="0"/>
          </a:p>
        </p:txBody>
      </p:sp>
      <p:sp>
        <p:nvSpPr>
          <p:cNvPr id="6" name="ZoneTexte 5"/>
          <p:cNvSpPr txBox="1"/>
          <p:nvPr/>
        </p:nvSpPr>
        <p:spPr>
          <a:xfrm>
            <a:off x="7759337" y="1716268"/>
            <a:ext cx="3396343" cy="3416320"/>
          </a:xfrm>
          <a:prstGeom prst="rect">
            <a:avLst/>
          </a:prstGeom>
          <a:noFill/>
        </p:spPr>
        <p:txBody>
          <a:bodyPr wrap="square" rtlCol="0">
            <a:spAutoFit/>
          </a:bodyPr>
          <a:lstStyle/>
          <a:p>
            <a:r>
              <a:rPr lang="fr-FR" dirty="0" smtClean="0"/>
              <a:t>Ouvrages majeurs :</a:t>
            </a:r>
          </a:p>
          <a:p>
            <a:endParaRPr lang="fr-FR" dirty="0"/>
          </a:p>
          <a:p>
            <a:pPr marL="285750" indent="-285750">
              <a:buFont typeface="Arial" panose="020B0604020202020204" pitchFamily="34" charset="0"/>
              <a:buChar char="•"/>
            </a:pPr>
            <a:r>
              <a:rPr lang="fr-FR" dirty="0" smtClean="0"/>
              <a:t>Essai sur le haut prix des lingots, 1811</a:t>
            </a:r>
          </a:p>
          <a:p>
            <a:endParaRPr lang="fr-FR" dirty="0" smtClean="0"/>
          </a:p>
          <a:p>
            <a:pPr marL="285750" indent="-285750">
              <a:buFont typeface="Arial" panose="020B0604020202020204" pitchFamily="34" charset="0"/>
              <a:buChar char="•"/>
            </a:pPr>
            <a:r>
              <a:rPr lang="fr-FR" dirty="0" smtClean="0"/>
              <a:t>Essai sur l’influence des bas prix du blé sur les profits du capital, 1815</a:t>
            </a:r>
          </a:p>
          <a:p>
            <a:endParaRPr lang="fr-FR" dirty="0" smtClean="0"/>
          </a:p>
          <a:p>
            <a:pPr marL="285750" indent="-285750">
              <a:buFont typeface="Arial" panose="020B0604020202020204" pitchFamily="34" charset="0"/>
              <a:buChar char="•"/>
            </a:pPr>
            <a:r>
              <a:rPr lang="fr-FR" dirty="0" smtClean="0"/>
              <a:t>Des principes de l’économie politique et de l’impôt, 1817 (3</a:t>
            </a:r>
            <a:r>
              <a:rPr lang="fr-FR" baseline="30000" dirty="0" smtClean="0"/>
              <a:t>e</a:t>
            </a:r>
            <a:r>
              <a:rPr lang="fr-FR" dirty="0" smtClean="0"/>
              <a:t> édition : 1821)</a:t>
            </a:r>
            <a:endParaRPr lang="fr-FR" dirty="0"/>
          </a:p>
        </p:txBody>
      </p:sp>
    </p:spTree>
    <p:extLst>
      <p:ext uri="{BB962C8B-B14F-4D97-AF65-F5344CB8AC3E}">
        <p14:creationId xmlns:p14="http://schemas.microsoft.com/office/powerpoint/2010/main" val="32339993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sp>
        <p:nvSpPr>
          <p:cNvPr id="6" name="ZoneTexte 5"/>
          <p:cNvSpPr txBox="1"/>
          <p:nvPr/>
        </p:nvSpPr>
        <p:spPr>
          <a:xfrm>
            <a:off x="5094514" y="666206"/>
            <a:ext cx="4972836" cy="369332"/>
          </a:xfrm>
          <a:prstGeom prst="rect">
            <a:avLst/>
          </a:prstGeom>
          <a:noFill/>
        </p:spPr>
        <p:txBody>
          <a:bodyPr wrap="none" rtlCol="0">
            <a:spAutoFit/>
          </a:bodyPr>
          <a:lstStyle/>
          <a:p>
            <a:r>
              <a:rPr lang="fr-FR" b="1" dirty="0" smtClean="0"/>
              <a:t>La controverse du </a:t>
            </a:r>
            <a:r>
              <a:rPr lang="fr-FR" b="1" dirty="0" err="1" smtClean="0"/>
              <a:t>bullion</a:t>
            </a:r>
            <a:r>
              <a:rPr lang="fr-FR" b="1" dirty="0" smtClean="0"/>
              <a:t> et le </a:t>
            </a:r>
            <a:r>
              <a:rPr lang="fr-FR" b="1" dirty="0" err="1" smtClean="0"/>
              <a:t>currency</a:t>
            </a:r>
            <a:r>
              <a:rPr lang="fr-FR" b="1" dirty="0" smtClean="0"/>
              <a:t> </a:t>
            </a:r>
            <a:r>
              <a:rPr lang="fr-FR" b="1" dirty="0" err="1" smtClean="0"/>
              <a:t>principle</a:t>
            </a:r>
            <a:endParaRPr lang="fr-FR" b="1"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9182" y="1123837"/>
            <a:ext cx="7872258" cy="4777182"/>
          </a:xfrm>
          <a:prstGeom prst="rect">
            <a:avLst/>
          </a:prstGeom>
        </p:spPr>
      </p:pic>
    </p:spTree>
    <p:extLst>
      <p:ext uri="{BB962C8B-B14F-4D97-AF65-F5344CB8AC3E}">
        <p14:creationId xmlns:p14="http://schemas.microsoft.com/office/powerpoint/2010/main" val="23492871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endParaRPr lang="fr-FR" dirty="0">
              <a:solidFill>
                <a:srgbClr val="D25814"/>
              </a:solidFill>
            </a:endParaRPr>
          </a:p>
        </p:txBody>
      </p:sp>
      <p:pic>
        <p:nvPicPr>
          <p:cNvPr id="5" name="Image 4"/>
          <p:cNvPicPr>
            <a:picLocks noChangeAspect="1"/>
          </p:cNvPicPr>
          <p:nvPr/>
        </p:nvPicPr>
        <p:blipFill>
          <a:blip r:embed="rId2"/>
          <a:stretch>
            <a:fillRect/>
          </a:stretch>
        </p:blipFill>
        <p:spPr>
          <a:xfrm>
            <a:off x="3877764" y="1123837"/>
            <a:ext cx="7258050" cy="5057775"/>
          </a:xfrm>
          <a:prstGeom prst="rect">
            <a:avLst/>
          </a:prstGeom>
        </p:spPr>
      </p:pic>
      <p:sp>
        <p:nvSpPr>
          <p:cNvPr id="6" name="ZoneTexte 5"/>
          <p:cNvSpPr txBox="1"/>
          <p:nvPr/>
        </p:nvSpPr>
        <p:spPr>
          <a:xfrm>
            <a:off x="5094514" y="666206"/>
            <a:ext cx="4972836" cy="369332"/>
          </a:xfrm>
          <a:prstGeom prst="rect">
            <a:avLst/>
          </a:prstGeom>
          <a:noFill/>
        </p:spPr>
        <p:txBody>
          <a:bodyPr wrap="none" rtlCol="0">
            <a:spAutoFit/>
          </a:bodyPr>
          <a:lstStyle/>
          <a:p>
            <a:r>
              <a:rPr lang="fr-FR" b="1" dirty="0" smtClean="0"/>
              <a:t>La controverse du </a:t>
            </a:r>
            <a:r>
              <a:rPr lang="fr-FR" b="1" dirty="0" err="1" smtClean="0"/>
              <a:t>bullion</a:t>
            </a:r>
            <a:r>
              <a:rPr lang="fr-FR" b="1" dirty="0" smtClean="0"/>
              <a:t> et le </a:t>
            </a:r>
            <a:r>
              <a:rPr lang="fr-FR" b="1" dirty="0" err="1" smtClean="0"/>
              <a:t>currency</a:t>
            </a:r>
            <a:r>
              <a:rPr lang="fr-FR" b="1" dirty="0" smtClean="0"/>
              <a:t> </a:t>
            </a:r>
            <a:r>
              <a:rPr lang="fr-FR" b="1" dirty="0" err="1" smtClean="0"/>
              <a:t>principle</a:t>
            </a:r>
            <a:endParaRPr lang="fr-FR" b="1" dirty="0"/>
          </a:p>
        </p:txBody>
      </p:sp>
    </p:spTree>
    <p:extLst>
      <p:ext uri="{BB962C8B-B14F-4D97-AF65-F5344CB8AC3E}">
        <p14:creationId xmlns:p14="http://schemas.microsoft.com/office/powerpoint/2010/main" val="41118457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sp>
        <p:nvSpPr>
          <p:cNvPr id="6" name="ZoneTexte 5"/>
          <p:cNvSpPr txBox="1"/>
          <p:nvPr/>
        </p:nvSpPr>
        <p:spPr>
          <a:xfrm>
            <a:off x="4475948" y="477506"/>
            <a:ext cx="6429615" cy="646331"/>
          </a:xfrm>
          <a:prstGeom prst="rect">
            <a:avLst/>
          </a:prstGeom>
          <a:noFill/>
        </p:spPr>
        <p:txBody>
          <a:bodyPr wrap="square" rtlCol="0">
            <a:spAutoFit/>
          </a:bodyPr>
          <a:lstStyle/>
          <a:p>
            <a:pPr algn="ctr"/>
            <a:r>
              <a:rPr lang="fr-FR" b="1" dirty="0" smtClean="0"/>
              <a:t>La valeur chez Ricardo : distinction valeur d’usage/valeur d’échange et reprise de l’idée de valeur travail</a:t>
            </a:r>
            <a:endParaRPr lang="fr-FR" b="1" dirty="0"/>
          </a:p>
        </p:txBody>
      </p:sp>
      <p:sp>
        <p:nvSpPr>
          <p:cNvPr id="4" name="ZoneTexte 3"/>
          <p:cNvSpPr txBox="1"/>
          <p:nvPr/>
        </p:nvSpPr>
        <p:spPr>
          <a:xfrm>
            <a:off x="4128247" y="1976718"/>
            <a:ext cx="7046259" cy="1754326"/>
          </a:xfrm>
          <a:prstGeom prst="rect">
            <a:avLst/>
          </a:prstGeom>
          <a:noFill/>
        </p:spPr>
        <p:txBody>
          <a:bodyPr wrap="square" rtlCol="0">
            <a:spAutoFit/>
          </a:bodyPr>
          <a:lstStyle/>
          <a:p>
            <a:pPr algn="just"/>
            <a:r>
              <a:rPr lang="fr-FR" dirty="0" smtClean="0"/>
              <a:t>« Adam Smith a remarqué que le mot valeur a deux significations différentes et exprime tantôt l’utilité d’un objet quelconque, tantôt la faculté que cet objet transmet à celui qui le possède d’acheter d’autres marchandises. Dans un cas la valeur prend le nom de valeur en usage, dans l’autre celui de valeur d’échange »</a:t>
            </a:r>
          </a:p>
          <a:p>
            <a:pPr algn="r"/>
            <a:r>
              <a:rPr lang="fr-FR" i="1" dirty="0" smtClean="0"/>
              <a:t>Ricardo, Principes de l’économie politique et de l’impôt, 1817</a:t>
            </a:r>
            <a:endParaRPr lang="fr-FR" i="1" dirty="0"/>
          </a:p>
        </p:txBody>
      </p:sp>
    </p:spTree>
    <p:extLst>
      <p:ext uri="{BB962C8B-B14F-4D97-AF65-F5344CB8AC3E}">
        <p14:creationId xmlns:p14="http://schemas.microsoft.com/office/powerpoint/2010/main" val="3499325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endParaRPr lang="fr-FR" dirty="0">
              <a:solidFill>
                <a:srgbClr val="D25814"/>
              </a:solidFill>
            </a:endParaRPr>
          </a:p>
        </p:txBody>
      </p:sp>
      <p:sp>
        <p:nvSpPr>
          <p:cNvPr id="6" name="ZoneTexte 5"/>
          <p:cNvSpPr txBox="1"/>
          <p:nvPr/>
        </p:nvSpPr>
        <p:spPr>
          <a:xfrm>
            <a:off x="4475948" y="477506"/>
            <a:ext cx="6429615" cy="646331"/>
          </a:xfrm>
          <a:prstGeom prst="rect">
            <a:avLst/>
          </a:prstGeom>
          <a:noFill/>
        </p:spPr>
        <p:txBody>
          <a:bodyPr wrap="square" rtlCol="0">
            <a:spAutoFit/>
          </a:bodyPr>
          <a:lstStyle/>
          <a:p>
            <a:pPr algn="ctr"/>
            <a:r>
              <a:rPr lang="fr-FR" b="1" dirty="0" smtClean="0"/>
              <a:t>La valeur chez Ricardo : distinction valeur d’usage/valeur d’échange et reprise de l’idée de valeur travail</a:t>
            </a:r>
            <a:endParaRPr lang="fr-FR" b="1" dirty="0"/>
          </a:p>
        </p:txBody>
      </p:sp>
      <p:sp>
        <p:nvSpPr>
          <p:cNvPr id="4" name="ZoneTexte 3"/>
          <p:cNvSpPr txBox="1"/>
          <p:nvPr/>
        </p:nvSpPr>
        <p:spPr>
          <a:xfrm>
            <a:off x="3658878" y="1317813"/>
            <a:ext cx="8063753" cy="4524315"/>
          </a:xfrm>
          <a:prstGeom prst="rect">
            <a:avLst/>
          </a:prstGeom>
          <a:noFill/>
        </p:spPr>
        <p:txBody>
          <a:bodyPr wrap="square" rtlCol="0">
            <a:spAutoFit/>
          </a:bodyPr>
          <a:lstStyle/>
          <a:p>
            <a:pPr algn="just"/>
            <a:r>
              <a:rPr lang="fr-FR" dirty="0" smtClean="0"/>
              <a:t>« Quand nous parlons des marchandises, de leur valeur échangeable et des principes qui règlent leurs </a:t>
            </a:r>
            <a:r>
              <a:rPr lang="fr-FR" u="sng" dirty="0" smtClean="0"/>
              <a:t>prix relatifs</a:t>
            </a:r>
            <a:r>
              <a:rPr lang="fr-FR" dirty="0" smtClean="0"/>
              <a:t>, nous n’avons en vue que celles de ces </a:t>
            </a:r>
            <a:r>
              <a:rPr lang="fr-FR" u="sng" dirty="0" smtClean="0"/>
              <a:t>marchandises dont la quantité peut s’accroitre par l’industrie de l’homme</a:t>
            </a:r>
            <a:r>
              <a:rPr lang="fr-FR" dirty="0" smtClean="0"/>
              <a:t>, dont la production est encouragée par la concurrence et n’est contrariée par aucune entrave. Nous avons regardé le travail comme </a:t>
            </a:r>
            <a:r>
              <a:rPr lang="fr-FR" u="sng" dirty="0" smtClean="0"/>
              <a:t>le fondement de la valeur des choses, et la quantité de travail nécessaire à leur production, comme la règle qui détermine les quantités respectives des marchandises que l’on doit donner en échange pour d’autres</a:t>
            </a:r>
            <a:r>
              <a:rPr lang="fr-FR" dirty="0" smtClean="0"/>
              <a:t> (…)</a:t>
            </a:r>
          </a:p>
          <a:p>
            <a:pPr algn="just"/>
            <a:r>
              <a:rPr lang="fr-FR" dirty="0" smtClean="0"/>
              <a:t>La valeur des marchandises se trouve modifiée non seulement par le travail immédiatement appliqué à leur production, mais encore par le </a:t>
            </a:r>
            <a:r>
              <a:rPr lang="fr-FR" u="sng" dirty="0" smtClean="0"/>
              <a:t>travail consacré aux outils, aux machines, aux </a:t>
            </a:r>
            <a:r>
              <a:rPr lang="fr-FR" u="sng" dirty="0" err="1" smtClean="0"/>
              <a:t>batiments</a:t>
            </a:r>
            <a:r>
              <a:rPr lang="fr-FR" u="sng" dirty="0" smtClean="0"/>
              <a:t> qui servent à les créer </a:t>
            </a:r>
            <a:r>
              <a:rPr lang="fr-FR" dirty="0" smtClean="0"/>
              <a:t>(…) Supposons que l’arme propre à tuer le castor exige pour sa fabrication deux fois plus de </a:t>
            </a:r>
            <a:r>
              <a:rPr lang="fr-FR" dirty="0" err="1" smtClean="0"/>
              <a:t>ravail</a:t>
            </a:r>
            <a:r>
              <a:rPr lang="fr-FR" dirty="0" smtClean="0"/>
              <a:t> que celle qui suffit pour tuer le daim. (…) Dans ce </a:t>
            </a:r>
            <a:r>
              <a:rPr lang="fr-FR" u="sng" dirty="0" smtClean="0"/>
              <a:t>cas il est probable qu’un castor vaudra plus que deux daims précisément parce que, tout considéré il faudra plus de travail pour tuer le premier</a:t>
            </a:r>
            <a:r>
              <a:rPr lang="fr-FR" dirty="0" smtClean="0"/>
              <a:t> »</a:t>
            </a:r>
          </a:p>
          <a:p>
            <a:pPr algn="r"/>
            <a:r>
              <a:rPr lang="fr-FR" i="1" dirty="0" smtClean="0"/>
              <a:t>Ricardo, Principes de l’économie politique et de l’impôt, 1817</a:t>
            </a:r>
            <a:endParaRPr lang="fr-FR" i="1" dirty="0"/>
          </a:p>
        </p:txBody>
      </p:sp>
    </p:spTree>
    <p:extLst>
      <p:ext uri="{BB962C8B-B14F-4D97-AF65-F5344CB8AC3E}">
        <p14:creationId xmlns:p14="http://schemas.microsoft.com/office/powerpoint/2010/main" val="12465740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endParaRPr lang="fr-FR" dirty="0">
              <a:solidFill>
                <a:srgbClr val="D25814"/>
              </a:solidFill>
            </a:endParaRPr>
          </a:p>
        </p:txBody>
      </p:sp>
      <p:sp>
        <p:nvSpPr>
          <p:cNvPr id="6" name="ZoneTexte 5"/>
          <p:cNvSpPr txBox="1"/>
          <p:nvPr/>
        </p:nvSpPr>
        <p:spPr>
          <a:xfrm>
            <a:off x="4475948" y="477506"/>
            <a:ext cx="6429615" cy="646331"/>
          </a:xfrm>
          <a:prstGeom prst="rect">
            <a:avLst/>
          </a:prstGeom>
          <a:noFill/>
        </p:spPr>
        <p:txBody>
          <a:bodyPr wrap="square" rtlCol="0">
            <a:spAutoFit/>
          </a:bodyPr>
          <a:lstStyle/>
          <a:p>
            <a:pPr algn="ctr"/>
            <a:r>
              <a:rPr lang="fr-FR" b="1" dirty="0" smtClean="0"/>
              <a:t>Ricardo et le partage de la valeur entre les différentes classes sociales</a:t>
            </a:r>
            <a:endParaRPr lang="fr-FR" b="1" dirty="0"/>
          </a:p>
        </p:txBody>
      </p:sp>
      <p:sp>
        <p:nvSpPr>
          <p:cNvPr id="5" name="Rectangle 4"/>
          <p:cNvSpPr/>
          <p:nvPr/>
        </p:nvSpPr>
        <p:spPr>
          <a:xfrm>
            <a:off x="3916680" y="1123837"/>
            <a:ext cx="7193280" cy="2585323"/>
          </a:xfrm>
          <a:prstGeom prst="rect">
            <a:avLst/>
          </a:prstGeom>
        </p:spPr>
        <p:txBody>
          <a:bodyPr wrap="square">
            <a:spAutoFit/>
          </a:bodyPr>
          <a:lstStyle/>
          <a:p>
            <a:pPr algn="just"/>
            <a:r>
              <a:rPr lang="fr-FR" dirty="0"/>
              <a:t>« L’Économie politique est selon vous une enquête sur la nature et les causes de la richesse. Je pense qu’il vaudrait mieux l’appeler une enquête au sujet de la </a:t>
            </a:r>
            <a:r>
              <a:rPr lang="fr-FR" u="sng" dirty="0"/>
              <a:t>division du produit de l’industrie entre les classes qui concourent à sa formation</a:t>
            </a:r>
            <a:r>
              <a:rPr lang="fr-FR" dirty="0"/>
              <a:t>. Aucune loi ne peut être établie concernant la quantité, mais on peut en assigner une suffisamment correcte aux proportions. De jour en jour je suis plus convaincu que la première étude est vaine et illusoire et que la seconde constitue l’objet propre de la science » </a:t>
            </a:r>
            <a:endParaRPr lang="fr-FR" dirty="0" smtClean="0"/>
          </a:p>
          <a:p>
            <a:pPr algn="r"/>
            <a:r>
              <a:rPr lang="fr-FR" dirty="0" smtClean="0"/>
              <a:t>Lettre de Ricardo à Malthus, 1820</a:t>
            </a:r>
            <a:endParaRPr lang="fr-FR" dirty="0"/>
          </a:p>
        </p:txBody>
      </p:sp>
    </p:spTree>
    <p:extLst>
      <p:ext uri="{BB962C8B-B14F-4D97-AF65-F5344CB8AC3E}">
        <p14:creationId xmlns:p14="http://schemas.microsoft.com/office/powerpoint/2010/main" val="28673848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endParaRPr lang="fr-FR" dirty="0">
              <a:solidFill>
                <a:srgbClr val="D25814"/>
              </a:solidFill>
            </a:endParaRPr>
          </a:p>
        </p:txBody>
      </p:sp>
      <p:sp>
        <p:nvSpPr>
          <p:cNvPr id="6" name="ZoneTexte 5"/>
          <p:cNvSpPr txBox="1"/>
          <p:nvPr/>
        </p:nvSpPr>
        <p:spPr>
          <a:xfrm>
            <a:off x="4475948" y="477506"/>
            <a:ext cx="6429615" cy="646331"/>
          </a:xfrm>
          <a:prstGeom prst="rect">
            <a:avLst/>
          </a:prstGeom>
          <a:noFill/>
        </p:spPr>
        <p:txBody>
          <a:bodyPr wrap="square" rtlCol="0">
            <a:spAutoFit/>
          </a:bodyPr>
          <a:lstStyle/>
          <a:p>
            <a:pPr algn="ctr"/>
            <a:r>
              <a:rPr lang="fr-FR" b="1" dirty="0" smtClean="0"/>
              <a:t>Ricardo et le partage de la valeur entre les différentes classes sociales</a:t>
            </a:r>
            <a:endParaRPr lang="fr-FR" b="1" dirty="0"/>
          </a:p>
        </p:txBody>
      </p:sp>
      <p:sp>
        <p:nvSpPr>
          <p:cNvPr id="3" name="ZoneTexte 2"/>
          <p:cNvSpPr txBox="1"/>
          <p:nvPr/>
        </p:nvSpPr>
        <p:spPr>
          <a:xfrm>
            <a:off x="4573380" y="1123837"/>
            <a:ext cx="6332183" cy="369332"/>
          </a:xfrm>
          <a:prstGeom prst="rect">
            <a:avLst/>
          </a:prstGeom>
          <a:noFill/>
        </p:spPr>
        <p:txBody>
          <a:bodyPr wrap="none" rtlCol="0">
            <a:spAutoFit/>
          </a:bodyPr>
          <a:lstStyle/>
          <a:p>
            <a:r>
              <a:rPr lang="fr-FR" dirty="0" smtClean="0"/>
              <a:t>Le concept de rendement décroissant et de la rente différentielle</a:t>
            </a: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4135489128"/>
              </p:ext>
            </p:extLst>
          </p:nvPr>
        </p:nvGraphicFramePr>
        <p:xfrm>
          <a:off x="4922966" y="2029665"/>
          <a:ext cx="5633010" cy="2754048"/>
        </p:xfrm>
        <a:graphic>
          <a:graphicData uri="http://schemas.openxmlformats.org/drawingml/2006/table">
            <a:tbl>
              <a:tblPr bandRow="1">
                <a:tableStyleId>{5C22544A-7EE6-4342-B048-85BDC9FD1C3A}</a:tableStyleId>
              </a:tblPr>
              <a:tblGrid>
                <a:gridCol w="1914239">
                  <a:extLst>
                    <a:ext uri="{9D8B030D-6E8A-4147-A177-3AD203B41FA5}">
                      <a16:colId xmlns:a16="http://schemas.microsoft.com/office/drawing/2014/main" val="3279394140"/>
                    </a:ext>
                  </a:extLst>
                </a:gridCol>
                <a:gridCol w="1780886">
                  <a:extLst>
                    <a:ext uri="{9D8B030D-6E8A-4147-A177-3AD203B41FA5}">
                      <a16:colId xmlns:a16="http://schemas.microsoft.com/office/drawing/2014/main" val="4270181060"/>
                    </a:ext>
                  </a:extLst>
                </a:gridCol>
                <a:gridCol w="1937885">
                  <a:extLst>
                    <a:ext uri="{9D8B030D-6E8A-4147-A177-3AD203B41FA5}">
                      <a16:colId xmlns:a16="http://schemas.microsoft.com/office/drawing/2014/main" val="2937547208"/>
                    </a:ext>
                  </a:extLst>
                </a:gridCol>
              </a:tblGrid>
              <a:tr h="525444">
                <a:tc>
                  <a:txBody>
                    <a:bodyPr/>
                    <a:lstStyle/>
                    <a:p>
                      <a:pPr algn="just">
                        <a:lnSpc>
                          <a:spcPct val="107000"/>
                        </a:lnSpc>
                        <a:spcAft>
                          <a:spcPts val="0"/>
                        </a:spcAft>
                      </a:pPr>
                      <a:r>
                        <a:rPr lang="fr-FR" sz="2000">
                          <a:effectLst/>
                        </a:rPr>
                        <a:t> </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Terre 1</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Terre 2</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1746051086"/>
                  </a:ext>
                </a:extLst>
              </a:tr>
              <a:tr h="525444">
                <a:tc>
                  <a:txBody>
                    <a:bodyPr/>
                    <a:lstStyle/>
                    <a:p>
                      <a:pPr algn="just">
                        <a:lnSpc>
                          <a:spcPct val="107000"/>
                        </a:lnSpc>
                        <a:spcAft>
                          <a:spcPts val="0"/>
                        </a:spcAft>
                      </a:pPr>
                      <a:r>
                        <a:rPr lang="fr-FR" sz="2000">
                          <a:effectLst/>
                        </a:rPr>
                        <a:t>Rendement d’un Ha</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100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70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1296539258"/>
                  </a:ext>
                </a:extLst>
              </a:tr>
              <a:tr h="525444">
                <a:tc>
                  <a:txBody>
                    <a:bodyPr/>
                    <a:lstStyle/>
                    <a:p>
                      <a:pPr algn="just">
                        <a:lnSpc>
                          <a:spcPct val="107000"/>
                        </a:lnSpc>
                        <a:spcAft>
                          <a:spcPts val="0"/>
                        </a:spcAft>
                      </a:pPr>
                      <a:r>
                        <a:rPr lang="fr-FR" sz="2000">
                          <a:effectLst/>
                        </a:rPr>
                        <a:t>Salaire</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50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50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2461204845"/>
                  </a:ext>
                </a:extLst>
              </a:tr>
              <a:tr h="525444">
                <a:tc>
                  <a:txBody>
                    <a:bodyPr/>
                    <a:lstStyle/>
                    <a:p>
                      <a:pPr algn="just">
                        <a:lnSpc>
                          <a:spcPct val="107000"/>
                        </a:lnSpc>
                        <a:spcAft>
                          <a:spcPts val="0"/>
                        </a:spcAft>
                      </a:pPr>
                      <a:r>
                        <a:rPr lang="fr-FR" sz="2000">
                          <a:effectLst/>
                        </a:rPr>
                        <a:t>Profit</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20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dirty="0">
                          <a:effectLst/>
                        </a:rPr>
                        <a:t>20</a:t>
                      </a:r>
                      <a:endParaRPr lang="fr-FR" sz="20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237912092"/>
                  </a:ext>
                </a:extLst>
              </a:tr>
              <a:tr h="525444">
                <a:tc>
                  <a:txBody>
                    <a:bodyPr/>
                    <a:lstStyle/>
                    <a:p>
                      <a:pPr algn="just">
                        <a:lnSpc>
                          <a:spcPct val="107000"/>
                        </a:lnSpc>
                        <a:spcAft>
                          <a:spcPts val="0"/>
                        </a:spcAft>
                      </a:pPr>
                      <a:r>
                        <a:rPr lang="fr-FR" sz="2000" dirty="0">
                          <a:effectLst/>
                        </a:rPr>
                        <a:t>Rente</a:t>
                      </a:r>
                      <a:endParaRPr lang="fr-FR" sz="20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30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dirty="0">
                          <a:effectLst/>
                        </a:rPr>
                        <a:t>0</a:t>
                      </a:r>
                      <a:endParaRPr lang="fr-FR" sz="20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3768601883"/>
                  </a:ext>
                </a:extLst>
              </a:tr>
            </a:tbl>
          </a:graphicData>
        </a:graphic>
      </p:graphicFrame>
      <p:sp>
        <p:nvSpPr>
          <p:cNvPr id="7" name="Rectangle 1"/>
          <p:cNvSpPr>
            <a:spLocks noChangeArrowheads="1"/>
          </p:cNvSpPr>
          <p:nvPr/>
        </p:nvSpPr>
        <p:spPr bwMode="auto">
          <a:xfrm>
            <a:off x="6418436" y="1621387"/>
            <a:ext cx="264207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400" b="0" i="0" u="sng" strike="noStrike" cap="none" normalizeH="0" baseline="0" dirty="0" smtClean="0">
                <a:ln>
                  <a:noFill/>
                </a:ln>
                <a:solidFill>
                  <a:srgbClr val="000000"/>
                </a:solidFill>
                <a:effectLst/>
                <a:latin typeface="Arial" panose="020B0604020202020204" pitchFamily="34" charset="0"/>
                <a:ea typeface="Verdana" panose="020B0604030504040204" pitchFamily="34" charset="0"/>
                <a:cs typeface="Verdana" panose="020B0604030504040204" pitchFamily="34" charset="0"/>
              </a:rPr>
              <a:t>Si besoin de 170 tonnes de blé</a:t>
            </a:r>
            <a:endParaRPr kumimoji="0" lang="fr-FR" altLang="fr-FR" sz="24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474377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endParaRPr lang="fr-FR" dirty="0">
              <a:solidFill>
                <a:srgbClr val="D25814"/>
              </a:solidFill>
            </a:endParaRPr>
          </a:p>
        </p:txBody>
      </p:sp>
      <p:sp>
        <p:nvSpPr>
          <p:cNvPr id="6" name="ZoneTexte 5"/>
          <p:cNvSpPr txBox="1"/>
          <p:nvPr/>
        </p:nvSpPr>
        <p:spPr>
          <a:xfrm>
            <a:off x="4475948" y="477506"/>
            <a:ext cx="6429615" cy="646331"/>
          </a:xfrm>
          <a:prstGeom prst="rect">
            <a:avLst/>
          </a:prstGeom>
          <a:noFill/>
        </p:spPr>
        <p:txBody>
          <a:bodyPr wrap="square" rtlCol="0">
            <a:spAutoFit/>
          </a:bodyPr>
          <a:lstStyle/>
          <a:p>
            <a:pPr algn="ctr"/>
            <a:r>
              <a:rPr lang="fr-FR" b="1" dirty="0" smtClean="0"/>
              <a:t>Ricardo et le partage de la valeur entre les différentes classes sociales</a:t>
            </a:r>
            <a:endParaRPr lang="fr-FR" b="1" dirty="0"/>
          </a:p>
        </p:txBody>
      </p:sp>
      <p:sp>
        <p:nvSpPr>
          <p:cNvPr id="3" name="ZoneTexte 2"/>
          <p:cNvSpPr txBox="1"/>
          <p:nvPr/>
        </p:nvSpPr>
        <p:spPr>
          <a:xfrm>
            <a:off x="4573380" y="1123837"/>
            <a:ext cx="6332183" cy="369332"/>
          </a:xfrm>
          <a:prstGeom prst="rect">
            <a:avLst/>
          </a:prstGeom>
          <a:noFill/>
        </p:spPr>
        <p:txBody>
          <a:bodyPr wrap="none" rtlCol="0">
            <a:spAutoFit/>
          </a:bodyPr>
          <a:lstStyle/>
          <a:p>
            <a:r>
              <a:rPr lang="fr-FR" dirty="0" smtClean="0"/>
              <a:t>Le concept de rendement décroissant et de la rente différentielle</a:t>
            </a: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4135489128"/>
              </p:ext>
            </p:extLst>
          </p:nvPr>
        </p:nvGraphicFramePr>
        <p:xfrm>
          <a:off x="4922966" y="2029665"/>
          <a:ext cx="5633010" cy="2754048"/>
        </p:xfrm>
        <a:graphic>
          <a:graphicData uri="http://schemas.openxmlformats.org/drawingml/2006/table">
            <a:tbl>
              <a:tblPr bandRow="1">
                <a:tableStyleId>{5C22544A-7EE6-4342-B048-85BDC9FD1C3A}</a:tableStyleId>
              </a:tblPr>
              <a:tblGrid>
                <a:gridCol w="1914239">
                  <a:extLst>
                    <a:ext uri="{9D8B030D-6E8A-4147-A177-3AD203B41FA5}">
                      <a16:colId xmlns:a16="http://schemas.microsoft.com/office/drawing/2014/main" val="3279394140"/>
                    </a:ext>
                  </a:extLst>
                </a:gridCol>
                <a:gridCol w="1780886">
                  <a:extLst>
                    <a:ext uri="{9D8B030D-6E8A-4147-A177-3AD203B41FA5}">
                      <a16:colId xmlns:a16="http://schemas.microsoft.com/office/drawing/2014/main" val="4270181060"/>
                    </a:ext>
                  </a:extLst>
                </a:gridCol>
                <a:gridCol w="1937885">
                  <a:extLst>
                    <a:ext uri="{9D8B030D-6E8A-4147-A177-3AD203B41FA5}">
                      <a16:colId xmlns:a16="http://schemas.microsoft.com/office/drawing/2014/main" val="2937547208"/>
                    </a:ext>
                  </a:extLst>
                </a:gridCol>
              </a:tblGrid>
              <a:tr h="525444">
                <a:tc>
                  <a:txBody>
                    <a:bodyPr/>
                    <a:lstStyle/>
                    <a:p>
                      <a:pPr algn="just">
                        <a:lnSpc>
                          <a:spcPct val="107000"/>
                        </a:lnSpc>
                        <a:spcAft>
                          <a:spcPts val="0"/>
                        </a:spcAft>
                      </a:pPr>
                      <a:r>
                        <a:rPr lang="fr-FR" sz="2000">
                          <a:effectLst/>
                        </a:rPr>
                        <a:t> </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Terre 1</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Terre 2</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1746051086"/>
                  </a:ext>
                </a:extLst>
              </a:tr>
              <a:tr h="525444">
                <a:tc>
                  <a:txBody>
                    <a:bodyPr/>
                    <a:lstStyle/>
                    <a:p>
                      <a:pPr algn="just">
                        <a:lnSpc>
                          <a:spcPct val="107000"/>
                        </a:lnSpc>
                        <a:spcAft>
                          <a:spcPts val="0"/>
                        </a:spcAft>
                      </a:pPr>
                      <a:r>
                        <a:rPr lang="fr-FR" sz="2000">
                          <a:effectLst/>
                        </a:rPr>
                        <a:t>Rendement d’un Ha</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100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70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1296539258"/>
                  </a:ext>
                </a:extLst>
              </a:tr>
              <a:tr h="525444">
                <a:tc>
                  <a:txBody>
                    <a:bodyPr/>
                    <a:lstStyle/>
                    <a:p>
                      <a:pPr algn="just">
                        <a:lnSpc>
                          <a:spcPct val="107000"/>
                        </a:lnSpc>
                        <a:spcAft>
                          <a:spcPts val="0"/>
                        </a:spcAft>
                      </a:pPr>
                      <a:r>
                        <a:rPr lang="fr-FR" sz="2000">
                          <a:effectLst/>
                        </a:rPr>
                        <a:t>Salaire</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50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50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2461204845"/>
                  </a:ext>
                </a:extLst>
              </a:tr>
              <a:tr h="525444">
                <a:tc>
                  <a:txBody>
                    <a:bodyPr/>
                    <a:lstStyle/>
                    <a:p>
                      <a:pPr algn="just">
                        <a:lnSpc>
                          <a:spcPct val="107000"/>
                        </a:lnSpc>
                        <a:spcAft>
                          <a:spcPts val="0"/>
                        </a:spcAft>
                      </a:pPr>
                      <a:r>
                        <a:rPr lang="fr-FR" sz="2000">
                          <a:effectLst/>
                        </a:rPr>
                        <a:t>Profit</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20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dirty="0">
                          <a:effectLst/>
                        </a:rPr>
                        <a:t>20</a:t>
                      </a:r>
                      <a:endParaRPr lang="fr-FR" sz="20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237912092"/>
                  </a:ext>
                </a:extLst>
              </a:tr>
              <a:tr h="525444">
                <a:tc>
                  <a:txBody>
                    <a:bodyPr/>
                    <a:lstStyle/>
                    <a:p>
                      <a:pPr algn="just">
                        <a:lnSpc>
                          <a:spcPct val="107000"/>
                        </a:lnSpc>
                        <a:spcAft>
                          <a:spcPts val="0"/>
                        </a:spcAft>
                      </a:pPr>
                      <a:r>
                        <a:rPr lang="fr-FR" sz="2000" dirty="0">
                          <a:effectLst/>
                        </a:rPr>
                        <a:t>Rente</a:t>
                      </a:r>
                      <a:endParaRPr lang="fr-FR" sz="20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30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dirty="0">
                          <a:effectLst/>
                        </a:rPr>
                        <a:t>0</a:t>
                      </a:r>
                      <a:endParaRPr lang="fr-FR" sz="20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3768601883"/>
                  </a:ext>
                </a:extLst>
              </a:tr>
            </a:tbl>
          </a:graphicData>
        </a:graphic>
      </p:graphicFrame>
      <p:sp>
        <p:nvSpPr>
          <p:cNvPr id="7" name="Rectangle 1"/>
          <p:cNvSpPr>
            <a:spLocks noChangeArrowheads="1"/>
          </p:cNvSpPr>
          <p:nvPr/>
        </p:nvSpPr>
        <p:spPr bwMode="auto">
          <a:xfrm>
            <a:off x="6418436" y="1621387"/>
            <a:ext cx="264207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400" b="0" i="0" u="sng" strike="noStrike" cap="none" normalizeH="0" baseline="0" dirty="0" smtClean="0">
                <a:ln>
                  <a:noFill/>
                </a:ln>
                <a:solidFill>
                  <a:srgbClr val="000000"/>
                </a:solidFill>
                <a:effectLst/>
                <a:latin typeface="Arial" panose="020B0604020202020204" pitchFamily="34" charset="0"/>
                <a:ea typeface="Verdana" panose="020B0604030504040204" pitchFamily="34" charset="0"/>
                <a:cs typeface="Verdana" panose="020B0604030504040204" pitchFamily="34" charset="0"/>
              </a:rPr>
              <a:t>Si besoin de 170 tonnes de blé</a:t>
            </a:r>
            <a:endParaRPr kumimoji="0" lang="fr-FR" altLang="fr-FR" sz="24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243086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endParaRPr lang="fr-FR" dirty="0">
              <a:solidFill>
                <a:srgbClr val="D25814"/>
              </a:solidFill>
            </a:endParaRPr>
          </a:p>
        </p:txBody>
      </p:sp>
      <p:sp>
        <p:nvSpPr>
          <p:cNvPr id="6" name="ZoneTexte 5"/>
          <p:cNvSpPr txBox="1"/>
          <p:nvPr/>
        </p:nvSpPr>
        <p:spPr>
          <a:xfrm>
            <a:off x="4475948" y="477506"/>
            <a:ext cx="6429615" cy="646331"/>
          </a:xfrm>
          <a:prstGeom prst="rect">
            <a:avLst/>
          </a:prstGeom>
          <a:noFill/>
        </p:spPr>
        <p:txBody>
          <a:bodyPr wrap="square" rtlCol="0">
            <a:spAutoFit/>
          </a:bodyPr>
          <a:lstStyle/>
          <a:p>
            <a:pPr algn="ctr"/>
            <a:r>
              <a:rPr lang="fr-FR" b="1" dirty="0" smtClean="0"/>
              <a:t>Ricardo et le partage de la valeur entre les différentes classes sociales</a:t>
            </a:r>
            <a:endParaRPr lang="fr-FR" b="1" dirty="0"/>
          </a:p>
        </p:txBody>
      </p:sp>
      <p:sp>
        <p:nvSpPr>
          <p:cNvPr id="3" name="ZoneTexte 2"/>
          <p:cNvSpPr txBox="1"/>
          <p:nvPr/>
        </p:nvSpPr>
        <p:spPr>
          <a:xfrm>
            <a:off x="4573380" y="1123837"/>
            <a:ext cx="6332183" cy="369332"/>
          </a:xfrm>
          <a:prstGeom prst="rect">
            <a:avLst/>
          </a:prstGeom>
          <a:noFill/>
        </p:spPr>
        <p:txBody>
          <a:bodyPr wrap="none" rtlCol="0">
            <a:spAutoFit/>
          </a:bodyPr>
          <a:lstStyle/>
          <a:p>
            <a:r>
              <a:rPr lang="fr-FR" dirty="0" smtClean="0"/>
              <a:t>Le concept de rendement décroissant et de la rente différentielle</a:t>
            </a:r>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3491652390"/>
              </p:ext>
            </p:extLst>
          </p:nvPr>
        </p:nvGraphicFramePr>
        <p:xfrm>
          <a:off x="4824599" y="2416351"/>
          <a:ext cx="5462400" cy="3239481"/>
        </p:xfrm>
        <a:graphic>
          <a:graphicData uri="http://schemas.openxmlformats.org/drawingml/2006/table">
            <a:tbl>
              <a:tblPr bandRow="1">
                <a:tableStyleId>{5C22544A-7EE6-4342-B048-85BDC9FD1C3A}</a:tableStyleId>
              </a:tblPr>
              <a:tblGrid>
                <a:gridCol w="1451096">
                  <a:extLst>
                    <a:ext uri="{9D8B030D-6E8A-4147-A177-3AD203B41FA5}">
                      <a16:colId xmlns:a16="http://schemas.microsoft.com/office/drawing/2014/main" val="2720683421"/>
                    </a:ext>
                  </a:extLst>
                </a:gridCol>
                <a:gridCol w="1350006">
                  <a:extLst>
                    <a:ext uri="{9D8B030D-6E8A-4147-A177-3AD203B41FA5}">
                      <a16:colId xmlns:a16="http://schemas.microsoft.com/office/drawing/2014/main" val="2310875097"/>
                    </a:ext>
                  </a:extLst>
                </a:gridCol>
                <a:gridCol w="1469019">
                  <a:extLst>
                    <a:ext uri="{9D8B030D-6E8A-4147-A177-3AD203B41FA5}">
                      <a16:colId xmlns:a16="http://schemas.microsoft.com/office/drawing/2014/main" val="111950228"/>
                    </a:ext>
                  </a:extLst>
                </a:gridCol>
                <a:gridCol w="1192279">
                  <a:extLst>
                    <a:ext uri="{9D8B030D-6E8A-4147-A177-3AD203B41FA5}">
                      <a16:colId xmlns:a16="http://schemas.microsoft.com/office/drawing/2014/main" val="2806059039"/>
                    </a:ext>
                  </a:extLst>
                </a:gridCol>
              </a:tblGrid>
              <a:tr h="614195">
                <a:tc>
                  <a:txBody>
                    <a:bodyPr/>
                    <a:lstStyle/>
                    <a:p>
                      <a:pPr algn="just">
                        <a:lnSpc>
                          <a:spcPct val="107000"/>
                        </a:lnSpc>
                        <a:spcAft>
                          <a:spcPts val="0"/>
                        </a:spcAft>
                      </a:pPr>
                      <a:r>
                        <a:rPr lang="fr-FR" sz="2400">
                          <a:effectLst/>
                        </a:rPr>
                        <a:t> </a:t>
                      </a:r>
                      <a:endParaRPr lang="fr-FR" sz="24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400">
                          <a:effectLst/>
                        </a:rPr>
                        <a:t>Terre 1</a:t>
                      </a:r>
                      <a:endParaRPr lang="fr-FR" sz="24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400">
                          <a:effectLst/>
                        </a:rPr>
                        <a:t>Terre 2</a:t>
                      </a:r>
                      <a:endParaRPr lang="fr-FR" sz="24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400">
                          <a:effectLst/>
                        </a:rPr>
                        <a:t>Terre 3</a:t>
                      </a:r>
                      <a:endParaRPr lang="fr-FR" sz="24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2902686293"/>
                  </a:ext>
                </a:extLst>
              </a:tr>
              <a:tr h="614195">
                <a:tc>
                  <a:txBody>
                    <a:bodyPr/>
                    <a:lstStyle/>
                    <a:p>
                      <a:pPr algn="just">
                        <a:lnSpc>
                          <a:spcPct val="107000"/>
                        </a:lnSpc>
                        <a:spcAft>
                          <a:spcPts val="0"/>
                        </a:spcAft>
                      </a:pPr>
                      <a:r>
                        <a:rPr lang="fr-FR" sz="2400">
                          <a:effectLst/>
                        </a:rPr>
                        <a:t>Rendement d’un Ha</a:t>
                      </a:r>
                      <a:endParaRPr lang="fr-FR" sz="24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400">
                          <a:effectLst/>
                        </a:rPr>
                        <a:t>100</a:t>
                      </a:r>
                      <a:endParaRPr lang="fr-FR" sz="24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400">
                          <a:effectLst/>
                        </a:rPr>
                        <a:t>70</a:t>
                      </a:r>
                      <a:endParaRPr lang="fr-FR" sz="24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400">
                          <a:effectLst/>
                        </a:rPr>
                        <a:t>60</a:t>
                      </a:r>
                      <a:endParaRPr lang="fr-FR" sz="24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3447772393"/>
                  </a:ext>
                </a:extLst>
              </a:tr>
              <a:tr h="614195">
                <a:tc>
                  <a:txBody>
                    <a:bodyPr/>
                    <a:lstStyle/>
                    <a:p>
                      <a:pPr algn="just">
                        <a:lnSpc>
                          <a:spcPct val="107000"/>
                        </a:lnSpc>
                        <a:spcAft>
                          <a:spcPts val="0"/>
                        </a:spcAft>
                      </a:pPr>
                      <a:r>
                        <a:rPr lang="fr-FR" sz="2400">
                          <a:effectLst/>
                        </a:rPr>
                        <a:t>Salaire</a:t>
                      </a:r>
                      <a:endParaRPr lang="fr-FR" sz="24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400">
                          <a:effectLst/>
                        </a:rPr>
                        <a:t>50</a:t>
                      </a:r>
                      <a:endParaRPr lang="fr-FR" sz="24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400">
                          <a:effectLst/>
                        </a:rPr>
                        <a:t>50</a:t>
                      </a:r>
                      <a:endParaRPr lang="fr-FR" sz="24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400">
                          <a:effectLst/>
                        </a:rPr>
                        <a:t>50</a:t>
                      </a:r>
                      <a:endParaRPr lang="fr-FR" sz="24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1224406590"/>
                  </a:ext>
                </a:extLst>
              </a:tr>
              <a:tr h="614195">
                <a:tc>
                  <a:txBody>
                    <a:bodyPr/>
                    <a:lstStyle/>
                    <a:p>
                      <a:pPr algn="just">
                        <a:lnSpc>
                          <a:spcPct val="107000"/>
                        </a:lnSpc>
                        <a:spcAft>
                          <a:spcPts val="0"/>
                        </a:spcAft>
                      </a:pPr>
                      <a:r>
                        <a:rPr lang="fr-FR" sz="2400">
                          <a:effectLst/>
                        </a:rPr>
                        <a:t>Profit</a:t>
                      </a:r>
                      <a:endParaRPr lang="fr-FR" sz="24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400">
                          <a:effectLst/>
                        </a:rPr>
                        <a:t>10</a:t>
                      </a:r>
                      <a:endParaRPr lang="fr-FR" sz="24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400">
                          <a:effectLst/>
                        </a:rPr>
                        <a:t>10</a:t>
                      </a:r>
                      <a:endParaRPr lang="fr-FR" sz="24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400">
                          <a:effectLst/>
                        </a:rPr>
                        <a:t>10</a:t>
                      </a:r>
                      <a:endParaRPr lang="fr-FR" sz="24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1939302394"/>
                  </a:ext>
                </a:extLst>
              </a:tr>
              <a:tr h="614195">
                <a:tc>
                  <a:txBody>
                    <a:bodyPr/>
                    <a:lstStyle/>
                    <a:p>
                      <a:pPr algn="just">
                        <a:lnSpc>
                          <a:spcPct val="107000"/>
                        </a:lnSpc>
                        <a:spcAft>
                          <a:spcPts val="0"/>
                        </a:spcAft>
                      </a:pPr>
                      <a:r>
                        <a:rPr lang="fr-FR" sz="2400">
                          <a:effectLst/>
                        </a:rPr>
                        <a:t>Rente</a:t>
                      </a:r>
                      <a:endParaRPr lang="fr-FR" sz="24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400">
                          <a:effectLst/>
                        </a:rPr>
                        <a:t>40</a:t>
                      </a:r>
                      <a:endParaRPr lang="fr-FR" sz="24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400">
                          <a:effectLst/>
                        </a:rPr>
                        <a:t>10</a:t>
                      </a:r>
                      <a:endParaRPr lang="fr-FR" sz="24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400" dirty="0">
                          <a:effectLst/>
                        </a:rPr>
                        <a:t>0</a:t>
                      </a:r>
                      <a:endParaRPr lang="fr-FR" sz="24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3402744422"/>
                  </a:ext>
                </a:extLst>
              </a:tr>
            </a:tbl>
          </a:graphicData>
        </a:graphic>
      </p:graphicFrame>
      <p:sp>
        <p:nvSpPr>
          <p:cNvPr id="8" name="Rectangle 1"/>
          <p:cNvSpPr>
            <a:spLocks noChangeArrowheads="1"/>
          </p:cNvSpPr>
          <p:nvPr/>
        </p:nvSpPr>
        <p:spPr bwMode="auto">
          <a:xfrm>
            <a:off x="4475948" y="1770094"/>
            <a:ext cx="1376352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b="0" i="0" u="sng" strike="noStrike" cap="none" normalizeH="0" baseline="0" dirty="0" smtClean="0">
                <a:ln>
                  <a:noFill/>
                </a:ln>
                <a:solidFill>
                  <a:srgbClr val="000000"/>
                </a:solidFill>
                <a:effectLst/>
                <a:latin typeface="Arial" panose="020B0604020202020204" pitchFamily="34" charset="0"/>
                <a:ea typeface="Verdana" panose="020B0604030504040204" pitchFamily="34" charset="0"/>
                <a:cs typeface="Verdana" panose="020B0604030504040204" pitchFamily="34" charset="0"/>
              </a:rPr>
              <a:t>Si hausse de la population et besoin de 230 tonnes de blés</a:t>
            </a:r>
            <a:endParaRPr kumimoji="0" lang="fr-FR" altLang="fr-FR" sz="32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03861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endParaRPr lang="fr-FR" dirty="0">
              <a:solidFill>
                <a:srgbClr val="D25814"/>
              </a:solidFill>
            </a:endParaRPr>
          </a:p>
        </p:txBody>
      </p:sp>
      <p:sp>
        <p:nvSpPr>
          <p:cNvPr id="6" name="ZoneTexte 5"/>
          <p:cNvSpPr txBox="1"/>
          <p:nvPr/>
        </p:nvSpPr>
        <p:spPr>
          <a:xfrm>
            <a:off x="4475948" y="477506"/>
            <a:ext cx="6429615" cy="646331"/>
          </a:xfrm>
          <a:prstGeom prst="rect">
            <a:avLst/>
          </a:prstGeom>
          <a:noFill/>
        </p:spPr>
        <p:txBody>
          <a:bodyPr wrap="square" rtlCol="0">
            <a:spAutoFit/>
          </a:bodyPr>
          <a:lstStyle/>
          <a:p>
            <a:pPr algn="ctr"/>
            <a:r>
              <a:rPr lang="fr-FR" b="1" dirty="0" smtClean="0"/>
              <a:t>Ricardo et le partage de la valeur entre les différentes classes sociales</a:t>
            </a:r>
            <a:endParaRPr lang="fr-FR" b="1" dirty="0"/>
          </a:p>
        </p:txBody>
      </p:sp>
      <p:sp>
        <p:nvSpPr>
          <p:cNvPr id="3" name="ZoneTexte 2"/>
          <p:cNvSpPr txBox="1"/>
          <p:nvPr/>
        </p:nvSpPr>
        <p:spPr>
          <a:xfrm>
            <a:off x="4573380" y="1123837"/>
            <a:ext cx="6332183" cy="369332"/>
          </a:xfrm>
          <a:prstGeom prst="rect">
            <a:avLst/>
          </a:prstGeom>
          <a:noFill/>
        </p:spPr>
        <p:txBody>
          <a:bodyPr wrap="none" rtlCol="0">
            <a:spAutoFit/>
          </a:bodyPr>
          <a:lstStyle/>
          <a:p>
            <a:r>
              <a:rPr lang="fr-FR" dirty="0" smtClean="0"/>
              <a:t>Le concept de rendement décroissant et de la rente différentielle</a:t>
            </a: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3132893166"/>
              </p:ext>
            </p:extLst>
          </p:nvPr>
        </p:nvGraphicFramePr>
        <p:xfrm>
          <a:off x="4475948" y="2496965"/>
          <a:ext cx="6332183" cy="2709412"/>
        </p:xfrm>
        <a:graphic>
          <a:graphicData uri="http://schemas.openxmlformats.org/drawingml/2006/table">
            <a:tbl>
              <a:tblPr bandRow="1">
                <a:tableStyleId>{5C22544A-7EE6-4342-B048-85BDC9FD1C3A}</a:tableStyleId>
              </a:tblPr>
              <a:tblGrid>
                <a:gridCol w="1380773">
                  <a:extLst>
                    <a:ext uri="{9D8B030D-6E8A-4147-A177-3AD203B41FA5}">
                      <a16:colId xmlns:a16="http://schemas.microsoft.com/office/drawing/2014/main" val="593380945"/>
                    </a:ext>
                  </a:extLst>
                </a:gridCol>
                <a:gridCol w="1284583">
                  <a:extLst>
                    <a:ext uri="{9D8B030D-6E8A-4147-A177-3AD203B41FA5}">
                      <a16:colId xmlns:a16="http://schemas.microsoft.com/office/drawing/2014/main" val="3919248844"/>
                    </a:ext>
                  </a:extLst>
                </a:gridCol>
                <a:gridCol w="1397829">
                  <a:extLst>
                    <a:ext uri="{9D8B030D-6E8A-4147-A177-3AD203B41FA5}">
                      <a16:colId xmlns:a16="http://schemas.microsoft.com/office/drawing/2014/main" val="2728001528"/>
                    </a:ext>
                  </a:extLst>
                </a:gridCol>
                <a:gridCol w="1134499">
                  <a:extLst>
                    <a:ext uri="{9D8B030D-6E8A-4147-A177-3AD203B41FA5}">
                      <a16:colId xmlns:a16="http://schemas.microsoft.com/office/drawing/2014/main" val="2179916927"/>
                    </a:ext>
                  </a:extLst>
                </a:gridCol>
                <a:gridCol w="1134499">
                  <a:extLst>
                    <a:ext uri="{9D8B030D-6E8A-4147-A177-3AD203B41FA5}">
                      <a16:colId xmlns:a16="http://schemas.microsoft.com/office/drawing/2014/main" val="2939887544"/>
                    </a:ext>
                  </a:extLst>
                </a:gridCol>
              </a:tblGrid>
              <a:tr h="514285">
                <a:tc>
                  <a:txBody>
                    <a:bodyPr/>
                    <a:lstStyle/>
                    <a:p>
                      <a:pPr algn="just">
                        <a:lnSpc>
                          <a:spcPct val="107000"/>
                        </a:lnSpc>
                        <a:spcAft>
                          <a:spcPts val="0"/>
                        </a:spcAft>
                      </a:pPr>
                      <a:r>
                        <a:rPr lang="fr-FR" sz="2000">
                          <a:effectLst/>
                        </a:rPr>
                        <a:t> </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Terre 1</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Terre 2</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Terre 3</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Terre 4</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251553261"/>
                  </a:ext>
                </a:extLst>
              </a:tr>
              <a:tr h="514285">
                <a:tc>
                  <a:txBody>
                    <a:bodyPr/>
                    <a:lstStyle/>
                    <a:p>
                      <a:pPr algn="just">
                        <a:lnSpc>
                          <a:spcPct val="107000"/>
                        </a:lnSpc>
                        <a:spcAft>
                          <a:spcPts val="0"/>
                        </a:spcAft>
                      </a:pPr>
                      <a:r>
                        <a:rPr lang="fr-FR" sz="2000">
                          <a:effectLst/>
                        </a:rPr>
                        <a:t>Rendement d’un Ha</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100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70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60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50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1662913741"/>
                  </a:ext>
                </a:extLst>
              </a:tr>
              <a:tr h="514285">
                <a:tc>
                  <a:txBody>
                    <a:bodyPr/>
                    <a:lstStyle/>
                    <a:p>
                      <a:pPr algn="just">
                        <a:lnSpc>
                          <a:spcPct val="107000"/>
                        </a:lnSpc>
                        <a:spcAft>
                          <a:spcPts val="0"/>
                        </a:spcAft>
                      </a:pPr>
                      <a:r>
                        <a:rPr lang="fr-FR" sz="2000">
                          <a:effectLst/>
                        </a:rPr>
                        <a:t>Salaire</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50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50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50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50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1072574890"/>
                  </a:ext>
                </a:extLst>
              </a:tr>
              <a:tr h="514285">
                <a:tc>
                  <a:txBody>
                    <a:bodyPr/>
                    <a:lstStyle/>
                    <a:p>
                      <a:pPr algn="just">
                        <a:lnSpc>
                          <a:spcPct val="107000"/>
                        </a:lnSpc>
                        <a:spcAft>
                          <a:spcPts val="0"/>
                        </a:spcAft>
                      </a:pPr>
                      <a:r>
                        <a:rPr lang="fr-FR" sz="2000">
                          <a:effectLst/>
                        </a:rPr>
                        <a:t>Profit</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2523935547"/>
                  </a:ext>
                </a:extLst>
              </a:tr>
              <a:tr h="514285">
                <a:tc>
                  <a:txBody>
                    <a:bodyPr/>
                    <a:lstStyle/>
                    <a:p>
                      <a:pPr algn="just">
                        <a:lnSpc>
                          <a:spcPct val="107000"/>
                        </a:lnSpc>
                        <a:spcAft>
                          <a:spcPts val="0"/>
                        </a:spcAft>
                      </a:pPr>
                      <a:r>
                        <a:rPr lang="fr-FR" sz="2000">
                          <a:effectLst/>
                        </a:rPr>
                        <a:t>Rente</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50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20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a:effectLst/>
                        </a:rPr>
                        <a:t>10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ctr">
                        <a:lnSpc>
                          <a:spcPct val="107000"/>
                        </a:lnSpc>
                        <a:spcAft>
                          <a:spcPts val="0"/>
                        </a:spcAft>
                      </a:pPr>
                      <a:r>
                        <a:rPr lang="fr-FR" sz="2000" dirty="0">
                          <a:effectLst/>
                        </a:rPr>
                        <a:t>0</a:t>
                      </a:r>
                      <a:endParaRPr lang="fr-FR" sz="20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2620752788"/>
                  </a:ext>
                </a:extLst>
              </a:tr>
            </a:tbl>
          </a:graphicData>
        </a:graphic>
      </p:graphicFrame>
      <p:sp>
        <p:nvSpPr>
          <p:cNvPr id="7" name="Rectangle 1"/>
          <p:cNvSpPr>
            <a:spLocks noChangeArrowheads="1"/>
          </p:cNvSpPr>
          <p:nvPr/>
        </p:nvSpPr>
        <p:spPr bwMode="auto">
          <a:xfrm>
            <a:off x="4962909" y="1750912"/>
            <a:ext cx="555312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600" b="0" i="0" u="sng" strike="noStrike" cap="none" normalizeH="0" baseline="0" dirty="0" smtClean="0">
                <a:ln>
                  <a:noFill/>
                </a:ln>
                <a:solidFill>
                  <a:srgbClr val="000000"/>
                </a:solidFill>
                <a:effectLst/>
                <a:latin typeface="Arial" panose="020B0604020202020204" pitchFamily="34" charset="0"/>
                <a:ea typeface="Verdana" panose="020B0604030504040204" pitchFamily="34" charset="0"/>
                <a:cs typeface="Verdana" panose="020B0604030504040204" pitchFamily="34" charset="0"/>
              </a:rPr>
              <a:t>Si hausse de la population et besoin de 280 tonnes de blés</a:t>
            </a:r>
            <a:endParaRPr kumimoji="0" lang="fr-FR" altLang="fr-FR" sz="2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093210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sp>
        <p:nvSpPr>
          <p:cNvPr id="4" name="ZoneTexte 3"/>
          <p:cNvSpPr txBox="1"/>
          <p:nvPr/>
        </p:nvSpPr>
        <p:spPr>
          <a:xfrm>
            <a:off x="3944983" y="754505"/>
            <a:ext cx="7566623" cy="369332"/>
          </a:xfrm>
          <a:prstGeom prst="rect">
            <a:avLst/>
          </a:prstGeom>
          <a:noFill/>
        </p:spPr>
        <p:txBody>
          <a:bodyPr wrap="none" rtlCol="0">
            <a:spAutoFit/>
          </a:bodyPr>
          <a:lstStyle/>
          <a:p>
            <a:r>
              <a:rPr lang="fr-FR" b="1" dirty="0" smtClean="0"/>
              <a:t>Ricardo et la défense du libre échange : la théorie de l’avantage comparatif</a:t>
            </a:r>
            <a:endParaRPr lang="fr-FR" b="1" dirty="0"/>
          </a:p>
        </p:txBody>
      </p:sp>
      <p:sp>
        <p:nvSpPr>
          <p:cNvPr id="5" name="ZoneTexte 4"/>
          <p:cNvSpPr txBox="1"/>
          <p:nvPr/>
        </p:nvSpPr>
        <p:spPr>
          <a:xfrm>
            <a:off x="5107577" y="1423556"/>
            <a:ext cx="4635500" cy="369332"/>
          </a:xfrm>
          <a:prstGeom prst="rect">
            <a:avLst/>
          </a:prstGeom>
          <a:noFill/>
        </p:spPr>
        <p:txBody>
          <a:bodyPr wrap="none" rtlCol="0">
            <a:spAutoFit/>
          </a:bodyPr>
          <a:lstStyle/>
          <a:p>
            <a:r>
              <a:rPr lang="fr-FR" dirty="0" smtClean="0"/>
              <a:t>La reprise de l’idée d’avantage absolu de Smith</a:t>
            </a:r>
            <a:endParaRPr lang="fr-FR" dirty="0"/>
          </a:p>
        </p:txBody>
      </p:sp>
      <p:sp>
        <p:nvSpPr>
          <p:cNvPr id="7" name="ZoneTexte 6"/>
          <p:cNvSpPr txBox="1"/>
          <p:nvPr/>
        </p:nvSpPr>
        <p:spPr>
          <a:xfrm>
            <a:off x="3422469" y="4162752"/>
            <a:ext cx="8769531" cy="1200329"/>
          </a:xfrm>
          <a:prstGeom prst="rect">
            <a:avLst/>
          </a:prstGeom>
          <a:noFill/>
        </p:spPr>
        <p:txBody>
          <a:bodyPr wrap="square" rtlCol="0">
            <a:spAutoFit/>
          </a:bodyPr>
          <a:lstStyle/>
          <a:p>
            <a:r>
              <a:rPr lang="fr-FR" dirty="0" smtClean="0"/>
              <a:t>Production globale en autarcie : 2 mètres de drap + 2 tonneaux de vin</a:t>
            </a:r>
          </a:p>
          <a:p>
            <a:endParaRPr lang="fr-FR" dirty="0"/>
          </a:p>
          <a:p>
            <a:r>
              <a:rPr lang="fr-FR" dirty="0" smtClean="0"/>
              <a:t>Production globale avec libre échange et spécialisation : 3 mètres de drap + 3 tonneaux de vin</a:t>
            </a:r>
            <a:endParaRPr lang="fr-FR" dirty="0"/>
          </a:p>
        </p:txBody>
      </p:sp>
      <p:graphicFrame>
        <p:nvGraphicFramePr>
          <p:cNvPr id="8" name="Tableau 7"/>
          <p:cNvGraphicFramePr>
            <a:graphicFrameLocks noGrp="1"/>
          </p:cNvGraphicFramePr>
          <p:nvPr>
            <p:extLst>
              <p:ext uri="{D42A27DB-BD31-4B8C-83A1-F6EECF244321}">
                <p14:modId xmlns:p14="http://schemas.microsoft.com/office/powerpoint/2010/main" val="3466177948"/>
              </p:ext>
            </p:extLst>
          </p:nvPr>
        </p:nvGraphicFramePr>
        <p:xfrm>
          <a:off x="3944983" y="2092606"/>
          <a:ext cx="6458540" cy="1666911"/>
        </p:xfrm>
        <a:graphic>
          <a:graphicData uri="http://schemas.openxmlformats.org/drawingml/2006/table">
            <a:tbl>
              <a:tblPr firstRow="1" firstCol="1" bandRow="1">
                <a:tableStyleId>{5C22544A-7EE6-4342-B048-85BDC9FD1C3A}</a:tableStyleId>
              </a:tblPr>
              <a:tblGrid>
                <a:gridCol w="2152372">
                  <a:extLst>
                    <a:ext uri="{9D8B030D-6E8A-4147-A177-3AD203B41FA5}">
                      <a16:colId xmlns:a16="http://schemas.microsoft.com/office/drawing/2014/main" val="1875185028"/>
                    </a:ext>
                  </a:extLst>
                </a:gridCol>
                <a:gridCol w="2153084">
                  <a:extLst>
                    <a:ext uri="{9D8B030D-6E8A-4147-A177-3AD203B41FA5}">
                      <a16:colId xmlns:a16="http://schemas.microsoft.com/office/drawing/2014/main" val="2658370425"/>
                    </a:ext>
                  </a:extLst>
                </a:gridCol>
                <a:gridCol w="2153084">
                  <a:extLst>
                    <a:ext uri="{9D8B030D-6E8A-4147-A177-3AD203B41FA5}">
                      <a16:colId xmlns:a16="http://schemas.microsoft.com/office/drawing/2014/main" val="2313023234"/>
                    </a:ext>
                  </a:extLst>
                </a:gridCol>
              </a:tblGrid>
              <a:tr h="833455">
                <a:tc>
                  <a:txBody>
                    <a:bodyPr/>
                    <a:lstStyle/>
                    <a:p>
                      <a:pPr algn="just">
                        <a:spcAft>
                          <a:spcPts val="0"/>
                        </a:spcAft>
                      </a:pPr>
                      <a:r>
                        <a:rPr lang="fr-FR" sz="1600">
                          <a:effectLst/>
                        </a:rPr>
                        <a:t> </a:t>
                      </a:r>
                      <a:endParaRPr lang="fr-FR" sz="16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just">
                        <a:spcAft>
                          <a:spcPts val="0"/>
                        </a:spcAft>
                      </a:pPr>
                      <a:r>
                        <a:rPr lang="fr-FR" sz="1600">
                          <a:effectLst/>
                        </a:rPr>
                        <a:t>Nombre de travailleurs pour un mètre de drap</a:t>
                      </a:r>
                      <a:endParaRPr lang="fr-FR" sz="16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just">
                        <a:spcAft>
                          <a:spcPts val="0"/>
                        </a:spcAft>
                      </a:pPr>
                      <a:r>
                        <a:rPr lang="fr-FR" sz="1600">
                          <a:effectLst/>
                        </a:rPr>
                        <a:t>Nombre de travailleurs pour un tonneau de vin</a:t>
                      </a:r>
                      <a:endParaRPr lang="fr-FR" sz="16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2480425448"/>
                  </a:ext>
                </a:extLst>
              </a:tr>
              <a:tr h="416728">
                <a:tc>
                  <a:txBody>
                    <a:bodyPr/>
                    <a:lstStyle/>
                    <a:p>
                      <a:pPr algn="just">
                        <a:spcAft>
                          <a:spcPts val="0"/>
                        </a:spcAft>
                      </a:pPr>
                      <a:r>
                        <a:rPr lang="fr-FR" sz="1600">
                          <a:effectLst/>
                        </a:rPr>
                        <a:t>Angleterre</a:t>
                      </a:r>
                      <a:endParaRPr lang="fr-FR" sz="16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just">
                        <a:spcAft>
                          <a:spcPts val="0"/>
                        </a:spcAft>
                      </a:pPr>
                      <a:r>
                        <a:rPr lang="fr-FR" sz="2000">
                          <a:effectLst/>
                        </a:rPr>
                        <a:t>50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just">
                        <a:spcAft>
                          <a:spcPts val="0"/>
                        </a:spcAft>
                      </a:pPr>
                      <a:r>
                        <a:rPr lang="fr-FR" sz="2000">
                          <a:effectLst/>
                        </a:rPr>
                        <a:t>100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2143328375"/>
                  </a:ext>
                </a:extLst>
              </a:tr>
              <a:tr h="416728">
                <a:tc>
                  <a:txBody>
                    <a:bodyPr/>
                    <a:lstStyle/>
                    <a:p>
                      <a:pPr algn="just">
                        <a:spcAft>
                          <a:spcPts val="0"/>
                        </a:spcAft>
                      </a:pPr>
                      <a:r>
                        <a:rPr lang="fr-FR" sz="1600">
                          <a:effectLst/>
                        </a:rPr>
                        <a:t>Portugal</a:t>
                      </a:r>
                      <a:endParaRPr lang="fr-FR" sz="16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just">
                        <a:spcAft>
                          <a:spcPts val="0"/>
                        </a:spcAft>
                      </a:pPr>
                      <a:r>
                        <a:rPr lang="fr-FR" sz="2000">
                          <a:effectLst/>
                        </a:rPr>
                        <a:t>100</a:t>
                      </a:r>
                      <a:endParaRPr lang="fr-FR" sz="20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just">
                        <a:spcAft>
                          <a:spcPts val="0"/>
                        </a:spcAft>
                      </a:pPr>
                      <a:r>
                        <a:rPr lang="fr-FR" sz="2000" dirty="0">
                          <a:effectLst/>
                        </a:rPr>
                        <a:t>50</a:t>
                      </a:r>
                      <a:endParaRPr lang="fr-FR" sz="20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2711747179"/>
                  </a:ext>
                </a:extLst>
              </a:tr>
            </a:tbl>
          </a:graphicData>
        </a:graphic>
      </p:graphicFrame>
    </p:spTree>
    <p:extLst>
      <p:ext uri="{BB962C8B-B14F-4D97-AF65-F5344CB8AC3E}">
        <p14:creationId xmlns:p14="http://schemas.microsoft.com/office/powerpoint/2010/main" val="6983902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sp>
        <p:nvSpPr>
          <p:cNvPr id="4" name="ZoneTexte 3"/>
          <p:cNvSpPr txBox="1"/>
          <p:nvPr/>
        </p:nvSpPr>
        <p:spPr>
          <a:xfrm>
            <a:off x="3944983" y="754505"/>
            <a:ext cx="7566623" cy="369332"/>
          </a:xfrm>
          <a:prstGeom prst="rect">
            <a:avLst/>
          </a:prstGeom>
          <a:noFill/>
        </p:spPr>
        <p:txBody>
          <a:bodyPr wrap="none" rtlCol="0">
            <a:spAutoFit/>
          </a:bodyPr>
          <a:lstStyle/>
          <a:p>
            <a:r>
              <a:rPr lang="fr-FR" b="1" dirty="0" smtClean="0"/>
              <a:t>Ricardo et la défense du libre échange : la théorie de l’avantage comparatif</a:t>
            </a:r>
            <a:endParaRPr lang="fr-FR" b="1" dirty="0"/>
          </a:p>
        </p:txBody>
      </p:sp>
      <p:graphicFrame>
        <p:nvGraphicFramePr>
          <p:cNvPr id="5" name="Tableau 4"/>
          <p:cNvGraphicFramePr>
            <a:graphicFrameLocks noGrp="1"/>
          </p:cNvGraphicFramePr>
          <p:nvPr>
            <p:extLst>
              <p:ext uri="{D42A27DB-BD31-4B8C-83A1-F6EECF244321}">
                <p14:modId xmlns:p14="http://schemas.microsoft.com/office/powerpoint/2010/main" val="1328610228"/>
              </p:ext>
            </p:extLst>
          </p:nvPr>
        </p:nvGraphicFramePr>
        <p:xfrm>
          <a:off x="4126638" y="1678168"/>
          <a:ext cx="6862453" cy="1731236"/>
        </p:xfrm>
        <a:graphic>
          <a:graphicData uri="http://schemas.openxmlformats.org/drawingml/2006/table">
            <a:tbl>
              <a:tblPr firstRow="1" firstCol="1" bandRow="1">
                <a:tableStyleId>{5C22544A-7EE6-4342-B048-85BDC9FD1C3A}</a:tableStyleId>
              </a:tblPr>
              <a:tblGrid>
                <a:gridCol w="2286979">
                  <a:extLst>
                    <a:ext uri="{9D8B030D-6E8A-4147-A177-3AD203B41FA5}">
                      <a16:colId xmlns:a16="http://schemas.microsoft.com/office/drawing/2014/main" val="303445883"/>
                    </a:ext>
                  </a:extLst>
                </a:gridCol>
                <a:gridCol w="2287737">
                  <a:extLst>
                    <a:ext uri="{9D8B030D-6E8A-4147-A177-3AD203B41FA5}">
                      <a16:colId xmlns:a16="http://schemas.microsoft.com/office/drawing/2014/main" val="4122377217"/>
                    </a:ext>
                  </a:extLst>
                </a:gridCol>
                <a:gridCol w="2287737">
                  <a:extLst>
                    <a:ext uri="{9D8B030D-6E8A-4147-A177-3AD203B41FA5}">
                      <a16:colId xmlns:a16="http://schemas.microsoft.com/office/drawing/2014/main" val="2415657703"/>
                    </a:ext>
                  </a:extLst>
                </a:gridCol>
              </a:tblGrid>
              <a:tr h="865618">
                <a:tc>
                  <a:txBody>
                    <a:bodyPr/>
                    <a:lstStyle/>
                    <a:p>
                      <a:pPr algn="just">
                        <a:spcAft>
                          <a:spcPts val="0"/>
                        </a:spcAft>
                      </a:pPr>
                      <a:r>
                        <a:rPr lang="fr-FR" sz="1800">
                          <a:effectLst/>
                        </a:rPr>
                        <a:t> </a:t>
                      </a:r>
                      <a:endParaRPr lang="fr-FR" sz="18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just">
                        <a:spcAft>
                          <a:spcPts val="0"/>
                        </a:spcAft>
                      </a:pPr>
                      <a:r>
                        <a:rPr lang="fr-FR" sz="1800">
                          <a:effectLst/>
                        </a:rPr>
                        <a:t>Nombre de travailleurs pour un mètre de drap</a:t>
                      </a:r>
                      <a:endParaRPr lang="fr-FR" sz="18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just">
                        <a:spcAft>
                          <a:spcPts val="0"/>
                        </a:spcAft>
                      </a:pPr>
                      <a:r>
                        <a:rPr lang="fr-FR" sz="1800">
                          <a:effectLst/>
                        </a:rPr>
                        <a:t>Nombre de travailleurs pour un tonneau de vin</a:t>
                      </a:r>
                      <a:endParaRPr lang="fr-FR" sz="18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3701149889"/>
                  </a:ext>
                </a:extLst>
              </a:tr>
              <a:tr h="432809">
                <a:tc>
                  <a:txBody>
                    <a:bodyPr/>
                    <a:lstStyle/>
                    <a:p>
                      <a:pPr algn="just">
                        <a:spcAft>
                          <a:spcPts val="0"/>
                        </a:spcAft>
                      </a:pPr>
                      <a:r>
                        <a:rPr lang="fr-FR" sz="1800">
                          <a:effectLst/>
                        </a:rPr>
                        <a:t>Angleterre</a:t>
                      </a:r>
                      <a:endParaRPr lang="fr-FR" sz="18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just">
                        <a:spcAft>
                          <a:spcPts val="0"/>
                        </a:spcAft>
                      </a:pPr>
                      <a:r>
                        <a:rPr lang="fr-FR" sz="1800">
                          <a:effectLst/>
                        </a:rPr>
                        <a:t>100</a:t>
                      </a:r>
                      <a:endParaRPr lang="fr-FR" sz="18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just">
                        <a:spcAft>
                          <a:spcPts val="0"/>
                        </a:spcAft>
                      </a:pPr>
                      <a:r>
                        <a:rPr lang="fr-FR" sz="1800">
                          <a:effectLst/>
                        </a:rPr>
                        <a:t>120</a:t>
                      </a:r>
                      <a:endParaRPr lang="fr-FR" sz="18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3496285819"/>
                  </a:ext>
                </a:extLst>
              </a:tr>
              <a:tr h="432809">
                <a:tc>
                  <a:txBody>
                    <a:bodyPr/>
                    <a:lstStyle/>
                    <a:p>
                      <a:pPr algn="just">
                        <a:spcAft>
                          <a:spcPts val="0"/>
                        </a:spcAft>
                      </a:pPr>
                      <a:r>
                        <a:rPr lang="fr-FR" sz="1800">
                          <a:effectLst/>
                        </a:rPr>
                        <a:t>Portugal</a:t>
                      </a:r>
                      <a:endParaRPr lang="fr-FR" sz="18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just">
                        <a:spcAft>
                          <a:spcPts val="0"/>
                        </a:spcAft>
                      </a:pPr>
                      <a:r>
                        <a:rPr lang="fr-FR" sz="1800">
                          <a:effectLst/>
                        </a:rPr>
                        <a:t>90</a:t>
                      </a:r>
                      <a:endParaRPr lang="fr-FR" sz="180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lgn="just">
                        <a:spcAft>
                          <a:spcPts val="0"/>
                        </a:spcAft>
                      </a:pPr>
                      <a:r>
                        <a:rPr lang="fr-FR" sz="1800" dirty="0">
                          <a:effectLst/>
                        </a:rPr>
                        <a:t>80</a:t>
                      </a:r>
                      <a:endParaRPr lang="fr-FR"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2307700582"/>
                  </a:ext>
                </a:extLst>
              </a:tr>
            </a:tbl>
          </a:graphicData>
        </a:graphic>
      </p:graphicFrame>
      <p:sp>
        <p:nvSpPr>
          <p:cNvPr id="6" name="ZoneTexte 5"/>
          <p:cNvSpPr txBox="1"/>
          <p:nvPr/>
        </p:nvSpPr>
        <p:spPr>
          <a:xfrm>
            <a:off x="3526973" y="3963735"/>
            <a:ext cx="8177348" cy="1200329"/>
          </a:xfrm>
          <a:prstGeom prst="rect">
            <a:avLst/>
          </a:prstGeom>
          <a:noFill/>
        </p:spPr>
        <p:txBody>
          <a:bodyPr wrap="square" rtlCol="0">
            <a:spAutoFit/>
          </a:bodyPr>
          <a:lstStyle/>
          <a:p>
            <a:r>
              <a:rPr lang="fr-FR" dirty="0" smtClean="0"/>
              <a:t>Production globale en autarcie : 2 mètre de drap + 2 tonneaux de vin</a:t>
            </a:r>
          </a:p>
          <a:p>
            <a:endParaRPr lang="fr-FR" dirty="0"/>
          </a:p>
          <a:p>
            <a:r>
              <a:rPr lang="fr-FR" dirty="0" smtClean="0"/>
              <a:t>Production globale avec libre échange et spécialisation : 2,2 mètres de draps + 2,125 tonneaux de vin</a:t>
            </a:r>
            <a:endParaRPr lang="fr-FR" dirty="0"/>
          </a:p>
        </p:txBody>
      </p:sp>
    </p:spTree>
    <p:extLst>
      <p:ext uri="{BB962C8B-B14F-4D97-AF65-F5344CB8AC3E}">
        <p14:creationId xmlns:p14="http://schemas.microsoft.com/office/powerpoint/2010/main" val="9568180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3813" y="1123837"/>
            <a:ext cx="3281156" cy="4166643"/>
          </a:xfrm>
          <a:prstGeom prst="rect">
            <a:avLst/>
          </a:prstGeom>
        </p:spPr>
      </p:pic>
      <p:sp>
        <p:nvSpPr>
          <p:cNvPr id="8" name="ZoneTexte 7"/>
          <p:cNvSpPr txBox="1"/>
          <p:nvPr/>
        </p:nvSpPr>
        <p:spPr>
          <a:xfrm>
            <a:off x="6053794" y="511110"/>
            <a:ext cx="2575064" cy="369332"/>
          </a:xfrm>
          <a:prstGeom prst="rect">
            <a:avLst/>
          </a:prstGeom>
          <a:noFill/>
        </p:spPr>
        <p:txBody>
          <a:bodyPr wrap="none" rtlCol="0">
            <a:spAutoFit/>
          </a:bodyPr>
          <a:lstStyle/>
          <a:p>
            <a:r>
              <a:rPr lang="fr-FR" b="1" dirty="0" smtClean="0"/>
              <a:t>Thomas Robert Malthus</a:t>
            </a:r>
            <a:endParaRPr lang="fr-FR" b="1" dirty="0"/>
          </a:p>
        </p:txBody>
      </p:sp>
      <p:sp>
        <p:nvSpPr>
          <p:cNvPr id="9" name="ZoneTexte 8"/>
          <p:cNvSpPr txBox="1"/>
          <p:nvPr/>
        </p:nvSpPr>
        <p:spPr>
          <a:xfrm>
            <a:off x="4866149" y="5407939"/>
            <a:ext cx="1196481" cy="369332"/>
          </a:xfrm>
          <a:prstGeom prst="rect">
            <a:avLst/>
          </a:prstGeom>
          <a:noFill/>
        </p:spPr>
        <p:txBody>
          <a:bodyPr wrap="none" rtlCol="0">
            <a:spAutoFit/>
          </a:bodyPr>
          <a:lstStyle/>
          <a:p>
            <a:r>
              <a:rPr lang="fr-FR" dirty="0" smtClean="0"/>
              <a:t>1766- 1834</a:t>
            </a:r>
            <a:endParaRPr lang="fr-FR" dirty="0"/>
          </a:p>
        </p:txBody>
      </p:sp>
      <p:sp>
        <p:nvSpPr>
          <p:cNvPr id="10" name="ZoneTexte 9"/>
          <p:cNvSpPr txBox="1"/>
          <p:nvPr/>
        </p:nvSpPr>
        <p:spPr>
          <a:xfrm>
            <a:off x="7341326" y="1672045"/>
            <a:ext cx="3939220" cy="1477328"/>
          </a:xfrm>
          <a:prstGeom prst="rect">
            <a:avLst/>
          </a:prstGeom>
          <a:noFill/>
        </p:spPr>
        <p:txBody>
          <a:bodyPr wrap="none" rtlCol="0">
            <a:spAutoFit/>
          </a:bodyPr>
          <a:lstStyle/>
          <a:p>
            <a:r>
              <a:rPr lang="fr-FR" dirty="0" smtClean="0"/>
              <a:t>Ouvrages majeurs :</a:t>
            </a:r>
          </a:p>
          <a:p>
            <a:endParaRPr lang="fr-FR" dirty="0"/>
          </a:p>
          <a:p>
            <a:r>
              <a:rPr lang="fr-FR" dirty="0" smtClean="0"/>
              <a:t>Essai sur le principe de population, 1803</a:t>
            </a:r>
          </a:p>
          <a:p>
            <a:endParaRPr lang="fr-FR" dirty="0"/>
          </a:p>
          <a:p>
            <a:r>
              <a:rPr lang="fr-FR" dirty="0" smtClean="0"/>
              <a:t>Les principes d’économie politique 1820</a:t>
            </a:r>
            <a:endParaRPr lang="fr-FR" dirty="0"/>
          </a:p>
        </p:txBody>
      </p:sp>
    </p:spTree>
    <p:extLst>
      <p:ext uri="{BB962C8B-B14F-4D97-AF65-F5344CB8AC3E}">
        <p14:creationId xmlns:p14="http://schemas.microsoft.com/office/powerpoint/2010/main" val="3870824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sp>
        <p:nvSpPr>
          <p:cNvPr id="3" name="ZoneTexte 2"/>
          <p:cNvSpPr txBox="1"/>
          <p:nvPr/>
        </p:nvSpPr>
        <p:spPr>
          <a:xfrm>
            <a:off x="3853541" y="923706"/>
            <a:ext cx="7315200" cy="4801314"/>
          </a:xfrm>
          <a:prstGeom prst="rect">
            <a:avLst/>
          </a:prstGeom>
          <a:noFill/>
        </p:spPr>
        <p:txBody>
          <a:bodyPr wrap="square" rtlCol="0">
            <a:spAutoFit/>
          </a:bodyPr>
          <a:lstStyle/>
          <a:p>
            <a:pPr algn="just"/>
            <a:r>
              <a:rPr lang="fr-FR" dirty="0" smtClean="0"/>
              <a:t>« </a:t>
            </a:r>
            <a:r>
              <a:rPr lang="fr-FR" u="sng" dirty="0" smtClean="0"/>
              <a:t>Je dis que le pouvoir multiplicateur de la population est infiniment plus grand que le pouvoir qu’a la terre de produire la subsistance de l’homme</a:t>
            </a:r>
            <a:r>
              <a:rPr lang="fr-FR" dirty="0" smtClean="0"/>
              <a:t>. La cause que j’ai en vue est la tendance constante qui se manifeste chez tous les êtres vivants à accroitre leur espèce plus que ne le comporte la quantité de nourriture qui est à leur portée. Nous pouvons tenir pour certain que lorsque </a:t>
            </a:r>
            <a:r>
              <a:rPr lang="fr-FR" u="sng" dirty="0" smtClean="0"/>
              <a:t>la population </a:t>
            </a:r>
            <a:r>
              <a:rPr lang="fr-FR" dirty="0" smtClean="0"/>
              <a:t>n’est arrêtée par aucun obstacle, elle va doublant tous les 25 ans et croit de période en période, suivant une </a:t>
            </a:r>
            <a:r>
              <a:rPr lang="fr-FR" u="sng" dirty="0" smtClean="0"/>
              <a:t>progression géométrique</a:t>
            </a:r>
            <a:r>
              <a:rPr lang="fr-FR" dirty="0" smtClean="0"/>
              <a:t>. Les </a:t>
            </a:r>
            <a:r>
              <a:rPr lang="fr-FR" u="sng" dirty="0" smtClean="0"/>
              <a:t>moyens de subsistance</a:t>
            </a:r>
            <a:r>
              <a:rPr lang="fr-FR" dirty="0" smtClean="0"/>
              <a:t> dans les conditions les plus favorables ne peuvent jamais augmenter plus rapidement que suivant une </a:t>
            </a:r>
            <a:r>
              <a:rPr lang="fr-FR" u="sng" dirty="0" smtClean="0"/>
              <a:t>progression arithmétique</a:t>
            </a:r>
            <a:r>
              <a:rPr lang="fr-FR" dirty="0" smtClean="0"/>
              <a:t>. </a:t>
            </a:r>
          </a:p>
          <a:p>
            <a:pPr algn="just"/>
            <a:endParaRPr lang="fr-FR" dirty="0"/>
          </a:p>
          <a:p>
            <a:pPr algn="just"/>
            <a:r>
              <a:rPr lang="fr-FR" dirty="0" smtClean="0"/>
              <a:t>(…)Je </a:t>
            </a:r>
            <a:r>
              <a:rPr lang="fr-FR" dirty="0"/>
              <a:t>ne vois aucun moyen par lequel l’homme puisse échapper au poids  de cette loi qui s’impose à toute la nature vivante. Aucune utopie égalitaire, aucun code agrarien, même poussés à l’extrême ne pourraient en écarter le joug, ne fut-ce que pour un siècle</a:t>
            </a:r>
            <a:r>
              <a:rPr lang="fr-FR" dirty="0" smtClean="0"/>
              <a:t>. »</a:t>
            </a:r>
            <a:endParaRPr lang="fr-FR" dirty="0"/>
          </a:p>
          <a:p>
            <a:pPr algn="just"/>
            <a:endParaRPr lang="fr-FR" dirty="0" smtClean="0"/>
          </a:p>
          <a:p>
            <a:pPr algn="r"/>
            <a:r>
              <a:rPr lang="fr-FR" dirty="0" smtClean="0"/>
              <a:t>Essai sur le principe de population, 1803 (1798)</a:t>
            </a:r>
            <a:endParaRPr lang="fr-FR" dirty="0"/>
          </a:p>
        </p:txBody>
      </p:sp>
      <p:sp>
        <p:nvSpPr>
          <p:cNvPr id="4" name="ZoneTexte 3"/>
          <p:cNvSpPr txBox="1"/>
          <p:nvPr/>
        </p:nvSpPr>
        <p:spPr>
          <a:xfrm>
            <a:off x="5528867" y="418011"/>
            <a:ext cx="4144083" cy="369332"/>
          </a:xfrm>
          <a:prstGeom prst="rect">
            <a:avLst/>
          </a:prstGeom>
          <a:noFill/>
        </p:spPr>
        <p:txBody>
          <a:bodyPr wrap="none" rtlCol="0">
            <a:spAutoFit/>
          </a:bodyPr>
          <a:lstStyle/>
          <a:p>
            <a:r>
              <a:rPr lang="fr-FR" b="1" dirty="0" smtClean="0"/>
              <a:t>1 : Le principe de population malthusien</a:t>
            </a:r>
            <a:endParaRPr lang="fr-FR" b="1" dirty="0"/>
          </a:p>
        </p:txBody>
      </p:sp>
    </p:spTree>
    <p:extLst>
      <p:ext uri="{BB962C8B-B14F-4D97-AF65-F5344CB8AC3E}">
        <p14:creationId xmlns:p14="http://schemas.microsoft.com/office/powerpoint/2010/main" val="22785602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4561" y="1123837"/>
            <a:ext cx="6583735" cy="4005534"/>
          </a:xfrm>
          <a:prstGeom prst="rect">
            <a:avLst/>
          </a:prstGeom>
        </p:spPr>
      </p:pic>
      <p:sp>
        <p:nvSpPr>
          <p:cNvPr id="11" name="ZoneTexte 10"/>
          <p:cNvSpPr txBox="1"/>
          <p:nvPr/>
        </p:nvSpPr>
        <p:spPr>
          <a:xfrm>
            <a:off x="5528867" y="418011"/>
            <a:ext cx="4144083" cy="369332"/>
          </a:xfrm>
          <a:prstGeom prst="rect">
            <a:avLst/>
          </a:prstGeom>
          <a:noFill/>
        </p:spPr>
        <p:txBody>
          <a:bodyPr wrap="none" rtlCol="0">
            <a:spAutoFit/>
          </a:bodyPr>
          <a:lstStyle/>
          <a:p>
            <a:r>
              <a:rPr lang="fr-FR" b="1" dirty="0" smtClean="0"/>
              <a:t>1 : Le principe de population malthusien</a:t>
            </a:r>
            <a:endParaRPr lang="fr-FR" b="1" dirty="0"/>
          </a:p>
        </p:txBody>
      </p:sp>
    </p:spTree>
    <p:extLst>
      <p:ext uri="{BB962C8B-B14F-4D97-AF65-F5344CB8AC3E}">
        <p14:creationId xmlns:p14="http://schemas.microsoft.com/office/powerpoint/2010/main" val="20727262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sp>
        <p:nvSpPr>
          <p:cNvPr id="4" name="ZoneTexte 3"/>
          <p:cNvSpPr txBox="1"/>
          <p:nvPr/>
        </p:nvSpPr>
        <p:spPr>
          <a:xfrm>
            <a:off x="3931919" y="535577"/>
            <a:ext cx="7315200" cy="5078313"/>
          </a:xfrm>
          <a:prstGeom prst="rect">
            <a:avLst/>
          </a:prstGeom>
          <a:noFill/>
        </p:spPr>
        <p:txBody>
          <a:bodyPr wrap="square" rtlCol="0">
            <a:spAutoFit/>
          </a:bodyPr>
          <a:lstStyle/>
          <a:p>
            <a:pPr algn="just"/>
            <a:endParaRPr lang="fr-FR" dirty="0"/>
          </a:p>
          <a:p>
            <a:pPr algn="just"/>
            <a:r>
              <a:rPr lang="fr-FR" dirty="0"/>
              <a:t>Celui qui naît dans un monde déjà occupé, s’il ne peut obtenir de quoi subsister de ses parents à qui il est en droit d’en demander, et si la société n’a pas besoin de son travail, </a:t>
            </a:r>
            <a:r>
              <a:rPr lang="fr-FR" u="sng" dirty="0"/>
              <a:t>n’a pas le moindre droit de prétendre à la plus petite portion de nourriture; et dans le fait il est de trop dans ce monde. Au grand banquet de la nature, il n’y a point de couvert pour lui</a:t>
            </a:r>
            <a:r>
              <a:rPr lang="fr-FR" dirty="0"/>
              <a:t>. La nature lui signifie de s’en aller, et elle ne tardera pas à exécuter son propre commandement, s’il ne parvient pas à intéresser en sa faveur la pitié des convives. S’ils se lèvent et lui font place, bientôt d’autres intrus se présenteront pour demander la même faveur. Dès que la nouvelle se répandra qu’on accorde des secours à tout venant, la salle sera bientôt remplie d’une multitude qui en sollicitera. L’ordre et l’harmonie de la fête seront troublés; </a:t>
            </a:r>
            <a:r>
              <a:rPr lang="fr-FR" u="sng" dirty="0"/>
              <a:t>l’abondance qui régnait auparavant se changera en disette; et le bonheur des convives sera détruit par le spectacle de la misère </a:t>
            </a:r>
            <a:r>
              <a:rPr lang="fr-FR" dirty="0"/>
              <a:t>et de l’humiliation qui s’offre de toutes parts dans la salle et par les clameurs importunes de ceux qui enragent avec raison de ne point trouver les secours qu’on leur avait fait espérer.</a:t>
            </a:r>
            <a:endParaRPr lang="fr-FR" dirty="0" smtClean="0"/>
          </a:p>
          <a:p>
            <a:pPr algn="r"/>
            <a:r>
              <a:rPr lang="fr-FR" dirty="0" smtClean="0"/>
              <a:t>Essai sur le principe de population, 1798</a:t>
            </a:r>
            <a:endParaRPr lang="fr-FR" dirty="0"/>
          </a:p>
        </p:txBody>
      </p:sp>
      <p:sp>
        <p:nvSpPr>
          <p:cNvPr id="5" name="ZoneTexte 4"/>
          <p:cNvSpPr txBox="1"/>
          <p:nvPr/>
        </p:nvSpPr>
        <p:spPr>
          <a:xfrm>
            <a:off x="5528867" y="418011"/>
            <a:ext cx="4144083" cy="369332"/>
          </a:xfrm>
          <a:prstGeom prst="rect">
            <a:avLst/>
          </a:prstGeom>
          <a:noFill/>
        </p:spPr>
        <p:txBody>
          <a:bodyPr wrap="none" rtlCol="0">
            <a:spAutoFit/>
          </a:bodyPr>
          <a:lstStyle/>
          <a:p>
            <a:r>
              <a:rPr lang="fr-FR" b="1" dirty="0" smtClean="0"/>
              <a:t>1 : Le principe de population malthusien</a:t>
            </a:r>
            <a:endParaRPr lang="fr-FR" b="1" dirty="0"/>
          </a:p>
        </p:txBody>
      </p:sp>
    </p:spTree>
    <p:extLst>
      <p:ext uri="{BB962C8B-B14F-4D97-AF65-F5344CB8AC3E}">
        <p14:creationId xmlns:p14="http://schemas.microsoft.com/office/powerpoint/2010/main" val="12346599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sp>
        <p:nvSpPr>
          <p:cNvPr id="5" name="ZoneTexte 4"/>
          <p:cNvSpPr txBox="1"/>
          <p:nvPr/>
        </p:nvSpPr>
        <p:spPr>
          <a:xfrm>
            <a:off x="5528867" y="418011"/>
            <a:ext cx="4007828" cy="369332"/>
          </a:xfrm>
          <a:prstGeom prst="rect">
            <a:avLst/>
          </a:prstGeom>
          <a:noFill/>
        </p:spPr>
        <p:txBody>
          <a:bodyPr wrap="none" rtlCol="0">
            <a:spAutoFit/>
          </a:bodyPr>
          <a:lstStyle/>
          <a:p>
            <a:r>
              <a:rPr lang="fr-FR" b="1" dirty="0"/>
              <a:t>2</a:t>
            </a:r>
            <a:r>
              <a:rPr lang="fr-FR" b="1" dirty="0" smtClean="0"/>
              <a:t> : Malthus : théoricien du déséquilibre</a:t>
            </a:r>
            <a:endParaRPr lang="fr-FR" b="1" dirty="0"/>
          </a:p>
        </p:txBody>
      </p:sp>
      <p:sp>
        <p:nvSpPr>
          <p:cNvPr id="3" name="ZoneTexte 2"/>
          <p:cNvSpPr txBox="1"/>
          <p:nvPr/>
        </p:nvSpPr>
        <p:spPr>
          <a:xfrm>
            <a:off x="4088673" y="1463039"/>
            <a:ext cx="7471955" cy="2862322"/>
          </a:xfrm>
          <a:prstGeom prst="rect">
            <a:avLst/>
          </a:prstGeom>
          <a:noFill/>
        </p:spPr>
        <p:txBody>
          <a:bodyPr wrap="square" rtlCol="0">
            <a:spAutoFit/>
          </a:bodyPr>
          <a:lstStyle/>
          <a:p>
            <a:pPr algn="just"/>
            <a:r>
              <a:rPr lang="fr-FR" dirty="0" smtClean="0"/>
              <a:t>Adam Smith a affirmé que la parcimonie développe le capital, qu’un homme économe est un bienfaiteur public et que l’accroissement de la richesse dépend de l’excès de la production sur la consommation. Que ces propositions contiennent une grande part de vérité ne peut être contesté… Mais il est bien évident qu’elle sont vraies seulement dans certaines limites et que le principe de l’épargne poussé à l’extrême détruirait le motif de la production. Si chacun se contentait de nourriture la plus simple, du vêtement el plus pauvre et de la maison la plus humble il est certain qu’il n’existerait pas d’autres sortes de nourriture, de vêtements ni de maison. </a:t>
            </a:r>
            <a:endParaRPr lang="fr-FR" dirty="0"/>
          </a:p>
          <a:p>
            <a:pPr algn="r"/>
            <a:r>
              <a:rPr lang="fr-FR" dirty="0" smtClean="0"/>
              <a:t>Malthus, Principes d’économie politique, 1820</a:t>
            </a:r>
            <a:endParaRPr lang="fr-FR" dirty="0"/>
          </a:p>
        </p:txBody>
      </p:sp>
    </p:spTree>
    <p:extLst>
      <p:ext uri="{BB962C8B-B14F-4D97-AF65-F5344CB8AC3E}">
        <p14:creationId xmlns:p14="http://schemas.microsoft.com/office/powerpoint/2010/main" val="25597385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9074" y="1123837"/>
            <a:ext cx="3352340" cy="3997666"/>
          </a:xfrm>
          <a:prstGeom prst="rect">
            <a:avLst/>
          </a:prstGeom>
        </p:spPr>
      </p:pic>
      <p:sp>
        <p:nvSpPr>
          <p:cNvPr id="6" name="ZoneTexte 5"/>
          <p:cNvSpPr txBox="1"/>
          <p:nvPr/>
        </p:nvSpPr>
        <p:spPr>
          <a:xfrm>
            <a:off x="6398089" y="313509"/>
            <a:ext cx="2568845" cy="461665"/>
          </a:xfrm>
          <a:prstGeom prst="rect">
            <a:avLst/>
          </a:prstGeom>
          <a:noFill/>
        </p:spPr>
        <p:txBody>
          <a:bodyPr wrap="none" rtlCol="0">
            <a:spAutoFit/>
          </a:bodyPr>
          <a:lstStyle/>
          <a:p>
            <a:r>
              <a:rPr lang="fr-FR" sz="2400" b="1" dirty="0" smtClean="0"/>
              <a:t>Jean-Baptiste Say</a:t>
            </a:r>
            <a:endParaRPr lang="fr-FR" sz="2400" b="1" dirty="0"/>
          </a:p>
        </p:txBody>
      </p:sp>
      <p:sp>
        <p:nvSpPr>
          <p:cNvPr id="7" name="ZoneTexte 6"/>
          <p:cNvSpPr txBox="1"/>
          <p:nvPr/>
        </p:nvSpPr>
        <p:spPr>
          <a:xfrm>
            <a:off x="4645411" y="5121503"/>
            <a:ext cx="1119665" cy="369332"/>
          </a:xfrm>
          <a:prstGeom prst="rect">
            <a:avLst/>
          </a:prstGeom>
          <a:noFill/>
        </p:spPr>
        <p:txBody>
          <a:bodyPr wrap="none" rtlCol="0">
            <a:spAutoFit/>
          </a:bodyPr>
          <a:lstStyle/>
          <a:p>
            <a:r>
              <a:rPr lang="fr-FR" dirty="0" smtClean="0"/>
              <a:t>1767-1832</a:t>
            </a:r>
            <a:endParaRPr lang="fr-FR" dirty="0"/>
          </a:p>
        </p:txBody>
      </p:sp>
      <p:sp>
        <p:nvSpPr>
          <p:cNvPr id="8" name="ZoneTexte 7"/>
          <p:cNvSpPr txBox="1"/>
          <p:nvPr/>
        </p:nvSpPr>
        <p:spPr>
          <a:xfrm>
            <a:off x="7419703" y="2625634"/>
            <a:ext cx="4014689" cy="923330"/>
          </a:xfrm>
          <a:prstGeom prst="rect">
            <a:avLst/>
          </a:prstGeom>
          <a:noFill/>
        </p:spPr>
        <p:txBody>
          <a:bodyPr wrap="none" rtlCol="0">
            <a:spAutoFit/>
          </a:bodyPr>
          <a:lstStyle/>
          <a:p>
            <a:r>
              <a:rPr lang="fr-FR" dirty="0" smtClean="0"/>
              <a:t>Traité d’économie politique, 1803</a:t>
            </a:r>
          </a:p>
          <a:p>
            <a:endParaRPr lang="fr-FR" dirty="0"/>
          </a:p>
          <a:p>
            <a:r>
              <a:rPr lang="fr-FR" dirty="0" smtClean="0"/>
              <a:t>Catéchisme d’économie politique, 1815</a:t>
            </a:r>
            <a:endParaRPr lang="fr-FR" dirty="0"/>
          </a:p>
        </p:txBody>
      </p:sp>
    </p:spTree>
    <p:extLst>
      <p:ext uri="{BB962C8B-B14F-4D97-AF65-F5344CB8AC3E}">
        <p14:creationId xmlns:p14="http://schemas.microsoft.com/office/powerpoint/2010/main" val="23977315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sp>
        <p:nvSpPr>
          <p:cNvPr id="3" name="Rectangle 2"/>
          <p:cNvSpPr/>
          <p:nvPr/>
        </p:nvSpPr>
        <p:spPr>
          <a:xfrm>
            <a:off x="3592286" y="1123837"/>
            <a:ext cx="8386354" cy="3435556"/>
          </a:xfrm>
          <a:prstGeom prst="rect">
            <a:avLst/>
          </a:prstGeom>
        </p:spPr>
        <p:txBody>
          <a:bodyPr wrap="square">
            <a:spAutoFit/>
          </a:bodyPr>
          <a:lstStyle/>
          <a:p>
            <a:pPr algn="just">
              <a:lnSpc>
                <a:spcPct val="107000"/>
              </a:lnSpc>
              <a:spcAft>
                <a:spcPts val="800"/>
              </a:spcAft>
            </a:pPr>
            <a:r>
              <a:rPr lang="fr-FR" dirty="0">
                <a:solidFill>
                  <a:srgbClr val="000000"/>
                </a:solidFill>
                <a:latin typeface="Verdana" panose="020B0604030504040204" pitchFamily="34" charset="0"/>
                <a:ea typeface="Verdana" panose="020B0604030504040204" pitchFamily="34" charset="0"/>
                <a:cs typeface="Verdana" panose="020B0604030504040204" pitchFamily="34" charset="0"/>
              </a:rPr>
              <a:t>« Vous n’entrevoyez pas l’utilité des choses parce que vous n’appelez utile que ce qui l’est aux yeux de la raison, tandis </a:t>
            </a:r>
            <a:r>
              <a:rPr lang="fr-FR" u="sng" dirty="0" smtClean="0">
                <a:solidFill>
                  <a:srgbClr val="000000"/>
                </a:solidFill>
                <a:latin typeface="Verdana" panose="020B0604030504040204" pitchFamily="34" charset="0"/>
                <a:ea typeface="Verdana" panose="020B0604030504040204" pitchFamily="34" charset="0"/>
                <a:cs typeface="Verdana" panose="020B0604030504040204" pitchFamily="34" charset="0"/>
              </a:rPr>
              <a:t>qu’il </a:t>
            </a:r>
            <a:r>
              <a:rPr lang="fr-FR" u="sng" dirty="0">
                <a:solidFill>
                  <a:srgbClr val="000000"/>
                </a:solidFill>
                <a:latin typeface="Verdana" panose="020B0604030504040204" pitchFamily="34" charset="0"/>
                <a:ea typeface="Verdana" panose="020B0604030504040204" pitchFamily="34" charset="0"/>
                <a:cs typeface="Verdana" panose="020B0604030504040204" pitchFamily="34" charset="0"/>
              </a:rPr>
              <a:t>faut entendre par ce mot tout ce qui est propre à satisfaire les besoins, des désirs de l’homme tel qu’il est</a:t>
            </a:r>
            <a:r>
              <a:rPr lang="fr-FR" dirty="0">
                <a:solidFill>
                  <a:srgbClr val="000000"/>
                </a:solidFill>
                <a:latin typeface="Verdana" panose="020B0604030504040204" pitchFamily="34" charset="0"/>
                <a:ea typeface="Verdana" panose="020B0604030504040204" pitchFamily="34" charset="0"/>
                <a:cs typeface="Verdana" panose="020B0604030504040204" pitchFamily="34" charset="0"/>
              </a:rPr>
              <a:t>. Or sa vanité et ses passions font quelquefois naitre en lui des besoins aussi impérieux que la faim. </a:t>
            </a:r>
            <a:r>
              <a:rPr lang="fr-FR" u="sng" dirty="0">
                <a:solidFill>
                  <a:srgbClr val="000000"/>
                </a:solidFill>
                <a:latin typeface="Verdana" panose="020B0604030504040204" pitchFamily="34" charset="0"/>
                <a:ea typeface="Verdana" panose="020B0604030504040204" pitchFamily="34" charset="0"/>
                <a:cs typeface="Verdana" panose="020B0604030504040204" pitchFamily="34" charset="0"/>
              </a:rPr>
              <a:t>Lui seul est juge de l’importance que les choses ont pour lui et du besoin qu’il en a</a:t>
            </a:r>
            <a:r>
              <a:rPr lang="fr-FR" dirty="0">
                <a:solidFill>
                  <a:srgbClr val="000000"/>
                </a:solidFill>
                <a:latin typeface="Verdana" panose="020B0604030504040204" pitchFamily="34" charset="0"/>
                <a:ea typeface="Verdana" panose="020B0604030504040204" pitchFamily="34" charset="0"/>
                <a:cs typeface="Verdana" panose="020B0604030504040204" pitchFamily="34" charset="0"/>
              </a:rPr>
              <a:t>. Nous ne pouvons juger que le prix qu’il y met : </a:t>
            </a:r>
            <a:r>
              <a:rPr lang="fr-FR" u="sng" dirty="0">
                <a:solidFill>
                  <a:srgbClr val="000000"/>
                </a:solidFill>
                <a:latin typeface="Verdana" panose="020B0604030504040204" pitchFamily="34" charset="0"/>
                <a:ea typeface="Verdana" panose="020B0604030504040204" pitchFamily="34" charset="0"/>
                <a:cs typeface="Verdana" panose="020B0604030504040204" pitchFamily="34" charset="0"/>
              </a:rPr>
              <a:t>pour nous la valeur des choses est la seule mesure de l’utilité qu’elles ont pour l’homme</a:t>
            </a:r>
            <a:r>
              <a:rPr lang="fr-FR" dirty="0">
                <a:solidFill>
                  <a:srgbClr val="000000"/>
                </a:solidFill>
                <a:latin typeface="Verdana" panose="020B0604030504040204" pitchFamily="34" charset="0"/>
                <a:ea typeface="Verdana" panose="020B0604030504040204" pitchFamily="34" charset="0"/>
                <a:cs typeface="Verdana" panose="020B0604030504040204" pitchFamily="34" charset="0"/>
              </a:rPr>
              <a:t>. Il doit donc nous suffire de leur donner de l’utilité à ses yeux pour leur donner de la valeur ».</a:t>
            </a:r>
          </a:p>
          <a:p>
            <a:pPr algn="r"/>
            <a:r>
              <a:rPr lang="fr-FR" dirty="0">
                <a:solidFill>
                  <a:srgbClr val="000000"/>
                </a:solidFill>
                <a:latin typeface="Verdana" panose="020B0604030504040204" pitchFamily="34" charset="0"/>
                <a:ea typeface="Verdana" panose="020B0604030504040204" pitchFamily="34" charset="0"/>
                <a:cs typeface="Verdana" panose="020B0604030504040204" pitchFamily="34" charset="0"/>
              </a:rPr>
              <a:t>Catéchisme d’économie politique, 1815</a:t>
            </a:r>
            <a:endParaRPr lang="fr-FR" dirty="0"/>
          </a:p>
        </p:txBody>
      </p:sp>
      <p:sp>
        <p:nvSpPr>
          <p:cNvPr id="4" name="ZoneTexte 3"/>
          <p:cNvSpPr txBox="1"/>
          <p:nvPr/>
        </p:nvSpPr>
        <p:spPr>
          <a:xfrm>
            <a:off x="7083187" y="391886"/>
            <a:ext cx="1646861" cy="369332"/>
          </a:xfrm>
          <a:prstGeom prst="rect">
            <a:avLst/>
          </a:prstGeom>
          <a:noFill/>
        </p:spPr>
        <p:txBody>
          <a:bodyPr wrap="none" rtlCol="0">
            <a:spAutoFit/>
          </a:bodyPr>
          <a:lstStyle/>
          <a:p>
            <a:r>
              <a:rPr lang="fr-FR" dirty="0" smtClean="0"/>
              <a:t>1 : Valeur utilité</a:t>
            </a:r>
            <a:endParaRPr lang="fr-FR" dirty="0"/>
          </a:p>
        </p:txBody>
      </p:sp>
    </p:spTree>
    <p:extLst>
      <p:ext uri="{BB962C8B-B14F-4D97-AF65-F5344CB8AC3E}">
        <p14:creationId xmlns:p14="http://schemas.microsoft.com/office/powerpoint/2010/main" val="14924731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sp>
        <p:nvSpPr>
          <p:cNvPr id="3" name="Rectangle 2"/>
          <p:cNvSpPr/>
          <p:nvPr/>
        </p:nvSpPr>
        <p:spPr>
          <a:xfrm>
            <a:off x="3592286" y="1123837"/>
            <a:ext cx="8386354" cy="4621009"/>
          </a:xfrm>
          <a:prstGeom prst="rect">
            <a:avLst/>
          </a:prstGeom>
        </p:spPr>
        <p:txBody>
          <a:bodyPr wrap="square">
            <a:spAutoFit/>
          </a:bodyPr>
          <a:lstStyle/>
          <a:p>
            <a:pPr algn="just">
              <a:lnSpc>
                <a:spcPct val="107000"/>
              </a:lnSpc>
              <a:spcAft>
                <a:spcPts val="800"/>
              </a:spcAft>
            </a:pPr>
            <a:r>
              <a:rPr lang="fr-FR"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fr-FR" dirty="0" smtClean="0">
                <a:solidFill>
                  <a:srgbClr val="000000"/>
                </a:solidFill>
                <a:latin typeface="Verdana" panose="020B0604030504040204" pitchFamily="34" charset="0"/>
                <a:ea typeface="Verdana" panose="020B0604030504040204" pitchFamily="34" charset="0"/>
                <a:cs typeface="Verdana" panose="020B0604030504040204" pitchFamily="34" charset="0"/>
              </a:rPr>
              <a:t>Tel fermier (…) achètera d’autant plus qu’il aura produit davantage. Il ne peut rien acheter s’il ne produit rien. Vous-mêmes, vous n’êtes à même de lui acheter son froment et ses laines, qu’autant que vous produisez des étoffes. </a:t>
            </a:r>
            <a:r>
              <a:rPr lang="fr-FR" u="sng" dirty="0" smtClean="0">
                <a:solidFill>
                  <a:srgbClr val="000000"/>
                </a:solidFill>
                <a:latin typeface="Verdana" panose="020B0604030504040204" pitchFamily="34" charset="0"/>
                <a:ea typeface="Verdana" panose="020B0604030504040204" pitchFamily="34" charset="0"/>
                <a:cs typeface="Verdana" panose="020B0604030504040204" pitchFamily="34" charset="0"/>
              </a:rPr>
              <a:t>Vous prétendez que c’est l’argent qu’il vous faut, je vous dis moi que ce sont d’autres produits qu’il vous faut et non de l’argent</a:t>
            </a:r>
            <a:r>
              <a:rPr lang="fr-FR" dirty="0" smtClean="0">
                <a:solidFill>
                  <a:srgbClr val="000000"/>
                </a:solidFill>
                <a:latin typeface="Verdana" panose="020B0604030504040204" pitchFamily="34" charset="0"/>
                <a:ea typeface="Verdana" panose="020B0604030504040204" pitchFamily="34" charset="0"/>
                <a:cs typeface="Verdana" panose="020B0604030504040204" pitchFamily="34" charset="0"/>
              </a:rPr>
              <a:t>. La monnaie d’argent qui aura servi dan la vente de vos produits et dans l’achat que vous avez fait des produits d’un autre ira un moment après servir au même usage entre deux contractants; elle servira ensuite à d’autres et à d’autres encore sans fin </a:t>
            </a:r>
            <a:r>
              <a:rPr lang="fr-FR" u="sng" dirty="0" smtClean="0">
                <a:solidFill>
                  <a:srgbClr val="000000"/>
                </a:solidFill>
                <a:latin typeface="Verdana" panose="020B0604030504040204" pitchFamily="34" charset="0"/>
                <a:ea typeface="Verdana" panose="020B0604030504040204" pitchFamily="34" charset="0"/>
                <a:cs typeface="Verdana" panose="020B0604030504040204" pitchFamily="34" charset="0"/>
              </a:rPr>
              <a:t>(…) l’argent n’est que la voiture des produits. </a:t>
            </a:r>
            <a:r>
              <a:rPr lang="fr-FR" u="sng" smtClean="0">
                <a:solidFill>
                  <a:srgbClr val="000000"/>
                </a:solidFill>
                <a:latin typeface="Verdana" panose="020B0604030504040204" pitchFamily="34" charset="0"/>
                <a:ea typeface="Verdana" panose="020B0604030504040204" pitchFamily="34" charset="0"/>
                <a:cs typeface="Verdana" panose="020B0604030504040204" pitchFamily="34" charset="0"/>
              </a:rPr>
              <a:t>Tout </a:t>
            </a:r>
            <a:r>
              <a:rPr lang="fr-FR" u="sng" dirty="0" smtClean="0">
                <a:solidFill>
                  <a:srgbClr val="000000"/>
                </a:solidFill>
                <a:latin typeface="Verdana" panose="020B0604030504040204" pitchFamily="34" charset="0"/>
                <a:ea typeface="Verdana" panose="020B0604030504040204" pitchFamily="34" charset="0"/>
                <a:cs typeface="Verdana" panose="020B0604030504040204" pitchFamily="34" charset="0"/>
              </a:rPr>
              <a:t>son usage a été de voiturer chez vous la valeur des produits que l’acheteur avait vendus pour acheter les </a:t>
            </a:r>
            <a:r>
              <a:rPr lang="fr-FR" u="sng" dirty="0" err="1" smtClean="0">
                <a:solidFill>
                  <a:srgbClr val="000000"/>
                </a:solidFill>
                <a:latin typeface="Verdana" panose="020B0604030504040204" pitchFamily="34" charset="0"/>
                <a:ea typeface="Verdana" panose="020B0604030504040204" pitchFamily="34" charset="0"/>
                <a:cs typeface="Verdana" panose="020B0604030504040204" pitchFamily="34" charset="0"/>
              </a:rPr>
              <a:t>votres</a:t>
            </a:r>
            <a:r>
              <a:rPr lang="fr-FR" u="sng" dirty="0" smtClean="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fr-FR" dirty="0" smtClean="0">
                <a:solidFill>
                  <a:srgbClr val="000000"/>
                </a:solidFill>
                <a:latin typeface="Verdana" panose="020B0604030504040204" pitchFamily="34" charset="0"/>
                <a:ea typeface="Verdana" panose="020B0604030504040204" pitchFamily="34" charset="0"/>
                <a:cs typeface="Verdana" panose="020B0604030504040204" pitchFamily="34" charset="0"/>
              </a:rPr>
              <a:t>(…) c’est donc avec la valeur de vos produits transformés momentanément en une somme d’argent que vous achetez, que tout le monde achète les choses dont il a besoin »».</a:t>
            </a:r>
            <a:endParaRPr lang="fr-FR"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algn="r"/>
            <a:r>
              <a:rPr lang="fr-FR" dirty="0" smtClean="0">
                <a:solidFill>
                  <a:srgbClr val="000000"/>
                </a:solidFill>
                <a:latin typeface="Verdana" panose="020B0604030504040204" pitchFamily="34" charset="0"/>
                <a:ea typeface="Verdana" panose="020B0604030504040204" pitchFamily="34" charset="0"/>
                <a:cs typeface="Verdana" panose="020B0604030504040204" pitchFamily="34" charset="0"/>
              </a:rPr>
              <a:t>Traité d’économie politique, 1803</a:t>
            </a:r>
            <a:endParaRPr lang="fr-FR" dirty="0"/>
          </a:p>
        </p:txBody>
      </p:sp>
      <p:sp>
        <p:nvSpPr>
          <p:cNvPr id="4" name="ZoneTexte 3"/>
          <p:cNvSpPr txBox="1"/>
          <p:nvPr/>
        </p:nvSpPr>
        <p:spPr>
          <a:xfrm>
            <a:off x="6363439" y="418012"/>
            <a:ext cx="2844048" cy="369332"/>
          </a:xfrm>
          <a:prstGeom prst="rect">
            <a:avLst/>
          </a:prstGeom>
          <a:noFill/>
        </p:spPr>
        <p:txBody>
          <a:bodyPr wrap="none" rtlCol="0">
            <a:spAutoFit/>
          </a:bodyPr>
          <a:lstStyle/>
          <a:p>
            <a:r>
              <a:rPr lang="fr-FR" dirty="0"/>
              <a:t>2</a:t>
            </a:r>
            <a:r>
              <a:rPr lang="fr-FR" dirty="0" smtClean="0"/>
              <a:t> : La monnaie comme voile</a:t>
            </a:r>
            <a:endParaRPr lang="fr-FR" dirty="0"/>
          </a:p>
        </p:txBody>
      </p:sp>
    </p:spTree>
    <p:extLst>
      <p:ext uri="{BB962C8B-B14F-4D97-AF65-F5344CB8AC3E}">
        <p14:creationId xmlns:p14="http://schemas.microsoft.com/office/powerpoint/2010/main" val="19325341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A- Unité et diversité du courant classique</a:t>
            </a:r>
            <a:r>
              <a:rPr lang="fr-FR" dirty="0" smtClean="0">
                <a:solidFill>
                  <a:srgbClr val="D25814"/>
                </a:solidFill>
              </a:rPr>
              <a:t> </a:t>
            </a:r>
            <a:endParaRPr lang="fr-FR" dirty="0">
              <a:solidFill>
                <a:srgbClr val="D25814"/>
              </a:solidFill>
            </a:endParaRPr>
          </a:p>
        </p:txBody>
      </p:sp>
      <p:sp>
        <p:nvSpPr>
          <p:cNvPr id="3" name="Rectangle 2"/>
          <p:cNvSpPr/>
          <p:nvPr/>
        </p:nvSpPr>
        <p:spPr>
          <a:xfrm>
            <a:off x="3592286" y="1123837"/>
            <a:ext cx="8386354" cy="3435556"/>
          </a:xfrm>
          <a:prstGeom prst="rect">
            <a:avLst/>
          </a:prstGeom>
        </p:spPr>
        <p:txBody>
          <a:bodyPr wrap="square">
            <a:spAutoFit/>
          </a:bodyPr>
          <a:lstStyle/>
          <a:p>
            <a:pPr algn="just">
              <a:lnSpc>
                <a:spcPct val="107000"/>
              </a:lnSpc>
              <a:spcAft>
                <a:spcPts val="800"/>
              </a:spcAft>
            </a:pPr>
            <a:r>
              <a:rPr lang="fr-FR"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fr-FR" dirty="0" smtClean="0">
                <a:solidFill>
                  <a:srgbClr val="000000"/>
                </a:solidFill>
                <a:latin typeface="Verdana" panose="020B0604030504040204" pitchFamily="34" charset="0"/>
                <a:ea typeface="Verdana" panose="020B0604030504040204" pitchFamily="34" charset="0"/>
                <a:cs typeface="Verdana" panose="020B0604030504040204" pitchFamily="34" charset="0"/>
              </a:rPr>
              <a:t>Il est bon de remarquer qu’un produit créé offre, dès cet instant, un débouché à d’autres produits pour tout le montant de sa valeur. En effet, lorsque le dernier producteur a terminé un produit, son plus grand désir est de le vendre, pour que la valeur de ce produit ne chôme pas entre ses mains. Mais il n’est pas moins empressé de se défaire de l’argent que lui procure sa vente, pour que la valeur de l’argent ne chôme pas non plus. Or, on ne peut se défaire de son argent qu’en demandant à acheter un produit quelconque. On voit donc </a:t>
            </a:r>
            <a:r>
              <a:rPr lang="fr-FR" u="sng" dirty="0" smtClean="0">
                <a:solidFill>
                  <a:srgbClr val="000000"/>
                </a:solidFill>
                <a:latin typeface="Verdana" panose="020B0604030504040204" pitchFamily="34" charset="0"/>
                <a:ea typeface="Verdana" panose="020B0604030504040204" pitchFamily="34" charset="0"/>
                <a:cs typeface="Verdana" panose="020B0604030504040204" pitchFamily="34" charset="0"/>
              </a:rPr>
              <a:t>que le fait seul de la formation d’un produit ouvre, dès l’instant même, un débouché à d’autres produits</a:t>
            </a:r>
            <a:r>
              <a:rPr lang="fr-FR" dirty="0" smtClean="0">
                <a:solidFill>
                  <a:srgbClr val="000000"/>
                </a:solidFill>
                <a:latin typeface="Verdana" panose="020B0604030504040204" pitchFamily="34" charset="0"/>
                <a:ea typeface="Verdana" panose="020B0604030504040204" pitchFamily="34" charset="0"/>
                <a:cs typeface="Verdana" panose="020B0604030504040204" pitchFamily="34" charset="0"/>
              </a:rPr>
              <a:t>.».</a:t>
            </a:r>
            <a:endParaRPr lang="fr-FR"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algn="r"/>
            <a:r>
              <a:rPr lang="fr-FR" dirty="0" smtClean="0">
                <a:solidFill>
                  <a:srgbClr val="000000"/>
                </a:solidFill>
                <a:latin typeface="Verdana" panose="020B0604030504040204" pitchFamily="34" charset="0"/>
                <a:ea typeface="Verdana" panose="020B0604030504040204" pitchFamily="34" charset="0"/>
                <a:cs typeface="Verdana" panose="020B0604030504040204" pitchFamily="34" charset="0"/>
              </a:rPr>
              <a:t>Traité d’économie politique, 1803</a:t>
            </a:r>
            <a:endParaRPr lang="fr-FR" dirty="0"/>
          </a:p>
        </p:txBody>
      </p:sp>
      <p:sp>
        <p:nvSpPr>
          <p:cNvPr id="4" name="ZoneTexte 3"/>
          <p:cNvSpPr txBox="1"/>
          <p:nvPr/>
        </p:nvSpPr>
        <p:spPr>
          <a:xfrm>
            <a:off x="6600683" y="444138"/>
            <a:ext cx="2369559" cy="369332"/>
          </a:xfrm>
          <a:prstGeom prst="rect">
            <a:avLst/>
          </a:prstGeom>
          <a:noFill/>
        </p:spPr>
        <p:txBody>
          <a:bodyPr wrap="none" rtlCol="0">
            <a:spAutoFit/>
          </a:bodyPr>
          <a:lstStyle/>
          <a:p>
            <a:r>
              <a:rPr lang="fr-FR" dirty="0"/>
              <a:t>3</a:t>
            </a:r>
            <a:r>
              <a:rPr lang="fr-FR" dirty="0" smtClean="0"/>
              <a:t>: La loi des débouchés</a:t>
            </a:r>
            <a:endParaRPr lang="fr-FR" dirty="0"/>
          </a:p>
        </p:txBody>
      </p:sp>
    </p:spTree>
    <p:extLst>
      <p:ext uri="{BB962C8B-B14F-4D97-AF65-F5344CB8AC3E}">
        <p14:creationId xmlns:p14="http://schemas.microsoft.com/office/powerpoint/2010/main" val="39177841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B</a:t>
            </a:r>
            <a:r>
              <a:rPr lang="fr-FR" sz="2700" u="sng" dirty="0" smtClean="0">
                <a:solidFill>
                  <a:srgbClr val="D25814"/>
                </a:solidFill>
              </a:rPr>
              <a:t>- Les critiques adressées aux Classiques</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sp>
        <p:nvSpPr>
          <p:cNvPr id="5" name="ZoneTexte 4"/>
          <p:cNvSpPr txBox="1"/>
          <p:nvPr/>
        </p:nvSpPr>
        <p:spPr>
          <a:xfrm>
            <a:off x="4818191" y="754505"/>
            <a:ext cx="5751896" cy="369332"/>
          </a:xfrm>
          <a:prstGeom prst="rect">
            <a:avLst/>
          </a:prstGeom>
          <a:noFill/>
        </p:spPr>
        <p:txBody>
          <a:bodyPr wrap="none" rtlCol="0">
            <a:spAutoFit/>
          </a:bodyPr>
          <a:lstStyle/>
          <a:p>
            <a:r>
              <a:rPr lang="fr-FR" b="1" dirty="0" smtClean="0"/>
              <a:t>1 : Friedrich List et la critique adressée aux libre échange</a:t>
            </a:r>
            <a:endParaRPr lang="fr-FR" b="1"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2988" y="1531892"/>
            <a:ext cx="3254829" cy="3786868"/>
          </a:xfrm>
          <a:prstGeom prst="rect">
            <a:avLst/>
          </a:prstGeom>
        </p:spPr>
      </p:pic>
      <p:sp>
        <p:nvSpPr>
          <p:cNvPr id="7" name="ZoneTexte 6"/>
          <p:cNvSpPr txBox="1"/>
          <p:nvPr/>
        </p:nvSpPr>
        <p:spPr>
          <a:xfrm>
            <a:off x="4818191" y="5355688"/>
            <a:ext cx="1164421" cy="369332"/>
          </a:xfrm>
          <a:prstGeom prst="rect">
            <a:avLst/>
          </a:prstGeom>
          <a:noFill/>
        </p:spPr>
        <p:txBody>
          <a:bodyPr wrap="none" rtlCol="0">
            <a:spAutoFit/>
          </a:bodyPr>
          <a:lstStyle/>
          <a:p>
            <a:r>
              <a:rPr lang="fr-FR" dirty="0" smtClean="0"/>
              <a:t>1789-1846</a:t>
            </a:r>
            <a:endParaRPr lang="fr-FR" dirty="0"/>
          </a:p>
        </p:txBody>
      </p:sp>
      <p:sp>
        <p:nvSpPr>
          <p:cNvPr id="8" name="ZoneTexte 7"/>
          <p:cNvSpPr txBox="1"/>
          <p:nvPr/>
        </p:nvSpPr>
        <p:spPr>
          <a:xfrm>
            <a:off x="7210697" y="3055096"/>
            <a:ext cx="4450706" cy="369332"/>
          </a:xfrm>
          <a:prstGeom prst="rect">
            <a:avLst/>
          </a:prstGeom>
          <a:noFill/>
        </p:spPr>
        <p:txBody>
          <a:bodyPr wrap="none" rtlCol="0">
            <a:spAutoFit/>
          </a:bodyPr>
          <a:lstStyle/>
          <a:p>
            <a:r>
              <a:rPr lang="fr-FR" dirty="0" smtClean="0"/>
              <a:t>Système national d’économie politique, 1840</a:t>
            </a:r>
            <a:endParaRPr lang="fr-FR" dirty="0"/>
          </a:p>
        </p:txBody>
      </p:sp>
    </p:spTree>
    <p:extLst>
      <p:ext uri="{BB962C8B-B14F-4D97-AF65-F5344CB8AC3E}">
        <p14:creationId xmlns:p14="http://schemas.microsoft.com/office/powerpoint/2010/main" val="30923600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B</a:t>
            </a:r>
            <a:r>
              <a:rPr lang="fr-FR" sz="2700" u="sng" dirty="0" smtClean="0">
                <a:solidFill>
                  <a:srgbClr val="D25814"/>
                </a:solidFill>
              </a:rPr>
              <a:t>- Les critiques adressées aux Classiques</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sp>
        <p:nvSpPr>
          <p:cNvPr id="4" name="ZoneTexte 3"/>
          <p:cNvSpPr txBox="1"/>
          <p:nvPr/>
        </p:nvSpPr>
        <p:spPr>
          <a:xfrm>
            <a:off x="4062549" y="1854924"/>
            <a:ext cx="6884126" cy="2308324"/>
          </a:xfrm>
          <a:prstGeom prst="rect">
            <a:avLst/>
          </a:prstGeom>
          <a:noFill/>
        </p:spPr>
        <p:txBody>
          <a:bodyPr wrap="square" rtlCol="0">
            <a:spAutoFit/>
          </a:bodyPr>
          <a:lstStyle/>
          <a:p>
            <a:pPr algn="just"/>
            <a:r>
              <a:rPr lang="fr-FR" dirty="0" smtClean="0"/>
              <a:t>« Certaines nations favorisées par les circonstances ont devancé les autres dans les manufactures, le commerce et la navigation. Elles ont eu très tôt conscience que les progrès qu’elles avaient accomplis constituaient le moyen le plus efficace d’acquérir et de conserver la suprématie politique. Elles ont adopté et conservent aujourd’hui des mesures calculées pour monopoliser les manufactures et le commerce pour entraver le progrès des nations retardataires »</a:t>
            </a:r>
          </a:p>
          <a:p>
            <a:pPr algn="r"/>
            <a:r>
              <a:rPr lang="fr-FR" dirty="0" smtClean="0"/>
              <a:t>List, Système national d’économie politique, 1840 </a:t>
            </a:r>
            <a:endParaRPr lang="fr-FR" dirty="0"/>
          </a:p>
        </p:txBody>
      </p:sp>
    </p:spTree>
    <p:extLst>
      <p:ext uri="{BB962C8B-B14F-4D97-AF65-F5344CB8AC3E}">
        <p14:creationId xmlns:p14="http://schemas.microsoft.com/office/powerpoint/2010/main" val="11685372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B</a:t>
            </a:r>
            <a:r>
              <a:rPr lang="fr-FR" sz="2700" u="sng" dirty="0" smtClean="0">
                <a:solidFill>
                  <a:srgbClr val="D25814"/>
                </a:solidFill>
              </a:rPr>
              <a:t>- Les critiques adressées aux Classiques</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sp>
        <p:nvSpPr>
          <p:cNvPr id="3" name="ZoneTexte 2"/>
          <p:cNvSpPr txBox="1"/>
          <p:nvPr/>
        </p:nvSpPr>
        <p:spPr>
          <a:xfrm>
            <a:off x="4062549" y="1854924"/>
            <a:ext cx="6884126" cy="2585323"/>
          </a:xfrm>
          <a:prstGeom prst="rect">
            <a:avLst/>
          </a:prstGeom>
          <a:noFill/>
        </p:spPr>
        <p:txBody>
          <a:bodyPr wrap="square" rtlCol="0">
            <a:spAutoFit/>
          </a:bodyPr>
          <a:lstStyle/>
          <a:p>
            <a:pPr algn="just"/>
            <a:r>
              <a:rPr lang="fr-FR" dirty="0" smtClean="0"/>
              <a:t>« Nous faisons avec la protection douanière un sacrifice à la valeur qui sera récompensé par le développement d’une force productive, laquelle assure à la nation pour le futur, non seulement un flux important et ininterrompu de biens matériels mais aussi l’indépendance industrielle en cas de guerre »</a:t>
            </a:r>
          </a:p>
          <a:p>
            <a:pPr algn="just"/>
            <a:endParaRPr lang="fr-FR" dirty="0"/>
          </a:p>
          <a:p>
            <a:pPr algn="just"/>
            <a:r>
              <a:rPr lang="fr-FR" dirty="0" smtClean="0"/>
              <a:t>« La protection douanière est notre voie, le libre-échange est notre but »</a:t>
            </a:r>
          </a:p>
          <a:p>
            <a:pPr algn="r"/>
            <a:r>
              <a:rPr lang="fr-FR" dirty="0" smtClean="0"/>
              <a:t>List, Système national d’économie politique, 1840 </a:t>
            </a:r>
            <a:endParaRPr lang="fr-FR" dirty="0"/>
          </a:p>
        </p:txBody>
      </p:sp>
    </p:spTree>
    <p:extLst>
      <p:ext uri="{BB962C8B-B14F-4D97-AF65-F5344CB8AC3E}">
        <p14:creationId xmlns:p14="http://schemas.microsoft.com/office/powerpoint/2010/main" val="7885377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B</a:t>
            </a:r>
            <a:r>
              <a:rPr lang="fr-FR" sz="2700" u="sng" dirty="0" smtClean="0">
                <a:solidFill>
                  <a:srgbClr val="D25814"/>
                </a:solidFill>
              </a:rPr>
              <a:t>- Les critiques adressées aux Classiques</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sp>
        <p:nvSpPr>
          <p:cNvPr id="4" name="ZoneTexte 3"/>
          <p:cNvSpPr txBox="1"/>
          <p:nvPr/>
        </p:nvSpPr>
        <p:spPr>
          <a:xfrm>
            <a:off x="5980785" y="754505"/>
            <a:ext cx="3288785" cy="369332"/>
          </a:xfrm>
          <a:prstGeom prst="rect">
            <a:avLst/>
          </a:prstGeom>
          <a:noFill/>
        </p:spPr>
        <p:txBody>
          <a:bodyPr wrap="none" rtlCol="0">
            <a:spAutoFit/>
          </a:bodyPr>
          <a:lstStyle/>
          <a:p>
            <a:r>
              <a:rPr lang="fr-FR" b="1" dirty="0"/>
              <a:t>2</a:t>
            </a:r>
            <a:r>
              <a:rPr lang="fr-FR" b="1" dirty="0" smtClean="0"/>
              <a:t> : L’école historique allemande</a:t>
            </a:r>
            <a:endParaRPr lang="fr-FR" b="1" dirty="0"/>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54449" y="1897598"/>
            <a:ext cx="1926336" cy="2566416"/>
          </a:xfrm>
          <a:prstGeom prst="rect">
            <a:avLst/>
          </a:prstGeom>
        </p:spPr>
      </p:pic>
      <p:sp>
        <p:nvSpPr>
          <p:cNvPr id="6" name="ZoneTexte 5"/>
          <p:cNvSpPr txBox="1"/>
          <p:nvPr/>
        </p:nvSpPr>
        <p:spPr>
          <a:xfrm>
            <a:off x="4451436" y="4663440"/>
            <a:ext cx="1132361" cy="369332"/>
          </a:xfrm>
          <a:prstGeom prst="rect">
            <a:avLst/>
          </a:prstGeom>
          <a:noFill/>
        </p:spPr>
        <p:txBody>
          <a:bodyPr wrap="none" rtlCol="0">
            <a:spAutoFit/>
          </a:bodyPr>
          <a:lstStyle/>
          <a:p>
            <a:r>
              <a:rPr lang="fr-FR" dirty="0" smtClean="0"/>
              <a:t>1838-1917</a:t>
            </a:r>
            <a:endParaRPr lang="fr-FR" dirty="0"/>
          </a:p>
        </p:txBody>
      </p:sp>
      <p:sp>
        <p:nvSpPr>
          <p:cNvPr id="7" name="ZoneTexte 6"/>
          <p:cNvSpPr txBox="1"/>
          <p:nvPr/>
        </p:nvSpPr>
        <p:spPr>
          <a:xfrm>
            <a:off x="3885735" y="1428553"/>
            <a:ext cx="2263761" cy="369332"/>
          </a:xfrm>
          <a:prstGeom prst="rect">
            <a:avLst/>
          </a:prstGeom>
          <a:noFill/>
        </p:spPr>
        <p:txBody>
          <a:bodyPr wrap="none" rtlCol="0">
            <a:spAutoFit/>
          </a:bodyPr>
          <a:lstStyle/>
          <a:p>
            <a:r>
              <a:rPr lang="fr-FR" dirty="0" smtClean="0"/>
              <a:t>Gustav Von Schmoller</a:t>
            </a:r>
            <a:endParaRPr lang="fr-FR" dirty="0"/>
          </a:p>
        </p:txBody>
      </p:sp>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89299" y="1897598"/>
            <a:ext cx="1961432" cy="2617758"/>
          </a:xfrm>
          <a:prstGeom prst="rect">
            <a:avLst/>
          </a:prstGeom>
        </p:spPr>
      </p:pic>
      <p:sp>
        <p:nvSpPr>
          <p:cNvPr id="9" name="ZoneTexte 8"/>
          <p:cNvSpPr txBox="1"/>
          <p:nvPr/>
        </p:nvSpPr>
        <p:spPr>
          <a:xfrm>
            <a:off x="9269570" y="4663440"/>
            <a:ext cx="1124347" cy="369332"/>
          </a:xfrm>
          <a:prstGeom prst="rect">
            <a:avLst/>
          </a:prstGeom>
          <a:noFill/>
        </p:spPr>
        <p:txBody>
          <a:bodyPr wrap="none" rtlCol="0">
            <a:spAutoFit/>
          </a:bodyPr>
          <a:lstStyle/>
          <a:p>
            <a:r>
              <a:rPr lang="fr-FR" dirty="0" smtClean="0"/>
              <a:t>1835-1917</a:t>
            </a:r>
            <a:endParaRPr lang="fr-FR" dirty="0"/>
          </a:p>
        </p:txBody>
      </p:sp>
      <p:sp>
        <p:nvSpPr>
          <p:cNvPr id="10" name="ZoneTexte 9"/>
          <p:cNvSpPr txBox="1"/>
          <p:nvPr/>
        </p:nvSpPr>
        <p:spPr>
          <a:xfrm>
            <a:off x="8938473" y="1425858"/>
            <a:ext cx="1663084" cy="369332"/>
          </a:xfrm>
          <a:prstGeom prst="rect">
            <a:avLst/>
          </a:prstGeom>
          <a:noFill/>
        </p:spPr>
        <p:txBody>
          <a:bodyPr wrap="none" rtlCol="0">
            <a:spAutoFit/>
          </a:bodyPr>
          <a:lstStyle/>
          <a:p>
            <a:r>
              <a:rPr lang="fr-FR" dirty="0" smtClean="0"/>
              <a:t>Adolph Wagner</a:t>
            </a:r>
            <a:endParaRPr lang="fr-FR" dirty="0"/>
          </a:p>
        </p:txBody>
      </p:sp>
    </p:spTree>
    <p:extLst>
      <p:ext uri="{BB962C8B-B14F-4D97-AF65-F5344CB8AC3E}">
        <p14:creationId xmlns:p14="http://schemas.microsoft.com/office/powerpoint/2010/main" val="5542737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B</a:t>
            </a:r>
            <a:r>
              <a:rPr lang="fr-FR" sz="2700" u="sng" dirty="0" smtClean="0">
                <a:solidFill>
                  <a:srgbClr val="D25814"/>
                </a:solidFill>
              </a:rPr>
              <a:t>- Les critiques adressées aux Classiques</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pic>
        <p:nvPicPr>
          <p:cNvPr id="3" name="Image 2"/>
          <p:cNvPicPr>
            <a:picLocks noChangeAspect="1"/>
          </p:cNvPicPr>
          <p:nvPr/>
        </p:nvPicPr>
        <p:blipFill>
          <a:blip r:embed="rId2"/>
          <a:stretch>
            <a:fillRect/>
          </a:stretch>
        </p:blipFill>
        <p:spPr>
          <a:xfrm>
            <a:off x="3789181" y="941614"/>
            <a:ext cx="7860004" cy="4783405"/>
          </a:xfrm>
          <a:prstGeom prst="rect">
            <a:avLst/>
          </a:prstGeom>
        </p:spPr>
      </p:pic>
    </p:spTree>
    <p:extLst>
      <p:ext uri="{BB962C8B-B14F-4D97-AF65-F5344CB8AC3E}">
        <p14:creationId xmlns:p14="http://schemas.microsoft.com/office/powerpoint/2010/main" val="13784435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B</a:t>
            </a:r>
            <a:r>
              <a:rPr lang="fr-FR" sz="2700" u="sng" dirty="0" smtClean="0">
                <a:solidFill>
                  <a:srgbClr val="D25814"/>
                </a:solidFill>
              </a:rPr>
              <a:t>- Les critiques adressées aux Classiques</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sp>
        <p:nvSpPr>
          <p:cNvPr id="4" name="ZoneTexte 3"/>
          <p:cNvSpPr txBox="1"/>
          <p:nvPr/>
        </p:nvSpPr>
        <p:spPr>
          <a:xfrm>
            <a:off x="6322422" y="754505"/>
            <a:ext cx="2911374" cy="369332"/>
          </a:xfrm>
          <a:prstGeom prst="rect">
            <a:avLst/>
          </a:prstGeom>
          <a:noFill/>
        </p:spPr>
        <p:txBody>
          <a:bodyPr wrap="none" rtlCol="0">
            <a:spAutoFit/>
          </a:bodyPr>
          <a:lstStyle/>
          <a:p>
            <a:r>
              <a:rPr lang="fr-FR" b="1" dirty="0" smtClean="0"/>
              <a:t>3 : Les socialistes utopiques</a:t>
            </a:r>
            <a:endParaRPr lang="fr-FR" b="1"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3979" y="1909953"/>
            <a:ext cx="2476500" cy="3028950"/>
          </a:xfrm>
          <a:prstGeom prst="rect">
            <a:avLst/>
          </a:prstGeom>
        </p:spPr>
      </p:pic>
      <p:sp>
        <p:nvSpPr>
          <p:cNvPr id="6" name="ZoneTexte 5"/>
          <p:cNvSpPr txBox="1"/>
          <p:nvPr/>
        </p:nvSpPr>
        <p:spPr>
          <a:xfrm>
            <a:off x="4625983" y="1540621"/>
            <a:ext cx="1372492" cy="369332"/>
          </a:xfrm>
          <a:prstGeom prst="rect">
            <a:avLst/>
          </a:prstGeom>
          <a:noFill/>
        </p:spPr>
        <p:txBody>
          <a:bodyPr wrap="none" rtlCol="0">
            <a:spAutoFit/>
          </a:bodyPr>
          <a:lstStyle/>
          <a:p>
            <a:r>
              <a:rPr lang="fr-FR" dirty="0" smtClean="0"/>
              <a:t>Saint-Simon</a:t>
            </a:r>
            <a:endParaRPr lang="fr-FR" dirty="0"/>
          </a:p>
        </p:txBody>
      </p:sp>
      <p:sp>
        <p:nvSpPr>
          <p:cNvPr id="7" name="ZoneTexte 6"/>
          <p:cNvSpPr txBox="1"/>
          <p:nvPr/>
        </p:nvSpPr>
        <p:spPr>
          <a:xfrm>
            <a:off x="4702629" y="5172891"/>
            <a:ext cx="1140825" cy="369332"/>
          </a:xfrm>
          <a:prstGeom prst="rect">
            <a:avLst/>
          </a:prstGeom>
          <a:noFill/>
        </p:spPr>
        <p:txBody>
          <a:bodyPr wrap="none" rtlCol="0">
            <a:spAutoFit/>
          </a:bodyPr>
          <a:lstStyle/>
          <a:p>
            <a:r>
              <a:rPr lang="fr-FR" dirty="0" smtClean="0"/>
              <a:t>1760-1825</a:t>
            </a:r>
            <a:endParaRPr lang="fr-FR" dirty="0"/>
          </a:p>
        </p:txBody>
      </p:sp>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4432" y="1912131"/>
            <a:ext cx="2123258" cy="3026772"/>
          </a:xfrm>
          <a:prstGeom prst="rect">
            <a:avLst/>
          </a:prstGeom>
        </p:spPr>
      </p:pic>
      <p:sp>
        <p:nvSpPr>
          <p:cNvPr id="9" name="ZoneTexte 8"/>
          <p:cNvSpPr txBox="1"/>
          <p:nvPr/>
        </p:nvSpPr>
        <p:spPr>
          <a:xfrm>
            <a:off x="7163178" y="1540621"/>
            <a:ext cx="1625766" cy="369332"/>
          </a:xfrm>
          <a:prstGeom prst="rect">
            <a:avLst/>
          </a:prstGeom>
          <a:noFill/>
        </p:spPr>
        <p:txBody>
          <a:bodyPr wrap="none" rtlCol="0">
            <a:spAutoFit/>
          </a:bodyPr>
          <a:lstStyle/>
          <a:p>
            <a:r>
              <a:rPr lang="fr-FR" dirty="0" smtClean="0"/>
              <a:t>Charles Fourier</a:t>
            </a:r>
            <a:endParaRPr lang="fr-FR" dirty="0"/>
          </a:p>
        </p:txBody>
      </p:sp>
      <p:sp>
        <p:nvSpPr>
          <p:cNvPr id="10" name="ZoneTexte 9"/>
          <p:cNvSpPr txBox="1"/>
          <p:nvPr/>
        </p:nvSpPr>
        <p:spPr>
          <a:xfrm>
            <a:off x="7345682" y="5164543"/>
            <a:ext cx="1100622" cy="369332"/>
          </a:xfrm>
          <a:prstGeom prst="rect">
            <a:avLst/>
          </a:prstGeom>
          <a:noFill/>
        </p:spPr>
        <p:txBody>
          <a:bodyPr wrap="none" rtlCol="0">
            <a:spAutoFit/>
          </a:bodyPr>
          <a:lstStyle/>
          <a:p>
            <a:r>
              <a:rPr lang="fr-FR" dirty="0" smtClean="0"/>
              <a:t>1772-1837</a:t>
            </a:r>
            <a:endParaRPr lang="fr-FR" dirty="0"/>
          </a:p>
        </p:txBody>
      </p:sp>
      <p:sp>
        <p:nvSpPr>
          <p:cNvPr id="12" name="ZoneTexte 11"/>
          <p:cNvSpPr txBox="1"/>
          <p:nvPr/>
        </p:nvSpPr>
        <p:spPr>
          <a:xfrm>
            <a:off x="9952943" y="1540621"/>
            <a:ext cx="1443921" cy="369332"/>
          </a:xfrm>
          <a:prstGeom prst="rect">
            <a:avLst/>
          </a:prstGeom>
          <a:noFill/>
        </p:spPr>
        <p:txBody>
          <a:bodyPr wrap="none" rtlCol="0">
            <a:spAutoFit/>
          </a:bodyPr>
          <a:lstStyle/>
          <a:p>
            <a:r>
              <a:rPr lang="fr-FR" dirty="0" smtClean="0"/>
              <a:t>Robert Owen</a:t>
            </a:r>
            <a:endParaRPr lang="fr-FR" dirty="0"/>
          </a:p>
        </p:txBody>
      </p:sp>
      <p:pic>
        <p:nvPicPr>
          <p:cNvPr id="13" name="Imag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86436" y="1909953"/>
            <a:ext cx="2476500" cy="3133725"/>
          </a:xfrm>
          <a:prstGeom prst="rect">
            <a:avLst/>
          </a:prstGeom>
        </p:spPr>
      </p:pic>
      <p:sp>
        <p:nvSpPr>
          <p:cNvPr id="14" name="ZoneTexte 13"/>
          <p:cNvSpPr txBox="1"/>
          <p:nvPr/>
        </p:nvSpPr>
        <p:spPr>
          <a:xfrm>
            <a:off x="9948532" y="5128556"/>
            <a:ext cx="1116331" cy="369332"/>
          </a:xfrm>
          <a:prstGeom prst="rect">
            <a:avLst/>
          </a:prstGeom>
          <a:noFill/>
        </p:spPr>
        <p:txBody>
          <a:bodyPr wrap="none" rtlCol="0">
            <a:spAutoFit/>
          </a:bodyPr>
          <a:lstStyle/>
          <a:p>
            <a:r>
              <a:rPr lang="fr-FR" dirty="0" smtClean="0"/>
              <a:t>1771-1858</a:t>
            </a:r>
            <a:endParaRPr lang="fr-FR" dirty="0"/>
          </a:p>
        </p:txBody>
      </p:sp>
    </p:spTree>
    <p:extLst>
      <p:ext uri="{BB962C8B-B14F-4D97-AF65-F5344CB8AC3E}">
        <p14:creationId xmlns:p14="http://schemas.microsoft.com/office/powerpoint/2010/main" val="260566765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B</a:t>
            </a:r>
            <a:r>
              <a:rPr lang="fr-FR" sz="2700" u="sng" dirty="0" smtClean="0">
                <a:solidFill>
                  <a:srgbClr val="D25814"/>
                </a:solidFill>
              </a:rPr>
              <a:t>- Les critiques adressées aux Classiques</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7096" y="3131820"/>
            <a:ext cx="5795963" cy="3091180"/>
          </a:xfrm>
          <a:prstGeom prst="rect">
            <a:avLst/>
          </a:prstGeom>
        </p:spPr>
      </p:pic>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6559" y="655320"/>
            <a:ext cx="4953000" cy="2476500"/>
          </a:xfrm>
          <a:prstGeom prst="rect">
            <a:avLst/>
          </a:prstGeom>
        </p:spPr>
      </p:pic>
      <p:sp>
        <p:nvSpPr>
          <p:cNvPr id="15" name="ZoneTexte 14"/>
          <p:cNvSpPr txBox="1"/>
          <p:nvPr/>
        </p:nvSpPr>
        <p:spPr>
          <a:xfrm>
            <a:off x="4069080" y="1550670"/>
            <a:ext cx="2450784" cy="923330"/>
          </a:xfrm>
          <a:prstGeom prst="rect">
            <a:avLst/>
          </a:prstGeom>
          <a:noFill/>
        </p:spPr>
        <p:txBody>
          <a:bodyPr wrap="square" rtlCol="0">
            <a:spAutoFit/>
          </a:bodyPr>
          <a:lstStyle/>
          <a:p>
            <a:r>
              <a:rPr lang="fr-FR" dirty="0" smtClean="0"/>
              <a:t>Le Familistère de Guise dans l’Aisne : une forme de Phalanstère</a:t>
            </a:r>
            <a:endParaRPr lang="fr-FR" dirty="0"/>
          </a:p>
        </p:txBody>
      </p:sp>
    </p:spTree>
    <p:extLst>
      <p:ext uri="{BB962C8B-B14F-4D97-AF65-F5344CB8AC3E}">
        <p14:creationId xmlns:p14="http://schemas.microsoft.com/office/powerpoint/2010/main" val="300386819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B</a:t>
            </a:r>
            <a:r>
              <a:rPr lang="fr-FR" sz="2700" u="sng" dirty="0" smtClean="0">
                <a:solidFill>
                  <a:srgbClr val="D25814"/>
                </a:solidFill>
              </a:rPr>
              <a:t>- Les critiques adressées aux Classiques</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sp>
        <p:nvSpPr>
          <p:cNvPr id="6" name="ZoneTexte 5"/>
          <p:cNvSpPr txBox="1"/>
          <p:nvPr/>
        </p:nvSpPr>
        <p:spPr>
          <a:xfrm>
            <a:off x="6322422" y="754505"/>
            <a:ext cx="2494594" cy="369332"/>
          </a:xfrm>
          <a:prstGeom prst="rect">
            <a:avLst/>
          </a:prstGeom>
          <a:noFill/>
        </p:spPr>
        <p:txBody>
          <a:bodyPr wrap="none" rtlCol="0">
            <a:spAutoFit/>
          </a:bodyPr>
          <a:lstStyle/>
          <a:p>
            <a:r>
              <a:rPr lang="fr-FR" b="1" dirty="0"/>
              <a:t>4</a:t>
            </a:r>
            <a:r>
              <a:rPr lang="fr-FR" b="1" dirty="0" smtClean="0"/>
              <a:t> : Marx et le marxisme</a:t>
            </a:r>
            <a:endParaRPr lang="fr-FR" b="1"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8315" y="1123837"/>
            <a:ext cx="2815182" cy="4049647"/>
          </a:xfrm>
          <a:prstGeom prst="rect">
            <a:avLst/>
          </a:prstGeom>
        </p:spPr>
      </p:pic>
      <p:sp>
        <p:nvSpPr>
          <p:cNvPr id="5" name="ZoneTexte 4"/>
          <p:cNvSpPr txBox="1"/>
          <p:nvPr/>
        </p:nvSpPr>
        <p:spPr>
          <a:xfrm>
            <a:off x="4769466" y="5173484"/>
            <a:ext cx="1152880" cy="369332"/>
          </a:xfrm>
          <a:prstGeom prst="rect">
            <a:avLst/>
          </a:prstGeom>
          <a:noFill/>
        </p:spPr>
        <p:txBody>
          <a:bodyPr wrap="none" rtlCol="0">
            <a:spAutoFit/>
          </a:bodyPr>
          <a:lstStyle/>
          <a:p>
            <a:r>
              <a:rPr lang="fr-FR" dirty="0" smtClean="0"/>
              <a:t>1818-1883</a:t>
            </a:r>
            <a:endParaRPr lang="fr-FR" dirty="0"/>
          </a:p>
        </p:txBody>
      </p:sp>
      <p:sp>
        <p:nvSpPr>
          <p:cNvPr id="7" name="ZoneTexte 6"/>
          <p:cNvSpPr txBox="1"/>
          <p:nvPr/>
        </p:nvSpPr>
        <p:spPr>
          <a:xfrm>
            <a:off x="7488721" y="2271497"/>
            <a:ext cx="4703279" cy="1754326"/>
          </a:xfrm>
          <a:prstGeom prst="rect">
            <a:avLst/>
          </a:prstGeom>
          <a:noFill/>
        </p:spPr>
        <p:txBody>
          <a:bodyPr wrap="square" rtlCol="0">
            <a:spAutoFit/>
          </a:bodyPr>
          <a:lstStyle/>
          <a:p>
            <a:r>
              <a:rPr lang="fr-FR" dirty="0" smtClean="0"/>
              <a:t>Avec Engels : « Le manifeste du parti communiste », 1848</a:t>
            </a:r>
          </a:p>
          <a:p>
            <a:endParaRPr lang="fr-FR" dirty="0"/>
          </a:p>
          <a:p>
            <a:r>
              <a:rPr lang="fr-FR" dirty="0" smtClean="0"/>
              <a:t>« Le Capital », 1867</a:t>
            </a:r>
          </a:p>
          <a:p>
            <a:endParaRPr lang="fr-FR" dirty="0"/>
          </a:p>
          <a:p>
            <a:endParaRPr lang="fr-FR" dirty="0"/>
          </a:p>
        </p:txBody>
      </p:sp>
    </p:spTree>
    <p:extLst>
      <p:ext uri="{BB962C8B-B14F-4D97-AF65-F5344CB8AC3E}">
        <p14:creationId xmlns:p14="http://schemas.microsoft.com/office/powerpoint/2010/main" val="20422207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B</a:t>
            </a:r>
            <a:r>
              <a:rPr lang="fr-FR" sz="2700" u="sng" dirty="0" smtClean="0">
                <a:solidFill>
                  <a:srgbClr val="D25814"/>
                </a:solidFill>
              </a:rPr>
              <a:t>- Les critiques adressées aux Classiques</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sp>
        <p:nvSpPr>
          <p:cNvPr id="3" name="ZoneTexte 2"/>
          <p:cNvSpPr txBox="1"/>
          <p:nvPr/>
        </p:nvSpPr>
        <p:spPr>
          <a:xfrm>
            <a:off x="3997235" y="1123837"/>
            <a:ext cx="7306747" cy="3416320"/>
          </a:xfrm>
          <a:prstGeom prst="rect">
            <a:avLst/>
          </a:prstGeom>
          <a:noFill/>
        </p:spPr>
        <p:txBody>
          <a:bodyPr wrap="square" rtlCol="0">
            <a:spAutoFit/>
          </a:bodyPr>
          <a:lstStyle/>
          <a:p>
            <a:pPr algn="just"/>
            <a:r>
              <a:rPr lang="fr-FR" dirty="0"/>
              <a:t>« La conception matérialiste de </a:t>
            </a:r>
            <a:r>
              <a:rPr lang="fr-FR" dirty="0" smtClean="0"/>
              <a:t>l'histoire part </a:t>
            </a:r>
            <a:r>
              <a:rPr lang="fr-FR" dirty="0"/>
              <a:t>du principe que la production et, avec elle, l'échange de produits, est la base de tout ordre social. Dans toute société qui est apparue </a:t>
            </a:r>
            <a:r>
              <a:rPr lang="fr-FR" dirty="0" smtClean="0"/>
              <a:t>histo­riquement</a:t>
            </a:r>
            <a:r>
              <a:rPr lang="fr-FR" dirty="0"/>
              <a:t>, la distribution des produits et en outre la division de la société en classes et en États est déterminée par ce qui est produit</a:t>
            </a:r>
            <a:r>
              <a:rPr lang="fr-FR" dirty="0" smtClean="0"/>
              <a:t>, la</a:t>
            </a:r>
            <a:r>
              <a:rPr lang="fr-FR" b="1" dirty="0" smtClean="0"/>
              <a:t> </a:t>
            </a:r>
            <a:r>
              <a:rPr lang="fr-FR" dirty="0"/>
              <a:t>manière dont on le produit et dont on l'échange. Suivant cette conception, </a:t>
            </a:r>
            <a:r>
              <a:rPr lang="fr-FR" u="sng" dirty="0"/>
              <a:t>il faut chercher la cause réelle de tous les changements sociaux et des révolutions politiques</a:t>
            </a:r>
            <a:r>
              <a:rPr lang="fr-FR" u="sng" dirty="0" smtClean="0"/>
              <a:t>, </a:t>
            </a:r>
            <a:r>
              <a:rPr lang="fr-FR" u="sng" dirty="0"/>
              <a:t>non dans l'esprit humain ou dans son aspiration </a:t>
            </a:r>
            <a:r>
              <a:rPr lang="fr-FR" u="sng" dirty="0" smtClean="0"/>
              <a:t>croissante </a:t>
            </a:r>
            <a:r>
              <a:rPr lang="fr-FR" u="sng" dirty="0"/>
              <a:t>à la vérité éternelle et la justice, mais bien dans les changements de mode de production et d'échan</a:t>
            </a:r>
            <a:r>
              <a:rPr lang="fr-FR" dirty="0"/>
              <a:t>ge; il faut les rechercher non dans la philosophie, mais dans la structure </a:t>
            </a:r>
            <a:r>
              <a:rPr lang="fr-FR" dirty="0" smtClean="0"/>
              <a:t>écono­mique </a:t>
            </a:r>
            <a:r>
              <a:rPr lang="fr-FR" dirty="0"/>
              <a:t>de l'époque. </a:t>
            </a:r>
            <a:r>
              <a:rPr lang="fr-FR" dirty="0" smtClean="0"/>
              <a:t>»</a:t>
            </a:r>
          </a:p>
          <a:p>
            <a:pPr algn="just"/>
            <a:endParaRPr lang="fr-FR" dirty="0" smtClean="0"/>
          </a:p>
          <a:p>
            <a:pPr algn="r"/>
            <a:r>
              <a:rPr lang="fr-FR" i="1" dirty="0" smtClean="0"/>
              <a:t>Engels, Anti-</a:t>
            </a:r>
            <a:r>
              <a:rPr lang="fr-FR" i="1" dirty="0" err="1" smtClean="0"/>
              <a:t>Duhring</a:t>
            </a:r>
            <a:r>
              <a:rPr lang="fr-FR" i="1" dirty="0" smtClean="0"/>
              <a:t>, 1877</a:t>
            </a:r>
            <a:endParaRPr lang="fr-FR" i="1" dirty="0"/>
          </a:p>
        </p:txBody>
      </p:sp>
    </p:spTree>
    <p:extLst>
      <p:ext uri="{BB962C8B-B14F-4D97-AF65-F5344CB8AC3E}">
        <p14:creationId xmlns:p14="http://schemas.microsoft.com/office/powerpoint/2010/main" val="337242280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b="1" u="sng" dirty="0">
                <a:solidFill>
                  <a:srgbClr val="D25814"/>
                </a:solidFill>
              </a:rPr>
              <a:t>II-</a:t>
            </a:r>
            <a:r>
              <a:rPr lang="fr-FR" sz="4000" b="1" dirty="0">
                <a:solidFill>
                  <a:srgbClr val="D25814"/>
                </a:solidFill>
              </a:rPr>
              <a:t> </a:t>
            </a:r>
            <a:r>
              <a:rPr lang="fr-FR" sz="4000" b="1" u="sng" dirty="0">
                <a:solidFill>
                  <a:srgbClr val="D25814"/>
                </a:solidFill>
              </a:rPr>
              <a:t>Le siècle de l’économie politique</a:t>
            </a:r>
            <a:r>
              <a:rPr lang="fr-FR" sz="4000" b="1" dirty="0">
                <a:solidFill>
                  <a:srgbClr val="D25814"/>
                </a:solidFill>
              </a:rPr>
              <a:t/>
            </a:r>
            <a:br>
              <a:rPr lang="fr-FR" sz="4000" b="1" dirty="0">
                <a:solidFill>
                  <a:srgbClr val="D25814"/>
                </a:solidFill>
              </a:rPr>
            </a:br>
            <a:r>
              <a:rPr lang="fr-FR" sz="2700" u="sng" dirty="0">
                <a:solidFill>
                  <a:srgbClr val="D25814"/>
                </a:solidFill>
              </a:rPr>
              <a:t>B</a:t>
            </a:r>
            <a:r>
              <a:rPr lang="fr-FR" sz="2700" u="sng" dirty="0" smtClean="0">
                <a:solidFill>
                  <a:srgbClr val="D25814"/>
                </a:solidFill>
              </a:rPr>
              <a:t>- Les critiques adressées aux Classiques</a:t>
            </a:r>
            <a:r>
              <a:rPr lang="fr-FR" sz="2800" u="sng" dirty="0">
                <a:solidFill>
                  <a:srgbClr val="D25814"/>
                </a:solidFill>
              </a:rPr>
              <a:t/>
            </a:r>
            <a:br>
              <a:rPr lang="fr-FR" sz="2800" u="sng" dirty="0">
                <a:solidFill>
                  <a:srgbClr val="D25814"/>
                </a:solidFill>
              </a:rPr>
            </a:br>
            <a:r>
              <a:rPr lang="fr-FR" dirty="0" smtClean="0">
                <a:solidFill>
                  <a:srgbClr val="D25814"/>
                </a:solidFill>
              </a:rPr>
              <a:t> </a:t>
            </a:r>
            <a:endParaRPr lang="fr-FR" dirty="0">
              <a:solidFill>
                <a:srgbClr val="D25814"/>
              </a:solidFill>
            </a:endParaRPr>
          </a:p>
        </p:txBody>
      </p:sp>
      <p:sp>
        <p:nvSpPr>
          <p:cNvPr id="6" name="ZoneTexte 5"/>
          <p:cNvSpPr txBox="1"/>
          <p:nvPr/>
        </p:nvSpPr>
        <p:spPr>
          <a:xfrm>
            <a:off x="6322422" y="754505"/>
            <a:ext cx="2494594" cy="369332"/>
          </a:xfrm>
          <a:prstGeom prst="rect">
            <a:avLst/>
          </a:prstGeom>
          <a:noFill/>
        </p:spPr>
        <p:txBody>
          <a:bodyPr wrap="none" rtlCol="0">
            <a:spAutoFit/>
          </a:bodyPr>
          <a:lstStyle/>
          <a:p>
            <a:r>
              <a:rPr lang="fr-FR" b="1" dirty="0"/>
              <a:t>4</a:t>
            </a:r>
            <a:r>
              <a:rPr lang="fr-FR" b="1" dirty="0" smtClean="0"/>
              <a:t> : Marx et le marxisme</a:t>
            </a:r>
            <a:endParaRPr lang="fr-FR" b="1" dirty="0"/>
          </a:p>
        </p:txBody>
      </p:sp>
      <p:pic>
        <p:nvPicPr>
          <p:cNvPr id="3" name="Image 2"/>
          <p:cNvPicPr>
            <a:picLocks noChangeAspect="1"/>
          </p:cNvPicPr>
          <p:nvPr/>
        </p:nvPicPr>
        <p:blipFill>
          <a:blip r:embed="rId2"/>
          <a:stretch>
            <a:fillRect/>
          </a:stretch>
        </p:blipFill>
        <p:spPr>
          <a:xfrm>
            <a:off x="4289815" y="1558276"/>
            <a:ext cx="6559807" cy="3732304"/>
          </a:xfrm>
          <a:prstGeom prst="rect">
            <a:avLst/>
          </a:prstGeom>
        </p:spPr>
      </p:pic>
    </p:spTree>
    <p:extLst>
      <p:ext uri="{BB962C8B-B14F-4D97-AF65-F5344CB8AC3E}">
        <p14:creationId xmlns:p14="http://schemas.microsoft.com/office/powerpoint/2010/main" val="366693911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III-</a:t>
            </a:r>
            <a:r>
              <a:rPr lang="fr-FR" b="1" dirty="0">
                <a:solidFill>
                  <a:srgbClr val="D25814"/>
                </a:solidFill>
              </a:rPr>
              <a:t> </a:t>
            </a:r>
            <a:r>
              <a:rPr lang="fr-FR" b="1" u="sng" dirty="0">
                <a:solidFill>
                  <a:srgbClr val="D25814"/>
                </a:solidFill>
              </a:rPr>
              <a:t>La révolution néoclassique et la naissance de la science économique</a:t>
            </a:r>
            <a:r>
              <a:rPr lang="fr-FR" b="1" dirty="0">
                <a:solidFill>
                  <a:srgbClr val="D25814"/>
                </a:solidFill>
              </a:rPr>
              <a:t/>
            </a:r>
            <a:br>
              <a:rPr lang="fr-FR" b="1" dirty="0">
                <a:solidFill>
                  <a:srgbClr val="D25814"/>
                </a:solidFill>
              </a:rPr>
            </a:br>
            <a:r>
              <a:rPr lang="fr-FR" sz="2700" u="sng" dirty="0">
                <a:solidFill>
                  <a:srgbClr val="D25814"/>
                </a:solidFill>
              </a:rPr>
              <a:t>A- Une révolution qui marque la fin de l’économie politique</a:t>
            </a:r>
            <a:r>
              <a:rPr lang="fr-FR" sz="4000" dirty="0">
                <a:solidFill>
                  <a:srgbClr val="D25814"/>
                </a:solidFill>
              </a:rPr>
              <a:t/>
            </a:r>
            <a:br>
              <a:rPr lang="fr-FR" sz="4000" dirty="0">
                <a:solidFill>
                  <a:srgbClr val="D25814"/>
                </a:solidFill>
              </a:rPr>
            </a:br>
            <a:r>
              <a:rPr lang="fr-FR" dirty="0">
                <a:solidFill>
                  <a:srgbClr val="D25814"/>
                </a:solidFill>
              </a:rPr>
              <a:t/>
            </a:r>
            <a:br>
              <a:rPr lang="fr-FR" dirty="0">
                <a:solidFill>
                  <a:srgbClr val="D25814"/>
                </a:solidFill>
              </a:rPr>
            </a:br>
            <a:r>
              <a:rPr lang="fr-FR" dirty="0" smtClean="0">
                <a:solidFill>
                  <a:srgbClr val="D25814"/>
                </a:solidFill>
              </a:rPr>
              <a:t> </a:t>
            </a:r>
            <a:endParaRPr lang="fr-FR" dirty="0">
              <a:solidFill>
                <a:srgbClr val="D25814"/>
              </a:solidFill>
            </a:endParaRPr>
          </a:p>
        </p:txBody>
      </p:sp>
      <p:pic>
        <p:nvPicPr>
          <p:cNvPr id="9" name="Imag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1520" y="1341528"/>
            <a:ext cx="6133348" cy="3726861"/>
          </a:xfrm>
          <a:prstGeom prst="rect">
            <a:avLst/>
          </a:prstGeom>
        </p:spPr>
      </p:pic>
    </p:spTree>
    <p:extLst>
      <p:ext uri="{BB962C8B-B14F-4D97-AF65-F5344CB8AC3E}">
        <p14:creationId xmlns:p14="http://schemas.microsoft.com/office/powerpoint/2010/main" val="30758083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III-</a:t>
            </a:r>
            <a:r>
              <a:rPr lang="fr-FR" b="1" dirty="0">
                <a:solidFill>
                  <a:srgbClr val="D25814"/>
                </a:solidFill>
              </a:rPr>
              <a:t> </a:t>
            </a:r>
            <a:r>
              <a:rPr lang="fr-FR" b="1" u="sng" dirty="0">
                <a:solidFill>
                  <a:srgbClr val="D25814"/>
                </a:solidFill>
              </a:rPr>
              <a:t>La révolution néoclassique et la naissance de la science économique</a:t>
            </a:r>
            <a:r>
              <a:rPr lang="fr-FR" b="1" dirty="0">
                <a:solidFill>
                  <a:srgbClr val="D25814"/>
                </a:solidFill>
              </a:rPr>
              <a:t/>
            </a:r>
            <a:br>
              <a:rPr lang="fr-FR" b="1" dirty="0">
                <a:solidFill>
                  <a:srgbClr val="D25814"/>
                </a:solidFill>
              </a:rPr>
            </a:br>
            <a:r>
              <a:rPr lang="fr-FR" sz="2400" u="sng" dirty="0">
                <a:solidFill>
                  <a:srgbClr val="D25814"/>
                </a:solidFill>
              </a:rPr>
              <a:t>A- Une révolution qui marque la fin de l’économie politique</a:t>
            </a:r>
            <a:r>
              <a:rPr lang="fr-FR" sz="4000" dirty="0">
                <a:solidFill>
                  <a:srgbClr val="D25814"/>
                </a:solidFill>
              </a:rPr>
              <a:t/>
            </a:r>
            <a:br>
              <a:rPr lang="fr-FR" sz="4000" dirty="0">
                <a:solidFill>
                  <a:srgbClr val="D25814"/>
                </a:solidFill>
              </a:rPr>
            </a:br>
            <a:r>
              <a:rPr lang="fr-FR" dirty="0">
                <a:solidFill>
                  <a:srgbClr val="D25814"/>
                </a:solidFill>
              </a:rPr>
              <a:t/>
            </a:r>
            <a:br>
              <a:rPr lang="fr-FR" dirty="0">
                <a:solidFill>
                  <a:srgbClr val="D25814"/>
                </a:solidFill>
              </a:rPr>
            </a:br>
            <a:r>
              <a:rPr lang="fr-FR" dirty="0" smtClean="0">
                <a:solidFill>
                  <a:srgbClr val="D25814"/>
                </a:solidFill>
              </a:rPr>
              <a:t> </a:t>
            </a:r>
            <a:endParaRPr lang="fr-FR" dirty="0">
              <a:solidFill>
                <a:srgbClr val="D25814"/>
              </a:solidFill>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0982" y="1286827"/>
            <a:ext cx="1895475" cy="2409825"/>
          </a:xfrm>
          <a:prstGeom prst="rect">
            <a:avLst/>
          </a:prstGeom>
        </p:spPr>
      </p:pic>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7038" y="1325879"/>
            <a:ext cx="1809750" cy="2524125"/>
          </a:xfrm>
          <a:prstGeom prst="rect">
            <a:avLst/>
          </a:prstGeom>
        </p:spPr>
      </p:pic>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5500" y="1325879"/>
            <a:ext cx="1849284" cy="2524125"/>
          </a:xfrm>
          <a:prstGeom prst="rect">
            <a:avLst/>
          </a:prstGeom>
        </p:spPr>
      </p:pic>
      <p:sp>
        <p:nvSpPr>
          <p:cNvPr id="6" name="ZoneTexte 5"/>
          <p:cNvSpPr txBox="1"/>
          <p:nvPr/>
        </p:nvSpPr>
        <p:spPr>
          <a:xfrm>
            <a:off x="4309113" y="3850004"/>
            <a:ext cx="1592872" cy="646331"/>
          </a:xfrm>
          <a:prstGeom prst="rect">
            <a:avLst/>
          </a:prstGeom>
          <a:noFill/>
        </p:spPr>
        <p:txBody>
          <a:bodyPr wrap="none" rtlCol="0">
            <a:spAutoFit/>
          </a:bodyPr>
          <a:lstStyle/>
          <a:p>
            <a:r>
              <a:rPr lang="fr-FR" dirty="0" smtClean="0"/>
              <a:t>William Jevons</a:t>
            </a:r>
          </a:p>
          <a:p>
            <a:r>
              <a:rPr lang="fr-FR" dirty="0" smtClean="0"/>
              <a:t>1835-1882</a:t>
            </a:r>
            <a:endParaRPr lang="fr-FR" dirty="0"/>
          </a:p>
        </p:txBody>
      </p:sp>
      <p:sp>
        <p:nvSpPr>
          <p:cNvPr id="7" name="ZoneTexte 6"/>
          <p:cNvSpPr txBox="1"/>
          <p:nvPr/>
        </p:nvSpPr>
        <p:spPr>
          <a:xfrm>
            <a:off x="6905477" y="3850004"/>
            <a:ext cx="1351652" cy="646331"/>
          </a:xfrm>
          <a:prstGeom prst="rect">
            <a:avLst/>
          </a:prstGeom>
          <a:noFill/>
        </p:spPr>
        <p:txBody>
          <a:bodyPr wrap="none" rtlCol="0">
            <a:spAutoFit/>
          </a:bodyPr>
          <a:lstStyle/>
          <a:p>
            <a:r>
              <a:rPr lang="fr-FR" dirty="0" smtClean="0"/>
              <a:t>Carl Menger</a:t>
            </a:r>
          </a:p>
          <a:p>
            <a:r>
              <a:rPr lang="fr-FR" dirty="0" smtClean="0"/>
              <a:t>1840-1921</a:t>
            </a:r>
            <a:endParaRPr lang="fr-FR" dirty="0"/>
          </a:p>
        </p:txBody>
      </p:sp>
      <p:sp>
        <p:nvSpPr>
          <p:cNvPr id="8" name="ZoneTexte 7"/>
          <p:cNvSpPr txBox="1"/>
          <p:nvPr/>
        </p:nvSpPr>
        <p:spPr>
          <a:xfrm>
            <a:off x="9843706" y="3850003"/>
            <a:ext cx="1353704" cy="646331"/>
          </a:xfrm>
          <a:prstGeom prst="rect">
            <a:avLst/>
          </a:prstGeom>
          <a:noFill/>
        </p:spPr>
        <p:txBody>
          <a:bodyPr wrap="none" rtlCol="0">
            <a:spAutoFit/>
          </a:bodyPr>
          <a:lstStyle/>
          <a:p>
            <a:r>
              <a:rPr lang="fr-FR" dirty="0" smtClean="0"/>
              <a:t>Léon Walras</a:t>
            </a:r>
          </a:p>
          <a:p>
            <a:r>
              <a:rPr lang="fr-FR" dirty="0" smtClean="0"/>
              <a:t>1834-1910</a:t>
            </a:r>
            <a:endParaRPr lang="fr-FR" dirty="0"/>
          </a:p>
        </p:txBody>
      </p:sp>
    </p:spTree>
    <p:extLst>
      <p:ext uri="{BB962C8B-B14F-4D97-AF65-F5344CB8AC3E}">
        <p14:creationId xmlns:p14="http://schemas.microsoft.com/office/powerpoint/2010/main" val="128302402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III-</a:t>
            </a:r>
            <a:r>
              <a:rPr lang="fr-FR" b="1" dirty="0">
                <a:solidFill>
                  <a:srgbClr val="D25814"/>
                </a:solidFill>
              </a:rPr>
              <a:t> </a:t>
            </a:r>
            <a:r>
              <a:rPr lang="fr-FR" b="1" u="sng" dirty="0">
                <a:solidFill>
                  <a:srgbClr val="D25814"/>
                </a:solidFill>
              </a:rPr>
              <a:t>La révolution néoclassique et la naissance de la science économique</a:t>
            </a:r>
            <a:r>
              <a:rPr lang="fr-FR" b="1" dirty="0">
                <a:solidFill>
                  <a:srgbClr val="D25814"/>
                </a:solidFill>
              </a:rPr>
              <a:t/>
            </a:r>
            <a:br>
              <a:rPr lang="fr-FR" b="1" dirty="0">
                <a:solidFill>
                  <a:srgbClr val="D25814"/>
                </a:solidFill>
              </a:rPr>
            </a:br>
            <a:r>
              <a:rPr lang="fr-FR" sz="2700" u="sng" dirty="0">
                <a:solidFill>
                  <a:srgbClr val="D25814"/>
                </a:solidFill>
              </a:rPr>
              <a:t>A- Une révolution qui marque la fin de l’économie politique</a:t>
            </a:r>
            <a:r>
              <a:rPr lang="fr-FR" sz="4000" dirty="0">
                <a:solidFill>
                  <a:srgbClr val="D25814"/>
                </a:solidFill>
              </a:rPr>
              <a:t/>
            </a:r>
            <a:br>
              <a:rPr lang="fr-FR" sz="4000" dirty="0">
                <a:solidFill>
                  <a:srgbClr val="D25814"/>
                </a:solidFill>
              </a:rPr>
            </a:br>
            <a:r>
              <a:rPr lang="fr-FR" dirty="0">
                <a:solidFill>
                  <a:srgbClr val="D25814"/>
                </a:solidFill>
              </a:rPr>
              <a:t/>
            </a:r>
            <a:br>
              <a:rPr lang="fr-FR" dirty="0">
                <a:solidFill>
                  <a:srgbClr val="D25814"/>
                </a:solidFill>
              </a:rPr>
            </a:br>
            <a:r>
              <a:rPr lang="fr-FR" dirty="0" smtClean="0">
                <a:solidFill>
                  <a:srgbClr val="D25814"/>
                </a:solidFill>
              </a:rPr>
              <a:t> </a:t>
            </a:r>
            <a:endParaRPr lang="fr-FR" dirty="0">
              <a:solidFill>
                <a:srgbClr val="D25814"/>
              </a:solidFill>
            </a:endParaRPr>
          </a:p>
        </p:txBody>
      </p:sp>
      <p:sp>
        <p:nvSpPr>
          <p:cNvPr id="3" name="ZoneTexte 2"/>
          <p:cNvSpPr txBox="1"/>
          <p:nvPr/>
        </p:nvSpPr>
        <p:spPr>
          <a:xfrm>
            <a:off x="3634741" y="645305"/>
            <a:ext cx="7658100" cy="3693319"/>
          </a:xfrm>
          <a:prstGeom prst="rect">
            <a:avLst/>
          </a:prstGeom>
          <a:noFill/>
        </p:spPr>
        <p:txBody>
          <a:bodyPr wrap="square" rtlCol="0">
            <a:spAutoFit/>
          </a:bodyPr>
          <a:lstStyle/>
          <a:p>
            <a:r>
              <a:rPr lang="fr-FR" dirty="0" smtClean="0"/>
              <a:t>Néo-classiques :</a:t>
            </a:r>
          </a:p>
          <a:p>
            <a:endParaRPr lang="fr-FR" dirty="0"/>
          </a:p>
          <a:p>
            <a:pPr marL="285750" indent="-285750">
              <a:buFont typeface="Arial" panose="020B0604020202020204" pitchFamily="34" charset="0"/>
              <a:buChar char="•"/>
            </a:pPr>
            <a:r>
              <a:rPr lang="fr-FR" dirty="0" smtClean="0"/>
              <a:t>Ce qu’ils gardent des classiques</a:t>
            </a:r>
          </a:p>
          <a:p>
            <a:pPr marL="742950" lvl="1" indent="-285750">
              <a:buFont typeface="Arial" panose="020B0604020202020204" pitchFamily="34" charset="0"/>
              <a:buChar char="•"/>
            </a:pPr>
            <a:r>
              <a:rPr lang="fr-FR" dirty="0" smtClean="0"/>
              <a:t>Monnaie neutre</a:t>
            </a:r>
          </a:p>
          <a:p>
            <a:pPr marL="742950" lvl="1" indent="-285750">
              <a:buFont typeface="Arial" panose="020B0604020202020204" pitchFamily="34" charset="0"/>
              <a:buChar char="•"/>
            </a:pPr>
            <a:r>
              <a:rPr lang="fr-FR" dirty="0" smtClean="0"/>
              <a:t>Loi des débouchés de Say</a:t>
            </a:r>
          </a:p>
          <a:p>
            <a:pPr marL="742950" lvl="1" indent="-285750">
              <a:buFont typeface="Arial" panose="020B0604020202020204" pitchFamily="34" charset="0"/>
              <a:buChar char="•"/>
            </a:pPr>
            <a:r>
              <a:rPr lang="fr-FR" dirty="0"/>
              <a:t>Coordination par le marché</a:t>
            </a:r>
          </a:p>
          <a:p>
            <a:pPr marL="742950" lvl="1" indent="-285750">
              <a:buFont typeface="Arial" panose="020B0604020202020204" pitchFamily="34" charset="0"/>
              <a:buChar char="•"/>
            </a:pPr>
            <a:endParaRPr lang="fr-FR" dirty="0" smtClean="0"/>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smtClean="0"/>
              <a:t>Ce qu’ils ont de « néo »</a:t>
            </a:r>
          </a:p>
          <a:p>
            <a:pPr marL="742950" lvl="1" indent="-285750">
              <a:buFont typeface="Arial" panose="020B0604020202020204" pitchFamily="34" charset="0"/>
              <a:buChar char="•"/>
            </a:pPr>
            <a:r>
              <a:rPr lang="fr-FR" dirty="0" smtClean="0"/>
              <a:t>Fin de la valeur travail</a:t>
            </a:r>
          </a:p>
          <a:p>
            <a:pPr marL="742950" lvl="1" indent="-285750">
              <a:buFont typeface="Arial" panose="020B0604020202020204" pitchFamily="34" charset="0"/>
              <a:buChar char="•"/>
            </a:pPr>
            <a:r>
              <a:rPr lang="fr-FR" dirty="0" smtClean="0"/>
              <a:t>L’évacuation de la logique de classe sociale</a:t>
            </a:r>
          </a:p>
          <a:p>
            <a:pPr marL="742950" lvl="1" indent="-285750">
              <a:buFont typeface="Arial" panose="020B0604020202020204" pitchFamily="34" charset="0"/>
              <a:buChar char="•"/>
            </a:pPr>
            <a:r>
              <a:rPr lang="fr-FR" dirty="0" smtClean="0"/>
              <a:t>Fin de la question de la répartition</a:t>
            </a:r>
          </a:p>
          <a:p>
            <a:pPr marL="742950" lvl="1" indent="-285750">
              <a:buFont typeface="Arial" panose="020B0604020202020204" pitchFamily="34" charset="0"/>
              <a:buChar char="•"/>
            </a:pPr>
            <a:r>
              <a:rPr lang="fr-FR" dirty="0" smtClean="0"/>
              <a:t>L’économie comme science du choix microéconomique</a:t>
            </a:r>
            <a:endParaRPr lang="fr-FR" dirty="0"/>
          </a:p>
        </p:txBody>
      </p:sp>
    </p:spTree>
    <p:extLst>
      <p:ext uri="{BB962C8B-B14F-4D97-AF65-F5344CB8AC3E}">
        <p14:creationId xmlns:p14="http://schemas.microsoft.com/office/powerpoint/2010/main" val="321182656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III-</a:t>
            </a:r>
            <a:r>
              <a:rPr lang="fr-FR" b="1" dirty="0">
                <a:solidFill>
                  <a:srgbClr val="D25814"/>
                </a:solidFill>
              </a:rPr>
              <a:t> </a:t>
            </a:r>
            <a:r>
              <a:rPr lang="fr-FR" b="1" u="sng" dirty="0">
                <a:solidFill>
                  <a:srgbClr val="D25814"/>
                </a:solidFill>
              </a:rPr>
              <a:t>La révolution néoclassique et la naissance de la science économique</a:t>
            </a:r>
            <a:r>
              <a:rPr lang="fr-FR" b="1" dirty="0">
                <a:solidFill>
                  <a:srgbClr val="D25814"/>
                </a:solidFill>
              </a:rPr>
              <a:t/>
            </a:r>
            <a:br>
              <a:rPr lang="fr-FR" b="1" dirty="0">
                <a:solidFill>
                  <a:srgbClr val="D25814"/>
                </a:solidFill>
              </a:rPr>
            </a:br>
            <a:r>
              <a:rPr lang="fr-FR" sz="2700" u="sng" dirty="0">
                <a:solidFill>
                  <a:srgbClr val="D25814"/>
                </a:solidFill>
              </a:rPr>
              <a:t>A- Une révolution qui marque la fin de l’économie politique</a:t>
            </a:r>
            <a:r>
              <a:rPr lang="fr-FR" sz="4000" dirty="0">
                <a:solidFill>
                  <a:srgbClr val="D25814"/>
                </a:solidFill>
              </a:rPr>
              <a:t/>
            </a:r>
            <a:br>
              <a:rPr lang="fr-FR" sz="4000" dirty="0">
                <a:solidFill>
                  <a:srgbClr val="D25814"/>
                </a:solidFill>
              </a:rPr>
            </a:br>
            <a:r>
              <a:rPr lang="fr-FR" dirty="0">
                <a:solidFill>
                  <a:srgbClr val="D25814"/>
                </a:solidFill>
              </a:rPr>
              <a:t/>
            </a:r>
            <a:br>
              <a:rPr lang="fr-FR" dirty="0">
                <a:solidFill>
                  <a:srgbClr val="D25814"/>
                </a:solidFill>
              </a:rPr>
            </a:br>
            <a:r>
              <a:rPr lang="fr-FR" dirty="0" smtClean="0">
                <a:solidFill>
                  <a:srgbClr val="D25814"/>
                </a:solidFill>
              </a:rPr>
              <a:t> </a:t>
            </a:r>
            <a:endParaRPr lang="fr-FR" dirty="0">
              <a:solidFill>
                <a:srgbClr val="D25814"/>
              </a:solidFill>
            </a:endParaRPr>
          </a:p>
        </p:txBody>
      </p:sp>
      <p:pic>
        <p:nvPicPr>
          <p:cNvPr id="5" name="Image 4"/>
          <p:cNvPicPr>
            <a:picLocks noChangeAspect="1"/>
          </p:cNvPicPr>
          <p:nvPr/>
        </p:nvPicPr>
        <p:blipFill>
          <a:blip r:embed="rId2"/>
          <a:stretch>
            <a:fillRect/>
          </a:stretch>
        </p:blipFill>
        <p:spPr>
          <a:xfrm>
            <a:off x="3917214" y="305295"/>
            <a:ext cx="7657752" cy="6215779"/>
          </a:xfrm>
          <a:prstGeom prst="rect">
            <a:avLst/>
          </a:prstGeom>
        </p:spPr>
      </p:pic>
    </p:spTree>
    <p:extLst>
      <p:ext uri="{BB962C8B-B14F-4D97-AF65-F5344CB8AC3E}">
        <p14:creationId xmlns:p14="http://schemas.microsoft.com/office/powerpoint/2010/main" val="308039316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III-</a:t>
            </a:r>
            <a:r>
              <a:rPr lang="fr-FR" b="1" dirty="0">
                <a:solidFill>
                  <a:srgbClr val="D25814"/>
                </a:solidFill>
              </a:rPr>
              <a:t> </a:t>
            </a:r>
            <a:r>
              <a:rPr lang="fr-FR" b="1" u="sng" dirty="0">
                <a:solidFill>
                  <a:srgbClr val="D25814"/>
                </a:solidFill>
              </a:rPr>
              <a:t>La révolution néoclassique et la naissance de la science économique</a:t>
            </a:r>
            <a:r>
              <a:rPr lang="fr-FR" b="1" dirty="0">
                <a:solidFill>
                  <a:srgbClr val="D25814"/>
                </a:solidFill>
              </a:rPr>
              <a:t/>
            </a:r>
            <a:br>
              <a:rPr lang="fr-FR" b="1" dirty="0">
                <a:solidFill>
                  <a:srgbClr val="D25814"/>
                </a:solidFill>
              </a:rPr>
            </a:br>
            <a:r>
              <a:rPr lang="fr-FR" sz="2700" u="sng" dirty="0">
                <a:solidFill>
                  <a:srgbClr val="D25814"/>
                </a:solidFill>
              </a:rPr>
              <a:t>A- Une révolution qui marque la fin de l’économie politique</a:t>
            </a:r>
            <a:r>
              <a:rPr lang="fr-FR" sz="4000" dirty="0">
                <a:solidFill>
                  <a:srgbClr val="D25814"/>
                </a:solidFill>
              </a:rPr>
              <a:t/>
            </a:r>
            <a:br>
              <a:rPr lang="fr-FR" sz="4000" dirty="0">
                <a:solidFill>
                  <a:srgbClr val="D25814"/>
                </a:solidFill>
              </a:rPr>
            </a:br>
            <a:r>
              <a:rPr lang="fr-FR" dirty="0">
                <a:solidFill>
                  <a:srgbClr val="D25814"/>
                </a:solidFill>
              </a:rPr>
              <a:t/>
            </a:r>
            <a:br>
              <a:rPr lang="fr-FR" dirty="0">
                <a:solidFill>
                  <a:srgbClr val="D25814"/>
                </a:solidFill>
              </a:rPr>
            </a:br>
            <a:r>
              <a:rPr lang="fr-FR" dirty="0" smtClean="0">
                <a:solidFill>
                  <a:srgbClr val="D25814"/>
                </a:solidFill>
              </a:rPr>
              <a:t> </a:t>
            </a:r>
            <a:endParaRPr lang="fr-FR" dirty="0">
              <a:solidFill>
                <a:srgbClr val="D25814"/>
              </a:solidFill>
            </a:endParaRPr>
          </a:p>
        </p:txBody>
      </p:sp>
      <p:sp>
        <p:nvSpPr>
          <p:cNvPr id="3" name="ZoneTexte 2"/>
          <p:cNvSpPr txBox="1"/>
          <p:nvPr/>
        </p:nvSpPr>
        <p:spPr>
          <a:xfrm>
            <a:off x="3595553" y="117693"/>
            <a:ext cx="7658100" cy="7294305"/>
          </a:xfrm>
          <a:prstGeom prst="rect">
            <a:avLst/>
          </a:prstGeom>
          <a:noFill/>
        </p:spPr>
        <p:txBody>
          <a:bodyPr wrap="square" rtlCol="0">
            <a:spAutoFit/>
          </a:bodyPr>
          <a:lstStyle/>
          <a:p>
            <a:pPr lvl="1"/>
            <a:r>
              <a:rPr lang="fr-FR" b="1" u="sng" dirty="0" smtClean="0"/>
              <a:t>Fin de la valeur travail</a:t>
            </a:r>
          </a:p>
          <a:p>
            <a:pPr lvl="1"/>
            <a:endParaRPr lang="fr-FR" dirty="0" smtClean="0"/>
          </a:p>
          <a:p>
            <a:pPr lvl="1"/>
            <a:r>
              <a:rPr lang="fr-FR" i="1" dirty="0"/>
              <a:t>« C’est un fait que le travail, une fois qu’il a été dépensé, n’a pas d’influence sur la valeur future d’un objet : il a disparu et est perdu pour toujours. Dans le commerce (...) nous devons toujours partir de zéro à chaque moment et payer les valeurs des choses en considérant leur utilité future. »</a:t>
            </a:r>
          </a:p>
          <a:p>
            <a:pPr lvl="1"/>
            <a:endParaRPr lang="fr-FR" dirty="0"/>
          </a:p>
          <a:p>
            <a:pPr lvl="1"/>
            <a:endParaRPr lang="fr-FR" dirty="0" smtClean="0"/>
          </a:p>
          <a:p>
            <a:pPr lvl="1"/>
            <a:r>
              <a:rPr lang="fr-FR" b="1" u="sng" dirty="0" smtClean="0"/>
              <a:t>L’évacuation de la logique de classe sociale</a:t>
            </a:r>
          </a:p>
          <a:p>
            <a:pPr lvl="1"/>
            <a:endParaRPr lang="fr-FR" dirty="0"/>
          </a:p>
          <a:p>
            <a:pPr lvl="1"/>
            <a:r>
              <a:rPr lang="fr-FR" i="1" dirty="0"/>
              <a:t>« Le conflit que l’on suppose entre le travail et le capital est imaginaire. Le conflit réel est entre les producteurs et les consommateurs. » </a:t>
            </a:r>
          </a:p>
          <a:p>
            <a:pPr lvl="1"/>
            <a:endParaRPr lang="fr-FR" dirty="0" smtClean="0"/>
          </a:p>
          <a:p>
            <a:pPr lvl="1"/>
            <a:endParaRPr lang="fr-FR" dirty="0" smtClean="0"/>
          </a:p>
          <a:p>
            <a:pPr lvl="1"/>
            <a:r>
              <a:rPr lang="fr-FR" b="1" u="sng" dirty="0" smtClean="0"/>
              <a:t>Fin de la question de la répartition</a:t>
            </a:r>
          </a:p>
          <a:p>
            <a:pPr lvl="1"/>
            <a:endParaRPr lang="fr-FR" dirty="0" smtClean="0"/>
          </a:p>
          <a:p>
            <a:pPr lvl="1"/>
            <a:r>
              <a:rPr lang="fr-FR" dirty="0" smtClean="0"/>
              <a:t>Théorème de l’épuisement du produit de Clark</a:t>
            </a:r>
            <a:endParaRPr lang="fr-FR" dirty="0"/>
          </a:p>
          <a:p>
            <a:pPr lvl="1"/>
            <a:endParaRPr lang="fr-FR" dirty="0" smtClean="0"/>
          </a:p>
          <a:p>
            <a:pPr lvl="1"/>
            <a:r>
              <a:rPr lang="fr-FR" b="1" u="sng" dirty="0" smtClean="0"/>
              <a:t>L’économie comme science du choix microéconomique</a:t>
            </a:r>
          </a:p>
          <a:p>
            <a:pPr lvl="1"/>
            <a:endParaRPr lang="fr-FR" b="1" u="sng" dirty="0"/>
          </a:p>
          <a:p>
            <a:pPr lvl="1"/>
            <a:r>
              <a:rPr lang="fr-FR" i="1" dirty="0"/>
              <a:t>« Il est possible de traiter les plaisirs et les peines de la même manière que les quantités positives et négatives sont traitées dans l’algèbre. » </a:t>
            </a:r>
            <a:endParaRPr lang="fr-FR" i="1" dirty="0" smtClean="0"/>
          </a:p>
          <a:p>
            <a:pPr lvl="1"/>
            <a:endParaRPr lang="fr-FR" b="1" i="1" u="sng" dirty="0"/>
          </a:p>
          <a:p>
            <a:pPr lvl="1"/>
            <a:r>
              <a:rPr lang="fr-FR" dirty="0" smtClean="0"/>
              <a:t>Les citations sont tirés de Jevons, Théorie </a:t>
            </a:r>
            <a:r>
              <a:rPr lang="fr-FR" dirty="0" err="1" smtClean="0"/>
              <a:t>de’léconomie</a:t>
            </a:r>
            <a:r>
              <a:rPr lang="fr-FR" dirty="0" smtClean="0"/>
              <a:t> politique, 1871</a:t>
            </a:r>
          </a:p>
          <a:p>
            <a:pPr lvl="1"/>
            <a:endParaRPr lang="fr-FR" dirty="0"/>
          </a:p>
          <a:p>
            <a:pPr lvl="1"/>
            <a:endParaRPr lang="fr-FR" dirty="0"/>
          </a:p>
        </p:txBody>
      </p:sp>
    </p:spTree>
    <p:extLst>
      <p:ext uri="{BB962C8B-B14F-4D97-AF65-F5344CB8AC3E}">
        <p14:creationId xmlns:p14="http://schemas.microsoft.com/office/powerpoint/2010/main" val="197029134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III-</a:t>
            </a:r>
            <a:r>
              <a:rPr lang="fr-FR" b="1" dirty="0">
                <a:solidFill>
                  <a:srgbClr val="D25814"/>
                </a:solidFill>
              </a:rPr>
              <a:t> </a:t>
            </a:r>
            <a:r>
              <a:rPr lang="fr-FR" b="1" u="sng" dirty="0">
                <a:solidFill>
                  <a:srgbClr val="D25814"/>
                </a:solidFill>
              </a:rPr>
              <a:t>La révolution néoclassique et la naissance de la science économique</a:t>
            </a:r>
            <a:r>
              <a:rPr lang="fr-FR" b="1" dirty="0">
                <a:solidFill>
                  <a:srgbClr val="D25814"/>
                </a:solidFill>
              </a:rPr>
              <a:t/>
            </a:r>
            <a:br>
              <a:rPr lang="fr-FR" b="1" dirty="0">
                <a:solidFill>
                  <a:srgbClr val="D25814"/>
                </a:solidFill>
              </a:rPr>
            </a:br>
            <a:r>
              <a:rPr lang="fr-FR" sz="2700" u="sng" dirty="0">
                <a:solidFill>
                  <a:srgbClr val="D25814"/>
                </a:solidFill>
              </a:rPr>
              <a:t>A- Une révolution qui marque la fin de l’économie politique</a:t>
            </a:r>
            <a:r>
              <a:rPr lang="fr-FR" sz="4000" dirty="0">
                <a:solidFill>
                  <a:srgbClr val="D25814"/>
                </a:solidFill>
              </a:rPr>
              <a:t/>
            </a:r>
            <a:br>
              <a:rPr lang="fr-FR" sz="4000" dirty="0">
                <a:solidFill>
                  <a:srgbClr val="D25814"/>
                </a:solidFill>
              </a:rPr>
            </a:br>
            <a:r>
              <a:rPr lang="fr-FR" dirty="0">
                <a:solidFill>
                  <a:srgbClr val="D25814"/>
                </a:solidFill>
              </a:rPr>
              <a:t/>
            </a:r>
            <a:br>
              <a:rPr lang="fr-FR" dirty="0">
                <a:solidFill>
                  <a:srgbClr val="D25814"/>
                </a:solidFill>
              </a:rPr>
            </a:br>
            <a:r>
              <a:rPr lang="fr-FR" dirty="0" smtClean="0">
                <a:solidFill>
                  <a:srgbClr val="D25814"/>
                </a:solidFill>
              </a:rPr>
              <a:t> </a:t>
            </a:r>
            <a:endParaRPr lang="fr-FR" dirty="0">
              <a:solidFill>
                <a:srgbClr val="D25814"/>
              </a:solidFill>
            </a:endParaRPr>
          </a:p>
        </p:txBody>
      </p:sp>
      <p:sp>
        <p:nvSpPr>
          <p:cNvPr id="3" name="ZoneTexte 2"/>
          <p:cNvSpPr txBox="1"/>
          <p:nvPr/>
        </p:nvSpPr>
        <p:spPr>
          <a:xfrm>
            <a:off x="3543300" y="1384790"/>
            <a:ext cx="8474527" cy="5170646"/>
          </a:xfrm>
          <a:prstGeom prst="rect">
            <a:avLst/>
          </a:prstGeom>
          <a:noFill/>
        </p:spPr>
        <p:txBody>
          <a:bodyPr wrap="square" rtlCol="0">
            <a:spAutoFit/>
          </a:bodyPr>
          <a:lstStyle/>
          <a:p>
            <a:pPr algn="just"/>
            <a:r>
              <a:rPr lang="fr-FR" dirty="0" smtClean="0"/>
              <a:t>Il </a:t>
            </a:r>
            <a:r>
              <a:rPr lang="fr-FR" dirty="0"/>
              <a:t>y a, dans la science, trois solutions principales du problème de l'origine de la valeur. La première est celle d'A. Smith, de </a:t>
            </a:r>
            <a:r>
              <a:rPr lang="fr-FR" dirty="0" smtClean="0"/>
              <a:t>Ricardo (…) c'est </a:t>
            </a:r>
            <a:r>
              <a:rPr lang="fr-FR" dirty="0"/>
              <a:t>la solution anglaise : elle met l'origine de la valeur dans le travail. Cette solution est trop étroite et elle refuse de la valeur à des choses qui en ont réellement. La seconde est celle de Condillac et de J.-B. Say ; c'est plutôt la solution française : elle met l'origine de la valeur dans l'utilité. Celle-ci est trop large et elle attribue de la valeur à des choses qui, en réalité, n'en ont pas. Enfin, la troisième, qui est la bonne, est celle de </a:t>
            </a:r>
            <a:r>
              <a:rPr lang="fr-FR" dirty="0" err="1"/>
              <a:t>Burlamaqui</a:t>
            </a:r>
            <a:r>
              <a:rPr lang="fr-FR" dirty="0"/>
              <a:t> et de mon père, A.-A. Walras : elle met l'origine de la valeur dans la rareté. </a:t>
            </a:r>
            <a:r>
              <a:rPr lang="fr-FR" dirty="0" smtClean="0"/>
              <a:t>» Pourquoi </a:t>
            </a:r>
            <a:r>
              <a:rPr lang="fr-FR" dirty="0"/>
              <a:t>le travail </a:t>
            </a:r>
            <a:r>
              <a:rPr lang="fr-FR" dirty="0" err="1"/>
              <a:t>vaut-il</a:t>
            </a:r>
            <a:r>
              <a:rPr lang="fr-FR" dirty="0"/>
              <a:t> et s'échange-t-il ? Voilà la question qui nous occupe et qu'A. Smith n'a ni posée ni résolue. Or, </a:t>
            </a:r>
            <a:r>
              <a:rPr lang="fr-FR" u="sng" dirty="0"/>
              <a:t>si le travail vaut et s'échange, c'est parce qu'il est à la fois utile et limité en quantité, parce qu'il est </a:t>
            </a:r>
            <a:r>
              <a:rPr lang="fr-FR" u="sng" dirty="0" smtClean="0"/>
              <a:t>rare.</a:t>
            </a:r>
            <a:r>
              <a:rPr lang="fr-FR" sz="2000" u="sng" dirty="0"/>
              <a:t> </a:t>
            </a:r>
            <a:r>
              <a:rPr lang="fr-FR" u="sng" dirty="0" smtClean="0"/>
              <a:t>La </a:t>
            </a:r>
            <a:r>
              <a:rPr lang="fr-FR" u="sng" dirty="0"/>
              <a:t>valeur vient donc de la rareté</a:t>
            </a:r>
            <a:r>
              <a:rPr lang="fr-FR" dirty="0"/>
              <a:t>, et toutes les choses qui seront rares, qu'il y en ait ou non d'autres que le travail, vaudront et s'échangeront comme le travail</a:t>
            </a:r>
            <a:r>
              <a:rPr lang="fr-FR" dirty="0" smtClean="0"/>
              <a:t>.</a:t>
            </a:r>
          </a:p>
          <a:p>
            <a:pPr algn="just"/>
            <a:endParaRPr lang="fr-FR" dirty="0"/>
          </a:p>
          <a:p>
            <a:pPr algn="r"/>
            <a:r>
              <a:rPr lang="fr-FR" dirty="0" smtClean="0"/>
              <a:t>Walras, Elément d’économie politique pure, 1874</a:t>
            </a:r>
          </a:p>
          <a:p>
            <a:endParaRPr lang="fr-FR" sz="2000" dirty="0"/>
          </a:p>
          <a:p>
            <a:endParaRPr lang="fr-FR" sz="2000" dirty="0"/>
          </a:p>
          <a:p>
            <a:pPr lvl="1"/>
            <a:endParaRPr lang="fr-FR" dirty="0"/>
          </a:p>
          <a:p>
            <a:pPr lvl="1"/>
            <a:endParaRPr lang="fr-FR" dirty="0"/>
          </a:p>
        </p:txBody>
      </p:sp>
    </p:spTree>
    <p:extLst>
      <p:ext uri="{BB962C8B-B14F-4D97-AF65-F5344CB8AC3E}">
        <p14:creationId xmlns:p14="http://schemas.microsoft.com/office/powerpoint/2010/main" val="42214668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III-</a:t>
            </a:r>
            <a:r>
              <a:rPr lang="fr-FR" b="1" dirty="0">
                <a:solidFill>
                  <a:srgbClr val="D25814"/>
                </a:solidFill>
              </a:rPr>
              <a:t> </a:t>
            </a:r>
            <a:r>
              <a:rPr lang="fr-FR" b="1" u="sng" dirty="0">
                <a:solidFill>
                  <a:srgbClr val="D25814"/>
                </a:solidFill>
              </a:rPr>
              <a:t>La révolution néoclassique et la naissance de la science économique</a:t>
            </a:r>
            <a:r>
              <a:rPr lang="fr-FR" b="1" dirty="0">
                <a:solidFill>
                  <a:srgbClr val="D25814"/>
                </a:solidFill>
              </a:rPr>
              <a:t/>
            </a:r>
            <a:br>
              <a:rPr lang="fr-FR" b="1" dirty="0">
                <a:solidFill>
                  <a:srgbClr val="D25814"/>
                </a:solidFill>
              </a:rPr>
            </a:br>
            <a:r>
              <a:rPr lang="fr-FR" sz="2700" u="sng" dirty="0">
                <a:solidFill>
                  <a:srgbClr val="D25814"/>
                </a:solidFill>
              </a:rPr>
              <a:t>A- Une révolution qui marque la fin de l’économie politique</a:t>
            </a:r>
            <a:r>
              <a:rPr lang="fr-FR" sz="4000" dirty="0">
                <a:solidFill>
                  <a:srgbClr val="D25814"/>
                </a:solidFill>
              </a:rPr>
              <a:t/>
            </a:r>
            <a:br>
              <a:rPr lang="fr-FR" sz="4000" dirty="0">
                <a:solidFill>
                  <a:srgbClr val="D25814"/>
                </a:solidFill>
              </a:rPr>
            </a:br>
            <a:r>
              <a:rPr lang="fr-FR" dirty="0">
                <a:solidFill>
                  <a:srgbClr val="D25814"/>
                </a:solidFill>
              </a:rPr>
              <a:t/>
            </a:r>
            <a:br>
              <a:rPr lang="fr-FR" dirty="0">
                <a:solidFill>
                  <a:srgbClr val="D25814"/>
                </a:solidFill>
              </a:rPr>
            </a:br>
            <a:r>
              <a:rPr lang="fr-FR" dirty="0" smtClean="0">
                <a:solidFill>
                  <a:srgbClr val="D25814"/>
                </a:solidFill>
              </a:rPr>
              <a:t> </a:t>
            </a:r>
            <a:endParaRPr lang="fr-FR" dirty="0">
              <a:solidFill>
                <a:srgbClr val="D25814"/>
              </a:solidFill>
            </a:endParaRPr>
          </a:p>
        </p:txBody>
      </p:sp>
      <p:sp>
        <p:nvSpPr>
          <p:cNvPr id="3" name="ZoneTexte 2"/>
          <p:cNvSpPr txBox="1"/>
          <p:nvPr/>
        </p:nvSpPr>
        <p:spPr>
          <a:xfrm>
            <a:off x="3399609" y="1005967"/>
            <a:ext cx="8474527" cy="5970865"/>
          </a:xfrm>
          <a:prstGeom prst="rect">
            <a:avLst/>
          </a:prstGeom>
          <a:noFill/>
        </p:spPr>
        <p:txBody>
          <a:bodyPr wrap="square" rtlCol="0">
            <a:spAutoFit/>
          </a:bodyPr>
          <a:lstStyle/>
          <a:p>
            <a:pPr algn="just"/>
            <a:r>
              <a:rPr lang="fr-FR" dirty="0"/>
              <a:t>"Les fondements du prix propre et intrinsèque sont premièrement l'aptitude qu'ont les choses à servir aux besoins, aux commodités ou aux plaisirs de la vie, en un mot, leur utilité et leur rareté. Je dis premièrement leur utilité, par où j'entends, non seulement une utilité réelle, mais encore celle qui n'est qu'arbitraire ou de fantaisie, comme celle des pierres précieuses ; et de là vient qu'on dit communément qu'une chose qui n'est d'aucun usage est dite de nul prix. Mais </a:t>
            </a:r>
            <a:r>
              <a:rPr lang="fr-FR" u="sng" dirty="0"/>
              <a:t>l'utilité seule, quelque réelle qu'elle soit, ne suffit pas pour mettre un prix aux choses, il faut encore considérer leur rareté, c'est-à-dire la difficulté que l'on a de se procurer ces choses</a:t>
            </a:r>
            <a:r>
              <a:rPr lang="fr-FR" dirty="0"/>
              <a:t>, et qui fait que chacun ne peut pas s'en procurer aisément autant qu'il en veut</a:t>
            </a:r>
            <a:r>
              <a:rPr lang="fr-FR" dirty="0" smtClean="0"/>
              <a:t>. </a:t>
            </a:r>
            <a:r>
              <a:rPr lang="fr-FR" u="sng" dirty="0" smtClean="0"/>
              <a:t>Car </a:t>
            </a:r>
            <a:r>
              <a:rPr lang="fr-FR" u="sng" dirty="0"/>
              <a:t>bien loin que le besoin que l'on a d'une chose décide de son prix, l'on voit ordinairement que les choses les plus nécessaires à la vie humaine sont celles qui sont à meilleur marché, comme l'eau commune.</a:t>
            </a:r>
            <a:r>
              <a:rPr lang="fr-FR" dirty="0"/>
              <a:t> </a:t>
            </a:r>
            <a:r>
              <a:rPr lang="fr-FR" dirty="0" smtClean="0"/>
              <a:t>(...)</a:t>
            </a:r>
          </a:p>
          <a:p>
            <a:pPr algn="just"/>
            <a:endParaRPr lang="fr-FR" dirty="0"/>
          </a:p>
          <a:p>
            <a:pPr algn="just"/>
            <a:r>
              <a:rPr lang="fr-FR" dirty="0"/>
              <a:t>Si la mode d'une chose passe, ou que peu de gens en fassent cas, dès lors elle devient à bon marché, quelque chère qu'elle ait été auparavant. </a:t>
            </a:r>
            <a:r>
              <a:rPr lang="fr-FR" u="sng" dirty="0"/>
              <a:t>Qu'une chose commune, au </a:t>
            </a:r>
            <a:r>
              <a:rPr lang="fr-FR" u="sng" dirty="0" err="1"/>
              <a:t>con-traire</a:t>
            </a:r>
            <a:r>
              <a:rPr lang="fr-FR" u="sng" dirty="0"/>
              <a:t>, et qui ne coûte que peu ou rien, devienne un peu rare, aussitôt elle commence à avoir un prix et quelquefois même fort cher, comme cela paraît, par exemple, de l'eau dans les lieux arides</a:t>
            </a:r>
            <a:r>
              <a:rPr lang="fr-FR" dirty="0"/>
              <a:t>, ou, en certains temps, pendant un siège ou une navigation, etc."</a:t>
            </a:r>
          </a:p>
          <a:p>
            <a:pPr algn="just"/>
            <a:endParaRPr lang="fr-FR" sz="2000" dirty="0"/>
          </a:p>
          <a:p>
            <a:pPr algn="just"/>
            <a:endParaRPr lang="fr-FR" sz="2000" dirty="0"/>
          </a:p>
          <a:p>
            <a:pPr lvl="1" algn="just"/>
            <a:endParaRPr lang="fr-FR" dirty="0"/>
          </a:p>
          <a:p>
            <a:pPr lvl="1" algn="just"/>
            <a:endParaRPr lang="fr-FR" dirty="0"/>
          </a:p>
        </p:txBody>
      </p:sp>
    </p:spTree>
    <p:extLst>
      <p:ext uri="{BB962C8B-B14F-4D97-AF65-F5344CB8AC3E}">
        <p14:creationId xmlns:p14="http://schemas.microsoft.com/office/powerpoint/2010/main" val="127877038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III-</a:t>
            </a:r>
            <a:r>
              <a:rPr lang="fr-FR" b="1" dirty="0">
                <a:solidFill>
                  <a:srgbClr val="D25814"/>
                </a:solidFill>
              </a:rPr>
              <a:t> </a:t>
            </a:r>
            <a:r>
              <a:rPr lang="fr-FR" b="1" u="sng" dirty="0">
                <a:solidFill>
                  <a:srgbClr val="D25814"/>
                </a:solidFill>
              </a:rPr>
              <a:t>La révolution néoclassique et la naissance de la science économique</a:t>
            </a:r>
            <a:r>
              <a:rPr lang="fr-FR" b="1" dirty="0">
                <a:solidFill>
                  <a:srgbClr val="D25814"/>
                </a:solidFill>
              </a:rPr>
              <a:t/>
            </a:r>
            <a:br>
              <a:rPr lang="fr-FR" b="1" dirty="0">
                <a:solidFill>
                  <a:srgbClr val="D25814"/>
                </a:solidFill>
              </a:rPr>
            </a:br>
            <a:r>
              <a:rPr lang="fr-FR" sz="2800" u="sng" dirty="0">
                <a:solidFill>
                  <a:srgbClr val="D25814"/>
                </a:solidFill>
              </a:rPr>
              <a:t>B- Une série de travaux qui aspirent à une forme de scientificité</a:t>
            </a:r>
            <a:r>
              <a:rPr lang="fr-FR" sz="4000" dirty="0">
                <a:solidFill>
                  <a:srgbClr val="D25814"/>
                </a:solidFill>
              </a:rPr>
              <a:t/>
            </a:r>
            <a:br>
              <a:rPr lang="fr-FR" sz="4000" dirty="0">
                <a:solidFill>
                  <a:srgbClr val="D25814"/>
                </a:solidFill>
              </a:rPr>
            </a:br>
            <a:r>
              <a:rPr lang="fr-FR" dirty="0">
                <a:solidFill>
                  <a:srgbClr val="D25814"/>
                </a:solidFill>
              </a:rPr>
              <a:t/>
            </a:r>
            <a:br>
              <a:rPr lang="fr-FR" dirty="0">
                <a:solidFill>
                  <a:srgbClr val="D25814"/>
                </a:solidFill>
              </a:rPr>
            </a:br>
            <a:r>
              <a:rPr lang="fr-FR" dirty="0" smtClean="0">
                <a:solidFill>
                  <a:srgbClr val="D25814"/>
                </a:solidFill>
              </a:rPr>
              <a:t> </a:t>
            </a:r>
            <a:endParaRPr lang="fr-FR" dirty="0">
              <a:solidFill>
                <a:srgbClr val="D25814"/>
              </a:solidFill>
            </a:endParaRPr>
          </a:p>
        </p:txBody>
      </p:sp>
      <p:sp>
        <p:nvSpPr>
          <p:cNvPr id="6" name="ZoneTexte 5"/>
          <p:cNvSpPr txBox="1"/>
          <p:nvPr/>
        </p:nvSpPr>
        <p:spPr>
          <a:xfrm>
            <a:off x="3766457" y="435429"/>
            <a:ext cx="6792686" cy="5909310"/>
          </a:xfrm>
          <a:prstGeom prst="rect">
            <a:avLst/>
          </a:prstGeom>
          <a:noFill/>
        </p:spPr>
        <p:txBody>
          <a:bodyPr wrap="square" rtlCol="0">
            <a:spAutoFit/>
          </a:bodyPr>
          <a:lstStyle/>
          <a:p>
            <a:pPr algn="just"/>
            <a:r>
              <a:rPr lang="fr-FR" dirty="0" smtClean="0"/>
              <a:t>Adam Smith fournit une définition de la science économique : « l’économie politique (…) se propose deux objets distincts : le premier de procurer au peuple un revenu ou une subsistance abondante (…) le second de fournir à l’Etat un revenu suffisant pour le service public : elle se propose d’enrichir à la fois le peuple et le souverain ». (…) Je ne vois pas cependant qu’il y ait en cela l’objet d’une science proprement dite, </a:t>
            </a:r>
            <a:r>
              <a:rPr lang="fr-FR" u="sng" dirty="0" smtClean="0"/>
              <a:t>le caractère d’une science proprement dite c’est le désintéressement complet de toute conséquence avantageuse ou nuisible avec lequel elle s’attache à la poursuite de la vérité pure</a:t>
            </a:r>
            <a:r>
              <a:rPr lang="fr-FR" dirty="0" smtClean="0"/>
              <a:t>. (…) Aussi faut il l’affirmer </a:t>
            </a:r>
            <a:r>
              <a:rPr lang="fr-FR" u="sng" dirty="0" smtClean="0"/>
              <a:t>: l’économie politique est autre chose que ce que dit Adam Smith</a:t>
            </a:r>
            <a:r>
              <a:rPr lang="fr-FR" dirty="0" smtClean="0"/>
              <a:t> : avant de songer à procurer au peuple un revenu abondant et avant de s’occuper de fournir à l’Etat un revenu suffisant, l’économiste poursuit et saisit des vérités purement scientifiques.</a:t>
            </a:r>
          </a:p>
          <a:p>
            <a:pPr algn="just"/>
            <a:r>
              <a:rPr lang="fr-FR" dirty="0" smtClean="0"/>
              <a:t>(…)</a:t>
            </a:r>
          </a:p>
          <a:p>
            <a:pPr algn="just"/>
            <a:r>
              <a:rPr lang="fr-FR" dirty="0" smtClean="0"/>
              <a:t>Dire que l’économie politique a pour objet de procurer au peuple un revenu abondant et de fournir à l’Etat un revenu suffisant c’est comme si on disait que la géométrie a pour objet de construire des maisons solide et que l’astronomie a pour objet de naviguer avec sécurité sur les mers. </a:t>
            </a:r>
            <a:r>
              <a:rPr lang="fr-FR" u="sng" dirty="0" smtClean="0"/>
              <a:t>C’est en un mot définir la science par ses applications</a:t>
            </a:r>
            <a:r>
              <a:rPr lang="fr-FR" dirty="0" smtClean="0"/>
              <a:t> ».</a:t>
            </a:r>
          </a:p>
          <a:p>
            <a:endParaRPr lang="fr-FR" dirty="0"/>
          </a:p>
          <a:p>
            <a:pPr algn="r"/>
            <a:r>
              <a:rPr lang="fr-FR" dirty="0" smtClean="0"/>
              <a:t>Walras, Eléments d’économie politique pure, 1874</a:t>
            </a:r>
            <a:endParaRPr lang="fr-FR" dirty="0"/>
          </a:p>
        </p:txBody>
      </p:sp>
    </p:spTree>
    <p:extLst>
      <p:ext uri="{BB962C8B-B14F-4D97-AF65-F5344CB8AC3E}">
        <p14:creationId xmlns:p14="http://schemas.microsoft.com/office/powerpoint/2010/main" val="3288212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III-</a:t>
            </a:r>
            <a:r>
              <a:rPr lang="fr-FR" b="1" dirty="0">
                <a:solidFill>
                  <a:srgbClr val="D25814"/>
                </a:solidFill>
              </a:rPr>
              <a:t> </a:t>
            </a:r>
            <a:r>
              <a:rPr lang="fr-FR" b="1" u="sng" dirty="0">
                <a:solidFill>
                  <a:srgbClr val="D25814"/>
                </a:solidFill>
              </a:rPr>
              <a:t>La révolution néoclassique et la naissance de la science économique</a:t>
            </a:r>
            <a:r>
              <a:rPr lang="fr-FR" b="1" dirty="0">
                <a:solidFill>
                  <a:srgbClr val="D25814"/>
                </a:solidFill>
              </a:rPr>
              <a:t/>
            </a:r>
            <a:br>
              <a:rPr lang="fr-FR" b="1" dirty="0">
                <a:solidFill>
                  <a:srgbClr val="D25814"/>
                </a:solidFill>
              </a:rPr>
            </a:br>
            <a:r>
              <a:rPr lang="fr-FR" sz="2800" u="sng" dirty="0">
                <a:solidFill>
                  <a:srgbClr val="D25814"/>
                </a:solidFill>
              </a:rPr>
              <a:t>B- Une série de travaux qui aspirent à une forme de scientificité</a:t>
            </a:r>
            <a:r>
              <a:rPr lang="fr-FR" sz="4000" dirty="0">
                <a:solidFill>
                  <a:srgbClr val="D25814"/>
                </a:solidFill>
              </a:rPr>
              <a:t/>
            </a:r>
            <a:br>
              <a:rPr lang="fr-FR" sz="4000" dirty="0">
                <a:solidFill>
                  <a:srgbClr val="D25814"/>
                </a:solidFill>
              </a:rPr>
            </a:br>
            <a:r>
              <a:rPr lang="fr-FR" dirty="0">
                <a:solidFill>
                  <a:srgbClr val="D25814"/>
                </a:solidFill>
              </a:rPr>
              <a:t/>
            </a:r>
            <a:br>
              <a:rPr lang="fr-FR" dirty="0">
                <a:solidFill>
                  <a:srgbClr val="D25814"/>
                </a:solidFill>
              </a:rPr>
            </a:br>
            <a:r>
              <a:rPr lang="fr-FR" dirty="0" smtClean="0">
                <a:solidFill>
                  <a:srgbClr val="D25814"/>
                </a:solidFill>
              </a:rPr>
              <a:t> </a:t>
            </a:r>
            <a:endParaRPr lang="fr-FR" dirty="0">
              <a:solidFill>
                <a:srgbClr val="D25814"/>
              </a:solidFill>
            </a:endParaRPr>
          </a:p>
        </p:txBody>
      </p:sp>
      <p:pic>
        <p:nvPicPr>
          <p:cNvPr id="3" name="Image 2"/>
          <p:cNvPicPr/>
          <p:nvPr/>
        </p:nvPicPr>
        <p:blipFill>
          <a:blip r:embed="rId2">
            <a:extLst>
              <a:ext uri="{28A0092B-C50C-407E-A947-70E740481C1C}">
                <a14:useLocalDpi xmlns:a14="http://schemas.microsoft.com/office/drawing/2010/main" val="0"/>
              </a:ext>
            </a:extLst>
          </a:blip>
          <a:srcRect/>
          <a:stretch>
            <a:fillRect/>
          </a:stretch>
        </p:blipFill>
        <p:spPr bwMode="auto">
          <a:xfrm>
            <a:off x="4199526" y="775331"/>
            <a:ext cx="6707959" cy="5080318"/>
          </a:xfrm>
          <a:prstGeom prst="rect">
            <a:avLst/>
          </a:prstGeom>
          <a:noFill/>
          <a:ln>
            <a:noFill/>
          </a:ln>
        </p:spPr>
      </p:pic>
      <p:sp>
        <p:nvSpPr>
          <p:cNvPr id="4" name="ZoneTexte 3"/>
          <p:cNvSpPr txBox="1"/>
          <p:nvPr/>
        </p:nvSpPr>
        <p:spPr>
          <a:xfrm>
            <a:off x="7553505" y="6139543"/>
            <a:ext cx="4466800" cy="369332"/>
          </a:xfrm>
          <a:prstGeom prst="rect">
            <a:avLst/>
          </a:prstGeom>
          <a:noFill/>
        </p:spPr>
        <p:txBody>
          <a:bodyPr wrap="none" rtlCol="0">
            <a:spAutoFit/>
          </a:bodyPr>
          <a:lstStyle/>
          <a:p>
            <a:r>
              <a:rPr lang="fr-FR" dirty="0" smtClean="0"/>
              <a:t>Jevons, Théorie de l’Economie politique, 1871</a:t>
            </a:r>
            <a:endParaRPr lang="fr-FR" dirty="0"/>
          </a:p>
        </p:txBody>
      </p:sp>
    </p:spTree>
    <p:extLst>
      <p:ext uri="{BB962C8B-B14F-4D97-AF65-F5344CB8AC3E}">
        <p14:creationId xmlns:p14="http://schemas.microsoft.com/office/powerpoint/2010/main" val="52075959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III-</a:t>
            </a:r>
            <a:r>
              <a:rPr lang="fr-FR" b="1" dirty="0">
                <a:solidFill>
                  <a:srgbClr val="D25814"/>
                </a:solidFill>
              </a:rPr>
              <a:t> </a:t>
            </a:r>
            <a:r>
              <a:rPr lang="fr-FR" b="1" u="sng" dirty="0">
                <a:solidFill>
                  <a:srgbClr val="D25814"/>
                </a:solidFill>
              </a:rPr>
              <a:t>La révolution néoclassique et la naissance de la science économique</a:t>
            </a:r>
            <a:r>
              <a:rPr lang="fr-FR" b="1" dirty="0">
                <a:solidFill>
                  <a:srgbClr val="D25814"/>
                </a:solidFill>
              </a:rPr>
              <a:t/>
            </a:r>
            <a:br>
              <a:rPr lang="fr-FR" b="1" dirty="0">
                <a:solidFill>
                  <a:srgbClr val="D25814"/>
                </a:solidFill>
              </a:rPr>
            </a:br>
            <a:r>
              <a:rPr lang="fr-FR" sz="2800" u="sng" dirty="0" smtClean="0">
                <a:solidFill>
                  <a:srgbClr val="D25814"/>
                </a:solidFill>
              </a:rPr>
              <a:t>C- Les caractéristiques de l’approche marginaliste</a:t>
            </a:r>
            <a:r>
              <a:rPr lang="fr-FR" dirty="0" smtClean="0">
                <a:solidFill>
                  <a:srgbClr val="D25814"/>
                </a:solidFill>
              </a:rPr>
              <a:t> </a:t>
            </a:r>
            <a:endParaRPr lang="fr-FR" dirty="0">
              <a:solidFill>
                <a:srgbClr val="D25814"/>
              </a:solidFill>
            </a:endParaRPr>
          </a:p>
        </p:txBody>
      </p:sp>
      <p:pic>
        <p:nvPicPr>
          <p:cNvPr id="3" name="Image 2"/>
          <p:cNvPicPr>
            <a:picLocks noChangeAspect="1"/>
          </p:cNvPicPr>
          <p:nvPr/>
        </p:nvPicPr>
        <p:blipFill>
          <a:blip r:embed="rId2"/>
          <a:stretch>
            <a:fillRect/>
          </a:stretch>
        </p:blipFill>
        <p:spPr>
          <a:xfrm>
            <a:off x="4581524" y="577215"/>
            <a:ext cx="5751195" cy="4963360"/>
          </a:xfrm>
          <a:prstGeom prst="rect">
            <a:avLst/>
          </a:prstGeom>
        </p:spPr>
      </p:pic>
      <p:sp>
        <p:nvSpPr>
          <p:cNvPr id="5" name="ZoneTexte 4"/>
          <p:cNvSpPr txBox="1"/>
          <p:nvPr/>
        </p:nvSpPr>
        <p:spPr>
          <a:xfrm>
            <a:off x="3958045" y="5540575"/>
            <a:ext cx="7210500" cy="369332"/>
          </a:xfrm>
          <a:prstGeom prst="rect">
            <a:avLst/>
          </a:prstGeom>
          <a:noFill/>
        </p:spPr>
        <p:txBody>
          <a:bodyPr wrap="none" rtlCol="0">
            <a:spAutoFit/>
          </a:bodyPr>
          <a:lstStyle/>
          <a:p>
            <a:r>
              <a:rPr lang="fr-FR" dirty="0" smtClean="0"/>
              <a:t>Préface 1</a:t>
            </a:r>
            <a:r>
              <a:rPr lang="fr-FR" baseline="30000" dirty="0" smtClean="0"/>
              <a:t>e</a:t>
            </a:r>
            <a:r>
              <a:rPr lang="fr-FR" dirty="0" smtClean="0"/>
              <a:t> édition de Walras, « Eléments d’économie politique pure », 1874</a:t>
            </a:r>
            <a:endParaRPr lang="fr-FR" dirty="0"/>
          </a:p>
        </p:txBody>
      </p:sp>
    </p:spTree>
    <p:extLst>
      <p:ext uri="{BB962C8B-B14F-4D97-AF65-F5344CB8AC3E}">
        <p14:creationId xmlns:p14="http://schemas.microsoft.com/office/powerpoint/2010/main" val="321180170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III-</a:t>
            </a:r>
            <a:r>
              <a:rPr lang="fr-FR" b="1" dirty="0">
                <a:solidFill>
                  <a:srgbClr val="D25814"/>
                </a:solidFill>
              </a:rPr>
              <a:t> </a:t>
            </a:r>
            <a:r>
              <a:rPr lang="fr-FR" b="1" u="sng" dirty="0">
                <a:solidFill>
                  <a:srgbClr val="D25814"/>
                </a:solidFill>
              </a:rPr>
              <a:t>La révolution néoclassique et la naissance de la science économique</a:t>
            </a:r>
            <a:r>
              <a:rPr lang="fr-FR" b="1" dirty="0">
                <a:solidFill>
                  <a:srgbClr val="D25814"/>
                </a:solidFill>
              </a:rPr>
              <a:t/>
            </a:r>
            <a:br>
              <a:rPr lang="fr-FR" b="1" dirty="0">
                <a:solidFill>
                  <a:srgbClr val="D25814"/>
                </a:solidFill>
              </a:rPr>
            </a:br>
            <a:r>
              <a:rPr lang="fr-FR" sz="2800" u="sng" dirty="0" smtClean="0">
                <a:solidFill>
                  <a:srgbClr val="D25814"/>
                </a:solidFill>
              </a:rPr>
              <a:t>C- Les caractéristiques de l’approche marginaliste</a:t>
            </a:r>
            <a:r>
              <a:rPr lang="fr-FR" dirty="0" smtClean="0">
                <a:solidFill>
                  <a:srgbClr val="D25814"/>
                </a:solidFill>
              </a:rPr>
              <a:t> </a:t>
            </a:r>
            <a:endParaRPr lang="fr-FR" dirty="0">
              <a:solidFill>
                <a:srgbClr val="D25814"/>
              </a:solidFill>
            </a:endParaRPr>
          </a:p>
        </p:txBody>
      </p:sp>
      <p:pic>
        <p:nvPicPr>
          <p:cNvPr id="4" name="Image 3"/>
          <p:cNvPicPr>
            <a:picLocks noChangeAspect="1"/>
          </p:cNvPicPr>
          <p:nvPr/>
        </p:nvPicPr>
        <p:blipFill>
          <a:blip r:embed="rId2"/>
          <a:stretch>
            <a:fillRect/>
          </a:stretch>
        </p:blipFill>
        <p:spPr>
          <a:xfrm>
            <a:off x="4222432" y="1123837"/>
            <a:ext cx="6810375" cy="4552950"/>
          </a:xfrm>
          <a:prstGeom prst="rect">
            <a:avLst/>
          </a:prstGeom>
        </p:spPr>
      </p:pic>
    </p:spTree>
    <p:extLst>
      <p:ext uri="{BB962C8B-B14F-4D97-AF65-F5344CB8AC3E}">
        <p14:creationId xmlns:p14="http://schemas.microsoft.com/office/powerpoint/2010/main" val="83549210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III-</a:t>
            </a:r>
            <a:r>
              <a:rPr lang="fr-FR" b="1" dirty="0">
                <a:solidFill>
                  <a:srgbClr val="D25814"/>
                </a:solidFill>
              </a:rPr>
              <a:t> </a:t>
            </a:r>
            <a:r>
              <a:rPr lang="fr-FR" b="1" u="sng" dirty="0">
                <a:solidFill>
                  <a:srgbClr val="D25814"/>
                </a:solidFill>
              </a:rPr>
              <a:t>La révolution néoclassique et la naissance de la science économique</a:t>
            </a:r>
            <a:r>
              <a:rPr lang="fr-FR" b="1" dirty="0">
                <a:solidFill>
                  <a:srgbClr val="D25814"/>
                </a:solidFill>
              </a:rPr>
              <a:t/>
            </a:r>
            <a:br>
              <a:rPr lang="fr-FR" b="1" dirty="0">
                <a:solidFill>
                  <a:srgbClr val="D25814"/>
                </a:solidFill>
              </a:rPr>
            </a:br>
            <a:r>
              <a:rPr lang="fr-FR" sz="2800" u="sng" dirty="0" smtClean="0">
                <a:solidFill>
                  <a:srgbClr val="D25814"/>
                </a:solidFill>
              </a:rPr>
              <a:t>C- Les caractéristiques de l’approche marginaliste</a:t>
            </a:r>
            <a:r>
              <a:rPr lang="fr-FR" dirty="0" smtClean="0">
                <a:solidFill>
                  <a:srgbClr val="D25814"/>
                </a:solidFill>
              </a:rPr>
              <a:t> </a:t>
            </a:r>
            <a:endParaRPr lang="fr-FR" dirty="0">
              <a:solidFill>
                <a:srgbClr val="D25814"/>
              </a:solidFill>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1520" y="1341528"/>
            <a:ext cx="6133348" cy="3726861"/>
          </a:xfrm>
          <a:prstGeom prst="rect">
            <a:avLst/>
          </a:prstGeom>
        </p:spPr>
      </p:pic>
    </p:spTree>
    <p:extLst>
      <p:ext uri="{BB962C8B-B14F-4D97-AF65-F5344CB8AC3E}">
        <p14:creationId xmlns:p14="http://schemas.microsoft.com/office/powerpoint/2010/main" val="8993524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700" u="sng" dirty="0">
                <a:solidFill>
                  <a:srgbClr val="D25814"/>
                </a:solidFill>
              </a:rPr>
              <a:t>A- Keynes, un intellectuel majeur marqué par les crises du premier XXe siècle</a:t>
            </a:r>
            <a:r>
              <a:rPr lang="fr-FR" dirty="0">
                <a:solidFill>
                  <a:srgbClr val="D25814"/>
                </a:solidFill>
              </a:rPr>
              <a:t/>
            </a:r>
            <a:br>
              <a:rPr lang="fr-FR" dirty="0">
                <a:solidFill>
                  <a:srgbClr val="D25814"/>
                </a:solidFill>
              </a:rPr>
            </a:br>
            <a:endParaRPr lang="fr-FR" dirty="0">
              <a:solidFill>
                <a:srgbClr val="D25814"/>
              </a:solidFill>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0500" y="774700"/>
            <a:ext cx="4191000" cy="5308600"/>
          </a:xfrm>
          <a:prstGeom prst="rect">
            <a:avLst/>
          </a:prstGeom>
        </p:spPr>
      </p:pic>
      <p:sp>
        <p:nvSpPr>
          <p:cNvPr id="4" name="ZoneTexte 3"/>
          <p:cNvSpPr txBox="1"/>
          <p:nvPr/>
        </p:nvSpPr>
        <p:spPr>
          <a:xfrm>
            <a:off x="5509140" y="6083300"/>
            <a:ext cx="1173719" cy="369332"/>
          </a:xfrm>
          <a:prstGeom prst="rect">
            <a:avLst/>
          </a:prstGeom>
          <a:noFill/>
        </p:spPr>
        <p:txBody>
          <a:bodyPr wrap="none" rtlCol="0">
            <a:spAutoFit/>
          </a:bodyPr>
          <a:lstStyle/>
          <a:p>
            <a:r>
              <a:rPr lang="fr-FR" dirty="0" smtClean="0"/>
              <a:t>1883-1946</a:t>
            </a:r>
            <a:endParaRPr lang="fr-FR" dirty="0"/>
          </a:p>
        </p:txBody>
      </p:sp>
      <p:sp>
        <p:nvSpPr>
          <p:cNvPr id="5" name="ZoneTexte 4"/>
          <p:cNvSpPr txBox="1"/>
          <p:nvPr/>
        </p:nvSpPr>
        <p:spPr>
          <a:xfrm>
            <a:off x="8412482" y="2408765"/>
            <a:ext cx="3344091" cy="2031325"/>
          </a:xfrm>
          <a:prstGeom prst="rect">
            <a:avLst/>
          </a:prstGeom>
          <a:noFill/>
        </p:spPr>
        <p:txBody>
          <a:bodyPr wrap="square" rtlCol="0">
            <a:spAutoFit/>
          </a:bodyPr>
          <a:lstStyle/>
          <a:p>
            <a:r>
              <a:rPr lang="fr-FR" dirty="0" smtClean="0"/>
              <a:t>Les conséquences économiques de la paix, 1919</a:t>
            </a:r>
          </a:p>
          <a:p>
            <a:endParaRPr lang="fr-FR" dirty="0"/>
          </a:p>
          <a:p>
            <a:r>
              <a:rPr lang="fr-FR" dirty="0" smtClean="0"/>
              <a:t>Traité sur la monnaie, 1931</a:t>
            </a:r>
          </a:p>
          <a:p>
            <a:endParaRPr lang="fr-FR" dirty="0"/>
          </a:p>
          <a:p>
            <a:r>
              <a:rPr lang="fr-FR" dirty="0" smtClean="0"/>
              <a:t>Théorie générale de l’emploi, de l’intérêt et de la monnaie, 1936</a:t>
            </a:r>
            <a:endParaRPr lang="fr-FR" dirty="0"/>
          </a:p>
        </p:txBody>
      </p:sp>
    </p:spTree>
    <p:extLst>
      <p:ext uri="{BB962C8B-B14F-4D97-AF65-F5344CB8AC3E}">
        <p14:creationId xmlns:p14="http://schemas.microsoft.com/office/powerpoint/2010/main" val="280976895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sp>
        <p:nvSpPr>
          <p:cNvPr id="4" name="ZoneTexte 3"/>
          <p:cNvSpPr txBox="1"/>
          <p:nvPr/>
        </p:nvSpPr>
        <p:spPr>
          <a:xfrm>
            <a:off x="4741816" y="754505"/>
            <a:ext cx="5957785" cy="369332"/>
          </a:xfrm>
          <a:prstGeom prst="rect">
            <a:avLst/>
          </a:prstGeom>
          <a:noFill/>
        </p:spPr>
        <p:txBody>
          <a:bodyPr wrap="none" rtlCol="0">
            <a:spAutoFit/>
          </a:bodyPr>
          <a:lstStyle/>
          <a:p>
            <a:r>
              <a:rPr lang="fr-FR" b="1" dirty="0" smtClean="0"/>
              <a:t>1 : Une inscription de la TGEIM à la suite de la crise de 1929</a:t>
            </a:r>
            <a:endParaRPr lang="fr-FR" b="1"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4708" y="1153020"/>
            <a:ext cx="4572000" cy="4572000"/>
          </a:xfrm>
          <a:prstGeom prst="rect">
            <a:avLst/>
          </a:prstGeom>
        </p:spPr>
      </p:pic>
    </p:spTree>
    <p:extLst>
      <p:ext uri="{BB962C8B-B14F-4D97-AF65-F5344CB8AC3E}">
        <p14:creationId xmlns:p14="http://schemas.microsoft.com/office/powerpoint/2010/main" val="231089486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sp>
        <p:nvSpPr>
          <p:cNvPr id="4" name="ZoneTexte 3"/>
          <p:cNvSpPr txBox="1"/>
          <p:nvPr/>
        </p:nvSpPr>
        <p:spPr>
          <a:xfrm>
            <a:off x="4741816" y="754505"/>
            <a:ext cx="5957785" cy="369332"/>
          </a:xfrm>
          <a:prstGeom prst="rect">
            <a:avLst/>
          </a:prstGeom>
          <a:noFill/>
        </p:spPr>
        <p:txBody>
          <a:bodyPr wrap="none" rtlCol="0">
            <a:spAutoFit/>
          </a:bodyPr>
          <a:lstStyle/>
          <a:p>
            <a:r>
              <a:rPr lang="fr-FR" b="1" dirty="0" smtClean="0"/>
              <a:t>1 : Une inscription de la TGEIM à la suite de la crise de 1929</a:t>
            </a:r>
            <a:endParaRPr lang="fr-FR" b="1" dirty="0"/>
          </a:p>
        </p:txBody>
      </p:sp>
      <p:pic>
        <p:nvPicPr>
          <p:cNvPr id="6" name="Espace réservé du conten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63108" y="1123837"/>
            <a:ext cx="7315200" cy="4910700"/>
          </a:xfrm>
        </p:spPr>
      </p:pic>
    </p:spTree>
    <p:extLst>
      <p:ext uri="{BB962C8B-B14F-4D97-AF65-F5344CB8AC3E}">
        <p14:creationId xmlns:p14="http://schemas.microsoft.com/office/powerpoint/2010/main" val="30372912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sp>
        <p:nvSpPr>
          <p:cNvPr id="4" name="ZoneTexte 3"/>
          <p:cNvSpPr txBox="1"/>
          <p:nvPr/>
        </p:nvSpPr>
        <p:spPr>
          <a:xfrm>
            <a:off x="4741816" y="754505"/>
            <a:ext cx="5957785" cy="369332"/>
          </a:xfrm>
          <a:prstGeom prst="rect">
            <a:avLst/>
          </a:prstGeom>
          <a:noFill/>
        </p:spPr>
        <p:txBody>
          <a:bodyPr wrap="none" rtlCol="0">
            <a:spAutoFit/>
          </a:bodyPr>
          <a:lstStyle/>
          <a:p>
            <a:r>
              <a:rPr lang="fr-FR" b="1" dirty="0" smtClean="0"/>
              <a:t>1 : Une inscription de la TGEIM à la suite de la crise de 1929</a:t>
            </a:r>
            <a:endParaRPr lang="fr-FR" b="1" dirty="0"/>
          </a:p>
        </p:txBody>
      </p:sp>
      <p:pic>
        <p:nvPicPr>
          <p:cNvPr id="6" name="Espace réservé du conten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63108" y="1123837"/>
            <a:ext cx="7315200" cy="4910700"/>
          </a:xfrm>
        </p:spPr>
      </p:pic>
    </p:spTree>
    <p:extLst>
      <p:ext uri="{BB962C8B-B14F-4D97-AF65-F5344CB8AC3E}">
        <p14:creationId xmlns:p14="http://schemas.microsoft.com/office/powerpoint/2010/main" val="277833600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sp>
        <p:nvSpPr>
          <p:cNvPr id="4" name="ZoneTexte 3"/>
          <p:cNvSpPr txBox="1"/>
          <p:nvPr/>
        </p:nvSpPr>
        <p:spPr>
          <a:xfrm>
            <a:off x="4741816" y="754505"/>
            <a:ext cx="5957785" cy="369332"/>
          </a:xfrm>
          <a:prstGeom prst="rect">
            <a:avLst/>
          </a:prstGeom>
          <a:noFill/>
        </p:spPr>
        <p:txBody>
          <a:bodyPr wrap="none" rtlCol="0">
            <a:spAutoFit/>
          </a:bodyPr>
          <a:lstStyle/>
          <a:p>
            <a:r>
              <a:rPr lang="fr-FR" b="1" dirty="0" smtClean="0"/>
              <a:t>1 : Une inscription de la TGEIM à la suite de la crise de 1929</a:t>
            </a:r>
            <a:endParaRPr lang="fr-FR" b="1" dirty="0"/>
          </a:p>
        </p:txBody>
      </p:sp>
      <p:sp>
        <p:nvSpPr>
          <p:cNvPr id="3" name="Espace réservé du contenu 2"/>
          <p:cNvSpPr>
            <a:spLocks noGrp="1"/>
          </p:cNvSpPr>
          <p:nvPr>
            <p:ph idx="1"/>
          </p:nvPr>
        </p:nvSpPr>
        <p:spPr/>
        <p:txBody>
          <a:bodyPr/>
          <a:lstStyle/>
          <a:p>
            <a:endParaRPr lang="fr-FR"/>
          </a:p>
        </p:txBody>
      </p:sp>
      <p:pic>
        <p:nvPicPr>
          <p:cNvPr id="5" name="Image 4"/>
          <p:cNvPicPr>
            <a:picLocks noChangeAspect="1"/>
          </p:cNvPicPr>
          <p:nvPr/>
        </p:nvPicPr>
        <p:blipFill>
          <a:blip r:embed="rId2"/>
          <a:stretch>
            <a:fillRect/>
          </a:stretch>
        </p:blipFill>
        <p:spPr>
          <a:xfrm>
            <a:off x="3945468" y="1233440"/>
            <a:ext cx="7162800" cy="3714750"/>
          </a:xfrm>
          <a:prstGeom prst="rect">
            <a:avLst/>
          </a:prstGeom>
        </p:spPr>
      </p:pic>
    </p:spTree>
    <p:extLst>
      <p:ext uri="{BB962C8B-B14F-4D97-AF65-F5344CB8AC3E}">
        <p14:creationId xmlns:p14="http://schemas.microsoft.com/office/powerpoint/2010/main" val="165556135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sp>
        <p:nvSpPr>
          <p:cNvPr id="4" name="ZoneTexte 3"/>
          <p:cNvSpPr txBox="1"/>
          <p:nvPr/>
        </p:nvSpPr>
        <p:spPr>
          <a:xfrm>
            <a:off x="4698273" y="166676"/>
            <a:ext cx="5957785" cy="369332"/>
          </a:xfrm>
          <a:prstGeom prst="rect">
            <a:avLst/>
          </a:prstGeom>
          <a:noFill/>
        </p:spPr>
        <p:txBody>
          <a:bodyPr wrap="none" rtlCol="0">
            <a:spAutoFit/>
          </a:bodyPr>
          <a:lstStyle/>
          <a:p>
            <a:r>
              <a:rPr lang="fr-FR" b="1" dirty="0" smtClean="0"/>
              <a:t>1 : Une inscription de la TGEIM à la suite de la crise de 1929</a:t>
            </a:r>
            <a:endParaRPr lang="fr-FR" b="1" dirty="0"/>
          </a:p>
        </p:txBody>
      </p:sp>
      <p:pic>
        <p:nvPicPr>
          <p:cNvPr id="6" name="Image 5"/>
          <p:cNvPicPr>
            <a:picLocks noChangeAspect="1"/>
          </p:cNvPicPr>
          <p:nvPr/>
        </p:nvPicPr>
        <p:blipFill>
          <a:blip r:embed="rId2"/>
          <a:stretch>
            <a:fillRect/>
          </a:stretch>
        </p:blipFill>
        <p:spPr>
          <a:xfrm>
            <a:off x="3869268" y="576453"/>
            <a:ext cx="7200900" cy="2847975"/>
          </a:xfrm>
          <a:prstGeom prst="rect">
            <a:avLst/>
          </a:prstGeom>
        </p:spPr>
      </p:pic>
      <p:pic>
        <p:nvPicPr>
          <p:cNvPr id="7" name="Image 6"/>
          <p:cNvPicPr>
            <a:picLocks noChangeAspect="1"/>
          </p:cNvPicPr>
          <p:nvPr/>
        </p:nvPicPr>
        <p:blipFill>
          <a:blip r:embed="rId3"/>
          <a:stretch>
            <a:fillRect/>
          </a:stretch>
        </p:blipFill>
        <p:spPr>
          <a:xfrm>
            <a:off x="3869268" y="3318787"/>
            <a:ext cx="7162800" cy="3124200"/>
          </a:xfrm>
          <a:prstGeom prst="rect">
            <a:avLst/>
          </a:prstGeom>
        </p:spPr>
      </p:pic>
    </p:spTree>
    <p:extLst>
      <p:ext uri="{BB962C8B-B14F-4D97-AF65-F5344CB8AC3E}">
        <p14:creationId xmlns:p14="http://schemas.microsoft.com/office/powerpoint/2010/main" val="313787437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sp>
        <p:nvSpPr>
          <p:cNvPr id="4" name="ZoneTexte 3"/>
          <p:cNvSpPr txBox="1"/>
          <p:nvPr/>
        </p:nvSpPr>
        <p:spPr>
          <a:xfrm>
            <a:off x="4698273" y="166676"/>
            <a:ext cx="5957785" cy="369332"/>
          </a:xfrm>
          <a:prstGeom prst="rect">
            <a:avLst/>
          </a:prstGeom>
          <a:noFill/>
        </p:spPr>
        <p:txBody>
          <a:bodyPr wrap="none" rtlCol="0">
            <a:spAutoFit/>
          </a:bodyPr>
          <a:lstStyle/>
          <a:p>
            <a:r>
              <a:rPr lang="fr-FR" b="1" dirty="0" smtClean="0"/>
              <a:t>1 : Une inscription de la TGEIM à la suite de la crise de 1929</a:t>
            </a:r>
            <a:endParaRPr lang="fr-FR" b="1" dirty="0"/>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9512" y="1319403"/>
            <a:ext cx="7881008" cy="4210050"/>
          </a:xfrm>
          <a:prstGeom prst="rect">
            <a:avLst/>
          </a:prstGeom>
        </p:spPr>
      </p:pic>
    </p:spTree>
    <p:extLst>
      <p:ext uri="{BB962C8B-B14F-4D97-AF65-F5344CB8AC3E}">
        <p14:creationId xmlns:p14="http://schemas.microsoft.com/office/powerpoint/2010/main" val="393512461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sp>
        <p:nvSpPr>
          <p:cNvPr id="4" name="ZoneTexte 3"/>
          <p:cNvSpPr txBox="1"/>
          <p:nvPr/>
        </p:nvSpPr>
        <p:spPr>
          <a:xfrm>
            <a:off x="4698273" y="166676"/>
            <a:ext cx="5957785" cy="369332"/>
          </a:xfrm>
          <a:prstGeom prst="rect">
            <a:avLst/>
          </a:prstGeom>
          <a:noFill/>
        </p:spPr>
        <p:txBody>
          <a:bodyPr wrap="none" rtlCol="0">
            <a:spAutoFit/>
          </a:bodyPr>
          <a:lstStyle/>
          <a:p>
            <a:r>
              <a:rPr lang="fr-FR" b="1" dirty="0" smtClean="0"/>
              <a:t>1 : Une inscription de la TGEIM à la suite de la crise de 1929</a:t>
            </a:r>
            <a:endParaRPr lang="fr-FR" b="1"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3910" y="1122767"/>
            <a:ext cx="8451668" cy="4602253"/>
          </a:xfrm>
          <a:prstGeom prst="rect">
            <a:avLst/>
          </a:prstGeom>
        </p:spPr>
      </p:pic>
    </p:spTree>
    <p:extLst>
      <p:ext uri="{BB962C8B-B14F-4D97-AF65-F5344CB8AC3E}">
        <p14:creationId xmlns:p14="http://schemas.microsoft.com/office/powerpoint/2010/main" val="392835287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pic>
        <p:nvPicPr>
          <p:cNvPr id="3" name="Image 2"/>
          <p:cNvPicPr>
            <a:picLocks noChangeAspect="1"/>
          </p:cNvPicPr>
          <p:nvPr/>
        </p:nvPicPr>
        <p:blipFill>
          <a:blip r:embed="rId2"/>
          <a:stretch>
            <a:fillRect/>
          </a:stretch>
        </p:blipFill>
        <p:spPr>
          <a:xfrm>
            <a:off x="3816395" y="823336"/>
            <a:ext cx="6962775" cy="5086350"/>
          </a:xfrm>
          <a:prstGeom prst="rect">
            <a:avLst/>
          </a:prstGeom>
        </p:spPr>
      </p:pic>
      <p:sp>
        <p:nvSpPr>
          <p:cNvPr id="4" name="ZoneTexte 3"/>
          <p:cNvSpPr txBox="1"/>
          <p:nvPr/>
        </p:nvSpPr>
        <p:spPr>
          <a:xfrm>
            <a:off x="4698273" y="166676"/>
            <a:ext cx="5957785" cy="369332"/>
          </a:xfrm>
          <a:prstGeom prst="rect">
            <a:avLst/>
          </a:prstGeom>
          <a:noFill/>
        </p:spPr>
        <p:txBody>
          <a:bodyPr wrap="none" rtlCol="0">
            <a:spAutoFit/>
          </a:bodyPr>
          <a:lstStyle/>
          <a:p>
            <a:r>
              <a:rPr lang="fr-FR" b="1" dirty="0" smtClean="0"/>
              <a:t>1 : Une inscription de la TGEIM à la suite de la crise de 1929</a:t>
            </a:r>
            <a:endParaRPr lang="fr-FR" b="1" dirty="0"/>
          </a:p>
        </p:txBody>
      </p:sp>
    </p:spTree>
    <p:extLst>
      <p:ext uri="{BB962C8B-B14F-4D97-AF65-F5344CB8AC3E}">
        <p14:creationId xmlns:p14="http://schemas.microsoft.com/office/powerpoint/2010/main" val="341035422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pic>
        <p:nvPicPr>
          <p:cNvPr id="3" name="Image 2"/>
          <p:cNvPicPr>
            <a:picLocks noChangeAspect="1"/>
          </p:cNvPicPr>
          <p:nvPr/>
        </p:nvPicPr>
        <p:blipFill>
          <a:blip r:embed="rId2"/>
          <a:stretch>
            <a:fillRect/>
          </a:stretch>
        </p:blipFill>
        <p:spPr>
          <a:xfrm>
            <a:off x="3816395" y="823336"/>
            <a:ext cx="6962775" cy="5086350"/>
          </a:xfrm>
          <a:prstGeom prst="rect">
            <a:avLst/>
          </a:prstGeom>
        </p:spPr>
      </p:pic>
      <p:sp>
        <p:nvSpPr>
          <p:cNvPr id="4" name="ZoneTexte 3"/>
          <p:cNvSpPr txBox="1"/>
          <p:nvPr/>
        </p:nvSpPr>
        <p:spPr>
          <a:xfrm>
            <a:off x="4698273" y="166676"/>
            <a:ext cx="5957785" cy="369332"/>
          </a:xfrm>
          <a:prstGeom prst="rect">
            <a:avLst/>
          </a:prstGeom>
          <a:noFill/>
        </p:spPr>
        <p:txBody>
          <a:bodyPr wrap="none" rtlCol="0">
            <a:spAutoFit/>
          </a:bodyPr>
          <a:lstStyle/>
          <a:p>
            <a:r>
              <a:rPr lang="fr-FR" b="1" dirty="0" smtClean="0"/>
              <a:t>1 : Une inscription de la TGEIM à la suite de la crise de 1929</a:t>
            </a:r>
            <a:endParaRPr lang="fr-FR" b="1" dirty="0"/>
          </a:p>
        </p:txBody>
      </p:sp>
      <p:sp>
        <p:nvSpPr>
          <p:cNvPr id="5" name="Rectangle 4"/>
          <p:cNvSpPr/>
          <p:nvPr/>
        </p:nvSpPr>
        <p:spPr>
          <a:xfrm>
            <a:off x="7032031" y="1586926"/>
            <a:ext cx="3675298" cy="413809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9177187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pic>
        <p:nvPicPr>
          <p:cNvPr id="3" name="Image 2"/>
          <p:cNvPicPr>
            <a:picLocks noChangeAspect="1"/>
          </p:cNvPicPr>
          <p:nvPr/>
        </p:nvPicPr>
        <p:blipFill>
          <a:blip r:embed="rId2"/>
          <a:stretch>
            <a:fillRect/>
          </a:stretch>
        </p:blipFill>
        <p:spPr>
          <a:xfrm>
            <a:off x="3816395" y="823336"/>
            <a:ext cx="6962775" cy="5086350"/>
          </a:xfrm>
          <a:prstGeom prst="rect">
            <a:avLst/>
          </a:prstGeom>
        </p:spPr>
      </p:pic>
      <p:sp>
        <p:nvSpPr>
          <p:cNvPr id="4" name="ZoneTexte 3"/>
          <p:cNvSpPr txBox="1"/>
          <p:nvPr/>
        </p:nvSpPr>
        <p:spPr>
          <a:xfrm>
            <a:off x="4698273" y="166676"/>
            <a:ext cx="5957785" cy="369332"/>
          </a:xfrm>
          <a:prstGeom prst="rect">
            <a:avLst/>
          </a:prstGeom>
          <a:noFill/>
        </p:spPr>
        <p:txBody>
          <a:bodyPr wrap="none" rtlCol="0">
            <a:spAutoFit/>
          </a:bodyPr>
          <a:lstStyle/>
          <a:p>
            <a:r>
              <a:rPr lang="fr-FR" b="1" dirty="0" smtClean="0"/>
              <a:t>1 : Une inscription de la TGEIM à la suite de la crise de 1929</a:t>
            </a:r>
            <a:endParaRPr lang="fr-FR" b="1" dirty="0"/>
          </a:p>
        </p:txBody>
      </p:sp>
      <p:sp>
        <p:nvSpPr>
          <p:cNvPr id="5" name="Rectangle 4"/>
          <p:cNvSpPr/>
          <p:nvPr/>
        </p:nvSpPr>
        <p:spPr>
          <a:xfrm>
            <a:off x="3816394" y="1221166"/>
            <a:ext cx="4944147" cy="156332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106709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sp>
        <p:nvSpPr>
          <p:cNvPr id="4" name="ZoneTexte 3"/>
          <p:cNvSpPr txBox="1"/>
          <p:nvPr/>
        </p:nvSpPr>
        <p:spPr>
          <a:xfrm>
            <a:off x="4698273" y="166676"/>
            <a:ext cx="5957785" cy="369332"/>
          </a:xfrm>
          <a:prstGeom prst="rect">
            <a:avLst/>
          </a:prstGeom>
          <a:noFill/>
        </p:spPr>
        <p:txBody>
          <a:bodyPr wrap="none" rtlCol="0">
            <a:spAutoFit/>
          </a:bodyPr>
          <a:lstStyle/>
          <a:p>
            <a:r>
              <a:rPr lang="fr-FR" b="1" dirty="0" smtClean="0"/>
              <a:t>1 : Une inscription de la TGEIM à la suite de la crise de 1929</a:t>
            </a:r>
            <a:endParaRPr lang="fr-FR" b="1"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7833" y="1279393"/>
            <a:ext cx="6458564" cy="4234891"/>
          </a:xfrm>
          <a:prstGeom prst="rect">
            <a:avLst/>
          </a:prstGeom>
        </p:spPr>
      </p:pic>
    </p:spTree>
    <p:extLst>
      <p:ext uri="{BB962C8B-B14F-4D97-AF65-F5344CB8AC3E}">
        <p14:creationId xmlns:p14="http://schemas.microsoft.com/office/powerpoint/2010/main" val="215526741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sp>
        <p:nvSpPr>
          <p:cNvPr id="4" name="ZoneTexte 3"/>
          <p:cNvSpPr txBox="1"/>
          <p:nvPr/>
        </p:nvSpPr>
        <p:spPr>
          <a:xfrm>
            <a:off x="4698273" y="166676"/>
            <a:ext cx="5957785" cy="369332"/>
          </a:xfrm>
          <a:prstGeom prst="rect">
            <a:avLst/>
          </a:prstGeom>
          <a:noFill/>
        </p:spPr>
        <p:txBody>
          <a:bodyPr wrap="none" rtlCol="0">
            <a:spAutoFit/>
          </a:bodyPr>
          <a:lstStyle/>
          <a:p>
            <a:r>
              <a:rPr lang="fr-FR" b="1" dirty="0" smtClean="0"/>
              <a:t>1 : Une inscription de la TGEIM à la suite de la crise de 1929</a:t>
            </a:r>
            <a:endParaRPr lang="fr-FR" b="1" dirty="0"/>
          </a:p>
        </p:txBody>
      </p:sp>
      <p:graphicFrame>
        <p:nvGraphicFramePr>
          <p:cNvPr id="5" name="Tableau 4"/>
          <p:cNvGraphicFramePr>
            <a:graphicFrameLocks noGrp="1"/>
          </p:cNvGraphicFramePr>
          <p:nvPr>
            <p:extLst>
              <p:ext uri="{D42A27DB-BD31-4B8C-83A1-F6EECF244321}">
                <p14:modId xmlns:p14="http://schemas.microsoft.com/office/powerpoint/2010/main" val="2314907600"/>
              </p:ext>
            </p:extLst>
          </p:nvPr>
        </p:nvGraphicFramePr>
        <p:xfrm>
          <a:off x="3501983" y="2709322"/>
          <a:ext cx="8236530" cy="1927515"/>
        </p:xfrm>
        <a:graphic>
          <a:graphicData uri="http://schemas.openxmlformats.org/drawingml/2006/table">
            <a:tbl>
              <a:tblPr>
                <a:tableStyleId>{5C22544A-7EE6-4342-B048-85BDC9FD1C3A}</a:tableStyleId>
              </a:tblPr>
              <a:tblGrid>
                <a:gridCol w="915170">
                  <a:extLst>
                    <a:ext uri="{9D8B030D-6E8A-4147-A177-3AD203B41FA5}">
                      <a16:colId xmlns:a16="http://schemas.microsoft.com/office/drawing/2014/main" val="4037021184"/>
                    </a:ext>
                  </a:extLst>
                </a:gridCol>
                <a:gridCol w="915170">
                  <a:extLst>
                    <a:ext uri="{9D8B030D-6E8A-4147-A177-3AD203B41FA5}">
                      <a16:colId xmlns:a16="http://schemas.microsoft.com/office/drawing/2014/main" val="2493469626"/>
                    </a:ext>
                  </a:extLst>
                </a:gridCol>
                <a:gridCol w="915170">
                  <a:extLst>
                    <a:ext uri="{9D8B030D-6E8A-4147-A177-3AD203B41FA5}">
                      <a16:colId xmlns:a16="http://schemas.microsoft.com/office/drawing/2014/main" val="431300473"/>
                    </a:ext>
                  </a:extLst>
                </a:gridCol>
                <a:gridCol w="915170">
                  <a:extLst>
                    <a:ext uri="{9D8B030D-6E8A-4147-A177-3AD203B41FA5}">
                      <a16:colId xmlns:a16="http://schemas.microsoft.com/office/drawing/2014/main" val="611537671"/>
                    </a:ext>
                  </a:extLst>
                </a:gridCol>
                <a:gridCol w="915170">
                  <a:extLst>
                    <a:ext uri="{9D8B030D-6E8A-4147-A177-3AD203B41FA5}">
                      <a16:colId xmlns:a16="http://schemas.microsoft.com/office/drawing/2014/main" val="677508208"/>
                    </a:ext>
                  </a:extLst>
                </a:gridCol>
                <a:gridCol w="915170">
                  <a:extLst>
                    <a:ext uri="{9D8B030D-6E8A-4147-A177-3AD203B41FA5}">
                      <a16:colId xmlns:a16="http://schemas.microsoft.com/office/drawing/2014/main" val="2364960820"/>
                    </a:ext>
                  </a:extLst>
                </a:gridCol>
                <a:gridCol w="915170">
                  <a:extLst>
                    <a:ext uri="{9D8B030D-6E8A-4147-A177-3AD203B41FA5}">
                      <a16:colId xmlns:a16="http://schemas.microsoft.com/office/drawing/2014/main" val="2439342862"/>
                    </a:ext>
                  </a:extLst>
                </a:gridCol>
                <a:gridCol w="915170">
                  <a:extLst>
                    <a:ext uri="{9D8B030D-6E8A-4147-A177-3AD203B41FA5}">
                      <a16:colId xmlns:a16="http://schemas.microsoft.com/office/drawing/2014/main" val="52842983"/>
                    </a:ext>
                  </a:extLst>
                </a:gridCol>
                <a:gridCol w="915170">
                  <a:extLst>
                    <a:ext uri="{9D8B030D-6E8A-4147-A177-3AD203B41FA5}">
                      <a16:colId xmlns:a16="http://schemas.microsoft.com/office/drawing/2014/main" val="716454846"/>
                    </a:ext>
                  </a:extLst>
                </a:gridCol>
              </a:tblGrid>
              <a:tr h="642505">
                <a:tc>
                  <a:txBody>
                    <a:bodyPr/>
                    <a:lstStyle/>
                    <a:p>
                      <a:pPr algn="ctr" fontAlgn="b"/>
                      <a:r>
                        <a:rPr lang="fr-FR" sz="2800" u="none" strike="noStrike" dirty="0">
                          <a:effectLst/>
                        </a:rPr>
                        <a:t>Y</a:t>
                      </a:r>
                      <a:endParaRPr lang="fr-FR"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a:effectLst/>
                        </a:rPr>
                        <a:t>400</a:t>
                      </a:r>
                      <a:endParaRPr lang="fr-FR"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a:effectLst/>
                        </a:rPr>
                        <a:t>900</a:t>
                      </a:r>
                      <a:endParaRPr lang="fr-FR"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a:effectLst/>
                        </a:rPr>
                        <a:t>1200</a:t>
                      </a:r>
                      <a:endParaRPr lang="fr-FR"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dirty="0">
                          <a:effectLst/>
                        </a:rPr>
                        <a:t>1800</a:t>
                      </a:r>
                      <a:endParaRPr lang="fr-FR"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a:effectLst/>
                        </a:rPr>
                        <a:t>2100</a:t>
                      </a:r>
                      <a:endParaRPr lang="fr-FR"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a:effectLst/>
                        </a:rPr>
                        <a:t>2400</a:t>
                      </a:r>
                      <a:endParaRPr lang="fr-FR"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a:effectLst/>
                        </a:rPr>
                        <a:t>2700</a:t>
                      </a:r>
                      <a:endParaRPr lang="fr-FR"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a:effectLst/>
                        </a:rPr>
                        <a:t>3000</a:t>
                      </a:r>
                      <a:endParaRPr lang="fr-FR" sz="2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27853073"/>
                  </a:ext>
                </a:extLst>
              </a:tr>
              <a:tr h="642505">
                <a:tc>
                  <a:txBody>
                    <a:bodyPr/>
                    <a:lstStyle/>
                    <a:p>
                      <a:pPr algn="ctr" fontAlgn="b"/>
                      <a:r>
                        <a:rPr lang="fr-FR" sz="2800" u="none" strike="noStrike">
                          <a:effectLst/>
                        </a:rPr>
                        <a:t>C</a:t>
                      </a:r>
                      <a:endParaRPr lang="fr-FR"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a:effectLst/>
                        </a:rPr>
                        <a:t>420</a:t>
                      </a:r>
                      <a:endParaRPr lang="fr-FR"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dirty="0">
                          <a:effectLst/>
                        </a:rPr>
                        <a:t>820</a:t>
                      </a:r>
                      <a:endParaRPr lang="fr-FR"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dirty="0">
                          <a:effectLst/>
                        </a:rPr>
                        <a:t>1060</a:t>
                      </a:r>
                      <a:endParaRPr lang="fr-FR"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dirty="0">
                          <a:effectLst/>
                        </a:rPr>
                        <a:t>1540</a:t>
                      </a:r>
                      <a:endParaRPr lang="fr-FR"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dirty="0">
                          <a:effectLst/>
                        </a:rPr>
                        <a:t>1780</a:t>
                      </a:r>
                      <a:endParaRPr lang="fr-FR"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a:effectLst/>
                        </a:rPr>
                        <a:t>2020</a:t>
                      </a:r>
                      <a:endParaRPr lang="fr-FR"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a:effectLst/>
                        </a:rPr>
                        <a:t>2260</a:t>
                      </a:r>
                      <a:endParaRPr lang="fr-FR"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a:effectLst/>
                        </a:rPr>
                        <a:t>2500</a:t>
                      </a:r>
                      <a:endParaRPr lang="fr-FR" sz="2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81549557"/>
                  </a:ext>
                </a:extLst>
              </a:tr>
              <a:tr h="642505">
                <a:tc>
                  <a:txBody>
                    <a:bodyPr/>
                    <a:lstStyle/>
                    <a:p>
                      <a:pPr algn="ctr" fontAlgn="b"/>
                      <a:r>
                        <a:rPr lang="fr-FR" sz="2000" b="0" i="0" u="none" strike="noStrike" dirty="0" smtClean="0">
                          <a:solidFill>
                            <a:schemeClr val="dk1"/>
                          </a:solidFill>
                          <a:effectLst/>
                          <a:latin typeface="+mn-lt"/>
                        </a:rPr>
                        <a:t>PMC</a:t>
                      </a:r>
                      <a:endParaRPr lang="fr-FR"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a:effectLst/>
                        </a:rPr>
                        <a:t>105</a:t>
                      </a:r>
                      <a:endParaRPr lang="fr-FR"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dirty="0">
                          <a:effectLst/>
                        </a:rPr>
                        <a:t>91</a:t>
                      </a:r>
                      <a:r>
                        <a:rPr lang="fr-FR" sz="2800" u="none" strike="noStrike" dirty="0" smtClean="0">
                          <a:effectLst/>
                        </a:rPr>
                        <a:t>, 1</a:t>
                      </a:r>
                      <a:endParaRPr lang="fr-FR"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dirty="0">
                          <a:effectLst/>
                        </a:rPr>
                        <a:t>88</a:t>
                      </a:r>
                      <a:r>
                        <a:rPr lang="fr-FR" sz="2800" u="none" strike="noStrike" dirty="0" smtClean="0">
                          <a:effectLst/>
                        </a:rPr>
                        <a:t>, 3</a:t>
                      </a:r>
                      <a:endParaRPr lang="fr-FR"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dirty="0">
                          <a:effectLst/>
                        </a:rPr>
                        <a:t>85</a:t>
                      </a:r>
                      <a:r>
                        <a:rPr lang="fr-FR" sz="2800" u="none" strike="noStrike" dirty="0" smtClean="0">
                          <a:effectLst/>
                        </a:rPr>
                        <a:t>, 6</a:t>
                      </a:r>
                      <a:endParaRPr lang="fr-FR"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dirty="0">
                          <a:effectLst/>
                        </a:rPr>
                        <a:t>84</a:t>
                      </a:r>
                      <a:r>
                        <a:rPr lang="fr-FR" sz="2800" u="none" strike="noStrike" dirty="0" smtClean="0">
                          <a:effectLst/>
                        </a:rPr>
                        <a:t>, 8</a:t>
                      </a:r>
                      <a:endParaRPr lang="fr-FR"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dirty="0">
                          <a:effectLst/>
                        </a:rPr>
                        <a:t>84</a:t>
                      </a:r>
                      <a:r>
                        <a:rPr lang="fr-FR" sz="2800" u="none" strike="noStrike" dirty="0" smtClean="0">
                          <a:effectLst/>
                        </a:rPr>
                        <a:t>, 7</a:t>
                      </a:r>
                      <a:endParaRPr lang="fr-FR"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dirty="0">
                          <a:effectLst/>
                        </a:rPr>
                        <a:t>83</a:t>
                      </a:r>
                      <a:r>
                        <a:rPr lang="fr-FR" sz="2800" u="none" strike="noStrike" dirty="0" smtClean="0">
                          <a:effectLst/>
                        </a:rPr>
                        <a:t>, 7</a:t>
                      </a:r>
                      <a:endParaRPr lang="fr-FR"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fr-FR" sz="2800" u="none" strike="noStrike" dirty="0">
                          <a:effectLst/>
                        </a:rPr>
                        <a:t>83</a:t>
                      </a:r>
                      <a:r>
                        <a:rPr lang="fr-FR" sz="2800" u="none" strike="noStrike" dirty="0" smtClean="0">
                          <a:effectLst/>
                        </a:rPr>
                        <a:t>, 3</a:t>
                      </a:r>
                      <a:endParaRPr lang="fr-FR"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61602803"/>
                  </a:ext>
                </a:extLst>
              </a:tr>
            </a:tbl>
          </a:graphicData>
        </a:graphic>
      </p:graphicFrame>
      <p:sp>
        <p:nvSpPr>
          <p:cNvPr id="7" name="ZoneTexte 6"/>
          <p:cNvSpPr txBox="1"/>
          <p:nvPr/>
        </p:nvSpPr>
        <p:spPr>
          <a:xfrm>
            <a:off x="6153802" y="1667373"/>
            <a:ext cx="2557110" cy="584775"/>
          </a:xfrm>
          <a:prstGeom prst="rect">
            <a:avLst/>
          </a:prstGeom>
          <a:noFill/>
        </p:spPr>
        <p:txBody>
          <a:bodyPr wrap="none" rtlCol="0">
            <a:spAutoFit/>
          </a:bodyPr>
          <a:lstStyle/>
          <a:p>
            <a:r>
              <a:rPr lang="fr-FR" sz="3200" dirty="0" smtClean="0"/>
              <a:t>C = 0,8Y + 100</a:t>
            </a:r>
            <a:endParaRPr lang="fr-FR" sz="3200" dirty="0"/>
          </a:p>
        </p:txBody>
      </p:sp>
    </p:spTree>
    <p:extLst>
      <p:ext uri="{BB962C8B-B14F-4D97-AF65-F5344CB8AC3E}">
        <p14:creationId xmlns:p14="http://schemas.microsoft.com/office/powerpoint/2010/main" val="380033379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sp>
        <p:nvSpPr>
          <p:cNvPr id="4" name="ZoneTexte 3"/>
          <p:cNvSpPr txBox="1"/>
          <p:nvPr/>
        </p:nvSpPr>
        <p:spPr>
          <a:xfrm>
            <a:off x="4698273" y="166676"/>
            <a:ext cx="5957785" cy="369332"/>
          </a:xfrm>
          <a:prstGeom prst="rect">
            <a:avLst/>
          </a:prstGeom>
          <a:noFill/>
        </p:spPr>
        <p:txBody>
          <a:bodyPr wrap="none" rtlCol="0">
            <a:spAutoFit/>
          </a:bodyPr>
          <a:lstStyle/>
          <a:p>
            <a:r>
              <a:rPr lang="fr-FR" b="1" dirty="0" smtClean="0"/>
              <a:t>1 : Une inscription de la TGEIM à la suite de la crise de 1929</a:t>
            </a:r>
            <a:endParaRPr lang="fr-FR" b="1" dirty="0"/>
          </a:p>
        </p:txBody>
      </p:sp>
      <p:pic>
        <p:nvPicPr>
          <p:cNvPr id="6" name="Image 5"/>
          <p:cNvPicPr/>
          <p:nvPr/>
        </p:nvPicPr>
        <p:blipFill>
          <a:blip r:embed="rId2">
            <a:extLst>
              <a:ext uri="{28A0092B-C50C-407E-A947-70E740481C1C}">
                <a14:useLocalDpi xmlns:a14="http://schemas.microsoft.com/office/drawing/2010/main" val="0"/>
              </a:ext>
            </a:extLst>
          </a:blip>
          <a:srcRect/>
          <a:stretch>
            <a:fillRect/>
          </a:stretch>
        </p:blipFill>
        <p:spPr bwMode="auto">
          <a:xfrm>
            <a:off x="4062412" y="520114"/>
            <a:ext cx="7022683" cy="5553075"/>
          </a:xfrm>
          <a:prstGeom prst="rect">
            <a:avLst/>
          </a:prstGeom>
          <a:noFill/>
          <a:ln>
            <a:noFill/>
          </a:ln>
        </p:spPr>
      </p:pic>
    </p:spTree>
    <p:extLst>
      <p:ext uri="{BB962C8B-B14F-4D97-AF65-F5344CB8AC3E}">
        <p14:creationId xmlns:p14="http://schemas.microsoft.com/office/powerpoint/2010/main" val="402270523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pic>
        <p:nvPicPr>
          <p:cNvPr id="5" name="Image 4"/>
          <p:cNvPicPr>
            <a:picLocks noChangeAspect="1"/>
          </p:cNvPicPr>
          <p:nvPr/>
        </p:nvPicPr>
        <p:blipFill>
          <a:blip r:embed="rId2"/>
          <a:stretch>
            <a:fillRect/>
          </a:stretch>
        </p:blipFill>
        <p:spPr>
          <a:xfrm>
            <a:off x="3816395" y="823336"/>
            <a:ext cx="6962775" cy="5086350"/>
          </a:xfrm>
          <a:prstGeom prst="rect">
            <a:avLst/>
          </a:prstGeom>
        </p:spPr>
      </p:pic>
      <p:sp>
        <p:nvSpPr>
          <p:cNvPr id="7" name="ZoneTexte 6"/>
          <p:cNvSpPr txBox="1"/>
          <p:nvPr/>
        </p:nvSpPr>
        <p:spPr>
          <a:xfrm>
            <a:off x="5421531" y="271179"/>
            <a:ext cx="3752502" cy="369332"/>
          </a:xfrm>
          <a:prstGeom prst="rect">
            <a:avLst/>
          </a:prstGeom>
          <a:noFill/>
        </p:spPr>
        <p:txBody>
          <a:bodyPr wrap="none" rtlCol="0">
            <a:spAutoFit/>
          </a:bodyPr>
          <a:lstStyle/>
          <a:p>
            <a:r>
              <a:rPr lang="fr-FR" b="1" dirty="0"/>
              <a:t>2</a:t>
            </a:r>
            <a:r>
              <a:rPr lang="fr-FR" b="1" dirty="0" smtClean="0"/>
              <a:t> : L’agent économique chez Keynes</a:t>
            </a:r>
            <a:endParaRPr lang="fr-FR" b="1" dirty="0"/>
          </a:p>
        </p:txBody>
      </p:sp>
      <p:sp>
        <p:nvSpPr>
          <p:cNvPr id="8" name="Rectangle 7"/>
          <p:cNvSpPr/>
          <p:nvPr/>
        </p:nvSpPr>
        <p:spPr>
          <a:xfrm>
            <a:off x="3816395" y="4483510"/>
            <a:ext cx="3174340" cy="117397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8280174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sp>
        <p:nvSpPr>
          <p:cNvPr id="4" name="ZoneTexte 3"/>
          <p:cNvSpPr txBox="1"/>
          <p:nvPr/>
        </p:nvSpPr>
        <p:spPr>
          <a:xfrm>
            <a:off x="5421531" y="271179"/>
            <a:ext cx="3752502" cy="369332"/>
          </a:xfrm>
          <a:prstGeom prst="rect">
            <a:avLst/>
          </a:prstGeom>
          <a:noFill/>
        </p:spPr>
        <p:txBody>
          <a:bodyPr wrap="none" rtlCol="0">
            <a:spAutoFit/>
          </a:bodyPr>
          <a:lstStyle/>
          <a:p>
            <a:r>
              <a:rPr lang="fr-FR" b="1" dirty="0"/>
              <a:t>2</a:t>
            </a:r>
            <a:r>
              <a:rPr lang="fr-FR" b="1" dirty="0" smtClean="0"/>
              <a:t> : L’agent économique chez Keynes</a:t>
            </a:r>
            <a:endParaRPr lang="fr-FR" b="1" dirty="0"/>
          </a:p>
        </p:txBody>
      </p:sp>
      <p:sp>
        <p:nvSpPr>
          <p:cNvPr id="5" name="ZoneTexte 4"/>
          <p:cNvSpPr txBox="1"/>
          <p:nvPr/>
        </p:nvSpPr>
        <p:spPr>
          <a:xfrm>
            <a:off x="3579223" y="640511"/>
            <a:ext cx="7876903" cy="5909310"/>
          </a:xfrm>
          <a:prstGeom prst="rect">
            <a:avLst/>
          </a:prstGeom>
          <a:noFill/>
        </p:spPr>
        <p:txBody>
          <a:bodyPr wrap="square" rtlCol="0">
            <a:spAutoFit/>
          </a:bodyPr>
          <a:lstStyle/>
          <a:p>
            <a:pPr algn="just"/>
            <a:r>
              <a:rPr lang="fr-FR" dirty="0"/>
              <a:t>Outre la cause due à la spéculation, l’instabilité économique trouve une autre cause, inhérente celle-ci à la nature humaine, dans le fait </a:t>
            </a:r>
            <a:r>
              <a:rPr lang="fr-FR" u="sng" dirty="0"/>
              <a:t>qu’une grande partie de nos activités positives dans l’ordre du bien, de l’agréable ou de l’utile procèdent plus d’un optimisme spontané que d’une prévision mathématique</a:t>
            </a:r>
            <a:r>
              <a:rPr lang="fr-FR" dirty="0"/>
              <a:t>. Il est probable que nos décisions de faire quelque chose de positif dont les conséquences s’échelonneront sur de nombreux jours ne peuvent pour la plupart être prises que sous la </a:t>
            </a:r>
            <a:r>
              <a:rPr lang="fr-FR" u="sng" dirty="0"/>
              <a:t>poussée d’esprits animaux – d’un besoin spontané d’agir plutôt que de ne rien faire – et non en conséquence d’une moyenne pondérée de bénéfices quantitatifs multipliés par des probabilités quantitatives</a:t>
            </a:r>
            <a:r>
              <a:rPr lang="fr-FR" dirty="0"/>
              <a:t>. </a:t>
            </a:r>
            <a:r>
              <a:rPr lang="fr-FR" dirty="0" smtClean="0"/>
              <a:t>(…) Aussi </a:t>
            </a:r>
            <a:r>
              <a:rPr lang="fr-FR" dirty="0"/>
              <a:t>bien, si les esprits animaux faiblissent, si l’optimisme naturel </a:t>
            </a:r>
            <a:r>
              <a:rPr lang="fr-FR" dirty="0" smtClean="0"/>
              <a:t>chancelle (…) </a:t>
            </a:r>
            <a:r>
              <a:rPr lang="fr-FR" dirty="0"/>
              <a:t>alors que les craintes de pertes peuvent être aussi </a:t>
            </a:r>
            <a:r>
              <a:rPr lang="fr-FR" u="sng" dirty="0"/>
              <a:t>dépourvues de base rationnelle </a:t>
            </a:r>
            <a:r>
              <a:rPr lang="fr-FR" dirty="0"/>
              <a:t>que l’étaient auparavant les espoirs de </a:t>
            </a:r>
            <a:r>
              <a:rPr lang="fr-FR" dirty="0" smtClean="0"/>
              <a:t>profit. (…) Mais</a:t>
            </a:r>
            <a:r>
              <a:rPr lang="fr-FR" dirty="0"/>
              <a:t>, pour que l’initiative individuelle se révèle suffisante, il faut que la prévision rationnelle soit secondée et soutenue par les esprits animaux. </a:t>
            </a:r>
            <a:r>
              <a:rPr lang="fr-FR" dirty="0" smtClean="0"/>
              <a:t>(…) Malheureusement</a:t>
            </a:r>
            <a:r>
              <a:rPr lang="fr-FR" dirty="0"/>
              <a:t>, cela ne signifie pas seulement que les crises et les dépressions sont d’une ampleur excessive, mais encore que la </a:t>
            </a:r>
            <a:r>
              <a:rPr lang="fr-FR" u="sng" dirty="0"/>
              <a:t>prospérité économique est trop étroitement subordonnée à l’existence d’un climat politique et social qui agrée à la moyenne des hommes </a:t>
            </a:r>
            <a:r>
              <a:rPr lang="fr-FR" u="sng" dirty="0" smtClean="0"/>
              <a:t>d’affaires</a:t>
            </a:r>
            <a:r>
              <a:rPr lang="fr-FR" dirty="0" smtClean="0"/>
              <a:t>. Lorsqu’on </a:t>
            </a:r>
            <a:r>
              <a:rPr lang="fr-FR" dirty="0"/>
              <a:t>évalue les perspectives de l’investissement, il faut donc tenir compte des nerfs et des humeurs, des digestions même et des réactions au climat des personnes dont l’activité spontanée les gouverne en grande partie</a:t>
            </a:r>
            <a:r>
              <a:rPr lang="fr-FR" dirty="0" smtClean="0"/>
              <a:t>.</a:t>
            </a:r>
          </a:p>
          <a:p>
            <a:pPr algn="r"/>
            <a:r>
              <a:rPr lang="fr-FR" dirty="0" smtClean="0"/>
              <a:t>Keynes, TGEIM, 1936</a:t>
            </a:r>
            <a:endParaRPr lang="fr-FR" dirty="0"/>
          </a:p>
        </p:txBody>
      </p:sp>
    </p:spTree>
    <p:extLst>
      <p:ext uri="{BB962C8B-B14F-4D97-AF65-F5344CB8AC3E}">
        <p14:creationId xmlns:p14="http://schemas.microsoft.com/office/powerpoint/2010/main" val="302052483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sp>
        <p:nvSpPr>
          <p:cNvPr id="4" name="ZoneTexte 3"/>
          <p:cNvSpPr txBox="1"/>
          <p:nvPr/>
        </p:nvSpPr>
        <p:spPr>
          <a:xfrm>
            <a:off x="5421531" y="271179"/>
            <a:ext cx="3752502" cy="369332"/>
          </a:xfrm>
          <a:prstGeom prst="rect">
            <a:avLst/>
          </a:prstGeom>
          <a:noFill/>
        </p:spPr>
        <p:txBody>
          <a:bodyPr wrap="none" rtlCol="0">
            <a:spAutoFit/>
          </a:bodyPr>
          <a:lstStyle/>
          <a:p>
            <a:r>
              <a:rPr lang="fr-FR" b="1" dirty="0"/>
              <a:t>2</a:t>
            </a:r>
            <a:r>
              <a:rPr lang="fr-FR" b="1" dirty="0" smtClean="0"/>
              <a:t> : L’agent économique chez Keynes</a:t>
            </a:r>
            <a:endParaRPr lang="fr-FR" b="1" dirty="0"/>
          </a:p>
        </p:txBody>
      </p:sp>
      <p:sp>
        <p:nvSpPr>
          <p:cNvPr id="3" name="ZoneTexte 2"/>
          <p:cNvSpPr txBox="1"/>
          <p:nvPr/>
        </p:nvSpPr>
        <p:spPr>
          <a:xfrm>
            <a:off x="3931920" y="1619794"/>
            <a:ext cx="7093132" cy="3252651"/>
          </a:xfrm>
          <a:prstGeom prst="rect">
            <a:avLst/>
          </a:prstGeom>
          <a:noFill/>
        </p:spPr>
        <p:txBody>
          <a:bodyPr wrap="square" rtlCol="0">
            <a:spAutoFit/>
          </a:bodyPr>
          <a:lstStyle/>
          <a:p>
            <a:pPr algn="just"/>
            <a:r>
              <a:rPr lang="fr-FR" dirty="0"/>
              <a:t>Ramon de Oliveira, ancien directeur général des investissements de JP Morgan, met en garde sur un phénomène qui pourrait durer : </a:t>
            </a:r>
            <a:endParaRPr lang="fr-FR" dirty="0" smtClean="0"/>
          </a:p>
          <a:p>
            <a:endParaRPr lang="fr-FR" dirty="0"/>
          </a:p>
          <a:p>
            <a:pPr algn="just"/>
            <a:r>
              <a:rPr lang="fr-FR" dirty="0" smtClean="0"/>
              <a:t>«</a:t>
            </a:r>
            <a:r>
              <a:rPr lang="fr-FR" dirty="0"/>
              <a:t> En finance, il y a les risques, qui sont quantifiables, et l’incertitude, qui est </a:t>
            </a:r>
            <a:r>
              <a:rPr lang="fr-FR" dirty="0" err="1"/>
              <a:t>inquantifiable</a:t>
            </a:r>
            <a:r>
              <a:rPr lang="fr-FR" dirty="0"/>
              <a:t>. Les marchés peuvent gérer les risques mais haïssent l’incertitude. Or Donald </a:t>
            </a:r>
            <a:r>
              <a:rPr lang="fr-FR" dirty="0" err="1"/>
              <a:t>Trump</a:t>
            </a:r>
            <a:r>
              <a:rPr lang="fr-FR" dirty="0"/>
              <a:t> créé trois incertitudes majeures : peut-on faire confiance à l’Amérique ? Vers quelle économie globale, jusqu’à présent soutenue par le commerce, allons-nous ? Comment mettre un prix aux choses avec ce genre d’incertitude ? » </a:t>
            </a:r>
            <a:endParaRPr lang="fr-FR" dirty="0" smtClean="0"/>
          </a:p>
          <a:p>
            <a:pPr algn="just"/>
            <a:endParaRPr lang="fr-FR" dirty="0" smtClean="0"/>
          </a:p>
          <a:p>
            <a:pPr algn="r"/>
            <a:r>
              <a:rPr lang="fr-FR" i="1" dirty="0" smtClean="0"/>
              <a:t>(</a:t>
            </a:r>
            <a:r>
              <a:rPr lang="fr-FR" i="1" dirty="0"/>
              <a:t>Le Monde, 5 avril 2025)</a:t>
            </a:r>
          </a:p>
        </p:txBody>
      </p:sp>
    </p:spTree>
    <p:extLst>
      <p:ext uri="{BB962C8B-B14F-4D97-AF65-F5344CB8AC3E}">
        <p14:creationId xmlns:p14="http://schemas.microsoft.com/office/powerpoint/2010/main" val="110242009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pic>
        <p:nvPicPr>
          <p:cNvPr id="5" name="Image 4"/>
          <p:cNvPicPr>
            <a:picLocks noChangeAspect="1"/>
          </p:cNvPicPr>
          <p:nvPr/>
        </p:nvPicPr>
        <p:blipFill>
          <a:blip r:embed="rId2"/>
          <a:stretch>
            <a:fillRect/>
          </a:stretch>
        </p:blipFill>
        <p:spPr>
          <a:xfrm>
            <a:off x="3816395" y="823336"/>
            <a:ext cx="6962775" cy="5086350"/>
          </a:xfrm>
          <a:prstGeom prst="rect">
            <a:avLst/>
          </a:prstGeom>
        </p:spPr>
      </p:pic>
      <p:sp>
        <p:nvSpPr>
          <p:cNvPr id="6" name="Rectangle 5"/>
          <p:cNvSpPr/>
          <p:nvPr/>
        </p:nvSpPr>
        <p:spPr>
          <a:xfrm>
            <a:off x="3816395" y="3038168"/>
            <a:ext cx="3174340" cy="145124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6141335" y="271179"/>
            <a:ext cx="2752677" cy="369332"/>
          </a:xfrm>
          <a:prstGeom prst="rect">
            <a:avLst/>
          </a:prstGeom>
          <a:noFill/>
        </p:spPr>
        <p:txBody>
          <a:bodyPr wrap="none" rtlCol="0">
            <a:spAutoFit/>
          </a:bodyPr>
          <a:lstStyle/>
          <a:p>
            <a:r>
              <a:rPr lang="fr-FR" b="1" dirty="0" smtClean="0"/>
              <a:t>3 : La question monétaire </a:t>
            </a:r>
            <a:endParaRPr lang="fr-FR" b="1" dirty="0"/>
          </a:p>
        </p:txBody>
      </p:sp>
    </p:spTree>
    <p:extLst>
      <p:ext uri="{BB962C8B-B14F-4D97-AF65-F5344CB8AC3E}">
        <p14:creationId xmlns:p14="http://schemas.microsoft.com/office/powerpoint/2010/main" val="383209906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sp>
        <p:nvSpPr>
          <p:cNvPr id="4" name="ZoneTexte 3"/>
          <p:cNvSpPr txBox="1"/>
          <p:nvPr/>
        </p:nvSpPr>
        <p:spPr>
          <a:xfrm>
            <a:off x="6141335" y="271179"/>
            <a:ext cx="2752677" cy="369332"/>
          </a:xfrm>
          <a:prstGeom prst="rect">
            <a:avLst/>
          </a:prstGeom>
          <a:noFill/>
        </p:spPr>
        <p:txBody>
          <a:bodyPr wrap="none" rtlCol="0">
            <a:spAutoFit/>
          </a:bodyPr>
          <a:lstStyle/>
          <a:p>
            <a:r>
              <a:rPr lang="fr-FR" b="1" dirty="0" smtClean="0"/>
              <a:t>3 : La question monétaire </a:t>
            </a:r>
            <a:endParaRPr lang="fr-FR" b="1"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6017" y="1709928"/>
            <a:ext cx="8210550" cy="3429000"/>
          </a:xfrm>
          <a:prstGeom prst="rect">
            <a:avLst/>
          </a:prstGeom>
        </p:spPr>
      </p:pic>
    </p:spTree>
    <p:extLst>
      <p:ext uri="{BB962C8B-B14F-4D97-AF65-F5344CB8AC3E}">
        <p14:creationId xmlns:p14="http://schemas.microsoft.com/office/powerpoint/2010/main" val="35345674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sp>
        <p:nvSpPr>
          <p:cNvPr id="4" name="ZoneTexte 3"/>
          <p:cNvSpPr txBox="1"/>
          <p:nvPr/>
        </p:nvSpPr>
        <p:spPr>
          <a:xfrm>
            <a:off x="6141335" y="271179"/>
            <a:ext cx="2752677" cy="369332"/>
          </a:xfrm>
          <a:prstGeom prst="rect">
            <a:avLst/>
          </a:prstGeom>
          <a:noFill/>
        </p:spPr>
        <p:txBody>
          <a:bodyPr wrap="none" rtlCol="0">
            <a:spAutoFit/>
          </a:bodyPr>
          <a:lstStyle/>
          <a:p>
            <a:r>
              <a:rPr lang="fr-FR" b="1" dirty="0" smtClean="0"/>
              <a:t>3 : La question monétaire </a:t>
            </a:r>
            <a:endParaRPr lang="fr-FR" b="1" dirty="0"/>
          </a:p>
        </p:txBody>
      </p:sp>
      <p:pic>
        <p:nvPicPr>
          <p:cNvPr id="5" name="Image 4"/>
          <p:cNvPicPr>
            <a:picLocks noChangeAspect="1"/>
          </p:cNvPicPr>
          <p:nvPr/>
        </p:nvPicPr>
        <p:blipFill>
          <a:blip r:embed="rId2"/>
          <a:stretch>
            <a:fillRect/>
          </a:stretch>
        </p:blipFill>
        <p:spPr>
          <a:xfrm>
            <a:off x="3816395" y="823336"/>
            <a:ext cx="6962775" cy="5086350"/>
          </a:xfrm>
          <a:prstGeom prst="rect">
            <a:avLst/>
          </a:prstGeom>
        </p:spPr>
      </p:pic>
      <p:sp>
        <p:nvSpPr>
          <p:cNvPr id="6" name="Rectangle 5"/>
          <p:cNvSpPr/>
          <p:nvPr/>
        </p:nvSpPr>
        <p:spPr>
          <a:xfrm>
            <a:off x="3816395" y="3032268"/>
            <a:ext cx="3174340" cy="26252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3549836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sp>
        <p:nvSpPr>
          <p:cNvPr id="4" name="ZoneTexte 3"/>
          <p:cNvSpPr txBox="1"/>
          <p:nvPr/>
        </p:nvSpPr>
        <p:spPr>
          <a:xfrm>
            <a:off x="6141335" y="271179"/>
            <a:ext cx="2752677" cy="369332"/>
          </a:xfrm>
          <a:prstGeom prst="rect">
            <a:avLst/>
          </a:prstGeom>
          <a:noFill/>
        </p:spPr>
        <p:txBody>
          <a:bodyPr wrap="none" rtlCol="0">
            <a:spAutoFit/>
          </a:bodyPr>
          <a:lstStyle/>
          <a:p>
            <a:r>
              <a:rPr lang="fr-FR" b="1" dirty="0" smtClean="0"/>
              <a:t>3 : La question monétaire </a:t>
            </a:r>
            <a:endParaRPr lang="fr-FR" b="1" dirty="0"/>
          </a:p>
        </p:txBody>
      </p:sp>
      <p:pic>
        <p:nvPicPr>
          <p:cNvPr id="7" name="Image 6"/>
          <p:cNvPicPr>
            <a:picLocks noChangeAspect="1"/>
          </p:cNvPicPr>
          <p:nvPr/>
        </p:nvPicPr>
        <p:blipFill>
          <a:blip r:embed="rId2"/>
          <a:stretch>
            <a:fillRect/>
          </a:stretch>
        </p:blipFill>
        <p:spPr>
          <a:xfrm>
            <a:off x="3513551" y="1524958"/>
            <a:ext cx="8207013" cy="3678273"/>
          </a:xfrm>
          <a:prstGeom prst="rect">
            <a:avLst/>
          </a:prstGeom>
        </p:spPr>
      </p:pic>
    </p:spTree>
    <p:extLst>
      <p:ext uri="{BB962C8B-B14F-4D97-AF65-F5344CB8AC3E}">
        <p14:creationId xmlns:p14="http://schemas.microsoft.com/office/powerpoint/2010/main" val="422544630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B- La théorie générale et la révolution keynésienne</a:t>
            </a:r>
            <a:br>
              <a:rPr lang="fr-FR" sz="2800" u="sng" dirty="0">
                <a:solidFill>
                  <a:srgbClr val="D25814"/>
                </a:solidFill>
              </a:rPr>
            </a:br>
            <a:endParaRPr lang="fr-FR" dirty="0">
              <a:solidFill>
                <a:srgbClr val="D25814"/>
              </a:solidFill>
            </a:endParaRPr>
          </a:p>
        </p:txBody>
      </p:sp>
      <p:sp>
        <p:nvSpPr>
          <p:cNvPr id="4" name="ZoneTexte 3"/>
          <p:cNvSpPr txBox="1"/>
          <p:nvPr/>
        </p:nvSpPr>
        <p:spPr>
          <a:xfrm>
            <a:off x="6141335" y="271179"/>
            <a:ext cx="2294987" cy="369332"/>
          </a:xfrm>
          <a:prstGeom prst="rect">
            <a:avLst/>
          </a:prstGeom>
          <a:noFill/>
        </p:spPr>
        <p:txBody>
          <a:bodyPr wrap="none" rtlCol="0">
            <a:spAutoFit/>
          </a:bodyPr>
          <a:lstStyle/>
          <a:p>
            <a:r>
              <a:rPr lang="fr-FR" b="1" dirty="0"/>
              <a:t>4</a:t>
            </a:r>
            <a:r>
              <a:rPr lang="fr-FR" b="1" dirty="0" smtClean="0"/>
              <a:t> : Fin de la loi de Say</a:t>
            </a:r>
            <a:endParaRPr lang="fr-FR" b="1" dirty="0"/>
          </a:p>
        </p:txBody>
      </p:sp>
      <p:sp>
        <p:nvSpPr>
          <p:cNvPr id="3" name="ZoneTexte 2"/>
          <p:cNvSpPr txBox="1"/>
          <p:nvPr/>
        </p:nvSpPr>
        <p:spPr>
          <a:xfrm>
            <a:off x="3775587" y="1345052"/>
            <a:ext cx="7757652" cy="4247317"/>
          </a:xfrm>
          <a:prstGeom prst="rect">
            <a:avLst/>
          </a:prstGeom>
          <a:noFill/>
        </p:spPr>
        <p:txBody>
          <a:bodyPr wrap="square" rtlCol="0">
            <a:spAutoFit/>
          </a:bodyPr>
          <a:lstStyle/>
          <a:p>
            <a:r>
              <a:rPr lang="fr-FR" dirty="0" smtClean="0"/>
              <a:t>Etapes de raisonnement et bilan :</a:t>
            </a:r>
          </a:p>
          <a:p>
            <a:pPr marL="285750" indent="-285750">
              <a:buFont typeface="Arial" panose="020B0604020202020204" pitchFamily="34" charset="0"/>
              <a:buChar char="•"/>
            </a:pPr>
            <a:r>
              <a:rPr lang="fr-FR" dirty="0" smtClean="0"/>
              <a:t>Demande effective détermine le niveau d’emploi</a:t>
            </a:r>
          </a:p>
          <a:p>
            <a:pPr marL="285750" indent="-285750">
              <a:buFont typeface="Arial" panose="020B0604020202020204" pitchFamily="34" charset="0"/>
              <a:buChar char="•"/>
            </a:pPr>
            <a:r>
              <a:rPr lang="fr-FR" dirty="0" smtClean="0"/>
              <a:t>Cette demande effective dépend de la consommation et de l’investissement</a:t>
            </a:r>
          </a:p>
          <a:p>
            <a:pPr marL="285750" indent="-285750">
              <a:buFont typeface="Arial" panose="020B0604020202020204" pitchFamily="34" charset="0"/>
              <a:buChar char="•"/>
            </a:pPr>
            <a:r>
              <a:rPr lang="fr-FR" dirty="0" smtClean="0"/>
              <a:t>La demande d’investissement dépend du taux d’intérêt qui lui-même dépend de la confrontation entre offre et demande de monnaie</a:t>
            </a:r>
          </a:p>
          <a:p>
            <a:pPr marL="285750" indent="-285750">
              <a:buFont typeface="Arial" panose="020B0604020202020204" pitchFamily="34" charset="0"/>
              <a:buChar char="•"/>
            </a:pPr>
            <a:r>
              <a:rPr lang="fr-FR" dirty="0" smtClean="0"/>
              <a:t>La demande de consommation dépend du revenu et de la </a:t>
            </a:r>
            <a:r>
              <a:rPr lang="fr-FR" dirty="0" err="1" smtClean="0"/>
              <a:t>PmC</a:t>
            </a:r>
            <a:r>
              <a:rPr lang="fr-FR" dirty="0" smtClean="0"/>
              <a:t> sur le marché des biens et services</a:t>
            </a:r>
          </a:p>
          <a:p>
            <a:pPr marL="285750" indent="-285750">
              <a:buFont typeface="Arial" panose="020B0604020202020204" pitchFamily="34" charset="0"/>
              <a:buChar char="•"/>
            </a:pPr>
            <a:r>
              <a:rPr lang="fr-FR" dirty="0" smtClean="0"/>
              <a:t>L’équilibre du taux d’intérêt sur le marché monétaire et l’équilibre du marché des biens et services n’assurent en rien le niveau de plein-emploi</a:t>
            </a:r>
          </a:p>
          <a:p>
            <a:pPr marL="285750" indent="-285750">
              <a:buFont typeface="Arial" panose="020B0604020202020204" pitchFamily="34" charset="0"/>
              <a:buChar char="•"/>
            </a:pPr>
            <a:r>
              <a:rPr lang="fr-FR" dirty="0" smtClean="0"/>
              <a:t>Ainsi il peut y avoir déséquilibre constant entre ces trois variables : marché des biens et services, marché monétaire et niveau de plein-emploi</a:t>
            </a:r>
          </a:p>
          <a:p>
            <a:pPr marL="285750" indent="-285750">
              <a:buFont typeface="Arial" panose="020B0604020202020204" pitchFamily="34" charset="0"/>
              <a:buChar char="•"/>
            </a:pPr>
            <a:r>
              <a:rPr lang="fr-FR" dirty="0" smtClean="0"/>
              <a:t>CONCLUSION : il n’y a pas forcément d’équilibre global dans l’économie, celle-ci peut être en crise et aucune force autonome de marché ne peut changer cela.</a:t>
            </a:r>
          </a:p>
          <a:p>
            <a:pPr marL="285750" indent="-285750">
              <a:buFont typeface="Arial" panose="020B0604020202020204" pitchFamily="34" charset="0"/>
              <a:buChar char="•"/>
            </a:pPr>
            <a:r>
              <a:rPr lang="fr-FR" dirty="0" smtClean="0"/>
              <a:t>BILAN : le marché ne s’autorégule pas.</a:t>
            </a:r>
            <a:endParaRPr lang="fr-FR" dirty="0"/>
          </a:p>
        </p:txBody>
      </p:sp>
    </p:spTree>
    <p:extLst>
      <p:ext uri="{BB962C8B-B14F-4D97-AF65-F5344CB8AC3E}">
        <p14:creationId xmlns:p14="http://schemas.microsoft.com/office/powerpoint/2010/main" val="44983299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C- La légitimité de l’Etat à agir et le consensus keynésien</a:t>
            </a:r>
            <a:endParaRPr lang="fr-FR" dirty="0">
              <a:solidFill>
                <a:srgbClr val="D25814"/>
              </a:solidFill>
            </a:endParaRPr>
          </a:p>
        </p:txBody>
      </p:sp>
      <p:pic>
        <p:nvPicPr>
          <p:cNvPr id="3" name="Image 2"/>
          <p:cNvPicPr>
            <a:picLocks noChangeAspect="1"/>
          </p:cNvPicPr>
          <p:nvPr/>
        </p:nvPicPr>
        <p:blipFill>
          <a:blip r:embed="rId2"/>
          <a:stretch>
            <a:fillRect/>
          </a:stretch>
        </p:blipFill>
        <p:spPr>
          <a:xfrm>
            <a:off x="3607080" y="721474"/>
            <a:ext cx="8013013" cy="5405908"/>
          </a:xfrm>
          <a:prstGeom prst="rect">
            <a:avLst/>
          </a:prstGeom>
        </p:spPr>
      </p:pic>
    </p:spTree>
    <p:extLst>
      <p:ext uri="{BB962C8B-B14F-4D97-AF65-F5344CB8AC3E}">
        <p14:creationId xmlns:p14="http://schemas.microsoft.com/office/powerpoint/2010/main" val="100864764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C- La légitimité de l’Etat à agir et le consensus keynésien</a:t>
            </a:r>
            <a:endParaRPr lang="fr-FR" dirty="0">
              <a:solidFill>
                <a:srgbClr val="D25814"/>
              </a:solidFill>
            </a:endParaRP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6041" y="107181"/>
            <a:ext cx="7171169" cy="6606440"/>
          </a:xfrm>
          <a:prstGeom prst="rect">
            <a:avLst/>
          </a:prstGeom>
        </p:spPr>
      </p:pic>
    </p:spTree>
    <p:extLst>
      <p:ext uri="{BB962C8B-B14F-4D97-AF65-F5344CB8AC3E}">
        <p14:creationId xmlns:p14="http://schemas.microsoft.com/office/powerpoint/2010/main" val="94225878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u="sng" dirty="0">
                <a:solidFill>
                  <a:srgbClr val="D25814"/>
                </a:solidFill>
              </a:rPr>
              <a:t>IV-</a:t>
            </a:r>
            <a:r>
              <a:rPr lang="fr-FR" b="1" dirty="0">
                <a:solidFill>
                  <a:srgbClr val="D25814"/>
                </a:solidFill>
              </a:rPr>
              <a:t> </a:t>
            </a:r>
            <a:r>
              <a:rPr lang="fr-FR" b="1" u="sng" dirty="0">
                <a:solidFill>
                  <a:srgbClr val="D25814"/>
                </a:solidFill>
              </a:rPr>
              <a:t>De la révolution keynésienne au consensus keynésien</a:t>
            </a:r>
            <a:r>
              <a:rPr lang="fr-FR" b="1" dirty="0">
                <a:solidFill>
                  <a:srgbClr val="D25814"/>
                </a:solidFill>
              </a:rPr>
              <a:t/>
            </a:r>
            <a:br>
              <a:rPr lang="fr-FR" b="1" dirty="0">
                <a:solidFill>
                  <a:srgbClr val="D25814"/>
                </a:solidFill>
              </a:rPr>
            </a:br>
            <a:r>
              <a:rPr lang="fr-FR" sz="2800" u="sng" dirty="0">
                <a:solidFill>
                  <a:srgbClr val="D25814"/>
                </a:solidFill>
              </a:rPr>
              <a:t>C- La légitimité de l’Etat à agir et le consensus keynésien</a:t>
            </a:r>
            <a:endParaRPr lang="fr-FR" dirty="0">
              <a:solidFill>
                <a:srgbClr val="D25814"/>
              </a:solidFill>
            </a:endParaRPr>
          </a:p>
        </p:txBody>
      </p:sp>
      <p:pic>
        <p:nvPicPr>
          <p:cNvPr id="4" name="Image 3"/>
          <p:cNvPicPr>
            <a:picLocks noChangeAspect="1"/>
          </p:cNvPicPr>
          <p:nvPr/>
        </p:nvPicPr>
        <p:blipFill>
          <a:blip r:embed="rId2"/>
          <a:stretch>
            <a:fillRect/>
          </a:stretch>
        </p:blipFill>
        <p:spPr>
          <a:xfrm>
            <a:off x="3731968" y="1233678"/>
            <a:ext cx="7400925" cy="4381500"/>
          </a:xfrm>
          <a:prstGeom prst="rect">
            <a:avLst/>
          </a:prstGeom>
        </p:spPr>
      </p:pic>
    </p:spTree>
    <p:extLst>
      <p:ext uri="{BB962C8B-B14F-4D97-AF65-F5344CB8AC3E}">
        <p14:creationId xmlns:p14="http://schemas.microsoft.com/office/powerpoint/2010/main" val="243582379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700" u="sng" dirty="0">
                <a:solidFill>
                  <a:srgbClr val="D25814"/>
                </a:solidFill>
              </a:rPr>
              <a:t>A- La postérité plurielle de Keynes : des post keynésiens aux nouveaux keynésiens</a:t>
            </a:r>
            <a:r>
              <a:rPr lang="fr-FR" dirty="0">
                <a:solidFill>
                  <a:srgbClr val="D25814"/>
                </a:solidFill>
              </a:rPr>
              <a:t/>
            </a:r>
            <a:br>
              <a:rPr lang="fr-FR" dirty="0">
                <a:solidFill>
                  <a:srgbClr val="D25814"/>
                </a:solidFill>
              </a:rPr>
            </a:br>
            <a:endParaRPr lang="fr-FR" sz="3200" u="sng" dirty="0">
              <a:solidFill>
                <a:srgbClr val="D25814"/>
              </a:solidFill>
            </a:endParaRPr>
          </a:p>
        </p:txBody>
      </p:sp>
      <p:sp>
        <p:nvSpPr>
          <p:cNvPr id="13" name="ZoneTexte 12"/>
          <p:cNvSpPr txBox="1"/>
          <p:nvPr/>
        </p:nvSpPr>
        <p:spPr>
          <a:xfrm>
            <a:off x="6836074" y="67843"/>
            <a:ext cx="1430200" cy="369332"/>
          </a:xfrm>
          <a:prstGeom prst="rect">
            <a:avLst/>
          </a:prstGeom>
          <a:noFill/>
        </p:spPr>
        <p:txBody>
          <a:bodyPr wrap="none" rtlCol="0">
            <a:spAutoFit/>
          </a:bodyPr>
          <a:lstStyle/>
          <a:p>
            <a:r>
              <a:rPr lang="fr-FR" b="1" dirty="0" smtClean="0"/>
              <a:t>Introduction</a:t>
            </a:r>
            <a:endParaRPr lang="fr-FR" b="1" dirty="0"/>
          </a:p>
        </p:txBody>
      </p:sp>
      <p:sp>
        <p:nvSpPr>
          <p:cNvPr id="5" name="ZoneTexte 4"/>
          <p:cNvSpPr txBox="1"/>
          <p:nvPr/>
        </p:nvSpPr>
        <p:spPr>
          <a:xfrm>
            <a:off x="3799184" y="623661"/>
            <a:ext cx="7798947" cy="5601533"/>
          </a:xfrm>
          <a:prstGeom prst="rect">
            <a:avLst/>
          </a:prstGeom>
          <a:noFill/>
        </p:spPr>
        <p:txBody>
          <a:bodyPr wrap="square" rtlCol="0">
            <a:spAutoFit/>
          </a:bodyPr>
          <a:lstStyle/>
          <a:p>
            <a:pPr algn="just"/>
            <a:r>
              <a:rPr lang="fr-FR" sz="1400" dirty="0"/>
              <a:t>En intitulant ce livre la Théorie Générale de l'Emploi, de l'Intérêt, et de la </a:t>
            </a:r>
            <a:r>
              <a:rPr lang="fr-FR" sz="1400" dirty="0" smtClean="0"/>
              <a:t>Monnaie, nous </a:t>
            </a:r>
            <a:r>
              <a:rPr lang="fr-FR" sz="1400" dirty="0"/>
              <a:t>tenons à souligner le mot « générale ». Nous avons choisi ce titre pour </a:t>
            </a:r>
            <a:r>
              <a:rPr lang="fr-FR" sz="1400" dirty="0" smtClean="0"/>
              <a:t>faire ressortir </a:t>
            </a:r>
            <a:r>
              <a:rPr lang="fr-FR" sz="1400" u="sng" dirty="0"/>
              <a:t>l'opposition existant entre la nature de nos arguments et de </a:t>
            </a:r>
            <a:r>
              <a:rPr lang="fr-FR" sz="1400" u="sng" dirty="0" smtClean="0"/>
              <a:t>nos conclusions </a:t>
            </a:r>
            <a:r>
              <a:rPr lang="fr-FR" sz="1400" u="sng" dirty="0"/>
              <a:t>et celle de la théorie </a:t>
            </a:r>
            <a:r>
              <a:rPr lang="fr-FR" sz="1400" u="sng" dirty="0" smtClean="0"/>
              <a:t>classique</a:t>
            </a:r>
            <a:r>
              <a:rPr lang="fr-FR" sz="1400" dirty="0" smtClean="0"/>
              <a:t>, </a:t>
            </a:r>
            <a:r>
              <a:rPr lang="fr-FR" sz="1400" dirty="0"/>
              <a:t>qui a été la base de notre formation </a:t>
            </a:r>
            <a:r>
              <a:rPr lang="fr-FR" sz="1400" dirty="0" smtClean="0"/>
              <a:t>et qui</a:t>
            </a:r>
            <a:r>
              <a:rPr lang="fr-FR" sz="1400" dirty="0"/>
              <a:t>, tant sur le plan pratique que sur le terrain doctrinal, gouverne dans la </a:t>
            </a:r>
            <a:r>
              <a:rPr lang="fr-FR" sz="1400" dirty="0" smtClean="0"/>
              <a:t>présente génération </a:t>
            </a:r>
            <a:r>
              <a:rPr lang="fr-FR" sz="1400" dirty="0"/>
              <a:t>la pensée économique des milieux dirigeants et universitaires, </a:t>
            </a:r>
            <a:r>
              <a:rPr lang="fr-FR" sz="1400" dirty="0" smtClean="0"/>
              <a:t>comme elle </a:t>
            </a:r>
            <a:r>
              <a:rPr lang="fr-FR" sz="1400" dirty="0"/>
              <a:t>l'a gouvernée au cours des cent dernières années. Nous démontrerons que </a:t>
            </a:r>
            <a:r>
              <a:rPr lang="fr-FR" sz="1400" u="sng" dirty="0" smtClean="0"/>
              <a:t>les postulats </a:t>
            </a:r>
            <a:r>
              <a:rPr lang="fr-FR" sz="1400" u="sng" dirty="0"/>
              <a:t>de la théorie classique ne s'appliquent qu'à un cas spécial et non au </a:t>
            </a:r>
            <a:r>
              <a:rPr lang="fr-FR" sz="1400" u="sng" dirty="0" smtClean="0"/>
              <a:t>cas général</a:t>
            </a:r>
            <a:r>
              <a:rPr lang="fr-FR" sz="1400" u="sng" dirty="0"/>
              <a:t>, la situation qu'elle suppose étant à la limite des situations </a:t>
            </a:r>
            <a:r>
              <a:rPr lang="fr-FR" sz="1400" u="sng" dirty="0" smtClean="0"/>
              <a:t>d'équilibre possibles</a:t>
            </a:r>
            <a:r>
              <a:rPr lang="fr-FR" sz="1400" dirty="0"/>
              <a:t>. Au surplus les caractéristiques du cas spécial auquel cette </a:t>
            </a:r>
            <a:r>
              <a:rPr lang="fr-FR" sz="1400" dirty="0" smtClean="0"/>
              <a:t>théorie s'applique </a:t>
            </a:r>
            <a:r>
              <a:rPr lang="fr-FR" sz="1400" dirty="0"/>
              <a:t>se trouvent ne pas être celles de la société économique où nous </a:t>
            </a:r>
            <a:r>
              <a:rPr lang="fr-FR" sz="1400" dirty="0" smtClean="0"/>
              <a:t>vivons réellement</a:t>
            </a:r>
            <a:r>
              <a:rPr lang="fr-FR" sz="1400" dirty="0"/>
              <a:t>. Son enseignement ne peut donc être que trompeur et néfaste, si </a:t>
            </a:r>
            <a:r>
              <a:rPr lang="fr-FR" sz="1400" dirty="0" smtClean="0"/>
              <a:t>on prétend </a:t>
            </a:r>
            <a:r>
              <a:rPr lang="fr-FR" sz="1400" dirty="0"/>
              <a:t>appliquer ses conclusions aux faits que nous connaissons</a:t>
            </a:r>
            <a:r>
              <a:rPr lang="fr-FR" sz="1400" dirty="0" smtClean="0"/>
              <a:t>.(…)</a:t>
            </a:r>
          </a:p>
          <a:p>
            <a:pPr algn="just"/>
            <a:endParaRPr lang="fr-FR" sz="1400" dirty="0"/>
          </a:p>
          <a:p>
            <a:pPr algn="just"/>
            <a:r>
              <a:rPr lang="fr-FR" sz="1400" dirty="0"/>
              <a:t>Une fois de plus, </a:t>
            </a:r>
            <a:r>
              <a:rPr lang="fr-FR" sz="1400" u="sng" dirty="0"/>
              <a:t>l'hypothèse nécessaire est l'hypothèse classique ordinaire que </a:t>
            </a:r>
            <a:r>
              <a:rPr lang="fr-FR" sz="1400" u="sng" dirty="0" smtClean="0"/>
              <a:t>le plein </a:t>
            </a:r>
            <a:r>
              <a:rPr lang="fr-FR" sz="1400" u="sng" dirty="0"/>
              <a:t>emploi est toujours réalisé </a:t>
            </a:r>
            <a:r>
              <a:rPr lang="fr-FR" sz="1400" dirty="0"/>
              <a:t>; autrement dit, il faut que, si l'offre de </a:t>
            </a:r>
            <a:r>
              <a:rPr lang="fr-FR" sz="1400" dirty="0" smtClean="0"/>
              <a:t>travail mesurée </a:t>
            </a:r>
            <a:r>
              <a:rPr lang="fr-FR" sz="1400" dirty="0"/>
              <a:t>en unités de production reste fixe, il n'y ait dans un équilibre de </a:t>
            </a:r>
            <a:r>
              <a:rPr lang="fr-FR" sz="1400" dirty="0" smtClean="0"/>
              <a:t>longue période </a:t>
            </a:r>
            <a:r>
              <a:rPr lang="fr-FR" sz="1400" dirty="0"/>
              <a:t>qu'un seul volume possible de l'emploi. </a:t>
            </a:r>
            <a:r>
              <a:rPr lang="fr-FR" sz="1400" u="sng" dirty="0"/>
              <a:t>Dans cette hypothèse et sous </a:t>
            </a:r>
            <a:r>
              <a:rPr lang="fr-FR" sz="1400" u="sng" dirty="0" smtClean="0"/>
              <a:t>la condition </a:t>
            </a:r>
            <a:r>
              <a:rPr lang="fr-FR" sz="1400" u="sng" dirty="0"/>
              <a:t>habituelle que toutes choses restent égales</a:t>
            </a:r>
            <a:r>
              <a:rPr lang="fr-FR" sz="1400" dirty="0"/>
              <a:t>, c'est-à-dire qu'il ne </a:t>
            </a:r>
            <a:r>
              <a:rPr lang="fr-FR" sz="1400" dirty="0" smtClean="0"/>
              <a:t>se produise </a:t>
            </a:r>
            <a:r>
              <a:rPr lang="fr-FR" sz="1400" dirty="0"/>
              <a:t>dans les prévisions et les tendances psychologiques aucun </a:t>
            </a:r>
            <a:r>
              <a:rPr lang="fr-FR" sz="1400" dirty="0" smtClean="0"/>
              <a:t>changement autre </a:t>
            </a:r>
            <a:r>
              <a:rPr lang="fr-FR" sz="1400" dirty="0"/>
              <a:t>que ceux qui résultent d'une variation de la quantité de monnaie, </a:t>
            </a:r>
            <a:r>
              <a:rPr lang="fr-FR" sz="1400" u="sng" dirty="0"/>
              <a:t>la </a:t>
            </a:r>
            <a:r>
              <a:rPr lang="fr-FR" sz="1400" u="sng" dirty="0" smtClean="0"/>
              <a:t>théorie </a:t>
            </a:r>
            <a:r>
              <a:rPr lang="fr-FR" sz="1400" u="sng" dirty="0" err="1" smtClean="0"/>
              <a:t>Ricardienne</a:t>
            </a:r>
            <a:r>
              <a:rPr lang="fr-FR" sz="1400" u="sng" dirty="0" smtClean="0"/>
              <a:t> </a:t>
            </a:r>
            <a:r>
              <a:rPr lang="fr-FR" sz="1400" u="sng" dirty="0"/>
              <a:t>doit être considérée comme </a:t>
            </a:r>
            <a:r>
              <a:rPr lang="fr-FR" sz="1400" u="sng" dirty="0" smtClean="0"/>
              <a:t>valable</a:t>
            </a:r>
            <a:r>
              <a:rPr lang="fr-FR" sz="1400" dirty="0" smtClean="0"/>
              <a:t>.(…)</a:t>
            </a:r>
          </a:p>
          <a:p>
            <a:pPr algn="just"/>
            <a:endParaRPr lang="fr-FR" sz="1400" dirty="0" smtClean="0"/>
          </a:p>
          <a:p>
            <a:pPr algn="just"/>
            <a:r>
              <a:rPr lang="fr-FR" sz="1400" dirty="0" smtClean="0"/>
              <a:t>La </a:t>
            </a:r>
            <a:r>
              <a:rPr lang="fr-FR" sz="1400" i="1" dirty="0"/>
              <a:t>Theory of </a:t>
            </a:r>
            <a:r>
              <a:rPr lang="fr-FR" sz="1400" i="1" dirty="0" err="1"/>
              <a:t>Unemployment</a:t>
            </a:r>
            <a:r>
              <a:rPr lang="fr-FR" sz="1400" i="1" dirty="0"/>
              <a:t> </a:t>
            </a:r>
            <a:r>
              <a:rPr lang="fr-FR" sz="1400" dirty="0"/>
              <a:t>du professeur Pigou nous semble </a:t>
            </a:r>
            <a:r>
              <a:rPr lang="fr-FR" sz="1400" dirty="0" smtClean="0"/>
              <a:t>extraire de </a:t>
            </a:r>
            <a:r>
              <a:rPr lang="fr-FR" sz="1400" dirty="0"/>
              <a:t>la Théorie Classique tout ce qu'on peut en tirer ; </a:t>
            </a:r>
            <a:r>
              <a:rPr lang="fr-FR" sz="1400" u="sng" dirty="0"/>
              <a:t>l'ouvrage est donc une </a:t>
            </a:r>
            <a:r>
              <a:rPr lang="fr-FR" sz="1400" u="sng" dirty="0" smtClean="0"/>
              <a:t>preuve saisissante </a:t>
            </a:r>
            <a:r>
              <a:rPr lang="fr-FR" sz="1400" u="sng" dirty="0"/>
              <a:t>de l'inutilité de cette théorie lorsque on l'applique à la recherche </a:t>
            </a:r>
            <a:r>
              <a:rPr lang="fr-FR" sz="1400" u="sng" dirty="0" smtClean="0"/>
              <a:t>des facteurs </a:t>
            </a:r>
            <a:r>
              <a:rPr lang="fr-FR" sz="1400" u="sng" dirty="0"/>
              <a:t>qui en fait déterminent le volume global de </a:t>
            </a:r>
            <a:r>
              <a:rPr lang="fr-FR" sz="1400" u="sng" dirty="0" smtClean="0"/>
              <a:t>l'emploi.</a:t>
            </a:r>
          </a:p>
          <a:p>
            <a:pPr algn="r"/>
            <a:endParaRPr lang="fr-FR" dirty="0"/>
          </a:p>
          <a:p>
            <a:pPr algn="r"/>
            <a:r>
              <a:rPr lang="fr-FR" dirty="0" smtClean="0"/>
              <a:t>Keynes, TGEIM p. 13, 132 et 177, 1936</a:t>
            </a:r>
            <a:endParaRPr lang="fr-FR" dirty="0"/>
          </a:p>
        </p:txBody>
      </p:sp>
    </p:spTree>
    <p:extLst>
      <p:ext uri="{BB962C8B-B14F-4D97-AF65-F5344CB8AC3E}">
        <p14:creationId xmlns:p14="http://schemas.microsoft.com/office/powerpoint/2010/main" val="124347238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700" u="sng" dirty="0">
                <a:solidFill>
                  <a:srgbClr val="D25814"/>
                </a:solidFill>
              </a:rPr>
              <a:t>A- La postérité plurielle de Keynes : des post keynésiens aux nouveaux keynésiens</a:t>
            </a:r>
            <a:r>
              <a:rPr lang="fr-FR" dirty="0">
                <a:solidFill>
                  <a:srgbClr val="D25814"/>
                </a:solidFill>
              </a:rPr>
              <a:t/>
            </a:r>
            <a:br>
              <a:rPr lang="fr-FR" dirty="0">
                <a:solidFill>
                  <a:srgbClr val="D25814"/>
                </a:solidFill>
              </a:rPr>
            </a:br>
            <a:endParaRPr lang="fr-FR" sz="3200" u="sng" dirty="0">
              <a:solidFill>
                <a:srgbClr val="D25814"/>
              </a:solidFill>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0596" y="2152840"/>
            <a:ext cx="1800225" cy="2543175"/>
          </a:xfrm>
          <a:prstGeom prst="rect">
            <a:avLst/>
          </a:prstGeom>
        </p:spPr>
      </p:pic>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9878" y="2152839"/>
            <a:ext cx="1994742" cy="2543175"/>
          </a:xfrm>
          <a:prstGeom prst="rect">
            <a:avLst/>
          </a:prstGeom>
        </p:spPr>
      </p:pic>
      <p:sp>
        <p:nvSpPr>
          <p:cNvPr id="6" name="ZoneTexte 5"/>
          <p:cNvSpPr txBox="1"/>
          <p:nvPr/>
        </p:nvSpPr>
        <p:spPr>
          <a:xfrm>
            <a:off x="4003306" y="4950823"/>
            <a:ext cx="1154803" cy="369332"/>
          </a:xfrm>
          <a:prstGeom prst="rect">
            <a:avLst/>
          </a:prstGeom>
          <a:noFill/>
        </p:spPr>
        <p:txBody>
          <a:bodyPr wrap="none" rtlCol="0">
            <a:spAutoFit/>
          </a:bodyPr>
          <a:lstStyle/>
          <a:p>
            <a:r>
              <a:rPr lang="fr-FR" dirty="0" smtClean="0"/>
              <a:t>1903-1983</a:t>
            </a:r>
            <a:endParaRPr lang="fr-FR" dirty="0"/>
          </a:p>
        </p:txBody>
      </p:sp>
      <p:sp>
        <p:nvSpPr>
          <p:cNvPr id="7" name="ZoneTexte 6"/>
          <p:cNvSpPr txBox="1"/>
          <p:nvPr/>
        </p:nvSpPr>
        <p:spPr>
          <a:xfrm>
            <a:off x="7079847" y="4919952"/>
            <a:ext cx="1191352" cy="369332"/>
          </a:xfrm>
          <a:prstGeom prst="rect">
            <a:avLst/>
          </a:prstGeom>
          <a:noFill/>
        </p:spPr>
        <p:txBody>
          <a:bodyPr wrap="none" rtlCol="0">
            <a:spAutoFit/>
          </a:bodyPr>
          <a:lstStyle/>
          <a:p>
            <a:r>
              <a:rPr lang="fr-FR" dirty="0" smtClean="0"/>
              <a:t>1908-1986</a:t>
            </a:r>
            <a:endParaRPr lang="fr-FR" dirty="0"/>
          </a:p>
        </p:txBody>
      </p:sp>
      <p:sp>
        <p:nvSpPr>
          <p:cNvPr id="8" name="ZoneTexte 7"/>
          <p:cNvSpPr txBox="1"/>
          <p:nvPr/>
        </p:nvSpPr>
        <p:spPr>
          <a:xfrm>
            <a:off x="10266474" y="4919952"/>
            <a:ext cx="1183337" cy="369332"/>
          </a:xfrm>
          <a:prstGeom prst="rect">
            <a:avLst/>
          </a:prstGeom>
          <a:noFill/>
        </p:spPr>
        <p:txBody>
          <a:bodyPr wrap="none" rtlCol="0">
            <a:spAutoFit/>
          </a:bodyPr>
          <a:lstStyle/>
          <a:p>
            <a:r>
              <a:rPr lang="fr-FR" dirty="0" smtClean="0"/>
              <a:t>1919-1996</a:t>
            </a:r>
            <a:endParaRPr lang="fr-FR" dirty="0"/>
          </a:p>
        </p:txBody>
      </p:sp>
      <p:sp>
        <p:nvSpPr>
          <p:cNvPr id="9" name="ZoneTexte 8"/>
          <p:cNvSpPr txBox="1"/>
          <p:nvPr/>
        </p:nvSpPr>
        <p:spPr>
          <a:xfrm>
            <a:off x="3796518" y="1656104"/>
            <a:ext cx="1568378" cy="369332"/>
          </a:xfrm>
          <a:prstGeom prst="rect">
            <a:avLst/>
          </a:prstGeom>
          <a:noFill/>
        </p:spPr>
        <p:txBody>
          <a:bodyPr wrap="none" rtlCol="0">
            <a:spAutoFit/>
          </a:bodyPr>
          <a:lstStyle/>
          <a:p>
            <a:r>
              <a:rPr lang="fr-FR" dirty="0" smtClean="0"/>
              <a:t>Joan Robinson</a:t>
            </a:r>
            <a:endParaRPr lang="fr-FR" dirty="0"/>
          </a:p>
        </p:txBody>
      </p:sp>
      <p:sp>
        <p:nvSpPr>
          <p:cNvPr id="10" name="ZoneTexte 9"/>
          <p:cNvSpPr txBox="1"/>
          <p:nvPr/>
        </p:nvSpPr>
        <p:spPr>
          <a:xfrm>
            <a:off x="6821797" y="1656104"/>
            <a:ext cx="1681871" cy="369332"/>
          </a:xfrm>
          <a:prstGeom prst="rect">
            <a:avLst/>
          </a:prstGeom>
          <a:noFill/>
        </p:spPr>
        <p:txBody>
          <a:bodyPr wrap="none" rtlCol="0">
            <a:spAutoFit/>
          </a:bodyPr>
          <a:lstStyle/>
          <a:p>
            <a:r>
              <a:rPr lang="fr-FR" dirty="0" smtClean="0"/>
              <a:t>Nicholas Kaldor</a:t>
            </a:r>
            <a:endParaRPr lang="fr-FR" dirty="0"/>
          </a:p>
        </p:txBody>
      </p:sp>
      <p:sp>
        <p:nvSpPr>
          <p:cNvPr id="11" name="ZoneTexte 10"/>
          <p:cNvSpPr txBox="1"/>
          <p:nvPr/>
        </p:nvSpPr>
        <p:spPr>
          <a:xfrm>
            <a:off x="10071709" y="1656104"/>
            <a:ext cx="1601721" cy="369332"/>
          </a:xfrm>
          <a:prstGeom prst="rect">
            <a:avLst/>
          </a:prstGeom>
          <a:noFill/>
        </p:spPr>
        <p:txBody>
          <a:bodyPr wrap="none" rtlCol="0">
            <a:spAutoFit/>
          </a:bodyPr>
          <a:lstStyle/>
          <a:p>
            <a:r>
              <a:rPr lang="fr-FR" dirty="0" err="1" smtClean="0"/>
              <a:t>Hyman</a:t>
            </a:r>
            <a:r>
              <a:rPr lang="fr-FR" dirty="0" smtClean="0"/>
              <a:t> </a:t>
            </a:r>
            <a:r>
              <a:rPr lang="fr-FR" dirty="0" err="1" smtClean="0"/>
              <a:t>Minsky</a:t>
            </a:r>
            <a:endParaRPr lang="fr-FR" dirty="0"/>
          </a:p>
        </p:txBody>
      </p:sp>
      <p:pic>
        <p:nvPicPr>
          <p:cNvPr id="12" name="Imag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04020" y="2466775"/>
            <a:ext cx="2684278" cy="2013209"/>
          </a:xfrm>
          <a:prstGeom prst="rect">
            <a:avLst/>
          </a:prstGeom>
        </p:spPr>
      </p:pic>
      <p:sp>
        <p:nvSpPr>
          <p:cNvPr id="13" name="ZoneTexte 12"/>
          <p:cNvSpPr txBox="1"/>
          <p:nvPr/>
        </p:nvSpPr>
        <p:spPr>
          <a:xfrm>
            <a:off x="6495969" y="640080"/>
            <a:ext cx="2464906" cy="369332"/>
          </a:xfrm>
          <a:prstGeom prst="rect">
            <a:avLst/>
          </a:prstGeom>
          <a:noFill/>
        </p:spPr>
        <p:txBody>
          <a:bodyPr wrap="none" rtlCol="0">
            <a:spAutoFit/>
          </a:bodyPr>
          <a:lstStyle/>
          <a:p>
            <a:r>
              <a:rPr lang="fr-FR" b="1" dirty="0" smtClean="0"/>
              <a:t>1 : Les </a:t>
            </a:r>
            <a:r>
              <a:rPr lang="fr-FR" b="1" dirty="0" err="1" smtClean="0"/>
              <a:t>post-keynésiens</a:t>
            </a:r>
            <a:endParaRPr lang="fr-FR" b="1" dirty="0"/>
          </a:p>
        </p:txBody>
      </p:sp>
    </p:spTree>
    <p:extLst>
      <p:ext uri="{BB962C8B-B14F-4D97-AF65-F5344CB8AC3E}">
        <p14:creationId xmlns:p14="http://schemas.microsoft.com/office/powerpoint/2010/main" val="394029554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700" u="sng" dirty="0">
                <a:solidFill>
                  <a:srgbClr val="D25814"/>
                </a:solidFill>
              </a:rPr>
              <a:t>A- La postérité plurielle de Keynes : des post keynésiens aux nouveaux keynésiens</a:t>
            </a:r>
            <a:r>
              <a:rPr lang="fr-FR" dirty="0">
                <a:solidFill>
                  <a:srgbClr val="D25814"/>
                </a:solidFill>
              </a:rPr>
              <a:t/>
            </a:r>
            <a:br>
              <a:rPr lang="fr-FR" dirty="0">
                <a:solidFill>
                  <a:srgbClr val="D25814"/>
                </a:solidFill>
              </a:rPr>
            </a:br>
            <a:endParaRPr lang="fr-FR" sz="3200" u="sng" dirty="0">
              <a:solidFill>
                <a:srgbClr val="D25814"/>
              </a:solidFill>
            </a:endParaRPr>
          </a:p>
        </p:txBody>
      </p:sp>
      <p:sp>
        <p:nvSpPr>
          <p:cNvPr id="13" name="ZoneTexte 12"/>
          <p:cNvSpPr txBox="1"/>
          <p:nvPr/>
        </p:nvSpPr>
        <p:spPr>
          <a:xfrm>
            <a:off x="6495969" y="640080"/>
            <a:ext cx="2464906" cy="369332"/>
          </a:xfrm>
          <a:prstGeom prst="rect">
            <a:avLst/>
          </a:prstGeom>
          <a:noFill/>
        </p:spPr>
        <p:txBody>
          <a:bodyPr wrap="none" rtlCol="0">
            <a:spAutoFit/>
          </a:bodyPr>
          <a:lstStyle/>
          <a:p>
            <a:r>
              <a:rPr lang="fr-FR" b="1" dirty="0" smtClean="0"/>
              <a:t>1 : Les </a:t>
            </a:r>
            <a:r>
              <a:rPr lang="fr-FR" b="1" dirty="0" err="1" smtClean="0"/>
              <a:t>post-keynésiens</a:t>
            </a:r>
            <a:endParaRPr lang="fr-FR" b="1" dirty="0"/>
          </a:p>
        </p:txBody>
      </p:sp>
      <p:sp>
        <p:nvSpPr>
          <p:cNvPr id="5" name="ZoneTexte 4"/>
          <p:cNvSpPr txBox="1"/>
          <p:nvPr/>
        </p:nvSpPr>
        <p:spPr>
          <a:xfrm>
            <a:off x="3504894" y="1645920"/>
            <a:ext cx="8107986" cy="4062651"/>
          </a:xfrm>
          <a:prstGeom prst="rect">
            <a:avLst/>
          </a:prstGeom>
          <a:noFill/>
        </p:spPr>
        <p:txBody>
          <a:bodyPr wrap="square" rtlCol="0">
            <a:spAutoFit/>
          </a:bodyPr>
          <a:lstStyle/>
          <a:p>
            <a:r>
              <a:rPr lang="fr-FR" sz="2400" dirty="0" smtClean="0"/>
              <a:t>Les caractéristiques communes :</a:t>
            </a:r>
          </a:p>
          <a:p>
            <a:endParaRPr lang="fr-FR" dirty="0"/>
          </a:p>
          <a:p>
            <a:pPr marL="285750" indent="-285750">
              <a:buFont typeface="Arial" panose="020B0604020202020204" pitchFamily="34" charset="0"/>
              <a:buChar char="•"/>
            </a:pPr>
            <a:r>
              <a:rPr lang="fr-FR" sz="2000" dirty="0" smtClean="0"/>
              <a:t>L’importance de la demande effective</a:t>
            </a:r>
          </a:p>
          <a:p>
            <a:endParaRPr lang="fr-FR" sz="2000" dirty="0" smtClean="0"/>
          </a:p>
          <a:p>
            <a:pPr marL="285750" indent="-285750">
              <a:buFont typeface="Arial" panose="020B0604020202020204" pitchFamily="34" charset="0"/>
              <a:buChar char="•"/>
            </a:pPr>
            <a:r>
              <a:rPr lang="fr-FR" sz="2000" dirty="0" smtClean="0"/>
              <a:t>Le temps historique</a:t>
            </a:r>
          </a:p>
          <a:p>
            <a:endParaRPr lang="fr-FR" sz="2000" dirty="0" smtClean="0"/>
          </a:p>
          <a:p>
            <a:pPr marL="285750" indent="-285750">
              <a:buFont typeface="Arial" panose="020B0604020202020204" pitchFamily="34" charset="0"/>
              <a:buChar char="•"/>
            </a:pPr>
            <a:r>
              <a:rPr lang="fr-FR" sz="2000" dirty="0" smtClean="0"/>
              <a:t>L’ajustement par les quantités</a:t>
            </a:r>
          </a:p>
          <a:p>
            <a:endParaRPr lang="fr-FR" sz="2000" dirty="0" smtClean="0"/>
          </a:p>
          <a:p>
            <a:pPr marL="285750" indent="-285750">
              <a:buFont typeface="Arial" panose="020B0604020202020204" pitchFamily="34" charset="0"/>
              <a:buChar char="•"/>
            </a:pPr>
            <a:r>
              <a:rPr lang="fr-FR" sz="2000" dirty="0" smtClean="0"/>
              <a:t>L’économie monétaire de production</a:t>
            </a:r>
          </a:p>
          <a:p>
            <a:endParaRPr lang="fr-FR" sz="2000" dirty="0" smtClean="0"/>
          </a:p>
          <a:p>
            <a:pPr marL="285750" indent="-285750">
              <a:buFont typeface="Arial" panose="020B0604020202020204" pitchFamily="34" charset="0"/>
              <a:buChar char="•"/>
            </a:pPr>
            <a:r>
              <a:rPr lang="fr-FR" sz="2000" dirty="0" smtClean="0"/>
              <a:t>L’incertitude radicale</a:t>
            </a:r>
          </a:p>
          <a:p>
            <a:endParaRPr lang="fr-FR" dirty="0"/>
          </a:p>
          <a:p>
            <a:pPr algn="r"/>
            <a:r>
              <a:rPr lang="fr-FR" sz="1400" i="1" dirty="0" smtClean="0"/>
              <a:t>Marc Lavoie et al., L’économie </a:t>
            </a:r>
            <a:r>
              <a:rPr lang="fr-FR" sz="1400" i="1" dirty="0" err="1" smtClean="0"/>
              <a:t>post-keynésienne</a:t>
            </a:r>
            <a:r>
              <a:rPr lang="fr-FR" sz="1400" i="1" dirty="0" smtClean="0"/>
              <a:t>, 2021</a:t>
            </a:r>
            <a:endParaRPr lang="fr-FR" sz="1400" i="1" dirty="0"/>
          </a:p>
        </p:txBody>
      </p:sp>
    </p:spTree>
    <p:extLst>
      <p:ext uri="{BB962C8B-B14F-4D97-AF65-F5344CB8AC3E}">
        <p14:creationId xmlns:p14="http://schemas.microsoft.com/office/powerpoint/2010/main" val="95372828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700" u="sng" dirty="0">
                <a:solidFill>
                  <a:srgbClr val="D25814"/>
                </a:solidFill>
              </a:rPr>
              <a:t>A- La postérité plurielle de Keynes : des post keynésiens aux nouveaux keynésiens</a:t>
            </a:r>
            <a:r>
              <a:rPr lang="fr-FR" dirty="0">
                <a:solidFill>
                  <a:srgbClr val="D25814"/>
                </a:solidFill>
              </a:rPr>
              <a:t/>
            </a:r>
            <a:br>
              <a:rPr lang="fr-FR" dirty="0">
                <a:solidFill>
                  <a:srgbClr val="D25814"/>
                </a:solidFill>
              </a:rPr>
            </a:br>
            <a:endParaRPr lang="fr-FR" sz="3200" u="sng" dirty="0">
              <a:solidFill>
                <a:srgbClr val="D25814"/>
              </a:solidFill>
            </a:endParaRPr>
          </a:p>
        </p:txBody>
      </p:sp>
      <p:sp>
        <p:nvSpPr>
          <p:cNvPr id="13" name="ZoneTexte 12"/>
          <p:cNvSpPr txBox="1"/>
          <p:nvPr/>
        </p:nvSpPr>
        <p:spPr>
          <a:xfrm>
            <a:off x="6495969" y="640080"/>
            <a:ext cx="2464906" cy="369332"/>
          </a:xfrm>
          <a:prstGeom prst="rect">
            <a:avLst/>
          </a:prstGeom>
          <a:noFill/>
        </p:spPr>
        <p:txBody>
          <a:bodyPr wrap="none" rtlCol="0">
            <a:spAutoFit/>
          </a:bodyPr>
          <a:lstStyle/>
          <a:p>
            <a:r>
              <a:rPr lang="fr-FR" b="1" dirty="0" smtClean="0"/>
              <a:t>1 : Les </a:t>
            </a:r>
            <a:r>
              <a:rPr lang="fr-FR" b="1" dirty="0" err="1" smtClean="0"/>
              <a:t>post-keynésiens</a:t>
            </a:r>
            <a:endParaRPr lang="fr-FR" b="1" dirty="0"/>
          </a:p>
        </p:txBody>
      </p:sp>
      <p:pic>
        <p:nvPicPr>
          <p:cNvPr id="6" name="Image 5"/>
          <p:cNvPicPr/>
          <p:nvPr/>
        </p:nvPicPr>
        <p:blipFill>
          <a:blip r:embed="rId2"/>
          <a:stretch>
            <a:fillRect/>
          </a:stretch>
        </p:blipFill>
        <p:spPr>
          <a:xfrm>
            <a:off x="4348315" y="2319532"/>
            <a:ext cx="7019741" cy="2293763"/>
          </a:xfrm>
          <a:prstGeom prst="rect">
            <a:avLst/>
          </a:prstGeom>
        </p:spPr>
      </p:pic>
      <p:sp>
        <p:nvSpPr>
          <p:cNvPr id="7" name="ZoneTexte 6"/>
          <p:cNvSpPr txBox="1"/>
          <p:nvPr/>
        </p:nvSpPr>
        <p:spPr>
          <a:xfrm>
            <a:off x="6643453" y="4813874"/>
            <a:ext cx="4936981" cy="369332"/>
          </a:xfrm>
          <a:prstGeom prst="rect">
            <a:avLst/>
          </a:prstGeom>
          <a:noFill/>
        </p:spPr>
        <p:txBody>
          <a:bodyPr wrap="square" rtlCol="0">
            <a:spAutoFit/>
          </a:bodyPr>
          <a:lstStyle/>
          <a:p>
            <a:r>
              <a:rPr lang="fr-FR"/>
              <a:t>Jean Gabszewicz, concurrence imparfaite, 2003</a:t>
            </a:r>
          </a:p>
        </p:txBody>
      </p:sp>
      <p:sp>
        <p:nvSpPr>
          <p:cNvPr id="8" name="ZoneTexte 7"/>
          <p:cNvSpPr txBox="1"/>
          <p:nvPr/>
        </p:nvSpPr>
        <p:spPr>
          <a:xfrm>
            <a:off x="5890178" y="1479806"/>
            <a:ext cx="3936014" cy="369332"/>
          </a:xfrm>
          <a:prstGeom prst="rect">
            <a:avLst/>
          </a:prstGeom>
          <a:noFill/>
        </p:spPr>
        <p:txBody>
          <a:bodyPr wrap="none" rtlCol="0">
            <a:spAutoFit/>
          </a:bodyPr>
          <a:lstStyle/>
          <a:p>
            <a:r>
              <a:rPr lang="fr-FR" dirty="0" smtClean="0"/>
              <a:t>Joan Robinson : concurrence imparfaite</a:t>
            </a:r>
            <a:endParaRPr lang="fr-FR" dirty="0"/>
          </a:p>
        </p:txBody>
      </p:sp>
    </p:spTree>
    <p:extLst>
      <p:ext uri="{BB962C8B-B14F-4D97-AF65-F5344CB8AC3E}">
        <p14:creationId xmlns:p14="http://schemas.microsoft.com/office/powerpoint/2010/main" val="208033841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700" u="sng" dirty="0">
                <a:solidFill>
                  <a:srgbClr val="D25814"/>
                </a:solidFill>
              </a:rPr>
              <a:t>A- La postérité plurielle de Keynes : des post keynésiens aux nouveaux keynésiens</a:t>
            </a:r>
            <a:r>
              <a:rPr lang="fr-FR" dirty="0">
                <a:solidFill>
                  <a:srgbClr val="D25814"/>
                </a:solidFill>
              </a:rPr>
              <a:t/>
            </a:r>
            <a:br>
              <a:rPr lang="fr-FR" dirty="0">
                <a:solidFill>
                  <a:srgbClr val="D25814"/>
                </a:solidFill>
              </a:rPr>
            </a:br>
            <a:endParaRPr lang="fr-FR" sz="3200" u="sng" dirty="0">
              <a:solidFill>
                <a:srgbClr val="D25814"/>
              </a:solidFill>
            </a:endParaRPr>
          </a:p>
        </p:txBody>
      </p:sp>
      <p:sp>
        <p:nvSpPr>
          <p:cNvPr id="13" name="ZoneTexte 12"/>
          <p:cNvSpPr txBox="1"/>
          <p:nvPr/>
        </p:nvSpPr>
        <p:spPr>
          <a:xfrm>
            <a:off x="6495969" y="640080"/>
            <a:ext cx="2464906" cy="369332"/>
          </a:xfrm>
          <a:prstGeom prst="rect">
            <a:avLst/>
          </a:prstGeom>
          <a:noFill/>
        </p:spPr>
        <p:txBody>
          <a:bodyPr wrap="none" rtlCol="0">
            <a:spAutoFit/>
          </a:bodyPr>
          <a:lstStyle/>
          <a:p>
            <a:r>
              <a:rPr lang="fr-FR" b="1" dirty="0" smtClean="0"/>
              <a:t>1 : Les </a:t>
            </a:r>
            <a:r>
              <a:rPr lang="fr-FR" b="1" dirty="0" err="1" smtClean="0"/>
              <a:t>post-keynésiens</a:t>
            </a:r>
            <a:endParaRPr lang="fr-FR" b="1" dirty="0"/>
          </a:p>
        </p:txBody>
      </p:sp>
      <p:sp>
        <p:nvSpPr>
          <p:cNvPr id="8" name="ZoneTexte 7"/>
          <p:cNvSpPr txBox="1"/>
          <p:nvPr/>
        </p:nvSpPr>
        <p:spPr>
          <a:xfrm>
            <a:off x="5890178" y="1479806"/>
            <a:ext cx="3936014" cy="369332"/>
          </a:xfrm>
          <a:prstGeom prst="rect">
            <a:avLst/>
          </a:prstGeom>
          <a:noFill/>
        </p:spPr>
        <p:txBody>
          <a:bodyPr wrap="none" rtlCol="0">
            <a:spAutoFit/>
          </a:bodyPr>
          <a:lstStyle/>
          <a:p>
            <a:r>
              <a:rPr lang="fr-FR" dirty="0" smtClean="0"/>
              <a:t>Joan Robinson : concurrence imparfaite</a:t>
            </a:r>
            <a:endParaRPr lang="fr-FR" dirty="0"/>
          </a:p>
        </p:txBody>
      </p:sp>
      <p:pic>
        <p:nvPicPr>
          <p:cNvPr id="9" name="Image 8" descr="https://o.quizlet.com/dSZyriIOPhAnV-QS7UqPXQ.png"/>
          <p:cNvPicPr/>
          <p:nvPr/>
        </p:nvPicPr>
        <p:blipFill>
          <a:blip r:embed="rId2">
            <a:extLst>
              <a:ext uri="{28A0092B-C50C-407E-A947-70E740481C1C}">
                <a14:useLocalDpi xmlns:a14="http://schemas.microsoft.com/office/drawing/2010/main" val="0"/>
              </a:ext>
            </a:extLst>
          </a:blip>
          <a:srcRect/>
          <a:stretch>
            <a:fillRect/>
          </a:stretch>
        </p:blipFill>
        <p:spPr bwMode="auto">
          <a:xfrm>
            <a:off x="4320678" y="2059559"/>
            <a:ext cx="6519920" cy="3665461"/>
          </a:xfrm>
          <a:prstGeom prst="rect">
            <a:avLst/>
          </a:prstGeom>
          <a:noFill/>
          <a:ln>
            <a:noFill/>
          </a:ln>
        </p:spPr>
      </p:pic>
    </p:spTree>
    <p:extLst>
      <p:ext uri="{BB962C8B-B14F-4D97-AF65-F5344CB8AC3E}">
        <p14:creationId xmlns:p14="http://schemas.microsoft.com/office/powerpoint/2010/main" val="332487860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700" u="sng" dirty="0">
                <a:solidFill>
                  <a:srgbClr val="D25814"/>
                </a:solidFill>
              </a:rPr>
              <a:t>A- La postérité plurielle de Keynes : des post keynésiens aux nouveaux keynésiens</a:t>
            </a:r>
            <a:r>
              <a:rPr lang="fr-FR" dirty="0">
                <a:solidFill>
                  <a:srgbClr val="D25814"/>
                </a:solidFill>
              </a:rPr>
              <a:t/>
            </a:r>
            <a:br>
              <a:rPr lang="fr-FR" dirty="0">
                <a:solidFill>
                  <a:srgbClr val="D25814"/>
                </a:solidFill>
              </a:rPr>
            </a:br>
            <a:endParaRPr lang="fr-FR" sz="3200" u="sng" dirty="0">
              <a:solidFill>
                <a:srgbClr val="D25814"/>
              </a:solidFill>
            </a:endParaRPr>
          </a:p>
        </p:txBody>
      </p:sp>
      <p:sp>
        <p:nvSpPr>
          <p:cNvPr id="13" name="ZoneTexte 12"/>
          <p:cNvSpPr txBox="1"/>
          <p:nvPr/>
        </p:nvSpPr>
        <p:spPr>
          <a:xfrm>
            <a:off x="6495969" y="640080"/>
            <a:ext cx="2464906" cy="369332"/>
          </a:xfrm>
          <a:prstGeom prst="rect">
            <a:avLst/>
          </a:prstGeom>
          <a:noFill/>
        </p:spPr>
        <p:txBody>
          <a:bodyPr wrap="none" rtlCol="0">
            <a:spAutoFit/>
          </a:bodyPr>
          <a:lstStyle/>
          <a:p>
            <a:r>
              <a:rPr lang="fr-FR" b="1" dirty="0" smtClean="0"/>
              <a:t>1 : Les </a:t>
            </a:r>
            <a:r>
              <a:rPr lang="fr-FR" b="1" dirty="0" err="1" smtClean="0"/>
              <a:t>post-keynésiens</a:t>
            </a:r>
            <a:endParaRPr lang="fr-FR" b="1" dirty="0"/>
          </a:p>
        </p:txBody>
      </p:sp>
      <p:sp>
        <p:nvSpPr>
          <p:cNvPr id="3" name="ZoneTexte 2"/>
          <p:cNvSpPr txBox="1"/>
          <p:nvPr/>
        </p:nvSpPr>
        <p:spPr>
          <a:xfrm>
            <a:off x="3887942" y="1433649"/>
            <a:ext cx="7680960" cy="4862870"/>
          </a:xfrm>
          <a:prstGeom prst="rect">
            <a:avLst/>
          </a:prstGeom>
          <a:noFill/>
        </p:spPr>
        <p:txBody>
          <a:bodyPr wrap="square" rtlCol="0">
            <a:spAutoFit/>
          </a:bodyPr>
          <a:lstStyle/>
          <a:p>
            <a:pPr algn="just"/>
            <a:r>
              <a:rPr lang="fr-FR" sz="2000" dirty="0" smtClean="0"/>
              <a:t>« La </a:t>
            </a:r>
            <a:r>
              <a:rPr lang="fr-FR" sz="2000" dirty="0"/>
              <a:t>fonction de production a été un instrument d’abêtissement très efficace. On enseigne à l’étudiant en théorie économique la </a:t>
            </a:r>
            <a:r>
              <a:rPr lang="fr-FR" sz="2000" dirty="0" smtClean="0"/>
              <a:t>formule </a:t>
            </a:r>
          </a:p>
          <a:p>
            <a:pPr algn="just"/>
            <a:r>
              <a:rPr lang="fr-FR" sz="2000" dirty="0" smtClean="0"/>
              <a:t>Q = f(L,K)  </a:t>
            </a:r>
            <a:r>
              <a:rPr lang="fr-FR" sz="2000" dirty="0"/>
              <a:t>où </a:t>
            </a:r>
            <a:r>
              <a:rPr lang="fr-FR" sz="2000" i="1" dirty="0"/>
              <a:t>L</a:t>
            </a:r>
            <a:r>
              <a:rPr lang="fr-FR" sz="2000" dirty="0"/>
              <a:t> est une quantité de travail, </a:t>
            </a:r>
            <a:r>
              <a:rPr lang="fr-FR" sz="2000" i="1" dirty="0"/>
              <a:t>K</a:t>
            </a:r>
            <a:r>
              <a:rPr lang="fr-FR" sz="2000" dirty="0"/>
              <a:t> une quantité de capital et </a:t>
            </a:r>
            <a:r>
              <a:rPr lang="fr-FR" sz="2000" i="1" dirty="0"/>
              <a:t>Q</a:t>
            </a:r>
            <a:r>
              <a:rPr lang="fr-FR" sz="2000" dirty="0"/>
              <a:t> un niveau de production de marchandises. On lui dit que tous les travailleurs doivent être supposés semblables, et que </a:t>
            </a:r>
            <a:r>
              <a:rPr lang="fr-FR" sz="2000" i="1" dirty="0"/>
              <a:t>L</a:t>
            </a:r>
            <a:r>
              <a:rPr lang="fr-FR" sz="2000" dirty="0"/>
              <a:t> doit être mesuré en quantité d’heures de travail ; on lui dit quelque chose sur le problème d’indices que pose le choix d’une unité de produit ; et puis on se dépêche de </a:t>
            </a:r>
            <a:r>
              <a:rPr lang="fr-FR" sz="2000" u="sng" dirty="0"/>
              <a:t>passer à la question suivante dans l’espoir qu’il oubliera de demander dans quelle unité on mesure </a:t>
            </a:r>
            <a:r>
              <a:rPr lang="fr-FR" sz="2000" i="1" u="sng" dirty="0"/>
              <a:t>K</a:t>
            </a:r>
            <a:r>
              <a:rPr lang="fr-FR" sz="2000" dirty="0"/>
              <a:t>. Avant qu’il ne pose cette question, il sera devenu professeur et c’est ainsi que les habitudes de paresse d’esprit se transmettent d’une génération à l’autre</a:t>
            </a:r>
            <a:r>
              <a:rPr lang="fr-FR" sz="2000" dirty="0" smtClean="0"/>
              <a:t>. »</a:t>
            </a:r>
          </a:p>
          <a:p>
            <a:pPr algn="just"/>
            <a:endParaRPr lang="fr-FR" dirty="0"/>
          </a:p>
          <a:p>
            <a:pPr algn="just"/>
            <a:endParaRPr lang="fr-FR" dirty="0" smtClean="0"/>
          </a:p>
          <a:p>
            <a:pPr algn="just"/>
            <a:endParaRPr lang="fr-FR" dirty="0" smtClean="0"/>
          </a:p>
          <a:p>
            <a:endParaRPr lang="fr-FR" dirty="0"/>
          </a:p>
          <a:p>
            <a:pPr algn="r"/>
            <a:r>
              <a:rPr lang="fr-FR" i="1" dirty="0" smtClean="0"/>
              <a:t>Joan Robinson, The Production </a:t>
            </a:r>
            <a:r>
              <a:rPr lang="fr-FR" i="1" dirty="0" err="1" smtClean="0"/>
              <a:t>Function</a:t>
            </a:r>
            <a:r>
              <a:rPr lang="fr-FR" i="1" dirty="0" smtClean="0"/>
              <a:t> and the Theory of Capital, 1953</a:t>
            </a:r>
            <a:endParaRPr lang="fr-FR" i="1" dirty="0"/>
          </a:p>
        </p:txBody>
      </p:sp>
    </p:spTree>
    <p:extLst>
      <p:ext uri="{BB962C8B-B14F-4D97-AF65-F5344CB8AC3E}">
        <p14:creationId xmlns:p14="http://schemas.microsoft.com/office/powerpoint/2010/main" val="301830321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700" u="sng" dirty="0">
                <a:solidFill>
                  <a:srgbClr val="D25814"/>
                </a:solidFill>
              </a:rPr>
              <a:t>A- La postérité plurielle de Keynes : des post keynésiens aux nouveaux keynésiens</a:t>
            </a:r>
            <a:r>
              <a:rPr lang="fr-FR" dirty="0">
                <a:solidFill>
                  <a:srgbClr val="D25814"/>
                </a:solidFill>
              </a:rPr>
              <a:t/>
            </a:r>
            <a:br>
              <a:rPr lang="fr-FR" dirty="0">
                <a:solidFill>
                  <a:srgbClr val="D25814"/>
                </a:solidFill>
              </a:rPr>
            </a:br>
            <a:endParaRPr lang="fr-FR" sz="3200" u="sng" dirty="0">
              <a:solidFill>
                <a:srgbClr val="D25814"/>
              </a:solidFill>
            </a:endParaRPr>
          </a:p>
        </p:txBody>
      </p:sp>
      <p:sp>
        <p:nvSpPr>
          <p:cNvPr id="13" name="ZoneTexte 12"/>
          <p:cNvSpPr txBox="1"/>
          <p:nvPr/>
        </p:nvSpPr>
        <p:spPr>
          <a:xfrm>
            <a:off x="6495969" y="640080"/>
            <a:ext cx="2464906" cy="369332"/>
          </a:xfrm>
          <a:prstGeom prst="rect">
            <a:avLst/>
          </a:prstGeom>
          <a:noFill/>
        </p:spPr>
        <p:txBody>
          <a:bodyPr wrap="none" rtlCol="0">
            <a:spAutoFit/>
          </a:bodyPr>
          <a:lstStyle/>
          <a:p>
            <a:r>
              <a:rPr lang="fr-FR" b="1" dirty="0" smtClean="0"/>
              <a:t>1 : Les </a:t>
            </a:r>
            <a:r>
              <a:rPr lang="fr-FR" b="1" dirty="0" err="1" smtClean="0"/>
              <a:t>post-keynésiens</a:t>
            </a:r>
            <a:endParaRPr lang="fr-FR" b="1"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2953" y="2251990"/>
            <a:ext cx="1994742" cy="2543175"/>
          </a:xfrm>
          <a:prstGeom prst="rect">
            <a:avLst/>
          </a:prstGeom>
        </p:spPr>
      </p:pic>
      <p:sp>
        <p:nvSpPr>
          <p:cNvPr id="6" name="ZoneTexte 5"/>
          <p:cNvSpPr txBox="1"/>
          <p:nvPr/>
        </p:nvSpPr>
        <p:spPr>
          <a:xfrm>
            <a:off x="3862922" y="5019103"/>
            <a:ext cx="1191352" cy="369332"/>
          </a:xfrm>
          <a:prstGeom prst="rect">
            <a:avLst/>
          </a:prstGeom>
          <a:noFill/>
        </p:spPr>
        <p:txBody>
          <a:bodyPr wrap="none" rtlCol="0">
            <a:spAutoFit/>
          </a:bodyPr>
          <a:lstStyle/>
          <a:p>
            <a:r>
              <a:rPr lang="fr-FR" dirty="0" smtClean="0"/>
              <a:t>1908-1986</a:t>
            </a:r>
            <a:endParaRPr lang="fr-FR" dirty="0"/>
          </a:p>
        </p:txBody>
      </p:sp>
      <p:sp>
        <p:nvSpPr>
          <p:cNvPr id="7" name="ZoneTexte 6"/>
          <p:cNvSpPr txBox="1"/>
          <p:nvPr/>
        </p:nvSpPr>
        <p:spPr>
          <a:xfrm>
            <a:off x="3604872" y="1755255"/>
            <a:ext cx="1681871" cy="369332"/>
          </a:xfrm>
          <a:prstGeom prst="rect">
            <a:avLst/>
          </a:prstGeom>
          <a:noFill/>
        </p:spPr>
        <p:txBody>
          <a:bodyPr wrap="none" rtlCol="0">
            <a:spAutoFit/>
          </a:bodyPr>
          <a:lstStyle/>
          <a:p>
            <a:r>
              <a:rPr lang="fr-FR" dirty="0" smtClean="0"/>
              <a:t>Nicholas Kaldor</a:t>
            </a:r>
            <a:endParaRPr lang="fr-FR" dirty="0"/>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0216" y="1514453"/>
            <a:ext cx="5415520" cy="4210567"/>
          </a:xfrm>
          <a:prstGeom prst="rect">
            <a:avLst/>
          </a:prstGeom>
        </p:spPr>
      </p:pic>
    </p:spTree>
    <p:extLst>
      <p:ext uri="{BB962C8B-B14F-4D97-AF65-F5344CB8AC3E}">
        <p14:creationId xmlns:p14="http://schemas.microsoft.com/office/powerpoint/2010/main" val="382209448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700" u="sng" dirty="0">
                <a:solidFill>
                  <a:srgbClr val="D25814"/>
                </a:solidFill>
              </a:rPr>
              <a:t>A- La postérité plurielle de Keynes : des post keynésiens aux nouveaux keynésiens</a:t>
            </a:r>
            <a:r>
              <a:rPr lang="fr-FR" dirty="0">
                <a:solidFill>
                  <a:srgbClr val="D25814"/>
                </a:solidFill>
              </a:rPr>
              <a:t/>
            </a:r>
            <a:br>
              <a:rPr lang="fr-FR" dirty="0">
                <a:solidFill>
                  <a:srgbClr val="D25814"/>
                </a:solidFill>
              </a:rPr>
            </a:br>
            <a:endParaRPr lang="fr-FR" sz="3200" u="sng" dirty="0">
              <a:solidFill>
                <a:srgbClr val="D25814"/>
              </a:solidFill>
            </a:endParaRPr>
          </a:p>
        </p:txBody>
      </p:sp>
      <p:sp>
        <p:nvSpPr>
          <p:cNvPr id="13" name="ZoneTexte 12"/>
          <p:cNvSpPr txBox="1"/>
          <p:nvPr/>
        </p:nvSpPr>
        <p:spPr>
          <a:xfrm>
            <a:off x="6495969" y="640080"/>
            <a:ext cx="2464906" cy="369332"/>
          </a:xfrm>
          <a:prstGeom prst="rect">
            <a:avLst/>
          </a:prstGeom>
          <a:noFill/>
        </p:spPr>
        <p:txBody>
          <a:bodyPr wrap="none" rtlCol="0">
            <a:spAutoFit/>
          </a:bodyPr>
          <a:lstStyle/>
          <a:p>
            <a:r>
              <a:rPr lang="fr-FR" b="1" dirty="0" smtClean="0"/>
              <a:t>1 : Les </a:t>
            </a:r>
            <a:r>
              <a:rPr lang="fr-FR" b="1" dirty="0" err="1" smtClean="0"/>
              <a:t>post-keynésiens</a:t>
            </a:r>
            <a:endParaRPr lang="fr-FR" b="1" dirty="0"/>
          </a:p>
        </p:txBody>
      </p:sp>
      <p:pic>
        <p:nvPicPr>
          <p:cNvPr id="5" name="Image 4"/>
          <p:cNvPicPr>
            <a:picLocks noChangeAspect="1"/>
          </p:cNvPicPr>
          <p:nvPr/>
        </p:nvPicPr>
        <p:blipFill>
          <a:blip r:embed="rId2"/>
          <a:stretch>
            <a:fillRect/>
          </a:stretch>
        </p:blipFill>
        <p:spPr>
          <a:xfrm>
            <a:off x="6057900" y="1230979"/>
            <a:ext cx="6134100" cy="4857750"/>
          </a:xfrm>
          <a:prstGeom prst="rect">
            <a:avLst/>
          </a:prstGeom>
        </p:spPr>
      </p:pic>
      <p:sp>
        <p:nvSpPr>
          <p:cNvPr id="6" name="ZoneTexte 5"/>
          <p:cNvSpPr txBox="1"/>
          <p:nvPr/>
        </p:nvSpPr>
        <p:spPr>
          <a:xfrm>
            <a:off x="4336076" y="4864867"/>
            <a:ext cx="1183337" cy="369332"/>
          </a:xfrm>
          <a:prstGeom prst="rect">
            <a:avLst/>
          </a:prstGeom>
          <a:noFill/>
        </p:spPr>
        <p:txBody>
          <a:bodyPr wrap="none" rtlCol="0">
            <a:spAutoFit/>
          </a:bodyPr>
          <a:lstStyle/>
          <a:p>
            <a:r>
              <a:rPr lang="fr-FR" dirty="0" smtClean="0"/>
              <a:t>1919-1996</a:t>
            </a:r>
            <a:endParaRPr lang="fr-FR" dirty="0"/>
          </a:p>
        </p:txBody>
      </p:sp>
      <p:sp>
        <p:nvSpPr>
          <p:cNvPr id="7" name="ZoneTexte 6"/>
          <p:cNvSpPr txBox="1"/>
          <p:nvPr/>
        </p:nvSpPr>
        <p:spPr>
          <a:xfrm>
            <a:off x="4141311" y="1601019"/>
            <a:ext cx="1601721" cy="369332"/>
          </a:xfrm>
          <a:prstGeom prst="rect">
            <a:avLst/>
          </a:prstGeom>
          <a:noFill/>
        </p:spPr>
        <p:txBody>
          <a:bodyPr wrap="none" rtlCol="0">
            <a:spAutoFit/>
          </a:bodyPr>
          <a:lstStyle/>
          <a:p>
            <a:r>
              <a:rPr lang="fr-FR" dirty="0" err="1" smtClean="0"/>
              <a:t>Hyman</a:t>
            </a:r>
            <a:r>
              <a:rPr lang="fr-FR" dirty="0" smtClean="0"/>
              <a:t> </a:t>
            </a:r>
            <a:r>
              <a:rPr lang="fr-FR" dirty="0" err="1" smtClean="0"/>
              <a:t>Minsky</a:t>
            </a:r>
            <a:endParaRPr lang="fr-FR" dirty="0"/>
          </a:p>
        </p:txBody>
      </p:sp>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3622" y="2411690"/>
            <a:ext cx="2684278" cy="2013209"/>
          </a:xfrm>
          <a:prstGeom prst="rect">
            <a:avLst/>
          </a:prstGeom>
        </p:spPr>
      </p:pic>
    </p:spTree>
    <p:extLst>
      <p:ext uri="{BB962C8B-B14F-4D97-AF65-F5344CB8AC3E}">
        <p14:creationId xmlns:p14="http://schemas.microsoft.com/office/powerpoint/2010/main" val="265775453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700" u="sng" dirty="0">
                <a:solidFill>
                  <a:srgbClr val="D25814"/>
                </a:solidFill>
              </a:rPr>
              <a:t>A- La postérité plurielle de Keynes : des post keynésiens aux nouveaux keynésiens</a:t>
            </a:r>
            <a:r>
              <a:rPr lang="fr-FR" dirty="0">
                <a:solidFill>
                  <a:srgbClr val="D25814"/>
                </a:solidFill>
              </a:rPr>
              <a:t/>
            </a:r>
            <a:br>
              <a:rPr lang="fr-FR" dirty="0">
                <a:solidFill>
                  <a:srgbClr val="D25814"/>
                </a:solidFill>
              </a:rPr>
            </a:br>
            <a:endParaRPr lang="fr-FR" sz="3200" u="sng" dirty="0">
              <a:solidFill>
                <a:srgbClr val="D25814"/>
              </a:solidFill>
            </a:endParaRPr>
          </a:p>
        </p:txBody>
      </p:sp>
      <p:sp>
        <p:nvSpPr>
          <p:cNvPr id="13" name="ZoneTexte 12"/>
          <p:cNvSpPr txBox="1"/>
          <p:nvPr/>
        </p:nvSpPr>
        <p:spPr>
          <a:xfrm>
            <a:off x="6495969" y="640080"/>
            <a:ext cx="2400785" cy="369332"/>
          </a:xfrm>
          <a:prstGeom prst="rect">
            <a:avLst/>
          </a:prstGeom>
          <a:noFill/>
        </p:spPr>
        <p:txBody>
          <a:bodyPr wrap="none" rtlCol="0">
            <a:spAutoFit/>
          </a:bodyPr>
          <a:lstStyle/>
          <a:p>
            <a:r>
              <a:rPr lang="fr-FR" b="1" dirty="0"/>
              <a:t>2</a:t>
            </a:r>
            <a:r>
              <a:rPr lang="fr-FR" b="1" dirty="0" smtClean="0"/>
              <a:t> : Les néo-keynésiens</a:t>
            </a:r>
            <a:endParaRPr lang="fr-FR" b="1"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7354" y="1988683"/>
            <a:ext cx="2105106" cy="2547256"/>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0262" y="1988683"/>
            <a:ext cx="1719079" cy="2583316"/>
          </a:xfrm>
          <a:prstGeom prst="rect">
            <a:avLst/>
          </a:prstGeom>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5457" y="1957408"/>
            <a:ext cx="1841808" cy="2578531"/>
          </a:xfrm>
          <a:prstGeom prst="rect">
            <a:avLst/>
          </a:prstGeom>
        </p:spPr>
      </p:pic>
      <p:sp>
        <p:nvSpPr>
          <p:cNvPr id="7" name="ZoneTexte 6"/>
          <p:cNvSpPr txBox="1"/>
          <p:nvPr/>
        </p:nvSpPr>
        <p:spPr>
          <a:xfrm>
            <a:off x="4066980" y="1588076"/>
            <a:ext cx="1245854" cy="369332"/>
          </a:xfrm>
          <a:prstGeom prst="rect">
            <a:avLst/>
          </a:prstGeom>
          <a:noFill/>
        </p:spPr>
        <p:txBody>
          <a:bodyPr wrap="none" rtlCol="0">
            <a:spAutoFit/>
          </a:bodyPr>
          <a:lstStyle/>
          <a:p>
            <a:r>
              <a:rPr lang="fr-FR" dirty="0" smtClean="0"/>
              <a:t>John Hicks </a:t>
            </a:r>
            <a:endParaRPr lang="fr-FR" dirty="0"/>
          </a:p>
        </p:txBody>
      </p:sp>
      <p:sp>
        <p:nvSpPr>
          <p:cNvPr id="9" name="ZoneTexte 8"/>
          <p:cNvSpPr txBox="1"/>
          <p:nvPr/>
        </p:nvSpPr>
        <p:spPr>
          <a:xfrm>
            <a:off x="6845423" y="1588076"/>
            <a:ext cx="1701876" cy="369332"/>
          </a:xfrm>
          <a:prstGeom prst="rect">
            <a:avLst/>
          </a:prstGeom>
          <a:noFill/>
        </p:spPr>
        <p:txBody>
          <a:bodyPr wrap="none" rtlCol="0">
            <a:spAutoFit/>
          </a:bodyPr>
          <a:lstStyle/>
          <a:p>
            <a:r>
              <a:rPr lang="fr-FR" dirty="0" smtClean="0"/>
              <a:t>Paul Samuelson</a:t>
            </a:r>
            <a:endParaRPr lang="fr-FR" dirty="0"/>
          </a:p>
        </p:txBody>
      </p:sp>
      <p:sp>
        <p:nvSpPr>
          <p:cNvPr id="10" name="ZoneTexte 9"/>
          <p:cNvSpPr txBox="1"/>
          <p:nvPr/>
        </p:nvSpPr>
        <p:spPr>
          <a:xfrm>
            <a:off x="9775721" y="1588076"/>
            <a:ext cx="1468159" cy="369332"/>
          </a:xfrm>
          <a:prstGeom prst="rect">
            <a:avLst/>
          </a:prstGeom>
          <a:noFill/>
        </p:spPr>
        <p:txBody>
          <a:bodyPr wrap="none" rtlCol="0">
            <a:spAutoFit/>
          </a:bodyPr>
          <a:lstStyle/>
          <a:p>
            <a:r>
              <a:rPr lang="fr-FR" dirty="0" smtClean="0"/>
              <a:t>Robert Solow</a:t>
            </a:r>
            <a:endParaRPr lang="fr-FR" dirty="0"/>
          </a:p>
        </p:txBody>
      </p:sp>
      <p:sp>
        <p:nvSpPr>
          <p:cNvPr id="11" name="ZoneTexte 10"/>
          <p:cNvSpPr txBox="1"/>
          <p:nvPr/>
        </p:nvSpPr>
        <p:spPr>
          <a:xfrm>
            <a:off x="4094231" y="4535939"/>
            <a:ext cx="1191352" cy="369332"/>
          </a:xfrm>
          <a:prstGeom prst="rect">
            <a:avLst/>
          </a:prstGeom>
          <a:noFill/>
        </p:spPr>
        <p:txBody>
          <a:bodyPr wrap="none" rtlCol="0">
            <a:spAutoFit/>
          </a:bodyPr>
          <a:lstStyle/>
          <a:p>
            <a:r>
              <a:rPr lang="fr-FR" dirty="0" smtClean="0"/>
              <a:t>1904-1989</a:t>
            </a:r>
            <a:endParaRPr lang="fr-FR" dirty="0"/>
          </a:p>
        </p:txBody>
      </p:sp>
      <p:sp>
        <p:nvSpPr>
          <p:cNvPr id="12" name="ZoneTexte 11"/>
          <p:cNvSpPr txBox="1"/>
          <p:nvPr/>
        </p:nvSpPr>
        <p:spPr>
          <a:xfrm>
            <a:off x="7108203" y="4526004"/>
            <a:ext cx="1175643" cy="369332"/>
          </a:xfrm>
          <a:prstGeom prst="rect">
            <a:avLst/>
          </a:prstGeom>
          <a:noFill/>
        </p:spPr>
        <p:txBody>
          <a:bodyPr wrap="none" rtlCol="0">
            <a:spAutoFit/>
          </a:bodyPr>
          <a:lstStyle/>
          <a:p>
            <a:r>
              <a:rPr lang="fr-FR" dirty="0" smtClean="0"/>
              <a:t>1915-2009</a:t>
            </a:r>
            <a:endParaRPr lang="fr-FR" dirty="0"/>
          </a:p>
        </p:txBody>
      </p:sp>
      <p:sp>
        <p:nvSpPr>
          <p:cNvPr id="14" name="ZoneTexte 13"/>
          <p:cNvSpPr txBox="1"/>
          <p:nvPr/>
        </p:nvSpPr>
        <p:spPr>
          <a:xfrm>
            <a:off x="9925184" y="4549001"/>
            <a:ext cx="1169231" cy="369332"/>
          </a:xfrm>
          <a:prstGeom prst="rect">
            <a:avLst/>
          </a:prstGeom>
          <a:noFill/>
        </p:spPr>
        <p:txBody>
          <a:bodyPr wrap="none" rtlCol="0">
            <a:spAutoFit/>
          </a:bodyPr>
          <a:lstStyle/>
          <a:p>
            <a:r>
              <a:rPr lang="fr-FR" dirty="0" smtClean="0"/>
              <a:t>1924-2023</a:t>
            </a:r>
            <a:endParaRPr lang="fr-FR" dirty="0"/>
          </a:p>
        </p:txBody>
      </p:sp>
    </p:spTree>
    <p:extLst>
      <p:ext uri="{BB962C8B-B14F-4D97-AF65-F5344CB8AC3E}">
        <p14:creationId xmlns:p14="http://schemas.microsoft.com/office/powerpoint/2010/main" val="18336483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700" u="sng" dirty="0">
                <a:solidFill>
                  <a:srgbClr val="D25814"/>
                </a:solidFill>
              </a:rPr>
              <a:t>A- La postérité plurielle de Keynes : des post keynésiens aux nouveaux keynésiens</a:t>
            </a:r>
            <a:r>
              <a:rPr lang="fr-FR" dirty="0">
                <a:solidFill>
                  <a:srgbClr val="D25814"/>
                </a:solidFill>
              </a:rPr>
              <a:t/>
            </a:r>
            <a:br>
              <a:rPr lang="fr-FR" dirty="0">
                <a:solidFill>
                  <a:srgbClr val="D25814"/>
                </a:solidFill>
              </a:rPr>
            </a:br>
            <a:endParaRPr lang="fr-FR" sz="3200" u="sng" dirty="0">
              <a:solidFill>
                <a:srgbClr val="D25814"/>
              </a:solidFill>
            </a:endParaRPr>
          </a:p>
        </p:txBody>
      </p:sp>
      <p:sp>
        <p:nvSpPr>
          <p:cNvPr id="13" name="ZoneTexte 12"/>
          <p:cNvSpPr txBox="1"/>
          <p:nvPr/>
        </p:nvSpPr>
        <p:spPr>
          <a:xfrm>
            <a:off x="6495969" y="640080"/>
            <a:ext cx="2400785" cy="369332"/>
          </a:xfrm>
          <a:prstGeom prst="rect">
            <a:avLst/>
          </a:prstGeom>
          <a:noFill/>
        </p:spPr>
        <p:txBody>
          <a:bodyPr wrap="none" rtlCol="0">
            <a:spAutoFit/>
          </a:bodyPr>
          <a:lstStyle/>
          <a:p>
            <a:r>
              <a:rPr lang="fr-FR" b="1" dirty="0"/>
              <a:t>2</a:t>
            </a:r>
            <a:r>
              <a:rPr lang="fr-FR" b="1" dirty="0" smtClean="0"/>
              <a:t> : Les néo-keynésiens</a:t>
            </a:r>
            <a:endParaRPr lang="fr-FR" b="1" dirty="0"/>
          </a:p>
        </p:txBody>
      </p:sp>
      <p:sp>
        <p:nvSpPr>
          <p:cNvPr id="3" name="ZoneTexte 2"/>
          <p:cNvSpPr txBox="1"/>
          <p:nvPr/>
        </p:nvSpPr>
        <p:spPr>
          <a:xfrm>
            <a:off x="3698895" y="1123837"/>
            <a:ext cx="8046720" cy="4801314"/>
          </a:xfrm>
          <a:prstGeom prst="rect">
            <a:avLst/>
          </a:prstGeom>
          <a:noFill/>
        </p:spPr>
        <p:txBody>
          <a:bodyPr wrap="square" rtlCol="0">
            <a:spAutoFit/>
          </a:bodyPr>
          <a:lstStyle/>
          <a:p>
            <a:pPr algn="just"/>
            <a:r>
              <a:rPr lang="fr-FR" dirty="0"/>
              <a:t>Au XIX e siècle et au début du XXe, la succession des différents courants fondateurs de l’économie politique avait laissé l’impression d’une discipline extraordinairement éclatée, faite d’écoles de pensée rivales communiquant peu, ou uniquement par affrontement sur des hypothèses essentielles mais inconciliables : rationalité des acteurs (ou pas), individualisme méthodologique (ou pas), mathématisation et référence à l’équilibre des systèmes dynamiques (ou pas). </a:t>
            </a:r>
            <a:r>
              <a:rPr lang="fr-FR" u="sng" dirty="0"/>
              <a:t>Dans les années 1950 et 1960, cependant, l’économie entre dans un moment particulier de son histoire : les deux écoles de pensée les plus visibles à l’époque, néoclassique et keynésienne, donnent l’image d’une certaine collaboration</a:t>
            </a:r>
            <a:r>
              <a:rPr lang="fr-FR" dirty="0"/>
              <a:t>. La discipline semble alors progresser par révisions successives, à partir de critiques ne remettant plus en cause radicalement un corpus scientifique plus ou moins stabilisé et constitué de facto par l’addition des (deux) courants dominants. Même si l’on tend ici à négliger les périphéries de la </a:t>
            </a:r>
            <a:r>
              <a:rPr lang="fr-FR"/>
              <a:t>pensée </a:t>
            </a:r>
            <a:r>
              <a:rPr lang="fr-FR" smtClean="0"/>
              <a:t>économique, </a:t>
            </a:r>
            <a:r>
              <a:rPr lang="fr-FR" dirty="0"/>
              <a:t>le moment est intéressant à étudier. Il traduit un effort de « </a:t>
            </a:r>
            <a:r>
              <a:rPr lang="fr-FR" dirty="0" err="1"/>
              <a:t>scientifisation</a:t>
            </a:r>
            <a:r>
              <a:rPr lang="fr-FR" dirty="0"/>
              <a:t> » de la discipline, qui de fait dure encore.</a:t>
            </a:r>
          </a:p>
          <a:p>
            <a:r>
              <a:rPr lang="fr-FR" dirty="0"/>
              <a:t> </a:t>
            </a:r>
          </a:p>
          <a:p>
            <a:pPr algn="r"/>
            <a:r>
              <a:rPr lang="fr-FR" dirty="0"/>
              <a:t>Bruno </a:t>
            </a:r>
            <a:r>
              <a:rPr lang="fr-FR" dirty="0" err="1"/>
              <a:t>Ventelou</a:t>
            </a:r>
            <a:r>
              <a:rPr lang="fr-FR" dirty="0"/>
              <a:t>, </a:t>
            </a:r>
            <a:r>
              <a:rPr lang="fr-FR" i="1" dirty="0"/>
              <a:t>Les grands courants : nouveaux keynésiens, nouveaux classiques : vers une nouvelle synthèse</a:t>
            </a:r>
            <a:r>
              <a:rPr lang="fr-FR" dirty="0"/>
              <a:t> ?, </a:t>
            </a:r>
            <a:r>
              <a:rPr lang="fr-FR" u="sng" dirty="0"/>
              <a:t>La pensée économique contemporaine</a:t>
            </a:r>
            <a:r>
              <a:rPr lang="fr-FR" dirty="0"/>
              <a:t>, 2011</a:t>
            </a:r>
          </a:p>
        </p:txBody>
      </p:sp>
    </p:spTree>
    <p:extLst>
      <p:ext uri="{BB962C8B-B14F-4D97-AF65-F5344CB8AC3E}">
        <p14:creationId xmlns:p14="http://schemas.microsoft.com/office/powerpoint/2010/main" val="343894725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700" u="sng" dirty="0">
                <a:solidFill>
                  <a:srgbClr val="D25814"/>
                </a:solidFill>
              </a:rPr>
              <a:t>A- La postérité plurielle de Keynes : des post keynésiens aux nouveaux keynésiens</a:t>
            </a:r>
            <a:r>
              <a:rPr lang="fr-FR" dirty="0">
                <a:solidFill>
                  <a:srgbClr val="D25814"/>
                </a:solidFill>
              </a:rPr>
              <a:t/>
            </a:r>
            <a:br>
              <a:rPr lang="fr-FR" dirty="0">
                <a:solidFill>
                  <a:srgbClr val="D25814"/>
                </a:solidFill>
              </a:rPr>
            </a:br>
            <a:endParaRPr lang="fr-FR" sz="3200" u="sng" dirty="0">
              <a:solidFill>
                <a:srgbClr val="D25814"/>
              </a:solidFill>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4635" y="1123837"/>
            <a:ext cx="6149341" cy="5058329"/>
          </a:xfrm>
          <a:prstGeom prst="rect">
            <a:avLst/>
          </a:prstGeom>
        </p:spPr>
      </p:pic>
      <p:sp>
        <p:nvSpPr>
          <p:cNvPr id="15" name="ZoneTexte 14"/>
          <p:cNvSpPr txBox="1"/>
          <p:nvPr/>
        </p:nvSpPr>
        <p:spPr>
          <a:xfrm>
            <a:off x="6495969" y="640080"/>
            <a:ext cx="2400785" cy="369332"/>
          </a:xfrm>
          <a:prstGeom prst="rect">
            <a:avLst/>
          </a:prstGeom>
          <a:noFill/>
        </p:spPr>
        <p:txBody>
          <a:bodyPr wrap="none" rtlCol="0">
            <a:spAutoFit/>
          </a:bodyPr>
          <a:lstStyle/>
          <a:p>
            <a:r>
              <a:rPr lang="fr-FR" b="1" dirty="0"/>
              <a:t>2</a:t>
            </a:r>
            <a:r>
              <a:rPr lang="fr-FR" b="1" dirty="0" smtClean="0"/>
              <a:t> : Les néo-keynésiens</a:t>
            </a:r>
            <a:endParaRPr lang="fr-FR" b="1" dirty="0"/>
          </a:p>
        </p:txBody>
      </p:sp>
    </p:spTree>
    <p:extLst>
      <p:ext uri="{BB962C8B-B14F-4D97-AF65-F5344CB8AC3E}">
        <p14:creationId xmlns:p14="http://schemas.microsoft.com/office/powerpoint/2010/main" val="3923300929"/>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700" u="sng" dirty="0">
                <a:solidFill>
                  <a:srgbClr val="D25814"/>
                </a:solidFill>
              </a:rPr>
              <a:t>A- La postérité plurielle de Keynes : des post keynésiens aux nouveaux keynésiens</a:t>
            </a:r>
            <a:r>
              <a:rPr lang="fr-FR" dirty="0">
                <a:solidFill>
                  <a:srgbClr val="D25814"/>
                </a:solidFill>
              </a:rPr>
              <a:t/>
            </a:r>
            <a:br>
              <a:rPr lang="fr-FR" dirty="0">
                <a:solidFill>
                  <a:srgbClr val="D25814"/>
                </a:solidFill>
              </a:rPr>
            </a:br>
            <a:endParaRPr lang="fr-FR" sz="3200" u="sng" dirty="0">
              <a:solidFill>
                <a:srgbClr val="D25814"/>
              </a:solidFill>
            </a:endParaRPr>
          </a:p>
        </p:txBody>
      </p:sp>
      <p:sp>
        <p:nvSpPr>
          <p:cNvPr id="15" name="ZoneTexte 14"/>
          <p:cNvSpPr txBox="1"/>
          <p:nvPr/>
        </p:nvSpPr>
        <p:spPr>
          <a:xfrm>
            <a:off x="6495969" y="640080"/>
            <a:ext cx="2400785" cy="369332"/>
          </a:xfrm>
          <a:prstGeom prst="rect">
            <a:avLst/>
          </a:prstGeom>
          <a:noFill/>
        </p:spPr>
        <p:txBody>
          <a:bodyPr wrap="none" rtlCol="0">
            <a:spAutoFit/>
          </a:bodyPr>
          <a:lstStyle/>
          <a:p>
            <a:r>
              <a:rPr lang="fr-FR" b="1" dirty="0"/>
              <a:t>2</a:t>
            </a:r>
            <a:r>
              <a:rPr lang="fr-FR" b="1" dirty="0" smtClean="0"/>
              <a:t> : Les néo-keynésiens</a:t>
            </a:r>
            <a:endParaRPr lang="fr-FR" b="1" dirty="0"/>
          </a:p>
        </p:txBody>
      </p:sp>
      <p:pic>
        <p:nvPicPr>
          <p:cNvPr id="5" name="Image 4"/>
          <p:cNvPicPr>
            <a:picLocks noChangeAspect="1"/>
          </p:cNvPicPr>
          <p:nvPr/>
        </p:nvPicPr>
        <p:blipFill>
          <a:blip r:embed="rId2"/>
          <a:stretch>
            <a:fillRect/>
          </a:stretch>
        </p:blipFill>
        <p:spPr>
          <a:xfrm>
            <a:off x="3729401" y="1516908"/>
            <a:ext cx="7433498" cy="3002839"/>
          </a:xfrm>
          <a:prstGeom prst="rect">
            <a:avLst/>
          </a:prstGeom>
        </p:spPr>
      </p:pic>
      <p:sp>
        <p:nvSpPr>
          <p:cNvPr id="4" name="ZoneTexte 3"/>
          <p:cNvSpPr txBox="1"/>
          <p:nvPr/>
        </p:nvSpPr>
        <p:spPr>
          <a:xfrm>
            <a:off x="5257538" y="1147576"/>
            <a:ext cx="4377224" cy="369332"/>
          </a:xfrm>
          <a:prstGeom prst="rect">
            <a:avLst/>
          </a:prstGeom>
          <a:noFill/>
        </p:spPr>
        <p:txBody>
          <a:bodyPr wrap="none" rtlCol="0">
            <a:spAutoFit/>
          </a:bodyPr>
          <a:lstStyle/>
          <a:p>
            <a:r>
              <a:rPr lang="fr-FR" dirty="0" smtClean="0"/>
              <a:t>Taux d’inflation annuel moyen sur la période</a:t>
            </a:r>
            <a:endParaRPr lang="fr-FR" dirty="0"/>
          </a:p>
        </p:txBody>
      </p:sp>
      <p:pic>
        <p:nvPicPr>
          <p:cNvPr id="7" name="Image 6"/>
          <p:cNvPicPr>
            <a:picLocks noChangeAspect="1"/>
          </p:cNvPicPr>
          <p:nvPr/>
        </p:nvPicPr>
        <p:blipFill>
          <a:blip r:embed="rId3"/>
          <a:stretch>
            <a:fillRect/>
          </a:stretch>
        </p:blipFill>
        <p:spPr>
          <a:xfrm>
            <a:off x="3729401" y="4638489"/>
            <a:ext cx="8301809" cy="501180"/>
          </a:xfrm>
          <a:prstGeom prst="rect">
            <a:avLst/>
          </a:prstGeom>
        </p:spPr>
      </p:pic>
    </p:spTree>
    <p:extLst>
      <p:ext uri="{BB962C8B-B14F-4D97-AF65-F5344CB8AC3E}">
        <p14:creationId xmlns:p14="http://schemas.microsoft.com/office/powerpoint/2010/main" val="230505286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700" u="sng" dirty="0">
                <a:solidFill>
                  <a:srgbClr val="D25814"/>
                </a:solidFill>
              </a:rPr>
              <a:t>A- La postérité plurielle de Keynes : des post keynésiens aux nouveaux keynésiens</a:t>
            </a:r>
            <a:r>
              <a:rPr lang="fr-FR" dirty="0">
                <a:solidFill>
                  <a:srgbClr val="D25814"/>
                </a:solidFill>
              </a:rPr>
              <a:t/>
            </a:r>
            <a:br>
              <a:rPr lang="fr-FR" dirty="0">
                <a:solidFill>
                  <a:srgbClr val="D25814"/>
                </a:solidFill>
              </a:rPr>
            </a:br>
            <a:endParaRPr lang="fr-FR" sz="3200" u="sng" dirty="0">
              <a:solidFill>
                <a:srgbClr val="D25814"/>
              </a:solidFill>
            </a:endParaRPr>
          </a:p>
        </p:txBody>
      </p:sp>
      <p:sp>
        <p:nvSpPr>
          <p:cNvPr id="5" name="ZoneTexte 4"/>
          <p:cNvSpPr txBox="1"/>
          <p:nvPr/>
        </p:nvSpPr>
        <p:spPr>
          <a:xfrm>
            <a:off x="6495969" y="640080"/>
            <a:ext cx="2400785" cy="369332"/>
          </a:xfrm>
          <a:prstGeom prst="rect">
            <a:avLst/>
          </a:prstGeom>
          <a:noFill/>
        </p:spPr>
        <p:txBody>
          <a:bodyPr wrap="none" rtlCol="0">
            <a:spAutoFit/>
          </a:bodyPr>
          <a:lstStyle/>
          <a:p>
            <a:r>
              <a:rPr lang="fr-FR" b="1" dirty="0"/>
              <a:t>2</a:t>
            </a:r>
            <a:r>
              <a:rPr lang="fr-FR" b="1" dirty="0" smtClean="0"/>
              <a:t> : Les néo-keynésiens</a:t>
            </a:r>
            <a:endParaRPr lang="fr-FR" b="1"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5713" y="1124445"/>
            <a:ext cx="5248275" cy="4600575"/>
          </a:xfrm>
          <a:prstGeom prst="rect">
            <a:avLst/>
          </a:prstGeom>
        </p:spPr>
      </p:pic>
    </p:spTree>
    <p:extLst>
      <p:ext uri="{BB962C8B-B14F-4D97-AF65-F5344CB8AC3E}">
        <p14:creationId xmlns:p14="http://schemas.microsoft.com/office/powerpoint/2010/main" val="209691844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700" u="sng" dirty="0">
                <a:solidFill>
                  <a:srgbClr val="D25814"/>
                </a:solidFill>
              </a:rPr>
              <a:t>A- La postérité plurielle de Keynes : des post keynésiens aux nouveaux keynésiens</a:t>
            </a:r>
            <a:r>
              <a:rPr lang="fr-FR" dirty="0">
                <a:solidFill>
                  <a:srgbClr val="D25814"/>
                </a:solidFill>
              </a:rPr>
              <a:t/>
            </a:r>
            <a:br>
              <a:rPr lang="fr-FR" dirty="0">
                <a:solidFill>
                  <a:srgbClr val="D25814"/>
                </a:solidFill>
              </a:rPr>
            </a:br>
            <a:endParaRPr lang="fr-FR" sz="3200" u="sng" dirty="0">
              <a:solidFill>
                <a:srgbClr val="D25814"/>
              </a:solidFill>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0429" y="1029195"/>
            <a:ext cx="5133975" cy="4552950"/>
          </a:xfrm>
          <a:prstGeom prst="rect">
            <a:avLst/>
          </a:prstGeom>
        </p:spPr>
      </p:pic>
      <p:sp>
        <p:nvSpPr>
          <p:cNvPr id="5" name="ZoneTexte 4"/>
          <p:cNvSpPr txBox="1"/>
          <p:nvPr/>
        </p:nvSpPr>
        <p:spPr>
          <a:xfrm>
            <a:off x="6495969" y="640080"/>
            <a:ext cx="2400785" cy="369332"/>
          </a:xfrm>
          <a:prstGeom prst="rect">
            <a:avLst/>
          </a:prstGeom>
          <a:noFill/>
        </p:spPr>
        <p:txBody>
          <a:bodyPr wrap="none" rtlCol="0">
            <a:spAutoFit/>
          </a:bodyPr>
          <a:lstStyle/>
          <a:p>
            <a:r>
              <a:rPr lang="fr-FR" b="1" dirty="0"/>
              <a:t>2</a:t>
            </a:r>
            <a:r>
              <a:rPr lang="fr-FR" b="1" dirty="0" smtClean="0"/>
              <a:t> : Les néo-keynésiens</a:t>
            </a:r>
            <a:endParaRPr lang="fr-FR" b="1" dirty="0"/>
          </a:p>
        </p:txBody>
      </p:sp>
    </p:spTree>
    <p:extLst>
      <p:ext uri="{BB962C8B-B14F-4D97-AF65-F5344CB8AC3E}">
        <p14:creationId xmlns:p14="http://schemas.microsoft.com/office/powerpoint/2010/main" val="228966775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700" u="sng" dirty="0">
                <a:solidFill>
                  <a:srgbClr val="D25814"/>
                </a:solidFill>
              </a:rPr>
              <a:t>A- La postérité plurielle de Keynes : des post keynésiens aux nouveaux keynésiens</a:t>
            </a:r>
            <a:endParaRPr lang="fr-FR" sz="3200" u="sng" dirty="0">
              <a:solidFill>
                <a:srgbClr val="D25814"/>
              </a:solidFill>
            </a:endParaRPr>
          </a:p>
        </p:txBody>
      </p:sp>
      <p:sp>
        <p:nvSpPr>
          <p:cNvPr id="5" name="ZoneTexte 4"/>
          <p:cNvSpPr txBox="1"/>
          <p:nvPr/>
        </p:nvSpPr>
        <p:spPr>
          <a:xfrm>
            <a:off x="6495969" y="640080"/>
            <a:ext cx="2400785" cy="369332"/>
          </a:xfrm>
          <a:prstGeom prst="rect">
            <a:avLst/>
          </a:prstGeom>
          <a:noFill/>
        </p:spPr>
        <p:txBody>
          <a:bodyPr wrap="none" rtlCol="0">
            <a:spAutoFit/>
          </a:bodyPr>
          <a:lstStyle/>
          <a:p>
            <a:r>
              <a:rPr lang="fr-FR" b="1" dirty="0"/>
              <a:t>2</a:t>
            </a:r>
            <a:r>
              <a:rPr lang="fr-FR" b="1" dirty="0" smtClean="0"/>
              <a:t> : Les néo-keynésiens</a:t>
            </a:r>
            <a:endParaRPr lang="fr-FR" b="1"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8798" y="2280917"/>
            <a:ext cx="8615125" cy="2287022"/>
          </a:xfrm>
          <a:prstGeom prst="rect">
            <a:avLst/>
          </a:prstGeom>
        </p:spPr>
      </p:pic>
    </p:spTree>
    <p:extLst>
      <p:ext uri="{BB962C8B-B14F-4D97-AF65-F5344CB8AC3E}">
        <p14:creationId xmlns:p14="http://schemas.microsoft.com/office/powerpoint/2010/main" val="318929103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700" u="sng" dirty="0">
                <a:solidFill>
                  <a:srgbClr val="D25814"/>
                </a:solidFill>
              </a:rPr>
              <a:t>A- La postérité plurielle de Keynes : des post keynésiens aux nouveaux keynésiens</a:t>
            </a:r>
            <a:r>
              <a:rPr lang="fr-FR" dirty="0">
                <a:solidFill>
                  <a:srgbClr val="D25814"/>
                </a:solidFill>
              </a:rPr>
              <a:t/>
            </a:r>
            <a:br>
              <a:rPr lang="fr-FR" dirty="0">
                <a:solidFill>
                  <a:srgbClr val="D25814"/>
                </a:solidFill>
              </a:rPr>
            </a:br>
            <a:endParaRPr lang="fr-FR" sz="3200" u="sng" dirty="0">
              <a:solidFill>
                <a:srgbClr val="D25814"/>
              </a:solidFill>
            </a:endParaRPr>
          </a:p>
        </p:txBody>
      </p:sp>
      <p:sp>
        <p:nvSpPr>
          <p:cNvPr id="6" name="ZoneTexte 5"/>
          <p:cNvSpPr txBox="1"/>
          <p:nvPr/>
        </p:nvSpPr>
        <p:spPr>
          <a:xfrm>
            <a:off x="6495969" y="640080"/>
            <a:ext cx="2971454" cy="369332"/>
          </a:xfrm>
          <a:prstGeom prst="rect">
            <a:avLst/>
          </a:prstGeom>
          <a:noFill/>
        </p:spPr>
        <p:txBody>
          <a:bodyPr wrap="none" rtlCol="0">
            <a:spAutoFit/>
          </a:bodyPr>
          <a:lstStyle/>
          <a:p>
            <a:r>
              <a:rPr lang="fr-FR" b="1" dirty="0" smtClean="0"/>
              <a:t>3 : Les nouveaux keynésiens</a:t>
            </a:r>
            <a:endParaRPr lang="fr-FR" b="1"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5320" y="1982561"/>
            <a:ext cx="2750158" cy="2419622"/>
          </a:xfrm>
          <a:prstGeom prst="rect">
            <a:avLst/>
          </a:prstGeom>
        </p:spPr>
      </p:pic>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9186" y="1982560"/>
            <a:ext cx="1932119" cy="2589439"/>
          </a:xfrm>
          <a:prstGeom prst="rect">
            <a:avLst/>
          </a:prstGeom>
        </p:spPr>
      </p:pic>
      <p:pic>
        <p:nvPicPr>
          <p:cNvPr id="9" name="Imag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9551" y="1982560"/>
            <a:ext cx="1926618" cy="2690622"/>
          </a:xfrm>
          <a:prstGeom prst="rect">
            <a:avLst/>
          </a:prstGeom>
        </p:spPr>
      </p:pic>
      <p:sp>
        <p:nvSpPr>
          <p:cNvPr id="10" name="ZoneTexte 9"/>
          <p:cNvSpPr txBox="1"/>
          <p:nvPr/>
        </p:nvSpPr>
        <p:spPr>
          <a:xfrm>
            <a:off x="3914387" y="1613228"/>
            <a:ext cx="1716945" cy="369332"/>
          </a:xfrm>
          <a:prstGeom prst="rect">
            <a:avLst/>
          </a:prstGeom>
          <a:noFill/>
        </p:spPr>
        <p:txBody>
          <a:bodyPr wrap="none" rtlCol="0">
            <a:spAutoFit/>
          </a:bodyPr>
          <a:lstStyle/>
          <a:p>
            <a:r>
              <a:rPr lang="fr-FR" dirty="0" smtClean="0"/>
              <a:t>Georges </a:t>
            </a:r>
            <a:r>
              <a:rPr lang="fr-FR" dirty="0" err="1" smtClean="0"/>
              <a:t>Akerlof</a:t>
            </a:r>
            <a:endParaRPr lang="fr-FR" dirty="0"/>
          </a:p>
        </p:txBody>
      </p:sp>
      <p:sp>
        <p:nvSpPr>
          <p:cNvPr id="12" name="ZoneTexte 11"/>
          <p:cNvSpPr txBox="1"/>
          <p:nvPr/>
        </p:nvSpPr>
        <p:spPr>
          <a:xfrm>
            <a:off x="6861926" y="1613228"/>
            <a:ext cx="1559209" cy="369332"/>
          </a:xfrm>
          <a:prstGeom prst="rect">
            <a:avLst/>
          </a:prstGeom>
          <a:noFill/>
        </p:spPr>
        <p:txBody>
          <a:bodyPr wrap="none" rtlCol="0">
            <a:spAutoFit/>
          </a:bodyPr>
          <a:lstStyle/>
          <a:p>
            <a:r>
              <a:rPr lang="fr-FR" dirty="0" smtClean="0"/>
              <a:t>Joseph Stiglitz</a:t>
            </a:r>
            <a:endParaRPr lang="fr-FR" dirty="0"/>
          </a:p>
        </p:txBody>
      </p:sp>
      <p:sp>
        <p:nvSpPr>
          <p:cNvPr id="13" name="ZoneTexte 12"/>
          <p:cNvSpPr txBox="1"/>
          <p:nvPr/>
        </p:nvSpPr>
        <p:spPr>
          <a:xfrm>
            <a:off x="9556772" y="1613228"/>
            <a:ext cx="1534394" cy="369332"/>
          </a:xfrm>
          <a:prstGeom prst="rect">
            <a:avLst/>
          </a:prstGeom>
          <a:noFill/>
        </p:spPr>
        <p:txBody>
          <a:bodyPr wrap="none" rtlCol="0">
            <a:spAutoFit/>
          </a:bodyPr>
          <a:lstStyle/>
          <a:p>
            <a:r>
              <a:rPr lang="fr-FR" dirty="0" smtClean="0"/>
              <a:t>Paul Krugman</a:t>
            </a:r>
            <a:endParaRPr lang="fr-FR" dirty="0"/>
          </a:p>
        </p:txBody>
      </p:sp>
      <p:sp>
        <p:nvSpPr>
          <p:cNvPr id="14" name="ZoneTexte 13"/>
          <p:cNvSpPr txBox="1"/>
          <p:nvPr/>
        </p:nvSpPr>
        <p:spPr>
          <a:xfrm>
            <a:off x="4448892" y="4673182"/>
            <a:ext cx="647934" cy="369332"/>
          </a:xfrm>
          <a:prstGeom prst="rect">
            <a:avLst/>
          </a:prstGeom>
          <a:noFill/>
        </p:spPr>
        <p:txBody>
          <a:bodyPr wrap="none" rtlCol="0">
            <a:spAutoFit/>
          </a:bodyPr>
          <a:lstStyle/>
          <a:p>
            <a:r>
              <a:rPr lang="fr-FR" dirty="0" smtClean="0"/>
              <a:t>1940</a:t>
            </a:r>
            <a:endParaRPr lang="fr-FR" dirty="0"/>
          </a:p>
        </p:txBody>
      </p:sp>
      <p:sp>
        <p:nvSpPr>
          <p:cNvPr id="15" name="ZoneTexte 14"/>
          <p:cNvSpPr txBox="1"/>
          <p:nvPr/>
        </p:nvSpPr>
        <p:spPr>
          <a:xfrm>
            <a:off x="7305915" y="4387333"/>
            <a:ext cx="633507" cy="369332"/>
          </a:xfrm>
          <a:prstGeom prst="rect">
            <a:avLst/>
          </a:prstGeom>
          <a:noFill/>
        </p:spPr>
        <p:txBody>
          <a:bodyPr wrap="none" rtlCol="0">
            <a:spAutoFit/>
          </a:bodyPr>
          <a:lstStyle/>
          <a:p>
            <a:r>
              <a:rPr lang="fr-FR" dirty="0" smtClean="0"/>
              <a:t>1943</a:t>
            </a:r>
            <a:endParaRPr lang="fr-FR" dirty="0"/>
          </a:p>
        </p:txBody>
      </p:sp>
      <p:sp>
        <p:nvSpPr>
          <p:cNvPr id="16" name="ZoneTexte 15"/>
          <p:cNvSpPr txBox="1"/>
          <p:nvPr/>
        </p:nvSpPr>
        <p:spPr>
          <a:xfrm>
            <a:off x="10148511" y="4571999"/>
            <a:ext cx="625492" cy="369332"/>
          </a:xfrm>
          <a:prstGeom prst="rect">
            <a:avLst/>
          </a:prstGeom>
          <a:noFill/>
        </p:spPr>
        <p:txBody>
          <a:bodyPr wrap="none" rtlCol="0">
            <a:spAutoFit/>
          </a:bodyPr>
          <a:lstStyle/>
          <a:p>
            <a:r>
              <a:rPr lang="fr-FR" dirty="0" smtClean="0"/>
              <a:t>1953</a:t>
            </a:r>
            <a:endParaRPr lang="fr-FR" dirty="0"/>
          </a:p>
        </p:txBody>
      </p:sp>
    </p:spTree>
    <p:extLst>
      <p:ext uri="{BB962C8B-B14F-4D97-AF65-F5344CB8AC3E}">
        <p14:creationId xmlns:p14="http://schemas.microsoft.com/office/powerpoint/2010/main" val="32502922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700" u="sng" dirty="0">
                <a:solidFill>
                  <a:srgbClr val="D25814"/>
                </a:solidFill>
              </a:rPr>
              <a:t>A- La postérité plurielle de Keynes : des post keynésiens aux nouveaux keynésiens</a:t>
            </a:r>
            <a:endParaRPr lang="fr-FR" sz="3200" u="sng" dirty="0">
              <a:solidFill>
                <a:srgbClr val="D25814"/>
              </a:solidFill>
            </a:endParaRPr>
          </a:p>
        </p:txBody>
      </p:sp>
      <p:pic>
        <p:nvPicPr>
          <p:cNvPr id="5" name="Image 4" descr="/var/folders/hb/j9vyrkjs1lqggrp8t67x4msc0000gn/T/com.microsoft.Word/Content.MSO/8565423E.tmp"/>
          <p:cNvPicPr/>
          <p:nvPr/>
        </p:nvPicPr>
        <p:blipFill>
          <a:blip r:embed="rId2">
            <a:extLst>
              <a:ext uri="{28A0092B-C50C-407E-A947-70E740481C1C}">
                <a14:useLocalDpi xmlns:a14="http://schemas.microsoft.com/office/drawing/2010/main" val="0"/>
              </a:ext>
            </a:extLst>
          </a:blip>
          <a:srcRect/>
          <a:stretch>
            <a:fillRect/>
          </a:stretch>
        </p:blipFill>
        <p:spPr bwMode="auto">
          <a:xfrm>
            <a:off x="4334055" y="1586407"/>
            <a:ext cx="6462395" cy="4138613"/>
          </a:xfrm>
          <a:prstGeom prst="rect">
            <a:avLst/>
          </a:prstGeom>
          <a:noFill/>
          <a:ln>
            <a:noFill/>
          </a:ln>
        </p:spPr>
      </p:pic>
      <p:sp>
        <p:nvSpPr>
          <p:cNvPr id="6" name="ZoneTexte 5"/>
          <p:cNvSpPr txBox="1"/>
          <p:nvPr/>
        </p:nvSpPr>
        <p:spPr>
          <a:xfrm>
            <a:off x="6495969" y="640080"/>
            <a:ext cx="2971454" cy="369332"/>
          </a:xfrm>
          <a:prstGeom prst="rect">
            <a:avLst/>
          </a:prstGeom>
          <a:noFill/>
        </p:spPr>
        <p:txBody>
          <a:bodyPr wrap="none" rtlCol="0">
            <a:spAutoFit/>
          </a:bodyPr>
          <a:lstStyle/>
          <a:p>
            <a:r>
              <a:rPr lang="fr-FR" b="1" dirty="0" smtClean="0"/>
              <a:t>3 : Les nouveaux keynésiens</a:t>
            </a:r>
            <a:endParaRPr lang="fr-FR" b="1" dirty="0"/>
          </a:p>
        </p:txBody>
      </p:sp>
    </p:spTree>
    <p:extLst>
      <p:ext uri="{BB962C8B-B14F-4D97-AF65-F5344CB8AC3E}">
        <p14:creationId xmlns:p14="http://schemas.microsoft.com/office/powerpoint/2010/main" val="311663500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6031" y="1332411"/>
            <a:ext cx="2434917" cy="3043646"/>
          </a:xfrm>
          <a:prstGeom prst="rect">
            <a:avLst/>
          </a:prstGeom>
        </p:spPr>
      </p:pic>
      <p:sp>
        <p:nvSpPr>
          <p:cNvPr id="4" name="ZoneTexte 3"/>
          <p:cNvSpPr txBox="1"/>
          <p:nvPr/>
        </p:nvSpPr>
        <p:spPr>
          <a:xfrm>
            <a:off x="4222140" y="939171"/>
            <a:ext cx="2122697" cy="369332"/>
          </a:xfrm>
          <a:prstGeom prst="rect">
            <a:avLst/>
          </a:prstGeom>
          <a:noFill/>
        </p:spPr>
        <p:txBody>
          <a:bodyPr wrap="none" rtlCol="0">
            <a:spAutoFit/>
          </a:bodyPr>
          <a:lstStyle/>
          <a:p>
            <a:r>
              <a:rPr lang="fr-FR" dirty="0"/>
              <a:t>Friedrich </a:t>
            </a:r>
            <a:r>
              <a:rPr lang="fr-FR" dirty="0" smtClean="0"/>
              <a:t> </a:t>
            </a:r>
            <a:r>
              <a:rPr lang="fr-FR" dirty="0" err="1" smtClean="0"/>
              <a:t>von</a:t>
            </a:r>
            <a:r>
              <a:rPr lang="fr-FR" dirty="0" smtClean="0"/>
              <a:t> Hayek</a:t>
            </a:r>
            <a:endParaRPr lang="fr-FR" dirty="0"/>
          </a:p>
        </p:txBody>
      </p:sp>
      <p:sp>
        <p:nvSpPr>
          <p:cNvPr id="5" name="ZoneTexte 4"/>
          <p:cNvSpPr txBox="1"/>
          <p:nvPr/>
        </p:nvSpPr>
        <p:spPr>
          <a:xfrm>
            <a:off x="4686209" y="4399965"/>
            <a:ext cx="1194558" cy="369332"/>
          </a:xfrm>
          <a:prstGeom prst="rect">
            <a:avLst/>
          </a:prstGeom>
          <a:noFill/>
        </p:spPr>
        <p:txBody>
          <a:bodyPr wrap="none" rtlCol="0">
            <a:spAutoFit/>
          </a:bodyPr>
          <a:lstStyle/>
          <a:p>
            <a:r>
              <a:rPr lang="fr-FR" dirty="0" smtClean="0"/>
              <a:t>1899-1992</a:t>
            </a:r>
            <a:endParaRPr lang="fr-FR" dirty="0"/>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9769" y="1356319"/>
            <a:ext cx="2108652" cy="3063066"/>
          </a:xfrm>
          <a:prstGeom prst="rect">
            <a:avLst/>
          </a:prstGeom>
        </p:spPr>
      </p:pic>
      <p:sp>
        <p:nvSpPr>
          <p:cNvPr id="7" name="ZoneTexte 6"/>
          <p:cNvSpPr txBox="1"/>
          <p:nvPr/>
        </p:nvSpPr>
        <p:spPr>
          <a:xfrm>
            <a:off x="7048411" y="939171"/>
            <a:ext cx="1763624" cy="369332"/>
          </a:xfrm>
          <a:prstGeom prst="rect">
            <a:avLst/>
          </a:prstGeom>
          <a:noFill/>
        </p:spPr>
        <p:txBody>
          <a:bodyPr wrap="none" rtlCol="0">
            <a:spAutoFit/>
          </a:bodyPr>
          <a:lstStyle/>
          <a:p>
            <a:r>
              <a:rPr lang="fr-FR" dirty="0" smtClean="0"/>
              <a:t>Milton Friedman</a:t>
            </a:r>
            <a:endParaRPr lang="fr-FR" dirty="0"/>
          </a:p>
        </p:txBody>
      </p:sp>
      <p:sp>
        <p:nvSpPr>
          <p:cNvPr id="8" name="ZoneTexte 7"/>
          <p:cNvSpPr txBox="1"/>
          <p:nvPr/>
        </p:nvSpPr>
        <p:spPr>
          <a:xfrm>
            <a:off x="7369056" y="4419385"/>
            <a:ext cx="1183657" cy="369332"/>
          </a:xfrm>
          <a:prstGeom prst="rect">
            <a:avLst/>
          </a:prstGeom>
          <a:noFill/>
        </p:spPr>
        <p:txBody>
          <a:bodyPr wrap="none" rtlCol="0">
            <a:spAutoFit/>
          </a:bodyPr>
          <a:lstStyle/>
          <a:p>
            <a:r>
              <a:rPr lang="fr-FR" dirty="0" smtClean="0"/>
              <a:t>1912-2006</a:t>
            </a:r>
            <a:endParaRPr lang="fr-FR" dirty="0"/>
          </a:p>
        </p:txBody>
      </p:sp>
      <p:pic>
        <p:nvPicPr>
          <p:cNvPr id="9" name="Imag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82160" y="1332412"/>
            <a:ext cx="2286241" cy="3043646"/>
          </a:xfrm>
          <a:prstGeom prst="rect">
            <a:avLst/>
          </a:prstGeom>
        </p:spPr>
      </p:pic>
      <p:sp>
        <p:nvSpPr>
          <p:cNvPr id="10" name="ZoneTexte 9"/>
          <p:cNvSpPr txBox="1"/>
          <p:nvPr/>
        </p:nvSpPr>
        <p:spPr>
          <a:xfrm>
            <a:off x="9543468" y="939171"/>
            <a:ext cx="1430520" cy="369332"/>
          </a:xfrm>
          <a:prstGeom prst="rect">
            <a:avLst/>
          </a:prstGeom>
          <a:noFill/>
        </p:spPr>
        <p:txBody>
          <a:bodyPr wrap="none" rtlCol="0">
            <a:spAutoFit/>
          </a:bodyPr>
          <a:lstStyle/>
          <a:p>
            <a:r>
              <a:rPr lang="fr-FR" dirty="0" smtClean="0"/>
              <a:t>Robert Lucas</a:t>
            </a:r>
            <a:endParaRPr lang="fr-FR" dirty="0"/>
          </a:p>
        </p:txBody>
      </p:sp>
      <p:sp>
        <p:nvSpPr>
          <p:cNvPr id="11" name="ZoneTexte 10"/>
          <p:cNvSpPr txBox="1"/>
          <p:nvPr/>
        </p:nvSpPr>
        <p:spPr>
          <a:xfrm>
            <a:off x="9790331" y="4376057"/>
            <a:ext cx="1135567" cy="369332"/>
          </a:xfrm>
          <a:prstGeom prst="rect">
            <a:avLst/>
          </a:prstGeom>
          <a:noFill/>
        </p:spPr>
        <p:txBody>
          <a:bodyPr wrap="none" rtlCol="0">
            <a:spAutoFit/>
          </a:bodyPr>
          <a:lstStyle/>
          <a:p>
            <a:r>
              <a:rPr lang="fr-FR" dirty="0" smtClean="0"/>
              <a:t>1937-2023</a:t>
            </a:r>
            <a:endParaRPr lang="fr-FR" dirty="0"/>
          </a:p>
        </p:txBody>
      </p:sp>
    </p:spTree>
    <p:extLst>
      <p:ext uri="{BB962C8B-B14F-4D97-AF65-F5344CB8AC3E}">
        <p14:creationId xmlns:p14="http://schemas.microsoft.com/office/powerpoint/2010/main" val="49916775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55752" y="1637232"/>
            <a:ext cx="2036248" cy="2545310"/>
          </a:xfrm>
          <a:prstGeom prst="rect">
            <a:avLst/>
          </a:prstGeom>
        </p:spPr>
      </p:pic>
      <p:sp>
        <p:nvSpPr>
          <p:cNvPr id="12" name="ZoneTexte 11"/>
          <p:cNvSpPr txBox="1"/>
          <p:nvPr/>
        </p:nvSpPr>
        <p:spPr>
          <a:xfrm>
            <a:off x="6454341" y="93815"/>
            <a:ext cx="1952779" cy="369332"/>
          </a:xfrm>
          <a:prstGeom prst="rect">
            <a:avLst/>
          </a:prstGeom>
          <a:noFill/>
        </p:spPr>
        <p:txBody>
          <a:bodyPr wrap="none" rtlCol="0">
            <a:spAutoFit/>
          </a:bodyPr>
          <a:lstStyle/>
          <a:p>
            <a:r>
              <a:rPr lang="fr-FR" b="1" dirty="0"/>
              <a:t>1</a:t>
            </a:r>
            <a:r>
              <a:rPr lang="fr-FR" b="1" dirty="0" smtClean="0"/>
              <a:t> : Les autrichiens</a:t>
            </a:r>
            <a:endParaRPr lang="fr-FR" b="1" dirty="0"/>
          </a:p>
        </p:txBody>
      </p:sp>
      <p:sp>
        <p:nvSpPr>
          <p:cNvPr id="13" name="ZoneTexte 12"/>
          <p:cNvSpPr txBox="1"/>
          <p:nvPr/>
        </p:nvSpPr>
        <p:spPr>
          <a:xfrm>
            <a:off x="4269640" y="870820"/>
            <a:ext cx="2184701" cy="369332"/>
          </a:xfrm>
          <a:prstGeom prst="rect">
            <a:avLst/>
          </a:prstGeom>
          <a:noFill/>
        </p:spPr>
        <p:txBody>
          <a:bodyPr wrap="none" rtlCol="0">
            <a:spAutoFit/>
          </a:bodyPr>
          <a:lstStyle/>
          <a:p>
            <a:r>
              <a:rPr lang="fr-FR" dirty="0" smtClean="0"/>
              <a:t>1</a:t>
            </a:r>
            <a:r>
              <a:rPr lang="fr-FR" baseline="30000" dirty="0" smtClean="0"/>
              <a:t>e</a:t>
            </a:r>
            <a:r>
              <a:rPr lang="fr-FR" dirty="0" smtClean="0"/>
              <a:t> école Autrichienne</a:t>
            </a:r>
            <a:endParaRPr lang="fr-FR" dirty="0"/>
          </a:p>
        </p:txBody>
      </p:sp>
      <p:sp>
        <p:nvSpPr>
          <p:cNvPr id="14" name="ZoneTexte 13"/>
          <p:cNvSpPr txBox="1"/>
          <p:nvPr/>
        </p:nvSpPr>
        <p:spPr>
          <a:xfrm>
            <a:off x="9258610" y="870820"/>
            <a:ext cx="2199128" cy="369332"/>
          </a:xfrm>
          <a:prstGeom prst="rect">
            <a:avLst/>
          </a:prstGeom>
          <a:noFill/>
        </p:spPr>
        <p:txBody>
          <a:bodyPr wrap="none" rtlCol="0">
            <a:spAutoFit/>
          </a:bodyPr>
          <a:lstStyle/>
          <a:p>
            <a:r>
              <a:rPr lang="fr-FR" dirty="0"/>
              <a:t>2</a:t>
            </a:r>
            <a:r>
              <a:rPr lang="fr-FR" baseline="30000" dirty="0" smtClean="0"/>
              <a:t>e</a:t>
            </a:r>
            <a:r>
              <a:rPr lang="fr-FR" dirty="0" smtClean="0"/>
              <a:t> école Autrichienne</a:t>
            </a:r>
            <a:endParaRPr lang="fr-FR" dirty="0"/>
          </a:p>
        </p:txBody>
      </p:sp>
      <p:pic>
        <p:nvPicPr>
          <p:cNvPr id="15" name="Imag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1582" y="1658417"/>
            <a:ext cx="1809750" cy="2524125"/>
          </a:xfrm>
          <a:prstGeom prst="rect">
            <a:avLst/>
          </a:prstGeom>
        </p:spPr>
      </p:pic>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4790" y="1647825"/>
            <a:ext cx="2075721" cy="2545310"/>
          </a:xfrm>
          <a:prstGeom prst="rect">
            <a:avLst/>
          </a:prstGeom>
        </p:spPr>
      </p:pic>
      <p:sp>
        <p:nvSpPr>
          <p:cNvPr id="17" name="ZoneTexte 16"/>
          <p:cNvSpPr txBox="1"/>
          <p:nvPr/>
        </p:nvSpPr>
        <p:spPr>
          <a:xfrm>
            <a:off x="3667168" y="4183602"/>
            <a:ext cx="1225015" cy="584775"/>
          </a:xfrm>
          <a:prstGeom prst="rect">
            <a:avLst/>
          </a:prstGeom>
          <a:noFill/>
        </p:spPr>
        <p:txBody>
          <a:bodyPr wrap="none" rtlCol="0">
            <a:spAutoFit/>
          </a:bodyPr>
          <a:lstStyle/>
          <a:p>
            <a:r>
              <a:rPr lang="fr-FR" sz="1600" dirty="0" smtClean="0"/>
              <a:t>Carl Menger</a:t>
            </a:r>
          </a:p>
          <a:p>
            <a:r>
              <a:rPr lang="fr-FR" sz="1600" dirty="0" smtClean="0"/>
              <a:t>1840-1921</a:t>
            </a:r>
            <a:endParaRPr lang="fr-FR" sz="1600" dirty="0"/>
          </a:p>
        </p:txBody>
      </p:sp>
      <p:sp>
        <p:nvSpPr>
          <p:cNvPr id="18" name="ZoneTexte 17"/>
          <p:cNvSpPr txBox="1"/>
          <p:nvPr/>
        </p:nvSpPr>
        <p:spPr>
          <a:xfrm>
            <a:off x="5284790" y="4194280"/>
            <a:ext cx="2339102" cy="584775"/>
          </a:xfrm>
          <a:prstGeom prst="rect">
            <a:avLst/>
          </a:prstGeom>
          <a:noFill/>
        </p:spPr>
        <p:txBody>
          <a:bodyPr wrap="none" rtlCol="0">
            <a:spAutoFit/>
          </a:bodyPr>
          <a:lstStyle/>
          <a:p>
            <a:r>
              <a:rPr lang="fr-FR" sz="1600" dirty="0" smtClean="0"/>
              <a:t>Eugen </a:t>
            </a:r>
            <a:r>
              <a:rPr lang="fr-FR" sz="1600" dirty="0" err="1" smtClean="0"/>
              <a:t>von</a:t>
            </a:r>
            <a:r>
              <a:rPr lang="fr-FR" sz="1600" dirty="0" smtClean="0"/>
              <a:t> </a:t>
            </a:r>
            <a:r>
              <a:rPr lang="fr-FR" sz="1600" dirty="0" err="1" smtClean="0"/>
              <a:t>Bohm-Bawerk</a:t>
            </a:r>
            <a:endParaRPr lang="fr-FR" sz="1600" dirty="0" smtClean="0"/>
          </a:p>
          <a:p>
            <a:r>
              <a:rPr lang="fr-FR" sz="1600" dirty="0" smtClean="0"/>
              <a:t>1851-1914</a:t>
            </a:r>
            <a:endParaRPr lang="fr-FR" sz="1600" dirty="0"/>
          </a:p>
        </p:txBody>
      </p:sp>
      <p:pic>
        <p:nvPicPr>
          <p:cNvPr id="19" name="Imag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29150" y="1624334"/>
            <a:ext cx="1926601" cy="2568801"/>
          </a:xfrm>
          <a:prstGeom prst="rect">
            <a:avLst/>
          </a:prstGeom>
        </p:spPr>
      </p:pic>
      <p:sp>
        <p:nvSpPr>
          <p:cNvPr id="20" name="ZoneTexte 19"/>
          <p:cNvSpPr txBox="1"/>
          <p:nvPr/>
        </p:nvSpPr>
        <p:spPr>
          <a:xfrm>
            <a:off x="8243152" y="4166563"/>
            <a:ext cx="2070182" cy="584775"/>
          </a:xfrm>
          <a:prstGeom prst="rect">
            <a:avLst/>
          </a:prstGeom>
          <a:noFill/>
        </p:spPr>
        <p:txBody>
          <a:bodyPr wrap="none" rtlCol="0">
            <a:spAutoFit/>
          </a:bodyPr>
          <a:lstStyle/>
          <a:p>
            <a:r>
              <a:rPr lang="fr-FR" sz="1600" dirty="0" smtClean="0"/>
              <a:t>Joseph A. Schumpeter</a:t>
            </a:r>
          </a:p>
          <a:p>
            <a:r>
              <a:rPr lang="fr-FR" sz="1600" dirty="0" smtClean="0"/>
              <a:t>1883-1950</a:t>
            </a:r>
            <a:endParaRPr lang="fr-FR" sz="1600" dirty="0"/>
          </a:p>
        </p:txBody>
      </p:sp>
      <p:sp>
        <p:nvSpPr>
          <p:cNvPr id="21" name="ZoneTexte 20"/>
          <p:cNvSpPr txBox="1"/>
          <p:nvPr/>
        </p:nvSpPr>
        <p:spPr>
          <a:xfrm>
            <a:off x="10358174" y="4190158"/>
            <a:ext cx="1867819" cy="584775"/>
          </a:xfrm>
          <a:prstGeom prst="rect">
            <a:avLst/>
          </a:prstGeom>
          <a:noFill/>
        </p:spPr>
        <p:txBody>
          <a:bodyPr wrap="none" rtlCol="0">
            <a:spAutoFit/>
          </a:bodyPr>
          <a:lstStyle/>
          <a:p>
            <a:r>
              <a:rPr lang="fr-FR" sz="1600" dirty="0" smtClean="0"/>
              <a:t>Friedrich </a:t>
            </a:r>
            <a:r>
              <a:rPr lang="fr-FR" sz="1600" dirty="0" err="1" smtClean="0"/>
              <a:t>von</a:t>
            </a:r>
            <a:r>
              <a:rPr lang="fr-FR" sz="1600" dirty="0" smtClean="0"/>
              <a:t> Hayek</a:t>
            </a:r>
          </a:p>
          <a:p>
            <a:r>
              <a:rPr lang="fr-FR" sz="1600" dirty="0" smtClean="0"/>
              <a:t>1899-1992</a:t>
            </a:r>
            <a:endParaRPr lang="fr-FR" sz="1600" dirty="0"/>
          </a:p>
        </p:txBody>
      </p:sp>
      <p:sp>
        <p:nvSpPr>
          <p:cNvPr id="22" name="ZoneTexte 21"/>
          <p:cNvSpPr txBox="1"/>
          <p:nvPr/>
        </p:nvSpPr>
        <p:spPr>
          <a:xfrm>
            <a:off x="5543111" y="4751338"/>
            <a:ext cx="1870448" cy="523220"/>
          </a:xfrm>
          <a:prstGeom prst="rect">
            <a:avLst/>
          </a:prstGeom>
          <a:noFill/>
        </p:spPr>
        <p:txBody>
          <a:bodyPr wrap="none" rtlCol="0">
            <a:spAutoFit/>
          </a:bodyPr>
          <a:lstStyle/>
          <a:p>
            <a:r>
              <a:rPr lang="fr-FR" sz="1400" dirty="0" smtClean="0"/>
              <a:t>« Capital and </a:t>
            </a:r>
            <a:r>
              <a:rPr lang="fr-FR" sz="1400" dirty="0" err="1" smtClean="0"/>
              <a:t>interest</a:t>
            </a:r>
            <a:r>
              <a:rPr lang="fr-FR" sz="1400" dirty="0" smtClean="0"/>
              <a:t> »</a:t>
            </a:r>
          </a:p>
          <a:p>
            <a:r>
              <a:rPr lang="fr-FR" sz="1400" dirty="0" smtClean="0"/>
              <a:t> 1884</a:t>
            </a:r>
            <a:endParaRPr lang="fr-FR" sz="1400" dirty="0"/>
          </a:p>
        </p:txBody>
      </p:sp>
      <p:sp>
        <p:nvSpPr>
          <p:cNvPr id="23" name="ZoneTexte 22"/>
          <p:cNvSpPr txBox="1"/>
          <p:nvPr/>
        </p:nvSpPr>
        <p:spPr>
          <a:xfrm>
            <a:off x="3422354" y="4751338"/>
            <a:ext cx="1915171" cy="738664"/>
          </a:xfrm>
          <a:prstGeom prst="rect">
            <a:avLst/>
          </a:prstGeom>
          <a:noFill/>
        </p:spPr>
        <p:txBody>
          <a:bodyPr wrap="square" rtlCol="0">
            <a:spAutoFit/>
          </a:bodyPr>
          <a:lstStyle/>
          <a:p>
            <a:r>
              <a:rPr lang="fr-FR" sz="1400" dirty="0" smtClean="0"/>
              <a:t>« Principes d’économie politique »</a:t>
            </a:r>
          </a:p>
          <a:p>
            <a:r>
              <a:rPr lang="fr-FR" sz="1400" dirty="0" smtClean="0"/>
              <a:t> 1871</a:t>
            </a:r>
            <a:endParaRPr lang="fr-FR" sz="1400" dirty="0"/>
          </a:p>
        </p:txBody>
      </p:sp>
      <p:sp>
        <p:nvSpPr>
          <p:cNvPr id="24" name="ZoneTexte 23"/>
          <p:cNvSpPr txBox="1"/>
          <p:nvPr/>
        </p:nvSpPr>
        <p:spPr>
          <a:xfrm>
            <a:off x="10155751" y="4768377"/>
            <a:ext cx="2161169" cy="523220"/>
          </a:xfrm>
          <a:prstGeom prst="rect">
            <a:avLst/>
          </a:prstGeom>
          <a:noFill/>
        </p:spPr>
        <p:txBody>
          <a:bodyPr wrap="none" rtlCol="0">
            <a:spAutoFit/>
          </a:bodyPr>
          <a:lstStyle/>
          <a:p>
            <a:r>
              <a:rPr lang="fr-FR" sz="1400" dirty="0" smtClean="0"/>
              <a:t>« La route de la servitude »</a:t>
            </a:r>
          </a:p>
          <a:p>
            <a:r>
              <a:rPr lang="fr-FR" sz="1400" dirty="0" smtClean="0"/>
              <a:t> 1944</a:t>
            </a:r>
            <a:endParaRPr lang="fr-FR" sz="1400" dirty="0"/>
          </a:p>
        </p:txBody>
      </p:sp>
      <p:sp>
        <p:nvSpPr>
          <p:cNvPr id="25" name="ZoneTexte 24"/>
          <p:cNvSpPr txBox="1"/>
          <p:nvPr/>
        </p:nvSpPr>
        <p:spPr>
          <a:xfrm>
            <a:off x="8229150" y="4751337"/>
            <a:ext cx="2084184" cy="738664"/>
          </a:xfrm>
          <a:prstGeom prst="rect">
            <a:avLst/>
          </a:prstGeom>
          <a:noFill/>
        </p:spPr>
        <p:txBody>
          <a:bodyPr wrap="square" rtlCol="0">
            <a:spAutoFit/>
          </a:bodyPr>
          <a:lstStyle/>
          <a:p>
            <a:r>
              <a:rPr lang="fr-FR" sz="1400" dirty="0" smtClean="0"/>
              <a:t>« Capitalisme, socialisme et démocratie » »</a:t>
            </a:r>
          </a:p>
          <a:p>
            <a:r>
              <a:rPr lang="fr-FR" sz="1400" dirty="0" smtClean="0"/>
              <a:t> 1942</a:t>
            </a:r>
            <a:endParaRPr lang="fr-FR" sz="1400" dirty="0"/>
          </a:p>
        </p:txBody>
      </p:sp>
    </p:spTree>
    <p:extLst>
      <p:ext uri="{BB962C8B-B14F-4D97-AF65-F5344CB8AC3E}">
        <p14:creationId xmlns:p14="http://schemas.microsoft.com/office/powerpoint/2010/main" val="429356186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sp>
        <p:nvSpPr>
          <p:cNvPr id="12" name="ZoneTexte 11"/>
          <p:cNvSpPr txBox="1"/>
          <p:nvPr/>
        </p:nvSpPr>
        <p:spPr>
          <a:xfrm>
            <a:off x="6454341" y="93815"/>
            <a:ext cx="1952779" cy="369332"/>
          </a:xfrm>
          <a:prstGeom prst="rect">
            <a:avLst/>
          </a:prstGeom>
          <a:noFill/>
        </p:spPr>
        <p:txBody>
          <a:bodyPr wrap="none" rtlCol="0">
            <a:spAutoFit/>
          </a:bodyPr>
          <a:lstStyle/>
          <a:p>
            <a:r>
              <a:rPr lang="fr-FR" b="1" dirty="0"/>
              <a:t>1</a:t>
            </a:r>
            <a:r>
              <a:rPr lang="fr-FR" b="1" dirty="0" smtClean="0"/>
              <a:t> : Les autrichiens</a:t>
            </a:r>
            <a:endParaRPr lang="fr-FR" b="1" dirty="0"/>
          </a:p>
        </p:txBody>
      </p:sp>
      <p:sp>
        <p:nvSpPr>
          <p:cNvPr id="4" name="ZoneTexte 3"/>
          <p:cNvSpPr txBox="1"/>
          <p:nvPr/>
        </p:nvSpPr>
        <p:spPr>
          <a:xfrm>
            <a:off x="3619599" y="781012"/>
            <a:ext cx="7804846" cy="5355312"/>
          </a:xfrm>
          <a:prstGeom prst="rect">
            <a:avLst/>
          </a:prstGeom>
          <a:noFill/>
        </p:spPr>
        <p:txBody>
          <a:bodyPr wrap="square" rtlCol="0">
            <a:spAutoFit/>
          </a:bodyPr>
          <a:lstStyle/>
          <a:p>
            <a:pPr algn="just"/>
            <a:r>
              <a:rPr lang="fr-FR" dirty="0"/>
              <a:t>« </a:t>
            </a:r>
            <a:r>
              <a:rPr lang="fr-FR" dirty="0" smtClean="0"/>
              <a:t>Le </a:t>
            </a:r>
            <a:r>
              <a:rPr lang="fr-FR" dirty="0"/>
              <a:t>progrès lui-même peut être « mécanisé » tout aussi bien que le serait la gestion d’une économie stationnaire, et cette mécanisation du progrès est susceptible d’affecter l’initiative individuelle et la société capitaliste (…) Nous avons vu que </a:t>
            </a:r>
            <a:r>
              <a:rPr lang="fr-FR" u="sng" dirty="0"/>
              <a:t>le rôle de l’entrepreneur consiste à réformer ou à révolutionner la routine de la production </a:t>
            </a:r>
            <a:r>
              <a:rPr lang="fr-FR" dirty="0"/>
              <a:t>en exploitant une invention ou, plus généralement, une possibilité technique inédite […]. </a:t>
            </a:r>
            <a:r>
              <a:rPr lang="fr-FR" dirty="0" smtClean="0"/>
              <a:t>Or </a:t>
            </a:r>
            <a:r>
              <a:rPr lang="fr-FR" dirty="0"/>
              <a:t>cette fonction sociale est, dès à présent, en voie de perdre son importance, et elle est destinée à en perdre de plus en plus et à une vitesse accélérée dans l’avenir […] il est beaucoup plus facile désormais que ce n’était le cas dans le passé d’accomplir des tâches étrangères à la routine familière – car </a:t>
            </a:r>
            <a:r>
              <a:rPr lang="fr-FR" u="sng" dirty="0"/>
              <a:t>l’innovation elle-même est en train de devenir une routine</a:t>
            </a:r>
            <a:r>
              <a:rPr lang="fr-FR" dirty="0"/>
              <a:t>.[…] Ainsi, </a:t>
            </a:r>
            <a:r>
              <a:rPr lang="fr-FR" u="sng" dirty="0"/>
              <a:t>le progrès technique tend à se dépersonnaliser et à s’automatiser</a:t>
            </a:r>
            <a:r>
              <a:rPr lang="fr-FR" dirty="0"/>
              <a:t>. Le travail des bureaux et des commissions tend à se substituer à l’action individuelle</a:t>
            </a:r>
            <a:r>
              <a:rPr lang="fr-FR" dirty="0" smtClean="0"/>
              <a:t>. </a:t>
            </a:r>
            <a:r>
              <a:rPr lang="fr-FR" dirty="0"/>
              <a:t>[…] </a:t>
            </a:r>
            <a:r>
              <a:rPr lang="fr-FR" u="sng" dirty="0"/>
              <a:t>L’unité industrielle géante parfaitement bureaucratisée n’élimine pas seulement, en « expropriant » leurs possesseurs, les firmes de taille petite et moyenne, mais, en fin de compte, elle élimine également l’entrepreneur</a:t>
            </a:r>
          </a:p>
          <a:p>
            <a:pPr algn="r"/>
            <a:endParaRPr lang="fr-FR" i="1" dirty="0" smtClean="0"/>
          </a:p>
          <a:p>
            <a:pPr algn="r"/>
            <a:endParaRPr lang="fr-FR" i="1" dirty="0"/>
          </a:p>
          <a:p>
            <a:pPr algn="r"/>
            <a:endParaRPr lang="fr-FR" i="1" dirty="0" smtClean="0"/>
          </a:p>
          <a:p>
            <a:pPr algn="r"/>
            <a:r>
              <a:rPr lang="fr-FR" i="1" dirty="0" smtClean="0"/>
              <a:t>Schumpeter, Capitalisme, socialisme et démocratie, 1944</a:t>
            </a:r>
            <a:endParaRPr lang="fr-FR" i="1" dirty="0"/>
          </a:p>
        </p:txBody>
      </p:sp>
    </p:spTree>
    <p:extLst>
      <p:ext uri="{BB962C8B-B14F-4D97-AF65-F5344CB8AC3E}">
        <p14:creationId xmlns:p14="http://schemas.microsoft.com/office/powerpoint/2010/main" val="324878534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sp>
        <p:nvSpPr>
          <p:cNvPr id="12" name="ZoneTexte 11"/>
          <p:cNvSpPr txBox="1"/>
          <p:nvPr/>
        </p:nvSpPr>
        <p:spPr>
          <a:xfrm>
            <a:off x="6454341" y="93815"/>
            <a:ext cx="1952779" cy="369332"/>
          </a:xfrm>
          <a:prstGeom prst="rect">
            <a:avLst/>
          </a:prstGeom>
          <a:noFill/>
        </p:spPr>
        <p:txBody>
          <a:bodyPr wrap="none" rtlCol="0">
            <a:spAutoFit/>
          </a:bodyPr>
          <a:lstStyle/>
          <a:p>
            <a:r>
              <a:rPr lang="fr-FR" b="1" dirty="0"/>
              <a:t>1</a:t>
            </a:r>
            <a:r>
              <a:rPr lang="fr-FR" b="1" dirty="0" smtClean="0"/>
              <a:t> : Les autrichiens</a:t>
            </a:r>
            <a:endParaRPr lang="fr-FR" b="1" dirty="0"/>
          </a:p>
        </p:txBody>
      </p:sp>
      <p:sp>
        <p:nvSpPr>
          <p:cNvPr id="4" name="ZoneTexte 3"/>
          <p:cNvSpPr txBox="1"/>
          <p:nvPr/>
        </p:nvSpPr>
        <p:spPr>
          <a:xfrm>
            <a:off x="4023360" y="1339153"/>
            <a:ext cx="7804846" cy="2862322"/>
          </a:xfrm>
          <a:prstGeom prst="rect">
            <a:avLst/>
          </a:prstGeom>
          <a:noFill/>
        </p:spPr>
        <p:txBody>
          <a:bodyPr wrap="square" rtlCol="0">
            <a:spAutoFit/>
          </a:bodyPr>
          <a:lstStyle/>
          <a:p>
            <a:pPr algn="just"/>
            <a:r>
              <a:rPr lang="fr-FR" dirty="0"/>
              <a:t>« J’ai maintenant une vérité désagréable à dire : à savoir que nous sommes en danger de connaitre le sort de l’Allemagne. Le danger n’est pas immédiat certes, et la situation dans ce pays ressemble si peu à celle que l’on a vue en Allemagne ces dernières années qu’il est difficile de croire que nous allions dans la même direction. Mais, pour longue que soit la route, elle est de celles où l’on ne peut plus rebrousser chemin une fois qu’on est allé trop loin. </a:t>
            </a:r>
            <a:r>
              <a:rPr lang="fr-FR" dirty="0" smtClean="0"/>
              <a:t>»</a:t>
            </a:r>
          </a:p>
          <a:p>
            <a:pPr algn="just"/>
            <a:endParaRPr lang="fr-FR" dirty="0"/>
          </a:p>
          <a:p>
            <a:pPr algn="just"/>
            <a:r>
              <a:rPr lang="fr-FR" dirty="0" smtClean="0"/>
              <a:t>« Cette montée [des logiques étatistes] a signifié l’abandon de la liberté économique sans laquelle la liberté politique n’a jamais existé »</a:t>
            </a:r>
          </a:p>
          <a:p>
            <a:pPr algn="r"/>
            <a:r>
              <a:rPr lang="fr-FR" i="1" dirty="0" smtClean="0"/>
              <a:t>Hayek, La route de la servitude, 1944</a:t>
            </a:r>
            <a:endParaRPr lang="fr-FR" i="1" dirty="0"/>
          </a:p>
        </p:txBody>
      </p:sp>
    </p:spTree>
    <p:extLst>
      <p:ext uri="{BB962C8B-B14F-4D97-AF65-F5344CB8AC3E}">
        <p14:creationId xmlns:p14="http://schemas.microsoft.com/office/powerpoint/2010/main" val="1238208187"/>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sp>
        <p:nvSpPr>
          <p:cNvPr id="12" name="ZoneTexte 11"/>
          <p:cNvSpPr txBox="1"/>
          <p:nvPr/>
        </p:nvSpPr>
        <p:spPr>
          <a:xfrm>
            <a:off x="6454341" y="93815"/>
            <a:ext cx="1952779" cy="369332"/>
          </a:xfrm>
          <a:prstGeom prst="rect">
            <a:avLst/>
          </a:prstGeom>
          <a:noFill/>
        </p:spPr>
        <p:txBody>
          <a:bodyPr wrap="none" rtlCol="0">
            <a:spAutoFit/>
          </a:bodyPr>
          <a:lstStyle/>
          <a:p>
            <a:r>
              <a:rPr lang="fr-FR" b="1" dirty="0"/>
              <a:t>1</a:t>
            </a:r>
            <a:r>
              <a:rPr lang="fr-FR" b="1" dirty="0" smtClean="0"/>
              <a:t> : Les autrichiens</a:t>
            </a:r>
            <a:endParaRPr lang="fr-FR" b="1" dirty="0"/>
          </a:p>
        </p:txBody>
      </p:sp>
      <p:sp>
        <p:nvSpPr>
          <p:cNvPr id="4" name="ZoneTexte 3"/>
          <p:cNvSpPr txBox="1"/>
          <p:nvPr/>
        </p:nvSpPr>
        <p:spPr>
          <a:xfrm>
            <a:off x="4023360" y="1339153"/>
            <a:ext cx="7804846" cy="2862322"/>
          </a:xfrm>
          <a:prstGeom prst="rect">
            <a:avLst/>
          </a:prstGeom>
          <a:noFill/>
        </p:spPr>
        <p:txBody>
          <a:bodyPr wrap="square" rtlCol="0">
            <a:spAutoFit/>
          </a:bodyPr>
          <a:lstStyle/>
          <a:p>
            <a:pPr algn="just"/>
            <a:r>
              <a:rPr lang="fr-FR" dirty="0" smtClean="0"/>
              <a:t>« La </a:t>
            </a:r>
            <a:r>
              <a:rPr lang="fr-FR" dirty="0"/>
              <a:t>concurrence [...] signifie la planification décentralisée par plusieurs personnes séparées [...] La question du meilleur des systèmes dépend principalement de la question de savoir </a:t>
            </a:r>
            <a:r>
              <a:rPr lang="fr-FR" u="sng" dirty="0"/>
              <a:t>quel est le système qui fera l'usage le plus complet des informations existantes</a:t>
            </a:r>
            <a:r>
              <a:rPr lang="fr-FR" dirty="0"/>
              <a:t> [...] les informations sur les circonstances particulières de temps et de lieu</a:t>
            </a:r>
            <a:r>
              <a:rPr lang="fr-FR" dirty="0" smtClean="0"/>
              <a:t>. […] </a:t>
            </a:r>
            <a:r>
              <a:rPr lang="fr-FR" dirty="0"/>
              <a:t>Nous avons besoin de </a:t>
            </a:r>
            <a:r>
              <a:rPr lang="fr-FR" u="sng" dirty="0"/>
              <a:t>décentralisation car c'est le seul moyen de garantir l'usage rapide de l'information sur les circonstances particulières</a:t>
            </a:r>
            <a:r>
              <a:rPr lang="fr-FR" dirty="0"/>
              <a:t> [...] Une solution est produite — sur le marché — par l'interaction d'individus, chacun d'entre eux possédant seulement une information partielle. </a:t>
            </a:r>
            <a:r>
              <a:rPr lang="fr-FR" dirty="0" smtClean="0"/>
              <a:t>»</a:t>
            </a:r>
          </a:p>
          <a:p>
            <a:pPr algn="r"/>
            <a:r>
              <a:rPr lang="fr-FR" dirty="0" smtClean="0"/>
              <a:t> </a:t>
            </a:r>
            <a:r>
              <a:rPr lang="fr-FR" i="1" dirty="0" smtClean="0"/>
              <a:t>Hayek, </a:t>
            </a:r>
            <a:r>
              <a:rPr lang="fr-FR" i="1" dirty="0" err="1" smtClean="0"/>
              <a:t>Individualism</a:t>
            </a:r>
            <a:r>
              <a:rPr lang="fr-FR" i="1" dirty="0" smtClean="0"/>
              <a:t> and </a:t>
            </a:r>
            <a:r>
              <a:rPr lang="fr-FR" i="1" dirty="0" err="1" smtClean="0"/>
              <a:t>Economic</a:t>
            </a:r>
            <a:r>
              <a:rPr lang="fr-FR" i="1" dirty="0" smtClean="0"/>
              <a:t> </a:t>
            </a:r>
            <a:r>
              <a:rPr lang="fr-FR" i="1" dirty="0" err="1" smtClean="0"/>
              <a:t>Order</a:t>
            </a:r>
            <a:r>
              <a:rPr lang="fr-FR" i="1" dirty="0" smtClean="0"/>
              <a:t>, 1948</a:t>
            </a:r>
            <a:endParaRPr lang="fr-FR" i="1" dirty="0"/>
          </a:p>
        </p:txBody>
      </p:sp>
    </p:spTree>
    <p:extLst>
      <p:ext uri="{BB962C8B-B14F-4D97-AF65-F5344CB8AC3E}">
        <p14:creationId xmlns:p14="http://schemas.microsoft.com/office/powerpoint/2010/main" val="4255817829"/>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sp>
        <p:nvSpPr>
          <p:cNvPr id="12" name="ZoneTexte 11"/>
          <p:cNvSpPr txBox="1"/>
          <p:nvPr/>
        </p:nvSpPr>
        <p:spPr>
          <a:xfrm>
            <a:off x="6454341" y="93815"/>
            <a:ext cx="1952779" cy="369332"/>
          </a:xfrm>
          <a:prstGeom prst="rect">
            <a:avLst/>
          </a:prstGeom>
          <a:noFill/>
        </p:spPr>
        <p:txBody>
          <a:bodyPr wrap="none" rtlCol="0">
            <a:spAutoFit/>
          </a:bodyPr>
          <a:lstStyle/>
          <a:p>
            <a:r>
              <a:rPr lang="fr-FR" b="1" dirty="0"/>
              <a:t>1</a:t>
            </a:r>
            <a:r>
              <a:rPr lang="fr-FR" b="1" dirty="0" smtClean="0"/>
              <a:t> : Les autrichiens</a:t>
            </a:r>
            <a:endParaRPr lang="fr-FR" b="1"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2189" y="463147"/>
            <a:ext cx="4517081" cy="6073386"/>
          </a:xfrm>
          <a:prstGeom prst="rect">
            <a:avLst/>
          </a:prstGeom>
        </p:spPr>
      </p:pic>
    </p:spTree>
    <p:extLst>
      <p:ext uri="{BB962C8B-B14F-4D97-AF65-F5344CB8AC3E}">
        <p14:creationId xmlns:p14="http://schemas.microsoft.com/office/powerpoint/2010/main" val="130713403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sp>
        <p:nvSpPr>
          <p:cNvPr id="12" name="ZoneTexte 11"/>
          <p:cNvSpPr txBox="1"/>
          <p:nvPr/>
        </p:nvSpPr>
        <p:spPr>
          <a:xfrm>
            <a:off x="6454341" y="93815"/>
            <a:ext cx="2269852" cy="369332"/>
          </a:xfrm>
          <a:prstGeom prst="rect">
            <a:avLst/>
          </a:prstGeom>
          <a:noFill/>
        </p:spPr>
        <p:txBody>
          <a:bodyPr wrap="none" rtlCol="0">
            <a:spAutoFit/>
          </a:bodyPr>
          <a:lstStyle/>
          <a:p>
            <a:r>
              <a:rPr lang="fr-FR" b="1" dirty="0"/>
              <a:t>2</a:t>
            </a:r>
            <a:r>
              <a:rPr lang="fr-FR" b="1" dirty="0" smtClean="0"/>
              <a:t> : L’école de Chicago</a:t>
            </a:r>
            <a:endParaRPr lang="fr-FR" b="1" dirty="0"/>
          </a:p>
        </p:txBody>
      </p:sp>
      <p:pic>
        <p:nvPicPr>
          <p:cNvPr id="26" name="Image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45689" y="2223525"/>
            <a:ext cx="2108652" cy="3063066"/>
          </a:xfrm>
          <a:prstGeom prst="rect">
            <a:avLst/>
          </a:prstGeom>
        </p:spPr>
      </p:pic>
      <p:sp>
        <p:nvSpPr>
          <p:cNvPr id="27" name="ZoneTexte 26"/>
          <p:cNvSpPr txBox="1"/>
          <p:nvPr/>
        </p:nvSpPr>
        <p:spPr>
          <a:xfrm>
            <a:off x="4564331" y="1806377"/>
            <a:ext cx="1763624" cy="369332"/>
          </a:xfrm>
          <a:prstGeom prst="rect">
            <a:avLst/>
          </a:prstGeom>
          <a:noFill/>
        </p:spPr>
        <p:txBody>
          <a:bodyPr wrap="none" rtlCol="0">
            <a:spAutoFit/>
          </a:bodyPr>
          <a:lstStyle/>
          <a:p>
            <a:r>
              <a:rPr lang="fr-FR" dirty="0" smtClean="0"/>
              <a:t>Milton Friedman</a:t>
            </a:r>
            <a:endParaRPr lang="fr-FR" dirty="0"/>
          </a:p>
        </p:txBody>
      </p:sp>
      <p:sp>
        <p:nvSpPr>
          <p:cNvPr id="28" name="ZoneTexte 27"/>
          <p:cNvSpPr txBox="1"/>
          <p:nvPr/>
        </p:nvSpPr>
        <p:spPr>
          <a:xfrm>
            <a:off x="4884976" y="5286591"/>
            <a:ext cx="1183657" cy="369332"/>
          </a:xfrm>
          <a:prstGeom prst="rect">
            <a:avLst/>
          </a:prstGeom>
          <a:noFill/>
        </p:spPr>
        <p:txBody>
          <a:bodyPr wrap="none" rtlCol="0">
            <a:spAutoFit/>
          </a:bodyPr>
          <a:lstStyle/>
          <a:p>
            <a:r>
              <a:rPr lang="fr-FR" dirty="0" smtClean="0"/>
              <a:t>1912-2006</a:t>
            </a:r>
            <a:endParaRPr lang="fr-FR" dirty="0"/>
          </a:p>
        </p:txBody>
      </p:sp>
      <p:sp>
        <p:nvSpPr>
          <p:cNvPr id="4" name="ZoneTexte 3"/>
          <p:cNvSpPr txBox="1"/>
          <p:nvPr/>
        </p:nvSpPr>
        <p:spPr>
          <a:xfrm>
            <a:off x="4541044" y="1158670"/>
            <a:ext cx="1805302" cy="369332"/>
          </a:xfrm>
          <a:prstGeom prst="rect">
            <a:avLst/>
          </a:prstGeom>
          <a:noFill/>
        </p:spPr>
        <p:txBody>
          <a:bodyPr wrap="none" rtlCol="0">
            <a:spAutoFit/>
          </a:bodyPr>
          <a:lstStyle/>
          <a:p>
            <a:r>
              <a:rPr lang="fr-FR" b="1" dirty="0" smtClean="0"/>
              <a:t>Le monétarisme</a:t>
            </a:r>
            <a:endParaRPr lang="fr-FR" b="1" dirty="0"/>
          </a:p>
        </p:txBody>
      </p:sp>
      <p:sp>
        <p:nvSpPr>
          <p:cNvPr id="29" name="ZoneTexte 28"/>
          <p:cNvSpPr txBox="1"/>
          <p:nvPr/>
        </p:nvSpPr>
        <p:spPr>
          <a:xfrm>
            <a:off x="8724193" y="1158670"/>
            <a:ext cx="2911631" cy="369332"/>
          </a:xfrm>
          <a:prstGeom prst="rect">
            <a:avLst/>
          </a:prstGeom>
          <a:noFill/>
        </p:spPr>
        <p:txBody>
          <a:bodyPr wrap="none" rtlCol="0">
            <a:spAutoFit/>
          </a:bodyPr>
          <a:lstStyle/>
          <a:p>
            <a:r>
              <a:rPr lang="fr-FR" b="1" dirty="0" smtClean="0"/>
              <a:t>L’impérialisme économique</a:t>
            </a:r>
            <a:endParaRPr lang="fr-FR" b="1"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44158" y="2223525"/>
            <a:ext cx="2432760" cy="3063066"/>
          </a:xfrm>
          <a:prstGeom prst="rect">
            <a:avLst/>
          </a:prstGeom>
        </p:spPr>
      </p:pic>
      <p:sp>
        <p:nvSpPr>
          <p:cNvPr id="30" name="ZoneTexte 29"/>
          <p:cNvSpPr txBox="1"/>
          <p:nvPr/>
        </p:nvSpPr>
        <p:spPr>
          <a:xfrm>
            <a:off x="9668709" y="5244312"/>
            <a:ext cx="1166025" cy="369332"/>
          </a:xfrm>
          <a:prstGeom prst="rect">
            <a:avLst/>
          </a:prstGeom>
          <a:noFill/>
        </p:spPr>
        <p:txBody>
          <a:bodyPr wrap="none" rtlCol="0">
            <a:spAutoFit/>
          </a:bodyPr>
          <a:lstStyle/>
          <a:p>
            <a:r>
              <a:rPr lang="fr-FR" dirty="0" smtClean="0"/>
              <a:t>1930-2014</a:t>
            </a:r>
            <a:endParaRPr lang="fr-FR" dirty="0"/>
          </a:p>
        </p:txBody>
      </p:sp>
      <p:sp>
        <p:nvSpPr>
          <p:cNvPr id="31" name="ZoneTexte 30"/>
          <p:cNvSpPr txBox="1"/>
          <p:nvPr/>
        </p:nvSpPr>
        <p:spPr>
          <a:xfrm>
            <a:off x="9590963" y="1801652"/>
            <a:ext cx="1339149" cy="369332"/>
          </a:xfrm>
          <a:prstGeom prst="rect">
            <a:avLst/>
          </a:prstGeom>
          <a:noFill/>
        </p:spPr>
        <p:txBody>
          <a:bodyPr wrap="none" rtlCol="0">
            <a:spAutoFit/>
          </a:bodyPr>
          <a:lstStyle/>
          <a:p>
            <a:r>
              <a:rPr lang="fr-FR" dirty="0" smtClean="0"/>
              <a:t>Gary Becker</a:t>
            </a:r>
            <a:endParaRPr lang="fr-FR" dirty="0"/>
          </a:p>
        </p:txBody>
      </p:sp>
    </p:spTree>
    <p:extLst>
      <p:ext uri="{BB962C8B-B14F-4D97-AF65-F5344CB8AC3E}">
        <p14:creationId xmlns:p14="http://schemas.microsoft.com/office/powerpoint/2010/main" val="1955951930"/>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sp>
        <p:nvSpPr>
          <p:cNvPr id="12" name="ZoneTexte 11"/>
          <p:cNvSpPr txBox="1"/>
          <p:nvPr/>
        </p:nvSpPr>
        <p:spPr>
          <a:xfrm>
            <a:off x="6454341" y="93815"/>
            <a:ext cx="2269852" cy="369332"/>
          </a:xfrm>
          <a:prstGeom prst="rect">
            <a:avLst/>
          </a:prstGeom>
          <a:noFill/>
        </p:spPr>
        <p:txBody>
          <a:bodyPr wrap="none" rtlCol="0">
            <a:spAutoFit/>
          </a:bodyPr>
          <a:lstStyle/>
          <a:p>
            <a:r>
              <a:rPr lang="fr-FR" b="1" dirty="0"/>
              <a:t>2</a:t>
            </a:r>
            <a:r>
              <a:rPr lang="fr-FR" b="1" dirty="0" smtClean="0"/>
              <a:t> : L’école de Chicago</a:t>
            </a:r>
            <a:endParaRPr lang="fr-FR" b="1" dirty="0"/>
          </a:p>
        </p:txBody>
      </p:sp>
      <p:pic>
        <p:nvPicPr>
          <p:cNvPr id="3" name="Milton Friedman - le crayon jaun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821799" y="776433"/>
            <a:ext cx="7469566" cy="4948587"/>
          </a:xfrm>
          <a:prstGeom prst="rect">
            <a:avLst/>
          </a:prstGeom>
        </p:spPr>
      </p:pic>
    </p:spTree>
    <p:extLst>
      <p:ext uri="{BB962C8B-B14F-4D97-AF65-F5344CB8AC3E}">
        <p14:creationId xmlns:p14="http://schemas.microsoft.com/office/powerpoint/2010/main" val="14524541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sp>
        <p:nvSpPr>
          <p:cNvPr id="12" name="ZoneTexte 11"/>
          <p:cNvSpPr txBox="1"/>
          <p:nvPr/>
        </p:nvSpPr>
        <p:spPr>
          <a:xfrm>
            <a:off x="6454341" y="93815"/>
            <a:ext cx="2269852" cy="369332"/>
          </a:xfrm>
          <a:prstGeom prst="rect">
            <a:avLst/>
          </a:prstGeom>
          <a:noFill/>
        </p:spPr>
        <p:txBody>
          <a:bodyPr wrap="none" rtlCol="0">
            <a:spAutoFit/>
          </a:bodyPr>
          <a:lstStyle/>
          <a:p>
            <a:r>
              <a:rPr lang="fr-FR" b="1" dirty="0"/>
              <a:t>2</a:t>
            </a:r>
            <a:r>
              <a:rPr lang="fr-FR" b="1" dirty="0" smtClean="0"/>
              <a:t> : L’école de Chicago</a:t>
            </a:r>
            <a:endParaRPr lang="fr-FR" b="1"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0050" y="2046308"/>
            <a:ext cx="3195110" cy="2095039"/>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5160" y="1398867"/>
            <a:ext cx="5157818" cy="3635710"/>
          </a:xfrm>
          <a:prstGeom prst="rect">
            <a:avLst/>
          </a:prstGeom>
        </p:spPr>
      </p:pic>
      <p:sp>
        <p:nvSpPr>
          <p:cNvPr id="6" name="ZoneTexte 5"/>
          <p:cNvSpPr txBox="1"/>
          <p:nvPr/>
        </p:nvSpPr>
        <p:spPr>
          <a:xfrm>
            <a:off x="4023360" y="1676976"/>
            <a:ext cx="2262927" cy="369332"/>
          </a:xfrm>
          <a:prstGeom prst="rect">
            <a:avLst/>
          </a:prstGeom>
          <a:noFill/>
        </p:spPr>
        <p:txBody>
          <a:bodyPr wrap="none" rtlCol="0">
            <a:spAutoFit/>
          </a:bodyPr>
          <a:lstStyle/>
          <a:p>
            <a:r>
              <a:rPr lang="fr-FR" dirty="0" smtClean="0"/>
              <a:t>Fonction keynésienne</a:t>
            </a:r>
            <a:endParaRPr lang="fr-FR" dirty="0"/>
          </a:p>
        </p:txBody>
      </p:sp>
      <p:sp>
        <p:nvSpPr>
          <p:cNvPr id="8" name="ZoneTexte 7"/>
          <p:cNvSpPr txBox="1"/>
          <p:nvPr/>
        </p:nvSpPr>
        <p:spPr>
          <a:xfrm>
            <a:off x="8112605" y="1029535"/>
            <a:ext cx="2270173" cy="369332"/>
          </a:xfrm>
          <a:prstGeom prst="rect">
            <a:avLst/>
          </a:prstGeom>
          <a:noFill/>
        </p:spPr>
        <p:txBody>
          <a:bodyPr wrap="none" rtlCol="0">
            <a:spAutoFit/>
          </a:bodyPr>
          <a:lstStyle/>
          <a:p>
            <a:r>
              <a:rPr lang="fr-FR" dirty="0" smtClean="0"/>
              <a:t>Fonction de Friedman</a:t>
            </a:r>
            <a:endParaRPr lang="fr-FR" dirty="0"/>
          </a:p>
        </p:txBody>
      </p:sp>
    </p:spTree>
    <p:extLst>
      <p:ext uri="{BB962C8B-B14F-4D97-AF65-F5344CB8AC3E}">
        <p14:creationId xmlns:p14="http://schemas.microsoft.com/office/powerpoint/2010/main" val="556621872"/>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sp>
        <p:nvSpPr>
          <p:cNvPr id="12" name="ZoneTexte 11"/>
          <p:cNvSpPr txBox="1"/>
          <p:nvPr/>
        </p:nvSpPr>
        <p:spPr>
          <a:xfrm>
            <a:off x="6454341" y="93815"/>
            <a:ext cx="2269852" cy="369332"/>
          </a:xfrm>
          <a:prstGeom prst="rect">
            <a:avLst/>
          </a:prstGeom>
          <a:noFill/>
        </p:spPr>
        <p:txBody>
          <a:bodyPr wrap="none" rtlCol="0">
            <a:spAutoFit/>
          </a:bodyPr>
          <a:lstStyle/>
          <a:p>
            <a:r>
              <a:rPr lang="fr-FR" b="1" dirty="0"/>
              <a:t>2</a:t>
            </a:r>
            <a:r>
              <a:rPr lang="fr-FR" b="1" dirty="0" smtClean="0"/>
              <a:t> : L’école de Chicago</a:t>
            </a:r>
            <a:endParaRPr lang="fr-FR" b="1" dirty="0"/>
          </a:p>
        </p:txBody>
      </p:sp>
      <p:pic>
        <p:nvPicPr>
          <p:cNvPr id="6" name="Image 5"/>
          <p:cNvPicPr>
            <a:picLocks noChangeAspect="1"/>
          </p:cNvPicPr>
          <p:nvPr/>
        </p:nvPicPr>
        <p:blipFill>
          <a:blip r:embed="rId2"/>
          <a:stretch>
            <a:fillRect/>
          </a:stretch>
        </p:blipFill>
        <p:spPr>
          <a:xfrm>
            <a:off x="3477294" y="1452092"/>
            <a:ext cx="8013013" cy="5405908"/>
          </a:xfrm>
          <a:prstGeom prst="rect">
            <a:avLst/>
          </a:prstGeom>
        </p:spPr>
      </p:pic>
      <p:sp>
        <p:nvSpPr>
          <p:cNvPr id="3" name="Multiplication 2"/>
          <p:cNvSpPr/>
          <p:nvPr/>
        </p:nvSpPr>
        <p:spPr>
          <a:xfrm>
            <a:off x="6565982" y="3934870"/>
            <a:ext cx="1268361" cy="825909"/>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3653632" y="1082760"/>
            <a:ext cx="8113568" cy="369332"/>
          </a:xfrm>
          <a:prstGeom prst="rect">
            <a:avLst/>
          </a:prstGeom>
          <a:noFill/>
        </p:spPr>
        <p:txBody>
          <a:bodyPr wrap="none" rtlCol="0">
            <a:spAutoFit/>
          </a:bodyPr>
          <a:lstStyle/>
          <a:p>
            <a:r>
              <a:rPr lang="fr-FR" dirty="0" smtClean="0"/>
              <a:t>Une augmentation transitoire du revenu par PB expansionniste va partir en épargne</a:t>
            </a:r>
            <a:endParaRPr lang="fr-FR" dirty="0"/>
          </a:p>
        </p:txBody>
      </p:sp>
    </p:spTree>
    <p:extLst>
      <p:ext uri="{BB962C8B-B14F-4D97-AF65-F5344CB8AC3E}">
        <p14:creationId xmlns:p14="http://schemas.microsoft.com/office/powerpoint/2010/main" val="270554248"/>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sp>
        <p:nvSpPr>
          <p:cNvPr id="12" name="ZoneTexte 11"/>
          <p:cNvSpPr txBox="1"/>
          <p:nvPr/>
        </p:nvSpPr>
        <p:spPr>
          <a:xfrm>
            <a:off x="6454341" y="93815"/>
            <a:ext cx="2269852" cy="369332"/>
          </a:xfrm>
          <a:prstGeom prst="rect">
            <a:avLst/>
          </a:prstGeom>
          <a:noFill/>
        </p:spPr>
        <p:txBody>
          <a:bodyPr wrap="none" rtlCol="0">
            <a:spAutoFit/>
          </a:bodyPr>
          <a:lstStyle/>
          <a:p>
            <a:r>
              <a:rPr lang="fr-FR" b="1" dirty="0"/>
              <a:t>2</a:t>
            </a:r>
            <a:r>
              <a:rPr lang="fr-FR" b="1" dirty="0" smtClean="0"/>
              <a:t> : L’école de Chicago</a:t>
            </a:r>
            <a:endParaRPr lang="fr-FR" b="1"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5336" y="923372"/>
            <a:ext cx="5734050" cy="4610100"/>
          </a:xfrm>
          <a:prstGeom prst="rect">
            <a:avLst/>
          </a:prstGeom>
        </p:spPr>
      </p:pic>
    </p:spTree>
    <p:extLst>
      <p:ext uri="{BB962C8B-B14F-4D97-AF65-F5344CB8AC3E}">
        <p14:creationId xmlns:p14="http://schemas.microsoft.com/office/powerpoint/2010/main" val="1700750590"/>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sp>
        <p:nvSpPr>
          <p:cNvPr id="12" name="ZoneTexte 11"/>
          <p:cNvSpPr txBox="1"/>
          <p:nvPr/>
        </p:nvSpPr>
        <p:spPr>
          <a:xfrm>
            <a:off x="6454341" y="93815"/>
            <a:ext cx="2269852" cy="369332"/>
          </a:xfrm>
          <a:prstGeom prst="rect">
            <a:avLst/>
          </a:prstGeom>
          <a:noFill/>
        </p:spPr>
        <p:txBody>
          <a:bodyPr wrap="none" rtlCol="0">
            <a:spAutoFit/>
          </a:bodyPr>
          <a:lstStyle/>
          <a:p>
            <a:r>
              <a:rPr lang="fr-FR" b="1" dirty="0"/>
              <a:t>2</a:t>
            </a:r>
            <a:r>
              <a:rPr lang="fr-FR" b="1" dirty="0" smtClean="0"/>
              <a:t> : L’école de Chicago</a:t>
            </a:r>
            <a:endParaRPr lang="fr-FR" b="1" dirty="0"/>
          </a:p>
        </p:txBody>
      </p:sp>
      <p:sp>
        <p:nvSpPr>
          <p:cNvPr id="5" name="ZoneTexte 4"/>
          <p:cNvSpPr txBox="1"/>
          <p:nvPr/>
        </p:nvSpPr>
        <p:spPr>
          <a:xfrm>
            <a:off x="6293658" y="1058381"/>
            <a:ext cx="2911631" cy="369332"/>
          </a:xfrm>
          <a:prstGeom prst="rect">
            <a:avLst/>
          </a:prstGeom>
          <a:noFill/>
        </p:spPr>
        <p:txBody>
          <a:bodyPr wrap="none" rtlCol="0">
            <a:spAutoFit/>
          </a:bodyPr>
          <a:lstStyle/>
          <a:p>
            <a:r>
              <a:rPr lang="fr-FR" b="1" dirty="0" smtClean="0"/>
              <a:t>L’impérialisme économique</a:t>
            </a:r>
            <a:endParaRPr lang="fr-FR" b="1"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3623" y="2123236"/>
            <a:ext cx="2432760" cy="3063066"/>
          </a:xfrm>
          <a:prstGeom prst="rect">
            <a:avLst/>
          </a:prstGeom>
        </p:spPr>
      </p:pic>
      <p:sp>
        <p:nvSpPr>
          <p:cNvPr id="7" name="ZoneTexte 6"/>
          <p:cNvSpPr txBox="1"/>
          <p:nvPr/>
        </p:nvSpPr>
        <p:spPr>
          <a:xfrm>
            <a:off x="7238174" y="5144023"/>
            <a:ext cx="1166025" cy="369332"/>
          </a:xfrm>
          <a:prstGeom prst="rect">
            <a:avLst/>
          </a:prstGeom>
          <a:noFill/>
        </p:spPr>
        <p:txBody>
          <a:bodyPr wrap="none" rtlCol="0">
            <a:spAutoFit/>
          </a:bodyPr>
          <a:lstStyle/>
          <a:p>
            <a:r>
              <a:rPr lang="fr-FR" dirty="0" smtClean="0"/>
              <a:t>1930-2014</a:t>
            </a:r>
            <a:endParaRPr lang="fr-FR" dirty="0"/>
          </a:p>
        </p:txBody>
      </p:sp>
      <p:sp>
        <p:nvSpPr>
          <p:cNvPr id="8" name="ZoneTexte 7"/>
          <p:cNvSpPr txBox="1"/>
          <p:nvPr/>
        </p:nvSpPr>
        <p:spPr>
          <a:xfrm>
            <a:off x="7160428" y="1701363"/>
            <a:ext cx="1339149" cy="369332"/>
          </a:xfrm>
          <a:prstGeom prst="rect">
            <a:avLst/>
          </a:prstGeom>
          <a:noFill/>
        </p:spPr>
        <p:txBody>
          <a:bodyPr wrap="none" rtlCol="0">
            <a:spAutoFit/>
          </a:bodyPr>
          <a:lstStyle/>
          <a:p>
            <a:r>
              <a:rPr lang="fr-FR" dirty="0" smtClean="0"/>
              <a:t>Gary Becker</a:t>
            </a:r>
            <a:endParaRPr lang="fr-FR" dirty="0"/>
          </a:p>
        </p:txBody>
      </p:sp>
    </p:spTree>
    <p:extLst>
      <p:ext uri="{BB962C8B-B14F-4D97-AF65-F5344CB8AC3E}">
        <p14:creationId xmlns:p14="http://schemas.microsoft.com/office/powerpoint/2010/main" val="1789314241"/>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sp>
        <p:nvSpPr>
          <p:cNvPr id="12" name="ZoneTexte 11"/>
          <p:cNvSpPr txBox="1"/>
          <p:nvPr/>
        </p:nvSpPr>
        <p:spPr>
          <a:xfrm>
            <a:off x="6454341" y="93815"/>
            <a:ext cx="2269852" cy="369332"/>
          </a:xfrm>
          <a:prstGeom prst="rect">
            <a:avLst/>
          </a:prstGeom>
          <a:noFill/>
        </p:spPr>
        <p:txBody>
          <a:bodyPr wrap="none" rtlCol="0">
            <a:spAutoFit/>
          </a:bodyPr>
          <a:lstStyle/>
          <a:p>
            <a:r>
              <a:rPr lang="fr-FR" b="1" dirty="0"/>
              <a:t>2</a:t>
            </a:r>
            <a:r>
              <a:rPr lang="fr-FR" b="1" dirty="0" smtClean="0"/>
              <a:t> : L’école de Chicago</a:t>
            </a:r>
            <a:endParaRPr lang="fr-FR" b="1" dirty="0"/>
          </a:p>
        </p:txBody>
      </p:sp>
      <p:sp>
        <p:nvSpPr>
          <p:cNvPr id="3" name="ZoneTexte 2"/>
          <p:cNvSpPr txBox="1"/>
          <p:nvPr/>
        </p:nvSpPr>
        <p:spPr>
          <a:xfrm>
            <a:off x="3869977" y="1522033"/>
            <a:ext cx="7244408" cy="5078313"/>
          </a:xfrm>
          <a:prstGeom prst="rect">
            <a:avLst/>
          </a:prstGeom>
          <a:noFill/>
        </p:spPr>
        <p:txBody>
          <a:bodyPr wrap="square" rtlCol="0">
            <a:spAutoFit/>
          </a:bodyPr>
          <a:lstStyle/>
          <a:p>
            <a:pPr algn="just"/>
            <a:r>
              <a:rPr lang="fr-FR" dirty="0"/>
              <a:t>« La science économique entre dans un troisième âge. Dans le premier âge on considérait que l'économie se limitait à l'étude des mécanismes de production et de consommation de biens matériels, et n'allait pas au-delà (la théorie traditionnelle des marchés). Dans un second temps, le domaine de la théorie économique a été élargi à l'étude de l'ensemble des phénomènes marchands, c'est-à-dire donnant lieu à rapport d'échange monétaire. </a:t>
            </a:r>
            <a:r>
              <a:rPr lang="fr-FR" u="sng" dirty="0"/>
              <a:t>Aujourd'hui, le champ de l'analyse économique s'étend à l'ensemble des comportements humains et des décisions qui y sont associés</a:t>
            </a:r>
            <a:r>
              <a:rPr lang="fr-FR" dirty="0"/>
              <a:t>. </a:t>
            </a:r>
            <a:r>
              <a:rPr lang="fr-FR" u="sng" dirty="0"/>
              <a:t>Ce qui définit l'Economie, ce n'est pas le caractère marchand ou matériel du problème à traiter</a:t>
            </a:r>
            <a:r>
              <a:rPr lang="fr-FR" dirty="0"/>
              <a:t>, mais la nature même de ce problème : toute question qui pose un problème d'allocation de ressources et de choix dans le cadre d'une </a:t>
            </a:r>
            <a:r>
              <a:rPr lang="fr-FR" u="sng" dirty="0"/>
              <a:t>situation de rareté caractérisée par l'affrontement de finalités concurrentes relève de l'économie et peut être traitée par l'analyse économique</a:t>
            </a:r>
            <a:r>
              <a:rPr lang="fr-FR" dirty="0" smtClean="0"/>
              <a:t>.»</a:t>
            </a:r>
          </a:p>
          <a:p>
            <a:pPr algn="r"/>
            <a:r>
              <a:rPr lang="fr-FR" i="1" dirty="0" smtClean="0"/>
              <a:t> </a:t>
            </a:r>
            <a:r>
              <a:rPr lang="fr-FR" i="1" dirty="0"/>
              <a:t>The </a:t>
            </a:r>
            <a:r>
              <a:rPr lang="fr-FR" i="1" dirty="0" err="1"/>
              <a:t>Economic</a:t>
            </a:r>
            <a:r>
              <a:rPr lang="fr-FR" i="1" dirty="0"/>
              <a:t> </a:t>
            </a:r>
            <a:r>
              <a:rPr lang="fr-FR" i="1" dirty="0" err="1"/>
              <a:t>Approach</a:t>
            </a:r>
            <a:r>
              <a:rPr lang="fr-FR" i="1" dirty="0"/>
              <a:t> to </a:t>
            </a:r>
            <a:r>
              <a:rPr lang="fr-FR" i="1" dirty="0" err="1"/>
              <a:t>Human</a:t>
            </a:r>
            <a:r>
              <a:rPr lang="fr-FR" i="1" dirty="0"/>
              <a:t> </a:t>
            </a:r>
            <a:r>
              <a:rPr lang="fr-FR" i="1" dirty="0" err="1"/>
              <a:t>Behavior</a:t>
            </a:r>
            <a:r>
              <a:rPr lang="fr-FR" i="1" dirty="0"/>
              <a:t>, Paris, 28-30 1977, Communication CNRS, MSH.</a:t>
            </a:r>
          </a:p>
          <a:p>
            <a:r>
              <a:rPr lang="fr-FR" dirty="0"/>
              <a:t/>
            </a:r>
            <a:br>
              <a:rPr lang="fr-FR" dirty="0"/>
            </a:br>
            <a:endParaRPr lang="fr-FR" dirty="0"/>
          </a:p>
        </p:txBody>
      </p:sp>
    </p:spTree>
    <p:extLst>
      <p:ext uri="{BB962C8B-B14F-4D97-AF65-F5344CB8AC3E}">
        <p14:creationId xmlns:p14="http://schemas.microsoft.com/office/powerpoint/2010/main" val="258193227"/>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sp>
        <p:nvSpPr>
          <p:cNvPr id="12" name="ZoneTexte 11"/>
          <p:cNvSpPr txBox="1"/>
          <p:nvPr/>
        </p:nvSpPr>
        <p:spPr>
          <a:xfrm>
            <a:off x="6454341" y="93815"/>
            <a:ext cx="2269852" cy="369332"/>
          </a:xfrm>
          <a:prstGeom prst="rect">
            <a:avLst/>
          </a:prstGeom>
          <a:noFill/>
        </p:spPr>
        <p:txBody>
          <a:bodyPr wrap="none" rtlCol="0">
            <a:spAutoFit/>
          </a:bodyPr>
          <a:lstStyle/>
          <a:p>
            <a:r>
              <a:rPr lang="fr-FR" b="1" dirty="0"/>
              <a:t>2</a:t>
            </a:r>
            <a:r>
              <a:rPr lang="fr-FR" b="1" dirty="0" smtClean="0"/>
              <a:t> : L’école de Chicago</a:t>
            </a:r>
            <a:endParaRPr lang="fr-FR" b="1" dirty="0"/>
          </a:p>
        </p:txBody>
      </p:sp>
      <p:sp>
        <p:nvSpPr>
          <p:cNvPr id="3" name="ZoneTexte 2"/>
          <p:cNvSpPr txBox="1"/>
          <p:nvPr/>
        </p:nvSpPr>
        <p:spPr>
          <a:xfrm>
            <a:off x="3869977" y="1522033"/>
            <a:ext cx="7244408" cy="3416320"/>
          </a:xfrm>
          <a:prstGeom prst="rect">
            <a:avLst/>
          </a:prstGeom>
          <a:noFill/>
        </p:spPr>
        <p:txBody>
          <a:bodyPr wrap="square" rtlCol="0">
            <a:spAutoFit/>
          </a:bodyPr>
          <a:lstStyle/>
          <a:p>
            <a:pPr algn="just"/>
            <a:r>
              <a:rPr lang="fr-FR" dirty="0"/>
              <a:t>« L'approche choisie ici suit l'analyse habituelle du choix et suppose qu'une personne commet un délit </a:t>
            </a:r>
            <a:r>
              <a:rPr lang="fr-FR" u="sng" dirty="0"/>
              <a:t>si l'utilité qu'elle en attend est supérieure à celle qu'elle obtiendrait en utilisant son temps et ses autres ressources à d'autres activités </a:t>
            </a:r>
            <a:r>
              <a:rPr lang="fr-FR" dirty="0"/>
              <a:t>[...] Cette approche implique qu'il existe une fonction qui relie le nombre de délits commis par un individu et sa probabilité d'être reconnu coupable, et, en ce cas à la sanction encourue et à d'autres variables, telles que le revenu qu'il escompte d'activités légales ou illégales, et sa volonté de commettre un acte </a:t>
            </a:r>
            <a:r>
              <a:rPr lang="fr-FR" dirty="0" smtClean="0"/>
              <a:t>illégal.»</a:t>
            </a:r>
          </a:p>
          <a:p>
            <a:pPr algn="r"/>
            <a:r>
              <a:rPr lang="fr-FR" i="1" dirty="0" smtClean="0"/>
              <a:t> </a:t>
            </a:r>
            <a:r>
              <a:rPr lang="fr-FR" i="1" dirty="0" err="1"/>
              <a:t>Essays</a:t>
            </a:r>
            <a:r>
              <a:rPr lang="fr-FR" i="1" dirty="0"/>
              <a:t> in the </a:t>
            </a:r>
            <a:r>
              <a:rPr lang="fr-FR" i="1" dirty="0" err="1"/>
              <a:t>Economics</a:t>
            </a:r>
            <a:r>
              <a:rPr lang="fr-FR" i="1" dirty="0"/>
              <a:t> of Crime and </a:t>
            </a:r>
            <a:r>
              <a:rPr lang="fr-FR" i="1" dirty="0" err="1"/>
              <a:t>Punishment</a:t>
            </a:r>
            <a:r>
              <a:rPr lang="fr-FR" i="1" dirty="0"/>
              <a:t>, </a:t>
            </a:r>
            <a:r>
              <a:rPr lang="fr-FR" i="1" dirty="0" err="1"/>
              <a:t>ed</a:t>
            </a:r>
            <a:r>
              <a:rPr lang="fr-FR" i="1" dirty="0"/>
              <a:t> W. Landes et G.</a:t>
            </a:r>
          </a:p>
          <a:p>
            <a:pPr algn="r"/>
            <a:r>
              <a:rPr lang="fr-FR" i="1" dirty="0"/>
              <a:t>Becker, NBER, NYT, 1974.</a:t>
            </a:r>
          </a:p>
          <a:p>
            <a:r>
              <a:rPr lang="fr-FR" dirty="0"/>
              <a:t/>
            </a:r>
            <a:br>
              <a:rPr lang="fr-FR" dirty="0"/>
            </a:br>
            <a:endParaRPr lang="fr-FR" dirty="0"/>
          </a:p>
        </p:txBody>
      </p:sp>
    </p:spTree>
    <p:extLst>
      <p:ext uri="{BB962C8B-B14F-4D97-AF65-F5344CB8AC3E}">
        <p14:creationId xmlns:p14="http://schemas.microsoft.com/office/powerpoint/2010/main" val="3029454047"/>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sp>
        <p:nvSpPr>
          <p:cNvPr id="12" name="ZoneTexte 11"/>
          <p:cNvSpPr txBox="1"/>
          <p:nvPr/>
        </p:nvSpPr>
        <p:spPr>
          <a:xfrm>
            <a:off x="6454341" y="93815"/>
            <a:ext cx="2269852" cy="369332"/>
          </a:xfrm>
          <a:prstGeom prst="rect">
            <a:avLst/>
          </a:prstGeom>
          <a:noFill/>
        </p:spPr>
        <p:txBody>
          <a:bodyPr wrap="none" rtlCol="0">
            <a:spAutoFit/>
          </a:bodyPr>
          <a:lstStyle/>
          <a:p>
            <a:r>
              <a:rPr lang="fr-FR" b="1" dirty="0"/>
              <a:t>2</a:t>
            </a:r>
            <a:r>
              <a:rPr lang="fr-FR" b="1" dirty="0" smtClean="0"/>
              <a:t> : L’école de Chicago</a:t>
            </a:r>
            <a:endParaRPr lang="fr-FR" b="1" dirty="0"/>
          </a:p>
        </p:txBody>
      </p:sp>
      <p:sp>
        <p:nvSpPr>
          <p:cNvPr id="3" name="ZoneTexte 2"/>
          <p:cNvSpPr txBox="1"/>
          <p:nvPr/>
        </p:nvSpPr>
        <p:spPr>
          <a:xfrm>
            <a:off x="3869977" y="1522033"/>
            <a:ext cx="7244408" cy="2585323"/>
          </a:xfrm>
          <a:prstGeom prst="rect">
            <a:avLst/>
          </a:prstGeom>
          <a:noFill/>
        </p:spPr>
        <p:txBody>
          <a:bodyPr wrap="square" rtlCol="0">
            <a:spAutoFit/>
          </a:bodyPr>
          <a:lstStyle/>
          <a:p>
            <a:pPr algn="just"/>
            <a:r>
              <a:rPr lang="fr-FR" dirty="0" smtClean="0"/>
              <a:t>«Les activités qui influencent les revenus monétaires futurs, qu’ils soient de type monétaire ou de type non monétaires sont désignées par l’expression d’investissement en capital humain. Les nombreuses formes que peuvent </a:t>
            </a:r>
            <a:r>
              <a:rPr lang="fr-FR" dirty="0" err="1" smtClean="0"/>
              <a:t>revetir</a:t>
            </a:r>
            <a:r>
              <a:rPr lang="fr-FR" dirty="0" smtClean="0"/>
              <a:t> ces investissements incluent : l’éducation scolaire, la formation professionnelle, les soin médicaux, les migrations, la recherche d’informations sur les prix et les revenus.»</a:t>
            </a:r>
          </a:p>
          <a:p>
            <a:pPr algn="r"/>
            <a:r>
              <a:rPr lang="fr-FR" i="1" dirty="0" smtClean="0"/>
              <a:t>Becker, </a:t>
            </a:r>
            <a:r>
              <a:rPr lang="fr-FR" i="1" dirty="0" err="1" smtClean="0"/>
              <a:t>Human</a:t>
            </a:r>
            <a:r>
              <a:rPr lang="fr-FR" i="1" dirty="0"/>
              <a:t> </a:t>
            </a:r>
            <a:r>
              <a:rPr lang="fr-FR" i="1" dirty="0" smtClean="0"/>
              <a:t>Capital, NBER, 1975.</a:t>
            </a:r>
            <a:endParaRPr lang="fr-FR" i="1" dirty="0"/>
          </a:p>
          <a:p>
            <a:r>
              <a:rPr lang="fr-FR" dirty="0"/>
              <a:t/>
            </a:r>
            <a:br>
              <a:rPr lang="fr-FR" dirty="0"/>
            </a:br>
            <a:endParaRPr lang="fr-FR" dirty="0"/>
          </a:p>
        </p:txBody>
      </p:sp>
    </p:spTree>
    <p:extLst>
      <p:ext uri="{BB962C8B-B14F-4D97-AF65-F5344CB8AC3E}">
        <p14:creationId xmlns:p14="http://schemas.microsoft.com/office/powerpoint/2010/main" val="2916692230"/>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sp>
        <p:nvSpPr>
          <p:cNvPr id="12" name="ZoneTexte 11"/>
          <p:cNvSpPr txBox="1"/>
          <p:nvPr/>
        </p:nvSpPr>
        <p:spPr>
          <a:xfrm>
            <a:off x="5840808" y="106593"/>
            <a:ext cx="3650936" cy="369332"/>
          </a:xfrm>
          <a:prstGeom prst="rect">
            <a:avLst/>
          </a:prstGeom>
          <a:noFill/>
        </p:spPr>
        <p:txBody>
          <a:bodyPr wrap="none" rtlCol="0">
            <a:spAutoFit/>
          </a:bodyPr>
          <a:lstStyle/>
          <a:p>
            <a:r>
              <a:rPr lang="fr-FR" b="1" dirty="0" smtClean="0"/>
              <a:t>3 : La Nouvelle Economie Classique</a:t>
            </a:r>
            <a:endParaRPr lang="fr-FR" b="1" dirty="0"/>
          </a:p>
        </p:txBody>
      </p:sp>
      <p:pic>
        <p:nvPicPr>
          <p:cNvPr id="13" name="Imag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3155" y="1635066"/>
            <a:ext cx="2286241" cy="3043646"/>
          </a:xfrm>
          <a:prstGeom prst="rect">
            <a:avLst/>
          </a:prstGeom>
        </p:spPr>
      </p:pic>
      <p:sp>
        <p:nvSpPr>
          <p:cNvPr id="14" name="ZoneTexte 13"/>
          <p:cNvSpPr txBox="1"/>
          <p:nvPr/>
        </p:nvSpPr>
        <p:spPr>
          <a:xfrm>
            <a:off x="6951015" y="1123837"/>
            <a:ext cx="1430520" cy="369332"/>
          </a:xfrm>
          <a:prstGeom prst="rect">
            <a:avLst/>
          </a:prstGeom>
          <a:noFill/>
        </p:spPr>
        <p:txBody>
          <a:bodyPr wrap="none" rtlCol="0">
            <a:spAutoFit/>
          </a:bodyPr>
          <a:lstStyle/>
          <a:p>
            <a:r>
              <a:rPr lang="fr-FR" dirty="0" smtClean="0"/>
              <a:t>Robert Lucas</a:t>
            </a:r>
            <a:endParaRPr lang="fr-FR" dirty="0"/>
          </a:p>
        </p:txBody>
      </p:sp>
      <p:sp>
        <p:nvSpPr>
          <p:cNvPr id="15" name="ZoneTexte 14"/>
          <p:cNvSpPr txBox="1"/>
          <p:nvPr/>
        </p:nvSpPr>
        <p:spPr>
          <a:xfrm>
            <a:off x="7098491" y="4635943"/>
            <a:ext cx="1135567" cy="369332"/>
          </a:xfrm>
          <a:prstGeom prst="rect">
            <a:avLst/>
          </a:prstGeom>
          <a:noFill/>
        </p:spPr>
        <p:txBody>
          <a:bodyPr wrap="none" rtlCol="0">
            <a:spAutoFit/>
          </a:bodyPr>
          <a:lstStyle/>
          <a:p>
            <a:r>
              <a:rPr lang="fr-FR" dirty="0" smtClean="0"/>
              <a:t>1937-2023</a:t>
            </a:r>
            <a:endParaRPr lang="fr-FR" dirty="0"/>
          </a:p>
        </p:txBody>
      </p:sp>
    </p:spTree>
    <p:extLst>
      <p:ext uri="{BB962C8B-B14F-4D97-AF65-F5344CB8AC3E}">
        <p14:creationId xmlns:p14="http://schemas.microsoft.com/office/powerpoint/2010/main" val="1097503937"/>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sp>
        <p:nvSpPr>
          <p:cNvPr id="12" name="ZoneTexte 11"/>
          <p:cNvSpPr txBox="1"/>
          <p:nvPr/>
        </p:nvSpPr>
        <p:spPr>
          <a:xfrm>
            <a:off x="5840808" y="106593"/>
            <a:ext cx="3650936" cy="369332"/>
          </a:xfrm>
          <a:prstGeom prst="rect">
            <a:avLst/>
          </a:prstGeom>
          <a:noFill/>
        </p:spPr>
        <p:txBody>
          <a:bodyPr wrap="none" rtlCol="0">
            <a:spAutoFit/>
          </a:bodyPr>
          <a:lstStyle/>
          <a:p>
            <a:r>
              <a:rPr lang="fr-FR" b="1" dirty="0" smtClean="0"/>
              <a:t>3 : La Nouvelle Economie Classique</a:t>
            </a:r>
            <a:endParaRPr lang="fr-FR" b="1"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3926" y="1267015"/>
            <a:ext cx="7124700" cy="4314825"/>
          </a:xfrm>
          <a:prstGeom prst="rect">
            <a:avLst/>
          </a:prstGeom>
        </p:spPr>
      </p:pic>
    </p:spTree>
    <p:extLst>
      <p:ext uri="{BB962C8B-B14F-4D97-AF65-F5344CB8AC3E}">
        <p14:creationId xmlns:p14="http://schemas.microsoft.com/office/powerpoint/2010/main" val="3910254857"/>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sp>
        <p:nvSpPr>
          <p:cNvPr id="12" name="ZoneTexte 11"/>
          <p:cNvSpPr txBox="1"/>
          <p:nvPr/>
        </p:nvSpPr>
        <p:spPr>
          <a:xfrm>
            <a:off x="5840808" y="106593"/>
            <a:ext cx="3650936" cy="369332"/>
          </a:xfrm>
          <a:prstGeom prst="rect">
            <a:avLst/>
          </a:prstGeom>
          <a:noFill/>
        </p:spPr>
        <p:txBody>
          <a:bodyPr wrap="none" rtlCol="0">
            <a:spAutoFit/>
          </a:bodyPr>
          <a:lstStyle/>
          <a:p>
            <a:r>
              <a:rPr lang="fr-FR" b="1" dirty="0" smtClean="0"/>
              <a:t>3 : La Nouvelle Economie Classique</a:t>
            </a:r>
            <a:endParaRPr lang="fr-FR" b="1" dirty="0"/>
          </a:p>
        </p:txBody>
      </p:sp>
      <p:pic>
        <p:nvPicPr>
          <p:cNvPr id="4" name="Image 3"/>
          <p:cNvPicPr>
            <a:picLocks noChangeAspect="1"/>
          </p:cNvPicPr>
          <p:nvPr/>
        </p:nvPicPr>
        <p:blipFill>
          <a:blip r:embed="rId2"/>
          <a:stretch>
            <a:fillRect/>
          </a:stretch>
        </p:blipFill>
        <p:spPr>
          <a:xfrm>
            <a:off x="3343965" y="475925"/>
            <a:ext cx="6429427" cy="6372226"/>
          </a:xfrm>
          <a:prstGeom prst="rect">
            <a:avLst/>
          </a:prstGeom>
        </p:spPr>
      </p:pic>
      <p:sp>
        <p:nvSpPr>
          <p:cNvPr id="5" name="ZoneTexte 4"/>
          <p:cNvSpPr txBox="1"/>
          <p:nvPr/>
        </p:nvSpPr>
        <p:spPr>
          <a:xfrm>
            <a:off x="9773392" y="4986356"/>
            <a:ext cx="2418608" cy="1477328"/>
          </a:xfrm>
          <a:prstGeom prst="rect">
            <a:avLst/>
          </a:prstGeom>
          <a:noFill/>
        </p:spPr>
        <p:txBody>
          <a:bodyPr wrap="square" rtlCol="0">
            <a:spAutoFit/>
          </a:bodyPr>
          <a:lstStyle/>
          <a:p>
            <a:r>
              <a:rPr lang="fr-FR" dirty="0"/>
              <a:t>https://partageonsleco.com/2020/06/18/lequivalence-ricardienne-robert-j-barro-fiche-concept/</a:t>
            </a:r>
          </a:p>
        </p:txBody>
      </p:sp>
    </p:spTree>
    <p:extLst>
      <p:ext uri="{BB962C8B-B14F-4D97-AF65-F5344CB8AC3E}">
        <p14:creationId xmlns:p14="http://schemas.microsoft.com/office/powerpoint/2010/main" val="1422485390"/>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sp>
        <p:nvSpPr>
          <p:cNvPr id="12" name="ZoneTexte 11"/>
          <p:cNvSpPr txBox="1"/>
          <p:nvPr/>
        </p:nvSpPr>
        <p:spPr>
          <a:xfrm>
            <a:off x="5840808" y="106593"/>
            <a:ext cx="3650936" cy="369332"/>
          </a:xfrm>
          <a:prstGeom prst="rect">
            <a:avLst/>
          </a:prstGeom>
          <a:noFill/>
        </p:spPr>
        <p:txBody>
          <a:bodyPr wrap="none" rtlCol="0">
            <a:spAutoFit/>
          </a:bodyPr>
          <a:lstStyle/>
          <a:p>
            <a:r>
              <a:rPr lang="fr-FR" b="1" dirty="0" smtClean="0"/>
              <a:t>3 : La Nouvelle Economie Classique</a:t>
            </a:r>
            <a:endParaRPr lang="fr-FR" b="1" dirty="0"/>
          </a:p>
        </p:txBody>
      </p:sp>
      <p:sp>
        <p:nvSpPr>
          <p:cNvPr id="3" name="ZoneTexte 2"/>
          <p:cNvSpPr txBox="1"/>
          <p:nvPr/>
        </p:nvSpPr>
        <p:spPr>
          <a:xfrm>
            <a:off x="4035159" y="1409945"/>
            <a:ext cx="7541265" cy="2308324"/>
          </a:xfrm>
          <a:prstGeom prst="rect">
            <a:avLst/>
          </a:prstGeom>
          <a:noFill/>
        </p:spPr>
        <p:txBody>
          <a:bodyPr wrap="square" rtlCol="0">
            <a:spAutoFit/>
          </a:bodyPr>
          <a:lstStyle/>
          <a:p>
            <a:pPr algn="just"/>
            <a:r>
              <a:rPr lang="fr-FR" dirty="0" smtClean="0"/>
              <a:t>« Les développements récents les plus intéressants en théorie macroéconomique me paraissent pouvoir être décrits comme la réintroduction dans le cadre général de la théorie micro-économique de problèmes agrégés comme l’inflation et les fluctuations cycliques. Si ces </a:t>
            </a:r>
            <a:r>
              <a:rPr lang="fr-FR" dirty="0" err="1" smtClean="0"/>
              <a:t>dévellopements</a:t>
            </a:r>
            <a:r>
              <a:rPr lang="fr-FR" dirty="0" smtClean="0"/>
              <a:t> sont probants, le terme macroéconomie cessera d’être utilisé et le préfixe micro deviendra superflu. Nous parlerons simplement comme le faisaient Smith, Ricardo, Marshall et Walras de théorie économique. »</a:t>
            </a:r>
          </a:p>
          <a:p>
            <a:pPr algn="r"/>
            <a:r>
              <a:rPr lang="fr-FR" i="1" dirty="0" smtClean="0"/>
              <a:t>Lucas, « </a:t>
            </a:r>
            <a:r>
              <a:rPr lang="fr-FR" i="1" dirty="0" err="1" smtClean="0"/>
              <a:t>Models</a:t>
            </a:r>
            <a:r>
              <a:rPr lang="fr-FR" i="1" dirty="0" smtClean="0"/>
              <a:t> of Business Cycles », 1987</a:t>
            </a:r>
            <a:endParaRPr lang="fr-FR" i="1" dirty="0"/>
          </a:p>
        </p:txBody>
      </p:sp>
    </p:spTree>
    <p:extLst>
      <p:ext uri="{BB962C8B-B14F-4D97-AF65-F5344CB8AC3E}">
        <p14:creationId xmlns:p14="http://schemas.microsoft.com/office/powerpoint/2010/main" val="2885583419"/>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sp>
        <p:nvSpPr>
          <p:cNvPr id="12" name="ZoneTexte 11"/>
          <p:cNvSpPr txBox="1"/>
          <p:nvPr/>
        </p:nvSpPr>
        <p:spPr>
          <a:xfrm>
            <a:off x="5840808" y="106593"/>
            <a:ext cx="3650936" cy="369332"/>
          </a:xfrm>
          <a:prstGeom prst="rect">
            <a:avLst/>
          </a:prstGeom>
          <a:noFill/>
        </p:spPr>
        <p:txBody>
          <a:bodyPr wrap="none" rtlCol="0">
            <a:spAutoFit/>
          </a:bodyPr>
          <a:lstStyle/>
          <a:p>
            <a:r>
              <a:rPr lang="fr-FR" b="1" dirty="0" smtClean="0"/>
              <a:t>3 : La Nouvelle Economie Classique</a:t>
            </a:r>
            <a:endParaRPr lang="fr-FR" b="1" dirty="0"/>
          </a:p>
        </p:txBody>
      </p:sp>
      <p:sp>
        <p:nvSpPr>
          <p:cNvPr id="3" name="ZoneTexte 2"/>
          <p:cNvSpPr txBox="1"/>
          <p:nvPr/>
        </p:nvSpPr>
        <p:spPr>
          <a:xfrm>
            <a:off x="4035159" y="1409945"/>
            <a:ext cx="7541265" cy="2308324"/>
          </a:xfrm>
          <a:prstGeom prst="rect">
            <a:avLst/>
          </a:prstGeom>
          <a:noFill/>
        </p:spPr>
        <p:txBody>
          <a:bodyPr wrap="square" rtlCol="0">
            <a:spAutoFit/>
          </a:bodyPr>
          <a:lstStyle/>
          <a:p>
            <a:pPr algn="just"/>
            <a:r>
              <a:rPr lang="fr-FR" dirty="0" smtClean="0"/>
              <a:t>« Les développements récents les plus intéressants en théorie macroéconomique me paraissent pouvoir être décrits comme la réintroduction dans le cadre général de la théorie micro-économique de problèmes agrégés comme l’inflation et les fluctuations cycliques. Si ces </a:t>
            </a:r>
            <a:r>
              <a:rPr lang="fr-FR" dirty="0" err="1" smtClean="0"/>
              <a:t>dévellopements</a:t>
            </a:r>
            <a:r>
              <a:rPr lang="fr-FR" dirty="0" smtClean="0"/>
              <a:t> sont probants, le terme macroéconomie cessera d’être utilisé et le préfixe micro deviendra superflu. Nous parlerons simplement comme le faisaient Smith, Ricardo, Marshall et Walras de théorie économique. »</a:t>
            </a:r>
          </a:p>
          <a:p>
            <a:pPr algn="r"/>
            <a:r>
              <a:rPr lang="fr-FR" i="1" dirty="0" smtClean="0"/>
              <a:t>Lucas, « </a:t>
            </a:r>
            <a:r>
              <a:rPr lang="fr-FR" i="1" dirty="0" err="1" smtClean="0"/>
              <a:t>Models</a:t>
            </a:r>
            <a:r>
              <a:rPr lang="fr-FR" i="1" dirty="0" smtClean="0"/>
              <a:t> of Business Cycles », 1987</a:t>
            </a:r>
            <a:endParaRPr lang="fr-FR" i="1" dirty="0"/>
          </a:p>
        </p:txBody>
      </p:sp>
    </p:spTree>
    <p:extLst>
      <p:ext uri="{BB962C8B-B14F-4D97-AF65-F5344CB8AC3E}">
        <p14:creationId xmlns:p14="http://schemas.microsoft.com/office/powerpoint/2010/main" val="1080117628"/>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B- Les habits neufs de la pensée libérale : école autrichienne, </a:t>
            </a:r>
            <a:r>
              <a:rPr lang="fr-FR" sz="2800" u="sng" dirty="0" smtClean="0">
                <a:solidFill>
                  <a:srgbClr val="D25814"/>
                </a:solidFill>
              </a:rPr>
              <a:t>école monétariste et </a:t>
            </a:r>
            <a:r>
              <a:rPr lang="fr-FR" sz="2800" u="sng" dirty="0">
                <a:solidFill>
                  <a:srgbClr val="D25814"/>
                </a:solidFill>
              </a:rPr>
              <a:t>NEC</a:t>
            </a:r>
            <a:br>
              <a:rPr lang="fr-FR" sz="2800" u="sng" dirty="0">
                <a:solidFill>
                  <a:srgbClr val="D25814"/>
                </a:solidFill>
              </a:rPr>
            </a:br>
            <a:endParaRPr lang="fr-FR" sz="3200" u="sng" dirty="0">
              <a:solidFill>
                <a:srgbClr val="D25814"/>
              </a:solidFill>
            </a:endParaRPr>
          </a:p>
        </p:txBody>
      </p:sp>
      <p:sp>
        <p:nvSpPr>
          <p:cNvPr id="7" name="Titre 1"/>
          <p:cNvSpPr>
            <a:spLocks noGrp="1"/>
          </p:cNvSpPr>
          <p:nvPr/>
        </p:nvSpPr>
        <p:spPr>
          <a:xfrm>
            <a:off x="275779" y="1474168"/>
            <a:ext cx="2947482" cy="4601183"/>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fr-FR" sz="4000" b="1" u="sng" dirty="0">
                <a:solidFill>
                  <a:srgbClr val="D25814"/>
                </a:solidFill>
              </a:rPr>
              <a:t>II-</a:t>
            </a:r>
            <a:r>
              <a:rPr lang="fr-FR" sz="4000" b="1" dirty="0">
                <a:solidFill>
                  <a:srgbClr val="D25814"/>
                </a:solidFill>
              </a:rPr>
              <a:t> Les possibles conséquences économiques des promesses </a:t>
            </a:r>
            <a:r>
              <a:rPr lang="fr-FR" sz="4000" b="1" dirty="0" err="1">
                <a:solidFill>
                  <a:srgbClr val="D25814"/>
                </a:solidFill>
              </a:rPr>
              <a:t>trumpistes</a:t>
            </a:r>
            <a:r>
              <a:rPr lang="fr-FR" sz="4000" b="1" dirty="0">
                <a:solidFill>
                  <a:srgbClr val="D25814"/>
                </a:solidFill>
              </a:rPr>
              <a:t/>
            </a:r>
            <a:br>
              <a:rPr lang="fr-FR" sz="4000" b="1" dirty="0">
                <a:solidFill>
                  <a:srgbClr val="D25814"/>
                </a:solidFill>
              </a:rPr>
            </a:br>
            <a:r>
              <a:rPr lang="fr-FR" u="sng" dirty="0">
                <a:solidFill>
                  <a:srgbClr val="D25814"/>
                </a:solidFill>
              </a:rPr>
              <a:t>A- Sur le budget fédéral</a:t>
            </a:r>
            <a:br>
              <a:rPr lang="fr-FR" u="sng" dirty="0">
                <a:solidFill>
                  <a:srgbClr val="D25814"/>
                </a:solidFill>
              </a:rPr>
            </a:br>
            <a:r>
              <a:rPr lang="fr-FR" u="sng" dirty="0">
                <a:solidFill>
                  <a:srgbClr val="D25814"/>
                </a:solidFill>
              </a:rPr>
              <a:t/>
            </a:r>
            <a:br>
              <a:rPr lang="fr-FR" u="sng" dirty="0">
                <a:solidFill>
                  <a:srgbClr val="D25814"/>
                </a:solidFill>
              </a:rPr>
            </a:br>
            <a:r>
              <a:rPr lang="fr-FR" dirty="0">
                <a:solidFill>
                  <a:srgbClr val="D25814"/>
                </a:solidFill>
              </a:rPr>
              <a:t/>
            </a:r>
            <a:br>
              <a:rPr lang="fr-FR" dirty="0">
                <a:solidFill>
                  <a:srgbClr val="D25814"/>
                </a:solidFill>
              </a:rPr>
            </a:br>
            <a:endParaRPr lang="fr-FR" dirty="0">
              <a:solidFill>
                <a:schemeClr val="bg1"/>
              </a:solidFill>
            </a:endParaRP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29789"/>
            <a:ext cx="3990975" cy="3352800"/>
          </a:xfrm>
          <a:prstGeom prst="rect">
            <a:avLst/>
          </a:prstGeom>
        </p:spPr>
      </p:pic>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2263" y="3093051"/>
            <a:ext cx="7149737" cy="3789539"/>
          </a:xfrm>
          <a:prstGeom prst="rect">
            <a:avLst/>
          </a:prstGeom>
        </p:spPr>
      </p:pic>
      <p:pic>
        <p:nvPicPr>
          <p:cNvPr id="10" name="Image 9"/>
          <p:cNvPicPr>
            <a:picLocks noChangeAspect="1"/>
          </p:cNvPicPr>
          <p:nvPr/>
        </p:nvPicPr>
        <p:blipFill>
          <a:blip r:embed="rId4"/>
          <a:stretch>
            <a:fillRect/>
          </a:stretch>
        </p:blipFill>
        <p:spPr>
          <a:xfrm>
            <a:off x="0" y="148890"/>
            <a:ext cx="5825150" cy="3332797"/>
          </a:xfrm>
          <a:prstGeom prst="rect">
            <a:avLst/>
          </a:prstGeom>
        </p:spPr>
      </p:pic>
      <p:pic>
        <p:nvPicPr>
          <p:cNvPr id="11" name="Image 10"/>
          <p:cNvPicPr>
            <a:picLocks noChangeAspect="1"/>
          </p:cNvPicPr>
          <p:nvPr/>
        </p:nvPicPr>
        <p:blipFill>
          <a:blip r:embed="rId5"/>
          <a:stretch>
            <a:fillRect/>
          </a:stretch>
        </p:blipFill>
        <p:spPr>
          <a:xfrm>
            <a:off x="7186102" y="-11732"/>
            <a:ext cx="1889318" cy="2586088"/>
          </a:xfrm>
          <a:prstGeom prst="rect">
            <a:avLst/>
          </a:prstGeom>
        </p:spPr>
      </p:pic>
      <p:pic>
        <p:nvPicPr>
          <p:cNvPr id="16" name="Image 15"/>
          <p:cNvPicPr>
            <a:picLocks noChangeAspect="1"/>
          </p:cNvPicPr>
          <p:nvPr/>
        </p:nvPicPr>
        <p:blipFill>
          <a:blip r:embed="rId6"/>
          <a:stretch>
            <a:fillRect/>
          </a:stretch>
        </p:blipFill>
        <p:spPr>
          <a:xfrm>
            <a:off x="9675506" y="-24591"/>
            <a:ext cx="1967989" cy="2598947"/>
          </a:xfrm>
          <a:prstGeom prst="rect">
            <a:avLst/>
          </a:prstGeom>
        </p:spPr>
      </p:pic>
    </p:spTree>
    <p:extLst>
      <p:ext uri="{BB962C8B-B14F-4D97-AF65-F5344CB8AC3E}">
        <p14:creationId xmlns:p14="http://schemas.microsoft.com/office/powerpoint/2010/main" val="3073660719"/>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C- Les mutations de la science économique</a:t>
            </a:r>
            <a:r>
              <a:rPr lang="fr-FR" sz="2800" dirty="0">
                <a:solidFill>
                  <a:srgbClr val="D25814"/>
                </a:solidFill>
              </a:rPr>
              <a:t/>
            </a:r>
            <a:br>
              <a:rPr lang="fr-FR" sz="2800" dirty="0">
                <a:solidFill>
                  <a:srgbClr val="D25814"/>
                </a:solidFill>
              </a:rPr>
            </a:br>
            <a:r>
              <a:rPr lang="fr-FR" sz="2800" u="sng" dirty="0">
                <a:solidFill>
                  <a:srgbClr val="D25814"/>
                </a:solidFill>
              </a:rPr>
              <a:t/>
            </a:r>
            <a:br>
              <a:rPr lang="fr-FR" sz="2800" u="sng" dirty="0">
                <a:solidFill>
                  <a:srgbClr val="D25814"/>
                </a:solidFill>
              </a:rPr>
            </a:br>
            <a:endParaRPr lang="fr-FR" sz="3200" u="sng" dirty="0">
              <a:solidFill>
                <a:srgbClr val="D25814"/>
              </a:solidFill>
            </a:endParaRPr>
          </a:p>
        </p:txBody>
      </p:sp>
      <p:sp>
        <p:nvSpPr>
          <p:cNvPr id="3" name="ZoneTexte 2"/>
          <p:cNvSpPr txBox="1"/>
          <p:nvPr/>
        </p:nvSpPr>
        <p:spPr>
          <a:xfrm>
            <a:off x="3835040" y="338869"/>
            <a:ext cx="7782900" cy="369332"/>
          </a:xfrm>
          <a:prstGeom prst="rect">
            <a:avLst/>
          </a:prstGeom>
          <a:noFill/>
        </p:spPr>
        <p:txBody>
          <a:bodyPr wrap="none" rtlCol="0">
            <a:spAutoFit/>
          </a:bodyPr>
          <a:lstStyle/>
          <a:p>
            <a:r>
              <a:rPr lang="fr-FR" b="1" dirty="0" smtClean="0"/>
              <a:t>De quelques pistes de réflexions nouvelles… en guise de </a:t>
            </a:r>
            <a:r>
              <a:rPr lang="fr-FR" b="1" dirty="0" err="1" smtClean="0"/>
              <a:t>teasing</a:t>
            </a:r>
            <a:r>
              <a:rPr lang="fr-FR" b="1" dirty="0" smtClean="0"/>
              <a:t> ou de rappel</a:t>
            </a:r>
            <a:endParaRPr lang="fr-FR" b="1" dirty="0"/>
          </a:p>
        </p:txBody>
      </p:sp>
      <p:sp>
        <p:nvSpPr>
          <p:cNvPr id="4" name="ZoneTexte 3"/>
          <p:cNvSpPr txBox="1"/>
          <p:nvPr/>
        </p:nvSpPr>
        <p:spPr>
          <a:xfrm>
            <a:off x="4168239" y="1520042"/>
            <a:ext cx="7137070" cy="2308324"/>
          </a:xfrm>
          <a:prstGeom prst="rect">
            <a:avLst/>
          </a:prstGeom>
          <a:noFill/>
        </p:spPr>
        <p:txBody>
          <a:bodyPr wrap="square" rtlCol="0">
            <a:spAutoFit/>
          </a:bodyPr>
          <a:lstStyle/>
          <a:p>
            <a:pPr marL="285750" indent="-285750">
              <a:buFont typeface="Arial" panose="020B0604020202020204" pitchFamily="34" charset="0"/>
              <a:buChar char="•"/>
            </a:pPr>
            <a:r>
              <a:rPr lang="fr-FR" dirty="0" smtClean="0"/>
              <a:t>Les nouvelles théories du commerce international</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smtClean="0"/>
              <a:t>L’analyse environnementale : économie environnementale, </a:t>
            </a:r>
            <a:r>
              <a:rPr lang="fr-FR" dirty="0" err="1" smtClean="0"/>
              <a:t>macroécologie</a:t>
            </a:r>
            <a:endParaRPr lang="fr-FR" dirty="0" smtClean="0"/>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smtClean="0"/>
              <a:t>Économie industrielle et théorie des contrats</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smtClean="0"/>
              <a:t>Le retour de l’analyse keynésienne sur les politiques conjoncturelles</a:t>
            </a:r>
          </a:p>
        </p:txBody>
      </p:sp>
    </p:spTree>
    <p:extLst>
      <p:ext uri="{BB962C8B-B14F-4D97-AF65-F5344CB8AC3E}">
        <p14:creationId xmlns:p14="http://schemas.microsoft.com/office/powerpoint/2010/main" val="209790371"/>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u="sng" dirty="0">
                <a:solidFill>
                  <a:srgbClr val="D25814"/>
                </a:solidFill>
              </a:rPr>
              <a:t>V-</a:t>
            </a:r>
            <a:r>
              <a:rPr lang="fr-FR" b="1" dirty="0">
                <a:solidFill>
                  <a:srgbClr val="D25814"/>
                </a:solidFill>
              </a:rPr>
              <a:t> </a:t>
            </a:r>
            <a:r>
              <a:rPr lang="fr-FR" b="1" u="sng" dirty="0">
                <a:solidFill>
                  <a:srgbClr val="D25814"/>
                </a:solidFill>
              </a:rPr>
              <a:t>La fin du consensus ? La pensée économique depuis la fin du XXe siècle</a:t>
            </a:r>
            <a:r>
              <a:rPr lang="fr-FR" b="1" dirty="0">
                <a:solidFill>
                  <a:srgbClr val="D25814"/>
                </a:solidFill>
              </a:rPr>
              <a:t/>
            </a:r>
            <a:br>
              <a:rPr lang="fr-FR" b="1" dirty="0">
                <a:solidFill>
                  <a:srgbClr val="D25814"/>
                </a:solidFill>
              </a:rPr>
            </a:br>
            <a:r>
              <a:rPr lang="fr-FR" sz="2800" u="sng" dirty="0">
                <a:solidFill>
                  <a:srgbClr val="D25814"/>
                </a:solidFill>
              </a:rPr>
              <a:t>C- Les mutations de la science économique</a:t>
            </a:r>
            <a:r>
              <a:rPr lang="fr-FR" sz="2800" dirty="0">
                <a:solidFill>
                  <a:srgbClr val="D25814"/>
                </a:solidFill>
              </a:rPr>
              <a:t/>
            </a:r>
            <a:br>
              <a:rPr lang="fr-FR" sz="2800" dirty="0">
                <a:solidFill>
                  <a:srgbClr val="D25814"/>
                </a:solidFill>
              </a:rPr>
            </a:br>
            <a:r>
              <a:rPr lang="fr-FR" sz="2800" u="sng" dirty="0">
                <a:solidFill>
                  <a:srgbClr val="D25814"/>
                </a:solidFill>
              </a:rPr>
              <a:t/>
            </a:r>
            <a:br>
              <a:rPr lang="fr-FR" sz="2800" u="sng" dirty="0">
                <a:solidFill>
                  <a:srgbClr val="D25814"/>
                </a:solidFill>
              </a:rPr>
            </a:br>
            <a:endParaRPr lang="fr-FR" sz="3200" u="sng" dirty="0">
              <a:solidFill>
                <a:srgbClr val="D25814"/>
              </a:solidFill>
            </a:endParaRPr>
          </a:p>
        </p:txBody>
      </p:sp>
      <p:sp>
        <p:nvSpPr>
          <p:cNvPr id="3" name="ZoneTexte 2"/>
          <p:cNvSpPr txBox="1"/>
          <p:nvPr/>
        </p:nvSpPr>
        <p:spPr>
          <a:xfrm>
            <a:off x="6461857" y="106599"/>
            <a:ext cx="2811091" cy="369332"/>
          </a:xfrm>
          <a:prstGeom prst="rect">
            <a:avLst/>
          </a:prstGeom>
          <a:noFill/>
        </p:spPr>
        <p:txBody>
          <a:bodyPr wrap="none" rtlCol="0">
            <a:spAutoFit/>
          </a:bodyPr>
          <a:lstStyle/>
          <a:p>
            <a:r>
              <a:rPr lang="fr-FR" b="1" dirty="0" smtClean="0"/>
              <a:t>L’économie expérimentale</a:t>
            </a:r>
            <a:endParaRPr lang="fr-FR" b="1" dirty="0"/>
          </a:p>
        </p:txBody>
      </p:sp>
      <p:sp>
        <p:nvSpPr>
          <p:cNvPr id="4" name="ZoneTexte 3"/>
          <p:cNvSpPr txBox="1"/>
          <p:nvPr/>
        </p:nvSpPr>
        <p:spPr>
          <a:xfrm>
            <a:off x="4096986" y="700643"/>
            <a:ext cx="7540831" cy="1200329"/>
          </a:xfrm>
          <a:prstGeom prst="rect">
            <a:avLst/>
          </a:prstGeom>
          <a:noFill/>
        </p:spPr>
        <p:txBody>
          <a:bodyPr wrap="square" rtlCol="0">
            <a:spAutoFit/>
          </a:bodyPr>
          <a:lstStyle/>
          <a:p>
            <a:r>
              <a:rPr lang="fr-FR" dirty="0" smtClean="0"/>
              <a:t>« Nous ne pouvons pas nous livrer, comme le chimiste et le biologiste, à des expériences contrôlées, mais à l’instar de l’astronome, nous devons nous contenter essentiellement d’observer »</a:t>
            </a:r>
          </a:p>
          <a:p>
            <a:pPr algn="r"/>
            <a:r>
              <a:rPr lang="fr-FR" i="1" dirty="0" smtClean="0"/>
              <a:t>Samuelson, « L’économique », 1948</a:t>
            </a:r>
            <a:endParaRPr lang="fr-FR" i="1" dirty="0"/>
          </a:p>
        </p:txBody>
      </p:sp>
      <p:sp>
        <p:nvSpPr>
          <p:cNvPr id="5" name="ZoneTexte 4"/>
          <p:cNvSpPr txBox="1"/>
          <p:nvPr/>
        </p:nvSpPr>
        <p:spPr>
          <a:xfrm>
            <a:off x="4275117" y="2125684"/>
            <a:ext cx="7564582" cy="4185761"/>
          </a:xfrm>
          <a:prstGeom prst="rect">
            <a:avLst/>
          </a:prstGeom>
          <a:noFill/>
        </p:spPr>
        <p:txBody>
          <a:bodyPr wrap="square" rtlCol="0">
            <a:spAutoFit/>
          </a:bodyPr>
          <a:lstStyle/>
          <a:p>
            <a:r>
              <a:rPr lang="fr-FR" sz="1600" dirty="0"/>
              <a:t>FRANCE INTER : Ce que le jury du Nobel a récompensé, c'est votre approche expérimentale, de terrain, dans la lutte contre la pauvreté. En quoi consiste-t-elle ?</a:t>
            </a:r>
            <a:endParaRPr lang="fr-FR" sz="1600" dirty="0" smtClean="0"/>
          </a:p>
          <a:p>
            <a:endParaRPr lang="fr-FR" dirty="0"/>
          </a:p>
          <a:p>
            <a:pPr algn="just"/>
            <a:r>
              <a:rPr lang="fr-FR" dirty="0"/>
              <a:t>ESTHER DUFLO : " </a:t>
            </a:r>
            <a:r>
              <a:rPr lang="fr-FR" dirty="0" smtClean="0"/>
              <a:t>(…)Dans </a:t>
            </a:r>
            <a:r>
              <a:rPr lang="fr-FR" dirty="0"/>
              <a:t>notre travail, on essaie de mettre en place des </a:t>
            </a:r>
            <a:r>
              <a:rPr lang="fr-FR" u="sng" dirty="0"/>
              <a:t>essais randomisés (basés sur un échantillon aléatoire d'une population), très similaires aux essais cliniques</a:t>
            </a:r>
            <a:r>
              <a:rPr lang="fr-FR" dirty="0"/>
              <a:t>, pour étudier ce qui marche et ce qui ne marche pas et pourquoi ça marche ou pas dans la lutte contre la pauvreté.(…) Quand on a </a:t>
            </a:r>
            <a:r>
              <a:rPr lang="fr-FR" u="sng" dirty="0"/>
              <a:t>commencé à faire ces expériences aléatoires sur les programmes sociaux comme sur des médicaments, il y a presque 20 ans, c'était regardé comme quelque chose de complètement farfelu</a:t>
            </a:r>
            <a:r>
              <a:rPr lang="fr-FR" dirty="0"/>
              <a:t>. Pourtant, la plupart des politiques économiques sont basées sur des intuitions et très rarement sur des connaissances profondes de ce que sont vraiment les problèmes, et ensuite ne sont jamais évaluées, donc on ne sait pas si elles sont efficaces ou pas. Donc cette méthode nous permet de faire des progrès sur les deux fronts. </a:t>
            </a:r>
            <a:r>
              <a:rPr lang="fr-FR" dirty="0" smtClean="0"/>
              <a:t>« </a:t>
            </a:r>
          </a:p>
          <a:p>
            <a:pPr algn="r"/>
            <a:r>
              <a:rPr lang="fr-FR" i="1" dirty="0" smtClean="0"/>
              <a:t>Esther </a:t>
            </a:r>
            <a:r>
              <a:rPr lang="fr-FR" i="1" dirty="0" err="1" smtClean="0"/>
              <a:t>Duflo</a:t>
            </a:r>
            <a:r>
              <a:rPr lang="fr-FR" i="1" dirty="0" smtClean="0"/>
              <a:t>, interview France Inter, 15 octobre 2019</a:t>
            </a:r>
            <a:endParaRPr lang="fr-FR" i="1" dirty="0"/>
          </a:p>
        </p:txBody>
      </p:sp>
    </p:spTree>
    <p:extLst>
      <p:ext uri="{BB962C8B-B14F-4D97-AF65-F5344CB8AC3E}">
        <p14:creationId xmlns:p14="http://schemas.microsoft.com/office/powerpoint/2010/main" val="768220517"/>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52919" y="1123837"/>
            <a:ext cx="1800056" cy="4601183"/>
          </a:xfrm>
        </p:spPr>
        <p:txBody>
          <a:bodyPr>
            <a:normAutofit/>
          </a:bodyPr>
          <a:lstStyle/>
          <a:p>
            <a:r>
              <a:rPr lang="fr-FR" sz="2800" b="1" u="sng" dirty="0" smtClean="0">
                <a:solidFill>
                  <a:srgbClr val="D25814"/>
                </a:solidFill>
              </a:rPr>
              <a:t>Conclusion</a:t>
            </a:r>
            <a:r>
              <a:rPr lang="fr-FR" sz="2800" dirty="0">
                <a:solidFill>
                  <a:srgbClr val="D25814"/>
                </a:solidFill>
              </a:rPr>
              <a:t/>
            </a:r>
            <a:br>
              <a:rPr lang="fr-FR" sz="2800" dirty="0">
                <a:solidFill>
                  <a:srgbClr val="D25814"/>
                </a:solidFill>
              </a:rPr>
            </a:br>
            <a:r>
              <a:rPr lang="fr-FR" sz="2800" u="sng" dirty="0">
                <a:solidFill>
                  <a:srgbClr val="D25814"/>
                </a:solidFill>
              </a:rPr>
              <a:t/>
            </a:r>
            <a:br>
              <a:rPr lang="fr-FR" sz="2800" u="sng" dirty="0">
                <a:solidFill>
                  <a:srgbClr val="D25814"/>
                </a:solidFill>
              </a:rPr>
            </a:br>
            <a:endParaRPr lang="fr-FR" sz="3200" u="sng" dirty="0">
              <a:solidFill>
                <a:srgbClr val="D25814"/>
              </a:solidFill>
            </a:endParaRPr>
          </a:p>
        </p:txBody>
      </p:sp>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7701" y="0"/>
            <a:ext cx="10064299" cy="6874690"/>
          </a:xfrm>
          <a:prstGeom prst="rect">
            <a:avLst/>
          </a:prstGeom>
        </p:spPr>
      </p:pic>
    </p:spTree>
    <p:extLst>
      <p:ext uri="{BB962C8B-B14F-4D97-AF65-F5344CB8AC3E}">
        <p14:creationId xmlns:p14="http://schemas.microsoft.com/office/powerpoint/2010/main" val="929401351"/>
      </p:ext>
    </p:extLst>
  </p:cSld>
  <p:clrMapOvr>
    <a:masterClrMapping/>
  </p:clrMapOvr>
  <p:timing>
    <p:tnLst>
      <p:par>
        <p:cTn id="1" dur="indefinite" restart="never" nodeType="tmRoot"/>
      </p:par>
    </p:tnLst>
  </p:timing>
</p:sld>
</file>

<file path=ppt/theme/theme1.xml><?xml version="1.0" encoding="utf-8"?>
<a:theme xmlns:a="http://schemas.openxmlformats.org/drawingml/2006/main" name="Cadre">
  <a:themeElements>
    <a:clrScheme name="Cadre">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Cadr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adr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18A1B607-7BAE-46D6-8090-545AC7BDD739}"/>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TM03457475[[fn=Cadre]]</Template>
  <TotalTime>153561</TotalTime>
  <Words>11125</Words>
  <Application>Microsoft Office PowerPoint</Application>
  <PresentationFormat>Grand écran</PresentationFormat>
  <Paragraphs>704</Paragraphs>
  <Slides>125</Slides>
  <Notes>0</Notes>
  <HiddenSlides>0</HiddenSlides>
  <MMClips>1</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125</vt:i4>
      </vt:variant>
    </vt:vector>
  </HeadingPairs>
  <TitlesOfParts>
    <vt:vector size="131" baseType="lpstr">
      <vt:lpstr>Arial</vt:lpstr>
      <vt:lpstr>Calibri</vt:lpstr>
      <vt:lpstr>Corbel</vt:lpstr>
      <vt:lpstr>Verdana</vt:lpstr>
      <vt:lpstr>Wingdings 2</vt:lpstr>
      <vt:lpstr>Cadre</vt:lpstr>
      <vt:lpstr>Histoire de la pensée économique</vt:lpstr>
      <vt:lpstr>PLAN</vt:lpstr>
      <vt:lpstr>I- Avant les classiques : la naissance de la pensée économique A- De la Grèce classique à l’époque médiévale : une pensée économique subordonnée  </vt:lpstr>
      <vt:lpstr>I- Avant les classiques : la naissance de la pensée économique A- De la Grèce classique à l’époque médiévale : une pensée économique subordonnée  </vt:lpstr>
      <vt:lpstr>I- Avant les classiques : la naissance de la pensée économique A- De la Grèce classique à l’époque médiévale : une pensée économique subordonnée  </vt:lpstr>
      <vt:lpstr>I- Avant les classiques : la naissance de la pensée économique B- Le triomphe du mercantilisme </vt:lpstr>
      <vt:lpstr>I- Avant les classiques : la naissance de la pensée économique B- Le triomphe du mercantilisme </vt:lpstr>
      <vt:lpstr>I- Avant les classiques : la naissance de la pensée économique B- Le triomphe du mercantilisme </vt:lpstr>
      <vt:lpstr>I- Avant les classiques : la naissance de la pensée économique B- Le triomphe du mercantilisme </vt:lpstr>
      <vt:lpstr>I- Avant les classiques : la naissance de la pensée économique C- Les Lumières et la critique du mercantilisme : les physiocrates </vt:lpstr>
      <vt:lpstr>I- Avant les classiques : la naissance de la pensée économique C- Les Lumières et la critique du mercantilisme : les physiocrates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A- Unité et diversité du courant classique </vt:lpstr>
      <vt:lpstr>II- Le siècle de l’économie politique B- Les critiques adressées aux Classiques  </vt:lpstr>
      <vt:lpstr>II- Le siècle de l’économie politique B- Les critiques adressées aux Classiques  </vt:lpstr>
      <vt:lpstr>II- Le siècle de l’économie politique B- Les critiques adressées aux Classiques  </vt:lpstr>
      <vt:lpstr>II- Le siècle de l’économie politique B- Les critiques adressées aux Classiques  </vt:lpstr>
      <vt:lpstr>II- Le siècle de l’économie politique B- Les critiques adressées aux Classiques  </vt:lpstr>
      <vt:lpstr>II- Le siècle de l’économie politique B- Les critiques adressées aux Classiques  </vt:lpstr>
      <vt:lpstr>II- Le siècle de l’économie politique B- Les critiques adressées aux Classiques  </vt:lpstr>
      <vt:lpstr>II- Le siècle de l’économie politique B- Les critiques adressées aux Classiques  </vt:lpstr>
      <vt:lpstr>II- Le siècle de l’économie politique B- Les critiques adressées aux Classiques  </vt:lpstr>
      <vt:lpstr>II- Le siècle de l’économie politique B- Les critiques adressées aux Classiques  </vt:lpstr>
      <vt:lpstr>III- La révolution néoclassique et la naissance de la science économique A- Une révolution qui marque la fin de l’économie politique   </vt:lpstr>
      <vt:lpstr>III- La révolution néoclassique et la naissance de la science économique A- Une révolution qui marque la fin de l’économie politique   </vt:lpstr>
      <vt:lpstr>III- La révolution néoclassique et la naissance de la science économique A- Une révolution qui marque la fin de l’économie politique   </vt:lpstr>
      <vt:lpstr>III- La révolution néoclassique et la naissance de la science économique A- Une révolution qui marque la fin de l’économie politique   </vt:lpstr>
      <vt:lpstr>III- La révolution néoclassique et la naissance de la science économique A- Une révolution qui marque la fin de l’économie politique   </vt:lpstr>
      <vt:lpstr>III- La révolution néoclassique et la naissance de la science économique A- Une révolution qui marque la fin de l’économie politique   </vt:lpstr>
      <vt:lpstr>III- La révolution néoclassique et la naissance de la science économique A- Une révolution qui marque la fin de l’économie politique   </vt:lpstr>
      <vt:lpstr>III- La révolution néoclassique et la naissance de la science économique B- Une série de travaux qui aspirent à une forme de scientificité   </vt:lpstr>
      <vt:lpstr>III- La révolution néoclassique et la naissance de la science économique B- Une série de travaux qui aspirent à une forme de scientificité   </vt:lpstr>
      <vt:lpstr>III- La révolution néoclassique et la naissance de la science économique C- Les caractéristiques de l’approche marginaliste </vt:lpstr>
      <vt:lpstr>III- La révolution néoclassique et la naissance de la science économique C- Les caractéristiques de l’approche marginaliste </vt:lpstr>
      <vt:lpstr>III- La révolution néoclassique et la naissance de la science économique C- Les caractéristiques de l’approche marginaliste </vt:lpstr>
      <vt:lpstr>IV- De la révolution keynésienne au consensus keynésien A- Keynes, un intellectuel majeur marqué par les crises du premier XXe siècle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B- La théorie générale et la révolution keynésienne </vt:lpstr>
      <vt:lpstr>IV- De la révolution keynésienne au consensus keynésien C- La légitimité de l’Etat à agir et le consensus keynésien</vt:lpstr>
      <vt:lpstr>IV- De la révolution keynésienne au consensus keynésien C- La légitimité de l’Etat à agir et le consensus keynésien</vt:lpstr>
      <vt:lpstr>IV- De la révolution keynésienne au consensus keynésien C- La légitimité de l’Etat à agir et le consensus keynésien</vt:lpstr>
      <vt:lpstr>V- La fin du consensus ? La pensée économique depuis la fin du XXe siècle A- La postérité plurielle de Keynes : des post keynésiens aux nouveaux keynésiens </vt:lpstr>
      <vt:lpstr>V- La fin du consensus ? La pensée économique depuis la fin du XXe siècle A- La postérité plurielle de Keynes : des post keynésiens aux nouveaux keynésiens </vt:lpstr>
      <vt:lpstr>V- La fin du consensus ? La pensée économique depuis la fin du XXe siècle A- La postérité plurielle de Keynes : des post keynésiens aux nouveaux keynésiens </vt:lpstr>
      <vt:lpstr>V- La fin du consensus ? La pensée économique depuis la fin du XXe siècle A- La postérité plurielle de Keynes : des post keynésiens aux nouveaux keynésiens </vt:lpstr>
      <vt:lpstr>V- La fin du consensus ? La pensée économique depuis la fin du XXe siècle A- La postérité plurielle de Keynes : des post keynésiens aux nouveaux keynésiens </vt:lpstr>
      <vt:lpstr>V- La fin du consensus ? La pensée économique depuis la fin du XXe siècle A- La postérité plurielle de Keynes : des post keynésiens aux nouveaux keynésiens </vt:lpstr>
      <vt:lpstr>V- La fin du consensus ? La pensée économique depuis la fin du XXe siècle A- La postérité plurielle de Keynes : des post keynésiens aux nouveaux keynésiens </vt:lpstr>
      <vt:lpstr>V- La fin du consensus ? La pensée économique depuis la fin du XXe siècle A- La postérité plurielle de Keynes : des post keynésiens aux nouveaux keynésiens </vt:lpstr>
      <vt:lpstr>V- La fin du consensus ? La pensée économique depuis la fin du XXe siècle A- La postérité plurielle de Keynes : des post keynésiens aux nouveaux keynésiens </vt:lpstr>
      <vt:lpstr>V- La fin du consensus ? La pensée économique depuis la fin du XXe siècle A- La postérité plurielle de Keynes : des post keynésiens aux nouveaux keynésiens </vt:lpstr>
      <vt:lpstr>V- La fin du consensus ? La pensée économique depuis la fin du XXe siècle A- La postérité plurielle de Keynes : des post keynésiens aux nouveaux keynésiens </vt:lpstr>
      <vt:lpstr>V- La fin du consensus ? La pensée économique depuis la fin du XXe siècle A- La postérité plurielle de Keynes : des post keynésiens aux nouveaux keynésiens </vt:lpstr>
      <vt:lpstr>V- La fin du consensus ? La pensée économique depuis la fin du XXe siècle A- La postérité plurielle de Keynes : des post keynésiens aux nouveaux keynésiens </vt:lpstr>
      <vt:lpstr>V- La fin du consensus ? La pensée économique depuis la fin du XXe siècle A- La postérité plurielle de Keynes : des post keynésiens aux nouveaux keynésiens </vt:lpstr>
      <vt:lpstr>V- La fin du consensus ? La pensée économique depuis la fin du XXe siècle A- La postérité plurielle de Keynes : des post keynésiens aux nouveaux keynésiens</vt:lpstr>
      <vt:lpstr>V- La fin du consensus ? La pensée économique depuis la fin du XXe siècle A- La postérité plurielle de Keynes : des post keynésiens aux nouveaux keynésiens </vt:lpstr>
      <vt:lpstr>V- La fin du consensus ? La pensée économique depuis la fin du XXe siècle A- La postérité plurielle de Keynes : des post keynésiens aux nouveaux keynésiens</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B- Les habits neufs de la pensée libérale : école autrichienne, école monétariste et NEC </vt:lpstr>
      <vt:lpstr>V- La fin du consensus ? La pensée économique depuis la fin du XXe siècle C- Les mutations de la science économique  </vt:lpstr>
      <vt:lpstr>V- La fin du consensus ? La pensée économique depuis la fin du XXe siècle C- Les mutations de la science économique  </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1 : Les acteurs et les grandes fonctions de l’économie</dc:title>
  <dc:creator>PC</dc:creator>
  <cp:lastModifiedBy>Reynald</cp:lastModifiedBy>
  <cp:revision>211</cp:revision>
  <dcterms:created xsi:type="dcterms:W3CDTF">2024-08-23T11:25:25Z</dcterms:created>
  <dcterms:modified xsi:type="dcterms:W3CDTF">2026-09-02T10:34:22Z</dcterms:modified>
</cp:coreProperties>
</file>