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86433"/>
  </p:normalViewPr>
  <p:slideViewPr>
    <p:cSldViewPr snapToGrid="0" snapToObjects="1">
      <p:cViewPr varScale="1">
        <p:scale>
          <a:sx n="97" d="100"/>
          <a:sy n="97" d="100"/>
        </p:scale>
        <p:origin x="256" y="192"/>
      </p:cViewPr>
      <p:guideLst/>
    </p:cSldViewPr>
  </p:slideViewPr>
  <p:outlineViewPr>
    <p:cViewPr>
      <p:scale>
        <a:sx n="33" d="100"/>
        <a:sy n="33" d="100"/>
      </p:scale>
      <p:origin x="-8" y="-33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BA2FD-71D4-B745-93B1-BE4E652478F2}" type="datetimeFigureOut">
              <a:rPr lang="fr-FR" smtClean="0"/>
              <a:t>07/07/2022</a:t>
            </a:fld>
            <a:endParaRPr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C4D27-BBFC-F54E-B6EA-694CCB98953D}" type="slidenum">
              <a:rPr lang="fr-FR" smtClean="0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74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4D27-BBFC-F54E-B6EA-694CCB98953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08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51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6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8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0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3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1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8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9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23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94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7/7/22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440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22" r:id="rId6"/>
    <p:sldLayoutId id="2147483717" r:id="rId7"/>
    <p:sldLayoutId id="2147483718" r:id="rId8"/>
    <p:sldLayoutId id="2147483719" r:id="rId9"/>
    <p:sldLayoutId id="2147483721" r:id="rId10"/>
    <p:sldLayoutId id="2147483720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byrinthe brun en bois">
            <a:extLst>
              <a:ext uri="{FF2B5EF4-FFF2-40B4-BE49-F238E27FC236}">
                <a16:creationId xmlns:a16="http://schemas.microsoft.com/office/drawing/2014/main" id="{14CAE932-E5B1-C4FD-676D-F118EB5F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299" b="845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22" name="Oval 21">
            <a:extLst>
              <a:ext uri="{FF2B5EF4-FFF2-40B4-BE49-F238E27FC236}">
                <a16:creationId xmlns:a16="http://schemas.microsoft.com/office/drawing/2014/main" id="{07F1F8E1-08C9-4C32-8CD0-F0DEB444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4197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84285C-2502-6099-C390-BFE762795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2211978"/>
            <a:ext cx="3535679" cy="1425728"/>
          </a:xfrm>
        </p:spPr>
        <p:txBody>
          <a:bodyPr anchor="b">
            <a:normAutofit/>
          </a:bodyPr>
          <a:lstStyle/>
          <a:p>
            <a:pPr algn="ctr"/>
            <a:r>
              <a:rPr lang="fr-FR" dirty="0"/>
              <a:t>Découvrir la ville de CAEN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656852-4EEA-5DDB-3769-35F5BF123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9360"/>
            <a:ext cx="3048000" cy="877585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Journée d’intégration</a:t>
            </a:r>
            <a:endParaRPr lang="fr-FR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655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5D1F21-3831-C873-62F0-0DF1378F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</p:spPr>
        <p:txBody>
          <a:bodyPr anchor="ctr"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Enigme 6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Place de la République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75E31-4610-75FC-37F3-30B622DC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62000"/>
            <a:ext cx="4572000" cy="5334000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rgbClr val="FF2F92"/>
                </a:solidFill>
              </a:rPr>
              <a:t>PHOTO</a:t>
            </a:r>
            <a:r>
              <a:rPr lang="fr-FR" b="1" dirty="0"/>
              <a:t> </a:t>
            </a:r>
            <a:r>
              <a:rPr lang="fr-FR" dirty="0"/>
              <a:t>: Il ne suffit pas d’être Lyonnais pour avoir du Crédit !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432FF"/>
                </a:solidFill>
              </a:rPr>
              <a:t>QUESTION</a:t>
            </a:r>
            <a:r>
              <a:rPr lang="fr-FR" dirty="0"/>
              <a:t> : Quel était l’ancien nom de la place de la République ? </a:t>
            </a:r>
            <a:r>
              <a:rPr lang="fr-FR" b="1" dirty="0">
                <a:solidFill>
                  <a:srgbClr val="FF0000"/>
                </a:solidFill>
              </a:rPr>
              <a:t>La Place Royale</a:t>
            </a:r>
          </a:p>
        </p:txBody>
      </p:sp>
      <p:pic>
        <p:nvPicPr>
          <p:cNvPr id="7" name="Image 6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FADA234F-7B52-0ACE-6C3F-2910C6F47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31" y="1727200"/>
            <a:ext cx="2683569" cy="33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D5B5F3-44FD-A8C2-5AE7-14280036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625"/>
            <a:ext cx="6229799" cy="63634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000" dirty="0" err="1"/>
              <a:t>Indice</a:t>
            </a:r>
            <a:r>
              <a:rPr lang="en-US" sz="2000" dirty="0"/>
              <a:t> </a:t>
            </a:r>
            <a:r>
              <a:rPr lang="en-US" sz="2000" dirty="0" err="1"/>
              <a:t>Numéro</a:t>
            </a:r>
            <a:r>
              <a:rPr lang="en-US" sz="2000" dirty="0"/>
              <a:t> 4:</a:t>
            </a:r>
            <a:br>
              <a:rPr lang="en-US" sz="2000" dirty="0"/>
            </a:br>
            <a:br>
              <a:rPr lang="en-US" dirty="0"/>
            </a:b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Traversez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le Jardin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éphémère</a:t>
            </a: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ayant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l’R</a:t>
            </a:r>
            <a:r>
              <a:rPr lang="en-US" sz="1600" i="1" cap="none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Rien</a:t>
            </a:r>
            <a:r>
              <a:rPr lang="en-US" sz="16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(bar)</a:t>
            </a: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dirigez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le Port.</a:t>
            </a: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Tournez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droite au “Bocage” Normand.</a:t>
            </a: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route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rencontrerez</a:t>
            </a: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un animal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typique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de la Normandie (</a:t>
            </a:r>
            <a:r>
              <a:rPr lang="en-US" sz="2200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Vache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Faites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détour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la Tour Leroy</a:t>
            </a: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Face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celle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-ci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apercevrez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sur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gauche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l’église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Saint Pierre</a:t>
            </a: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Poursuivez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le Port</a:t>
            </a: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738BEF-1509-49AB-94B0-7D2B62188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9412" y="756110"/>
            <a:ext cx="5360305" cy="5360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Loupe avec un remplissage uni">
            <a:extLst>
              <a:ext uri="{FF2B5EF4-FFF2-40B4-BE49-F238E27FC236}">
                <a16:creationId xmlns:a16="http://schemas.microsoft.com/office/drawing/2014/main" id="{2B9C0099-ED38-512C-8C06-D7EF3AE8B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2469" y="1715466"/>
            <a:ext cx="3021172" cy="344159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24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5D1F21-3831-C873-62F0-0DF1378F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</p:spPr>
        <p:txBody>
          <a:bodyPr anchor="ctr"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Enigme 7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le port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75E31-4610-75FC-37F3-30B622DC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61999"/>
            <a:ext cx="4572000" cy="5825067"/>
          </a:xfrm>
        </p:spPr>
        <p:txBody>
          <a:bodyPr anchor="ctr">
            <a:normAutofit lnSpcReduction="10000"/>
          </a:bodyPr>
          <a:lstStyle/>
          <a:p>
            <a:r>
              <a:rPr lang="fr-FR" b="1" dirty="0">
                <a:solidFill>
                  <a:srgbClr val="FF2F92"/>
                </a:solidFill>
              </a:rPr>
              <a:t>PHOTO</a:t>
            </a:r>
            <a:r>
              <a:rPr lang="fr-FR" b="1" dirty="0"/>
              <a:t> </a:t>
            </a:r>
            <a:r>
              <a:rPr lang="fr-FR" dirty="0"/>
              <a:t>: Retrouvez le bollard estampillé d’un soleil de bronze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432FF"/>
                </a:solidFill>
              </a:rPr>
              <a:t>QUESTION</a:t>
            </a:r>
            <a:r>
              <a:rPr lang="fr-FR" dirty="0"/>
              <a:t> : Quel ingénieur est à l’origine du canal entre Caen et la mer ? </a:t>
            </a:r>
            <a:r>
              <a:rPr lang="fr-FR" b="1" dirty="0">
                <a:solidFill>
                  <a:srgbClr val="FF0000"/>
                </a:solidFill>
              </a:rPr>
              <a:t>Ingénieur Pattu</a:t>
            </a:r>
          </a:p>
        </p:txBody>
      </p:sp>
      <p:pic>
        <p:nvPicPr>
          <p:cNvPr id="5" name="Image 4" descr="Une image contenant bâtiment, pierre, sale&#10;&#10;Description générée automatiquement">
            <a:extLst>
              <a:ext uri="{FF2B5EF4-FFF2-40B4-BE49-F238E27FC236}">
                <a16:creationId xmlns:a16="http://schemas.microsoft.com/office/drawing/2014/main" id="{440681E3-3A7F-3EF7-5DAB-98C40E57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52847" y="2169936"/>
            <a:ext cx="3406423" cy="25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01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D5B5F3-44FD-A8C2-5AE7-14280036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7" y="2011469"/>
            <a:ext cx="4916129" cy="28495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Indice</a:t>
            </a:r>
            <a:r>
              <a:rPr lang="en-US" dirty="0"/>
              <a:t> </a:t>
            </a:r>
            <a:r>
              <a:rPr lang="en-US" dirty="0" err="1"/>
              <a:t>Numéro</a:t>
            </a:r>
            <a:r>
              <a:rPr lang="en-US" dirty="0"/>
              <a:t> 5:</a:t>
            </a:r>
            <a:br>
              <a:rPr lang="en-US" dirty="0"/>
            </a:br>
            <a:br>
              <a:rPr lang="en-US" dirty="0"/>
            </a:b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Dirigez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vous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vers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le quartier medieval de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caen</a:t>
            </a:r>
            <a:br>
              <a:rPr lang="en-US" dirty="0"/>
            </a:b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738BEF-1509-49AB-94B0-7D2B62188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9412" y="756110"/>
            <a:ext cx="5360305" cy="5360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Loupe avec un remplissage uni">
            <a:extLst>
              <a:ext uri="{FF2B5EF4-FFF2-40B4-BE49-F238E27FC236}">
                <a16:creationId xmlns:a16="http://schemas.microsoft.com/office/drawing/2014/main" id="{2B9C0099-ED38-512C-8C06-D7EF3AE8B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5831" y="1599601"/>
            <a:ext cx="3658798" cy="36587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256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5D1F21-3831-C873-62F0-0DF1378F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</p:spPr>
        <p:txBody>
          <a:bodyPr anchor="ctr"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Enigme 8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le </a:t>
            </a:r>
            <a:r>
              <a:rPr lang="fr-FR" dirty="0" err="1">
                <a:solidFill>
                  <a:schemeClr val="bg1"/>
                </a:solidFill>
              </a:rPr>
              <a:t>vaugueux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75E31-4610-75FC-37F3-30B622DC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87865"/>
            <a:ext cx="4747591" cy="5977467"/>
          </a:xfrm>
        </p:spPr>
        <p:txBody>
          <a:bodyPr anchor="ctr">
            <a:normAutofit lnSpcReduction="10000"/>
          </a:bodyPr>
          <a:lstStyle/>
          <a:p>
            <a:r>
              <a:rPr lang="fr-FR" b="1" dirty="0">
                <a:solidFill>
                  <a:srgbClr val="FF2F92"/>
                </a:solidFill>
              </a:rPr>
              <a:t>PHOTO</a:t>
            </a:r>
            <a:r>
              <a:rPr lang="fr-FR" b="1" dirty="0"/>
              <a:t> </a:t>
            </a:r>
            <a:r>
              <a:rPr lang="fr-FR" dirty="0"/>
              <a:t>: Quand vous </a:t>
            </a:r>
            <a:r>
              <a:rPr lang="fr-FR"/>
              <a:t>l’aurez trouvé, </a:t>
            </a:r>
            <a:r>
              <a:rPr lang="fr-FR" dirty="0"/>
              <a:t>cela sera bientôt la ‘‘</a:t>
            </a:r>
            <a:r>
              <a:rPr lang="fr-FR" b="1" i="1" dirty="0"/>
              <a:t>Quille(s)’’</a:t>
            </a:r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r>
              <a:rPr lang="fr-FR" b="1" dirty="0">
                <a:solidFill>
                  <a:srgbClr val="0432FF"/>
                </a:solidFill>
              </a:rPr>
              <a:t>QUESTION</a:t>
            </a:r>
            <a:r>
              <a:rPr lang="fr-FR" dirty="0"/>
              <a:t> : Quel était le nom de la rue du </a:t>
            </a:r>
            <a:r>
              <a:rPr lang="fr-FR" dirty="0" err="1"/>
              <a:t>Vaugueux</a:t>
            </a:r>
            <a:r>
              <a:rPr lang="fr-FR" dirty="0"/>
              <a:t> pendant la Révolution française ? </a:t>
            </a:r>
            <a:r>
              <a:rPr lang="fr-FR" b="1" dirty="0">
                <a:solidFill>
                  <a:srgbClr val="FF0000"/>
                </a:solidFill>
              </a:rPr>
              <a:t>La rue des Droits de l’Homme</a:t>
            </a:r>
          </a:p>
        </p:txBody>
      </p:sp>
      <p:pic>
        <p:nvPicPr>
          <p:cNvPr id="5" name="Image 4" descr="Une image contenant texte, bâtiment&#10;&#10;Description générée automatiquement">
            <a:extLst>
              <a:ext uri="{FF2B5EF4-FFF2-40B4-BE49-F238E27FC236}">
                <a16:creationId xmlns:a16="http://schemas.microsoft.com/office/drawing/2014/main" id="{A1AE4977-9E5A-85DF-CF7E-CC105479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67731" y="1616916"/>
            <a:ext cx="4028041" cy="30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05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D5B5F3-44FD-A8C2-5AE7-14280036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43" y="2572287"/>
            <a:ext cx="4916129" cy="28495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/>
              <a:t>Indice</a:t>
            </a:r>
            <a:r>
              <a:rPr lang="en-US" dirty="0"/>
              <a:t> </a:t>
            </a:r>
            <a:r>
              <a:rPr lang="en-US" dirty="0" err="1"/>
              <a:t>Numéro</a:t>
            </a:r>
            <a:r>
              <a:rPr lang="en-US" dirty="0"/>
              <a:t> 6:</a:t>
            </a:r>
            <a:br>
              <a:rPr lang="en-US" dirty="0"/>
            </a:br>
            <a:br>
              <a:rPr lang="en-US" dirty="0"/>
            </a:b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La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demeure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de Guillaume le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Conquérant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vous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attend.</a:t>
            </a:r>
            <a:br>
              <a:rPr lang="en-US" sz="2200" dirty="0">
                <a:latin typeface="Athelas" panose="02000503000000020003" pitchFamily="2" charset="77"/>
                <a:cs typeface="Al Tarikh" pitchFamily="2" charset="-78"/>
              </a:rPr>
            </a:br>
            <a:br>
              <a:rPr lang="en-US" sz="2200" dirty="0">
                <a:latin typeface="Athelas" panose="02000503000000020003" pitchFamily="2" charset="77"/>
                <a:cs typeface="Al Tarikh" pitchFamily="2" charset="-78"/>
              </a:rPr>
            </a:b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Empruntez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le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pont-levis</a:t>
            </a:r>
            <a:br>
              <a:rPr lang="en-US" dirty="0"/>
            </a:b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738BEF-1509-49AB-94B0-7D2B62188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9412" y="756110"/>
            <a:ext cx="5360305" cy="5360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Loupe avec un remplissage uni">
            <a:extLst>
              <a:ext uri="{FF2B5EF4-FFF2-40B4-BE49-F238E27FC236}">
                <a16:creationId xmlns:a16="http://schemas.microsoft.com/office/drawing/2014/main" id="{2B9C0099-ED38-512C-8C06-D7EF3AE8B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5831" y="1599601"/>
            <a:ext cx="3658798" cy="36587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51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5D1F21-3831-C873-62F0-0DF1378F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</p:spPr>
        <p:txBody>
          <a:bodyPr anchor="ctr"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Enigme 9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le château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75E31-4610-75FC-37F3-30B622DC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400"/>
            <a:ext cx="4747591" cy="6705600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rgbClr val="FF2F92"/>
                </a:solidFill>
              </a:rPr>
              <a:t>PHOTO</a:t>
            </a:r>
            <a:r>
              <a:rPr lang="fr-FR" b="1" dirty="0"/>
              <a:t> </a:t>
            </a:r>
            <a:r>
              <a:rPr lang="fr-FR" dirty="0"/>
              <a:t>: Proche de l’église vous trouverez un Rodin</a:t>
            </a:r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r>
              <a:rPr lang="fr-FR" b="1" dirty="0">
                <a:solidFill>
                  <a:srgbClr val="0432FF"/>
                </a:solidFill>
              </a:rPr>
              <a:t>QUESTIONS</a:t>
            </a:r>
            <a:r>
              <a:rPr lang="fr-FR" dirty="0"/>
              <a:t> : </a:t>
            </a:r>
          </a:p>
          <a:p>
            <a:pPr marL="342900" indent="-342900">
              <a:buAutoNum type="alphaLcParenR"/>
            </a:pPr>
            <a:r>
              <a:rPr lang="fr-FR" dirty="0"/>
              <a:t>A quelle date fut fondé le château de Caen ? </a:t>
            </a:r>
            <a:r>
              <a:rPr lang="fr-FR" b="1" dirty="0">
                <a:solidFill>
                  <a:srgbClr val="FF0000"/>
                </a:solidFill>
              </a:rPr>
              <a:t>1060</a:t>
            </a:r>
          </a:p>
          <a:p>
            <a:pPr marL="342900" indent="-342900">
              <a:buAutoNum type="alphaLcParenR"/>
            </a:pPr>
            <a:r>
              <a:rPr lang="fr-FR" dirty="0"/>
              <a:t>Quel bâtiment pouvez vous observer quand le clocher de l’église Saint Pierre est dans votre dos ?  </a:t>
            </a:r>
            <a:r>
              <a:rPr lang="fr-FR" b="1" dirty="0">
                <a:solidFill>
                  <a:srgbClr val="FF0000"/>
                </a:solidFill>
              </a:rPr>
              <a:t>L’université campus 1</a:t>
            </a:r>
          </a:p>
        </p:txBody>
      </p:sp>
      <p:pic>
        <p:nvPicPr>
          <p:cNvPr id="5" name="Image 4" descr="Une image contenant arbre, extérieur, bois, pierre&#10;&#10;Description générée automatiquement">
            <a:extLst>
              <a:ext uri="{FF2B5EF4-FFF2-40B4-BE49-F238E27FC236}">
                <a16:creationId xmlns:a16="http://schemas.microsoft.com/office/drawing/2014/main" id="{E8F83E2F-38B7-0AF0-8DAC-04D8392C9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96544" y="1295122"/>
            <a:ext cx="3858577" cy="289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69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5D1F21-3831-C873-62F0-0DF1378F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</p:spPr>
        <p:txBody>
          <a:bodyPr anchor="ctr"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Enigme 1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L’abbaye aux Hommes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75E31-4610-75FC-37F3-30B622DC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62000"/>
            <a:ext cx="4572000" cy="6096000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rgbClr val="FF2F92"/>
                </a:solidFill>
              </a:rPr>
              <a:t>PHOTO</a:t>
            </a:r>
            <a:r>
              <a:rPr lang="fr-FR" b="1" dirty="0"/>
              <a:t> </a:t>
            </a:r>
            <a:r>
              <a:rPr lang="fr-FR" dirty="0"/>
              <a:t>: La paix est autour de Saint Etienne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432FF"/>
                </a:solidFill>
              </a:rPr>
              <a:t>QUESTION</a:t>
            </a:r>
            <a:r>
              <a:rPr lang="fr-FR" dirty="0"/>
              <a:t> : Qui repose dans l’Abbaye aux Hommes ?   </a:t>
            </a:r>
            <a:r>
              <a:rPr lang="fr-FR" b="1" dirty="0">
                <a:solidFill>
                  <a:srgbClr val="FF0000"/>
                </a:solidFill>
              </a:rPr>
              <a:t>Guillaume le Conquérant</a:t>
            </a:r>
          </a:p>
        </p:txBody>
      </p:sp>
      <p:pic>
        <p:nvPicPr>
          <p:cNvPr id="7" name="Image 6" descr="Une image contenant bâtiment, fenêtre, voûte, colonnade&#10;&#10;Description générée automatiquement">
            <a:extLst>
              <a:ext uri="{FF2B5EF4-FFF2-40B4-BE49-F238E27FC236}">
                <a16:creationId xmlns:a16="http://schemas.microsoft.com/office/drawing/2014/main" id="{D43F1D6C-1102-38D4-5D25-3E22E545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84917" y="2097584"/>
            <a:ext cx="3369733" cy="313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0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5D1F21-3831-C873-62F0-0DF1378F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</p:spPr>
        <p:txBody>
          <a:bodyPr anchor="ctr"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Enigme 2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L’ARTHOTEQUE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75E31-4610-75FC-37F3-30B622DC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62000"/>
            <a:ext cx="4572000" cy="6096000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rgbClr val="FF2F92"/>
                </a:solidFill>
              </a:rPr>
              <a:t>PHOTO</a:t>
            </a:r>
            <a:r>
              <a:rPr lang="fr-FR" b="1" dirty="0"/>
              <a:t> </a:t>
            </a:r>
            <a:r>
              <a:rPr lang="fr-FR" dirty="0"/>
              <a:t>: En Or se trouve être le plat de la gastronomie Normande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432FF"/>
                </a:solidFill>
              </a:rPr>
              <a:t>QUESTION</a:t>
            </a:r>
            <a:r>
              <a:rPr lang="fr-FR" dirty="0"/>
              <a:t> :                                  Du 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Le Palais Ducal</a:t>
            </a:r>
          </a:p>
          <a:p>
            <a:r>
              <a:rPr lang="fr-FR" dirty="0"/>
              <a:t>Quel a été l’autre nom de ce lieu ? </a:t>
            </a:r>
            <a:r>
              <a:rPr lang="fr-FR" b="1" dirty="0">
                <a:solidFill>
                  <a:srgbClr val="FF0000"/>
                </a:solidFill>
              </a:rPr>
              <a:t>Palais de Guillaume ou Logis du Roi</a:t>
            </a:r>
          </a:p>
        </p:txBody>
      </p:sp>
      <p:pic>
        <p:nvPicPr>
          <p:cNvPr id="5" name="Graphique 4" descr="Empreintes avec un remplissage uni">
            <a:extLst>
              <a:ext uri="{FF2B5EF4-FFF2-40B4-BE49-F238E27FC236}">
                <a16:creationId xmlns:a16="http://schemas.microsoft.com/office/drawing/2014/main" id="{2F794951-37C1-6580-C183-084C5C02C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4233" y="4521054"/>
            <a:ext cx="742335" cy="742335"/>
          </a:xfrm>
          <a:prstGeom prst="rect">
            <a:avLst/>
          </a:prstGeom>
        </p:spPr>
      </p:pic>
      <p:pic>
        <p:nvPicPr>
          <p:cNvPr id="7" name="Graphique 6" descr="Produits laitiers avec un remplissage uni">
            <a:extLst>
              <a:ext uri="{FF2B5EF4-FFF2-40B4-BE49-F238E27FC236}">
                <a16:creationId xmlns:a16="http://schemas.microsoft.com/office/drawing/2014/main" id="{82626E8E-5997-AB1F-A20D-CA4ECBA48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6568" y="4521053"/>
            <a:ext cx="742335" cy="742335"/>
          </a:xfrm>
          <a:prstGeom prst="rect">
            <a:avLst/>
          </a:prstGeom>
        </p:spPr>
      </p:pic>
      <p:pic>
        <p:nvPicPr>
          <p:cNvPr id="13" name="Graphique 12" descr="Bateau remorqueur contour">
            <a:extLst>
              <a:ext uri="{FF2B5EF4-FFF2-40B4-BE49-F238E27FC236}">
                <a16:creationId xmlns:a16="http://schemas.microsoft.com/office/drawing/2014/main" id="{351AE1F6-E13B-6D0F-7B47-34417C9E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59061" y="4419453"/>
            <a:ext cx="742335" cy="74233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2A2DB33-92A5-93D3-7D1C-2B802BA138FB}"/>
              </a:ext>
            </a:extLst>
          </p:cNvPr>
          <p:cNvSpPr txBox="1"/>
          <p:nvPr/>
        </p:nvSpPr>
        <p:spPr>
          <a:xfrm>
            <a:off x="9859061" y="4242219"/>
            <a:ext cx="8089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Quand le </a:t>
            </a:r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r>
              <a:rPr lang="fr-FR" sz="1200" dirty="0"/>
              <a:t>est à sec</a:t>
            </a:r>
            <a:endParaRPr sz="1200" dirty="0"/>
          </a:p>
        </p:txBody>
      </p:sp>
      <p:pic>
        <p:nvPicPr>
          <p:cNvPr id="6" name="Image 5" descr="Une image contenant texte, signe, terrain, extérieur&#10;&#10;Description générée automatiquement">
            <a:extLst>
              <a:ext uri="{FF2B5EF4-FFF2-40B4-BE49-F238E27FC236}">
                <a16:creationId xmlns:a16="http://schemas.microsoft.com/office/drawing/2014/main" id="{12B6AC30-DD90-A11A-11CF-49FCEB77AD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904" y="1594612"/>
            <a:ext cx="3383157" cy="25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24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D5B5F3-44FD-A8C2-5AE7-14280036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7" y="2011469"/>
            <a:ext cx="4916129" cy="28495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/>
              <a:t>Indice</a:t>
            </a:r>
            <a:r>
              <a:rPr lang="en-US" dirty="0"/>
              <a:t> </a:t>
            </a:r>
            <a:r>
              <a:rPr lang="en-US" dirty="0" err="1"/>
              <a:t>Numéro</a:t>
            </a:r>
            <a:r>
              <a:rPr lang="en-US" dirty="0"/>
              <a:t> 1:</a:t>
            </a:r>
            <a:br>
              <a:rPr lang="en-US" dirty="0"/>
            </a:br>
            <a:br>
              <a:rPr lang="en-US" dirty="0"/>
            </a:b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Pour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accéder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à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la 3</a:t>
            </a:r>
            <a:r>
              <a:rPr lang="en-US" sz="2200" cap="none" baseline="30000" dirty="0">
                <a:latin typeface="Athelas" panose="02000503000000020003" pitchFamily="2" charset="77"/>
                <a:cs typeface="Al Tarikh" pitchFamily="2" charset="-78"/>
              </a:rPr>
              <a:t>e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étape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vous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devez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passer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devant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l’Archimagirus</a:t>
            </a:r>
            <a:br>
              <a:rPr lang="en-US" sz="2200" dirty="0">
                <a:latin typeface="Athelas" panose="02000503000000020003" pitchFamily="2" charset="77"/>
                <a:cs typeface="Al Tarikh" pitchFamily="2" charset="-78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738BEF-1509-49AB-94B0-7D2B62188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9412" y="756110"/>
            <a:ext cx="5360305" cy="5360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Loupe avec un remplissage uni">
            <a:extLst>
              <a:ext uri="{FF2B5EF4-FFF2-40B4-BE49-F238E27FC236}">
                <a16:creationId xmlns:a16="http://schemas.microsoft.com/office/drawing/2014/main" id="{2B9C0099-ED38-512C-8C06-D7EF3AE8B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5831" y="1599601"/>
            <a:ext cx="3658798" cy="36587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80B31DC0-82A1-1BB6-E3CD-6CFA9E080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82" y="4250268"/>
            <a:ext cx="5127129" cy="160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6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5D1F21-3831-C873-62F0-0DF1378F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</p:spPr>
        <p:txBody>
          <a:bodyPr anchor="ctr"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Enigme 3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rue </a:t>
            </a:r>
            <a:r>
              <a:rPr lang="fr-FR" dirty="0" err="1">
                <a:solidFill>
                  <a:schemeClr val="bg1"/>
                </a:solidFill>
              </a:rPr>
              <a:t>ecuyere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75E31-4610-75FC-37F3-30B622DC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62000"/>
            <a:ext cx="4572000" cy="5791200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rgbClr val="FF2F92"/>
                </a:solidFill>
              </a:rPr>
              <a:t>PHOTO</a:t>
            </a:r>
            <a:r>
              <a:rPr lang="fr-FR" b="1" dirty="0"/>
              <a:t> </a:t>
            </a:r>
            <a:r>
              <a:rPr lang="fr-FR" dirty="0"/>
              <a:t>: Prenez une photo à l’envers de </a:t>
            </a:r>
            <a:r>
              <a:rPr lang="fr-FR" b="1" i="1" dirty="0"/>
              <a:t>l’Endroit </a:t>
            </a:r>
            <a:r>
              <a:rPr lang="fr-FR" dirty="0"/>
              <a:t>dans la rue des antiquaires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432FF"/>
                </a:solidFill>
              </a:rPr>
              <a:t>QUESTION</a:t>
            </a:r>
            <a:r>
              <a:rPr lang="fr-FR" dirty="0"/>
              <a:t> : Comment s’appelait anciennement la rue aux fromages ? </a:t>
            </a:r>
            <a:r>
              <a:rPr lang="fr-FR" b="1" dirty="0">
                <a:solidFill>
                  <a:srgbClr val="FF0000"/>
                </a:solidFill>
              </a:rPr>
              <a:t>La rue Monte à Regret</a:t>
            </a:r>
          </a:p>
        </p:txBody>
      </p:sp>
      <p:pic>
        <p:nvPicPr>
          <p:cNvPr id="11" name="Image 10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1A74E994-60E1-71A8-40B2-C6A43CAC2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48057" y="1924431"/>
            <a:ext cx="6005276" cy="26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57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5D1F21-3831-C873-62F0-0DF1378F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</p:spPr>
        <p:txBody>
          <a:bodyPr anchor="ctr"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Enigme 4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Place Saint Sauveur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75E31-4610-75FC-37F3-30B622DC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62000"/>
            <a:ext cx="4572000" cy="5334000"/>
          </a:xfrm>
        </p:spPr>
        <p:txBody>
          <a:bodyPr anchor="ctr">
            <a:normAutofit fontScale="85000" lnSpcReduction="10000"/>
          </a:bodyPr>
          <a:lstStyle/>
          <a:p>
            <a:r>
              <a:rPr lang="fr-FR" b="1" dirty="0">
                <a:solidFill>
                  <a:srgbClr val="FF2F92"/>
                </a:solidFill>
              </a:rPr>
              <a:t>PHOTO</a:t>
            </a:r>
            <a:r>
              <a:rPr lang="fr-FR" b="1" dirty="0"/>
              <a:t> </a:t>
            </a:r>
            <a:r>
              <a:rPr lang="fr-FR" dirty="0"/>
              <a:t>: Louis XIV y est érigé en statue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432FF"/>
                </a:solidFill>
              </a:rPr>
              <a:t>QUESTION</a:t>
            </a:r>
            <a:r>
              <a:rPr lang="fr-FR" dirty="0"/>
              <a:t> : Quels sont les autres noms de l’église du Vieux Saint Sauveur ?  </a:t>
            </a:r>
            <a:r>
              <a:rPr lang="fr-FR" b="1" dirty="0">
                <a:solidFill>
                  <a:srgbClr val="FF0000"/>
                </a:solidFill>
              </a:rPr>
              <a:t>La Halle aux grains ou la Halle au Beurre</a:t>
            </a:r>
          </a:p>
        </p:txBody>
      </p:sp>
      <p:pic>
        <p:nvPicPr>
          <p:cNvPr id="7" name="Image 6" descr="Une image contenant extérieur, ciel, bâtiment, sculpture&#10;&#10;Description générée automatiquement">
            <a:extLst>
              <a:ext uri="{FF2B5EF4-FFF2-40B4-BE49-F238E27FC236}">
                <a16:creationId xmlns:a16="http://schemas.microsoft.com/office/drawing/2014/main" id="{EA1D515C-F97C-9BA2-A3D8-05F28E40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794" y="1270000"/>
            <a:ext cx="2832412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62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D5B5F3-44FD-A8C2-5AE7-14280036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7" y="2011469"/>
            <a:ext cx="4916129" cy="28495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/>
              <a:t>Indice</a:t>
            </a:r>
            <a:r>
              <a:rPr lang="en-US" dirty="0"/>
              <a:t> </a:t>
            </a:r>
            <a:r>
              <a:rPr lang="en-US" dirty="0" err="1"/>
              <a:t>Numéro</a:t>
            </a:r>
            <a:r>
              <a:rPr lang="en-US" dirty="0"/>
              <a:t> 2:</a:t>
            </a:r>
            <a:br>
              <a:rPr lang="en-US" dirty="0"/>
            </a:br>
            <a:br>
              <a:rPr lang="en-US" dirty="0"/>
            </a:b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Assurément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vous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chaufferez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en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vous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rapProchant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du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froid</a:t>
            </a:r>
            <a:br>
              <a:rPr lang="en-US" dirty="0"/>
            </a:b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738BEF-1509-49AB-94B0-7D2B62188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9412" y="756110"/>
            <a:ext cx="5360305" cy="5360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Loupe avec un remplissage uni">
            <a:extLst>
              <a:ext uri="{FF2B5EF4-FFF2-40B4-BE49-F238E27FC236}">
                <a16:creationId xmlns:a16="http://schemas.microsoft.com/office/drawing/2014/main" id="{2B9C0099-ED38-512C-8C06-D7EF3AE8B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5831" y="1599601"/>
            <a:ext cx="3658798" cy="36587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86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339CD8-1850-4DF2-BCDF-1CAAE5F8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5D1F21-3831-C873-62F0-0DF1378F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5999"/>
          </a:xfrm>
        </p:spPr>
        <p:txBody>
          <a:bodyPr anchor="ctr"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Enigme 5 :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Rue froide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975E31-4610-75FC-37F3-30B622DC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62000"/>
            <a:ext cx="4572000" cy="5638800"/>
          </a:xfrm>
        </p:spPr>
        <p:txBody>
          <a:bodyPr anchor="ctr">
            <a:normAutofit lnSpcReduction="10000"/>
          </a:bodyPr>
          <a:lstStyle/>
          <a:p>
            <a:r>
              <a:rPr lang="fr-FR" b="1" dirty="0">
                <a:solidFill>
                  <a:srgbClr val="FF2F92"/>
                </a:solidFill>
              </a:rPr>
              <a:t>PHOTO</a:t>
            </a:r>
            <a:r>
              <a:rPr lang="fr-FR" b="1" dirty="0"/>
              <a:t> </a:t>
            </a:r>
            <a:r>
              <a:rPr lang="fr-FR" dirty="0"/>
              <a:t>: Bullez dans l’univers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432FF"/>
                </a:solidFill>
              </a:rPr>
              <a:t>QUESTION</a:t>
            </a:r>
            <a:r>
              <a:rPr lang="fr-FR" dirty="0"/>
              <a:t> : Quel était l’ancien nom de l’église Saint Sauveur ?  </a:t>
            </a:r>
            <a:r>
              <a:rPr lang="fr-FR" b="1" dirty="0">
                <a:solidFill>
                  <a:srgbClr val="FF0000"/>
                </a:solidFill>
              </a:rPr>
              <a:t>Notre Dame de Froide-Rue</a:t>
            </a:r>
          </a:p>
        </p:txBody>
      </p:sp>
      <p:pic>
        <p:nvPicPr>
          <p:cNvPr id="7" name="Image 6" descr="Une image contenant texte, magasin, cabane, rayon&#10;&#10;Description générée automatiquement">
            <a:extLst>
              <a:ext uri="{FF2B5EF4-FFF2-40B4-BE49-F238E27FC236}">
                <a16:creationId xmlns:a16="http://schemas.microsoft.com/office/drawing/2014/main" id="{5503ACA6-AD32-801E-4D34-C8E99F85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861" y="1302648"/>
            <a:ext cx="4134492" cy="400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40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D5B5F3-44FD-A8C2-5AE7-14280036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7" y="2011469"/>
            <a:ext cx="4916129" cy="28495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Indice</a:t>
            </a:r>
            <a:r>
              <a:rPr lang="en-US" dirty="0"/>
              <a:t> </a:t>
            </a:r>
            <a:r>
              <a:rPr lang="en-US" dirty="0" err="1"/>
              <a:t>Numéro</a:t>
            </a:r>
            <a:r>
              <a:rPr lang="en-US" dirty="0"/>
              <a:t> 3:</a:t>
            </a:r>
            <a:br>
              <a:rPr lang="en-US" dirty="0"/>
            </a:br>
            <a:br>
              <a:rPr lang="en-US" dirty="0"/>
            </a:b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Vous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suivrez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l’ancienne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Venelle</a:t>
            </a:r>
            <a:r>
              <a:rPr lang="en-US" sz="2200" dirty="0">
                <a:latin typeface="Athelas" panose="02000503000000020003" pitchFamily="2" charset="77"/>
                <a:cs typeface="Al Tarikh" pitchFamily="2" charset="-78"/>
              </a:rPr>
              <a:t> aux </a:t>
            </a:r>
            <a:r>
              <a:rPr lang="en-US" sz="2200" dirty="0" err="1">
                <a:latin typeface="Athelas" panose="02000503000000020003" pitchFamily="2" charset="77"/>
                <a:cs typeface="Al Tarikh" pitchFamily="2" charset="-78"/>
              </a:rPr>
              <a:t>Chevaux</a:t>
            </a:r>
            <a:br>
              <a:rPr lang="en-US" dirty="0"/>
            </a:b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738BEF-1509-49AB-94B0-7D2B62188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9412" y="756110"/>
            <a:ext cx="5360305" cy="5360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Loupe avec un remplissage uni">
            <a:extLst>
              <a:ext uri="{FF2B5EF4-FFF2-40B4-BE49-F238E27FC236}">
                <a16:creationId xmlns:a16="http://schemas.microsoft.com/office/drawing/2014/main" id="{2B9C0099-ED38-512C-8C06-D7EF3AE8B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5831" y="1599601"/>
            <a:ext cx="3658798" cy="36587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413039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513</Words>
  <Application>Microsoft Macintosh PowerPoint</Application>
  <PresentationFormat>Grand écran</PresentationFormat>
  <Paragraphs>118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Al Tarikh</vt:lpstr>
      <vt:lpstr>Arial</vt:lpstr>
      <vt:lpstr>Athelas</vt:lpstr>
      <vt:lpstr>Calibri</vt:lpstr>
      <vt:lpstr>Trade Gothic Next Cond</vt:lpstr>
      <vt:lpstr>Trade Gothic Next Light</vt:lpstr>
      <vt:lpstr>PortalVTI</vt:lpstr>
      <vt:lpstr>Découvrir la ville de CAEN</vt:lpstr>
      <vt:lpstr>Enigme 1 : L’abbaye aux Hommes</vt:lpstr>
      <vt:lpstr>Enigme 2 : L’ARTHOTEQUE</vt:lpstr>
      <vt:lpstr>Indice Numéro 1:  Pour accéder à la 3e étape vous devez passer devant l’Archimagirus  </vt:lpstr>
      <vt:lpstr>Enigme 3 : rue ecuyere</vt:lpstr>
      <vt:lpstr>Enigme 4 : Place Saint Sauveur</vt:lpstr>
      <vt:lpstr>Indice Numéro 2:  Assurément vous chaufferez en vous rapProchant du froid </vt:lpstr>
      <vt:lpstr>Enigme 5 : Rue froide</vt:lpstr>
      <vt:lpstr>Indice Numéro 3:  Vous suivrez l’ancienne Venelle aux Chevaux </vt:lpstr>
      <vt:lpstr>Enigme 6 : Place de la République</vt:lpstr>
      <vt:lpstr>Indice Numéro 4:  Traversez le Jardin éphémère et en ayant l’R de Rien (bar) dirigez vous vers le Port.  Tournez à droite au “Bocage” Normand.  Sur votre route vous rencontrerez un animal typique de la Normandie (Vache)  Faites un détour vers la Tour Leroy  Face à celle-ci vous apercevrez sur votre gauche l’église Saint Pierre  Poursuivez vers le Port    </vt:lpstr>
      <vt:lpstr>Enigme 7 : le port</vt:lpstr>
      <vt:lpstr>Indice Numéro 5:  Dirigez vous vers le quartier medieval de caen </vt:lpstr>
      <vt:lpstr>Enigme 8 : le vaugueux</vt:lpstr>
      <vt:lpstr>Indice Numéro 6:  La demeure de Guillaume le Conquérant vous attend.  Empruntez le pont-levis </vt:lpstr>
      <vt:lpstr>Enigme 9 : le château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Découvrir la ville de CAEN</dc:title>
  <dc:creator>Patrick Robin</dc:creator>
  <cp:lastModifiedBy>Hervé Le Garrec</cp:lastModifiedBy>
  <cp:revision>23</cp:revision>
  <dcterms:created xsi:type="dcterms:W3CDTF">2022-07-07T06:36:35Z</dcterms:created>
  <dcterms:modified xsi:type="dcterms:W3CDTF">2022-07-07T11:45:15Z</dcterms:modified>
</cp:coreProperties>
</file>