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23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432FF"/>
    <a:srgbClr val="FF2F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1359"/>
    <p:restoredTop sz="86433"/>
  </p:normalViewPr>
  <p:slideViewPr>
    <p:cSldViewPr snapToGrid="0" snapToObjects="1">
      <p:cViewPr varScale="1">
        <p:scale>
          <a:sx n="97" d="100"/>
          <a:sy n="97" d="100"/>
        </p:scale>
        <p:origin x="256" y="192"/>
      </p:cViewPr>
      <p:guideLst/>
    </p:cSldViewPr>
  </p:slideViewPr>
  <p:outlineViewPr>
    <p:cViewPr>
      <p:scale>
        <a:sx n="33" d="100"/>
        <a:sy n="33" d="100"/>
      </p:scale>
      <p:origin x="-8" y="-336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CBA2FD-71D4-B745-93B1-BE4E652478F2}" type="datetimeFigureOut">
              <a:rPr lang="fr-FR" smtClean="0"/>
              <a:t>07/07/2022</a:t>
            </a:fld>
            <a:endParaRPr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58C4D27-BBFC-F54E-B6EA-694CCB98953D}" type="slidenum">
              <a:rPr lang="fr-FR" smtClean="0"/>
              <a:t>‹N°›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107455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8C4D27-BBFC-F54E-B6EA-694CCB98953D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9266713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58C4D27-BBFC-F54E-B6EA-694CCB98953D}" type="slidenum">
              <a:rPr lang="fr-FR" smtClean="0"/>
              <a:t>16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92081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430F8CF-692C-4963-8B5E-D1C0928CF16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429612" y="1013984"/>
            <a:ext cx="7714388" cy="3260635"/>
          </a:xfrm>
        </p:spPr>
        <p:txBody>
          <a:bodyPr anchor="b"/>
          <a:lstStyle>
            <a:lvl1pPr algn="l">
              <a:defRPr sz="28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F419655-1613-4CC0-BBE9-BD2CB2C3C76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429612" y="4848464"/>
            <a:ext cx="7714388" cy="1085849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267FFF-6BC4-4DF0-BC55-B2C3BFD8ED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6389830-A1B7-484B-832C-F64A558BD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4A8F727-72C8-47A9-8E54-AD84590286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AEED5540-64E5-4258-ABA4-753F07B71B38}"/>
              </a:ext>
            </a:extLst>
          </p:cNvPr>
          <p:cNvCxnSpPr>
            <a:cxnSpLocks/>
          </p:cNvCxnSpPr>
          <p:nvPr/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70513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8A5DE-E5C6-4DB9-AD28-8F1EAC6F55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363E08E-9B2D-4740-9AC6-D5E1CFB95FC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429566" y="2229957"/>
            <a:ext cx="9238434" cy="3866043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4E3736-E8AA-4F58-9D3A-27050B287F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E95E84-15BC-478B-9DAB-15025867BB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3E9D98F-E0A8-4254-A957-7F17811D01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43686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7DE70F5-2276-4F91-9FC2-8DA4B52881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4000" y="1467699"/>
            <a:ext cx="1758461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21856C5-C2FD-45E4-A631-AC06B5495BE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1182312" y="1467699"/>
            <a:ext cx="7839379" cy="4628301"/>
          </a:xfrm>
        </p:spPr>
        <p:txBody>
          <a:bodyPr vert="eaVert"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EE336EA-B6DD-4115-9C67-79A24C866E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EA668B-1DAB-449C-9BA4-7B1572A22B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8C6567E-119D-4C98-93FF-73A332803A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26829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13EF94C-BCB1-4F4C-AF70-DD2A5C4E33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5445"/>
            <a:ext cx="9238434" cy="857559"/>
          </a:xfrm>
        </p:spPr>
        <p:txBody>
          <a:bodyPr anchor="b"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909B75-A057-44B5-872F-DF01BDC8EA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29566" y="2286000"/>
            <a:ext cx="9238434" cy="3810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806260C-3219-4812-88F2-3162D37F29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2762B73-9C01-4BE3-A199-782BE6EBA6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A761492-EB56-4454-9D2A-8BB94AACB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63055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B980A128-A52A-402C-865B-1BF08D7F0458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3E900447-3778-4AB7-ACB3-7C2313FE9A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1745" y="1287554"/>
            <a:ext cx="8284963" cy="3113064"/>
          </a:xfrm>
        </p:spPr>
        <p:txBody>
          <a:bodyPr anchor="t"/>
          <a:lstStyle>
            <a:lvl1pPr>
              <a:defRPr sz="44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9B910C9-BA3C-4D31-9C62-2C2408591F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1744" y="4619707"/>
            <a:ext cx="7722256" cy="1476293"/>
          </a:xfrm>
        </p:spPr>
        <p:txBody>
          <a:bodyPr anchor="b">
            <a:normAutofit/>
          </a:bodyPr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8742E8A-6B69-406B-A3DF-0A1B76832E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D665CF-4461-4BB8-8F3A-ED1CB1084C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898B27-5EF3-49F4-B3CE-F3CF419AE0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63904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33F3BA-5AD5-4F15-97B2-E4652D1D4E1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13411"/>
            <a:ext cx="9238434" cy="88959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A997B8-1FD3-40E6-A486-256EB41DB70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429566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183F4D8-AA9A-4AF7-86EA-E4D797B98C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2135565"/>
            <a:ext cx="4495800" cy="396043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08823E-BC08-4810-9BFF-35D2EA2AE7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FDD2BFB-BB2C-4C4A-A6E1-DD223C2BE02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5D369B2-12F8-4583-8A7F-523C9A3EF0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143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AC717F-84B9-44BA-8DD6-680394AB19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79150"/>
            <a:ext cx="9238434" cy="823912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1217D6-7448-4625-964F-5D82F65F11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7" y="2013217"/>
            <a:ext cx="4495799" cy="704232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53A534C-0B54-4327-99C0-4F0019FD21F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1429567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89D4A63-0795-4B74-8C11-5FE7944118C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2013215"/>
            <a:ext cx="4495800" cy="70423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1800" b="0" cap="all" spc="300" baseline="0">
                <a:solidFill>
                  <a:schemeClr val="tx1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23D16F3-F747-441B-9854-27225954DEC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3048000"/>
            <a:ext cx="4495800" cy="3048000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8168E2-6B97-486E-B0E4-4E7F5CDBB5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5D3E2B-2F4E-4347-A8E9-27EB7D0359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C1FC4F5-6876-414E-9E30-84706A3F52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  <p:cxnSp>
        <p:nvCxnSpPr>
          <p:cNvPr id="11" name="Straight Connector 10">
            <a:extLst>
              <a:ext uri="{FF2B5EF4-FFF2-40B4-BE49-F238E27FC236}">
                <a16:creationId xmlns:a16="http://schemas.microsoft.com/office/drawing/2014/main" id="{A70D2F04-5474-46B9-B838-858CDF4AB2D2}"/>
              </a:ext>
            </a:extLst>
          </p:cNvPr>
          <p:cNvCxnSpPr>
            <a:cxnSpLocks/>
          </p:cNvCxnSpPr>
          <p:nvPr/>
        </p:nvCxnSpPr>
        <p:spPr>
          <a:xfrm>
            <a:off x="6270727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CADEE893-BE45-47F3-BCF0-02424B3503CC}"/>
              </a:ext>
            </a:extLst>
          </p:cNvPr>
          <p:cNvSpPr/>
          <p:nvPr/>
        </p:nvSpPr>
        <p:spPr>
          <a:xfrm>
            <a:off x="-1171838" y="4592406"/>
            <a:ext cx="808262" cy="38971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3FB5178A-4501-4B56-8BF1-D083D7B021CE}"/>
              </a:ext>
            </a:extLst>
          </p:cNvPr>
          <p:cNvCxnSpPr>
            <a:cxnSpLocks/>
          </p:cNvCxnSpPr>
          <p:nvPr/>
        </p:nvCxnSpPr>
        <p:spPr>
          <a:xfrm>
            <a:off x="1524000" y="2876662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46181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>
            <a:extLst>
              <a:ext uri="{FF2B5EF4-FFF2-40B4-BE49-F238E27FC236}">
                <a16:creationId xmlns:a16="http://schemas.microsoft.com/office/drawing/2014/main" id="{A52109C6-041C-42BA-B507-8EA298046EDD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F7BF877-20DD-40F4-AEA8-E1B6D5350D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67DC874-15B5-4338-B7D1-8E393AB4C1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E66BAE3-24C5-483F-9141-D860A265E7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59AEEB4-66F8-4008-B616-804FB9D91C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50815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46C975-8FFB-4A4B-9213-774EE3901D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FBA744F-475D-4105-8E4A-0258155495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3FA64C-7966-4D6F-88D7-4B89F2A1DF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439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D4ED5F-AB94-4DCF-8971-B8B2B55AF6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43740" y="1558944"/>
            <a:ext cx="3279689" cy="1864196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1EE4CB-68CF-4BF3-A891-8277AFD13D8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0"/>
            <a:ext cx="5333999" cy="5334000"/>
          </a:xfrm>
        </p:spPr>
        <p:txBody>
          <a:bodyPr anchor="ctr">
            <a:normAutofit/>
          </a:bodyPr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400">
                <a:solidFill>
                  <a:schemeClr val="tx1"/>
                </a:solidFill>
              </a:defRPr>
            </a:lvl2pPr>
            <a:lvl3pPr>
              <a:defRPr sz="2000">
                <a:solidFill>
                  <a:schemeClr val="tx1"/>
                </a:solidFill>
              </a:defRPr>
            </a:lvl3pPr>
            <a:lvl4pPr>
              <a:defRPr sz="1800">
                <a:solidFill>
                  <a:schemeClr val="tx1"/>
                </a:solidFill>
              </a:defRPr>
            </a:lvl4pPr>
            <a:lvl5pPr>
              <a:defRPr sz="1800">
                <a:solidFill>
                  <a:schemeClr val="tx1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5292E72-B66D-40EE-B182-5585382A6DC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43741" y="3649682"/>
            <a:ext cx="3233096" cy="1933605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D73B694-B050-45F3-AE6F-A86A129F1C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8AE423-9CA5-46B3-96B1-7586AD0208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4B973D-F1F7-47BC-996D-6100B7C895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48233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AE9949-4A1F-4DA9-9B75-A6180F954B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33543" y="1383126"/>
            <a:ext cx="3289886" cy="2045874"/>
          </a:xfrm>
        </p:spPr>
        <p:txBody>
          <a:bodyPr anchor="b"/>
          <a:lstStyle>
            <a:lvl1pPr algn="r">
              <a:defRPr sz="2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79A8D794-C670-4569-93D9-0FF8B35AA7A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1" y="762000"/>
            <a:ext cx="5333999" cy="5334000"/>
          </a:xfrm>
        </p:spPr>
        <p:txBody>
          <a:bodyPr/>
          <a:lstStyle>
            <a:lvl1pPr marL="0" indent="0">
              <a:buNone/>
              <a:defRPr sz="3200">
                <a:solidFill>
                  <a:schemeClr val="tx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2486F6-AE67-4B34-B8E2-0B7576DC2E3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433544" y="3649682"/>
            <a:ext cx="3243292" cy="1684317"/>
          </a:xfrm>
        </p:spPr>
        <p:txBody>
          <a:bodyPr/>
          <a:lstStyle>
            <a:lvl1pPr marL="0" indent="0" algn="r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98B11C-BB63-49A6-B488-29D4FBF8E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2B07E4-CDF9-4C88-A2F3-04620E58224D}" type="datetimeFigureOut">
              <a:rPr lang="en-US" smtClean="0"/>
              <a:t>7/7/22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4B9166-6D36-4F0A-9ADD-33D49A0C3A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B22B8F-7760-41B3-9053-DD90255B9E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E71E98-A417-4ECC-ACEB-C0490C20DB04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92942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4152A-7FE0-4708-B7C1-DBEC8F13376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29566" y="1041621"/>
            <a:ext cx="9238434" cy="861383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911AB53-BAF9-439D-9451-47193CF2FF8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429566" y="2285999"/>
            <a:ext cx="9238434" cy="38100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FB96D9F-562A-496F-A530-A561994DC5E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 rot="5400000">
            <a:off x="10471087" y="4891318"/>
            <a:ext cx="267329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fld id="{3C2B07E4-CDF9-4C88-A2F3-04620E58224D}" type="datetimeFigureOut">
              <a:rPr lang="en-US" smtClean="0"/>
              <a:pPr/>
              <a:t>7/7/22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C3060FE-AAC3-4FAE-9EB4-BCAE72D9567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 rot="5400000">
            <a:off x="10473021" y="1609893"/>
            <a:ext cx="266942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700" b="1" cap="all" spc="300" baseline="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77EDB2-8F31-42FA-B253-62D24146638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492908" y="3219853"/>
            <a:ext cx="629653" cy="42983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 b="1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fld id="{EFE71E98-A417-4ECC-ACEB-C0490C20DB04}" type="slidenum">
              <a:rPr lang="en-US" smtClean="0"/>
              <a:pPr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05440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12" r:id="rId1"/>
    <p:sldLayoutId id="2147483713" r:id="rId2"/>
    <p:sldLayoutId id="2147483714" r:id="rId3"/>
    <p:sldLayoutId id="2147483715" r:id="rId4"/>
    <p:sldLayoutId id="2147483716" r:id="rId5"/>
    <p:sldLayoutId id="2147483722" r:id="rId6"/>
    <p:sldLayoutId id="2147483717" r:id="rId7"/>
    <p:sldLayoutId id="2147483718" r:id="rId8"/>
    <p:sldLayoutId id="2147483719" r:id="rId9"/>
    <p:sldLayoutId id="2147483721" r:id="rId10"/>
    <p:sldLayoutId id="2147483720" r:id="rId11"/>
  </p:sldLayoutIdLst>
  <p:txStyles>
    <p:titleStyle>
      <a:lvl1pPr algn="l" defTabSz="914400" rtl="0" eaLnBrk="1" latinLnBrk="0" hangingPunct="1">
        <a:lnSpc>
          <a:spcPct val="120000"/>
        </a:lnSpc>
        <a:spcBef>
          <a:spcPct val="0"/>
        </a:spcBef>
        <a:buNone/>
        <a:defRPr sz="2800" b="1" kern="1200" cap="all" spc="6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130000"/>
        </a:lnSpc>
        <a:spcBef>
          <a:spcPts val="1000"/>
        </a:spcBef>
        <a:buSzPct val="8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274320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600" b="1" kern="1200">
          <a:solidFill>
            <a:schemeClr val="tx1"/>
          </a:solidFill>
          <a:latin typeface="+mn-lt"/>
          <a:ea typeface="+mn-ea"/>
          <a:cs typeface="+mn-cs"/>
        </a:defRPr>
      </a:lvl2pPr>
      <a:lvl3pPr marL="45720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466344" indent="0" algn="l" defTabSz="914400" rtl="0" eaLnBrk="1" latinLnBrk="0" hangingPunct="1">
        <a:lnSpc>
          <a:spcPct val="130000"/>
        </a:lnSpc>
        <a:spcBef>
          <a:spcPts val="500"/>
        </a:spcBef>
        <a:buSzPct val="85000"/>
        <a:buFontTx/>
        <a:buNone/>
        <a:defRPr sz="1200" b="1" kern="1200">
          <a:solidFill>
            <a:schemeClr val="tx1"/>
          </a:solidFill>
          <a:latin typeface="+mn-lt"/>
          <a:ea typeface="+mn-ea"/>
          <a:cs typeface="+mn-cs"/>
        </a:defRPr>
      </a:lvl4pPr>
      <a:lvl5pPr marL="640080" indent="-182880" algn="l" defTabSz="914400" rtl="0" eaLnBrk="1" latinLnBrk="0" hangingPunct="1">
        <a:lnSpc>
          <a:spcPct val="130000"/>
        </a:lnSpc>
        <a:spcBef>
          <a:spcPts val="500"/>
        </a:spcBef>
        <a:buSzPct val="85000"/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sv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6.png"/><Relationship Id="rId5" Type="http://schemas.openxmlformats.org/officeDocument/2006/relationships/image" Target="../media/image5.svg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0760E4C7-47B8-4356-ABCA-CC9C79E2D2B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Labyrinthe brun en bois">
            <a:extLst>
              <a:ext uri="{FF2B5EF4-FFF2-40B4-BE49-F238E27FC236}">
                <a16:creationId xmlns:a16="http://schemas.microsoft.com/office/drawing/2014/main" id="{14CAE932-E5B1-C4FD-676D-F118EB5F35FE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alphaModFix/>
          </a:blip>
          <a:srcRect t="7299" b="8450"/>
          <a:stretch/>
        </p:blipFill>
        <p:spPr>
          <a:xfrm>
            <a:off x="20" y="1571"/>
            <a:ext cx="12191980" cy="6856429"/>
          </a:xfrm>
          <a:prstGeom prst="rect">
            <a:avLst/>
          </a:prstGeom>
        </p:spPr>
      </p:pic>
      <p:sp useBgFill="1">
        <p:nvSpPr>
          <p:cNvPr id="22" name="Oval 21">
            <a:extLst>
              <a:ext uri="{FF2B5EF4-FFF2-40B4-BE49-F238E27FC236}">
                <a16:creationId xmlns:a16="http://schemas.microsoft.com/office/drawing/2014/main" id="{07F1F8E1-08C9-4C32-8CD0-F0DEB444866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4197"/>
            <a:ext cx="4629606" cy="4629606"/>
          </a:xfrm>
          <a:prstGeom prst="ellipse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784285C-2502-6099-C390-BFE7627952A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80159" y="2211978"/>
            <a:ext cx="3535679" cy="1425728"/>
          </a:xfrm>
        </p:spPr>
        <p:txBody>
          <a:bodyPr anchor="b">
            <a:normAutofit/>
          </a:bodyPr>
          <a:lstStyle/>
          <a:p>
            <a:pPr algn="ctr"/>
            <a:r>
              <a:rPr lang="fr-FR" dirty="0"/>
              <a:t>Découvrir la ville de CAEN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5E656852-4EEA-5DDB-3769-35F5BF12323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49360"/>
            <a:ext cx="3048000" cy="877585"/>
          </a:xfrm>
        </p:spPr>
        <p:txBody>
          <a:bodyPr>
            <a:normAutofit/>
          </a:bodyPr>
          <a:lstStyle/>
          <a:p>
            <a:pPr algn="ctr"/>
            <a:r>
              <a:rPr lang="fr-FR" dirty="0"/>
              <a:t>Journée d’intégration</a:t>
            </a:r>
            <a:endParaRPr lang="fr-FR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414C5C93-B9E9-4392-ADCF-ABF21209DD5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62423" y="396058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8965522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6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Place de la République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Il ne suffit pas d’être Lyonnais pour avoir du Crédit !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Quel était l’ancien nom de la place de la République ?</a:t>
            </a:r>
          </a:p>
        </p:txBody>
      </p:sp>
    </p:spTree>
    <p:extLst>
      <p:ext uri="{BB962C8B-B14F-4D97-AF65-F5344CB8AC3E}">
        <p14:creationId xmlns:p14="http://schemas.microsoft.com/office/powerpoint/2010/main" val="155776363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ED5540-64E5-4258-ABA4-753F07B7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0E0E787-6A3F-4579-9E73-AC9FBB0E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D5B5F3-44FD-A8C2-5AE7-14280036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325625"/>
            <a:ext cx="6229799" cy="6363410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sz="2000" dirty="0" err="1"/>
              <a:t>Indice</a:t>
            </a:r>
            <a:r>
              <a:rPr lang="en-US" sz="2000" dirty="0"/>
              <a:t> </a:t>
            </a:r>
            <a:r>
              <a:rPr lang="en-US" sz="2000" dirty="0" err="1"/>
              <a:t>Numéro</a:t>
            </a:r>
            <a:r>
              <a:rPr lang="en-US" sz="2000" dirty="0"/>
              <a:t> 4:</a:t>
            </a:r>
            <a:br>
              <a:rPr lang="en-US" sz="2000" dirty="0"/>
            </a:br>
            <a:br>
              <a:rPr lang="en-US" dirty="0"/>
            </a:b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Traversez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le Jardin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éphémère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et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en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ayant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l’R</a:t>
            </a:r>
            <a:r>
              <a:rPr lang="en-US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de </a:t>
            </a:r>
            <a:r>
              <a:rPr lang="en-US" sz="1600" i="1" cap="none" dirty="0" err="1">
                <a:latin typeface="Arial" panose="020B0604020202020204" pitchFamily="34" charset="0"/>
                <a:cs typeface="Arial" panose="020B0604020202020204" pitchFamily="34" charset="0"/>
              </a:rPr>
              <a:t>Rien</a:t>
            </a:r>
            <a:r>
              <a:rPr lang="en-US" sz="1600" i="1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(bar)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dirigez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vers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le Port.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Tournez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à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droite au “Bocage” Normand.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Sur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route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rencontrerez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un animal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typique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de la Normandie (PHOTO)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Faites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un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détour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vers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la Tour Leroy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Face à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celle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-ci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vous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apercevrez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sur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votre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gauche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l’église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Saint Pierre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Poursuivez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600" cap="none" dirty="0" err="1">
                <a:latin typeface="Arial" panose="020B0604020202020204" pitchFamily="34" charset="0"/>
                <a:cs typeface="Arial" panose="020B0604020202020204" pitchFamily="34" charset="0"/>
              </a:rPr>
              <a:t>vers</a:t>
            </a: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le Port</a:t>
            </a: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600" cap="none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br>
              <a:rPr lang="en-US" dirty="0"/>
            </a:b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738BEF-1509-49AB-94B0-7D2B62188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9412" y="756110"/>
            <a:ext cx="5360305" cy="53603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Loupe avec un remplissage uni">
            <a:extLst>
              <a:ext uri="{FF2B5EF4-FFF2-40B4-BE49-F238E27FC236}">
                <a16:creationId xmlns:a16="http://schemas.microsoft.com/office/drawing/2014/main" id="{2B9C0099-ED38-512C-8C06-D7EF3AE8B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7412469" y="1715466"/>
            <a:ext cx="3021172" cy="3441592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1B3B56-501F-42FF-8534-28EF7857B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50993" y="399708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932473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7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le port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Retrouvez le bollard estampillé d’un soleil de bronze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Quel ingénieur est à l’origine du canal entre Caen et la mer ?</a:t>
            </a:r>
          </a:p>
        </p:txBody>
      </p:sp>
    </p:spTree>
    <p:extLst>
      <p:ext uri="{BB962C8B-B14F-4D97-AF65-F5344CB8AC3E}">
        <p14:creationId xmlns:p14="http://schemas.microsoft.com/office/powerpoint/2010/main" val="26035015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ED5540-64E5-4258-ABA4-753F07B7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0E0E787-6A3F-4579-9E73-AC9FBB0E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D5B5F3-44FD-A8C2-5AE7-14280036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57" y="2011469"/>
            <a:ext cx="4916129" cy="28495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 err="1"/>
              <a:t>Indice</a:t>
            </a:r>
            <a:r>
              <a:rPr lang="en-US" dirty="0"/>
              <a:t> </a:t>
            </a:r>
            <a:r>
              <a:rPr lang="en-US" dirty="0" err="1"/>
              <a:t>Numéro</a:t>
            </a:r>
            <a:r>
              <a:rPr lang="en-US" dirty="0"/>
              <a:t> 5:</a:t>
            </a:r>
            <a:br>
              <a:rPr lang="en-US" dirty="0"/>
            </a:br>
            <a:br>
              <a:rPr lang="en-US" dirty="0"/>
            </a:b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Dirigez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vous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vers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le quartier medieval de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caen</a:t>
            </a:r>
            <a:br>
              <a:rPr lang="en-US" dirty="0"/>
            </a:b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738BEF-1509-49AB-94B0-7D2B62188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9412" y="756110"/>
            <a:ext cx="5360305" cy="53603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Loupe avec un remplissage uni">
            <a:extLst>
              <a:ext uri="{FF2B5EF4-FFF2-40B4-BE49-F238E27FC236}">
                <a16:creationId xmlns:a16="http://schemas.microsoft.com/office/drawing/2014/main" id="{2B9C0099-ED38-512C-8C06-D7EF3AE8B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5831" y="1599601"/>
            <a:ext cx="3658798" cy="365879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1B3B56-501F-42FF-8534-28EF7857B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50993" y="399708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8825605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8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le </a:t>
            </a:r>
            <a:r>
              <a:rPr lang="fr-FR" dirty="0" err="1">
                <a:solidFill>
                  <a:schemeClr val="bg1"/>
                </a:solidFill>
              </a:rPr>
              <a:t>vaugueux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62000"/>
            <a:ext cx="4747591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Quand vous l’aurez trouvé, cela sera bientôt la ‘‘</a:t>
            </a:r>
            <a:r>
              <a:rPr lang="fr-FR" b="1" i="1" dirty="0"/>
              <a:t>Quille(s)’’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Quel était le nom de la rue du </a:t>
            </a:r>
            <a:r>
              <a:rPr lang="fr-FR" dirty="0" err="1"/>
              <a:t>Vaugueux</a:t>
            </a:r>
            <a:r>
              <a:rPr lang="fr-FR" dirty="0"/>
              <a:t> pendant la Révolution française ?</a:t>
            </a:r>
          </a:p>
        </p:txBody>
      </p:sp>
    </p:spTree>
    <p:extLst>
      <p:ext uri="{BB962C8B-B14F-4D97-AF65-F5344CB8AC3E}">
        <p14:creationId xmlns:p14="http://schemas.microsoft.com/office/powerpoint/2010/main" val="105520573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ED5540-64E5-4258-ABA4-753F07B7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0E0E787-6A3F-4579-9E73-AC9FBB0E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D5B5F3-44FD-A8C2-5AE7-14280036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06143" y="2572287"/>
            <a:ext cx="4916129" cy="284958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dirty="0" err="1"/>
              <a:t>Indice</a:t>
            </a:r>
            <a:r>
              <a:rPr lang="en-US" dirty="0"/>
              <a:t> </a:t>
            </a:r>
            <a:r>
              <a:rPr lang="en-US" dirty="0" err="1"/>
              <a:t>Numéro</a:t>
            </a:r>
            <a:r>
              <a:rPr lang="en-US" dirty="0"/>
              <a:t> 6:</a:t>
            </a:r>
            <a:br>
              <a:rPr lang="en-US" dirty="0"/>
            </a:br>
            <a:br>
              <a:rPr lang="en-US" dirty="0"/>
            </a:b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La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demeure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de Guillaume le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Conquérant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vous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attend.</a:t>
            </a:r>
            <a:br>
              <a:rPr lang="en-US" sz="2200" dirty="0">
                <a:latin typeface="Athelas" panose="02000503000000020003" pitchFamily="2" charset="77"/>
                <a:cs typeface="Al Tarikh" pitchFamily="2" charset="-78"/>
              </a:rPr>
            </a:br>
            <a:br>
              <a:rPr lang="en-US" sz="2200" dirty="0">
                <a:latin typeface="Athelas" panose="02000503000000020003" pitchFamily="2" charset="77"/>
                <a:cs typeface="Al Tarikh" pitchFamily="2" charset="-78"/>
              </a:rPr>
            </a:b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Empruntez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le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pont-levis</a:t>
            </a:r>
            <a:br>
              <a:rPr lang="en-US" dirty="0"/>
            </a:b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738BEF-1509-49AB-94B0-7D2B62188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9412" y="756110"/>
            <a:ext cx="5360305" cy="53603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Loupe avec un remplissage uni">
            <a:extLst>
              <a:ext uri="{FF2B5EF4-FFF2-40B4-BE49-F238E27FC236}">
                <a16:creationId xmlns:a16="http://schemas.microsoft.com/office/drawing/2014/main" id="{2B9C0099-ED38-512C-8C06-D7EF3AE8B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5831" y="1599601"/>
            <a:ext cx="3658798" cy="365879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1B3B56-501F-42FF-8534-28EF7857B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50993" y="399708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355129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9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le château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5999" y="762000"/>
            <a:ext cx="5553076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/>
              <a:t>: Proche </a:t>
            </a:r>
            <a:r>
              <a:rPr lang="fr-FR" dirty="0"/>
              <a:t>de l’église vous trouverez un Rodin</a:t>
            </a:r>
            <a:endParaRPr lang="fr-FR" b="1" i="1" dirty="0"/>
          </a:p>
          <a:p>
            <a:r>
              <a:rPr lang="fr-FR" b="1" dirty="0">
                <a:solidFill>
                  <a:srgbClr val="0432FF"/>
                </a:solidFill>
              </a:rPr>
              <a:t>QUESTIONS</a:t>
            </a:r>
            <a:r>
              <a:rPr lang="fr-FR" dirty="0"/>
              <a:t> : </a:t>
            </a:r>
          </a:p>
          <a:p>
            <a:pPr marL="342900" indent="-342900">
              <a:buAutoNum type="alphaLcParenR"/>
            </a:pPr>
            <a:r>
              <a:rPr lang="fr-FR" dirty="0"/>
              <a:t>A quelle date fut fondé le château de Caen ?</a:t>
            </a:r>
          </a:p>
          <a:p>
            <a:pPr marL="342900" indent="-342900">
              <a:buAutoNum type="alphaLcParenR"/>
            </a:pPr>
            <a:r>
              <a:rPr lang="fr-FR" dirty="0"/>
              <a:t>Quel bâtiment pouvez vous observer quand le clocher de l’église Saint Pierre est dans votre dos ?</a:t>
            </a:r>
          </a:p>
        </p:txBody>
      </p:sp>
    </p:spTree>
    <p:extLst>
      <p:ext uri="{BB962C8B-B14F-4D97-AF65-F5344CB8AC3E}">
        <p14:creationId xmlns:p14="http://schemas.microsoft.com/office/powerpoint/2010/main" val="211466930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1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L’abbaye aux Hommes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La paix est autour de Saint Etienne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Qui repose dans l’Abbaye aux Hommes ?</a:t>
            </a:r>
          </a:p>
        </p:txBody>
      </p:sp>
    </p:spTree>
    <p:extLst>
      <p:ext uri="{BB962C8B-B14F-4D97-AF65-F5344CB8AC3E}">
        <p14:creationId xmlns:p14="http://schemas.microsoft.com/office/powerpoint/2010/main" val="25222801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2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L’ARTHOTEQUE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En Or se trouve être le plat de la gastronomie Normande</a:t>
            </a:r>
          </a:p>
          <a:p>
            <a:endParaRPr lang="fr-FR" dirty="0"/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                                 Du </a:t>
            </a:r>
          </a:p>
          <a:p>
            <a:endParaRPr lang="fr-FR" dirty="0"/>
          </a:p>
          <a:p>
            <a:r>
              <a:rPr lang="fr-FR" dirty="0"/>
              <a:t>Quel a été l’autre nom de ce lieu ?</a:t>
            </a:r>
          </a:p>
        </p:txBody>
      </p:sp>
      <p:pic>
        <p:nvPicPr>
          <p:cNvPr id="5" name="Graphique 4" descr="Empreintes avec un remplissage uni">
            <a:extLst>
              <a:ext uri="{FF2B5EF4-FFF2-40B4-BE49-F238E27FC236}">
                <a16:creationId xmlns:a16="http://schemas.microsoft.com/office/drawing/2014/main" id="{2F794951-37C1-6580-C183-084C5C02C55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7691285" y="3338050"/>
            <a:ext cx="742335" cy="742335"/>
          </a:xfrm>
          <a:prstGeom prst="rect">
            <a:avLst/>
          </a:prstGeom>
        </p:spPr>
      </p:pic>
      <p:pic>
        <p:nvPicPr>
          <p:cNvPr id="7" name="Graphique 6" descr="Produits laitiers avec un remplissage uni">
            <a:extLst>
              <a:ext uri="{FF2B5EF4-FFF2-40B4-BE49-F238E27FC236}">
                <a16:creationId xmlns:a16="http://schemas.microsoft.com/office/drawing/2014/main" id="{82626E8E-5997-AB1F-A20D-CA4ECBA4888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8274168" y="3387887"/>
            <a:ext cx="742335" cy="742335"/>
          </a:xfrm>
          <a:prstGeom prst="rect">
            <a:avLst/>
          </a:prstGeom>
        </p:spPr>
      </p:pic>
      <p:pic>
        <p:nvPicPr>
          <p:cNvPr id="13" name="Graphique 12" descr="Bateau remorqueur contour">
            <a:extLst>
              <a:ext uri="{FF2B5EF4-FFF2-40B4-BE49-F238E27FC236}">
                <a16:creationId xmlns:a16="http://schemas.microsoft.com/office/drawing/2014/main" id="{351AE1F6-E13B-6D0F-7B47-34417C9E1503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9845939" y="3338049"/>
            <a:ext cx="742335" cy="742335"/>
          </a:xfrm>
          <a:prstGeom prst="rect">
            <a:avLst/>
          </a:prstGeom>
        </p:spPr>
      </p:pic>
      <p:sp>
        <p:nvSpPr>
          <p:cNvPr id="14" name="ZoneTexte 13">
            <a:extLst>
              <a:ext uri="{FF2B5EF4-FFF2-40B4-BE49-F238E27FC236}">
                <a16:creationId xmlns:a16="http://schemas.microsoft.com/office/drawing/2014/main" id="{D2A2DB33-92A5-93D3-7D1C-2B802BA138FB}"/>
              </a:ext>
            </a:extLst>
          </p:cNvPr>
          <p:cNvSpPr txBox="1"/>
          <p:nvPr/>
        </p:nvSpPr>
        <p:spPr>
          <a:xfrm>
            <a:off x="9794126" y="3109051"/>
            <a:ext cx="808939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dirty="0"/>
              <a:t>Quand le </a:t>
            </a:r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endParaRPr lang="fr-FR" sz="1200" dirty="0"/>
          </a:p>
          <a:p>
            <a:r>
              <a:rPr lang="fr-FR" sz="1200" dirty="0"/>
              <a:t>est à sec</a:t>
            </a:r>
            <a:endParaRPr sz="1200" dirty="0"/>
          </a:p>
        </p:txBody>
      </p:sp>
    </p:spTree>
    <p:extLst>
      <p:ext uri="{BB962C8B-B14F-4D97-AF65-F5344CB8AC3E}">
        <p14:creationId xmlns:p14="http://schemas.microsoft.com/office/powerpoint/2010/main" val="331772452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ED5540-64E5-4258-ABA4-753F07B7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0E0E787-6A3F-4579-9E73-AC9FBB0E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D5B5F3-44FD-A8C2-5AE7-14280036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57" y="2011469"/>
            <a:ext cx="4916129" cy="284958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dirty="0" err="1"/>
              <a:t>Indice</a:t>
            </a:r>
            <a:r>
              <a:rPr lang="en-US" dirty="0"/>
              <a:t> </a:t>
            </a:r>
            <a:r>
              <a:rPr lang="en-US" dirty="0" err="1"/>
              <a:t>Numéro</a:t>
            </a:r>
            <a:r>
              <a:rPr lang="en-US" dirty="0"/>
              <a:t> 1:</a:t>
            </a:r>
            <a:br>
              <a:rPr lang="en-US" dirty="0"/>
            </a:br>
            <a:br>
              <a:rPr lang="en-US" dirty="0"/>
            </a:b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Pour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accéder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à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la 3</a:t>
            </a:r>
            <a:r>
              <a:rPr lang="en-US" sz="2200" cap="none" baseline="30000" dirty="0">
                <a:latin typeface="Athelas" panose="02000503000000020003" pitchFamily="2" charset="77"/>
                <a:cs typeface="Al Tarikh" pitchFamily="2" charset="-78"/>
              </a:rPr>
              <a:t>e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étape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vous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devez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passer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devant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l’Archimagirus</a:t>
            </a:r>
            <a:br>
              <a:rPr lang="en-US" sz="2200" dirty="0">
                <a:latin typeface="Athelas" panose="02000503000000020003" pitchFamily="2" charset="77"/>
                <a:cs typeface="Al Tarikh" pitchFamily="2" charset="-78"/>
              </a:rPr>
            </a:b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(Prendre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une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photo)</a:t>
            </a:r>
            <a:br>
              <a:rPr lang="en-US" dirty="0"/>
            </a:b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738BEF-1509-49AB-94B0-7D2B62188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9412" y="756110"/>
            <a:ext cx="5360305" cy="53603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Loupe avec un remplissage uni">
            <a:extLst>
              <a:ext uri="{FF2B5EF4-FFF2-40B4-BE49-F238E27FC236}">
                <a16:creationId xmlns:a16="http://schemas.microsoft.com/office/drawing/2014/main" id="{2B9C0099-ED38-512C-8C06-D7EF3AE8B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5831" y="1599601"/>
            <a:ext cx="3658798" cy="365879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1B3B56-501F-42FF-8534-28EF7857B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50993" y="399708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7766121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3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rue </a:t>
            </a:r>
            <a:r>
              <a:rPr lang="fr-FR" dirty="0" err="1">
                <a:solidFill>
                  <a:schemeClr val="bg1"/>
                </a:solidFill>
              </a:rPr>
              <a:t>ecuyere</a:t>
            </a: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Prenez une photo à l’envers de </a:t>
            </a:r>
            <a:r>
              <a:rPr lang="fr-FR" b="1" i="1" dirty="0"/>
              <a:t>l’Endroit </a:t>
            </a:r>
            <a:r>
              <a:rPr lang="fr-FR" dirty="0"/>
              <a:t>dans la rue des antiquaires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Comment s’appelait anciennement la rue aux fromages ?</a:t>
            </a:r>
          </a:p>
        </p:txBody>
      </p:sp>
    </p:spTree>
    <p:extLst>
      <p:ext uri="{BB962C8B-B14F-4D97-AF65-F5344CB8AC3E}">
        <p14:creationId xmlns:p14="http://schemas.microsoft.com/office/powerpoint/2010/main" val="34955574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4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Place Saint Sauveur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Louis XIV y est érigé en statue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Quels sont les autres noms de l’église du Vieux Saint Sauveur ?</a:t>
            </a:r>
          </a:p>
        </p:txBody>
      </p:sp>
    </p:spTree>
    <p:extLst>
      <p:ext uri="{BB962C8B-B14F-4D97-AF65-F5344CB8AC3E}">
        <p14:creationId xmlns:p14="http://schemas.microsoft.com/office/powerpoint/2010/main" val="276586291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ED5540-64E5-4258-ABA4-753F07B7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0E0E787-6A3F-4579-9E73-AC9FBB0E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D5B5F3-44FD-A8C2-5AE7-14280036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57" y="2011469"/>
            <a:ext cx="4916129" cy="2849585"/>
          </a:xfrm>
        </p:spPr>
        <p:txBody>
          <a:bodyPr vert="horz" lIns="91440" tIns="45720" rIns="91440" bIns="45720" rtlCol="0" anchor="b">
            <a:normAutofit fontScale="90000"/>
          </a:bodyPr>
          <a:lstStyle/>
          <a:p>
            <a:pPr algn="ctr"/>
            <a:r>
              <a:rPr lang="en-US" dirty="0" err="1"/>
              <a:t>Indice</a:t>
            </a:r>
            <a:r>
              <a:rPr lang="en-US" dirty="0"/>
              <a:t> </a:t>
            </a:r>
            <a:r>
              <a:rPr lang="en-US" dirty="0" err="1"/>
              <a:t>Numéro</a:t>
            </a:r>
            <a:r>
              <a:rPr lang="en-US" dirty="0"/>
              <a:t> 2:</a:t>
            </a:r>
            <a:br>
              <a:rPr lang="en-US" dirty="0"/>
            </a:br>
            <a:br>
              <a:rPr lang="en-US" dirty="0"/>
            </a:b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Assurément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vous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chaufferez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en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vous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rapprochant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du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froid</a:t>
            </a:r>
            <a:br>
              <a:rPr lang="en-US" dirty="0"/>
            </a:b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738BEF-1509-49AB-94B0-7D2B62188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9412" y="756110"/>
            <a:ext cx="5360305" cy="53603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Loupe avec un remplissage uni">
            <a:extLst>
              <a:ext uri="{FF2B5EF4-FFF2-40B4-BE49-F238E27FC236}">
                <a16:creationId xmlns:a16="http://schemas.microsoft.com/office/drawing/2014/main" id="{2B9C0099-ED38-512C-8C06-D7EF3AE8B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5831" y="1599601"/>
            <a:ext cx="3658798" cy="365879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1B3B56-501F-42FF-8534-28EF7857B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50993" y="399708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45158667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20DB4423-716D-4B40-9498-69F5F3E5E07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>
            <a:extLst>
              <a:ext uri="{FF2B5EF4-FFF2-40B4-BE49-F238E27FC236}">
                <a16:creationId xmlns:a16="http://schemas.microsoft.com/office/drawing/2014/main" id="{0B339CD8-1850-4DF2-BCDF-1CAAE5F872A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3197" y="1113411"/>
            <a:ext cx="4629606" cy="4629606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A85D1F21-3831-C873-62F0-0DF1378FEB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44054" y="2286000"/>
            <a:ext cx="3965456" cy="2285999"/>
          </a:xfrm>
        </p:spPr>
        <p:txBody>
          <a:bodyPr anchor="ctr">
            <a:normAutofit/>
          </a:bodyPr>
          <a:lstStyle/>
          <a:p>
            <a:pPr algn="ctr"/>
            <a:r>
              <a:rPr lang="fr-FR" dirty="0">
                <a:solidFill>
                  <a:schemeClr val="bg1"/>
                </a:solidFill>
              </a:rPr>
              <a:t>Enigme 5 :</a:t>
            </a:r>
            <a:br>
              <a:rPr lang="fr-FR" dirty="0">
                <a:solidFill>
                  <a:schemeClr val="bg1"/>
                </a:solidFill>
              </a:rPr>
            </a:br>
            <a:r>
              <a:rPr lang="fr-FR" dirty="0">
                <a:solidFill>
                  <a:schemeClr val="bg1"/>
                </a:solidFill>
              </a:rPr>
              <a:t>Rue froide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4975E31-4610-75FC-37F3-30B622DC697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762000"/>
            <a:ext cx="4572000" cy="5334000"/>
          </a:xfrm>
        </p:spPr>
        <p:txBody>
          <a:bodyPr anchor="ctr">
            <a:normAutofit/>
          </a:bodyPr>
          <a:lstStyle/>
          <a:p>
            <a:r>
              <a:rPr lang="fr-FR" b="1" dirty="0">
                <a:solidFill>
                  <a:srgbClr val="FF2F92"/>
                </a:solidFill>
              </a:rPr>
              <a:t>PHOTO</a:t>
            </a:r>
            <a:r>
              <a:rPr lang="fr-FR" b="1" dirty="0"/>
              <a:t> </a:t>
            </a:r>
            <a:r>
              <a:rPr lang="fr-FR" dirty="0"/>
              <a:t>: Bullez dans l’univers</a:t>
            </a:r>
          </a:p>
          <a:p>
            <a:r>
              <a:rPr lang="fr-FR" b="1" dirty="0">
                <a:solidFill>
                  <a:srgbClr val="0432FF"/>
                </a:solidFill>
              </a:rPr>
              <a:t>QUESTION</a:t>
            </a:r>
            <a:r>
              <a:rPr lang="fr-FR" dirty="0"/>
              <a:t> : Quel était l’ancien nom de l’église Saint Sauveur ?</a:t>
            </a:r>
          </a:p>
        </p:txBody>
      </p:sp>
    </p:spTree>
    <p:extLst>
      <p:ext uri="{BB962C8B-B14F-4D97-AF65-F5344CB8AC3E}">
        <p14:creationId xmlns:p14="http://schemas.microsoft.com/office/powerpoint/2010/main" val="41524407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AEED5540-64E5-4258-ABA4-753F07B71B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1524000" y="4571506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0E0E787-6A3F-4579-9E73-AC9FBB0E3A4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re 1">
            <a:extLst>
              <a:ext uri="{FF2B5EF4-FFF2-40B4-BE49-F238E27FC236}">
                <a16:creationId xmlns:a16="http://schemas.microsoft.com/office/drawing/2014/main" id="{65D5B5F3-44FD-A8C2-5AE7-14280036ED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85657" y="2011469"/>
            <a:ext cx="4916129" cy="2849585"/>
          </a:xfrm>
        </p:spPr>
        <p:txBody>
          <a:bodyPr vert="horz" lIns="91440" tIns="45720" rIns="91440" bIns="45720" rtlCol="0" anchor="b">
            <a:normAutofit/>
          </a:bodyPr>
          <a:lstStyle/>
          <a:p>
            <a:pPr algn="ctr"/>
            <a:r>
              <a:rPr lang="en-US" dirty="0" err="1"/>
              <a:t>Indice</a:t>
            </a:r>
            <a:r>
              <a:rPr lang="en-US" dirty="0"/>
              <a:t> </a:t>
            </a:r>
            <a:r>
              <a:rPr lang="en-US" dirty="0" err="1"/>
              <a:t>Numéro</a:t>
            </a:r>
            <a:r>
              <a:rPr lang="en-US" dirty="0"/>
              <a:t> 3:</a:t>
            </a:r>
            <a:br>
              <a:rPr lang="en-US" dirty="0"/>
            </a:br>
            <a:br>
              <a:rPr lang="en-US" dirty="0"/>
            </a:b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Vous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suivrez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l’ancienne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Venelle</a:t>
            </a:r>
            <a:r>
              <a:rPr lang="en-US" sz="2200" dirty="0">
                <a:latin typeface="Athelas" panose="02000503000000020003" pitchFamily="2" charset="77"/>
                <a:cs typeface="Al Tarikh" pitchFamily="2" charset="-78"/>
              </a:rPr>
              <a:t> aux </a:t>
            </a:r>
            <a:r>
              <a:rPr lang="en-US" sz="2200" dirty="0" err="1">
                <a:latin typeface="Athelas" panose="02000503000000020003" pitchFamily="2" charset="77"/>
                <a:cs typeface="Al Tarikh" pitchFamily="2" charset="-78"/>
              </a:rPr>
              <a:t>Chevaux</a:t>
            </a:r>
            <a:br>
              <a:rPr lang="en-US" dirty="0"/>
            </a:br>
            <a:endParaRPr lang="en-US" dirty="0"/>
          </a:p>
        </p:txBody>
      </p:sp>
      <p:sp>
        <p:nvSpPr>
          <p:cNvPr id="19" name="Oval 18">
            <a:extLst>
              <a:ext uri="{FF2B5EF4-FFF2-40B4-BE49-F238E27FC236}">
                <a16:creationId xmlns:a16="http://schemas.microsoft.com/office/drawing/2014/main" id="{C9738BEF-1509-49AB-94B0-7D2B621889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979412" y="756110"/>
            <a:ext cx="5360305" cy="5360305"/>
          </a:xfrm>
          <a:prstGeom prst="ellipse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Espace réservé du contenu 4" descr="Loupe avec un remplissage uni">
            <a:extLst>
              <a:ext uri="{FF2B5EF4-FFF2-40B4-BE49-F238E27FC236}">
                <a16:creationId xmlns:a16="http://schemas.microsoft.com/office/drawing/2014/main" id="{2B9C0099-ED38-512C-8C06-D7EF3AE8B1B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6865831" y="1599601"/>
            <a:ext cx="3658798" cy="3658798"/>
          </a:xfrm>
          <a:prstGeom prst="rect">
            <a:avLst/>
          </a:prstGeom>
        </p:spPr>
      </p:pic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651B3B56-501F-42FF-8534-28EF7857BD4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>
            <a:off x="2550993" y="3997080"/>
            <a:ext cx="971155" cy="0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08413039"/>
      </p:ext>
    </p:extLst>
  </p:cSld>
  <p:clrMapOvr>
    <a:masterClrMapping/>
  </p:clrMapOvr>
</p:sld>
</file>

<file path=ppt/theme/theme1.xml><?xml version="1.0" encoding="utf-8"?>
<a:theme xmlns:a="http://schemas.openxmlformats.org/drawingml/2006/main" name="PortalVTI">
  <a:themeElements>
    <a:clrScheme name="Earth">
      <a:dk1>
        <a:sysClr val="windowText" lastClr="000000"/>
      </a:dk1>
      <a:lt1>
        <a:sysClr val="window" lastClr="FFFFFF"/>
      </a:lt1>
      <a:dk2>
        <a:srgbClr val="051618"/>
      </a:dk2>
      <a:lt2>
        <a:srgbClr val="E8E8DF"/>
      </a:lt2>
      <a:accent1>
        <a:srgbClr val="2D714C"/>
      </a:accent1>
      <a:accent2>
        <a:srgbClr val="1F7985"/>
      </a:accent2>
      <a:accent3>
        <a:srgbClr val="0D6756"/>
      </a:accent3>
      <a:accent4>
        <a:srgbClr val="40945E"/>
      </a:accent4>
      <a:accent5>
        <a:srgbClr val="389896"/>
      </a:accent5>
      <a:accent6>
        <a:srgbClr val="64924A"/>
      </a:accent6>
      <a:hlink>
        <a:srgbClr val="1F855C"/>
      </a:hlink>
      <a:folHlink>
        <a:srgbClr val="227390"/>
      </a:folHlink>
    </a:clrScheme>
    <a:fontScheme name="Earth">
      <a:majorFont>
        <a:latin typeface="Trade Gothic Next Cond"/>
        <a:ea typeface=""/>
        <a:cs typeface=""/>
      </a:majorFont>
      <a:minorFont>
        <a:latin typeface="Trade Gothic Next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ortalVTI" id="{0E0D5035-C7F2-4607-91F4-D5D5F886A15A}" vid="{EAFF3D8B-AC13-4E90-80A9-182200FBC866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</TotalTime>
  <Words>473</Words>
  <Application>Microsoft Macintosh PowerPoint</Application>
  <PresentationFormat>Grand écran</PresentationFormat>
  <Paragraphs>48</Paragraphs>
  <Slides>16</Slides>
  <Notes>2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16</vt:i4>
      </vt:variant>
    </vt:vector>
  </HeadingPairs>
  <TitlesOfParts>
    <vt:vector size="23" baseType="lpstr">
      <vt:lpstr>Al Tarikh</vt:lpstr>
      <vt:lpstr>Arial</vt:lpstr>
      <vt:lpstr>Athelas</vt:lpstr>
      <vt:lpstr>Calibri</vt:lpstr>
      <vt:lpstr>Trade Gothic Next Cond</vt:lpstr>
      <vt:lpstr>Trade Gothic Next Light</vt:lpstr>
      <vt:lpstr>PortalVTI</vt:lpstr>
      <vt:lpstr>Découvrir la ville de CAEN</vt:lpstr>
      <vt:lpstr>Enigme 1 : L’abbaye aux Hommes</vt:lpstr>
      <vt:lpstr>Enigme 2 : L’ARTHOTEQUE</vt:lpstr>
      <vt:lpstr>Indice Numéro 1:  Pour accéder à la 3e étape vous devez passer devant l’Archimagirus (Prendre une photo) </vt:lpstr>
      <vt:lpstr>Enigme 3 : rue ecuyere</vt:lpstr>
      <vt:lpstr>Enigme 4 : Place Saint Sauveur</vt:lpstr>
      <vt:lpstr>Indice Numéro 2:  Assurément vous chaufferez en vous rapprochant du froid </vt:lpstr>
      <vt:lpstr>Enigme 5 : Rue froide</vt:lpstr>
      <vt:lpstr>Indice Numéro 3:  Vous suivrez l’ancienne Venelle aux Chevaux </vt:lpstr>
      <vt:lpstr>Enigme 6 : Place de la République</vt:lpstr>
      <vt:lpstr>Indice Numéro 4:  Traversez le Jardin éphémère et en ayant l’R de Rien (bar) dirigez vous vers le Port.  Tournez à droite au “Bocage” Normand.  Sur votre route vous rencontrerez un animal typique de la Normandie (PHOTO)  Faites un détour vers la Tour Leroy  Face à celle-ci vous apercevrez sur votre gauche l’église Saint Pierre  Poursuivez vers le Port    </vt:lpstr>
      <vt:lpstr>Enigme 7 : le port</vt:lpstr>
      <vt:lpstr>Indice Numéro 5:  Dirigez vous vers le quartier medieval de caen </vt:lpstr>
      <vt:lpstr>Enigme 8 : le vaugueux</vt:lpstr>
      <vt:lpstr>Indice Numéro 6:  La demeure de Guillaume le Conquérant vous attend.  Empruntez le pont-levis </vt:lpstr>
      <vt:lpstr>Enigme 9 : le château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Découvrir la ville de CAEN</dc:title>
  <dc:creator>Patrick Robin</dc:creator>
  <cp:lastModifiedBy>Hervé Le Garrec</cp:lastModifiedBy>
  <cp:revision>12</cp:revision>
  <dcterms:created xsi:type="dcterms:W3CDTF">2022-07-07T06:36:35Z</dcterms:created>
  <dcterms:modified xsi:type="dcterms:W3CDTF">2022-07-07T11:44:16Z</dcterms:modified>
</cp:coreProperties>
</file>