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0" r:id="rId3"/>
    <p:sldId id="262" r:id="rId4"/>
    <p:sldId id="263" r:id="rId5"/>
    <p:sldId id="257" r:id="rId6"/>
    <p:sldId id="258" r:id="rId7"/>
    <p:sldId id="264" r:id="rId8"/>
    <p:sldId id="265" r:id="rId9"/>
    <p:sldId id="259" r:id="rId10"/>
    <p:sldId id="260" r:id="rId11"/>
    <p:sldId id="261" r:id="rId12"/>
    <p:sldId id="266" r:id="rId13"/>
    <p:sldId id="267" r:id="rId14"/>
    <p:sldId id="268" r:id="rId15"/>
    <p:sldId id="269" r:id="rId16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 snapToGrid="0" snapToObjects="1">
      <p:cViewPr varScale="1">
        <p:scale>
          <a:sx n="124" d="100"/>
          <a:sy n="124" d="100"/>
        </p:scale>
        <p:origin x="64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D46EF1A-09FA-4A42-ADF7-BAD107C21F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3C8B994A-6992-0440-909C-8ACA790CDC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E1FFB5A-035B-0746-BC0C-F8FDB677A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C1AB1-9EC1-1A4D-92FE-402114B76EB4}" type="datetimeFigureOut">
              <a:rPr lang="fr-FR" smtClean="0"/>
              <a:t>16/09/2026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3196DBC-898C-4B4B-A575-3D500F559D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2A2A1A5-19C4-2240-A001-B98B1730F0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B686E-CAD1-1D45-B7AF-2E4F61DCAC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53938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BD86BD1-06DC-674A-B841-18CFFA9C29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4601FC0-3298-8C45-AF70-D093C40B01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7318074-DE78-7445-B875-876F10B560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C1AB1-9EC1-1A4D-92FE-402114B76EB4}" type="datetimeFigureOut">
              <a:rPr lang="fr-FR" smtClean="0"/>
              <a:t>16/09/2026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653A741-B572-0942-8507-157BDCA8DF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39B8728-6B58-A847-8E08-0A7C54DB9F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B686E-CAD1-1D45-B7AF-2E4F61DCAC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1167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38A39B-E725-264A-8D02-C6A60E63C1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DD6AC93-C714-4142-8B72-49276FEB10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2F7EB8B-68BA-154E-9ECF-86E016CC3B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C1AB1-9EC1-1A4D-92FE-402114B76EB4}" type="datetimeFigureOut">
              <a:rPr lang="fr-FR" smtClean="0"/>
              <a:t>16/09/2026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DB5786-F903-D643-81CF-FD9CFFBA77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B8CF93E-981A-E349-B84F-4D4C2B2A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B686E-CAD1-1D45-B7AF-2E4F61DCAC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80308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00C46A4-91BB-AB44-B00D-37A87D6AD4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461C671-BCA0-B44B-A2F9-2F1DB94FA9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AF682EF-3D79-D24B-9DDA-C65CA36770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2F18812-DE79-8A41-8105-D4D8857FA9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C1AB1-9EC1-1A4D-92FE-402114B76EB4}" type="datetimeFigureOut">
              <a:rPr lang="fr-FR" smtClean="0"/>
              <a:t>16/09/2026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DCCB996-47CB-6A45-9895-BB09243574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1DEF729-3E7B-C747-9522-4F2A92755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B686E-CAD1-1D45-B7AF-2E4F61DCAC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006539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1D5E58-2A83-B945-8890-C9B3780599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DC8A45B-9B3A-4749-9368-63239DD2E5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7780297-0DB9-6E4E-9C8D-DAA8B03A39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C0913EC-69A0-5C47-B535-139CCEFAE5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23F8FA1-8591-4848-9B97-57D40D3D50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28681E05-ADC2-B04B-A193-2AF0364858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C1AB1-9EC1-1A4D-92FE-402114B76EB4}" type="datetimeFigureOut">
              <a:rPr lang="fr-FR" smtClean="0"/>
              <a:t>16/09/2026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28F0999-2FA1-7F45-8890-EEDBDD015B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521BCF5-90E1-CE45-931E-8351FA574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B686E-CAD1-1D45-B7AF-2E4F61DCAC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00079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148D40E-587D-FF45-BF91-1608CC962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6ECB8FF1-9B95-DD49-AEDD-7C0C54D6AD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C1AB1-9EC1-1A4D-92FE-402114B76EB4}" type="datetimeFigureOut">
              <a:rPr lang="fr-FR" smtClean="0"/>
              <a:t>16/09/2026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7D055DF-E313-9A4D-B25A-54B72F48E8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01C3680-BC4C-3345-BFB6-F4E9897AFD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B686E-CAD1-1D45-B7AF-2E4F61DCAC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73375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3E4F298B-95CC-DF41-BC26-498D519B5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C1AB1-9EC1-1A4D-92FE-402114B76EB4}" type="datetimeFigureOut">
              <a:rPr lang="fr-FR" smtClean="0"/>
              <a:t>16/09/2026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0967636-4C38-EC4B-8A5E-AA69ACC55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8D0D91E-9841-E747-B811-A5E592B0A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B686E-CAD1-1D45-B7AF-2E4F61DCAC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433994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81C521-A523-4447-B226-0A06BEA38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1AE4139-AD40-7743-8595-C22E89E123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1CAAB88-4B07-D148-A964-38CA291FC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1B901BB-9F1F-0740-8BAF-2DBE5C14C1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C1AB1-9EC1-1A4D-92FE-402114B76EB4}" type="datetimeFigureOut">
              <a:rPr lang="fr-FR" smtClean="0"/>
              <a:t>16/09/2026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6014A5FC-4BAF-C143-917A-E66A30E899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A5D2E63-BB9B-2047-96B2-24CD34DF17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B686E-CAD1-1D45-B7AF-2E4F61DCAC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38834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99F57F-95F9-4147-82C5-4331B7CFF4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092A11C-A5C2-094F-A112-AA1F1D8AFA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CE42D5F-3CC9-1F4A-A531-39849642BD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CE7703A-D01A-6F47-BA5C-EDA55495F6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C1AB1-9EC1-1A4D-92FE-402114B76EB4}" type="datetimeFigureOut">
              <a:rPr lang="fr-FR" smtClean="0"/>
              <a:t>16/09/2026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22E8B53-DCE2-384C-BFF9-A667ABA5F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7D0DB84-0310-1742-A67C-7599E938C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B686E-CAD1-1D45-B7AF-2E4F61DCAC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94456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E33EF22-4C23-F044-9A4E-E1330396F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8EE4CA8-2814-2941-8BC7-C97D420EE1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089DE17-5A38-BF47-B28E-83AD337F34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C1AB1-9EC1-1A4D-92FE-402114B76EB4}" type="datetimeFigureOut">
              <a:rPr lang="fr-FR" smtClean="0"/>
              <a:t>16/09/2026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200429A-E640-BC48-9AEC-3D17630284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A7BA207-7B35-A44B-970D-8590C2664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B686E-CAD1-1D45-B7AF-2E4F61DCAC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96017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FAC97756-2877-6644-B8A1-096700FFEE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AF633FA-17BE-9246-82C3-00A3D539C6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837A91B-BCEC-9943-B8C4-E55445F4A3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C1AB1-9EC1-1A4D-92FE-402114B76EB4}" type="datetimeFigureOut">
              <a:rPr lang="fr-FR" smtClean="0"/>
              <a:t>16/09/2026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C164E0E-CEE9-AE49-8005-9EDCFD6E8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274FE03-B874-F04F-8CB3-1E7B7C354E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5B686E-CAD1-1D45-B7AF-2E4F61DCAC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657484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5898BE6-2066-F34B-9FE8-5E1E5415F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637F844-7360-394C-9743-A7A806B239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960829D-EDC2-F24E-96E5-32E1B85A43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7C1AB1-9EC1-1A4D-92FE-402114B76EB4}" type="datetimeFigureOut">
              <a:rPr lang="fr-FR" smtClean="0"/>
              <a:t>16/09/2026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639725-ABF5-454C-9E60-B7DB2F110D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809357F-1089-9440-BA2B-9B42AC4556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5B686E-CAD1-1D45-B7AF-2E4F61DCACA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3695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sSleul0RJsU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youtube.com/watch?v=dEwoAZkfWkM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658B57D9-242D-ED4E-BC2D-CABA3C40E5F8}"/>
              </a:ext>
            </a:extLst>
          </p:cNvPr>
          <p:cNvSpPr txBox="1"/>
          <p:nvPr/>
        </p:nvSpPr>
        <p:spPr>
          <a:xfrm>
            <a:off x="1286410" y="277670"/>
            <a:ext cx="9619180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3200" b="1" kern="18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A dis-United Kingdom ? - Part 1 : The Monarchy</a:t>
            </a:r>
            <a:endParaRPr lang="fr-FR" sz="3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C24BB3C-AA90-F04C-ABA7-36579857BEC8}"/>
              </a:ext>
            </a:extLst>
          </p:cNvPr>
          <p:cNvPicPr/>
          <p:nvPr/>
        </p:nvPicPr>
        <p:blipFill rotWithShape="1">
          <a:blip r:embed="rId2"/>
          <a:srcRect l="18092"/>
          <a:stretch/>
        </p:blipFill>
        <p:spPr bwMode="auto">
          <a:xfrm>
            <a:off x="2323071" y="1544596"/>
            <a:ext cx="7031758" cy="4487886"/>
          </a:xfrm>
          <a:prstGeom prst="rect">
            <a:avLst/>
          </a:prstGeom>
          <a:ln>
            <a:solidFill>
              <a:schemeClr val="accent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952355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EF75D57C-600E-EE40-AE73-DF19FBC88C06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485" y="1327995"/>
            <a:ext cx="7092555" cy="437910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787279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C13EB441-006B-9B43-911E-8FACB76DF31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6217967" y="675655"/>
            <a:ext cx="3902079" cy="229424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78A16FE1-060D-C64E-BF8A-DBED53B1FDDA}"/>
              </a:ext>
            </a:extLst>
          </p:cNvPr>
          <p:cNvSpPr txBox="1"/>
          <p:nvPr/>
        </p:nvSpPr>
        <p:spPr>
          <a:xfrm>
            <a:off x="480317" y="696875"/>
            <a:ext cx="609771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2a) The anti-monarchy protesters among mourners threatened with arrest: 'Not my King'  - The Guardian 13/09/2022         </a:t>
            </a:r>
            <a:r>
              <a:rPr lang="en-US" sz="1100" b="0" u="sng" dirty="0">
                <a:solidFill>
                  <a:srgbClr val="0000FF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hlinkClick r:id="rId3"/>
              </a:rPr>
              <a:t>https://www.youtube.com/watch?v=sSleul0RJsU</a:t>
            </a:r>
            <a:endParaRPr lang="fr-FR" sz="36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6256994-4ECE-4146-A779-76F54FC5192F}"/>
              </a:ext>
            </a:extLst>
          </p:cNvPr>
          <p:cNvSpPr txBox="1"/>
          <p:nvPr/>
        </p:nvSpPr>
        <p:spPr>
          <a:xfrm>
            <a:off x="706349" y="3709642"/>
            <a:ext cx="609771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2b) King's Coronation: Metropolitan Police 'regret' arrest of six anti-monarchists </a:t>
            </a:r>
            <a:endParaRPr lang="fr-FR" sz="36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n-US" sz="1800" b="1" dirty="0" err="1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SkyNews</a:t>
            </a:r>
            <a:r>
              <a:rPr lang="en-US" sz="1800" b="1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 8</a:t>
            </a:r>
            <a:r>
              <a:rPr lang="en-US" sz="1800" b="1" baseline="30000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th</a:t>
            </a:r>
            <a:r>
              <a:rPr lang="en-US" sz="1800" b="1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 May 2023 </a:t>
            </a:r>
            <a:r>
              <a:rPr lang="en-US" sz="1100" u="sng" dirty="0">
                <a:solidFill>
                  <a:srgbClr val="0000FF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hlinkClick r:id="rId4"/>
              </a:rPr>
              <a:t>https://www.youtube.com/watch?v=dEwoAZkfWkM</a:t>
            </a:r>
            <a:r>
              <a:rPr lang="en-US" sz="1800" b="1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  </a:t>
            </a:r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87406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6A039747-D24D-814D-B61C-6F795AAA61C1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5" t="1340" r="5018" b="4272"/>
          <a:stretch/>
        </p:blipFill>
        <p:spPr bwMode="auto">
          <a:xfrm>
            <a:off x="287654" y="558507"/>
            <a:ext cx="6770691" cy="3304576"/>
          </a:xfrm>
          <a:prstGeom prst="rect">
            <a:avLst/>
          </a:prstGeom>
          <a:noFill/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  <a:extLst>
            <a:ext uri="{53640926-AAD7-44d8-BBD7-CCE9431645EC}">
              <a14:shadowObscured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/>
            </a:ext>
          </a:extLst>
        </p:spPr>
      </p:pic>
      <p:sp>
        <p:nvSpPr>
          <p:cNvPr id="3" name="Zone de texte 3">
            <a:extLst>
              <a:ext uri="{FF2B5EF4-FFF2-40B4-BE49-F238E27FC236}">
                <a16:creationId xmlns:a16="http://schemas.microsoft.com/office/drawing/2014/main" id="{6EEA9450-C7BE-214C-9CAD-63D9E3DAF72C}"/>
              </a:ext>
            </a:extLst>
          </p:cNvPr>
          <p:cNvSpPr txBox="1"/>
          <p:nvPr/>
        </p:nvSpPr>
        <p:spPr>
          <a:xfrm>
            <a:off x="7309478" y="394677"/>
            <a:ext cx="429260" cy="327660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ma14="http://schemas.microsoft.com/office/mac/drawingml/2011/main" xmlns:lc="http://schemas.openxmlformats.org/drawingml/2006/lockedCanvas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400" b="1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3a </a:t>
            </a:r>
            <a:endParaRPr lang="fr-FR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81906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9111B374-AED7-D84D-B110-EDEAF785BCA9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1" t="1506" r="3146" b="1667"/>
          <a:stretch/>
        </p:blipFill>
        <p:spPr bwMode="auto">
          <a:xfrm>
            <a:off x="1849349" y="1142100"/>
            <a:ext cx="5373384" cy="5176507"/>
          </a:xfrm>
          <a:prstGeom prst="rect">
            <a:avLst/>
          </a:prstGeom>
          <a:ln>
            <a:solidFill>
              <a:srgbClr val="4472C4"/>
            </a:solidFill>
          </a:ln>
          <a:extLst>
            <a:ext uri="{53640926-AAD7-44d8-BBD7-CCE9431645EC}">
              <a14:shadowObscured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:pic="http://schemas.openxmlformats.org/drawingml/2006/picture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lc="http://schemas.openxmlformats.org/drawingml/2006/lockedCanvas"/>
            </a:ext>
          </a:extLst>
        </p:spPr>
      </p:pic>
      <p:sp>
        <p:nvSpPr>
          <p:cNvPr id="3" name="Zone de texte 7">
            <a:extLst>
              <a:ext uri="{FF2B5EF4-FFF2-40B4-BE49-F238E27FC236}">
                <a16:creationId xmlns:a16="http://schemas.microsoft.com/office/drawing/2014/main" id="{5157CA88-55B1-BE4B-9CA6-065327B48E71}"/>
              </a:ext>
            </a:extLst>
          </p:cNvPr>
          <p:cNvSpPr txBox="1"/>
          <p:nvPr/>
        </p:nvSpPr>
        <p:spPr>
          <a:xfrm>
            <a:off x="7863315" y="618860"/>
            <a:ext cx="657225" cy="523240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ma14="http://schemas.microsoft.com/office/mac/drawingml/2011/main" xmlns:lc="http://schemas.openxmlformats.org/drawingml/2006/lockedCanvas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400" b="1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3b </a:t>
            </a:r>
            <a:endParaRPr lang="fr-FR" sz="12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99022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2AF0CEDA-2484-6144-83B7-551D848163D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8581" y="1319595"/>
            <a:ext cx="4309635" cy="4218809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</p:pic>
      <p:sp>
        <p:nvSpPr>
          <p:cNvPr id="3" name="Zone de texte 8">
            <a:extLst>
              <a:ext uri="{FF2B5EF4-FFF2-40B4-BE49-F238E27FC236}">
                <a16:creationId xmlns:a16="http://schemas.microsoft.com/office/drawing/2014/main" id="{13CD7E39-6FB1-434A-B472-6B373F6511E2}"/>
              </a:ext>
            </a:extLst>
          </p:cNvPr>
          <p:cNvSpPr txBox="1"/>
          <p:nvPr/>
        </p:nvSpPr>
        <p:spPr>
          <a:xfrm>
            <a:off x="8036859" y="861880"/>
            <a:ext cx="515620" cy="367030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ma14="http://schemas.microsoft.com/office/mac/drawingml/2011/main" xmlns:lc="http://schemas.openxmlformats.org/drawingml/2006/lockedCanvas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400" b="1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3c </a:t>
            </a:r>
            <a:endParaRPr lang="fr-FR" sz="12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7337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Infographic: Which Nations Want to Cut Ties With the British Monarchy? | Statista">
            <a:extLst>
              <a:ext uri="{FF2B5EF4-FFF2-40B4-BE49-F238E27FC236}">
                <a16:creationId xmlns:a16="http://schemas.microsoft.com/office/drawing/2014/main" id="{7AAF0484-6BD4-3940-B3A3-7DE6C35E228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037" y="277402"/>
            <a:ext cx="4726112" cy="634942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3" name="Zone de texte 17">
            <a:extLst>
              <a:ext uri="{FF2B5EF4-FFF2-40B4-BE49-F238E27FC236}">
                <a16:creationId xmlns:a16="http://schemas.microsoft.com/office/drawing/2014/main" id="{4865FDD1-13A1-2641-9239-72F16F24AF7F}"/>
              </a:ext>
            </a:extLst>
          </p:cNvPr>
          <p:cNvSpPr txBox="1"/>
          <p:nvPr/>
        </p:nvSpPr>
        <p:spPr>
          <a:xfrm>
            <a:off x="8950689" y="870998"/>
            <a:ext cx="414020" cy="389890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ma14="http://schemas.microsoft.com/office/mac/drawingml/2011/main" xmlns:lc="http://schemas.openxmlformats.org/drawingml/2006/lockedCanvas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400" b="1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3d</a:t>
            </a:r>
            <a:endParaRPr lang="fr-FR" sz="12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71790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15B4CF25-5CF1-704A-ACA3-E483E50E017C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7" r="3600"/>
          <a:stretch/>
        </p:blipFill>
        <p:spPr bwMode="auto">
          <a:xfrm>
            <a:off x="1644044" y="647272"/>
            <a:ext cx="7068442" cy="4033263"/>
          </a:xfrm>
          <a:prstGeom prst="rect">
            <a:avLst/>
          </a:prstGeom>
          <a:noFill/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none" w="med" len="med"/>
            <a:extLst>
              <a:ext uri="{C807C97D-BFC1-408E-A445-0C87EB9F89A2}">
                <ask:lineSketchStyleProps xmlns:ask="http://schemas.microsoft.com/office/drawing/2018/sketchyshapes" sd="0">
                  <a:custGeom>
                    <a:avLst/>
                    <a:gdLst/>
                    <a:ahLst/>
                    <a:cxnLst/>
                    <a:rect l="0" t="0" r="0" b="0"/>
                    <a:pathLst/>
                  </a:custGeom>
                  <ask:type/>
                </ask:lineSketchStyleProps>
              </a:ext>
            </a:extLst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Zone de texte 18">
            <a:extLst>
              <a:ext uri="{FF2B5EF4-FFF2-40B4-BE49-F238E27FC236}">
                <a16:creationId xmlns:a16="http://schemas.microsoft.com/office/drawing/2014/main" id="{689C7B0D-E5B3-1448-823D-251F75B137D0}"/>
              </a:ext>
            </a:extLst>
          </p:cNvPr>
          <p:cNvSpPr txBox="1"/>
          <p:nvPr/>
        </p:nvSpPr>
        <p:spPr>
          <a:xfrm>
            <a:off x="9061368" y="1158675"/>
            <a:ext cx="398145" cy="389890"/>
          </a:xfrm>
          <a:prstGeom prst="rect">
            <a:avLst/>
          </a:prstGeom>
          <a:noFill/>
          <a:ln>
            <a:noFill/>
          </a:ln>
          <a:effectLst/>
          <a:extLst>
            <a:ext uri="{C572A759-6A51-4108-AA02-DFA0A04FC94B}">
              <ma14:wrappingTextBoxFlag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m="http://schemas.openxmlformats.org/officeDocument/2006/math" xmlns:wp14="http://schemas.microsoft.com/office/word/2010/wordprocessingDrawing" xmlns:wp="http://schemas.openxmlformats.org/drawingml/2006/wordprocessingDrawing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e="http://schemas.microsoft.com/office/word/2015/wordml/symex" xmlns:wpg="http://schemas.microsoft.com/office/word/2010/wordprocessingGroup" xmlns:wpi="http://schemas.microsoft.com/office/word/2010/wordprocessingInk" xmlns:wne="http://schemas.microsoft.com/office/word/2006/wordml" xmlns:wps="http://schemas.microsoft.com/office/word/2010/wordprocessingShape" xmlns="" xmlns:mo="http://schemas.microsoft.com/office/mac/office/2008/main" xmlns:mv="urn:schemas-microsoft-com:mac:vml" xmlns:o="urn:schemas-microsoft-com:office:office" xmlns:v="urn:schemas-microsoft-com:vml" xmlns:w10="urn:schemas-microsoft-com:office:word" xmlns:w="http://schemas.openxmlformats.org/wordprocessingml/2006/main" xmlns:ma14="http://schemas.microsoft.com/office/mac/drawingml/2011/main" xmlns:lc="http://schemas.openxmlformats.org/drawingml/2006/lockedCanvas"/>
            </a:ext>
          </a:extLst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400" b="1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3e </a:t>
            </a:r>
            <a:endParaRPr lang="fr-FR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88870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9E5CDB52-31F0-0A42-9019-72BC97DD6882}"/>
              </a:ext>
            </a:extLst>
          </p:cNvPr>
          <p:cNvSpPr txBox="1"/>
          <p:nvPr/>
        </p:nvSpPr>
        <p:spPr>
          <a:xfrm>
            <a:off x="454111" y="321556"/>
            <a:ext cx="6098058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DOCUMENT  4</a:t>
            </a:r>
            <a:r>
              <a:rPr lang="en-US" sz="2800" b="1" dirty="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Cambay Devanagari"/>
              </a:rPr>
              <a:t> </a:t>
            </a:r>
            <a:endParaRPr lang="fr-FR" sz="32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1600" b="1" dirty="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Cambay Devanagari"/>
              </a:rPr>
              <a:t> </a:t>
            </a:r>
            <a:endParaRPr lang="fr-FR" sz="32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1600" b="1" dirty="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Cambay Devanagari"/>
              </a:rPr>
              <a:t> </a:t>
            </a:r>
            <a:endParaRPr lang="fr-FR" sz="32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1800" b="1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Trump state visit shows the King has won the battle for Canada</a:t>
            </a:r>
            <a:endParaRPr lang="fr-FR" sz="32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1600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Hannah Furness – </a:t>
            </a:r>
            <a:r>
              <a:rPr lang="en-US" sz="1600" i="1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The Telegraph</a:t>
            </a:r>
            <a:r>
              <a:rPr lang="en-US" sz="1600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 – 25th June 2025 </a:t>
            </a:r>
            <a:endParaRPr lang="fr-FR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4017DC68-DFDD-6F45-9408-92D8516D9761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3469" y="321556"/>
            <a:ext cx="2541905" cy="1557020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27E15416-C2D8-C94D-9A22-F29781CCF667}"/>
              </a:ext>
            </a:extLst>
          </p:cNvPr>
          <p:cNvSpPr txBox="1"/>
          <p:nvPr/>
        </p:nvSpPr>
        <p:spPr>
          <a:xfrm>
            <a:off x="874241" y="2560581"/>
            <a:ext cx="8541608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buFont typeface="+mj-lt"/>
              <a:buAutoNum type="arabicPeriod"/>
            </a:pPr>
            <a:r>
              <a:rPr lang="en-US" sz="1800" b="1" u="sng" dirty="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Cambay Devanagari"/>
              </a:rPr>
              <a:t>Find words and expressions</a:t>
            </a:r>
            <a:r>
              <a:rPr lang="en-US" sz="1800" b="1" dirty="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Cambay Devanagari"/>
              </a:rPr>
              <a:t> in the text which belong to the lexical field of ROYALTY / CEREMONY / SOFT POWER corresponding to the definitions: </a:t>
            </a:r>
            <a:endParaRPr lang="fr-FR" sz="36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n-US" sz="1800" b="1" dirty="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Cambay Devanagari"/>
              </a:rPr>
              <a:t> </a:t>
            </a:r>
            <a:endParaRPr lang="fr-FR" sz="36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lphaLcPeriod"/>
            </a:pPr>
            <a:r>
              <a:rPr lang="en-US" sz="18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 use something to maximum advantage : ……………………………</a:t>
            </a: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lphaLcPeriod"/>
            </a:pPr>
            <a:r>
              <a:rPr lang="en-US" sz="1800" i="1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Idiom</a:t>
            </a:r>
            <a:r>
              <a:rPr lang="en-US" sz="18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to end or resolve a concern : ……………………………</a:t>
            </a: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lphaLcPeriod"/>
            </a:pPr>
            <a:r>
              <a:rPr lang="en-US" sz="18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Influence through attraction rather than coercion : ……………………………</a:t>
            </a: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lphaLcPeriod"/>
            </a:pPr>
            <a:r>
              <a:rPr lang="en-US" sz="18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 reject or disallow a decision : ……………………………</a:t>
            </a: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lphaLcPeriod"/>
            </a:pPr>
            <a:r>
              <a:rPr lang="en-US" sz="18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Elaborate and formal display (often in official events) : ……………………………</a:t>
            </a: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lphaLcPeriod"/>
            </a:pPr>
            <a:r>
              <a:rPr lang="en-US" sz="1800" i="1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Idiom</a:t>
            </a:r>
            <a:r>
              <a:rPr lang="en-US" sz="18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with all possible features or ceremonies : ……………………………</a:t>
            </a: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lphaLcPeriod"/>
            </a:pPr>
            <a:r>
              <a:rPr lang="en-US" sz="18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 take control of a territory : ……………………………</a:t>
            </a: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buFont typeface="+mj-lt"/>
              <a:buAutoNum type="alphaLcPeriod"/>
            </a:pPr>
            <a:r>
              <a:rPr lang="en-US" sz="1800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 reduce the intensity or importance of something : ……………………………</a:t>
            </a: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86692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>
            <a:extLst>
              <a:ext uri="{FF2B5EF4-FFF2-40B4-BE49-F238E27FC236}">
                <a16:creationId xmlns:a16="http://schemas.microsoft.com/office/drawing/2014/main" id="{A65486E0-45EC-FF4F-BCA5-9ED6BE64D2FA}"/>
              </a:ext>
            </a:extLst>
          </p:cNvPr>
          <p:cNvSpPr txBox="1"/>
          <p:nvPr/>
        </p:nvSpPr>
        <p:spPr>
          <a:xfrm>
            <a:off x="222421" y="1066951"/>
            <a:ext cx="11442357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/>
            <a:r>
              <a:rPr lang="en-US" sz="1800" b="1" u="sng" dirty="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Cambay Devanagari"/>
              </a:rPr>
              <a:t>2. Reported and direct speech – </a:t>
            </a:r>
            <a:r>
              <a:rPr lang="en-US" sz="1800" b="1" u="sng" dirty="0" err="1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Cambay Devanagari"/>
              </a:rPr>
              <a:t>Discours</a:t>
            </a:r>
            <a:r>
              <a:rPr lang="en-US" sz="1800" b="1" u="sng" dirty="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Cambay Devanagari"/>
              </a:rPr>
              <a:t> indirect et indirect</a:t>
            </a:r>
            <a:endParaRPr lang="fr-FR" sz="36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fr-FR" sz="1800" b="1" dirty="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Cambay Devanagari"/>
              </a:rPr>
              <a:t>a) Les phrases extraites du texte sont des exemples de discours indirect. Réécrivez ces phrases en discours direct. Attention au temps / pronoms / marques de temps + le temps peut rester le même si les actions sont </a:t>
            </a:r>
            <a:endParaRPr lang="fr-FR" sz="36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fr-FR" sz="1800" b="1" dirty="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Cambay Devanagari"/>
              </a:rPr>
              <a:t> </a:t>
            </a:r>
            <a:endParaRPr lang="fr-FR" sz="36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n-US" sz="1800" i="1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A Downing Street spokesman denied that Sir Keir </a:t>
            </a:r>
            <a:r>
              <a:rPr lang="en-US" sz="1800" i="1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Starmer</a:t>
            </a:r>
            <a:r>
              <a:rPr lang="en-US" sz="1800" i="1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 had “overruled” him when negotiating with the White House.</a:t>
            </a:r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n-US" sz="1800" i="1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British diplomats noted that </a:t>
            </a:r>
            <a:r>
              <a:rPr lang="en-US" sz="1800" i="1" dirty="0" err="1">
                <a:solidFill>
                  <a:srgbClr val="00000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Mr</a:t>
            </a:r>
            <a:r>
              <a:rPr lang="en-US" sz="1800" i="1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 Carney risked breaching the convention</a:t>
            </a:r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n-US" sz="1800" i="1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One senior palace source said it was intended as “thought-provoking, not provocative”.</a:t>
            </a:r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n-US" sz="1800" b="1" dirty="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Cambay Devanagari"/>
              </a:rPr>
              <a:t> </a:t>
            </a:r>
            <a:endParaRPr lang="fr-FR" sz="36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fr-FR" sz="1800" b="1" dirty="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Cambay Devanagari"/>
              </a:rPr>
              <a:t>b) Les phrases extraites du texte sont des exemples de discours direct. Réécrivez ces phrases en discours in direct (attention au temps / pronoms / marques de temps)</a:t>
            </a:r>
            <a:endParaRPr lang="fr-FR" sz="36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fr-FR" sz="1800" dirty="0"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 </a:t>
            </a:r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n-US" sz="1800" i="1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Asked by CNN whether the US president is still threatening to annex Canada, Mark Carney said: “No, he is not.” “He admires Canada,” he added. “I think it’s fair to say maybe for a period of time [he] coveted Canada.”</a:t>
            </a:r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n-US" sz="1800" i="1" dirty="0">
                <a:solidFill>
                  <a:srgbClr val="000000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</a:rPr>
              <a:t>One source asked of the past few weeks: “We haven’t heard much about Canada, have we?”</a:t>
            </a:r>
            <a:endParaRPr lang="fr-FR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/>
            <a:r>
              <a:rPr lang="en-US" sz="1800" b="1" dirty="0"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Cambay Devanagari"/>
              </a:rPr>
              <a:t> </a:t>
            </a:r>
            <a:endParaRPr lang="fr-FR" sz="36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28350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8B48EBB7-9D9D-644C-9F79-FF12054684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958850"/>
            <a:ext cx="11125200" cy="494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098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C5F34406-6EA4-B84D-B866-0CFB7E3DEE35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1685" y="534257"/>
            <a:ext cx="6544639" cy="5147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0283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Koh-i-Noor: Zohran Mamdani says he would ask King Charles to return diamond">
            <a:extLst>
              <a:ext uri="{FF2B5EF4-FFF2-40B4-BE49-F238E27FC236}">
                <a16:creationId xmlns:a16="http://schemas.microsoft.com/office/drawing/2014/main" id="{2D2FF483-EFC5-304C-9367-ED77E1C1A608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213"/>
          <a:stretch/>
        </p:blipFill>
        <p:spPr bwMode="auto">
          <a:xfrm>
            <a:off x="1613043" y="842482"/>
            <a:ext cx="6657654" cy="322608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9243749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961971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3863266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408</Words>
  <Application>Microsoft Macintosh PowerPoint</Application>
  <PresentationFormat>Grand écran</PresentationFormat>
  <Paragraphs>36</Paragraphs>
  <Slides>15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Cambria</vt:lpstr>
      <vt:lpstr>Times New Roman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Mathilde Henriot</dc:creator>
  <cp:lastModifiedBy>Mathilde Henriot</cp:lastModifiedBy>
  <cp:revision>3</cp:revision>
  <dcterms:created xsi:type="dcterms:W3CDTF">2026-09-14T09:52:11Z</dcterms:created>
  <dcterms:modified xsi:type="dcterms:W3CDTF">2026-09-16T09:59:54Z</dcterms:modified>
</cp:coreProperties>
</file>