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niveau 1…"/>
          <p:cNvSpPr txBox="1"/>
          <p:nvPr>
            <p:ph type="body" sz="quarter" idx="1" hasCustomPrompt="1"/>
          </p:nvPr>
        </p:nvSpPr>
        <p:spPr>
          <a:xfrm>
            <a:off x="1201340" y="118471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Auteur et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000000"/>
                </a:solidFill>
              </a:defRPr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21" hasCustomPrompt="1"/>
          </p:nvPr>
        </p:nvSpPr>
        <p:spPr>
          <a:xfrm>
            <a:off x="1201342" y="72104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la présentation</a:t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xfrm>
            <a:off x="22803837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re de diapositive"/>
          <p:cNvSpPr txBox="1"/>
          <p:nvPr>
            <p:ph type="title" hasCustomPrompt="1"/>
          </p:nvPr>
        </p:nvSpPr>
        <p:spPr>
          <a:xfrm>
            <a:off x="1206500" y="952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100" name="Texte niveau 1…"/>
          <p:cNvSpPr txBox="1"/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re de l’ordre du jour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l’ordre du jour</a:t>
            </a:r>
          </a:p>
        </p:txBody>
      </p:sp>
      <p:sp>
        <p:nvSpPr>
          <p:cNvPr id="109" name="Texte niveau 1…"/>
          <p:cNvSpPr txBox="1"/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Sous-titre de l’ordre du jour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Texte niveau 1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Rubriques de l’ordre du jour</a:t>
            </a:r>
          </a:p>
        </p:txBody>
      </p:sp>
      <p:sp>
        <p:nvSpPr>
          <p:cNvPr id="11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e niveau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niveau 1…"/>
          <p:cNvSpPr txBox="1"/>
          <p:nvPr>
            <p:ph type="body" idx="1" hasCustomPrompt="1"/>
          </p:nvPr>
        </p:nvSpPr>
        <p:spPr>
          <a:xfrm>
            <a:off x="1206500" y="1079500"/>
            <a:ext cx="21971000" cy="7241583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rgbClr val="CB297B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rgbClr val="CB297B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rgbClr val="CB297B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rgbClr val="CB297B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rgbClr val="CB297B"/>
                </a:solidFill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2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e niveau 1…"/>
          <p:cNvSpPr txBox="1"/>
          <p:nvPr>
            <p:ph type="body" sz="quarter" idx="1" hasCustomPrompt="1"/>
          </p:nvPr>
        </p:nvSpPr>
        <p:spPr>
          <a:xfrm>
            <a:off x="2480824" y="10675453"/>
            <a:ext cx="201492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Texte niveau 1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« Citation notable »</a:t>
            </a:r>
          </a:p>
        </p:txBody>
      </p:sp>
      <p:sp>
        <p:nvSpPr>
          <p:cNvPr id="13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ulipes rouges écloses dans un champ"/>
          <p:cNvSpPr/>
          <p:nvPr>
            <p:ph type="pic" sz="quarter" idx="21"/>
          </p:nvPr>
        </p:nvSpPr>
        <p:spPr>
          <a:xfrm>
            <a:off x="14686168" y="1266538"/>
            <a:ext cx="9636013" cy="542290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5" name="Vue aérienne inclinée de champs de tulipes colorés"/>
          <p:cNvSpPr/>
          <p:nvPr>
            <p:ph type="pic" sz="quarter" idx="22"/>
          </p:nvPr>
        </p:nvSpPr>
        <p:spPr>
          <a:xfrm>
            <a:off x="15431076" y="7085972"/>
            <a:ext cx="8146309" cy="5428044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6" name="Champ de tulipes coloré devant un moulin à vent hollandais"/>
          <p:cNvSpPr/>
          <p:nvPr>
            <p:ph type="pic" idx="23"/>
          </p:nvPr>
        </p:nvSpPr>
        <p:spPr>
          <a:xfrm>
            <a:off x="-163770" y="1270000"/>
            <a:ext cx="16918439" cy="1124371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Vue aérienne inclinée de champs de tulipes colorés"/>
          <p:cNvSpPr/>
          <p:nvPr>
            <p:ph type="pic" idx="21"/>
          </p:nvPr>
        </p:nvSpPr>
        <p:spPr>
          <a:xfrm>
            <a:off x="0" y="-1265768"/>
            <a:ext cx="24384000" cy="16247535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5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mp de tulipes coloré devant un moulin à vent hollandais"/>
          <p:cNvSpPr/>
          <p:nvPr>
            <p:ph type="pic" idx="21"/>
          </p:nvPr>
        </p:nvSpPr>
        <p:spPr>
          <a:xfrm>
            <a:off x="0" y="-1244600"/>
            <a:ext cx="24384000" cy="162052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Texte niveau 1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Auteur et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Texte niveau 1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76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Sous-titre de la présentation</a:t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ue aérienne inclinée de champs de tulipes colorés"/>
          <p:cNvSpPr/>
          <p:nvPr>
            <p:ph type="pic" idx="21"/>
          </p:nvPr>
        </p:nvSpPr>
        <p:spPr>
          <a:xfrm>
            <a:off x="9256617" y="1263650"/>
            <a:ext cx="16791798" cy="1118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xfrm>
            <a:off x="228092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43" name="Texte niveau 1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Texte niveau 1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Texte de puce de diapositive</a:t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niveau 1…"/>
          <p:cNvSpPr txBox="1"/>
          <p:nvPr>
            <p:ph type="body" sz="quarter" idx="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Texte niveau 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Texte de puce de diapositive</a:t>
            </a:r>
          </a:p>
        </p:txBody>
      </p:sp>
      <p:sp>
        <p:nvSpPr>
          <p:cNvPr id="62" name="Vue aérienne de champs de tulipes colorés"/>
          <p:cNvSpPr/>
          <p:nvPr>
            <p:ph type="pic" idx="22"/>
          </p:nvPr>
        </p:nvSpPr>
        <p:spPr>
          <a:xfrm>
            <a:off x="10291780" y="1263847"/>
            <a:ext cx="14717313" cy="11188206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Titre de diapositiv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e niveau 1…"/>
          <p:cNvSpPr txBox="1"/>
          <p:nvPr>
            <p:ph type="body" sz="quarter" idx="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2" name="Texte niveau 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Texte de puce de diapositive</a:t>
            </a:r>
          </a:p>
        </p:txBody>
      </p:sp>
      <p:sp>
        <p:nvSpPr>
          <p:cNvPr id="73" name="Titre de diapositiv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7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e niveau 1…"/>
          <p:cNvSpPr txBox="1"/>
          <p:nvPr>
            <p:ph type="body" sz="quarter" idx="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2" name="Texte niveau 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Texte de puce de diapositive</a:t>
            </a:r>
          </a:p>
        </p:txBody>
      </p:sp>
      <p:sp>
        <p:nvSpPr>
          <p:cNvPr id="83" name="Titre de diapositiv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92" name="Numéro de diapositive"/>
          <p:cNvSpPr txBox="1"/>
          <p:nvPr>
            <p:ph type="sldNum" sz="quarter" idx="2"/>
          </p:nvPr>
        </p:nvSpPr>
        <p:spPr>
          <a:xfrm>
            <a:off x="228092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228092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rogramme HGGMC"/>
          <p:cNvSpPr txBox="1"/>
          <p:nvPr>
            <p:ph type="title"/>
          </p:nvPr>
        </p:nvSpPr>
        <p:spPr>
          <a:xfrm>
            <a:off x="1206495" y="2574990"/>
            <a:ext cx="21971006" cy="4648203"/>
          </a:xfrm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pPr/>
            <a:r>
              <a:t>Programme HGGMC</a:t>
            </a:r>
          </a:p>
        </p:txBody>
      </p:sp>
      <p:sp>
        <p:nvSpPr>
          <p:cNvPr id="172" name="Première année"/>
          <p:cNvSpPr txBox="1"/>
          <p:nvPr>
            <p:ph type="body" sz="quarter" idx="1"/>
          </p:nvPr>
        </p:nvSpPr>
        <p:spPr>
          <a:xfrm>
            <a:off x="1201342" y="7210490"/>
            <a:ext cx="21971002" cy="1905002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5500"/>
            </a:lvl1pPr>
          </a:lstStyle>
          <a:p>
            <a:pPr/>
            <a:r>
              <a:t>Première année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Module I.…"/>
          <p:cNvSpPr txBox="1"/>
          <p:nvPr/>
        </p:nvSpPr>
        <p:spPr>
          <a:xfrm>
            <a:off x="2215381" y="1289811"/>
            <a:ext cx="19953238" cy="11136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000"/>
            </a:pPr>
            <a:r>
              <a:t>Module I.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000"/>
            </a:pPr>
            <a:r>
              <a:t>Les grandes mutations du Monde de 1913 à nos jours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000"/>
            </a:pPr>
            <a:r>
              <a:t>I.1. Panorama géopolitique du monde de 1913 à la fin de la guerre froide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I.1.1. Géopolitique et relations internationales : une introduction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I.1.2. Tableaux géopolitiques du monde en 1913, 1939 et en 1945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I.1.3. Géopolitique de la guerre froide, de la décolonisation et des conflits jusqu’aux années 1990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000"/>
            </a:pPr>
            <a:r>
              <a:t>I.2.Le monde depuis les années 1990 : entre ruptures et recompositions géopolitiques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1.2.1. Tableau géopolitique du monde à la fin de la guerre froide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1.2.2. Le monde actuel : ordre et désordre, émergences et rééquilibrages, espaces de paix et espaces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de guerres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1.2.3. La gouvernance mondiale : crises et redéfinitions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000"/>
            </a:pPr>
            <a:r>
              <a:t>I.3. L’économie mondiale d’un siècle à l’autre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I.3.1. La croissance et le développement : une introduction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I.3.2. Économie, croissance et sociétés dans les pays occidentaux de 1913 à 1945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I.3.3. Les modèles de croissance de 1945 à nos jours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Module II.…"/>
          <p:cNvSpPr txBox="1"/>
          <p:nvPr/>
        </p:nvSpPr>
        <p:spPr>
          <a:xfrm>
            <a:off x="2259224" y="1882860"/>
            <a:ext cx="20517746" cy="9294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000"/>
            </a:pPr>
            <a:r>
              <a:t>Module II.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000"/>
            </a:pPr>
            <a:r>
              <a:t>La mondialisation contemporaine : rapports de force et enjeux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000"/>
            </a:pPr>
            <a:r>
              <a:t>II.1. La mondialisation : acteurs, dynamiques et espaces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II.1.1. La mondialisation : une introduction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II.1.2. Les acteurs et leurs stratégies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II.1.3. Nouvelles frontières, nouveaux territoires et limites de la mondialisation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000"/>
            </a:pPr>
            <a:r>
              <a:t>II.2. Les défis du développement et les enjeux d’un monde durable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II.2.1. Les défis géopolitiques et géoéconomiques du développement durable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II.2.2. Les ressources, un enjeu stratégique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II.2.3. Les défis géopolitiques et géoéconomiques du changement climatique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000"/>
            </a:pPr>
            <a:r>
              <a:t>II.3. La France, une puissance en mutations depuis les années 1990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II.3.1. La France : un modèle entre héritages, crises et transformations face à la mondialisation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II.3.2. La France : une puissance européenne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II.3.3. La France : une puissance mondiale et maritime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9_DynamicColor">
  <a:themeElements>
    <a:clrScheme name="39_DynamicColo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9_DynamicColor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9_Dynam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9_DynamicColor">
  <a:themeElements>
    <a:clrScheme name="39_DynamicColo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9_DynamicColor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9_Dynam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