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8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074921-B61E-B84C-9C24-DCF0C8AA50D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7E2-211A-6242-9E02-569416C8724E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2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4921-B61E-B84C-9C24-DCF0C8AA50D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7E2-211A-6242-9E02-569416C87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0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4921-B61E-B84C-9C24-DCF0C8AA50D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7E2-211A-6242-9E02-569416C8724E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59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4921-B61E-B84C-9C24-DCF0C8AA50D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7E2-211A-6242-9E02-569416C87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61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4921-B61E-B84C-9C24-DCF0C8AA50D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7E2-211A-6242-9E02-569416C8724E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49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4921-B61E-B84C-9C24-DCF0C8AA50D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7E2-211A-6242-9E02-569416C87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099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4921-B61E-B84C-9C24-DCF0C8AA50D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7E2-211A-6242-9E02-569416C87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945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4921-B61E-B84C-9C24-DCF0C8AA50D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7E2-211A-6242-9E02-569416C87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99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4921-B61E-B84C-9C24-DCF0C8AA50D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7E2-211A-6242-9E02-569416C87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45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4921-B61E-B84C-9C24-DCF0C8AA50D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7E2-211A-6242-9E02-569416C87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61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4921-B61E-B84C-9C24-DCF0C8AA50D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7E2-211A-6242-9E02-569416C8724E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13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074921-B61E-B84C-9C24-DCF0C8AA50D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110A7E2-211A-6242-9E02-569416C8724E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45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18F6DA-0C1A-4760-2F4B-EA2D69FEB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600" y="4376772"/>
            <a:ext cx="7772400" cy="1463040"/>
          </a:xfrm>
        </p:spPr>
        <p:txBody>
          <a:bodyPr>
            <a:normAutofit/>
          </a:bodyPr>
          <a:lstStyle/>
          <a:p>
            <a:pPr algn="l"/>
            <a:r>
              <a:rPr lang="fr-FR" sz="3200" b="1" u="sng" kern="100" dirty="0">
                <a:solidFill>
                  <a:srgbClr val="3232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GRANDS COURANTS DE LA PENSÉE SOCIOLOGIQUE</a:t>
            </a:r>
            <a:endParaRPr lang="fr-FR" sz="7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3EBBB4-87D6-3795-CC79-58FB4C28C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18" y="4376772"/>
            <a:ext cx="3200400" cy="1463040"/>
          </a:xfrm>
        </p:spPr>
        <p:txBody>
          <a:bodyPr>
            <a:normAutofit/>
          </a:bodyPr>
          <a:lstStyle/>
          <a:p>
            <a:r>
              <a:rPr lang="fr-FR" sz="3200" dirty="0"/>
              <a:t>CHAPITRE 3 </a:t>
            </a:r>
          </a:p>
        </p:txBody>
      </p:sp>
    </p:spTree>
    <p:extLst>
      <p:ext uri="{BB962C8B-B14F-4D97-AF65-F5344CB8AC3E}">
        <p14:creationId xmlns:p14="http://schemas.microsoft.com/office/powerpoint/2010/main" val="345694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FC4662-7F20-4161-C2BC-F7AA5067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076446"/>
            <a:ext cx="9720071" cy="5232914"/>
          </a:xfrm>
        </p:spPr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Une méthode sociologique : « considérer les faits sociaux comme des choses ».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B8B84E-39D1-271F-6F8F-9B63D196B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30" y="2297111"/>
            <a:ext cx="1968388" cy="32004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C150CD-06A5-5433-132C-C27E4543E252}"/>
              </a:ext>
            </a:extLst>
          </p:cNvPr>
          <p:cNvSpPr txBox="1"/>
          <p:nvPr/>
        </p:nvSpPr>
        <p:spPr>
          <a:xfrm>
            <a:off x="3191520" y="2297111"/>
            <a:ext cx="441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Les Règles de la méthode sociologique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(1895)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23D4A56-3DDA-B271-9868-F0C2ABCFF5B8}"/>
              </a:ext>
            </a:extLst>
          </p:cNvPr>
          <p:cNvSpPr txBox="1"/>
          <p:nvPr/>
        </p:nvSpPr>
        <p:spPr>
          <a:xfrm>
            <a:off x="4387732" y="3066314"/>
            <a:ext cx="4712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-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La définition des « faits sociaux » </a:t>
            </a:r>
          </a:p>
          <a:p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- L’observation des « faits sociaux » comme des choses</a:t>
            </a:r>
          </a:p>
        </p:txBody>
      </p:sp>
    </p:spTree>
    <p:extLst>
      <p:ext uri="{BB962C8B-B14F-4D97-AF65-F5344CB8AC3E}">
        <p14:creationId xmlns:p14="http://schemas.microsoft.com/office/powerpoint/2010/main" val="403671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AA8AEF-9E0F-26CE-B470-46442A686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11170"/>
            <a:ext cx="9720071" cy="5198190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mise en pratique de la méthode durkheimienne : l’analyse sociologique du suicide. 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A62053-0AA1-A4CC-1C7C-C6812E850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02" y="1702950"/>
            <a:ext cx="6833521" cy="434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3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F59FEB9-8BF5-3924-DF67-D979525D6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400" y="2419350"/>
            <a:ext cx="8331200" cy="2019300"/>
          </a:xfrm>
        </p:spPr>
      </p:pic>
    </p:spTree>
    <p:extLst>
      <p:ext uri="{BB962C8B-B14F-4D97-AF65-F5344CB8AC3E}">
        <p14:creationId xmlns:p14="http://schemas.microsoft.com/office/powerpoint/2010/main" val="2664785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2A45C-F764-3AAE-C060-D3775D7D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Max Weber, une sociologie « compréhensive » de l’action sociale. 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3AF94D6-0364-70D6-7763-07DE849AC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046" y="2084832"/>
            <a:ext cx="3223781" cy="375737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6AE3331-3D1D-FE51-DA0C-608E802F2FE9}"/>
              </a:ext>
            </a:extLst>
          </p:cNvPr>
          <p:cNvSpPr txBox="1"/>
          <p:nvPr/>
        </p:nvSpPr>
        <p:spPr>
          <a:xfrm>
            <a:off x="2040648" y="5910958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kern="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Max Weber</a:t>
            </a:r>
          </a:p>
          <a:p>
            <a:r>
              <a:rPr lang="fr-FR" sz="1600" kern="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(1864 – 1920)</a:t>
            </a:r>
            <a:r>
              <a:rPr lang="fr-FR" sz="1600" dirty="0">
                <a:effectLst/>
                <a:latin typeface="Tw Cen MT" panose="020B0602020104020603" pitchFamily="34" charset="77"/>
              </a:rPr>
              <a:t> </a:t>
            </a:r>
            <a:endParaRPr lang="fr-FR" sz="1600" dirty="0">
              <a:latin typeface="Tw Cen MT" panose="020B0602020104020603" pitchFamily="34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D8AEC5-9FCA-F249-B5E8-474E3F186169}"/>
              </a:ext>
            </a:extLst>
          </p:cNvPr>
          <p:cNvSpPr txBox="1"/>
          <p:nvPr/>
        </p:nvSpPr>
        <p:spPr>
          <a:xfrm>
            <a:off x="4826085" y="2465407"/>
            <a:ext cx="6121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La démarche compréhensive et la « neutralité axiologique ». 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331744-650A-F60B-A306-98C28B319B52}"/>
              </a:ext>
            </a:extLst>
          </p:cNvPr>
          <p:cNvSpPr txBox="1"/>
          <p:nvPr/>
        </p:nvSpPr>
        <p:spPr>
          <a:xfrm>
            <a:off x="4829947" y="2967334"/>
            <a:ext cx="5914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La méthode wébérienne : une démarche comparative et « idéal-typique ».   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F388C63-4FB6-6642-19FF-ABFC66ED56A9}"/>
              </a:ext>
            </a:extLst>
          </p:cNvPr>
          <p:cNvSpPr txBox="1"/>
          <p:nvPr/>
        </p:nvSpPr>
        <p:spPr>
          <a:xfrm>
            <a:off x="4826085" y="4167663"/>
            <a:ext cx="6312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Un exemple de causalité wébérienne : 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L’Éthique protestante et l’esprit du capitalisme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(1904).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87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8B06A-6D28-BA62-8FD3-E9933F12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 « Holisme » et « individualisme » dans la sociologie du XX</a:t>
            </a:r>
            <a:r>
              <a:rPr lang="fr-FR" sz="2400" b="1" u="sng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siècle. </a:t>
            </a:r>
            <a:endParaRPr lang="fr-FR" sz="6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3B8F08-9FCD-E98C-C515-2B5A9834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/>
              <a:t>A. 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courants de l’intégration sociale : l’individu pris[</a:t>
            </a:r>
            <a:r>
              <a:rPr lang="fr-F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onnier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des structures sociales.</a:t>
            </a:r>
          </a:p>
          <a:p>
            <a:r>
              <a:rPr lang="fr-F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Le culturalisme* américain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17F18B-A50B-3EC8-EDEA-1BE792154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789" y="3436941"/>
            <a:ext cx="2234397" cy="26877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1C09A61-8B58-176E-F865-FD6244BF9DD9}"/>
              </a:ext>
            </a:extLst>
          </p:cNvPr>
          <p:cNvSpPr txBox="1"/>
          <p:nvPr/>
        </p:nvSpPr>
        <p:spPr>
          <a:xfrm>
            <a:off x="3508485" y="6124694"/>
            <a:ext cx="1680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Margaret Mead</a:t>
            </a:r>
          </a:p>
          <a:p>
            <a:pPr algn="ctr"/>
            <a:r>
              <a:rPr lang="fr-FR" sz="1400" dirty="0"/>
              <a:t>(1891-1981)</a:t>
            </a:r>
            <a:r>
              <a:rPr lang="fr-FR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67B5CE3-DCAC-EF11-3379-087E1AFD5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597" y="3408261"/>
            <a:ext cx="2645569" cy="22465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1220AC-A795-98B3-7942-243D34680E2D}"/>
              </a:ext>
            </a:extLst>
          </p:cNvPr>
          <p:cNvSpPr txBox="1"/>
          <p:nvPr/>
        </p:nvSpPr>
        <p:spPr>
          <a:xfrm>
            <a:off x="10020122" y="5721663"/>
            <a:ext cx="144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Lloyd Warner</a:t>
            </a:r>
          </a:p>
          <a:p>
            <a:pPr algn="ctr"/>
            <a:r>
              <a:rPr lang="fr-FR" sz="1400" dirty="0"/>
              <a:t>(1898-1970)</a:t>
            </a:r>
            <a:r>
              <a:rPr lang="fr-FR" dirty="0"/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D422808-6E91-FA3F-1241-5CBD7CFD5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8" y="3436941"/>
            <a:ext cx="1849128" cy="271306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6B12F72-3F5A-D90A-8406-C39CA8775443}"/>
              </a:ext>
            </a:extLst>
          </p:cNvPr>
          <p:cNvSpPr txBox="1"/>
          <p:nvPr/>
        </p:nvSpPr>
        <p:spPr>
          <a:xfrm>
            <a:off x="1128466" y="6135177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Ruth Benedict</a:t>
            </a:r>
          </a:p>
          <a:p>
            <a:pPr algn="ctr"/>
            <a:r>
              <a:rPr lang="fr-FR" sz="1400" dirty="0"/>
              <a:t>(1887-1948)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6FE684-43CA-8F60-82D7-7E8F2E504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816" y="3408260"/>
            <a:ext cx="2292997" cy="224651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8943A61-701D-3D54-3473-9FA8160ABE8E}"/>
              </a:ext>
            </a:extLst>
          </p:cNvPr>
          <p:cNvSpPr txBox="1"/>
          <p:nvPr/>
        </p:nvSpPr>
        <p:spPr>
          <a:xfrm>
            <a:off x="6746393" y="5752440"/>
            <a:ext cx="213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Robert et Helen </a:t>
            </a:r>
            <a:r>
              <a:rPr lang="fr-FR" dirty="0" err="1"/>
              <a:t>Lynd</a:t>
            </a:r>
            <a:endParaRPr lang="fr-FR" dirty="0"/>
          </a:p>
          <a:p>
            <a:r>
              <a:rPr lang="fr-FR" sz="1400" dirty="0"/>
              <a:t>(1879-1949) (1896-1982)</a:t>
            </a:r>
          </a:p>
        </p:txBody>
      </p:sp>
    </p:spTree>
    <p:extLst>
      <p:ext uri="{BB962C8B-B14F-4D97-AF65-F5344CB8AC3E}">
        <p14:creationId xmlns:p14="http://schemas.microsoft.com/office/powerpoint/2010/main" val="230088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5BCFCF-A6DF-AE01-DB31-034D1847F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34319"/>
            <a:ext cx="9720071" cy="5175041"/>
          </a:xfrm>
        </p:spPr>
        <p:txBody>
          <a:bodyPr/>
          <a:lstStyle/>
          <a:p>
            <a:r>
              <a:rPr lang="fr-F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Le « fonctionnalisme * » américain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l’anthropologie aux principes du fonctionnalisme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869CA7-B932-5F61-98B2-7B9A03B9D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63" y="2128611"/>
            <a:ext cx="2712700" cy="36950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18761C7-9B9E-940D-66EF-7C5F24B6D96F}"/>
              </a:ext>
            </a:extLst>
          </p:cNvPr>
          <p:cNvSpPr txBox="1"/>
          <p:nvPr/>
        </p:nvSpPr>
        <p:spPr>
          <a:xfrm>
            <a:off x="3263876" y="5823689"/>
            <a:ext cx="2321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Bronislaw Malinowski</a:t>
            </a:r>
          </a:p>
          <a:p>
            <a:pPr algn="ctr"/>
            <a:r>
              <a:rPr lang="fr-FR" sz="1600" dirty="0"/>
              <a:t>(1884-1942)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39F821-E3FF-875A-223E-C1E31E1DE633}"/>
              </a:ext>
            </a:extLst>
          </p:cNvPr>
          <p:cNvSpPr txBox="1"/>
          <p:nvPr/>
        </p:nvSpPr>
        <p:spPr>
          <a:xfrm>
            <a:off x="6606168" y="3791483"/>
            <a:ext cx="437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Les Argonautes du Pacifique occidental</a:t>
            </a:r>
            <a:r>
              <a:rPr lang="fr-FR" dirty="0"/>
              <a:t>, 1922</a:t>
            </a:r>
          </a:p>
        </p:txBody>
      </p:sp>
    </p:spTree>
    <p:extLst>
      <p:ext uri="{BB962C8B-B14F-4D97-AF65-F5344CB8AC3E}">
        <p14:creationId xmlns:p14="http://schemas.microsoft.com/office/powerpoint/2010/main" val="402220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AB58C3-7F4C-3D62-2534-690BFDB0F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11170"/>
            <a:ext cx="9720071" cy="5198190"/>
          </a:xfrm>
        </p:spPr>
        <p:txBody>
          <a:bodyPr/>
          <a:lstStyle/>
          <a:p>
            <a:r>
              <a:rPr lang="fr-FR" i="1" dirty="0"/>
              <a:t>b. 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structuro-fonctionnalisme de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Parsons (1902-1979) : le modèle AGIL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B9DE9C-A0C7-2B92-2A6C-219BE3057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440" y="3324745"/>
            <a:ext cx="7501736" cy="24220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4ABD0F2-39CE-E40A-49A4-F1FE8D706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7" y="1891434"/>
            <a:ext cx="2867633" cy="27152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5C6BA4E-E6AD-80CA-C3E8-BB3323EA882C}"/>
              </a:ext>
            </a:extLst>
          </p:cNvPr>
          <p:cNvSpPr txBox="1"/>
          <p:nvPr/>
        </p:nvSpPr>
        <p:spPr>
          <a:xfrm>
            <a:off x="1621812" y="4606724"/>
            <a:ext cx="1513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Talcott Parsons</a:t>
            </a:r>
            <a:endParaRPr lang="fr-FR" sz="1400" dirty="0"/>
          </a:p>
          <a:p>
            <a:pPr algn="ctr"/>
            <a:r>
              <a:rPr lang="fr-FR" sz="1400" dirty="0"/>
              <a:t>(1902-1979)</a:t>
            </a:r>
          </a:p>
        </p:txBody>
      </p:sp>
    </p:spTree>
    <p:extLst>
      <p:ext uri="{BB962C8B-B14F-4D97-AF65-F5344CB8AC3E}">
        <p14:creationId xmlns:p14="http://schemas.microsoft.com/office/powerpoint/2010/main" val="1881716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73AF85-1FBF-8A3E-565E-6F5A339DF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34319"/>
            <a:ext cx="9720071" cy="5175041"/>
          </a:xfrm>
        </p:spPr>
        <p:txBody>
          <a:bodyPr/>
          <a:lstStyle/>
          <a:p>
            <a:r>
              <a:rPr lang="fr-FR" i="1" dirty="0"/>
              <a:t>c. 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fonctionnalisme « à moyenne portée » de R.K. Merton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D5BBD0-116F-CF05-3357-1EC58BDF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674" y="2036396"/>
            <a:ext cx="3263095" cy="367504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5F5BF6-B0A6-5798-4EF5-95825C23CF3B}"/>
              </a:ext>
            </a:extLst>
          </p:cNvPr>
          <p:cNvSpPr txBox="1"/>
          <p:nvPr/>
        </p:nvSpPr>
        <p:spPr>
          <a:xfrm>
            <a:off x="2174745" y="5687236"/>
            <a:ext cx="1924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Robert K. Merton</a:t>
            </a:r>
          </a:p>
          <a:p>
            <a:pPr algn="ctr"/>
            <a:r>
              <a:rPr lang="fr-FR" sz="1600" dirty="0"/>
              <a:t>(1910-2003)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0A728C5-BC30-4AB9-04ED-DFFAA578C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532" y="2422688"/>
            <a:ext cx="2469989" cy="25983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3C52219-3956-0A37-D6E5-FA37AB4B0EE9}"/>
              </a:ext>
            </a:extLst>
          </p:cNvPr>
          <p:cNvSpPr txBox="1"/>
          <p:nvPr/>
        </p:nvSpPr>
        <p:spPr>
          <a:xfrm>
            <a:off x="7236532" y="5020988"/>
            <a:ext cx="252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Série : Boss (U.S.A, 2011)</a:t>
            </a:r>
          </a:p>
        </p:txBody>
      </p:sp>
    </p:spTree>
    <p:extLst>
      <p:ext uri="{BB962C8B-B14F-4D97-AF65-F5344CB8AC3E}">
        <p14:creationId xmlns:p14="http://schemas.microsoft.com/office/powerpoint/2010/main" val="2784027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880A60-4601-5B73-1DCB-A0628653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Les courants de l’action sociale : l’individu point de départ du monde social </a:t>
            </a:r>
            <a:endParaRPr lang="fr-FR" sz="6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251D0E-597E-11C6-F739-DBF7DDCB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58095"/>
            <a:ext cx="9720071" cy="4023360"/>
          </a:xfrm>
        </p:spPr>
        <p:txBody>
          <a:bodyPr/>
          <a:lstStyle/>
          <a:p>
            <a:r>
              <a:rPr lang="fr-FR" dirty="0"/>
              <a:t>1.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Boudon (1934 – 2013) : l’individu comme acteur rationnel.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447F44-7D40-B59E-1FF6-9DFE4E0AF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015" y="2492769"/>
            <a:ext cx="3251200" cy="34925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52878B-F139-F535-D9EC-5814D69CF541}"/>
              </a:ext>
            </a:extLst>
          </p:cNvPr>
          <p:cNvSpPr txBox="1"/>
          <p:nvPr/>
        </p:nvSpPr>
        <p:spPr>
          <a:xfrm>
            <a:off x="2797455" y="5985269"/>
            <a:ext cx="1828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Raymond Boudon </a:t>
            </a:r>
          </a:p>
          <a:p>
            <a:pPr algn="ctr"/>
            <a:r>
              <a:rPr lang="fr-FR" sz="140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(1934 – 2013) </a:t>
            </a:r>
            <a:endParaRPr lang="fr-FR" sz="1400" dirty="0">
              <a:latin typeface="Tw Cen MT" panose="020B0602020104020603" pitchFamily="34" charset="77"/>
            </a:endParaRPr>
          </a:p>
        </p:txBody>
      </p:sp>
      <p:pic>
        <p:nvPicPr>
          <p:cNvPr id="7" name="Image 6" descr="Une image contenant texte, Police, reçu, blanc&#10;&#10;Description générée automatiquement">
            <a:extLst>
              <a:ext uri="{FF2B5EF4-FFF2-40B4-BE49-F238E27FC236}">
                <a16:creationId xmlns:a16="http://schemas.microsoft.com/office/drawing/2014/main" id="{934A89A5-E14B-B7AC-AC91-20200167B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64" y="2686816"/>
            <a:ext cx="5945922" cy="111853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A13A40E-4075-623D-261A-942A582863A2}"/>
              </a:ext>
            </a:extLst>
          </p:cNvPr>
          <p:cNvSpPr txBox="1"/>
          <p:nvPr/>
        </p:nvSpPr>
        <p:spPr>
          <a:xfrm>
            <a:off x="5767567" y="2396050"/>
            <a:ext cx="2936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L’individualisme méthodologique</a:t>
            </a:r>
          </a:p>
        </p:txBody>
      </p:sp>
      <p:pic>
        <p:nvPicPr>
          <p:cNvPr id="9" name="Image 8" descr="Une image contenant texte, ligne, Police, nombre&#10;&#10;Description générée automatiquement">
            <a:extLst>
              <a:ext uri="{FF2B5EF4-FFF2-40B4-BE49-F238E27FC236}">
                <a16:creationId xmlns:a16="http://schemas.microsoft.com/office/drawing/2014/main" id="{6F0CCC5B-0E22-EFE4-F408-896A02BB1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64" y="3934202"/>
            <a:ext cx="5945922" cy="26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21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53E09D-612F-B577-8628-57AE3D867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278" y="1116957"/>
            <a:ext cx="10434808" cy="5295418"/>
          </a:xfrm>
        </p:spPr>
        <p:txBody>
          <a:bodyPr/>
          <a:lstStyle/>
          <a:p>
            <a:pPr marL="0" lvl="0" indent="0" algn="just">
              <a:buNone/>
            </a:pPr>
            <a:r>
              <a:rPr lang="fr-F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Les sociologies de l’action </a:t>
            </a:r>
          </a:p>
          <a:p>
            <a:pPr marL="0" lvl="0" indent="0" algn="just">
              <a:buNone/>
            </a:pP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fr-F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L’analyse stratégique de M. Crozier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3A4724-29E4-930C-E5B2-411AFCB9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988" y="2403275"/>
            <a:ext cx="3449899" cy="288066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CB8F91B-0AF4-47BD-4528-F2A78B9018BB}"/>
              </a:ext>
            </a:extLst>
          </p:cNvPr>
          <p:cNvSpPr txBox="1"/>
          <p:nvPr/>
        </p:nvSpPr>
        <p:spPr>
          <a:xfrm>
            <a:off x="3138004" y="5263382"/>
            <a:ext cx="1149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M. Crozier</a:t>
            </a:r>
          </a:p>
          <a:p>
            <a:pPr algn="ctr"/>
            <a:r>
              <a:rPr lang="fr-FR" sz="1400" dirty="0"/>
              <a:t>(1922-2013)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429650E-0CC4-A791-A535-E4805091E5D7}"/>
              </a:ext>
            </a:extLst>
          </p:cNvPr>
          <p:cNvSpPr txBox="1"/>
          <p:nvPr/>
        </p:nvSpPr>
        <p:spPr>
          <a:xfrm>
            <a:off x="6491326" y="1794075"/>
            <a:ext cx="3795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just"/>
            <a:r>
              <a:rPr lang="fr-F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« L’actionnalisme » d’Alain Touraine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C5DC138-F579-E434-45D3-8E33D218B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047" y="2403275"/>
            <a:ext cx="2766430" cy="29297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9E0EC2F-E9F9-DAF0-6290-F86D202831AB}"/>
              </a:ext>
            </a:extLst>
          </p:cNvPr>
          <p:cNvSpPr txBox="1"/>
          <p:nvPr/>
        </p:nvSpPr>
        <p:spPr>
          <a:xfrm>
            <a:off x="8062821" y="5379336"/>
            <a:ext cx="1298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lphaUcPeriod"/>
            </a:pPr>
            <a:r>
              <a:rPr lang="fr-FR" dirty="0"/>
              <a:t>Touraine</a:t>
            </a:r>
          </a:p>
          <a:p>
            <a:pPr algn="ctr"/>
            <a:r>
              <a:rPr lang="fr-FR" sz="1400" dirty="0"/>
              <a:t>(1925-1923)</a:t>
            </a:r>
          </a:p>
        </p:txBody>
      </p:sp>
    </p:spTree>
    <p:extLst>
      <p:ext uri="{BB962C8B-B14F-4D97-AF65-F5344CB8AC3E}">
        <p14:creationId xmlns:p14="http://schemas.microsoft.com/office/powerpoint/2010/main" val="191636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8A98F1-02DE-5C87-740A-69D4CB98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– DEUX précurseurs de la pensée sociologique</a:t>
            </a:r>
            <a:b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6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6BC8C8-3519-D852-3705-EBC505296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1564352-6F7A-111A-9B5A-5DA985358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205" y="1898650"/>
            <a:ext cx="2611105" cy="30607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0D6E05-B90F-A17F-E098-1367D28C3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87" y="2084794"/>
            <a:ext cx="3412210" cy="306073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9661131-9671-6CA3-73A5-F2182295D7EE}"/>
              </a:ext>
            </a:extLst>
          </p:cNvPr>
          <p:cNvSpPr txBox="1"/>
          <p:nvPr/>
        </p:nvSpPr>
        <p:spPr>
          <a:xfrm>
            <a:off x="886165" y="5005648"/>
            <a:ext cx="3927183" cy="65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Auguste Comte </a:t>
            </a:r>
          </a:p>
          <a:p>
            <a:pPr algn="ctr"/>
            <a:r>
              <a:rPr lang="fr-FR" dirty="0"/>
              <a:t>(1798 – 1857)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BEDB7E-2A33-2A6A-75B9-E7BFA10A65AF}"/>
              </a:ext>
            </a:extLst>
          </p:cNvPr>
          <p:cNvSpPr txBox="1"/>
          <p:nvPr/>
        </p:nvSpPr>
        <p:spPr>
          <a:xfrm>
            <a:off x="6096000" y="5145532"/>
            <a:ext cx="3927183" cy="65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Alexis de Tocqueville</a:t>
            </a:r>
          </a:p>
          <a:p>
            <a:pPr algn="ctr"/>
            <a:r>
              <a:rPr lang="fr-FR" dirty="0"/>
              <a:t>(1805 – 1859)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D48C215-CB77-20D9-9865-668030398A7B}"/>
              </a:ext>
            </a:extLst>
          </p:cNvPr>
          <p:cNvSpPr txBox="1"/>
          <p:nvPr/>
        </p:nvSpPr>
        <p:spPr>
          <a:xfrm>
            <a:off x="1084372" y="5626453"/>
            <a:ext cx="391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positivisme, une science (religieuse ?) de la société industrielle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8063E0-48C6-6BC4-34F2-F0CB2C35D0E0}"/>
              </a:ext>
            </a:extLst>
          </p:cNvPr>
          <p:cNvSpPr txBox="1"/>
          <p:nvPr/>
        </p:nvSpPr>
        <p:spPr>
          <a:xfrm>
            <a:off x="6286803" y="5659032"/>
            <a:ext cx="349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Une analyse de l’avènement des sociétés démocratiques  </a:t>
            </a:r>
          </a:p>
        </p:txBody>
      </p:sp>
    </p:spTree>
    <p:extLst>
      <p:ext uri="{BB962C8B-B14F-4D97-AF65-F5344CB8AC3E}">
        <p14:creationId xmlns:p14="http://schemas.microsoft.com/office/powerpoint/2010/main" val="3549673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DB9B5-C6BB-04FB-4072-FFAC4AFB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Dépasser l’opposition « holisme » / « individualisme » </a:t>
            </a:r>
            <a:br>
              <a:rPr lang="fr-F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courants qui cherchent à articuler structures sociales et comportements individuels. </a:t>
            </a:r>
            <a:endParaRPr lang="fr-FR" sz="6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9A33FA-7E60-D943-0380-74872D526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lphaUcPeriod"/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structures sociales aux comportements individuels : une relation d’interdépendance entre individu et société.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Norbert Elias : la « société des individus »</a:t>
            </a:r>
          </a:p>
          <a:p>
            <a:pPr marL="342900" lvl="0" indent="-342900">
              <a:buFont typeface="+mj-lt"/>
              <a:buAutoNum type="alphaLcPeriod"/>
            </a:pPr>
            <a:r>
              <a:rPr lang="fr-F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notion de configuration</a:t>
            </a:r>
          </a:p>
          <a:p>
            <a:pPr marL="342900" lvl="0" indent="-342900">
              <a:buFont typeface="+mj-lt"/>
              <a:buAutoNum type="alphaLcPeriod"/>
            </a:pPr>
            <a:r>
              <a:rPr lang="fr-F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« processus de civilisation »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88A2D9-7453-E135-5D2B-26DD70FEF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572" y="3100809"/>
            <a:ext cx="3500217" cy="29730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91864C7-F8AF-932D-7510-B1F3E1BD9027}"/>
              </a:ext>
            </a:extLst>
          </p:cNvPr>
          <p:cNvSpPr txBox="1"/>
          <p:nvPr/>
        </p:nvSpPr>
        <p:spPr>
          <a:xfrm>
            <a:off x="7984515" y="6073885"/>
            <a:ext cx="1388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Norbert Elias</a:t>
            </a:r>
            <a:endParaRPr lang="fr-FR" sz="1400" dirty="0"/>
          </a:p>
          <a:p>
            <a:pPr algn="ctr"/>
            <a:r>
              <a:rPr lang="fr-FR" sz="1400" dirty="0"/>
              <a:t>(1897-1990)</a:t>
            </a:r>
          </a:p>
        </p:txBody>
      </p:sp>
    </p:spTree>
    <p:extLst>
      <p:ext uri="{BB962C8B-B14F-4D97-AF65-F5344CB8AC3E}">
        <p14:creationId xmlns:p14="http://schemas.microsoft.com/office/powerpoint/2010/main" val="1676551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FBDE33-633A-9EA3-483C-5744F2DC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92192"/>
            <a:ext cx="9720071" cy="5117168"/>
          </a:xfrm>
        </p:spPr>
        <p:txBody>
          <a:bodyPr/>
          <a:lstStyle/>
          <a:p>
            <a:r>
              <a:rPr lang="fr-FR" dirty="0"/>
              <a:t>2. </a:t>
            </a:r>
            <a:r>
              <a:rPr lang="fr-F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« constructivisme structuraliste » de P. Bourdieu 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71C002-8E1E-9A50-686F-04DEDFD91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2075727"/>
            <a:ext cx="3819632" cy="328335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38B1F1F-4F13-15F2-30C4-AB028DAE7A66}"/>
              </a:ext>
            </a:extLst>
          </p:cNvPr>
          <p:cNvSpPr txBox="1"/>
          <p:nvPr/>
        </p:nvSpPr>
        <p:spPr>
          <a:xfrm>
            <a:off x="2708881" y="5373420"/>
            <a:ext cx="129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P. Bourdieu</a:t>
            </a:r>
          </a:p>
          <a:p>
            <a:pPr algn="ctr"/>
            <a:r>
              <a:rPr lang="fr-FR" sz="1600" dirty="0"/>
              <a:t>(1930-2002)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444025-F65E-F567-CF62-FD780F60B21A}"/>
              </a:ext>
            </a:extLst>
          </p:cNvPr>
          <p:cNvSpPr txBox="1"/>
          <p:nvPr/>
        </p:nvSpPr>
        <p:spPr>
          <a:xfrm>
            <a:off x="5464739" y="2950557"/>
            <a:ext cx="635795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double dimension des structures sociales : objectives et construites</a:t>
            </a:r>
          </a:p>
          <a:p>
            <a:pPr marL="342900" indent="-342900">
              <a:buAutoNum type="alphaLcPeriod"/>
            </a:pP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notion d’ « habitus »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notion de « champ »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8916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F8DEF-DADD-325C-90E7-8A2DBF4A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/>
            <a:r>
              <a:rPr lang="fr-F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De l’analyse des interactions à celle des structures sociales. </a:t>
            </a:r>
            <a:endParaRPr lang="fr-FR" sz="6000" b="1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E555FA-5FFF-4C93-6460-B8EFD446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71632"/>
            <a:ext cx="9720071" cy="4023360"/>
          </a:xfrm>
        </p:spPr>
        <p:txBody>
          <a:bodyPr>
            <a:normAutofit/>
          </a:bodyPr>
          <a:lstStyle/>
          <a:p>
            <a:r>
              <a:rPr lang="fr-FR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L’interactionnisme de la « deuxième école » de Chicago</a:t>
            </a:r>
            <a:endParaRPr lang="fr-FR" sz="2000" u="sng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F1CF6A-0AC2-61D9-F346-043B8C1FF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460315"/>
            <a:ext cx="2560392" cy="31591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9C9A12-9AF0-65FF-DACE-8C33580E2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60" y="2460315"/>
            <a:ext cx="3406533" cy="31591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F28001-FE84-B370-27DA-1A5456275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380" y="2449666"/>
            <a:ext cx="2667491" cy="315919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636D745-7C59-8E3D-DCEC-30534779F71A}"/>
              </a:ext>
            </a:extLst>
          </p:cNvPr>
          <p:cNvSpPr txBox="1"/>
          <p:nvPr/>
        </p:nvSpPr>
        <p:spPr>
          <a:xfrm>
            <a:off x="1937651" y="5713726"/>
            <a:ext cx="1580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Herbert Blumer</a:t>
            </a:r>
          </a:p>
          <a:p>
            <a:pPr algn="ctr"/>
            <a:r>
              <a:rPr lang="fr-FR" dirty="0"/>
              <a:t>(1900-1987)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2A92B6-CB66-0DCC-0347-1ECC30AF57E1}"/>
              </a:ext>
            </a:extLst>
          </p:cNvPr>
          <p:cNvSpPr txBox="1"/>
          <p:nvPr/>
        </p:nvSpPr>
        <p:spPr>
          <a:xfrm>
            <a:off x="5556927" y="5637334"/>
            <a:ext cx="153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Everett Hughes</a:t>
            </a:r>
          </a:p>
          <a:p>
            <a:pPr algn="ctr"/>
            <a:r>
              <a:rPr lang="fr-FR" dirty="0"/>
              <a:t>(1897-1983)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E897CD-7253-5EAC-7BC2-A0048418A4D4}"/>
              </a:ext>
            </a:extLst>
          </p:cNvPr>
          <p:cNvSpPr txBox="1"/>
          <p:nvPr/>
        </p:nvSpPr>
        <p:spPr>
          <a:xfrm>
            <a:off x="9082305" y="5713727"/>
            <a:ext cx="1644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Erving</a:t>
            </a:r>
            <a:r>
              <a:rPr lang="fr-FR" dirty="0"/>
              <a:t> Goffman</a:t>
            </a:r>
          </a:p>
          <a:p>
            <a:pPr algn="ctr"/>
            <a:r>
              <a:rPr lang="fr-FR" dirty="0"/>
              <a:t>(1922-1982)</a:t>
            </a:r>
          </a:p>
        </p:txBody>
      </p:sp>
    </p:spTree>
    <p:extLst>
      <p:ext uri="{BB962C8B-B14F-4D97-AF65-F5344CB8AC3E}">
        <p14:creationId xmlns:p14="http://schemas.microsoft.com/office/powerpoint/2010/main" val="2893278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E4A5A0-F365-567A-0465-9316F05CE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34319"/>
            <a:ext cx="9720071" cy="5175041"/>
          </a:xfrm>
        </p:spPr>
        <p:txBody>
          <a:bodyPr/>
          <a:lstStyle/>
          <a:p>
            <a:r>
              <a:rPr lang="fr-FR" dirty="0"/>
              <a:t>2. Les constructivismes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0DDEF7-47F7-6C23-57D8-E4D4EAA7A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344330"/>
            <a:ext cx="2435668" cy="23074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DB7673E-6310-0D61-406F-B7083DA7121F}"/>
              </a:ext>
            </a:extLst>
          </p:cNvPr>
          <p:cNvSpPr txBox="1"/>
          <p:nvPr/>
        </p:nvSpPr>
        <p:spPr>
          <a:xfrm>
            <a:off x="1243577" y="4590101"/>
            <a:ext cx="153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Peter Berger </a:t>
            </a:r>
            <a:endParaRPr lang="fr-FR" sz="1600" dirty="0"/>
          </a:p>
          <a:p>
            <a:pPr algn="ctr"/>
            <a:r>
              <a:rPr lang="fr-FR" sz="1600" dirty="0"/>
              <a:t>(1929-1917)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AE9C7C1-F934-5AA8-E906-3FF67D5B2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359" y="2346705"/>
            <a:ext cx="2097641" cy="2305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3E42FB6-A055-4137-0AF8-13CCA67524A7}"/>
              </a:ext>
            </a:extLst>
          </p:cNvPr>
          <p:cNvSpPr txBox="1"/>
          <p:nvPr/>
        </p:nvSpPr>
        <p:spPr>
          <a:xfrm>
            <a:off x="4125268" y="4656349"/>
            <a:ext cx="197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Thomas Luckmann</a:t>
            </a:r>
            <a:endParaRPr lang="fr-FR" sz="1600" dirty="0"/>
          </a:p>
          <a:p>
            <a:pPr algn="ctr"/>
            <a:r>
              <a:rPr lang="fr-FR" sz="1600" dirty="0"/>
              <a:t>(1927-2016)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4BE2423-D166-2B09-FF88-6568CF7B896D}"/>
              </a:ext>
            </a:extLst>
          </p:cNvPr>
          <p:cNvSpPr txBox="1"/>
          <p:nvPr/>
        </p:nvSpPr>
        <p:spPr>
          <a:xfrm>
            <a:off x="1024128" y="1970454"/>
            <a:ext cx="657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a. La « construction sociale de la réalité » de P. Berger et </a:t>
            </a:r>
            <a:r>
              <a:rPr lang="fr-FR" dirty="0" err="1"/>
              <a:t>T</a:t>
            </a:r>
            <a:r>
              <a:rPr lang="fr-FR" dirty="0"/>
              <a:t>. Luckmann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B362D06-A94B-5A08-EECF-8533759AD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813" y="3498067"/>
            <a:ext cx="2044700" cy="2413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016795F-558B-DAFB-B922-F94DD31DB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159" y="3503430"/>
            <a:ext cx="2725036" cy="244191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75DC4C1-BF41-EB60-4BAD-FE302D92AA00}"/>
              </a:ext>
            </a:extLst>
          </p:cNvPr>
          <p:cNvSpPr txBox="1"/>
          <p:nvPr/>
        </p:nvSpPr>
        <p:spPr>
          <a:xfrm>
            <a:off x="6747933" y="3082529"/>
            <a:ext cx="511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b. La sociologie des sciences de M. Callon et B. Latour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4B9A6EA-FCC5-1047-C69D-F1E73677AB03}"/>
              </a:ext>
            </a:extLst>
          </p:cNvPr>
          <p:cNvSpPr txBox="1"/>
          <p:nvPr/>
        </p:nvSpPr>
        <p:spPr>
          <a:xfrm>
            <a:off x="7393030" y="5984277"/>
            <a:ext cx="122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M. Callon </a:t>
            </a:r>
            <a:endParaRPr lang="fr-FR" dirty="0"/>
          </a:p>
          <a:p>
            <a:pPr algn="ctr"/>
            <a:r>
              <a:rPr lang="fr-FR" sz="1600" dirty="0"/>
              <a:t>(1945- …)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A0FCADF-8132-5A10-19FD-A97D2F9EA16C}"/>
              </a:ext>
            </a:extLst>
          </p:cNvPr>
          <p:cNvSpPr txBox="1"/>
          <p:nvPr/>
        </p:nvSpPr>
        <p:spPr>
          <a:xfrm>
            <a:off x="10245537" y="5984277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B. Latour </a:t>
            </a:r>
            <a:endParaRPr lang="fr-FR" sz="1600" dirty="0"/>
          </a:p>
          <a:p>
            <a:pPr algn="ctr"/>
            <a:r>
              <a:rPr lang="fr-FR" sz="1600" dirty="0"/>
              <a:t>(1947-2022)</a:t>
            </a:r>
          </a:p>
        </p:txBody>
      </p:sp>
    </p:spTree>
    <p:extLst>
      <p:ext uri="{BB962C8B-B14F-4D97-AF65-F5344CB8AC3E}">
        <p14:creationId xmlns:p14="http://schemas.microsoft.com/office/powerpoint/2010/main" val="3758715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9FA10B-589B-93FC-E3AE-60F4C320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B42DAB1-5412-4264-11E1-46566C9D8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1252" y="2084832"/>
            <a:ext cx="4152900" cy="377190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CF85C9F-B05D-F29D-A937-13A683EE2E6A}"/>
              </a:ext>
            </a:extLst>
          </p:cNvPr>
          <p:cNvSpPr txBox="1"/>
          <p:nvPr/>
        </p:nvSpPr>
        <p:spPr>
          <a:xfrm>
            <a:off x="7239562" y="5856732"/>
            <a:ext cx="1551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Bernard Lahire</a:t>
            </a:r>
          </a:p>
          <a:p>
            <a:pPr algn="ctr"/>
            <a:r>
              <a:rPr lang="fr-FR" sz="1400" dirty="0"/>
              <a:t>(1963-…)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581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B4C06E-F32A-22EF-965D-4AA32451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 positivisme d’Auguste Comte (1798-1857)</a:t>
            </a: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FA11D1A-8BFE-9819-0F70-6BC9EB50A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50" y="2084832"/>
            <a:ext cx="8572500" cy="2997200"/>
          </a:xfrm>
        </p:spPr>
      </p:pic>
    </p:spTree>
    <p:extLst>
      <p:ext uri="{BB962C8B-B14F-4D97-AF65-F5344CB8AC3E}">
        <p14:creationId xmlns:p14="http://schemas.microsoft.com/office/powerpoint/2010/main" val="84917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6CE4D-7B2C-E766-C7EA-EB1A2288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L’analyse des sociétés démocratiques d’Alexis de Tocqueville (1805-1859)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792D18-C007-8C20-EABD-CDA4CFF3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800" i="1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Démocratie en Amérique</a:t>
            </a:r>
            <a:r>
              <a:rPr lang="fr-FR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(1835)</a:t>
            </a:r>
          </a:p>
          <a:p>
            <a:pPr>
              <a:buFont typeface="Wingdings" pitchFamily="2" charset="2"/>
              <a:buChar char="è"/>
            </a:pPr>
            <a:r>
              <a:rPr lang="fr-FR" sz="1800" i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les États-Unis d’Amérique parviennent ils à concilier démocratie et liberté ?</a:t>
            </a:r>
          </a:p>
          <a:p>
            <a:pPr marL="0" indent="0">
              <a:buNone/>
            </a:pPr>
            <a:endParaRPr lang="fr-FR" sz="180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i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0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’Ancien Régime et la Révolution </a:t>
            </a:r>
            <a:r>
              <a:rPr lang="fr-FR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(1856)</a:t>
            </a:r>
            <a:r>
              <a:rPr lang="fr-FR" sz="2400" dirty="0">
                <a:effectLst/>
              </a:rPr>
              <a:t> </a:t>
            </a:r>
          </a:p>
          <a:p>
            <a:pPr>
              <a:buFont typeface="Wingdings" pitchFamily="2" charset="2"/>
              <a:buChar char="è"/>
            </a:pPr>
            <a:r>
              <a:rPr lang="fr-FR" sz="1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Pourquoi la France a-t-elle tant de difficulté à être une société politiquement libre – et pourquoi les mouvements révolutionnaires sont ils violents ? </a:t>
            </a:r>
          </a:p>
          <a:p>
            <a:pPr marL="0" indent="0">
              <a:buNone/>
            </a:pPr>
            <a:r>
              <a:rPr lang="fr-FR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FR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43535-022E-E0AA-B589-C4ECBEC40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467" y="234875"/>
            <a:ext cx="9720072" cy="1499616"/>
          </a:xfrm>
        </p:spPr>
        <p:txBody>
          <a:bodyPr>
            <a:normAutofit/>
          </a:bodyPr>
          <a:lstStyle/>
          <a:p>
            <a:r>
              <a:rPr lang="fr-F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L’avènement de la sociologie moderne </a:t>
            </a:r>
            <a:endParaRPr lang="fr-FR" sz="6000" b="1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63305B-CF85-478E-DBC1-4D246C3A9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467" y="1335024"/>
            <a:ext cx="6095964" cy="4023360"/>
          </a:xfrm>
        </p:spPr>
        <p:txBody>
          <a:bodyPr/>
          <a:lstStyle/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Dès le début du XIX</a:t>
            </a:r>
            <a:r>
              <a:rPr lang="fr-F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siècle, la Révolution industrielle en marche va induire des transformations profondes, qui vont imprégner durablement les sociétés européennes : </a:t>
            </a:r>
          </a:p>
          <a:p>
            <a:pPr algn="just"/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exode rural massif qui va donner naissance aux villes industrielles,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66917B-6628-5EA9-6F74-9B7F10D09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374" y="1607587"/>
            <a:ext cx="4323375" cy="284241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E98738D-9DBB-F757-78D6-568B83CB749A}"/>
              </a:ext>
            </a:extLst>
          </p:cNvPr>
          <p:cNvSpPr txBox="1"/>
          <p:nvPr/>
        </p:nvSpPr>
        <p:spPr>
          <a:xfrm>
            <a:off x="6096036" y="5422796"/>
            <a:ext cx="6095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l’émergence d’une nouvelle catégorie de travailleurs qui partagent une même place dans le processus de production mais aussi des conditions de vie et de travail communes. 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990540-D0D1-20CE-D2FF-EBF5305F3E6B}"/>
              </a:ext>
            </a:extLst>
          </p:cNvPr>
          <p:cNvSpPr txBox="1"/>
          <p:nvPr/>
        </p:nvSpPr>
        <p:spPr>
          <a:xfrm>
            <a:off x="7843125" y="4450003"/>
            <a:ext cx="365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Récolte à l’aide de machine à vapeur (Gravure du XIX</a:t>
            </a:r>
            <a:r>
              <a:rPr lang="fr-FR" baseline="30000" dirty="0"/>
              <a:t>ème</a:t>
            </a:r>
            <a:r>
              <a:rPr lang="fr-FR" dirty="0"/>
              <a:t>)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C1C283-005A-C98A-E259-9935C38CE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67" y="3497754"/>
            <a:ext cx="4323375" cy="268676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8A363BF-B1EA-8872-FBE1-E9CFC483D276}"/>
              </a:ext>
            </a:extLst>
          </p:cNvPr>
          <p:cNvSpPr txBox="1"/>
          <p:nvPr/>
        </p:nvSpPr>
        <p:spPr>
          <a:xfrm>
            <a:off x="1022467" y="6184520"/>
            <a:ext cx="427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Usine de tissu à Orléans (Gravure du XIX</a:t>
            </a:r>
            <a:r>
              <a:rPr lang="fr-FR" baseline="30000" dirty="0"/>
              <a:t>ème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873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73A6B-FF57-30A0-F72F-61A1DAFD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Les travaux précurseurs de la sociologie à la fin XIX</a:t>
            </a:r>
            <a:r>
              <a:rPr lang="fr-FR" sz="2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tentatives théoriques et recherches empiriques.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E3611F-B5DA-7294-CAC4-4BD488732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D’une perspective organiciste à la « psychologie des foules » : les propositions théoriques de la sociologie européenne au XIXème siècle.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BC69E8-B91C-7322-1935-585819199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960" y="3264199"/>
            <a:ext cx="2340337" cy="27527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1202B97-2623-68A6-A44A-69BE06381DF3}"/>
              </a:ext>
            </a:extLst>
          </p:cNvPr>
          <p:cNvSpPr txBox="1"/>
          <p:nvPr/>
        </p:nvSpPr>
        <p:spPr>
          <a:xfrm>
            <a:off x="2748206" y="5925753"/>
            <a:ext cx="1769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77"/>
              </a:rPr>
              <a:t>Herbert Spencer </a:t>
            </a:r>
          </a:p>
          <a:p>
            <a:pPr algn="ctr"/>
            <a:r>
              <a:rPr lang="fr-FR" sz="1400" dirty="0">
                <a:latin typeface="Tw Cen MT" panose="020B0602020104020603" pitchFamily="34" charset="77"/>
              </a:rPr>
              <a:t>(1820-1903</a:t>
            </a:r>
            <a:r>
              <a:rPr lang="fr-FR" sz="1400" kern="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fr-FR" dirty="0">
              <a:latin typeface="Tw Cen MT" panose="020B0602020104020603" pitchFamily="34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1CCAAB-B329-D05C-A3D3-B4EFCB214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704" y="3307489"/>
            <a:ext cx="2877666" cy="277215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1ABA34C-19BF-0DD5-A054-F919EDDA18BB}"/>
              </a:ext>
            </a:extLst>
          </p:cNvPr>
          <p:cNvSpPr txBox="1"/>
          <p:nvPr/>
        </p:nvSpPr>
        <p:spPr>
          <a:xfrm>
            <a:off x="8154449" y="6079641"/>
            <a:ext cx="15672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Gabriel Tarde </a:t>
            </a:r>
          </a:p>
          <a:p>
            <a:pPr algn="ctr"/>
            <a:r>
              <a:rPr lang="fr-FR" sz="140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(1843-1904)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978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008B74-E33D-90DD-A51A-36D7A6178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740780"/>
            <a:ext cx="9720071" cy="5568580"/>
          </a:xfrm>
        </p:spPr>
        <p:txBody>
          <a:bodyPr/>
          <a:lstStyle/>
          <a:p>
            <a:r>
              <a:rPr lang="fr-F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Les premiers travaux empiriques en France et aux États-Unis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D6634C-26D2-E918-F5A5-845F4B92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848" y="1655102"/>
            <a:ext cx="1794780" cy="20449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EAB273-8DFF-CE3F-E4F5-A1BA42DAF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863" y="1631580"/>
            <a:ext cx="1879536" cy="206848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D3D03E0-21EE-F7C6-A100-0EF7D19B423D}"/>
              </a:ext>
            </a:extLst>
          </p:cNvPr>
          <p:cNvSpPr txBox="1"/>
          <p:nvPr/>
        </p:nvSpPr>
        <p:spPr>
          <a:xfrm>
            <a:off x="3680359" y="3750314"/>
            <a:ext cx="158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kern="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Frédéric Le Play </a:t>
            </a:r>
          </a:p>
          <a:p>
            <a:pPr algn="ctr"/>
            <a:r>
              <a:rPr lang="fr-FR" sz="1600" kern="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400" kern="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1806-1882</a:t>
            </a:r>
            <a:r>
              <a:rPr lang="fr-FR" sz="1600" kern="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1600" dirty="0">
                <a:effectLst/>
                <a:latin typeface="Tw Cen MT" panose="020B0602020104020603" pitchFamily="34" charset="77"/>
              </a:rPr>
              <a:t> </a:t>
            </a:r>
            <a:endParaRPr lang="fr-FR" sz="1600" dirty="0">
              <a:latin typeface="Tw Cen MT" panose="020B0602020104020603" pitchFamily="34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57E841-AA6D-7DB1-4181-D611594F9D77}"/>
              </a:ext>
            </a:extLst>
          </p:cNvPr>
          <p:cNvSpPr txBox="1"/>
          <p:nvPr/>
        </p:nvSpPr>
        <p:spPr>
          <a:xfrm>
            <a:off x="1558273" y="3750314"/>
            <a:ext cx="130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kern="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Louis Villermé</a:t>
            </a:r>
          </a:p>
          <a:p>
            <a:pPr algn="ctr"/>
            <a:r>
              <a:rPr lang="fr-FR" sz="1600" kern="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400" kern="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1782-1863</a:t>
            </a:r>
            <a:r>
              <a:rPr lang="fr-FR" sz="1600" kern="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1600" dirty="0">
                <a:effectLst/>
                <a:latin typeface="Tw Cen MT" panose="020B0602020104020603" pitchFamily="34" charset="77"/>
              </a:rPr>
              <a:t> </a:t>
            </a:r>
            <a:endParaRPr lang="fr-FR" sz="1600" dirty="0">
              <a:latin typeface="Tw Cen MT" panose="020B0602020104020603" pitchFamily="34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236B69-9045-73F2-A85C-37E9C266D153}"/>
              </a:ext>
            </a:extLst>
          </p:cNvPr>
          <p:cNvSpPr txBox="1"/>
          <p:nvPr/>
        </p:nvSpPr>
        <p:spPr>
          <a:xfrm>
            <a:off x="1024128" y="1347325"/>
            <a:ext cx="7952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a. Les premières enquêtes sociales en France et les débuts de la statistique publique en France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9460D4-DBDD-F2B6-0BEE-1283736EE4D9}"/>
              </a:ext>
            </a:extLst>
          </p:cNvPr>
          <p:cNvSpPr txBox="1"/>
          <p:nvPr/>
        </p:nvSpPr>
        <p:spPr>
          <a:xfrm>
            <a:off x="5562540" y="3748991"/>
            <a:ext cx="6193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b. Les débuts de la sociologie américaine et la première école de Chicago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B21F40B-A0B0-566E-4FEA-24D9F0A40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955" y="4096887"/>
            <a:ext cx="1430438" cy="216268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861CA02-61B5-6384-6B4F-F4CBE4A5AC41}"/>
              </a:ext>
            </a:extLst>
          </p:cNvPr>
          <p:cNvSpPr txBox="1"/>
          <p:nvPr/>
        </p:nvSpPr>
        <p:spPr>
          <a:xfrm>
            <a:off x="6617955" y="6209688"/>
            <a:ext cx="143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Robert Park</a:t>
            </a:r>
          </a:p>
          <a:p>
            <a:pPr algn="ctr"/>
            <a:r>
              <a:rPr lang="fr-FR" sz="1200" dirty="0"/>
              <a:t>(1864-1944)</a:t>
            </a:r>
            <a:endParaRPr lang="fr-FR" sz="16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1A121DF-33DA-F5DA-B500-FDBDF6303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042" y="4087545"/>
            <a:ext cx="1594451" cy="214294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24385A8-8996-7EC2-731E-698B74E71742}"/>
              </a:ext>
            </a:extLst>
          </p:cNvPr>
          <p:cNvSpPr txBox="1"/>
          <p:nvPr/>
        </p:nvSpPr>
        <p:spPr>
          <a:xfrm>
            <a:off x="8868993" y="6222467"/>
            <a:ext cx="166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William I. Thomas</a:t>
            </a:r>
          </a:p>
          <a:p>
            <a:pPr algn="ctr"/>
            <a:r>
              <a:rPr lang="fr-FR" sz="1200" dirty="0"/>
              <a:t>(1863-1947)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4249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68828-EE57-48E2-DD77-30950457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kern="100" dirty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b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fr-FR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Durkheim et les fondations de la sociologie française.  </a:t>
            </a:r>
            <a:br>
              <a:rPr lang="fr-FR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u="sng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6082BC4-3A16-7383-2CC4-BBCC31B6B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021" y="1557284"/>
            <a:ext cx="3276389" cy="396490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F24A582-6B24-257A-50A8-B12A977F56C9}"/>
              </a:ext>
            </a:extLst>
          </p:cNvPr>
          <p:cNvSpPr txBox="1"/>
          <p:nvPr/>
        </p:nvSpPr>
        <p:spPr>
          <a:xfrm>
            <a:off x="2786899" y="5626453"/>
            <a:ext cx="178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Émile Durkheim </a:t>
            </a:r>
          </a:p>
          <a:p>
            <a:pPr algn="ctr"/>
            <a:r>
              <a:rPr lang="fr-FR" sz="160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(1858 – 1917) </a:t>
            </a:r>
            <a:endParaRPr lang="fr-FR" sz="1600" dirty="0">
              <a:latin typeface="Tw Cen MT" panose="020B0602020104020603" pitchFamily="34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F2E500-C8DF-8776-4C95-A2B80FDD7A8E}"/>
              </a:ext>
            </a:extLst>
          </p:cNvPr>
          <p:cNvSpPr txBox="1"/>
          <p:nvPr/>
        </p:nvSpPr>
        <p:spPr>
          <a:xfrm>
            <a:off x="6096000" y="2801073"/>
            <a:ext cx="43749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division du travail social </a:t>
            </a:r>
            <a:r>
              <a:rPr lang="fr-FR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(1893) </a:t>
            </a:r>
          </a:p>
          <a:p>
            <a:endParaRPr lang="fr-FR" i="1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règles de la méthode sociologique </a:t>
            </a:r>
            <a:r>
              <a:rPr lang="fr-FR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(1895)</a:t>
            </a:r>
          </a:p>
          <a:p>
            <a:endParaRPr lang="fr-FR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Suicide</a:t>
            </a:r>
            <a:r>
              <a:rPr lang="fr-FR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(1897)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297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683746-79E3-4104-17C5-BA417A36F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11171"/>
            <a:ext cx="9720071" cy="949124"/>
          </a:xfrm>
        </p:spPr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Les fondements de la cohésion sociale dans une société individualiste</a:t>
            </a:r>
          </a:p>
          <a:p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4665CB-96C0-FAEB-C01E-BC6BB834F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223" y="1881549"/>
            <a:ext cx="2685326" cy="410875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22A2F9F-849E-9AD9-9CCA-B0AFD24224EA}"/>
              </a:ext>
            </a:extLst>
          </p:cNvPr>
          <p:cNvSpPr txBox="1"/>
          <p:nvPr/>
        </p:nvSpPr>
        <p:spPr>
          <a:xfrm>
            <a:off x="5884163" y="3935924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division du travail social</a:t>
            </a:r>
            <a:r>
              <a:rPr lang="fr-FR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(1893)</a:t>
            </a:r>
            <a:r>
              <a:rPr lang="fr-FR" sz="1400" dirty="0">
                <a:effectLst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140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{3DED537C-CD31-D446-9D7E-28A53695A45D}tf10001061</Template>
  <TotalTime>1169</TotalTime>
  <Words>957</Words>
  <Application>Microsoft Macintosh PowerPoint</Application>
  <PresentationFormat>Grand écran</PresentationFormat>
  <Paragraphs>141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Tw Cen MT</vt:lpstr>
      <vt:lpstr>Tw Cen MT Condensed</vt:lpstr>
      <vt:lpstr>Wingdings</vt:lpstr>
      <vt:lpstr>Wingdings 3</vt:lpstr>
      <vt:lpstr>Intégral</vt:lpstr>
      <vt:lpstr>LES GRANDS COURANTS DE LA PENSÉE SOCIOLOGIQUE</vt:lpstr>
      <vt:lpstr>   Introduction – DEUX précurseurs de la pensée sociologique   </vt:lpstr>
      <vt:lpstr>1. Le positivisme d’Auguste Comte (1798-1857)</vt:lpstr>
      <vt:lpstr>2. L’analyse des sociétés démocratiques d’Alexis de Tocqueville (1805-1859)</vt:lpstr>
      <vt:lpstr>I. L’avènement de la sociologie moderne </vt:lpstr>
      <vt:lpstr>A. Les travaux précurseurs de la sociologie à la fin XIXème   entre tentatives théoriques et recherches empiriques. </vt:lpstr>
      <vt:lpstr>Présentation PowerPoint</vt:lpstr>
      <vt:lpstr>  B. E. Durkheim et les fondations de la sociologie française.   </vt:lpstr>
      <vt:lpstr>Présentation PowerPoint</vt:lpstr>
      <vt:lpstr>Présentation PowerPoint</vt:lpstr>
      <vt:lpstr>Présentation PowerPoint</vt:lpstr>
      <vt:lpstr>Présentation PowerPoint</vt:lpstr>
      <vt:lpstr>C. Max Weber, une sociologie « compréhensive » de l’action sociale. </vt:lpstr>
      <vt:lpstr>II.  « Holisme » et « individualisme » dans la sociologie du XXème siècle. </vt:lpstr>
      <vt:lpstr>Présentation PowerPoint</vt:lpstr>
      <vt:lpstr>Présentation PowerPoint</vt:lpstr>
      <vt:lpstr>Présentation PowerPoint</vt:lpstr>
      <vt:lpstr>B. Les courants de l’action sociale : l’individu point de départ du monde social </vt:lpstr>
      <vt:lpstr>Présentation PowerPoint</vt:lpstr>
      <vt:lpstr>III. Dépasser l’opposition « holisme » / « individualisme »   les courants qui cherchent à articuler structures sociales et comportements individuels. </vt:lpstr>
      <vt:lpstr>Présentation PowerPoint</vt:lpstr>
      <vt:lpstr>B. De l’analyse des interactions à celle des structures sociales. </vt:lpstr>
      <vt:lpstr>Présentation PowerPoint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GRANDS COURANTS DE LA PENSÉE SOCIOLOGIQUE</dc:title>
  <dc:creator>Emmanuel Zemmour</dc:creator>
  <cp:lastModifiedBy>Emmanuel Zemmour</cp:lastModifiedBy>
  <cp:revision>2</cp:revision>
  <dcterms:created xsi:type="dcterms:W3CDTF">2023-11-04T15:34:00Z</dcterms:created>
  <dcterms:modified xsi:type="dcterms:W3CDTF">2024-11-29T11:36:18Z</dcterms:modified>
</cp:coreProperties>
</file>