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024"/>
  </p:normalViewPr>
  <p:slideViewPr>
    <p:cSldViewPr snapToGrid="0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D85E-3FF1-D14F-ABA1-77D3A841AD94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A23-3080-E44A-8EE7-C379C06682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1582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D85E-3FF1-D14F-ABA1-77D3A841AD94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A23-3080-E44A-8EE7-C379C06682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0405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D85E-3FF1-D14F-ABA1-77D3A841AD94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A23-3080-E44A-8EE7-C379C06682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939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D85E-3FF1-D14F-ABA1-77D3A841AD94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A23-3080-E44A-8EE7-C379C0668229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2631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D85E-3FF1-D14F-ABA1-77D3A841AD94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A23-3080-E44A-8EE7-C379C06682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790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D85E-3FF1-D14F-ABA1-77D3A841AD94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A23-3080-E44A-8EE7-C379C06682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8113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D85E-3FF1-D14F-ABA1-77D3A841AD94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A23-3080-E44A-8EE7-C379C06682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67108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D85E-3FF1-D14F-ABA1-77D3A841AD94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A23-3080-E44A-8EE7-C379C06682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4951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D85E-3FF1-D14F-ABA1-77D3A841AD94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A23-3080-E44A-8EE7-C379C06682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9362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D85E-3FF1-D14F-ABA1-77D3A841AD94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A23-3080-E44A-8EE7-C379C06682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2849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D85E-3FF1-D14F-ABA1-77D3A841AD94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A23-3080-E44A-8EE7-C379C06682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7498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D85E-3FF1-D14F-ABA1-77D3A841AD94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A23-3080-E44A-8EE7-C379C06682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5909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D85E-3FF1-D14F-ABA1-77D3A841AD94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A23-3080-E44A-8EE7-C379C06682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583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D85E-3FF1-D14F-ABA1-77D3A841AD94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A23-3080-E44A-8EE7-C379C06682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704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D85E-3FF1-D14F-ABA1-77D3A841AD94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A23-3080-E44A-8EE7-C379C06682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701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D85E-3FF1-D14F-ABA1-77D3A841AD94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A23-3080-E44A-8EE7-C379C06682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8371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D85E-3FF1-D14F-ABA1-77D3A841AD94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3A23-3080-E44A-8EE7-C379C06682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6516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2E9D85E-3FF1-D14F-ABA1-77D3A841AD94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EE73A23-3080-E44A-8EE7-C379C06682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24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5994C6-068B-4FC9-85FD-084497E19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85153"/>
            <a:ext cx="9144000" cy="1003617"/>
          </a:xfrm>
        </p:spPr>
        <p:txBody>
          <a:bodyPr/>
          <a:lstStyle/>
          <a:p>
            <a:r>
              <a:rPr lang="fr-FR" dirty="0"/>
              <a:t>GESTION DU TEMPS (5h)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53612B83-3D95-7167-B891-12918BC08A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607754"/>
              </p:ext>
            </p:extLst>
          </p:nvPr>
        </p:nvGraphicFramePr>
        <p:xfrm>
          <a:off x="2112010" y="1799298"/>
          <a:ext cx="7592060" cy="44735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06294">
                  <a:extLst>
                    <a:ext uri="{9D8B030D-6E8A-4147-A177-3AD203B41FA5}">
                      <a16:colId xmlns:a16="http://schemas.microsoft.com/office/drawing/2014/main" val="1772364478"/>
                    </a:ext>
                  </a:extLst>
                </a:gridCol>
                <a:gridCol w="3785766">
                  <a:extLst>
                    <a:ext uri="{9D8B030D-6E8A-4147-A177-3AD203B41FA5}">
                      <a16:colId xmlns:a16="http://schemas.microsoft.com/office/drawing/2014/main" val="3250268991"/>
                    </a:ext>
                  </a:extLst>
                </a:gridCol>
              </a:tblGrid>
              <a:tr h="339381">
                <a:tc gridSpan="2">
                  <a:txBody>
                    <a:bodyPr/>
                    <a:lstStyle/>
                    <a:p>
                      <a:r>
                        <a:rPr lang="fr-FR" sz="2400" kern="100" dirty="0">
                          <a:effectLst/>
                        </a:rPr>
                        <a:t>AU BROUILLON (2h30) </a:t>
                      </a:r>
                      <a:endParaRPr lang="fr-FR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41429"/>
                  </a:ext>
                </a:extLst>
              </a:tr>
              <a:tr h="254536">
                <a:tc>
                  <a:txBody>
                    <a:bodyPr/>
                    <a:lstStyle/>
                    <a:p>
                      <a:r>
                        <a:rPr lang="fr-FR" sz="1800" kern="100" dirty="0">
                          <a:effectLst/>
                          <a:latin typeface="Tw Cen MT" panose="020B0602020104020603" pitchFamily="34" charset="77"/>
                        </a:rPr>
                        <a:t>PHASE D’ANALYSE</a:t>
                      </a:r>
                      <a:endParaRPr lang="fr-FR" sz="1800" kern="100" dirty="0">
                        <a:effectLst/>
                        <a:latin typeface="Tw Cen MT" panose="020B06020201040206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800" b="1" kern="100" dirty="0">
                          <a:effectLst/>
                          <a:latin typeface="Tw Cen MT" panose="020B0602020104020603" pitchFamily="34" charset="77"/>
                        </a:rPr>
                        <a:t>45min - 1h</a:t>
                      </a:r>
                      <a:endParaRPr lang="fr-FR" sz="1800" b="1" kern="100" dirty="0">
                        <a:effectLst/>
                        <a:latin typeface="Tw Cen MT" panose="020B06020201040206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1011459"/>
                  </a:ext>
                </a:extLst>
              </a:tr>
              <a:tr h="254536">
                <a:tc>
                  <a:txBody>
                    <a:bodyPr/>
                    <a:lstStyle/>
                    <a:p>
                      <a:pPr marL="342900" lvl="0" indent="-342900">
                        <a:buFont typeface="Calibri" panose="020F0502020204030204" pitchFamily="34" charset="0"/>
                        <a:buChar char="-"/>
                      </a:pPr>
                      <a:r>
                        <a:rPr lang="fr-FR" sz="1800" kern="100" dirty="0">
                          <a:effectLst/>
                          <a:latin typeface="Tw Cen MT" panose="020B0602020104020603" pitchFamily="34" charset="77"/>
                        </a:rPr>
                        <a:t>1</a:t>
                      </a:r>
                      <a:r>
                        <a:rPr lang="fr-FR" sz="1800" kern="100" baseline="30000" dirty="0">
                          <a:effectLst/>
                          <a:latin typeface="Tw Cen MT" panose="020B0602020104020603" pitchFamily="34" charset="77"/>
                        </a:rPr>
                        <a:t>ère</a:t>
                      </a:r>
                      <a:r>
                        <a:rPr lang="fr-FR" sz="1800" kern="100" dirty="0">
                          <a:effectLst/>
                          <a:latin typeface="Tw Cen MT" panose="020B0602020104020603" pitchFamily="34" charset="77"/>
                        </a:rPr>
                        <a:t> analyse des termes du sujet</a:t>
                      </a:r>
                      <a:endParaRPr lang="fr-FR" sz="1800" kern="100" dirty="0">
                        <a:effectLst/>
                        <a:latin typeface="Tw Cen MT" panose="020B06020201040206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Calibri" panose="020F0502020204030204" pitchFamily="34" charset="0"/>
                        <a:buChar char="-"/>
                      </a:pPr>
                      <a:r>
                        <a:rPr lang="fr-FR" sz="1800" kern="100" dirty="0">
                          <a:effectLst/>
                          <a:latin typeface="Tw Cen MT" panose="020B0602020104020603" pitchFamily="34" charset="77"/>
                        </a:rPr>
                        <a:t>15-30 minutes </a:t>
                      </a:r>
                      <a:endParaRPr lang="fr-FR" sz="1800" kern="100" dirty="0">
                        <a:effectLst/>
                        <a:latin typeface="Tw Cen MT" panose="020B06020201040206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9208038"/>
                  </a:ext>
                </a:extLst>
              </a:tr>
              <a:tr h="254536">
                <a:tc>
                  <a:txBody>
                    <a:bodyPr/>
                    <a:lstStyle/>
                    <a:p>
                      <a:pPr marL="342900" lvl="0" indent="-342900">
                        <a:buFont typeface="Calibri" panose="020F0502020204030204" pitchFamily="34" charset="0"/>
                        <a:buChar char="-"/>
                      </a:pPr>
                      <a:r>
                        <a:rPr lang="fr-FR" sz="1800" kern="100" dirty="0">
                          <a:effectLst/>
                          <a:latin typeface="Tw Cen MT" panose="020B0602020104020603" pitchFamily="34" charset="77"/>
                        </a:rPr>
                        <a:t>Analyse des documents </a:t>
                      </a:r>
                      <a:endParaRPr lang="fr-FR" sz="1800" kern="100" dirty="0">
                        <a:effectLst/>
                        <a:latin typeface="Tw Cen MT" panose="020B06020201040206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Calibri" panose="020F0502020204030204" pitchFamily="34" charset="0"/>
                        <a:buChar char="-"/>
                      </a:pPr>
                      <a:r>
                        <a:rPr lang="fr-FR" sz="1800" kern="100" dirty="0">
                          <a:effectLst/>
                          <a:latin typeface="Tw Cen MT" panose="020B0602020104020603" pitchFamily="34" charset="77"/>
                        </a:rPr>
                        <a:t>30-45 minutes</a:t>
                      </a:r>
                      <a:endParaRPr lang="fr-FR" sz="1800" kern="100" dirty="0">
                        <a:effectLst/>
                        <a:latin typeface="Tw Cen MT" panose="020B06020201040206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1989877"/>
                  </a:ext>
                </a:extLst>
              </a:tr>
              <a:tr h="254536">
                <a:tc>
                  <a:txBody>
                    <a:bodyPr/>
                    <a:lstStyle/>
                    <a:p>
                      <a:r>
                        <a:rPr lang="fr-FR" sz="1800" kern="100" dirty="0">
                          <a:effectLst/>
                          <a:latin typeface="Tw Cen MT" panose="020B0602020104020603" pitchFamily="34" charset="77"/>
                        </a:rPr>
                        <a:t>PHASE DE CONSTRUCTION </a:t>
                      </a:r>
                      <a:endParaRPr lang="fr-FR" sz="1800" kern="100" dirty="0">
                        <a:effectLst/>
                        <a:latin typeface="Tw Cen MT" panose="020B06020201040206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800" b="1" kern="100" dirty="0">
                          <a:effectLst/>
                          <a:latin typeface="Tw Cen MT" panose="020B0602020104020603" pitchFamily="34" charset="77"/>
                        </a:rPr>
                        <a:t>45min -1h</a:t>
                      </a:r>
                      <a:endParaRPr lang="fr-FR" sz="1800" b="1" kern="100" dirty="0">
                        <a:effectLst/>
                        <a:latin typeface="Tw Cen MT" panose="020B06020201040206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6004632"/>
                  </a:ext>
                </a:extLst>
              </a:tr>
              <a:tr h="254536">
                <a:tc>
                  <a:txBody>
                    <a:bodyPr/>
                    <a:lstStyle/>
                    <a:p>
                      <a:pPr marL="342900" lvl="0" indent="-342900">
                        <a:buFont typeface="Calibri" panose="020F0502020204030204" pitchFamily="34" charset="0"/>
                        <a:buChar char="-"/>
                      </a:pPr>
                      <a:r>
                        <a:rPr lang="fr-FR" sz="1800" kern="100">
                          <a:effectLst/>
                          <a:latin typeface="Tw Cen MT" panose="020B0602020104020603" pitchFamily="34" charset="77"/>
                        </a:rPr>
                        <a:t>Construction de la problématique</a:t>
                      </a:r>
                      <a:endParaRPr lang="fr-FR" sz="1800" kern="100">
                        <a:effectLst/>
                        <a:latin typeface="Tw Cen MT" panose="020B06020201040206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Calibri" panose="020F0502020204030204" pitchFamily="34" charset="0"/>
                        <a:buChar char="-"/>
                      </a:pPr>
                      <a:r>
                        <a:rPr lang="fr-FR" sz="1800" kern="100" dirty="0">
                          <a:effectLst/>
                          <a:latin typeface="Tw Cen MT" panose="020B0602020104020603" pitchFamily="34" charset="77"/>
                        </a:rPr>
                        <a:t>15 minutes - 30 minutes </a:t>
                      </a:r>
                      <a:endParaRPr lang="fr-FR" sz="1800" kern="100" dirty="0">
                        <a:effectLst/>
                        <a:latin typeface="Tw Cen MT" panose="020B06020201040206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1136649"/>
                  </a:ext>
                </a:extLst>
              </a:tr>
              <a:tr h="254536">
                <a:tc>
                  <a:txBody>
                    <a:bodyPr/>
                    <a:lstStyle/>
                    <a:p>
                      <a:pPr marL="342900" lvl="0" indent="-342900">
                        <a:buFont typeface="Calibri" panose="020F0502020204030204" pitchFamily="34" charset="0"/>
                        <a:buChar char="-"/>
                      </a:pPr>
                      <a:r>
                        <a:rPr lang="fr-FR" sz="1800" kern="100">
                          <a:effectLst/>
                          <a:latin typeface="Tw Cen MT" panose="020B0602020104020603" pitchFamily="34" charset="77"/>
                        </a:rPr>
                        <a:t>Construction du plan détaillé </a:t>
                      </a:r>
                      <a:endParaRPr lang="fr-FR" sz="1800" kern="100">
                        <a:effectLst/>
                        <a:latin typeface="Tw Cen MT" panose="020B06020201040206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Calibri" panose="020F0502020204030204" pitchFamily="34" charset="0"/>
                        <a:buChar char="-"/>
                      </a:pPr>
                      <a:r>
                        <a:rPr lang="fr-FR" sz="1800" kern="100" dirty="0">
                          <a:effectLst/>
                          <a:latin typeface="Tw Cen MT" panose="020B0602020104020603" pitchFamily="34" charset="77"/>
                        </a:rPr>
                        <a:t>30 minutes - 45 minutes</a:t>
                      </a:r>
                      <a:endParaRPr lang="fr-FR" sz="1800" kern="100" dirty="0">
                        <a:effectLst/>
                        <a:latin typeface="Tw Cen MT" panose="020B06020201040206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7029291"/>
                  </a:ext>
                </a:extLst>
              </a:tr>
              <a:tr h="254536">
                <a:tc>
                  <a:txBody>
                    <a:bodyPr/>
                    <a:lstStyle/>
                    <a:p>
                      <a:r>
                        <a:rPr lang="fr-FR" sz="1800" kern="100" dirty="0">
                          <a:effectLst/>
                          <a:latin typeface="Tw Cen MT" panose="020B0602020104020603" pitchFamily="34" charset="77"/>
                        </a:rPr>
                        <a:t>1</a:t>
                      </a:r>
                      <a:r>
                        <a:rPr lang="fr-FR" sz="1800" kern="100" baseline="30000" dirty="0">
                          <a:effectLst/>
                          <a:latin typeface="Tw Cen MT" panose="020B0602020104020603" pitchFamily="34" charset="77"/>
                        </a:rPr>
                        <a:t>ère</a:t>
                      </a:r>
                      <a:r>
                        <a:rPr lang="fr-FR" sz="1800" kern="100" dirty="0">
                          <a:effectLst/>
                          <a:latin typeface="Tw Cen MT" panose="020B0602020104020603" pitchFamily="34" charset="77"/>
                        </a:rPr>
                        <a:t> PHASE DE RÉDACTION </a:t>
                      </a:r>
                      <a:endParaRPr lang="fr-FR" sz="1800" kern="100" dirty="0">
                        <a:effectLst/>
                        <a:latin typeface="Tw Cen MT" panose="020B06020201040206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sz="1800" kern="100" dirty="0">
                        <a:effectLst/>
                        <a:latin typeface="Tw Cen MT" panose="020B06020201040206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6163308"/>
                  </a:ext>
                </a:extLst>
              </a:tr>
              <a:tr h="254536">
                <a:tc>
                  <a:txBody>
                    <a:bodyPr/>
                    <a:lstStyle/>
                    <a:p>
                      <a:pPr marL="342900" lvl="0" indent="-342900">
                        <a:buFont typeface="Calibri" panose="020F0502020204030204" pitchFamily="34" charset="0"/>
                        <a:buChar char="-"/>
                      </a:pPr>
                      <a:r>
                        <a:rPr lang="fr-FR" sz="1800" kern="100" dirty="0">
                          <a:effectLst/>
                          <a:latin typeface="Tw Cen MT" panose="020B0602020104020603" pitchFamily="34" charset="77"/>
                        </a:rPr>
                        <a:t>Rédaction de l’introduction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800" b="1" kern="100" dirty="0">
                          <a:effectLst/>
                          <a:latin typeface="Tw Cen MT" panose="020B0602020104020603" pitchFamily="34" charset="77"/>
                        </a:rPr>
                        <a:t>20min – 30min </a:t>
                      </a:r>
                      <a:endParaRPr lang="fr-FR" sz="1800" b="1" kern="100" dirty="0">
                        <a:effectLst/>
                        <a:latin typeface="Tw Cen MT" panose="020B06020201040206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8101147"/>
                  </a:ext>
                </a:extLst>
              </a:tr>
              <a:tr h="254536">
                <a:tc>
                  <a:txBody>
                    <a:bodyPr/>
                    <a:lstStyle/>
                    <a:p>
                      <a:pPr marL="342900" lvl="0" indent="-342900">
                        <a:buFont typeface="Calibri" panose="020F0502020204030204" pitchFamily="34" charset="0"/>
                        <a:buChar char="-"/>
                      </a:pPr>
                      <a:r>
                        <a:rPr lang="fr-FR" sz="1800" kern="100" dirty="0">
                          <a:effectLst/>
                          <a:latin typeface="Tw Cen MT" panose="020B0602020104020603" pitchFamily="34" charset="77"/>
                          <a:cs typeface="Calibri" panose="020F0502020204030204" pitchFamily="34" charset="0"/>
                        </a:rPr>
                        <a:t>Rédaction de la conclusion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800" b="1" kern="100" dirty="0">
                          <a:effectLst/>
                          <a:latin typeface="Tw Cen MT" panose="020B0602020104020603" pitchFamily="34" charset="77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10min -15 min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1816895"/>
                  </a:ext>
                </a:extLst>
              </a:tr>
              <a:tr h="339381">
                <a:tc gridSpan="2">
                  <a:txBody>
                    <a:bodyPr/>
                    <a:lstStyle/>
                    <a:p>
                      <a:pPr marL="0" lvl="0" indent="0">
                        <a:buFont typeface="Calibri" panose="020F0502020204030204" pitchFamily="34" charset="0"/>
                        <a:buNone/>
                      </a:pPr>
                      <a:r>
                        <a:rPr lang="fr-FR" sz="2400" kern="100" dirty="0">
                          <a:effectLst/>
                          <a:latin typeface="Tw Cen MT" panose="020B0602020104020603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 PROPRE (2h30)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8576836"/>
                  </a:ext>
                </a:extLst>
              </a:tr>
              <a:tr h="254536">
                <a:tc>
                  <a:txBody>
                    <a:bodyPr/>
                    <a:lstStyle/>
                    <a:p>
                      <a:pPr marL="342900" lvl="0" indent="-342900">
                        <a:buFont typeface="Calibri" panose="020F0502020204030204" pitchFamily="34" charset="0"/>
                        <a:buChar char="-"/>
                      </a:pPr>
                      <a:r>
                        <a:rPr lang="fr-FR" sz="1600" b="0" kern="100" dirty="0">
                          <a:effectLst/>
                          <a:latin typeface="Tw Cen MT" panose="020B0602020104020603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Rédaction au propre de l’introduction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800" b="1" kern="100" dirty="0">
                          <a:effectLst/>
                          <a:latin typeface="Tw Cen MT" panose="020B0602020104020603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min – 20 min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7043477"/>
                  </a:ext>
                </a:extLst>
              </a:tr>
              <a:tr h="254536">
                <a:tc>
                  <a:txBody>
                    <a:bodyPr/>
                    <a:lstStyle/>
                    <a:p>
                      <a:pPr marL="342900" lvl="0" indent="-342900">
                        <a:buFont typeface="Calibri" panose="020F0502020204030204" pitchFamily="34" charset="0"/>
                        <a:buChar char="-"/>
                      </a:pPr>
                      <a:r>
                        <a:rPr lang="fr-FR" sz="1800" b="0" kern="100" dirty="0">
                          <a:effectLst/>
                          <a:latin typeface="Tw Cen MT" panose="020B0602020104020603" pitchFamily="34" charset="77"/>
                        </a:rPr>
                        <a:t>Rédaction par partie </a:t>
                      </a:r>
                      <a:endParaRPr lang="fr-FR" sz="1800" b="0" kern="100" dirty="0">
                        <a:effectLst/>
                        <a:latin typeface="Tw Cen MT" panose="020B06020201040206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800" b="1" kern="100" dirty="0">
                          <a:effectLst/>
                          <a:latin typeface="Tw Cen MT" panose="020B0602020104020603" pitchFamily="34" charset="77"/>
                        </a:rPr>
                        <a:t>30min (3 parties) – 45min (2 parties)</a:t>
                      </a:r>
                      <a:endParaRPr lang="fr-FR" sz="1800" b="1" kern="100" dirty="0">
                        <a:effectLst/>
                        <a:latin typeface="Tw Cen MT" panose="020B06020201040206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5321800"/>
                  </a:ext>
                </a:extLst>
              </a:tr>
              <a:tr h="254536">
                <a:tc>
                  <a:txBody>
                    <a:bodyPr/>
                    <a:lstStyle/>
                    <a:p>
                      <a:pPr marL="342900" lvl="0" indent="-342900">
                        <a:buFont typeface="Calibri" panose="020F0502020204030204" pitchFamily="34" charset="0"/>
                        <a:buChar char="-"/>
                      </a:pPr>
                      <a:r>
                        <a:rPr lang="fr-FR" sz="1600" b="0" kern="100" dirty="0">
                          <a:effectLst/>
                          <a:latin typeface="Tw Cen MT" panose="020B0602020104020603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Rédaction de la conclusion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800" b="1" kern="100" dirty="0">
                          <a:effectLst/>
                          <a:latin typeface="Tw Cen MT" panose="020B0602020104020603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minutes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7594346"/>
                  </a:ext>
                </a:extLst>
              </a:tr>
              <a:tr h="450189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kern="100" dirty="0">
                          <a:effectLst/>
                          <a:latin typeface="Tw Cen MT" panose="020B0602020104020603" pitchFamily="34" charset="77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Relecture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1" kern="100" dirty="0">
                          <a:effectLst/>
                          <a:latin typeface="Tw Cen MT" panose="020B0602020104020603" pitchFamily="34" charset="77"/>
                          <a:cs typeface="Calibri" panose="020F0502020204030204" pitchFamily="34" charset="0"/>
                        </a:rPr>
                        <a:t>10 minutes</a:t>
                      </a:r>
                      <a:endParaRPr lang="fr-FR" sz="1800" b="1" kern="100" dirty="0">
                        <a:effectLst/>
                        <a:latin typeface="Tw Cen MT" panose="020B0602020104020603" pitchFamily="34" charset="77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3159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5294507"/>
      </p:ext>
    </p:extLst>
  </p:cSld>
  <p:clrMapOvr>
    <a:masterClrMapping/>
  </p:clrMapOvr>
</p:sld>
</file>

<file path=ppt/theme/theme1.xml><?xml version="1.0" encoding="utf-8"?>
<a:theme xmlns:a="http://schemas.openxmlformats.org/drawingml/2006/main" name="Ronds dans l’eau">
  <a:themeElements>
    <a:clrScheme name="Ronds dans l’eau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Ronds dans l’eau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onds dans l’eau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{2EB7568C-D55C-7B4C-A667-BB5D2BDEAC4C}tf10001073</Template>
  <TotalTime>12</TotalTime>
  <Words>109</Words>
  <Application>Microsoft Macintosh PowerPoint</Application>
  <PresentationFormat>Grand écran</PresentationFormat>
  <Paragraphs>28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Tw Cen MT</vt:lpstr>
      <vt:lpstr>Ronds dans l’eau</vt:lpstr>
      <vt:lpstr>GESTION DU TEMPS (5h)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GESTION DU TEMPS (5h)</dc:title>
  <dc:creator>Emmanuel Zemmour</dc:creator>
  <cp:lastModifiedBy>Emmanuel Zemmour</cp:lastModifiedBy>
  <cp:revision>1</cp:revision>
  <dcterms:created xsi:type="dcterms:W3CDTF">2024-01-29T07:33:15Z</dcterms:created>
  <dcterms:modified xsi:type="dcterms:W3CDTF">2024-01-29T07:45:45Z</dcterms:modified>
</cp:coreProperties>
</file>