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3" r:id="rId41"/>
    <p:sldId id="305" r:id="rId42"/>
    <p:sldId id="307" r:id="rId43"/>
    <p:sldId id="309" r:id="rId44"/>
    <p:sldId id="311" r:id="rId45"/>
    <p:sldId id="313" r:id="rId46"/>
    <p:sldId id="315" r:id="rId47"/>
    <p:sldId id="317" r:id="rId48"/>
    <p:sldId id="319" r:id="rId49"/>
    <p:sldId id="312" r:id="rId50"/>
    <p:sldId id="320" r:id="rId51"/>
    <p:sldId id="314" r:id="rId52"/>
    <p:sldId id="322" r:id="rId53"/>
    <p:sldId id="316" r:id="rId54"/>
    <p:sldId id="323" r:id="rId55"/>
    <p:sldId id="318" r:id="rId56"/>
    <p:sldId id="324" r:id="rId57"/>
    <p:sldId id="325" r:id="rId58"/>
    <p:sldId id="326" r:id="rId59"/>
    <p:sldId id="327" r:id="rId60"/>
    <p:sldId id="328" r:id="rId61"/>
    <p:sldId id="329" r:id="rId62"/>
    <p:sldId id="330" r:id="rId63"/>
    <p:sldId id="331" r:id="rId64"/>
    <p:sldId id="332" r:id="rId65"/>
    <p:sldId id="333" r:id="rId66"/>
    <p:sldId id="334"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024"/>
  </p:normalViewPr>
  <p:slideViewPr>
    <p:cSldViewPr snapToGrid="0">
      <p:cViewPr varScale="1">
        <p:scale>
          <a:sx n="118" d="100"/>
          <a:sy n="118" d="100"/>
        </p:scale>
        <p:origin x="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11/22/24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11/22/24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11/22/24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46F03-19BA-BD4E-A0C4-1244C5D711E2}"/>
              </a:ext>
            </a:extLst>
          </p:cNvPr>
          <p:cNvSpPr>
            <a:spLocks noGrp="1"/>
          </p:cNvSpPr>
          <p:nvPr>
            <p:ph type="ctrTitle"/>
          </p:nvPr>
        </p:nvSpPr>
        <p:spPr/>
        <p:txBody>
          <a:bodyPr/>
          <a:lstStyle/>
          <a:p>
            <a:pPr algn="ctr"/>
            <a:r>
              <a:rPr lang="fr-FR" dirty="0"/>
              <a:t>INTRODUCTION À LA MICROÉCONOMIE </a:t>
            </a:r>
          </a:p>
        </p:txBody>
      </p:sp>
      <p:sp>
        <p:nvSpPr>
          <p:cNvPr id="3" name="Sous-titre 2">
            <a:extLst>
              <a:ext uri="{FF2B5EF4-FFF2-40B4-BE49-F238E27FC236}">
                <a16:creationId xmlns:a16="http://schemas.microsoft.com/office/drawing/2014/main" id="{CF9D7F4E-4F5E-368C-815E-ACBE3FCD3450}"/>
              </a:ext>
            </a:extLst>
          </p:cNvPr>
          <p:cNvSpPr>
            <a:spLocks noGrp="1"/>
          </p:cNvSpPr>
          <p:nvPr>
            <p:ph type="subTitle" idx="1"/>
          </p:nvPr>
        </p:nvSpPr>
        <p:spPr/>
        <p:txBody>
          <a:bodyPr/>
          <a:lstStyle/>
          <a:p>
            <a:r>
              <a:rPr lang="fr-FR" dirty="0"/>
              <a:t>CHAPITRE 2 - </a:t>
            </a:r>
          </a:p>
        </p:txBody>
      </p:sp>
    </p:spTree>
    <p:extLst>
      <p:ext uri="{BB962C8B-B14F-4D97-AF65-F5344CB8AC3E}">
        <p14:creationId xmlns:p14="http://schemas.microsoft.com/office/powerpoint/2010/main" val="11604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A52D6-8DF4-D593-05EE-F4246718A4AC}"/>
              </a:ext>
            </a:extLst>
          </p:cNvPr>
          <p:cNvSpPr>
            <a:spLocks noGrp="1"/>
          </p:cNvSpPr>
          <p:nvPr>
            <p:ph type="title"/>
          </p:nvPr>
        </p:nvSpPr>
        <p:spPr/>
        <p:txBody>
          <a:bodyPr/>
          <a:lstStyle/>
          <a:p>
            <a:r>
              <a:rPr lang="fr-FR" sz="1800" u="sng"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 Utilité et utilité marginale dans le cas de bien parfaitement divisibles.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73AA38B-FCF0-0D6A-3B3B-569D5BDD0378}"/>
                  </a:ext>
                </a:extLst>
              </p:cNvPr>
              <p:cNvSpPr>
                <a:spLocks noGrp="1"/>
              </p:cNvSpPr>
              <p:nvPr>
                <p:ph idx="1"/>
              </p:nvPr>
            </p:nvSpPr>
            <p:spPr/>
            <p:txBody>
              <a:bodyPr>
                <a:normAutofit/>
              </a:bodyPr>
              <a:lstStyle/>
              <a:p>
                <a:pPr marL="0" indent="0" algn="just">
                  <a:buNone/>
                </a:pPr>
                <a:endParaRPr lang="fr-FR" sz="1800" i="1" kern="100" dirty="0">
                  <a:solidFill>
                    <a:srgbClr val="000000"/>
                  </a:solidFill>
                  <a:latin typeface="Cambria Math" panose="02040503050406030204" pitchFamily="18"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fr-FR" sz="1800" b="1"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𝑼</m:t>
                      </m:r>
                      <m:r>
                        <a:rPr lang="fr-FR" sz="1800" b="1"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𝐮</m:t>
                      </m:r>
                      <m:d>
                        <m:dPr>
                          <m:ctrlP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e>
                      </m:d>
                      <m:r>
                        <a:rPr lang="fr-FR" sz="1800" b="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𝐯</m:t>
                      </m:r>
                      <m:r>
                        <a:rPr lang="fr-FR" sz="1800" b="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fr-FR" sz="1800" b="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fr-FR"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𝒐𝒖</m:t>
                      </m:r>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m:t>
                      </m:r>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ℝ</m:t>
                      </m:r>
                      <m:r>
                        <a:rPr lang="fr-FR" sz="1800" b="1"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fr-FR"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16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fr-FR" sz="16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 considérant l’hypothèse de décroissance de l’utilité marginale, on peut en conclure les propriétés suivantes de la fonction d’utilité marginale.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14:m>
                  <m:oMathPara xmlns:m="http://schemas.openxmlformats.org/officeDocument/2006/math">
                    <m:oMathParaPr>
                      <m:jc m:val="centerGroup"/>
                    </m:oMathParaPr>
                    <m:oMath xmlns:m="http://schemas.openxmlformats.org/officeDocument/2006/math">
                      <m:sSub>
                        <m:sSubPr>
                          <m:ctrlPr>
                            <a:rPr lang="fr-FR" sz="1800" b="1" i="1" kern="100" smtClean="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𝑼</m:t>
                          </m:r>
                        </m:e>
                        <m:sub>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sub>
                      </m:sSub>
                      <m:d>
                        <m:dPr>
                          <m:ctrlP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e>
                      </m:d>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𝒖</m:t>
                          </m:r>
                        </m:e>
                        <m:sup>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e>
                      </m:d>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fr-FR" sz="1800" b="1" i="1" kern="100" dirty="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endParaRPr>
              </a:p>
              <a:p>
                <a:pPr indent="0" algn="ctr">
                  <a:buNone/>
                </a:pPr>
                <a14:m>
                  <m:oMath xmlns:m="http://schemas.openxmlformats.org/officeDocument/2006/math">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𝒂𝒗𝒆𝒄</m:t>
                    </m:r>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𝑼</m:t>
                        </m:r>
                      </m:e>
                      <m:sup>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e>
                    </m:d>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fr-FR" sz="1800" b="1"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m:t>
                    </m:r>
                  </m:oMath>
                </a14:m>
                <a:r>
                  <a:rPr lang="fr-FR" sz="1800" b="1" kern="1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F73AA38B-FCF0-0D6A-3B3B-569D5BDD0378}"/>
                  </a:ext>
                </a:extLst>
              </p:cNvPr>
              <p:cNvSpPr>
                <a:spLocks noGrp="1" noRot="1" noChangeAspect="1" noMove="1" noResize="1" noEditPoints="1" noAdjustHandles="1" noChangeArrowheads="1" noChangeShapeType="1" noTextEdit="1"/>
              </p:cNvSpPr>
              <p:nvPr>
                <p:ph idx="1"/>
              </p:nvPr>
            </p:nvSpPr>
            <p:spPr>
              <a:blipFill>
                <a:blip r:embed="rId2"/>
                <a:stretch>
                  <a:fillRect l="-396" r="-396"/>
                </a:stretch>
              </a:blipFill>
            </p:spPr>
            <p:txBody>
              <a:bodyPr/>
              <a:lstStyle/>
              <a:p>
                <a:r>
                  <a:rPr lang="fr-FR">
                    <a:noFill/>
                  </a:rPr>
                  <a:t> </a:t>
                </a:r>
              </a:p>
            </p:txBody>
          </p:sp>
        </mc:Fallback>
      </mc:AlternateContent>
    </p:spTree>
    <p:extLst>
      <p:ext uri="{BB962C8B-B14F-4D97-AF65-F5344CB8AC3E}">
        <p14:creationId xmlns:p14="http://schemas.microsoft.com/office/powerpoint/2010/main" val="28793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2BAB5B9-FC1F-ADB2-6A20-7A384F84D75D}"/>
                  </a:ext>
                </a:extLst>
              </p:cNvPr>
              <p:cNvSpPr>
                <a:spLocks noGrp="1"/>
              </p:cNvSpPr>
              <p:nvPr>
                <p:ph idx="1"/>
              </p:nvPr>
            </p:nvSpPr>
            <p:spPr>
              <a:xfrm>
                <a:off x="1451579" y="1017270"/>
                <a:ext cx="9603275" cy="4449075"/>
              </a:xfrm>
            </p:spPr>
            <p:txBody>
              <a:bodyPr/>
              <a:lstStyle/>
              <a:p>
                <a:pPr marL="0" indent="0">
                  <a:buNone/>
                </a:pPr>
                <a:r>
                  <a:rPr lang="fr-FR" sz="1800" b="1"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fonctions d’utilité </a:t>
                </a:r>
                <a14:m>
                  <m:oMath xmlns:m="http://schemas.openxmlformats.org/officeDocument/2006/math">
                    <m: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𝒖</m:t>
                    </m:r>
                    <m: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b="1" u="sng"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a:t>
                </a:r>
                <a14:m>
                  <m:oMath xmlns:m="http://schemas.openxmlformats.org/officeDocument/2006/math">
                    <m: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𝒗</m:t>
                    </m:r>
                    <m: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b>
                        <m: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fr-FR" sz="1800" b="1" i="1" u="sng"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b="1" u="sng"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sont donc des fonctions croissantes et concaves, dont les dérivées représentent respectivement l’utilité marginale des biens 1 et 2.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D2BAB5B9-FC1F-ADB2-6A20-7A384F84D75D}"/>
                  </a:ext>
                </a:extLst>
              </p:cNvPr>
              <p:cNvSpPr>
                <a:spLocks noGrp="1" noRot="1" noChangeAspect="1" noMove="1" noResize="1" noEditPoints="1" noAdjustHandles="1" noChangeArrowheads="1" noChangeShapeType="1" noTextEdit="1"/>
              </p:cNvSpPr>
              <p:nvPr>
                <p:ph idx="1"/>
              </p:nvPr>
            </p:nvSpPr>
            <p:spPr>
              <a:xfrm>
                <a:off x="1451579" y="1017270"/>
                <a:ext cx="9603275" cy="4449075"/>
              </a:xfrm>
              <a:blipFill>
                <a:blip r:embed="rId2"/>
                <a:stretch>
                  <a:fillRect l="-528"/>
                </a:stretch>
              </a:blipFill>
            </p:spPr>
            <p:txBody>
              <a:bodyPr/>
              <a:lstStyle/>
              <a:p>
                <a:r>
                  <a:rPr lang="fr-FR">
                    <a:noFill/>
                  </a:rPr>
                  <a:t> </a:t>
                </a:r>
              </a:p>
            </p:txBody>
          </p:sp>
        </mc:Fallback>
      </mc:AlternateContent>
      <p:pic>
        <p:nvPicPr>
          <p:cNvPr id="5" name="Image 4">
            <a:extLst>
              <a:ext uri="{FF2B5EF4-FFF2-40B4-BE49-F238E27FC236}">
                <a16:creationId xmlns:a16="http://schemas.microsoft.com/office/drawing/2014/main" id="{27B8FED1-5298-3598-8D4E-D24553BE4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579" y="2034541"/>
            <a:ext cx="9605275" cy="3268980"/>
          </a:xfrm>
          <a:prstGeom prst="rect">
            <a:avLst/>
          </a:prstGeom>
        </p:spPr>
      </p:pic>
    </p:spTree>
    <p:extLst>
      <p:ext uri="{BB962C8B-B14F-4D97-AF65-F5344CB8AC3E}">
        <p14:creationId xmlns:p14="http://schemas.microsoft.com/office/powerpoint/2010/main" val="291165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75C66-4AB9-EE65-6C9D-F4BF0B97CA39}"/>
              </a:ext>
            </a:extLst>
          </p:cNvPr>
          <p:cNvSpPr>
            <a:spLocks noGrp="1"/>
          </p:cNvSpPr>
          <p:nvPr>
            <p:ph type="title"/>
          </p:nvPr>
        </p:nvSpPr>
        <p:spPr/>
        <p:txBody>
          <a:bodyPr/>
          <a:lstStyle/>
          <a:p>
            <a:r>
              <a:rPr lang="fr-FR" sz="1800" b="1" u="sng"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3. La contrainte budgétaire et l’égalisation des utilités marginales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7B45B85D-C8A5-D2AD-0FAA-D99DF604628D}"/>
                  </a:ext>
                </a:extLst>
              </p:cNvPr>
              <p:cNvSpPr>
                <a:spLocks noGrp="1"/>
              </p:cNvSpPr>
              <p:nvPr>
                <p:ph idx="1"/>
              </p:nvPr>
            </p:nvSpPr>
            <p:spPr/>
            <p:txBody>
              <a:bodyPr/>
              <a:lstStyle/>
              <a:p>
                <a:pPr marL="0" indent="0">
                  <a:buNone/>
                </a:pPr>
                <a:r>
                  <a:rPr lang="fr-FR"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consommateur peut se procurer n’importe quel vecteur </a:t>
                </a:r>
                <a14:m>
                  <m:oMath xmlns:m="http://schemas.openxmlformats.org/officeDocument/2006/math">
                    <m:r>
                      <a:rPr lang="fr-FR" sz="1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6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6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fr-FR" sz="16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6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6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6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16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600" kern="1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qui vérifie l’égalité suivante, appelée « </a:t>
                </a:r>
                <a:r>
                  <a:rPr lang="fr-FR" sz="1600" b="1" kern="1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contrainte budgétaire</a:t>
                </a:r>
                <a:r>
                  <a:rPr lang="fr-FR" sz="1600" kern="1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7B45B85D-C8A5-D2AD-0FAA-D99DF604628D}"/>
                  </a:ext>
                </a:extLst>
              </p:cNvPr>
              <p:cNvSpPr>
                <a:spLocks noGrp="1" noRot="1" noChangeAspect="1" noMove="1" noResize="1" noEditPoints="1" noAdjustHandles="1" noChangeArrowheads="1" noChangeShapeType="1" noTextEdit="1"/>
              </p:cNvSpPr>
              <p:nvPr>
                <p:ph idx="1"/>
              </p:nvPr>
            </p:nvSpPr>
            <p:spPr>
              <a:blipFill>
                <a:blip r:embed="rId2"/>
                <a:stretch>
                  <a:fillRect l="-396"/>
                </a:stretch>
              </a:blipFill>
            </p:spPr>
            <p:txBody>
              <a:bodyPr/>
              <a:lstStyle/>
              <a:p>
                <a:r>
                  <a:rPr lang="fr-FR">
                    <a:noFill/>
                  </a:rPr>
                  <a:t> </a:t>
                </a:r>
              </a:p>
            </p:txBody>
          </p:sp>
        </mc:Fallback>
      </mc:AlternateContent>
      <p:pic>
        <p:nvPicPr>
          <p:cNvPr id="13" name="Image 12">
            <a:extLst>
              <a:ext uri="{FF2B5EF4-FFF2-40B4-BE49-F238E27FC236}">
                <a16:creationId xmlns:a16="http://schemas.microsoft.com/office/drawing/2014/main" id="{E8F64ADA-E79E-887D-DAAA-4B1D5E190AB5}"/>
              </a:ext>
            </a:extLst>
          </p:cNvPr>
          <p:cNvPicPr>
            <a:picLocks noChangeAspect="1"/>
          </p:cNvPicPr>
          <p:nvPr/>
        </p:nvPicPr>
        <p:blipFill>
          <a:blip r:embed="rId3"/>
          <a:stretch>
            <a:fillRect/>
          </a:stretch>
        </p:blipFill>
        <p:spPr>
          <a:xfrm>
            <a:off x="3416300" y="2832100"/>
            <a:ext cx="5359400" cy="1193800"/>
          </a:xfrm>
          <a:prstGeom prst="rect">
            <a:avLst/>
          </a:prstGeom>
        </p:spPr>
      </p:pic>
    </p:spTree>
    <p:extLst>
      <p:ext uri="{BB962C8B-B14F-4D97-AF65-F5344CB8AC3E}">
        <p14:creationId xmlns:p14="http://schemas.microsoft.com/office/powerpoint/2010/main" val="257098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EAB8CC47-E56E-2EEA-78AE-BEBD0E82074D}"/>
                  </a:ext>
                </a:extLst>
              </p:cNvPr>
              <p:cNvSpPr>
                <a:spLocks noGrp="1"/>
              </p:cNvSpPr>
              <p:nvPr>
                <p:ph idx="1"/>
              </p:nvPr>
            </p:nvSpPr>
            <p:spPr/>
            <p:txBody>
              <a:bodyPr/>
              <a:lstStyle/>
              <a:p>
                <a:pPr marL="0" indent="0" algn="just">
                  <a:buNone/>
                </a:pPr>
                <a:r>
                  <a:rPr lang="fr-FR"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condition d’optimalité est alors la suivante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f>
                        <m:f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EAB8CC47-E56E-2EEA-78AE-BEBD0E82074D}"/>
                  </a:ext>
                </a:extLst>
              </p:cNvPr>
              <p:cNvSpPr>
                <a:spLocks noGrp="1" noRot="1" noChangeAspect="1" noMove="1" noResize="1" noEditPoints="1" noAdjustHandles="1" noChangeArrowheads="1" noChangeShapeType="1" noTextEdit="1"/>
              </p:cNvSpPr>
              <p:nvPr>
                <p:ph idx="1"/>
              </p:nvPr>
            </p:nvSpPr>
            <p:spPr>
              <a:blipFill>
                <a:blip r:embed="rId2"/>
                <a:stretch>
                  <a:fillRect l="-528"/>
                </a:stretch>
              </a:blipFill>
            </p:spPr>
            <p:txBody>
              <a:bodyPr/>
              <a:lstStyle/>
              <a:p>
                <a:r>
                  <a:rPr lang="fr-FR">
                    <a:noFill/>
                  </a:rPr>
                  <a:t> </a:t>
                </a:r>
              </a:p>
            </p:txBody>
          </p:sp>
        </mc:Fallback>
      </mc:AlternateContent>
    </p:spTree>
    <p:extLst>
      <p:ext uri="{BB962C8B-B14F-4D97-AF65-F5344CB8AC3E}">
        <p14:creationId xmlns:p14="http://schemas.microsoft.com/office/powerpoint/2010/main" val="44635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75639-4500-8620-C50D-5659CA106FAD}"/>
              </a:ext>
            </a:extLst>
          </p:cNvPr>
          <p:cNvSpPr>
            <a:spLocks noGrp="1"/>
          </p:cNvSpPr>
          <p:nvPr>
            <p:ph type="title"/>
          </p:nvPr>
        </p:nvSpPr>
        <p:spPr/>
        <p:txBody>
          <a:bodyPr>
            <a:normAutofit fontScale="90000"/>
          </a:bodyPr>
          <a:lstStyle/>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4. </a:t>
            </a:r>
            <a:r>
              <a:rPr lang="fr-FR" sz="1800" u="sng" kern="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Le taux marginal de substitution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23AB7CC-31AA-617B-E87A-8EC4350FEF3E}"/>
                  </a:ext>
                </a:extLst>
              </p:cNvPr>
              <p:cNvSpPr>
                <a:spLocks noGrp="1"/>
              </p:cNvSpPr>
              <p:nvPr>
                <p:ph idx="1"/>
              </p:nvPr>
            </p:nvSpPr>
            <p:spPr/>
            <p:txBody>
              <a:bodyPr/>
              <a:lstStyle/>
              <a:p>
                <a:pPr marL="0" indent="0" algn="just">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a:t>
                </a:r>
                <a:r>
                  <a:rPr lang="fr-FR" sz="1800" b="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taux marginal de substitution (TMS)*</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b="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 bien 2 au bien 1 représente la quantité additionnelle de bien 2 qu’il faut consommer pour compenser une baisse d’une unité de consommation de bien 1, tout en maintenant le niveau total d’utilité inchangé. </a:t>
                </a:r>
                <a:endParaRPr lang="fr-FR"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fr-FR"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𝑇𝑀</m:t>
                      </m:r>
                      <m:sSub>
                        <m:sSubPr>
                          <m:ctrlPr>
                            <a:rPr lang="fr-FR"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𝑆</m:t>
                          </m:r>
                        </m:e>
                        <m:sub>
                          <m:r>
                            <a:rPr lang="fr-FR"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2,1</m:t>
                          </m:r>
                        </m:sub>
                      </m:sSub>
                      <m:r>
                        <a:rPr lang="fr-FR"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r>
                        <a:rPr lang="fr-FR"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oMath>
                  </m:oMathPara>
                </a14:m>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A23AB7CC-31AA-617B-E87A-8EC4350FEF3E}"/>
                  </a:ext>
                </a:extLst>
              </p:cNvPr>
              <p:cNvSpPr>
                <a:spLocks noGrp="1" noRot="1" noChangeAspect="1" noMove="1" noResize="1" noEditPoints="1" noAdjustHandles="1" noChangeArrowheads="1" noChangeShapeType="1" noTextEdit="1"/>
              </p:cNvSpPr>
              <p:nvPr>
                <p:ph idx="1"/>
              </p:nvPr>
            </p:nvSpPr>
            <p:spPr>
              <a:blipFill>
                <a:blip r:embed="rId2"/>
                <a:stretch>
                  <a:fillRect l="-528" r="-528"/>
                </a:stretch>
              </a:blipFill>
            </p:spPr>
            <p:txBody>
              <a:bodyPr/>
              <a:lstStyle/>
              <a:p>
                <a:r>
                  <a:rPr lang="fr-FR">
                    <a:noFill/>
                  </a:rPr>
                  <a:t> </a:t>
                </a:r>
              </a:p>
            </p:txBody>
          </p:sp>
        </mc:Fallback>
      </mc:AlternateContent>
    </p:spTree>
    <p:extLst>
      <p:ext uri="{BB962C8B-B14F-4D97-AF65-F5344CB8AC3E}">
        <p14:creationId xmlns:p14="http://schemas.microsoft.com/office/powerpoint/2010/main" val="348602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EAE08FC2-C8C3-A499-1F5F-BA10E116FFBC}"/>
                  </a:ext>
                </a:extLst>
              </p:cNvPr>
              <p:cNvSpPr>
                <a:spLocks noGrp="1"/>
              </p:cNvSpPr>
              <p:nvPr>
                <p:ph idx="1"/>
              </p:nvPr>
            </p:nvSpPr>
            <p:spPr>
              <a:xfrm>
                <a:off x="1451579" y="651510"/>
                <a:ext cx="9603275" cy="4814835"/>
              </a:xfrm>
            </p:spPr>
            <p:txBody>
              <a:bodyPr/>
              <a:lstStyle/>
              <a:p>
                <a:pPr marL="0" indent="0">
                  <a:buNone/>
                </a:pPr>
                <a:r>
                  <a:rPr lang="fr-FR" sz="1800" i="1" kern="1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La condition d’optimalité : </a:t>
                </a:r>
                <a:endParaRPr lang="fr-FR" sz="1800" i="1" kern="100" dirty="0">
                  <a:solidFill>
                    <a:srgbClr val="000000"/>
                  </a:solidFill>
                  <a:latin typeface="Cambria Math" panose="02040503050406030204" pitchFamily="18"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fr-FR" sz="18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i="1" kern="100" dirty="0">
                    <a:latin typeface="Calibri" panose="020F0502020204030204" pitchFamily="34" charset="0"/>
                    <a:ea typeface="Calibri" panose="020F0502020204030204" pitchFamily="34" charset="0"/>
                    <a:cs typeface="Times New Roman" panose="02020603050405020304" pitchFamily="18" charset="0"/>
                  </a:rPr>
                  <a:t>Peut alors s’écrire : </a:t>
                </a:r>
                <a:endParaRPr lang="fr-FR"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fr-FR" sz="18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sub>
                          </m:sSub>
                          <m:d>
                            <m:d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d>
                        </m:num>
                        <m:den>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sub>
                          </m:sSub>
                          <m:d>
                            <m:d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d>
                        </m:den>
                      </m:f>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fr-FR" sz="1800" b="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𝑇𝑀𝑆</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EAE08FC2-C8C3-A499-1F5F-BA10E116FFBC}"/>
                  </a:ext>
                </a:extLst>
              </p:cNvPr>
              <p:cNvSpPr>
                <a:spLocks noGrp="1" noRot="1" noChangeAspect="1" noMove="1" noResize="1" noEditPoints="1" noAdjustHandles="1" noChangeArrowheads="1" noChangeShapeType="1" noTextEdit="1"/>
              </p:cNvSpPr>
              <p:nvPr>
                <p:ph idx="1"/>
              </p:nvPr>
            </p:nvSpPr>
            <p:spPr>
              <a:xfrm>
                <a:off x="1451579" y="651510"/>
                <a:ext cx="9603275" cy="4814835"/>
              </a:xfrm>
              <a:blipFill>
                <a:blip r:embed="rId2"/>
                <a:stretch>
                  <a:fillRect l="-528"/>
                </a:stretch>
              </a:blipFill>
            </p:spPr>
            <p:txBody>
              <a:bodyPr/>
              <a:lstStyle/>
              <a:p>
                <a:r>
                  <a:rPr lang="fr-FR">
                    <a:noFill/>
                  </a:rPr>
                  <a:t> </a:t>
                </a:r>
              </a:p>
            </p:txBody>
          </p:sp>
        </mc:Fallback>
      </mc:AlternateContent>
    </p:spTree>
    <p:extLst>
      <p:ext uri="{BB962C8B-B14F-4D97-AF65-F5344CB8AC3E}">
        <p14:creationId xmlns:p14="http://schemas.microsoft.com/office/powerpoint/2010/main" val="992577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8FAEB-FDDE-34C7-908E-BC484952B806}"/>
              </a:ext>
            </a:extLst>
          </p:cNvPr>
          <p:cNvSpPr>
            <a:spLocks noGrp="1"/>
          </p:cNvSpPr>
          <p:nvPr>
            <p:ph type="title"/>
          </p:nvPr>
        </p:nvSpPr>
        <p:spPr/>
        <p:txBody>
          <a:bodyPr/>
          <a:lstStyle/>
          <a:p>
            <a:r>
              <a:rPr lang="fr-FR" sz="1800" b="1" u="sng" kern="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B. L’utilité ordinale et la résolution graphique du choix du consommateur</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pic>
        <p:nvPicPr>
          <p:cNvPr id="5" name="Espace réservé du contenu 4">
            <a:extLst>
              <a:ext uri="{FF2B5EF4-FFF2-40B4-BE49-F238E27FC236}">
                <a16:creationId xmlns:a16="http://schemas.microsoft.com/office/drawing/2014/main" id="{D5F0E9B4-B42A-C53A-E767-E1D57AED1F54}"/>
              </a:ext>
            </a:extLst>
          </p:cNvPr>
          <p:cNvPicPr>
            <a:picLocks noGrp="1" noChangeAspect="1"/>
          </p:cNvPicPr>
          <p:nvPr>
            <p:ph idx="1"/>
          </p:nvPr>
        </p:nvPicPr>
        <p:blipFill>
          <a:blip r:embed="rId2"/>
          <a:stretch>
            <a:fillRect/>
          </a:stretch>
        </p:blipFill>
        <p:spPr>
          <a:xfrm>
            <a:off x="1451579" y="2050415"/>
            <a:ext cx="3093625" cy="3449638"/>
          </a:xfrm>
        </p:spPr>
      </p:pic>
      <p:sp>
        <p:nvSpPr>
          <p:cNvPr id="6" name="ZoneTexte 5">
            <a:extLst>
              <a:ext uri="{FF2B5EF4-FFF2-40B4-BE49-F238E27FC236}">
                <a16:creationId xmlns:a16="http://schemas.microsoft.com/office/drawing/2014/main" id="{CF13DCF8-B894-7D21-41B3-7141CD92C7E3}"/>
              </a:ext>
            </a:extLst>
          </p:cNvPr>
          <p:cNvSpPr txBox="1"/>
          <p:nvPr/>
        </p:nvSpPr>
        <p:spPr>
          <a:xfrm>
            <a:off x="1519632" y="5512048"/>
            <a:ext cx="3025572" cy="369332"/>
          </a:xfrm>
          <a:prstGeom prst="rect">
            <a:avLst/>
          </a:prstGeom>
          <a:noFill/>
        </p:spPr>
        <p:txBody>
          <a:bodyPr wrap="none" rtlCol="0">
            <a:spAutoFit/>
          </a:bodyPr>
          <a:lstStyle/>
          <a:p>
            <a:r>
              <a:rPr lang="fr-FR" dirty="0"/>
              <a:t>Vilfredo PARETO (1848-1923)</a:t>
            </a:r>
          </a:p>
        </p:txBody>
      </p:sp>
      <p:sp>
        <p:nvSpPr>
          <p:cNvPr id="8" name="ZoneTexte 7">
            <a:extLst>
              <a:ext uri="{FF2B5EF4-FFF2-40B4-BE49-F238E27FC236}">
                <a16:creationId xmlns:a16="http://schemas.microsoft.com/office/drawing/2014/main" id="{3EB9E5F8-C11A-586F-338C-46F68E8BCE23}"/>
              </a:ext>
            </a:extLst>
          </p:cNvPr>
          <p:cNvSpPr txBox="1"/>
          <p:nvPr/>
        </p:nvSpPr>
        <p:spPr>
          <a:xfrm>
            <a:off x="4743450" y="3200400"/>
            <a:ext cx="6311404" cy="646331"/>
          </a:xfrm>
          <a:prstGeom prst="rect">
            <a:avLst/>
          </a:prstGeom>
          <a:noFill/>
        </p:spPr>
        <p:txBody>
          <a:bodyPr wrap="square" rtlCol="0">
            <a:spAutoFit/>
          </a:bodyPr>
          <a:lstStyle/>
          <a:p>
            <a:r>
              <a:rPr lang="fr-FR" dirty="0"/>
              <a:t>Abandonne de la théorie cardinale de l’utilité, pour proposer une conception « ordinale » </a:t>
            </a:r>
          </a:p>
        </p:txBody>
      </p:sp>
    </p:spTree>
    <p:extLst>
      <p:ext uri="{BB962C8B-B14F-4D97-AF65-F5344CB8AC3E}">
        <p14:creationId xmlns:p14="http://schemas.microsoft.com/office/powerpoint/2010/main" val="3648397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30216-FA67-12FA-7EF3-A0FB0A1173D1}"/>
              </a:ext>
            </a:extLst>
          </p:cNvPr>
          <p:cNvSpPr>
            <a:spLocks noGrp="1"/>
          </p:cNvSpPr>
          <p:nvPr>
            <p:ph type="title"/>
          </p:nvPr>
        </p:nvSpPr>
        <p:spPr/>
        <p:txBody>
          <a:bodyPr/>
          <a:lstStyle/>
          <a:p>
            <a:br>
              <a:rPr lang="fr-FR" sz="1800" u="sng" kern="100" dirty="0">
                <a:effectLst/>
                <a:latin typeface="Calibri Light" panose="020F0302020204030204" pitchFamily="34" charset="0"/>
                <a:ea typeface="Times New Roman" panose="02020603050405020304" pitchFamily="18" charset="0"/>
                <a:cs typeface="Times New Roman" panose="02020603050405020304" pitchFamily="18" charset="0"/>
              </a:rPr>
            </a:br>
            <a:r>
              <a:rPr lang="fr-FR" sz="1800" u="sng" kern="100" dirty="0">
                <a:effectLst/>
                <a:latin typeface="Calibri Light" panose="020F0302020204030204" pitchFamily="34" charset="0"/>
                <a:ea typeface="Times New Roman" panose="02020603050405020304" pitchFamily="18" charset="0"/>
                <a:cs typeface="Times New Roman" panose="02020603050405020304" pitchFamily="18" charset="0"/>
              </a:rPr>
              <a:t>1. La représentation des préférences d’un agent rationnel. </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3E4E697F-E13D-1B40-927A-3378AF05B1D5}"/>
                  </a:ext>
                </a:extLst>
              </p:cNvPr>
              <p:cNvSpPr>
                <a:spLocks noGrp="1"/>
              </p:cNvSpPr>
              <p:nvPr>
                <p:ph idx="1"/>
              </p:nvPr>
            </p:nvSpPr>
            <p:spPr/>
            <p:txBody>
              <a:bodyPr/>
              <a:lstStyle/>
              <a:p>
                <a:pPr marL="0" indent="0">
                  <a:buNone/>
                </a:pPr>
                <a:r>
                  <a:rPr lang="fr-FR" sz="1600" kern="100" dirty="0">
                    <a:effectLst/>
                    <a:latin typeface="Calibri" panose="020F0502020204030204" pitchFamily="34" charset="0"/>
                    <a:ea typeface="Calibri" panose="020F0502020204030204" pitchFamily="34" charset="0"/>
                    <a:cs typeface="Calibri" panose="020F0502020204030204" pitchFamily="34" charset="0"/>
                  </a:rPr>
                  <a:t>Un vecteur de consommation s’écrit </a:t>
                </a:r>
                <a:br>
                  <a:rPr lang="fr-FR" sz="1600" kern="100" dirty="0">
                    <a:effectLst/>
                    <a:latin typeface="Calibri" panose="020F0502020204030204" pitchFamily="34" charset="0"/>
                    <a:ea typeface="Calibri" panose="020F0502020204030204" pitchFamily="34" charset="0"/>
                    <a:cs typeface="Calibri" panose="020F0502020204030204" pitchFamily="34" charset="0"/>
                  </a:rPr>
                </a:br>
                <a14:m>
                  <m:oMathPara xmlns:m="http://schemas.openxmlformats.org/officeDocument/2006/math">
                    <m:oMathParaPr>
                      <m:jc m:val="centerGroup"/>
                    </m:oMathParaPr>
                    <m:oMath xmlns:m="http://schemas.openxmlformats.org/officeDocument/2006/math">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oMath>
                  </m:oMathPara>
                </a14:m>
                <a:endParaRPr lang="fr-FR" sz="1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14:m>
                  <m:oMathPara xmlns:m="http://schemas.openxmlformats.org/officeDocument/2006/math">
                    <m:oMathParaPr>
                      <m:jc m:val="centerGroup"/>
                    </m:oMathParaPr>
                    <m:oMath xmlns:m="http://schemas.openxmlformats.org/officeDocument/2006/math">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𝑜𝑢</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ℝ</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1600" b="1" dirty="0">
                    <a:solidFill>
                      <a:srgbClr val="000000"/>
                    </a:solidFill>
                    <a:effectLst/>
                    <a:latin typeface="Calibri" panose="020F0502020204030204" pitchFamily="34" charset="0"/>
                    <a:ea typeface="Times New Roman" panose="02020603050405020304" pitchFamily="18" charset="0"/>
                  </a:rPr>
                  <a:t>On considère désormais que, pour tout couple de vecteurs de consommation, le consommateur est capable de faire état de sa préférence pour l’un ou l’autre de ces vecteurs.</a:t>
                </a:r>
                <a:r>
                  <a:rPr lang="fr-FR" sz="1400" dirty="0">
                    <a:effectLst/>
                  </a:rPr>
                  <a:t>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3E4E697F-E13D-1B40-927A-3378AF05B1D5}"/>
                  </a:ext>
                </a:extLst>
              </p:cNvPr>
              <p:cNvSpPr>
                <a:spLocks noGrp="1" noRot="1" noChangeAspect="1" noMove="1" noResize="1" noEditPoints="1" noAdjustHandles="1" noChangeArrowheads="1" noChangeShapeType="1" noTextEdit="1"/>
              </p:cNvSpPr>
              <p:nvPr>
                <p:ph idx="1"/>
              </p:nvPr>
            </p:nvSpPr>
            <p:spPr>
              <a:blipFill>
                <a:blip r:embed="rId2"/>
                <a:stretch>
                  <a:fillRect l="-396"/>
                </a:stretch>
              </a:blipFill>
            </p:spPr>
            <p:txBody>
              <a:bodyPr/>
              <a:lstStyle/>
              <a:p>
                <a:r>
                  <a:rPr lang="fr-FR">
                    <a:noFill/>
                  </a:rPr>
                  <a:t> </a:t>
                </a:r>
              </a:p>
            </p:txBody>
          </p:sp>
        </mc:Fallback>
      </mc:AlternateContent>
    </p:spTree>
    <p:extLst>
      <p:ext uri="{BB962C8B-B14F-4D97-AF65-F5344CB8AC3E}">
        <p14:creationId xmlns:p14="http://schemas.microsoft.com/office/powerpoint/2010/main" val="379602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B3ABBDE-FADB-E412-00BC-C36C2CDDAF9C}"/>
                  </a:ext>
                </a:extLst>
              </p:cNvPr>
              <p:cNvSpPr>
                <a:spLocks noGrp="1"/>
              </p:cNvSpPr>
              <p:nvPr>
                <p:ph idx="1"/>
              </p:nvPr>
            </p:nvSpPr>
            <p:spPr/>
            <p:txBody>
              <a:bodyPr>
                <a:normAutofit/>
              </a:bodyPr>
              <a:lstStyle/>
              <a:p>
                <a:pPr marL="0" indent="0">
                  <a:buNone/>
                </a:pPr>
                <a:r>
                  <a:rPr lang="fr-FR" sz="1800" u="sng" dirty="0">
                    <a:solidFill>
                      <a:srgbClr val="000000"/>
                    </a:solidFill>
                    <a:latin typeface="Calibri" panose="020F0502020204030204" pitchFamily="34" charset="0"/>
                    <a:ea typeface="Times New Roman" panose="02020603050405020304" pitchFamily="18" charset="0"/>
                  </a:rPr>
                  <a:t>L</a:t>
                </a:r>
                <a:r>
                  <a:rPr lang="fr-FR" sz="1800" u="sng" dirty="0">
                    <a:solidFill>
                      <a:srgbClr val="000000"/>
                    </a:solidFill>
                    <a:effectLst/>
                    <a:latin typeface="Calibri" panose="020F0502020204030204" pitchFamily="34" charset="0"/>
                    <a:ea typeface="Times New Roman" panose="02020603050405020304" pitchFamily="18" charset="0"/>
                  </a:rPr>
                  <a:t>’hypothèse de rationalité</a:t>
                </a:r>
                <a:r>
                  <a:rPr lang="fr-FR" sz="1800" dirty="0">
                    <a:solidFill>
                      <a:srgbClr val="000000"/>
                    </a:solidFill>
                    <a:effectLst/>
                    <a:latin typeface="Calibri" panose="020F0502020204030204" pitchFamily="34" charset="0"/>
                    <a:ea typeface="Times New Roman" panose="02020603050405020304" pitchFamily="18" charset="0"/>
                  </a:rPr>
                  <a:t> du consommateur suppose que ses préférences correspondent à un « </a:t>
                </a:r>
                <a:r>
                  <a:rPr lang="fr-FR" sz="1800" b="1" dirty="0">
                    <a:solidFill>
                      <a:srgbClr val="000000"/>
                    </a:solidFill>
                    <a:effectLst/>
                    <a:latin typeface="Calibri" panose="020F0502020204030204" pitchFamily="34" charset="0"/>
                    <a:ea typeface="Times New Roman" panose="02020603050405020304" pitchFamily="18" charset="0"/>
                  </a:rPr>
                  <a:t>préordre complet</a:t>
                </a:r>
                <a:r>
                  <a:rPr lang="fr-FR" sz="1800" dirty="0">
                    <a:solidFill>
                      <a:srgbClr val="000000"/>
                    </a:solidFill>
                    <a:effectLst/>
                    <a:latin typeface="Calibri" panose="020F0502020204030204" pitchFamily="34" charset="0"/>
                    <a:ea typeface="Times New Roman" panose="02020603050405020304" pitchFamily="18" charset="0"/>
                  </a:rPr>
                  <a:t> »</a:t>
                </a:r>
                <a:r>
                  <a:rPr lang="fr-FR" dirty="0">
                    <a:effectLst/>
                  </a:rPr>
                  <a:t> </a:t>
                </a:r>
              </a:p>
              <a:p>
                <a:pPr marL="0" indent="0">
                  <a:buNone/>
                </a:pPr>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considérant h vecteurs de consommation </a:t>
                </a:r>
                <a14:m>
                  <m:oMath xmlns:m="http://schemas.openxmlformats.org/officeDocument/2006/math">
                    <m:sSup>
                      <m:sSup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p>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p>
                    </m:sSup>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Sup>
                      <m:sSubSup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Sup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up>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p>
                    </m:sSubSup>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Sup>
                      <m:sSubSup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Sup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up>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p>
                    </m:sSubSup>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où </a:t>
                </a:r>
                <a14:m>
                  <m:oMath xmlns:m="http://schemas.openxmlformats.org/officeDocument/2006/math">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ℝ</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 relation de préférence </a:t>
                </a:r>
                <a14:m>
                  <m:oMath xmlns:m="http://schemas.openxmlformats.org/officeDocument/2006/math">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définit un préordre complet SSI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pPr>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tout h, la relation entre deux vecteurs est </a:t>
                </a:r>
                <a:r>
                  <a:rPr lang="fr-FR" sz="18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complète</a:t>
                </a:r>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pPr>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tout h, la relation entre deux vecteurs est </a:t>
                </a:r>
                <a:r>
                  <a:rPr lang="fr-FR" sz="18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réflexive</a:t>
                </a:r>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pPr>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tout h, la relation est </a:t>
                </a:r>
                <a:r>
                  <a:rPr lang="fr-FR" sz="18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transitive</a:t>
                </a:r>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dirty="0"/>
              </a:p>
            </p:txBody>
          </p:sp>
        </mc:Choice>
        <mc:Fallback xmlns="">
          <p:sp>
            <p:nvSpPr>
              <p:cNvPr id="3" name="Espace réservé du contenu 2">
                <a:extLst>
                  <a:ext uri="{FF2B5EF4-FFF2-40B4-BE49-F238E27FC236}">
                    <a16:creationId xmlns:a16="http://schemas.microsoft.com/office/drawing/2014/main" id="{9B3ABBDE-FADB-E412-00BC-C36C2CDDAF9C}"/>
                  </a:ext>
                </a:extLst>
              </p:cNvPr>
              <p:cNvSpPr>
                <a:spLocks noGrp="1" noRot="1" noChangeAspect="1" noMove="1" noResize="1" noEditPoints="1" noAdjustHandles="1" noChangeArrowheads="1" noChangeShapeType="1" noTextEdit="1"/>
              </p:cNvSpPr>
              <p:nvPr>
                <p:ph idx="1"/>
              </p:nvPr>
            </p:nvSpPr>
            <p:spPr>
              <a:blipFill>
                <a:blip r:embed="rId2"/>
                <a:stretch>
                  <a:fillRect l="-528"/>
                </a:stretch>
              </a:blipFill>
            </p:spPr>
            <p:txBody>
              <a:bodyPr/>
              <a:lstStyle/>
              <a:p>
                <a:r>
                  <a:rPr lang="fr-FR">
                    <a:noFill/>
                  </a:rPr>
                  <a:t> </a:t>
                </a:r>
              </a:p>
            </p:txBody>
          </p:sp>
        </mc:Fallback>
      </mc:AlternateContent>
      <p:sp>
        <p:nvSpPr>
          <p:cNvPr id="4" name="ZoneTexte 3">
            <a:extLst>
              <a:ext uri="{FF2B5EF4-FFF2-40B4-BE49-F238E27FC236}">
                <a16:creationId xmlns:a16="http://schemas.microsoft.com/office/drawing/2014/main" id="{27AE0793-B50B-3837-A8D0-719300F544F3}"/>
              </a:ext>
            </a:extLst>
          </p:cNvPr>
          <p:cNvSpPr txBox="1"/>
          <p:nvPr/>
        </p:nvSpPr>
        <p:spPr>
          <a:xfrm>
            <a:off x="1451579" y="1391655"/>
            <a:ext cx="6787179" cy="369332"/>
          </a:xfrm>
          <a:prstGeom prst="rect">
            <a:avLst/>
          </a:prstGeom>
          <a:noFill/>
        </p:spPr>
        <p:txBody>
          <a:bodyPr wrap="none" rtlCol="0">
            <a:spAutoFit/>
          </a:bodyPr>
          <a:lstStyle/>
          <a:p>
            <a:r>
              <a:rPr lang="fr-FR" dirty="0"/>
              <a:t>LES 5 HYPOTHÈSES DE LA RATIONALITÉ DES CONSOMMATEURS</a:t>
            </a:r>
          </a:p>
        </p:txBody>
      </p:sp>
    </p:spTree>
    <p:extLst>
      <p:ext uri="{BB962C8B-B14F-4D97-AF65-F5344CB8AC3E}">
        <p14:creationId xmlns:p14="http://schemas.microsoft.com/office/powerpoint/2010/main" val="1016041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7A0E25-3D8F-82D3-20EB-729A308C4BA0}"/>
              </a:ext>
            </a:extLst>
          </p:cNvPr>
          <p:cNvSpPr>
            <a:spLocks noGrp="1"/>
          </p:cNvSpPr>
          <p:nvPr>
            <p:ph idx="1"/>
          </p:nvPr>
        </p:nvSpPr>
        <p:spPr/>
        <p:txBody>
          <a:bodyPr/>
          <a:lstStyle/>
          <a:p>
            <a:pPr algn="just">
              <a:tabLst>
                <a:tab pos="2041525" algn="l"/>
              </a:tabLst>
            </a:pPr>
            <a:r>
              <a:rPr lang="fr-FR" sz="1600" kern="100" dirty="0">
                <a:effectLst/>
                <a:latin typeface="Calibri" panose="020F0502020204030204" pitchFamily="34" charset="0"/>
                <a:ea typeface="Times New Roman" panose="02020603050405020304" pitchFamily="18" charset="0"/>
                <a:cs typeface="Calibri" panose="020F0502020204030204" pitchFamily="34" charset="0"/>
              </a:rPr>
              <a:t>Enfin, la rationalité du consommateur implique d’accepter deux autres hypothèses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buNone/>
              <a:tabLst>
                <a:tab pos="2041525" algn="l"/>
              </a:tabLst>
            </a:pPr>
            <a:r>
              <a:rPr lang="fr-FR" sz="1600" kern="100" dirty="0">
                <a:effectLst/>
                <a:latin typeface="Calibri" panose="020F0502020204030204" pitchFamily="34" charset="0"/>
                <a:ea typeface="Times New Roman" panose="02020603050405020304" pitchFamily="18" charset="0"/>
                <a:cs typeface="Calibri" panose="020F0502020204030204" pitchFamily="34" charset="0"/>
              </a:rPr>
              <a:t>iv. La </a:t>
            </a:r>
            <a:r>
              <a:rPr lang="fr-FR" sz="1600" b="1" kern="100" dirty="0">
                <a:effectLst/>
                <a:latin typeface="Calibri" panose="020F0502020204030204" pitchFamily="34" charset="0"/>
                <a:ea typeface="Times New Roman" panose="02020603050405020304" pitchFamily="18" charset="0"/>
                <a:cs typeface="Calibri" panose="020F0502020204030204" pitchFamily="34" charset="0"/>
              </a:rPr>
              <a:t>non saturation des préférences</a:t>
            </a:r>
            <a:r>
              <a:rPr lang="fr-FR" sz="16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buNone/>
              <a:tabLst>
                <a:tab pos="2041525" algn="l"/>
              </a:tabLst>
            </a:pPr>
            <a:r>
              <a:rPr lang="fr-FR"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 La </a:t>
            </a:r>
            <a:r>
              <a:rPr lang="fr-FR" sz="16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convexité des préférences</a:t>
            </a:r>
            <a:r>
              <a:rPr lang="fr-FR"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AC40E976-95AC-113C-48E4-C2B5FA0D0F21}"/>
                  </a:ext>
                </a:extLst>
              </p:cNvPr>
              <p:cNvSpPr txBox="1"/>
              <p:nvPr/>
            </p:nvSpPr>
            <p:spPr>
              <a:xfrm>
                <a:off x="1137147" y="3741038"/>
                <a:ext cx="9917708" cy="1107996"/>
              </a:xfrm>
              <a:prstGeom prst="rect">
                <a:avLst/>
              </a:prstGeom>
              <a:noFill/>
            </p:spPr>
            <p:txBody>
              <a:bodyPr wrap="square" rtlCol="0">
                <a:spAutoFit/>
              </a:bodyPr>
              <a:lstStyle/>
              <a:p>
                <a:pPr algn="just"/>
                <a:r>
                  <a:rPr lang="fr-FR"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Même en l’absence de toute quantification de l’utilité, ces cinq hypothèses sur les préférences du consommateur nous permettent de réintroduire une nouvelle </a:t>
                </a:r>
                <a:r>
                  <a:rPr lang="fr-FR" sz="16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fonction d’utilité</a:t>
                </a:r>
                <a:r>
                  <a:rPr lang="fr-FR"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600" kern="100" dirty="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U(x)</a:t>
                </a:r>
                <a:r>
                  <a:rPr lang="fr-FR"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Celle-ci n’associe plus des valeurs à chaque panier de bien, mais </a:t>
                </a:r>
                <a:r>
                  <a:rPr lang="fr-FR" sz="1600" u="sng"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représente les préférences définies par le préordre </a:t>
                </a:r>
                <a14:m>
                  <m:oMath xmlns:m="http://schemas.openxmlformats.org/officeDocument/2006/math">
                    <m:r>
                      <a:rPr lang="fr-FR" sz="1600" i="1" u="sng"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fr-FR" sz="1600" u="sng"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des consommateurs.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mc:Choice>
        <mc:Fallback xmlns="">
          <p:sp>
            <p:nvSpPr>
              <p:cNvPr id="4" name="ZoneTexte 3">
                <a:extLst>
                  <a:ext uri="{FF2B5EF4-FFF2-40B4-BE49-F238E27FC236}">
                    <a16:creationId xmlns:a16="http://schemas.microsoft.com/office/drawing/2014/main" id="{AC40E976-95AC-113C-48E4-C2B5FA0D0F21}"/>
                  </a:ext>
                </a:extLst>
              </p:cNvPr>
              <p:cNvSpPr txBox="1">
                <a:spLocks noRot="1" noChangeAspect="1" noMove="1" noResize="1" noEditPoints="1" noAdjustHandles="1" noChangeArrowheads="1" noChangeShapeType="1" noTextEdit="1"/>
              </p:cNvSpPr>
              <p:nvPr/>
            </p:nvSpPr>
            <p:spPr>
              <a:xfrm>
                <a:off x="1137147" y="3741038"/>
                <a:ext cx="9917708" cy="1107996"/>
              </a:xfrm>
              <a:prstGeom prst="rect">
                <a:avLst/>
              </a:prstGeom>
              <a:blipFill>
                <a:blip r:embed="rId2"/>
                <a:stretch>
                  <a:fillRect l="-384" t="-1136" r="-384"/>
                </a:stretch>
              </a:blipFill>
            </p:spPr>
            <p:txBody>
              <a:bodyPr/>
              <a:lstStyle/>
              <a:p>
                <a:r>
                  <a:rPr lang="fr-FR">
                    <a:noFill/>
                  </a:rPr>
                  <a:t> </a:t>
                </a:r>
              </a:p>
            </p:txBody>
          </p:sp>
        </mc:Fallback>
      </mc:AlternateContent>
    </p:spTree>
    <p:extLst>
      <p:ext uri="{BB962C8B-B14F-4D97-AF65-F5344CB8AC3E}">
        <p14:creationId xmlns:p14="http://schemas.microsoft.com/office/powerpoint/2010/main" val="109232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FC4B172-35AB-1A9B-2A0E-A4251A244797}"/>
              </a:ext>
            </a:extLst>
          </p:cNvPr>
          <p:cNvPicPr>
            <a:picLocks noGrp="1" noChangeAspect="1"/>
          </p:cNvPicPr>
          <p:nvPr>
            <p:ph idx="1"/>
          </p:nvPr>
        </p:nvPicPr>
        <p:blipFill>
          <a:blip r:embed="rId2"/>
          <a:stretch>
            <a:fillRect/>
          </a:stretch>
        </p:blipFill>
        <p:spPr>
          <a:xfrm>
            <a:off x="1451579" y="1981835"/>
            <a:ext cx="6190346" cy="3449638"/>
          </a:xfrm>
        </p:spPr>
      </p:pic>
      <p:sp>
        <p:nvSpPr>
          <p:cNvPr id="6" name="ZoneTexte 5">
            <a:extLst>
              <a:ext uri="{FF2B5EF4-FFF2-40B4-BE49-F238E27FC236}">
                <a16:creationId xmlns:a16="http://schemas.microsoft.com/office/drawing/2014/main" id="{B296A43B-F37B-1A3B-43FC-89E8522FC311}"/>
              </a:ext>
            </a:extLst>
          </p:cNvPr>
          <p:cNvSpPr txBox="1"/>
          <p:nvPr/>
        </p:nvSpPr>
        <p:spPr>
          <a:xfrm>
            <a:off x="1451579" y="1057194"/>
            <a:ext cx="3486181" cy="523220"/>
          </a:xfrm>
          <a:prstGeom prst="rect">
            <a:avLst/>
          </a:prstGeom>
          <a:noFill/>
        </p:spPr>
        <p:txBody>
          <a:bodyPr wrap="square" rtlCol="0">
            <a:spAutoFit/>
          </a:bodyPr>
          <a:lstStyle/>
          <a:p>
            <a:r>
              <a:rPr lang="fr-FR" sz="2800" dirty="0"/>
              <a:t>INTRODUCTION </a:t>
            </a:r>
          </a:p>
        </p:txBody>
      </p:sp>
      <p:sp>
        <p:nvSpPr>
          <p:cNvPr id="7" name="ZoneTexte 6">
            <a:extLst>
              <a:ext uri="{FF2B5EF4-FFF2-40B4-BE49-F238E27FC236}">
                <a16:creationId xmlns:a16="http://schemas.microsoft.com/office/drawing/2014/main" id="{94DCBF7A-06FE-3FB4-0878-673CD08C9DFB}"/>
              </a:ext>
            </a:extLst>
          </p:cNvPr>
          <p:cNvSpPr txBox="1"/>
          <p:nvPr/>
        </p:nvSpPr>
        <p:spPr>
          <a:xfrm>
            <a:off x="1451579" y="5431473"/>
            <a:ext cx="8241230" cy="338554"/>
          </a:xfrm>
          <a:prstGeom prst="rect">
            <a:avLst/>
          </a:prstGeom>
          <a:noFill/>
        </p:spPr>
        <p:txBody>
          <a:bodyPr wrap="none" rtlCol="0">
            <a:spAutoFit/>
          </a:bodyPr>
          <a:lstStyle/>
          <a:p>
            <a:r>
              <a:rPr lang="fr-FR" sz="1600" dirty="0"/>
              <a:t>« Robinson ramenant des choses utiles de son navire » Source : Bibliothèque nationale de France</a:t>
            </a:r>
          </a:p>
        </p:txBody>
      </p:sp>
      <p:sp>
        <p:nvSpPr>
          <p:cNvPr id="9" name="ZoneTexte 8">
            <a:extLst>
              <a:ext uri="{FF2B5EF4-FFF2-40B4-BE49-F238E27FC236}">
                <a16:creationId xmlns:a16="http://schemas.microsoft.com/office/drawing/2014/main" id="{B87DA773-2CD0-F92D-005D-F2B400673811}"/>
              </a:ext>
            </a:extLst>
          </p:cNvPr>
          <p:cNvSpPr txBox="1"/>
          <p:nvPr/>
        </p:nvSpPr>
        <p:spPr>
          <a:xfrm>
            <a:off x="7751142" y="2091690"/>
            <a:ext cx="4184159" cy="2862322"/>
          </a:xfrm>
          <a:prstGeom prst="rect">
            <a:avLst/>
          </a:prstGeom>
          <a:noFill/>
        </p:spPr>
        <p:txBody>
          <a:bodyPr wrap="none" rtlCol="0">
            <a:spAutoFit/>
          </a:bodyPr>
          <a:lstStyle/>
          <a:p>
            <a:r>
              <a:rPr lang="fr-FR" b="1" u="sng" dirty="0"/>
              <a:t>Le raisonnement microéconomique:</a:t>
            </a:r>
          </a:p>
          <a:p>
            <a:endParaRPr lang="fr-FR" dirty="0"/>
          </a:p>
          <a:p>
            <a:r>
              <a:rPr lang="fr-FR" dirty="0"/>
              <a:t>- L’individualisme méthodologique</a:t>
            </a:r>
          </a:p>
          <a:p>
            <a:r>
              <a:rPr lang="fr-FR" dirty="0"/>
              <a:t>- Une modélisation « toutes choses égales </a:t>
            </a:r>
          </a:p>
          <a:p>
            <a:r>
              <a:rPr lang="fr-FR" dirty="0"/>
              <a:t>par ailleurs »</a:t>
            </a:r>
          </a:p>
          <a:p>
            <a:endParaRPr lang="fr-FR" dirty="0"/>
          </a:p>
          <a:p>
            <a:r>
              <a:rPr lang="fr-FR" b="1" u="sng" dirty="0"/>
              <a:t>Les hypothèses des modèles : </a:t>
            </a:r>
          </a:p>
          <a:p>
            <a:r>
              <a:rPr lang="fr-FR" dirty="0"/>
              <a:t>- Une hypothèse de rationalité forte</a:t>
            </a:r>
          </a:p>
          <a:p>
            <a:r>
              <a:rPr lang="fr-FR" dirty="0"/>
              <a:t>- Deux agents représentatifs </a:t>
            </a:r>
          </a:p>
          <a:p>
            <a:r>
              <a:rPr lang="fr-FR" dirty="0"/>
              <a:t> </a:t>
            </a:r>
          </a:p>
        </p:txBody>
      </p:sp>
    </p:spTree>
    <p:extLst>
      <p:ext uri="{BB962C8B-B14F-4D97-AF65-F5344CB8AC3E}">
        <p14:creationId xmlns:p14="http://schemas.microsoft.com/office/powerpoint/2010/main" val="2931986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23807-9091-D575-8FE0-4B0B08F931CE}"/>
              </a:ext>
            </a:extLst>
          </p:cNvPr>
          <p:cNvSpPr>
            <a:spLocks noGrp="1"/>
          </p:cNvSpPr>
          <p:nvPr>
            <p:ph type="title"/>
          </p:nvPr>
        </p:nvSpPr>
        <p:spPr/>
        <p:txBody>
          <a:bodyPr>
            <a:normAutofit/>
          </a:bodyPr>
          <a:lstStyle/>
          <a:p>
            <a:pPr>
              <a:tabLst>
                <a:tab pos="2041525" algn="l"/>
              </a:tabLst>
            </a:pPr>
            <a:r>
              <a:rPr lang="fr-FR" sz="2000" dirty="0">
                <a:latin typeface="Calibri" panose="020F0502020204030204" pitchFamily="34" charset="0"/>
                <a:cs typeface="Calibri" panose="020F0502020204030204" pitchFamily="34" charset="0"/>
              </a:rPr>
              <a:t>2.</a:t>
            </a:r>
            <a:r>
              <a:rPr lang="fr-FR" dirty="0">
                <a:latin typeface="Calibri" panose="020F0502020204030204" pitchFamily="34" charset="0"/>
                <a:cs typeface="Calibri" panose="020F0502020204030204" pitchFamily="34" charset="0"/>
              </a:rPr>
              <a:t> </a:t>
            </a:r>
            <a:r>
              <a:rPr lang="fr-FR" sz="1800" u="sng" kern="100" dirty="0">
                <a:effectLst/>
                <a:latin typeface="Calibri" panose="020F0502020204030204" pitchFamily="34" charset="0"/>
                <a:ea typeface="Times New Roman" panose="02020603050405020304" pitchFamily="18" charset="0"/>
                <a:cs typeface="Calibri" panose="020F0502020204030204" pitchFamily="34" charset="0"/>
              </a:rPr>
              <a:t>Les courbes d’indifférence</a:t>
            </a:r>
            <a:br>
              <a:rPr lang="fr-FR" sz="1800" kern="100" dirty="0">
                <a:effectLst/>
                <a:latin typeface="Calibri" panose="020F0502020204030204" pitchFamily="34" charset="0"/>
                <a:ea typeface="Calibri" panose="020F0502020204030204" pitchFamily="34" charset="0"/>
                <a:cs typeface="Calibri" panose="020F0502020204030204" pitchFamily="34" charset="0"/>
              </a:rPr>
            </a:br>
            <a:endParaRPr lang="fr-FR"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62E61B8F-B9CF-934C-E81A-D8D00C0EC7B7}"/>
              </a:ext>
            </a:extLst>
          </p:cNvPr>
          <p:cNvSpPr>
            <a:spLocks noGrp="1"/>
          </p:cNvSpPr>
          <p:nvPr>
            <p:ph idx="1"/>
          </p:nvPr>
        </p:nvSpPr>
        <p:spPr/>
        <p:txBody>
          <a:bodyPr/>
          <a:lstStyle/>
          <a:p>
            <a:pPr marL="342900" lvl="0" indent="-342900" algn="just">
              <a:buFont typeface="+mj-lt"/>
              <a:buAutoNum type="alphaLcPeriod"/>
              <a:tabLst>
                <a:tab pos="2041525" algn="l"/>
              </a:tabLst>
            </a:pPr>
            <a:r>
              <a:rPr lang="fr-FR" sz="1800" i="1" u="sng" kern="100" dirty="0">
                <a:effectLst/>
                <a:latin typeface="Calibri Light" panose="020F0302020204030204" pitchFamily="34" charset="0"/>
                <a:ea typeface="Times New Roman" panose="02020603050405020304" pitchFamily="18" charset="0"/>
                <a:cs typeface="Times New Roman" panose="02020603050405020304" pitchFamily="18" charset="0"/>
              </a:rPr>
              <a:t>Définition et représentation des courbes d’indifférence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tabLst>
                <a:tab pos="2041525" algn="l"/>
              </a:tabLst>
            </a:pPr>
            <a:r>
              <a:rPr lang="fr-FR" sz="1600" kern="100" dirty="0">
                <a:effectLst/>
                <a:latin typeface="Calibri" panose="020F0502020204030204" pitchFamily="34" charset="0"/>
                <a:ea typeface="Times New Roman" panose="02020603050405020304" pitchFamily="18" charset="0"/>
                <a:cs typeface="Calibri" panose="020F0502020204030204" pitchFamily="34" charset="0"/>
              </a:rPr>
              <a:t>On appelle courbe d’indifférence un ensemble de vecteurs de consommation indifférents deux à deux.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tabLst>
                <a:tab pos="2041525" algn="l"/>
              </a:tabLs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4" name="Image 3">
            <a:extLst>
              <a:ext uri="{FF2B5EF4-FFF2-40B4-BE49-F238E27FC236}">
                <a16:creationId xmlns:a16="http://schemas.microsoft.com/office/drawing/2014/main" id="{53A299F4-00F7-94F6-40AE-1C958D9F4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510" y="3012122"/>
            <a:ext cx="3522980" cy="2949720"/>
          </a:xfrm>
          <a:prstGeom prst="rect">
            <a:avLst/>
          </a:prstGeom>
        </p:spPr>
      </p:pic>
    </p:spTree>
    <p:extLst>
      <p:ext uri="{BB962C8B-B14F-4D97-AF65-F5344CB8AC3E}">
        <p14:creationId xmlns:p14="http://schemas.microsoft.com/office/powerpoint/2010/main" val="4106780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C12F600-81BB-E6E7-C228-FC7BAF6483FA}"/>
              </a:ext>
            </a:extLst>
          </p:cNvPr>
          <p:cNvSpPr>
            <a:spLocks noGrp="1"/>
          </p:cNvSpPr>
          <p:nvPr>
            <p:ph idx="1"/>
          </p:nvPr>
        </p:nvSpPr>
        <p:spPr/>
        <p:txBody>
          <a:bodyPr/>
          <a:lstStyle/>
          <a:p>
            <a:pPr marL="0" indent="0">
              <a:buNone/>
            </a:pPr>
            <a:r>
              <a:rPr lang="fr-FR" sz="1800" i="1" u="sng" kern="100" dirty="0">
                <a:solidFill>
                  <a:schemeClr val="accent1"/>
                </a:solidFill>
                <a:effectLst/>
                <a:latin typeface="Calibri Light" panose="020F0302020204030204" pitchFamily="34" charset="0"/>
                <a:ea typeface="Times New Roman" panose="02020603050405020304" pitchFamily="18" charset="0"/>
                <a:cs typeface="Times New Roman" panose="02020603050405020304" pitchFamily="18" charset="0"/>
              </a:rPr>
              <a:t>b</a:t>
            </a:r>
            <a:r>
              <a:rPr lang="fr-FR" sz="1800" i="1" u="sng" kern="100" dirty="0">
                <a:effectLst/>
                <a:latin typeface="Calibri Light" panose="020F0302020204030204" pitchFamily="34" charset="0"/>
                <a:ea typeface="Times New Roman" panose="02020603050405020304" pitchFamily="18" charset="0"/>
                <a:cs typeface="Times New Roman" panose="02020603050405020304" pitchFamily="18" charset="0"/>
              </a:rPr>
              <a:t>. Les propriétés des courbes d’indifférences.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600" b="1" kern="100" dirty="0">
                <a:effectLst/>
                <a:latin typeface="Calibri" panose="020F0502020204030204" pitchFamily="34" charset="0"/>
                <a:ea typeface="Times New Roman" panose="02020603050405020304" pitchFamily="18" charset="0"/>
                <a:cs typeface="Calibri" panose="020F0502020204030204" pitchFamily="34" charset="0"/>
              </a:rPr>
              <a:t>Propriété 1 : La satisfaction du consommateur augmente au fur et à mesure que les courbes d’indifférence s’éloignent de l’origine.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4" name="Image 3">
            <a:extLst>
              <a:ext uri="{FF2B5EF4-FFF2-40B4-BE49-F238E27FC236}">
                <a16:creationId xmlns:a16="http://schemas.microsoft.com/office/drawing/2014/main" id="{22309D6D-8927-4E6C-3130-EA41F9413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738" y="2888932"/>
            <a:ext cx="3328009" cy="3171773"/>
          </a:xfrm>
          <a:prstGeom prst="rect">
            <a:avLst/>
          </a:prstGeom>
        </p:spPr>
      </p:pic>
    </p:spTree>
    <p:extLst>
      <p:ext uri="{BB962C8B-B14F-4D97-AF65-F5344CB8AC3E}">
        <p14:creationId xmlns:p14="http://schemas.microsoft.com/office/powerpoint/2010/main" val="268156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7B6F25-C0F6-67E7-987D-378A47FB8FC8}"/>
              </a:ext>
            </a:extLst>
          </p:cNvPr>
          <p:cNvSpPr>
            <a:spLocks noGrp="1"/>
          </p:cNvSpPr>
          <p:nvPr>
            <p:ph idx="1"/>
          </p:nvPr>
        </p:nvSpPr>
        <p:spPr/>
        <p:txBody>
          <a:bodyPr/>
          <a:lstStyle/>
          <a:p>
            <a:pPr marL="0" indent="0">
              <a:buNone/>
            </a:pPr>
            <a:r>
              <a:rPr lang="fr-FR" sz="1800" b="1" kern="100" dirty="0">
                <a:effectLst/>
                <a:latin typeface="Calibri" panose="020F0502020204030204" pitchFamily="34" charset="0"/>
                <a:ea typeface="Times New Roman" panose="02020603050405020304" pitchFamily="18" charset="0"/>
                <a:cs typeface="Calibri" panose="020F0502020204030204" pitchFamily="34" charset="0"/>
              </a:rPr>
              <a:t>Propriété 2 : Les courbes d’indifférences sont décroissantes.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915F3CD2-CD45-B95D-0982-AF15D65BE940}"/>
              </a:ext>
            </a:extLst>
          </p:cNvPr>
          <p:cNvPicPr>
            <a:picLocks noChangeAspect="1"/>
          </p:cNvPicPr>
          <p:nvPr/>
        </p:nvPicPr>
        <p:blipFill>
          <a:blip r:embed="rId2"/>
          <a:stretch>
            <a:fillRect/>
          </a:stretch>
        </p:blipFill>
        <p:spPr>
          <a:xfrm>
            <a:off x="4337050" y="2519945"/>
            <a:ext cx="3517900" cy="2946400"/>
          </a:xfrm>
          <a:prstGeom prst="rect">
            <a:avLst/>
          </a:prstGeom>
        </p:spPr>
      </p:pic>
    </p:spTree>
    <p:extLst>
      <p:ext uri="{BB962C8B-B14F-4D97-AF65-F5344CB8AC3E}">
        <p14:creationId xmlns:p14="http://schemas.microsoft.com/office/powerpoint/2010/main" val="28737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1BD321-E84E-1EFD-33B8-4FDAE8E92837}"/>
              </a:ext>
            </a:extLst>
          </p:cNvPr>
          <p:cNvSpPr>
            <a:spLocks noGrp="1"/>
          </p:cNvSpPr>
          <p:nvPr>
            <p:ph idx="1"/>
          </p:nvPr>
        </p:nvSpPr>
        <p:spPr/>
        <p:txBody>
          <a:bodyPr/>
          <a:lstStyle/>
          <a:p>
            <a:pPr marL="0" indent="0">
              <a:buNone/>
            </a:pPr>
            <a:r>
              <a:rPr lang="fr-FR" sz="1800" b="1" kern="100" dirty="0">
                <a:effectLst/>
                <a:latin typeface="Calibri" panose="020F0502020204030204" pitchFamily="34" charset="0"/>
                <a:ea typeface="Times New Roman" panose="02020603050405020304" pitchFamily="18" charset="0"/>
                <a:cs typeface="Calibri" panose="020F0502020204030204" pitchFamily="34" charset="0"/>
              </a:rPr>
              <a:t>Propriété 3 : Les courbes d’indifférence sont convexes.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40A928B1-33C6-0D5D-C0A3-0BAA2A5A50CF}"/>
              </a:ext>
            </a:extLst>
          </p:cNvPr>
          <p:cNvPicPr>
            <a:picLocks noChangeAspect="1"/>
          </p:cNvPicPr>
          <p:nvPr/>
        </p:nvPicPr>
        <p:blipFill>
          <a:blip r:embed="rId2"/>
          <a:stretch>
            <a:fillRect/>
          </a:stretch>
        </p:blipFill>
        <p:spPr>
          <a:xfrm>
            <a:off x="4240530" y="2601627"/>
            <a:ext cx="3840480" cy="3425581"/>
          </a:xfrm>
          <a:prstGeom prst="rect">
            <a:avLst/>
          </a:prstGeom>
        </p:spPr>
      </p:pic>
    </p:spTree>
    <p:extLst>
      <p:ext uri="{BB962C8B-B14F-4D97-AF65-F5344CB8AC3E}">
        <p14:creationId xmlns:p14="http://schemas.microsoft.com/office/powerpoint/2010/main" val="1109792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BD40E17-D827-E310-4887-DD92D44F0418}"/>
              </a:ext>
            </a:extLst>
          </p:cNvPr>
          <p:cNvSpPr>
            <a:spLocks noGrp="1"/>
          </p:cNvSpPr>
          <p:nvPr>
            <p:ph idx="1"/>
          </p:nvPr>
        </p:nvSpPr>
        <p:spPr/>
        <p:txBody>
          <a:bodyPr/>
          <a:lstStyle/>
          <a:p>
            <a:pPr marL="0" indent="0">
              <a:buNone/>
            </a:pPr>
            <a:r>
              <a:rPr lang="fr-FR" sz="1800" b="1" kern="100" dirty="0">
                <a:effectLst/>
                <a:latin typeface="Calibri" panose="020F0502020204030204" pitchFamily="34" charset="0"/>
                <a:ea typeface="Times New Roman" panose="02020603050405020304" pitchFamily="18" charset="0"/>
                <a:cs typeface="Calibri" panose="020F0502020204030204" pitchFamily="34" charset="0"/>
              </a:rPr>
              <a:t>Propriété 4 :  Deux courbes d’indifférence ne peuvent pas se couper.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5182FFAF-88EC-0350-1456-5A7AB62BB44B}"/>
              </a:ext>
            </a:extLst>
          </p:cNvPr>
          <p:cNvPicPr>
            <a:picLocks noChangeAspect="1"/>
          </p:cNvPicPr>
          <p:nvPr/>
        </p:nvPicPr>
        <p:blipFill>
          <a:blip r:embed="rId2"/>
          <a:stretch>
            <a:fillRect/>
          </a:stretch>
        </p:blipFill>
        <p:spPr>
          <a:xfrm>
            <a:off x="3268716" y="2569210"/>
            <a:ext cx="5969000" cy="3365500"/>
          </a:xfrm>
          <a:prstGeom prst="rect">
            <a:avLst/>
          </a:prstGeom>
        </p:spPr>
      </p:pic>
    </p:spTree>
    <p:extLst>
      <p:ext uri="{BB962C8B-B14F-4D97-AF65-F5344CB8AC3E}">
        <p14:creationId xmlns:p14="http://schemas.microsoft.com/office/powerpoint/2010/main" val="387539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A34C21-1DBD-4F5D-AC64-36F79075DCB4}"/>
              </a:ext>
            </a:extLst>
          </p:cNvPr>
          <p:cNvSpPr>
            <a:spLocks noGrp="1"/>
          </p:cNvSpPr>
          <p:nvPr>
            <p:ph type="title"/>
          </p:nvPr>
        </p:nvSpPr>
        <p:spPr/>
        <p:txBody>
          <a:bodyPr>
            <a:normAutofit/>
          </a:bodyPr>
          <a:lstStyle/>
          <a:p>
            <a:pPr>
              <a:tabLst>
                <a:tab pos="2041525" algn="l"/>
              </a:tabLst>
            </a:pP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3. </a:t>
            </a:r>
            <a:r>
              <a:rPr lang="fr-FR" sz="1800" b="1" u="sng" kern="100" dirty="0">
                <a:effectLst/>
                <a:latin typeface="Calibri Light" panose="020F0302020204030204" pitchFamily="34" charset="0"/>
                <a:ea typeface="Times New Roman" panose="02020603050405020304" pitchFamily="18" charset="0"/>
                <a:cs typeface="Times New Roman" panose="02020603050405020304" pitchFamily="18" charset="0"/>
              </a:rPr>
              <a:t>La représentation d’une fonction d’utilité par les courbes d’indifférences.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932304B-A76B-716C-6AE0-170E0A263F17}"/>
              </a:ext>
            </a:extLst>
          </p:cNvPr>
          <p:cNvSpPr>
            <a:spLocks noGrp="1"/>
          </p:cNvSpPr>
          <p:nvPr>
            <p:ph idx="1"/>
          </p:nvPr>
        </p:nvSpPr>
        <p:spPr/>
        <p:txBody>
          <a:bodyPr/>
          <a:lstStyle/>
          <a:p>
            <a:pPr algn="just">
              <a:tabLst>
                <a:tab pos="2041525" algn="l"/>
              </a:tabLst>
            </a:pPr>
            <a:r>
              <a:rPr lang="fr-FR"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Chaque courbe d’indifférence correspond à </a:t>
            </a:r>
            <a:r>
              <a:rPr lang="fr-FR" sz="1600" b="1" u="sng"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une valeur particulière</a:t>
            </a:r>
            <a:r>
              <a:rPr lang="fr-FR"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la fonction d’utilité choisie pour représenter les préférences du consommateur.</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tabLst>
                <a:tab pos="2041525" algn="l"/>
              </a:tabLst>
            </a:pPr>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FB38743A-9791-BD17-A282-412FC61F6EE6}"/>
              </a:ext>
            </a:extLst>
          </p:cNvPr>
          <p:cNvPicPr>
            <a:picLocks noChangeAspect="1"/>
          </p:cNvPicPr>
          <p:nvPr/>
        </p:nvPicPr>
        <p:blipFill>
          <a:blip r:embed="rId2"/>
          <a:stretch>
            <a:fillRect/>
          </a:stretch>
        </p:blipFill>
        <p:spPr>
          <a:xfrm>
            <a:off x="4141841" y="2822261"/>
            <a:ext cx="4222750" cy="3231220"/>
          </a:xfrm>
          <a:prstGeom prst="rect">
            <a:avLst/>
          </a:prstGeom>
        </p:spPr>
      </p:pic>
    </p:spTree>
    <p:extLst>
      <p:ext uri="{BB962C8B-B14F-4D97-AF65-F5344CB8AC3E}">
        <p14:creationId xmlns:p14="http://schemas.microsoft.com/office/powerpoint/2010/main" val="3388653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F15E3F-2D31-B4AD-21FB-040EF8AD67C1}"/>
              </a:ext>
            </a:extLst>
          </p:cNvPr>
          <p:cNvSpPr>
            <a:spLocks noGrp="1"/>
          </p:cNvSpPr>
          <p:nvPr>
            <p:ph type="title"/>
          </p:nvPr>
        </p:nvSpPr>
        <p:spPr/>
        <p:txBody>
          <a:bodyPr>
            <a:normAutofit fontScale="90000"/>
          </a:bodyPr>
          <a:lstStyle/>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4. </a:t>
            </a:r>
            <a:r>
              <a:rPr lang="fr-FR" sz="1800" b="1" u="sng" kern="100" dirty="0">
                <a:effectLst/>
                <a:latin typeface="Calibri Light" panose="020F0302020204030204" pitchFamily="34" charset="0"/>
                <a:ea typeface="Times New Roman" panose="02020603050405020304" pitchFamily="18" charset="0"/>
                <a:cs typeface="Times New Roman" panose="02020603050405020304" pitchFamily="18" charset="0"/>
              </a:rPr>
              <a:t>La représentation graphique du taux marginale de substitution (TMS)</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A55B726F-DA89-1FBD-8A35-9ADEE7B9DE9C}"/>
              </a:ext>
            </a:extLst>
          </p:cNvPr>
          <p:cNvSpPr>
            <a:spLocks noGrp="1"/>
          </p:cNvSpPr>
          <p:nvPr>
            <p:ph idx="1"/>
          </p:nvPr>
        </p:nvSpPr>
        <p:spPr/>
        <p:txBody>
          <a:bodyPr/>
          <a:lstStyle/>
          <a:p>
            <a:pPr marL="0" indent="0">
              <a:buNone/>
            </a:pPr>
            <a:r>
              <a:rPr lang="fr-FR" sz="1800" b="1" kern="100" dirty="0">
                <a:effectLst/>
                <a:latin typeface="Calibri" panose="020F0502020204030204" pitchFamily="34" charset="0"/>
                <a:ea typeface="Times New Roman" panose="02020603050405020304" pitchFamily="18" charset="0"/>
                <a:cs typeface="Calibri" panose="020F0502020204030204" pitchFamily="34" charset="0"/>
              </a:rPr>
              <a:t>Propriété </a:t>
            </a: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b="1" kern="100" dirty="0">
                <a:effectLst/>
                <a:latin typeface="Calibri" panose="020F0502020204030204" pitchFamily="34" charset="0"/>
                <a:ea typeface="Times New Roman" panose="02020603050405020304" pitchFamily="18" charset="0"/>
                <a:cs typeface="Calibri" panose="020F0502020204030204" pitchFamily="34" charset="0"/>
              </a:rPr>
              <a:t>Dans le cas de deux biens</a:t>
            </a: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b="1" kern="100" dirty="0">
                <a:effectLst/>
                <a:latin typeface="Calibri" panose="020F0502020204030204" pitchFamily="34" charset="0"/>
                <a:ea typeface="Times New Roman" panose="02020603050405020304" pitchFamily="18" charset="0"/>
                <a:cs typeface="Calibri" panose="020F0502020204030204" pitchFamily="34" charset="0"/>
              </a:rPr>
              <a:t>le TMS du bien 2 au bien 1 est égal à la pente de la courbe d’indifférence, au point considéré.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8997E844-301A-3533-0C71-E6DBBCF59BDF}"/>
              </a:ext>
            </a:extLst>
          </p:cNvPr>
          <p:cNvPicPr>
            <a:picLocks noChangeAspect="1"/>
          </p:cNvPicPr>
          <p:nvPr/>
        </p:nvPicPr>
        <p:blipFill>
          <a:blip r:embed="rId2"/>
          <a:stretch>
            <a:fillRect/>
          </a:stretch>
        </p:blipFill>
        <p:spPr>
          <a:xfrm>
            <a:off x="3505835" y="2734893"/>
            <a:ext cx="5180330" cy="3142666"/>
          </a:xfrm>
          <a:prstGeom prst="rect">
            <a:avLst/>
          </a:prstGeom>
        </p:spPr>
      </p:pic>
    </p:spTree>
    <p:extLst>
      <p:ext uri="{BB962C8B-B14F-4D97-AF65-F5344CB8AC3E}">
        <p14:creationId xmlns:p14="http://schemas.microsoft.com/office/powerpoint/2010/main" val="542278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FDECFD8-4C63-613C-439A-09FB75F566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9927" y="1943100"/>
            <a:ext cx="5632145" cy="3543300"/>
          </a:xfrm>
          <a:prstGeom prst="rect">
            <a:avLst/>
          </a:prstGeom>
        </p:spPr>
      </p:pic>
    </p:spTree>
    <p:extLst>
      <p:ext uri="{BB962C8B-B14F-4D97-AF65-F5344CB8AC3E}">
        <p14:creationId xmlns:p14="http://schemas.microsoft.com/office/powerpoint/2010/main" val="841828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FEC096-EBE0-DF0E-C988-95F58AD832C6}"/>
              </a:ext>
            </a:extLst>
          </p:cNvPr>
          <p:cNvSpPr>
            <a:spLocks noGrp="1"/>
          </p:cNvSpPr>
          <p:nvPr>
            <p:ph idx="1"/>
          </p:nvPr>
        </p:nvSpPr>
        <p:spPr/>
        <p:txBody>
          <a:bodyPr/>
          <a:lstStyle/>
          <a:p>
            <a:pPr marL="0" indent="0">
              <a:buNone/>
            </a:pPr>
            <a:r>
              <a:rPr lang="fr-FR" sz="1600" b="1" kern="100" dirty="0">
                <a:effectLst/>
                <a:latin typeface="Calibri" panose="020F0502020204030204" pitchFamily="34" charset="0"/>
                <a:ea typeface="Times New Roman" panose="02020603050405020304" pitchFamily="18" charset="0"/>
                <a:cs typeface="Calibri" panose="020F0502020204030204" pitchFamily="34" charset="0"/>
              </a:rPr>
              <a:t>Propriété : Le TMS du bien 2 au bien 1 diminue lorsque l’on se déplace le long d’une même courbe d’indifférence, en augmentant la consommation de bien 1 et en réduisant la consommation de bien 2</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36A4695A-5CAE-F523-6607-5ECC230A3A06}"/>
              </a:ext>
            </a:extLst>
          </p:cNvPr>
          <p:cNvPicPr>
            <a:picLocks noChangeAspect="1"/>
          </p:cNvPicPr>
          <p:nvPr/>
        </p:nvPicPr>
        <p:blipFill>
          <a:blip r:embed="rId2"/>
          <a:stretch>
            <a:fillRect/>
          </a:stretch>
        </p:blipFill>
        <p:spPr>
          <a:xfrm>
            <a:off x="3689350" y="2729230"/>
            <a:ext cx="4813300" cy="3251200"/>
          </a:xfrm>
          <a:prstGeom prst="rect">
            <a:avLst/>
          </a:prstGeom>
        </p:spPr>
      </p:pic>
    </p:spTree>
    <p:extLst>
      <p:ext uri="{BB962C8B-B14F-4D97-AF65-F5344CB8AC3E}">
        <p14:creationId xmlns:p14="http://schemas.microsoft.com/office/powerpoint/2010/main" val="3430260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27C1F-07D2-0BF2-F96F-F324F4B3A731}"/>
              </a:ext>
            </a:extLst>
          </p:cNvPr>
          <p:cNvSpPr>
            <a:spLocks noGrp="1"/>
          </p:cNvSpPr>
          <p:nvPr>
            <p:ph type="title"/>
          </p:nvPr>
        </p:nvSpPr>
        <p:spPr/>
        <p:txBody>
          <a:bodyPr>
            <a:normAutofit fontScale="90000"/>
          </a:bodyPr>
          <a:lstStyle/>
          <a:p>
            <a:pPr>
              <a:tabLst>
                <a:tab pos="2041525" algn="l"/>
              </a:tabLst>
            </a:pPr>
            <a:r>
              <a:rPr lang="fr-FR" sz="1800" b="1" kern="100" dirty="0">
                <a:effectLst/>
                <a:latin typeface="Calibri" panose="020F0502020204030204" pitchFamily="34" charset="0"/>
                <a:ea typeface="Times New Roman" panose="02020603050405020304" pitchFamily="18" charset="0"/>
                <a:cs typeface="Calibri" panose="020F0502020204030204" pitchFamily="34"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b="1" kern="100" dirty="0">
                <a:effectLst/>
                <a:latin typeface="Calibri" panose="020F0502020204030204" pitchFamily="34" charset="0"/>
                <a:ea typeface="Times New Roman" panose="02020603050405020304" pitchFamily="18" charset="0"/>
                <a:cs typeface="Calibri" panose="020F0502020204030204" pitchFamily="34"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5. </a:t>
            </a:r>
            <a:r>
              <a:rPr lang="fr-FR" sz="1800" b="1" u="sng" kern="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La représentation graphique de l’équilibre du consommateur.</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b="1" kern="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pic>
        <p:nvPicPr>
          <p:cNvPr id="8" name="Espace réservé du contenu 7">
            <a:extLst>
              <a:ext uri="{FF2B5EF4-FFF2-40B4-BE49-F238E27FC236}">
                <a16:creationId xmlns:a16="http://schemas.microsoft.com/office/drawing/2014/main" id="{208399A8-C007-B9C4-45A2-FDCEA4C4ED2E}"/>
              </a:ext>
            </a:extLst>
          </p:cNvPr>
          <p:cNvPicPr>
            <a:picLocks noGrp="1" noChangeAspect="1"/>
          </p:cNvPicPr>
          <p:nvPr>
            <p:ph idx="1"/>
          </p:nvPr>
        </p:nvPicPr>
        <p:blipFill>
          <a:blip r:embed="rId2"/>
          <a:stretch>
            <a:fillRect/>
          </a:stretch>
        </p:blipFill>
        <p:spPr>
          <a:xfrm>
            <a:off x="1451579" y="2103587"/>
            <a:ext cx="4126458" cy="1111792"/>
          </a:xfrm>
        </p:spPr>
      </p:pic>
      <p:pic>
        <p:nvPicPr>
          <p:cNvPr id="10" name="Image 9">
            <a:extLst>
              <a:ext uri="{FF2B5EF4-FFF2-40B4-BE49-F238E27FC236}">
                <a16:creationId xmlns:a16="http://schemas.microsoft.com/office/drawing/2014/main" id="{01131EED-82D9-B7BF-B6DE-80EED0131FE1}"/>
              </a:ext>
            </a:extLst>
          </p:cNvPr>
          <p:cNvPicPr>
            <a:picLocks noChangeAspect="1"/>
          </p:cNvPicPr>
          <p:nvPr/>
        </p:nvPicPr>
        <p:blipFill>
          <a:blip r:embed="rId3"/>
          <a:stretch>
            <a:fillRect/>
          </a:stretch>
        </p:blipFill>
        <p:spPr>
          <a:xfrm>
            <a:off x="5864104" y="2103586"/>
            <a:ext cx="5190750" cy="3817153"/>
          </a:xfrm>
          <a:prstGeom prst="rect">
            <a:avLst/>
          </a:prstGeom>
        </p:spPr>
      </p:pic>
    </p:spTree>
    <p:extLst>
      <p:ext uri="{BB962C8B-B14F-4D97-AF65-F5344CB8AC3E}">
        <p14:creationId xmlns:p14="http://schemas.microsoft.com/office/powerpoint/2010/main" val="320652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6087C7-84E4-D998-97AC-D4D01D5DF7A2}"/>
              </a:ext>
            </a:extLst>
          </p:cNvPr>
          <p:cNvSpPr>
            <a:spLocks noGrp="1"/>
          </p:cNvSpPr>
          <p:nvPr>
            <p:ph type="title"/>
          </p:nvPr>
        </p:nvSpPr>
        <p:spPr/>
        <p:txBody>
          <a:bodyPr>
            <a:normAutofit/>
          </a:bodyPr>
          <a:lstStyle/>
          <a:p>
            <a:br>
              <a:rPr lang="fr-FR" sz="2000" b="1" u="sng" kern="100" dirty="0">
                <a:effectLst/>
                <a:latin typeface="Calibri Light" panose="020F0302020204030204" pitchFamily="34" charset="0"/>
                <a:ea typeface="Calibri" panose="020F0502020204030204" pitchFamily="34" charset="0"/>
                <a:cs typeface="Times New Roman" panose="02020603050405020304" pitchFamily="18" charset="0"/>
              </a:rPr>
            </a:br>
            <a:r>
              <a:rPr lang="fr-FR" sz="2000" b="1" u="sng" kern="100" dirty="0">
                <a:effectLst/>
                <a:latin typeface="Calibri Light" panose="020F0302020204030204" pitchFamily="34" charset="0"/>
                <a:ea typeface="Calibri" panose="020F0502020204030204" pitchFamily="34" charset="0"/>
                <a:cs typeface="Times New Roman" panose="02020603050405020304" pitchFamily="18" charset="0"/>
              </a:rPr>
              <a:t>I. L’équilibre du consommateur et les fondements microéconomiques de la demande.</a:t>
            </a:r>
            <a:endParaRPr lang="fr-FR" sz="3600" dirty="0"/>
          </a:p>
        </p:txBody>
      </p:sp>
      <p:sp>
        <p:nvSpPr>
          <p:cNvPr id="3" name="Espace réservé du contenu 2">
            <a:extLst>
              <a:ext uri="{FF2B5EF4-FFF2-40B4-BE49-F238E27FC236}">
                <a16:creationId xmlns:a16="http://schemas.microsoft.com/office/drawing/2014/main" id="{E07A325A-C980-3F1A-2655-43D440C8720C}"/>
              </a:ext>
            </a:extLst>
          </p:cNvPr>
          <p:cNvSpPr>
            <a:spLocks noGrp="1"/>
          </p:cNvSpPr>
          <p:nvPr>
            <p:ph idx="1"/>
          </p:nvPr>
        </p:nvSpPr>
        <p:spPr/>
        <p:txBody>
          <a:bodyPr>
            <a:normAutofit/>
          </a:bodyPr>
          <a:lstStyle/>
          <a:p>
            <a:pPr marL="0" indent="0">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En microéconomie, la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demande</a:t>
            </a:r>
            <a:r>
              <a:rPr lang="fr-FR" sz="1800" dirty="0">
                <a:effectLst/>
                <a:latin typeface="Calibri" panose="020F0502020204030204" pitchFamily="34" charset="0"/>
                <a:ea typeface="Calibri" panose="020F0502020204030204" pitchFamily="34" charset="0"/>
                <a:cs typeface="Times New Roman" panose="02020603050405020304" pitchFamily="18" charset="0"/>
              </a:rPr>
              <a:t>* se définit comme la quantité que les consommateurs désirent acheter, à un prix donné. </a:t>
            </a:r>
            <a:endParaRPr lang="fr-FR" sz="1800" dirty="0">
              <a:latin typeface="Calibri" panose="020F0502020204030204" pitchFamily="34" charset="0"/>
              <a:cs typeface="Times New Roman" panose="02020603050405020304" pitchFamily="18" charset="0"/>
            </a:endParaRPr>
          </a:p>
          <a:p>
            <a:pPr algn="just"/>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le modèle standard, le </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consommateur*</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est défini par trois paramètres exogènes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 </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relation de préférence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 </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dotation initiale</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revenu</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 hypothèse </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comportement rationnel</a:t>
            </a:r>
            <a:endParaRPr lang="fr-FR" dirty="0"/>
          </a:p>
        </p:txBody>
      </p:sp>
    </p:spTree>
    <p:extLst>
      <p:ext uri="{BB962C8B-B14F-4D97-AF65-F5344CB8AC3E}">
        <p14:creationId xmlns:p14="http://schemas.microsoft.com/office/powerpoint/2010/main" val="281043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695F6E9-B219-43F8-78A1-FEB7DBBAF02F}"/>
              </a:ext>
            </a:extLst>
          </p:cNvPr>
          <p:cNvPicPr>
            <a:picLocks noGrp="1" noChangeAspect="1"/>
          </p:cNvPicPr>
          <p:nvPr>
            <p:ph idx="1"/>
          </p:nvPr>
        </p:nvPicPr>
        <p:blipFill>
          <a:blip r:embed="rId2"/>
          <a:stretch>
            <a:fillRect/>
          </a:stretch>
        </p:blipFill>
        <p:spPr>
          <a:xfrm>
            <a:off x="3773391" y="2016125"/>
            <a:ext cx="4959543" cy="3449638"/>
          </a:xfrm>
        </p:spPr>
      </p:pic>
    </p:spTree>
    <p:extLst>
      <p:ext uri="{BB962C8B-B14F-4D97-AF65-F5344CB8AC3E}">
        <p14:creationId xmlns:p14="http://schemas.microsoft.com/office/powerpoint/2010/main" val="875200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935F9-76D2-1091-1B75-302A39029464}"/>
              </a:ext>
            </a:extLst>
          </p:cNvPr>
          <p:cNvSpPr>
            <a:spLocks noGrp="1"/>
          </p:cNvSpPr>
          <p:nvPr>
            <p:ph type="title"/>
          </p:nvPr>
        </p:nvSpPr>
        <p:spPr/>
        <p:txBody>
          <a:bodyPr>
            <a:normAutofit fontScale="90000"/>
          </a:bodyPr>
          <a:lstStyle/>
          <a:p>
            <a:pPr marL="914400" lvl="2" algn="l"/>
            <a:r>
              <a:rPr lang="fr-FR" sz="2200" b="1" kern="100" dirty="0">
                <a:effectLst/>
                <a:latin typeface="Calibri" panose="020F0502020204030204" pitchFamily="34" charset="0"/>
                <a:ea typeface="Calibri" panose="020F0502020204030204" pitchFamily="34" charset="0"/>
                <a:cs typeface="Times New Roman" panose="02020603050405020304" pitchFamily="18" charset="0"/>
              </a:rPr>
              <a:t>C. </a:t>
            </a:r>
            <a:r>
              <a:rPr lang="fr-FR" sz="2200" b="1" u="sng" kern="100" dirty="0">
                <a:effectLst/>
                <a:latin typeface="Calibri Light" panose="020F0302020204030204" pitchFamily="34" charset="0"/>
                <a:ea typeface="Calibri" panose="020F0502020204030204" pitchFamily="34" charset="0"/>
                <a:cs typeface="Times New Roman" panose="02020603050405020304" pitchFamily="18" charset="0"/>
              </a:rPr>
              <a:t>La représentation de la demande agrégée et la notion de surplus</a:t>
            </a:r>
            <a:br>
              <a:rPr lang="fr-FR" sz="2200" b="1" kern="100" dirty="0">
                <a:effectLst/>
                <a:latin typeface="Calibri" panose="020F0502020204030204" pitchFamily="34" charset="0"/>
                <a:ea typeface="Calibri" panose="020F0502020204030204" pitchFamily="34" charset="0"/>
                <a:cs typeface="Times New Roman" panose="02020603050405020304" pitchFamily="18" charset="0"/>
              </a:rPr>
            </a:br>
            <a:br>
              <a:rPr lang="fr-FR" sz="2200" b="1" kern="100" dirty="0">
                <a:effectLst/>
                <a:latin typeface="Calibri" panose="020F0502020204030204" pitchFamily="34" charset="0"/>
                <a:ea typeface="Calibri" panose="020F0502020204030204" pitchFamily="34" charset="0"/>
                <a:cs typeface="Times New Roman" panose="02020603050405020304" pitchFamily="18" charset="0"/>
              </a:rPr>
            </a:b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1. </a:t>
            </a:r>
            <a:r>
              <a:rPr lang="fr-FR" sz="2000" u="sng" kern="100" dirty="0">
                <a:effectLst/>
                <a:latin typeface="Calibri" panose="020F0502020204030204" pitchFamily="34" charset="0"/>
                <a:ea typeface="Calibri" panose="020F0502020204030204" pitchFamily="34" charset="0"/>
                <a:cs typeface="Times New Roman" panose="02020603050405020304" pitchFamily="18" charset="0"/>
              </a:rPr>
              <a:t>Généralisation de l’optimum du consommateur à n biens. </a:t>
            </a:r>
            <a:br>
              <a:rPr lang="fr-FR" sz="2200" kern="100" dirty="0">
                <a:effectLst/>
                <a:latin typeface="Calibri" panose="020F0502020204030204" pitchFamily="34" charset="0"/>
                <a:ea typeface="Calibri" panose="020F0502020204030204" pitchFamily="34" charset="0"/>
                <a:cs typeface="Times New Roman" panose="02020603050405020304" pitchFamily="18" charset="0"/>
              </a:rPr>
            </a:b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200" kern="100" dirty="0">
                <a:effectLst/>
                <a:latin typeface="Calibri" panose="020F0502020204030204" pitchFamily="34" charset="0"/>
                <a:ea typeface="Calibri" panose="020F0502020204030204" pitchFamily="34" charset="0"/>
                <a:cs typeface="Times New Roman" panose="02020603050405020304" pitchFamily="18" charset="0"/>
              </a:rPr>
            </a:b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85CAB1A-6D8C-8E5E-5660-F201947B50FB}"/>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fr-FR" sz="1800" i="1" kern="100"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r>
                        <a:rPr lang="fr-FR" sz="1800" i="1" kern="100"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𝑛</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𝑜𝑢</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ℝ</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𝑈</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𝑈</m:t>
                      </m:r>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𝑛</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L’utilité marginale du bien h s’écrit alors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𝑈𝑚</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𝑈</m:t>
                          </m:r>
                        </m:num>
                        <m:den>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den>
                      </m:f>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 </m:t>
                      </m:r>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 </m:t>
                      </m:r>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𝑛</m:t>
                          </m:r>
                        </m:sub>
                      </m:s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A85CAB1A-6D8C-8E5E-5660-F201947B50FB}"/>
                  </a:ext>
                </a:extLst>
              </p:cNvPr>
              <p:cNvSpPr>
                <a:spLocks noGrp="1" noRot="1" noChangeAspect="1" noMove="1" noResize="1" noEditPoints="1" noAdjustHandles="1" noChangeArrowheads="1" noChangeShapeType="1" noTextEdit="1"/>
              </p:cNvSpPr>
              <p:nvPr>
                <p:ph idx="1"/>
              </p:nvPr>
            </p:nvSpPr>
            <p:spPr>
              <a:blipFill>
                <a:blip r:embed="rId2"/>
                <a:stretch>
                  <a:fillRect l="-528"/>
                </a:stretch>
              </a:blipFill>
            </p:spPr>
            <p:txBody>
              <a:bodyPr/>
              <a:lstStyle/>
              <a:p>
                <a:r>
                  <a:rPr lang="fr-FR">
                    <a:noFill/>
                  </a:rPr>
                  <a:t> </a:t>
                </a:r>
              </a:p>
            </p:txBody>
          </p:sp>
        </mc:Fallback>
      </mc:AlternateContent>
    </p:spTree>
    <p:extLst>
      <p:ext uri="{BB962C8B-B14F-4D97-AF65-F5344CB8AC3E}">
        <p14:creationId xmlns:p14="http://schemas.microsoft.com/office/powerpoint/2010/main" val="3972534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32CDFB31-420E-6D30-7960-8685A8A0D5BF}"/>
                  </a:ext>
                </a:extLst>
              </p:cNvPr>
              <p:cNvSpPr>
                <a:spLocks noGrp="1"/>
              </p:cNvSpPr>
              <p:nvPr>
                <p:ph idx="1"/>
              </p:nvPr>
            </p:nvSpPr>
            <p:spPr/>
            <p:txBody>
              <a:bodyPr/>
              <a:lstStyle/>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nouvelle contrainte budgétaire s’écrit, quant à elle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sub>
                      </m:sSub>
                      <m:sSub>
                        <m:sSubPr>
                          <m:ctrlP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sub>
                      </m:s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sub>
                      </m:sSub>
                      <m:sSub>
                        <m:sSubPr>
                          <m:ctrlP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1800" i="1" kern="100">
                          <a:ln>
                            <a:noFill/>
                          </a:l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peut alors écrire notre problème de maximisation de l’utilité, sous contrainte budgétaire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32CDFB31-420E-6D30-7960-8685A8A0D5BF}"/>
                  </a:ext>
                </a:extLst>
              </p:cNvPr>
              <p:cNvSpPr>
                <a:spLocks noGrp="1" noRot="1" noChangeAspect="1" noMove="1" noResize="1" noEditPoints="1" noAdjustHandles="1" noChangeArrowheads="1" noChangeShapeType="1" noTextEdit="1"/>
              </p:cNvSpPr>
              <p:nvPr>
                <p:ph idx="1"/>
              </p:nvPr>
            </p:nvSpPr>
            <p:spPr>
              <a:blipFill>
                <a:blip r:embed="rId2"/>
                <a:stretch>
                  <a:fillRect l="-528"/>
                </a:stretch>
              </a:blipFill>
            </p:spPr>
            <p:txBody>
              <a:bodyPr/>
              <a:lstStyle/>
              <a:p>
                <a:r>
                  <a:rPr lang="fr-FR">
                    <a:noFill/>
                  </a:rPr>
                  <a:t> </a:t>
                </a:r>
              </a:p>
            </p:txBody>
          </p:sp>
        </mc:Fallback>
      </mc:AlternateContent>
      <p:pic>
        <p:nvPicPr>
          <p:cNvPr id="5" name="Image 4">
            <a:extLst>
              <a:ext uri="{FF2B5EF4-FFF2-40B4-BE49-F238E27FC236}">
                <a16:creationId xmlns:a16="http://schemas.microsoft.com/office/drawing/2014/main" id="{3B4A1C0F-917B-A444-8160-CBE245151F29}"/>
              </a:ext>
            </a:extLst>
          </p:cNvPr>
          <p:cNvPicPr>
            <a:picLocks noChangeAspect="1"/>
          </p:cNvPicPr>
          <p:nvPr/>
        </p:nvPicPr>
        <p:blipFill>
          <a:blip r:embed="rId3"/>
          <a:stretch>
            <a:fillRect/>
          </a:stretch>
        </p:blipFill>
        <p:spPr>
          <a:xfrm>
            <a:off x="2686050" y="3879850"/>
            <a:ext cx="6819900" cy="1270000"/>
          </a:xfrm>
          <a:prstGeom prst="rect">
            <a:avLst/>
          </a:prstGeom>
        </p:spPr>
      </p:pic>
    </p:spTree>
    <p:extLst>
      <p:ext uri="{BB962C8B-B14F-4D97-AF65-F5344CB8AC3E}">
        <p14:creationId xmlns:p14="http://schemas.microsoft.com/office/powerpoint/2010/main" val="3096284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A29F50C-EFB2-532D-4AB7-CE1A33A794DF}"/>
                  </a:ext>
                </a:extLst>
              </p:cNvPr>
              <p:cNvSpPr>
                <a:spLocks noGrp="1"/>
              </p:cNvSpPr>
              <p:nvPr>
                <p:ph idx="1"/>
              </p:nvPr>
            </p:nvSpPr>
            <p:spPr/>
            <p:txBody>
              <a:bodyPr/>
              <a:lstStyle/>
              <a:p>
                <a:pPr marL="0" indent="0" algn="just">
                  <a:buNone/>
                </a:pPr>
                <a:r>
                  <a:rPr lang="fr-FR" sz="1800" kern="100" dirty="0">
                    <a:ln w="9525" cap="rnd" cmpd="sng" algn="ctr">
                      <a:solidFill>
                        <a:srgbClr val="000000"/>
                      </a:solidFill>
                      <a:prstDash val="solid"/>
                      <a:beve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vecteur </a:t>
                </a:r>
                <a14:m>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 </m:t>
                    </m:r>
                    <m:sSub>
                      <m:sSubPr>
                        <m:ctrlP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𝑛</m:t>
                        </m:r>
                      </m:sub>
                    </m:sSub>
                    <m:r>
                      <a:rPr lang="fr-FR" sz="1800" i="1" kern="1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fr-FR"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qui résout notre problème de maximisation doit vérifier l’égalité suivante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𝑇𝑀𝑆</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𝑘</m:t>
                          </m:r>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𝑈𝑚</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num>
                        <m:den>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𝑈𝑚</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𝑘</m:t>
                              </m:r>
                            </m:sub>
                          </m:sSub>
                        </m:den>
                      </m:f>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𝑝</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num>
                        <m:den>
                          <m:sSub>
                            <m:sSubPr>
                              <m:ctrlP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𝑝</m:t>
                              </m:r>
                            </m:e>
                            <m:sub>
                              <m:r>
                                <a:rPr lang="fr-FR" sz="1800" i="1" kern="100">
                                  <a:ln w="9525" cap="rnd" cmpd="sng" algn="ctr">
                                    <a:solidFill>
                                      <a:srgbClr val="000000"/>
                                    </a:solidFill>
                                    <a:prstDash val="solid"/>
                                    <a:beve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𝑘</m:t>
                              </m:r>
                            </m:sub>
                          </m:sSub>
                        </m:den>
                      </m:f>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0A29F50C-EFB2-532D-4AB7-CE1A33A794DF}"/>
                  </a:ext>
                </a:extLst>
              </p:cNvPr>
              <p:cNvSpPr>
                <a:spLocks noGrp="1" noRot="1" noChangeAspect="1" noMove="1" noResize="1" noEditPoints="1" noAdjustHandles="1" noChangeArrowheads="1" noChangeShapeType="1" noTextEdit="1"/>
              </p:cNvSpPr>
              <p:nvPr>
                <p:ph idx="1"/>
              </p:nvPr>
            </p:nvSpPr>
            <p:spPr>
              <a:blipFill>
                <a:blip r:embed="rId2"/>
                <a:stretch>
                  <a:fillRect l="-396" r="-528"/>
                </a:stretch>
              </a:blipFill>
            </p:spPr>
            <p:txBody>
              <a:bodyPr/>
              <a:lstStyle/>
              <a:p>
                <a:r>
                  <a:rPr lang="fr-FR">
                    <a:noFill/>
                  </a:rPr>
                  <a:t> </a:t>
                </a:r>
              </a:p>
            </p:txBody>
          </p:sp>
        </mc:Fallback>
      </mc:AlternateContent>
    </p:spTree>
    <p:extLst>
      <p:ext uri="{BB962C8B-B14F-4D97-AF65-F5344CB8AC3E}">
        <p14:creationId xmlns:p14="http://schemas.microsoft.com/office/powerpoint/2010/main" val="3103696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2AA38-2A48-47C1-06D6-A8725FBA52BC}"/>
              </a:ext>
            </a:extLst>
          </p:cNvPr>
          <p:cNvSpPr>
            <a:spLocks noGrp="1"/>
          </p:cNvSpPr>
          <p:nvPr>
            <p:ph type="title"/>
          </p:nvPr>
        </p:nvSpPr>
        <p:spPr/>
        <p:txBody>
          <a:bodyPr>
            <a:normAutofit/>
          </a:bodyPr>
          <a:lstStyle/>
          <a:p>
            <a:br>
              <a:rPr lang="fr-FR" sz="1800" b="1" u="sng" kern="100" dirty="0">
                <a:effectLst/>
                <a:latin typeface="Calibri Light" panose="020F0302020204030204" pitchFamily="34" charset="0"/>
                <a:ea typeface="Calibri" panose="020F0502020204030204" pitchFamily="34" charset="0"/>
                <a:cs typeface="Times New Roman" panose="02020603050405020304" pitchFamily="18" charset="0"/>
              </a:rPr>
            </a:br>
            <a:r>
              <a:rPr lang="fr-FR" sz="1800" b="1" u="sng" kern="100" dirty="0">
                <a:effectLst/>
                <a:latin typeface="Calibri Light" panose="020F0302020204030204" pitchFamily="34" charset="0"/>
                <a:ea typeface="Calibri" panose="020F0502020204030204" pitchFamily="34" charset="0"/>
                <a:cs typeface="Times New Roman" panose="02020603050405020304" pitchFamily="18" charset="0"/>
              </a:rPr>
              <a:t>2. La courbe de demande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1D1A3EF-247C-3AA8-DADC-6954B87C47FA}"/>
                  </a:ext>
                </a:extLst>
              </p:cNvPr>
              <p:cNvSpPr>
                <a:spLocks noGrp="1"/>
              </p:cNvSpPr>
              <p:nvPr>
                <p:ph idx="1"/>
              </p:nvPr>
            </p:nvSpPr>
            <p:spPr/>
            <p:txBody>
              <a:bodyPr/>
              <a:lstStyle/>
              <a:p>
                <a:pPr algn="just"/>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𝐷</m:t>
                      </m:r>
                      <m:d>
                        <m:dPr>
                          <m:ctrlPr>
                            <a:rPr lang="fr-FR"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𝑝</m:t>
                          </m:r>
                        </m:e>
                      </m:d>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fr-FR"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𝑚</m:t>
                          </m:r>
                        </m:sup>
                        <m:e>
                          <m:sSup>
                            <m:sSupPr>
                              <m:ctrlPr>
                                <a:rPr lang="fr-FR"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𝑖</m:t>
                              </m:r>
                            </m:sup>
                          </m:sSup>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m:t>
                          </m:r>
                        </m:e>
                      </m:nary>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i="1" kern="100" dirty="0">
                  <a:effectLst/>
                  <a:latin typeface="Cambria Math" panose="02040503050406030204" pitchFamily="18"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fr-FR"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𝐷</m:t>
                          </m:r>
                        </m:e>
                        <m:sup>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fr-FR"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𝑝</m:t>
                          </m:r>
                        </m:e>
                      </m:d>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&lt;0</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A1D1A3EF-247C-3AA8-DADC-6954B87C47FA}"/>
                  </a:ext>
                </a:extLst>
              </p:cNvPr>
              <p:cNvSpPr>
                <a:spLocks noGrp="1" noRot="1" noChangeAspect="1" noMove="1" noResize="1" noEditPoints="1" noAdjustHandles="1" noChangeArrowheads="1" noChangeShapeType="1" noTextEdit="1"/>
              </p:cNvSpPr>
              <p:nvPr>
                <p:ph idx="1"/>
              </p:nvPr>
            </p:nvSpPr>
            <p:spPr>
              <a:blipFill>
                <a:blip r:embed="rId2"/>
                <a:stretch>
                  <a:fillRect l="-396" t="-10623"/>
                </a:stretch>
              </a:blipFill>
            </p:spPr>
            <p:txBody>
              <a:bodyPr/>
              <a:lstStyle/>
              <a:p>
                <a:r>
                  <a:rPr lang="fr-FR">
                    <a:noFill/>
                  </a:rPr>
                  <a:t> </a:t>
                </a:r>
              </a:p>
            </p:txBody>
          </p:sp>
        </mc:Fallback>
      </mc:AlternateContent>
    </p:spTree>
    <p:extLst>
      <p:ext uri="{BB962C8B-B14F-4D97-AF65-F5344CB8AC3E}">
        <p14:creationId xmlns:p14="http://schemas.microsoft.com/office/powerpoint/2010/main" val="3059121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5D70D4E-C128-C9E0-41C6-2659BC2575DC}"/>
              </a:ext>
            </a:extLst>
          </p:cNvPr>
          <p:cNvPicPr>
            <a:picLocks noGrp="1" noChangeAspect="1"/>
          </p:cNvPicPr>
          <p:nvPr>
            <p:ph idx="1"/>
          </p:nvPr>
        </p:nvPicPr>
        <p:blipFill>
          <a:blip r:embed="rId2"/>
          <a:stretch>
            <a:fillRect/>
          </a:stretch>
        </p:blipFill>
        <p:spPr>
          <a:xfrm>
            <a:off x="3576161" y="2015014"/>
            <a:ext cx="5039678" cy="3887752"/>
          </a:xfrm>
        </p:spPr>
      </p:pic>
    </p:spTree>
    <p:extLst>
      <p:ext uri="{BB962C8B-B14F-4D97-AF65-F5344CB8AC3E}">
        <p14:creationId xmlns:p14="http://schemas.microsoft.com/office/powerpoint/2010/main" val="1382175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24F1E-C3BE-EA0B-1F62-B0ADC4E3E540}"/>
              </a:ext>
            </a:extLst>
          </p:cNvPr>
          <p:cNvSpPr>
            <a:spLocks noGrp="1"/>
          </p:cNvSpPr>
          <p:nvPr>
            <p:ph type="title"/>
          </p:nvPr>
        </p:nvSpPr>
        <p:spPr/>
        <p:txBody>
          <a:bodyPr>
            <a:normAutofit/>
          </a:bodyPr>
          <a:lstStyle/>
          <a:p>
            <a:r>
              <a:rPr lang="fr-FR" sz="1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br>
              <a:rPr lang="fr-FR" sz="1200" kern="100" dirty="0">
                <a:effectLst/>
                <a:latin typeface="Calibri" panose="020F0502020204030204" pitchFamily="34" charset="0"/>
                <a:ea typeface="Calibri" panose="020F0502020204030204" pitchFamily="34" charset="0"/>
                <a:cs typeface="Times New Roman" panose="02020603050405020304" pitchFamily="18" charset="0"/>
              </a:rPr>
            </a:b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3. </a:t>
            </a:r>
            <a:r>
              <a:rPr lang="fr-FR" sz="1800" u="sng" kern="100" dirty="0">
                <a:effectLst/>
                <a:latin typeface="Calibri" panose="020F0502020204030204" pitchFamily="34" charset="0"/>
                <a:ea typeface="Calibri" panose="020F0502020204030204" pitchFamily="34" charset="0"/>
                <a:cs typeface="Times New Roman" panose="02020603050405020304" pitchFamily="18" charset="0"/>
              </a:rPr>
              <a:t>Le surplus du consommateur. </a:t>
            </a:r>
            <a:endParaRPr lang="fr-FR" sz="4900" dirty="0"/>
          </a:p>
        </p:txBody>
      </p:sp>
      <p:pic>
        <p:nvPicPr>
          <p:cNvPr id="5" name="Espace réservé du contenu 4">
            <a:extLst>
              <a:ext uri="{FF2B5EF4-FFF2-40B4-BE49-F238E27FC236}">
                <a16:creationId xmlns:a16="http://schemas.microsoft.com/office/drawing/2014/main" id="{3692D17F-A263-FFDE-F016-05FCB59D4C23}"/>
              </a:ext>
            </a:extLst>
          </p:cNvPr>
          <p:cNvPicPr>
            <a:picLocks noGrp="1" noChangeAspect="1"/>
          </p:cNvPicPr>
          <p:nvPr>
            <p:ph idx="1"/>
          </p:nvPr>
        </p:nvPicPr>
        <p:blipFill>
          <a:blip r:embed="rId2"/>
          <a:stretch>
            <a:fillRect/>
          </a:stretch>
        </p:blipFill>
        <p:spPr>
          <a:xfrm>
            <a:off x="3415055" y="1981834"/>
            <a:ext cx="5361889" cy="3886471"/>
          </a:xfrm>
        </p:spPr>
      </p:pic>
    </p:spTree>
    <p:extLst>
      <p:ext uri="{BB962C8B-B14F-4D97-AF65-F5344CB8AC3E}">
        <p14:creationId xmlns:p14="http://schemas.microsoft.com/office/powerpoint/2010/main" val="1100832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A8E5376-BAA4-5EF8-B148-60B1FF935F90}"/>
              </a:ext>
            </a:extLst>
          </p:cNvPr>
          <p:cNvPicPr>
            <a:picLocks noGrp="1" noChangeAspect="1"/>
          </p:cNvPicPr>
          <p:nvPr>
            <p:ph idx="1"/>
          </p:nvPr>
        </p:nvPicPr>
        <p:blipFill>
          <a:blip r:embed="rId2"/>
          <a:stretch>
            <a:fillRect/>
          </a:stretch>
        </p:blipFill>
        <p:spPr>
          <a:xfrm>
            <a:off x="3260238" y="1933764"/>
            <a:ext cx="5671524" cy="4037356"/>
          </a:xfrm>
        </p:spPr>
      </p:pic>
    </p:spTree>
    <p:extLst>
      <p:ext uri="{BB962C8B-B14F-4D97-AF65-F5344CB8AC3E}">
        <p14:creationId xmlns:p14="http://schemas.microsoft.com/office/powerpoint/2010/main" val="972620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8C8E170-298C-0921-5EC9-54B5BA876827}"/>
              </a:ext>
            </a:extLst>
          </p:cNvPr>
          <p:cNvPicPr>
            <a:picLocks noGrp="1" noChangeAspect="1"/>
          </p:cNvPicPr>
          <p:nvPr>
            <p:ph idx="1"/>
          </p:nvPr>
        </p:nvPicPr>
        <p:blipFill>
          <a:blip r:embed="rId2"/>
          <a:stretch>
            <a:fillRect/>
          </a:stretch>
        </p:blipFill>
        <p:spPr>
          <a:xfrm>
            <a:off x="3274089" y="1981834"/>
            <a:ext cx="5643821" cy="3891457"/>
          </a:xfrm>
        </p:spPr>
      </p:pic>
    </p:spTree>
    <p:extLst>
      <p:ext uri="{BB962C8B-B14F-4D97-AF65-F5344CB8AC3E}">
        <p14:creationId xmlns:p14="http://schemas.microsoft.com/office/powerpoint/2010/main" val="1632840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23B099A-25F0-FB4B-8137-9AC28C8F6E13}"/>
              </a:ext>
            </a:extLst>
          </p:cNvPr>
          <p:cNvPicPr>
            <a:picLocks noGrp="1" noChangeAspect="1"/>
          </p:cNvPicPr>
          <p:nvPr>
            <p:ph idx="1"/>
          </p:nvPr>
        </p:nvPicPr>
        <p:blipFill>
          <a:blip r:embed="rId2"/>
          <a:stretch>
            <a:fillRect/>
          </a:stretch>
        </p:blipFill>
        <p:spPr>
          <a:xfrm>
            <a:off x="3439865" y="2016125"/>
            <a:ext cx="5626594" cy="3449638"/>
          </a:xfrm>
        </p:spPr>
      </p:pic>
    </p:spTree>
    <p:extLst>
      <p:ext uri="{BB962C8B-B14F-4D97-AF65-F5344CB8AC3E}">
        <p14:creationId xmlns:p14="http://schemas.microsoft.com/office/powerpoint/2010/main" val="354016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3DFDEC7-429E-357F-54A8-B70B2C52CC7A}"/>
              </a:ext>
            </a:extLst>
          </p:cNvPr>
          <p:cNvPicPr>
            <a:picLocks noGrp="1" noChangeAspect="1"/>
          </p:cNvPicPr>
          <p:nvPr>
            <p:ph idx="1"/>
          </p:nvPr>
        </p:nvPicPr>
        <p:blipFill>
          <a:blip r:embed="rId2"/>
          <a:stretch>
            <a:fillRect/>
          </a:stretch>
        </p:blipFill>
        <p:spPr>
          <a:xfrm>
            <a:off x="1451579" y="2019482"/>
            <a:ext cx="9603275" cy="1957536"/>
          </a:xfrm>
        </p:spPr>
      </p:pic>
    </p:spTree>
    <p:extLst>
      <p:ext uri="{BB962C8B-B14F-4D97-AF65-F5344CB8AC3E}">
        <p14:creationId xmlns:p14="http://schemas.microsoft.com/office/powerpoint/2010/main" val="3906232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D6B594-53D0-4E49-44F5-FD8DE939C9BA}"/>
              </a:ext>
            </a:extLst>
          </p:cNvPr>
          <p:cNvSpPr>
            <a:spLocks noGrp="1"/>
          </p:cNvSpPr>
          <p:nvPr>
            <p:ph type="title"/>
          </p:nvPr>
        </p:nvSpPr>
        <p:spPr/>
        <p:txBody>
          <a:bodyPr>
            <a:normAutofit/>
          </a:bodyPr>
          <a:lstStyle/>
          <a:p>
            <a:pPr marL="342900" lvl="0" indent="-342900"/>
            <a:r>
              <a:rPr lang="fr-FR" sz="2800" b="1" u="sng" kern="100" dirty="0">
                <a:effectLst/>
                <a:latin typeface="Calibri Light" panose="020F0302020204030204" pitchFamily="34" charset="0"/>
                <a:ea typeface="Calibri" panose="020F0502020204030204" pitchFamily="34" charset="0"/>
                <a:cs typeface="Times New Roman" panose="02020603050405020304" pitchFamily="18" charset="0"/>
              </a:rPr>
              <a:t>II. L’analyse microéconomique de l’offre. </a:t>
            </a:r>
            <a:br>
              <a:rPr lang="fr-FR" sz="2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0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fr-FR" sz="8800" dirty="0"/>
          </a:p>
        </p:txBody>
      </p:sp>
      <p:sp>
        <p:nvSpPr>
          <p:cNvPr id="3" name="Espace réservé du contenu 2">
            <a:extLst>
              <a:ext uri="{FF2B5EF4-FFF2-40B4-BE49-F238E27FC236}">
                <a16:creationId xmlns:a16="http://schemas.microsoft.com/office/drawing/2014/main" id="{7EFECEAF-B659-D112-C79C-E0F9EA30A588}"/>
              </a:ext>
            </a:extLst>
          </p:cNvPr>
          <p:cNvSpPr>
            <a:spLocks noGrp="1"/>
          </p:cNvSpPr>
          <p:nvPr>
            <p:ph idx="1"/>
          </p:nvPr>
        </p:nvSpPr>
        <p:spPr>
          <a:xfrm>
            <a:off x="1066800" y="1513114"/>
            <a:ext cx="10058400" cy="4521926"/>
          </a:xfrm>
        </p:spPr>
        <p:txBody>
          <a:bodyPr>
            <a:normAutofit lnSpcReduction="10000"/>
          </a:bodyPr>
          <a:lstStyle/>
          <a:p>
            <a:pPr marL="0" indent="0">
              <a:buNone/>
              <a:tabLst>
                <a:tab pos="2041525" algn="l"/>
              </a:tabLst>
            </a:pPr>
            <a:r>
              <a:rPr lang="fr-FR" kern="100" dirty="0">
                <a:effectLst/>
                <a:latin typeface="Calibri" panose="020F0502020204030204" pitchFamily="34" charset="0"/>
                <a:ea typeface="Times New Roman" panose="02020603050405020304" pitchFamily="18" charset="0"/>
                <a:cs typeface="Calibri" panose="020F0502020204030204" pitchFamily="34" charset="0"/>
              </a:rPr>
              <a:t>Le producteur est l’agent représentatif qui se confond avec l’entreprise : il est représenté par une fonction de production*.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0">
              <a:buSzPts val="1200"/>
              <a:buNone/>
            </a:pPr>
            <a:r>
              <a:rPr lang="fr-FR" sz="2100" b="1" u="sng" kern="100" dirty="0">
                <a:effectLst/>
                <a:latin typeface="Calibri Light" panose="020F0302020204030204" pitchFamily="34" charset="0"/>
                <a:ea typeface="Calibri" panose="020F0502020204030204" pitchFamily="34" charset="0"/>
                <a:cs typeface="Times New Roman" panose="02020603050405020304" pitchFamily="18" charset="0"/>
              </a:rPr>
              <a:t>A. La fonction de production</a:t>
            </a:r>
            <a:endParaRPr lang="fr-FR" dirty="0"/>
          </a:p>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fonction de production décrit la relation qui existe entre les quantités utilisées des différents facteurs et la quantité maximale du bien qui peut être produite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 variables de cette fonction sont appelées « inputs » (intrants en français), ou facteurs de production, et représentent l’ensemble des éléments qui interviennent dans la production.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distinguera cependant les facteurs fixes (bâtiments, terres…), des facteurs variables (matières premières, travail.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Cette distinction permet ainsi d’introduire une différence entre le court terme, période durant laquelle une partie des facteurs sont fixes, et le long terme, période durant laquelle tous les facteurs sont supposés variables.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3766941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DFA572-1660-E7FC-63C3-A44491422D1C}"/>
              </a:ext>
            </a:extLst>
          </p:cNvPr>
          <p:cNvSpPr>
            <a:spLocks noGrp="1"/>
          </p:cNvSpPr>
          <p:nvPr>
            <p:ph type="title"/>
          </p:nvPr>
        </p:nvSpPr>
        <p:spPr/>
        <p:txBody>
          <a:bodyPr/>
          <a:lstStyle/>
          <a:p>
            <a:r>
              <a:rPr lang="fr-FR" sz="1800" b="1" u="sng" kern="100" dirty="0">
                <a:ln>
                  <a:noFill/>
                </a:ln>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Un exemple de fonction de production. </a:t>
            </a:r>
            <a:endParaRPr lang="fr-FR" dirty="0"/>
          </a:p>
        </p:txBody>
      </p:sp>
      <p:pic>
        <p:nvPicPr>
          <p:cNvPr id="5" name="Espace réservé du contenu 4">
            <a:extLst>
              <a:ext uri="{FF2B5EF4-FFF2-40B4-BE49-F238E27FC236}">
                <a16:creationId xmlns:a16="http://schemas.microsoft.com/office/drawing/2014/main" id="{610953B8-0302-51A2-F93C-BFAE27FB007D}"/>
              </a:ext>
            </a:extLst>
          </p:cNvPr>
          <p:cNvPicPr>
            <a:picLocks noGrp="1" noChangeAspect="1"/>
          </p:cNvPicPr>
          <p:nvPr>
            <p:ph idx="1"/>
          </p:nvPr>
        </p:nvPicPr>
        <p:blipFill>
          <a:blip r:embed="rId2"/>
          <a:stretch>
            <a:fillRect/>
          </a:stretch>
        </p:blipFill>
        <p:spPr>
          <a:xfrm>
            <a:off x="3905250" y="2014194"/>
            <a:ext cx="4381500" cy="2768600"/>
          </a:xfrm>
        </p:spPr>
      </p:pic>
    </p:spTree>
    <p:extLst>
      <p:ext uri="{BB962C8B-B14F-4D97-AF65-F5344CB8AC3E}">
        <p14:creationId xmlns:p14="http://schemas.microsoft.com/office/powerpoint/2010/main" val="2967220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98757F55-296C-754B-64A8-3425CF8F59C7}"/>
              </a:ext>
            </a:extLst>
          </p:cNvPr>
          <p:cNvPicPr>
            <a:picLocks noGrp="1" noChangeAspect="1"/>
          </p:cNvPicPr>
          <p:nvPr>
            <p:ph idx="1"/>
          </p:nvPr>
        </p:nvPicPr>
        <p:blipFill>
          <a:blip r:embed="rId2"/>
          <a:stretch>
            <a:fillRect/>
          </a:stretch>
        </p:blipFill>
        <p:spPr>
          <a:xfrm>
            <a:off x="2573164" y="718458"/>
            <a:ext cx="7045671" cy="4722922"/>
          </a:xfrm>
        </p:spPr>
      </p:pic>
    </p:spTree>
    <p:extLst>
      <p:ext uri="{BB962C8B-B14F-4D97-AF65-F5344CB8AC3E}">
        <p14:creationId xmlns:p14="http://schemas.microsoft.com/office/powerpoint/2010/main" val="3036969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8CA972C-F9BB-1BAB-3E16-BE2D57D5A34D}"/>
                  </a:ext>
                </a:extLst>
              </p:cNvPr>
              <p:cNvSpPr>
                <a:spLocks noGrp="1"/>
              </p:cNvSpPr>
              <p:nvPr>
                <p:ph idx="1"/>
              </p:nvPr>
            </p:nvSpPr>
            <p:spPr>
              <a:xfrm>
                <a:off x="1066800" y="1077686"/>
                <a:ext cx="10058400" cy="4957354"/>
              </a:xfrm>
            </p:spPr>
            <p:txBody>
              <a:bodyPr/>
              <a:lstStyle/>
              <a:p>
                <a:pPr marL="342900" lvl="0" indent="-342900" algn="just">
                  <a:buFont typeface="Calibri" panose="020F0502020204030204" pitchFamily="34" charset="0"/>
                  <a:buChar char="-"/>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appelle </a:t>
                </a:r>
                <a:r>
                  <a:rPr lang="fr-FR" sz="1800" b="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productivité moyenne*</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d’un facteur le rapport de la quantité produite à la quantité utilisée de ce facteur.</a:t>
                </a:r>
              </a:p>
              <a:p>
                <a:pPr marL="0" lvl="0" indent="0" algn="just">
                  <a:buNone/>
                </a:pPr>
                <a:b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𝑃𝑟𝑜𝑑𝑢𝑐𝑡𝑖𝑣𝑖𝑡</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é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𝑚𝑜𝑦𝑒𝑛𝑛𝑒</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𝑑𝑢</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𝑡𝑟𝑎𝑣𝑎𝑖𝑙</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𝑄</m:t>
                          </m:r>
                          <m:d>
                            <m:d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𝐿</m:t>
                              </m:r>
                            </m:e>
                          </m:d>
                        </m:num>
                        <m:den>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𝐿</m:t>
                          </m:r>
                        </m:den>
                      </m:f>
                    </m:oMath>
                  </m:oMathPara>
                </a14:m>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gn="just"/>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appelle </a:t>
                </a:r>
                <a:r>
                  <a:rPr lang="fr-FR" sz="1800" b="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productivité marginale*</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d’un facteur l’accroissement de la production qui résulte de l’utilisation d’une unité supplémentaire de ce facteur, les quantités des autres facteurs étant maintenues constante.</a:t>
                </a:r>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4320" indent="0" algn="ctr">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𝑃𝑟𝑜𝑑𝑢𝑐𝑡𝑖𝑣𝑖𝑡</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é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𝑚𝑎𝑟𝑔𝑖𝑛𝑎𝑙𝑒</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𝑑𝑢</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𝑡𝑟𝑎𝑣𝑎𝑖𝑙</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𝑄</m:t>
                      </m:r>
                      <m:d>
                        <m:d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𝐿</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e>
                      </m:d>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𝑄</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𝐿</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28CA972C-F9BB-1BAB-3E16-BE2D57D5A34D}"/>
                  </a:ext>
                </a:extLst>
              </p:cNvPr>
              <p:cNvSpPr>
                <a:spLocks noGrp="1" noRot="1" noChangeAspect="1" noMove="1" noResize="1" noEditPoints="1" noAdjustHandles="1" noChangeArrowheads="1" noChangeShapeType="1" noTextEdit="1"/>
              </p:cNvSpPr>
              <p:nvPr>
                <p:ph idx="1"/>
              </p:nvPr>
            </p:nvSpPr>
            <p:spPr>
              <a:xfrm>
                <a:off x="1066800" y="1077686"/>
                <a:ext cx="10058400" cy="4957354"/>
              </a:xfrm>
              <a:blipFill>
                <a:blip r:embed="rId2"/>
                <a:stretch>
                  <a:fillRect l="-504" t="-510" r="-378"/>
                </a:stretch>
              </a:blipFill>
            </p:spPr>
            <p:txBody>
              <a:bodyPr/>
              <a:lstStyle/>
              <a:p>
                <a:r>
                  <a:rPr lang="fr-FR">
                    <a:noFill/>
                  </a:rPr>
                  <a:t> </a:t>
                </a:r>
              </a:p>
            </p:txBody>
          </p:sp>
        </mc:Fallback>
      </mc:AlternateContent>
    </p:spTree>
    <p:extLst>
      <p:ext uri="{BB962C8B-B14F-4D97-AF65-F5344CB8AC3E}">
        <p14:creationId xmlns:p14="http://schemas.microsoft.com/office/powerpoint/2010/main" val="4088843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733276B-8E1C-922E-6B2C-78C3A1BB576F}"/>
              </a:ext>
            </a:extLst>
          </p:cNvPr>
          <p:cNvPicPr>
            <a:picLocks noGrp="1" noChangeAspect="1"/>
          </p:cNvPicPr>
          <p:nvPr>
            <p:ph idx="1"/>
          </p:nvPr>
        </p:nvPicPr>
        <p:blipFill>
          <a:blip r:embed="rId2"/>
          <a:stretch>
            <a:fillRect/>
          </a:stretch>
        </p:blipFill>
        <p:spPr>
          <a:xfrm>
            <a:off x="1644650" y="1841500"/>
            <a:ext cx="8902700" cy="3175000"/>
          </a:xfrm>
        </p:spPr>
      </p:pic>
    </p:spTree>
    <p:extLst>
      <p:ext uri="{BB962C8B-B14F-4D97-AF65-F5344CB8AC3E}">
        <p14:creationId xmlns:p14="http://schemas.microsoft.com/office/powerpoint/2010/main" val="1063269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D289277-0BD3-A515-86F1-84F29BD28F20}"/>
              </a:ext>
            </a:extLst>
          </p:cNvPr>
          <p:cNvPicPr>
            <a:picLocks noGrp="1" noChangeAspect="1"/>
          </p:cNvPicPr>
          <p:nvPr>
            <p:ph idx="1"/>
          </p:nvPr>
        </p:nvPicPr>
        <p:blipFill>
          <a:blip r:embed="rId2"/>
          <a:stretch>
            <a:fillRect/>
          </a:stretch>
        </p:blipFill>
        <p:spPr>
          <a:xfrm>
            <a:off x="2041350" y="435429"/>
            <a:ext cx="8558327" cy="4731089"/>
          </a:xfrm>
        </p:spPr>
      </p:pic>
    </p:spTree>
    <p:extLst>
      <p:ext uri="{BB962C8B-B14F-4D97-AF65-F5344CB8AC3E}">
        <p14:creationId xmlns:p14="http://schemas.microsoft.com/office/powerpoint/2010/main" val="1650284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7F47608-3816-5015-9418-EED90C5464DE}"/>
              </a:ext>
            </a:extLst>
          </p:cNvPr>
          <p:cNvSpPr>
            <a:spLocks noGrp="1"/>
          </p:cNvSpPr>
          <p:nvPr>
            <p:ph idx="1"/>
          </p:nvPr>
        </p:nvSpPr>
        <p:spPr>
          <a:xfrm>
            <a:off x="1066800" y="468087"/>
            <a:ext cx="10058400" cy="5566954"/>
          </a:xfrm>
        </p:spPr>
        <p:txBody>
          <a:bodyPr>
            <a:normAutofit/>
          </a:bodyPr>
          <a:lstStyle/>
          <a:p>
            <a:pPr marL="342900" lvl="0" indent="-342900" algn="just">
              <a:buFont typeface="Symbol" pitchFamily="2" charset="2"/>
              <a:buChar char=""/>
            </a:pPr>
            <a:r>
              <a:rPr lang="fr-FR" sz="1800" b="1" u="sng"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Propriété </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Lorsque la productivité marginale est supérieure à la productivité moyenne, l’addition d’une unité supplémentaire du facteur (ici le travail) conduit à augmenter la productivité moyenne. Inversement, lorsque la productivité marginale est inférieure à la productivité moyenne, l’addition d’une unité de facteur réduit la productivité moyenne.</a:t>
            </a:r>
          </a:p>
          <a:p>
            <a:pPr marL="342900" lvl="0" indent="-342900" algn="just">
              <a:buFont typeface="Symbol" pitchFamily="2" charset="2"/>
              <a:buChar char=""/>
            </a:pPr>
            <a:endParaRPr lang="fr-FR" sz="18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lgn="jus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comportement de la productivité marginale en fonction de la quantité de facteurs permet de déterminer </a:t>
            </a:r>
            <a:r>
              <a:rPr lang="fr-FR" sz="1800" b="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 rendements d’échelle*</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la fonction de production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la productivité marginale est décroissante, les rendements d’échelle sont « décroissants ». </a:t>
            </a:r>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la productivité marginale est croissante, les rendements d’échelle sont « croissants ». </a:t>
            </a:r>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la productivité marginale reste inchangée quel que soit le niveau de la production, les rendements d’échelle sont « constants ». </a:t>
            </a:r>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982337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802FD-D30F-2CC3-9ECC-B11A4FE6F5D8}"/>
              </a:ext>
            </a:extLst>
          </p:cNvPr>
          <p:cNvSpPr>
            <a:spLocks noGrp="1"/>
          </p:cNvSpPr>
          <p:nvPr>
            <p:ph type="title"/>
          </p:nvPr>
        </p:nvSpPr>
        <p:spPr/>
        <p:txBody>
          <a:bodyPr/>
          <a:lstStyle/>
          <a:p>
            <a:r>
              <a:rPr lang="fr-FR" sz="1800" b="1" u="sng" kern="100" dirty="0">
                <a:ln>
                  <a:noFill/>
                </a:ln>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Une formulation générale des fonctions de production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7F03AE39-E7A3-35A1-7067-E8FD2DB13587}"/>
                  </a:ext>
                </a:extLst>
              </p:cNvPr>
              <p:cNvSpPr>
                <a:spLocks noGrp="1"/>
              </p:cNvSpPr>
              <p:nvPr>
                <p:ph idx="1"/>
              </p:nvPr>
            </p:nvSpPr>
            <p:spPr>
              <a:xfrm>
                <a:off x="1066800" y="1853754"/>
                <a:ext cx="10058400" cy="4181286"/>
              </a:xfrm>
            </p:spPr>
            <p:txBody>
              <a:bodyPr>
                <a:normAutofit lnSpcReduction="10000"/>
              </a:bodyPr>
              <a:lstStyle/>
              <a:p>
                <a:pPr marL="0" indent="0" algn="just">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Une entreprise produit un bien en quantité </a:t>
                </a:r>
                <a:r>
                  <a:rPr lang="fr-FR" sz="1800" i="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 utilisant </a:t>
                </a:r>
                <a:r>
                  <a:rPr lang="fr-FR" sz="1800" i="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types de facteurs variables et </a:t>
                </a:r>
                <a:r>
                  <a:rPr lang="fr-FR" sz="1800" i="1" kern="100" dirty="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l </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types de facteurs fixes. On note </a:t>
                </a:r>
                <a14:m>
                  <m:oMath xmlns:m="http://schemas.openxmlformats.org/officeDocument/2006/math">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sub>
                    </m:sSub>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les quantités de facteurs variables utilisées et </a:t>
                </a:r>
                <a14:m>
                  <m:oMath xmlns:m="http://schemas.openxmlformats.org/officeDocument/2006/math">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𝑙</m:t>
                        </m:r>
                      </m:sub>
                    </m:sSub>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les quantités de facteurs fixes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fonction de production est définie par la relation technique qui lie quantité produite </a:t>
                </a:r>
                <a:r>
                  <a:rPr lang="fr-FR" sz="1800" i="1" kern="100" dirty="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y </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aux quantités des différents facteurs par une fonction de production à </a:t>
                </a:r>
                <a:r>
                  <a:rPr lang="fr-FR" sz="1800" i="1" kern="100" dirty="0" err="1">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m+l</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variables telle que :</a:t>
                </a:r>
              </a:p>
              <a:p>
                <a:pPr marL="0" indent="0" algn="jus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𝑓</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𝑙</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𝑓</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𝑛</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Avec à court terme </a:t>
                </a:r>
                <a14:m>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𝑛</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à long terme </a:t>
                </a:r>
                <a14:m>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𝑛</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𝑙</m:t>
                    </m:r>
                  </m:oMath>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7F03AE39-E7A3-35A1-7067-E8FD2DB13587}"/>
                  </a:ext>
                </a:extLst>
              </p:cNvPr>
              <p:cNvSpPr>
                <a:spLocks noGrp="1" noRot="1" noChangeAspect="1" noMove="1" noResize="1" noEditPoints="1" noAdjustHandles="1" noChangeArrowheads="1" noChangeShapeType="1" noTextEdit="1"/>
              </p:cNvSpPr>
              <p:nvPr>
                <p:ph idx="1"/>
              </p:nvPr>
            </p:nvSpPr>
            <p:spPr>
              <a:xfrm>
                <a:off x="1066800" y="1853754"/>
                <a:ext cx="10058400" cy="4181286"/>
              </a:xfrm>
              <a:blipFill>
                <a:blip r:embed="rId2"/>
                <a:stretch>
                  <a:fillRect l="-504" t="-302" r="-378"/>
                </a:stretch>
              </a:blipFill>
            </p:spPr>
            <p:txBody>
              <a:bodyPr/>
              <a:lstStyle/>
              <a:p>
                <a:r>
                  <a:rPr lang="fr-FR">
                    <a:noFill/>
                  </a:rPr>
                  <a:t> </a:t>
                </a:r>
              </a:p>
            </p:txBody>
          </p:sp>
        </mc:Fallback>
      </mc:AlternateContent>
    </p:spTree>
    <p:extLst>
      <p:ext uri="{BB962C8B-B14F-4D97-AF65-F5344CB8AC3E}">
        <p14:creationId xmlns:p14="http://schemas.microsoft.com/office/powerpoint/2010/main" val="2105224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75BAF-1E5B-992C-D8BD-2A2EF7BA0BAB}"/>
              </a:ext>
            </a:extLst>
          </p:cNvPr>
          <p:cNvSpPr>
            <a:spLocks noGrp="1"/>
          </p:cNvSpPr>
          <p:nvPr>
            <p:ph type="title"/>
          </p:nvPr>
        </p:nvSpPr>
        <p:spPr/>
        <p:txBody>
          <a:bodyPr/>
          <a:lstStyle/>
          <a:p>
            <a:r>
              <a:rPr lang="fr-FR" sz="1800" u="sng" kern="100" dirty="0">
                <a:effectLst/>
                <a:latin typeface="Calibri Light" panose="020F0302020204030204" pitchFamily="34" charset="0"/>
                <a:ea typeface="Calibri" panose="020F0502020204030204" pitchFamily="34" charset="0"/>
                <a:cs typeface="Times New Roman" panose="02020603050405020304" pitchFamily="18" charset="0"/>
              </a:rPr>
              <a:t>3. La Productivité moyenne* et la productivité marginale*</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DF39FDC-3B7B-90EB-B3EA-1C1F1C610890}"/>
                  </a:ext>
                </a:extLst>
              </p:cNvPr>
              <p:cNvSpPr>
                <a:spLocks noGrp="1"/>
              </p:cNvSpPr>
              <p:nvPr>
                <p:ph idx="1"/>
              </p:nvPr>
            </p:nvSpPr>
            <p:spPr>
              <a:xfrm>
                <a:off x="1066800" y="1689462"/>
                <a:ext cx="10058400" cy="3931920"/>
              </a:xfrm>
            </p:spPr>
            <p:txBody>
              <a:bodyPr>
                <a:normAutofit fontScale="92500" lnSpcReduction="10000"/>
              </a:bodyPr>
              <a:lstStyle/>
              <a:p>
                <a:pPr marL="0" indent="0">
                  <a:buNone/>
                </a:pPr>
                <a:endPar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productivité moyenne du facteur h est définie comme le rapport de la quantité de bien produite à la quantité d facteur utilisée, soit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i="1" kern="100" dirty="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𝑃𝑟𝑜𝑑𝑢𝑐𝑡𝑖𝑣𝑖𝑡</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é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𝑚𝑜𝑦𝑒𝑛𝑛𝑒</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𝑑𝑢</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𝑓𝑎𝑐𝑡𝑒𝑢𝑟</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num>
                        <m:den>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den>
                      </m:f>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productivité marginale du facteur h est définie comme le supplément de production qui résulte de l’utilisation d’une unité supplémentaire de ce facteur. </a:t>
                </a:r>
                <a14:m>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ℝ</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si la fonction de production est différentiable, alors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𝑃𝑟𝑜𝑑𝑢𝑐𝑡𝑖𝑣𝑖𝑡</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é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𝑚𝑎𝑟𝑔𝑖𝑛𝑎𝑙𝑒</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𝑑𝑢</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𝑓𝑎𝑐𝑡𝑒𝑢𝑟</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fr-FR" sz="1800" i="1" kern="100">
                              <a:ln>
                                <a:noFill/>
                              </a:ln>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𝑓</m:t>
                          </m:r>
                        </m:num>
                        <m:den>
                          <m:r>
                            <a:rPr lang="fr-FR" sz="1800" i="1" kern="100">
                              <a:ln>
                                <a:noFill/>
                              </a:ln>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fr-FR" sz="1800" i="1" kern="100">
                                  <a:ln>
                                    <a:noFill/>
                                  </a:ln>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Calibri" panose="020F0502020204030204" pitchFamily="34" charset="0"/>
                                  <a:cs typeface="Calibri" panose="020F0502020204030204" pitchFamily="34" charset="0"/>
                                </a:rPr>
                                <m:t>h</m:t>
                              </m:r>
                            </m:sub>
                          </m:sSub>
                        </m:den>
                      </m:f>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4DF39FDC-3B7B-90EB-B3EA-1C1F1C610890}"/>
                  </a:ext>
                </a:extLst>
              </p:cNvPr>
              <p:cNvSpPr>
                <a:spLocks noGrp="1" noRot="1" noChangeAspect="1" noMove="1" noResize="1" noEditPoints="1" noAdjustHandles="1" noChangeArrowheads="1" noChangeShapeType="1" noTextEdit="1"/>
              </p:cNvSpPr>
              <p:nvPr>
                <p:ph idx="1"/>
              </p:nvPr>
            </p:nvSpPr>
            <p:spPr>
              <a:xfrm>
                <a:off x="1066800" y="1689462"/>
                <a:ext cx="10058400" cy="3931920"/>
              </a:xfrm>
              <a:blipFill>
                <a:blip r:embed="rId2"/>
                <a:stretch>
                  <a:fillRect l="-378" r="-252"/>
                </a:stretch>
              </a:blipFill>
            </p:spPr>
            <p:txBody>
              <a:bodyPr/>
              <a:lstStyle/>
              <a:p>
                <a:r>
                  <a:rPr lang="fr-FR">
                    <a:noFill/>
                  </a:rPr>
                  <a:t> </a:t>
                </a:r>
              </a:p>
            </p:txBody>
          </p:sp>
        </mc:Fallback>
      </mc:AlternateContent>
    </p:spTree>
    <p:extLst>
      <p:ext uri="{BB962C8B-B14F-4D97-AF65-F5344CB8AC3E}">
        <p14:creationId xmlns:p14="http://schemas.microsoft.com/office/powerpoint/2010/main" val="168619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F3B5CBD-1889-1E0E-9EAC-FED54CFAB6F2}"/>
                  </a:ext>
                </a:extLst>
              </p:cNvPr>
              <p:cNvSpPr>
                <a:spLocks noGrp="1"/>
              </p:cNvSpPr>
              <p:nvPr>
                <p:ph idx="1"/>
              </p:nvPr>
            </p:nvSpPr>
            <p:spPr>
              <a:xfrm>
                <a:off x="1066800" y="1578429"/>
                <a:ext cx="10058400" cy="4456611"/>
              </a:xfrm>
            </p:spPr>
            <p:txBody>
              <a:bodyPr/>
              <a:lstStyle/>
              <a:p>
                <a:pPr marL="342900" lvl="0" indent="-342900" algn="just">
                  <a:buFont typeface="Symbol" pitchFamily="2" charset="2"/>
                  <a:buChar char=""/>
                </a:pPr>
                <a:r>
                  <a:rPr lang="fr-FR" sz="1800" b="1" u="sng"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Propriété de la productivité marginale (ou « loi des rendements décroissants »*) </a:t>
                </a:r>
                <a:r>
                  <a:rPr lang="fr-FR" sz="1800" b="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Lorsque l’on fait varier la quantité d’un facteur de production, tout en maintenant les autres facteurs de production fixes, alors la productivité marginale du facteur variable est décroissante à partir d’un certain point.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fr-FR" sz="1800" b="1" u="sng"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Propriété de la productivité moyenne</a:t>
                </a:r>
                <a:r>
                  <a:rPr lang="fr-FR" sz="1800" u="sng"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a:t>
                </a:r>
                <a14:m>
                  <m:oMath xmlns:m="http://schemas.openxmlformats.org/officeDocument/2006/math">
                    <m:r>
                      <a:rPr lang="fr-FR" sz="1800" b="1"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𝑷𝒎𝒇</m:t>
                    </m:r>
                    <m:r>
                      <a:rPr lang="fr-FR" sz="1800" b="1"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&gt;</m:t>
                    </m:r>
                    <m:r>
                      <a:rPr lang="fr-FR" sz="1800" b="1"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𝑷𝑴𝑭</m:t>
                    </m:r>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alors la productivité moyenne est croissante. </a:t>
                </a:r>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a:t>
                </a:r>
                <a14:m>
                  <m:oMath xmlns:m="http://schemas.openxmlformats.org/officeDocument/2006/math">
                    <m:r>
                      <a:rPr lang="fr-FR" sz="1800" b="1"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𝑷𝒎𝒇</m:t>
                    </m:r>
                    <m:r>
                      <a:rPr lang="fr-FR" sz="1800" b="1"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&lt;</m:t>
                    </m:r>
                    <m:r>
                      <a:rPr lang="fr-FR" sz="1800" b="1"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𝑷𝑴𝑭</m:t>
                    </m:r>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alors la productivité moyenne est décroissante</a:t>
                </a:r>
                <a:r>
                  <a:rPr lang="fr-FR" sz="1800" kern="10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r>
                  <a:rPr lang="fr-FR" sz="1800" b="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fr-FR" sz="1800" b="1"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𝑷𝒎𝒇</m:t>
                    </m:r>
                    <m:r>
                      <a:rPr lang="fr-FR" sz="1800" b="1"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b="1"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𝑷𝑴𝑭</m:t>
                    </m:r>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alors la productivité moyenne est à son niveau maximum. </a:t>
                </a:r>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DF3B5CBD-1889-1E0E-9EAC-FED54CFAB6F2}"/>
                  </a:ext>
                </a:extLst>
              </p:cNvPr>
              <p:cNvSpPr>
                <a:spLocks noGrp="1" noRot="1" noChangeAspect="1" noMove="1" noResize="1" noEditPoints="1" noAdjustHandles="1" noChangeArrowheads="1" noChangeShapeType="1" noTextEdit="1"/>
              </p:cNvSpPr>
              <p:nvPr>
                <p:ph idx="1"/>
              </p:nvPr>
            </p:nvSpPr>
            <p:spPr>
              <a:xfrm>
                <a:off x="1066800" y="1578429"/>
                <a:ext cx="10058400" cy="4456611"/>
              </a:xfrm>
              <a:blipFill>
                <a:blip r:embed="rId2"/>
                <a:stretch>
                  <a:fillRect l="-504" t="-1136" r="-378"/>
                </a:stretch>
              </a:blipFill>
            </p:spPr>
            <p:txBody>
              <a:bodyPr/>
              <a:lstStyle/>
              <a:p>
                <a:r>
                  <a:rPr lang="fr-FR">
                    <a:noFill/>
                  </a:rPr>
                  <a:t> </a:t>
                </a:r>
              </a:p>
            </p:txBody>
          </p:sp>
        </mc:Fallback>
      </mc:AlternateContent>
    </p:spTree>
    <p:extLst>
      <p:ext uri="{BB962C8B-B14F-4D97-AF65-F5344CB8AC3E}">
        <p14:creationId xmlns:p14="http://schemas.microsoft.com/office/powerpoint/2010/main" val="277179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880AC-93EE-CC6F-B6B5-7AE3CEF97E37}"/>
              </a:ext>
            </a:extLst>
          </p:cNvPr>
          <p:cNvSpPr>
            <a:spLocks noGrp="1"/>
          </p:cNvSpPr>
          <p:nvPr>
            <p:ph type="title"/>
          </p:nvPr>
        </p:nvSpPr>
        <p:spPr/>
        <p:txBody>
          <a:bodyPr>
            <a:normAutofit/>
          </a:bodyPr>
          <a:lstStyle/>
          <a:p>
            <a:r>
              <a:rPr lang="fr-FR" sz="20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br>
              <a:rPr lang="fr-FR" sz="2000" kern="100" dirty="0">
                <a:effectLst/>
                <a:latin typeface="Calibri" panose="020F0502020204030204" pitchFamily="34" charset="0"/>
                <a:ea typeface="Calibri" panose="020F0502020204030204" pitchFamily="34" charset="0"/>
                <a:cs typeface="Times New Roman" panose="02020603050405020304" pitchFamily="18" charset="0"/>
              </a:rPr>
            </a:b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A. </a:t>
            </a:r>
            <a:r>
              <a:rPr lang="fr-FR" sz="2000" b="1" u="sng"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La théorie de l’utilité cardinale. </a:t>
            </a:r>
            <a:endParaRPr lang="fr-FR" sz="3600" dirty="0"/>
          </a:p>
        </p:txBody>
      </p:sp>
      <p:sp>
        <p:nvSpPr>
          <p:cNvPr id="3" name="Espace réservé du contenu 2">
            <a:extLst>
              <a:ext uri="{FF2B5EF4-FFF2-40B4-BE49-F238E27FC236}">
                <a16:creationId xmlns:a16="http://schemas.microsoft.com/office/drawing/2014/main" id="{22E0F164-B598-C35D-5345-CBB6C77F1951}"/>
              </a:ext>
            </a:extLst>
          </p:cNvPr>
          <p:cNvSpPr>
            <a:spLocks noGrp="1"/>
          </p:cNvSpPr>
          <p:nvPr>
            <p:ph idx="1"/>
          </p:nvPr>
        </p:nvSpPr>
        <p:spPr/>
        <p:txBody>
          <a:bodyPr/>
          <a:lstStyle/>
          <a:p>
            <a:pPr marL="0" indent="0" algn="just">
              <a:buNone/>
            </a:pPr>
            <a:r>
              <a:rPr lang="fr-FR"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la version d’origine, Jevons, Menger et Walras supposent que chaque individu est capable de mesurer l’utilité retirée de sa consommation de chaque bien, par un « indice quantitatif » (</a:t>
            </a:r>
            <a:r>
              <a:rPr lang="fr-FR"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utilité cardinale</a:t>
            </a:r>
            <a:r>
              <a:rPr lang="fr-FR"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peut alors facilement associer une valeur d’utilité à chaque niveau de consommation, au travers d’une </a:t>
            </a:r>
            <a:r>
              <a:rPr lang="fr-FR"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fonction d’utilité*</a:t>
            </a:r>
            <a:r>
              <a:rPr lang="fr-FR"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kern="100" dirty="0">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endParaRPr lang="fr-FR" sz="16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buNone/>
            </a:pPr>
            <a:r>
              <a:rPr lang="fr-FR" sz="1800" u="sng"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 Utilité et utilité marginale dans le cas de biens indivisibles.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 vecteur de consommation », (x</a:t>
            </a:r>
            <a:r>
              <a:rPr lang="fr-FR" sz="1600" kern="1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r>
              <a:rPr lang="fr-FR"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a:t>
            </a:r>
            <a:r>
              <a:rPr lang="fr-FR" sz="1600" kern="1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fr-FR"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indique la quantité de chaque bien consommé par l’agent : autrement dit son « </a:t>
            </a:r>
            <a:r>
              <a:rPr lang="fr-FR"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panier de consommation</a:t>
            </a:r>
            <a:r>
              <a:rPr lang="fr-FR"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060125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4BD9A0DE-F67F-F4C1-C584-2F483DDCCD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5562" y="454358"/>
            <a:ext cx="3820875" cy="5949283"/>
          </a:xfrm>
          <a:prstGeom prst="rect">
            <a:avLst/>
          </a:prstGeom>
        </p:spPr>
      </p:pic>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C285A744-F052-1528-5B8A-9FF64FE72214}"/>
                  </a:ext>
                </a:extLst>
              </p:cNvPr>
              <p:cNvSpPr txBox="1"/>
              <p:nvPr/>
            </p:nvSpPr>
            <p:spPr>
              <a:xfrm>
                <a:off x="8218715" y="3026229"/>
                <a:ext cx="3664718" cy="923330"/>
              </a:xfrm>
              <a:prstGeom prst="rect">
                <a:avLst/>
              </a:prstGeom>
              <a:noFill/>
            </p:spPr>
            <p:txBody>
              <a:bodyPr wrap="square" rtlCol="0">
                <a:spAutoFit/>
              </a:bodyPr>
              <a:lstStyle/>
              <a:p>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Fonction de production, productivité moyenne (</a:t>
                </a:r>
                <a14:m>
                  <m:oMath xmlns:m="http://schemas.openxmlformats.org/officeDocument/2006/math">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𝑃𝑀𝑓</m:t>
                    </m:r>
                  </m:oMath>
                </a14:m>
                <a:r>
                  <a:rPr lang="fr-FR" sz="1800" kern="100" dirty="0">
                    <a:effectLst/>
                    <a:latin typeface="Calibri" panose="020F0502020204030204" pitchFamily="34" charset="0"/>
                    <a:ea typeface="Times New Roman" panose="02020603050405020304" pitchFamily="18" charset="0"/>
                    <a:cs typeface="Calibri" panose="020F0502020204030204" pitchFamily="34" charset="0"/>
                  </a:rPr>
                  <a:t>), et marginale (</a:t>
                </a:r>
                <a14:m>
                  <m:oMath xmlns:m="http://schemas.openxmlformats.org/officeDocument/2006/math">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𝑃𝑚𝑓</m:t>
                    </m:r>
                  </m:oMath>
                </a14:m>
                <a:r>
                  <a:rPr lang="fr-FR" sz="1800" kern="100" dirty="0">
                    <a:effectLst/>
                    <a:latin typeface="Calibri" panose="020F0502020204030204" pitchFamily="34" charset="0"/>
                    <a:ea typeface="Times New Roman" panose="02020603050405020304" pitchFamily="18" charset="0"/>
                    <a:cs typeface="Calibri" panose="020F0502020204030204" pitchFamily="34"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mc:Choice>
        <mc:Fallback>
          <p:sp>
            <p:nvSpPr>
              <p:cNvPr id="5" name="ZoneTexte 4">
                <a:extLst>
                  <a:ext uri="{FF2B5EF4-FFF2-40B4-BE49-F238E27FC236}">
                    <a16:creationId xmlns:a16="http://schemas.microsoft.com/office/drawing/2014/main" id="{C285A744-F052-1528-5B8A-9FF64FE72214}"/>
                  </a:ext>
                </a:extLst>
              </p:cNvPr>
              <p:cNvSpPr txBox="1">
                <a:spLocks noRot="1" noChangeAspect="1" noMove="1" noResize="1" noEditPoints="1" noAdjustHandles="1" noChangeArrowheads="1" noChangeShapeType="1" noTextEdit="1"/>
              </p:cNvSpPr>
              <p:nvPr/>
            </p:nvSpPr>
            <p:spPr>
              <a:xfrm>
                <a:off x="8218715" y="3026229"/>
                <a:ext cx="3664718" cy="923330"/>
              </a:xfrm>
              <a:prstGeom prst="rect">
                <a:avLst/>
              </a:prstGeom>
              <a:blipFill>
                <a:blip r:embed="rId3"/>
                <a:stretch>
                  <a:fillRect l="-1384" t="-2703" r="-2422"/>
                </a:stretch>
              </a:blipFill>
            </p:spPr>
            <p:txBody>
              <a:bodyPr/>
              <a:lstStyle/>
              <a:p>
                <a:r>
                  <a:rPr lang="fr-FR">
                    <a:noFill/>
                  </a:rPr>
                  <a:t> </a:t>
                </a:r>
              </a:p>
            </p:txBody>
          </p:sp>
        </mc:Fallback>
      </mc:AlternateContent>
    </p:spTree>
    <p:extLst>
      <p:ext uri="{BB962C8B-B14F-4D97-AF65-F5344CB8AC3E}">
        <p14:creationId xmlns:p14="http://schemas.microsoft.com/office/powerpoint/2010/main" val="3213684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1DDAD-EB44-F3AF-02B9-D93B9DEB71C6}"/>
              </a:ext>
            </a:extLst>
          </p:cNvPr>
          <p:cNvSpPr>
            <a:spLocks noGrp="1"/>
          </p:cNvSpPr>
          <p:nvPr>
            <p:ph type="title"/>
          </p:nvPr>
        </p:nvSpPr>
        <p:spPr/>
        <p:txBody>
          <a:bodyPr>
            <a:normAutofit/>
          </a:bodyPr>
          <a:lstStyle/>
          <a:p>
            <a:r>
              <a:rPr lang="fr-FR" sz="2000" b="1" u="sng" kern="100" dirty="0">
                <a:effectLst/>
                <a:latin typeface="Calibri Light" panose="020F0302020204030204" pitchFamily="34" charset="0"/>
                <a:ea typeface="Calibri" panose="020F0502020204030204" pitchFamily="34" charset="0"/>
                <a:cs typeface="Times New Roman" panose="02020603050405020304" pitchFamily="18" charset="0"/>
              </a:rPr>
              <a:t>B. Le choix de quantité : combien produire ? </a:t>
            </a:r>
            <a:endParaRPr lang="fr-FR" sz="5400" b="1" dirty="0"/>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C579A8AC-3F1F-9878-F5C7-F922ED0391C5}"/>
                  </a:ext>
                </a:extLst>
              </p:cNvPr>
              <p:cNvSpPr>
                <a:spLocks noGrp="1"/>
              </p:cNvSpPr>
              <p:nvPr>
                <p:ph idx="1"/>
              </p:nvPr>
            </p:nvSpPr>
            <p:spPr/>
            <p:txBody>
              <a:bodyPr>
                <a:normAutofit fontScale="92500" lnSpcReduction="20000"/>
              </a:bodyPr>
              <a:lstStyle/>
              <a:p>
                <a:pPr marL="0" indent="0">
                  <a:buNone/>
                </a:pPr>
                <a:r>
                  <a:rPr lang="fr-FR" sz="1800" u="sng" kern="100" dirty="0">
                    <a:ln>
                      <a:noFill/>
                    </a:ln>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Les fonctions de coûts total, de coût marginal et de coût moyen à court terme. </a:t>
                </a:r>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fr-FR" i="1" kern="100" dirty="0">
                  <a:latin typeface="Calibri Light" panose="020F0302020204030204" pitchFamily="34" charset="0"/>
                  <a:ea typeface="Calibri" panose="020F0502020204030204" pitchFamily="34" charset="0"/>
                  <a:cs typeface="Times New Roman" panose="02020603050405020304" pitchFamily="18" charset="0"/>
                </a:endParaRPr>
              </a:p>
              <a:p>
                <a:pPr marL="0" indent="0">
                  <a:buNone/>
                </a:pPr>
                <a:r>
                  <a:rPr lang="fr-FR" i="1" kern="100" dirty="0">
                    <a:latin typeface="Calibri Light" panose="020F0302020204030204" pitchFamily="34" charset="0"/>
                    <a:ea typeface="Calibri" panose="020F0502020204030204" pitchFamily="34" charset="0"/>
                    <a:cs typeface="Times New Roman" panose="02020603050405020304" pitchFamily="18" charset="0"/>
                  </a:rPr>
                  <a:t>a. </a:t>
                </a:r>
                <a:r>
                  <a:rPr lang="fr-FR" sz="1800" i="1" kern="100" dirty="0">
                    <a:effectLst/>
                    <a:latin typeface="Calibri Light" panose="020F0302020204030204" pitchFamily="34" charset="0"/>
                    <a:ea typeface="Calibri" panose="020F0502020204030204" pitchFamily="34" charset="0"/>
                    <a:cs typeface="Times New Roman" panose="02020603050405020304" pitchFamily="18" charset="0"/>
                  </a:rPr>
                  <a:t>Le coût total</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a:p>
                <a:pPr marL="0" indent="0">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coût total associé à une production donnée </a:t>
                </a:r>
                <a14:m>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s’écrit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À court terme, il faut distinguer les facteurs variables et les facteurs fixes.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𝐶𝐹</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𝐶𝑉</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p:sp>
            <p:nvSpPr>
              <p:cNvPr id="3" name="Espace réservé du contenu 2">
                <a:extLst>
                  <a:ext uri="{FF2B5EF4-FFF2-40B4-BE49-F238E27FC236}">
                    <a16:creationId xmlns:a16="http://schemas.microsoft.com/office/drawing/2014/main" id="{C579A8AC-3F1F-9878-F5C7-F922ED0391C5}"/>
                  </a:ext>
                </a:extLst>
              </p:cNvPr>
              <p:cNvSpPr>
                <a:spLocks noGrp="1" noRot="1" noChangeAspect="1" noMove="1" noResize="1" noEditPoints="1" noAdjustHandles="1" noChangeArrowheads="1" noChangeShapeType="1" noTextEdit="1"/>
              </p:cNvSpPr>
              <p:nvPr>
                <p:ph idx="1"/>
              </p:nvPr>
            </p:nvSpPr>
            <p:spPr>
              <a:blipFill>
                <a:blip r:embed="rId2"/>
                <a:stretch>
                  <a:fillRect l="-661" t="-733"/>
                </a:stretch>
              </a:blipFill>
            </p:spPr>
            <p:txBody>
              <a:bodyPr/>
              <a:lstStyle/>
              <a:p>
                <a:r>
                  <a:rPr lang="fr-FR">
                    <a:noFill/>
                  </a:rPr>
                  <a:t> </a:t>
                </a:r>
              </a:p>
            </p:txBody>
          </p:sp>
        </mc:Fallback>
      </mc:AlternateContent>
    </p:spTree>
    <p:extLst>
      <p:ext uri="{BB962C8B-B14F-4D97-AF65-F5344CB8AC3E}">
        <p14:creationId xmlns:p14="http://schemas.microsoft.com/office/powerpoint/2010/main" val="4002241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F2153C-3D50-F842-67AB-1247290A4C59}"/>
              </a:ext>
            </a:extLst>
          </p:cNvPr>
          <p:cNvSpPr>
            <a:spLocks noGrp="1"/>
          </p:cNvSpPr>
          <p:nvPr>
            <p:ph idx="1"/>
          </p:nvPr>
        </p:nvSpPr>
        <p:spPr/>
        <p:txBody>
          <a:bodyPr/>
          <a:lstStyle/>
          <a:p>
            <a:pPr marL="0" indent="0">
              <a:buNone/>
            </a:pPr>
            <a:r>
              <a:rPr lang="fr-FR" sz="1800" b="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Propriétés de la courbe de coût variable</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p>
          <a:p>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arenBoth"/>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fonction de CV est une fonction </a:t>
            </a:r>
            <a:r>
              <a:rPr lang="fr-FR" sz="1800" u="sng"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croissante</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arenBoth"/>
              <a:tabLst>
                <a:tab pos="2041525" algn="l"/>
              </a:tabLst>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coût du facteur variable augmente plus vite à mesure que le volume de production est important. La dérivée du CV’ est croissante, et la dérivée seconde C’’&gt;0.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509188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84CBE0-97FE-D7A2-6DA2-04E96A2E13AA}"/>
              </a:ext>
            </a:extLst>
          </p:cNvPr>
          <p:cNvSpPr>
            <a:spLocks noGrp="1"/>
          </p:cNvSpPr>
          <p:nvPr>
            <p:ph type="title"/>
          </p:nvPr>
        </p:nvSpPr>
        <p:spPr/>
        <p:txBody>
          <a:bodyPr/>
          <a:lstStyle/>
          <a:p>
            <a:r>
              <a:rPr lang="fr-FR" sz="1800" i="1" kern="100" dirty="0">
                <a:effectLst/>
                <a:latin typeface="Calibri Light" panose="020F0302020204030204" pitchFamily="34" charset="0"/>
                <a:ea typeface="Calibri" panose="020F0502020204030204" pitchFamily="34" charset="0"/>
                <a:cs typeface="Times New Roman" panose="02020603050405020304" pitchFamily="18" charset="0"/>
              </a:rPr>
              <a:t>b. Coût marginal et coût moyen à court terme. </a:t>
            </a:r>
            <a:endParaRPr lang="fr-FR" dirty="0"/>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82FE6EDF-9012-0A84-7548-BAA346620384}"/>
                  </a:ext>
                </a:extLst>
              </p:cNvPr>
              <p:cNvSpPr>
                <a:spLocks noGrp="1"/>
              </p:cNvSpPr>
              <p:nvPr>
                <p:ph idx="1"/>
              </p:nvPr>
            </p:nvSpPr>
            <p:spPr/>
            <p:txBody>
              <a:bodyPr>
                <a:normAutofit fontScale="92500" lnSpcReduction="10000"/>
              </a:bodyPr>
              <a:lstStyle/>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appelle </a:t>
                </a:r>
                <a:r>
                  <a:rPr lang="fr-FR" sz="1800" b="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coût marginal*</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 supplément le coût de production engendré par la production d’une unité supplémentaire. En notant </a:t>
                </a:r>
                <a14:m>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𝐶𝑚</m:t>
                    </m:r>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 coût marginal et en admettant que la fonction de coût soit différentiable, on peut écrire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𝐶𝑚</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m:t>
                      </m:r>
                      <m:sSup>
                        <m:sSup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𝑇</m:t>
                          </m:r>
                        </m:e>
                        <m:sup>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up>
                      </m:sSup>
                      <m:d>
                        <m:d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e>
                      </m:d>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𝐶𝑉</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appelle </a:t>
                </a:r>
                <a:r>
                  <a:rPr lang="fr-FR" sz="1800" b="1"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coût moyen*</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(ou coût unitaire) le coût total de production divisé par la quantité produite. En notant </a:t>
                </a:r>
                <a14:m>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𝐶𝑀</m:t>
                    </m:r>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coût moyen, on peut écrire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i="1" kern="100" dirty="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𝐶𝑀</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num>
                        <m:den>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den>
                      </m:f>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𝐶𝐹</m:t>
                          </m:r>
                        </m:num>
                        <m:den>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den>
                      </m:f>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𝐶𝑉</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num>
                        <m:den>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den>
                      </m:f>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p:sp>
            <p:nvSpPr>
              <p:cNvPr id="3" name="Espace réservé du contenu 2">
                <a:extLst>
                  <a:ext uri="{FF2B5EF4-FFF2-40B4-BE49-F238E27FC236}">
                    <a16:creationId xmlns:a16="http://schemas.microsoft.com/office/drawing/2014/main" id="{82FE6EDF-9012-0A84-7548-BAA346620384}"/>
                  </a:ext>
                </a:extLst>
              </p:cNvPr>
              <p:cNvSpPr>
                <a:spLocks noGrp="1" noRot="1" noChangeAspect="1" noMove="1" noResize="1" noEditPoints="1" noAdjustHandles="1" noChangeArrowheads="1" noChangeShapeType="1" noTextEdit="1"/>
              </p:cNvSpPr>
              <p:nvPr>
                <p:ph idx="1"/>
              </p:nvPr>
            </p:nvSpPr>
            <p:spPr>
              <a:blipFill>
                <a:blip r:embed="rId2"/>
                <a:stretch>
                  <a:fillRect l="-396" t="-366" r="-132"/>
                </a:stretch>
              </a:blipFill>
            </p:spPr>
            <p:txBody>
              <a:bodyPr/>
              <a:lstStyle/>
              <a:p>
                <a:r>
                  <a:rPr lang="fr-FR">
                    <a:noFill/>
                  </a:rPr>
                  <a:t> </a:t>
                </a:r>
              </a:p>
            </p:txBody>
          </p:sp>
        </mc:Fallback>
      </mc:AlternateContent>
    </p:spTree>
    <p:extLst>
      <p:ext uri="{BB962C8B-B14F-4D97-AF65-F5344CB8AC3E}">
        <p14:creationId xmlns:p14="http://schemas.microsoft.com/office/powerpoint/2010/main" val="2837508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E140ED4E-489A-CAAC-7296-9D89ADA962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2535" y="427493"/>
            <a:ext cx="3706929" cy="6003013"/>
          </a:xfrm>
          <a:prstGeom prst="rect">
            <a:avLst/>
          </a:prstGeom>
        </p:spPr>
      </p:pic>
      <p:sp>
        <p:nvSpPr>
          <p:cNvPr id="5" name="ZoneTexte 4">
            <a:extLst>
              <a:ext uri="{FF2B5EF4-FFF2-40B4-BE49-F238E27FC236}">
                <a16:creationId xmlns:a16="http://schemas.microsoft.com/office/drawing/2014/main" id="{2E4FD240-3724-4A07-8EF4-C5E6E0D4485A}"/>
              </a:ext>
            </a:extLst>
          </p:cNvPr>
          <p:cNvSpPr txBox="1"/>
          <p:nvPr/>
        </p:nvSpPr>
        <p:spPr>
          <a:xfrm>
            <a:off x="7949464" y="3428999"/>
            <a:ext cx="3706929" cy="1240971"/>
          </a:xfrm>
          <a:prstGeom prst="rect">
            <a:avLst/>
          </a:prstGeom>
          <a:noFill/>
        </p:spPr>
        <p:txBody>
          <a:bodyPr wrap="square" rtlCol="0">
            <a:spAutoFit/>
          </a:bodyPr>
          <a:lstStyle/>
          <a:p>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Figure II.4 : Fonction de coût total CT (CF et CV), de coût marginal Cm et de coût moyen CM à court terme.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124102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DFB0A-ACB3-0BBA-FA27-B781E1DCB3C0}"/>
              </a:ext>
            </a:extLst>
          </p:cNvPr>
          <p:cNvSpPr>
            <a:spLocks noGrp="1"/>
          </p:cNvSpPr>
          <p:nvPr>
            <p:ph type="title"/>
          </p:nvPr>
        </p:nvSpPr>
        <p:spPr/>
        <p:txBody>
          <a:bodyPr/>
          <a:lstStyle/>
          <a:p>
            <a:r>
              <a:rPr lang="fr-FR" sz="1800" b="1" u="sng" kern="100" dirty="0">
                <a:effectLst/>
                <a:latin typeface="Calibri Light" panose="020F0302020204030204" pitchFamily="34" charset="0"/>
                <a:ea typeface="Times New Roman" panose="02020603050405020304" pitchFamily="18" charset="0"/>
                <a:cs typeface="Times New Roman" panose="02020603050405020304" pitchFamily="18" charset="0"/>
              </a:rPr>
              <a:t>2. Le passage d’un raisonnement à court terme, à un raisonnement à long terme. </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22A5E17-53F5-1304-4A4D-40C40E2F73A3}"/>
                  </a:ext>
                </a:extLst>
              </p:cNvPr>
              <p:cNvSpPr>
                <a:spLocks noGrp="1"/>
              </p:cNvSpPr>
              <p:nvPr>
                <p:ph idx="1"/>
              </p:nvPr>
            </p:nvSpPr>
            <p:spPr/>
            <p:txBody>
              <a:bodyPr/>
              <a:lstStyle/>
              <a:p>
                <a:pPr marL="0" indent="0" algn="just">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coût de court terme dépend uniquement du choix des facteurs variables et de la production, pour une quantité de facteur fixe donné. Soit le coût moyen donné par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Sup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𝑀</m:t>
                          </m:r>
                        </m:sub>
                        <m:sup>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sup>
                      </m:sSubSup>
                      <m:d>
                        <m:d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acc>
                            <m:accPr>
                              <m:chr m:val="̅"/>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accPr>
                            <m:e>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e>
                          </m:acc>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e>
                      </m:d>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e>
                            <m:sup>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sup>
                          </m:sSup>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acc>
                            <m:accPr>
                              <m:chr m:val="̅"/>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accPr>
                            <m:e>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e>
                          </m:acc>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num>
                        <m:den>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den>
                      </m:f>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endPar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tabLst>
                    <a:tab pos="2041525" algn="l"/>
                  </a:tabLst>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chaque quantité de facteur fixe, qui ne varie qu’à long terme, il y a donc une courbe de coût moyen différente, qui lie le coût unitaire à la production totale.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F22A5E17-53F5-1304-4A4D-40C40E2F73A3}"/>
                  </a:ext>
                </a:extLst>
              </p:cNvPr>
              <p:cNvSpPr>
                <a:spLocks noGrp="1" noRot="1" noChangeAspect="1" noMove="1" noResize="1" noEditPoints="1" noAdjustHandles="1" noChangeArrowheads="1" noChangeShapeType="1" noTextEdit="1"/>
              </p:cNvSpPr>
              <p:nvPr>
                <p:ph idx="1"/>
              </p:nvPr>
            </p:nvSpPr>
            <p:spPr>
              <a:blipFill>
                <a:blip r:embed="rId2"/>
                <a:stretch>
                  <a:fillRect l="-504" t="-643" r="-378"/>
                </a:stretch>
              </a:blipFill>
            </p:spPr>
            <p:txBody>
              <a:bodyPr/>
              <a:lstStyle/>
              <a:p>
                <a:r>
                  <a:rPr lang="fr-FR">
                    <a:noFill/>
                  </a:rPr>
                  <a:t> </a:t>
                </a:r>
              </a:p>
            </p:txBody>
          </p:sp>
        </mc:Fallback>
      </mc:AlternateContent>
    </p:spTree>
    <p:extLst>
      <p:ext uri="{BB962C8B-B14F-4D97-AF65-F5344CB8AC3E}">
        <p14:creationId xmlns:p14="http://schemas.microsoft.com/office/powerpoint/2010/main" val="205991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46DF991-A1AB-87EE-F311-1D6631DF3DE5}"/>
              </a:ext>
            </a:extLst>
          </p:cNvPr>
          <p:cNvPicPr>
            <a:picLocks noGrp="1" noChangeAspect="1"/>
          </p:cNvPicPr>
          <p:nvPr>
            <p:ph idx="1"/>
          </p:nvPr>
        </p:nvPicPr>
        <p:blipFill>
          <a:blip r:embed="rId2"/>
          <a:stretch>
            <a:fillRect/>
          </a:stretch>
        </p:blipFill>
        <p:spPr>
          <a:xfrm>
            <a:off x="1664141" y="944562"/>
            <a:ext cx="8863718" cy="4968875"/>
          </a:xfrm>
        </p:spPr>
      </p:pic>
    </p:spTree>
    <p:extLst>
      <p:ext uri="{BB962C8B-B14F-4D97-AF65-F5344CB8AC3E}">
        <p14:creationId xmlns:p14="http://schemas.microsoft.com/office/powerpoint/2010/main" val="2102866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E4A4539-FDB1-A0C0-DAA8-57473164C5C3}"/>
              </a:ext>
            </a:extLst>
          </p:cNvPr>
          <p:cNvPicPr>
            <a:picLocks noGrp="1" noChangeAspect="1"/>
          </p:cNvPicPr>
          <p:nvPr>
            <p:ph idx="1"/>
          </p:nvPr>
        </p:nvPicPr>
        <p:blipFill>
          <a:blip r:embed="rId2"/>
          <a:stretch>
            <a:fillRect/>
          </a:stretch>
        </p:blipFill>
        <p:spPr>
          <a:xfrm>
            <a:off x="2688722" y="901019"/>
            <a:ext cx="6814555" cy="5055961"/>
          </a:xfrm>
        </p:spPr>
      </p:pic>
    </p:spTree>
    <p:extLst>
      <p:ext uri="{BB962C8B-B14F-4D97-AF65-F5344CB8AC3E}">
        <p14:creationId xmlns:p14="http://schemas.microsoft.com/office/powerpoint/2010/main" val="3466256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CABE5-CE93-8D8F-1403-0947C44FF729}"/>
              </a:ext>
            </a:extLst>
          </p:cNvPr>
          <p:cNvSpPr>
            <a:spLocks noGrp="1"/>
          </p:cNvSpPr>
          <p:nvPr>
            <p:ph type="title"/>
          </p:nvPr>
        </p:nvSpPr>
        <p:spPr/>
        <p:txBody>
          <a:bodyPr/>
          <a:lstStyle/>
          <a:p>
            <a:r>
              <a:rPr lang="fr-FR" sz="1800" b="1" u="sng" kern="100" dirty="0">
                <a:ln>
                  <a:noFill/>
                </a:ln>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De la courbe de coût à la courbe d’offre </a:t>
            </a:r>
            <a:endParaRPr lang="fr-FR" dirty="0"/>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5C221907-2C65-F3E8-A1AB-65EA8CC8223E}"/>
                  </a:ext>
                </a:extLst>
              </p:cNvPr>
              <p:cNvSpPr>
                <a:spLocks noGrp="1"/>
              </p:cNvSpPr>
              <p:nvPr>
                <p:ph idx="1"/>
              </p:nvPr>
            </p:nvSpPr>
            <p:spPr>
              <a:xfrm>
                <a:off x="1066800" y="1600200"/>
                <a:ext cx="10058400" cy="4434840"/>
              </a:xfrm>
            </p:spPr>
            <p:txBody>
              <a:bodyPr>
                <a:normAutofit fontScale="77500" lnSpcReduction="20000"/>
              </a:bodyPr>
              <a:lstStyle/>
              <a:p>
                <a:pPr marL="0" indent="0" algn="just">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L’objectif unique du producteur est de maximiser son profit, noté </a:t>
                </a:r>
                <a14:m>
                  <m:oMath xmlns:m="http://schemas.openxmlformats.org/officeDocument/2006/math">
                    <m:r>
                      <m:rPr>
                        <m:sty m:val="p"/>
                      </m:rP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Π</m:t>
                    </m:r>
                  </m:oMath>
                </a14:m>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peut donc écrire la fonction de profit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Π</m:t>
                      </m:r>
                      <m: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m:rPr>
                          <m:sty m:val="p"/>
                        </m:rP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y</m:t>
                      </m:r>
                      <m: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𝑝𝑦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La condition pour que le profit soit maximum est la suivante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041525" algn="l"/>
                  </a:tabLst>
                </a:pP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m:rPr>
                              <m:sty m:val="p"/>
                            </m:rP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Π</m:t>
                          </m:r>
                        </m:e>
                        <m:sup>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up>
                      </m:sSup>
                      <m:d>
                        <m:d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m:rPr>
                              <m:sty m:val="p"/>
                            </m:rP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y</m:t>
                          </m:r>
                        </m:e>
                      </m:d>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𝑝</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m:t>
                      </m:r>
                      <m:sSup>
                        <m:sSup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𝑇</m:t>
                          </m:r>
                        </m:e>
                        <m:sup>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up>
                      </m:sSup>
                      <m:d>
                        <m:d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e>
                      </m:d>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=0</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Soit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m:rPr>
                          <m:sty m:val="p"/>
                        </m:rP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y</m:t>
                      </m:r>
                      <m: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𝑝</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 l’on peut réécrire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𝐶𝑚</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m:rPr>
                          <m:sty m:val="p"/>
                        </m:rP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y</m:t>
                      </m:r>
                      <m: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𝑝</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p:sp>
            <p:nvSpPr>
              <p:cNvPr id="3" name="Espace réservé du contenu 2">
                <a:extLst>
                  <a:ext uri="{FF2B5EF4-FFF2-40B4-BE49-F238E27FC236}">
                    <a16:creationId xmlns:a16="http://schemas.microsoft.com/office/drawing/2014/main" id="{5C221907-2C65-F3E8-A1AB-65EA8CC8223E}"/>
                  </a:ext>
                </a:extLst>
              </p:cNvPr>
              <p:cNvSpPr>
                <a:spLocks noGrp="1" noRot="1" noChangeAspect="1" noMove="1" noResize="1" noEditPoints="1" noAdjustHandles="1" noChangeArrowheads="1" noChangeShapeType="1" noTextEdit="1"/>
              </p:cNvSpPr>
              <p:nvPr>
                <p:ph idx="1"/>
              </p:nvPr>
            </p:nvSpPr>
            <p:spPr>
              <a:xfrm>
                <a:off x="1066800" y="1600200"/>
                <a:ext cx="10058400" cy="4434840"/>
              </a:xfrm>
              <a:blipFill>
                <a:blip r:embed="rId2"/>
                <a:stretch>
                  <a:fillRect l="-252" t="-286"/>
                </a:stretch>
              </a:blipFill>
            </p:spPr>
            <p:txBody>
              <a:bodyPr/>
              <a:lstStyle/>
              <a:p>
                <a:r>
                  <a:rPr lang="fr-FR">
                    <a:noFill/>
                  </a:rPr>
                  <a:t> </a:t>
                </a:r>
              </a:p>
            </p:txBody>
          </p:sp>
        </mc:Fallback>
      </mc:AlternateContent>
    </p:spTree>
    <p:extLst>
      <p:ext uri="{BB962C8B-B14F-4D97-AF65-F5344CB8AC3E}">
        <p14:creationId xmlns:p14="http://schemas.microsoft.com/office/powerpoint/2010/main" val="2698437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320A12-2772-A50E-A567-8A83D9676CFF}"/>
              </a:ext>
            </a:extLst>
          </p:cNvPr>
          <p:cNvSpPr>
            <a:spLocks noGrp="1"/>
          </p:cNvSpPr>
          <p:nvPr>
            <p:ph idx="1"/>
          </p:nvPr>
        </p:nvSpPr>
        <p:spPr>
          <a:xfrm>
            <a:off x="1066800" y="794657"/>
            <a:ext cx="10058400" cy="5240383"/>
          </a:xfrm>
        </p:spPr>
        <p:txBody>
          <a:bodyPr/>
          <a:lstStyle/>
          <a:p>
            <a:pPr marL="342900" lvl="0" indent="-342900">
              <a:buFont typeface="Symbol" pitchFamily="2" charset="2"/>
              <a:buChar char=""/>
            </a:pPr>
            <a:r>
              <a:rPr lang="fr-FR" sz="1800" u="sng"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Propriété 1 ** : </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production qui permet de maximiser le profit du producteur est celle pour laquelle le coût marginal est égal au prix.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fr-FR" sz="1800" u="sng"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Propriété 2</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Au niveau optimal de production, le coût marginal est forcément croissant.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DCAF82BB-1F65-A44B-6831-4C521401A8CE}"/>
              </a:ext>
            </a:extLst>
          </p:cNvPr>
          <p:cNvPicPr>
            <a:picLocks noChangeAspect="1"/>
          </p:cNvPicPr>
          <p:nvPr/>
        </p:nvPicPr>
        <p:blipFill>
          <a:blip r:embed="rId2"/>
          <a:stretch>
            <a:fillRect/>
          </a:stretch>
        </p:blipFill>
        <p:spPr>
          <a:xfrm>
            <a:off x="1264542" y="2420256"/>
            <a:ext cx="9662915" cy="3810726"/>
          </a:xfrm>
          <a:prstGeom prst="rect">
            <a:avLst/>
          </a:prstGeom>
        </p:spPr>
      </p:pic>
    </p:spTree>
    <p:extLst>
      <p:ext uri="{BB962C8B-B14F-4D97-AF65-F5344CB8AC3E}">
        <p14:creationId xmlns:p14="http://schemas.microsoft.com/office/powerpoint/2010/main" val="57405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7B57BD1-684E-640D-62D4-A0EC902A68C0}"/>
                  </a:ext>
                </a:extLst>
              </p:cNvPr>
              <p:cNvSpPr>
                <a:spLocks noGrp="1"/>
              </p:cNvSpPr>
              <p:nvPr>
                <p:ph idx="1"/>
              </p:nvPr>
            </p:nvSpPr>
            <p:spPr>
              <a:xfrm>
                <a:off x="1451579" y="1520190"/>
                <a:ext cx="9603275" cy="3946155"/>
              </a:xfrm>
            </p:spPr>
            <p:txBody>
              <a:bodyPr/>
              <a:lstStyle/>
              <a:p>
                <a:pPr marL="0" indent="0" algn="just">
                  <a:buNone/>
                </a:pP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pPr>
                <a:r>
                  <a:rPr lang="fr-FR" sz="1800" i="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Définition d’une fonction d’utilité.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𝑈</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1800"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u</m:t>
                      </m:r>
                      <m:d>
                        <m:d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fr-FR" sz="1800"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1800"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d>
                        <m:d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fr-FR" sz="1800"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1800"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ou</m:t>
                      </m:r>
                      <m:r>
                        <a:rPr lang="fr-FR" sz="1800"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1800"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1800"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ℕ</m:t>
                      </m:r>
                      <m:r>
                        <a:rPr lang="fr-FR" sz="1800"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97B57BD1-684E-640D-62D4-A0EC902A68C0}"/>
                  </a:ext>
                </a:extLst>
              </p:cNvPr>
              <p:cNvSpPr>
                <a:spLocks noGrp="1" noRot="1" noChangeAspect="1" noMove="1" noResize="1" noEditPoints="1" noAdjustHandles="1" noChangeArrowheads="1" noChangeShapeType="1" noTextEdit="1"/>
              </p:cNvSpPr>
              <p:nvPr>
                <p:ph idx="1"/>
              </p:nvPr>
            </p:nvSpPr>
            <p:spPr>
              <a:xfrm>
                <a:off x="1451579" y="1520190"/>
                <a:ext cx="9603275" cy="3946155"/>
              </a:xfrm>
              <a:blipFill>
                <a:blip r:embed="rId2"/>
                <a:stretch>
                  <a:fillRect l="-528"/>
                </a:stretch>
              </a:blipFill>
            </p:spPr>
            <p:txBody>
              <a:bodyPr/>
              <a:lstStyle/>
              <a:p>
                <a:r>
                  <a:rPr lang="fr-FR">
                    <a:noFill/>
                  </a:rPr>
                  <a:t> </a:t>
                </a:r>
              </a:p>
            </p:txBody>
          </p:sp>
        </mc:Fallback>
      </mc:AlternateContent>
    </p:spTree>
    <p:extLst>
      <p:ext uri="{BB962C8B-B14F-4D97-AF65-F5344CB8AC3E}">
        <p14:creationId xmlns:p14="http://schemas.microsoft.com/office/powerpoint/2010/main" val="3565862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131EE6-71B8-B316-733D-93C625816185}"/>
              </a:ext>
            </a:extLst>
          </p:cNvPr>
          <p:cNvSpPr>
            <a:spLocks noGrp="1"/>
          </p:cNvSpPr>
          <p:nvPr>
            <p:ph idx="1"/>
          </p:nvPr>
        </p:nvSpPr>
        <p:spPr>
          <a:xfrm>
            <a:off x="1066800" y="827314"/>
            <a:ext cx="10058400" cy="5207726"/>
          </a:xfrm>
        </p:spPr>
        <p:txBody>
          <a:bodyPr/>
          <a:lstStyle/>
          <a:p>
            <a:pPr marL="0" indent="0">
              <a:buNone/>
            </a:pPr>
            <a:r>
              <a:rPr lang="fr-FR" sz="1800" u="sng"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Propriété 3</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L’entreprise ne choisit de produire une quantité positive que si le prix de vente est supérieur au coût variable moyen.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6C852DC5-B133-8E9A-584C-D8A38D35932A}"/>
              </a:ext>
            </a:extLst>
          </p:cNvPr>
          <p:cNvPicPr>
            <a:picLocks noChangeAspect="1"/>
          </p:cNvPicPr>
          <p:nvPr/>
        </p:nvPicPr>
        <p:blipFill>
          <a:blip r:embed="rId2"/>
          <a:stretch>
            <a:fillRect/>
          </a:stretch>
        </p:blipFill>
        <p:spPr>
          <a:xfrm>
            <a:off x="1998359" y="1600500"/>
            <a:ext cx="8195281" cy="4430186"/>
          </a:xfrm>
          <a:prstGeom prst="rect">
            <a:avLst/>
          </a:prstGeom>
        </p:spPr>
      </p:pic>
    </p:spTree>
    <p:extLst>
      <p:ext uri="{BB962C8B-B14F-4D97-AF65-F5344CB8AC3E}">
        <p14:creationId xmlns:p14="http://schemas.microsoft.com/office/powerpoint/2010/main" val="1663507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EC57A20-7803-9E3F-E25E-BCF5DA8DBDE1}"/>
                  </a:ext>
                </a:extLst>
              </p:cNvPr>
              <p:cNvSpPr>
                <a:spLocks noGrp="1"/>
              </p:cNvSpPr>
              <p:nvPr>
                <p:ph idx="1"/>
              </p:nvPr>
            </p:nvSpPr>
            <p:spPr>
              <a:xfrm>
                <a:off x="1066800" y="816429"/>
                <a:ext cx="10058400" cy="5218611"/>
              </a:xfrm>
            </p:spPr>
            <p:txBody>
              <a:bodyPr/>
              <a:lstStyle/>
              <a:p>
                <a:pPr marL="0" indent="0" algn="just">
                  <a:buNone/>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peut alors définir deux seuils de production différents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a:t>
                </a:r>
                <a:r>
                  <a:rPr lang="fr-FR" sz="1800" b="1" u="sng"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seuil de rentabilité</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est le niveau de prix à partir duquel l’entreprise est rentable. Il est défini par la condition suivante : </a:t>
                </a:r>
                <a14:m>
                  <m:oMath xmlns:m="http://schemas.openxmlformats.org/officeDocument/2006/math">
                    <m:r>
                      <m:rPr>
                        <m:sty m:val="p"/>
                      </m:rP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p</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𝑀</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a:t>
                </a:r>
                <a:r>
                  <a:rPr lang="fr-FR" sz="1800" b="1" u="sng"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seuil de fermeture</a:t>
                </a:r>
                <a:r>
                  <a:rPr lang="fr-FR" sz="1800" kern="1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est le niveau de prix à partir duquel l’entreprise doit s’arrêter de produire. Il est défini par la condition suivante :</a:t>
                </a:r>
                <a:endParaRPr lang="fr-FR"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fr-FR" sz="1800"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p</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𝐶𝑉</m:t>
                          </m:r>
                        </m:e>
                        <m: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𝑀</m:t>
                          </m:r>
                        </m:sub>
                      </m:sSub>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FEC57A20-7803-9E3F-E25E-BCF5DA8DBDE1}"/>
                  </a:ext>
                </a:extLst>
              </p:cNvPr>
              <p:cNvSpPr>
                <a:spLocks noGrp="1" noRot="1" noChangeAspect="1" noMove="1" noResize="1" noEditPoints="1" noAdjustHandles="1" noChangeArrowheads="1" noChangeShapeType="1" noTextEdit="1"/>
              </p:cNvSpPr>
              <p:nvPr>
                <p:ph idx="1"/>
              </p:nvPr>
            </p:nvSpPr>
            <p:spPr>
              <a:xfrm>
                <a:off x="1066800" y="816429"/>
                <a:ext cx="10058400" cy="5218611"/>
              </a:xfrm>
              <a:blipFill>
                <a:blip r:embed="rId2"/>
                <a:stretch>
                  <a:fillRect l="-504" t="-728" r="-378"/>
                </a:stretch>
              </a:blipFill>
            </p:spPr>
            <p:txBody>
              <a:bodyPr/>
              <a:lstStyle/>
              <a:p>
                <a:r>
                  <a:rPr lang="fr-FR">
                    <a:noFill/>
                  </a:rPr>
                  <a:t> </a:t>
                </a:r>
              </a:p>
            </p:txBody>
          </p:sp>
        </mc:Fallback>
      </mc:AlternateContent>
      <p:pic>
        <p:nvPicPr>
          <p:cNvPr id="5" name="Image 4">
            <a:extLst>
              <a:ext uri="{FF2B5EF4-FFF2-40B4-BE49-F238E27FC236}">
                <a16:creationId xmlns:a16="http://schemas.microsoft.com/office/drawing/2014/main" id="{5459F1BE-7BC4-2B0F-811E-4F1DB242B75E}"/>
              </a:ext>
            </a:extLst>
          </p:cNvPr>
          <p:cNvPicPr>
            <a:picLocks noChangeAspect="1"/>
          </p:cNvPicPr>
          <p:nvPr/>
        </p:nvPicPr>
        <p:blipFill>
          <a:blip r:embed="rId3"/>
          <a:stretch>
            <a:fillRect/>
          </a:stretch>
        </p:blipFill>
        <p:spPr>
          <a:xfrm>
            <a:off x="4001861" y="2843013"/>
            <a:ext cx="4188278" cy="3608363"/>
          </a:xfrm>
          <a:prstGeom prst="rect">
            <a:avLst/>
          </a:prstGeom>
        </p:spPr>
      </p:pic>
    </p:spTree>
    <p:extLst>
      <p:ext uri="{BB962C8B-B14F-4D97-AF65-F5344CB8AC3E}">
        <p14:creationId xmlns:p14="http://schemas.microsoft.com/office/powerpoint/2010/main" val="3567402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0AB080-0CBC-CF87-01FA-4279BAF6E628}"/>
              </a:ext>
            </a:extLst>
          </p:cNvPr>
          <p:cNvSpPr>
            <a:spLocks noGrp="1"/>
          </p:cNvSpPr>
          <p:nvPr>
            <p:ph type="title"/>
          </p:nvPr>
        </p:nvSpPr>
        <p:spPr/>
        <p:txBody>
          <a:bodyPr/>
          <a:lstStyle/>
          <a:p>
            <a:r>
              <a:rPr lang="fr-FR" sz="1800" b="1" u="sng" kern="100" dirty="0">
                <a:effectLst/>
                <a:latin typeface="Calibri Light" panose="020F0302020204030204" pitchFamily="34" charset="0"/>
                <a:ea typeface="Calibri" panose="020F0502020204030204" pitchFamily="34" charset="0"/>
                <a:cs typeface="Times New Roman" panose="02020603050405020304" pitchFamily="18" charset="0"/>
              </a:rPr>
              <a:t>C. De l’offre individuelle à l’offre au niveau agrégé </a:t>
            </a:r>
            <a:endParaRPr lang="fr-FR" dirty="0"/>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D2741614-F915-1321-C9FB-99087FD45532}"/>
                  </a:ext>
                </a:extLst>
              </p:cNvPr>
              <p:cNvSpPr>
                <a:spLocks noGrp="1"/>
              </p:cNvSpPr>
              <p:nvPr>
                <p:ph idx="1"/>
              </p:nvPr>
            </p:nvSpPr>
            <p:spPr/>
            <p:txBody>
              <a:bodyPr>
                <a:normAutofit fontScale="92500" lnSpcReduction="20000"/>
              </a:bodyPr>
              <a:lstStyle/>
              <a:p>
                <a:pPr marL="0" indent="0">
                  <a:buNone/>
                </a:pPr>
                <a:r>
                  <a:rPr lang="fr-FR" sz="1800" b="1" u="sng" kern="100" dirty="0">
                    <a:effectLst/>
                    <a:latin typeface="Calibri Light" panose="020F0302020204030204" pitchFamily="34" charset="0"/>
                    <a:ea typeface="Calibri" panose="020F0502020204030204" pitchFamily="34" charset="0"/>
                    <a:cs typeface="Times New Roman" panose="02020603050405020304" pitchFamily="18" charset="0"/>
                  </a:rPr>
                  <a:t>1. La courbe d’offre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a:p>
                <a:pPr marL="0" indent="0" algn="just">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 posant S la fonction d’offre globale, </a:t>
                </a:r>
                <a14:m>
                  <m:oMath xmlns:m="http://schemas.openxmlformats.org/officeDocument/2006/math">
                    <m:sSup>
                      <m:sSupPr>
                        <m:ctrlPr>
                          <a:rPr lang="fr-FR"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𝑗</m:t>
                        </m:r>
                      </m:sup>
                    </m:sSup>
                  </m:oMath>
                </a14:m>
                <a:r>
                  <a:rPr lang="fr-FR" sz="1800" kern="100" dirty="0">
                    <a:effectLst/>
                    <a:latin typeface="Calibri" panose="020F0502020204030204" pitchFamily="34" charset="0"/>
                    <a:ea typeface="Times New Roman" panose="02020603050405020304" pitchFamily="18" charset="0"/>
                    <a:cs typeface="Times New Roman" panose="02020603050405020304" pitchFamily="18" charset="0"/>
                  </a:rPr>
                  <a:t>la fonction d’offre individuelle de chaque producteur </a:t>
                </a:r>
                <a14:m>
                  <m:oMath xmlns:m="http://schemas.openxmlformats.org/officeDocument/2006/math">
                    <m:r>
                      <a:rPr lang="fr-FR" sz="1800" i="1" kern="100">
                        <a:effectLst/>
                        <a:latin typeface="Cambria Math" panose="02040503050406030204" pitchFamily="18" charset="0"/>
                        <a:ea typeface="Times New Roman" panose="02020603050405020304" pitchFamily="18" charset="0"/>
                        <a:cs typeface="Times New Roman" panose="02020603050405020304" pitchFamily="18" charset="0"/>
                      </a:rPr>
                      <m:t>𝑗</m:t>
                    </m:r>
                  </m:oMath>
                </a14:m>
                <a:r>
                  <a:rPr lang="fr-FR" sz="1800" kern="1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1800" i="1" kern="100">
                        <a:effectLst/>
                        <a:latin typeface="Cambria Math" panose="02040503050406030204" pitchFamily="18" charset="0"/>
                        <a:ea typeface="Times New Roman" panose="02020603050405020304" pitchFamily="18" charset="0"/>
                        <a:cs typeface="Times New Roman" panose="02020603050405020304" pitchFamily="18" charset="0"/>
                      </a:rPr>
                      <m:t>𝑗</m:t>
                    </m:r>
                    <m:r>
                      <a:rPr lang="fr-FR" sz="1800" i="1" kern="100">
                        <a:effectLst/>
                        <a:latin typeface="Cambria Math" panose="02040503050406030204" pitchFamily="18" charset="0"/>
                        <a:ea typeface="Times New Roman" panose="02020603050405020304" pitchFamily="18" charset="0"/>
                        <a:cs typeface="Times New Roman" panose="02020603050405020304" pitchFamily="18" charset="0"/>
                      </a:rPr>
                      <m:t>=1,…</m:t>
                    </m:r>
                    <m:r>
                      <a:rPr lang="fr-FR" sz="1800" i="1" kern="100">
                        <a:effectLst/>
                        <a:latin typeface="Cambria Math" panose="02040503050406030204" pitchFamily="18" charset="0"/>
                        <a:ea typeface="Times New Roman" panose="02020603050405020304" pitchFamily="18" charset="0"/>
                        <a:cs typeface="Times New Roman" panose="02020603050405020304" pitchFamily="18" charset="0"/>
                      </a:rPr>
                      <m:t>𝑁</m:t>
                    </m:r>
                    <m:r>
                      <a:rPr lang="fr-FR" sz="1800" i="1" kern="1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kern="100" dirty="0">
                    <a:effectLst/>
                    <a:latin typeface="Calibri" panose="020F0502020204030204" pitchFamily="34" charset="0"/>
                    <a:ea typeface="Times New Roman" panose="02020603050405020304" pitchFamily="18" charset="0"/>
                    <a:cs typeface="Times New Roman" panose="02020603050405020304" pitchFamily="18" charset="0"/>
                  </a:rPr>
                  <a:t>, on obtient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𝑆</m:t>
                      </m:r>
                      <m:d>
                        <m:dPr>
                          <m:ctrlPr>
                            <a:rPr lang="fr-FR"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𝑝</m:t>
                          </m:r>
                        </m:e>
                      </m:d>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fr-FR" sz="18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𝑗</m:t>
                          </m:r>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𝑁</m:t>
                          </m:r>
                        </m:sup>
                        <m:e>
                          <m:sSup>
                            <m:sSupPr>
                              <m:ctrlPr>
                                <a:rPr lang="fr-FR"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𝑗</m:t>
                              </m:r>
                            </m:sup>
                          </m:sSup>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m:t>
                          </m:r>
                        </m:e>
                      </m:nary>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180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Avec </a:t>
                </a:r>
                <a:br>
                  <a:rPr lang="fr-FR" sz="1800" i="1" kern="100" dirty="0">
                    <a:effectLst/>
                    <a:latin typeface="Cambria Math" panose="02040503050406030204" pitchFamily="18"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sSup>
                        <m:sSupPr>
                          <m:ctrlPr>
                            <a:rPr lang="fr-FR"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𝑆</m:t>
                          </m:r>
                        </m:e>
                        <m:sup>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fr-FR"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𝑝</m:t>
                              </m:r>
                            </m:e>
                          </m:d>
                        </m:sup>
                      </m:sSup>
                      <m:r>
                        <a:rPr lang="fr-FR" sz="1800" i="1" kern="100">
                          <a:effectLst/>
                          <a:latin typeface="Cambria Math" panose="02040503050406030204" pitchFamily="18" charset="0"/>
                          <a:ea typeface="Calibri" panose="020F0502020204030204" pitchFamily="34" charset="0"/>
                          <a:cs typeface="Times New Roman" panose="02020603050405020304" pitchFamily="18" charset="0"/>
                        </a:rPr>
                        <m:t>&gt;0</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p:sp>
            <p:nvSpPr>
              <p:cNvPr id="3" name="Espace réservé du contenu 2">
                <a:extLst>
                  <a:ext uri="{FF2B5EF4-FFF2-40B4-BE49-F238E27FC236}">
                    <a16:creationId xmlns:a16="http://schemas.microsoft.com/office/drawing/2014/main" id="{D2741614-F915-1321-C9FB-99087FD45532}"/>
                  </a:ext>
                </a:extLst>
              </p:cNvPr>
              <p:cNvSpPr>
                <a:spLocks noGrp="1" noRot="1" noChangeAspect="1" noMove="1" noResize="1" noEditPoints="1" noAdjustHandles="1" noChangeArrowheads="1" noChangeShapeType="1" noTextEdit="1"/>
              </p:cNvSpPr>
              <p:nvPr>
                <p:ph idx="1"/>
              </p:nvPr>
            </p:nvSpPr>
            <p:spPr>
              <a:blipFill>
                <a:blip r:embed="rId2"/>
                <a:stretch>
                  <a:fillRect l="-396" t="-733" b="-2564"/>
                </a:stretch>
              </a:blipFill>
            </p:spPr>
            <p:txBody>
              <a:bodyPr/>
              <a:lstStyle/>
              <a:p>
                <a:r>
                  <a:rPr lang="fr-FR">
                    <a:noFill/>
                  </a:rPr>
                  <a:t> </a:t>
                </a:r>
              </a:p>
            </p:txBody>
          </p:sp>
        </mc:Fallback>
      </mc:AlternateContent>
    </p:spTree>
    <p:extLst>
      <p:ext uri="{BB962C8B-B14F-4D97-AF65-F5344CB8AC3E}">
        <p14:creationId xmlns:p14="http://schemas.microsoft.com/office/powerpoint/2010/main" val="1880620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3F85E-5906-E0C1-0525-409875A925A7}"/>
              </a:ext>
            </a:extLst>
          </p:cNvPr>
          <p:cNvSpPr>
            <a:spLocks noGrp="1"/>
          </p:cNvSpPr>
          <p:nvPr>
            <p:ph type="title"/>
          </p:nvPr>
        </p:nvSpPr>
        <p:spPr/>
        <p:txBody>
          <a:bodyPr/>
          <a:lstStyle/>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On en déduit la forme de la courbe d’offre :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pic>
        <p:nvPicPr>
          <p:cNvPr id="5" name="Espace réservé du contenu 4">
            <a:extLst>
              <a:ext uri="{FF2B5EF4-FFF2-40B4-BE49-F238E27FC236}">
                <a16:creationId xmlns:a16="http://schemas.microsoft.com/office/drawing/2014/main" id="{C73C4DD1-C07C-14C2-9104-432224E5783D}"/>
              </a:ext>
            </a:extLst>
          </p:cNvPr>
          <p:cNvPicPr>
            <a:picLocks noGrp="1" noChangeAspect="1"/>
          </p:cNvPicPr>
          <p:nvPr>
            <p:ph idx="1"/>
          </p:nvPr>
        </p:nvPicPr>
        <p:blipFill>
          <a:blip r:embed="rId2"/>
          <a:stretch>
            <a:fillRect/>
          </a:stretch>
        </p:blipFill>
        <p:spPr>
          <a:xfrm>
            <a:off x="3841750" y="1511300"/>
            <a:ext cx="4508500" cy="3835400"/>
          </a:xfrm>
        </p:spPr>
      </p:pic>
    </p:spTree>
    <p:extLst>
      <p:ext uri="{BB962C8B-B14F-4D97-AF65-F5344CB8AC3E}">
        <p14:creationId xmlns:p14="http://schemas.microsoft.com/office/powerpoint/2010/main" val="590315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2DBC00-E89C-9327-E8F5-CA49DBAEC451}"/>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92CB185E-DC0E-A017-640D-CB63D9D5E42D}"/>
              </a:ext>
            </a:extLst>
          </p:cNvPr>
          <p:cNvPicPr>
            <a:picLocks noGrp="1" noChangeAspect="1"/>
          </p:cNvPicPr>
          <p:nvPr>
            <p:ph idx="1"/>
          </p:nvPr>
        </p:nvPicPr>
        <p:blipFill>
          <a:blip r:embed="rId2"/>
          <a:stretch>
            <a:fillRect/>
          </a:stretch>
        </p:blipFill>
        <p:spPr>
          <a:xfrm>
            <a:off x="3155950" y="1504950"/>
            <a:ext cx="5880100" cy="3848100"/>
          </a:xfrm>
        </p:spPr>
      </p:pic>
    </p:spTree>
    <p:extLst>
      <p:ext uri="{BB962C8B-B14F-4D97-AF65-F5344CB8AC3E}">
        <p14:creationId xmlns:p14="http://schemas.microsoft.com/office/powerpoint/2010/main" val="2860865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re 1">
                <a:extLst>
                  <a:ext uri="{FF2B5EF4-FFF2-40B4-BE49-F238E27FC236}">
                    <a16:creationId xmlns:a16="http://schemas.microsoft.com/office/drawing/2014/main" id="{2A513AF2-2AC2-B91A-A0E4-D476E5484C4C}"/>
                  </a:ext>
                </a:extLst>
              </p:cNvPr>
              <p:cNvSpPr>
                <a:spLocks noGrp="1"/>
              </p:cNvSpPr>
              <p:nvPr>
                <p:ph type="title"/>
              </p:nvPr>
            </p:nvSpPr>
            <p:spPr/>
            <p:txBody>
              <a:bodyPr>
                <a:normAutofit fontScale="90000"/>
              </a:bodyPr>
              <a:lstStyle/>
              <a:p>
                <a:pPr/>
                <a:r>
                  <a:rPr lang="fr-FR" sz="1800" b="1" u="sng" kern="100" dirty="0">
                    <a:effectLst/>
                    <a:latin typeface="Calibri Light" panose="020F0302020204030204" pitchFamily="34" charset="0"/>
                    <a:ea typeface="Calibri" panose="020F0502020204030204" pitchFamily="34" charset="0"/>
                    <a:cs typeface="Times New Roman" panose="02020603050405020304" pitchFamily="18" charset="0"/>
                  </a:rPr>
                  <a:t>2. Le surplus des producteurs </a:t>
                </a:r>
                <a:br>
                  <a:rPr lang="fr-FR" sz="1800" b="1" u="sng" kern="100" dirty="0">
                    <a:effectLst/>
                    <a:latin typeface="Calibri Light" panose="020F0302020204030204" pitchFamily="34" charset="0"/>
                    <a:ea typeface="Calibri" panose="020F0502020204030204" pitchFamily="34" charset="0"/>
                    <a:cs typeface="Times New Roman" panose="02020603050405020304" pitchFamily="18" charset="0"/>
                  </a:rPr>
                </a:br>
                <a:br>
                  <a:rPr lang="fr-FR" sz="1800" b="1" u="sng" kern="100" dirty="0">
                    <a:effectLst/>
                    <a:latin typeface="Calibri Light" panose="020F0302020204030204" pitchFamily="34" charset="0"/>
                    <a:ea typeface="Calibri" panose="020F0502020204030204" pitchFamily="34" charset="0"/>
                    <a:cs typeface="Times New Roman" panose="02020603050405020304" pitchFamily="18" charset="0"/>
                  </a:rPr>
                </a:br>
                <a:br>
                  <a:rPr lang="fr-FR" sz="1800" b="1" u="sng" kern="100" dirty="0">
                    <a:latin typeface="Calibri Light" panose="020F0302020204030204" pitchFamily="34"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m:rPr>
                          <m:sty m:val="p"/>
                        </m:rPr>
                        <a:rPr lang="fr-FR" sz="1800" kern="100" smtClean="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Π</m:t>
                      </m:r>
                      <m:r>
                        <a:rPr lang="fr-FR" sz="1800" kern="100" smtClean="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m:rPr>
                          <m:sty m:val="p"/>
                        </m:rPr>
                        <a:rPr lang="fr-FR" sz="1800" kern="100" smtClean="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y</m:t>
                      </m:r>
                      <m:r>
                        <a:rPr lang="fr-FR" sz="1800" kern="100" smtClean="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𝑝𝑦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𝐶𝑇</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r>
                        <a:rPr lang="fr-FR" sz="1800" i="1" kern="10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mc:Choice>
        <mc:Fallback>
          <p:sp>
            <p:nvSpPr>
              <p:cNvPr id="2" name="Titre 1">
                <a:extLst>
                  <a:ext uri="{FF2B5EF4-FFF2-40B4-BE49-F238E27FC236}">
                    <a16:creationId xmlns:a16="http://schemas.microsoft.com/office/drawing/2014/main" id="{2A513AF2-2AC2-B91A-A0E4-D476E5484C4C}"/>
                  </a:ext>
                </a:extLst>
              </p:cNvPr>
              <p:cNvSpPr>
                <a:spLocks noGrp="1" noRot="1" noChangeAspect="1" noMove="1" noResize="1" noEditPoints="1" noAdjustHandles="1" noChangeArrowheads="1" noChangeShapeType="1" noTextEdit="1"/>
              </p:cNvSpPr>
              <p:nvPr>
                <p:ph type="title"/>
              </p:nvPr>
            </p:nvSpPr>
            <p:spPr>
              <a:blipFill>
                <a:blip r:embed="rId2"/>
                <a:stretch>
                  <a:fillRect l="-396" t="-3614"/>
                </a:stretch>
              </a:blipFill>
            </p:spPr>
            <p:txBody>
              <a:bodyPr/>
              <a:lstStyle/>
              <a:p>
                <a:r>
                  <a:rPr lang="fr-FR">
                    <a:noFill/>
                  </a:rPr>
                  <a:t> </a:t>
                </a:r>
              </a:p>
            </p:txBody>
          </p:sp>
        </mc:Fallback>
      </mc:AlternateContent>
      <p:pic>
        <p:nvPicPr>
          <p:cNvPr id="5" name="Espace réservé du contenu 4">
            <a:extLst>
              <a:ext uri="{FF2B5EF4-FFF2-40B4-BE49-F238E27FC236}">
                <a16:creationId xmlns:a16="http://schemas.microsoft.com/office/drawing/2014/main" id="{7B670FD2-DAA4-8C1A-FB91-0D204A3F5CE1}"/>
              </a:ext>
            </a:extLst>
          </p:cNvPr>
          <p:cNvPicPr>
            <a:picLocks noGrp="1" noChangeAspect="1"/>
          </p:cNvPicPr>
          <p:nvPr>
            <p:ph idx="1"/>
          </p:nvPr>
        </p:nvPicPr>
        <p:blipFill>
          <a:blip r:embed="rId3"/>
          <a:stretch>
            <a:fillRect/>
          </a:stretch>
        </p:blipFill>
        <p:spPr>
          <a:xfrm>
            <a:off x="2901043" y="2014194"/>
            <a:ext cx="6389914" cy="4105494"/>
          </a:xfrm>
        </p:spPr>
      </p:pic>
    </p:spTree>
    <p:extLst>
      <p:ext uri="{BB962C8B-B14F-4D97-AF65-F5344CB8AC3E}">
        <p14:creationId xmlns:p14="http://schemas.microsoft.com/office/powerpoint/2010/main" val="3823302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4811B-41CB-4B36-C0B6-995D914782C9}"/>
              </a:ext>
            </a:extLst>
          </p:cNvPr>
          <p:cNvSpPr>
            <a:spLocks noGrp="1"/>
          </p:cNvSpPr>
          <p:nvPr>
            <p:ph type="title"/>
          </p:nvPr>
        </p:nvSpPr>
        <p:spPr/>
        <p:txBody>
          <a:bodyPr/>
          <a:lstStyle/>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 agrégeant l’ensemble des offres, on obtient le surplus collectif des producteurs : </a:t>
            </a:r>
            <a:endParaRPr lang="fr-FR" dirty="0"/>
          </a:p>
        </p:txBody>
      </p:sp>
      <p:pic>
        <p:nvPicPr>
          <p:cNvPr id="5" name="Espace réservé du contenu 4">
            <a:extLst>
              <a:ext uri="{FF2B5EF4-FFF2-40B4-BE49-F238E27FC236}">
                <a16:creationId xmlns:a16="http://schemas.microsoft.com/office/drawing/2014/main" id="{F837A7E2-3BBB-2A8D-8703-FD01EC4F68FE}"/>
              </a:ext>
            </a:extLst>
          </p:cNvPr>
          <p:cNvPicPr>
            <a:picLocks noGrp="1" noChangeAspect="1"/>
          </p:cNvPicPr>
          <p:nvPr>
            <p:ph idx="1"/>
          </p:nvPr>
        </p:nvPicPr>
        <p:blipFill>
          <a:blip r:embed="rId2"/>
          <a:stretch>
            <a:fillRect/>
          </a:stretch>
        </p:blipFill>
        <p:spPr>
          <a:xfrm>
            <a:off x="2935892" y="1764736"/>
            <a:ext cx="6320215" cy="4281825"/>
          </a:xfrm>
        </p:spPr>
      </p:pic>
    </p:spTree>
    <p:extLst>
      <p:ext uri="{BB962C8B-B14F-4D97-AF65-F5344CB8AC3E}">
        <p14:creationId xmlns:p14="http://schemas.microsoft.com/office/powerpoint/2010/main" val="136184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7B5FC901-6460-8977-A0F6-EE556043936E}"/>
              </a:ext>
            </a:extLst>
          </p:cNvPr>
          <p:cNvGraphicFramePr>
            <a:graphicFrameLocks noGrp="1"/>
          </p:cNvGraphicFramePr>
          <p:nvPr>
            <p:ph idx="1"/>
            <p:extLst>
              <p:ext uri="{D42A27DB-BD31-4B8C-83A1-F6EECF244321}">
                <p14:modId xmlns:p14="http://schemas.microsoft.com/office/powerpoint/2010/main" val="3899780832"/>
              </p:ext>
            </p:extLst>
          </p:nvPr>
        </p:nvGraphicFramePr>
        <p:xfrm>
          <a:off x="1417320" y="788670"/>
          <a:ext cx="9715501" cy="4377690"/>
        </p:xfrm>
        <a:graphic>
          <a:graphicData uri="http://schemas.openxmlformats.org/drawingml/2006/table">
            <a:tbl>
              <a:tblPr firstRow="1" firstCol="1" bandRow="1">
                <a:tableStyleId>{5C22544A-7EE6-4342-B048-85BDC9FD1C3A}</a:tableStyleId>
              </a:tblPr>
              <a:tblGrid>
                <a:gridCol w="2459251">
                  <a:extLst>
                    <a:ext uri="{9D8B030D-6E8A-4147-A177-3AD203B41FA5}">
                      <a16:colId xmlns:a16="http://schemas.microsoft.com/office/drawing/2014/main" val="1739598211"/>
                    </a:ext>
                  </a:extLst>
                </a:gridCol>
                <a:gridCol w="2418750">
                  <a:extLst>
                    <a:ext uri="{9D8B030D-6E8A-4147-A177-3AD203B41FA5}">
                      <a16:colId xmlns:a16="http://schemas.microsoft.com/office/drawing/2014/main" val="1715288765"/>
                    </a:ext>
                  </a:extLst>
                </a:gridCol>
                <a:gridCol w="2418750">
                  <a:extLst>
                    <a:ext uri="{9D8B030D-6E8A-4147-A177-3AD203B41FA5}">
                      <a16:colId xmlns:a16="http://schemas.microsoft.com/office/drawing/2014/main" val="2753137127"/>
                    </a:ext>
                  </a:extLst>
                </a:gridCol>
                <a:gridCol w="2418750">
                  <a:extLst>
                    <a:ext uri="{9D8B030D-6E8A-4147-A177-3AD203B41FA5}">
                      <a16:colId xmlns:a16="http://schemas.microsoft.com/office/drawing/2014/main" val="1458374983"/>
                    </a:ext>
                  </a:extLst>
                </a:gridCol>
              </a:tblGrid>
              <a:tr h="795944">
                <a:tc>
                  <a:txBody>
                    <a:bodyPr/>
                    <a:lstStyle/>
                    <a:p>
                      <a:pPr algn="just"/>
                      <a:r>
                        <a:rPr lang="fr-FR" sz="2000" kern="0" dirty="0">
                          <a:effectLst/>
                        </a:rPr>
                        <a:t>Quantité de bien 1 consommée (x</a:t>
                      </a:r>
                      <a:r>
                        <a:rPr lang="fr-FR" sz="2000" kern="0" baseline="-25000" dirty="0">
                          <a:effectLst/>
                        </a:rPr>
                        <a:t>1</a:t>
                      </a:r>
                      <a:r>
                        <a:rPr lang="fr-FR" sz="2000" kern="0" dirty="0">
                          <a:effectLst/>
                        </a:rPr>
                        <a:t>)</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a:effectLst/>
                        </a:rPr>
                        <a:t>Utilité associée à x</a:t>
                      </a:r>
                      <a:r>
                        <a:rPr lang="fr-FR" sz="2000" kern="0" baseline="-25000">
                          <a:effectLst/>
                        </a:rPr>
                        <a:t>1</a:t>
                      </a:r>
                      <a:r>
                        <a:rPr lang="fr-FR" sz="2000" kern="0">
                          <a:effectLst/>
                        </a:rPr>
                        <a:t>, u(x</a:t>
                      </a:r>
                      <a:r>
                        <a:rPr lang="fr-FR" sz="2000" kern="0" baseline="-25000">
                          <a:effectLst/>
                        </a:rPr>
                        <a:t>1</a:t>
                      </a:r>
                      <a:r>
                        <a:rPr lang="fr-FR" sz="2000" kern="0">
                          <a:effectLst/>
                        </a:rPr>
                        <a:t>)</a:t>
                      </a:r>
                      <a:endParaRPr lang="fr-FR"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000" kern="0">
                          <a:effectLst/>
                        </a:rPr>
                        <a:t>Quantité de bien 2 consommée (x</a:t>
                      </a:r>
                      <a:r>
                        <a:rPr lang="fr-FR" sz="2000" kern="0" baseline="-25000">
                          <a:effectLst/>
                        </a:rPr>
                        <a:t>2</a:t>
                      </a:r>
                      <a:r>
                        <a:rPr lang="fr-FR" sz="2000" kern="0">
                          <a:effectLst/>
                        </a:rPr>
                        <a:t>)</a:t>
                      </a:r>
                      <a:endParaRPr lang="fr-FR"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a:effectLst/>
                        </a:rPr>
                        <a:t>Utilité associée à x2, v(x</a:t>
                      </a:r>
                      <a:r>
                        <a:rPr lang="fr-FR" sz="2000" kern="0" baseline="-25000">
                          <a:effectLst/>
                        </a:rPr>
                        <a:t>2</a:t>
                      </a:r>
                      <a:r>
                        <a:rPr lang="fr-FR" sz="2000" kern="0">
                          <a:effectLst/>
                        </a:rPr>
                        <a:t>)</a:t>
                      </a:r>
                      <a:endParaRPr lang="fr-FR"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973923"/>
                  </a:ext>
                </a:extLst>
              </a:tr>
              <a:tr h="3581746">
                <a:tc>
                  <a:txBody>
                    <a:bodyPr/>
                    <a:lstStyle/>
                    <a:p>
                      <a:pPr algn="ctr"/>
                      <a:r>
                        <a:rPr lang="fr-FR" sz="2000" kern="0" dirty="0">
                          <a:effectLst/>
                        </a:rPr>
                        <a:t> </a:t>
                      </a:r>
                      <a:endParaRPr lang="fr-FR" sz="3200" kern="100" dirty="0">
                        <a:effectLst/>
                      </a:endParaRPr>
                    </a:p>
                    <a:p>
                      <a:pPr algn="ctr"/>
                      <a:r>
                        <a:rPr lang="fr-FR" sz="2000" kern="0" dirty="0">
                          <a:effectLst/>
                        </a:rPr>
                        <a:t>0</a:t>
                      </a:r>
                      <a:endParaRPr lang="fr-FR" sz="3200" kern="100" dirty="0">
                        <a:effectLst/>
                      </a:endParaRPr>
                    </a:p>
                    <a:p>
                      <a:pPr algn="ctr"/>
                      <a:r>
                        <a:rPr lang="fr-FR" sz="2000" kern="0" dirty="0">
                          <a:effectLst/>
                        </a:rPr>
                        <a:t>1</a:t>
                      </a:r>
                      <a:endParaRPr lang="fr-FR" sz="3200" kern="100" dirty="0">
                        <a:effectLst/>
                      </a:endParaRPr>
                    </a:p>
                    <a:p>
                      <a:pPr algn="ctr"/>
                      <a:r>
                        <a:rPr lang="fr-FR" sz="2000" kern="0" dirty="0">
                          <a:effectLst/>
                        </a:rPr>
                        <a:t>2</a:t>
                      </a:r>
                      <a:endParaRPr lang="fr-FR" sz="3200" kern="100" dirty="0">
                        <a:effectLst/>
                      </a:endParaRPr>
                    </a:p>
                    <a:p>
                      <a:pPr algn="ctr"/>
                      <a:r>
                        <a:rPr lang="fr-FR" sz="2000" kern="0" dirty="0">
                          <a:effectLst/>
                        </a:rPr>
                        <a:t>3</a:t>
                      </a:r>
                      <a:endParaRPr lang="fr-FR" sz="3200" kern="100" dirty="0">
                        <a:effectLst/>
                      </a:endParaRPr>
                    </a:p>
                    <a:p>
                      <a:pPr algn="ctr"/>
                      <a:r>
                        <a:rPr lang="fr-FR" sz="2000" kern="0" dirty="0">
                          <a:effectLst/>
                        </a:rPr>
                        <a:t>4</a:t>
                      </a:r>
                      <a:endParaRPr lang="fr-FR" sz="3200" kern="100" dirty="0">
                        <a:effectLst/>
                      </a:endParaRPr>
                    </a:p>
                    <a:p>
                      <a:pPr algn="ctr"/>
                      <a:r>
                        <a:rPr lang="fr-FR" sz="2000" kern="0" dirty="0">
                          <a:effectLst/>
                        </a:rPr>
                        <a:t>5</a:t>
                      </a:r>
                      <a:endParaRPr lang="fr-FR" sz="3200" kern="100" dirty="0">
                        <a:effectLst/>
                      </a:endParaRPr>
                    </a:p>
                    <a:p>
                      <a:pPr algn="ctr"/>
                      <a:r>
                        <a:rPr lang="fr-FR" sz="2000" kern="0" dirty="0">
                          <a:effectLst/>
                        </a:rPr>
                        <a:t>6</a:t>
                      </a:r>
                      <a:endParaRPr lang="fr-FR" sz="3200" kern="100" dirty="0">
                        <a:effectLst/>
                      </a:endParaRPr>
                    </a:p>
                    <a:p>
                      <a:pPr algn="ctr"/>
                      <a:r>
                        <a:rPr lang="fr-FR" sz="2000" kern="0" dirty="0">
                          <a:effectLst/>
                        </a:rPr>
                        <a:t>….</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3200" kern="100" dirty="0">
                        <a:effectLst/>
                      </a:endParaRPr>
                    </a:p>
                    <a:p>
                      <a:pPr algn="ctr"/>
                      <a:r>
                        <a:rPr lang="fr-FR" sz="2000" kern="0" dirty="0">
                          <a:effectLst/>
                        </a:rPr>
                        <a:t>0</a:t>
                      </a:r>
                      <a:endParaRPr lang="fr-FR" sz="3200" kern="100" dirty="0">
                        <a:effectLst/>
                      </a:endParaRPr>
                    </a:p>
                    <a:p>
                      <a:pPr algn="ctr"/>
                      <a:r>
                        <a:rPr lang="fr-FR" sz="2000" kern="0" dirty="0">
                          <a:effectLst/>
                        </a:rPr>
                        <a:t>12</a:t>
                      </a:r>
                      <a:endParaRPr lang="fr-FR" sz="3200" kern="100" dirty="0">
                        <a:effectLst/>
                      </a:endParaRPr>
                    </a:p>
                    <a:p>
                      <a:pPr algn="ctr"/>
                      <a:r>
                        <a:rPr lang="fr-FR" sz="2000" kern="0" dirty="0">
                          <a:effectLst/>
                        </a:rPr>
                        <a:t>20</a:t>
                      </a:r>
                      <a:endParaRPr lang="fr-FR" sz="3200" kern="100" dirty="0">
                        <a:effectLst/>
                      </a:endParaRPr>
                    </a:p>
                    <a:p>
                      <a:pPr algn="ctr"/>
                      <a:r>
                        <a:rPr lang="fr-FR" sz="2000" kern="0" dirty="0">
                          <a:effectLst/>
                        </a:rPr>
                        <a:t>27</a:t>
                      </a:r>
                      <a:endParaRPr lang="fr-FR" sz="3200" kern="100" dirty="0">
                        <a:effectLst/>
                      </a:endParaRPr>
                    </a:p>
                    <a:p>
                      <a:pPr algn="ctr"/>
                      <a:r>
                        <a:rPr lang="fr-FR" sz="2000" kern="0" dirty="0">
                          <a:effectLst/>
                        </a:rPr>
                        <a:t>33</a:t>
                      </a:r>
                      <a:endParaRPr lang="fr-FR" sz="3200" kern="100" dirty="0">
                        <a:effectLst/>
                      </a:endParaRPr>
                    </a:p>
                    <a:p>
                      <a:pPr algn="ctr"/>
                      <a:r>
                        <a:rPr lang="fr-FR" sz="2000" kern="0" dirty="0">
                          <a:effectLst/>
                        </a:rPr>
                        <a:t>36</a:t>
                      </a:r>
                      <a:endParaRPr lang="fr-FR" sz="3200" kern="100" dirty="0">
                        <a:effectLst/>
                      </a:endParaRPr>
                    </a:p>
                    <a:p>
                      <a:pPr algn="ctr"/>
                      <a:r>
                        <a:rPr lang="fr-FR" sz="2000" kern="0" dirty="0">
                          <a:effectLst/>
                        </a:rPr>
                        <a:t>38</a:t>
                      </a:r>
                      <a:endParaRPr lang="fr-FR" sz="3200" kern="100" dirty="0">
                        <a:effectLst/>
                      </a:endParaRPr>
                    </a:p>
                    <a:p>
                      <a:pPr algn="ctr"/>
                      <a:r>
                        <a:rPr lang="fr-FR" sz="2000" kern="0" dirty="0">
                          <a:effectLst/>
                        </a:rPr>
                        <a:t>…</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3200" kern="100" dirty="0">
                        <a:effectLst/>
                      </a:endParaRPr>
                    </a:p>
                    <a:p>
                      <a:pPr algn="ctr"/>
                      <a:r>
                        <a:rPr lang="fr-FR" sz="2000" kern="0" dirty="0">
                          <a:effectLst/>
                        </a:rPr>
                        <a:t>0</a:t>
                      </a:r>
                      <a:endParaRPr lang="fr-FR" sz="3200" kern="100" dirty="0">
                        <a:effectLst/>
                      </a:endParaRPr>
                    </a:p>
                    <a:p>
                      <a:pPr algn="ctr"/>
                      <a:r>
                        <a:rPr lang="fr-FR" sz="2000" kern="0" dirty="0">
                          <a:effectLst/>
                        </a:rPr>
                        <a:t>1</a:t>
                      </a:r>
                      <a:endParaRPr lang="fr-FR" sz="3200" kern="100" dirty="0">
                        <a:effectLst/>
                      </a:endParaRPr>
                    </a:p>
                    <a:p>
                      <a:pPr algn="ctr"/>
                      <a:r>
                        <a:rPr lang="fr-FR" sz="2000" kern="0" dirty="0">
                          <a:effectLst/>
                        </a:rPr>
                        <a:t>2</a:t>
                      </a:r>
                      <a:endParaRPr lang="fr-FR" sz="3200" kern="100" dirty="0">
                        <a:effectLst/>
                      </a:endParaRPr>
                    </a:p>
                    <a:p>
                      <a:pPr algn="ctr"/>
                      <a:r>
                        <a:rPr lang="fr-FR" sz="2000" kern="0" dirty="0">
                          <a:effectLst/>
                        </a:rPr>
                        <a:t>3</a:t>
                      </a:r>
                      <a:endParaRPr lang="fr-FR" sz="3200" kern="100" dirty="0">
                        <a:effectLst/>
                      </a:endParaRPr>
                    </a:p>
                    <a:p>
                      <a:pPr algn="ctr"/>
                      <a:r>
                        <a:rPr lang="fr-FR" sz="2000" kern="0" dirty="0">
                          <a:effectLst/>
                        </a:rPr>
                        <a:t>4</a:t>
                      </a:r>
                      <a:endParaRPr lang="fr-FR" sz="3200" kern="100" dirty="0">
                        <a:effectLst/>
                      </a:endParaRPr>
                    </a:p>
                    <a:p>
                      <a:pPr algn="ctr"/>
                      <a:r>
                        <a:rPr lang="fr-FR" sz="2000" kern="0" dirty="0">
                          <a:effectLst/>
                        </a:rPr>
                        <a:t>5</a:t>
                      </a:r>
                      <a:endParaRPr lang="fr-FR" sz="3200" kern="100" dirty="0">
                        <a:effectLst/>
                      </a:endParaRPr>
                    </a:p>
                    <a:p>
                      <a:pPr algn="ctr"/>
                      <a:r>
                        <a:rPr lang="fr-FR" sz="2000" kern="0" dirty="0">
                          <a:effectLst/>
                        </a:rPr>
                        <a:t>6</a:t>
                      </a:r>
                      <a:endParaRPr lang="fr-FR" sz="3200" kern="100" dirty="0">
                        <a:effectLst/>
                      </a:endParaRPr>
                    </a:p>
                    <a:p>
                      <a:pPr algn="ctr"/>
                      <a:r>
                        <a:rPr lang="fr-FR" sz="2000" kern="0" dirty="0">
                          <a:effectLst/>
                        </a:rPr>
                        <a:t>….</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3200" kern="100" dirty="0">
                        <a:effectLst/>
                      </a:endParaRPr>
                    </a:p>
                    <a:p>
                      <a:pPr algn="ctr"/>
                      <a:r>
                        <a:rPr lang="fr-FR" sz="2000" kern="0" dirty="0">
                          <a:effectLst/>
                        </a:rPr>
                        <a:t>0</a:t>
                      </a:r>
                      <a:endParaRPr lang="fr-FR" sz="3200" kern="100" dirty="0">
                        <a:effectLst/>
                      </a:endParaRPr>
                    </a:p>
                    <a:p>
                      <a:pPr algn="ctr"/>
                      <a:r>
                        <a:rPr lang="fr-FR" sz="2000" kern="0" dirty="0">
                          <a:effectLst/>
                        </a:rPr>
                        <a:t>20</a:t>
                      </a:r>
                      <a:endParaRPr lang="fr-FR" sz="3200" kern="100" dirty="0">
                        <a:effectLst/>
                      </a:endParaRPr>
                    </a:p>
                    <a:p>
                      <a:pPr algn="ctr"/>
                      <a:r>
                        <a:rPr lang="fr-FR" sz="2000" kern="0" dirty="0">
                          <a:effectLst/>
                        </a:rPr>
                        <a:t>30</a:t>
                      </a:r>
                      <a:endParaRPr lang="fr-FR" sz="3200" kern="100" dirty="0">
                        <a:effectLst/>
                      </a:endParaRPr>
                    </a:p>
                    <a:p>
                      <a:pPr algn="ctr"/>
                      <a:r>
                        <a:rPr lang="fr-FR" sz="2000" kern="0" dirty="0">
                          <a:effectLst/>
                        </a:rPr>
                        <a:t>37</a:t>
                      </a:r>
                      <a:endParaRPr lang="fr-FR" sz="3200" kern="100" dirty="0">
                        <a:effectLst/>
                      </a:endParaRPr>
                    </a:p>
                    <a:p>
                      <a:pPr algn="ctr"/>
                      <a:r>
                        <a:rPr lang="fr-FR" sz="2000" kern="0" dirty="0">
                          <a:effectLst/>
                        </a:rPr>
                        <a:t>41</a:t>
                      </a:r>
                      <a:endParaRPr lang="fr-FR" sz="3200" kern="100" dirty="0">
                        <a:effectLst/>
                      </a:endParaRPr>
                    </a:p>
                    <a:p>
                      <a:pPr algn="ctr"/>
                      <a:r>
                        <a:rPr lang="fr-FR" sz="2000" kern="0" dirty="0">
                          <a:effectLst/>
                        </a:rPr>
                        <a:t>43</a:t>
                      </a:r>
                      <a:endParaRPr lang="fr-FR" sz="3200" kern="100" dirty="0">
                        <a:effectLst/>
                      </a:endParaRPr>
                    </a:p>
                    <a:p>
                      <a:pPr algn="ctr"/>
                      <a:r>
                        <a:rPr lang="fr-FR" sz="2000" kern="0" dirty="0">
                          <a:effectLst/>
                        </a:rPr>
                        <a:t>44</a:t>
                      </a:r>
                      <a:endParaRPr lang="fr-FR" sz="3200" kern="100" dirty="0">
                        <a:effectLst/>
                      </a:endParaRPr>
                    </a:p>
                    <a:p>
                      <a:pPr algn="ctr"/>
                      <a:r>
                        <a:rPr lang="fr-FR" sz="2000" kern="0" dirty="0">
                          <a:effectLst/>
                        </a:rPr>
                        <a:t>…</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6011242"/>
                  </a:ext>
                </a:extLst>
              </a:tr>
            </a:tbl>
          </a:graphicData>
        </a:graphic>
      </p:graphicFrame>
    </p:spTree>
    <p:extLst>
      <p:ext uri="{BB962C8B-B14F-4D97-AF65-F5344CB8AC3E}">
        <p14:creationId xmlns:p14="http://schemas.microsoft.com/office/powerpoint/2010/main" val="47420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9C2FCC3-0F46-2B9A-15F0-B2B936625ABA}"/>
                  </a:ext>
                </a:extLst>
              </p:cNvPr>
              <p:cNvSpPr>
                <a:spLocks noGrp="1"/>
              </p:cNvSpPr>
              <p:nvPr>
                <p:ph idx="1"/>
              </p:nvPr>
            </p:nvSpPr>
            <p:spPr>
              <a:xfrm>
                <a:off x="1451579" y="1508760"/>
                <a:ext cx="9603275" cy="3957585"/>
              </a:xfrm>
            </p:spPr>
            <p:txBody>
              <a:bodyPr>
                <a:normAutofit lnSpcReduction="10000"/>
              </a:bodyPr>
              <a:lstStyle/>
              <a:p>
                <a:pPr marL="457200" indent="0" algn="jus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startAt="2"/>
                </a:pPr>
                <a:r>
                  <a:rPr lang="fr-FR" sz="1800" i="1" u="sng"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Définition de l’utilité marginale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L’utilité marginale*</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d’un bien désigne, l’accroissement d’utilité ajouté par la consommation d’une unité supplémentaire du bien, les quantités consommées des autres biens étant inchangées.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notant u</a:t>
                </a:r>
                <a:r>
                  <a:rPr lang="fr-FR" sz="1800" kern="1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r>
                  <a:rPr lang="fr-FR" sz="1800" kern="1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l’utilité marginale du bien 1 lorsque sa quantité consommée est égale à x</a:t>
                </a:r>
                <a:r>
                  <a:rPr lang="fr-FR" sz="1800" kern="1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trouve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sub>
                      </m:sSub>
                      <m:d>
                        <m:d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𝑢</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e>
                      </m:d>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𝑢</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même,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𝑚</m:t>
                          </m:r>
                        </m:sub>
                      </m:sSub>
                      <m:d>
                        <m:d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e>
                      </m:d>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m:t>
                      </m:r>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99C2FCC3-0F46-2B9A-15F0-B2B936625ABA}"/>
                  </a:ext>
                </a:extLst>
              </p:cNvPr>
              <p:cNvSpPr>
                <a:spLocks noGrp="1" noRot="1" noChangeAspect="1" noMove="1" noResize="1" noEditPoints="1" noAdjustHandles="1" noChangeArrowheads="1" noChangeShapeType="1" noTextEdit="1"/>
              </p:cNvSpPr>
              <p:nvPr>
                <p:ph idx="1"/>
              </p:nvPr>
            </p:nvSpPr>
            <p:spPr>
              <a:xfrm>
                <a:off x="1451579" y="1508760"/>
                <a:ext cx="9603275" cy="3957585"/>
              </a:xfrm>
              <a:blipFill>
                <a:blip r:embed="rId2"/>
                <a:stretch>
                  <a:fillRect l="-528" r="-528"/>
                </a:stretch>
              </a:blipFill>
            </p:spPr>
            <p:txBody>
              <a:bodyPr/>
              <a:lstStyle/>
              <a:p>
                <a:r>
                  <a:rPr lang="fr-FR">
                    <a:noFill/>
                  </a:rPr>
                  <a:t> </a:t>
                </a:r>
              </a:p>
            </p:txBody>
          </p:sp>
        </mc:Fallback>
      </mc:AlternateContent>
    </p:spTree>
    <p:extLst>
      <p:ext uri="{BB962C8B-B14F-4D97-AF65-F5344CB8AC3E}">
        <p14:creationId xmlns:p14="http://schemas.microsoft.com/office/powerpoint/2010/main" val="40190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83735-4B61-332C-E3F9-1512BA138CDB}"/>
              </a:ext>
            </a:extLst>
          </p:cNvPr>
          <p:cNvSpPr>
            <a:spLocks noGrp="1"/>
          </p:cNvSpPr>
          <p:nvPr>
            <p:ph type="title"/>
          </p:nvPr>
        </p:nvSpPr>
        <p:spPr/>
        <p:txBody>
          <a:bodyPr/>
          <a:lstStyle/>
          <a:p>
            <a:endParaRPr lang="fr-FR"/>
          </a:p>
        </p:txBody>
      </p:sp>
      <mc:AlternateContent xmlns:mc="http://schemas.openxmlformats.org/markup-compatibility/2006" xmlns:a14="http://schemas.microsoft.com/office/drawing/2010/main">
        <mc:Choice Requires="a14">
          <p:graphicFrame>
            <p:nvGraphicFramePr>
              <p:cNvPr id="4" name="Espace réservé du contenu 3">
                <a:extLst>
                  <a:ext uri="{FF2B5EF4-FFF2-40B4-BE49-F238E27FC236}">
                    <a16:creationId xmlns:a16="http://schemas.microsoft.com/office/drawing/2014/main" id="{B64A8965-49AE-DB31-3D50-3BF6F99EBEE3}"/>
                  </a:ext>
                </a:extLst>
              </p:cNvPr>
              <p:cNvGraphicFramePr>
                <a:graphicFrameLocks noGrp="1"/>
              </p:cNvGraphicFramePr>
              <p:nvPr>
                <p:ph idx="1"/>
                <p:extLst>
                  <p:ext uri="{D42A27DB-BD31-4B8C-83A1-F6EECF244321}">
                    <p14:modId xmlns:p14="http://schemas.microsoft.com/office/powerpoint/2010/main" val="2194770775"/>
                  </p:ext>
                </p:extLst>
              </p:nvPr>
            </p:nvGraphicFramePr>
            <p:xfrm>
              <a:off x="1156477" y="804519"/>
              <a:ext cx="9898377" cy="4004786"/>
            </p:xfrm>
            <a:graphic>
              <a:graphicData uri="http://schemas.openxmlformats.org/drawingml/2006/table">
                <a:tbl>
                  <a:tblPr firstRow="1" firstCol="1" bandRow="1">
                    <a:tableStyleId>{5C22544A-7EE6-4342-B048-85BDC9FD1C3A}</a:tableStyleId>
                  </a:tblPr>
                  <a:tblGrid>
                    <a:gridCol w="999754">
                      <a:extLst>
                        <a:ext uri="{9D8B030D-6E8A-4147-A177-3AD203B41FA5}">
                          <a16:colId xmlns:a16="http://schemas.microsoft.com/office/drawing/2014/main" val="806588642"/>
                        </a:ext>
                      </a:extLst>
                    </a:gridCol>
                    <a:gridCol w="1003802">
                      <a:extLst>
                        <a:ext uri="{9D8B030D-6E8A-4147-A177-3AD203B41FA5}">
                          <a16:colId xmlns:a16="http://schemas.microsoft.com/office/drawing/2014/main" val="1075297661"/>
                        </a:ext>
                      </a:extLst>
                    </a:gridCol>
                    <a:gridCol w="2868728">
                      <a:extLst>
                        <a:ext uri="{9D8B030D-6E8A-4147-A177-3AD203B41FA5}">
                          <a16:colId xmlns:a16="http://schemas.microsoft.com/office/drawing/2014/main" val="2826028354"/>
                        </a:ext>
                      </a:extLst>
                    </a:gridCol>
                    <a:gridCol w="1003802">
                      <a:extLst>
                        <a:ext uri="{9D8B030D-6E8A-4147-A177-3AD203B41FA5}">
                          <a16:colId xmlns:a16="http://schemas.microsoft.com/office/drawing/2014/main" val="3880284541"/>
                        </a:ext>
                      </a:extLst>
                    </a:gridCol>
                    <a:gridCol w="1153563">
                      <a:extLst>
                        <a:ext uri="{9D8B030D-6E8A-4147-A177-3AD203B41FA5}">
                          <a16:colId xmlns:a16="http://schemas.microsoft.com/office/drawing/2014/main" val="640020874"/>
                        </a:ext>
                      </a:extLst>
                    </a:gridCol>
                    <a:gridCol w="2868728">
                      <a:extLst>
                        <a:ext uri="{9D8B030D-6E8A-4147-A177-3AD203B41FA5}">
                          <a16:colId xmlns:a16="http://schemas.microsoft.com/office/drawing/2014/main" val="4184605563"/>
                        </a:ext>
                      </a:extLst>
                    </a:gridCol>
                  </a:tblGrid>
                  <a:tr h="1232242">
                    <a:tc>
                      <a:txBody>
                        <a:bodyPr/>
                        <a:lstStyle/>
                        <a:p>
                          <a:pPr algn="ctr"/>
                          <a:r>
                            <a:rPr lang="fr-FR" sz="2000" kern="0" dirty="0">
                              <a:effectLst/>
                            </a:rPr>
                            <a:t>x</a:t>
                          </a:r>
                          <a:r>
                            <a:rPr lang="fr-FR" sz="2000" kern="0" baseline="-25000" dirty="0">
                              <a:effectLst/>
                            </a:rPr>
                            <a:t>1</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14:m>
                            <m:oMathPara xmlns:m="http://schemas.openxmlformats.org/officeDocument/2006/math">
                              <m:oMathParaPr>
                                <m:jc m:val="centerGroup"/>
                              </m:oMathParaPr>
                              <m:oMath xmlns:m="http://schemas.openxmlformats.org/officeDocument/2006/math">
                                <m:r>
                                  <a:rPr lang="fr-FR" sz="2000" kern="0">
                                    <a:effectLst/>
                                    <a:latin typeface="Cambria Math" panose="02040503050406030204" pitchFamily="18" charset="0"/>
                                  </a:rPr>
                                  <m:t>𝑢</m:t>
                                </m:r>
                                <m:r>
                                  <a:rPr lang="fr-FR" sz="2000" kern="0">
                                    <a:effectLst/>
                                    <a:latin typeface="Cambria Math" panose="02040503050406030204" pitchFamily="18" charset="0"/>
                                  </a:rPr>
                                  <m:t>(</m:t>
                                </m:r>
                                <m:sSub>
                                  <m:sSubPr>
                                    <m:ctrlPr>
                                      <a:rPr lang="fr-FR" sz="2000" i="1" kern="100">
                                        <a:effectLst/>
                                        <a:latin typeface="Cambria Math" panose="02040503050406030204" pitchFamily="18" charset="0"/>
                                      </a:rPr>
                                    </m:ctrlPr>
                                  </m:sSubPr>
                                  <m:e>
                                    <m:r>
                                      <a:rPr lang="fr-FR" sz="2000" kern="0">
                                        <a:effectLst/>
                                        <a:latin typeface="Cambria Math" panose="02040503050406030204" pitchFamily="18" charset="0"/>
                                      </a:rPr>
                                      <m:t>𝑥</m:t>
                                    </m:r>
                                  </m:e>
                                  <m:sub>
                                    <m:r>
                                      <a:rPr lang="fr-FR" sz="2000" kern="0">
                                        <a:effectLst/>
                                        <a:latin typeface="Cambria Math" panose="02040503050406030204" pitchFamily="18" charset="0"/>
                                      </a:rPr>
                                      <m:t>1</m:t>
                                    </m:r>
                                  </m:sub>
                                </m:sSub>
                                <m:r>
                                  <a:rPr lang="fr-FR" sz="2000" kern="0">
                                    <a:effectLst/>
                                    <a:latin typeface="Cambria Math" panose="02040503050406030204" pitchFamily="18" charset="0"/>
                                  </a:rPr>
                                  <m:t>)</m:t>
                                </m:r>
                              </m:oMath>
                            </m:oMathPara>
                          </a14:m>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a:effectLst/>
                            </a:rPr>
                            <a:t>Utilité marginale du bien 1</a:t>
                          </a:r>
                          <a:endParaRPr lang="fr-FR" sz="2400" kern="100">
                            <a:effectLst/>
                          </a:endParaRPr>
                        </a:p>
                        <a:p>
                          <a:pPr algn="just"/>
                          <a14:m>
                            <m:oMathPara xmlns:m="http://schemas.openxmlformats.org/officeDocument/2006/math">
                              <m:oMathParaPr>
                                <m:jc m:val="centerGroup"/>
                              </m:oMathParaPr>
                              <m:oMath xmlns:m="http://schemas.openxmlformats.org/officeDocument/2006/math">
                                <m:sSub>
                                  <m:sSubPr>
                                    <m:ctrlPr>
                                      <a:rPr lang="fr-FR" sz="2000" i="1" kern="100">
                                        <a:effectLst/>
                                        <a:latin typeface="Cambria Math" panose="02040503050406030204" pitchFamily="18" charset="0"/>
                                      </a:rPr>
                                    </m:ctrlPr>
                                  </m:sSubPr>
                                  <m:e>
                                    <m:r>
                                      <a:rPr lang="fr-FR" sz="2000" kern="0">
                                        <a:effectLst/>
                                        <a:latin typeface="Cambria Math" panose="02040503050406030204" pitchFamily="18" charset="0"/>
                                      </a:rPr>
                                      <m:t>𝑢</m:t>
                                    </m:r>
                                  </m:e>
                                  <m:sub>
                                    <m:r>
                                      <a:rPr lang="fr-FR" sz="2000" kern="0">
                                        <a:effectLst/>
                                        <a:latin typeface="Cambria Math" panose="02040503050406030204" pitchFamily="18" charset="0"/>
                                      </a:rPr>
                                      <m:t>𝑚</m:t>
                                    </m:r>
                                  </m:sub>
                                </m:sSub>
                                <m:d>
                                  <m:dPr>
                                    <m:ctrlPr>
                                      <a:rPr lang="fr-FR" sz="2000" i="1" kern="100">
                                        <a:effectLst/>
                                        <a:latin typeface="Cambria Math" panose="02040503050406030204" pitchFamily="18" charset="0"/>
                                      </a:rPr>
                                    </m:ctrlPr>
                                  </m:dPr>
                                  <m:e>
                                    <m:sSub>
                                      <m:sSubPr>
                                        <m:ctrlPr>
                                          <a:rPr lang="fr-FR" sz="2000" i="1" kern="100">
                                            <a:effectLst/>
                                            <a:latin typeface="Cambria Math" panose="02040503050406030204" pitchFamily="18" charset="0"/>
                                          </a:rPr>
                                        </m:ctrlPr>
                                      </m:sSubPr>
                                      <m:e>
                                        <m:r>
                                          <a:rPr lang="fr-FR" sz="2000" kern="0">
                                            <a:effectLst/>
                                            <a:latin typeface="Cambria Math" panose="02040503050406030204" pitchFamily="18" charset="0"/>
                                          </a:rPr>
                                          <m:t>𝑥</m:t>
                                        </m:r>
                                      </m:e>
                                      <m:sub>
                                        <m:r>
                                          <a:rPr lang="fr-FR" sz="2000" kern="0">
                                            <a:effectLst/>
                                            <a:latin typeface="Cambria Math" panose="02040503050406030204" pitchFamily="18" charset="0"/>
                                          </a:rPr>
                                          <m:t>1</m:t>
                                        </m:r>
                                      </m:sub>
                                    </m:sSub>
                                  </m:e>
                                </m:d>
                              </m:oMath>
                            </m:oMathPara>
                          </a14:m>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a:effectLst/>
                            </a:rPr>
                            <a:t>x</a:t>
                          </a:r>
                          <a:r>
                            <a:rPr lang="fr-FR" sz="2000" kern="0" baseline="-25000">
                              <a:effectLst/>
                            </a:rPr>
                            <a:t>2</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14:m>
                            <m:oMathPara xmlns:m="http://schemas.openxmlformats.org/officeDocument/2006/math">
                              <m:oMathParaPr>
                                <m:jc m:val="centerGroup"/>
                              </m:oMathParaPr>
                              <m:oMath xmlns:m="http://schemas.openxmlformats.org/officeDocument/2006/math">
                                <m:r>
                                  <a:rPr lang="fr-FR" sz="2000" kern="0">
                                    <a:effectLst/>
                                    <a:latin typeface="Cambria Math" panose="02040503050406030204" pitchFamily="18" charset="0"/>
                                  </a:rPr>
                                  <m:t>𝑣</m:t>
                                </m:r>
                                <m:r>
                                  <a:rPr lang="fr-FR" sz="2000" kern="0">
                                    <a:effectLst/>
                                    <a:latin typeface="Cambria Math" panose="02040503050406030204" pitchFamily="18" charset="0"/>
                                  </a:rPr>
                                  <m:t>(</m:t>
                                </m:r>
                                <m:sSub>
                                  <m:sSubPr>
                                    <m:ctrlPr>
                                      <a:rPr lang="fr-FR" sz="2000" i="1" kern="100">
                                        <a:effectLst/>
                                        <a:latin typeface="Cambria Math" panose="02040503050406030204" pitchFamily="18" charset="0"/>
                                      </a:rPr>
                                    </m:ctrlPr>
                                  </m:sSubPr>
                                  <m:e>
                                    <m:r>
                                      <a:rPr lang="fr-FR" sz="2000" kern="0">
                                        <a:effectLst/>
                                        <a:latin typeface="Cambria Math" panose="02040503050406030204" pitchFamily="18" charset="0"/>
                                      </a:rPr>
                                      <m:t>𝑥</m:t>
                                    </m:r>
                                  </m:e>
                                  <m:sub>
                                    <m:r>
                                      <a:rPr lang="fr-FR" sz="2000" kern="0">
                                        <a:effectLst/>
                                        <a:latin typeface="Cambria Math" panose="02040503050406030204" pitchFamily="18" charset="0"/>
                                      </a:rPr>
                                      <m:t>2</m:t>
                                    </m:r>
                                  </m:sub>
                                </m:sSub>
                                <m:r>
                                  <a:rPr lang="fr-FR" sz="2000" kern="0">
                                    <a:effectLst/>
                                    <a:latin typeface="Cambria Math" panose="02040503050406030204" pitchFamily="18" charset="0"/>
                                  </a:rPr>
                                  <m:t>)</m:t>
                                </m:r>
                              </m:oMath>
                            </m:oMathPara>
                          </a14:m>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a:effectLst/>
                            </a:rPr>
                            <a:t>Utilité marginale du bien 2</a:t>
                          </a:r>
                          <a:endParaRPr lang="fr-FR" sz="2400" kern="100">
                            <a:effectLst/>
                          </a:endParaRPr>
                        </a:p>
                        <a:p>
                          <a:pPr algn="ctr"/>
                          <a14:m>
                            <m:oMathPara xmlns:m="http://schemas.openxmlformats.org/officeDocument/2006/math">
                              <m:oMathParaPr>
                                <m:jc m:val="centerGroup"/>
                              </m:oMathParaPr>
                              <m:oMath xmlns:m="http://schemas.openxmlformats.org/officeDocument/2006/math">
                                <m:sSub>
                                  <m:sSubPr>
                                    <m:ctrlPr>
                                      <a:rPr lang="fr-FR" sz="2000" i="1" kern="100">
                                        <a:effectLst/>
                                        <a:latin typeface="Cambria Math" panose="02040503050406030204" pitchFamily="18" charset="0"/>
                                      </a:rPr>
                                    </m:ctrlPr>
                                  </m:sSubPr>
                                  <m:e>
                                    <m:r>
                                      <a:rPr lang="fr-FR" sz="2000" kern="0">
                                        <a:effectLst/>
                                        <a:latin typeface="Cambria Math" panose="02040503050406030204" pitchFamily="18" charset="0"/>
                                      </a:rPr>
                                      <m:t>𝑣</m:t>
                                    </m:r>
                                  </m:e>
                                  <m:sub>
                                    <m:r>
                                      <a:rPr lang="fr-FR" sz="2000" kern="0">
                                        <a:effectLst/>
                                        <a:latin typeface="Cambria Math" panose="02040503050406030204" pitchFamily="18" charset="0"/>
                                      </a:rPr>
                                      <m:t>𝑚</m:t>
                                    </m:r>
                                  </m:sub>
                                </m:sSub>
                                <m:d>
                                  <m:dPr>
                                    <m:ctrlPr>
                                      <a:rPr lang="fr-FR" sz="2000" i="1" kern="100">
                                        <a:effectLst/>
                                        <a:latin typeface="Cambria Math" panose="02040503050406030204" pitchFamily="18" charset="0"/>
                                      </a:rPr>
                                    </m:ctrlPr>
                                  </m:dPr>
                                  <m:e>
                                    <m:sSub>
                                      <m:sSubPr>
                                        <m:ctrlPr>
                                          <a:rPr lang="fr-FR" sz="2000" i="1" kern="100">
                                            <a:effectLst/>
                                            <a:latin typeface="Cambria Math" panose="02040503050406030204" pitchFamily="18" charset="0"/>
                                          </a:rPr>
                                        </m:ctrlPr>
                                      </m:sSubPr>
                                      <m:e>
                                        <m:r>
                                          <a:rPr lang="fr-FR" sz="2000" kern="0">
                                            <a:effectLst/>
                                            <a:latin typeface="Cambria Math" panose="02040503050406030204" pitchFamily="18" charset="0"/>
                                          </a:rPr>
                                          <m:t>𝑥</m:t>
                                        </m:r>
                                      </m:e>
                                      <m:sub>
                                        <m:r>
                                          <a:rPr lang="fr-FR" sz="2000" kern="0">
                                            <a:effectLst/>
                                            <a:latin typeface="Cambria Math" panose="02040503050406030204" pitchFamily="18" charset="0"/>
                                          </a:rPr>
                                          <m:t>2</m:t>
                                        </m:r>
                                      </m:sub>
                                    </m:sSub>
                                  </m:e>
                                </m:d>
                              </m:oMath>
                            </m:oMathPara>
                          </a14:m>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5962427"/>
                      </a:ext>
                    </a:extLst>
                  </a:tr>
                  <a:tr h="2772544">
                    <a:tc>
                      <a:txBody>
                        <a:bodyPr/>
                        <a:lstStyle/>
                        <a:p>
                          <a:pPr algn="ctr"/>
                          <a:r>
                            <a:rPr lang="fr-FR" sz="2000" kern="0">
                              <a:effectLst/>
                            </a:rPr>
                            <a:t> </a:t>
                          </a:r>
                          <a:endParaRPr lang="fr-FR" sz="2400" kern="100">
                            <a:effectLst/>
                          </a:endParaRPr>
                        </a:p>
                        <a:p>
                          <a:pPr algn="ctr"/>
                          <a:r>
                            <a:rPr lang="fr-FR" sz="2000" kern="0">
                              <a:effectLst/>
                            </a:rPr>
                            <a:t>0</a:t>
                          </a:r>
                          <a:endParaRPr lang="fr-FR" sz="2400" kern="100">
                            <a:effectLst/>
                          </a:endParaRPr>
                        </a:p>
                        <a:p>
                          <a:pPr algn="ctr"/>
                          <a:r>
                            <a:rPr lang="fr-FR" sz="2000" kern="0">
                              <a:effectLst/>
                            </a:rPr>
                            <a:t>1</a:t>
                          </a:r>
                          <a:endParaRPr lang="fr-FR" sz="2400" kern="100">
                            <a:effectLst/>
                          </a:endParaRPr>
                        </a:p>
                        <a:p>
                          <a:pPr algn="ctr"/>
                          <a:r>
                            <a:rPr lang="fr-FR" sz="2000" kern="0">
                              <a:effectLst/>
                            </a:rPr>
                            <a:t>2</a:t>
                          </a:r>
                          <a:endParaRPr lang="fr-FR" sz="2400" kern="100">
                            <a:effectLst/>
                          </a:endParaRPr>
                        </a:p>
                        <a:p>
                          <a:pPr algn="ctr"/>
                          <a:r>
                            <a:rPr lang="fr-FR" sz="2000" kern="0">
                              <a:effectLst/>
                            </a:rPr>
                            <a:t>3</a:t>
                          </a:r>
                          <a:endParaRPr lang="fr-FR" sz="2400" kern="100">
                            <a:effectLst/>
                          </a:endParaRPr>
                        </a:p>
                        <a:p>
                          <a:pPr algn="ctr"/>
                          <a:r>
                            <a:rPr lang="fr-FR" sz="2000" kern="0">
                              <a:effectLst/>
                            </a:rPr>
                            <a:t>4</a:t>
                          </a:r>
                          <a:endParaRPr lang="fr-FR" sz="2400" kern="100">
                            <a:effectLst/>
                          </a:endParaRPr>
                        </a:p>
                        <a:p>
                          <a:pPr algn="ctr"/>
                          <a:r>
                            <a:rPr lang="fr-FR" sz="2000" kern="0">
                              <a:effectLst/>
                            </a:rPr>
                            <a:t>5</a:t>
                          </a:r>
                          <a:endParaRPr lang="fr-FR" sz="2400" kern="100">
                            <a:effectLst/>
                          </a:endParaRPr>
                        </a:p>
                        <a:p>
                          <a:pPr algn="ctr"/>
                          <a:r>
                            <a:rPr lang="fr-FR" sz="2000" kern="0">
                              <a:effectLst/>
                            </a:rPr>
                            <a:t>6</a:t>
                          </a:r>
                          <a:endParaRPr lang="fr-FR" sz="2400" kern="100">
                            <a:effectLst/>
                          </a:endParaRPr>
                        </a:p>
                        <a:p>
                          <a:pPr algn="ctr"/>
                          <a:r>
                            <a:rPr lang="fr-FR" sz="2000" kern="0">
                              <a:effectLst/>
                            </a:rPr>
                            <a:t>….</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a:effectLst/>
                            </a:rPr>
                            <a:t> </a:t>
                          </a:r>
                          <a:endParaRPr lang="fr-FR" sz="2400" kern="100">
                            <a:effectLst/>
                          </a:endParaRPr>
                        </a:p>
                        <a:p>
                          <a:pPr algn="ctr"/>
                          <a:r>
                            <a:rPr lang="fr-FR" sz="2000" kern="0">
                              <a:effectLst/>
                            </a:rPr>
                            <a:t>0</a:t>
                          </a:r>
                          <a:endParaRPr lang="fr-FR" sz="2400" kern="100">
                            <a:effectLst/>
                          </a:endParaRPr>
                        </a:p>
                        <a:p>
                          <a:pPr algn="ctr"/>
                          <a:r>
                            <a:rPr lang="fr-FR" sz="2000" kern="0">
                              <a:effectLst/>
                            </a:rPr>
                            <a:t>12</a:t>
                          </a:r>
                          <a:endParaRPr lang="fr-FR" sz="2400" kern="100">
                            <a:effectLst/>
                          </a:endParaRPr>
                        </a:p>
                        <a:p>
                          <a:pPr algn="ctr"/>
                          <a:r>
                            <a:rPr lang="fr-FR" sz="2000" kern="0">
                              <a:effectLst/>
                            </a:rPr>
                            <a:t>20</a:t>
                          </a:r>
                          <a:endParaRPr lang="fr-FR" sz="2400" kern="100">
                            <a:effectLst/>
                          </a:endParaRPr>
                        </a:p>
                        <a:p>
                          <a:pPr algn="ctr"/>
                          <a:r>
                            <a:rPr lang="fr-FR" sz="2000" kern="0">
                              <a:effectLst/>
                            </a:rPr>
                            <a:t>27</a:t>
                          </a:r>
                          <a:endParaRPr lang="fr-FR" sz="2400" kern="100">
                            <a:effectLst/>
                          </a:endParaRPr>
                        </a:p>
                        <a:p>
                          <a:pPr algn="ctr"/>
                          <a:r>
                            <a:rPr lang="fr-FR" sz="2000" kern="0">
                              <a:effectLst/>
                            </a:rPr>
                            <a:t>33</a:t>
                          </a:r>
                          <a:endParaRPr lang="fr-FR" sz="2400" kern="100">
                            <a:effectLst/>
                          </a:endParaRPr>
                        </a:p>
                        <a:p>
                          <a:pPr algn="ctr"/>
                          <a:r>
                            <a:rPr lang="fr-FR" sz="2000" kern="0">
                              <a:effectLst/>
                            </a:rPr>
                            <a:t>36</a:t>
                          </a:r>
                          <a:endParaRPr lang="fr-FR" sz="2400" kern="100">
                            <a:effectLst/>
                          </a:endParaRPr>
                        </a:p>
                        <a:p>
                          <a:pPr algn="ctr"/>
                          <a:r>
                            <a:rPr lang="fr-FR" sz="2000" kern="0">
                              <a:effectLst/>
                            </a:rPr>
                            <a:t>38</a:t>
                          </a:r>
                          <a:endParaRPr lang="fr-FR" sz="2400" kern="100">
                            <a:effectLst/>
                          </a:endParaRPr>
                        </a:p>
                        <a:p>
                          <a:pPr algn="ctr"/>
                          <a:r>
                            <a:rPr lang="fr-FR" sz="2000" kern="0">
                              <a:effectLst/>
                            </a:rPr>
                            <a:t>…</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2400" kern="100" dirty="0">
                            <a:effectLst/>
                          </a:endParaRPr>
                        </a:p>
                        <a:p>
                          <a:pPr algn="ctr"/>
                          <a:r>
                            <a:rPr lang="fr-FR" sz="2000" kern="0" dirty="0">
                              <a:effectLst/>
                            </a:rPr>
                            <a:t>12</a:t>
                          </a:r>
                          <a:endParaRPr lang="fr-FR" sz="2400" kern="100" dirty="0">
                            <a:effectLst/>
                          </a:endParaRPr>
                        </a:p>
                        <a:p>
                          <a:pPr algn="ctr"/>
                          <a:r>
                            <a:rPr lang="fr-FR" sz="2000" kern="0" dirty="0">
                              <a:effectLst/>
                            </a:rPr>
                            <a:t>8</a:t>
                          </a:r>
                          <a:endParaRPr lang="fr-FR" sz="2400" kern="100" dirty="0">
                            <a:effectLst/>
                          </a:endParaRPr>
                        </a:p>
                        <a:p>
                          <a:pPr algn="ctr"/>
                          <a:r>
                            <a:rPr lang="fr-FR" sz="2000" kern="0" dirty="0">
                              <a:effectLst/>
                            </a:rPr>
                            <a:t>7</a:t>
                          </a:r>
                          <a:endParaRPr lang="fr-FR" sz="2400" kern="100" dirty="0">
                            <a:effectLst/>
                          </a:endParaRPr>
                        </a:p>
                        <a:p>
                          <a:pPr algn="ctr"/>
                          <a:r>
                            <a:rPr lang="fr-FR" sz="2000" kern="0" dirty="0">
                              <a:effectLst/>
                            </a:rPr>
                            <a:t>6</a:t>
                          </a:r>
                          <a:endParaRPr lang="fr-FR" sz="2400" kern="100" dirty="0">
                            <a:effectLst/>
                          </a:endParaRPr>
                        </a:p>
                        <a:p>
                          <a:pPr algn="ctr"/>
                          <a:r>
                            <a:rPr lang="fr-FR" sz="2000" kern="0" dirty="0">
                              <a:effectLst/>
                            </a:rPr>
                            <a:t>3</a:t>
                          </a:r>
                          <a:endParaRPr lang="fr-FR" sz="2400" kern="100" dirty="0">
                            <a:effectLst/>
                          </a:endParaRPr>
                        </a:p>
                        <a:p>
                          <a:pPr algn="ctr"/>
                          <a:r>
                            <a:rPr lang="fr-FR" sz="2000" kern="0" dirty="0">
                              <a:effectLst/>
                            </a:rPr>
                            <a:t>2</a:t>
                          </a:r>
                          <a:endParaRPr lang="fr-FR" sz="2400" kern="100" dirty="0">
                            <a:effectLst/>
                          </a:endParaRPr>
                        </a:p>
                        <a:p>
                          <a:pPr algn="ctr"/>
                          <a:r>
                            <a:rPr lang="fr-FR" sz="2000" kern="0" dirty="0">
                              <a:effectLst/>
                            </a:rPr>
                            <a:t>…</a:t>
                          </a:r>
                          <a:endParaRPr lang="fr-FR" sz="2400" kern="100" dirty="0">
                            <a:effectLst/>
                          </a:endParaRPr>
                        </a:p>
                        <a:p>
                          <a:pPr algn="ctr"/>
                          <a:r>
                            <a:rPr lang="fr-FR" sz="2000" kern="0" dirty="0">
                              <a:effectLst/>
                            </a:rPr>
                            <a:t>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2400" kern="100" dirty="0">
                            <a:effectLst/>
                          </a:endParaRPr>
                        </a:p>
                        <a:p>
                          <a:pPr algn="ctr"/>
                          <a:r>
                            <a:rPr lang="fr-FR" sz="2000" kern="0" dirty="0">
                              <a:effectLst/>
                            </a:rPr>
                            <a:t>0</a:t>
                          </a:r>
                          <a:endParaRPr lang="fr-FR" sz="2400" kern="100" dirty="0">
                            <a:effectLst/>
                          </a:endParaRPr>
                        </a:p>
                        <a:p>
                          <a:pPr algn="ctr"/>
                          <a:r>
                            <a:rPr lang="fr-FR" sz="2000" kern="0" dirty="0">
                              <a:effectLst/>
                            </a:rPr>
                            <a:t>1</a:t>
                          </a:r>
                          <a:endParaRPr lang="fr-FR" sz="2400" kern="100" dirty="0">
                            <a:effectLst/>
                          </a:endParaRPr>
                        </a:p>
                        <a:p>
                          <a:pPr algn="ctr"/>
                          <a:r>
                            <a:rPr lang="fr-FR" sz="2000" kern="0" dirty="0">
                              <a:effectLst/>
                            </a:rPr>
                            <a:t>2</a:t>
                          </a:r>
                          <a:endParaRPr lang="fr-FR" sz="2400" kern="100" dirty="0">
                            <a:effectLst/>
                          </a:endParaRPr>
                        </a:p>
                        <a:p>
                          <a:pPr algn="ctr"/>
                          <a:r>
                            <a:rPr lang="fr-FR" sz="2000" kern="0" dirty="0">
                              <a:effectLst/>
                            </a:rPr>
                            <a:t>3</a:t>
                          </a:r>
                          <a:endParaRPr lang="fr-FR" sz="2400" kern="100" dirty="0">
                            <a:effectLst/>
                          </a:endParaRPr>
                        </a:p>
                        <a:p>
                          <a:pPr algn="ctr"/>
                          <a:r>
                            <a:rPr lang="fr-FR" sz="2000" kern="0" dirty="0">
                              <a:effectLst/>
                            </a:rPr>
                            <a:t>4</a:t>
                          </a:r>
                          <a:endParaRPr lang="fr-FR" sz="2400" kern="100" dirty="0">
                            <a:effectLst/>
                          </a:endParaRPr>
                        </a:p>
                        <a:p>
                          <a:pPr algn="ctr"/>
                          <a:r>
                            <a:rPr lang="fr-FR" sz="2000" kern="0" dirty="0">
                              <a:effectLst/>
                            </a:rPr>
                            <a:t>5</a:t>
                          </a:r>
                          <a:endParaRPr lang="fr-FR" sz="2400" kern="100" dirty="0">
                            <a:effectLst/>
                          </a:endParaRPr>
                        </a:p>
                        <a:p>
                          <a:pPr algn="ctr"/>
                          <a:r>
                            <a:rPr lang="fr-FR" sz="2000" kern="0" dirty="0">
                              <a:effectLst/>
                            </a:rPr>
                            <a:t>6</a:t>
                          </a:r>
                          <a:endParaRPr lang="fr-FR" sz="2400" kern="100" dirty="0">
                            <a:effectLst/>
                          </a:endParaRPr>
                        </a:p>
                        <a:p>
                          <a:pPr algn="ctr"/>
                          <a:r>
                            <a:rPr lang="fr-FR" sz="2000" kern="0" dirty="0">
                              <a:effectLst/>
                            </a:rPr>
                            <a:t>….</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2400" kern="100" dirty="0">
                            <a:effectLst/>
                          </a:endParaRPr>
                        </a:p>
                        <a:p>
                          <a:pPr algn="ctr"/>
                          <a:r>
                            <a:rPr lang="fr-FR" sz="2000" kern="0" dirty="0">
                              <a:effectLst/>
                            </a:rPr>
                            <a:t>0</a:t>
                          </a:r>
                          <a:endParaRPr lang="fr-FR" sz="2400" kern="100" dirty="0">
                            <a:effectLst/>
                          </a:endParaRPr>
                        </a:p>
                        <a:p>
                          <a:pPr algn="ctr"/>
                          <a:r>
                            <a:rPr lang="fr-FR" sz="2000" kern="0" dirty="0">
                              <a:effectLst/>
                            </a:rPr>
                            <a:t>20</a:t>
                          </a:r>
                          <a:endParaRPr lang="fr-FR" sz="2400" kern="100" dirty="0">
                            <a:effectLst/>
                          </a:endParaRPr>
                        </a:p>
                        <a:p>
                          <a:pPr algn="ctr"/>
                          <a:r>
                            <a:rPr lang="fr-FR" sz="2000" kern="0" dirty="0">
                              <a:effectLst/>
                            </a:rPr>
                            <a:t>30</a:t>
                          </a:r>
                          <a:endParaRPr lang="fr-FR" sz="2400" kern="100" dirty="0">
                            <a:effectLst/>
                          </a:endParaRPr>
                        </a:p>
                        <a:p>
                          <a:pPr algn="ctr"/>
                          <a:r>
                            <a:rPr lang="fr-FR" sz="2000" kern="0" dirty="0">
                              <a:effectLst/>
                            </a:rPr>
                            <a:t>37</a:t>
                          </a:r>
                          <a:endParaRPr lang="fr-FR" sz="2400" kern="100" dirty="0">
                            <a:effectLst/>
                          </a:endParaRPr>
                        </a:p>
                        <a:p>
                          <a:pPr algn="ctr"/>
                          <a:r>
                            <a:rPr lang="fr-FR" sz="2000" kern="0" dirty="0">
                              <a:effectLst/>
                            </a:rPr>
                            <a:t>41</a:t>
                          </a:r>
                          <a:endParaRPr lang="fr-FR" sz="2400" kern="100" dirty="0">
                            <a:effectLst/>
                          </a:endParaRPr>
                        </a:p>
                        <a:p>
                          <a:pPr algn="ctr"/>
                          <a:r>
                            <a:rPr lang="fr-FR" sz="2000" kern="0" dirty="0">
                              <a:effectLst/>
                            </a:rPr>
                            <a:t>43</a:t>
                          </a:r>
                          <a:endParaRPr lang="fr-FR" sz="2400" kern="100" dirty="0">
                            <a:effectLst/>
                          </a:endParaRPr>
                        </a:p>
                        <a:p>
                          <a:pPr algn="ctr"/>
                          <a:r>
                            <a:rPr lang="fr-FR" sz="2000" kern="0" dirty="0">
                              <a:effectLst/>
                            </a:rPr>
                            <a:t>44</a:t>
                          </a:r>
                          <a:endParaRPr lang="fr-FR" sz="2400" kern="100" dirty="0">
                            <a:effectLst/>
                          </a:endParaRPr>
                        </a:p>
                        <a:p>
                          <a:pPr algn="ctr"/>
                          <a:r>
                            <a:rPr lang="fr-FR" sz="2000" kern="0" dirty="0">
                              <a:effectLst/>
                            </a:rPr>
                            <a:t>…</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2400" kern="100" dirty="0">
                            <a:effectLst/>
                          </a:endParaRPr>
                        </a:p>
                        <a:p>
                          <a:pPr algn="ctr"/>
                          <a:r>
                            <a:rPr lang="fr-FR" sz="2000" kern="0" dirty="0">
                              <a:effectLst/>
                            </a:rPr>
                            <a:t>20</a:t>
                          </a:r>
                          <a:endParaRPr lang="fr-FR" sz="2400" kern="100" dirty="0">
                            <a:effectLst/>
                          </a:endParaRPr>
                        </a:p>
                        <a:p>
                          <a:pPr algn="ctr"/>
                          <a:r>
                            <a:rPr lang="fr-FR" sz="2000" kern="0" dirty="0">
                              <a:effectLst/>
                            </a:rPr>
                            <a:t>10</a:t>
                          </a:r>
                          <a:endParaRPr lang="fr-FR" sz="2400" kern="100" dirty="0">
                            <a:effectLst/>
                          </a:endParaRPr>
                        </a:p>
                        <a:p>
                          <a:pPr algn="ctr"/>
                          <a:r>
                            <a:rPr lang="fr-FR" sz="2000" kern="0" dirty="0">
                              <a:effectLst/>
                            </a:rPr>
                            <a:t>7</a:t>
                          </a:r>
                          <a:endParaRPr lang="fr-FR" sz="2400" kern="100" dirty="0">
                            <a:effectLst/>
                          </a:endParaRPr>
                        </a:p>
                        <a:p>
                          <a:pPr algn="ctr"/>
                          <a:r>
                            <a:rPr lang="fr-FR" sz="2000" kern="0" dirty="0">
                              <a:effectLst/>
                            </a:rPr>
                            <a:t>4</a:t>
                          </a:r>
                          <a:endParaRPr lang="fr-FR" sz="2400" kern="100" dirty="0">
                            <a:effectLst/>
                          </a:endParaRPr>
                        </a:p>
                        <a:p>
                          <a:pPr algn="ctr"/>
                          <a:r>
                            <a:rPr lang="fr-FR" sz="2000" kern="0" dirty="0">
                              <a:effectLst/>
                            </a:rPr>
                            <a:t>2</a:t>
                          </a:r>
                          <a:endParaRPr lang="fr-FR" sz="2400" kern="100" dirty="0">
                            <a:effectLst/>
                          </a:endParaRPr>
                        </a:p>
                        <a:p>
                          <a:pPr algn="ctr"/>
                          <a:r>
                            <a:rPr lang="fr-FR" sz="2000" kern="0" dirty="0">
                              <a:effectLst/>
                            </a:rPr>
                            <a:t>1</a:t>
                          </a:r>
                          <a:endParaRPr lang="fr-FR" sz="2400" kern="100" dirty="0">
                            <a:effectLst/>
                          </a:endParaRPr>
                        </a:p>
                        <a:p>
                          <a:pPr algn="ctr"/>
                          <a:r>
                            <a:rPr lang="fr-FR" sz="2000" kern="0" dirty="0">
                              <a:effectLst/>
                            </a:rPr>
                            <a:t>…</a:t>
                          </a:r>
                          <a:endParaRPr lang="fr-FR" sz="2400" kern="100" dirty="0">
                            <a:effectLst/>
                          </a:endParaRPr>
                        </a:p>
                        <a:p>
                          <a:pPr algn="ctr"/>
                          <a:r>
                            <a:rPr lang="fr-FR" sz="2000" kern="0" dirty="0">
                              <a:effectLst/>
                            </a:rPr>
                            <a:t>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9765791"/>
                      </a:ext>
                    </a:extLst>
                  </a:tr>
                </a:tbl>
              </a:graphicData>
            </a:graphic>
          </p:graphicFrame>
        </mc:Choice>
        <mc:Fallback xmlns="">
          <p:graphicFrame>
            <p:nvGraphicFramePr>
              <p:cNvPr id="4" name="Espace réservé du contenu 3">
                <a:extLst>
                  <a:ext uri="{FF2B5EF4-FFF2-40B4-BE49-F238E27FC236}">
                    <a16:creationId xmlns:a16="http://schemas.microsoft.com/office/drawing/2014/main" id="{B64A8965-49AE-DB31-3D50-3BF6F99EBEE3}"/>
                  </a:ext>
                </a:extLst>
              </p:cNvPr>
              <p:cNvGraphicFramePr>
                <a:graphicFrameLocks noGrp="1"/>
              </p:cNvGraphicFramePr>
              <p:nvPr>
                <p:ph idx="1"/>
                <p:extLst>
                  <p:ext uri="{D42A27DB-BD31-4B8C-83A1-F6EECF244321}">
                    <p14:modId xmlns:p14="http://schemas.microsoft.com/office/powerpoint/2010/main" val="2194770775"/>
                  </p:ext>
                </p:extLst>
              </p:nvPr>
            </p:nvGraphicFramePr>
            <p:xfrm>
              <a:off x="1156477" y="804519"/>
              <a:ext cx="9898377" cy="4004786"/>
            </p:xfrm>
            <a:graphic>
              <a:graphicData uri="http://schemas.openxmlformats.org/drawingml/2006/table">
                <a:tbl>
                  <a:tblPr firstRow="1" firstCol="1" bandRow="1">
                    <a:tableStyleId>{5C22544A-7EE6-4342-B048-85BDC9FD1C3A}</a:tableStyleId>
                  </a:tblPr>
                  <a:tblGrid>
                    <a:gridCol w="999754">
                      <a:extLst>
                        <a:ext uri="{9D8B030D-6E8A-4147-A177-3AD203B41FA5}">
                          <a16:colId xmlns:a16="http://schemas.microsoft.com/office/drawing/2014/main" val="806588642"/>
                        </a:ext>
                      </a:extLst>
                    </a:gridCol>
                    <a:gridCol w="1003802">
                      <a:extLst>
                        <a:ext uri="{9D8B030D-6E8A-4147-A177-3AD203B41FA5}">
                          <a16:colId xmlns:a16="http://schemas.microsoft.com/office/drawing/2014/main" val="1075297661"/>
                        </a:ext>
                      </a:extLst>
                    </a:gridCol>
                    <a:gridCol w="2868728">
                      <a:extLst>
                        <a:ext uri="{9D8B030D-6E8A-4147-A177-3AD203B41FA5}">
                          <a16:colId xmlns:a16="http://schemas.microsoft.com/office/drawing/2014/main" val="2826028354"/>
                        </a:ext>
                      </a:extLst>
                    </a:gridCol>
                    <a:gridCol w="1003802">
                      <a:extLst>
                        <a:ext uri="{9D8B030D-6E8A-4147-A177-3AD203B41FA5}">
                          <a16:colId xmlns:a16="http://schemas.microsoft.com/office/drawing/2014/main" val="3880284541"/>
                        </a:ext>
                      </a:extLst>
                    </a:gridCol>
                    <a:gridCol w="1153563">
                      <a:extLst>
                        <a:ext uri="{9D8B030D-6E8A-4147-A177-3AD203B41FA5}">
                          <a16:colId xmlns:a16="http://schemas.microsoft.com/office/drawing/2014/main" val="640020874"/>
                        </a:ext>
                      </a:extLst>
                    </a:gridCol>
                    <a:gridCol w="2868728">
                      <a:extLst>
                        <a:ext uri="{9D8B030D-6E8A-4147-A177-3AD203B41FA5}">
                          <a16:colId xmlns:a16="http://schemas.microsoft.com/office/drawing/2014/main" val="4184605563"/>
                        </a:ext>
                      </a:extLst>
                    </a:gridCol>
                  </a:tblGrid>
                  <a:tr h="1232242">
                    <a:tc>
                      <a:txBody>
                        <a:bodyPr/>
                        <a:lstStyle/>
                        <a:p>
                          <a:pPr algn="ctr"/>
                          <a:r>
                            <a:rPr lang="fr-FR" sz="2000" kern="0" dirty="0">
                              <a:effectLst/>
                            </a:rPr>
                            <a:t>x</a:t>
                          </a:r>
                          <a:r>
                            <a:rPr lang="fr-FR" sz="2000" kern="0" baseline="-25000" dirty="0">
                              <a:effectLst/>
                            </a:rPr>
                            <a:t>1</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fr-FR"/>
                        </a:p>
                      </a:txBody>
                      <a:tcPr marL="68580" marR="68580" marT="0" marB="0">
                        <a:blipFill>
                          <a:blip r:embed="rId2"/>
                          <a:stretch>
                            <a:fillRect l="-101266" t="-6186" r="-789873" b="-236082"/>
                          </a:stretch>
                        </a:blipFill>
                      </a:tcPr>
                    </a:tc>
                    <a:tc>
                      <a:txBody>
                        <a:bodyPr/>
                        <a:lstStyle/>
                        <a:p>
                          <a:endParaRPr lang="fr-FR"/>
                        </a:p>
                      </a:txBody>
                      <a:tcPr marL="68580" marR="68580" marT="0" marB="0">
                        <a:blipFill>
                          <a:blip r:embed="rId2"/>
                          <a:stretch>
                            <a:fillRect l="-70354" t="-6186" r="-176106" b="-236082"/>
                          </a:stretch>
                        </a:blipFill>
                      </a:tcPr>
                    </a:tc>
                    <a:tc>
                      <a:txBody>
                        <a:bodyPr/>
                        <a:lstStyle/>
                        <a:p>
                          <a:pPr algn="ctr"/>
                          <a:r>
                            <a:rPr lang="fr-FR" sz="2000" kern="0">
                              <a:effectLst/>
                            </a:rPr>
                            <a:t>x</a:t>
                          </a:r>
                          <a:r>
                            <a:rPr lang="fr-FR" sz="2000" kern="0" baseline="-25000">
                              <a:effectLst/>
                            </a:rPr>
                            <a:t>2</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fr-FR"/>
                        </a:p>
                      </a:txBody>
                      <a:tcPr marL="68580" marR="68580" marT="0" marB="0">
                        <a:blipFill>
                          <a:blip r:embed="rId2"/>
                          <a:stretch>
                            <a:fillRect l="-509890" t="-6186" r="-250549" b="-236082"/>
                          </a:stretch>
                        </a:blipFill>
                      </a:tcPr>
                    </a:tc>
                    <a:tc>
                      <a:txBody>
                        <a:bodyPr/>
                        <a:lstStyle/>
                        <a:p>
                          <a:endParaRPr lang="fr-FR"/>
                        </a:p>
                      </a:txBody>
                      <a:tcPr marL="68580" marR="68580" marT="0" marB="0">
                        <a:blipFill>
                          <a:blip r:embed="rId2"/>
                          <a:stretch>
                            <a:fillRect l="-245575" t="-6186" r="-885" b="-236082"/>
                          </a:stretch>
                        </a:blipFill>
                      </a:tcPr>
                    </a:tc>
                    <a:extLst>
                      <a:ext uri="{0D108BD9-81ED-4DB2-BD59-A6C34878D82A}">
                        <a16:rowId xmlns:a16="http://schemas.microsoft.com/office/drawing/2014/main" val="1265962427"/>
                      </a:ext>
                    </a:extLst>
                  </a:tr>
                  <a:tr h="2772544">
                    <a:tc>
                      <a:txBody>
                        <a:bodyPr/>
                        <a:lstStyle/>
                        <a:p>
                          <a:pPr algn="ctr"/>
                          <a:r>
                            <a:rPr lang="fr-FR" sz="2000" kern="0">
                              <a:effectLst/>
                            </a:rPr>
                            <a:t> </a:t>
                          </a:r>
                          <a:endParaRPr lang="fr-FR" sz="2400" kern="100">
                            <a:effectLst/>
                          </a:endParaRPr>
                        </a:p>
                        <a:p>
                          <a:pPr algn="ctr"/>
                          <a:r>
                            <a:rPr lang="fr-FR" sz="2000" kern="0">
                              <a:effectLst/>
                            </a:rPr>
                            <a:t>0</a:t>
                          </a:r>
                          <a:endParaRPr lang="fr-FR" sz="2400" kern="100">
                            <a:effectLst/>
                          </a:endParaRPr>
                        </a:p>
                        <a:p>
                          <a:pPr algn="ctr"/>
                          <a:r>
                            <a:rPr lang="fr-FR" sz="2000" kern="0">
                              <a:effectLst/>
                            </a:rPr>
                            <a:t>1</a:t>
                          </a:r>
                          <a:endParaRPr lang="fr-FR" sz="2400" kern="100">
                            <a:effectLst/>
                          </a:endParaRPr>
                        </a:p>
                        <a:p>
                          <a:pPr algn="ctr"/>
                          <a:r>
                            <a:rPr lang="fr-FR" sz="2000" kern="0">
                              <a:effectLst/>
                            </a:rPr>
                            <a:t>2</a:t>
                          </a:r>
                          <a:endParaRPr lang="fr-FR" sz="2400" kern="100">
                            <a:effectLst/>
                          </a:endParaRPr>
                        </a:p>
                        <a:p>
                          <a:pPr algn="ctr"/>
                          <a:r>
                            <a:rPr lang="fr-FR" sz="2000" kern="0">
                              <a:effectLst/>
                            </a:rPr>
                            <a:t>3</a:t>
                          </a:r>
                          <a:endParaRPr lang="fr-FR" sz="2400" kern="100">
                            <a:effectLst/>
                          </a:endParaRPr>
                        </a:p>
                        <a:p>
                          <a:pPr algn="ctr"/>
                          <a:r>
                            <a:rPr lang="fr-FR" sz="2000" kern="0">
                              <a:effectLst/>
                            </a:rPr>
                            <a:t>4</a:t>
                          </a:r>
                          <a:endParaRPr lang="fr-FR" sz="2400" kern="100">
                            <a:effectLst/>
                          </a:endParaRPr>
                        </a:p>
                        <a:p>
                          <a:pPr algn="ctr"/>
                          <a:r>
                            <a:rPr lang="fr-FR" sz="2000" kern="0">
                              <a:effectLst/>
                            </a:rPr>
                            <a:t>5</a:t>
                          </a:r>
                          <a:endParaRPr lang="fr-FR" sz="2400" kern="100">
                            <a:effectLst/>
                          </a:endParaRPr>
                        </a:p>
                        <a:p>
                          <a:pPr algn="ctr"/>
                          <a:r>
                            <a:rPr lang="fr-FR" sz="2000" kern="0">
                              <a:effectLst/>
                            </a:rPr>
                            <a:t>6</a:t>
                          </a:r>
                          <a:endParaRPr lang="fr-FR" sz="2400" kern="100">
                            <a:effectLst/>
                          </a:endParaRPr>
                        </a:p>
                        <a:p>
                          <a:pPr algn="ctr"/>
                          <a:r>
                            <a:rPr lang="fr-FR" sz="2000" kern="0">
                              <a:effectLst/>
                            </a:rPr>
                            <a:t>….</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a:effectLst/>
                            </a:rPr>
                            <a:t> </a:t>
                          </a:r>
                          <a:endParaRPr lang="fr-FR" sz="2400" kern="100">
                            <a:effectLst/>
                          </a:endParaRPr>
                        </a:p>
                        <a:p>
                          <a:pPr algn="ctr"/>
                          <a:r>
                            <a:rPr lang="fr-FR" sz="2000" kern="0">
                              <a:effectLst/>
                            </a:rPr>
                            <a:t>0</a:t>
                          </a:r>
                          <a:endParaRPr lang="fr-FR" sz="2400" kern="100">
                            <a:effectLst/>
                          </a:endParaRPr>
                        </a:p>
                        <a:p>
                          <a:pPr algn="ctr"/>
                          <a:r>
                            <a:rPr lang="fr-FR" sz="2000" kern="0">
                              <a:effectLst/>
                            </a:rPr>
                            <a:t>12</a:t>
                          </a:r>
                          <a:endParaRPr lang="fr-FR" sz="2400" kern="100">
                            <a:effectLst/>
                          </a:endParaRPr>
                        </a:p>
                        <a:p>
                          <a:pPr algn="ctr"/>
                          <a:r>
                            <a:rPr lang="fr-FR" sz="2000" kern="0">
                              <a:effectLst/>
                            </a:rPr>
                            <a:t>20</a:t>
                          </a:r>
                          <a:endParaRPr lang="fr-FR" sz="2400" kern="100">
                            <a:effectLst/>
                          </a:endParaRPr>
                        </a:p>
                        <a:p>
                          <a:pPr algn="ctr"/>
                          <a:r>
                            <a:rPr lang="fr-FR" sz="2000" kern="0">
                              <a:effectLst/>
                            </a:rPr>
                            <a:t>27</a:t>
                          </a:r>
                          <a:endParaRPr lang="fr-FR" sz="2400" kern="100">
                            <a:effectLst/>
                          </a:endParaRPr>
                        </a:p>
                        <a:p>
                          <a:pPr algn="ctr"/>
                          <a:r>
                            <a:rPr lang="fr-FR" sz="2000" kern="0">
                              <a:effectLst/>
                            </a:rPr>
                            <a:t>33</a:t>
                          </a:r>
                          <a:endParaRPr lang="fr-FR" sz="2400" kern="100">
                            <a:effectLst/>
                          </a:endParaRPr>
                        </a:p>
                        <a:p>
                          <a:pPr algn="ctr"/>
                          <a:r>
                            <a:rPr lang="fr-FR" sz="2000" kern="0">
                              <a:effectLst/>
                            </a:rPr>
                            <a:t>36</a:t>
                          </a:r>
                          <a:endParaRPr lang="fr-FR" sz="2400" kern="100">
                            <a:effectLst/>
                          </a:endParaRPr>
                        </a:p>
                        <a:p>
                          <a:pPr algn="ctr"/>
                          <a:r>
                            <a:rPr lang="fr-FR" sz="2000" kern="0">
                              <a:effectLst/>
                            </a:rPr>
                            <a:t>38</a:t>
                          </a:r>
                          <a:endParaRPr lang="fr-FR" sz="2400" kern="100">
                            <a:effectLst/>
                          </a:endParaRPr>
                        </a:p>
                        <a:p>
                          <a:pPr algn="ctr"/>
                          <a:r>
                            <a:rPr lang="fr-FR" sz="2000" kern="0">
                              <a:effectLst/>
                            </a:rPr>
                            <a:t>…</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2400" kern="100" dirty="0">
                            <a:effectLst/>
                          </a:endParaRPr>
                        </a:p>
                        <a:p>
                          <a:pPr algn="ctr"/>
                          <a:r>
                            <a:rPr lang="fr-FR" sz="2000" kern="0" dirty="0">
                              <a:effectLst/>
                            </a:rPr>
                            <a:t>12</a:t>
                          </a:r>
                          <a:endParaRPr lang="fr-FR" sz="2400" kern="100" dirty="0">
                            <a:effectLst/>
                          </a:endParaRPr>
                        </a:p>
                        <a:p>
                          <a:pPr algn="ctr"/>
                          <a:r>
                            <a:rPr lang="fr-FR" sz="2000" kern="0" dirty="0">
                              <a:effectLst/>
                            </a:rPr>
                            <a:t>8</a:t>
                          </a:r>
                          <a:endParaRPr lang="fr-FR" sz="2400" kern="100" dirty="0">
                            <a:effectLst/>
                          </a:endParaRPr>
                        </a:p>
                        <a:p>
                          <a:pPr algn="ctr"/>
                          <a:r>
                            <a:rPr lang="fr-FR" sz="2000" kern="0" dirty="0">
                              <a:effectLst/>
                            </a:rPr>
                            <a:t>7</a:t>
                          </a:r>
                          <a:endParaRPr lang="fr-FR" sz="2400" kern="100" dirty="0">
                            <a:effectLst/>
                          </a:endParaRPr>
                        </a:p>
                        <a:p>
                          <a:pPr algn="ctr"/>
                          <a:r>
                            <a:rPr lang="fr-FR" sz="2000" kern="0" dirty="0">
                              <a:effectLst/>
                            </a:rPr>
                            <a:t>6</a:t>
                          </a:r>
                          <a:endParaRPr lang="fr-FR" sz="2400" kern="100" dirty="0">
                            <a:effectLst/>
                          </a:endParaRPr>
                        </a:p>
                        <a:p>
                          <a:pPr algn="ctr"/>
                          <a:r>
                            <a:rPr lang="fr-FR" sz="2000" kern="0" dirty="0">
                              <a:effectLst/>
                            </a:rPr>
                            <a:t>3</a:t>
                          </a:r>
                          <a:endParaRPr lang="fr-FR" sz="2400" kern="100" dirty="0">
                            <a:effectLst/>
                          </a:endParaRPr>
                        </a:p>
                        <a:p>
                          <a:pPr algn="ctr"/>
                          <a:r>
                            <a:rPr lang="fr-FR" sz="2000" kern="0" dirty="0">
                              <a:effectLst/>
                            </a:rPr>
                            <a:t>2</a:t>
                          </a:r>
                          <a:endParaRPr lang="fr-FR" sz="2400" kern="100" dirty="0">
                            <a:effectLst/>
                          </a:endParaRPr>
                        </a:p>
                        <a:p>
                          <a:pPr algn="ctr"/>
                          <a:r>
                            <a:rPr lang="fr-FR" sz="2000" kern="0" dirty="0">
                              <a:effectLst/>
                            </a:rPr>
                            <a:t>…</a:t>
                          </a:r>
                          <a:endParaRPr lang="fr-FR" sz="2400" kern="100" dirty="0">
                            <a:effectLst/>
                          </a:endParaRPr>
                        </a:p>
                        <a:p>
                          <a:pPr algn="ctr"/>
                          <a:r>
                            <a:rPr lang="fr-FR" sz="2000" kern="0" dirty="0">
                              <a:effectLst/>
                            </a:rPr>
                            <a:t>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2400" kern="100" dirty="0">
                            <a:effectLst/>
                          </a:endParaRPr>
                        </a:p>
                        <a:p>
                          <a:pPr algn="ctr"/>
                          <a:r>
                            <a:rPr lang="fr-FR" sz="2000" kern="0" dirty="0">
                              <a:effectLst/>
                            </a:rPr>
                            <a:t>0</a:t>
                          </a:r>
                          <a:endParaRPr lang="fr-FR" sz="2400" kern="100" dirty="0">
                            <a:effectLst/>
                          </a:endParaRPr>
                        </a:p>
                        <a:p>
                          <a:pPr algn="ctr"/>
                          <a:r>
                            <a:rPr lang="fr-FR" sz="2000" kern="0" dirty="0">
                              <a:effectLst/>
                            </a:rPr>
                            <a:t>1</a:t>
                          </a:r>
                          <a:endParaRPr lang="fr-FR" sz="2400" kern="100" dirty="0">
                            <a:effectLst/>
                          </a:endParaRPr>
                        </a:p>
                        <a:p>
                          <a:pPr algn="ctr"/>
                          <a:r>
                            <a:rPr lang="fr-FR" sz="2000" kern="0" dirty="0">
                              <a:effectLst/>
                            </a:rPr>
                            <a:t>2</a:t>
                          </a:r>
                          <a:endParaRPr lang="fr-FR" sz="2400" kern="100" dirty="0">
                            <a:effectLst/>
                          </a:endParaRPr>
                        </a:p>
                        <a:p>
                          <a:pPr algn="ctr"/>
                          <a:r>
                            <a:rPr lang="fr-FR" sz="2000" kern="0" dirty="0">
                              <a:effectLst/>
                            </a:rPr>
                            <a:t>3</a:t>
                          </a:r>
                          <a:endParaRPr lang="fr-FR" sz="2400" kern="100" dirty="0">
                            <a:effectLst/>
                          </a:endParaRPr>
                        </a:p>
                        <a:p>
                          <a:pPr algn="ctr"/>
                          <a:r>
                            <a:rPr lang="fr-FR" sz="2000" kern="0" dirty="0">
                              <a:effectLst/>
                            </a:rPr>
                            <a:t>4</a:t>
                          </a:r>
                          <a:endParaRPr lang="fr-FR" sz="2400" kern="100" dirty="0">
                            <a:effectLst/>
                          </a:endParaRPr>
                        </a:p>
                        <a:p>
                          <a:pPr algn="ctr"/>
                          <a:r>
                            <a:rPr lang="fr-FR" sz="2000" kern="0" dirty="0">
                              <a:effectLst/>
                            </a:rPr>
                            <a:t>5</a:t>
                          </a:r>
                          <a:endParaRPr lang="fr-FR" sz="2400" kern="100" dirty="0">
                            <a:effectLst/>
                          </a:endParaRPr>
                        </a:p>
                        <a:p>
                          <a:pPr algn="ctr"/>
                          <a:r>
                            <a:rPr lang="fr-FR" sz="2000" kern="0" dirty="0">
                              <a:effectLst/>
                            </a:rPr>
                            <a:t>6</a:t>
                          </a:r>
                          <a:endParaRPr lang="fr-FR" sz="2400" kern="100" dirty="0">
                            <a:effectLst/>
                          </a:endParaRPr>
                        </a:p>
                        <a:p>
                          <a:pPr algn="ctr"/>
                          <a:r>
                            <a:rPr lang="fr-FR" sz="2000" kern="0" dirty="0">
                              <a:effectLst/>
                            </a:rPr>
                            <a:t>….</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2400" kern="100" dirty="0">
                            <a:effectLst/>
                          </a:endParaRPr>
                        </a:p>
                        <a:p>
                          <a:pPr algn="ctr"/>
                          <a:r>
                            <a:rPr lang="fr-FR" sz="2000" kern="0" dirty="0">
                              <a:effectLst/>
                            </a:rPr>
                            <a:t>0</a:t>
                          </a:r>
                          <a:endParaRPr lang="fr-FR" sz="2400" kern="100" dirty="0">
                            <a:effectLst/>
                          </a:endParaRPr>
                        </a:p>
                        <a:p>
                          <a:pPr algn="ctr"/>
                          <a:r>
                            <a:rPr lang="fr-FR" sz="2000" kern="0" dirty="0">
                              <a:effectLst/>
                            </a:rPr>
                            <a:t>20</a:t>
                          </a:r>
                          <a:endParaRPr lang="fr-FR" sz="2400" kern="100" dirty="0">
                            <a:effectLst/>
                          </a:endParaRPr>
                        </a:p>
                        <a:p>
                          <a:pPr algn="ctr"/>
                          <a:r>
                            <a:rPr lang="fr-FR" sz="2000" kern="0" dirty="0">
                              <a:effectLst/>
                            </a:rPr>
                            <a:t>30</a:t>
                          </a:r>
                          <a:endParaRPr lang="fr-FR" sz="2400" kern="100" dirty="0">
                            <a:effectLst/>
                          </a:endParaRPr>
                        </a:p>
                        <a:p>
                          <a:pPr algn="ctr"/>
                          <a:r>
                            <a:rPr lang="fr-FR" sz="2000" kern="0" dirty="0">
                              <a:effectLst/>
                            </a:rPr>
                            <a:t>37</a:t>
                          </a:r>
                          <a:endParaRPr lang="fr-FR" sz="2400" kern="100" dirty="0">
                            <a:effectLst/>
                          </a:endParaRPr>
                        </a:p>
                        <a:p>
                          <a:pPr algn="ctr"/>
                          <a:r>
                            <a:rPr lang="fr-FR" sz="2000" kern="0" dirty="0">
                              <a:effectLst/>
                            </a:rPr>
                            <a:t>41</a:t>
                          </a:r>
                          <a:endParaRPr lang="fr-FR" sz="2400" kern="100" dirty="0">
                            <a:effectLst/>
                          </a:endParaRPr>
                        </a:p>
                        <a:p>
                          <a:pPr algn="ctr"/>
                          <a:r>
                            <a:rPr lang="fr-FR" sz="2000" kern="0" dirty="0">
                              <a:effectLst/>
                            </a:rPr>
                            <a:t>43</a:t>
                          </a:r>
                          <a:endParaRPr lang="fr-FR" sz="2400" kern="100" dirty="0">
                            <a:effectLst/>
                          </a:endParaRPr>
                        </a:p>
                        <a:p>
                          <a:pPr algn="ctr"/>
                          <a:r>
                            <a:rPr lang="fr-FR" sz="2000" kern="0" dirty="0">
                              <a:effectLst/>
                            </a:rPr>
                            <a:t>44</a:t>
                          </a:r>
                          <a:endParaRPr lang="fr-FR" sz="2400" kern="100" dirty="0">
                            <a:effectLst/>
                          </a:endParaRPr>
                        </a:p>
                        <a:p>
                          <a:pPr algn="ctr"/>
                          <a:r>
                            <a:rPr lang="fr-FR" sz="2000" kern="0" dirty="0">
                              <a:effectLst/>
                            </a:rPr>
                            <a:t>…</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2000" kern="0" dirty="0">
                              <a:effectLst/>
                            </a:rPr>
                            <a:t> </a:t>
                          </a:r>
                          <a:endParaRPr lang="fr-FR" sz="2400" kern="100" dirty="0">
                            <a:effectLst/>
                          </a:endParaRPr>
                        </a:p>
                        <a:p>
                          <a:pPr algn="ctr"/>
                          <a:r>
                            <a:rPr lang="fr-FR" sz="2000" kern="0" dirty="0">
                              <a:effectLst/>
                            </a:rPr>
                            <a:t>20</a:t>
                          </a:r>
                          <a:endParaRPr lang="fr-FR" sz="2400" kern="100" dirty="0">
                            <a:effectLst/>
                          </a:endParaRPr>
                        </a:p>
                        <a:p>
                          <a:pPr algn="ctr"/>
                          <a:r>
                            <a:rPr lang="fr-FR" sz="2000" kern="0" dirty="0">
                              <a:effectLst/>
                            </a:rPr>
                            <a:t>10</a:t>
                          </a:r>
                          <a:endParaRPr lang="fr-FR" sz="2400" kern="100" dirty="0">
                            <a:effectLst/>
                          </a:endParaRPr>
                        </a:p>
                        <a:p>
                          <a:pPr algn="ctr"/>
                          <a:r>
                            <a:rPr lang="fr-FR" sz="2000" kern="0" dirty="0">
                              <a:effectLst/>
                            </a:rPr>
                            <a:t>7</a:t>
                          </a:r>
                          <a:endParaRPr lang="fr-FR" sz="2400" kern="100" dirty="0">
                            <a:effectLst/>
                          </a:endParaRPr>
                        </a:p>
                        <a:p>
                          <a:pPr algn="ctr"/>
                          <a:r>
                            <a:rPr lang="fr-FR" sz="2000" kern="0" dirty="0">
                              <a:effectLst/>
                            </a:rPr>
                            <a:t>4</a:t>
                          </a:r>
                          <a:endParaRPr lang="fr-FR" sz="2400" kern="100" dirty="0">
                            <a:effectLst/>
                          </a:endParaRPr>
                        </a:p>
                        <a:p>
                          <a:pPr algn="ctr"/>
                          <a:r>
                            <a:rPr lang="fr-FR" sz="2000" kern="0" dirty="0">
                              <a:effectLst/>
                            </a:rPr>
                            <a:t>2</a:t>
                          </a:r>
                          <a:endParaRPr lang="fr-FR" sz="2400" kern="100" dirty="0">
                            <a:effectLst/>
                          </a:endParaRPr>
                        </a:p>
                        <a:p>
                          <a:pPr algn="ctr"/>
                          <a:r>
                            <a:rPr lang="fr-FR" sz="2000" kern="0" dirty="0">
                              <a:effectLst/>
                            </a:rPr>
                            <a:t>1</a:t>
                          </a:r>
                          <a:endParaRPr lang="fr-FR" sz="2400" kern="100" dirty="0">
                            <a:effectLst/>
                          </a:endParaRPr>
                        </a:p>
                        <a:p>
                          <a:pPr algn="ctr"/>
                          <a:r>
                            <a:rPr lang="fr-FR" sz="2000" kern="0" dirty="0">
                              <a:effectLst/>
                            </a:rPr>
                            <a:t>…</a:t>
                          </a:r>
                          <a:endParaRPr lang="fr-FR" sz="2400" kern="100" dirty="0">
                            <a:effectLst/>
                          </a:endParaRPr>
                        </a:p>
                        <a:p>
                          <a:pPr algn="ctr"/>
                          <a:r>
                            <a:rPr lang="fr-FR" sz="2000" kern="0" dirty="0">
                              <a:effectLst/>
                            </a:rPr>
                            <a:t>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9765791"/>
                      </a:ext>
                    </a:extLst>
                  </a:tr>
                </a:tbl>
              </a:graphicData>
            </a:graphic>
          </p:graphicFrame>
        </mc:Fallback>
      </mc:AlternateContent>
    </p:spTree>
    <p:extLst>
      <p:ext uri="{BB962C8B-B14F-4D97-AF65-F5344CB8AC3E}">
        <p14:creationId xmlns:p14="http://schemas.microsoft.com/office/powerpoint/2010/main" val="1534145781"/>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Galerie</Template>
  <TotalTime>21334</TotalTime>
  <Words>2742</Words>
  <Application>Microsoft Macintosh PowerPoint</Application>
  <PresentationFormat>Grand écran</PresentationFormat>
  <Paragraphs>329</Paragraphs>
  <Slides>66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66</vt:i4>
      </vt:variant>
    </vt:vector>
  </HeadingPairs>
  <TitlesOfParts>
    <vt:vector size="73" baseType="lpstr">
      <vt:lpstr>Arial</vt:lpstr>
      <vt:lpstr>Calibri</vt:lpstr>
      <vt:lpstr>Calibri Light</vt:lpstr>
      <vt:lpstr>Cambria Math</vt:lpstr>
      <vt:lpstr>Gill Sans MT</vt:lpstr>
      <vt:lpstr>Symbol</vt:lpstr>
      <vt:lpstr>Galerie</vt:lpstr>
      <vt:lpstr>INTRODUCTION À LA MICROÉCONOMIE </vt:lpstr>
      <vt:lpstr>Présentation PowerPoint</vt:lpstr>
      <vt:lpstr> I. L’équilibre du consommateur et les fondements microéconomiques de la demande.</vt:lpstr>
      <vt:lpstr>Présentation PowerPoint</vt:lpstr>
      <vt:lpstr>  A. La théorie de l’utilité cardinale. </vt:lpstr>
      <vt:lpstr>Présentation PowerPoint</vt:lpstr>
      <vt:lpstr>Présentation PowerPoint</vt:lpstr>
      <vt:lpstr>Présentation PowerPoint</vt:lpstr>
      <vt:lpstr>Présentation PowerPoint</vt:lpstr>
      <vt:lpstr>2. Utilité et utilité marginale dans le cas de bien parfaitement divisibles.  </vt:lpstr>
      <vt:lpstr>Présentation PowerPoint</vt:lpstr>
      <vt:lpstr>3. La contrainte budgétaire et l’égalisation des utilités marginales  </vt:lpstr>
      <vt:lpstr>Présentation PowerPoint</vt:lpstr>
      <vt:lpstr>    4. Le taux marginal de substitution  </vt:lpstr>
      <vt:lpstr>Présentation PowerPoint</vt:lpstr>
      <vt:lpstr>B. L’utilité ordinale et la résolution graphique du choix du consommateur </vt:lpstr>
      <vt:lpstr> 1. La représentation des préférences d’un agent rationnel. </vt:lpstr>
      <vt:lpstr>Présentation PowerPoint</vt:lpstr>
      <vt:lpstr>Présentation PowerPoint</vt:lpstr>
      <vt:lpstr>2. Les courbes d’indifférence </vt:lpstr>
      <vt:lpstr>Présentation PowerPoint</vt:lpstr>
      <vt:lpstr>Présentation PowerPoint</vt:lpstr>
      <vt:lpstr>Présentation PowerPoint</vt:lpstr>
      <vt:lpstr>Présentation PowerPoint</vt:lpstr>
      <vt:lpstr>   3. La représentation d’une fonction d’utilité par les courbes d’indifférences.   </vt:lpstr>
      <vt:lpstr>  4. La représentation graphique du taux marginale de substitution (TMS)   </vt:lpstr>
      <vt:lpstr>Présentation PowerPoint</vt:lpstr>
      <vt:lpstr>Présentation PowerPoint</vt:lpstr>
      <vt:lpstr>    5. La représentation graphique de l’équilibre du consommateur.   </vt:lpstr>
      <vt:lpstr>Présentation PowerPoint</vt:lpstr>
      <vt:lpstr>C. La représentation de la demande agrégée et la notion de surplus  1. Généralisation de l’optimum du consommateur à n biens.     </vt:lpstr>
      <vt:lpstr>Présentation PowerPoint</vt:lpstr>
      <vt:lpstr>Présentation PowerPoint</vt:lpstr>
      <vt:lpstr> 2. La courbe de demande  </vt:lpstr>
      <vt:lpstr>Présentation PowerPoint</vt:lpstr>
      <vt:lpstr>  3. Le surplus du consommateur. </vt:lpstr>
      <vt:lpstr>Présentation PowerPoint</vt:lpstr>
      <vt:lpstr>Présentation PowerPoint</vt:lpstr>
      <vt:lpstr>Présentation PowerPoint</vt:lpstr>
      <vt:lpstr>II. L’analyse microéconomique de l’offre.   </vt:lpstr>
      <vt:lpstr>1. Un exemple de fonction de production. </vt:lpstr>
      <vt:lpstr>Présentation PowerPoint</vt:lpstr>
      <vt:lpstr>Présentation PowerPoint</vt:lpstr>
      <vt:lpstr>Présentation PowerPoint</vt:lpstr>
      <vt:lpstr>Présentation PowerPoint</vt:lpstr>
      <vt:lpstr>Présentation PowerPoint</vt:lpstr>
      <vt:lpstr>2. Une formulation générale des fonctions de production  </vt:lpstr>
      <vt:lpstr>3. La Productivité moyenne* et la productivité marginale*</vt:lpstr>
      <vt:lpstr>Présentation PowerPoint</vt:lpstr>
      <vt:lpstr>Présentation PowerPoint</vt:lpstr>
      <vt:lpstr>B. Le choix de quantité : combien produire ? </vt:lpstr>
      <vt:lpstr>Présentation PowerPoint</vt:lpstr>
      <vt:lpstr>b. Coût marginal et coût moyen à court terme. </vt:lpstr>
      <vt:lpstr>Présentation PowerPoint</vt:lpstr>
      <vt:lpstr>2. Le passage d’un raisonnement à court terme, à un raisonnement à long terme. </vt:lpstr>
      <vt:lpstr>Présentation PowerPoint</vt:lpstr>
      <vt:lpstr>Présentation PowerPoint</vt:lpstr>
      <vt:lpstr>3. De la courbe de coût à la courbe d’offre </vt:lpstr>
      <vt:lpstr>Présentation PowerPoint</vt:lpstr>
      <vt:lpstr>Présentation PowerPoint</vt:lpstr>
      <vt:lpstr>Présentation PowerPoint</vt:lpstr>
      <vt:lpstr>C. De l’offre individuelle à l’offre au niveau agrégé </vt:lpstr>
      <vt:lpstr>On en déduit la forme de la courbe d’offre :  </vt:lpstr>
      <vt:lpstr>Présentation PowerPoint</vt:lpstr>
      <vt:lpstr>2. Le surplus des producteurs    Π (y)=py-CT(y) </vt:lpstr>
      <vt:lpstr>En agrégeant l’ensemble des offres, on obtient le surplus collectif des producteurs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LA MICROÉCONOMIE </dc:title>
  <dc:creator>Emmanuel Zemmour</dc:creator>
  <cp:lastModifiedBy>Emmanuel Zemmour</cp:lastModifiedBy>
  <cp:revision>8</cp:revision>
  <dcterms:created xsi:type="dcterms:W3CDTF">2024-10-07T11:38:51Z</dcterms:created>
  <dcterms:modified xsi:type="dcterms:W3CDTF">2024-11-22T13:24:04Z</dcterms:modified>
</cp:coreProperties>
</file>