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 id="2147483718" r:id="rId2"/>
    <p:sldMasterId id="2147483722" r:id="rId3"/>
  </p:sldMasterIdLst>
  <p:sldIdLst>
    <p:sldId id="256" r:id="rId4"/>
    <p:sldId id="257" r:id="rId5"/>
    <p:sldId id="258" r:id="rId6"/>
    <p:sldId id="259" r:id="rId7"/>
    <p:sldId id="260" r:id="rId8"/>
    <p:sldId id="261" r:id="rId9"/>
    <p:sldId id="263" r:id="rId10"/>
    <p:sldId id="264" r:id="rId11"/>
    <p:sldId id="262" r:id="rId12"/>
    <p:sldId id="266" r:id="rId13"/>
    <p:sldId id="26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024"/>
  </p:normalViewPr>
  <p:slideViewPr>
    <p:cSldViewPr snapToGrid="0">
      <p:cViewPr varScale="1">
        <p:scale>
          <a:sx n="90" d="100"/>
          <a:sy n="90" d="100"/>
        </p:scale>
        <p:origin x="232"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a:prstGeom prst="rect">
            <a:avLst/>
          </a:prstGeom>
        </p:spPr>
        <p:txBody>
          <a:bodyPr anchor="b">
            <a:noAutofit/>
          </a:bodyPr>
          <a:lstStyle>
            <a:lvl1pPr algn="ctr">
              <a:defRPr sz="7200" cap="all" baseline="0">
                <a:solidFill>
                  <a:schemeClr val="tx2"/>
                </a:solidFill>
              </a:defRPr>
            </a:lvl1pPr>
          </a:lstStyle>
          <a:p>
            <a:r>
              <a:rPr lang="fr-FR" dirty="0"/>
              <a:t>Modifiez le style du titre</a:t>
            </a:r>
            <a:endParaRPr lang="en-US" dirty="0"/>
          </a:p>
        </p:txBody>
      </p:sp>
      <p:sp>
        <p:nvSpPr>
          <p:cNvPr id="3" name="Subtitle 2"/>
          <p:cNvSpPr>
            <a:spLocks noGrp="1"/>
          </p:cNvSpPr>
          <p:nvPr>
            <p:ph type="subTitle" idx="1"/>
          </p:nvPr>
        </p:nvSpPr>
        <p:spPr>
          <a:xfrm>
            <a:off x="2679906" y="3956279"/>
            <a:ext cx="6831673" cy="1086237"/>
          </a:xfrm>
          <a:prstGeom prst="rect">
            <a:avLst/>
          </a:prstGeo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542C8E3-8E05-9F4F-967B-51C97C16565A}" type="datetimeFigureOut">
              <a:rPr lang="fr-FR" smtClean="0"/>
              <a:t>07/09/2026</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45F74A7-DFE1-FF48-B616-61DB71B23634}" type="slidenum">
              <a:rPr lang="fr-FR" smtClean="0"/>
              <a:t>‹N°›</a:t>
            </a:fld>
            <a:endParaRPr lang="fr-FR"/>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971034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06695" y="0"/>
            <a:ext cx="9601200" cy="1485900"/>
          </a:xfrm>
          <a:prstGeom prst="rect">
            <a:avLst/>
          </a:prstGeom>
        </p:spPr>
        <p:txBody>
          <a:bodyPr/>
          <a:lstStyle>
            <a:lvl1pPr>
              <a:defRPr/>
            </a:lvl1pPr>
          </a:lstStyle>
          <a:p>
            <a:r>
              <a:rPr lang="fr-FR" dirty="0"/>
              <a:t>L’info </a:t>
            </a:r>
            <a:endParaRPr lang="en-US" dirty="0"/>
          </a:p>
        </p:txBody>
      </p:sp>
      <p:sp>
        <p:nvSpPr>
          <p:cNvPr id="4" name="Date Placeholder 3"/>
          <p:cNvSpPr>
            <a:spLocks noGrp="1"/>
          </p:cNvSpPr>
          <p:nvPr>
            <p:ph type="dt" sz="half" idx="10"/>
          </p:nvPr>
        </p:nvSpPr>
        <p:spPr/>
        <p:txBody>
          <a:bodyPr/>
          <a:lstStyle/>
          <a:p>
            <a:fld id="{3542C8E3-8E05-9F4F-967B-51C97C16565A}" type="datetimeFigureOut">
              <a:rPr lang="fr-FR" smtClean="0"/>
              <a:t>07/09/2026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3958166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06695" y="0"/>
            <a:ext cx="9601200" cy="1485900"/>
          </a:xfrm>
          <a:prstGeom prst="rect">
            <a:avLst/>
          </a:prstGeom>
        </p:spPr>
        <p:txBody>
          <a:bodyPr/>
          <a:lstStyle>
            <a:lvl1pPr>
              <a:defRPr/>
            </a:lvl1pPr>
          </a:lstStyle>
          <a:p>
            <a:r>
              <a:rPr lang="fr-FR" dirty="0"/>
              <a:t>Pour aller plus loin …  </a:t>
            </a:r>
            <a:endParaRPr lang="en-US" dirty="0"/>
          </a:p>
        </p:txBody>
      </p:sp>
      <p:sp>
        <p:nvSpPr>
          <p:cNvPr id="4" name="Date Placeholder 3"/>
          <p:cNvSpPr>
            <a:spLocks noGrp="1"/>
          </p:cNvSpPr>
          <p:nvPr>
            <p:ph type="dt" sz="half" idx="10"/>
          </p:nvPr>
        </p:nvSpPr>
        <p:spPr/>
        <p:txBody>
          <a:bodyPr/>
          <a:lstStyle/>
          <a:p>
            <a:fld id="{3542C8E3-8E05-9F4F-967B-51C97C16565A}" type="datetimeFigureOut">
              <a:rPr lang="fr-FR" smtClean="0"/>
              <a:t>08/09/2026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548114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a:prstGeom prst="rect">
            <a:avLst/>
          </a:prstGeom>
        </p:spPr>
        <p:txBody>
          <a:bodyPr anchor="b">
            <a:noAutofit/>
          </a:bodyPr>
          <a:lstStyle>
            <a:lvl1pPr algn="ctr">
              <a:defRPr sz="7200" cap="all" baseline="0">
                <a:solidFill>
                  <a:schemeClr val="tx2"/>
                </a:solidFill>
              </a:defRPr>
            </a:lvl1pPr>
          </a:lstStyle>
          <a:p>
            <a:r>
              <a:rPr lang="fr-FR" dirty="0"/>
              <a:t>Modifiez le style du titre</a:t>
            </a:r>
            <a:endParaRPr lang="en-US" dirty="0"/>
          </a:p>
        </p:txBody>
      </p:sp>
      <p:sp>
        <p:nvSpPr>
          <p:cNvPr id="3" name="Subtitle 2"/>
          <p:cNvSpPr>
            <a:spLocks noGrp="1"/>
          </p:cNvSpPr>
          <p:nvPr>
            <p:ph type="subTitle" idx="1"/>
          </p:nvPr>
        </p:nvSpPr>
        <p:spPr>
          <a:xfrm>
            <a:off x="2679906" y="3956279"/>
            <a:ext cx="6831673" cy="1086237"/>
          </a:xfrm>
          <a:prstGeom prst="rect">
            <a:avLst/>
          </a:prstGeo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542C8E3-8E05-9F4F-967B-51C97C16565A}" type="datetimeFigureOut">
              <a:rPr lang="fr-FR" smtClean="0"/>
              <a:t>08/09/2026</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45F74A7-DFE1-FF48-B616-61DB71B23634}" type="slidenum">
              <a:rPr lang="fr-FR" smtClean="0"/>
              <a:t>‹N°›</a:t>
            </a:fld>
            <a:endParaRPr lang="fr-FR"/>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584113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06695" y="0"/>
            <a:ext cx="9601200" cy="1485900"/>
          </a:xfrm>
          <a:prstGeom prst="rect">
            <a:avLst/>
          </a:prstGeom>
        </p:spPr>
        <p:txBody>
          <a:bodyPr/>
          <a:lstStyle>
            <a:lvl1pPr>
              <a:defRPr/>
            </a:lvl1pPr>
          </a:lstStyle>
          <a:p>
            <a:r>
              <a:rPr lang="fr-FR" dirty="0"/>
              <a:t>L’info </a:t>
            </a:r>
            <a:endParaRPr lang="en-US" dirty="0"/>
          </a:p>
        </p:txBody>
      </p:sp>
      <p:sp>
        <p:nvSpPr>
          <p:cNvPr id="4" name="Date Placeholder 3"/>
          <p:cNvSpPr>
            <a:spLocks noGrp="1"/>
          </p:cNvSpPr>
          <p:nvPr>
            <p:ph type="dt" sz="half" idx="10"/>
          </p:nvPr>
        </p:nvSpPr>
        <p:spPr/>
        <p:txBody>
          <a:bodyPr/>
          <a:lstStyle/>
          <a:p>
            <a:fld id="{3542C8E3-8E05-9F4F-967B-51C97C16565A}" type="datetimeFigureOut">
              <a:rPr lang="fr-FR" smtClean="0"/>
              <a:t>08/09/2026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3603478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06695" y="0"/>
            <a:ext cx="9601200" cy="1485900"/>
          </a:xfrm>
          <a:prstGeom prst="rect">
            <a:avLst/>
          </a:prstGeom>
        </p:spPr>
        <p:txBody>
          <a:bodyPr/>
          <a:lstStyle>
            <a:lvl1pPr>
              <a:defRPr/>
            </a:lvl1pPr>
          </a:lstStyle>
          <a:p>
            <a:r>
              <a:rPr lang="fr-FR" dirty="0"/>
              <a:t>Pour aller plus loin …  </a:t>
            </a:r>
            <a:endParaRPr lang="en-US" dirty="0"/>
          </a:p>
        </p:txBody>
      </p:sp>
      <p:sp>
        <p:nvSpPr>
          <p:cNvPr id="4" name="Date Placeholder 3"/>
          <p:cNvSpPr>
            <a:spLocks noGrp="1"/>
          </p:cNvSpPr>
          <p:nvPr>
            <p:ph type="dt" sz="half" idx="10"/>
          </p:nvPr>
        </p:nvSpPr>
        <p:spPr/>
        <p:txBody>
          <a:bodyPr/>
          <a:lstStyle/>
          <a:p>
            <a:fld id="{3542C8E3-8E05-9F4F-967B-51C97C16565A}" type="datetimeFigureOut">
              <a:rPr lang="fr-FR" smtClean="0"/>
              <a:t>08/09/2026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1568589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a:prstGeom prst="rect">
            <a:avLst/>
          </a:prstGeom>
        </p:spPr>
        <p:txBody>
          <a:bodyPr anchor="b">
            <a:noAutofit/>
          </a:bodyPr>
          <a:lstStyle>
            <a:lvl1pPr algn="ctr">
              <a:defRPr sz="7200" cap="all" baseline="0">
                <a:solidFill>
                  <a:schemeClr val="tx2"/>
                </a:solidFill>
              </a:defRPr>
            </a:lvl1pPr>
          </a:lstStyle>
          <a:p>
            <a:r>
              <a:rPr lang="fr-FR" dirty="0"/>
              <a:t>Modifiez le style du titre</a:t>
            </a:r>
            <a:endParaRPr lang="en-US" dirty="0"/>
          </a:p>
        </p:txBody>
      </p:sp>
      <p:sp>
        <p:nvSpPr>
          <p:cNvPr id="3" name="Subtitle 2"/>
          <p:cNvSpPr>
            <a:spLocks noGrp="1"/>
          </p:cNvSpPr>
          <p:nvPr>
            <p:ph type="subTitle" idx="1"/>
          </p:nvPr>
        </p:nvSpPr>
        <p:spPr>
          <a:xfrm>
            <a:off x="2679906" y="3956279"/>
            <a:ext cx="6831673" cy="1086237"/>
          </a:xfrm>
          <a:prstGeom prst="rect">
            <a:avLst/>
          </a:prstGeo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542C8E3-8E05-9F4F-967B-51C97C16565A}" type="datetimeFigureOut">
              <a:rPr lang="fr-FR" smtClean="0"/>
              <a:t>08/09/2026</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45F74A7-DFE1-FF48-B616-61DB71B23634}" type="slidenum">
              <a:rPr lang="fr-FR" smtClean="0"/>
              <a:t>‹N°›</a:t>
            </a:fld>
            <a:endParaRPr lang="fr-FR"/>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066850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06695" y="0"/>
            <a:ext cx="9601200" cy="1485900"/>
          </a:xfrm>
          <a:prstGeom prst="rect">
            <a:avLst/>
          </a:prstGeom>
        </p:spPr>
        <p:txBody>
          <a:bodyPr/>
          <a:lstStyle>
            <a:lvl1pPr>
              <a:defRPr/>
            </a:lvl1pPr>
          </a:lstStyle>
          <a:p>
            <a:r>
              <a:rPr lang="fr-FR" dirty="0"/>
              <a:t>L’info </a:t>
            </a:r>
            <a:endParaRPr lang="en-US" dirty="0"/>
          </a:p>
        </p:txBody>
      </p:sp>
      <p:sp>
        <p:nvSpPr>
          <p:cNvPr id="4" name="Date Placeholder 3"/>
          <p:cNvSpPr>
            <a:spLocks noGrp="1"/>
          </p:cNvSpPr>
          <p:nvPr>
            <p:ph type="dt" sz="half" idx="10"/>
          </p:nvPr>
        </p:nvSpPr>
        <p:spPr/>
        <p:txBody>
          <a:bodyPr/>
          <a:lstStyle/>
          <a:p>
            <a:fld id="{3542C8E3-8E05-9F4F-967B-51C97C16565A}" type="datetimeFigureOut">
              <a:rPr lang="fr-FR" smtClean="0"/>
              <a:t>08/09/2026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2517923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06695" y="0"/>
            <a:ext cx="9601200" cy="1485900"/>
          </a:xfrm>
          <a:prstGeom prst="rect">
            <a:avLst/>
          </a:prstGeom>
        </p:spPr>
        <p:txBody>
          <a:bodyPr/>
          <a:lstStyle>
            <a:lvl1pPr>
              <a:defRPr/>
            </a:lvl1pPr>
          </a:lstStyle>
          <a:p>
            <a:r>
              <a:rPr lang="fr-FR" dirty="0"/>
              <a:t>Pour aller plus loin …  </a:t>
            </a:r>
            <a:endParaRPr lang="en-US" dirty="0"/>
          </a:p>
        </p:txBody>
      </p:sp>
      <p:sp>
        <p:nvSpPr>
          <p:cNvPr id="4" name="Date Placeholder 3"/>
          <p:cNvSpPr>
            <a:spLocks noGrp="1"/>
          </p:cNvSpPr>
          <p:nvPr>
            <p:ph type="dt" sz="half" idx="10"/>
          </p:nvPr>
        </p:nvSpPr>
        <p:spPr/>
        <p:txBody>
          <a:bodyPr/>
          <a:lstStyle/>
          <a:p>
            <a:fld id="{3542C8E3-8E05-9F4F-967B-51C97C16565A}" type="datetimeFigureOut">
              <a:rPr lang="fr-FR" smtClean="0"/>
              <a:t>08/09/2026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18763641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542C8E3-8E05-9F4F-967B-51C97C16565A}" type="datetimeFigureOut">
              <a:rPr lang="fr-FR" smtClean="0"/>
              <a:t>08/09/2026</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45F74A7-DFE1-FF48-B616-61DB71B23634}"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3261908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542C8E3-8E05-9F4F-967B-51C97C16565A}" type="datetimeFigureOut">
              <a:rPr lang="fr-FR" smtClean="0"/>
              <a:t>08/09/2026</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45F74A7-DFE1-FF48-B616-61DB71B23634}"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ZoneTexte 6">
            <a:extLst>
              <a:ext uri="{FF2B5EF4-FFF2-40B4-BE49-F238E27FC236}">
                <a16:creationId xmlns:a16="http://schemas.microsoft.com/office/drawing/2014/main" id="{5364C6C5-BBDD-AEB1-2FAE-A36AA70FF15E}"/>
              </a:ext>
            </a:extLst>
          </p:cNvPr>
          <p:cNvSpPr txBox="1"/>
          <p:nvPr userDrawn="1"/>
        </p:nvSpPr>
        <p:spPr>
          <a:xfrm rot="21380654">
            <a:off x="1001486" y="381000"/>
            <a:ext cx="3251211" cy="4616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none" rtlCol="0">
            <a:spAutoFit/>
          </a:bodyPr>
          <a:lstStyle/>
          <a:p>
            <a:r>
              <a:rPr lang="fr-FR" sz="2400" b="1" dirty="0">
                <a:latin typeface="Century Gothic" panose="020B0502020202020204" pitchFamily="34" charset="0"/>
              </a:rPr>
              <a:t>L’info de la semaine </a:t>
            </a:r>
          </a:p>
        </p:txBody>
      </p:sp>
    </p:spTree>
    <p:extLst>
      <p:ext uri="{BB962C8B-B14F-4D97-AF65-F5344CB8AC3E}">
        <p14:creationId xmlns:p14="http://schemas.microsoft.com/office/powerpoint/2010/main" val="187865893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542C8E3-8E05-9F4F-967B-51C97C16565A}" type="datetimeFigureOut">
              <a:rPr lang="fr-FR" smtClean="0"/>
              <a:t>08/09/2026</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45F74A7-DFE1-FF48-B616-61DB71B23634}"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ZoneTexte 6">
            <a:extLst>
              <a:ext uri="{FF2B5EF4-FFF2-40B4-BE49-F238E27FC236}">
                <a16:creationId xmlns:a16="http://schemas.microsoft.com/office/drawing/2014/main" id="{5364C6C5-BBDD-AEB1-2FAE-A36AA70FF15E}"/>
              </a:ext>
            </a:extLst>
          </p:cNvPr>
          <p:cNvSpPr txBox="1"/>
          <p:nvPr userDrawn="1"/>
        </p:nvSpPr>
        <p:spPr>
          <a:xfrm rot="21380654">
            <a:off x="995878" y="381000"/>
            <a:ext cx="3262432" cy="4616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none" rtlCol="0">
            <a:spAutoFit/>
          </a:bodyPr>
          <a:lstStyle/>
          <a:p>
            <a:r>
              <a:rPr lang="fr-FR" sz="2400" b="1" dirty="0">
                <a:latin typeface="Century Gothic" panose="020B0502020202020204" pitchFamily="34" charset="0"/>
              </a:rPr>
              <a:t>Pour aller plus loin…</a:t>
            </a:r>
          </a:p>
        </p:txBody>
      </p:sp>
    </p:spTree>
    <p:extLst>
      <p:ext uri="{BB962C8B-B14F-4D97-AF65-F5344CB8AC3E}">
        <p14:creationId xmlns:p14="http://schemas.microsoft.com/office/powerpoint/2010/main" val="1425111023"/>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27BF43-98B3-7675-EFD9-F2A4AFED42A7}"/>
              </a:ext>
            </a:extLst>
          </p:cNvPr>
          <p:cNvSpPr>
            <a:spLocks noGrp="1"/>
          </p:cNvSpPr>
          <p:nvPr>
            <p:ph type="ctrTitle"/>
          </p:nvPr>
        </p:nvSpPr>
        <p:spPr/>
        <p:txBody>
          <a:bodyPr>
            <a:normAutofit/>
          </a:bodyPr>
          <a:lstStyle/>
          <a:p>
            <a:r>
              <a:rPr lang="fr-FR" dirty="0"/>
              <a:t>ACTUALITÉ DES SES </a:t>
            </a:r>
          </a:p>
        </p:txBody>
      </p:sp>
    </p:spTree>
    <p:extLst>
      <p:ext uri="{BB962C8B-B14F-4D97-AF65-F5344CB8AC3E}">
        <p14:creationId xmlns:p14="http://schemas.microsoft.com/office/powerpoint/2010/main" val="1611212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869AEAA-0916-6E05-AA58-10A29FB1A361}"/>
              </a:ext>
            </a:extLst>
          </p:cNvPr>
          <p:cNvSpPr txBox="1"/>
          <p:nvPr/>
        </p:nvSpPr>
        <p:spPr>
          <a:xfrm>
            <a:off x="1128712" y="2428875"/>
            <a:ext cx="10772775" cy="3724096"/>
          </a:xfrm>
          <a:prstGeom prst="rect">
            <a:avLst/>
          </a:prstGeom>
          <a:noFill/>
        </p:spPr>
        <p:txBody>
          <a:bodyPr wrap="square" rtlCol="0">
            <a:spAutoFit/>
          </a:bodyPr>
          <a:lstStyle/>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Les débats sur les limites comptables du P.I.B. sont anciens (Commission Sen, 2009) mais l’indicateur reste la principale boussole de l’action publique</a:t>
            </a:r>
          </a:p>
          <a:p>
            <a:pPr marL="285750" indent="-285750" algn="just">
              <a:buFont typeface="Wingdings" pitchFamily="2" charset="2"/>
              <a:buChar char="§"/>
            </a:pPr>
            <a:endParaRPr lang="fr-FR" sz="2000" dirty="0">
              <a:solidFill>
                <a:schemeClr val="tx1">
                  <a:alpha val="20000"/>
                </a:schemeClr>
              </a:solidFill>
              <a:latin typeface="Century Gothic" panose="020B0502020202020204" pitchFamily="34" charset="0"/>
            </a:endParaRPr>
          </a:p>
          <a:p>
            <a:pPr marL="285750" indent="-285750" algn="just">
              <a:buFont typeface="Wingdings" pitchFamily="2" charset="2"/>
              <a:buChar char="§"/>
            </a:pPr>
            <a:r>
              <a:rPr lang="fr-FR" sz="2000" b="1" dirty="0">
                <a:latin typeface="Century Gothic" panose="020B0502020202020204" pitchFamily="34" charset="0"/>
              </a:rPr>
              <a:t>Une note du Conseil d’Analyse Économique (septembre 2025) proposait de valoriser le service rendu par les forêts pour mieux guider l’action publique</a:t>
            </a:r>
          </a:p>
          <a:p>
            <a:pPr marL="285750" indent="-285750" algn="just">
              <a:buFont typeface="Wingdings" pitchFamily="2" charset="2"/>
              <a:buChar char="§"/>
            </a:pPr>
            <a:endParaRPr lang="fr-FR" sz="2000" dirty="0">
              <a:solidFill>
                <a:schemeClr val="tx1">
                  <a:alpha val="20000"/>
                </a:schemeClr>
              </a:solidFill>
              <a:latin typeface="Century Gothic" panose="020B0502020202020204" pitchFamily="34" charset="0"/>
            </a:endParaRPr>
          </a:p>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Ils comprennent, en plus de la valeur marchande, les services de séquestration du carbone, de préservation des écosystèmes, de régulation du cycle de l’eau ou encore des aménités récréatives, soit 650 milliards d’euros (contre moins de 4 milliards de contribution du secteur forêt bois au PIB). </a:t>
            </a:r>
          </a:p>
          <a:p>
            <a:pPr marL="285750" indent="-285750">
              <a:buFont typeface="Wingdings" pitchFamily="2" charset="2"/>
              <a:buChar char="§"/>
            </a:pPr>
            <a:endParaRPr lang="fr-FR" dirty="0">
              <a:solidFill>
                <a:schemeClr val="tx1">
                  <a:alpha val="20000"/>
                </a:schemeClr>
              </a:solidFill>
              <a:latin typeface="Century Gothic" panose="020B0502020202020204" pitchFamily="34" charset="0"/>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709697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869AEAA-0916-6E05-AA58-10A29FB1A361}"/>
              </a:ext>
            </a:extLst>
          </p:cNvPr>
          <p:cNvSpPr txBox="1"/>
          <p:nvPr/>
        </p:nvSpPr>
        <p:spPr>
          <a:xfrm>
            <a:off x="1128712" y="2428875"/>
            <a:ext cx="10772775" cy="3724096"/>
          </a:xfrm>
          <a:prstGeom prst="rect">
            <a:avLst/>
          </a:prstGeom>
          <a:noFill/>
        </p:spPr>
        <p:txBody>
          <a:bodyPr wrap="square" rtlCol="0">
            <a:spAutoFit/>
          </a:bodyPr>
          <a:lstStyle/>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Les débats sur les limites comptables du P.I.B. sont anciens (Commission Sen, 2009) mais l’indicateur reste la principale boussole de l’action publique</a:t>
            </a:r>
          </a:p>
          <a:p>
            <a:pPr marL="285750" indent="-285750" algn="just">
              <a:buFont typeface="Wingdings" pitchFamily="2" charset="2"/>
              <a:buChar char="§"/>
            </a:pPr>
            <a:endParaRPr lang="fr-FR" sz="2000" dirty="0">
              <a:solidFill>
                <a:schemeClr val="tx1">
                  <a:alpha val="20000"/>
                </a:schemeClr>
              </a:solidFill>
              <a:latin typeface="Century Gothic" panose="020B0502020202020204" pitchFamily="34" charset="0"/>
            </a:endParaRPr>
          </a:p>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Une note du Conseil d’Analyse Économique (septembre 2025) proposait de valoriser le service rendu par les forêts pour mieux guider l’action publique</a:t>
            </a:r>
          </a:p>
          <a:p>
            <a:pPr marL="285750" indent="-285750" algn="just">
              <a:buFont typeface="Wingdings" pitchFamily="2" charset="2"/>
              <a:buChar char="§"/>
            </a:pPr>
            <a:endParaRPr lang="fr-FR" sz="2000" dirty="0">
              <a:latin typeface="Century Gothic" panose="020B0502020202020204" pitchFamily="34" charset="0"/>
            </a:endParaRPr>
          </a:p>
          <a:p>
            <a:pPr marL="285750" indent="-285750" algn="just">
              <a:buFont typeface="Wingdings" pitchFamily="2" charset="2"/>
              <a:buChar char="§"/>
            </a:pPr>
            <a:r>
              <a:rPr lang="fr-FR" sz="2000" b="1" dirty="0">
                <a:latin typeface="Century Gothic" panose="020B0502020202020204" pitchFamily="34" charset="0"/>
              </a:rPr>
              <a:t>Ils comprennent, en plus de la valeur marchande, les services de séquestration du carbone, de préservation des écosystèmes, de régulation du cycle de l’eau ou encore des aménités récréatives, soit 650 milliards d’euros (contre moins de 4 milliards de contribution du secteur forêt bois au PIB). </a:t>
            </a:r>
          </a:p>
          <a:p>
            <a:pPr marL="285750" indent="-285750">
              <a:buFont typeface="Wingdings" pitchFamily="2" charset="2"/>
              <a:buChar char="§"/>
            </a:pPr>
            <a:endParaRPr lang="fr-FR" dirty="0">
              <a:latin typeface="Century Gothic" panose="020B0502020202020204" pitchFamily="34" charset="0"/>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2596919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6DBFA6-06B5-1764-4FF3-12A32112FAB1}"/>
              </a:ext>
            </a:extLst>
          </p:cNvPr>
          <p:cNvSpPr>
            <a:spLocks noGrp="1"/>
          </p:cNvSpPr>
          <p:nvPr>
            <p:ph type="title"/>
          </p:nvPr>
        </p:nvSpPr>
        <p:spPr>
          <a:xfrm>
            <a:off x="1577553" y="1372053"/>
            <a:ext cx="9601200" cy="1485900"/>
          </a:xfrm>
        </p:spPr>
        <p:txBody>
          <a:bodyPr>
            <a:normAutofit fontScale="90000"/>
          </a:bodyPr>
          <a:lstStyle/>
          <a:p>
            <a:pPr algn="ctr"/>
            <a:r>
              <a:rPr lang="fr-FR" sz="4000" dirty="0">
                <a:latin typeface="Century Gothic" panose="020B0502020202020204" pitchFamily="34" charset="0"/>
              </a:rPr>
              <a:t>Les canicules de l’été 2026 devraient coûter </a:t>
            </a:r>
            <a:r>
              <a:rPr lang="fr-FR" sz="4000" b="1" dirty="0">
                <a:latin typeface="Century Gothic" panose="020B0502020202020204" pitchFamily="34" charset="0"/>
              </a:rPr>
              <a:t>0,1 point de croissance </a:t>
            </a:r>
            <a:r>
              <a:rPr lang="fr-FR" sz="4000" dirty="0">
                <a:latin typeface="Century Gothic" panose="020B0502020202020204" pitchFamily="34" charset="0"/>
              </a:rPr>
              <a:t>à</a:t>
            </a:r>
            <a:r>
              <a:rPr lang="fr-FR" sz="4000" b="1" dirty="0">
                <a:latin typeface="Century Gothic" panose="020B0502020202020204" pitchFamily="34" charset="0"/>
              </a:rPr>
              <a:t> </a:t>
            </a:r>
            <a:r>
              <a:rPr lang="fr-FR" sz="4000" dirty="0">
                <a:latin typeface="Century Gothic" panose="020B0502020202020204" pitchFamily="34" charset="0"/>
              </a:rPr>
              <a:t>l’économie française</a:t>
            </a:r>
            <a:br>
              <a:rPr lang="fr-FR" sz="4000" dirty="0">
                <a:latin typeface="Century Gothic" panose="020B0502020202020204" pitchFamily="34" charset="0"/>
              </a:rPr>
            </a:br>
            <a:r>
              <a:rPr lang="fr-FR" sz="4000" i="1" dirty="0">
                <a:latin typeface="Century Gothic" panose="020B0502020202020204" pitchFamily="34" charset="0"/>
              </a:rPr>
              <a:t>(Les Échos, 02/09/2026)</a:t>
            </a:r>
            <a:br>
              <a:rPr lang="fr-FR" sz="4000" i="1" dirty="0">
                <a:latin typeface="Century Gothic" panose="020B0502020202020204" pitchFamily="34" charset="0"/>
              </a:rPr>
            </a:br>
            <a:endParaRPr lang="fr-FR" i="1" dirty="0">
              <a:latin typeface="Century Gothic" panose="020B0502020202020204" pitchFamily="34" charset="0"/>
            </a:endParaRPr>
          </a:p>
        </p:txBody>
      </p:sp>
      <p:sp>
        <p:nvSpPr>
          <p:cNvPr id="3" name="Espace réservé du contenu 2">
            <a:extLst>
              <a:ext uri="{FF2B5EF4-FFF2-40B4-BE49-F238E27FC236}">
                <a16:creationId xmlns:a16="http://schemas.microsoft.com/office/drawing/2014/main" id="{21B36FDC-106C-242E-EC25-4E13C56E67BB}"/>
              </a:ext>
            </a:extLst>
          </p:cNvPr>
          <p:cNvSpPr>
            <a:spLocks noGrp="1"/>
          </p:cNvSpPr>
          <p:nvPr>
            <p:ph idx="4294967295"/>
          </p:nvPr>
        </p:nvSpPr>
        <p:spPr>
          <a:xfrm>
            <a:off x="1577553" y="3124200"/>
            <a:ext cx="9601200" cy="2803525"/>
          </a:xfrm>
          <a:prstGeom prst="rect">
            <a:avLst/>
          </a:prstGeom>
        </p:spPr>
        <p:txBody>
          <a:bodyPr/>
          <a:lstStyle/>
          <a:p>
            <a:pPr algn="r"/>
            <a:endParaRPr lang="fr-FR" dirty="0"/>
          </a:p>
          <a:p>
            <a:r>
              <a:rPr lang="fr-FR" dirty="0">
                <a:solidFill>
                  <a:schemeClr val="tx2">
                    <a:alpha val="20000"/>
                  </a:schemeClr>
                </a:solidFill>
              </a:rPr>
              <a:t>Les services du ministère du Budget estiment à 3 milliards d’euros les pertes de revenu liées à la canicule 2026</a:t>
            </a:r>
          </a:p>
          <a:p>
            <a:r>
              <a:rPr lang="fr-FR" dirty="0">
                <a:solidFill>
                  <a:schemeClr val="tx2">
                    <a:alpha val="20000"/>
                  </a:schemeClr>
                </a:solidFill>
              </a:rPr>
              <a:t>L’essentiel des pertes sont liées au secteur agricole (- 8% de production), les effets positifs et négatifs se compenseraient dans les autres secteurs</a:t>
            </a:r>
          </a:p>
          <a:p>
            <a:r>
              <a:rPr lang="fr-FR" dirty="0">
                <a:solidFill>
                  <a:schemeClr val="tx2">
                    <a:alpha val="20000"/>
                  </a:schemeClr>
                </a:solidFill>
              </a:rPr>
              <a:t>Cette perte de production devrait réduire d’1,5 milliard d’euros les recettes fiscales de l’année, compromettant la cible annoncée de 5% de déficit en 2026. </a:t>
            </a:r>
          </a:p>
          <a:p>
            <a:endParaRPr lang="fr-FR" dirty="0"/>
          </a:p>
        </p:txBody>
      </p:sp>
    </p:spTree>
    <p:extLst>
      <p:ext uri="{BB962C8B-B14F-4D97-AF65-F5344CB8AC3E}">
        <p14:creationId xmlns:p14="http://schemas.microsoft.com/office/powerpoint/2010/main" val="63604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6DBFA6-06B5-1764-4FF3-12A32112FAB1}"/>
              </a:ext>
            </a:extLst>
          </p:cNvPr>
          <p:cNvSpPr>
            <a:spLocks noGrp="1"/>
          </p:cNvSpPr>
          <p:nvPr>
            <p:ph type="title"/>
          </p:nvPr>
        </p:nvSpPr>
        <p:spPr>
          <a:xfrm>
            <a:off x="1577553" y="1372053"/>
            <a:ext cx="9601200" cy="1485900"/>
          </a:xfrm>
        </p:spPr>
        <p:txBody>
          <a:bodyPr>
            <a:normAutofit fontScale="90000"/>
          </a:bodyPr>
          <a:lstStyle/>
          <a:p>
            <a:pPr algn="ctr"/>
            <a:r>
              <a:rPr lang="fr-FR" sz="4000" dirty="0">
                <a:solidFill>
                  <a:schemeClr val="tx2">
                    <a:alpha val="20000"/>
                  </a:schemeClr>
                </a:solidFill>
                <a:latin typeface="Century Gothic" panose="020B0502020202020204" pitchFamily="34" charset="0"/>
              </a:rPr>
              <a:t>Les canicules de l’été 2026 devraient coûter </a:t>
            </a:r>
            <a:r>
              <a:rPr lang="fr-FR" sz="4000" b="1" dirty="0">
                <a:solidFill>
                  <a:schemeClr val="tx2">
                    <a:alpha val="20000"/>
                  </a:schemeClr>
                </a:solidFill>
                <a:latin typeface="Century Gothic" panose="020B0502020202020204" pitchFamily="34" charset="0"/>
              </a:rPr>
              <a:t>0,1 point de croissance </a:t>
            </a:r>
            <a:r>
              <a:rPr lang="fr-FR" sz="4000" dirty="0">
                <a:solidFill>
                  <a:schemeClr val="tx2">
                    <a:alpha val="20000"/>
                  </a:schemeClr>
                </a:solidFill>
                <a:latin typeface="Century Gothic" panose="020B0502020202020204" pitchFamily="34" charset="0"/>
              </a:rPr>
              <a:t>à</a:t>
            </a:r>
            <a:r>
              <a:rPr lang="fr-FR" sz="4000" b="1" dirty="0">
                <a:solidFill>
                  <a:schemeClr val="tx2">
                    <a:alpha val="20000"/>
                  </a:schemeClr>
                </a:solidFill>
                <a:latin typeface="Century Gothic" panose="020B0502020202020204" pitchFamily="34" charset="0"/>
              </a:rPr>
              <a:t> </a:t>
            </a:r>
            <a:r>
              <a:rPr lang="fr-FR" sz="4000" dirty="0">
                <a:solidFill>
                  <a:schemeClr val="tx2">
                    <a:alpha val="20000"/>
                  </a:schemeClr>
                </a:solidFill>
                <a:latin typeface="Century Gothic" panose="020B0502020202020204" pitchFamily="34" charset="0"/>
              </a:rPr>
              <a:t>l’économie française</a:t>
            </a:r>
            <a:br>
              <a:rPr lang="fr-FR" sz="4000" dirty="0">
                <a:solidFill>
                  <a:schemeClr val="tx2">
                    <a:alpha val="20000"/>
                  </a:schemeClr>
                </a:solidFill>
                <a:latin typeface="Century Gothic" panose="020B0502020202020204" pitchFamily="34" charset="0"/>
              </a:rPr>
            </a:br>
            <a:r>
              <a:rPr lang="fr-FR" sz="4000" i="1" dirty="0">
                <a:solidFill>
                  <a:schemeClr val="tx2">
                    <a:alpha val="20000"/>
                  </a:schemeClr>
                </a:solidFill>
                <a:latin typeface="Century Gothic" panose="020B0502020202020204" pitchFamily="34" charset="0"/>
              </a:rPr>
              <a:t>(Les Échos, 02/09/2026)</a:t>
            </a:r>
            <a:br>
              <a:rPr lang="fr-FR" sz="4000" i="1" dirty="0">
                <a:solidFill>
                  <a:schemeClr val="tx2">
                    <a:alpha val="20000"/>
                  </a:schemeClr>
                </a:solidFill>
                <a:latin typeface="Century Gothic" panose="020B0502020202020204" pitchFamily="34" charset="0"/>
              </a:rPr>
            </a:br>
            <a:endParaRPr lang="fr-FR" i="1" dirty="0">
              <a:solidFill>
                <a:schemeClr val="tx2">
                  <a:alpha val="20000"/>
                </a:schemeClr>
              </a:solidFill>
              <a:latin typeface="Century Gothic" panose="020B0502020202020204" pitchFamily="34" charset="0"/>
            </a:endParaRPr>
          </a:p>
        </p:txBody>
      </p:sp>
      <p:sp>
        <p:nvSpPr>
          <p:cNvPr id="3" name="Espace réservé du contenu 2">
            <a:extLst>
              <a:ext uri="{FF2B5EF4-FFF2-40B4-BE49-F238E27FC236}">
                <a16:creationId xmlns:a16="http://schemas.microsoft.com/office/drawing/2014/main" id="{21B36FDC-106C-242E-EC25-4E13C56E67BB}"/>
              </a:ext>
            </a:extLst>
          </p:cNvPr>
          <p:cNvSpPr>
            <a:spLocks noGrp="1"/>
          </p:cNvSpPr>
          <p:nvPr>
            <p:ph idx="4294967295"/>
          </p:nvPr>
        </p:nvSpPr>
        <p:spPr>
          <a:xfrm>
            <a:off x="1577553" y="3124200"/>
            <a:ext cx="9601200" cy="2803525"/>
          </a:xfrm>
          <a:prstGeom prst="rect">
            <a:avLst/>
          </a:prstGeom>
        </p:spPr>
        <p:txBody>
          <a:bodyPr/>
          <a:lstStyle/>
          <a:p>
            <a:pPr algn="r"/>
            <a:endParaRPr lang="fr-FR" dirty="0"/>
          </a:p>
          <a:p>
            <a:r>
              <a:rPr lang="fr-FR" dirty="0">
                <a:latin typeface="Century Gothic" panose="020B0502020202020204" pitchFamily="34" charset="0"/>
              </a:rPr>
              <a:t>Les services du ministère du Budget estiment à 3 milliards d’euros les pertes de revenu liées à la canicule 2026</a:t>
            </a:r>
          </a:p>
          <a:p>
            <a:r>
              <a:rPr lang="fr-FR" dirty="0">
                <a:solidFill>
                  <a:schemeClr val="tx2">
                    <a:alpha val="20000"/>
                  </a:schemeClr>
                </a:solidFill>
                <a:latin typeface="Century Gothic" panose="020B0502020202020204" pitchFamily="34" charset="0"/>
              </a:rPr>
              <a:t>L’essentiel des pertes sont liées au secteur agricole (- 8% de production), les effets positifs et négatifs se compenseraient dans les autres secteurs</a:t>
            </a:r>
          </a:p>
          <a:p>
            <a:r>
              <a:rPr lang="fr-FR" dirty="0">
                <a:solidFill>
                  <a:schemeClr val="tx2">
                    <a:alpha val="20000"/>
                  </a:schemeClr>
                </a:solidFill>
                <a:latin typeface="Century Gothic" panose="020B0502020202020204" pitchFamily="34" charset="0"/>
              </a:rPr>
              <a:t>Cette perte de production devrait réduire d’1,5 milliard d’euros les recettes fiscales de l’année, compromettant la cible annoncée de 5% de déficit en 2026. </a:t>
            </a:r>
          </a:p>
          <a:p>
            <a:endParaRPr lang="fr-FR" dirty="0"/>
          </a:p>
        </p:txBody>
      </p:sp>
    </p:spTree>
    <p:extLst>
      <p:ext uri="{BB962C8B-B14F-4D97-AF65-F5344CB8AC3E}">
        <p14:creationId xmlns:p14="http://schemas.microsoft.com/office/powerpoint/2010/main" val="3756606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6DBFA6-06B5-1764-4FF3-12A32112FAB1}"/>
              </a:ext>
            </a:extLst>
          </p:cNvPr>
          <p:cNvSpPr>
            <a:spLocks noGrp="1"/>
          </p:cNvSpPr>
          <p:nvPr>
            <p:ph type="title"/>
          </p:nvPr>
        </p:nvSpPr>
        <p:spPr>
          <a:xfrm>
            <a:off x="1577553" y="1372053"/>
            <a:ext cx="9601200" cy="1485900"/>
          </a:xfrm>
        </p:spPr>
        <p:txBody>
          <a:bodyPr>
            <a:normAutofit fontScale="90000"/>
          </a:bodyPr>
          <a:lstStyle/>
          <a:p>
            <a:pPr algn="ctr"/>
            <a:r>
              <a:rPr lang="fr-FR" sz="4000" dirty="0">
                <a:solidFill>
                  <a:schemeClr val="tx2">
                    <a:alpha val="20000"/>
                  </a:schemeClr>
                </a:solidFill>
                <a:latin typeface="Century Gothic" panose="020B0502020202020204" pitchFamily="34" charset="0"/>
              </a:rPr>
              <a:t>Les canicules de l’été 2026 devraient coûter </a:t>
            </a:r>
            <a:r>
              <a:rPr lang="fr-FR" sz="4000" b="1" dirty="0">
                <a:solidFill>
                  <a:schemeClr val="tx2">
                    <a:alpha val="20000"/>
                  </a:schemeClr>
                </a:solidFill>
                <a:latin typeface="Century Gothic" panose="020B0502020202020204" pitchFamily="34" charset="0"/>
              </a:rPr>
              <a:t>0,1 point de croissance </a:t>
            </a:r>
            <a:r>
              <a:rPr lang="fr-FR" sz="4000" dirty="0">
                <a:solidFill>
                  <a:schemeClr val="tx2">
                    <a:alpha val="20000"/>
                  </a:schemeClr>
                </a:solidFill>
                <a:latin typeface="Century Gothic" panose="020B0502020202020204" pitchFamily="34" charset="0"/>
              </a:rPr>
              <a:t>à</a:t>
            </a:r>
            <a:r>
              <a:rPr lang="fr-FR" sz="4000" b="1" dirty="0">
                <a:solidFill>
                  <a:schemeClr val="tx2">
                    <a:alpha val="20000"/>
                  </a:schemeClr>
                </a:solidFill>
                <a:latin typeface="Century Gothic" panose="020B0502020202020204" pitchFamily="34" charset="0"/>
              </a:rPr>
              <a:t> </a:t>
            </a:r>
            <a:r>
              <a:rPr lang="fr-FR" sz="4000" dirty="0">
                <a:solidFill>
                  <a:schemeClr val="tx2">
                    <a:alpha val="20000"/>
                  </a:schemeClr>
                </a:solidFill>
                <a:latin typeface="Century Gothic" panose="020B0502020202020204" pitchFamily="34" charset="0"/>
              </a:rPr>
              <a:t>l’économie française</a:t>
            </a:r>
            <a:br>
              <a:rPr lang="fr-FR" sz="4000" dirty="0">
                <a:solidFill>
                  <a:schemeClr val="tx2">
                    <a:alpha val="20000"/>
                  </a:schemeClr>
                </a:solidFill>
                <a:latin typeface="Century Gothic" panose="020B0502020202020204" pitchFamily="34" charset="0"/>
              </a:rPr>
            </a:br>
            <a:r>
              <a:rPr lang="fr-FR" sz="4000" i="1" dirty="0">
                <a:solidFill>
                  <a:schemeClr val="tx2">
                    <a:alpha val="20000"/>
                  </a:schemeClr>
                </a:solidFill>
                <a:latin typeface="Century Gothic" panose="020B0502020202020204" pitchFamily="34" charset="0"/>
              </a:rPr>
              <a:t>(Les Échos, 02/09/2026)</a:t>
            </a:r>
            <a:br>
              <a:rPr lang="fr-FR" sz="4000" i="1" dirty="0">
                <a:latin typeface="Century Gothic" panose="020B0502020202020204" pitchFamily="34" charset="0"/>
              </a:rPr>
            </a:br>
            <a:endParaRPr lang="fr-FR" i="1" dirty="0">
              <a:latin typeface="Century Gothic" panose="020B0502020202020204" pitchFamily="34" charset="0"/>
            </a:endParaRPr>
          </a:p>
        </p:txBody>
      </p:sp>
      <p:sp>
        <p:nvSpPr>
          <p:cNvPr id="3" name="Espace réservé du contenu 2">
            <a:extLst>
              <a:ext uri="{FF2B5EF4-FFF2-40B4-BE49-F238E27FC236}">
                <a16:creationId xmlns:a16="http://schemas.microsoft.com/office/drawing/2014/main" id="{21B36FDC-106C-242E-EC25-4E13C56E67BB}"/>
              </a:ext>
            </a:extLst>
          </p:cNvPr>
          <p:cNvSpPr>
            <a:spLocks noGrp="1"/>
          </p:cNvSpPr>
          <p:nvPr>
            <p:ph idx="4294967295"/>
          </p:nvPr>
        </p:nvSpPr>
        <p:spPr>
          <a:xfrm>
            <a:off x="1577553" y="3124200"/>
            <a:ext cx="9601200" cy="2803525"/>
          </a:xfrm>
          <a:prstGeom prst="rect">
            <a:avLst/>
          </a:prstGeom>
        </p:spPr>
        <p:txBody>
          <a:bodyPr/>
          <a:lstStyle/>
          <a:p>
            <a:pPr algn="r"/>
            <a:endParaRPr lang="fr-FR" dirty="0"/>
          </a:p>
          <a:p>
            <a:r>
              <a:rPr lang="fr-FR" dirty="0">
                <a:solidFill>
                  <a:schemeClr val="tx2">
                    <a:alpha val="20000"/>
                  </a:schemeClr>
                </a:solidFill>
                <a:latin typeface="Century Gothic" panose="020B0502020202020204" pitchFamily="34" charset="0"/>
              </a:rPr>
              <a:t>Les services du ministère du Budget estiment à 3 milliards d’euros les pertes de revenu liées à la canicule 2026</a:t>
            </a:r>
          </a:p>
          <a:p>
            <a:r>
              <a:rPr lang="fr-FR" dirty="0">
                <a:latin typeface="Century Gothic" panose="020B0502020202020204" pitchFamily="34" charset="0"/>
              </a:rPr>
              <a:t>L’essentiel des pertes sont liées au secteur agricole (- 8% de production), les effets positifs et négatifs se compenseraient dans les autres secteurs</a:t>
            </a:r>
          </a:p>
          <a:p>
            <a:r>
              <a:rPr lang="fr-FR" dirty="0">
                <a:solidFill>
                  <a:schemeClr val="tx2">
                    <a:alpha val="20000"/>
                  </a:schemeClr>
                </a:solidFill>
                <a:latin typeface="Century Gothic" panose="020B0502020202020204" pitchFamily="34" charset="0"/>
              </a:rPr>
              <a:t>Cette perte de production devrait réduire d’1,5 milliard d’euros les recettes fiscales de l’année, compromettant la cible annoncée de 5% de déficit en 2026. </a:t>
            </a:r>
          </a:p>
          <a:p>
            <a:endParaRPr lang="fr-FR" dirty="0"/>
          </a:p>
        </p:txBody>
      </p:sp>
    </p:spTree>
    <p:extLst>
      <p:ext uri="{BB962C8B-B14F-4D97-AF65-F5344CB8AC3E}">
        <p14:creationId xmlns:p14="http://schemas.microsoft.com/office/powerpoint/2010/main" val="935422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6DBFA6-06B5-1764-4FF3-12A32112FAB1}"/>
              </a:ext>
            </a:extLst>
          </p:cNvPr>
          <p:cNvSpPr>
            <a:spLocks noGrp="1"/>
          </p:cNvSpPr>
          <p:nvPr>
            <p:ph type="title"/>
          </p:nvPr>
        </p:nvSpPr>
        <p:spPr>
          <a:xfrm>
            <a:off x="1577553" y="1372053"/>
            <a:ext cx="9601200" cy="1485900"/>
          </a:xfrm>
        </p:spPr>
        <p:txBody>
          <a:bodyPr>
            <a:normAutofit fontScale="90000"/>
          </a:bodyPr>
          <a:lstStyle/>
          <a:p>
            <a:pPr algn="ctr"/>
            <a:r>
              <a:rPr lang="fr-FR" sz="4000" dirty="0">
                <a:solidFill>
                  <a:schemeClr val="tx2">
                    <a:alpha val="20000"/>
                  </a:schemeClr>
                </a:solidFill>
                <a:latin typeface="Century Gothic" panose="020B0502020202020204" pitchFamily="34" charset="0"/>
              </a:rPr>
              <a:t>Les canicules de l’été 2026 devraient coûter </a:t>
            </a:r>
            <a:r>
              <a:rPr lang="fr-FR" sz="4000" b="1" dirty="0">
                <a:solidFill>
                  <a:schemeClr val="tx2">
                    <a:alpha val="20000"/>
                  </a:schemeClr>
                </a:solidFill>
                <a:latin typeface="Century Gothic" panose="020B0502020202020204" pitchFamily="34" charset="0"/>
              </a:rPr>
              <a:t>0,1 point de croissance </a:t>
            </a:r>
            <a:r>
              <a:rPr lang="fr-FR" sz="4000" dirty="0">
                <a:solidFill>
                  <a:schemeClr val="tx2">
                    <a:alpha val="20000"/>
                  </a:schemeClr>
                </a:solidFill>
                <a:latin typeface="Century Gothic" panose="020B0502020202020204" pitchFamily="34" charset="0"/>
              </a:rPr>
              <a:t>à</a:t>
            </a:r>
            <a:r>
              <a:rPr lang="fr-FR" sz="4000" b="1" dirty="0">
                <a:solidFill>
                  <a:schemeClr val="tx2">
                    <a:alpha val="20000"/>
                  </a:schemeClr>
                </a:solidFill>
                <a:latin typeface="Century Gothic" panose="020B0502020202020204" pitchFamily="34" charset="0"/>
              </a:rPr>
              <a:t> </a:t>
            </a:r>
            <a:r>
              <a:rPr lang="fr-FR" sz="4000" dirty="0">
                <a:solidFill>
                  <a:schemeClr val="tx2">
                    <a:alpha val="20000"/>
                  </a:schemeClr>
                </a:solidFill>
                <a:latin typeface="Century Gothic" panose="020B0502020202020204" pitchFamily="34" charset="0"/>
              </a:rPr>
              <a:t>l’économie française</a:t>
            </a:r>
            <a:br>
              <a:rPr lang="fr-FR" sz="4000" dirty="0">
                <a:solidFill>
                  <a:schemeClr val="tx2">
                    <a:alpha val="20000"/>
                  </a:schemeClr>
                </a:solidFill>
                <a:latin typeface="Century Gothic" panose="020B0502020202020204" pitchFamily="34" charset="0"/>
              </a:rPr>
            </a:br>
            <a:r>
              <a:rPr lang="fr-FR" sz="4000" i="1" dirty="0">
                <a:solidFill>
                  <a:schemeClr val="tx2">
                    <a:alpha val="20000"/>
                  </a:schemeClr>
                </a:solidFill>
                <a:latin typeface="Century Gothic" panose="020B0502020202020204" pitchFamily="34" charset="0"/>
              </a:rPr>
              <a:t>(Les Échos, 02/09/2026)</a:t>
            </a:r>
            <a:br>
              <a:rPr lang="fr-FR" sz="4000" i="1" dirty="0">
                <a:latin typeface="Century Gothic" panose="020B0502020202020204" pitchFamily="34" charset="0"/>
              </a:rPr>
            </a:br>
            <a:endParaRPr lang="fr-FR" i="1" dirty="0">
              <a:latin typeface="Century Gothic" panose="020B0502020202020204" pitchFamily="34" charset="0"/>
            </a:endParaRPr>
          </a:p>
        </p:txBody>
      </p:sp>
      <p:sp>
        <p:nvSpPr>
          <p:cNvPr id="3" name="Espace réservé du contenu 2">
            <a:extLst>
              <a:ext uri="{FF2B5EF4-FFF2-40B4-BE49-F238E27FC236}">
                <a16:creationId xmlns:a16="http://schemas.microsoft.com/office/drawing/2014/main" id="{21B36FDC-106C-242E-EC25-4E13C56E67BB}"/>
              </a:ext>
            </a:extLst>
          </p:cNvPr>
          <p:cNvSpPr>
            <a:spLocks noGrp="1"/>
          </p:cNvSpPr>
          <p:nvPr>
            <p:ph idx="4294967295"/>
          </p:nvPr>
        </p:nvSpPr>
        <p:spPr>
          <a:xfrm>
            <a:off x="1577553" y="3124200"/>
            <a:ext cx="9601200" cy="2803525"/>
          </a:xfrm>
          <a:prstGeom prst="rect">
            <a:avLst/>
          </a:prstGeom>
        </p:spPr>
        <p:txBody>
          <a:bodyPr/>
          <a:lstStyle/>
          <a:p>
            <a:pPr algn="r"/>
            <a:endParaRPr lang="fr-FR" dirty="0"/>
          </a:p>
          <a:p>
            <a:r>
              <a:rPr lang="fr-FR" dirty="0">
                <a:solidFill>
                  <a:schemeClr val="tx2">
                    <a:alpha val="20000"/>
                  </a:schemeClr>
                </a:solidFill>
                <a:latin typeface="Century Gothic" panose="020B0502020202020204" pitchFamily="34" charset="0"/>
              </a:rPr>
              <a:t>Les services du ministère du Budget estiment à 3 milliards d’euros les pertes de revenu liées à la canicule 2026</a:t>
            </a:r>
          </a:p>
          <a:p>
            <a:r>
              <a:rPr lang="fr-FR" dirty="0">
                <a:solidFill>
                  <a:schemeClr val="tx2">
                    <a:alpha val="20000"/>
                  </a:schemeClr>
                </a:solidFill>
                <a:latin typeface="Century Gothic" panose="020B0502020202020204" pitchFamily="34" charset="0"/>
              </a:rPr>
              <a:t>L’essentiel des pertes sont liées au secteur agricole (- 8% de production), les effets positifs et négatifs se compenseraient dans les autres secteurs</a:t>
            </a:r>
          </a:p>
          <a:p>
            <a:r>
              <a:rPr lang="fr-FR" dirty="0">
                <a:latin typeface="Century Gothic" panose="020B0502020202020204" pitchFamily="34" charset="0"/>
              </a:rPr>
              <a:t>Cette perte de production devrait réduire d’1,5 milliard d’euros les recettes fiscales de l’année, compromettant la cible annoncée de 5% de déficit en 2026. </a:t>
            </a:r>
          </a:p>
          <a:p>
            <a:endParaRPr lang="fr-FR" dirty="0"/>
          </a:p>
        </p:txBody>
      </p:sp>
    </p:spTree>
    <p:extLst>
      <p:ext uri="{BB962C8B-B14F-4D97-AF65-F5344CB8AC3E}">
        <p14:creationId xmlns:p14="http://schemas.microsoft.com/office/powerpoint/2010/main" val="580336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C3BC33D-E960-4872-4391-5354D768A39D}"/>
              </a:ext>
            </a:extLst>
          </p:cNvPr>
          <p:cNvSpPr txBox="1"/>
          <p:nvPr/>
        </p:nvSpPr>
        <p:spPr>
          <a:xfrm>
            <a:off x="1128712" y="2428875"/>
            <a:ext cx="10772775" cy="3108543"/>
          </a:xfrm>
          <a:prstGeom prst="rect">
            <a:avLst/>
          </a:prstGeom>
          <a:noFill/>
        </p:spPr>
        <p:txBody>
          <a:bodyPr wrap="square" rtlCol="0">
            <a:spAutoFit/>
          </a:bodyPr>
          <a:lstStyle/>
          <a:p>
            <a:pPr marL="285750" indent="-285750" algn="just">
              <a:buFont typeface="Wingdings" pitchFamily="2" charset="2"/>
              <a:buChar char="§"/>
            </a:pPr>
            <a:r>
              <a:rPr lang="fr-FR" sz="2000" b="1" dirty="0">
                <a:latin typeface="Century Gothic" panose="020B0502020202020204" pitchFamily="34" charset="0"/>
              </a:rPr>
              <a:t>Cette estimation ne concerne que les pertes de production de nouvelles richesses sur une année mesurées par le PIB annuel. </a:t>
            </a:r>
          </a:p>
          <a:p>
            <a:pPr marL="285750" indent="-285750" algn="just">
              <a:buFont typeface="Wingdings" pitchFamily="2" charset="2"/>
              <a:buChar char="§"/>
            </a:pPr>
            <a:endParaRPr lang="fr-FR" sz="2000" dirty="0">
              <a:latin typeface="Century Gothic" panose="020B0502020202020204" pitchFamily="34" charset="0"/>
            </a:endParaRPr>
          </a:p>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Elles n’intègrent pas le coût des pertes de ressources naturelles (forêt) et de biodiversité. </a:t>
            </a:r>
          </a:p>
          <a:p>
            <a:pPr marL="285750" indent="-285750" algn="just">
              <a:buFont typeface="Wingdings" pitchFamily="2" charset="2"/>
              <a:buChar char="§"/>
            </a:pPr>
            <a:endParaRPr lang="fr-FR" sz="2000" dirty="0">
              <a:solidFill>
                <a:schemeClr val="tx1">
                  <a:alpha val="20000"/>
                </a:schemeClr>
              </a:solidFill>
              <a:latin typeface="Century Gothic" panose="020B0502020202020204" pitchFamily="34" charset="0"/>
            </a:endParaRPr>
          </a:p>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Elles sont aveugles aux effets sur le bien-être des individus (ex : achat contraint de climatiseurs ou de ventilateurs)</a:t>
            </a:r>
          </a:p>
          <a:p>
            <a:pPr marL="285750" indent="-285750">
              <a:buFont typeface="Wingdings" pitchFamily="2" charset="2"/>
              <a:buChar char="§"/>
            </a:pPr>
            <a:endParaRPr lang="fr-FR" dirty="0">
              <a:solidFill>
                <a:schemeClr val="tx1">
                  <a:alpha val="20000"/>
                </a:schemeClr>
              </a:solidFill>
              <a:latin typeface="Century Gothic" panose="020B0502020202020204" pitchFamily="34" charset="0"/>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1527614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C3BC33D-E960-4872-4391-5354D768A39D}"/>
              </a:ext>
            </a:extLst>
          </p:cNvPr>
          <p:cNvSpPr txBox="1"/>
          <p:nvPr/>
        </p:nvSpPr>
        <p:spPr>
          <a:xfrm>
            <a:off x="1128712" y="2428875"/>
            <a:ext cx="10772775" cy="3108543"/>
          </a:xfrm>
          <a:prstGeom prst="rect">
            <a:avLst/>
          </a:prstGeom>
          <a:noFill/>
        </p:spPr>
        <p:txBody>
          <a:bodyPr wrap="square" rtlCol="0">
            <a:spAutoFit/>
          </a:bodyPr>
          <a:lstStyle/>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Cette estimation ne concerne que les pertes de production de nouvelles richesses sur une année mesurées par le PIB annuel. </a:t>
            </a:r>
          </a:p>
          <a:p>
            <a:pPr marL="285750" indent="-285750" algn="just">
              <a:buFont typeface="Wingdings" pitchFamily="2" charset="2"/>
              <a:buChar char="§"/>
            </a:pPr>
            <a:endParaRPr lang="fr-FR" sz="2000" dirty="0">
              <a:latin typeface="Century Gothic" panose="020B0502020202020204" pitchFamily="34" charset="0"/>
            </a:endParaRPr>
          </a:p>
          <a:p>
            <a:pPr marL="285750" indent="-285750" algn="just">
              <a:buFont typeface="Wingdings" pitchFamily="2" charset="2"/>
              <a:buChar char="§"/>
            </a:pPr>
            <a:r>
              <a:rPr lang="fr-FR" sz="2000" b="1" dirty="0">
                <a:latin typeface="Century Gothic" panose="020B0502020202020204" pitchFamily="34" charset="0"/>
              </a:rPr>
              <a:t>Elles n’intègrent pas le coût des pertes de ressources naturelles (forêt) et de biodiversité. </a:t>
            </a:r>
          </a:p>
          <a:p>
            <a:pPr marL="285750" indent="-285750" algn="just">
              <a:buFont typeface="Wingdings" pitchFamily="2" charset="2"/>
              <a:buChar char="§"/>
            </a:pPr>
            <a:endParaRPr lang="fr-FR" sz="2000" dirty="0">
              <a:latin typeface="Century Gothic" panose="020B0502020202020204" pitchFamily="34" charset="0"/>
            </a:endParaRPr>
          </a:p>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Elles sont aveugles aux effets sur le bien-être des individus (ex : achat contraint de climatiseurs ou de ventilateurs)</a:t>
            </a:r>
          </a:p>
          <a:p>
            <a:pPr marL="285750" indent="-285750">
              <a:buFont typeface="Wingdings" pitchFamily="2" charset="2"/>
              <a:buChar char="§"/>
            </a:pPr>
            <a:endParaRPr lang="fr-FR" dirty="0">
              <a:latin typeface="Century Gothic" panose="020B0502020202020204" pitchFamily="34" charset="0"/>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508963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C3BC33D-E960-4872-4391-5354D768A39D}"/>
              </a:ext>
            </a:extLst>
          </p:cNvPr>
          <p:cNvSpPr txBox="1"/>
          <p:nvPr/>
        </p:nvSpPr>
        <p:spPr>
          <a:xfrm>
            <a:off x="1128712" y="2428875"/>
            <a:ext cx="10772775" cy="3108543"/>
          </a:xfrm>
          <a:prstGeom prst="rect">
            <a:avLst/>
          </a:prstGeom>
          <a:noFill/>
        </p:spPr>
        <p:txBody>
          <a:bodyPr wrap="square" rtlCol="0">
            <a:spAutoFit/>
          </a:bodyPr>
          <a:lstStyle/>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Cette estimation ne concerne que les pertes de production de nouvelles richesses sur une année mesurées par le PIB annuel. </a:t>
            </a:r>
          </a:p>
          <a:p>
            <a:pPr marL="285750" indent="-285750" algn="just">
              <a:buFont typeface="Wingdings" pitchFamily="2" charset="2"/>
              <a:buChar char="§"/>
            </a:pPr>
            <a:endParaRPr lang="fr-FR" sz="2000" dirty="0">
              <a:solidFill>
                <a:schemeClr val="tx1">
                  <a:alpha val="20000"/>
                </a:schemeClr>
              </a:solidFill>
              <a:latin typeface="Century Gothic" panose="020B0502020202020204" pitchFamily="34" charset="0"/>
            </a:endParaRPr>
          </a:p>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Elles n’intègrent pas le coût des pertes de ressources naturelles (forêt) et de biodiversité. </a:t>
            </a:r>
          </a:p>
          <a:p>
            <a:pPr marL="285750" indent="-285750" algn="just">
              <a:buFont typeface="Wingdings" pitchFamily="2" charset="2"/>
              <a:buChar char="§"/>
            </a:pPr>
            <a:endParaRPr lang="fr-FR" sz="2000" dirty="0">
              <a:latin typeface="Century Gothic" panose="020B0502020202020204" pitchFamily="34" charset="0"/>
            </a:endParaRPr>
          </a:p>
          <a:p>
            <a:pPr marL="285750" indent="-285750" algn="just">
              <a:buFont typeface="Wingdings" pitchFamily="2" charset="2"/>
              <a:buChar char="§"/>
            </a:pPr>
            <a:r>
              <a:rPr lang="fr-FR" sz="2000" b="1" dirty="0">
                <a:latin typeface="Century Gothic" panose="020B0502020202020204" pitchFamily="34" charset="0"/>
              </a:rPr>
              <a:t>Elles sont aveugles aux effets sur le bien-être des individus (ex : achat contraint de climatiseurs ou de ventilateurs)</a:t>
            </a:r>
          </a:p>
          <a:p>
            <a:pPr marL="285750" indent="-285750">
              <a:buFont typeface="Wingdings" pitchFamily="2" charset="2"/>
              <a:buChar char="§"/>
            </a:pPr>
            <a:endParaRPr lang="fr-FR" dirty="0">
              <a:latin typeface="Century Gothic" panose="020B0502020202020204" pitchFamily="34" charset="0"/>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2589417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869AEAA-0916-6E05-AA58-10A29FB1A361}"/>
              </a:ext>
            </a:extLst>
          </p:cNvPr>
          <p:cNvSpPr txBox="1"/>
          <p:nvPr/>
        </p:nvSpPr>
        <p:spPr>
          <a:xfrm>
            <a:off x="1128712" y="2428875"/>
            <a:ext cx="10772775" cy="3724096"/>
          </a:xfrm>
          <a:prstGeom prst="rect">
            <a:avLst/>
          </a:prstGeom>
          <a:noFill/>
        </p:spPr>
        <p:txBody>
          <a:bodyPr wrap="square" rtlCol="0">
            <a:spAutoFit/>
          </a:bodyPr>
          <a:lstStyle/>
          <a:p>
            <a:pPr marL="285750" indent="-285750" algn="just">
              <a:buFont typeface="Wingdings" pitchFamily="2" charset="2"/>
              <a:buChar char="§"/>
            </a:pPr>
            <a:r>
              <a:rPr lang="fr-FR" sz="2000" b="1" dirty="0">
                <a:latin typeface="Century Gothic" panose="020B0502020202020204" pitchFamily="34" charset="0"/>
              </a:rPr>
              <a:t>Les débats sur les limites comptables du P.I.B. sont anciens (Commission Sen, 2009) mais l’indicateur reste la principale boussole de l’action publique</a:t>
            </a:r>
          </a:p>
          <a:p>
            <a:pPr marL="285750" indent="-285750" algn="just">
              <a:buFont typeface="Wingdings" pitchFamily="2" charset="2"/>
              <a:buChar char="§"/>
            </a:pPr>
            <a:endParaRPr lang="fr-FR" sz="2000" dirty="0">
              <a:solidFill>
                <a:schemeClr val="tx1">
                  <a:alpha val="20000"/>
                </a:schemeClr>
              </a:solidFill>
              <a:latin typeface="Century Gothic" panose="020B0502020202020204" pitchFamily="34" charset="0"/>
            </a:endParaRPr>
          </a:p>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Une note du Conseil d’Analyse Économique (septembre 2025) proposait de valoriser le service rendu par les forêts pour mieux guider l’action publique</a:t>
            </a:r>
          </a:p>
          <a:p>
            <a:pPr marL="285750" indent="-285750" algn="just">
              <a:buFont typeface="Wingdings" pitchFamily="2" charset="2"/>
              <a:buChar char="§"/>
            </a:pPr>
            <a:endParaRPr lang="fr-FR" sz="2000" dirty="0">
              <a:solidFill>
                <a:schemeClr val="tx1">
                  <a:alpha val="20000"/>
                </a:schemeClr>
              </a:solidFill>
              <a:latin typeface="Century Gothic" panose="020B0502020202020204" pitchFamily="34" charset="0"/>
            </a:endParaRPr>
          </a:p>
          <a:p>
            <a:pPr marL="285750" indent="-285750" algn="just">
              <a:buFont typeface="Wingdings" pitchFamily="2" charset="2"/>
              <a:buChar char="§"/>
            </a:pPr>
            <a:r>
              <a:rPr lang="fr-FR" sz="2000" dirty="0">
                <a:solidFill>
                  <a:schemeClr val="tx1">
                    <a:alpha val="20000"/>
                  </a:schemeClr>
                </a:solidFill>
                <a:latin typeface="Century Gothic" panose="020B0502020202020204" pitchFamily="34" charset="0"/>
              </a:rPr>
              <a:t>Ils comprennent, en plus de la valeur marchande, les services de séquestration du carbone, de préservation des écosystèmes, de régulation du cycle de l’eau ou encore des aménités récréatives, soit 650 milliards d’euros (contre moins de 4 milliards de contribution du secteur forêt bois au PIB). </a:t>
            </a:r>
          </a:p>
          <a:p>
            <a:pPr marL="285750" indent="-285750">
              <a:buFont typeface="Wingdings" pitchFamily="2" charset="2"/>
              <a:buChar char="§"/>
            </a:pPr>
            <a:endParaRPr lang="fr-FR" dirty="0">
              <a:solidFill>
                <a:schemeClr val="tx1">
                  <a:alpha val="20000"/>
                </a:schemeClr>
              </a:solidFill>
              <a:latin typeface="Century Gothic" panose="020B0502020202020204" pitchFamily="34" charset="0"/>
            </a:endParaRPr>
          </a:p>
          <a:p>
            <a:pPr marL="285750" indent="-285750">
              <a:buFont typeface="Arial" panose="020B0604020202020204" pitchFamily="34" charset="0"/>
              <a:buChar char="•"/>
            </a:pPr>
            <a:endParaRPr lang="fr-FR" dirty="0"/>
          </a:p>
        </p:txBody>
      </p:sp>
    </p:spTree>
    <p:extLst>
      <p:ext uri="{BB962C8B-B14F-4D97-AF65-F5344CB8AC3E}">
        <p14:creationId xmlns:p14="http://schemas.microsoft.com/office/powerpoint/2010/main" val="971927971"/>
      </p:ext>
    </p:extLst>
  </p:cSld>
  <p:clrMapOvr>
    <a:masterClrMapping/>
  </p:clrMapOvr>
</p:sld>
</file>

<file path=ppt/theme/theme1.xml><?xml version="1.0" encoding="utf-8"?>
<a:theme xmlns:a="http://schemas.openxmlformats.org/drawingml/2006/main" name="L'info">
  <a:themeElements>
    <a:clrScheme name="Rouge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D7AA1D6E-F3E9-4763-A3BC-84DF2E02F60F}"/>
    </a:ext>
  </a:extLst>
</a:theme>
</file>

<file path=ppt/theme/theme2.xml><?xml version="1.0" encoding="utf-8"?>
<a:theme xmlns:a="http://schemas.openxmlformats.org/drawingml/2006/main" name="1_L'info">
  <a:themeElements>
    <a:clrScheme name="Rouge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D7AA1D6E-F3E9-4763-A3BC-84DF2E02F60F}"/>
    </a:ext>
  </a:extLst>
</a:theme>
</file>

<file path=ppt/theme/theme3.xml><?xml version="1.0" encoding="utf-8"?>
<a:theme xmlns:a="http://schemas.openxmlformats.org/drawingml/2006/main" name="2_L'info">
  <a:themeElements>
    <a:clrScheme name="Rouge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D7AA1D6E-F3E9-4763-A3BC-84DF2E02F60F}"/>
    </a:ext>
  </a:extLst>
</a:theme>
</file>

<file path=docProps/app.xml><?xml version="1.0" encoding="utf-8"?>
<Properties xmlns="http://schemas.openxmlformats.org/officeDocument/2006/extended-properties" xmlns:vt="http://schemas.openxmlformats.org/officeDocument/2006/docPropsVTypes">
  <Template>{AE2D9F96-30CD-8840-9937-C54882AC5FE8}tf10001072</Template>
  <TotalTime>6588</TotalTime>
  <Words>877</Words>
  <Application>Microsoft Macintosh PowerPoint</Application>
  <PresentationFormat>Grand écran</PresentationFormat>
  <Paragraphs>51</Paragraphs>
  <Slides>11</Slides>
  <Notes>0</Notes>
  <HiddenSlides>0</HiddenSlides>
  <MMClips>0</MMClips>
  <ScaleCrop>false</ScaleCrop>
  <HeadingPairs>
    <vt:vector size="6" baseType="variant">
      <vt:variant>
        <vt:lpstr>Polices utilisées</vt:lpstr>
      </vt:variant>
      <vt:variant>
        <vt:i4>5</vt:i4>
      </vt:variant>
      <vt:variant>
        <vt:lpstr>Thème</vt:lpstr>
      </vt:variant>
      <vt:variant>
        <vt:i4>3</vt:i4>
      </vt:variant>
      <vt:variant>
        <vt:lpstr>Titres des diapositives</vt:lpstr>
      </vt:variant>
      <vt:variant>
        <vt:i4>11</vt:i4>
      </vt:variant>
    </vt:vector>
  </HeadingPairs>
  <TitlesOfParts>
    <vt:vector size="19" baseType="lpstr">
      <vt:lpstr>Arial</vt:lpstr>
      <vt:lpstr>Arial Black</vt:lpstr>
      <vt:lpstr>Century Gothic</vt:lpstr>
      <vt:lpstr>Franklin Gothic Book</vt:lpstr>
      <vt:lpstr>Wingdings</vt:lpstr>
      <vt:lpstr>L'info</vt:lpstr>
      <vt:lpstr>1_L'info</vt:lpstr>
      <vt:lpstr>2_L'info</vt:lpstr>
      <vt:lpstr>ACTUALITÉ DES SES </vt:lpstr>
      <vt:lpstr>Les canicules de l’été 2026 devraient coûter 0,1 point de croissance à l’économie française (Les Échos, 02/09/2026) </vt:lpstr>
      <vt:lpstr>Les canicules de l’été 2026 devraient coûter 0,1 point de croissance à l’économie française (Les Échos, 02/09/2026) </vt:lpstr>
      <vt:lpstr>Les canicules de l’été 2026 devraient coûter 0,1 point de croissance à l’économie française (Les Échos, 02/09/2026) </vt:lpstr>
      <vt:lpstr>Les canicules de l’été 2026 devraient coûter 0,1 point de croissance à l’économie française (Les Échos, 02/09/2026) </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ACTUALITÉ DES SES </dc:title>
  <dc:creator>Emmanuel Zemmour</dc:creator>
  <cp:lastModifiedBy>Emmanuel Zemmour</cp:lastModifiedBy>
  <cp:revision>11</cp:revision>
  <dcterms:created xsi:type="dcterms:W3CDTF">2025-09-05T08:29:39Z</dcterms:created>
  <dcterms:modified xsi:type="dcterms:W3CDTF">2026-09-08T07:45:18Z</dcterms:modified>
</cp:coreProperties>
</file>