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24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3aqvz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ED495-139B-E0E9-5C1A-F64685D33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46124"/>
            <a:ext cx="6815669" cy="1515533"/>
          </a:xfrm>
        </p:spPr>
        <p:txBody>
          <a:bodyPr/>
          <a:lstStyle/>
          <a:p>
            <a:b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Conseils pour la prise de note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000" dirty="0">
              <a:latin typeface="Garamond" panose="02020404030301010803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CABF6D-3482-C60F-BD24-93B3852B6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fr-FR" sz="18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Lycée A. Châtelet – HK-BL</a:t>
            </a:r>
            <a:endParaRPr lang="fr-FR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Année 2024/2025</a:t>
            </a:r>
            <a:endParaRPr lang="fr-FR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46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DDDB5-7786-AA3B-21E9-9F86043B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30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Pourquoi prendre des notes ? </a:t>
            </a:r>
            <a:b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000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6F2ABC-D8CF-196B-30B9-70261F80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Garder une trace écrite</a:t>
            </a:r>
          </a:p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Réaliser un premier traitement des informations</a:t>
            </a:r>
            <a:r>
              <a:rPr lang="fr-FR" sz="2800" dirty="0">
                <a:effectLst/>
                <a:latin typeface="Garamond" panose="02020404030301010803" pitchFamily="18" charset="0"/>
              </a:rPr>
              <a:t> </a:t>
            </a:r>
          </a:p>
          <a:p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Favoriser la mémorisation</a:t>
            </a:r>
            <a:r>
              <a:rPr lang="fr-FR" sz="2800" dirty="0">
                <a:effectLst/>
                <a:latin typeface="Garamond" panose="02020404030301010803" pitchFamily="18" charset="0"/>
              </a:rPr>
              <a:t> </a:t>
            </a:r>
            <a:endParaRPr lang="fr-FR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E7FB2-FDBC-2881-44E8-4A9D66E7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fr-FR" sz="30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Les bases de la prise de note. </a:t>
            </a:r>
            <a:b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000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3DB908-6C73-BF6B-EE1C-56CBB23F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matériel :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polycopié du cours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feuilles de classeurs ou (mieux) un cahier.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stylos de couleur différente, pour une première hiérarchisation de l’information.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règle, pour souligner proprement. </a:t>
            </a:r>
          </a:p>
          <a:p>
            <a:pPr marL="0" indent="0">
              <a:buNone/>
            </a:pP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5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036DDF-80BD-4C7D-359A-3BD94D41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82486"/>
            <a:ext cx="9601196" cy="4493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tri des informations </a:t>
            </a:r>
          </a:p>
          <a:p>
            <a:pPr marL="0" indent="0">
              <a:buNone/>
            </a:pP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Utilisez des couleurs pour rendre la structure du cours visible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Distinguez les types d’information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pas hésiter à utiliser des schémas ou des cartes mentales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2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036DDF-80BD-4C7D-359A-3BD94D41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93371"/>
            <a:ext cx="9601196" cy="4482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aides à la reprise : </a:t>
            </a:r>
          </a:p>
          <a:p>
            <a:pPr marL="0" indent="0">
              <a:buNone/>
            </a:pP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Signalez dès la prise de note les éléments à reprendre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Indiquez ceux qui peuvent mériter un schéma de synthèse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Notez les renvois sur d’autres parties de cours ou les références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26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4E71A-F317-BE6C-7CD1-3171E4CA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fr-FR" sz="3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Un art de gagner du temps.  </a:t>
            </a:r>
            <a:b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000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4C901-C295-D636-7986-356044E9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156856"/>
            <a:ext cx="9601196" cy="2719011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L’écoute active et les reformulations </a:t>
            </a:r>
            <a:endParaRPr lang="fr-FR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Garamond" panose="02020404030301010803" pitchFamily="18" charset="0"/>
              </a:rPr>
              <a:t>Identifier les raisonnements et les éléments clés</a:t>
            </a:r>
          </a:p>
          <a:p>
            <a:r>
              <a:rPr lang="fr-FR" dirty="0">
                <a:latin typeface="Garamond" panose="02020404030301010803" pitchFamily="18" charset="0"/>
              </a:rPr>
              <a:t>Utiliser des symboles et des abréviations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48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BED9E-C214-3B84-17C4-DF91AC2F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54FBB98-C55A-AEC5-506C-D1EF7E889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823177"/>
              </p:ext>
            </p:extLst>
          </p:nvPr>
        </p:nvGraphicFramePr>
        <p:xfrm>
          <a:off x="1295402" y="982132"/>
          <a:ext cx="9982198" cy="5005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998">
                  <a:extLst>
                    <a:ext uri="{9D8B030D-6E8A-4147-A177-3AD203B41FA5}">
                      <a16:colId xmlns:a16="http://schemas.microsoft.com/office/drawing/2014/main" val="357475555"/>
                    </a:ext>
                  </a:extLst>
                </a:gridCol>
                <a:gridCol w="2494998">
                  <a:extLst>
                    <a:ext uri="{9D8B030D-6E8A-4147-A177-3AD203B41FA5}">
                      <a16:colId xmlns:a16="http://schemas.microsoft.com/office/drawing/2014/main" val="785940180"/>
                    </a:ext>
                  </a:extLst>
                </a:gridCol>
                <a:gridCol w="2496101">
                  <a:extLst>
                    <a:ext uri="{9D8B030D-6E8A-4147-A177-3AD203B41FA5}">
                      <a16:colId xmlns:a16="http://schemas.microsoft.com/office/drawing/2014/main" val="811607403"/>
                    </a:ext>
                  </a:extLst>
                </a:gridCol>
                <a:gridCol w="2496101">
                  <a:extLst>
                    <a:ext uri="{9D8B030D-6E8A-4147-A177-3AD203B41FA5}">
                      <a16:colId xmlns:a16="http://schemas.microsoft.com/office/drawing/2014/main" val="286940510"/>
                    </a:ext>
                  </a:extLst>
                </a:gridCol>
              </a:tblGrid>
              <a:tr h="556112">
                <a:tc gridSpan="4"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Quelques abréviations usuelles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/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604507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effectLst/>
                        </a:rPr>
                        <a:t>Avec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effectLst/>
                        </a:rPr>
                        <a:t>ac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</a:rPr>
                        <a:t>Même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mm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031078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effectLst/>
                        </a:rPr>
                        <a:t>Beaucoup 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bcp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</a:rPr>
                        <a:t>Parce que 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pq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492067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effectLst/>
                        </a:rPr>
                        <a:t>C’est-à-dire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cad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</a:rPr>
                        <a:t>Comment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cmt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166018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effectLst/>
                        </a:rPr>
                        <a:t>Cependant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cpdt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</a:rPr>
                        <a:t>Quand 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qd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409534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effectLst/>
                        </a:rPr>
                        <a:t>Combien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cb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</a:rPr>
                        <a:t>Quantité 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qté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821933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effectLst/>
                        </a:rPr>
                        <a:t>Court terme 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CT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</a:rPr>
                        <a:t>Souvent 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svt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412226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effectLst/>
                        </a:rPr>
                        <a:t>Définition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def°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</a:rPr>
                        <a:t>Temps 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tps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005413"/>
                  </a:ext>
                </a:extLst>
              </a:tr>
              <a:tr h="556112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effectLst/>
                        </a:rPr>
                        <a:t>Exemple 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ex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</a:rPr>
                        <a:t>Toujours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effectLst/>
                        </a:rPr>
                        <a:t>tjs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00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34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8035F-E3F0-5C28-6396-853C6C43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526B8F1-48A6-8879-9B80-F30620F55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463574"/>
              </p:ext>
            </p:extLst>
          </p:nvPr>
        </p:nvGraphicFramePr>
        <p:xfrm>
          <a:off x="1295402" y="982132"/>
          <a:ext cx="9848847" cy="4893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6290">
                  <a:extLst>
                    <a:ext uri="{9D8B030D-6E8A-4147-A177-3AD203B41FA5}">
                      <a16:colId xmlns:a16="http://schemas.microsoft.com/office/drawing/2014/main" val="3392301211"/>
                    </a:ext>
                  </a:extLst>
                </a:gridCol>
                <a:gridCol w="965772">
                  <a:extLst>
                    <a:ext uri="{9D8B030D-6E8A-4147-A177-3AD203B41FA5}">
                      <a16:colId xmlns:a16="http://schemas.microsoft.com/office/drawing/2014/main" val="2961836151"/>
                    </a:ext>
                  </a:extLst>
                </a:gridCol>
                <a:gridCol w="3656513">
                  <a:extLst>
                    <a:ext uri="{9D8B030D-6E8A-4147-A177-3AD203B41FA5}">
                      <a16:colId xmlns:a16="http://schemas.microsoft.com/office/drawing/2014/main" val="1976750796"/>
                    </a:ext>
                  </a:extLst>
                </a:gridCol>
                <a:gridCol w="1380272">
                  <a:extLst>
                    <a:ext uri="{9D8B030D-6E8A-4147-A177-3AD203B41FA5}">
                      <a16:colId xmlns:a16="http://schemas.microsoft.com/office/drawing/2014/main" val="2806867846"/>
                    </a:ext>
                  </a:extLst>
                </a:gridCol>
              </a:tblGrid>
              <a:tr h="611717">
                <a:tc gridSpan="4">
                  <a:txBody>
                    <a:bodyPr/>
                    <a:lstStyle/>
                    <a:p>
                      <a:pPr algn="ctr"/>
                      <a:r>
                        <a:rPr lang="fr-FR" sz="30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Quelques symboles usuels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/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964626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effectLst/>
                        </a:rPr>
                        <a:t>Aucun / Pas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Ø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Donc, implique…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  <a:sym typeface="Symbol" pitchFamily="2" charset="2"/>
                        </a:rPr>
                        <a:t>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065778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pPr algn="just"/>
                      <a:r>
                        <a:rPr lang="fr-FR" sz="2000">
                          <a:effectLst/>
                        </a:rPr>
                        <a:t>Appartient à / n’appartient pas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  <a:sym typeface="Symbol" pitchFamily="2" charset="2"/>
                        </a:rPr>
                        <a:t>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Plus grand que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  <a:sym typeface="Symbol" pitchFamily="2" charset="2"/>
                        </a:rPr>
                        <a:t>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574180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pPr algn="just"/>
                      <a:r>
                        <a:rPr lang="fr-FR" sz="2000">
                          <a:effectLst/>
                        </a:rPr>
                        <a:t>Attention à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!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Plus petit que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  <a:sym typeface="Symbol" pitchFamily="2" charset="2"/>
                        </a:rPr>
                        <a:t>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757978"/>
                  </a:ext>
                </a:extLst>
              </a:tr>
              <a:tr h="1223433">
                <a:tc>
                  <a:txBody>
                    <a:bodyPr/>
                    <a:lstStyle/>
                    <a:p>
                      <a:pPr algn="just"/>
                      <a:r>
                        <a:rPr lang="fr-FR" sz="2000">
                          <a:effectLst/>
                        </a:rPr>
                        <a:t>Augmentation, croissance, hausse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  <a:sym typeface="Symbol" pitchFamily="2" charset="2"/>
                        </a:rPr>
                        <a:t>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Egal à, correspondant 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=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317995"/>
                  </a:ext>
                </a:extLst>
              </a:tr>
              <a:tr h="1223433">
                <a:tc>
                  <a:txBody>
                    <a:bodyPr/>
                    <a:lstStyle/>
                    <a:p>
                      <a:pPr algn="just"/>
                      <a:r>
                        <a:rPr lang="fr-FR" sz="2000">
                          <a:effectLst/>
                        </a:rPr>
                        <a:t>Diminution, décroissance, baisse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  <a:sym typeface="Symbol" pitchFamily="2" charset="2"/>
                        </a:rPr>
                        <a:t>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Approximativement, environ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  <a:sym typeface="Symbol" pitchFamily="2" charset="2"/>
                        </a:rPr>
                        <a:t>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67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93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13D59-99B8-7665-39F5-447AC447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4D8A5-AD21-6FE4-F90D-4EE4B1AC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de l’économiste Daniel Cohen (23/10/2015) sur l’ouvrage </a:t>
            </a:r>
            <a:r>
              <a:rPr lang="fr-FR" sz="2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Monde est clos et le désir infini</a:t>
            </a: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 </a:t>
            </a:r>
          </a:p>
          <a:p>
            <a:pPr marL="0" indent="0" algn="just">
              <a:buNone/>
            </a:pP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(lien : </a:t>
            </a:r>
            <a:r>
              <a:rPr lang="fr-FR" sz="2800" u="sng" dirty="0">
                <a:solidFill>
                  <a:srgbClr val="0563C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https://www.dailymotion.com/video/x3aqvz4</a:t>
            </a: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43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28</TotalTime>
  <Words>309</Words>
  <Application>Microsoft Macintosh PowerPoint</Application>
  <PresentationFormat>Grand écran</PresentationFormat>
  <Paragraphs>89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Symbol</vt:lpstr>
      <vt:lpstr>Organique</vt:lpstr>
      <vt:lpstr>   Conseils pour la prise de note  </vt:lpstr>
      <vt:lpstr>  1. Pourquoi prendre des notes ?  </vt:lpstr>
      <vt:lpstr>2. Les bases de la prise de note.  </vt:lpstr>
      <vt:lpstr>Présentation PowerPoint</vt:lpstr>
      <vt:lpstr>Présentation PowerPoint</vt:lpstr>
      <vt:lpstr> 3. Un art de gagner du temps.   </vt:lpstr>
      <vt:lpstr>Présentation PowerPoint</vt:lpstr>
      <vt:lpstr>Présentation PowerPoint</vt:lpstr>
      <vt:lpstr>Exercice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Conseils pour la prise de note  </dc:title>
  <dc:creator>Emmanuel Zemmour</dc:creator>
  <cp:lastModifiedBy>Emmanuel Zemmour</cp:lastModifiedBy>
  <cp:revision>4</cp:revision>
  <dcterms:created xsi:type="dcterms:W3CDTF">2023-08-28T10:27:24Z</dcterms:created>
  <dcterms:modified xsi:type="dcterms:W3CDTF">2024-08-23T16:49:29Z</dcterms:modified>
</cp:coreProperties>
</file>