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6.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7.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8.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9.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0.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1.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2.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3.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9" r:id="rId1"/>
    <p:sldMasterId id="2147483762" r:id="rId2"/>
    <p:sldMasterId id="2147483733" r:id="rId3"/>
    <p:sldMasterId id="2147483767" r:id="rId4"/>
    <p:sldMasterId id="2147483816" r:id="rId5"/>
    <p:sldMasterId id="2147483823" r:id="rId6"/>
    <p:sldMasterId id="2147483835" r:id="rId7"/>
    <p:sldMasterId id="2147483841" r:id="rId8"/>
    <p:sldMasterId id="2147483846" r:id="rId9"/>
    <p:sldMasterId id="2147483853" r:id="rId10"/>
    <p:sldMasterId id="2147483861" r:id="rId11"/>
    <p:sldMasterId id="2147483865" r:id="rId12"/>
    <p:sldMasterId id="2147483871" r:id="rId13"/>
    <p:sldMasterId id="2147483876" r:id="rId14"/>
    <p:sldMasterId id="2147483880" r:id="rId15"/>
    <p:sldMasterId id="2147483889" r:id="rId16"/>
  </p:sldMasterIdLst>
  <p:notesMasterIdLst>
    <p:notesMasterId r:id="rId270"/>
  </p:notesMasterIdLst>
  <p:handoutMasterIdLst>
    <p:handoutMasterId r:id="rId271"/>
  </p:handoutMasterIdLst>
  <p:sldIdLst>
    <p:sldId id="256" r:id="rId17"/>
    <p:sldId id="257" r:id="rId18"/>
    <p:sldId id="264" r:id="rId19"/>
    <p:sldId id="265" r:id="rId20"/>
    <p:sldId id="267" r:id="rId21"/>
    <p:sldId id="269" r:id="rId22"/>
    <p:sldId id="270" r:id="rId23"/>
    <p:sldId id="272" r:id="rId24"/>
    <p:sldId id="260" r:id="rId25"/>
    <p:sldId id="274" r:id="rId26"/>
    <p:sldId id="276" r:id="rId27"/>
    <p:sldId id="273" r:id="rId28"/>
    <p:sldId id="263" r:id="rId29"/>
    <p:sldId id="277" r:id="rId30"/>
    <p:sldId id="278" r:id="rId31"/>
    <p:sldId id="329" r:id="rId32"/>
    <p:sldId id="291" r:id="rId33"/>
    <p:sldId id="280" r:id="rId34"/>
    <p:sldId id="281" r:id="rId35"/>
    <p:sldId id="282" r:id="rId36"/>
    <p:sldId id="283" r:id="rId37"/>
    <p:sldId id="294" r:id="rId38"/>
    <p:sldId id="284" r:id="rId39"/>
    <p:sldId id="285" r:id="rId40"/>
    <p:sldId id="286" r:id="rId41"/>
    <p:sldId id="287" r:id="rId42"/>
    <p:sldId id="288" r:id="rId43"/>
    <p:sldId id="289" r:id="rId44"/>
    <p:sldId id="290" r:id="rId45"/>
    <p:sldId id="328" r:id="rId46"/>
    <p:sldId id="293" r:id="rId47"/>
    <p:sldId id="292" r:id="rId48"/>
    <p:sldId id="295" r:id="rId49"/>
    <p:sldId id="296" r:id="rId50"/>
    <p:sldId id="305" r:id="rId51"/>
    <p:sldId id="297" r:id="rId52"/>
    <p:sldId id="298" r:id="rId53"/>
    <p:sldId id="331" r:id="rId54"/>
    <p:sldId id="306" r:id="rId55"/>
    <p:sldId id="300" r:id="rId56"/>
    <p:sldId id="301" r:id="rId57"/>
    <p:sldId id="302" r:id="rId58"/>
    <p:sldId id="303" r:id="rId59"/>
    <p:sldId id="304" r:id="rId60"/>
    <p:sldId id="307" r:id="rId61"/>
    <p:sldId id="308" r:id="rId62"/>
    <p:sldId id="310" r:id="rId63"/>
    <p:sldId id="311" r:id="rId64"/>
    <p:sldId id="312" r:id="rId65"/>
    <p:sldId id="309" r:id="rId66"/>
    <p:sldId id="313" r:id="rId67"/>
    <p:sldId id="314" r:id="rId68"/>
    <p:sldId id="315" r:id="rId69"/>
    <p:sldId id="318" r:id="rId70"/>
    <p:sldId id="319" r:id="rId71"/>
    <p:sldId id="320" r:id="rId72"/>
    <p:sldId id="321" r:id="rId73"/>
    <p:sldId id="322" r:id="rId74"/>
    <p:sldId id="323" r:id="rId75"/>
    <p:sldId id="324" r:id="rId76"/>
    <p:sldId id="325" r:id="rId77"/>
    <p:sldId id="326" r:id="rId78"/>
    <p:sldId id="389" r:id="rId79"/>
    <p:sldId id="333" r:id="rId80"/>
    <p:sldId id="335" r:id="rId81"/>
    <p:sldId id="334" r:id="rId82"/>
    <p:sldId id="336" r:id="rId83"/>
    <p:sldId id="337" r:id="rId84"/>
    <p:sldId id="338" r:id="rId85"/>
    <p:sldId id="339" r:id="rId86"/>
    <p:sldId id="340" r:id="rId87"/>
    <p:sldId id="341" r:id="rId88"/>
    <p:sldId id="342" r:id="rId89"/>
    <p:sldId id="343" r:id="rId90"/>
    <p:sldId id="344" r:id="rId91"/>
    <p:sldId id="358" r:id="rId92"/>
    <p:sldId id="345" r:id="rId93"/>
    <p:sldId id="346" r:id="rId94"/>
    <p:sldId id="347" r:id="rId95"/>
    <p:sldId id="350" r:id="rId96"/>
    <p:sldId id="348" r:id="rId97"/>
    <p:sldId id="355" r:id="rId98"/>
    <p:sldId id="352" r:id="rId99"/>
    <p:sldId id="353" r:id="rId100"/>
    <p:sldId id="354" r:id="rId101"/>
    <p:sldId id="356" r:id="rId102"/>
    <p:sldId id="383" r:id="rId103"/>
    <p:sldId id="357" r:id="rId104"/>
    <p:sldId id="359" r:id="rId105"/>
    <p:sldId id="360" r:id="rId106"/>
    <p:sldId id="361" r:id="rId107"/>
    <p:sldId id="362" r:id="rId108"/>
    <p:sldId id="384" r:id="rId109"/>
    <p:sldId id="386" r:id="rId110"/>
    <p:sldId id="363" r:id="rId111"/>
    <p:sldId id="364" r:id="rId112"/>
    <p:sldId id="365" r:id="rId113"/>
    <p:sldId id="380" r:id="rId114"/>
    <p:sldId id="381" r:id="rId115"/>
    <p:sldId id="382" r:id="rId116"/>
    <p:sldId id="366" r:id="rId117"/>
    <p:sldId id="367" r:id="rId118"/>
    <p:sldId id="368" r:id="rId119"/>
    <p:sldId id="369" r:id="rId120"/>
    <p:sldId id="370" r:id="rId121"/>
    <p:sldId id="374" r:id="rId122"/>
    <p:sldId id="375" r:id="rId123"/>
    <p:sldId id="371" r:id="rId124"/>
    <p:sldId id="376" r:id="rId125"/>
    <p:sldId id="377" r:id="rId126"/>
    <p:sldId id="372" r:id="rId127"/>
    <p:sldId id="378" r:id="rId128"/>
    <p:sldId id="373" r:id="rId129"/>
    <p:sldId id="379" r:id="rId130"/>
    <p:sldId id="390" r:id="rId131"/>
    <p:sldId id="391" r:id="rId132"/>
    <p:sldId id="392" r:id="rId133"/>
    <p:sldId id="393" r:id="rId134"/>
    <p:sldId id="394" r:id="rId135"/>
    <p:sldId id="395" r:id="rId136"/>
    <p:sldId id="396" r:id="rId137"/>
    <p:sldId id="397" r:id="rId138"/>
    <p:sldId id="398" r:id="rId139"/>
    <p:sldId id="399" r:id="rId140"/>
    <p:sldId id="400" r:id="rId141"/>
    <p:sldId id="401" r:id="rId142"/>
    <p:sldId id="402" r:id="rId143"/>
    <p:sldId id="403" r:id="rId144"/>
    <p:sldId id="404" r:id="rId145"/>
    <p:sldId id="405" r:id="rId146"/>
    <p:sldId id="406" r:id="rId147"/>
    <p:sldId id="407" r:id="rId148"/>
    <p:sldId id="408" r:id="rId149"/>
    <p:sldId id="409" r:id="rId150"/>
    <p:sldId id="410" r:id="rId151"/>
    <p:sldId id="411" r:id="rId152"/>
    <p:sldId id="388" r:id="rId153"/>
    <p:sldId id="412" r:id="rId154"/>
    <p:sldId id="413" r:id="rId155"/>
    <p:sldId id="414" r:id="rId156"/>
    <p:sldId id="415" r:id="rId157"/>
    <p:sldId id="416" r:id="rId158"/>
    <p:sldId id="417" r:id="rId159"/>
    <p:sldId id="418" r:id="rId160"/>
    <p:sldId id="419" r:id="rId161"/>
    <p:sldId id="420" r:id="rId162"/>
    <p:sldId id="421" r:id="rId163"/>
    <p:sldId id="422" r:id="rId164"/>
    <p:sldId id="423" r:id="rId165"/>
    <p:sldId id="424" r:id="rId166"/>
    <p:sldId id="425" r:id="rId167"/>
    <p:sldId id="426" r:id="rId168"/>
    <p:sldId id="427" r:id="rId169"/>
    <p:sldId id="428" r:id="rId170"/>
    <p:sldId id="429" r:id="rId171"/>
    <p:sldId id="523" r:id="rId172"/>
    <p:sldId id="509" r:id="rId173"/>
    <p:sldId id="510" r:id="rId174"/>
    <p:sldId id="512" r:id="rId175"/>
    <p:sldId id="511" r:id="rId176"/>
    <p:sldId id="513" r:id="rId177"/>
    <p:sldId id="515" r:id="rId178"/>
    <p:sldId id="514" r:id="rId179"/>
    <p:sldId id="516" r:id="rId180"/>
    <p:sldId id="517" r:id="rId181"/>
    <p:sldId id="519" r:id="rId182"/>
    <p:sldId id="518" r:id="rId183"/>
    <p:sldId id="520" r:id="rId184"/>
    <p:sldId id="521" r:id="rId185"/>
    <p:sldId id="522" r:id="rId186"/>
    <p:sldId id="430" r:id="rId187"/>
    <p:sldId id="431" r:id="rId188"/>
    <p:sldId id="432" r:id="rId189"/>
    <p:sldId id="433" r:id="rId190"/>
    <p:sldId id="434" r:id="rId191"/>
    <p:sldId id="435" r:id="rId192"/>
    <p:sldId id="436" r:id="rId193"/>
    <p:sldId id="437" r:id="rId194"/>
    <p:sldId id="438" r:id="rId195"/>
    <p:sldId id="439" r:id="rId196"/>
    <p:sldId id="440" r:id="rId197"/>
    <p:sldId id="441" r:id="rId198"/>
    <p:sldId id="442" r:id="rId199"/>
    <p:sldId id="443" r:id="rId200"/>
    <p:sldId id="524" r:id="rId201"/>
    <p:sldId id="444" r:id="rId202"/>
    <p:sldId id="445" r:id="rId203"/>
    <p:sldId id="446" r:id="rId204"/>
    <p:sldId id="447" r:id="rId205"/>
    <p:sldId id="448" r:id="rId206"/>
    <p:sldId id="449" r:id="rId207"/>
    <p:sldId id="450" r:id="rId208"/>
    <p:sldId id="451" r:id="rId209"/>
    <p:sldId id="452" r:id="rId210"/>
    <p:sldId id="453" r:id="rId211"/>
    <p:sldId id="454" r:id="rId212"/>
    <p:sldId id="455" r:id="rId213"/>
    <p:sldId id="456" r:id="rId214"/>
    <p:sldId id="525" r:id="rId215"/>
    <p:sldId id="457" r:id="rId216"/>
    <p:sldId id="458" r:id="rId217"/>
    <p:sldId id="459" r:id="rId218"/>
    <p:sldId id="460" r:id="rId219"/>
    <p:sldId id="461" r:id="rId220"/>
    <p:sldId id="462" r:id="rId221"/>
    <p:sldId id="463" r:id="rId222"/>
    <p:sldId id="464" r:id="rId223"/>
    <p:sldId id="465" r:id="rId224"/>
    <p:sldId id="466" r:id="rId225"/>
    <p:sldId id="467" r:id="rId226"/>
    <p:sldId id="468" r:id="rId227"/>
    <p:sldId id="469" r:id="rId228"/>
    <p:sldId id="470" r:id="rId229"/>
    <p:sldId id="471" r:id="rId230"/>
    <p:sldId id="472" r:id="rId231"/>
    <p:sldId id="473" r:id="rId232"/>
    <p:sldId id="526" r:id="rId233"/>
    <p:sldId id="474" r:id="rId234"/>
    <p:sldId id="475" r:id="rId235"/>
    <p:sldId id="476" r:id="rId236"/>
    <p:sldId id="477" r:id="rId237"/>
    <p:sldId id="478" r:id="rId238"/>
    <p:sldId id="479" r:id="rId239"/>
    <p:sldId id="480" r:id="rId240"/>
    <p:sldId id="481" r:id="rId241"/>
    <p:sldId id="482" r:id="rId242"/>
    <p:sldId id="483" r:id="rId243"/>
    <p:sldId id="484" r:id="rId244"/>
    <p:sldId id="485" r:id="rId245"/>
    <p:sldId id="486" r:id="rId246"/>
    <p:sldId id="487" r:id="rId247"/>
    <p:sldId id="488" r:id="rId248"/>
    <p:sldId id="489" r:id="rId249"/>
    <p:sldId id="490" r:id="rId250"/>
    <p:sldId id="491" r:id="rId251"/>
    <p:sldId id="492" r:id="rId252"/>
    <p:sldId id="493" r:id="rId253"/>
    <p:sldId id="495" r:id="rId254"/>
    <p:sldId id="496" r:id="rId255"/>
    <p:sldId id="497" r:id="rId256"/>
    <p:sldId id="494" r:id="rId257"/>
    <p:sldId id="498" r:id="rId258"/>
    <p:sldId id="499" r:id="rId259"/>
    <p:sldId id="500" r:id="rId260"/>
    <p:sldId id="501" r:id="rId261"/>
    <p:sldId id="527" r:id="rId262"/>
    <p:sldId id="502" r:id="rId263"/>
    <p:sldId id="503" r:id="rId264"/>
    <p:sldId id="504" r:id="rId265"/>
    <p:sldId id="505" r:id="rId266"/>
    <p:sldId id="506" r:id="rId267"/>
    <p:sldId id="507" r:id="rId268"/>
    <p:sldId id="508" r:id="rId2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DU CHAPITRE" id="{F9FCEEFB-5471-4442-82A1-3CC05A4A5071}">
          <p14:sldIdLst>
            <p14:sldId id="256"/>
          </p14:sldIdLst>
        </p14:section>
        <p14:section name="INTRODUCTION" id="{093E51AC-1498-3E40-B7FC-0145C3857444}">
          <p14:sldIdLst>
            <p14:sldId id="257"/>
            <p14:sldId id="264"/>
            <p14:sldId id="265"/>
            <p14:sldId id="267"/>
            <p14:sldId id="269"/>
            <p14:sldId id="270"/>
            <p14:sldId id="272"/>
            <p14:sldId id="260"/>
            <p14:sldId id="274"/>
            <p14:sldId id="276"/>
            <p14:sldId id="273"/>
            <p14:sldId id="263"/>
            <p14:sldId id="277"/>
            <p14:sldId id="278"/>
            <p14:sldId id="329"/>
          </p14:sldIdLst>
        </p14:section>
        <p14:section name="I. Les débuts du capitalisme marchand" id="{0ACA49B2-7219-A941-82FF-3138B1E29212}">
          <p14:sldIdLst>
            <p14:sldId id="291"/>
            <p14:sldId id="280"/>
            <p14:sldId id="281"/>
            <p14:sldId id="282"/>
            <p14:sldId id="283"/>
          </p14:sldIdLst>
        </p14:section>
        <p14:section name="I. A. L'âge des mercantilistes" id="{3351BD60-4BC2-7140-B5B2-6E24E654A15A}">
          <p14:sldIdLst>
            <p14:sldId id="294"/>
            <p14:sldId id="284"/>
            <p14:sldId id="285"/>
            <p14:sldId id="286"/>
            <p14:sldId id="287"/>
            <p14:sldId id="288"/>
            <p14:sldId id="289"/>
            <p14:sldId id="290"/>
            <p14:sldId id="328"/>
          </p14:sldIdLst>
        </p14:section>
        <p14:section name="I. B. Les Physiocrates (XVIIIème)" id="{5F493352-CFBC-0640-8893-5365F55E88D8}">
          <p14:sldIdLst>
            <p14:sldId id="293"/>
            <p14:sldId id="292"/>
            <p14:sldId id="295"/>
            <p14:sldId id="296"/>
            <p14:sldId id="305"/>
            <p14:sldId id="297"/>
            <p14:sldId id="298"/>
            <p14:sldId id="331"/>
          </p14:sldIdLst>
        </p14:section>
        <p14:section name="II. Les Classiques" id="{17413610-823A-0740-8193-CC15B5BA7804}">
          <p14:sldIdLst>
            <p14:sldId id="306"/>
            <p14:sldId id="300"/>
            <p14:sldId id="301"/>
            <p14:sldId id="302"/>
          </p14:sldIdLst>
        </p14:section>
        <p14:section name="A. Adam Smith" id="{DD8DD44E-730B-D94D-959C-1CA74CAA4513}">
          <p14:sldIdLst>
            <p14:sldId id="303"/>
            <p14:sldId id="304"/>
            <p14:sldId id="307"/>
            <p14:sldId id="308"/>
            <p14:sldId id="310"/>
            <p14:sldId id="311"/>
            <p14:sldId id="312"/>
            <p14:sldId id="309"/>
            <p14:sldId id="313"/>
            <p14:sldId id="314"/>
            <p14:sldId id="315"/>
            <p14:sldId id="318"/>
            <p14:sldId id="319"/>
            <p14:sldId id="320"/>
            <p14:sldId id="321"/>
            <p14:sldId id="322"/>
            <p14:sldId id="323"/>
            <p14:sldId id="324"/>
            <p14:sldId id="325"/>
            <p14:sldId id="326"/>
            <p14:sldId id="389"/>
            <p14:sldId id="333"/>
            <p14:sldId id="335"/>
            <p14:sldId id="334"/>
            <p14:sldId id="336"/>
            <p14:sldId id="337"/>
            <p14:sldId id="338"/>
            <p14:sldId id="339"/>
            <p14:sldId id="340"/>
            <p14:sldId id="341"/>
            <p14:sldId id="342"/>
            <p14:sldId id="343"/>
            <p14:sldId id="344"/>
            <p14:sldId id="358"/>
            <p14:sldId id="345"/>
            <p14:sldId id="346"/>
            <p14:sldId id="347"/>
            <p14:sldId id="350"/>
            <p14:sldId id="348"/>
            <p14:sldId id="355"/>
            <p14:sldId id="352"/>
            <p14:sldId id="353"/>
            <p14:sldId id="354"/>
            <p14:sldId id="356"/>
            <p14:sldId id="383"/>
            <p14:sldId id="357"/>
            <p14:sldId id="359"/>
            <p14:sldId id="360"/>
            <p14:sldId id="361"/>
            <p14:sldId id="362"/>
            <p14:sldId id="384"/>
            <p14:sldId id="386"/>
            <p14:sldId id="363"/>
            <p14:sldId id="364"/>
            <p14:sldId id="365"/>
            <p14:sldId id="380"/>
            <p14:sldId id="381"/>
            <p14:sldId id="382"/>
            <p14:sldId id="366"/>
            <p14:sldId id="367"/>
            <p14:sldId id="368"/>
            <p14:sldId id="369"/>
            <p14:sldId id="370"/>
            <p14:sldId id="374"/>
            <p14:sldId id="375"/>
            <p14:sldId id="371"/>
            <p14:sldId id="376"/>
            <p14:sldId id="377"/>
            <p14:sldId id="372"/>
            <p14:sldId id="378"/>
            <p14:sldId id="373"/>
            <p14:sldId id="37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388"/>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523"/>
            <p14:sldId id="509"/>
            <p14:sldId id="510"/>
            <p14:sldId id="512"/>
            <p14:sldId id="511"/>
            <p14:sldId id="513"/>
            <p14:sldId id="515"/>
            <p14:sldId id="514"/>
            <p14:sldId id="516"/>
            <p14:sldId id="517"/>
            <p14:sldId id="519"/>
            <p14:sldId id="518"/>
            <p14:sldId id="520"/>
            <p14:sldId id="521"/>
            <p14:sldId id="522"/>
            <p14:sldId id="430"/>
            <p14:sldId id="431"/>
            <p14:sldId id="432"/>
            <p14:sldId id="433"/>
            <p14:sldId id="434"/>
            <p14:sldId id="435"/>
            <p14:sldId id="436"/>
            <p14:sldId id="437"/>
            <p14:sldId id="438"/>
            <p14:sldId id="439"/>
            <p14:sldId id="440"/>
            <p14:sldId id="441"/>
            <p14:sldId id="442"/>
            <p14:sldId id="443"/>
            <p14:sldId id="524"/>
            <p14:sldId id="444"/>
            <p14:sldId id="445"/>
            <p14:sldId id="446"/>
            <p14:sldId id="447"/>
            <p14:sldId id="448"/>
            <p14:sldId id="449"/>
            <p14:sldId id="450"/>
            <p14:sldId id="451"/>
            <p14:sldId id="452"/>
            <p14:sldId id="453"/>
            <p14:sldId id="454"/>
            <p14:sldId id="455"/>
            <p14:sldId id="456"/>
            <p14:sldId id="525"/>
            <p14:sldId id="457"/>
            <p14:sldId id="458"/>
            <p14:sldId id="459"/>
            <p14:sldId id="460"/>
            <p14:sldId id="461"/>
            <p14:sldId id="462"/>
            <p14:sldId id="463"/>
            <p14:sldId id="464"/>
            <p14:sldId id="465"/>
            <p14:sldId id="466"/>
            <p14:sldId id="467"/>
            <p14:sldId id="468"/>
            <p14:sldId id="469"/>
            <p14:sldId id="470"/>
            <p14:sldId id="471"/>
            <p14:sldId id="472"/>
            <p14:sldId id="473"/>
            <p14:sldId id="526"/>
            <p14:sldId id="474"/>
            <p14:sldId id="475"/>
            <p14:sldId id="476"/>
            <p14:sldId id="477"/>
            <p14:sldId id="478"/>
            <p14:sldId id="479"/>
            <p14:sldId id="480"/>
            <p14:sldId id="481"/>
            <p14:sldId id="482"/>
            <p14:sldId id="483"/>
            <p14:sldId id="484"/>
            <p14:sldId id="485"/>
            <p14:sldId id="486"/>
            <p14:sldId id="487"/>
            <p14:sldId id="488"/>
            <p14:sldId id="489"/>
            <p14:sldId id="490"/>
            <p14:sldId id="491"/>
            <p14:sldId id="492"/>
            <p14:sldId id="493"/>
            <p14:sldId id="495"/>
            <p14:sldId id="496"/>
            <p14:sldId id="497"/>
            <p14:sldId id="494"/>
            <p14:sldId id="498"/>
            <p14:sldId id="499"/>
            <p14:sldId id="500"/>
            <p14:sldId id="501"/>
            <p14:sldId id="527"/>
            <p14:sldId id="502"/>
            <p14:sldId id="503"/>
            <p14:sldId id="504"/>
            <p14:sldId id="505"/>
            <p14:sldId id="506"/>
            <p14:sldId id="507"/>
            <p14:sldId id="50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A8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43"/>
    <p:restoredTop sz="96024"/>
  </p:normalViewPr>
  <p:slideViewPr>
    <p:cSldViewPr snapToGrid="0">
      <p:cViewPr varScale="1">
        <p:scale>
          <a:sx n="95" d="100"/>
          <a:sy n="95" d="100"/>
        </p:scale>
        <p:origin x="200" y="5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9" d="100"/>
          <a:sy n="89" d="100"/>
        </p:scale>
        <p:origin x="2632" y="17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1.xml"/><Relationship Id="rId21" Type="http://schemas.openxmlformats.org/officeDocument/2006/relationships/slide" Target="slides/slide5.xml"/><Relationship Id="rId63" Type="http://schemas.openxmlformats.org/officeDocument/2006/relationships/slide" Target="slides/slide47.xml"/><Relationship Id="rId159" Type="http://schemas.openxmlformats.org/officeDocument/2006/relationships/slide" Target="slides/slide143.xml"/><Relationship Id="rId170" Type="http://schemas.openxmlformats.org/officeDocument/2006/relationships/slide" Target="slides/slide154.xml"/><Relationship Id="rId226" Type="http://schemas.openxmlformats.org/officeDocument/2006/relationships/slide" Target="slides/slide210.xml"/><Relationship Id="rId268" Type="http://schemas.openxmlformats.org/officeDocument/2006/relationships/slide" Target="slides/slide252.xml"/><Relationship Id="rId32" Type="http://schemas.openxmlformats.org/officeDocument/2006/relationships/slide" Target="slides/slide16.xml"/><Relationship Id="rId74" Type="http://schemas.openxmlformats.org/officeDocument/2006/relationships/slide" Target="slides/slide58.xml"/><Relationship Id="rId128" Type="http://schemas.openxmlformats.org/officeDocument/2006/relationships/slide" Target="slides/slide112.xml"/><Relationship Id="rId5" Type="http://schemas.openxmlformats.org/officeDocument/2006/relationships/slideMaster" Target="slideMasters/slideMaster5.xml"/><Relationship Id="rId95" Type="http://schemas.openxmlformats.org/officeDocument/2006/relationships/slide" Target="slides/slide79.xml"/><Relationship Id="rId160" Type="http://schemas.openxmlformats.org/officeDocument/2006/relationships/slide" Target="slides/slide144.xml"/><Relationship Id="rId181" Type="http://schemas.openxmlformats.org/officeDocument/2006/relationships/slide" Target="slides/slide165.xml"/><Relationship Id="rId216" Type="http://schemas.openxmlformats.org/officeDocument/2006/relationships/slide" Target="slides/slide200.xml"/><Relationship Id="rId237" Type="http://schemas.openxmlformats.org/officeDocument/2006/relationships/slide" Target="slides/slide221.xml"/><Relationship Id="rId258" Type="http://schemas.openxmlformats.org/officeDocument/2006/relationships/slide" Target="slides/slide242.xml"/><Relationship Id="rId22" Type="http://schemas.openxmlformats.org/officeDocument/2006/relationships/slide" Target="slides/slide6.xml"/><Relationship Id="rId43" Type="http://schemas.openxmlformats.org/officeDocument/2006/relationships/slide" Target="slides/slide27.xml"/><Relationship Id="rId64" Type="http://schemas.openxmlformats.org/officeDocument/2006/relationships/slide" Target="slides/slide48.xml"/><Relationship Id="rId118" Type="http://schemas.openxmlformats.org/officeDocument/2006/relationships/slide" Target="slides/slide102.xml"/><Relationship Id="rId139" Type="http://schemas.openxmlformats.org/officeDocument/2006/relationships/slide" Target="slides/slide123.xml"/><Relationship Id="rId85" Type="http://schemas.openxmlformats.org/officeDocument/2006/relationships/slide" Target="slides/slide69.xml"/><Relationship Id="rId150" Type="http://schemas.openxmlformats.org/officeDocument/2006/relationships/slide" Target="slides/slide134.xml"/><Relationship Id="rId171" Type="http://schemas.openxmlformats.org/officeDocument/2006/relationships/slide" Target="slides/slide155.xml"/><Relationship Id="rId192" Type="http://schemas.openxmlformats.org/officeDocument/2006/relationships/slide" Target="slides/slide176.xml"/><Relationship Id="rId206" Type="http://schemas.openxmlformats.org/officeDocument/2006/relationships/slide" Target="slides/slide190.xml"/><Relationship Id="rId227" Type="http://schemas.openxmlformats.org/officeDocument/2006/relationships/slide" Target="slides/slide211.xml"/><Relationship Id="rId248" Type="http://schemas.openxmlformats.org/officeDocument/2006/relationships/slide" Target="slides/slide232.xml"/><Relationship Id="rId269" Type="http://schemas.openxmlformats.org/officeDocument/2006/relationships/slide" Target="slides/slide253.xml"/><Relationship Id="rId12" Type="http://schemas.openxmlformats.org/officeDocument/2006/relationships/slideMaster" Target="slideMasters/slideMaster12.xml"/><Relationship Id="rId33" Type="http://schemas.openxmlformats.org/officeDocument/2006/relationships/slide" Target="slides/slide17.xml"/><Relationship Id="rId108" Type="http://schemas.openxmlformats.org/officeDocument/2006/relationships/slide" Target="slides/slide92.xml"/><Relationship Id="rId129" Type="http://schemas.openxmlformats.org/officeDocument/2006/relationships/slide" Target="slides/slide113.xml"/><Relationship Id="rId54" Type="http://schemas.openxmlformats.org/officeDocument/2006/relationships/slide" Target="slides/slide38.xml"/><Relationship Id="rId75" Type="http://schemas.openxmlformats.org/officeDocument/2006/relationships/slide" Target="slides/slide59.xml"/><Relationship Id="rId96" Type="http://schemas.openxmlformats.org/officeDocument/2006/relationships/slide" Target="slides/slide80.xml"/><Relationship Id="rId140" Type="http://schemas.openxmlformats.org/officeDocument/2006/relationships/slide" Target="slides/slide124.xml"/><Relationship Id="rId161" Type="http://schemas.openxmlformats.org/officeDocument/2006/relationships/slide" Target="slides/slide145.xml"/><Relationship Id="rId182" Type="http://schemas.openxmlformats.org/officeDocument/2006/relationships/slide" Target="slides/slide166.xml"/><Relationship Id="rId217" Type="http://schemas.openxmlformats.org/officeDocument/2006/relationships/slide" Target="slides/slide201.xml"/><Relationship Id="rId6" Type="http://schemas.openxmlformats.org/officeDocument/2006/relationships/slideMaster" Target="slideMasters/slideMaster6.xml"/><Relationship Id="rId238" Type="http://schemas.openxmlformats.org/officeDocument/2006/relationships/slide" Target="slides/slide222.xml"/><Relationship Id="rId259" Type="http://schemas.openxmlformats.org/officeDocument/2006/relationships/slide" Target="slides/slide243.xml"/><Relationship Id="rId23" Type="http://schemas.openxmlformats.org/officeDocument/2006/relationships/slide" Target="slides/slide7.xml"/><Relationship Id="rId119" Type="http://schemas.openxmlformats.org/officeDocument/2006/relationships/slide" Target="slides/slide103.xml"/><Relationship Id="rId270" Type="http://schemas.openxmlformats.org/officeDocument/2006/relationships/notesMaster" Target="notesMasters/notesMaster1.xml"/><Relationship Id="rId44" Type="http://schemas.openxmlformats.org/officeDocument/2006/relationships/slide" Target="slides/slide28.xml"/><Relationship Id="rId65" Type="http://schemas.openxmlformats.org/officeDocument/2006/relationships/slide" Target="slides/slide49.xml"/><Relationship Id="rId86" Type="http://schemas.openxmlformats.org/officeDocument/2006/relationships/slide" Target="slides/slide70.xml"/><Relationship Id="rId130" Type="http://schemas.openxmlformats.org/officeDocument/2006/relationships/slide" Target="slides/slide114.xml"/><Relationship Id="rId151" Type="http://schemas.openxmlformats.org/officeDocument/2006/relationships/slide" Target="slides/slide135.xml"/><Relationship Id="rId172" Type="http://schemas.openxmlformats.org/officeDocument/2006/relationships/slide" Target="slides/slide156.xml"/><Relationship Id="rId193" Type="http://schemas.openxmlformats.org/officeDocument/2006/relationships/slide" Target="slides/slide177.xml"/><Relationship Id="rId207" Type="http://schemas.openxmlformats.org/officeDocument/2006/relationships/slide" Target="slides/slide191.xml"/><Relationship Id="rId228" Type="http://schemas.openxmlformats.org/officeDocument/2006/relationships/slide" Target="slides/slide212.xml"/><Relationship Id="rId249" Type="http://schemas.openxmlformats.org/officeDocument/2006/relationships/slide" Target="slides/slide233.xml"/><Relationship Id="rId13" Type="http://schemas.openxmlformats.org/officeDocument/2006/relationships/slideMaster" Target="slideMasters/slideMaster13.xml"/><Relationship Id="rId109" Type="http://schemas.openxmlformats.org/officeDocument/2006/relationships/slide" Target="slides/slide93.xml"/><Relationship Id="rId260" Type="http://schemas.openxmlformats.org/officeDocument/2006/relationships/slide" Target="slides/slide244.xml"/><Relationship Id="rId34" Type="http://schemas.openxmlformats.org/officeDocument/2006/relationships/slide" Target="slides/slide18.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20" Type="http://schemas.openxmlformats.org/officeDocument/2006/relationships/slide" Target="slides/slide104.xml"/><Relationship Id="rId141" Type="http://schemas.openxmlformats.org/officeDocument/2006/relationships/slide" Target="slides/slide125.xml"/><Relationship Id="rId7" Type="http://schemas.openxmlformats.org/officeDocument/2006/relationships/slideMaster" Target="slideMasters/slideMaster7.xml"/><Relationship Id="rId162" Type="http://schemas.openxmlformats.org/officeDocument/2006/relationships/slide" Target="slides/slide146.xml"/><Relationship Id="rId183" Type="http://schemas.openxmlformats.org/officeDocument/2006/relationships/slide" Target="slides/slide167.xml"/><Relationship Id="rId218" Type="http://schemas.openxmlformats.org/officeDocument/2006/relationships/slide" Target="slides/slide202.xml"/><Relationship Id="rId239" Type="http://schemas.openxmlformats.org/officeDocument/2006/relationships/slide" Target="slides/slide223.xml"/><Relationship Id="rId250" Type="http://schemas.openxmlformats.org/officeDocument/2006/relationships/slide" Target="slides/slide234.xml"/><Relationship Id="rId271" Type="http://schemas.openxmlformats.org/officeDocument/2006/relationships/handoutMaster" Target="handoutMasters/handoutMaster1.xml"/><Relationship Id="rId24" Type="http://schemas.openxmlformats.org/officeDocument/2006/relationships/slide" Target="slides/slide8.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110" Type="http://schemas.openxmlformats.org/officeDocument/2006/relationships/slide" Target="slides/slide94.xml"/><Relationship Id="rId131" Type="http://schemas.openxmlformats.org/officeDocument/2006/relationships/slide" Target="slides/slide115.xml"/><Relationship Id="rId152" Type="http://schemas.openxmlformats.org/officeDocument/2006/relationships/slide" Target="slides/slide136.xml"/><Relationship Id="rId173" Type="http://schemas.openxmlformats.org/officeDocument/2006/relationships/slide" Target="slides/slide157.xml"/><Relationship Id="rId194" Type="http://schemas.openxmlformats.org/officeDocument/2006/relationships/slide" Target="slides/slide178.xml"/><Relationship Id="rId208" Type="http://schemas.openxmlformats.org/officeDocument/2006/relationships/slide" Target="slides/slide192.xml"/><Relationship Id="rId229" Type="http://schemas.openxmlformats.org/officeDocument/2006/relationships/slide" Target="slides/slide213.xml"/><Relationship Id="rId240" Type="http://schemas.openxmlformats.org/officeDocument/2006/relationships/slide" Target="slides/slide224.xml"/><Relationship Id="rId261" Type="http://schemas.openxmlformats.org/officeDocument/2006/relationships/slide" Target="slides/slide245.xml"/><Relationship Id="rId14" Type="http://schemas.openxmlformats.org/officeDocument/2006/relationships/slideMaster" Target="slideMasters/slideMaster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slide" Target="slides/slide84.xml"/><Relationship Id="rId8" Type="http://schemas.openxmlformats.org/officeDocument/2006/relationships/slideMaster" Target="slideMasters/slideMaster8.xml"/><Relationship Id="rId98" Type="http://schemas.openxmlformats.org/officeDocument/2006/relationships/slide" Target="slides/slide82.xml"/><Relationship Id="rId121" Type="http://schemas.openxmlformats.org/officeDocument/2006/relationships/slide" Target="slides/slide105.xml"/><Relationship Id="rId142" Type="http://schemas.openxmlformats.org/officeDocument/2006/relationships/slide" Target="slides/slide126.xml"/><Relationship Id="rId163" Type="http://schemas.openxmlformats.org/officeDocument/2006/relationships/slide" Target="slides/slide147.xml"/><Relationship Id="rId184" Type="http://schemas.openxmlformats.org/officeDocument/2006/relationships/slide" Target="slides/slide168.xml"/><Relationship Id="rId219" Type="http://schemas.openxmlformats.org/officeDocument/2006/relationships/slide" Target="slides/slide203.xml"/><Relationship Id="rId230" Type="http://schemas.openxmlformats.org/officeDocument/2006/relationships/slide" Target="slides/slide214.xml"/><Relationship Id="rId251" Type="http://schemas.openxmlformats.org/officeDocument/2006/relationships/slide" Target="slides/slide235.xml"/><Relationship Id="rId25" Type="http://schemas.openxmlformats.org/officeDocument/2006/relationships/slide" Target="slides/slide9.xml"/><Relationship Id="rId46" Type="http://schemas.openxmlformats.org/officeDocument/2006/relationships/slide" Target="slides/slide30.xml"/><Relationship Id="rId67" Type="http://schemas.openxmlformats.org/officeDocument/2006/relationships/slide" Target="slides/slide51.xml"/><Relationship Id="rId272" Type="http://schemas.openxmlformats.org/officeDocument/2006/relationships/presProps" Target="presProps.xml"/><Relationship Id="rId88" Type="http://schemas.openxmlformats.org/officeDocument/2006/relationships/slide" Target="slides/slide72.xml"/><Relationship Id="rId111" Type="http://schemas.openxmlformats.org/officeDocument/2006/relationships/slide" Target="slides/slide95.xml"/><Relationship Id="rId132" Type="http://schemas.openxmlformats.org/officeDocument/2006/relationships/slide" Target="slides/slide116.xml"/><Relationship Id="rId153" Type="http://schemas.openxmlformats.org/officeDocument/2006/relationships/slide" Target="slides/slide137.xml"/><Relationship Id="rId174" Type="http://schemas.openxmlformats.org/officeDocument/2006/relationships/slide" Target="slides/slide158.xml"/><Relationship Id="rId195" Type="http://schemas.openxmlformats.org/officeDocument/2006/relationships/slide" Target="slides/slide179.xml"/><Relationship Id="rId209" Type="http://schemas.openxmlformats.org/officeDocument/2006/relationships/slide" Target="slides/slide193.xml"/><Relationship Id="rId220" Type="http://schemas.openxmlformats.org/officeDocument/2006/relationships/slide" Target="slides/slide204.xml"/><Relationship Id="rId241" Type="http://schemas.openxmlformats.org/officeDocument/2006/relationships/slide" Target="slides/slide225.xml"/><Relationship Id="rId15" Type="http://schemas.openxmlformats.org/officeDocument/2006/relationships/slideMaster" Target="slideMasters/slideMaster15.xml"/><Relationship Id="rId36" Type="http://schemas.openxmlformats.org/officeDocument/2006/relationships/slide" Target="slides/slide20.xml"/><Relationship Id="rId57" Type="http://schemas.openxmlformats.org/officeDocument/2006/relationships/slide" Target="slides/slide41.xml"/><Relationship Id="rId262" Type="http://schemas.openxmlformats.org/officeDocument/2006/relationships/slide" Target="slides/slide246.xml"/><Relationship Id="rId78" Type="http://schemas.openxmlformats.org/officeDocument/2006/relationships/slide" Target="slides/slide62.xml"/><Relationship Id="rId99" Type="http://schemas.openxmlformats.org/officeDocument/2006/relationships/slide" Target="slides/slide83.xml"/><Relationship Id="rId101" Type="http://schemas.openxmlformats.org/officeDocument/2006/relationships/slide" Target="slides/slide85.xml"/><Relationship Id="rId122" Type="http://schemas.openxmlformats.org/officeDocument/2006/relationships/slide" Target="slides/slide106.xml"/><Relationship Id="rId143" Type="http://schemas.openxmlformats.org/officeDocument/2006/relationships/slide" Target="slides/slide127.xml"/><Relationship Id="rId164" Type="http://schemas.openxmlformats.org/officeDocument/2006/relationships/slide" Target="slides/slide148.xml"/><Relationship Id="rId185" Type="http://schemas.openxmlformats.org/officeDocument/2006/relationships/slide" Target="slides/slide169.xml"/><Relationship Id="rId9" Type="http://schemas.openxmlformats.org/officeDocument/2006/relationships/slideMaster" Target="slideMasters/slideMaster9.xml"/><Relationship Id="rId210" Type="http://schemas.openxmlformats.org/officeDocument/2006/relationships/slide" Target="slides/slide194.xml"/><Relationship Id="rId26" Type="http://schemas.openxmlformats.org/officeDocument/2006/relationships/slide" Target="slides/slide10.xml"/><Relationship Id="rId231" Type="http://schemas.openxmlformats.org/officeDocument/2006/relationships/slide" Target="slides/slide215.xml"/><Relationship Id="rId252" Type="http://schemas.openxmlformats.org/officeDocument/2006/relationships/slide" Target="slides/slide236.xml"/><Relationship Id="rId273" Type="http://schemas.openxmlformats.org/officeDocument/2006/relationships/viewProps" Target="viewProps.xml"/><Relationship Id="rId47" Type="http://schemas.openxmlformats.org/officeDocument/2006/relationships/slide" Target="slides/slide31.xml"/><Relationship Id="rId68" Type="http://schemas.openxmlformats.org/officeDocument/2006/relationships/slide" Target="slides/slide52.xml"/><Relationship Id="rId89" Type="http://schemas.openxmlformats.org/officeDocument/2006/relationships/slide" Target="slides/slide73.xml"/><Relationship Id="rId112" Type="http://schemas.openxmlformats.org/officeDocument/2006/relationships/slide" Target="slides/slide96.xml"/><Relationship Id="rId133" Type="http://schemas.openxmlformats.org/officeDocument/2006/relationships/slide" Target="slides/slide117.xml"/><Relationship Id="rId154" Type="http://schemas.openxmlformats.org/officeDocument/2006/relationships/slide" Target="slides/slide138.xml"/><Relationship Id="rId175" Type="http://schemas.openxmlformats.org/officeDocument/2006/relationships/slide" Target="slides/slide159.xml"/><Relationship Id="rId196" Type="http://schemas.openxmlformats.org/officeDocument/2006/relationships/slide" Target="slides/slide180.xml"/><Relationship Id="rId200" Type="http://schemas.openxmlformats.org/officeDocument/2006/relationships/slide" Target="slides/slide184.xml"/><Relationship Id="rId16" Type="http://schemas.openxmlformats.org/officeDocument/2006/relationships/slideMaster" Target="slideMasters/slideMaster16.xml"/><Relationship Id="rId221" Type="http://schemas.openxmlformats.org/officeDocument/2006/relationships/slide" Target="slides/slide205.xml"/><Relationship Id="rId242" Type="http://schemas.openxmlformats.org/officeDocument/2006/relationships/slide" Target="slides/slide226.xml"/><Relationship Id="rId263" Type="http://schemas.openxmlformats.org/officeDocument/2006/relationships/slide" Target="slides/slide247.xml"/><Relationship Id="rId37" Type="http://schemas.openxmlformats.org/officeDocument/2006/relationships/slide" Target="slides/slide21.xml"/><Relationship Id="rId58" Type="http://schemas.openxmlformats.org/officeDocument/2006/relationships/slide" Target="slides/slide42.xml"/><Relationship Id="rId79" Type="http://schemas.openxmlformats.org/officeDocument/2006/relationships/slide" Target="slides/slide63.xml"/><Relationship Id="rId102" Type="http://schemas.openxmlformats.org/officeDocument/2006/relationships/slide" Target="slides/slide86.xml"/><Relationship Id="rId123" Type="http://schemas.openxmlformats.org/officeDocument/2006/relationships/slide" Target="slides/slide107.xml"/><Relationship Id="rId144" Type="http://schemas.openxmlformats.org/officeDocument/2006/relationships/slide" Target="slides/slide128.xml"/><Relationship Id="rId90" Type="http://schemas.openxmlformats.org/officeDocument/2006/relationships/slide" Target="slides/slide74.xml"/><Relationship Id="rId165" Type="http://schemas.openxmlformats.org/officeDocument/2006/relationships/slide" Target="slides/slide149.xml"/><Relationship Id="rId186" Type="http://schemas.openxmlformats.org/officeDocument/2006/relationships/slide" Target="slides/slide170.xml"/><Relationship Id="rId211" Type="http://schemas.openxmlformats.org/officeDocument/2006/relationships/slide" Target="slides/slide195.xml"/><Relationship Id="rId232" Type="http://schemas.openxmlformats.org/officeDocument/2006/relationships/slide" Target="slides/slide216.xml"/><Relationship Id="rId253" Type="http://schemas.openxmlformats.org/officeDocument/2006/relationships/slide" Target="slides/slide237.xml"/><Relationship Id="rId274" Type="http://schemas.openxmlformats.org/officeDocument/2006/relationships/theme" Target="theme/theme1.xml"/><Relationship Id="rId27" Type="http://schemas.openxmlformats.org/officeDocument/2006/relationships/slide" Target="slides/slide11.xml"/><Relationship Id="rId48" Type="http://schemas.openxmlformats.org/officeDocument/2006/relationships/slide" Target="slides/slide32.xml"/><Relationship Id="rId69" Type="http://schemas.openxmlformats.org/officeDocument/2006/relationships/slide" Target="slides/slide53.xml"/><Relationship Id="rId113" Type="http://schemas.openxmlformats.org/officeDocument/2006/relationships/slide" Target="slides/slide97.xml"/><Relationship Id="rId134" Type="http://schemas.openxmlformats.org/officeDocument/2006/relationships/slide" Target="slides/slide118.xml"/><Relationship Id="rId80" Type="http://schemas.openxmlformats.org/officeDocument/2006/relationships/slide" Target="slides/slide64.xml"/><Relationship Id="rId155" Type="http://schemas.openxmlformats.org/officeDocument/2006/relationships/slide" Target="slides/slide139.xml"/><Relationship Id="rId176" Type="http://schemas.openxmlformats.org/officeDocument/2006/relationships/slide" Target="slides/slide160.xml"/><Relationship Id="rId197" Type="http://schemas.openxmlformats.org/officeDocument/2006/relationships/slide" Target="slides/slide181.xml"/><Relationship Id="rId201" Type="http://schemas.openxmlformats.org/officeDocument/2006/relationships/slide" Target="slides/slide185.xml"/><Relationship Id="rId222" Type="http://schemas.openxmlformats.org/officeDocument/2006/relationships/slide" Target="slides/slide206.xml"/><Relationship Id="rId243" Type="http://schemas.openxmlformats.org/officeDocument/2006/relationships/slide" Target="slides/slide227.xml"/><Relationship Id="rId264" Type="http://schemas.openxmlformats.org/officeDocument/2006/relationships/slide" Target="slides/slide248.xml"/><Relationship Id="rId17" Type="http://schemas.openxmlformats.org/officeDocument/2006/relationships/slide" Target="slides/slide1.xml"/><Relationship Id="rId38" Type="http://schemas.openxmlformats.org/officeDocument/2006/relationships/slide" Target="slides/slide22.xml"/><Relationship Id="rId59" Type="http://schemas.openxmlformats.org/officeDocument/2006/relationships/slide" Target="slides/slide43.xml"/><Relationship Id="rId103" Type="http://schemas.openxmlformats.org/officeDocument/2006/relationships/slide" Target="slides/slide87.xml"/><Relationship Id="rId124" Type="http://schemas.openxmlformats.org/officeDocument/2006/relationships/slide" Target="slides/slide108.xml"/><Relationship Id="rId70" Type="http://schemas.openxmlformats.org/officeDocument/2006/relationships/slide" Target="slides/slide54.xml"/><Relationship Id="rId91" Type="http://schemas.openxmlformats.org/officeDocument/2006/relationships/slide" Target="slides/slide75.xml"/><Relationship Id="rId145" Type="http://schemas.openxmlformats.org/officeDocument/2006/relationships/slide" Target="slides/slide129.xml"/><Relationship Id="rId166" Type="http://schemas.openxmlformats.org/officeDocument/2006/relationships/slide" Target="slides/slide150.xml"/><Relationship Id="rId187" Type="http://schemas.openxmlformats.org/officeDocument/2006/relationships/slide" Target="slides/slide171.xml"/><Relationship Id="rId1" Type="http://schemas.openxmlformats.org/officeDocument/2006/relationships/slideMaster" Target="slideMasters/slideMaster1.xml"/><Relationship Id="rId212" Type="http://schemas.openxmlformats.org/officeDocument/2006/relationships/slide" Target="slides/slide196.xml"/><Relationship Id="rId233" Type="http://schemas.openxmlformats.org/officeDocument/2006/relationships/slide" Target="slides/slide217.xml"/><Relationship Id="rId254" Type="http://schemas.openxmlformats.org/officeDocument/2006/relationships/slide" Target="slides/slide238.xml"/><Relationship Id="rId28" Type="http://schemas.openxmlformats.org/officeDocument/2006/relationships/slide" Target="slides/slide12.xml"/><Relationship Id="rId49" Type="http://schemas.openxmlformats.org/officeDocument/2006/relationships/slide" Target="slides/slide33.xml"/><Relationship Id="rId114" Type="http://schemas.openxmlformats.org/officeDocument/2006/relationships/slide" Target="slides/slide98.xml"/><Relationship Id="rId275" Type="http://schemas.openxmlformats.org/officeDocument/2006/relationships/tableStyles" Target="tableStyles.xml"/><Relationship Id="rId60" Type="http://schemas.openxmlformats.org/officeDocument/2006/relationships/slide" Target="slides/slide44.xml"/><Relationship Id="rId81" Type="http://schemas.openxmlformats.org/officeDocument/2006/relationships/slide" Target="slides/slide65.xml"/><Relationship Id="rId135" Type="http://schemas.openxmlformats.org/officeDocument/2006/relationships/slide" Target="slides/slide119.xml"/><Relationship Id="rId156" Type="http://schemas.openxmlformats.org/officeDocument/2006/relationships/slide" Target="slides/slide140.xml"/><Relationship Id="rId177" Type="http://schemas.openxmlformats.org/officeDocument/2006/relationships/slide" Target="slides/slide161.xml"/><Relationship Id="rId198" Type="http://schemas.openxmlformats.org/officeDocument/2006/relationships/slide" Target="slides/slide182.xml"/><Relationship Id="rId202" Type="http://schemas.openxmlformats.org/officeDocument/2006/relationships/slide" Target="slides/slide186.xml"/><Relationship Id="rId223" Type="http://schemas.openxmlformats.org/officeDocument/2006/relationships/slide" Target="slides/slide207.xml"/><Relationship Id="rId244" Type="http://schemas.openxmlformats.org/officeDocument/2006/relationships/slide" Target="slides/slide228.xml"/><Relationship Id="rId18" Type="http://schemas.openxmlformats.org/officeDocument/2006/relationships/slide" Target="slides/slide2.xml"/><Relationship Id="rId39" Type="http://schemas.openxmlformats.org/officeDocument/2006/relationships/slide" Target="slides/slide23.xml"/><Relationship Id="rId265" Type="http://schemas.openxmlformats.org/officeDocument/2006/relationships/slide" Target="slides/slide249.xml"/><Relationship Id="rId50" Type="http://schemas.openxmlformats.org/officeDocument/2006/relationships/slide" Target="slides/slide34.xml"/><Relationship Id="rId104" Type="http://schemas.openxmlformats.org/officeDocument/2006/relationships/slide" Target="slides/slide88.xml"/><Relationship Id="rId125" Type="http://schemas.openxmlformats.org/officeDocument/2006/relationships/slide" Target="slides/slide109.xml"/><Relationship Id="rId146" Type="http://schemas.openxmlformats.org/officeDocument/2006/relationships/slide" Target="slides/slide130.xml"/><Relationship Id="rId167" Type="http://schemas.openxmlformats.org/officeDocument/2006/relationships/slide" Target="slides/slide151.xml"/><Relationship Id="rId188" Type="http://schemas.openxmlformats.org/officeDocument/2006/relationships/slide" Target="slides/slide172.xml"/><Relationship Id="rId71" Type="http://schemas.openxmlformats.org/officeDocument/2006/relationships/slide" Target="slides/slide55.xml"/><Relationship Id="rId92" Type="http://schemas.openxmlformats.org/officeDocument/2006/relationships/slide" Target="slides/slide76.xml"/><Relationship Id="rId213" Type="http://schemas.openxmlformats.org/officeDocument/2006/relationships/slide" Target="slides/slide197.xml"/><Relationship Id="rId234" Type="http://schemas.openxmlformats.org/officeDocument/2006/relationships/slide" Target="slides/slide218.xml"/><Relationship Id="rId2" Type="http://schemas.openxmlformats.org/officeDocument/2006/relationships/slideMaster" Target="slideMasters/slideMaster2.xml"/><Relationship Id="rId29" Type="http://schemas.openxmlformats.org/officeDocument/2006/relationships/slide" Target="slides/slide13.xml"/><Relationship Id="rId255" Type="http://schemas.openxmlformats.org/officeDocument/2006/relationships/slide" Target="slides/slide239.xml"/><Relationship Id="rId40" Type="http://schemas.openxmlformats.org/officeDocument/2006/relationships/slide" Target="slides/slide24.xml"/><Relationship Id="rId115" Type="http://schemas.openxmlformats.org/officeDocument/2006/relationships/slide" Target="slides/slide99.xml"/><Relationship Id="rId136" Type="http://schemas.openxmlformats.org/officeDocument/2006/relationships/slide" Target="slides/slide120.xml"/><Relationship Id="rId157" Type="http://schemas.openxmlformats.org/officeDocument/2006/relationships/slide" Target="slides/slide141.xml"/><Relationship Id="rId178" Type="http://schemas.openxmlformats.org/officeDocument/2006/relationships/slide" Target="slides/slide162.xml"/><Relationship Id="rId61" Type="http://schemas.openxmlformats.org/officeDocument/2006/relationships/slide" Target="slides/slide45.xml"/><Relationship Id="rId82" Type="http://schemas.openxmlformats.org/officeDocument/2006/relationships/slide" Target="slides/slide66.xml"/><Relationship Id="rId199" Type="http://schemas.openxmlformats.org/officeDocument/2006/relationships/slide" Target="slides/slide183.xml"/><Relationship Id="rId203" Type="http://schemas.openxmlformats.org/officeDocument/2006/relationships/slide" Target="slides/slide187.xml"/><Relationship Id="rId19" Type="http://schemas.openxmlformats.org/officeDocument/2006/relationships/slide" Target="slides/slide3.xml"/><Relationship Id="rId224" Type="http://schemas.openxmlformats.org/officeDocument/2006/relationships/slide" Target="slides/slide208.xml"/><Relationship Id="rId245" Type="http://schemas.openxmlformats.org/officeDocument/2006/relationships/slide" Target="slides/slide229.xml"/><Relationship Id="rId266" Type="http://schemas.openxmlformats.org/officeDocument/2006/relationships/slide" Target="slides/slide250.xml"/><Relationship Id="rId30" Type="http://schemas.openxmlformats.org/officeDocument/2006/relationships/slide" Target="slides/slide14.xml"/><Relationship Id="rId105" Type="http://schemas.openxmlformats.org/officeDocument/2006/relationships/slide" Target="slides/slide89.xml"/><Relationship Id="rId126" Type="http://schemas.openxmlformats.org/officeDocument/2006/relationships/slide" Target="slides/slide110.xml"/><Relationship Id="rId147" Type="http://schemas.openxmlformats.org/officeDocument/2006/relationships/slide" Target="slides/slide131.xml"/><Relationship Id="rId168" Type="http://schemas.openxmlformats.org/officeDocument/2006/relationships/slide" Target="slides/slide152.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slide" Target="slides/slide77.xml"/><Relationship Id="rId189" Type="http://schemas.openxmlformats.org/officeDocument/2006/relationships/slide" Target="slides/slide173.xml"/><Relationship Id="rId3" Type="http://schemas.openxmlformats.org/officeDocument/2006/relationships/slideMaster" Target="slideMasters/slideMaster3.xml"/><Relationship Id="rId214" Type="http://schemas.openxmlformats.org/officeDocument/2006/relationships/slide" Target="slides/slide198.xml"/><Relationship Id="rId235" Type="http://schemas.openxmlformats.org/officeDocument/2006/relationships/slide" Target="slides/slide219.xml"/><Relationship Id="rId256" Type="http://schemas.openxmlformats.org/officeDocument/2006/relationships/slide" Target="slides/slide240.xml"/><Relationship Id="rId116" Type="http://schemas.openxmlformats.org/officeDocument/2006/relationships/slide" Target="slides/slide100.xml"/><Relationship Id="rId137" Type="http://schemas.openxmlformats.org/officeDocument/2006/relationships/slide" Target="slides/slide121.xml"/><Relationship Id="rId158" Type="http://schemas.openxmlformats.org/officeDocument/2006/relationships/slide" Target="slides/slide142.xml"/><Relationship Id="rId20" Type="http://schemas.openxmlformats.org/officeDocument/2006/relationships/slide" Target="slides/slide4.xml"/><Relationship Id="rId41" Type="http://schemas.openxmlformats.org/officeDocument/2006/relationships/slide" Target="slides/slide25.xml"/><Relationship Id="rId62" Type="http://schemas.openxmlformats.org/officeDocument/2006/relationships/slide" Target="slides/slide46.xml"/><Relationship Id="rId83" Type="http://schemas.openxmlformats.org/officeDocument/2006/relationships/slide" Target="slides/slide67.xml"/><Relationship Id="rId179" Type="http://schemas.openxmlformats.org/officeDocument/2006/relationships/slide" Target="slides/slide163.xml"/><Relationship Id="rId190" Type="http://schemas.openxmlformats.org/officeDocument/2006/relationships/slide" Target="slides/slide174.xml"/><Relationship Id="rId204" Type="http://schemas.openxmlformats.org/officeDocument/2006/relationships/slide" Target="slides/slide188.xml"/><Relationship Id="rId225" Type="http://schemas.openxmlformats.org/officeDocument/2006/relationships/slide" Target="slides/slide209.xml"/><Relationship Id="rId246" Type="http://schemas.openxmlformats.org/officeDocument/2006/relationships/slide" Target="slides/slide230.xml"/><Relationship Id="rId267" Type="http://schemas.openxmlformats.org/officeDocument/2006/relationships/slide" Target="slides/slide251.xml"/><Relationship Id="rId106" Type="http://schemas.openxmlformats.org/officeDocument/2006/relationships/slide" Target="slides/slide90.xml"/><Relationship Id="rId127" Type="http://schemas.openxmlformats.org/officeDocument/2006/relationships/slide" Target="slides/slide111.xml"/><Relationship Id="rId10" Type="http://schemas.openxmlformats.org/officeDocument/2006/relationships/slideMaster" Target="slideMasters/slideMaster10.xml"/><Relationship Id="rId31" Type="http://schemas.openxmlformats.org/officeDocument/2006/relationships/slide" Target="slides/slide15.xml"/><Relationship Id="rId52" Type="http://schemas.openxmlformats.org/officeDocument/2006/relationships/slide" Target="slides/slide36.xml"/><Relationship Id="rId73" Type="http://schemas.openxmlformats.org/officeDocument/2006/relationships/slide" Target="slides/slide57.xml"/><Relationship Id="rId94" Type="http://schemas.openxmlformats.org/officeDocument/2006/relationships/slide" Target="slides/slide78.xml"/><Relationship Id="rId148" Type="http://schemas.openxmlformats.org/officeDocument/2006/relationships/slide" Target="slides/slide132.xml"/><Relationship Id="rId169" Type="http://schemas.openxmlformats.org/officeDocument/2006/relationships/slide" Target="slides/slide153.xml"/><Relationship Id="rId4" Type="http://schemas.openxmlformats.org/officeDocument/2006/relationships/slideMaster" Target="slideMasters/slideMaster4.xml"/><Relationship Id="rId180" Type="http://schemas.openxmlformats.org/officeDocument/2006/relationships/slide" Target="slides/slide164.xml"/><Relationship Id="rId215" Type="http://schemas.openxmlformats.org/officeDocument/2006/relationships/slide" Target="slides/slide199.xml"/><Relationship Id="rId236" Type="http://schemas.openxmlformats.org/officeDocument/2006/relationships/slide" Target="slides/slide220.xml"/><Relationship Id="rId257" Type="http://schemas.openxmlformats.org/officeDocument/2006/relationships/slide" Target="slides/slide241.xml"/><Relationship Id="rId42" Type="http://schemas.openxmlformats.org/officeDocument/2006/relationships/slide" Target="slides/slide26.xml"/><Relationship Id="rId84" Type="http://schemas.openxmlformats.org/officeDocument/2006/relationships/slide" Target="slides/slide68.xml"/><Relationship Id="rId138" Type="http://schemas.openxmlformats.org/officeDocument/2006/relationships/slide" Target="slides/slide122.xml"/><Relationship Id="rId191" Type="http://schemas.openxmlformats.org/officeDocument/2006/relationships/slide" Target="slides/slide175.xml"/><Relationship Id="rId205" Type="http://schemas.openxmlformats.org/officeDocument/2006/relationships/slide" Target="slides/slide189.xml"/><Relationship Id="rId247" Type="http://schemas.openxmlformats.org/officeDocument/2006/relationships/slide" Target="slides/slide231.xml"/><Relationship Id="rId107" Type="http://schemas.openxmlformats.org/officeDocument/2006/relationships/slide" Target="slides/slide91.xml"/><Relationship Id="rId11" Type="http://schemas.openxmlformats.org/officeDocument/2006/relationships/slideMaster" Target="slideMasters/slideMaster11.xml"/><Relationship Id="rId53" Type="http://schemas.openxmlformats.org/officeDocument/2006/relationships/slide" Target="slides/slide37.xml"/><Relationship Id="rId149" Type="http://schemas.openxmlformats.org/officeDocument/2006/relationships/slide" Target="slides/slide133.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3EDFE9-236B-0646-8C45-03515DA22759}" type="doc">
      <dgm:prSet loTypeId="urn:microsoft.com/office/officeart/2005/8/layout/hProcess9" loCatId="" qsTypeId="urn:microsoft.com/office/officeart/2005/8/quickstyle/simple1" qsCatId="simple" csTypeId="urn:microsoft.com/office/officeart/2005/8/colors/accent3_2" csCatId="accent3" phldr="1"/>
      <dgm:spPr/>
      <dgm:t>
        <a:bodyPr/>
        <a:lstStyle/>
        <a:p>
          <a:endParaRPr lang="fr-FR"/>
        </a:p>
      </dgm:t>
    </dgm:pt>
    <dgm:pt modelId="{F07007F5-3045-CD43-9935-39DE577DCEE5}">
      <dgm:prSet phldrT="[Texte]"/>
      <dgm:spPr/>
      <dgm:t>
        <a:bodyPr/>
        <a:lstStyle/>
        <a:p>
          <a:r>
            <a:rPr lang="fr-FR" b="1" dirty="0">
              <a:solidFill>
                <a:schemeClr val="tx2">
                  <a:lumMod val="75000"/>
                </a:schemeClr>
              </a:solidFill>
            </a:rPr>
            <a:t>Domaine privé</a:t>
          </a:r>
        </a:p>
      </dgm:t>
    </dgm:pt>
    <dgm:pt modelId="{AB034FF8-780B-C04F-A40C-CB25A54DE7A5}" type="sibTrans" cxnId="{6C1C1890-5B31-DF41-B73B-1E0D61034257}">
      <dgm:prSet/>
      <dgm:spPr/>
      <dgm:t>
        <a:bodyPr/>
        <a:lstStyle/>
        <a:p>
          <a:endParaRPr lang="fr-FR"/>
        </a:p>
      </dgm:t>
    </dgm:pt>
    <dgm:pt modelId="{7A2EBCCD-99BD-5D4F-8C87-8D4526BA1DFF}" type="parTrans" cxnId="{6C1C1890-5B31-DF41-B73B-1E0D61034257}">
      <dgm:prSet/>
      <dgm:spPr/>
      <dgm:t>
        <a:bodyPr/>
        <a:lstStyle/>
        <a:p>
          <a:endParaRPr lang="fr-FR"/>
        </a:p>
      </dgm:t>
    </dgm:pt>
    <dgm:pt modelId="{5EF17869-19D8-1F48-9136-CA17EB3C4C41}">
      <dgm:prSet/>
      <dgm:spPr/>
      <dgm:t>
        <a:bodyPr/>
        <a:lstStyle/>
        <a:p>
          <a:r>
            <a:rPr lang="fr-FR" dirty="0">
              <a:solidFill>
                <a:schemeClr val="tx2">
                  <a:lumMod val="75000"/>
                </a:schemeClr>
              </a:solidFill>
            </a:rPr>
            <a:t>Administrer son foyer</a:t>
          </a:r>
        </a:p>
      </dgm:t>
    </dgm:pt>
    <dgm:pt modelId="{FE8FDA9A-56D8-064D-B755-C0D68DCD31F8}" type="parTrans" cxnId="{E90F8649-13E8-AD4F-8995-CCD5FE9C3643}">
      <dgm:prSet/>
      <dgm:spPr/>
      <dgm:t>
        <a:bodyPr/>
        <a:lstStyle/>
        <a:p>
          <a:endParaRPr lang="fr-FR"/>
        </a:p>
      </dgm:t>
    </dgm:pt>
    <dgm:pt modelId="{459E1095-1902-3242-A51F-720DCA2972C0}" type="sibTrans" cxnId="{E90F8649-13E8-AD4F-8995-CCD5FE9C3643}">
      <dgm:prSet/>
      <dgm:spPr/>
      <dgm:t>
        <a:bodyPr/>
        <a:lstStyle/>
        <a:p>
          <a:endParaRPr lang="fr-FR"/>
        </a:p>
      </dgm:t>
    </dgm:pt>
    <dgm:pt modelId="{63B63BB2-99D1-2048-801E-719C03E24C28}">
      <dgm:prSet/>
      <dgm:spPr/>
      <dgm:t>
        <a:bodyPr/>
        <a:lstStyle/>
        <a:p>
          <a:r>
            <a:rPr lang="fr-FR" b="1" dirty="0">
              <a:solidFill>
                <a:schemeClr val="tx2">
                  <a:lumMod val="75000"/>
                </a:schemeClr>
              </a:solidFill>
            </a:rPr>
            <a:t>Domaine public</a:t>
          </a:r>
        </a:p>
      </dgm:t>
    </dgm:pt>
    <dgm:pt modelId="{2F2A736D-9F0C-7B47-80BB-47533060B755}" type="parTrans" cxnId="{9E4DB367-7370-C146-90BC-26F1275BC250}">
      <dgm:prSet/>
      <dgm:spPr/>
      <dgm:t>
        <a:bodyPr/>
        <a:lstStyle/>
        <a:p>
          <a:endParaRPr lang="fr-FR"/>
        </a:p>
      </dgm:t>
    </dgm:pt>
    <dgm:pt modelId="{05D9A898-BAFC-C440-98D0-4B17BBB4A104}" type="sibTrans" cxnId="{9E4DB367-7370-C146-90BC-26F1275BC250}">
      <dgm:prSet/>
      <dgm:spPr/>
      <dgm:t>
        <a:bodyPr/>
        <a:lstStyle/>
        <a:p>
          <a:endParaRPr lang="fr-FR"/>
        </a:p>
      </dgm:t>
    </dgm:pt>
    <dgm:pt modelId="{FCAC5046-2FCA-F643-815E-8974D1B16F5D}">
      <dgm:prSet/>
      <dgm:spPr/>
      <dgm:t>
        <a:bodyPr/>
        <a:lstStyle/>
        <a:p>
          <a:r>
            <a:rPr lang="fr-FR" dirty="0">
              <a:solidFill>
                <a:schemeClr val="tx2">
                  <a:lumMod val="75000"/>
                </a:schemeClr>
              </a:solidFill>
            </a:rPr>
            <a:t>Garantir la puissance des États</a:t>
          </a:r>
        </a:p>
      </dgm:t>
    </dgm:pt>
    <dgm:pt modelId="{14ACA914-13CD-D641-A786-D577D2A77D6F}" type="parTrans" cxnId="{8D0A5817-3662-C64D-BD26-C12C67A9DA68}">
      <dgm:prSet/>
      <dgm:spPr/>
      <dgm:t>
        <a:bodyPr/>
        <a:lstStyle/>
        <a:p>
          <a:endParaRPr lang="fr-FR"/>
        </a:p>
      </dgm:t>
    </dgm:pt>
    <dgm:pt modelId="{7C0CBA85-7EDB-AF42-B207-C434BCCA3864}" type="sibTrans" cxnId="{8D0A5817-3662-C64D-BD26-C12C67A9DA68}">
      <dgm:prSet/>
      <dgm:spPr/>
      <dgm:t>
        <a:bodyPr/>
        <a:lstStyle/>
        <a:p>
          <a:endParaRPr lang="fr-FR"/>
        </a:p>
      </dgm:t>
    </dgm:pt>
    <dgm:pt modelId="{A7EEACD1-2ED6-A349-890A-DE2DFDC24C7D}">
      <dgm:prSet/>
      <dgm:spPr/>
      <dgm:t>
        <a:bodyPr/>
        <a:lstStyle/>
        <a:p>
          <a:r>
            <a:rPr lang="fr-FR" dirty="0">
              <a:solidFill>
                <a:schemeClr val="tx2">
                  <a:lumMod val="75000"/>
                </a:schemeClr>
              </a:solidFill>
            </a:rPr>
            <a:t>Établir une théorie des choix  individuels</a:t>
          </a:r>
        </a:p>
      </dgm:t>
    </dgm:pt>
    <dgm:pt modelId="{C8C048C7-F631-4A46-B58C-9434F4661E6A}" type="parTrans" cxnId="{0F9343ED-EB89-1E40-945C-B387273FD579}">
      <dgm:prSet/>
      <dgm:spPr/>
      <dgm:t>
        <a:bodyPr/>
        <a:lstStyle/>
        <a:p>
          <a:endParaRPr lang="fr-FR"/>
        </a:p>
      </dgm:t>
    </dgm:pt>
    <dgm:pt modelId="{6BD4ED4E-1A7A-0D4C-BF29-2A37F2538FC6}" type="sibTrans" cxnId="{0F9343ED-EB89-1E40-945C-B387273FD579}">
      <dgm:prSet/>
      <dgm:spPr/>
      <dgm:t>
        <a:bodyPr/>
        <a:lstStyle/>
        <a:p>
          <a:endParaRPr lang="fr-FR"/>
        </a:p>
      </dgm:t>
    </dgm:pt>
    <dgm:pt modelId="{774E0BAA-711E-4046-808F-669E436CCDCB}">
      <dgm:prSet/>
      <dgm:spPr/>
      <dgm:t>
        <a:bodyPr/>
        <a:lstStyle/>
        <a:p>
          <a:r>
            <a:rPr lang="fr-FR" b="1" dirty="0">
              <a:solidFill>
                <a:schemeClr val="tx2">
                  <a:lumMod val="75000"/>
                </a:schemeClr>
              </a:solidFill>
            </a:rPr>
            <a:t>Discipline autonome</a:t>
          </a:r>
        </a:p>
      </dgm:t>
    </dgm:pt>
    <dgm:pt modelId="{98CD096B-3B7D-C84D-BB15-3675B2982A12}" type="parTrans" cxnId="{1EEA7104-A2B9-454D-BBCA-4D59D4C03D83}">
      <dgm:prSet/>
      <dgm:spPr/>
      <dgm:t>
        <a:bodyPr/>
        <a:lstStyle/>
        <a:p>
          <a:endParaRPr lang="fr-FR"/>
        </a:p>
      </dgm:t>
    </dgm:pt>
    <dgm:pt modelId="{335414C4-A620-DD43-91FE-38E11633D856}" type="sibTrans" cxnId="{1EEA7104-A2B9-454D-BBCA-4D59D4C03D83}">
      <dgm:prSet/>
      <dgm:spPr/>
      <dgm:t>
        <a:bodyPr/>
        <a:lstStyle/>
        <a:p>
          <a:endParaRPr lang="fr-FR"/>
        </a:p>
      </dgm:t>
    </dgm:pt>
    <dgm:pt modelId="{5DC73534-2BE4-4540-A730-AAA34E0B0976}">
      <dgm:prSet/>
      <dgm:spPr/>
      <dgm:t>
        <a:bodyPr/>
        <a:lstStyle/>
        <a:p>
          <a:r>
            <a:rPr lang="fr-FR" b="1" dirty="0">
              <a:solidFill>
                <a:schemeClr val="tx2">
                  <a:lumMod val="75000"/>
                </a:schemeClr>
              </a:solidFill>
            </a:rPr>
            <a:t>Domaine scientifique</a:t>
          </a:r>
        </a:p>
      </dgm:t>
    </dgm:pt>
    <dgm:pt modelId="{66819463-4BC1-E046-91C1-8AE2CFAD5167}" type="parTrans" cxnId="{5F056192-948F-9A41-B6D0-EBDCC2BD81DB}">
      <dgm:prSet/>
      <dgm:spPr/>
      <dgm:t>
        <a:bodyPr/>
        <a:lstStyle/>
        <a:p>
          <a:endParaRPr lang="fr-FR"/>
        </a:p>
      </dgm:t>
    </dgm:pt>
    <dgm:pt modelId="{A167CA17-FD70-6A46-B487-CFC16941D4CD}" type="sibTrans" cxnId="{5F056192-948F-9A41-B6D0-EBDCC2BD81DB}">
      <dgm:prSet/>
      <dgm:spPr/>
      <dgm:t>
        <a:bodyPr/>
        <a:lstStyle/>
        <a:p>
          <a:endParaRPr lang="fr-FR"/>
        </a:p>
      </dgm:t>
    </dgm:pt>
    <dgm:pt modelId="{9C708325-812D-6C4C-9271-9DF8FA3072CB}">
      <dgm:prSet/>
      <dgm:spPr/>
      <dgm:t>
        <a:bodyPr/>
        <a:lstStyle/>
        <a:p>
          <a:r>
            <a:rPr lang="fr-FR" b="0" dirty="0">
              <a:solidFill>
                <a:schemeClr val="tx2">
                  <a:lumMod val="75000"/>
                </a:schemeClr>
              </a:solidFill>
            </a:rPr>
            <a:t>Identifier des lois universelles</a:t>
          </a:r>
        </a:p>
      </dgm:t>
    </dgm:pt>
    <dgm:pt modelId="{80EE5F2C-B95A-1344-A960-9AEFBD6ED147}" type="parTrans" cxnId="{7B648C92-B10A-9646-AF92-B2E5CB97D5DB}">
      <dgm:prSet/>
      <dgm:spPr/>
      <dgm:t>
        <a:bodyPr/>
        <a:lstStyle/>
        <a:p>
          <a:endParaRPr lang="fr-FR"/>
        </a:p>
      </dgm:t>
    </dgm:pt>
    <dgm:pt modelId="{B0FA38C4-3144-B743-9935-0B30193425ED}" type="sibTrans" cxnId="{7B648C92-B10A-9646-AF92-B2E5CB97D5DB}">
      <dgm:prSet/>
      <dgm:spPr/>
      <dgm:t>
        <a:bodyPr/>
        <a:lstStyle/>
        <a:p>
          <a:endParaRPr lang="fr-FR"/>
        </a:p>
      </dgm:t>
    </dgm:pt>
    <dgm:pt modelId="{5DEAB029-DF5D-0D4D-B838-07099C605337}" type="pres">
      <dgm:prSet presAssocID="{F13EDFE9-236B-0646-8C45-03515DA22759}" presName="CompostProcess" presStyleCnt="0">
        <dgm:presLayoutVars>
          <dgm:dir/>
          <dgm:resizeHandles val="exact"/>
        </dgm:presLayoutVars>
      </dgm:prSet>
      <dgm:spPr/>
    </dgm:pt>
    <dgm:pt modelId="{24CD17B6-96F7-1149-A4D0-2958264947CC}" type="pres">
      <dgm:prSet presAssocID="{F13EDFE9-236B-0646-8C45-03515DA22759}" presName="arrow" presStyleLbl="bgShp" presStyleIdx="0" presStyleCnt="1"/>
      <dgm:spPr/>
    </dgm:pt>
    <dgm:pt modelId="{424A09D4-4770-9342-94C7-09DC60109BC3}" type="pres">
      <dgm:prSet presAssocID="{F13EDFE9-236B-0646-8C45-03515DA22759}" presName="linearProcess" presStyleCnt="0"/>
      <dgm:spPr/>
    </dgm:pt>
    <dgm:pt modelId="{3B78BD89-052F-484D-81B3-114F35653B8B}" type="pres">
      <dgm:prSet presAssocID="{F07007F5-3045-CD43-9935-39DE577DCEE5}" presName="textNode" presStyleLbl="node1" presStyleIdx="0" presStyleCnt="4">
        <dgm:presLayoutVars>
          <dgm:bulletEnabled val="1"/>
        </dgm:presLayoutVars>
      </dgm:prSet>
      <dgm:spPr/>
    </dgm:pt>
    <dgm:pt modelId="{629CBC5C-C306-5B44-A550-8F3A87465B9C}" type="pres">
      <dgm:prSet presAssocID="{AB034FF8-780B-C04F-A40C-CB25A54DE7A5}" presName="sibTrans" presStyleCnt="0"/>
      <dgm:spPr/>
    </dgm:pt>
    <dgm:pt modelId="{A90292DB-60F8-244D-9B13-3F6BBF0072B9}" type="pres">
      <dgm:prSet presAssocID="{63B63BB2-99D1-2048-801E-719C03E24C28}" presName="textNode" presStyleLbl="node1" presStyleIdx="1" presStyleCnt="4">
        <dgm:presLayoutVars>
          <dgm:bulletEnabled val="1"/>
        </dgm:presLayoutVars>
      </dgm:prSet>
      <dgm:spPr/>
    </dgm:pt>
    <dgm:pt modelId="{8215AC84-875C-D548-B9B2-A97B2DEAA61F}" type="pres">
      <dgm:prSet presAssocID="{05D9A898-BAFC-C440-98D0-4B17BBB4A104}" presName="sibTrans" presStyleCnt="0"/>
      <dgm:spPr/>
    </dgm:pt>
    <dgm:pt modelId="{2C32B7E6-14B0-A942-91BE-50980341BCF3}" type="pres">
      <dgm:prSet presAssocID="{5DC73534-2BE4-4540-A730-AAA34E0B0976}" presName="textNode" presStyleLbl="node1" presStyleIdx="2" presStyleCnt="4">
        <dgm:presLayoutVars>
          <dgm:bulletEnabled val="1"/>
        </dgm:presLayoutVars>
      </dgm:prSet>
      <dgm:spPr/>
    </dgm:pt>
    <dgm:pt modelId="{09A29D88-5AB1-7C4D-8F09-39AAE566EB22}" type="pres">
      <dgm:prSet presAssocID="{A167CA17-FD70-6A46-B487-CFC16941D4CD}" presName="sibTrans" presStyleCnt="0"/>
      <dgm:spPr/>
    </dgm:pt>
    <dgm:pt modelId="{9DA178B3-7356-0248-A95C-79270E8039A7}" type="pres">
      <dgm:prSet presAssocID="{774E0BAA-711E-4046-808F-669E436CCDCB}" presName="textNode" presStyleLbl="node1" presStyleIdx="3" presStyleCnt="4">
        <dgm:presLayoutVars>
          <dgm:bulletEnabled val="1"/>
        </dgm:presLayoutVars>
      </dgm:prSet>
      <dgm:spPr/>
    </dgm:pt>
  </dgm:ptLst>
  <dgm:cxnLst>
    <dgm:cxn modelId="{1EEA7104-A2B9-454D-BBCA-4D59D4C03D83}" srcId="{F13EDFE9-236B-0646-8C45-03515DA22759}" destId="{774E0BAA-711E-4046-808F-669E436CCDCB}" srcOrd="3" destOrd="0" parTransId="{98CD096B-3B7D-C84D-BB15-3675B2982A12}" sibTransId="{335414C4-A620-DD43-91FE-38E11633D856}"/>
    <dgm:cxn modelId="{61F6B913-A79E-9548-B10B-AA4424A3C22D}" type="presOf" srcId="{A7EEACD1-2ED6-A349-890A-DE2DFDC24C7D}" destId="{9DA178B3-7356-0248-A95C-79270E8039A7}" srcOrd="0" destOrd="1" presId="urn:microsoft.com/office/officeart/2005/8/layout/hProcess9"/>
    <dgm:cxn modelId="{8D0A5817-3662-C64D-BD26-C12C67A9DA68}" srcId="{63B63BB2-99D1-2048-801E-719C03E24C28}" destId="{FCAC5046-2FCA-F643-815E-8974D1B16F5D}" srcOrd="0" destOrd="0" parTransId="{14ACA914-13CD-D641-A786-D577D2A77D6F}" sibTransId="{7C0CBA85-7EDB-AF42-B207-C434BCCA3864}"/>
    <dgm:cxn modelId="{9F22641E-C430-8A49-AB38-EAAB51617ECB}" type="presOf" srcId="{5DC73534-2BE4-4540-A730-AAA34E0B0976}" destId="{2C32B7E6-14B0-A942-91BE-50980341BCF3}" srcOrd="0" destOrd="0" presId="urn:microsoft.com/office/officeart/2005/8/layout/hProcess9"/>
    <dgm:cxn modelId="{C0BDF02E-2341-F148-A351-7C43CCF3C084}" type="presOf" srcId="{F13EDFE9-236B-0646-8C45-03515DA22759}" destId="{5DEAB029-DF5D-0D4D-B838-07099C605337}" srcOrd="0" destOrd="0" presId="urn:microsoft.com/office/officeart/2005/8/layout/hProcess9"/>
    <dgm:cxn modelId="{EA6D4632-0015-0D49-B46D-9051067CA009}" type="presOf" srcId="{63B63BB2-99D1-2048-801E-719C03E24C28}" destId="{A90292DB-60F8-244D-9B13-3F6BBF0072B9}" srcOrd="0" destOrd="0" presId="urn:microsoft.com/office/officeart/2005/8/layout/hProcess9"/>
    <dgm:cxn modelId="{E90F8649-13E8-AD4F-8995-CCD5FE9C3643}" srcId="{F07007F5-3045-CD43-9935-39DE577DCEE5}" destId="{5EF17869-19D8-1F48-9136-CA17EB3C4C41}" srcOrd="0" destOrd="0" parTransId="{FE8FDA9A-56D8-064D-B755-C0D68DCD31F8}" sibTransId="{459E1095-1902-3242-A51F-720DCA2972C0}"/>
    <dgm:cxn modelId="{990C015B-A07F-014B-B70C-5E0502E24210}" type="presOf" srcId="{FCAC5046-2FCA-F643-815E-8974D1B16F5D}" destId="{A90292DB-60F8-244D-9B13-3F6BBF0072B9}" srcOrd="0" destOrd="1" presId="urn:microsoft.com/office/officeart/2005/8/layout/hProcess9"/>
    <dgm:cxn modelId="{AAC23767-E772-6C47-BB32-67089C2418A3}" type="presOf" srcId="{F07007F5-3045-CD43-9935-39DE577DCEE5}" destId="{3B78BD89-052F-484D-81B3-114F35653B8B}" srcOrd="0" destOrd="0" presId="urn:microsoft.com/office/officeart/2005/8/layout/hProcess9"/>
    <dgm:cxn modelId="{9E4DB367-7370-C146-90BC-26F1275BC250}" srcId="{F13EDFE9-236B-0646-8C45-03515DA22759}" destId="{63B63BB2-99D1-2048-801E-719C03E24C28}" srcOrd="1" destOrd="0" parTransId="{2F2A736D-9F0C-7B47-80BB-47533060B755}" sibTransId="{05D9A898-BAFC-C440-98D0-4B17BBB4A104}"/>
    <dgm:cxn modelId="{42BCEE8D-4314-7049-87DA-21DB8D482825}" type="presOf" srcId="{5EF17869-19D8-1F48-9136-CA17EB3C4C41}" destId="{3B78BD89-052F-484D-81B3-114F35653B8B}" srcOrd="0" destOrd="1" presId="urn:microsoft.com/office/officeart/2005/8/layout/hProcess9"/>
    <dgm:cxn modelId="{6C1C1890-5B31-DF41-B73B-1E0D61034257}" srcId="{F13EDFE9-236B-0646-8C45-03515DA22759}" destId="{F07007F5-3045-CD43-9935-39DE577DCEE5}" srcOrd="0" destOrd="0" parTransId="{7A2EBCCD-99BD-5D4F-8C87-8D4526BA1DFF}" sibTransId="{AB034FF8-780B-C04F-A40C-CB25A54DE7A5}"/>
    <dgm:cxn modelId="{5F056192-948F-9A41-B6D0-EBDCC2BD81DB}" srcId="{F13EDFE9-236B-0646-8C45-03515DA22759}" destId="{5DC73534-2BE4-4540-A730-AAA34E0B0976}" srcOrd="2" destOrd="0" parTransId="{66819463-4BC1-E046-91C1-8AE2CFAD5167}" sibTransId="{A167CA17-FD70-6A46-B487-CFC16941D4CD}"/>
    <dgm:cxn modelId="{7B648C92-B10A-9646-AF92-B2E5CB97D5DB}" srcId="{5DC73534-2BE4-4540-A730-AAA34E0B0976}" destId="{9C708325-812D-6C4C-9271-9DF8FA3072CB}" srcOrd="0" destOrd="0" parTransId="{80EE5F2C-B95A-1344-A960-9AEFBD6ED147}" sibTransId="{B0FA38C4-3144-B743-9935-0B30193425ED}"/>
    <dgm:cxn modelId="{7BEBA9A4-F836-BE4A-91A3-75325AC2B926}" type="presOf" srcId="{774E0BAA-711E-4046-808F-669E436CCDCB}" destId="{9DA178B3-7356-0248-A95C-79270E8039A7}" srcOrd="0" destOrd="0" presId="urn:microsoft.com/office/officeart/2005/8/layout/hProcess9"/>
    <dgm:cxn modelId="{0F9343ED-EB89-1E40-945C-B387273FD579}" srcId="{774E0BAA-711E-4046-808F-669E436CCDCB}" destId="{A7EEACD1-2ED6-A349-890A-DE2DFDC24C7D}" srcOrd="0" destOrd="0" parTransId="{C8C048C7-F631-4A46-B58C-9434F4661E6A}" sibTransId="{6BD4ED4E-1A7A-0D4C-BF29-2A37F2538FC6}"/>
    <dgm:cxn modelId="{6A6272FD-5EF0-7046-8750-C5764ED427E3}" type="presOf" srcId="{9C708325-812D-6C4C-9271-9DF8FA3072CB}" destId="{2C32B7E6-14B0-A942-91BE-50980341BCF3}" srcOrd="0" destOrd="1" presId="urn:microsoft.com/office/officeart/2005/8/layout/hProcess9"/>
    <dgm:cxn modelId="{840FFBB2-8B2D-9545-9718-E3FE1C6AB5E3}" type="presParOf" srcId="{5DEAB029-DF5D-0D4D-B838-07099C605337}" destId="{24CD17B6-96F7-1149-A4D0-2958264947CC}" srcOrd="0" destOrd="0" presId="urn:microsoft.com/office/officeart/2005/8/layout/hProcess9"/>
    <dgm:cxn modelId="{5558EEEE-879E-0C41-8853-88B3B1F78417}" type="presParOf" srcId="{5DEAB029-DF5D-0D4D-B838-07099C605337}" destId="{424A09D4-4770-9342-94C7-09DC60109BC3}" srcOrd="1" destOrd="0" presId="urn:microsoft.com/office/officeart/2005/8/layout/hProcess9"/>
    <dgm:cxn modelId="{5B121928-C3A4-C442-8AE8-544D5AC30514}" type="presParOf" srcId="{424A09D4-4770-9342-94C7-09DC60109BC3}" destId="{3B78BD89-052F-484D-81B3-114F35653B8B}" srcOrd="0" destOrd="0" presId="urn:microsoft.com/office/officeart/2005/8/layout/hProcess9"/>
    <dgm:cxn modelId="{5A519D08-8567-0142-90E7-3AD45F5E8B01}" type="presParOf" srcId="{424A09D4-4770-9342-94C7-09DC60109BC3}" destId="{629CBC5C-C306-5B44-A550-8F3A87465B9C}" srcOrd="1" destOrd="0" presId="urn:microsoft.com/office/officeart/2005/8/layout/hProcess9"/>
    <dgm:cxn modelId="{8490BEEF-E892-EB45-81DC-2E2BDCBBAB2B}" type="presParOf" srcId="{424A09D4-4770-9342-94C7-09DC60109BC3}" destId="{A90292DB-60F8-244D-9B13-3F6BBF0072B9}" srcOrd="2" destOrd="0" presId="urn:microsoft.com/office/officeart/2005/8/layout/hProcess9"/>
    <dgm:cxn modelId="{9C14B0B2-36F7-F34A-B351-70CB1CE5D9BE}" type="presParOf" srcId="{424A09D4-4770-9342-94C7-09DC60109BC3}" destId="{8215AC84-875C-D548-B9B2-A97B2DEAA61F}" srcOrd="3" destOrd="0" presId="urn:microsoft.com/office/officeart/2005/8/layout/hProcess9"/>
    <dgm:cxn modelId="{2A959916-ED8E-2E46-A69B-3665CCA376E4}" type="presParOf" srcId="{424A09D4-4770-9342-94C7-09DC60109BC3}" destId="{2C32B7E6-14B0-A942-91BE-50980341BCF3}" srcOrd="4" destOrd="0" presId="urn:microsoft.com/office/officeart/2005/8/layout/hProcess9"/>
    <dgm:cxn modelId="{B4917B89-2227-9440-AF49-60D1E8EA1838}" type="presParOf" srcId="{424A09D4-4770-9342-94C7-09DC60109BC3}" destId="{09A29D88-5AB1-7C4D-8F09-39AAE566EB22}" srcOrd="5" destOrd="0" presId="urn:microsoft.com/office/officeart/2005/8/layout/hProcess9"/>
    <dgm:cxn modelId="{F4587144-95ED-4D4D-81EA-21129761FD7C}" type="presParOf" srcId="{424A09D4-4770-9342-94C7-09DC60109BC3}" destId="{9DA178B3-7356-0248-A95C-79270E8039A7}"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D17B6-96F7-1149-A4D0-2958264947CC}">
      <dsp:nvSpPr>
        <dsp:cNvPr id="0" name=""/>
        <dsp:cNvSpPr/>
      </dsp:nvSpPr>
      <dsp:spPr>
        <a:xfrm>
          <a:off x="644202" y="0"/>
          <a:ext cx="7300959" cy="393223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78BD89-052F-484D-81B3-114F35653B8B}">
      <dsp:nvSpPr>
        <dsp:cNvPr id="0" name=""/>
        <dsp:cNvSpPr/>
      </dsp:nvSpPr>
      <dsp:spPr>
        <a:xfrm>
          <a:off x="5358" y="1179671"/>
          <a:ext cx="2059575" cy="15728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tx2">
                  <a:lumMod val="75000"/>
                </a:schemeClr>
              </a:solidFill>
            </a:rPr>
            <a:t>Domaine privé</a:t>
          </a:r>
        </a:p>
        <a:p>
          <a:pPr marL="114300" lvl="1" indent="-114300" algn="l" defTabSz="666750">
            <a:lnSpc>
              <a:spcPct val="90000"/>
            </a:lnSpc>
            <a:spcBef>
              <a:spcPct val="0"/>
            </a:spcBef>
            <a:spcAft>
              <a:spcPct val="15000"/>
            </a:spcAft>
            <a:buChar char="•"/>
          </a:pPr>
          <a:r>
            <a:rPr lang="fr-FR" sz="1500" kern="1200" dirty="0">
              <a:solidFill>
                <a:schemeClr val="tx2">
                  <a:lumMod val="75000"/>
                </a:schemeClr>
              </a:solidFill>
            </a:rPr>
            <a:t>Administrer son foyer</a:t>
          </a:r>
        </a:p>
      </dsp:txBody>
      <dsp:txXfrm>
        <a:off x="82140" y="1256453"/>
        <a:ext cx="1906011" cy="1419330"/>
      </dsp:txXfrm>
    </dsp:sp>
    <dsp:sp modelId="{A90292DB-60F8-244D-9B13-3F6BBF0072B9}">
      <dsp:nvSpPr>
        <dsp:cNvPr id="0" name=""/>
        <dsp:cNvSpPr/>
      </dsp:nvSpPr>
      <dsp:spPr>
        <a:xfrm>
          <a:off x="2178382" y="1179671"/>
          <a:ext cx="2059575" cy="15728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tx2">
                  <a:lumMod val="75000"/>
                </a:schemeClr>
              </a:solidFill>
            </a:rPr>
            <a:t>Domaine public</a:t>
          </a:r>
        </a:p>
        <a:p>
          <a:pPr marL="114300" lvl="1" indent="-114300" algn="l" defTabSz="666750">
            <a:lnSpc>
              <a:spcPct val="90000"/>
            </a:lnSpc>
            <a:spcBef>
              <a:spcPct val="0"/>
            </a:spcBef>
            <a:spcAft>
              <a:spcPct val="15000"/>
            </a:spcAft>
            <a:buChar char="•"/>
          </a:pPr>
          <a:r>
            <a:rPr lang="fr-FR" sz="1500" kern="1200" dirty="0">
              <a:solidFill>
                <a:schemeClr val="tx2">
                  <a:lumMod val="75000"/>
                </a:schemeClr>
              </a:solidFill>
            </a:rPr>
            <a:t>Garantir la puissance des États</a:t>
          </a:r>
        </a:p>
      </dsp:txBody>
      <dsp:txXfrm>
        <a:off x="2255164" y="1256453"/>
        <a:ext cx="1906011" cy="1419330"/>
      </dsp:txXfrm>
    </dsp:sp>
    <dsp:sp modelId="{2C32B7E6-14B0-A942-91BE-50980341BCF3}">
      <dsp:nvSpPr>
        <dsp:cNvPr id="0" name=""/>
        <dsp:cNvSpPr/>
      </dsp:nvSpPr>
      <dsp:spPr>
        <a:xfrm>
          <a:off x="4351406" y="1179671"/>
          <a:ext cx="2059575" cy="15728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tx2">
                  <a:lumMod val="75000"/>
                </a:schemeClr>
              </a:solidFill>
            </a:rPr>
            <a:t>Domaine scientifique</a:t>
          </a:r>
        </a:p>
        <a:p>
          <a:pPr marL="114300" lvl="1" indent="-114300" algn="l" defTabSz="666750">
            <a:lnSpc>
              <a:spcPct val="90000"/>
            </a:lnSpc>
            <a:spcBef>
              <a:spcPct val="0"/>
            </a:spcBef>
            <a:spcAft>
              <a:spcPct val="15000"/>
            </a:spcAft>
            <a:buChar char="•"/>
          </a:pPr>
          <a:r>
            <a:rPr lang="fr-FR" sz="1500" b="0" kern="1200" dirty="0">
              <a:solidFill>
                <a:schemeClr val="tx2">
                  <a:lumMod val="75000"/>
                </a:schemeClr>
              </a:solidFill>
            </a:rPr>
            <a:t>Identifier des lois universelles</a:t>
          </a:r>
        </a:p>
      </dsp:txBody>
      <dsp:txXfrm>
        <a:off x="4428188" y="1256453"/>
        <a:ext cx="1906011" cy="1419330"/>
      </dsp:txXfrm>
    </dsp:sp>
    <dsp:sp modelId="{9DA178B3-7356-0248-A95C-79270E8039A7}">
      <dsp:nvSpPr>
        <dsp:cNvPr id="0" name=""/>
        <dsp:cNvSpPr/>
      </dsp:nvSpPr>
      <dsp:spPr>
        <a:xfrm>
          <a:off x="6524430" y="1179671"/>
          <a:ext cx="2059575" cy="15728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tx2">
                  <a:lumMod val="75000"/>
                </a:schemeClr>
              </a:solidFill>
            </a:rPr>
            <a:t>Discipline autonome</a:t>
          </a:r>
        </a:p>
        <a:p>
          <a:pPr marL="114300" lvl="1" indent="-114300" algn="l" defTabSz="666750">
            <a:lnSpc>
              <a:spcPct val="90000"/>
            </a:lnSpc>
            <a:spcBef>
              <a:spcPct val="0"/>
            </a:spcBef>
            <a:spcAft>
              <a:spcPct val="15000"/>
            </a:spcAft>
            <a:buChar char="•"/>
          </a:pPr>
          <a:r>
            <a:rPr lang="fr-FR" sz="1500" kern="1200" dirty="0">
              <a:solidFill>
                <a:schemeClr val="tx2">
                  <a:lumMod val="75000"/>
                </a:schemeClr>
              </a:solidFill>
            </a:rPr>
            <a:t>Établir une théorie des choix  individuels</a:t>
          </a:r>
        </a:p>
      </dsp:txBody>
      <dsp:txXfrm>
        <a:off x="6601212" y="1256453"/>
        <a:ext cx="1906011" cy="141933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774E2B5-B6E5-B1CD-5B87-767DB51DB1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A172723B-579C-E1FD-4188-DD16E967BA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F37D38-C6D4-8947-9496-7F855E5986C6}" type="datetimeFigureOut">
              <a:rPr lang="fr-FR" smtClean="0"/>
              <a:t>18/09/2026</a:t>
            </a:fld>
            <a:endParaRPr lang="fr-FR"/>
          </a:p>
        </p:txBody>
      </p:sp>
      <p:sp>
        <p:nvSpPr>
          <p:cNvPr id="4" name="Espace réservé du pied de page 3">
            <a:extLst>
              <a:ext uri="{FF2B5EF4-FFF2-40B4-BE49-F238E27FC236}">
                <a16:creationId xmlns:a16="http://schemas.microsoft.com/office/drawing/2014/main" id="{8498F398-AC6B-8068-09F5-BDCEAA43CF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67DBB1C-DF44-2609-F459-FD11DFF153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892B5C-F658-504A-9E68-A4AD240A8608}" type="slidenum">
              <a:rPr lang="fr-FR" smtClean="0"/>
              <a:t>‹N°›</a:t>
            </a:fld>
            <a:endParaRPr lang="fr-FR"/>
          </a:p>
        </p:txBody>
      </p:sp>
    </p:spTree>
    <p:extLst>
      <p:ext uri="{BB962C8B-B14F-4D97-AF65-F5344CB8AC3E}">
        <p14:creationId xmlns:p14="http://schemas.microsoft.com/office/powerpoint/2010/main" val="1109397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797768-F040-A642-AA88-FC2F8F4554E0}" type="datetimeFigureOut">
              <a:rPr lang="fr-FR" smtClean="0"/>
              <a:t>18/09/2026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C84869-FE10-1D4C-BF77-FCA504F9F4AE}" type="slidenum">
              <a:rPr lang="fr-FR" smtClean="0"/>
              <a:t>‹N°›</a:t>
            </a:fld>
            <a:endParaRPr lang="fr-FR"/>
          </a:p>
        </p:txBody>
      </p:sp>
    </p:spTree>
    <p:extLst>
      <p:ext uri="{BB962C8B-B14F-4D97-AF65-F5344CB8AC3E}">
        <p14:creationId xmlns:p14="http://schemas.microsoft.com/office/powerpoint/2010/main" val="1912500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6C84869-FE10-1D4C-BF77-FCA504F9F4AE}" type="slidenum">
              <a:rPr lang="fr-FR" smtClean="0"/>
              <a:t>1</a:t>
            </a:fld>
            <a:endParaRPr lang="fr-FR"/>
          </a:p>
        </p:txBody>
      </p:sp>
    </p:spTree>
    <p:extLst>
      <p:ext uri="{BB962C8B-B14F-4D97-AF65-F5344CB8AC3E}">
        <p14:creationId xmlns:p14="http://schemas.microsoft.com/office/powerpoint/2010/main" val="7207428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a:prstGeom prst="rect">
            <a:avLst/>
          </a:prstGeo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Subtitle 2"/>
          <p:cNvSpPr>
            <a:spLocks noGrp="1"/>
          </p:cNvSpPr>
          <p:nvPr>
            <p:ph type="subTitle" idx="1"/>
          </p:nvPr>
        </p:nvSpPr>
        <p:spPr>
          <a:xfrm>
            <a:off x="1562100" y="4682062"/>
            <a:ext cx="9070848" cy="457201"/>
          </a:xfrm>
          <a:prstGeom prst="rect">
            <a:avLst/>
          </a:prstGeo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57071A2E-0131-DE4B-B58E-72288BFF689B}" type="datetimeFigureOut">
              <a:rPr lang="fr-FR" smtClean="0"/>
              <a:t>18/09/2026</a:t>
            </a:fld>
            <a:endParaRPr lang="fr-FR"/>
          </a:p>
        </p:txBody>
      </p:sp>
      <p:sp>
        <p:nvSpPr>
          <p:cNvPr id="21" name="Footer Placeholder 20"/>
          <p:cNvSpPr>
            <a:spLocks noGrp="1"/>
          </p:cNvSpPr>
          <p:nvPr>
            <p:ph type="ftr" sz="quarter" idx="11"/>
          </p:nvPr>
        </p:nvSpPr>
        <p:spPr>
          <a:xfrm>
            <a:off x="1453896" y="5211060"/>
            <a:ext cx="5905500" cy="228600"/>
          </a:xfrm>
          <a:prstGeom prst="rect">
            <a:avLst/>
          </a:prstGeom>
        </p:spPr>
        <p:txBody>
          <a:bodyPr/>
          <a:lstStyle>
            <a:lvl1pPr algn="l">
              <a:defRPr>
                <a:solidFill>
                  <a:schemeClr val="tx1">
                    <a:lumMod val="75000"/>
                    <a:lumOff val="25000"/>
                  </a:schemeClr>
                </a:solidFill>
              </a:defRPr>
            </a:lvl1pPr>
          </a:lstStyle>
          <a:p>
            <a:endParaRPr lang="fr-F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F0D2CC30-8633-D547-B7FA-CB8547B9382C}" type="slidenum">
              <a:rPr lang="fr-FR" smtClean="0"/>
              <a:t>‹N°›</a:t>
            </a:fld>
            <a:endParaRPr lang="fr-FR"/>
          </a:p>
        </p:txBody>
      </p:sp>
    </p:spTree>
    <p:extLst>
      <p:ext uri="{BB962C8B-B14F-4D97-AF65-F5344CB8AC3E}">
        <p14:creationId xmlns:p14="http://schemas.microsoft.com/office/powerpoint/2010/main" val="140971988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9A6C7582-F158-DEE9-DF3D-71B59EDDD840}"/>
              </a:ext>
            </a:extLst>
          </p:cNvPr>
          <p:cNvSpPr>
            <a:spLocks noGrp="1"/>
          </p:cNvSpPr>
          <p:nvPr>
            <p:ph type="dt" sz="half" idx="10"/>
          </p:nvPr>
        </p:nvSpPr>
        <p:spPr/>
        <p:txBody>
          <a:bodyPr/>
          <a:lstStyle/>
          <a:p>
            <a:fld id="{33F6B56D-7572-DA44-BD19-A291B20F7C3F}" type="datetimeFigureOut">
              <a:rPr lang="fr-FR" smtClean="0"/>
              <a:t>18/09/2026</a:t>
            </a:fld>
            <a:endParaRPr lang="fr-FR"/>
          </a:p>
        </p:txBody>
      </p:sp>
      <p:sp>
        <p:nvSpPr>
          <p:cNvPr id="4" name="Espace réservé du numéro de diapositive 3">
            <a:extLst>
              <a:ext uri="{FF2B5EF4-FFF2-40B4-BE49-F238E27FC236}">
                <a16:creationId xmlns:a16="http://schemas.microsoft.com/office/drawing/2014/main" id="{CB7FECCD-1499-DFFD-1F29-B88E59AA6E10}"/>
              </a:ext>
            </a:extLst>
          </p:cNvPr>
          <p:cNvSpPr>
            <a:spLocks noGrp="1"/>
          </p:cNvSpPr>
          <p:nvPr>
            <p:ph type="sldNum" sz="quarter" idx="11"/>
          </p:nvPr>
        </p:nvSpPr>
        <p:spPr/>
        <p:txBody>
          <a:bodyPr/>
          <a:lstStyle/>
          <a:p>
            <a:r>
              <a:rPr lang="fr-FR"/>
              <a:t>SÉANCE 1 </a:t>
            </a:r>
            <a:endParaRPr lang="fr-FR" dirty="0"/>
          </a:p>
        </p:txBody>
      </p:sp>
    </p:spTree>
    <p:extLst>
      <p:ext uri="{BB962C8B-B14F-4D97-AF65-F5344CB8AC3E}">
        <p14:creationId xmlns:p14="http://schemas.microsoft.com/office/powerpoint/2010/main" val="395011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8A87A34-81AB-432B-8DAE-1953F412C126}" type="datetimeFigureOut">
              <a:rPr lang="en-US" smtClean="0"/>
              <a:t>9/18/26</a:t>
            </a:fld>
            <a:endParaRPr lang="en-US" dirty="0"/>
          </a:p>
        </p:txBody>
      </p:sp>
      <p:sp>
        <p:nvSpPr>
          <p:cNvPr id="8" name="Footer Placeholder 7"/>
          <p:cNvSpPr>
            <a:spLocks noGrp="1"/>
          </p:cNvSpPr>
          <p:nvPr>
            <p:ph type="ftr" sz="quarter" idx="11"/>
          </p:nvPr>
        </p:nvSpPr>
        <p:spPr>
          <a:xfrm>
            <a:off x="3489960" y="6307672"/>
            <a:ext cx="5212080" cy="274320"/>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887819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7071A2E-0131-DE4B-B58E-72288BFF689B}" type="datetimeFigureOut">
              <a:rPr lang="fr-FR" smtClean="0"/>
              <a:t>18/09/2026</a:t>
            </a:fld>
            <a:endParaRPr lang="fr-FR"/>
          </a:p>
        </p:txBody>
      </p:sp>
      <p:sp>
        <p:nvSpPr>
          <p:cNvPr id="6" name="Footer Placeholder 5"/>
          <p:cNvSpPr>
            <a:spLocks noGrp="1"/>
          </p:cNvSpPr>
          <p:nvPr>
            <p:ph type="ftr" sz="quarter" idx="11"/>
          </p:nvPr>
        </p:nvSpPr>
        <p:spPr>
          <a:xfrm>
            <a:off x="3489960" y="6307672"/>
            <a:ext cx="5212080" cy="274320"/>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F0D2CC30-8633-D547-B7FA-CB8547B9382C}" type="slidenum">
              <a:rPr lang="fr-FR" smtClean="0"/>
              <a:t>‹N°›</a:t>
            </a:fld>
            <a:endParaRPr lang="fr-FR"/>
          </a:p>
        </p:txBody>
      </p:sp>
    </p:spTree>
    <p:extLst>
      <p:ext uri="{BB962C8B-B14F-4D97-AF65-F5344CB8AC3E}">
        <p14:creationId xmlns:p14="http://schemas.microsoft.com/office/powerpoint/2010/main" val="2637867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4154875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9" name="Slide Number Placeholder 8"/>
          <p:cNvSpPr>
            <a:spLocks noGrp="1"/>
          </p:cNvSpPr>
          <p:nvPr>
            <p:ph type="sldNum" sz="quarter" idx="12"/>
          </p:nvPr>
        </p:nvSpPr>
        <p:spPr/>
        <p:txBody>
          <a:bodyPr/>
          <a:lstStyle/>
          <a:p>
            <a:r>
              <a:rPr lang="en-US" dirty="0"/>
              <a:t>SÉANCE 1 </a:t>
            </a:r>
          </a:p>
        </p:txBody>
      </p:sp>
      <p:sp>
        <p:nvSpPr>
          <p:cNvPr id="4" name="ZoneTexte 3">
            <a:extLst>
              <a:ext uri="{FF2B5EF4-FFF2-40B4-BE49-F238E27FC236}">
                <a16:creationId xmlns:a16="http://schemas.microsoft.com/office/drawing/2014/main" id="{D56AACF8-F278-8247-351A-B630859DA619}"/>
              </a:ext>
            </a:extLst>
          </p:cNvPr>
          <p:cNvSpPr txBox="1"/>
          <p:nvPr userDrawn="1"/>
        </p:nvSpPr>
        <p:spPr>
          <a:xfrm>
            <a:off x="700830" y="2097225"/>
            <a:ext cx="7708650" cy="923330"/>
          </a:xfrm>
          <a:prstGeom prst="rect">
            <a:avLst/>
          </a:prstGeom>
          <a:noFill/>
        </p:spPr>
        <p:txBody>
          <a:bodyPr wrap="square" rtlCol="0">
            <a:spAutoFit/>
          </a:bodyPr>
          <a:lstStyle/>
          <a:p>
            <a:pPr marL="342900" indent="-342900">
              <a:buAutoNum type="arabicPeriod"/>
            </a:pPr>
            <a:r>
              <a:rPr lang="fr-FR" sz="1800" b="0" dirty="0">
                <a:solidFill>
                  <a:schemeClr val="tx1"/>
                </a:solidFill>
              </a:rPr>
              <a:t>Comment la notion d’économie s’est elle transformée ?</a:t>
            </a:r>
          </a:p>
          <a:p>
            <a:pPr marL="342900" indent="-342900">
              <a:buAutoNum type="arabicPeriod"/>
            </a:pPr>
            <a:r>
              <a:rPr lang="fr-FR" sz="1800" dirty="0">
                <a:solidFill>
                  <a:schemeClr val="tx1"/>
                </a:solidFill>
              </a:rPr>
              <a:t>L’économie est d’abord une méthode de questionnement</a:t>
            </a:r>
          </a:p>
          <a:p>
            <a:pPr marL="342900" indent="-342900">
              <a:buAutoNum type="arabicPeriod"/>
            </a:pPr>
            <a:r>
              <a:rPr lang="fr-FR" sz="1800" dirty="0">
                <a:solidFill>
                  <a:schemeClr val="tx1"/>
                </a:solidFill>
              </a:rPr>
              <a:t>Une science sociale, vivante et cumulative </a:t>
            </a:r>
          </a:p>
        </p:txBody>
      </p:sp>
      <p:sp>
        <p:nvSpPr>
          <p:cNvPr id="5" name="Title Placeholder 1">
            <a:extLst>
              <a:ext uri="{FF2B5EF4-FFF2-40B4-BE49-F238E27FC236}">
                <a16:creationId xmlns:a16="http://schemas.microsoft.com/office/drawing/2014/main" id="{9DE39EE4-AE31-082C-91F9-BB92FBF0DE83}"/>
              </a:ext>
            </a:extLst>
          </p:cNvPr>
          <p:cNvSpPr txBox="1">
            <a:spLocks/>
          </p:cNvSpPr>
          <p:nvPr userDrawn="1"/>
        </p:nvSpPr>
        <p:spPr>
          <a:xfrm>
            <a:off x="700830" y="1580147"/>
            <a:ext cx="4339438"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solidFill>
                  <a:schemeClr val="tx2"/>
                </a:solidFill>
              </a:rPr>
              <a:t>Introduction</a:t>
            </a:r>
            <a:br>
              <a:rPr lang="fr-FR" dirty="0">
                <a:solidFill>
                  <a:schemeClr val="tx2"/>
                </a:solidFill>
              </a:rPr>
            </a:br>
            <a:br>
              <a:rPr lang="fr-FR" dirty="0">
                <a:solidFill>
                  <a:schemeClr val="tx2"/>
                </a:solidFill>
              </a:rPr>
            </a:br>
            <a:endParaRPr lang="en-US" dirty="0">
              <a:solidFill>
                <a:schemeClr val="tx2"/>
              </a:solidFill>
            </a:endParaRPr>
          </a:p>
        </p:txBody>
      </p:sp>
      <p:sp>
        <p:nvSpPr>
          <p:cNvPr id="6" name="Title Placeholder 1">
            <a:extLst>
              <a:ext uri="{FF2B5EF4-FFF2-40B4-BE49-F238E27FC236}">
                <a16:creationId xmlns:a16="http://schemas.microsoft.com/office/drawing/2014/main" id="{53B4D5CC-2673-121C-0B32-4F0B857CA960}"/>
              </a:ext>
            </a:extLst>
          </p:cNvPr>
          <p:cNvSpPr txBox="1">
            <a:spLocks/>
          </p:cNvSpPr>
          <p:nvPr userDrawn="1"/>
        </p:nvSpPr>
        <p:spPr>
          <a:xfrm>
            <a:off x="700830" y="2735732"/>
            <a:ext cx="10646724" cy="1836268"/>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endParaRPr lang="en-US" sz="800" dirty="0">
              <a:solidFill>
                <a:schemeClr val="tx2"/>
              </a:solidFill>
            </a:endParaRPr>
          </a:p>
        </p:txBody>
      </p:sp>
    </p:spTree>
    <p:extLst>
      <p:ext uri="{BB962C8B-B14F-4D97-AF65-F5344CB8AC3E}">
        <p14:creationId xmlns:p14="http://schemas.microsoft.com/office/powerpoint/2010/main" val="576727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9" name="Slide Number Placeholder 8"/>
          <p:cNvSpPr>
            <a:spLocks noGrp="1"/>
          </p:cNvSpPr>
          <p:nvPr>
            <p:ph type="sldNum" sz="quarter" idx="12"/>
          </p:nvPr>
        </p:nvSpPr>
        <p:spPr/>
        <p:txBody>
          <a:bodyPr/>
          <a:lstStyle/>
          <a:p>
            <a:r>
              <a:rPr lang="en-US" dirty="0"/>
              <a:t>SÉANCE 1 </a:t>
            </a:r>
          </a:p>
        </p:txBody>
      </p:sp>
      <p:sp>
        <p:nvSpPr>
          <p:cNvPr id="4" name="ZoneTexte 3">
            <a:extLst>
              <a:ext uri="{FF2B5EF4-FFF2-40B4-BE49-F238E27FC236}">
                <a16:creationId xmlns:a16="http://schemas.microsoft.com/office/drawing/2014/main" id="{D56AACF8-F278-8247-351A-B630859DA619}"/>
              </a:ext>
            </a:extLst>
          </p:cNvPr>
          <p:cNvSpPr txBox="1"/>
          <p:nvPr userDrawn="1"/>
        </p:nvSpPr>
        <p:spPr>
          <a:xfrm>
            <a:off x="700832" y="1600367"/>
            <a:ext cx="7708650" cy="923330"/>
          </a:xfrm>
          <a:prstGeom prst="rect">
            <a:avLst/>
          </a:prstGeom>
          <a:noFill/>
        </p:spPr>
        <p:txBody>
          <a:bodyPr wrap="square" rtlCol="0">
            <a:spAutoFit/>
          </a:bodyPr>
          <a:lstStyle/>
          <a:p>
            <a:pPr marL="342900" indent="-342900">
              <a:buAutoNum type="arabicPeriod"/>
            </a:pPr>
            <a:r>
              <a:rPr lang="fr-FR" sz="1800" b="0" dirty="0">
                <a:solidFill>
                  <a:schemeClr val="tx1">
                    <a:alpha val="19000"/>
                  </a:schemeClr>
                </a:solidFill>
              </a:rPr>
              <a:t>Comment la notion d’économie s’est elle transformée ?</a:t>
            </a:r>
          </a:p>
          <a:p>
            <a:pPr marL="342900" indent="-342900">
              <a:buAutoNum type="arabicPeriod"/>
            </a:pPr>
            <a:r>
              <a:rPr lang="fr-FR" sz="1800" dirty="0">
                <a:solidFill>
                  <a:schemeClr val="tx1">
                    <a:alpha val="19000"/>
                  </a:schemeClr>
                </a:solidFill>
              </a:rPr>
              <a:t>L’économie est d’abord une méthode de questionnement</a:t>
            </a:r>
          </a:p>
          <a:p>
            <a:pPr marL="342900" indent="-342900">
              <a:buAutoNum type="arabicPeriod"/>
            </a:pPr>
            <a:r>
              <a:rPr lang="fr-FR" sz="1800" dirty="0">
                <a:solidFill>
                  <a:schemeClr val="tx1">
                    <a:alpha val="19000"/>
                  </a:schemeClr>
                </a:solidFill>
              </a:rPr>
              <a:t>Une science sociale, vivante et cumulative </a:t>
            </a:r>
          </a:p>
        </p:txBody>
      </p:sp>
      <p:sp>
        <p:nvSpPr>
          <p:cNvPr id="5" name="Title Placeholder 1">
            <a:extLst>
              <a:ext uri="{FF2B5EF4-FFF2-40B4-BE49-F238E27FC236}">
                <a16:creationId xmlns:a16="http://schemas.microsoft.com/office/drawing/2014/main" id="{9DE39EE4-AE31-082C-91F9-BB92FBF0DE83}"/>
              </a:ext>
            </a:extLst>
          </p:cNvPr>
          <p:cNvSpPr txBox="1">
            <a:spLocks/>
          </p:cNvSpPr>
          <p:nvPr userDrawn="1"/>
        </p:nvSpPr>
        <p:spPr>
          <a:xfrm>
            <a:off x="700832" y="1278622"/>
            <a:ext cx="4339438"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solidFill>
                  <a:schemeClr val="tx2">
                    <a:alpha val="20000"/>
                  </a:schemeClr>
                </a:solidFill>
              </a:rPr>
              <a:t>Introduction</a:t>
            </a:r>
            <a:br>
              <a:rPr lang="fr-FR" dirty="0">
                <a:solidFill>
                  <a:schemeClr val="tx2">
                    <a:alpha val="20000"/>
                  </a:schemeClr>
                </a:solidFill>
              </a:rPr>
            </a:br>
            <a:br>
              <a:rPr lang="fr-FR" dirty="0">
                <a:solidFill>
                  <a:schemeClr val="tx2">
                    <a:alpha val="20000"/>
                  </a:schemeClr>
                </a:solidFill>
              </a:rPr>
            </a:br>
            <a:endParaRPr lang="en-US" dirty="0">
              <a:solidFill>
                <a:schemeClr val="tx2">
                  <a:alpha val="20000"/>
                </a:schemeClr>
              </a:solidFill>
            </a:endParaRPr>
          </a:p>
        </p:txBody>
      </p:sp>
      <p:sp>
        <p:nvSpPr>
          <p:cNvPr id="6" name="Title Placeholder 1">
            <a:extLst>
              <a:ext uri="{FF2B5EF4-FFF2-40B4-BE49-F238E27FC236}">
                <a16:creationId xmlns:a16="http://schemas.microsoft.com/office/drawing/2014/main" id="{53B4D5CC-2673-121C-0B32-4F0B857CA960}"/>
              </a:ext>
            </a:extLst>
          </p:cNvPr>
          <p:cNvSpPr txBox="1">
            <a:spLocks/>
          </p:cNvSpPr>
          <p:nvPr userDrawn="1"/>
        </p:nvSpPr>
        <p:spPr>
          <a:xfrm>
            <a:off x="700830" y="2735732"/>
            <a:ext cx="10646724" cy="1836268"/>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2000" b="1" dirty="0">
                <a:solidFill>
                  <a:schemeClr val="tx2"/>
                </a:solidFill>
              </a:rPr>
              <a:t>I. Les débuts du capitalisme marchand et la naissance de l’économie politique (XVI</a:t>
            </a:r>
            <a:r>
              <a:rPr lang="fr-FR" sz="2000" b="1" baseline="30000" dirty="0">
                <a:solidFill>
                  <a:schemeClr val="tx2"/>
                </a:solidFill>
              </a:rPr>
              <a:t>ème</a:t>
            </a:r>
            <a:r>
              <a:rPr lang="fr-FR" sz="2000" b="1" baseline="0" dirty="0">
                <a:solidFill>
                  <a:schemeClr val="tx2"/>
                </a:solidFill>
              </a:rPr>
              <a:t>-XVII</a:t>
            </a:r>
            <a:r>
              <a:rPr lang="fr-FR" sz="2000" b="1" baseline="30000" dirty="0">
                <a:solidFill>
                  <a:schemeClr val="tx2"/>
                </a:solidFill>
              </a:rPr>
              <a:t>ème</a:t>
            </a:r>
            <a:r>
              <a:rPr lang="fr-FR" sz="2000" b="1" baseline="0" dirty="0">
                <a:solidFill>
                  <a:schemeClr val="tx2"/>
                </a:solidFill>
              </a:rPr>
              <a:t>)</a:t>
            </a:r>
            <a:br>
              <a:rPr lang="fr-FR" sz="800" dirty="0">
                <a:solidFill>
                  <a:schemeClr val="tx2"/>
                </a:solidFill>
              </a:rPr>
            </a:br>
            <a:br>
              <a:rPr lang="fr-FR" sz="800" dirty="0">
                <a:solidFill>
                  <a:schemeClr val="tx2"/>
                </a:solidFill>
              </a:rPr>
            </a:br>
            <a:endParaRPr lang="en-US" sz="800" dirty="0">
              <a:solidFill>
                <a:schemeClr val="tx2"/>
              </a:solidFill>
            </a:endParaRPr>
          </a:p>
        </p:txBody>
      </p:sp>
    </p:spTree>
    <p:extLst>
      <p:ext uri="{BB962C8B-B14F-4D97-AF65-F5344CB8AC3E}">
        <p14:creationId xmlns:p14="http://schemas.microsoft.com/office/powerpoint/2010/main" val="317050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9" name="Slide Number Placeholder 8"/>
          <p:cNvSpPr>
            <a:spLocks noGrp="1"/>
          </p:cNvSpPr>
          <p:nvPr>
            <p:ph type="sldNum" sz="quarter" idx="12"/>
          </p:nvPr>
        </p:nvSpPr>
        <p:spPr/>
        <p:txBody>
          <a:bodyPr/>
          <a:lstStyle/>
          <a:p>
            <a:r>
              <a:rPr lang="en-US" dirty="0"/>
              <a:t>SÉANCE 1 </a:t>
            </a:r>
          </a:p>
        </p:txBody>
      </p:sp>
      <p:sp>
        <p:nvSpPr>
          <p:cNvPr id="4" name="ZoneTexte 3">
            <a:extLst>
              <a:ext uri="{FF2B5EF4-FFF2-40B4-BE49-F238E27FC236}">
                <a16:creationId xmlns:a16="http://schemas.microsoft.com/office/drawing/2014/main" id="{D56AACF8-F278-8247-351A-B630859DA619}"/>
              </a:ext>
            </a:extLst>
          </p:cNvPr>
          <p:cNvSpPr txBox="1"/>
          <p:nvPr userDrawn="1"/>
        </p:nvSpPr>
        <p:spPr>
          <a:xfrm>
            <a:off x="700832" y="1600367"/>
            <a:ext cx="7708650" cy="923330"/>
          </a:xfrm>
          <a:prstGeom prst="rect">
            <a:avLst/>
          </a:prstGeom>
          <a:noFill/>
        </p:spPr>
        <p:txBody>
          <a:bodyPr wrap="square" rtlCol="0">
            <a:spAutoFit/>
          </a:bodyPr>
          <a:lstStyle/>
          <a:p>
            <a:pPr marL="342900" indent="-342900">
              <a:buAutoNum type="arabicPeriod"/>
            </a:pPr>
            <a:r>
              <a:rPr lang="fr-FR" sz="1800" b="0" dirty="0">
                <a:solidFill>
                  <a:schemeClr val="tx1">
                    <a:alpha val="40000"/>
                  </a:schemeClr>
                </a:solidFill>
              </a:rPr>
              <a:t>Comment la notion d’économie s’est elle transformée ?</a:t>
            </a:r>
          </a:p>
          <a:p>
            <a:pPr marL="342900" indent="-342900">
              <a:buAutoNum type="arabicPeriod"/>
            </a:pPr>
            <a:r>
              <a:rPr lang="fr-FR" sz="1800" dirty="0">
                <a:solidFill>
                  <a:schemeClr val="tx1">
                    <a:alpha val="40000"/>
                  </a:schemeClr>
                </a:solidFill>
              </a:rPr>
              <a:t>L’économie est d’abord une méthode de questionnement</a:t>
            </a:r>
          </a:p>
          <a:p>
            <a:pPr marL="342900" indent="-342900">
              <a:buAutoNum type="arabicPeriod"/>
            </a:pPr>
            <a:r>
              <a:rPr lang="fr-FR" sz="1800" dirty="0">
                <a:solidFill>
                  <a:schemeClr val="tx1">
                    <a:alpha val="40000"/>
                  </a:schemeClr>
                </a:solidFill>
              </a:rPr>
              <a:t>Une science sociale, vivante et cumulative </a:t>
            </a:r>
          </a:p>
        </p:txBody>
      </p:sp>
      <p:sp>
        <p:nvSpPr>
          <p:cNvPr id="5" name="Title Placeholder 1">
            <a:extLst>
              <a:ext uri="{FF2B5EF4-FFF2-40B4-BE49-F238E27FC236}">
                <a16:creationId xmlns:a16="http://schemas.microsoft.com/office/drawing/2014/main" id="{9DE39EE4-AE31-082C-91F9-BB92FBF0DE83}"/>
              </a:ext>
            </a:extLst>
          </p:cNvPr>
          <p:cNvSpPr txBox="1">
            <a:spLocks/>
          </p:cNvSpPr>
          <p:nvPr userDrawn="1"/>
        </p:nvSpPr>
        <p:spPr>
          <a:xfrm>
            <a:off x="700832" y="1278622"/>
            <a:ext cx="4339438"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solidFill>
                  <a:schemeClr val="tx2">
                    <a:alpha val="40000"/>
                  </a:schemeClr>
                </a:solidFill>
              </a:rPr>
              <a:t>Introduction</a:t>
            </a:r>
            <a:br>
              <a:rPr lang="fr-FR" dirty="0">
                <a:solidFill>
                  <a:schemeClr val="tx2">
                    <a:alpha val="40000"/>
                  </a:schemeClr>
                </a:solidFill>
              </a:rPr>
            </a:br>
            <a:br>
              <a:rPr lang="fr-FR" dirty="0">
                <a:solidFill>
                  <a:schemeClr val="tx2">
                    <a:alpha val="40000"/>
                  </a:schemeClr>
                </a:solidFill>
              </a:rPr>
            </a:br>
            <a:endParaRPr lang="en-US" dirty="0">
              <a:solidFill>
                <a:schemeClr val="tx2">
                  <a:alpha val="40000"/>
                </a:schemeClr>
              </a:solidFill>
            </a:endParaRPr>
          </a:p>
        </p:txBody>
      </p:sp>
      <p:sp>
        <p:nvSpPr>
          <p:cNvPr id="6" name="Title Placeholder 1">
            <a:extLst>
              <a:ext uri="{FF2B5EF4-FFF2-40B4-BE49-F238E27FC236}">
                <a16:creationId xmlns:a16="http://schemas.microsoft.com/office/drawing/2014/main" id="{53B4D5CC-2673-121C-0B32-4F0B857CA960}"/>
              </a:ext>
            </a:extLst>
          </p:cNvPr>
          <p:cNvSpPr txBox="1">
            <a:spLocks/>
          </p:cNvSpPr>
          <p:nvPr userDrawn="1"/>
        </p:nvSpPr>
        <p:spPr>
          <a:xfrm>
            <a:off x="700830" y="2735732"/>
            <a:ext cx="10646724" cy="1836268"/>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2000" b="1" dirty="0">
                <a:solidFill>
                  <a:schemeClr val="tx2"/>
                </a:solidFill>
              </a:rPr>
              <a:t>I. Les débuts du capitalisme marchand et la naissance de l’économie politique (XVI</a:t>
            </a:r>
            <a:r>
              <a:rPr lang="fr-FR" sz="2000" b="1" baseline="30000" dirty="0">
                <a:solidFill>
                  <a:schemeClr val="tx2"/>
                </a:solidFill>
              </a:rPr>
              <a:t>ème</a:t>
            </a:r>
            <a:r>
              <a:rPr lang="fr-FR" sz="2000" b="1" baseline="0" dirty="0">
                <a:solidFill>
                  <a:schemeClr val="tx2"/>
                </a:solidFill>
              </a:rPr>
              <a:t>-XVII</a:t>
            </a:r>
            <a:r>
              <a:rPr lang="fr-FR" sz="2000" b="1" baseline="30000" dirty="0">
                <a:solidFill>
                  <a:schemeClr val="tx2"/>
                </a:solidFill>
              </a:rPr>
              <a:t>ème</a:t>
            </a:r>
            <a:r>
              <a:rPr lang="fr-FR" sz="2000" b="1" baseline="0" dirty="0">
                <a:solidFill>
                  <a:schemeClr val="tx2"/>
                </a:solidFill>
              </a:rPr>
              <a:t>)</a:t>
            </a:r>
            <a:br>
              <a:rPr lang="fr-FR" sz="800" dirty="0">
                <a:solidFill>
                  <a:schemeClr val="tx2"/>
                </a:solidFill>
              </a:rPr>
            </a:br>
            <a:br>
              <a:rPr lang="fr-FR" sz="800" dirty="0">
                <a:solidFill>
                  <a:schemeClr val="tx2"/>
                </a:solidFill>
              </a:rPr>
            </a:br>
            <a:endParaRPr lang="en-US" sz="800" dirty="0">
              <a:solidFill>
                <a:schemeClr val="tx2"/>
              </a:solidFill>
            </a:endParaRPr>
          </a:p>
        </p:txBody>
      </p:sp>
      <p:sp>
        <p:nvSpPr>
          <p:cNvPr id="8" name="ZoneTexte 7">
            <a:extLst>
              <a:ext uri="{FF2B5EF4-FFF2-40B4-BE49-F238E27FC236}">
                <a16:creationId xmlns:a16="http://schemas.microsoft.com/office/drawing/2014/main" id="{91E8C6C6-E534-69B0-E200-12BCF9F63904}"/>
              </a:ext>
            </a:extLst>
          </p:cNvPr>
          <p:cNvSpPr txBox="1"/>
          <p:nvPr userDrawn="1"/>
        </p:nvSpPr>
        <p:spPr>
          <a:xfrm>
            <a:off x="700830" y="3432587"/>
            <a:ext cx="7708650" cy="369332"/>
          </a:xfrm>
          <a:prstGeom prst="rect">
            <a:avLst/>
          </a:prstGeom>
          <a:noFill/>
        </p:spPr>
        <p:txBody>
          <a:bodyPr wrap="square" rtlCol="0">
            <a:spAutoFit/>
          </a:bodyPr>
          <a:lstStyle/>
          <a:p>
            <a:pPr marL="0" indent="0">
              <a:buNone/>
            </a:pPr>
            <a:r>
              <a:rPr lang="fr-FR" sz="1800" dirty="0">
                <a:solidFill>
                  <a:schemeClr val="tx1"/>
                </a:solidFill>
              </a:rPr>
              <a:t>Les trois grandes évolutions du XVI</a:t>
            </a:r>
            <a:r>
              <a:rPr lang="fr-FR" sz="1800" baseline="30000" dirty="0">
                <a:solidFill>
                  <a:schemeClr val="tx1"/>
                </a:solidFill>
              </a:rPr>
              <a:t>ème</a:t>
            </a:r>
            <a:r>
              <a:rPr lang="fr-FR" sz="1800" baseline="0" dirty="0">
                <a:solidFill>
                  <a:schemeClr val="tx1"/>
                </a:solidFill>
              </a:rPr>
              <a:t> siècle</a:t>
            </a:r>
            <a:endParaRPr lang="fr-FR" sz="1800" baseline="30000" dirty="0">
              <a:solidFill>
                <a:schemeClr val="tx1"/>
              </a:solidFill>
            </a:endParaRPr>
          </a:p>
        </p:txBody>
      </p:sp>
    </p:spTree>
    <p:extLst>
      <p:ext uri="{BB962C8B-B14F-4D97-AF65-F5344CB8AC3E}">
        <p14:creationId xmlns:p14="http://schemas.microsoft.com/office/powerpoint/2010/main" val="2205609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9" name="Slide Number Placeholder 8"/>
          <p:cNvSpPr>
            <a:spLocks noGrp="1"/>
          </p:cNvSpPr>
          <p:nvPr>
            <p:ph type="sldNum" sz="quarter" idx="12"/>
          </p:nvPr>
        </p:nvSpPr>
        <p:spPr/>
        <p:txBody>
          <a:bodyPr/>
          <a:lstStyle/>
          <a:p>
            <a:r>
              <a:rPr lang="en-US" dirty="0"/>
              <a:t>SÉANCE 1 </a:t>
            </a:r>
          </a:p>
        </p:txBody>
      </p:sp>
      <p:sp>
        <p:nvSpPr>
          <p:cNvPr id="4" name="ZoneTexte 3">
            <a:extLst>
              <a:ext uri="{FF2B5EF4-FFF2-40B4-BE49-F238E27FC236}">
                <a16:creationId xmlns:a16="http://schemas.microsoft.com/office/drawing/2014/main" id="{D56AACF8-F278-8247-351A-B630859DA619}"/>
              </a:ext>
            </a:extLst>
          </p:cNvPr>
          <p:cNvSpPr txBox="1"/>
          <p:nvPr userDrawn="1"/>
        </p:nvSpPr>
        <p:spPr>
          <a:xfrm>
            <a:off x="700832" y="1600367"/>
            <a:ext cx="7708650" cy="923330"/>
          </a:xfrm>
          <a:prstGeom prst="rect">
            <a:avLst/>
          </a:prstGeom>
          <a:noFill/>
        </p:spPr>
        <p:txBody>
          <a:bodyPr wrap="square" rtlCol="0">
            <a:spAutoFit/>
          </a:bodyPr>
          <a:lstStyle/>
          <a:p>
            <a:pPr marL="342900" indent="-342900">
              <a:buAutoNum type="arabicPeriod"/>
            </a:pPr>
            <a:r>
              <a:rPr lang="fr-FR" sz="1800" b="0" dirty="0">
                <a:solidFill>
                  <a:schemeClr val="tx1">
                    <a:alpha val="40000"/>
                  </a:schemeClr>
                </a:solidFill>
              </a:rPr>
              <a:t>Comment la notion d’économie s’est elle transformée ?</a:t>
            </a:r>
          </a:p>
          <a:p>
            <a:pPr marL="342900" indent="-342900">
              <a:buAutoNum type="arabicPeriod"/>
            </a:pPr>
            <a:r>
              <a:rPr lang="fr-FR" sz="1800" dirty="0">
                <a:solidFill>
                  <a:schemeClr val="tx1">
                    <a:alpha val="40000"/>
                  </a:schemeClr>
                </a:solidFill>
              </a:rPr>
              <a:t>L’économie est d’abord une méthode de questionnement</a:t>
            </a:r>
          </a:p>
          <a:p>
            <a:pPr marL="342900" indent="-342900">
              <a:buAutoNum type="arabicPeriod"/>
            </a:pPr>
            <a:r>
              <a:rPr lang="fr-FR" sz="1800" dirty="0">
                <a:solidFill>
                  <a:schemeClr val="tx1">
                    <a:alpha val="40000"/>
                  </a:schemeClr>
                </a:solidFill>
              </a:rPr>
              <a:t>Une science sociale, vivante et cumulative </a:t>
            </a:r>
          </a:p>
        </p:txBody>
      </p:sp>
      <p:sp>
        <p:nvSpPr>
          <p:cNvPr id="5" name="Title Placeholder 1">
            <a:extLst>
              <a:ext uri="{FF2B5EF4-FFF2-40B4-BE49-F238E27FC236}">
                <a16:creationId xmlns:a16="http://schemas.microsoft.com/office/drawing/2014/main" id="{9DE39EE4-AE31-082C-91F9-BB92FBF0DE83}"/>
              </a:ext>
            </a:extLst>
          </p:cNvPr>
          <p:cNvSpPr txBox="1">
            <a:spLocks/>
          </p:cNvSpPr>
          <p:nvPr userDrawn="1"/>
        </p:nvSpPr>
        <p:spPr>
          <a:xfrm>
            <a:off x="700832" y="1278622"/>
            <a:ext cx="4339438"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solidFill>
                  <a:schemeClr val="tx2">
                    <a:alpha val="40000"/>
                  </a:schemeClr>
                </a:solidFill>
              </a:rPr>
              <a:t>Introduction</a:t>
            </a:r>
            <a:br>
              <a:rPr lang="fr-FR" dirty="0">
                <a:solidFill>
                  <a:schemeClr val="tx2">
                    <a:alpha val="40000"/>
                  </a:schemeClr>
                </a:solidFill>
              </a:rPr>
            </a:br>
            <a:br>
              <a:rPr lang="fr-FR" dirty="0">
                <a:solidFill>
                  <a:schemeClr val="tx2">
                    <a:alpha val="40000"/>
                  </a:schemeClr>
                </a:solidFill>
              </a:rPr>
            </a:br>
            <a:endParaRPr lang="en-US" dirty="0">
              <a:solidFill>
                <a:schemeClr val="tx2">
                  <a:alpha val="40000"/>
                </a:schemeClr>
              </a:solidFill>
            </a:endParaRPr>
          </a:p>
        </p:txBody>
      </p:sp>
      <p:sp>
        <p:nvSpPr>
          <p:cNvPr id="6" name="Title Placeholder 1">
            <a:extLst>
              <a:ext uri="{FF2B5EF4-FFF2-40B4-BE49-F238E27FC236}">
                <a16:creationId xmlns:a16="http://schemas.microsoft.com/office/drawing/2014/main" id="{53B4D5CC-2673-121C-0B32-4F0B857CA960}"/>
              </a:ext>
            </a:extLst>
          </p:cNvPr>
          <p:cNvSpPr txBox="1">
            <a:spLocks/>
          </p:cNvSpPr>
          <p:nvPr userDrawn="1"/>
        </p:nvSpPr>
        <p:spPr>
          <a:xfrm>
            <a:off x="700830" y="2735732"/>
            <a:ext cx="10646724" cy="1836268"/>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2000" b="1" dirty="0">
                <a:solidFill>
                  <a:schemeClr val="tx2"/>
                </a:solidFill>
              </a:rPr>
              <a:t>I. Les débuts du capitalisme marchand et la naissance de l’économie politique (XVI</a:t>
            </a:r>
            <a:r>
              <a:rPr lang="fr-FR" sz="2000" b="1" baseline="30000" dirty="0">
                <a:solidFill>
                  <a:schemeClr val="tx2"/>
                </a:solidFill>
              </a:rPr>
              <a:t>ème</a:t>
            </a:r>
            <a:r>
              <a:rPr lang="fr-FR" sz="2000" b="1" baseline="0" dirty="0">
                <a:solidFill>
                  <a:schemeClr val="tx2"/>
                </a:solidFill>
              </a:rPr>
              <a:t>-XVII</a:t>
            </a:r>
            <a:r>
              <a:rPr lang="fr-FR" sz="2000" b="1" baseline="30000" dirty="0">
                <a:solidFill>
                  <a:schemeClr val="tx2"/>
                </a:solidFill>
              </a:rPr>
              <a:t>ème</a:t>
            </a:r>
            <a:r>
              <a:rPr lang="fr-FR" sz="2000" b="1" baseline="0" dirty="0">
                <a:solidFill>
                  <a:schemeClr val="tx2"/>
                </a:solidFill>
              </a:rPr>
              <a:t>)</a:t>
            </a:r>
            <a:br>
              <a:rPr lang="fr-FR" sz="800" dirty="0">
                <a:solidFill>
                  <a:schemeClr val="tx2"/>
                </a:solidFill>
              </a:rPr>
            </a:br>
            <a:br>
              <a:rPr lang="fr-FR" sz="800" dirty="0">
                <a:solidFill>
                  <a:schemeClr val="tx2"/>
                </a:solidFill>
              </a:rPr>
            </a:br>
            <a:endParaRPr lang="en-US" sz="800" dirty="0">
              <a:solidFill>
                <a:schemeClr val="tx2"/>
              </a:solidFill>
            </a:endParaRPr>
          </a:p>
        </p:txBody>
      </p:sp>
      <p:sp>
        <p:nvSpPr>
          <p:cNvPr id="8" name="ZoneTexte 7">
            <a:extLst>
              <a:ext uri="{FF2B5EF4-FFF2-40B4-BE49-F238E27FC236}">
                <a16:creationId xmlns:a16="http://schemas.microsoft.com/office/drawing/2014/main" id="{91E8C6C6-E534-69B0-E200-12BCF9F63904}"/>
              </a:ext>
            </a:extLst>
          </p:cNvPr>
          <p:cNvSpPr txBox="1"/>
          <p:nvPr userDrawn="1"/>
        </p:nvSpPr>
        <p:spPr>
          <a:xfrm>
            <a:off x="700830" y="3432587"/>
            <a:ext cx="7708650" cy="369332"/>
          </a:xfrm>
          <a:prstGeom prst="rect">
            <a:avLst/>
          </a:prstGeom>
          <a:noFill/>
        </p:spPr>
        <p:txBody>
          <a:bodyPr wrap="square" rtlCol="0">
            <a:spAutoFit/>
          </a:bodyPr>
          <a:lstStyle/>
          <a:p>
            <a:pPr marL="0" indent="0">
              <a:buNone/>
            </a:pPr>
            <a:r>
              <a:rPr lang="fr-FR" sz="1800" dirty="0">
                <a:solidFill>
                  <a:schemeClr val="tx1">
                    <a:alpha val="19835"/>
                  </a:schemeClr>
                </a:solidFill>
              </a:rPr>
              <a:t>Les trois grandes évolutions du XVI</a:t>
            </a:r>
            <a:r>
              <a:rPr lang="fr-FR" sz="1800" baseline="30000" dirty="0">
                <a:solidFill>
                  <a:schemeClr val="tx1">
                    <a:alpha val="19835"/>
                  </a:schemeClr>
                </a:solidFill>
              </a:rPr>
              <a:t>ème</a:t>
            </a:r>
            <a:r>
              <a:rPr lang="fr-FR" sz="1800" baseline="0" dirty="0">
                <a:solidFill>
                  <a:schemeClr val="tx1">
                    <a:alpha val="19835"/>
                  </a:schemeClr>
                </a:solidFill>
              </a:rPr>
              <a:t> siècle</a:t>
            </a:r>
            <a:endParaRPr lang="fr-FR" sz="1800" baseline="30000" dirty="0">
              <a:solidFill>
                <a:schemeClr val="tx1">
                  <a:alpha val="19835"/>
                </a:schemeClr>
              </a:solidFill>
            </a:endParaRPr>
          </a:p>
        </p:txBody>
      </p:sp>
      <p:sp>
        <p:nvSpPr>
          <p:cNvPr id="3" name="ZoneTexte 2">
            <a:extLst>
              <a:ext uri="{FF2B5EF4-FFF2-40B4-BE49-F238E27FC236}">
                <a16:creationId xmlns:a16="http://schemas.microsoft.com/office/drawing/2014/main" id="{0C3A3FB2-A78D-122D-B4F0-EEDF58EDF800}"/>
              </a:ext>
            </a:extLst>
          </p:cNvPr>
          <p:cNvSpPr txBox="1"/>
          <p:nvPr userDrawn="1"/>
        </p:nvSpPr>
        <p:spPr>
          <a:xfrm>
            <a:off x="700830" y="3925004"/>
            <a:ext cx="6093500" cy="369332"/>
          </a:xfrm>
          <a:prstGeom prst="rect">
            <a:avLst/>
          </a:prstGeom>
          <a:noFill/>
        </p:spPr>
        <p:txBody>
          <a:bodyPr wrap="square">
            <a:spAutoFit/>
          </a:bodyPr>
          <a:lstStyle/>
          <a:p>
            <a:pPr marL="0" indent="0">
              <a:buNone/>
            </a:pPr>
            <a:r>
              <a:rPr lang="fr-FR" sz="1800" b="1" dirty="0">
                <a:solidFill>
                  <a:schemeClr val="tx1"/>
                </a:solidFill>
              </a:rPr>
              <a:t>A. L’âge des mercantilistes (XVI</a:t>
            </a:r>
            <a:r>
              <a:rPr lang="fr-FR" sz="1800" b="1" baseline="30000" dirty="0">
                <a:solidFill>
                  <a:schemeClr val="tx1"/>
                </a:solidFill>
              </a:rPr>
              <a:t>ème</a:t>
            </a:r>
            <a:r>
              <a:rPr lang="fr-FR" sz="1800" b="1" baseline="0" dirty="0">
                <a:solidFill>
                  <a:schemeClr val="tx1"/>
                </a:solidFill>
              </a:rPr>
              <a:t>-XVII</a:t>
            </a:r>
            <a:r>
              <a:rPr lang="fr-FR" sz="1800" b="1" baseline="30000" dirty="0">
                <a:solidFill>
                  <a:schemeClr val="tx1"/>
                </a:solidFill>
              </a:rPr>
              <a:t>ème</a:t>
            </a:r>
            <a:r>
              <a:rPr lang="fr-FR" sz="1800" b="1" baseline="0" dirty="0">
                <a:solidFill>
                  <a:schemeClr val="tx1"/>
                </a:solidFill>
              </a:rPr>
              <a:t>)</a:t>
            </a:r>
            <a:endParaRPr lang="fr-FR" sz="1800" b="1" baseline="30000" dirty="0">
              <a:solidFill>
                <a:schemeClr val="tx1"/>
              </a:solidFill>
            </a:endParaRPr>
          </a:p>
        </p:txBody>
      </p:sp>
    </p:spTree>
    <p:extLst>
      <p:ext uri="{BB962C8B-B14F-4D97-AF65-F5344CB8AC3E}">
        <p14:creationId xmlns:p14="http://schemas.microsoft.com/office/powerpoint/2010/main" val="461784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Tree>
    <p:extLst>
      <p:ext uri="{BB962C8B-B14F-4D97-AF65-F5344CB8AC3E}">
        <p14:creationId xmlns:p14="http://schemas.microsoft.com/office/powerpoint/2010/main" val="3707696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6" name="ZoneTexte 5">
            <a:extLst>
              <a:ext uri="{FF2B5EF4-FFF2-40B4-BE49-F238E27FC236}">
                <a16:creationId xmlns:a16="http://schemas.microsoft.com/office/drawing/2014/main" id="{E9E5ACBF-4E81-8473-C882-8681B1514553}"/>
              </a:ext>
            </a:extLst>
          </p:cNvPr>
          <p:cNvSpPr txBox="1"/>
          <p:nvPr userDrawn="1"/>
        </p:nvSpPr>
        <p:spPr>
          <a:xfrm>
            <a:off x="274320" y="1615357"/>
            <a:ext cx="2743200" cy="2862322"/>
          </a:xfrm>
          <a:prstGeom prst="rect">
            <a:avLst/>
          </a:prstGeom>
          <a:noFill/>
        </p:spPr>
        <p:txBody>
          <a:bodyPr wrap="square" rtlCol="0">
            <a:spAutoFit/>
          </a:bodyPr>
          <a:lstStyle/>
          <a:p>
            <a:pPr marL="0" indent="0">
              <a:buNone/>
            </a:pPr>
            <a:r>
              <a:rPr lang="fr-FR" sz="1800" b="0" dirty="0">
                <a:solidFill>
                  <a:schemeClr val="tx1">
                    <a:alpha val="40000"/>
                  </a:schemeClr>
                </a:solidFill>
              </a:rPr>
              <a:t>1.</a:t>
            </a:r>
            <a:r>
              <a:rPr lang="fr-FR" sz="1800" b="0" dirty="0">
                <a:solidFill>
                  <a:schemeClr val="tx1"/>
                </a:solidFill>
              </a:rPr>
              <a:t> </a:t>
            </a:r>
            <a:r>
              <a:rPr lang="fr-FR" sz="1800" b="0" dirty="0">
                <a:solidFill>
                  <a:schemeClr val="tx1">
                    <a:alpha val="40000"/>
                  </a:schemeClr>
                </a:solidFill>
              </a:rPr>
              <a:t>La notion d’économie s’est transformée </a:t>
            </a:r>
          </a:p>
          <a:p>
            <a:pPr marL="0" indent="0">
              <a:buNone/>
            </a:pPr>
            <a:endParaRPr lang="fr-FR" sz="1800" b="0" dirty="0">
              <a:solidFill>
                <a:schemeClr val="tx1"/>
              </a:solidFill>
            </a:endParaRPr>
          </a:p>
          <a:p>
            <a:pPr marL="0" indent="0">
              <a:buFont typeface="+mj-lt"/>
              <a:buNone/>
            </a:pPr>
            <a:r>
              <a:rPr lang="fr-FR" sz="1800" dirty="0">
                <a:solidFill>
                  <a:schemeClr val="tx1">
                    <a:alpha val="40000"/>
                  </a:schemeClr>
                </a:solidFill>
              </a:rPr>
              <a:t>2. L’économie se définit d’abord par un questionnement</a:t>
            </a:r>
          </a:p>
          <a:p>
            <a:pPr marL="0" indent="0">
              <a:buNone/>
            </a:pPr>
            <a:endParaRPr lang="fr-FR" sz="1800" dirty="0">
              <a:solidFill>
                <a:schemeClr val="tx1">
                  <a:alpha val="40000"/>
                </a:schemeClr>
              </a:solidFill>
            </a:endParaRPr>
          </a:p>
          <a:p>
            <a:pPr marL="0" indent="0">
              <a:buNone/>
            </a:pPr>
            <a:r>
              <a:rPr lang="fr-FR" sz="1800" dirty="0">
                <a:solidFill>
                  <a:schemeClr val="tx1">
                    <a:alpha val="40000"/>
                  </a:schemeClr>
                </a:solidFill>
              </a:rPr>
              <a:t>3. Une science sociale, vivante et cumulative </a:t>
            </a:r>
          </a:p>
        </p:txBody>
      </p:sp>
    </p:spTree>
    <p:extLst>
      <p:ext uri="{BB962C8B-B14F-4D97-AF65-F5344CB8AC3E}">
        <p14:creationId xmlns:p14="http://schemas.microsoft.com/office/powerpoint/2010/main" val="444562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6" name="ZoneTexte 5">
            <a:extLst>
              <a:ext uri="{FF2B5EF4-FFF2-40B4-BE49-F238E27FC236}">
                <a16:creationId xmlns:a16="http://schemas.microsoft.com/office/drawing/2014/main" id="{E9E5ACBF-4E81-8473-C882-8681B1514553}"/>
              </a:ext>
            </a:extLst>
          </p:cNvPr>
          <p:cNvSpPr txBox="1"/>
          <p:nvPr userDrawn="1"/>
        </p:nvSpPr>
        <p:spPr>
          <a:xfrm>
            <a:off x="274320" y="1615357"/>
            <a:ext cx="2743200" cy="2862322"/>
          </a:xfrm>
          <a:prstGeom prst="rect">
            <a:avLst/>
          </a:prstGeom>
          <a:noFill/>
        </p:spPr>
        <p:txBody>
          <a:bodyPr wrap="square" rtlCol="0">
            <a:spAutoFit/>
          </a:bodyPr>
          <a:lstStyle/>
          <a:p>
            <a:pPr marL="0" indent="0">
              <a:buNone/>
            </a:pPr>
            <a:r>
              <a:rPr lang="fr-FR" sz="1800" b="1" dirty="0">
                <a:solidFill>
                  <a:schemeClr val="tx1"/>
                </a:solidFill>
              </a:rPr>
              <a:t>1. La notion d’économie s’est transformée </a:t>
            </a:r>
          </a:p>
          <a:p>
            <a:pPr marL="0" indent="0">
              <a:buNone/>
            </a:pPr>
            <a:endParaRPr lang="fr-FR" sz="1800" b="0" dirty="0">
              <a:solidFill>
                <a:schemeClr val="tx1"/>
              </a:solidFill>
            </a:endParaRPr>
          </a:p>
          <a:p>
            <a:pPr marL="0" indent="0">
              <a:buFont typeface="+mj-lt"/>
              <a:buNone/>
            </a:pPr>
            <a:r>
              <a:rPr lang="fr-FR" sz="1800" dirty="0">
                <a:solidFill>
                  <a:schemeClr val="tx1">
                    <a:alpha val="20000"/>
                  </a:schemeClr>
                </a:solidFill>
              </a:rPr>
              <a:t>2. L’économie se définit d’abord par un questionnement</a:t>
            </a:r>
          </a:p>
          <a:p>
            <a:pPr marL="0" indent="0">
              <a:buNone/>
            </a:pPr>
            <a:endParaRPr lang="fr-FR" sz="1800" dirty="0">
              <a:solidFill>
                <a:schemeClr val="tx1">
                  <a:alpha val="20000"/>
                </a:schemeClr>
              </a:solidFill>
            </a:endParaRPr>
          </a:p>
          <a:p>
            <a:pPr marL="0" indent="0">
              <a:buNone/>
            </a:pPr>
            <a:r>
              <a:rPr lang="fr-FR" sz="1800" dirty="0">
                <a:solidFill>
                  <a:schemeClr val="tx1">
                    <a:alpha val="20000"/>
                  </a:schemeClr>
                </a:solidFill>
              </a:rPr>
              <a:t>3. Une science sociale, vivante et cumulative </a:t>
            </a:r>
          </a:p>
        </p:txBody>
      </p:sp>
    </p:spTree>
    <p:extLst>
      <p:ext uri="{BB962C8B-B14F-4D97-AF65-F5344CB8AC3E}">
        <p14:creationId xmlns:p14="http://schemas.microsoft.com/office/powerpoint/2010/main" val="867104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2" name="ZoneTexte 1">
            <a:extLst>
              <a:ext uri="{FF2B5EF4-FFF2-40B4-BE49-F238E27FC236}">
                <a16:creationId xmlns:a16="http://schemas.microsoft.com/office/drawing/2014/main" id="{B34B4E5A-EAA0-67E0-D3EC-0017B44CA7BB}"/>
              </a:ext>
            </a:extLst>
          </p:cNvPr>
          <p:cNvSpPr txBox="1"/>
          <p:nvPr userDrawn="1"/>
        </p:nvSpPr>
        <p:spPr>
          <a:xfrm>
            <a:off x="274320" y="1615357"/>
            <a:ext cx="2743200" cy="2862322"/>
          </a:xfrm>
          <a:prstGeom prst="rect">
            <a:avLst/>
          </a:prstGeom>
          <a:noFill/>
        </p:spPr>
        <p:txBody>
          <a:bodyPr wrap="square" rtlCol="0">
            <a:spAutoFit/>
          </a:bodyPr>
          <a:lstStyle/>
          <a:p>
            <a:pPr marL="0" indent="0">
              <a:buNone/>
            </a:pPr>
            <a:r>
              <a:rPr lang="fr-FR" sz="1800" b="0" dirty="0">
                <a:solidFill>
                  <a:schemeClr val="tx1">
                    <a:alpha val="20000"/>
                  </a:schemeClr>
                </a:solidFill>
              </a:rPr>
              <a:t>1. La notion d’économie s’est transformée </a:t>
            </a:r>
          </a:p>
          <a:p>
            <a:pPr marL="0" indent="0">
              <a:buNone/>
            </a:pPr>
            <a:endParaRPr lang="fr-FR" sz="1800" b="0" dirty="0">
              <a:solidFill>
                <a:schemeClr val="tx1"/>
              </a:solidFill>
            </a:endParaRPr>
          </a:p>
          <a:p>
            <a:pPr marL="0" indent="0">
              <a:buFont typeface="+mj-lt"/>
              <a:buNone/>
            </a:pPr>
            <a:r>
              <a:rPr lang="fr-FR" sz="1800" b="1" dirty="0">
                <a:solidFill>
                  <a:schemeClr val="tx1"/>
                </a:solidFill>
              </a:rPr>
              <a:t>2. L’économie se définit d’abord par un questionnement</a:t>
            </a:r>
          </a:p>
          <a:p>
            <a:pPr marL="0" indent="0">
              <a:buNone/>
            </a:pPr>
            <a:endParaRPr lang="fr-FR" sz="1800" dirty="0">
              <a:solidFill>
                <a:schemeClr val="tx1"/>
              </a:solidFill>
            </a:endParaRPr>
          </a:p>
          <a:p>
            <a:pPr marL="0" indent="0">
              <a:buNone/>
            </a:pPr>
            <a:r>
              <a:rPr lang="fr-FR" sz="1800" dirty="0">
                <a:solidFill>
                  <a:schemeClr val="tx1">
                    <a:alpha val="20000"/>
                  </a:schemeClr>
                </a:solidFill>
              </a:rPr>
              <a:t>3. Une science sociale, vivante et cumulative </a:t>
            </a:r>
          </a:p>
        </p:txBody>
      </p:sp>
    </p:spTree>
    <p:extLst>
      <p:ext uri="{BB962C8B-B14F-4D97-AF65-F5344CB8AC3E}">
        <p14:creationId xmlns:p14="http://schemas.microsoft.com/office/powerpoint/2010/main" val="1949272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2" name="ZoneTexte 1">
            <a:extLst>
              <a:ext uri="{FF2B5EF4-FFF2-40B4-BE49-F238E27FC236}">
                <a16:creationId xmlns:a16="http://schemas.microsoft.com/office/drawing/2014/main" id="{B34B4E5A-EAA0-67E0-D3EC-0017B44CA7BB}"/>
              </a:ext>
            </a:extLst>
          </p:cNvPr>
          <p:cNvSpPr txBox="1"/>
          <p:nvPr userDrawn="1"/>
        </p:nvSpPr>
        <p:spPr>
          <a:xfrm>
            <a:off x="274320" y="1615357"/>
            <a:ext cx="2743200" cy="2862322"/>
          </a:xfrm>
          <a:prstGeom prst="rect">
            <a:avLst/>
          </a:prstGeom>
          <a:noFill/>
        </p:spPr>
        <p:txBody>
          <a:bodyPr wrap="square" rtlCol="0">
            <a:spAutoFit/>
          </a:bodyPr>
          <a:lstStyle/>
          <a:p>
            <a:pPr marL="0" indent="0">
              <a:buNone/>
            </a:pPr>
            <a:r>
              <a:rPr lang="fr-FR" sz="1800" b="0" dirty="0">
                <a:solidFill>
                  <a:schemeClr val="tx1">
                    <a:alpha val="20000"/>
                  </a:schemeClr>
                </a:solidFill>
              </a:rPr>
              <a:t>1. La notion d’économie s’est transformée </a:t>
            </a:r>
          </a:p>
          <a:p>
            <a:pPr marL="0" indent="0">
              <a:buNone/>
            </a:pPr>
            <a:endParaRPr lang="fr-FR" sz="1800" b="0" dirty="0">
              <a:solidFill>
                <a:schemeClr val="tx1">
                  <a:alpha val="20000"/>
                </a:schemeClr>
              </a:solidFill>
            </a:endParaRPr>
          </a:p>
          <a:p>
            <a:pPr marL="0" indent="0">
              <a:buFont typeface="+mj-lt"/>
              <a:buNone/>
            </a:pPr>
            <a:r>
              <a:rPr lang="fr-FR" sz="1800" dirty="0">
                <a:solidFill>
                  <a:schemeClr val="tx1">
                    <a:alpha val="20000"/>
                  </a:schemeClr>
                </a:solidFill>
              </a:rPr>
              <a:t>2. L’économie se définit d’abord par un questionnement</a:t>
            </a:r>
          </a:p>
          <a:p>
            <a:pPr marL="0" indent="0">
              <a:buNone/>
            </a:pPr>
            <a:endParaRPr lang="fr-FR" sz="1800" dirty="0">
              <a:solidFill>
                <a:schemeClr val="tx1"/>
              </a:solidFill>
            </a:endParaRPr>
          </a:p>
          <a:p>
            <a:pPr marL="0" indent="0">
              <a:buNone/>
            </a:pPr>
            <a:r>
              <a:rPr lang="fr-FR" sz="1800" b="1" dirty="0">
                <a:solidFill>
                  <a:schemeClr val="tx1"/>
                </a:solidFill>
              </a:rPr>
              <a:t>3. Une science sociale, vivante et cumulative </a:t>
            </a:r>
          </a:p>
        </p:txBody>
      </p:sp>
    </p:spTree>
    <p:extLst>
      <p:ext uri="{BB962C8B-B14F-4D97-AF65-F5344CB8AC3E}">
        <p14:creationId xmlns:p14="http://schemas.microsoft.com/office/powerpoint/2010/main" val="2101582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8" name="ZoneTexte 7">
            <a:extLst>
              <a:ext uri="{FF2B5EF4-FFF2-40B4-BE49-F238E27FC236}">
                <a16:creationId xmlns:a16="http://schemas.microsoft.com/office/drawing/2014/main" id="{95E3B261-C254-4B1E-3FC8-DBB35D620950}"/>
              </a:ext>
            </a:extLst>
          </p:cNvPr>
          <p:cNvSpPr txBox="1"/>
          <p:nvPr userDrawn="1"/>
        </p:nvSpPr>
        <p:spPr>
          <a:xfrm>
            <a:off x="274320" y="2151727"/>
            <a:ext cx="2743199" cy="2554545"/>
          </a:xfrm>
          <a:prstGeom prst="rect">
            <a:avLst/>
          </a:prstGeom>
          <a:noFill/>
        </p:spPr>
        <p:txBody>
          <a:bodyPr wrap="square" rtlCol="0">
            <a:spAutoFit/>
          </a:bodyPr>
          <a:lstStyle/>
          <a:p>
            <a:pPr marL="0" indent="0">
              <a:buNone/>
            </a:pPr>
            <a:r>
              <a:rPr lang="fr-FR" sz="2000" b="0" dirty="0">
                <a:solidFill>
                  <a:schemeClr val="tx1"/>
                </a:solidFill>
                <a:latin typeface="Century Gothic" panose="020B0502020202020204" pitchFamily="34" charset="0"/>
              </a:rPr>
              <a:t>Trois grandes évolutions au XVI</a:t>
            </a:r>
            <a:r>
              <a:rPr lang="fr-FR" sz="2000" b="0" baseline="30000" dirty="0">
                <a:solidFill>
                  <a:schemeClr val="tx1"/>
                </a:solidFill>
                <a:latin typeface="Century Gothic" panose="020B0502020202020204" pitchFamily="34" charset="0"/>
              </a:rPr>
              <a:t>ème</a:t>
            </a:r>
            <a:r>
              <a:rPr lang="fr-FR" sz="2000" b="0" baseline="0" dirty="0">
                <a:solidFill>
                  <a:schemeClr val="tx1"/>
                </a:solidFill>
                <a:latin typeface="Century Gothic" panose="020B0502020202020204" pitchFamily="34" charset="0"/>
              </a:rPr>
              <a:t>:</a:t>
            </a:r>
          </a:p>
          <a:p>
            <a:pPr marL="0" indent="0">
              <a:buNone/>
            </a:pPr>
            <a:r>
              <a:rPr lang="fr-FR" sz="2000" b="0" baseline="0" dirty="0">
                <a:solidFill>
                  <a:schemeClr val="tx1"/>
                </a:solidFill>
                <a:latin typeface="Century Gothic" panose="020B0502020202020204" pitchFamily="34" charset="0"/>
              </a:rPr>
              <a:t> </a:t>
            </a:r>
          </a:p>
          <a:p>
            <a:pPr marL="0" indent="0">
              <a:buNone/>
            </a:pPr>
            <a:r>
              <a:rPr lang="fr-FR" sz="2000" b="0" baseline="0" dirty="0">
                <a:solidFill>
                  <a:schemeClr val="tx1"/>
                </a:solidFill>
                <a:latin typeface="Century Gothic" panose="020B0502020202020204" pitchFamily="34" charset="0"/>
              </a:rPr>
              <a:t>- </a:t>
            </a:r>
            <a:r>
              <a:rPr lang="fr-FR" sz="2000" b="1" baseline="0" dirty="0">
                <a:solidFill>
                  <a:schemeClr val="tx1"/>
                </a:solidFill>
                <a:latin typeface="Century Gothic" panose="020B0502020202020204" pitchFamily="34" charset="0"/>
              </a:rPr>
              <a:t>politique</a:t>
            </a:r>
            <a:r>
              <a:rPr lang="fr-FR" sz="2000" b="0" baseline="0" dirty="0">
                <a:solidFill>
                  <a:schemeClr val="tx1"/>
                </a:solidFill>
                <a:latin typeface="Century Gothic" panose="020B0502020202020204" pitchFamily="34" charset="0"/>
              </a:rPr>
              <a:t>,</a:t>
            </a:r>
          </a:p>
          <a:p>
            <a:pPr marL="0" indent="0">
              <a:buNone/>
            </a:pPr>
            <a:endParaRPr lang="fr-FR" sz="2000" b="0" baseline="0" dirty="0">
              <a:solidFill>
                <a:schemeClr val="tx1"/>
              </a:solidFill>
              <a:latin typeface="Century Gothic" panose="020B0502020202020204" pitchFamily="34" charset="0"/>
            </a:endParaRPr>
          </a:p>
          <a:p>
            <a:pPr marL="0" indent="0">
              <a:buNone/>
            </a:pPr>
            <a:r>
              <a:rPr lang="fr-FR" sz="2000" b="0" baseline="0" dirty="0">
                <a:solidFill>
                  <a:schemeClr val="tx1">
                    <a:alpha val="20000"/>
                  </a:schemeClr>
                </a:solidFill>
                <a:latin typeface="Century Gothic" panose="020B0502020202020204" pitchFamily="34" charset="0"/>
              </a:rPr>
              <a:t>- économique,</a:t>
            </a:r>
          </a:p>
          <a:p>
            <a:pPr marL="0" indent="0">
              <a:buNone/>
            </a:pPr>
            <a:endParaRPr lang="fr-FR" sz="2000" b="0" baseline="0" dirty="0">
              <a:solidFill>
                <a:schemeClr val="tx1">
                  <a:alpha val="20000"/>
                </a:schemeClr>
              </a:solidFill>
              <a:latin typeface="Century Gothic" panose="020B0502020202020204" pitchFamily="34" charset="0"/>
            </a:endParaRPr>
          </a:p>
          <a:p>
            <a:pPr marL="0" indent="0">
              <a:buNone/>
            </a:pPr>
            <a:r>
              <a:rPr lang="fr-FR" sz="2000" b="0" baseline="0" dirty="0">
                <a:solidFill>
                  <a:schemeClr val="tx1">
                    <a:alpha val="20000"/>
                  </a:schemeClr>
                </a:solidFill>
                <a:latin typeface="Century Gothic" panose="020B0502020202020204" pitchFamily="34" charset="0"/>
              </a:rPr>
              <a:t>- intellectuelle</a:t>
            </a:r>
            <a:endParaRPr lang="fr-FR" sz="2400" dirty="0">
              <a:solidFill>
                <a:schemeClr val="tx1">
                  <a:alpha val="20000"/>
                </a:schemeClr>
              </a:solidFill>
              <a:latin typeface="Century Gothic" panose="020B0502020202020204" pitchFamily="34" charset="0"/>
            </a:endParaRP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603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8" name="ZoneTexte 7">
            <a:extLst>
              <a:ext uri="{FF2B5EF4-FFF2-40B4-BE49-F238E27FC236}">
                <a16:creationId xmlns:a16="http://schemas.microsoft.com/office/drawing/2014/main" id="{95E3B261-C254-4B1E-3FC8-DBB35D620950}"/>
              </a:ext>
            </a:extLst>
          </p:cNvPr>
          <p:cNvSpPr txBox="1"/>
          <p:nvPr userDrawn="1"/>
        </p:nvSpPr>
        <p:spPr>
          <a:xfrm>
            <a:off x="274320" y="2151727"/>
            <a:ext cx="2743199" cy="2554545"/>
          </a:xfrm>
          <a:prstGeom prst="rect">
            <a:avLst/>
          </a:prstGeom>
          <a:noFill/>
        </p:spPr>
        <p:txBody>
          <a:bodyPr wrap="square" rtlCol="0">
            <a:spAutoFit/>
          </a:bodyPr>
          <a:lstStyle/>
          <a:p>
            <a:pPr marL="0" indent="0">
              <a:buNone/>
            </a:pPr>
            <a:r>
              <a:rPr lang="fr-FR" sz="2000" b="0" dirty="0">
                <a:solidFill>
                  <a:schemeClr val="tx1"/>
                </a:solidFill>
                <a:latin typeface="Century Gothic" panose="020B0502020202020204" pitchFamily="34" charset="0"/>
              </a:rPr>
              <a:t>Trois grandes évolutions au XVI</a:t>
            </a:r>
            <a:r>
              <a:rPr lang="fr-FR" sz="2000" b="0" baseline="30000" dirty="0">
                <a:solidFill>
                  <a:schemeClr val="tx1"/>
                </a:solidFill>
                <a:latin typeface="Century Gothic" panose="020B0502020202020204" pitchFamily="34" charset="0"/>
              </a:rPr>
              <a:t>ème</a:t>
            </a:r>
            <a:r>
              <a:rPr lang="fr-FR" sz="2000" b="0" baseline="0" dirty="0">
                <a:solidFill>
                  <a:schemeClr val="tx1"/>
                </a:solidFill>
                <a:latin typeface="Century Gothic" panose="020B0502020202020204" pitchFamily="34" charset="0"/>
              </a:rPr>
              <a:t>:</a:t>
            </a:r>
          </a:p>
          <a:p>
            <a:pPr marL="0" indent="0">
              <a:buNone/>
            </a:pPr>
            <a:r>
              <a:rPr lang="fr-FR" sz="2000" b="0" baseline="0" dirty="0">
                <a:solidFill>
                  <a:schemeClr val="tx1">
                    <a:alpha val="20000"/>
                  </a:schemeClr>
                </a:solidFill>
                <a:latin typeface="Century Gothic" panose="020B0502020202020204" pitchFamily="34" charset="0"/>
              </a:rPr>
              <a:t> </a:t>
            </a:r>
          </a:p>
          <a:p>
            <a:pPr marL="0" indent="0">
              <a:buNone/>
            </a:pPr>
            <a:r>
              <a:rPr lang="fr-FR" sz="2000" b="0" baseline="0" dirty="0">
                <a:solidFill>
                  <a:schemeClr val="tx1">
                    <a:alpha val="20000"/>
                  </a:schemeClr>
                </a:solidFill>
                <a:latin typeface="Century Gothic" panose="020B0502020202020204" pitchFamily="34" charset="0"/>
              </a:rPr>
              <a:t>- politique,</a:t>
            </a:r>
          </a:p>
          <a:p>
            <a:pPr marL="0" indent="0">
              <a:buNone/>
            </a:pPr>
            <a:endParaRPr lang="fr-FR" sz="2000" b="0" baseline="0" dirty="0">
              <a:solidFill>
                <a:schemeClr val="tx1"/>
              </a:solidFill>
              <a:latin typeface="Century Gothic" panose="020B0502020202020204" pitchFamily="34" charset="0"/>
            </a:endParaRPr>
          </a:p>
          <a:p>
            <a:pPr marL="0" indent="0">
              <a:buNone/>
            </a:pPr>
            <a:r>
              <a:rPr lang="fr-FR" sz="2000" b="0" baseline="0" dirty="0">
                <a:solidFill>
                  <a:schemeClr val="tx1"/>
                </a:solidFill>
                <a:latin typeface="Century Gothic" panose="020B0502020202020204" pitchFamily="34" charset="0"/>
              </a:rPr>
              <a:t>- </a:t>
            </a:r>
            <a:r>
              <a:rPr lang="fr-FR" sz="2000" b="1" baseline="0" dirty="0">
                <a:solidFill>
                  <a:schemeClr val="tx1"/>
                </a:solidFill>
                <a:latin typeface="Century Gothic" panose="020B0502020202020204" pitchFamily="34" charset="0"/>
              </a:rPr>
              <a:t>économique</a:t>
            </a:r>
            <a:r>
              <a:rPr lang="fr-FR" sz="2000" b="0" baseline="0" dirty="0">
                <a:solidFill>
                  <a:schemeClr val="tx1"/>
                </a:solidFill>
                <a:latin typeface="Century Gothic" panose="020B0502020202020204" pitchFamily="34" charset="0"/>
              </a:rPr>
              <a:t>,</a:t>
            </a:r>
          </a:p>
          <a:p>
            <a:pPr marL="0" indent="0">
              <a:buNone/>
            </a:pPr>
            <a:endParaRPr lang="fr-FR" sz="2000" b="0" baseline="0" dirty="0">
              <a:solidFill>
                <a:schemeClr val="tx1"/>
              </a:solidFill>
              <a:latin typeface="Century Gothic" panose="020B0502020202020204" pitchFamily="34" charset="0"/>
            </a:endParaRPr>
          </a:p>
          <a:p>
            <a:pPr marL="0" indent="0">
              <a:buNone/>
            </a:pPr>
            <a:r>
              <a:rPr lang="fr-FR" sz="2000" b="0" baseline="0" dirty="0">
                <a:solidFill>
                  <a:schemeClr val="tx1">
                    <a:alpha val="20000"/>
                  </a:schemeClr>
                </a:solidFill>
                <a:latin typeface="Century Gothic" panose="020B0502020202020204" pitchFamily="34" charset="0"/>
              </a:rPr>
              <a:t>- intellectuelle</a:t>
            </a:r>
            <a:endParaRPr lang="fr-FR" sz="2400" dirty="0">
              <a:solidFill>
                <a:schemeClr val="tx1">
                  <a:alpha val="20000"/>
                </a:schemeClr>
              </a:solidFill>
              <a:latin typeface="Century Gothic" panose="020B0502020202020204" pitchFamily="34" charset="0"/>
            </a:endParaRPr>
          </a:p>
        </p:txBody>
      </p:sp>
    </p:spTree>
    <p:extLst>
      <p:ext uri="{BB962C8B-B14F-4D97-AF65-F5344CB8AC3E}">
        <p14:creationId xmlns:p14="http://schemas.microsoft.com/office/powerpoint/2010/main" val="1117642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8" name="ZoneTexte 7">
            <a:extLst>
              <a:ext uri="{FF2B5EF4-FFF2-40B4-BE49-F238E27FC236}">
                <a16:creationId xmlns:a16="http://schemas.microsoft.com/office/drawing/2014/main" id="{95E3B261-C254-4B1E-3FC8-DBB35D620950}"/>
              </a:ext>
            </a:extLst>
          </p:cNvPr>
          <p:cNvSpPr txBox="1"/>
          <p:nvPr userDrawn="1"/>
        </p:nvSpPr>
        <p:spPr>
          <a:xfrm>
            <a:off x="274321" y="2151727"/>
            <a:ext cx="2743199" cy="2554545"/>
          </a:xfrm>
          <a:prstGeom prst="rect">
            <a:avLst/>
          </a:prstGeom>
          <a:noFill/>
        </p:spPr>
        <p:txBody>
          <a:bodyPr wrap="square" rtlCol="0">
            <a:spAutoFit/>
          </a:bodyPr>
          <a:lstStyle/>
          <a:p>
            <a:pPr marL="0" indent="0">
              <a:buNone/>
            </a:pPr>
            <a:r>
              <a:rPr lang="fr-FR" sz="2000" b="0" dirty="0">
                <a:solidFill>
                  <a:schemeClr val="tx1"/>
                </a:solidFill>
                <a:latin typeface="Century Gothic" panose="020B0502020202020204" pitchFamily="34" charset="0"/>
              </a:rPr>
              <a:t>Trois grandes évolutions au XVI</a:t>
            </a:r>
            <a:r>
              <a:rPr lang="fr-FR" sz="2000" b="0" baseline="30000" dirty="0">
                <a:solidFill>
                  <a:schemeClr val="tx1"/>
                </a:solidFill>
                <a:latin typeface="Century Gothic" panose="020B0502020202020204" pitchFamily="34" charset="0"/>
              </a:rPr>
              <a:t>ème</a:t>
            </a:r>
            <a:r>
              <a:rPr lang="fr-FR" sz="2000" b="0" baseline="0" dirty="0">
                <a:solidFill>
                  <a:schemeClr val="tx1"/>
                </a:solidFill>
                <a:latin typeface="Century Gothic" panose="020B0502020202020204" pitchFamily="34" charset="0"/>
              </a:rPr>
              <a:t>:</a:t>
            </a:r>
          </a:p>
          <a:p>
            <a:pPr marL="0" indent="0">
              <a:buNone/>
            </a:pPr>
            <a:r>
              <a:rPr lang="fr-FR" sz="2000" b="0" baseline="0" dirty="0">
                <a:solidFill>
                  <a:schemeClr val="tx1"/>
                </a:solidFill>
                <a:latin typeface="Century Gothic" panose="020B0502020202020204" pitchFamily="34" charset="0"/>
              </a:rPr>
              <a:t> </a:t>
            </a:r>
          </a:p>
          <a:p>
            <a:pPr marL="0" indent="0">
              <a:buNone/>
            </a:pPr>
            <a:r>
              <a:rPr lang="fr-FR" sz="2000" b="0" baseline="0" dirty="0">
                <a:solidFill>
                  <a:schemeClr val="tx1">
                    <a:alpha val="20000"/>
                  </a:schemeClr>
                </a:solidFill>
                <a:latin typeface="Century Gothic" panose="020B0502020202020204" pitchFamily="34" charset="0"/>
              </a:rPr>
              <a:t>- politique,</a:t>
            </a:r>
          </a:p>
          <a:p>
            <a:pPr marL="0" indent="0">
              <a:buNone/>
            </a:pPr>
            <a:endParaRPr lang="fr-FR" sz="2000" b="0" baseline="0" dirty="0">
              <a:solidFill>
                <a:schemeClr val="tx1">
                  <a:alpha val="20000"/>
                </a:schemeClr>
              </a:solidFill>
              <a:latin typeface="Century Gothic" panose="020B0502020202020204" pitchFamily="34" charset="0"/>
            </a:endParaRPr>
          </a:p>
          <a:p>
            <a:pPr marL="0" indent="0">
              <a:buNone/>
            </a:pPr>
            <a:r>
              <a:rPr lang="fr-FR" sz="2000" b="0" baseline="0" dirty="0">
                <a:solidFill>
                  <a:schemeClr val="tx1">
                    <a:alpha val="20000"/>
                  </a:schemeClr>
                </a:solidFill>
                <a:latin typeface="Century Gothic" panose="020B0502020202020204" pitchFamily="34" charset="0"/>
              </a:rPr>
              <a:t>- économique,</a:t>
            </a:r>
          </a:p>
          <a:p>
            <a:pPr marL="0" indent="0">
              <a:buNone/>
            </a:pPr>
            <a:endParaRPr lang="fr-FR" sz="2000" b="0" baseline="0" dirty="0">
              <a:solidFill>
                <a:schemeClr val="tx1"/>
              </a:solidFill>
              <a:latin typeface="Century Gothic" panose="020B0502020202020204" pitchFamily="34" charset="0"/>
            </a:endParaRPr>
          </a:p>
          <a:p>
            <a:pPr marL="0" indent="0">
              <a:buNone/>
            </a:pPr>
            <a:r>
              <a:rPr lang="fr-FR" sz="2000" b="0" baseline="0" dirty="0">
                <a:solidFill>
                  <a:schemeClr val="tx1"/>
                </a:solidFill>
                <a:latin typeface="Century Gothic" panose="020B0502020202020204" pitchFamily="34" charset="0"/>
              </a:rPr>
              <a:t>- </a:t>
            </a:r>
            <a:r>
              <a:rPr lang="fr-FR" sz="2000" b="1" baseline="0" dirty="0">
                <a:solidFill>
                  <a:schemeClr val="tx1"/>
                </a:solidFill>
                <a:latin typeface="Century Gothic" panose="020B0502020202020204" pitchFamily="34" charset="0"/>
              </a:rPr>
              <a:t>intellectuelle</a:t>
            </a:r>
            <a:endParaRPr lang="fr-FR" sz="24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578309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Référence bibliographique : </a:t>
            </a:r>
            <a:r>
              <a:rPr lang="fr-FR" sz="1800" b="0" i="1" dirty="0">
                <a:solidFill>
                  <a:schemeClr val="tx1">
                    <a:alpha val="40000"/>
                  </a:schemeClr>
                </a:solidFill>
                <a:latin typeface="Century Gothic" panose="020B0502020202020204" pitchFamily="34" charset="0"/>
              </a:rPr>
              <a:t>Le Monde confisqué, </a:t>
            </a:r>
            <a:r>
              <a:rPr lang="fr-FR" sz="1800" b="0" i="0" dirty="0">
                <a:solidFill>
                  <a:schemeClr val="tx1">
                    <a:alpha val="40000"/>
                  </a:schemeClr>
                </a:solidFill>
                <a:latin typeface="Century Gothic" panose="020B0502020202020204" pitchFamily="34" charset="0"/>
              </a:rPr>
              <a:t>2024</a:t>
            </a:r>
            <a:r>
              <a:rPr lang="fr-FR" sz="1800" b="0" i="1" dirty="0">
                <a:solidFill>
                  <a:schemeClr val="tx1">
                    <a:alpha val="40000"/>
                  </a:schemeClr>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3927855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1" dirty="0">
                <a:solidFill>
                  <a:schemeClr val="tx1"/>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Référence bibliographique : </a:t>
            </a:r>
            <a:r>
              <a:rPr lang="fr-FR" sz="1800" b="0" i="1" dirty="0">
                <a:solidFill>
                  <a:schemeClr val="tx1">
                    <a:alpha val="40000"/>
                  </a:schemeClr>
                </a:solidFill>
                <a:latin typeface="Century Gothic" panose="020B0502020202020204" pitchFamily="34" charset="0"/>
              </a:rPr>
              <a:t>Le Monde confisqué, </a:t>
            </a:r>
            <a:r>
              <a:rPr lang="fr-FR" sz="1800" b="0" i="0" dirty="0">
                <a:solidFill>
                  <a:schemeClr val="tx1">
                    <a:alpha val="40000"/>
                  </a:schemeClr>
                </a:solidFill>
                <a:latin typeface="Century Gothic" panose="020B0502020202020204" pitchFamily="34" charset="0"/>
              </a:rPr>
              <a:t>2024</a:t>
            </a:r>
            <a:r>
              <a:rPr lang="fr-FR" sz="1800" b="0" i="1" dirty="0">
                <a:solidFill>
                  <a:schemeClr val="tx1">
                    <a:alpha val="40000"/>
                  </a:schemeClr>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4231753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Référence bibliographique : </a:t>
            </a:r>
            <a:r>
              <a:rPr lang="fr-FR" sz="1800" b="0" i="1" dirty="0">
                <a:solidFill>
                  <a:schemeClr val="tx1">
                    <a:alpha val="40000"/>
                  </a:schemeClr>
                </a:solidFill>
                <a:latin typeface="Century Gothic" panose="020B0502020202020204" pitchFamily="34" charset="0"/>
              </a:rPr>
              <a:t>Le Monde confisqué, </a:t>
            </a:r>
            <a:r>
              <a:rPr lang="fr-FR" sz="1800" b="0" i="0" dirty="0">
                <a:solidFill>
                  <a:schemeClr val="tx1">
                    <a:alpha val="40000"/>
                  </a:schemeClr>
                </a:solidFill>
                <a:latin typeface="Century Gothic" panose="020B0502020202020204" pitchFamily="34" charset="0"/>
              </a:rPr>
              <a:t>2024</a:t>
            </a:r>
            <a:r>
              <a:rPr lang="fr-FR" sz="1800" b="0" i="1" dirty="0">
                <a:solidFill>
                  <a:schemeClr val="tx1">
                    <a:alpha val="40000"/>
                  </a:schemeClr>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2807785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Référence bibliographique : </a:t>
            </a:r>
            <a:r>
              <a:rPr lang="fr-FR" sz="1800" b="0" i="1" dirty="0">
                <a:solidFill>
                  <a:schemeClr val="tx1">
                    <a:alpha val="40000"/>
                  </a:schemeClr>
                </a:solidFill>
                <a:latin typeface="Century Gothic" panose="020B0502020202020204" pitchFamily="34" charset="0"/>
              </a:rPr>
              <a:t>Le Monde confisqué, </a:t>
            </a:r>
            <a:r>
              <a:rPr lang="fr-FR" sz="1800" b="0" i="0" dirty="0">
                <a:solidFill>
                  <a:schemeClr val="tx1">
                    <a:alpha val="40000"/>
                  </a:schemeClr>
                </a:solidFill>
                <a:latin typeface="Century Gothic" panose="020B0502020202020204" pitchFamily="34" charset="0"/>
              </a:rPr>
              <a:t>2024</a:t>
            </a:r>
            <a:r>
              <a:rPr lang="fr-FR" sz="1800" b="0" i="1" dirty="0">
                <a:solidFill>
                  <a:schemeClr val="tx1">
                    <a:alpha val="40000"/>
                  </a:schemeClr>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4125188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Référence bibliographique : </a:t>
            </a:r>
            <a:r>
              <a:rPr lang="fr-FR" sz="1800" b="1" i="1" dirty="0">
                <a:solidFill>
                  <a:schemeClr val="tx1"/>
                </a:solidFill>
                <a:latin typeface="Century Gothic" panose="020B0502020202020204" pitchFamily="34" charset="0"/>
              </a:rPr>
              <a:t>Le Monde confisqué, </a:t>
            </a:r>
            <a:r>
              <a:rPr lang="fr-FR" sz="1800" b="1" i="0" dirty="0">
                <a:solidFill>
                  <a:schemeClr val="tx1"/>
                </a:solidFill>
                <a:latin typeface="Century Gothic" panose="020B0502020202020204" pitchFamily="34" charset="0"/>
              </a:rPr>
              <a:t>2024</a:t>
            </a:r>
            <a:r>
              <a:rPr lang="fr-FR" sz="1800" b="1" i="1" dirty="0">
                <a:solidFill>
                  <a:schemeClr val="tx1"/>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1878599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3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1" dirty="0">
                <a:solidFill>
                  <a:schemeClr val="tx1"/>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8" name="ZoneTexte 7">
            <a:extLst>
              <a:ext uri="{FF2B5EF4-FFF2-40B4-BE49-F238E27FC236}">
                <a16:creationId xmlns:a16="http://schemas.microsoft.com/office/drawing/2014/main" id="{990999A5-99C5-B5A5-78D2-B8B05690EA9A}"/>
              </a:ext>
            </a:extLst>
          </p:cNvPr>
          <p:cNvSpPr txBox="1"/>
          <p:nvPr userDrawn="1"/>
        </p:nvSpPr>
        <p:spPr>
          <a:xfrm>
            <a:off x="3017520" y="1041994"/>
            <a:ext cx="8599857" cy="2862322"/>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1" dirty="0"/>
              <a:t>En 1550, la France compte 15 millions d’habitants, 20 millions en 1600, 25 millions en 1750. </a:t>
            </a:r>
          </a:p>
          <a:p>
            <a:pPr marL="285750" indent="-285750">
              <a:buFont typeface="Wingdings" pitchFamily="2" charset="2"/>
              <a:buChar char="Ø"/>
            </a:pPr>
            <a:endParaRPr lang="fr-FR" b="1" dirty="0"/>
          </a:p>
          <a:p>
            <a:pPr marL="342900" indent="-342900" algn="just">
              <a:buFont typeface="Wingdings" pitchFamily="2" charset="2"/>
              <a:buChar char="Ø"/>
            </a:pPr>
            <a:r>
              <a:rPr lang="fr-FR" sz="1800" b="1" dirty="0"/>
              <a:t>L’accès à l’alimentation et au blé est une préoccupation royale depuis la fin du XVII</a:t>
            </a:r>
            <a:r>
              <a:rPr lang="fr-FR" sz="1800" b="1" baseline="30000" dirty="0"/>
              <a:t>ème </a:t>
            </a:r>
            <a:r>
              <a:rPr lang="fr-FR" sz="1800" b="1" dirty="0"/>
              <a:t>siècle. </a:t>
            </a:r>
          </a:p>
          <a:p>
            <a:pPr algn="just"/>
            <a:endParaRPr lang="fr-FR" dirty="0"/>
          </a:p>
          <a:p>
            <a:pPr marL="285750" indent="-285750">
              <a:buFont typeface="Wingdings" pitchFamily="2" charset="2"/>
              <a:buChar char="Ø"/>
            </a:pPr>
            <a:endParaRPr lang="fr-FR" dirty="0"/>
          </a:p>
          <a:p>
            <a:pPr algn="just"/>
            <a:endParaRPr lang="fr-FR" dirty="0"/>
          </a:p>
        </p:txBody>
      </p:sp>
      <p:pic>
        <p:nvPicPr>
          <p:cNvPr id="9" name="Espace réservé du contenu 11">
            <a:extLst>
              <a:ext uri="{FF2B5EF4-FFF2-40B4-BE49-F238E27FC236}">
                <a16:creationId xmlns:a16="http://schemas.microsoft.com/office/drawing/2014/main" id="{F00012B6-1F80-DC39-294B-7A78F4611609}"/>
              </a:ext>
            </a:extLst>
          </p:cNvPr>
          <p:cNvPicPr>
            <a:picLocks noChangeAspect="1"/>
          </p:cNvPicPr>
          <p:nvPr userDrawn="1"/>
        </p:nvPicPr>
        <p:blipFill>
          <a:blip r:embed="rId2"/>
          <a:stretch>
            <a:fillRect/>
          </a:stretch>
        </p:blipFill>
        <p:spPr>
          <a:xfrm>
            <a:off x="6670623" y="2953683"/>
            <a:ext cx="4946754" cy="2916371"/>
          </a:xfrm>
          <a:prstGeom prst="rect">
            <a:avLst/>
          </a:prstGeom>
        </p:spPr>
      </p:pic>
      <p:sp>
        <p:nvSpPr>
          <p:cNvPr id="13" name="ZoneTexte 12">
            <a:extLst>
              <a:ext uri="{FF2B5EF4-FFF2-40B4-BE49-F238E27FC236}">
                <a16:creationId xmlns:a16="http://schemas.microsoft.com/office/drawing/2014/main" id="{7A031E70-5B20-61CC-E804-8D0A76E08852}"/>
              </a:ext>
            </a:extLst>
          </p:cNvPr>
          <p:cNvSpPr txBox="1"/>
          <p:nvPr userDrawn="1"/>
        </p:nvSpPr>
        <p:spPr>
          <a:xfrm>
            <a:off x="4785985" y="5870054"/>
            <a:ext cx="8716030" cy="523220"/>
          </a:xfrm>
          <a:prstGeom prst="rect">
            <a:avLst/>
          </a:prstGeom>
          <a:noFill/>
        </p:spPr>
        <p:txBody>
          <a:bodyPr wrap="square" rtlCol="0">
            <a:spAutoFit/>
          </a:bodyPr>
          <a:lstStyle/>
          <a:p>
            <a:pPr algn="ctr"/>
            <a:r>
              <a:rPr lang="fr-FR" sz="1400" dirty="0"/>
              <a:t>Gravure du XVIème siècle </a:t>
            </a:r>
          </a:p>
          <a:p>
            <a:pPr algn="ctr"/>
            <a:r>
              <a:rPr lang="fr-FR" sz="1400" dirty="0"/>
              <a:t>Une distribution de pain au Louvre </a:t>
            </a:r>
          </a:p>
        </p:txBody>
      </p:sp>
    </p:spTree>
    <p:extLst>
      <p:ext uri="{BB962C8B-B14F-4D97-AF65-F5344CB8AC3E}">
        <p14:creationId xmlns:p14="http://schemas.microsoft.com/office/powerpoint/2010/main" val="27184812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1" dirty="0">
                <a:solidFill>
                  <a:schemeClr val="tx1"/>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8" name="ZoneTexte 7">
            <a:extLst>
              <a:ext uri="{FF2B5EF4-FFF2-40B4-BE49-F238E27FC236}">
                <a16:creationId xmlns:a16="http://schemas.microsoft.com/office/drawing/2014/main" id="{990999A5-99C5-B5A5-78D2-B8B05690EA9A}"/>
              </a:ext>
            </a:extLst>
          </p:cNvPr>
          <p:cNvSpPr txBox="1"/>
          <p:nvPr userDrawn="1"/>
        </p:nvSpPr>
        <p:spPr>
          <a:xfrm>
            <a:off x="3017520" y="1124376"/>
            <a:ext cx="8599857" cy="3416320"/>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1" dirty="0"/>
              <a:t>Les Physiocrates forment la première véritable école de pensée économique, animée par un chef de fil influent, François Quesnay</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44000"/>
                  </a:schemeClr>
                </a:solidFill>
              </a:rPr>
              <a:t>Leurs publications régulières nourrissent le premier grand débat d’économie politique : « faut-il libérer le marché du grain ? »</a:t>
            </a:r>
          </a:p>
          <a:p>
            <a:pPr marL="285750" indent="-285750">
              <a:buFont typeface="Wingdings" pitchFamily="2" charset="2"/>
              <a:buChar char="Ø"/>
            </a:pPr>
            <a:endParaRPr lang="fr-FR" b="1" dirty="0"/>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pic>
        <p:nvPicPr>
          <p:cNvPr id="4" name="Image 3">
            <a:extLst>
              <a:ext uri="{FF2B5EF4-FFF2-40B4-BE49-F238E27FC236}">
                <a16:creationId xmlns:a16="http://schemas.microsoft.com/office/drawing/2014/main" id="{1A7FBA6F-6700-3E6C-2E7A-CE8B6E4948EB}"/>
              </a:ext>
            </a:extLst>
          </p:cNvPr>
          <p:cNvPicPr>
            <a:picLocks noChangeAspect="1"/>
          </p:cNvPicPr>
          <p:nvPr userDrawn="1"/>
        </p:nvPicPr>
        <p:blipFill>
          <a:blip r:embed="rId2"/>
          <a:stretch>
            <a:fillRect/>
          </a:stretch>
        </p:blipFill>
        <p:spPr>
          <a:xfrm>
            <a:off x="7547512" y="3384786"/>
            <a:ext cx="4210328" cy="2573926"/>
          </a:xfrm>
          <a:prstGeom prst="rect">
            <a:avLst/>
          </a:prstGeom>
        </p:spPr>
      </p:pic>
      <p:sp>
        <p:nvSpPr>
          <p:cNvPr id="7" name="ZoneTexte 6">
            <a:extLst>
              <a:ext uri="{FF2B5EF4-FFF2-40B4-BE49-F238E27FC236}">
                <a16:creationId xmlns:a16="http://schemas.microsoft.com/office/drawing/2014/main" id="{5368F1AC-6EF2-D68E-38CD-2EC87C97B4EA}"/>
              </a:ext>
            </a:extLst>
          </p:cNvPr>
          <p:cNvSpPr txBox="1"/>
          <p:nvPr userDrawn="1"/>
        </p:nvSpPr>
        <p:spPr>
          <a:xfrm>
            <a:off x="7868373" y="5958712"/>
            <a:ext cx="3568606" cy="369332"/>
          </a:xfrm>
          <a:prstGeom prst="rect">
            <a:avLst/>
          </a:prstGeom>
          <a:noFill/>
        </p:spPr>
        <p:txBody>
          <a:bodyPr wrap="none" rtlCol="0">
            <a:spAutoFit/>
          </a:bodyPr>
          <a:lstStyle/>
          <a:p>
            <a:r>
              <a:rPr lang="fr-FR" dirty="0"/>
              <a:t>François Quesnay (1694-1774) </a:t>
            </a:r>
          </a:p>
        </p:txBody>
      </p:sp>
    </p:spTree>
    <p:extLst>
      <p:ext uri="{BB962C8B-B14F-4D97-AF65-F5344CB8AC3E}">
        <p14:creationId xmlns:p14="http://schemas.microsoft.com/office/powerpoint/2010/main" val="36359258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1" dirty="0">
                <a:solidFill>
                  <a:schemeClr val="tx1"/>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8" name="ZoneTexte 7">
            <a:extLst>
              <a:ext uri="{FF2B5EF4-FFF2-40B4-BE49-F238E27FC236}">
                <a16:creationId xmlns:a16="http://schemas.microsoft.com/office/drawing/2014/main" id="{990999A5-99C5-B5A5-78D2-B8B05690EA9A}"/>
              </a:ext>
            </a:extLst>
          </p:cNvPr>
          <p:cNvSpPr txBox="1"/>
          <p:nvPr userDrawn="1"/>
        </p:nvSpPr>
        <p:spPr>
          <a:xfrm>
            <a:off x="3017520" y="1124376"/>
            <a:ext cx="8599857" cy="3416320"/>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0" dirty="0">
                <a:solidFill>
                  <a:schemeClr val="tx1">
                    <a:alpha val="50000"/>
                  </a:schemeClr>
                </a:solidFill>
              </a:rPr>
              <a:t>Les Physiocrates forment la première véritable école de pensée économique, animée par un chef de fil influent, François Quesnay</a:t>
            </a:r>
          </a:p>
          <a:p>
            <a:pPr marL="285750" indent="-285750">
              <a:buFont typeface="Wingdings" pitchFamily="2" charset="2"/>
              <a:buChar char="Ø"/>
            </a:pPr>
            <a:endParaRPr lang="fr-FR" b="1" dirty="0"/>
          </a:p>
          <a:p>
            <a:pPr marL="285750" indent="-285750">
              <a:buFont typeface="Wingdings" pitchFamily="2" charset="2"/>
              <a:buChar char="Ø"/>
            </a:pPr>
            <a:r>
              <a:rPr lang="fr-FR" b="1" dirty="0"/>
              <a:t>Leurs publications régulières nourrissent le premier grand débat d’économie politique : « faut-il libérer le marché du grain ? »</a:t>
            </a:r>
          </a:p>
          <a:p>
            <a:pPr marL="285750" indent="-285750">
              <a:buFont typeface="Wingdings" pitchFamily="2" charset="2"/>
              <a:buChar char="Ø"/>
            </a:pPr>
            <a:endParaRPr lang="fr-FR" b="1" dirty="0"/>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pic>
        <p:nvPicPr>
          <p:cNvPr id="4" name="Image 3">
            <a:extLst>
              <a:ext uri="{FF2B5EF4-FFF2-40B4-BE49-F238E27FC236}">
                <a16:creationId xmlns:a16="http://schemas.microsoft.com/office/drawing/2014/main" id="{1A7FBA6F-6700-3E6C-2E7A-CE8B6E4948EB}"/>
              </a:ext>
            </a:extLst>
          </p:cNvPr>
          <p:cNvPicPr>
            <a:picLocks noChangeAspect="1"/>
          </p:cNvPicPr>
          <p:nvPr userDrawn="1"/>
        </p:nvPicPr>
        <p:blipFill>
          <a:blip r:embed="rId2"/>
          <a:stretch>
            <a:fillRect/>
          </a:stretch>
        </p:blipFill>
        <p:spPr>
          <a:xfrm>
            <a:off x="7547512" y="3384786"/>
            <a:ext cx="4210328" cy="2573926"/>
          </a:xfrm>
          <a:prstGeom prst="rect">
            <a:avLst/>
          </a:prstGeom>
        </p:spPr>
      </p:pic>
      <p:sp>
        <p:nvSpPr>
          <p:cNvPr id="7" name="ZoneTexte 6">
            <a:extLst>
              <a:ext uri="{FF2B5EF4-FFF2-40B4-BE49-F238E27FC236}">
                <a16:creationId xmlns:a16="http://schemas.microsoft.com/office/drawing/2014/main" id="{5368F1AC-6EF2-D68E-38CD-2EC87C97B4EA}"/>
              </a:ext>
            </a:extLst>
          </p:cNvPr>
          <p:cNvSpPr txBox="1"/>
          <p:nvPr userDrawn="1"/>
        </p:nvSpPr>
        <p:spPr>
          <a:xfrm>
            <a:off x="7868373" y="5958712"/>
            <a:ext cx="3568606" cy="369332"/>
          </a:xfrm>
          <a:prstGeom prst="rect">
            <a:avLst/>
          </a:prstGeom>
          <a:noFill/>
        </p:spPr>
        <p:txBody>
          <a:bodyPr wrap="none" rtlCol="0">
            <a:spAutoFit/>
          </a:bodyPr>
          <a:lstStyle/>
          <a:p>
            <a:r>
              <a:rPr lang="fr-FR" dirty="0"/>
              <a:t>François Quesnay (1694-1774) </a:t>
            </a:r>
          </a:p>
        </p:txBody>
      </p:sp>
    </p:spTree>
    <p:extLst>
      <p:ext uri="{BB962C8B-B14F-4D97-AF65-F5344CB8AC3E}">
        <p14:creationId xmlns:p14="http://schemas.microsoft.com/office/powerpoint/2010/main" val="14479574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7" name="ZoneTexte 6">
            <a:extLst>
              <a:ext uri="{FF2B5EF4-FFF2-40B4-BE49-F238E27FC236}">
                <a16:creationId xmlns:a16="http://schemas.microsoft.com/office/drawing/2014/main" id="{21AF5390-6D92-D8F9-AA32-13B05670D397}"/>
              </a:ext>
            </a:extLst>
          </p:cNvPr>
          <p:cNvSpPr txBox="1"/>
          <p:nvPr userDrawn="1"/>
        </p:nvSpPr>
        <p:spPr>
          <a:xfrm>
            <a:off x="3017520" y="2171531"/>
            <a:ext cx="8599857" cy="3970318"/>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1" dirty="0"/>
              <a:t>Les Physiocrates considèrent qu’il existe des « lois naturelles » des sociétés humaines qui précèdent toute organisation politique ou sociale</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49648"/>
                  </a:schemeClr>
                </a:solidFill>
              </a:rPr>
              <a:t>Seules les activités agricoles liées aux cycles de la Nature sont capables de créer des richesses nouvelles.</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50000"/>
                  </a:schemeClr>
                </a:solidFill>
              </a:rPr>
              <a:t>Le pouvoir doit laisser le cycle de la Nature fonctionner librement, sans intervenir (« Physiocratie » = Gouvernement de la Nature)</a:t>
            </a:r>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spTree>
    <p:extLst>
      <p:ext uri="{BB962C8B-B14F-4D97-AF65-F5344CB8AC3E}">
        <p14:creationId xmlns:p14="http://schemas.microsoft.com/office/powerpoint/2010/main" val="4275166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7" name="ZoneTexte 6">
            <a:extLst>
              <a:ext uri="{FF2B5EF4-FFF2-40B4-BE49-F238E27FC236}">
                <a16:creationId xmlns:a16="http://schemas.microsoft.com/office/drawing/2014/main" id="{21AF5390-6D92-D8F9-AA32-13B05670D397}"/>
              </a:ext>
            </a:extLst>
          </p:cNvPr>
          <p:cNvSpPr txBox="1"/>
          <p:nvPr userDrawn="1"/>
        </p:nvSpPr>
        <p:spPr>
          <a:xfrm>
            <a:off x="3017520" y="2171531"/>
            <a:ext cx="8599857" cy="3970318"/>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0" dirty="0">
                <a:solidFill>
                  <a:schemeClr val="tx1">
                    <a:alpha val="50000"/>
                  </a:schemeClr>
                </a:solidFill>
              </a:rPr>
              <a:t>Les Physiocrates considèrent qu’il existe des « lois naturelles » des sociétés humaines qui précèdent toute organisation politique ou sociale</a:t>
            </a:r>
          </a:p>
          <a:p>
            <a:pPr marL="285750" indent="-285750">
              <a:buFont typeface="Wingdings" pitchFamily="2" charset="2"/>
              <a:buChar char="Ø"/>
            </a:pPr>
            <a:endParaRPr lang="fr-FR" b="1" dirty="0"/>
          </a:p>
          <a:p>
            <a:pPr marL="285750" indent="-285750">
              <a:buFont typeface="Wingdings" pitchFamily="2" charset="2"/>
              <a:buChar char="Ø"/>
            </a:pPr>
            <a:r>
              <a:rPr lang="fr-FR" b="1" dirty="0">
                <a:solidFill>
                  <a:schemeClr val="tx1"/>
                </a:solidFill>
              </a:rPr>
              <a:t>Seules les activités agricoles liées aux cycles de la Nature sont capables de créer des richesses nouvelles.</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50000"/>
                  </a:schemeClr>
                </a:solidFill>
              </a:rPr>
              <a:t>Le pouvoir doit laisser le cycle de la Nature fonctionner librement, sans intervenir (« Physiocratie » = Gouvernement de la Nature)</a:t>
            </a:r>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spTree>
    <p:extLst>
      <p:ext uri="{BB962C8B-B14F-4D97-AF65-F5344CB8AC3E}">
        <p14:creationId xmlns:p14="http://schemas.microsoft.com/office/powerpoint/2010/main" val="2568811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7" name="ZoneTexte 6">
            <a:extLst>
              <a:ext uri="{FF2B5EF4-FFF2-40B4-BE49-F238E27FC236}">
                <a16:creationId xmlns:a16="http://schemas.microsoft.com/office/drawing/2014/main" id="{21AF5390-6D92-D8F9-AA32-13B05670D397}"/>
              </a:ext>
            </a:extLst>
          </p:cNvPr>
          <p:cNvSpPr txBox="1"/>
          <p:nvPr userDrawn="1"/>
        </p:nvSpPr>
        <p:spPr>
          <a:xfrm>
            <a:off x="3017520" y="2171531"/>
            <a:ext cx="8599857" cy="3970318"/>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0" dirty="0">
                <a:solidFill>
                  <a:schemeClr val="tx1">
                    <a:alpha val="50000"/>
                  </a:schemeClr>
                </a:solidFill>
              </a:rPr>
              <a:t>Les Physiocrates considèrent qu’il existe des « lois naturelles » des sociétés humaines qui précèdent toute organisation politique ou sociale</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50000"/>
                  </a:schemeClr>
                </a:solidFill>
              </a:rPr>
              <a:t>Seules les activités agricoles liées aux cycles de la Nature sont capables de créer des richesses nouvelles.</a:t>
            </a:r>
          </a:p>
          <a:p>
            <a:pPr marL="285750" indent="-285750">
              <a:buFont typeface="Wingdings" pitchFamily="2" charset="2"/>
              <a:buChar char="Ø"/>
            </a:pPr>
            <a:endParaRPr lang="fr-FR" b="1" dirty="0"/>
          </a:p>
          <a:p>
            <a:pPr marL="285750" indent="-285750">
              <a:buFont typeface="Wingdings" pitchFamily="2" charset="2"/>
              <a:buChar char="Ø"/>
            </a:pPr>
            <a:r>
              <a:rPr lang="fr-FR" b="1" dirty="0">
                <a:solidFill>
                  <a:schemeClr val="tx1"/>
                </a:solidFill>
              </a:rPr>
              <a:t>Le pouvoir doit laisser le cycle de la Nature fonctionner librement, sans intervenir (« Physiocratie » = Gouvernement de la Nature)</a:t>
            </a:r>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spTree>
    <p:extLst>
      <p:ext uri="{BB962C8B-B14F-4D97-AF65-F5344CB8AC3E}">
        <p14:creationId xmlns:p14="http://schemas.microsoft.com/office/powerpoint/2010/main" val="15918027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0821"/>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4" name="ZoneTexte 3">
            <a:extLst>
              <a:ext uri="{FF2B5EF4-FFF2-40B4-BE49-F238E27FC236}">
                <a16:creationId xmlns:a16="http://schemas.microsoft.com/office/drawing/2014/main" id="{ECC36465-8149-E36A-7599-7903C27AB7E1}"/>
              </a:ext>
            </a:extLst>
          </p:cNvPr>
          <p:cNvSpPr txBox="1"/>
          <p:nvPr userDrawn="1"/>
        </p:nvSpPr>
        <p:spPr>
          <a:xfrm>
            <a:off x="3198628" y="6307672"/>
            <a:ext cx="3951723" cy="369332"/>
          </a:xfrm>
          <a:prstGeom prst="rect">
            <a:avLst/>
          </a:prstGeom>
          <a:noFill/>
        </p:spPr>
        <p:txBody>
          <a:bodyPr wrap="none" rtlCol="0">
            <a:spAutoFit/>
          </a:bodyPr>
          <a:lstStyle/>
          <a:p>
            <a:r>
              <a:rPr lang="fr-FR" dirty="0"/>
              <a:t>Vincent de </a:t>
            </a:r>
            <a:r>
              <a:rPr lang="fr-FR" dirty="0" err="1"/>
              <a:t>Gourmay</a:t>
            </a:r>
            <a:r>
              <a:rPr lang="fr-FR" dirty="0"/>
              <a:t> (1712-1758) </a:t>
            </a:r>
          </a:p>
        </p:txBody>
      </p:sp>
      <p:pic>
        <p:nvPicPr>
          <p:cNvPr id="7" name="Image 6">
            <a:extLst>
              <a:ext uri="{FF2B5EF4-FFF2-40B4-BE49-F238E27FC236}">
                <a16:creationId xmlns:a16="http://schemas.microsoft.com/office/drawing/2014/main" id="{85B7F33F-FADA-083A-82A8-A7828537B244}"/>
              </a:ext>
            </a:extLst>
          </p:cNvPr>
          <p:cNvPicPr>
            <a:picLocks noChangeAspect="1"/>
          </p:cNvPicPr>
          <p:nvPr userDrawn="1"/>
        </p:nvPicPr>
        <p:blipFill>
          <a:blip r:embed="rId2"/>
          <a:stretch>
            <a:fillRect/>
          </a:stretch>
        </p:blipFill>
        <p:spPr>
          <a:xfrm>
            <a:off x="3198628" y="2996216"/>
            <a:ext cx="2660650" cy="3311456"/>
          </a:xfrm>
          <a:prstGeom prst="rect">
            <a:avLst/>
          </a:prstGeom>
        </p:spPr>
      </p:pic>
      <p:sp>
        <p:nvSpPr>
          <p:cNvPr id="8" name="ZoneTexte 7">
            <a:extLst>
              <a:ext uri="{FF2B5EF4-FFF2-40B4-BE49-F238E27FC236}">
                <a16:creationId xmlns:a16="http://schemas.microsoft.com/office/drawing/2014/main" id="{C0E5F6BF-516F-75D4-989F-5AB7E5D16C82}"/>
              </a:ext>
            </a:extLst>
          </p:cNvPr>
          <p:cNvSpPr txBox="1"/>
          <p:nvPr userDrawn="1"/>
        </p:nvSpPr>
        <p:spPr>
          <a:xfrm>
            <a:off x="5916679" y="5155381"/>
            <a:ext cx="4495799" cy="646331"/>
          </a:xfrm>
          <a:prstGeom prst="rect">
            <a:avLst/>
          </a:prstGeom>
          <a:noFill/>
        </p:spPr>
        <p:txBody>
          <a:bodyPr wrap="square" rtlCol="0">
            <a:spAutoFit/>
          </a:bodyPr>
          <a:lstStyle/>
          <a:p>
            <a:r>
              <a:rPr lang="fr-FR" sz="1800" i="1" kern="0" dirty="0">
                <a:effectLst/>
                <a:latin typeface="+mj-lt"/>
                <a:ea typeface="Times New Roman" panose="02020603050405020304" pitchFamily="18" charset="0"/>
              </a:rPr>
              <a:t>« Il faut laisser faire les hommes et laisser passer les marchandises »</a:t>
            </a:r>
            <a:r>
              <a:rPr lang="fr-FR" sz="1800" i="1" dirty="0">
                <a:effectLst/>
                <a:latin typeface="+mj-lt"/>
              </a:rPr>
              <a:t> </a:t>
            </a:r>
            <a:endParaRPr lang="fr-FR" sz="1800" i="1" dirty="0">
              <a:latin typeface="+mj-lt"/>
            </a:endParaRPr>
          </a:p>
        </p:txBody>
      </p:sp>
      <p:sp>
        <p:nvSpPr>
          <p:cNvPr id="11" name="ZoneTexte 10">
            <a:extLst>
              <a:ext uri="{FF2B5EF4-FFF2-40B4-BE49-F238E27FC236}">
                <a16:creationId xmlns:a16="http://schemas.microsoft.com/office/drawing/2014/main" id="{304DAC6D-5F65-71AB-7781-7E0504795DE3}"/>
              </a:ext>
            </a:extLst>
          </p:cNvPr>
          <p:cNvSpPr txBox="1"/>
          <p:nvPr userDrawn="1"/>
        </p:nvSpPr>
        <p:spPr>
          <a:xfrm>
            <a:off x="3017520" y="2331957"/>
            <a:ext cx="8628088" cy="369332"/>
          </a:xfrm>
          <a:prstGeom prst="rect">
            <a:avLst/>
          </a:prstGeom>
          <a:noFill/>
        </p:spPr>
        <p:txBody>
          <a:bodyPr wrap="square">
            <a:spAutoFit/>
          </a:bodyPr>
          <a:lstStyle/>
          <a:p>
            <a:pPr marL="285750" indent="-285750">
              <a:buFont typeface="Wingdings" pitchFamily="2" charset="2"/>
              <a:buChar char="Ø"/>
            </a:pPr>
            <a:r>
              <a:rPr lang="fr-FR" b="1" dirty="0"/>
              <a:t>Les Physiocrates défendent la libre circulation du grain </a:t>
            </a:r>
          </a:p>
        </p:txBody>
      </p:sp>
    </p:spTree>
    <p:extLst>
      <p:ext uri="{BB962C8B-B14F-4D97-AF65-F5344CB8AC3E}">
        <p14:creationId xmlns:p14="http://schemas.microsoft.com/office/powerpoint/2010/main" val="19164024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0821"/>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Le tableau économique de Quesnay (1758)</a:t>
            </a:r>
          </a:p>
          <a:p>
            <a:endParaRPr lang="fr-FR" dirty="0"/>
          </a:p>
        </p:txBody>
      </p:sp>
    </p:spTree>
    <p:extLst>
      <p:ext uri="{BB962C8B-B14F-4D97-AF65-F5344CB8AC3E}">
        <p14:creationId xmlns:p14="http://schemas.microsoft.com/office/powerpoint/2010/main" val="3710702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818291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1" y="2551837"/>
            <a:ext cx="2743200" cy="2308324"/>
          </a:xfrm>
          <a:prstGeom prst="rect">
            <a:avLst/>
          </a:prstGeom>
          <a:noFill/>
        </p:spPr>
        <p:txBody>
          <a:bodyPr wrap="square">
            <a:spAutoFit/>
          </a:bodyPr>
          <a:lstStyle/>
          <a:p>
            <a:pPr marL="0" indent="0">
              <a:buNone/>
            </a:pPr>
            <a:r>
              <a:rPr lang="fr-FR" sz="1800" b="1" dirty="0">
                <a:solidFill>
                  <a:schemeClr val="tx1"/>
                </a:solidFill>
                <a:latin typeface="Century Gothic" panose="020B0502020202020204" pitchFamily="34" charset="0"/>
              </a:rPr>
              <a:t>Le contexte de la fin du XVIII</a:t>
            </a:r>
            <a:r>
              <a:rPr lang="fr-FR" sz="1800" b="1" baseline="30000" dirty="0">
                <a:solidFill>
                  <a:schemeClr val="tx1"/>
                </a:solidFill>
                <a:latin typeface="Century Gothic" panose="020B0502020202020204" pitchFamily="34" charset="0"/>
              </a:rPr>
              <a:t>ème</a:t>
            </a:r>
            <a:r>
              <a:rPr lang="fr-FR" sz="1800" b="1" baseline="0" dirty="0">
                <a:solidFill>
                  <a:schemeClr val="tx1"/>
                </a:solidFill>
                <a:latin typeface="Century Gothic" panose="020B0502020202020204" pitchFamily="34" charset="0"/>
              </a:rPr>
              <a:t> siècle</a:t>
            </a:r>
          </a:p>
          <a:p>
            <a:pPr marL="0" indent="0">
              <a:buNone/>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40000"/>
                  </a:schemeClr>
                </a:solidFill>
                <a:latin typeface="Century Gothic" panose="020B0502020202020204" pitchFamily="34" charset="0"/>
              </a:rPr>
              <a:t>A. Adam Smith</a:t>
            </a:r>
          </a:p>
          <a:p>
            <a:pPr marL="457200" indent="-457200">
              <a:buAutoNum type="alphaUcPeriod"/>
            </a:pPr>
            <a:endParaRPr lang="fr-FR" sz="1800" b="0" baseline="0" dirty="0">
              <a:solidFill>
                <a:schemeClr val="tx1">
                  <a:alpha val="40000"/>
                </a:schemeClr>
              </a:solidFill>
              <a:latin typeface="Century Gothic" panose="020B0502020202020204" pitchFamily="34" charset="0"/>
            </a:endParaRPr>
          </a:p>
          <a:p>
            <a:pPr marL="0" indent="0">
              <a:buFont typeface="+mj-lt"/>
              <a:buNone/>
            </a:pPr>
            <a:r>
              <a:rPr lang="fr-FR" sz="1800" b="0" baseline="0" dirty="0">
                <a:solidFill>
                  <a:schemeClr val="tx1">
                    <a:alpha val="40000"/>
                  </a:schemeClr>
                </a:solidFill>
                <a:latin typeface="Century Gothic" panose="020B0502020202020204" pitchFamily="34" charset="0"/>
              </a:rPr>
              <a:t>B. David Ricardo </a:t>
            </a:r>
          </a:p>
          <a:p>
            <a:pPr marL="457200" indent="-457200">
              <a:buAutoNum type="alphaUcPeriod"/>
            </a:pPr>
            <a:endParaRPr lang="fr-FR" sz="1800" b="0" baseline="0" dirty="0">
              <a:solidFill>
                <a:schemeClr val="tx1">
                  <a:alpha val="40000"/>
                </a:schemeClr>
              </a:solidFill>
              <a:latin typeface="Century Gothic" panose="020B0502020202020204" pitchFamily="34" charset="0"/>
            </a:endParaRPr>
          </a:p>
          <a:p>
            <a:pPr marL="0" indent="0">
              <a:buNone/>
            </a:pPr>
            <a:r>
              <a:rPr lang="fr-FR" sz="1800" b="0" baseline="0" dirty="0">
                <a:solidFill>
                  <a:schemeClr val="tx1">
                    <a:alpha val="40000"/>
                  </a:schemeClr>
                </a:solidFill>
                <a:latin typeface="Century Gothic" panose="020B0502020202020204" pitchFamily="34" charset="0"/>
              </a:rPr>
              <a:t>C. Karl Marx </a:t>
            </a:r>
          </a:p>
        </p:txBody>
      </p:sp>
    </p:spTree>
    <p:extLst>
      <p:ext uri="{BB962C8B-B14F-4D97-AF65-F5344CB8AC3E}">
        <p14:creationId xmlns:p14="http://schemas.microsoft.com/office/powerpoint/2010/main" val="18937267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1" y="2551837"/>
            <a:ext cx="2743200" cy="2308324"/>
          </a:xfrm>
          <a:prstGeom prst="rect">
            <a:avLst/>
          </a:prstGeom>
          <a:noFill/>
        </p:spPr>
        <p:txBody>
          <a:bodyPr wrap="square">
            <a:spAutoFit/>
          </a:bodyPr>
          <a:lstStyle/>
          <a:p>
            <a:pPr marL="0" indent="0">
              <a:buNone/>
            </a:pPr>
            <a:r>
              <a:rPr lang="fr-FR" sz="1800" b="0" dirty="0">
                <a:solidFill>
                  <a:schemeClr val="tx1">
                    <a:alpha val="20000"/>
                  </a:schemeClr>
                </a:solidFill>
                <a:latin typeface="Century Gothic" panose="020B0502020202020204" pitchFamily="34" charset="0"/>
              </a:rPr>
              <a:t>Le contexte de la fin du XVIII</a:t>
            </a:r>
            <a:r>
              <a:rPr lang="fr-FR" sz="1800" b="0" baseline="30000" dirty="0">
                <a:solidFill>
                  <a:schemeClr val="tx1">
                    <a:alpha val="20000"/>
                  </a:schemeClr>
                </a:solidFill>
                <a:latin typeface="Century Gothic" panose="020B0502020202020204" pitchFamily="34" charset="0"/>
              </a:rPr>
              <a:t>ème</a:t>
            </a:r>
            <a:r>
              <a:rPr lang="fr-FR" sz="1800" b="0" baseline="0" dirty="0">
                <a:solidFill>
                  <a:schemeClr val="tx1">
                    <a:alpha val="20000"/>
                  </a:schemeClr>
                </a:solidFill>
                <a:latin typeface="Century Gothic" panose="020B0502020202020204" pitchFamily="34" charset="0"/>
              </a:rPr>
              <a:t> siècle</a:t>
            </a:r>
          </a:p>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A. Adam Smith</a:t>
            </a:r>
          </a:p>
          <a:p>
            <a:pPr marL="457200" indent="-457200">
              <a:buAutoNum type="alphaUcPeriod"/>
            </a:pPr>
            <a:endParaRPr lang="fr-FR" sz="1800" b="0" baseline="0" dirty="0">
              <a:solidFill>
                <a:schemeClr val="tx1"/>
              </a:solidFill>
              <a:latin typeface="Century Gothic" panose="020B0502020202020204" pitchFamily="34" charset="0"/>
            </a:endParaRPr>
          </a:p>
          <a:p>
            <a:pPr marL="0" indent="0">
              <a:buFont typeface="+mj-lt"/>
              <a:buNone/>
            </a:pPr>
            <a:r>
              <a:rPr lang="fr-FR" sz="1800" b="0" baseline="0" dirty="0">
                <a:solidFill>
                  <a:schemeClr val="tx1">
                    <a:alpha val="20000"/>
                  </a:schemeClr>
                </a:solidFill>
                <a:latin typeface="Century Gothic" panose="020B0502020202020204" pitchFamily="34" charset="0"/>
              </a:rPr>
              <a:t>B. David Ricardo </a:t>
            </a:r>
          </a:p>
          <a:p>
            <a:pPr marL="457200" indent="-457200">
              <a:buAutoNum type="alphaUcPeriod"/>
            </a:pPr>
            <a:endParaRPr lang="fr-FR" sz="1800" b="0" baseline="0" dirty="0">
              <a:solidFill>
                <a:schemeClr val="tx1">
                  <a:alpha val="20000"/>
                </a:schemeClr>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C. Karl Marx </a:t>
            </a:r>
          </a:p>
        </p:txBody>
      </p:sp>
    </p:spTree>
    <p:extLst>
      <p:ext uri="{BB962C8B-B14F-4D97-AF65-F5344CB8AC3E}">
        <p14:creationId xmlns:p14="http://schemas.microsoft.com/office/powerpoint/2010/main" val="1687667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1" y="2551837"/>
            <a:ext cx="2743200" cy="2308324"/>
          </a:xfrm>
          <a:prstGeom prst="rect">
            <a:avLst/>
          </a:prstGeom>
          <a:noFill/>
        </p:spPr>
        <p:txBody>
          <a:bodyPr wrap="square">
            <a:spAutoFit/>
          </a:bodyPr>
          <a:lstStyle/>
          <a:p>
            <a:pPr marL="0" indent="0">
              <a:buNone/>
            </a:pPr>
            <a:r>
              <a:rPr lang="fr-FR" sz="1800" b="0" dirty="0">
                <a:solidFill>
                  <a:schemeClr val="tx1">
                    <a:alpha val="20000"/>
                  </a:schemeClr>
                </a:solidFill>
                <a:latin typeface="Century Gothic" panose="020B0502020202020204" pitchFamily="34" charset="0"/>
              </a:rPr>
              <a:t>Le contexte de la fin du XVIII</a:t>
            </a:r>
            <a:r>
              <a:rPr lang="fr-FR" sz="1800" b="0" baseline="30000" dirty="0">
                <a:solidFill>
                  <a:schemeClr val="tx1">
                    <a:alpha val="20000"/>
                  </a:schemeClr>
                </a:solidFill>
                <a:latin typeface="Century Gothic" panose="020B0502020202020204" pitchFamily="34" charset="0"/>
              </a:rPr>
              <a:t>ème</a:t>
            </a:r>
            <a:r>
              <a:rPr lang="fr-FR" sz="1800" b="0" baseline="0" dirty="0">
                <a:solidFill>
                  <a:schemeClr val="tx1">
                    <a:alpha val="20000"/>
                  </a:schemeClr>
                </a:solidFill>
                <a:latin typeface="Century Gothic" panose="020B0502020202020204" pitchFamily="34" charset="0"/>
              </a:rPr>
              <a:t> siècle</a:t>
            </a:r>
          </a:p>
          <a:p>
            <a:pPr marL="0" indent="0">
              <a:buNone/>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A. Adam Smith</a:t>
            </a:r>
          </a:p>
          <a:p>
            <a:pPr marL="457200" indent="-457200">
              <a:buAutoNum type="alphaUcPeriod"/>
            </a:pPr>
            <a:endParaRPr lang="fr-FR" sz="1800" b="0" baseline="0" dirty="0">
              <a:solidFill>
                <a:schemeClr val="tx1"/>
              </a:solidFill>
              <a:latin typeface="Century Gothic" panose="020B0502020202020204" pitchFamily="34" charset="0"/>
            </a:endParaRPr>
          </a:p>
          <a:p>
            <a:pPr marL="0" indent="0">
              <a:buFont typeface="+mj-lt"/>
              <a:buNone/>
            </a:pPr>
            <a:r>
              <a:rPr lang="fr-FR" sz="1800" b="1" baseline="0" dirty="0">
                <a:solidFill>
                  <a:schemeClr val="tx1"/>
                </a:solidFill>
                <a:latin typeface="Century Gothic" panose="020B0502020202020204" pitchFamily="34" charset="0"/>
              </a:rPr>
              <a:t>B. David Ricardo </a:t>
            </a:r>
          </a:p>
          <a:p>
            <a:pPr marL="457200" indent="-457200">
              <a:buAutoNum type="alphaUcPeriod"/>
            </a:pPr>
            <a:endParaRPr lang="fr-FR" sz="1800" b="0" baseline="0" dirty="0">
              <a:solidFill>
                <a:schemeClr val="tx1">
                  <a:alpha val="20000"/>
                </a:schemeClr>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C. Karl Marx </a:t>
            </a:r>
          </a:p>
        </p:txBody>
      </p:sp>
    </p:spTree>
    <p:extLst>
      <p:ext uri="{BB962C8B-B14F-4D97-AF65-F5344CB8AC3E}">
        <p14:creationId xmlns:p14="http://schemas.microsoft.com/office/powerpoint/2010/main" val="25814331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1" y="2551837"/>
            <a:ext cx="2743200" cy="2308324"/>
          </a:xfrm>
          <a:prstGeom prst="rect">
            <a:avLst/>
          </a:prstGeom>
          <a:noFill/>
        </p:spPr>
        <p:txBody>
          <a:bodyPr wrap="square">
            <a:spAutoFit/>
          </a:bodyPr>
          <a:lstStyle/>
          <a:p>
            <a:pPr marL="0" indent="0">
              <a:buNone/>
            </a:pPr>
            <a:r>
              <a:rPr lang="fr-FR" sz="1800" b="0" dirty="0">
                <a:solidFill>
                  <a:schemeClr val="tx1">
                    <a:alpha val="20000"/>
                  </a:schemeClr>
                </a:solidFill>
                <a:latin typeface="Century Gothic" panose="020B0502020202020204" pitchFamily="34" charset="0"/>
              </a:rPr>
              <a:t>Le contexte de la fin du XVIII</a:t>
            </a:r>
            <a:r>
              <a:rPr lang="fr-FR" sz="1800" b="0" baseline="30000" dirty="0">
                <a:solidFill>
                  <a:schemeClr val="tx1">
                    <a:alpha val="20000"/>
                  </a:schemeClr>
                </a:solidFill>
                <a:latin typeface="Century Gothic" panose="020B0502020202020204" pitchFamily="34" charset="0"/>
              </a:rPr>
              <a:t>ème</a:t>
            </a:r>
            <a:r>
              <a:rPr lang="fr-FR" sz="1800" b="0" baseline="0" dirty="0">
                <a:solidFill>
                  <a:schemeClr val="tx1">
                    <a:alpha val="20000"/>
                  </a:schemeClr>
                </a:solidFill>
                <a:latin typeface="Century Gothic" panose="020B0502020202020204" pitchFamily="34" charset="0"/>
              </a:rPr>
              <a:t> siècle</a:t>
            </a:r>
          </a:p>
          <a:p>
            <a:pPr marL="0" indent="0">
              <a:buNone/>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A. Adam Smith</a:t>
            </a:r>
          </a:p>
          <a:p>
            <a:pPr marL="457200" indent="-457200">
              <a:buAutoNum type="alphaUcPeriod"/>
            </a:pPr>
            <a:endParaRPr lang="fr-FR" sz="1800" b="0" baseline="0" dirty="0">
              <a:solidFill>
                <a:schemeClr val="tx1"/>
              </a:solidFill>
              <a:latin typeface="Century Gothic" panose="020B0502020202020204" pitchFamily="34" charset="0"/>
            </a:endParaRPr>
          </a:p>
          <a:p>
            <a:pPr marL="0" indent="0">
              <a:buFont typeface="+mj-lt"/>
              <a:buNone/>
            </a:pPr>
            <a:r>
              <a:rPr lang="fr-FR" sz="1800" b="0" baseline="0" dirty="0">
                <a:solidFill>
                  <a:schemeClr val="tx1">
                    <a:alpha val="20000"/>
                  </a:schemeClr>
                </a:solidFill>
                <a:latin typeface="Century Gothic" panose="020B0502020202020204" pitchFamily="34" charset="0"/>
              </a:rPr>
              <a:t>B. David Ricardo </a:t>
            </a:r>
          </a:p>
          <a:p>
            <a:pPr marL="457200" indent="-457200">
              <a:buAutoNum type="alphaUcPeriod"/>
            </a:pPr>
            <a:endParaRPr lang="fr-FR" sz="1800" b="0" baseline="0" dirty="0">
              <a:solidFill>
                <a:schemeClr val="tx1">
                  <a:alpha val="20000"/>
                </a:schemeClr>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 </a:t>
            </a:r>
          </a:p>
        </p:txBody>
      </p:sp>
    </p:spTree>
    <p:extLst>
      <p:ext uri="{BB962C8B-B14F-4D97-AF65-F5344CB8AC3E}">
        <p14:creationId xmlns:p14="http://schemas.microsoft.com/office/powerpoint/2010/main" val="16466822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10/09/2026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1"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Présentation</a:t>
            </a:r>
          </a:p>
          <a:p>
            <a:pPr marL="342900" indent="-342900">
              <a:buAutoNum type="alphaUcPeriod"/>
            </a:pPr>
            <a:endParaRPr lang="fr-FR" sz="1800" b="0" baseline="0" dirty="0">
              <a:solidFill>
                <a:schemeClr val="tx1"/>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Le libéralisme comme philosophie sociale</a:t>
            </a:r>
          </a:p>
          <a:p>
            <a:pPr marL="342900" indent="-342900">
              <a:buAutoNum type="arabicPeriod"/>
            </a:pPr>
            <a:r>
              <a:rPr lang="fr-FR" sz="1800" b="0" baseline="0" dirty="0">
                <a:solidFill>
                  <a:schemeClr val="tx1">
                    <a:alpha val="20000"/>
                  </a:schemeClr>
                </a:solidFill>
                <a:latin typeface="Century Gothic" panose="020B0502020202020204" pitchFamily="34" charset="0"/>
              </a:rPr>
              <a:t>La division sociale du travail</a:t>
            </a:r>
          </a:p>
          <a:p>
            <a:pPr marL="342900" indent="-342900">
              <a:buAutoNum type="arabicPeriod"/>
            </a:pPr>
            <a:r>
              <a:rPr lang="fr-FR" sz="1800" b="0" baseline="0" dirty="0">
                <a:solidFill>
                  <a:schemeClr val="tx1">
                    <a:alpha val="20000"/>
                  </a:schemeClr>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6836735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10/09/2026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0"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solidFill>
              <a:latin typeface="Century Gothic" panose="020B0502020202020204" pitchFamily="34" charset="0"/>
            </a:endParaRPr>
          </a:p>
          <a:p>
            <a:pPr marL="342900" indent="-342900">
              <a:buAutoNum type="arabicPeriod"/>
            </a:pPr>
            <a:r>
              <a:rPr lang="fr-FR" sz="1800" b="1" baseline="0" dirty="0">
                <a:solidFill>
                  <a:schemeClr val="tx1"/>
                </a:solidFill>
                <a:latin typeface="Century Gothic" panose="020B0502020202020204" pitchFamily="34" charset="0"/>
              </a:rPr>
              <a:t>Le libéralisme comme philosophie sociale</a:t>
            </a:r>
          </a:p>
          <a:p>
            <a:pPr marL="342900" indent="-342900">
              <a:buAutoNum type="arabicPeriod"/>
            </a:pPr>
            <a:r>
              <a:rPr lang="fr-FR" sz="1800" b="0" baseline="0" dirty="0">
                <a:solidFill>
                  <a:schemeClr val="tx1">
                    <a:alpha val="20000"/>
                  </a:schemeClr>
                </a:solidFill>
                <a:latin typeface="Century Gothic" panose="020B0502020202020204" pitchFamily="34" charset="0"/>
              </a:rPr>
              <a:t>La division sociale du travail</a:t>
            </a:r>
          </a:p>
          <a:p>
            <a:pPr marL="342900" indent="-342900">
              <a:buAutoNum type="arabicPeriod"/>
            </a:pPr>
            <a:r>
              <a:rPr lang="fr-FR" sz="1800" b="0" baseline="0" dirty="0">
                <a:solidFill>
                  <a:schemeClr val="tx1">
                    <a:alpha val="20000"/>
                  </a:schemeClr>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264352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10/09/2026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0"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Le libéralisme comme philosophie sociale</a:t>
            </a:r>
          </a:p>
          <a:p>
            <a:pPr marL="342900" indent="-342900">
              <a:buAutoNum type="arabicPeriod"/>
            </a:pPr>
            <a:r>
              <a:rPr lang="fr-FR" sz="1800" b="1" baseline="0" dirty="0">
                <a:solidFill>
                  <a:schemeClr val="tx1"/>
                </a:solidFill>
                <a:latin typeface="Century Gothic" panose="020B0502020202020204" pitchFamily="34" charset="0"/>
              </a:rPr>
              <a:t>La division sociale du travail</a:t>
            </a:r>
          </a:p>
          <a:p>
            <a:pPr marL="342900" indent="-342900">
              <a:buAutoNum type="arabicPeriod"/>
            </a:pPr>
            <a:r>
              <a:rPr lang="fr-FR" sz="1800" b="0" baseline="0" dirty="0">
                <a:solidFill>
                  <a:schemeClr val="tx1">
                    <a:alpha val="20000"/>
                  </a:schemeClr>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6970912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10/09/2026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0"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Le libéralisme comme philosophie sociale</a:t>
            </a:r>
          </a:p>
          <a:p>
            <a:pPr marL="342900" indent="-342900">
              <a:buAutoNum type="arabicPeriod"/>
            </a:pPr>
            <a:r>
              <a:rPr lang="fr-FR" sz="1800" b="0" baseline="0" dirty="0">
                <a:solidFill>
                  <a:schemeClr val="tx1">
                    <a:alpha val="20000"/>
                  </a:schemeClr>
                </a:solidFill>
                <a:latin typeface="Century Gothic" panose="020B0502020202020204" pitchFamily="34" charset="0"/>
              </a:rPr>
              <a:t>La division sociale du travail</a:t>
            </a:r>
          </a:p>
          <a:p>
            <a:pPr marL="342900" indent="-342900">
              <a:buAutoNum type="arabicPeriod"/>
            </a:pPr>
            <a:r>
              <a:rPr lang="fr-FR" sz="1800" b="1" baseline="0" dirty="0">
                <a:solidFill>
                  <a:schemeClr val="tx1"/>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2434486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C5C8615-FBA1-6795-6EA6-BF7CB9B78DD6}"/>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1"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Présentation</a:t>
            </a:r>
          </a:p>
          <a:p>
            <a:pPr marL="342900" indent="-342900">
              <a:buAutoNum type="alphaUcPeriod"/>
            </a:pPr>
            <a:endParaRPr lang="fr-FR" sz="1800" b="0" baseline="0" dirty="0">
              <a:solidFill>
                <a:schemeClr val="tx1"/>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Le libéralisme comme philosophie sociale</a:t>
            </a:r>
          </a:p>
          <a:p>
            <a:pPr marL="342900" indent="-342900">
              <a:buAutoNum type="arabicPeriod"/>
            </a:pPr>
            <a:r>
              <a:rPr lang="fr-FR" sz="1800" b="0" baseline="0" dirty="0">
                <a:solidFill>
                  <a:schemeClr val="tx1">
                    <a:alpha val="20000"/>
                  </a:schemeClr>
                </a:solidFill>
                <a:latin typeface="Century Gothic" panose="020B0502020202020204" pitchFamily="34" charset="0"/>
              </a:rPr>
              <a:t>La division sociale du travail</a:t>
            </a:r>
          </a:p>
          <a:p>
            <a:pPr marL="342900" indent="-342900">
              <a:buAutoNum type="arabicPeriod"/>
            </a:pPr>
            <a:r>
              <a:rPr lang="fr-FR" sz="1800" b="0" baseline="0" dirty="0">
                <a:solidFill>
                  <a:schemeClr val="tx1">
                    <a:alpha val="20000"/>
                  </a:schemeClr>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6072618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4524315"/>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David Ricardo</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Une théorie de la valeur </a:t>
            </a:r>
          </a:p>
          <a:p>
            <a:pPr marL="342900" indent="-342900">
              <a:buAutoNum type="arabicPeriod"/>
            </a:pPr>
            <a:r>
              <a:rPr lang="fr-FR" sz="1800" b="0" baseline="0" dirty="0">
                <a:solidFill>
                  <a:schemeClr val="tx1">
                    <a:alpha val="20000"/>
                  </a:schemeClr>
                </a:solidFill>
                <a:latin typeface="Century Gothic" panose="020B0502020202020204" pitchFamily="34" charset="0"/>
              </a:rPr>
              <a:t>Formation et répartition des revenus</a:t>
            </a:r>
          </a:p>
          <a:p>
            <a:pPr marL="342900" indent="-342900">
              <a:buAutoNum type="arabicPeriod"/>
            </a:pPr>
            <a:r>
              <a:rPr lang="fr-FR" sz="1800" b="0" baseline="0" dirty="0">
                <a:solidFill>
                  <a:schemeClr val="tx1">
                    <a:alpha val="20000"/>
                  </a:schemeClr>
                </a:solidFill>
                <a:latin typeface="Century Gothic" panose="020B0502020202020204" pitchFamily="34" charset="0"/>
              </a:rPr>
              <a:t>La marche vers l’état stationnaire et la défense du libre échange</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8642388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4524315"/>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David Ricardo</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18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1" baseline="0" dirty="0">
                <a:solidFill>
                  <a:schemeClr val="tx1"/>
                </a:solidFill>
                <a:latin typeface="Century Gothic" panose="020B0502020202020204" pitchFamily="34" charset="0"/>
              </a:rPr>
              <a:t>Une théorie de la valeur </a:t>
            </a:r>
          </a:p>
          <a:p>
            <a:pPr marL="342900" indent="-342900">
              <a:buAutoNum type="arabicPeriod"/>
            </a:pPr>
            <a:r>
              <a:rPr lang="fr-FR" sz="1800" b="0" baseline="0" dirty="0">
                <a:solidFill>
                  <a:schemeClr val="tx1">
                    <a:alpha val="20000"/>
                  </a:schemeClr>
                </a:solidFill>
                <a:latin typeface="Century Gothic" panose="020B0502020202020204" pitchFamily="34" charset="0"/>
              </a:rPr>
              <a:t>Formation et répartition des revenus</a:t>
            </a:r>
          </a:p>
          <a:p>
            <a:pPr marL="342900" indent="-342900">
              <a:buAutoNum type="arabicPeriod"/>
            </a:pPr>
            <a:r>
              <a:rPr lang="fr-FR" sz="1800" b="0" baseline="0" dirty="0">
                <a:solidFill>
                  <a:schemeClr val="tx1">
                    <a:alpha val="20000"/>
                  </a:schemeClr>
                </a:solidFill>
                <a:latin typeface="Century Gothic" panose="020B0502020202020204" pitchFamily="34" charset="0"/>
              </a:rPr>
              <a:t>La marche vers l’état stationnaire et la défense du libre échange</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6064898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4524315"/>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David Ricardo</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18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Une théorie de la valeur </a:t>
            </a:r>
          </a:p>
          <a:p>
            <a:pPr marL="342900" indent="-342900">
              <a:buAutoNum type="arabicPeriod"/>
            </a:pPr>
            <a:r>
              <a:rPr lang="fr-FR" sz="1800" b="1" baseline="0" dirty="0">
                <a:solidFill>
                  <a:schemeClr val="tx1"/>
                </a:solidFill>
                <a:latin typeface="Century Gothic" panose="020B0502020202020204" pitchFamily="34" charset="0"/>
              </a:rPr>
              <a:t>Formation et répartition des revenus</a:t>
            </a:r>
          </a:p>
          <a:p>
            <a:pPr marL="342900" indent="-342900">
              <a:buAutoNum type="arabicPeriod"/>
            </a:pPr>
            <a:r>
              <a:rPr lang="fr-FR" sz="1800" b="0" baseline="0" dirty="0">
                <a:solidFill>
                  <a:schemeClr val="tx1">
                    <a:alpha val="20000"/>
                  </a:schemeClr>
                </a:solidFill>
                <a:latin typeface="Century Gothic" panose="020B0502020202020204" pitchFamily="34" charset="0"/>
              </a:rPr>
              <a:t>La marche vers l’état stationnaire et la défense du libre échange</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6901761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4524315"/>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David Ricardo</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18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Une théorie de la valeur </a:t>
            </a:r>
          </a:p>
          <a:p>
            <a:pPr marL="342900" indent="-342900">
              <a:buAutoNum type="arabicPeriod"/>
            </a:pPr>
            <a:r>
              <a:rPr lang="fr-FR" sz="1800" b="0" baseline="0" dirty="0">
                <a:solidFill>
                  <a:schemeClr val="tx1">
                    <a:alpha val="20000"/>
                  </a:schemeClr>
                </a:solidFill>
                <a:latin typeface="Century Gothic" panose="020B0502020202020204" pitchFamily="34" charset="0"/>
              </a:rPr>
              <a:t>Formation et répartition des revenus</a:t>
            </a:r>
          </a:p>
          <a:p>
            <a:pPr marL="342900" indent="-342900">
              <a:buAutoNum type="arabicPeriod"/>
            </a:pPr>
            <a:r>
              <a:rPr lang="fr-FR" sz="1800" b="1" baseline="0" dirty="0">
                <a:solidFill>
                  <a:schemeClr val="tx1"/>
                </a:solidFill>
                <a:latin typeface="Century Gothic" panose="020B0502020202020204" pitchFamily="34" charset="0"/>
              </a:rPr>
              <a:t>La marche vers l’état stationnaire et la défense du libre échange</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0070942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1055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lvl="0" indent="-342900">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La force de travail, marchandise essentielle au fonctionnement du capitalisme</a:t>
            </a:r>
          </a:p>
          <a:p>
            <a:pPr marL="342900" lvl="0" indent="-342900">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théorie de la plus-value et de l’exploitation capitaliste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crise annoncée et le dépassement du capitalisme</a:t>
            </a: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1851077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19719"/>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lvl="0" indent="-342900">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La force de travail, marchandise essentielle au fonctionnement du capitalisme</a:t>
            </a:r>
          </a:p>
          <a:p>
            <a:pPr marL="342900" lvl="0" indent="-342900">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théorie de la plus-value et de l’exploitation capitaliste</a:t>
            </a:r>
          </a:p>
          <a:p>
            <a:pPr marL="342900" lvl="0" indent="-342900" algn="just">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rgbClr val="000000">
                    <a:alpha val="20306"/>
                  </a:srgbClr>
                </a:solidFill>
                <a:effectLst/>
                <a:latin typeface="Century Gothic" panose="020B0502020202020204" pitchFamily="34" charset="0"/>
                <a:ea typeface="Times New Roman" panose="02020603050405020304" pitchFamily="18" charset="0"/>
              </a:rPr>
              <a:t>La crise annoncée et le dépassement du capitalisme</a:t>
            </a:r>
            <a:endParaRPr lang="fr-FR" sz="1600" dirty="0">
              <a:solidFill>
                <a:schemeClr val="tx1">
                  <a:alpha val="20306"/>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6867919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lvl="0" indent="-342900">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La force de travail, marchandise essentielle au fonctionnement du capitalisme</a:t>
            </a:r>
          </a:p>
          <a:p>
            <a:pPr marL="342900" lvl="0" indent="-342900">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600" b="1" dirty="0">
                <a:solidFill>
                  <a:srgbClr val="000000"/>
                </a:solidFill>
                <a:effectLst/>
                <a:latin typeface="Century Gothic" panose="020B0502020202020204" pitchFamily="34" charset="0"/>
                <a:ea typeface="Times New Roman" panose="02020603050405020304" pitchFamily="18" charset="0"/>
              </a:rPr>
              <a:t>La théorie de la plus-value et de l’exploitation capitaliste</a:t>
            </a:r>
          </a:p>
          <a:p>
            <a:pPr marL="342900" lvl="0" indent="-342900" algn="just">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crise annoncée et le dépassement du capitalisme</a:t>
            </a: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1473340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lvl="0" indent="-342900">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La force de travail, marchandise essentielle au fonctionnement du capitalisme</a:t>
            </a:r>
          </a:p>
          <a:p>
            <a:pPr marL="342900" lvl="0" indent="-342900">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théorie de la plus-value et de l’exploitation capitaliste</a:t>
            </a:r>
          </a:p>
          <a:p>
            <a:pPr marL="342900" lvl="0" indent="-342900" algn="just">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1" dirty="0">
                <a:solidFill>
                  <a:srgbClr val="000000"/>
                </a:solidFill>
                <a:effectLst/>
                <a:latin typeface="Century Gothic" panose="020B0502020202020204" pitchFamily="34" charset="0"/>
                <a:ea typeface="Times New Roman" panose="02020603050405020304" pitchFamily="18" charset="0"/>
              </a:rPr>
              <a:t>La crise annoncée et le dépassement du capitalisme</a:t>
            </a:r>
            <a:endParaRPr lang="fr-FR" sz="1600" b="1" dirty="0">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4596756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0" baseline="0" dirty="0">
                <a:solidFill>
                  <a:schemeClr val="tx1">
                    <a:alpha val="19678"/>
                  </a:schemeClr>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9061378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1" baseline="0" dirty="0">
                <a:solidFill>
                  <a:schemeClr val="tx1"/>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6487355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0" baseline="0" dirty="0">
                <a:solidFill>
                  <a:schemeClr val="tx1">
                    <a:alpha val="20000"/>
                  </a:schemeClr>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20111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0" baseline="0" dirty="0">
                <a:solidFill>
                  <a:schemeClr val="tx1">
                    <a:alpha val="20000"/>
                  </a:schemeClr>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678788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0" baseline="0" dirty="0">
                <a:solidFill>
                  <a:schemeClr val="tx1">
                    <a:alpha val="20000"/>
                  </a:schemeClr>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0850884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18671166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478423"/>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1800" b="0" baseline="0" dirty="0">
              <a:solidFill>
                <a:schemeClr val="tx1">
                  <a:alpha val="20000"/>
                </a:schemeClr>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L’équilibre général en concurrence parfaite</a:t>
            </a:r>
          </a:p>
          <a:p>
            <a:pPr marL="0" lvl="0" indent="0" algn="just">
              <a:buFont typeface="+mj-lt"/>
              <a:buNone/>
            </a:pPr>
            <a:endParaRPr lang="fr-FR" sz="1600" b="0" baseline="0" dirty="0">
              <a:solidFill>
                <a:schemeClr val="tx1">
                  <a:alpha val="20000"/>
                </a:schemeClr>
              </a:solidFill>
              <a:effectLst/>
              <a:latin typeface="Century Gothic" panose="020B0502020202020204" pitchFamily="34" charset="0"/>
              <a:ea typeface="+mn-ea"/>
            </a:endParaRPr>
          </a:p>
          <a:p>
            <a:pPr marL="0" lvl="0" indent="0" algn="just">
              <a:buFont typeface="+mj-lt"/>
              <a:buNone/>
            </a:pPr>
            <a:r>
              <a:rPr lang="fr-FR" sz="1600" b="1" baseline="0" dirty="0">
                <a:solidFill>
                  <a:schemeClr val="tx1"/>
                </a:solidFill>
                <a:effectLst/>
                <a:latin typeface="Century Gothic" panose="020B0502020202020204" pitchFamily="34" charset="0"/>
                <a:ea typeface="+mn-ea"/>
              </a:rPr>
              <a:t>Présentation</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u="none" dirty="0">
                <a:solidFill>
                  <a:schemeClr val="tx1">
                    <a:alpha val="20094"/>
                  </a:schemeClr>
                </a:solidFill>
                <a:effectLst/>
                <a:latin typeface="Century Gothic" panose="020B0502020202020204" pitchFamily="34" charset="0"/>
                <a:ea typeface="Times New Roman" panose="02020603050405020304" pitchFamily="18" charset="0"/>
              </a:rPr>
              <a:t>L’existence d’un système de prix d’équilibre en c.p.</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La réalisation de l’équilibre général et le « tâtonnement walrassien » </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Conclusion : les forces irrépressibles de la concurrence libre</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7488909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1800" b="0" baseline="0" dirty="0">
              <a:solidFill>
                <a:schemeClr val="tx1">
                  <a:alpha val="20000"/>
                </a:schemeClr>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L’équilibre général en concurrence parfaite</a:t>
            </a:r>
          </a:p>
          <a:p>
            <a:pPr marL="0" lvl="0" indent="0" algn="just">
              <a:buFont typeface="+mj-lt"/>
              <a:buNone/>
            </a:pPr>
            <a:endParaRPr lang="fr-FR" sz="1600" b="0" baseline="0" dirty="0">
              <a:solidFill>
                <a:schemeClr val="tx1">
                  <a:alpha val="20000"/>
                </a:schemeClr>
              </a:solidFill>
              <a:effectLst/>
              <a:latin typeface="Century Gothic" panose="020B0502020202020204" pitchFamily="34" charset="0"/>
              <a:ea typeface="+mn-ea"/>
            </a:endParaRPr>
          </a:p>
          <a:p>
            <a:pPr marL="0" lvl="0" indent="0" algn="just">
              <a:buFont typeface="+mj-lt"/>
              <a:buNone/>
            </a:pPr>
            <a:r>
              <a:rPr lang="fr-FR" sz="1600" b="0" baseline="0" dirty="0">
                <a:solidFill>
                  <a:schemeClr val="tx1">
                    <a:alpha val="20000"/>
                  </a:schemeClr>
                </a:solidFill>
                <a:effectLst/>
                <a:latin typeface="Century Gothic" panose="020B0502020202020204" pitchFamily="34" charset="0"/>
                <a:ea typeface="+mn-ea"/>
              </a:rPr>
              <a:t>Présentation</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b="1" u="none" dirty="0">
                <a:solidFill>
                  <a:schemeClr val="tx1"/>
                </a:solidFill>
                <a:effectLst/>
                <a:latin typeface="Century Gothic" panose="020B0502020202020204" pitchFamily="34" charset="0"/>
                <a:ea typeface="Times New Roman" panose="02020603050405020304" pitchFamily="18" charset="0"/>
              </a:rPr>
              <a:t>L’existence d’un système de prix d’équilibre en c.p.</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La réalisation de l’équilibre général et le « tâtonnement walrassien » </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Conclusion : les forces irrépressibles de la concurrence libre</a:t>
            </a:r>
          </a:p>
          <a:p>
            <a:pPr marL="0" indent="0">
              <a:buNone/>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0103098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724644"/>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1800" b="0" baseline="0" dirty="0">
              <a:solidFill>
                <a:schemeClr val="tx1">
                  <a:alpha val="20000"/>
                </a:schemeClr>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B. </a:t>
            </a:r>
            <a:r>
              <a:rPr lang="fr-FR" sz="1800" b="1" baseline="0" dirty="0">
                <a:solidFill>
                  <a:schemeClr val="tx1"/>
                </a:solidFill>
                <a:latin typeface="Century Gothic" panose="020B0502020202020204" pitchFamily="34" charset="0"/>
              </a:rPr>
              <a:t>L’équilibre général en concurrence parfaite</a:t>
            </a:r>
          </a:p>
          <a:p>
            <a:pPr marL="0" lvl="0" indent="0" algn="just">
              <a:buFont typeface="+mj-lt"/>
              <a:buNone/>
            </a:pPr>
            <a:endParaRPr lang="fr-FR" sz="1600" b="0" baseline="0" dirty="0">
              <a:solidFill>
                <a:schemeClr val="tx1">
                  <a:alpha val="20000"/>
                </a:schemeClr>
              </a:solidFill>
              <a:effectLst/>
              <a:latin typeface="Century Gothic" panose="020B0502020202020204" pitchFamily="34" charset="0"/>
              <a:ea typeface="+mn-ea"/>
            </a:endParaRPr>
          </a:p>
          <a:p>
            <a:pPr marL="0" lvl="0" indent="0" algn="just">
              <a:buFont typeface="+mj-lt"/>
              <a:buNone/>
            </a:pPr>
            <a:r>
              <a:rPr lang="fr-FR" sz="1600" b="0" baseline="0" dirty="0">
                <a:solidFill>
                  <a:schemeClr val="tx1">
                    <a:alpha val="20000"/>
                  </a:schemeClr>
                </a:solidFill>
                <a:effectLst/>
                <a:latin typeface="Century Gothic" panose="020B0502020202020204" pitchFamily="34" charset="0"/>
                <a:ea typeface="+mn-ea"/>
              </a:rPr>
              <a:t>Présentation</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u="none" dirty="0">
                <a:solidFill>
                  <a:schemeClr val="tx1">
                    <a:alpha val="20094"/>
                  </a:schemeClr>
                </a:solidFill>
                <a:effectLst/>
                <a:latin typeface="Century Gothic" panose="020B0502020202020204" pitchFamily="34" charset="0"/>
                <a:ea typeface="Times New Roman" panose="02020603050405020304" pitchFamily="18" charset="0"/>
              </a:rPr>
              <a:t>L’existence d’un système de prix d’équilibre en c.p.</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La réalisation de l’équilibre général et le « tâtonnement walrassien » </a:t>
            </a:r>
          </a:p>
          <a:p>
            <a:pPr marL="342900" lvl="0" indent="-342900" algn="just">
              <a:buFont typeface="+mj-lt"/>
              <a:buAutoNum type="arabicPeriod"/>
            </a:pPr>
            <a:endParaRPr lang="fr-FR" sz="1600" b="1" dirty="0">
              <a:solidFill>
                <a:schemeClr val="tx1"/>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Conclusion : les forces irrépressibles de la concurrence libre</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0" indent="0">
              <a:buNone/>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7549971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2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724644"/>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1800" b="0" baseline="0" dirty="0">
              <a:solidFill>
                <a:schemeClr val="tx1">
                  <a:alpha val="20000"/>
                </a:schemeClr>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L’équilibre général en concurrence parfaite</a:t>
            </a:r>
          </a:p>
          <a:p>
            <a:pPr marL="0" lvl="0" indent="0" algn="just">
              <a:buFont typeface="+mj-lt"/>
              <a:buNone/>
            </a:pPr>
            <a:endParaRPr lang="fr-FR" sz="1600" b="0" baseline="0" dirty="0">
              <a:solidFill>
                <a:schemeClr val="tx1">
                  <a:alpha val="20000"/>
                </a:schemeClr>
              </a:solidFill>
              <a:effectLst/>
              <a:latin typeface="Century Gothic" panose="020B0502020202020204" pitchFamily="34" charset="0"/>
              <a:ea typeface="+mn-ea"/>
            </a:endParaRPr>
          </a:p>
          <a:p>
            <a:pPr marL="0" lvl="0" indent="0" algn="just">
              <a:buFont typeface="+mj-lt"/>
              <a:buNone/>
            </a:pPr>
            <a:r>
              <a:rPr lang="fr-FR" sz="1600" b="0" baseline="0" dirty="0">
                <a:solidFill>
                  <a:schemeClr val="tx1">
                    <a:alpha val="20000"/>
                  </a:schemeClr>
                </a:solidFill>
                <a:effectLst/>
                <a:latin typeface="Century Gothic" panose="020B0502020202020204" pitchFamily="34" charset="0"/>
                <a:ea typeface="+mn-ea"/>
              </a:rPr>
              <a:t>Présentation</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u="none" dirty="0">
                <a:solidFill>
                  <a:schemeClr val="tx1">
                    <a:alpha val="20094"/>
                  </a:schemeClr>
                </a:solidFill>
                <a:effectLst/>
                <a:latin typeface="Century Gothic" panose="020B0502020202020204" pitchFamily="34" charset="0"/>
                <a:ea typeface="Times New Roman" panose="02020603050405020304" pitchFamily="18" charset="0"/>
              </a:rPr>
              <a:t>L’existence d’un système de prix d’équilibre en c.p.</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94"/>
                  </a:schemeClr>
                </a:solidFill>
                <a:effectLst/>
                <a:latin typeface="Century Gothic" panose="020B0502020202020204" pitchFamily="34" charset="0"/>
                <a:ea typeface="Times New Roman" panose="02020603050405020304" pitchFamily="18" charset="0"/>
              </a:rPr>
              <a:t>La formalisation du modèle néoclassique et les conditions d’existence de l’équilibre général</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b="1" dirty="0">
                <a:solidFill>
                  <a:schemeClr val="tx1"/>
                </a:solidFill>
                <a:effectLst/>
                <a:latin typeface="Century Gothic" panose="020B0502020202020204" pitchFamily="34" charset="0"/>
                <a:ea typeface="Times New Roman" panose="02020603050405020304" pitchFamily="18" charset="0"/>
              </a:rPr>
              <a:t>Conclusion : les forces irrépressibles de la concurrence libre</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40195029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08872"/>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0" lvl="0" indent="0" algn="just">
              <a:buFont typeface="+mj-lt"/>
              <a:buNone/>
            </a:pPr>
            <a:r>
              <a:rPr lang="fr-FR" sz="2000" b="1" baseline="0" dirty="0">
                <a:solidFill>
                  <a:schemeClr val="tx1"/>
                </a:solidFill>
                <a:effectLst/>
                <a:latin typeface="Century Gothic" panose="020B0502020202020204" pitchFamily="34" charset="0"/>
                <a:ea typeface="+mn-ea"/>
              </a:rPr>
              <a:t>Présentation </a:t>
            </a:r>
          </a:p>
          <a:p>
            <a:pPr marL="0" lvl="0" indent="0" algn="just">
              <a:buFont typeface="+mj-lt"/>
              <a:buNone/>
            </a:pPr>
            <a:endParaRPr lang="fr-FR" sz="20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 chômage keynésien et les politiques de l’emploi</a:t>
            </a:r>
            <a:endParaRPr lang="fr-FR" sz="20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0950184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08872"/>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0" lvl="0" indent="0" algn="just">
              <a:buFont typeface="+mj-lt"/>
              <a:buNone/>
            </a:pPr>
            <a:r>
              <a:rPr lang="fr-FR" sz="2000" b="0" baseline="0" dirty="0">
                <a:solidFill>
                  <a:schemeClr val="tx1">
                    <a:alpha val="20000"/>
                  </a:schemeClr>
                </a:solidFill>
                <a:effectLst/>
                <a:latin typeface="Century Gothic" panose="020B0502020202020204" pitchFamily="34" charset="0"/>
                <a:ea typeface="+mn-ea"/>
              </a:rPr>
              <a:t>Présentation </a:t>
            </a:r>
          </a:p>
          <a:p>
            <a:pPr marL="0" lvl="0" indent="0" algn="just">
              <a:buFont typeface="+mj-lt"/>
              <a:buNone/>
            </a:pPr>
            <a:endParaRPr lang="fr-FR" sz="20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 chômage keynésien et les politiques de l’emploi</a:t>
            </a:r>
            <a:endParaRPr lang="fr-FR" sz="20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9037376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08872"/>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0" lvl="0" indent="0" algn="just">
              <a:buFont typeface="+mj-lt"/>
              <a:buNone/>
            </a:pPr>
            <a:r>
              <a:rPr lang="fr-FR" sz="2000" b="0" baseline="0" dirty="0">
                <a:solidFill>
                  <a:schemeClr val="tx1">
                    <a:alpha val="20000"/>
                  </a:schemeClr>
                </a:solidFill>
                <a:effectLst/>
                <a:latin typeface="Century Gothic" panose="020B0502020202020204" pitchFamily="34" charset="0"/>
                <a:ea typeface="+mn-ea"/>
              </a:rPr>
              <a:t>Présentation </a:t>
            </a:r>
          </a:p>
          <a:p>
            <a:pPr marL="0" lvl="0" indent="0" algn="just">
              <a:buFont typeface="+mj-lt"/>
              <a:buNone/>
            </a:pPr>
            <a:endParaRPr lang="fr-FR" sz="20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 chômage keynésien et les politiques de l’emploi</a:t>
            </a:r>
            <a:endParaRPr lang="fr-FR" sz="20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6634818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6278642"/>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L’existence d’un équilibre de sous-emploi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chômage keynésien et les politiques de l’emploi</a:t>
            </a:r>
          </a:p>
          <a:p>
            <a:pPr marL="457200" lvl="0" indent="-457200" algn="l">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lang="fr-FR" sz="1600" b="0" dirty="0">
                <a:solidFill>
                  <a:schemeClr val="tx1">
                    <a:alpha val="20096"/>
                  </a:schemeClr>
                </a:solidFill>
                <a:effectLst/>
                <a:latin typeface="Century Gothic" panose="020B0502020202020204" pitchFamily="34" charset="0"/>
                <a:ea typeface="Times New Roman" panose="02020603050405020304" pitchFamily="18" charset="0"/>
              </a:rPr>
              <a:t>L’épargne et la préférence pour la liquidité </a:t>
            </a:r>
          </a:p>
          <a:p>
            <a:pPr marL="457200" lvl="0" indent="-457200" algn="l">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2881124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79" y="1151701"/>
            <a:ext cx="2860633" cy="5970865"/>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0" dirty="0">
                <a:solidFill>
                  <a:schemeClr val="tx1"/>
                </a:solidFill>
                <a:effectLst/>
                <a:latin typeface="Century Gothic" panose="020B0502020202020204" pitchFamily="34" charset="0"/>
                <a:ea typeface="Times New Roman" panose="02020603050405020304" pitchFamily="18" charset="0"/>
              </a:rPr>
              <a:t>L’existence d’un équilibre de sous-emploi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 chômage keynésien et les politiques de l’emploi</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marR="0" lvl="0" indent="-457200" algn="just" defTabSz="457200" rtl="0" eaLnBrk="1" fontAlgn="auto" latinLnBrk="0" hangingPunct="1">
              <a:lnSpc>
                <a:spcPct val="100000"/>
              </a:lnSpc>
              <a:spcBef>
                <a:spcPts val="0"/>
              </a:spcBef>
              <a:spcAft>
                <a:spcPts val="0"/>
              </a:spcAft>
              <a:buClrTx/>
              <a:buSzTx/>
              <a:buFont typeface="+mj-lt"/>
              <a:buAutoNum type="arabicPeriod"/>
              <a:tabLst/>
              <a:defRPr/>
            </a:pPr>
            <a:r>
              <a:rPr lang="fr-FR" sz="1600" b="0" dirty="0">
                <a:solidFill>
                  <a:schemeClr val="tx1">
                    <a:alpha val="20096"/>
                  </a:schemeClr>
                </a:solidFill>
                <a:effectLst/>
                <a:latin typeface="Century Gothic" panose="020B0502020202020204" pitchFamily="34" charset="0"/>
                <a:ea typeface="Times New Roman" panose="02020603050405020304" pitchFamily="18" charset="0"/>
              </a:rPr>
              <a:t>L’épargne et la préférence pour la liquidité </a:t>
            </a: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3301159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6032421"/>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0" dirty="0">
                <a:solidFill>
                  <a:schemeClr val="tx1">
                    <a:alpha val="19000"/>
                  </a:schemeClr>
                </a:solidFill>
                <a:effectLst/>
                <a:latin typeface="Century Gothic" panose="020B0502020202020204" pitchFamily="34" charset="0"/>
                <a:ea typeface="Times New Roman" panose="02020603050405020304" pitchFamily="18" charset="0"/>
              </a:rPr>
              <a:t>L’existence d’un équilibre de sous-emploi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La critique keynésienne de la « loi des débouchés »</a:t>
            </a:r>
          </a:p>
          <a:p>
            <a:pPr marL="457200" lvl="0" indent="-457200" algn="l">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L’épargne et la préférence pour la liquidité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6332211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27406146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0" lvl="0" indent="0" algn="just">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B. Le « chômage keynésien » et les politiques de l’emploi </a:t>
            </a:r>
          </a:p>
          <a:p>
            <a:pPr marL="0" lvl="0" indent="0" algn="just">
              <a:buFont typeface="+mj-lt"/>
              <a:buNone/>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b="1" dirty="0">
                <a:solidFill>
                  <a:schemeClr val="tx1"/>
                </a:solidFill>
                <a:effectLst/>
                <a:latin typeface="Century Gothic" panose="020B0502020202020204" pitchFamily="34" charset="0"/>
                <a:ea typeface="Times New Roman" panose="02020603050405020304" pitchFamily="18" charset="0"/>
              </a:rPr>
              <a:t>Présentation </a:t>
            </a:r>
          </a:p>
          <a:p>
            <a:pPr marL="0" lvl="0" indent="0" algn="just">
              <a:buFont typeface="+mj-lt"/>
              <a:buNone/>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travail n’est pas une « marchandise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Les anticipations et les politiques de relance de court terme</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L’incertitude radicale en longue période</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0534094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0" lvl="0" indent="0" algn="just">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B. Le « chômage keynésien » et les politiques de l’emploi </a:t>
            </a:r>
          </a:p>
          <a:p>
            <a:pPr marL="0" lvl="0" indent="0" algn="just">
              <a:buFont typeface="+mj-lt"/>
              <a:buNone/>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Présentation </a:t>
            </a:r>
          </a:p>
          <a:p>
            <a:pPr marL="0" lvl="0" indent="0" algn="just">
              <a:buFont typeface="+mj-lt"/>
              <a:buNone/>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 travail n’est pas une « marchandise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Les anticipations et les politiques de relance de court terme</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L’incertitude radicale en longue période</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4169903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0" lvl="0" indent="0" algn="just">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B. Le « chômage keynésien » et les politiques de l’emploi </a:t>
            </a:r>
          </a:p>
          <a:p>
            <a:pPr marL="0" lvl="0" indent="0" algn="just">
              <a:buFont typeface="+mj-lt"/>
              <a:buNone/>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Présentation </a:t>
            </a:r>
          </a:p>
          <a:p>
            <a:pPr marL="0" lvl="0" indent="0" algn="just">
              <a:buFont typeface="+mj-lt"/>
              <a:buNone/>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travail n’est pas une « marchandise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Les anticipations et les politiques de relance de court terme</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L’incertitude radicale en longue période</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314085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324535"/>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0" lvl="0" indent="0" algn="just">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B. Le « chômage keynésien » et les politiques de l’emploi </a:t>
            </a:r>
          </a:p>
          <a:p>
            <a:pPr marL="0" lvl="0" indent="0" algn="just">
              <a:buFont typeface="+mj-lt"/>
              <a:buNone/>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Présentation </a:t>
            </a:r>
          </a:p>
          <a:p>
            <a:pPr marL="0" lvl="0" indent="0" algn="just">
              <a:buFont typeface="+mj-lt"/>
              <a:buNone/>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travail n’est pas une « marchandise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Les anticipations et les politiques de relance de court terme</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L’incertitude radicale en longue période</a:t>
            </a: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8303896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3163792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3965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r>
              <a:rPr lang="fr-FR" sz="2000" b="1" baseline="0" dirty="0">
                <a:solidFill>
                  <a:schemeClr val="tx1"/>
                </a:solidFill>
                <a:effectLst/>
                <a:latin typeface="Century Gothic" panose="020B0502020202020204" pitchFamily="34" charset="0"/>
                <a:ea typeface="+mn-ea"/>
              </a:rPr>
              <a:t>Contexte </a:t>
            </a: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Les principaux courants d’inspiration keynésienne </a:t>
            </a: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7480664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3965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r>
              <a:rPr lang="fr-FR" sz="2000" b="0" baseline="0" dirty="0">
                <a:solidFill>
                  <a:schemeClr val="tx1">
                    <a:alpha val="20000"/>
                  </a:schemeClr>
                </a:solidFill>
                <a:effectLst/>
                <a:latin typeface="Century Gothic" panose="020B0502020202020204" pitchFamily="34" charset="0"/>
                <a:ea typeface="+mn-ea"/>
              </a:rPr>
              <a:t>Contexte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Les principaux courants d’inspiration keynésienne </a:t>
            </a: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1644500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3965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r>
              <a:rPr lang="fr-FR" sz="2000" b="0" baseline="0" dirty="0">
                <a:solidFill>
                  <a:schemeClr val="tx1">
                    <a:alpha val="20000"/>
                  </a:schemeClr>
                </a:solidFill>
                <a:effectLst/>
                <a:latin typeface="Century Gothic" panose="020B0502020202020204" pitchFamily="34" charset="0"/>
                <a:ea typeface="+mn-ea"/>
              </a:rPr>
              <a:t>Contexte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principaux courants d’inspiration keynésienne </a:t>
            </a: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4603890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F. Hayek et l’héritage de l’école autrichienne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 monétarisme de F. Hayek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La nouvelle économie classique</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36890443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1" dirty="0">
                <a:solidFill>
                  <a:schemeClr val="tx1"/>
                </a:solidFill>
                <a:effectLst/>
                <a:latin typeface="Century Gothic" panose="020B0502020202020204" pitchFamily="34" charset="0"/>
                <a:ea typeface="Times New Roman" panose="02020603050405020304" pitchFamily="18" charset="0"/>
              </a:rPr>
              <a:t>F. Hayek et l’héritage de l’école autrichienne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 monétarisme de F. Hayek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La nouvelle économie classique</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9696563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F. Hayek et l’héritage de l’école autrichienne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1" dirty="0">
                <a:solidFill>
                  <a:schemeClr val="tx1"/>
                </a:solidFill>
                <a:effectLst/>
                <a:latin typeface="Century Gothic" panose="020B0502020202020204" pitchFamily="34" charset="0"/>
                <a:ea typeface="Times New Roman" panose="02020603050405020304" pitchFamily="18" charset="0"/>
              </a:rPr>
              <a:t>Le monétarisme de F. Hayek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La nouvelle économie classique</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31037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F. Hayek et l’héritage de l’école autrichienne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 monétarisme de F. Hayek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1" dirty="0">
                <a:solidFill>
                  <a:schemeClr val="tx1"/>
                </a:solidFill>
                <a:effectLst/>
                <a:latin typeface="Century Gothic" panose="020B0502020202020204" pitchFamily="34" charset="0"/>
                <a:ea typeface="Times New Roman" panose="02020603050405020304" pitchFamily="18" charset="0"/>
              </a:rPr>
              <a:t>La nouvelle économie classique</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6905632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381642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B. Les principaux courant d’inspiration keynésienne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Les néo-cambridgiens  </a:t>
            </a:r>
          </a:p>
          <a:p>
            <a:pPr marL="342900" lvl="0" indent="-3429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2. Les nouveaux keynésiens </a:t>
            </a:r>
          </a:p>
          <a:p>
            <a:pPr marL="0" lvl="0" indent="0" algn="l">
              <a:buFont typeface="+mj-lt"/>
              <a:buNone/>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3. L’école de la régulation</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4319149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381642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B. Les principaux courant d’inspiration keynésienne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800" b="1" dirty="0">
                <a:solidFill>
                  <a:schemeClr val="tx1"/>
                </a:solidFill>
                <a:effectLst/>
                <a:latin typeface="Century Gothic" panose="020B0502020202020204" pitchFamily="34" charset="0"/>
                <a:ea typeface="Times New Roman" panose="02020603050405020304" pitchFamily="18" charset="0"/>
              </a:rPr>
              <a:t>Les néo-cambridgiens  </a:t>
            </a:r>
          </a:p>
          <a:p>
            <a:pPr marL="342900" lvl="0" indent="-3429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2. Les nouveaux keynésiens </a:t>
            </a:r>
          </a:p>
          <a:p>
            <a:pPr marL="0" lvl="0" indent="0" algn="l">
              <a:buFont typeface="+mj-lt"/>
              <a:buNone/>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3. L’école de la régulation</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4329842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381642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B. Les principaux courant d’inspiration keynésienne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Les néo-cambridgiens  </a:t>
            </a:r>
          </a:p>
          <a:p>
            <a:pPr marL="342900" lvl="0" indent="-3429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2. Les nouveaux keynésiens </a:t>
            </a:r>
          </a:p>
          <a:p>
            <a:pPr marL="0" lvl="0" indent="0" algn="l">
              <a:buFont typeface="+mj-lt"/>
              <a:buNone/>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3. L’école de la régulation</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1526090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381642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B. Les principaux courant d’inspiration keynésienne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Les néo-cambridgiens  </a:t>
            </a:r>
          </a:p>
          <a:p>
            <a:pPr marL="342900" lvl="0" indent="-3429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2. Les nouveaux keynésiens </a:t>
            </a:r>
          </a:p>
          <a:p>
            <a:pPr marL="0" lvl="0" indent="0" algn="l">
              <a:buFont typeface="+mj-lt"/>
              <a:buNone/>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3. L’école de la régulation</a:t>
            </a: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3362071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24551986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2297244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41344104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7150377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0_Titre seul">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213479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4273369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4.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5" Type="http://schemas.openxmlformats.org/officeDocument/2006/relationships/theme" Target="../theme/theme5.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6.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7.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5" Type="http://schemas.openxmlformats.org/officeDocument/2006/relationships/theme" Target="../theme/theme8.xml"/><Relationship Id="rId4" Type="http://schemas.openxmlformats.org/officeDocument/2006/relationships/slideLayout" Target="../slideLayouts/slideLayout4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theme" Target="../theme/theme9.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5" Type="http://schemas.openxmlformats.org/officeDocument/2006/relationships/theme" Target="../theme/theme10.xml"/><Relationship Id="rId4" Type="http://schemas.openxmlformats.org/officeDocument/2006/relationships/slideLayout" Target="../slideLayouts/slideLayout59.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5" Type="http://schemas.openxmlformats.org/officeDocument/2006/relationships/theme" Target="../theme/theme12.xml"/><Relationship Id="rId4" Type="http://schemas.openxmlformats.org/officeDocument/2006/relationships/slideLayout" Target="../slideLayouts/slideLayout66.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theme" Target="../theme/theme13.xml"/><Relationship Id="rId5" Type="http://schemas.openxmlformats.org/officeDocument/2006/relationships/slideLayout" Target="../slideLayouts/slideLayout71.xml"/><Relationship Id="rId4" Type="http://schemas.openxmlformats.org/officeDocument/2006/relationships/slideLayout" Target="../slideLayouts/slideLayout70.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10" Type="http://schemas.openxmlformats.org/officeDocument/2006/relationships/theme" Target="../theme/theme15.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86.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theme" Target="../theme/theme16.xml"/><Relationship Id="rId5" Type="http://schemas.openxmlformats.org/officeDocument/2006/relationships/slideLayout" Target="../slideLayouts/slideLayout88.xml"/><Relationship Id="rId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33F6B56D-7572-DA44-BD19-A291B20F7C3F}" type="datetimeFigureOut">
              <a:rPr lang="fr-FR" smtClean="0"/>
              <a:t>18/09/2026</a:t>
            </a:fld>
            <a:endParaRPr lang="fr-F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8" name="ZoneTexte 7">
            <a:extLst>
              <a:ext uri="{FF2B5EF4-FFF2-40B4-BE49-F238E27FC236}">
                <a16:creationId xmlns:a16="http://schemas.microsoft.com/office/drawing/2014/main" id="{7EAFA04E-9605-B2CA-E6F9-D94CB82558DE}"/>
              </a:ext>
            </a:extLst>
          </p:cNvPr>
          <p:cNvSpPr txBox="1"/>
          <p:nvPr userDrawn="1"/>
        </p:nvSpPr>
        <p:spPr>
          <a:xfrm>
            <a:off x="700832" y="967321"/>
            <a:ext cx="4339439" cy="646331"/>
          </a:xfrm>
          <a:prstGeom prst="rect">
            <a:avLst/>
          </a:prstGeom>
          <a:noFill/>
        </p:spPr>
        <p:txBody>
          <a:bodyPr wrap="square" rtlCol="0">
            <a:spAutoFit/>
          </a:bodyPr>
          <a:lstStyle/>
          <a:p>
            <a:pPr marL="342900" indent="-342900">
              <a:buAutoNum type="arabicPeriod"/>
            </a:pPr>
            <a:endParaRPr lang="fr-FR" dirty="0">
              <a:solidFill>
                <a:schemeClr val="tx1">
                  <a:alpha val="60000"/>
                </a:schemeClr>
              </a:solidFill>
            </a:endParaRPr>
          </a:p>
          <a:p>
            <a:pPr marL="342900" indent="-342900">
              <a:buAutoNum type="arabicPeriod"/>
            </a:pPr>
            <a:endParaRPr lang="fr-FR" dirty="0">
              <a:solidFill>
                <a:schemeClr val="tx1">
                  <a:alpha val="60000"/>
                </a:schemeClr>
              </a:solidFill>
            </a:endParaRPr>
          </a:p>
        </p:txBody>
      </p:sp>
      <p:sp>
        <p:nvSpPr>
          <p:cNvPr id="11" name="ZoneTexte 10">
            <a:extLst>
              <a:ext uri="{FF2B5EF4-FFF2-40B4-BE49-F238E27FC236}">
                <a16:creationId xmlns:a16="http://schemas.microsoft.com/office/drawing/2014/main" id="{021096DE-C073-07F5-154C-4EFDE0F99709}"/>
              </a:ext>
            </a:extLst>
          </p:cNvPr>
          <p:cNvSpPr txBox="1"/>
          <p:nvPr userDrawn="1"/>
        </p:nvSpPr>
        <p:spPr>
          <a:xfrm>
            <a:off x="700832" y="967321"/>
            <a:ext cx="4339439" cy="646331"/>
          </a:xfrm>
          <a:prstGeom prst="rect">
            <a:avLst/>
          </a:prstGeom>
          <a:noFill/>
        </p:spPr>
        <p:txBody>
          <a:bodyPr wrap="square" rtlCol="0">
            <a:spAutoFit/>
          </a:bodyPr>
          <a:lstStyle/>
          <a:p>
            <a:pPr marL="342900" indent="-342900">
              <a:buAutoNum type="arabicPeriod"/>
            </a:pPr>
            <a:endParaRPr lang="fr-FR" dirty="0">
              <a:solidFill>
                <a:schemeClr val="tx1">
                  <a:alpha val="60000"/>
                </a:schemeClr>
              </a:solidFill>
            </a:endParaRPr>
          </a:p>
          <a:p>
            <a:pPr marL="342900" indent="-342900">
              <a:buAutoNum type="arabicPeriod"/>
            </a:pPr>
            <a:endParaRPr lang="fr-FR" dirty="0">
              <a:solidFill>
                <a:schemeClr val="tx1">
                  <a:alpha val="60000"/>
                </a:schemeClr>
              </a:solidFill>
            </a:endParaRPr>
          </a:p>
        </p:txBody>
      </p:sp>
    </p:spTree>
    <p:extLst>
      <p:ext uri="{BB962C8B-B14F-4D97-AF65-F5344CB8AC3E}">
        <p14:creationId xmlns:p14="http://schemas.microsoft.com/office/powerpoint/2010/main" val="388781626"/>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6" r:id="rId3"/>
    <p:sldLayoutId id="2147483725" r:id="rId4"/>
    <p:sldLayoutId id="2147483696"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03/09/2026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8" name="ZoneTexte 7">
            <a:extLst>
              <a:ext uri="{FF2B5EF4-FFF2-40B4-BE49-F238E27FC236}">
                <a16:creationId xmlns:a16="http://schemas.microsoft.com/office/drawing/2014/main" id="{7EAFA04E-9605-B2CA-E6F9-D94CB82558DE}"/>
              </a:ext>
            </a:extLst>
          </p:cNvPr>
          <p:cNvSpPr txBox="1"/>
          <p:nvPr userDrawn="1"/>
        </p:nvSpPr>
        <p:spPr>
          <a:xfrm>
            <a:off x="700832" y="791161"/>
            <a:ext cx="4339439" cy="646331"/>
          </a:xfrm>
          <a:prstGeom prst="rect">
            <a:avLst/>
          </a:prstGeom>
          <a:noFill/>
        </p:spPr>
        <p:txBody>
          <a:bodyPr wrap="square" rtlCol="0">
            <a:spAutoFit/>
          </a:bodyPr>
          <a:lstStyle/>
          <a:p>
            <a:pPr marL="342900" indent="-342900">
              <a:buAutoNum type="arabicPeriod"/>
            </a:pPr>
            <a:endParaRPr lang="fr-FR" dirty="0">
              <a:solidFill>
                <a:schemeClr val="tx1">
                  <a:alpha val="60000"/>
                </a:schemeClr>
              </a:solidFill>
            </a:endParaRPr>
          </a:p>
          <a:p>
            <a:pPr marL="342900" indent="-342900">
              <a:buAutoNum type="arabicPeriod"/>
            </a:pPr>
            <a:endParaRPr lang="fr-FR" dirty="0">
              <a:solidFill>
                <a:schemeClr val="tx1">
                  <a:alpha val="60000"/>
                </a:schemeClr>
              </a:solidFill>
            </a:endParaRPr>
          </a:p>
        </p:txBody>
      </p:sp>
      <p:sp>
        <p:nvSpPr>
          <p:cNvPr id="3" name="Title Placeholder 1">
            <a:extLst>
              <a:ext uri="{FF2B5EF4-FFF2-40B4-BE49-F238E27FC236}">
                <a16:creationId xmlns:a16="http://schemas.microsoft.com/office/drawing/2014/main" id="{67AABB74-3B70-5994-F6A2-F1B4A017FE01}"/>
              </a:ext>
            </a:extLst>
          </p:cNvPr>
          <p:cNvSpPr txBox="1">
            <a:spLocks/>
          </p:cNvSpPr>
          <p:nvPr userDrawn="1"/>
        </p:nvSpPr>
        <p:spPr>
          <a:xfrm>
            <a:off x="274320" y="602532"/>
            <a:ext cx="2743200" cy="633045"/>
          </a:xfrm>
          <a:prstGeom prst="rect">
            <a:avLst/>
          </a:prstGeom>
          <a:ln>
            <a:solidFill>
              <a:srgbClr val="6BA8B5"/>
            </a:solidFill>
          </a:ln>
        </p:spPr>
        <p:txBody>
          <a:bodyPr vert="horz" lIns="91440" tIns="45720" rIns="91440" bIns="45720" rtlCol="0" anchor="t">
            <a:normAutofit fontScale="85000" lnSpcReduction="1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t>SÉANCE 1 </a:t>
            </a:r>
            <a:endParaRPr lang="en-US" dirty="0"/>
          </a:p>
        </p:txBody>
      </p:sp>
      <p:sp>
        <p:nvSpPr>
          <p:cNvPr id="5" name="ZoneTexte 4">
            <a:extLst>
              <a:ext uri="{FF2B5EF4-FFF2-40B4-BE49-F238E27FC236}">
                <a16:creationId xmlns:a16="http://schemas.microsoft.com/office/drawing/2014/main" id="{5C475CDB-981A-5C35-7030-D26D3FB04AA5}"/>
              </a:ext>
            </a:extLst>
          </p:cNvPr>
          <p:cNvSpPr txBox="1"/>
          <p:nvPr userDrawn="1"/>
        </p:nvSpPr>
        <p:spPr>
          <a:xfrm>
            <a:off x="847800" y="2845442"/>
            <a:ext cx="4339439" cy="646331"/>
          </a:xfrm>
          <a:prstGeom prst="rect">
            <a:avLst/>
          </a:prstGeom>
          <a:noFill/>
        </p:spPr>
        <p:txBody>
          <a:bodyPr wrap="square" rtlCol="0">
            <a:spAutoFit/>
          </a:bodyPr>
          <a:lstStyle/>
          <a:p>
            <a:pPr marL="342900" indent="-342900">
              <a:buAutoNum type="arabicPeriod"/>
            </a:pPr>
            <a:endParaRPr lang="fr-FR" dirty="0">
              <a:solidFill>
                <a:schemeClr val="tx1">
                  <a:alpha val="60000"/>
                </a:schemeClr>
              </a:solidFill>
            </a:endParaRPr>
          </a:p>
          <a:p>
            <a:pPr marL="342900" indent="-342900">
              <a:buAutoNum type="arabicPeriod"/>
            </a:pPr>
            <a:endParaRPr lang="fr-FR" dirty="0">
              <a:solidFill>
                <a:schemeClr val="tx1">
                  <a:alpha val="60000"/>
                </a:schemeClr>
              </a:solidFill>
            </a:endParaRPr>
          </a:p>
        </p:txBody>
      </p:sp>
    </p:spTree>
    <p:extLst>
      <p:ext uri="{BB962C8B-B14F-4D97-AF65-F5344CB8AC3E}">
        <p14:creationId xmlns:p14="http://schemas.microsoft.com/office/powerpoint/2010/main" val="2226078855"/>
      </p:ext>
    </p:extLst>
  </p:cSld>
  <p:clrMap bg1="lt1" tx1="dk1" bg2="lt2" tx2="dk2" accent1="accent1" accent2="accent2" accent3="accent3" accent4="accent4" accent5="accent5" accent6="accent6" hlink="hlink" folHlink="folHlink"/>
  <p:sldLayoutIdLst>
    <p:sldLayoutId id="2147483765" r:id="rId1"/>
    <p:sldLayoutId id="2147483797" r:id="rId2"/>
    <p:sldLayoutId id="2147483764" r:id="rId3"/>
    <p:sldLayoutId id="2147483798"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234696" y="276008"/>
            <a:ext cx="11722608" cy="6382512"/>
          </a:xfrm>
          <a:prstGeom prst="rect">
            <a:avLst/>
          </a:prstGeom>
          <a:solidFill>
            <a:schemeClr val="bg2"/>
          </a:solidFill>
          <a:ln w="6350" cap="flat" cmpd="sng" algn="ctr">
            <a:noFill/>
            <a:prstDash val="solid"/>
          </a:ln>
          <a:effectLst>
            <a:softEdge rad="0"/>
          </a:effectLst>
        </p:spPr>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03/09/2026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274320" y="475374"/>
            <a:ext cx="4635667" cy="2816466"/>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3200" b="1" dirty="0">
                <a:solidFill>
                  <a:schemeClr val="tx2">
                    <a:alpha val="40000"/>
                  </a:schemeClr>
                </a:solidFill>
              </a:rPr>
              <a:t>Introduction</a:t>
            </a:r>
            <a:br>
              <a:rPr lang="fr-FR" sz="2400" dirty="0">
                <a:solidFill>
                  <a:schemeClr val="tx2"/>
                </a:solidFill>
              </a:rPr>
            </a:br>
            <a:br>
              <a:rPr lang="fr-FR" sz="2400" dirty="0">
                <a:solidFill>
                  <a:schemeClr val="tx2"/>
                </a:solidFill>
              </a:rPr>
            </a:br>
            <a:endParaRPr lang="en-US" sz="2400" dirty="0">
              <a:solidFill>
                <a:schemeClr val="tx2"/>
              </a:solidFill>
            </a:endParaRPr>
          </a:p>
        </p:txBody>
      </p:sp>
      <p:cxnSp>
        <p:nvCxnSpPr>
          <p:cNvPr id="2" name="Connecteur droit 1">
            <a:extLst>
              <a:ext uri="{FF2B5EF4-FFF2-40B4-BE49-F238E27FC236}">
                <a16:creationId xmlns:a16="http://schemas.microsoft.com/office/drawing/2014/main" id="{A8279533-7C67-1538-15D1-92D2FECB05AD}"/>
              </a:ext>
            </a:extLst>
          </p:cNvPr>
          <p:cNvCxnSpPr/>
          <p:nvPr userDrawn="1"/>
        </p:nvCxnSpPr>
        <p:spPr>
          <a:xfrm flipV="1">
            <a:off x="3017520" y="276008"/>
            <a:ext cx="0" cy="6382512"/>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60694"/>
      </p:ext>
    </p:extLst>
  </p:cSld>
  <p:clrMap bg1="lt1" tx1="dk1" bg2="lt2" tx2="dk2" accent1="accent1" accent2="accent2" accent3="accent3" accent4="accent4" accent5="accent5" accent6="accent6" hlink="hlink" folHlink="folHlink"/>
  <p:sldLayoutIdLst>
    <p:sldLayoutId id="2147483749" r:id="rId1"/>
    <p:sldLayoutId id="2147483748" r:id="rId2"/>
    <p:sldLayoutId id="2147483735" r:id="rId3"/>
    <p:sldLayoutId id="2147483746" r:id="rId4"/>
    <p:sldLayoutId id="2147483747"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03/09/2026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 Les débuts du capitalisme marchand et la naissance de l’économie politique (XVI</a:t>
            </a:r>
            <a:r>
              <a:rPr lang="fr-FR" sz="5400" b="1" baseline="30000" dirty="0">
                <a:solidFill>
                  <a:schemeClr val="tx2"/>
                </a:solidFill>
              </a:rPr>
              <a:t>ème</a:t>
            </a:r>
            <a:r>
              <a:rPr lang="fr-FR" sz="5400" b="1" baseline="0" dirty="0">
                <a:solidFill>
                  <a:schemeClr val="tx2"/>
                </a:solidFill>
              </a:rPr>
              <a:t>-XVII</a:t>
            </a:r>
            <a:r>
              <a:rPr lang="fr-FR" sz="5400" b="1" baseline="30000" dirty="0">
                <a:solidFill>
                  <a:schemeClr val="tx2"/>
                </a:solidFill>
              </a:rPr>
              <a:t>ème</a:t>
            </a:r>
            <a:r>
              <a:rPr lang="fr-FR" sz="5400" b="1" baseline="0" dirty="0">
                <a:solidFill>
                  <a:schemeClr val="tx2"/>
                </a:solidFill>
              </a:rPr>
              <a:t>)</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187343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2" r:id="rId3"/>
    <p:sldLayoutId id="2147483773" r:id="rId4"/>
    <p:sldLayoutId id="2147483793" r:id="rId5"/>
    <p:sldLayoutId id="2147483794" r:id="rId6"/>
    <p:sldLayoutId id="2147483795" r:id="rId7"/>
    <p:sldLayoutId id="2147483796" r:id="rId8"/>
    <p:sldLayoutId id="2147483799" r:id="rId9"/>
    <p:sldLayoutId id="2147483802" r:id="rId10"/>
    <p:sldLayoutId id="2147483804" r:id="rId11"/>
    <p:sldLayoutId id="2147483800" r:id="rId12"/>
    <p:sldLayoutId id="2147483805" r:id="rId13"/>
    <p:sldLayoutId id="2147483806" r:id="rId14"/>
    <p:sldLayoutId id="2147483801" r:id="rId15"/>
    <p:sldLayoutId id="2147483803" r:id="rId16"/>
    <p:sldLayoutId id="2147483832" r:id="rId17"/>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03/09/2026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 Classiques (XVIII</a:t>
            </a:r>
            <a:r>
              <a:rPr lang="fr-FR" sz="5400" b="1" baseline="30000" dirty="0">
                <a:solidFill>
                  <a:schemeClr val="tx2"/>
                </a:solidFill>
              </a:rPr>
              <a:t>ème</a:t>
            </a:r>
            <a:r>
              <a:rPr lang="fr-FR" sz="5400" b="1" baseline="0" dirty="0">
                <a:solidFill>
                  <a:schemeClr val="tx2"/>
                </a:solidFill>
              </a:rPr>
              <a:t>-XIX</a:t>
            </a:r>
            <a:r>
              <a:rPr lang="fr-FR" sz="5400" b="1" baseline="30000" dirty="0">
                <a:solidFill>
                  <a:schemeClr val="tx2"/>
                </a:solidFill>
              </a:rPr>
              <a:t>ème</a:t>
            </a:r>
            <a:r>
              <a:rPr lang="fr-FR" sz="5400" b="1" baseline="0" dirty="0">
                <a:solidFill>
                  <a:schemeClr val="tx2"/>
                </a:solidFill>
              </a:rPr>
              <a:t>) : les fondements de la doctrine libérale en économie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693373"/>
      </p:ext>
    </p:extLst>
  </p:cSld>
  <p:clrMap bg1="lt1" tx1="dk1" bg2="lt2" tx2="dk2" accent1="accent1" accent2="accent2" accent3="accent3" accent4="accent4" accent5="accent5" accent6="accent6" hlink="hlink" folHlink="folHlink"/>
  <p:sldLayoutIdLst>
    <p:sldLayoutId id="2147483817" r:id="rId1"/>
    <p:sldLayoutId id="2147483819" r:id="rId2"/>
    <p:sldLayoutId id="2147483820" r:id="rId3"/>
    <p:sldLayoutId id="2147483821"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 Classiques (XVIII</a:t>
            </a:r>
            <a:r>
              <a:rPr lang="fr-FR" sz="5400" b="1" baseline="30000" dirty="0">
                <a:solidFill>
                  <a:schemeClr val="tx2"/>
                </a:solidFill>
              </a:rPr>
              <a:t>ème</a:t>
            </a:r>
            <a:r>
              <a:rPr lang="fr-FR" sz="5400" b="1" baseline="0" dirty="0">
                <a:solidFill>
                  <a:schemeClr val="tx2"/>
                </a:solidFill>
              </a:rPr>
              <a:t>-XIX</a:t>
            </a:r>
            <a:r>
              <a:rPr lang="fr-FR" sz="5400" b="1" baseline="30000" dirty="0">
                <a:solidFill>
                  <a:schemeClr val="tx2"/>
                </a:solidFill>
              </a:rPr>
              <a:t>ème</a:t>
            </a:r>
            <a:r>
              <a:rPr lang="fr-FR" sz="5400" b="1" baseline="0" dirty="0">
                <a:solidFill>
                  <a:schemeClr val="tx2"/>
                </a:solidFill>
              </a:rPr>
              <a:t>) : les fondements de la doctrine libérale en économie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93790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3"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 Classiques (XVIII</a:t>
            </a:r>
            <a:r>
              <a:rPr lang="fr-FR" sz="5400" b="1" baseline="30000" dirty="0">
                <a:solidFill>
                  <a:schemeClr val="tx2"/>
                </a:solidFill>
              </a:rPr>
              <a:t>ème</a:t>
            </a:r>
            <a:r>
              <a:rPr lang="fr-FR" sz="5400" b="1" baseline="0" dirty="0">
                <a:solidFill>
                  <a:schemeClr val="tx2"/>
                </a:solidFill>
              </a:rPr>
              <a:t>-XIX</a:t>
            </a:r>
            <a:r>
              <a:rPr lang="fr-FR" sz="5400" b="1" baseline="30000" dirty="0">
                <a:solidFill>
                  <a:schemeClr val="tx2"/>
                </a:solidFill>
              </a:rPr>
              <a:t>ème</a:t>
            </a:r>
            <a:r>
              <a:rPr lang="fr-FR" sz="5400" b="1" baseline="0" dirty="0">
                <a:solidFill>
                  <a:schemeClr val="tx2"/>
                </a:solidFill>
              </a:rPr>
              <a:t>) : les fondements de la doctrine libérale en économie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4368699"/>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 Classiques (XVIII</a:t>
            </a:r>
            <a:r>
              <a:rPr lang="fr-FR" sz="5400" b="1" baseline="30000" dirty="0">
                <a:solidFill>
                  <a:schemeClr val="tx2"/>
                </a:solidFill>
              </a:rPr>
              <a:t>ème</a:t>
            </a:r>
            <a:r>
              <a:rPr lang="fr-FR" sz="5400" b="1" baseline="0" dirty="0">
                <a:solidFill>
                  <a:schemeClr val="tx2"/>
                </a:solidFill>
              </a:rPr>
              <a:t>-XIX</a:t>
            </a:r>
            <a:r>
              <a:rPr lang="fr-FR" sz="5400" b="1" baseline="30000" dirty="0">
                <a:solidFill>
                  <a:schemeClr val="tx2"/>
                </a:solidFill>
              </a:rPr>
              <a:t>ème</a:t>
            </a:r>
            <a:r>
              <a:rPr lang="fr-FR" sz="5400" b="1" baseline="0" dirty="0">
                <a:solidFill>
                  <a:schemeClr val="tx2"/>
                </a:solidFill>
              </a:rPr>
              <a:t>) : les fondements de la doctrine libérale en économie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953376"/>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III. Les marginalistes et la naissance de l’économie néoclassique (fin XIX</a:t>
            </a:r>
            <a:r>
              <a:rPr lang="fr-FR" sz="5400" b="1" baseline="30000" dirty="0">
                <a:solidFill>
                  <a:schemeClr val="tx2"/>
                </a:solidFill>
              </a:rPr>
              <a:t>ème</a:t>
            </a:r>
            <a:r>
              <a:rPr lang="fr-FR" sz="5400" b="1" baseline="0" dirty="0">
                <a:solidFill>
                  <a:schemeClr val="tx2"/>
                </a:solidFill>
              </a:rPr>
              <a:t>)</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567616"/>
      </p:ext>
    </p:extLst>
  </p:cSld>
  <p:clrMap bg1="lt1" tx1="dk1" bg2="lt2" tx2="dk2" accent1="accent1" accent2="accent2" accent3="accent3" accent4="accent4" accent5="accent5" accent6="accent6" hlink="hlink" folHlink="folHlink"/>
  <p:sldLayoutIdLst>
    <p:sldLayoutId id="2147483847" r:id="rId1"/>
    <p:sldLayoutId id="2147483895" r:id="rId2"/>
    <p:sldLayoutId id="2147483850" r:id="rId3"/>
    <p:sldLayoutId id="2147483851" r:id="rId4"/>
    <p:sldLayoutId id="2147483852" r:id="rId5"/>
    <p:sldLayoutId id="2147483896" r:id="rId6"/>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III. Les marginalistes et la naissance de l’économie néoclassique (fin XIX</a:t>
            </a:r>
            <a:r>
              <a:rPr lang="fr-FR" sz="5400" b="1" baseline="30000" dirty="0">
                <a:solidFill>
                  <a:schemeClr val="tx2"/>
                </a:solidFill>
              </a:rPr>
              <a:t>ème</a:t>
            </a:r>
            <a:r>
              <a:rPr lang="fr-FR" sz="5400" b="1" baseline="0" dirty="0">
                <a:solidFill>
                  <a:schemeClr val="tx2"/>
                </a:solidFill>
              </a:rPr>
              <a:t>)</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0793757"/>
      </p:ext>
    </p:extLst>
  </p:cSld>
  <p:clrMap bg1="lt1" tx1="dk1" bg2="lt2" tx2="dk2" accent1="accent1" accent2="accent2" accent3="accent3" accent4="accent4" accent5="accent5" accent6="accent6" hlink="hlink" folHlink="folHlink"/>
  <p:sldLayoutIdLst>
    <p:sldLayoutId id="2147483854" r:id="rId1"/>
    <p:sldLayoutId id="2147483858" r:id="rId2"/>
    <p:sldLayoutId id="2147483859" r:id="rId3"/>
    <p:sldLayoutId id="2147483860"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IV. La rupture keynésienne (XX</a:t>
            </a:r>
            <a:r>
              <a:rPr lang="fr-FR" sz="5400" b="1" baseline="30000" dirty="0">
                <a:solidFill>
                  <a:schemeClr val="tx2"/>
                </a:solidFill>
              </a:rPr>
              <a:t>ème</a:t>
            </a:r>
            <a:r>
              <a:rPr lang="fr-FR" sz="5400" b="1" baseline="0" dirty="0">
                <a:solidFill>
                  <a:schemeClr val="tx2"/>
                </a:solidFill>
              </a:rPr>
              <a:t> siècle)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364454"/>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IV. La rupture keynésienne (XX</a:t>
            </a:r>
            <a:r>
              <a:rPr lang="fr-FR" sz="5400" b="1" baseline="30000" dirty="0">
                <a:solidFill>
                  <a:schemeClr val="tx2"/>
                </a:solidFill>
              </a:rPr>
              <a:t>ème</a:t>
            </a:r>
            <a:r>
              <a:rPr lang="fr-FR" sz="5400" b="1" baseline="0" dirty="0">
                <a:solidFill>
                  <a:schemeClr val="tx2"/>
                </a:solidFill>
              </a:rPr>
              <a:t> siècle)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6595409"/>
      </p:ext>
    </p:extLst>
  </p:cSld>
  <p:clrMap bg1="lt1" tx1="dk1" bg2="lt2" tx2="dk2" accent1="accent1" accent2="accent2" accent3="accent3" accent4="accent4" accent5="accent5" accent6="accent6" hlink="hlink" folHlink="folHlink"/>
  <p:sldLayoutIdLst>
    <p:sldLayoutId id="2147483866" r:id="rId1"/>
    <p:sldLayoutId id="2147483869" r:id="rId2"/>
    <p:sldLayoutId id="2147483870" r:id="rId3"/>
    <p:sldLayoutId id="2147483897"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IV. La rupture keynésienne (XX</a:t>
            </a:r>
            <a:r>
              <a:rPr lang="fr-FR" sz="5400" b="1" baseline="30000" dirty="0">
                <a:solidFill>
                  <a:schemeClr val="tx2"/>
                </a:solidFill>
              </a:rPr>
              <a:t>ème</a:t>
            </a:r>
            <a:r>
              <a:rPr lang="fr-FR" sz="5400" b="1" baseline="0" dirty="0">
                <a:solidFill>
                  <a:schemeClr val="tx2"/>
                </a:solidFill>
              </a:rPr>
              <a:t> siècle)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1898632"/>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98"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V. Les grandes controverses de la pensée économique après 1945</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1598886"/>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V. Les grandes controverses de la pensée économique après 1945</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979914"/>
      </p:ext>
    </p:extLst>
  </p:cSld>
  <p:clrMap bg1="lt1" tx1="dk1" bg2="lt2" tx2="dk2" accent1="accent1" accent2="accent2" accent3="accent3" accent4="accent4" accent5="accent5" accent6="accent6" hlink="hlink" folHlink="folHlink"/>
  <p:sldLayoutIdLst>
    <p:sldLayoutId id="2147483882" r:id="rId1"/>
    <p:sldLayoutId id="2147483881" r:id="rId2"/>
    <p:sldLayoutId id="2147483883" r:id="rId3"/>
    <p:sldLayoutId id="2147483884" r:id="rId4"/>
    <p:sldLayoutId id="2147483885" r:id="rId5"/>
    <p:sldLayoutId id="2147483886" r:id="rId6"/>
    <p:sldLayoutId id="2147483887" r:id="rId7"/>
    <p:sldLayoutId id="2147483888" r:id="rId8"/>
    <p:sldLayoutId id="2147483899" r:id="rId9"/>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en-US" sz="3600" b="1" dirty="0"/>
              <a:t>CONCLUSION : UNE SCIENCE DE DÉBATs </a:t>
            </a:r>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660954"/>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6.png"/><Relationship Id="rId4" Type="http://schemas.openxmlformats.org/officeDocument/2006/relationships/diagramQuickStyle" Target="../diagrams/quickStyle1.xml"/><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4.xml"/></Relationships>
</file>

<file path=ppt/slides/_rels/slide10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4.xml"/></Relationships>
</file>

<file path=ppt/slides/_rels/slide10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4.xml"/></Relationships>
</file>

<file path=ppt/slides/_rels/slide10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0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8.xml"/></Relationships>
</file>

<file path=ppt/slides/_rels/slide1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8.xml"/></Relationships>
</file>

<file path=ppt/slides/_rels/slide1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7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0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0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2.xml"/></Relationships>
</file>

<file path=ppt/slides/_rels/slide20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2.xml"/></Relationships>
</file>

<file path=ppt/slides/_rels/slide20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2.xml"/></Relationships>
</file>

<file path=ppt/slides/_rels/slide20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24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2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2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png"/><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4E78EC-4011-35BE-554B-F02C91F805AD}"/>
              </a:ext>
            </a:extLst>
          </p:cNvPr>
          <p:cNvSpPr>
            <a:spLocks noGrp="1"/>
          </p:cNvSpPr>
          <p:nvPr>
            <p:ph type="ctrTitle"/>
          </p:nvPr>
        </p:nvSpPr>
        <p:spPr/>
        <p:txBody>
          <a:bodyPr>
            <a:normAutofit/>
          </a:bodyPr>
          <a:lstStyle/>
          <a:p>
            <a:r>
              <a:rPr lang="fr-FR" sz="6600" dirty="0"/>
              <a:t>Histoire de la pensée économique</a:t>
            </a:r>
          </a:p>
        </p:txBody>
      </p:sp>
      <p:sp>
        <p:nvSpPr>
          <p:cNvPr id="3" name="Sous-titre 2">
            <a:extLst>
              <a:ext uri="{FF2B5EF4-FFF2-40B4-BE49-F238E27FC236}">
                <a16:creationId xmlns:a16="http://schemas.microsoft.com/office/drawing/2014/main" id="{0958EF47-294A-9A19-917A-DFCD2645BA76}"/>
              </a:ext>
            </a:extLst>
          </p:cNvPr>
          <p:cNvSpPr>
            <a:spLocks noGrp="1"/>
          </p:cNvSpPr>
          <p:nvPr>
            <p:ph type="subTitle" idx="1"/>
          </p:nvPr>
        </p:nvSpPr>
        <p:spPr/>
        <p:txBody>
          <a:bodyPr>
            <a:normAutofit fontScale="92500" lnSpcReduction="20000"/>
          </a:bodyPr>
          <a:lstStyle/>
          <a:p>
            <a:r>
              <a:rPr lang="fr-FR" sz="3200" dirty="0"/>
              <a:t>CHAPITRE 1 </a:t>
            </a:r>
          </a:p>
        </p:txBody>
      </p:sp>
    </p:spTree>
    <p:extLst>
      <p:ext uri="{BB962C8B-B14F-4D97-AF65-F5344CB8AC3E}">
        <p14:creationId xmlns:p14="http://schemas.microsoft.com/office/powerpoint/2010/main" val="184917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9567EED-A17E-F788-02AF-B3E75203A12A}"/>
              </a:ext>
            </a:extLst>
          </p:cNvPr>
          <p:cNvPicPr>
            <a:picLocks noChangeAspect="1"/>
          </p:cNvPicPr>
          <p:nvPr/>
        </p:nvPicPr>
        <p:blipFill>
          <a:blip r:embed="rId2">
            <a:alphaModFix amt="52000"/>
          </a:blip>
          <a:stretch>
            <a:fillRect/>
          </a:stretch>
        </p:blipFill>
        <p:spPr>
          <a:xfrm>
            <a:off x="297330" y="302932"/>
            <a:ext cx="4355352" cy="2588221"/>
          </a:xfrm>
          <a:prstGeom prst="rect">
            <a:avLst/>
          </a:prstGeom>
        </p:spPr>
      </p:pic>
      <p:pic>
        <p:nvPicPr>
          <p:cNvPr id="5" name="Image 4">
            <a:extLst>
              <a:ext uri="{FF2B5EF4-FFF2-40B4-BE49-F238E27FC236}">
                <a16:creationId xmlns:a16="http://schemas.microsoft.com/office/drawing/2014/main" id="{92B83054-D76D-8E4E-3465-0B222D2E9650}"/>
              </a:ext>
            </a:extLst>
          </p:cNvPr>
          <p:cNvPicPr>
            <a:picLocks noChangeAspect="1"/>
          </p:cNvPicPr>
          <p:nvPr/>
        </p:nvPicPr>
        <p:blipFill>
          <a:blip r:embed="rId3">
            <a:alphaModFix amt="50000"/>
          </a:blip>
          <a:stretch>
            <a:fillRect/>
          </a:stretch>
        </p:blipFill>
        <p:spPr>
          <a:xfrm>
            <a:off x="7995957" y="302931"/>
            <a:ext cx="3898713" cy="2588221"/>
          </a:xfrm>
          <a:prstGeom prst="rect">
            <a:avLst/>
          </a:prstGeom>
        </p:spPr>
      </p:pic>
      <p:pic>
        <p:nvPicPr>
          <p:cNvPr id="10" name="Image 9">
            <a:extLst>
              <a:ext uri="{FF2B5EF4-FFF2-40B4-BE49-F238E27FC236}">
                <a16:creationId xmlns:a16="http://schemas.microsoft.com/office/drawing/2014/main" id="{F1C35A42-A916-8E10-9B46-41C78339082C}"/>
              </a:ext>
            </a:extLst>
          </p:cNvPr>
          <p:cNvPicPr>
            <a:picLocks noChangeAspect="1"/>
          </p:cNvPicPr>
          <p:nvPr/>
        </p:nvPicPr>
        <p:blipFill>
          <a:blip r:embed="rId4">
            <a:alphaModFix amt="70000"/>
          </a:blip>
          <a:stretch>
            <a:fillRect/>
          </a:stretch>
        </p:blipFill>
        <p:spPr>
          <a:xfrm>
            <a:off x="7975895" y="3875432"/>
            <a:ext cx="3918774" cy="2679636"/>
          </a:xfrm>
          <a:prstGeom prst="rect">
            <a:avLst/>
          </a:prstGeom>
        </p:spPr>
      </p:pic>
      <p:pic>
        <p:nvPicPr>
          <p:cNvPr id="8" name="Image 7">
            <a:extLst>
              <a:ext uri="{FF2B5EF4-FFF2-40B4-BE49-F238E27FC236}">
                <a16:creationId xmlns:a16="http://schemas.microsoft.com/office/drawing/2014/main" id="{5E6E7363-17E9-FDA3-CE71-96D2C8B0650D}"/>
              </a:ext>
            </a:extLst>
          </p:cNvPr>
          <p:cNvPicPr>
            <a:picLocks noChangeAspect="1"/>
          </p:cNvPicPr>
          <p:nvPr/>
        </p:nvPicPr>
        <p:blipFill>
          <a:blip r:embed="rId5">
            <a:alphaModFix amt="50000"/>
          </a:blip>
          <a:stretch>
            <a:fillRect/>
          </a:stretch>
        </p:blipFill>
        <p:spPr>
          <a:xfrm>
            <a:off x="297330" y="3875432"/>
            <a:ext cx="4355352" cy="2679636"/>
          </a:xfrm>
          <a:prstGeom prst="rect">
            <a:avLst/>
          </a:prstGeom>
        </p:spPr>
      </p:pic>
      <p:sp>
        <p:nvSpPr>
          <p:cNvPr id="6" name="ZoneTexte 5">
            <a:extLst>
              <a:ext uri="{FF2B5EF4-FFF2-40B4-BE49-F238E27FC236}">
                <a16:creationId xmlns:a16="http://schemas.microsoft.com/office/drawing/2014/main" id="{7B4E4507-131E-4916-4DDA-4C0EC2E32BB1}"/>
              </a:ext>
            </a:extLst>
          </p:cNvPr>
          <p:cNvSpPr txBox="1"/>
          <p:nvPr/>
        </p:nvSpPr>
        <p:spPr>
          <a:xfrm>
            <a:off x="644577" y="747595"/>
            <a:ext cx="10987789" cy="3231654"/>
          </a:xfrm>
          <a:prstGeom prst="rect">
            <a:avLst/>
          </a:prstGeom>
          <a:noFill/>
        </p:spPr>
        <p:txBody>
          <a:bodyPr wrap="square">
            <a:spAutoFit/>
          </a:bodyPr>
          <a:lstStyle/>
          <a:p>
            <a:pPr algn="ctr"/>
            <a:r>
              <a:rPr lang="fr-FR" sz="6000" b="1" dirty="0">
                <a:ln>
                  <a:solidFill>
                    <a:schemeClr val="tx1"/>
                  </a:solidFill>
                </a:ln>
                <a:solidFill>
                  <a:schemeClr val="tx2"/>
                </a:solidFill>
              </a:rPr>
              <a:t>INTRODUCTION</a:t>
            </a:r>
          </a:p>
          <a:p>
            <a:pPr algn="ctr"/>
            <a:endParaRPr lang="fr-FR" sz="3600" b="1" dirty="0">
              <a:solidFill>
                <a:schemeClr val="tx2"/>
              </a:solidFill>
            </a:endParaRPr>
          </a:p>
          <a:p>
            <a:pPr algn="ctr"/>
            <a:endParaRPr lang="fr-FR" sz="3600" b="1" dirty="0">
              <a:solidFill>
                <a:schemeClr val="tx2"/>
              </a:solidFill>
            </a:endParaRPr>
          </a:p>
          <a:p>
            <a:pPr algn="ctr"/>
            <a:r>
              <a:rPr lang="fr-FR" sz="3600" b="1" dirty="0">
                <a:solidFill>
                  <a:schemeClr val="tx2"/>
                </a:solidFill>
              </a:rPr>
              <a:t>Comment l’économie est elle progressivement devenue une discipline scientifique autonome ? </a:t>
            </a:r>
          </a:p>
        </p:txBody>
      </p:sp>
    </p:spTree>
    <p:extLst>
      <p:ext uri="{BB962C8B-B14F-4D97-AF65-F5344CB8AC3E}">
        <p14:creationId xmlns:p14="http://schemas.microsoft.com/office/powerpoint/2010/main" val="1837387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D25D492-9BA3-927A-A05C-E6FA19BCE729}"/>
              </a:ext>
            </a:extLst>
          </p:cNvPr>
          <p:cNvSpPr txBox="1">
            <a:spLocks/>
          </p:cNvSpPr>
          <p:nvPr/>
        </p:nvSpPr>
        <p:spPr>
          <a:xfrm>
            <a:off x="2416720" y="2743200"/>
            <a:ext cx="10058400" cy="1371600"/>
          </a:xfrm>
          <a:prstGeom prst="rect">
            <a:avLst/>
          </a:prstGeom>
        </p:spPr>
        <p:txBody>
          <a:bodyPr>
            <a:normAutofit/>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algn="ctr"/>
            <a:r>
              <a:rPr lang="fr-FR" sz="3200" b="1" dirty="0"/>
              <a:t>LES GRANDES QUESTIONS ÉCONOMIQUES</a:t>
            </a:r>
          </a:p>
          <a:p>
            <a:pPr algn="ctr"/>
            <a:r>
              <a:rPr lang="fr-FR" sz="3200" b="1" dirty="0"/>
              <a:t>CHANGENT PEU</a:t>
            </a:r>
          </a:p>
        </p:txBody>
      </p:sp>
      <p:sp>
        <p:nvSpPr>
          <p:cNvPr id="4" name="ZoneTexte 3">
            <a:extLst>
              <a:ext uri="{FF2B5EF4-FFF2-40B4-BE49-F238E27FC236}">
                <a16:creationId xmlns:a16="http://schemas.microsoft.com/office/drawing/2014/main" id="{97FB60AF-8A44-CF8F-91BA-9AA0CE49B33E}"/>
              </a:ext>
            </a:extLst>
          </p:cNvPr>
          <p:cNvSpPr txBox="1"/>
          <p:nvPr/>
        </p:nvSpPr>
        <p:spPr>
          <a:xfrm>
            <a:off x="4069815" y="1100367"/>
            <a:ext cx="4052370" cy="646331"/>
          </a:xfrm>
          <a:prstGeom prst="rect">
            <a:avLst/>
          </a:prstGeom>
          <a:noFill/>
        </p:spPr>
        <p:txBody>
          <a:bodyPr wrap="square" rtlCol="0">
            <a:spAutoFit/>
          </a:bodyPr>
          <a:lstStyle/>
          <a:p>
            <a:r>
              <a:rPr lang="fr-FR" dirty="0"/>
              <a:t>Pourquoi certains sont ils plus riches que d’autres ?</a:t>
            </a:r>
          </a:p>
        </p:txBody>
      </p:sp>
      <p:sp>
        <p:nvSpPr>
          <p:cNvPr id="5" name="ZoneTexte 4">
            <a:extLst>
              <a:ext uri="{FF2B5EF4-FFF2-40B4-BE49-F238E27FC236}">
                <a16:creationId xmlns:a16="http://schemas.microsoft.com/office/drawing/2014/main" id="{4A1B1DC7-DA6C-9682-71E7-8D600FDE54F6}"/>
              </a:ext>
            </a:extLst>
          </p:cNvPr>
          <p:cNvSpPr txBox="1"/>
          <p:nvPr/>
        </p:nvSpPr>
        <p:spPr>
          <a:xfrm>
            <a:off x="8419996" y="4114800"/>
            <a:ext cx="2930863" cy="369332"/>
          </a:xfrm>
          <a:prstGeom prst="rect">
            <a:avLst/>
          </a:prstGeom>
          <a:noFill/>
        </p:spPr>
        <p:txBody>
          <a:bodyPr wrap="square" rtlCol="0">
            <a:spAutoFit/>
          </a:bodyPr>
          <a:lstStyle/>
          <a:p>
            <a:r>
              <a:rPr lang="fr-FR" dirty="0"/>
              <a:t>Comment produire ? </a:t>
            </a:r>
          </a:p>
        </p:txBody>
      </p:sp>
      <p:sp>
        <p:nvSpPr>
          <p:cNvPr id="6" name="ZoneTexte 5">
            <a:extLst>
              <a:ext uri="{FF2B5EF4-FFF2-40B4-BE49-F238E27FC236}">
                <a16:creationId xmlns:a16="http://schemas.microsoft.com/office/drawing/2014/main" id="{CC9861A4-865A-65F2-330E-612095E24BF2}"/>
              </a:ext>
            </a:extLst>
          </p:cNvPr>
          <p:cNvSpPr txBox="1"/>
          <p:nvPr/>
        </p:nvSpPr>
        <p:spPr>
          <a:xfrm>
            <a:off x="4095485" y="4330060"/>
            <a:ext cx="2612409" cy="646331"/>
          </a:xfrm>
          <a:prstGeom prst="rect">
            <a:avLst/>
          </a:prstGeom>
          <a:noFill/>
        </p:spPr>
        <p:txBody>
          <a:bodyPr wrap="square" rtlCol="0">
            <a:spAutoFit/>
          </a:bodyPr>
          <a:lstStyle/>
          <a:p>
            <a:r>
              <a:rPr lang="fr-FR" dirty="0"/>
              <a:t>Qu’est-ce qu’un échange équitable ? </a:t>
            </a:r>
          </a:p>
        </p:txBody>
      </p:sp>
      <p:sp>
        <p:nvSpPr>
          <p:cNvPr id="7" name="ZoneTexte 6">
            <a:extLst>
              <a:ext uri="{FF2B5EF4-FFF2-40B4-BE49-F238E27FC236}">
                <a16:creationId xmlns:a16="http://schemas.microsoft.com/office/drawing/2014/main" id="{F497B383-D9B8-90F6-8EDD-74E5B4D09076}"/>
              </a:ext>
            </a:extLst>
          </p:cNvPr>
          <p:cNvSpPr txBox="1"/>
          <p:nvPr/>
        </p:nvSpPr>
        <p:spPr>
          <a:xfrm>
            <a:off x="7445920" y="4976391"/>
            <a:ext cx="2556510" cy="646331"/>
          </a:xfrm>
          <a:prstGeom prst="rect">
            <a:avLst/>
          </a:prstGeom>
          <a:noFill/>
        </p:spPr>
        <p:txBody>
          <a:bodyPr wrap="square" rtlCol="0">
            <a:spAutoFit/>
          </a:bodyPr>
          <a:lstStyle/>
          <a:p>
            <a:r>
              <a:rPr lang="fr-FR" dirty="0"/>
              <a:t>Peut-on limiter la faim et la pauvreté ?</a:t>
            </a:r>
          </a:p>
        </p:txBody>
      </p:sp>
      <p:sp>
        <p:nvSpPr>
          <p:cNvPr id="8" name="ZoneTexte 7">
            <a:extLst>
              <a:ext uri="{FF2B5EF4-FFF2-40B4-BE49-F238E27FC236}">
                <a16:creationId xmlns:a16="http://schemas.microsoft.com/office/drawing/2014/main" id="{F57B2308-5DF4-30E5-331C-5A8176FF199C}"/>
              </a:ext>
            </a:extLst>
          </p:cNvPr>
          <p:cNvSpPr txBox="1"/>
          <p:nvPr/>
        </p:nvSpPr>
        <p:spPr>
          <a:xfrm>
            <a:off x="8419996" y="1478869"/>
            <a:ext cx="2710543" cy="646331"/>
          </a:xfrm>
          <a:prstGeom prst="rect">
            <a:avLst/>
          </a:prstGeom>
          <a:noFill/>
        </p:spPr>
        <p:txBody>
          <a:bodyPr wrap="square" rtlCol="0">
            <a:spAutoFit/>
          </a:bodyPr>
          <a:lstStyle/>
          <a:p>
            <a:r>
              <a:rPr lang="fr-FR" dirty="0"/>
              <a:t>Comment répartir les rôles et les richesses ? </a:t>
            </a:r>
          </a:p>
        </p:txBody>
      </p:sp>
    </p:spTree>
    <p:extLst>
      <p:ext uri="{BB962C8B-B14F-4D97-AF65-F5344CB8AC3E}">
        <p14:creationId xmlns:p14="http://schemas.microsoft.com/office/powerpoint/2010/main" val="532842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D25D492-9BA3-927A-A05C-E6FA19BCE729}"/>
              </a:ext>
            </a:extLst>
          </p:cNvPr>
          <p:cNvSpPr txBox="1">
            <a:spLocks/>
          </p:cNvSpPr>
          <p:nvPr/>
        </p:nvSpPr>
        <p:spPr>
          <a:xfrm>
            <a:off x="2311789" y="3054467"/>
            <a:ext cx="10058400" cy="1371600"/>
          </a:xfrm>
          <a:prstGeom prst="rect">
            <a:avLst/>
          </a:prstGeom>
        </p:spPr>
        <p:txBody>
          <a:bodyPr>
            <a:normAutofit/>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algn="ctr"/>
            <a:r>
              <a:rPr lang="fr-FR" sz="3200" b="1" dirty="0"/>
              <a:t>LES FAÇONS DE LES POSER OUI !</a:t>
            </a:r>
          </a:p>
          <a:p>
            <a:pPr algn="ctr"/>
            <a:endParaRPr lang="fr-FR" sz="2200" b="1" dirty="0"/>
          </a:p>
          <a:p>
            <a:pPr algn="ctr"/>
            <a:r>
              <a:rPr lang="fr-FR" sz="2200" b="1" dirty="0"/>
              <a:t>LA NOTION D’ÉCONOMIE S’EST TRANSFORMÉE AU FIL DES SIECLES </a:t>
            </a:r>
          </a:p>
        </p:txBody>
      </p:sp>
    </p:spTree>
    <p:extLst>
      <p:ext uri="{BB962C8B-B14F-4D97-AF65-F5344CB8AC3E}">
        <p14:creationId xmlns:p14="http://schemas.microsoft.com/office/powerpoint/2010/main" val="2514871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ED7E292-96C3-491B-5127-93528AAB2C24}"/>
              </a:ext>
            </a:extLst>
          </p:cNvPr>
          <p:cNvPicPr>
            <a:picLocks noChangeAspect="1"/>
          </p:cNvPicPr>
          <p:nvPr/>
        </p:nvPicPr>
        <p:blipFill>
          <a:blip r:embed="rId2"/>
          <a:stretch>
            <a:fillRect/>
          </a:stretch>
        </p:blipFill>
        <p:spPr>
          <a:xfrm>
            <a:off x="3259826" y="291888"/>
            <a:ext cx="1746889" cy="2370780"/>
          </a:xfrm>
          <a:prstGeom prst="rect">
            <a:avLst/>
          </a:prstGeom>
        </p:spPr>
      </p:pic>
      <p:sp>
        <p:nvSpPr>
          <p:cNvPr id="9" name="ZoneTexte 8">
            <a:extLst>
              <a:ext uri="{FF2B5EF4-FFF2-40B4-BE49-F238E27FC236}">
                <a16:creationId xmlns:a16="http://schemas.microsoft.com/office/drawing/2014/main" id="{0C71AB12-8F1E-51E6-FBDB-B34A561C8638}"/>
              </a:ext>
            </a:extLst>
          </p:cNvPr>
          <p:cNvSpPr txBox="1"/>
          <p:nvPr/>
        </p:nvSpPr>
        <p:spPr>
          <a:xfrm>
            <a:off x="5006715" y="291888"/>
            <a:ext cx="2982686" cy="646331"/>
          </a:xfrm>
          <a:prstGeom prst="rect">
            <a:avLst/>
          </a:prstGeom>
          <a:noFill/>
        </p:spPr>
        <p:txBody>
          <a:bodyPr wrap="square" rtlCol="0">
            <a:spAutoFit/>
          </a:bodyPr>
          <a:lstStyle/>
          <a:p>
            <a:r>
              <a:rPr lang="fr-FR" i="1" dirty="0"/>
              <a:t>Qu’est ce qu’un foyer bien géré ? </a:t>
            </a:r>
          </a:p>
        </p:txBody>
      </p:sp>
      <p:sp>
        <p:nvSpPr>
          <p:cNvPr id="16" name="ZoneTexte 15">
            <a:extLst>
              <a:ext uri="{FF2B5EF4-FFF2-40B4-BE49-F238E27FC236}">
                <a16:creationId xmlns:a16="http://schemas.microsoft.com/office/drawing/2014/main" id="{040808CB-366C-F8C7-3F24-45778009367F}"/>
              </a:ext>
            </a:extLst>
          </p:cNvPr>
          <p:cNvSpPr txBox="1"/>
          <p:nvPr/>
        </p:nvSpPr>
        <p:spPr>
          <a:xfrm>
            <a:off x="3259826" y="3092993"/>
            <a:ext cx="8582404" cy="1323439"/>
          </a:xfrm>
          <a:prstGeom prst="rect">
            <a:avLst/>
          </a:prstGeom>
          <a:noFill/>
        </p:spPr>
        <p:txBody>
          <a:bodyPr wrap="square" rtlCol="0">
            <a:spAutoFit/>
          </a:bodyPr>
          <a:lstStyle/>
          <a:p>
            <a:pPr marL="285750" indent="-285750">
              <a:buFont typeface="Arial" panose="020B0604020202020204" pitchFamily="34" charset="0"/>
              <a:buChar char="•"/>
            </a:pPr>
            <a:r>
              <a:rPr lang="fr-FR" sz="2000" dirty="0"/>
              <a:t>Première occurrence à la notion d’économie au IV</a:t>
            </a:r>
            <a:r>
              <a:rPr lang="fr-FR" sz="2000" baseline="30000" dirty="0"/>
              <a:t>ème</a:t>
            </a:r>
            <a:r>
              <a:rPr lang="fr-FR" sz="2000" dirty="0"/>
              <a:t> siècle avant J-C (Xénophon, </a:t>
            </a:r>
            <a:r>
              <a:rPr lang="fr-FR" sz="2000" i="1" dirty="0" err="1"/>
              <a:t>Oikonomicos</a:t>
            </a:r>
            <a:r>
              <a:rPr lang="fr-FR" sz="2000" i="1" dirty="0"/>
              <a:t>,</a:t>
            </a:r>
            <a:r>
              <a:rPr lang="fr-FR" sz="2000" dirty="0"/>
              <a:t> 360-380 av. J-C.)</a:t>
            </a:r>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r>
              <a:rPr lang="fr-FR" sz="2000" dirty="0"/>
              <a:t>Jusqu’au Moyen-Âge, elle reste une question d’ordre privé</a:t>
            </a:r>
          </a:p>
        </p:txBody>
      </p:sp>
    </p:spTree>
    <p:extLst>
      <p:ext uri="{BB962C8B-B14F-4D97-AF65-F5344CB8AC3E}">
        <p14:creationId xmlns:p14="http://schemas.microsoft.com/office/powerpoint/2010/main" val="3227273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ED7E292-96C3-491B-5127-93528AAB2C24}"/>
              </a:ext>
            </a:extLst>
          </p:cNvPr>
          <p:cNvPicPr>
            <a:picLocks noChangeAspect="1"/>
          </p:cNvPicPr>
          <p:nvPr/>
        </p:nvPicPr>
        <p:blipFill>
          <a:blip r:embed="rId2">
            <a:alphaModFix amt="20000"/>
          </a:blip>
          <a:stretch>
            <a:fillRect/>
          </a:stretch>
        </p:blipFill>
        <p:spPr>
          <a:xfrm>
            <a:off x="3259826" y="291888"/>
            <a:ext cx="1746889" cy="2370780"/>
          </a:xfrm>
          <a:prstGeom prst="rect">
            <a:avLst/>
          </a:prstGeom>
        </p:spPr>
      </p:pic>
      <p:sp>
        <p:nvSpPr>
          <p:cNvPr id="9" name="ZoneTexte 8">
            <a:extLst>
              <a:ext uri="{FF2B5EF4-FFF2-40B4-BE49-F238E27FC236}">
                <a16:creationId xmlns:a16="http://schemas.microsoft.com/office/drawing/2014/main" id="{0C71AB12-8F1E-51E6-FBDB-B34A561C8638}"/>
              </a:ext>
            </a:extLst>
          </p:cNvPr>
          <p:cNvSpPr txBox="1"/>
          <p:nvPr/>
        </p:nvSpPr>
        <p:spPr>
          <a:xfrm>
            <a:off x="5006715" y="291888"/>
            <a:ext cx="2982686" cy="646331"/>
          </a:xfrm>
          <a:prstGeom prst="rect">
            <a:avLst/>
          </a:prstGeom>
          <a:noFill/>
        </p:spPr>
        <p:txBody>
          <a:bodyPr wrap="square" rtlCol="0">
            <a:spAutoFit/>
          </a:bodyPr>
          <a:lstStyle/>
          <a:p>
            <a:r>
              <a:rPr lang="fr-FR" i="1" dirty="0">
                <a:solidFill>
                  <a:schemeClr val="tx1">
                    <a:alpha val="20000"/>
                  </a:schemeClr>
                </a:solidFill>
              </a:rPr>
              <a:t>Qu’est ce qu’un foyer bien géré ?</a:t>
            </a:r>
          </a:p>
        </p:txBody>
      </p:sp>
      <p:sp>
        <p:nvSpPr>
          <p:cNvPr id="6" name="ZoneTexte 5">
            <a:extLst>
              <a:ext uri="{FF2B5EF4-FFF2-40B4-BE49-F238E27FC236}">
                <a16:creationId xmlns:a16="http://schemas.microsoft.com/office/drawing/2014/main" id="{EA7AE008-C3D4-C184-5B81-B896CDB4BCD4}"/>
              </a:ext>
            </a:extLst>
          </p:cNvPr>
          <p:cNvSpPr txBox="1"/>
          <p:nvPr/>
        </p:nvSpPr>
        <p:spPr>
          <a:xfrm>
            <a:off x="3259826" y="3092993"/>
            <a:ext cx="8582404" cy="2554545"/>
          </a:xfrm>
          <a:prstGeom prst="rect">
            <a:avLst/>
          </a:prstGeom>
          <a:noFill/>
        </p:spPr>
        <p:txBody>
          <a:bodyPr wrap="square" rtlCol="0">
            <a:spAutoFit/>
          </a:bodyPr>
          <a:lstStyle/>
          <a:p>
            <a:pPr marL="285750" indent="-285750">
              <a:buFont typeface="Arial" panose="020B0604020202020204" pitchFamily="34" charset="0"/>
              <a:buChar char="•"/>
            </a:pPr>
            <a:r>
              <a:rPr lang="fr-FR" sz="2000" dirty="0"/>
              <a:t>L’économie entre dans le domaine public avec la naissance des États-Nations (XV</a:t>
            </a:r>
            <a:r>
              <a:rPr lang="fr-FR" sz="2000" baseline="30000" dirty="0"/>
              <a:t>ème</a:t>
            </a:r>
            <a:r>
              <a:rPr lang="fr-FR" sz="2000" dirty="0"/>
              <a:t>-XVI</a:t>
            </a:r>
            <a:r>
              <a:rPr lang="fr-FR" sz="2000" baseline="30000" dirty="0"/>
              <a:t>ème </a:t>
            </a:r>
            <a:r>
              <a:rPr lang="fr-FR" sz="2000" dirty="0"/>
              <a:t>siècles) </a:t>
            </a:r>
          </a:p>
          <a:p>
            <a:endParaRPr lang="fr-FR" sz="2000" dirty="0"/>
          </a:p>
          <a:p>
            <a:pPr marL="342900" indent="-342900">
              <a:buFont typeface="Arial" panose="020B0604020202020204" pitchFamily="34" charset="0"/>
              <a:buChar char="•"/>
            </a:pPr>
            <a:r>
              <a:rPr lang="fr-FR" sz="2000" dirty="0"/>
              <a:t>Les « mercantilistes » sont les premiers à parler « d’économie politique »</a:t>
            </a:r>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r>
              <a:rPr lang="fr-FR" sz="2000" dirty="0"/>
              <a:t>L’économie reste intégrée aux discours politiques et philosophique </a:t>
            </a:r>
          </a:p>
        </p:txBody>
      </p:sp>
      <p:sp>
        <p:nvSpPr>
          <p:cNvPr id="7" name="ZoneTexte 6">
            <a:extLst>
              <a:ext uri="{FF2B5EF4-FFF2-40B4-BE49-F238E27FC236}">
                <a16:creationId xmlns:a16="http://schemas.microsoft.com/office/drawing/2014/main" id="{6A7B7827-6655-255C-878A-F05346B07191}"/>
              </a:ext>
            </a:extLst>
          </p:cNvPr>
          <p:cNvSpPr txBox="1"/>
          <p:nvPr/>
        </p:nvSpPr>
        <p:spPr>
          <a:xfrm>
            <a:off x="5965016" y="1477278"/>
            <a:ext cx="3524831" cy="646331"/>
          </a:xfrm>
          <a:prstGeom prst="rect">
            <a:avLst/>
          </a:prstGeom>
          <a:noFill/>
        </p:spPr>
        <p:txBody>
          <a:bodyPr wrap="square" rtlCol="0">
            <a:spAutoFit/>
          </a:bodyPr>
          <a:lstStyle/>
          <a:p>
            <a:r>
              <a:rPr lang="fr-FR" i="1" dirty="0"/>
              <a:t>Comment renforcer la puissance du royaume ? </a:t>
            </a:r>
          </a:p>
        </p:txBody>
      </p:sp>
      <p:sp>
        <p:nvSpPr>
          <p:cNvPr id="10" name="ZoneTexte 9">
            <a:extLst>
              <a:ext uri="{FF2B5EF4-FFF2-40B4-BE49-F238E27FC236}">
                <a16:creationId xmlns:a16="http://schemas.microsoft.com/office/drawing/2014/main" id="{F0F03133-4D15-5AF0-27C1-49E5756386F2}"/>
              </a:ext>
            </a:extLst>
          </p:cNvPr>
          <p:cNvSpPr txBox="1"/>
          <p:nvPr/>
        </p:nvSpPr>
        <p:spPr>
          <a:xfrm>
            <a:off x="8316474" y="2576338"/>
            <a:ext cx="3401893" cy="369332"/>
          </a:xfrm>
          <a:prstGeom prst="rect">
            <a:avLst/>
          </a:prstGeom>
          <a:noFill/>
        </p:spPr>
        <p:txBody>
          <a:bodyPr wrap="none" rtlCol="0">
            <a:spAutoFit/>
          </a:bodyPr>
          <a:lstStyle/>
          <a:p>
            <a:r>
              <a:rPr lang="fr-FR" dirty="0"/>
              <a:t>A. De Montchrestien (XVI</a:t>
            </a:r>
            <a:r>
              <a:rPr lang="fr-FR" baseline="30000" dirty="0"/>
              <a:t>ème</a:t>
            </a:r>
            <a:r>
              <a:rPr lang="fr-FR" dirty="0"/>
              <a:t>)</a:t>
            </a:r>
          </a:p>
        </p:txBody>
      </p:sp>
      <p:pic>
        <p:nvPicPr>
          <p:cNvPr id="12" name="Image 11">
            <a:extLst>
              <a:ext uri="{FF2B5EF4-FFF2-40B4-BE49-F238E27FC236}">
                <a16:creationId xmlns:a16="http://schemas.microsoft.com/office/drawing/2014/main" id="{C196187A-D145-0A12-4F0B-B6A01D36580E}"/>
              </a:ext>
            </a:extLst>
          </p:cNvPr>
          <p:cNvPicPr>
            <a:picLocks noChangeAspect="1"/>
          </p:cNvPicPr>
          <p:nvPr/>
        </p:nvPicPr>
        <p:blipFill>
          <a:blip r:embed="rId3"/>
          <a:stretch>
            <a:fillRect/>
          </a:stretch>
        </p:blipFill>
        <p:spPr>
          <a:xfrm>
            <a:off x="8947702" y="291888"/>
            <a:ext cx="1870630" cy="2293030"/>
          </a:xfrm>
          <a:prstGeom prst="rect">
            <a:avLst/>
          </a:prstGeom>
        </p:spPr>
      </p:pic>
    </p:spTree>
    <p:extLst>
      <p:ext uri="{BB962C8B-B14F-4D97-AF65-F5344CB8AC3E}">
        <p14:creationId xmlns:p14="http://schemas.microsoft.com/office/powerpoint/2010/main" val="2757066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ED7E292-96C3-491B-5127-93528AAB2C24}"/>
              </a:ext>
            </a:extLst>
          </p:cNvPr>
          <p:cNvPicPr>
            <a:picLocks noChangeAspect="1"/>
          </p:cNvPicPr>
          <p:nvPr/>
        </p:nvPicPr>
        <p:blipFill>
          <a:blip r:embed="rId2">
            <a:alphaModFix amt="20000"/>
          </a:blip>
          <a:stretch>
            <a:fillRect/>
          </a:stretch>
        </p:blipFill>
        <p:spPr>
          <a:xfrm>
            <a:off x="3259826" y="291888"/>
            <a:ext cx="1746889" cy="2370780"/>
          </a:xfrm>
          <a:prstGeom prst="rect">
            <a:avLst/>
          </a:prstGeom>
        </p:spPr>
      </p:pic>
      <p:sp>
        <p:nvSpPr>
          <p:cNvPr id="9" name="ZoneTexte 8">
            <a:extLst>
              <a:ext uri="{FF2B5EF4-FFF2-40B4-BE49-F238E27FC236}">
                <a16:creationId xmlns:a16="http://schemas.microsoft.com/office/drawing/2014/main" id="{0C71AB12-8F1E-51E6-FBDB-B34A561C8638}"/>
              </a:ext>
            </a:extLst>
          </p:cNvPr>
          <p:cNvSpPr txBox="1"/>
          <p:nvPr/>
        </p:nvSpPr>
        <p:spPr>
          <a:xfrm>
            <a:off x="5006715" y="291888"/>
            <a:ext cx="2982686" cy="646331"/>
          </a:xfrm>
          <a:prstGeom prst="rect">
            <a:avLst/>
          </a:prstGeom>
          <a:noFill/>
        </p:spPr>
        <p:txBody>
          <a:bodyPr wrap="square" rtlCol="0">
            <a:spAutoFit/>
          </a:bodyPr>
          <a:lstStyle/>
          <a:p>
            <a:r>
              <a:rPr lang="fr-FR" i="1" dirty="0">
                <a:solidFill>
                  <a:schemeClr val="tx1">
                    <a:alpha val="20000"/>
                  </a:schemeClr>
                </a:solidFill>
              </a:rPr>
              <a:t>Qu’est ce qu’un foyer bien géré ?</a:t>
            </a:r>
          </a:p>
        </p:txBody>
      </p:sp>
      <p:sp>
        <p:nvSpPr>
          <p:cNvPr id="6" name="ZoneTexte 5">
            <a:extLst>
              <a:ext uri="{FF2B5EF4-FFF2-40B4-BE49-F238E27FC236}">
                <a16:creationId xmlns:a16="http://schemas.microsoft.com/office/drawing/2014/main" id="{EA7AE008-C3D4-C184-5B81-B896CDB4BCD4}"/>
              </a:ext>
            </a:extLst>
          </p:cNvPr>
          <p:cNvSpPr txBox="1"/>
          <p:nvPr/>
        </p:nvSpPr>
        <p:spPr>
          <a:xfrm>
            <a:off x="3259826" y="3092993"/>
            <a:ext cx="8582404" cy="1015663"/>
          </a:xfrm>
          <a:prstGeom prst="rect">
            <a:avLst/>
          </a:prstGeom>
          <a:noFill/>
        </p:spPr>
        <p:txBody>
          <a:bodyPr wrap="square" rtlCol="0">
            <a:spAutoFit/>
          </a:bodyPr>
          <a:lstStyle/>
          <a:p>
            <a:pPr marL="285750" indent="-285750">
              <a:buFont typeface="Arial" panose="020B0604020202020204" pitchFamily="34" charset="0"/>
              <a:buChar char="•"/>
            </a:pPr>
            <a:r>
              <a:rPr lang="fr-FR" sz="2000" dirty="0"/>
              <a:t>Les « Physiocrates » puis les « Classiques » élaborent des raisonnements économiques de plus en plus autonomes (XVIII</a:t>
            </a:r>
            <a:r>
              <a:rPr lang="fr-FR" sz="2000" baseline="30000" dirty="0"/>
              <a:t>ème</a:t>
            </a:r>
            <a:r>
              <a:rPr lang="fr-FR" sz="2000" dirty="0"/>
              <a:t>)</a:t>
            </a:r>
          </a:p>
          <a:p>
            <a:endParaRPr lang="fr-FR" sz="2000" dirty="0"/>
          </a:p>
        </p:txBody>
      </p:sp>
      <p:sp>
        <p:nvSpPr>
          <p:cNvPr id="7" name="ZoneTexte 6">
            <a:extLst>
              <a:ext uri="{FF2B5EF4-FFF2-40B4-BE49-F238E27FC236}">
                <a16:creationId xmlns:a16="http://schemas.microsoft.com/office/drawing/2014/main" id="{6A7B7827-6655-255C-878A-F05346B07191}"/>
              </a:ext>
            </a:extLst>
          </p:cNvPr>
          <p:cNvSpPr txBox="1"/>
          <p:nvPr/>
        </p:nvSpPr>
        <p:spPr>
          <a:xfrm>
            <a:off x="5965016" y="1477278"/>
            <a:ext cx="3524831" cy="646331"/>
          </a:xfrm>
          <a:prstGeom prst="rect">
            <a:avLst/>
          </a:prstGeom>
          <a:noFill/>
        </p:spPr>
        <p:txBody>
          <a:bodyPr wrap="square" rtlCol="0">
            <a:spAutoFit/>
          </a:bodyPr>
          <a:lstStyle/>
          <a:p>
            <a:r>
              <a:rPr lang="fr-FR" i="1" dirty="0">
                <a:solidFill>
                  <a:schemeClr val="tx1">
                    <a:alpha val="20000"/>
                  </a:schemeClr>
                </a:solidFill>
              </a:rPr>
              <a:t>Comment renforcer la puissance du royaume ?</a:t>
            </a:r>
          </a:p>
        </p:txBody>
      </p:sp>
      <p:sp>
        <p:nvSpPr>
          <p:cNvPr id="10" name="ZoneTexte 9">
            <a:extLst>
              <a:ext uri="{FF2B5EF4-FFF2-40B4-BE49-F238E27FC236}">
                <a16:creationId xmlns:a16="http://schemas.microsoft.com/office/drawing/2014/main" id="{F0F03133-4D15-5AF0-27C1-49E5756386F2}"/>
              </a:ext>
            </a:extLst>
          </p:cNvPr>
          <p:cNvSpPr txBox="1"/>
          <p:nvPr/>
        </p:nvSpPr>
        <p:spPr>
          <a:xfrm>
            <a:off x="8316474" y="2576338"/>
            <a:ext cx="3401893" cy="369332"/>
          </a:xfrm>
          <a:prstGeom prst="rect">
            <a:avLst/>
          </a:prstGeom>
          <a:noFill/>
        </p:spPr>
        <p:txBody>
          <a:bodyPr wrap="none" rtlCol="0">
            <a:spAutoFit/>
          </a:bodyPr>
          <a:lstStyle/>
          <a:p>
            <a:r>
              <a:rPr lang="fr-FR" dirty="0">
                <a:solidFill>
                  <a:schemeClr val="tx1">
                    <a:alpha val="40000"/>
                  </a:schemeClr>
                </a:solidFill>
              </a:rPr>
              <a:t>A. De Montchrestien (XVI</a:t>
            </a:r>
            <a:r>
              <a:rPr lang="fr-FR" baseline="30000" dirty="0">
                <a:solidFill>
                  <a:schemeClr val="tx1">
                    <a:alpha val="40000"/>
                  </a:schemeClr>
                </a:solidFill>
              </a:rPr>
              <a:t>ème</a:t>
            </a:r>
            <a:r>
              <a:rPr lang="fr-FR" dirty="0">
                <a:solidFill>
                  <a:schemeClr val="tx1">
                    <a:alpha val="40000"/>
                  </a:schemeClr>
                </a:solidFill>
              </a:rPr>
              <a:t>)</a:t>
            </a:r>
          </a:p>
        </p:txBody>
      </p:sp>
      <p:pic>
        <p:nvPicPr>
          <p:cNvPr id="12" name="Image 11">
            <a:extLst>
              <a:ext uri="{FF2B5EF4-FFF2-40B4-BE49-F238E27FC236}">
                <a16:creationId xmlns:a16="http://schemas.microsoft.com/office/drawing/2014/main" id="{C196187A-D145-0A12-4F0B-B6A01D36580E}"/>
              </a:ext>
            </a:extLst>
          </p:cNvPr>
          <p:cNvPicPr>
            <a:picLocks noChangeAspect="1"/>
          </p:cNvPicPr>
          <p:nvPr/>
        </p:nvPicPr>
        <p:blipFill>
          <a:blip r:embed="rId3">
            <a:alphaModFix amt="20000"/>
          </a:blip>
          <a:stretch>
            <a:fillRect/>
          </a:stretch>
        </p:blipFill>
        <p:spPr>
          <a:xfrm>
            <a:off x="8947702" y="291888"/>
            <a:ext cx="1870630" cy="2293030"/>
          </a:xfrm>
          <a:prstGeom prst="rect">
            <a:avLst/>
          </a:prstGeom>
        </p:spPr>
      </p:pic>
      <p:pic>
        <p:nvPicPr>
          <p:cNvPr id="3" name="Image 2">
            <a:extLst>
              <a:ext uri="{FF2B5EF4-FFF2-40B4-BE49-F238E27FC236}">
                <a16:creationId xmlns:a16="http://schemas.microsoft.com/office/drawing/2014/main" id="{ADF8B377-795B-F60F-56D4-BD5BA0385EE8}"/>
              </a:ext>
            </a:extLst>
          </p:cNvPr>
          <p:cNvPicPr>
            <a:picLocks noChangeAspect="1"/>
          </p:cNvPicPr>
          <p:nvPr/>
        </p:nvPicPr>
        <p:blipFill>
          <a:blip r:embed="rId4"/>
          <a:stretch>
            <a:fillRect/>
          </a:stretch>
        </p:blipFill>
        <p:spPr>
          <a:xfrm>
            <a:off x="3046103" y="3926667"/>
            <a:ext cx="2440584" cy="2639445"/>
          </a:xfrm>
          <a:prstGeom prst="rect">
            <a:avLst/>
          </a:prstGeom>
        </p:spPr>
      </p:pic>
      <p:sp>
        <p:nvSpPr>
          <p:cNvPr id="4" name="ZoneTexte 3">
            <a:extLst>
              <a:ext uri="{FF2B5EF4-FFF2-40B4-BE49-F238E27FC236}">
                <a16:creationId xmlns:a16="http://schemas.microsoft.com/office/drawing/2014/main" id="{452A8069-9FE4-EE78-AF39-F88759E555C1}"/>
              </a:ext>
            </a:extLst>
          </p:cNvPr>
          <p:cNvSpPr txBox="1"/>
          <p:nvPr/>
        </p:nvSpPr>
        <p:spPr>
          <a:xfrm>
            <a:off x="5486687" y="4108656"/>
            <a:ext cx="3277801" cy="923330"/>
          </a:xfrm>
          <a:prstGeom prst="rect">
            <a:avLst/>
          </a:prstGeom>
          <a:noFill/>
        </p:spPr>
        <p:txBody>
          <a:bodyPr wrap="square" rtlCol="0">
            <a:spAutoFit/>
          </a:bodyPr>
          <a:lstStyle/>
          <a:p>
            <a:r>
              <a:rPr lang="fr-FR" i="1" dirty="0"/>
              <a:t>Existe-t-il des lois générales qui garantissent la prospérité ? </a:t>
            </a:r>
          </a:p>
        </p:txBody>
      </p:sp>
    </p:spTree>
    <p:extLst>
      <p:ext uri="{BB962C8B-B14F-4D97-AF65-F5344CB8AC3E}">
        <p14:creationId xmlns:p14="http://schemas.microsoft.com/office/powerpoint/2010/main" val="1471646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ED7E292-96C3-491B-5127-93528AAB2C24}"/>
              </a:ext>
            </a:extLst>
          </p:cNvPr>
          <p:cNvPicPr>
            <a:picLocks noChangeAspect="1"/>
          </p:cNvPicPr>
          <p:nvPr/>
        </p:nvPicPr>
        <p:blipFill>
          <a:blip r:embed="rId2">
            <a:alphaModFix amt="20000"/>
          </a:blip>
          <a:stretch>
            <a:fillRect/>
          </a:stretch>
        </p:blipFill>
        <p:spPr>
          <a:xfrm>
            <a:off x="3259826" y="291888"/>
            <a:ext cx="1746889" cy="2370780"/>
          </a:xfrm>
          <a:prstGeom prst="rect">
            <a:avLst/>
          </a:prstGeom>
        </p:spPr>
      </p:pic>
      <p:sp>
        <p:nvSpPr>
          <p:cNvPr id="9" name="ZoneTexte 8">
            <a:extLst>
              <a:ext uri="{FF2B5EF4-FFF2-40B4-BE49-F238E27FC236}">
                <a16:creationId xmlns:a16="http://schemas.microsoft.com/office/drawing/2014/main" id="{0C71AB12-8F1E-51E6-FBDB-B34A561C8638}"/>
              </a:ext>
            </a:extLst>
          </p:cNvPr>
          <p:cNvSpPr txBox="1"/>
          <p:nvPr/>
        </p:nvSpPr>
        <p:spPr>
          <a:xfrm>
            <a:off x="5006715" y="291888"/>
            <a:ext cx="2982686" cy="646331"/>
          </a:xfrm>
          <a:prstGeom prst="rect">
            <a:avLst/>
          </a:prstGeom>
          <a:noFill/>
        </p:spPr>
        <p:txBody>
          <a:bodyPr wrap="square" rtlCol="0">
            <a:spAutoFit/>
          </a:bodyPr>
          <a:lstStyle/>
          <a:p>
            <a:r>
              <a:rPr lang="fr-FR" i="1" dirty="0">
                <a:solidFill>
                  <a:schemeClr val="tx1">
                    <a:alpha val="20000"/>
                  </a:schemeClr>
                </a:solidFill>
              </a:rPr>
              <a:t>Qu’est ce qu’un foyer bien géré ?</a:t>
            </a:r>
          </a:p>
        </p:txBody>
      </p:sp>
      <p:sp>
        <p:nvSpPr>
          <p:cNvPr id="6" name="ZoneTexte 5">
            <a:extLst>
              <a:ext uri="{FF2B5EF4-FFF2-40B4-BE49-F238E27FC236}">
                <a16:creationId xmlns:a16="http://schemas.microsoft.com/office/drawing/2014/main" id="{EA7AE008-C3D4-C184-5B81-B896CDB4BCD4}"/>
              </a:ext>
            </a:extLst>
          </p:cNvPr>
          <p:cNvSpPr txBox="1"/>
          <p:nvPr/>
        </p:nvSpPr>
        <p:spPr>
          <a:xfrm>
            <a:off x="3259826" y="3092993"/>
            <a:ext cx="8582404" cy="1015663"/>
          </a:xfrm>
          <a:prstGeom prst="rect">
            <a:avLst/>
          </a:prstGeom>
          <a:noFill/>
        </p:spPr>
        <p:txBody>
          <a:bodyPr wrap="square" rtlCol="0">
            <a:spAutoFit/>
          </a:bodyPr>
          <a:lstStyle/>
          <a:p>
            <a:pPr marL="285750" indent="-285750">
              <a:buFont typeface="Arial" panose="020B0604020202020204" pitchFamily="34" charset="0"/>
              <a:buChar char="•"/>
            </a:pPr>
            <a:r>
              <a:rPr lang="fr-FR" sz="2000" dirty="0"/>
              <a:t>L’économie ne s’impose comme discipline scientifique qu’à la fin du XIX</a:t>
            </a:r>
            <a:r>
              <a:rPr lang="fr-FR" sz="2000" baseline="30000" dirty="0"/>
              <a:t>ème</a:t>
            </a:r>
            <a:r>
              <a:rPr lang="fr-FR" sz="2000" dirty="0"/>
              <a:t> siècle avec les premiers « néoclassiques »</a:t>
            </a:r>
          </a:p>
          <a:p>
            <a:endParaRPr lang="fr-FR" sz="2000" dirty="0"/>
          </a:p>
        </p:txBody>
      </p:sp>
      <p:sp>
        <p:nvSpPr>
          <p:cNvPr id="7" name="ZoneTexte 6">
            <a:extLst>
              <a:ext uri="{FF2B5EF4-FFF2-40B4-BE49-F238E27FC236}">
                <a16:creationId xmlns:a16="http://schemas.microsoft.com/office/drawing/2014/main" id="{6A7B7827-6655-255C-878A-F05346B07191}"/>
              </a:ext>
            </a:extLst>
          </p:cNvPr>
          <p:cNvSpPr txBox="1"/>
          <p:nvPr/>
        </p:nvSpPr>
        <p:spPr>
          <a:xfrm>
            <a:off x="5965016" y="1477278"/>
            <a:ext cx="3524831" cy="646331"/>
          </a:xfrm>
          <a:prstGeom prst="rect">
            <a:avLst/>
          </a:prstGeom>
          <a:noFill/>
        </p:spPr>
        <p:txBody>
          <a:bodyPr wrap="square" rtlCol="0">
            <a:spAutoFit/>
          </a:bodyPr>
          <a:lstStyle/>
          <a:p>
            <a:r>
              <a:rPr lang="fr-FR" i="1" dirty="0">
                <a:solidFill>
                  <a:schemeClr val="tx1">
                    <a:alpha val="20000"/>
                  </a:schemeClr>
                </a:solidFill>
              </a:rPr>
              <a:t>Comment renforcer la puissance du royaume ? </a:t>
            </a:r>
          </a:p>
        </p:txBody>
      </p:sp>
      <p:sp>
        <p:nvSpPr>
          <p:cNvPr id="10" name="ZoneTexte 9">
            <a:extLst>
              <a:ext uri="{FF2B5EF4-FFF2-40B4-BE49-F238E27FC236}">
                <a16:creationId xmlns:a16="http://schemas.microsoft.com/office/drawing/2014/main" id="{F0F03133-4D15-5AF0-27C1-49E5756386F2}"/>
              </a:ext>
            </a:extLst>
          </p:cNvPr>
          <p:cNvSpPr txBox="1"/>
          <p:nvPr/>
        </p:nvSpPr>
        <p:spPr>
          <a:xfrm>
            <a:off x="8316474" y="2576338"/>
            <a:ext cx="3401893" cy="369332"/>
          </a:xfrm>
          <a:prstGeom prst="rect">
            <a:avLst/>
          </a:prstGeom>
          <a:noFill/>
        </p:spPr>
        <p:txBody>
          <a:bodyPr wrap="none" rtlCol="0">
            <a:spAutoFit/>
          </a:bodyPr>
          <a:lstStyle/>
          <a:p>
            <a:r>
              <a:rPr lang="fr-FR" dirty="0">
                <a:solidFill>
                  <a:schemeClr val="tx1">
                    <a:alpha val="40000"/>
                  </a:schemeClr>
                </a:solidFill>
              </a:rPr>
              <a:t>A. De Montchrestien (XVI</a:t>
            </a:r>
            <a:r>
              <a:rPr lang="fr-FR" baseline="30000" dirty="0">
                <a:solidFill>
                  <a:schemeClr val="tx1">
                    <a:alpha val="40000"/>
                  </a:schemeClr>
                </a:solidFill>
              </a:rPr>
              <a:t>ème</a:t>
            </a:r>
            <a:r>
              <a:rPr lang="fr-FR" dirty="0">
                <a:solidFill>
                  <a:schemeClr val="tx1">
                    <a:alpha val="40000"/>
                  </a:schemeClr>
                </a:solidFill>
              </a:rPr>
              <a:t>)</a:t>
            </a:r>
          </a:p>
        </p:txBody>
      </p:sp>
      <p:pic>
        <p:nvPicPr>
          <p:cNvPr id="12" name="Image 11">
            <a:extLst>
              <a:ext uri="{FF2B5EF4-FFF2-40B4-BE49-F238E27FC236}">
                <a16:creationId xmlns:a16="http://schemas.microsoft.com/office/drawing/2014/main" id="{C196187A-D145-0A12-4F0B-B6A01D36580E}"/>
              </a:ext>
            </a:extLst>
          </p:cNvPr>
          <p:cNvPicPr>
            <a:picLocks noChangeAspect="1"/>
          </p:cNvPicPr>
          <p:nvPr/>
        </p:nvPicPr>
        <p:blipFill>
          <a:blip r:embed="rId3">
            <a:alphaModFix amt="20000"/>
          </a:blip>
          <a:stretch>
            <a:fillRect/>
          </a:stretch>
        </p:blipFill>
        <p:spPr>
          <a:xfrm>
            <a:off x="8947702" y="291888"/>
            <a:ext cx="1870630" cy="2293030"/>
          </a:xfrm>
          <a:prstGeom prst="rect">
            <a:avLst/>
          </a:prstGeom>
        </p:spPr>
      </p:pic>
      <p:pic>
        <p:nvPicPr>
          <p:cNvPr id="3" name="Image 2">
            <a:extLst>
              <a:ext uri="{FF2B5EF4-FFF2-40B4-BE49-F238E27FC236}">
                <a16:creationId xmlns:a16="http://schemas.microsoft.com/office/drawing/2014/main" id="{ADF8B377-795B-F60F-56D4-BD5BA0385EE8}"/>
              </a:ext>
            </a:extLst>
          </p:cNvPr>
          <p:cNvPicPr>
            <a:picLocks noChangeAspect="1"/>
          </p:cNvPicPr>
          <p:nvPr/>
        </p:nvPicPr>
        <p:blipFill>
          <a:blip r:embed="rId4">
            <a:alphaModFix amt="20000"/>
          </a:blip>
          <a:stretch>
            <a:fillRect/>
          </a:stretch>
        </p:blipFill>
        <p:spPr>
          <a:xfrm>
            <a:off x="3046103" y="3926667"/>
            <a:ext cx="2440584" cy="2639445"/>
          </a:xfrm>
          <a:prstGeom prst="rect">
            <a:avLst/>
          </a:prstGeom>
        </p:spPr>
      </p:pic>
      <p:sp>
        <p:nvSpPr>
          <p:cNvPr id="4" name="ZoneTexte 3">
            <a:extLst>
              <a:ext uri="{FF2B5EF4-FFF2-40B4-BE49-F238E27FC236}">
                <a16:creationId xmlns:a16="http://schemas.microsoft.com/office/drawing/2014/main" id="{452A8069-9FE4-EE78-AF39-F88759E555C1}"/>
              </a:ext>
            </a:extLst>
          </p:cNvPr>
          <p:cNvSpPr txBox="1"/>
          <p:nvPr/>
        </p:nvSpPr>
        <p:spPr>
          <a:xfrm>
            <a:off x="5486687" y="4108656"/>
            <a:ext cx="3277801" cy="923330"/>
          </a:xfrm>
          <a:prstGeom prst="rect">
            <a:avLst/>
          </a:prstGeom>
          <a:noFill/>
        </p:spPr>
        <p:txBody>
          <a:bodyPr wrap="square" rtlCol="0">
            <a:spAutoFit/>
          </a:bodyPr>
          <a:lstStyle/>
          <a:p>
            <a:r>
              <a:rPr lang="fr-FR" i="1" dirty="0">
                <a:solidFill>
                  <a:schemeClr val="tx1">
                    <a:alpha val="20000"/>
                  </a:schemeClr>
                </a:solidFill>
              </a:rPr>
              <a:t>« Existe-t-il des lois générales qui garantissent la prospérité ? »</a:t>
            </a:r>
          </a:p>
        </p:txBody>
      </p:sp>
      <p:pic>
        <p:nvPicPr>
          <p:cNvPr id="5" name="Image 4">
            <a:extLst>
              <a:ext uri="{FF2B5EF4-FFF2-40B4-BE49-F238E27FC236}">
                <a16:creationId xmlns:a16="http://schemas.microsoft.com/office/drawing/2014/main" id="{229BF7A2-5135-7282-11BD-95726AA8ED38}"/>
              </a:ext>
            </a:extLst>
          </p:cNvPr>
          <p:cNvPicPr>
            <a:picLocks noChangeAspect="1"/>
          </p:cNvPicPr>
          <p:nvPr/>
        </p:nvPicPr>
        <p:blipFill>
          <a:blip r:embed="rId5"/>
          <a:stretch>
            <a:fillRect/>
          </a:stretch>
        </p:blipFill>
        <p:spPr>
          <a:xfrm>
            <a:off x="9429914" y="3842045"/>
            <a:ext cx="1746889" cy="2526492"/>
          </a:xfrm>
          <a:prstGeom prst="rect">
            <a:avLst/>
          </a:prstGeom>
        </p:spPr>
      </p:pic>
      <p:sp>
        <p:nvSpPr>
          <p:cNvPr id="8" name="ZoneTexte 7">
            <a:extLst>
              <a:ext uri="{FF2B5EF4-FFF2-40B4-BE49-F238E27FC236}">
                <a16:creationId xmlns:a16="http://schemas.microsoft.com/office/drawing/2014/main" id="{A402FABF-5047-C801-E80A-D07404FD31CC}"/>
              </a:ext>
            </a:extLst>
          </p:cNvPr>
          <p:cNvSpPr txBox="1"/>
          <p:nvPr/>
        </p:nvSpPr>
        <p:spPr>
          <a:xfrm>
            <a:off x="6095999" y="5365783"/>
            <a:ext cx="3393847" cy="1200329"/>
          </a:xfrm>
          <a:prstGeom prst="rect">
            <a:avLst/>
          </a:prstGeom>
          <a:noFill/>
        </p:spPr>
        <p:txBody>
          <a:bodyPr wrap="square" rtlCol="0">
            <a:spAutoFit/>
          </a:bodyPr>
          <a:lstStyle/>
          <a:p>
            <a:r>
              <a:rPr lang="fr-FR" i="1" dirty="0"/>
              <a:t>Comment représenter la coordination d’une infinité d’individus dans un modèle simple ? </a:t>
            </a:r>
          </a:p>
        </p:txBody>
      </p:sp>
    </p:spTree>
    <p:extLst>
      <p:ext uri="{BB962C8B-B14F-4D97-AF65-F5344CB8AC3E}">
        <p14:creationId xmlns:p14="http://schemas.microsoft.com/office/powerpoint/2010/main" val="2798107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EBD8C367-7D81-1860-F021-970EFCCAB110}"/>
              </a:ext>
            </a:extLst>
          </p:cNvPr>
          <p:cNvGraphicFramePr>
            <a:graphicFrameLocks/>
          </p:cNvGraphicFramePr>
          <p:nvPr>
            <p:extLst>
              <p:ext uri="{D42A27DB-BD31-4B8C-83A1-F6EECF244321}">
                <p14:modId xmlns:p14="http://schemas.microsoft.com/office/powerpoint/2010/main" val="3942904356"/>
              </p:ext>
            </p:extLst>
          </p:nvPr>
        </p:nvGraphicFramePr>
        <p:xfrm>
          <a:off x="3195605" y="300351"/>
          <a:ext cx="8589364"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a:extLst>
              <a:ext uri="{FF2B5EF4-FFF2-40B4-BE49-F238E27FC236}">
                <a16:creationId xmlns:a16="http://schemas.microsoft.com/office/drawing/2014/main" id="{968FB0A4-C92D-87DD-6041-912C17A71D1A}"/>
              </a:ext>
            </a:extLst>
          </p:cNvPr>
          <p:cNvSpPr txBox="1"/>
          <p:nvPr/>
        </p:nvSpPr>
        <p:spPr>
          <a:xfrm>
            <a:off x="3049131" y="3244334"/>
            <a:ext cx="2497229" cy="369332"/>
          </a:xfrm>
          <a:prstGeom prst="rect">
            <a:avLst/>
          </a:prstGeom>
          <a:noFill/>
        </p:spPr>
        <p:txBody>
          <a:bodyPr wrap="square" rtlCol="0">
            <a:spAutoFit/>
          </a:bodyPr>
          <a:lstStyle/>
          <a:p>
            <a:r>
              <a:rPr lang="fr-FR" dirty="0">
                <a:solidFill>
                  <a:schemeClr val="accent1"/>
                </a:solidFill>
              </a:rPr>
              <a:t>Philosophes antiques  </a:t>
            </a:r>
          </a:p>
        </p:txBody>
      </p:sp>
      <p:sp>
        <p:nvSpPr>
          <p:cNvPr id="6" name="ZoneTexte 5">
            <a:extLst>
              <a:ext uri="{FF2B5EF4-FFF2-40B4-BE49-F238E27FC236}">
                <a16:creationId xmlns:a16="http://schemas.microsoft.com/office/drawing/2014/main" id="{F25BBB74-CB5A-11C8-9BF8-FC2A46A23636}"/>
              </a:ext>
            </a:extLst>
          </p:cNvPr>
          <p:cNvSpPr txBox="1"/>
          <p:nvPr/>
        </p:nvSpPr>
        <p:spPr>
          <a:xfrm>
            <a:off x="5441308" y="3244334"/>
            <a:ext cx="1689886" cy="369332"/>
          </a:xfrm>
          <a:prstGeom prst="rect">
            <a:avLst/>
          </a:prstGeom>
          <a:noFill/>
        </p:spPr>
        <p:txBody>
          <a:bodyPr wrap="none" rtlCol="0">
            <a:spAutoFit/>
          </a:bodyPr>
          <a:lstStyle/>
          <a:p>
            <a:r>
              <a:rPr lang="fr-FR" dirty="0">
                <a:solidFill>
                  <a:schemeClr val="accent1"/>
                </a:solidFill>
              </a:rPr>
              <a:t>Mercantilistes</a:t>
            </a:r>
          </a:p>
        </p:txBody>
      </p:sp>
      <p:sp>
        <p:nvSpPr>
          <p:cNvPr id="7" name="ZoneTexte 6">
            <a:extLst>
              <a:ext uri="{FF2B5EF4-FFF2-40B4-BE49-F238E27FC236}">
                <a16:creationId xmlns:a16="http://schemas.microsoft.com/office/drawing/2014/main" id="{748BF040-C4BE-20B1-E7CB-B449D5D6D82F}"/>
              </a:ext>
            </a:extLst>
          </p:cNvPr>
          <p:cNvSpPr txBox="1"/>
          <p:nvPr/>
        </p:nvSpPr>
        <p:spPr>
          <a:xfrm>
            <a:off x="7131194" y="3244334"/>
            <a:ext cx="1566454" cy="369332"/>
          </a:xfrm>
          <a:prstGeom prst="rect">
            <a:avLst/>
          </a:prstGeom>
          <a:noFill/>
        </p:spPr>
        <p:txBody>
          <a:bodyPr wrap="none" rtlCol="0">
            <a:spAutoFit/>
          </a:bodyPr>
          <a:lstStyle/>
          <a:p>
            <a:r>
              <a:rPr lang="fr-FR" dirty="0">
                <a:solidFill>
                  <a:schemeClr val="accent1"/>
                </a:solidFill>
              </a:rPr>
              <a:t>Physiocrates</a:t>
            </a:r>
          </a:p>
        </p:txBody>
      </p:sp>
      <p:sp>
        <p:nvSpPr>
          <p:cNvPr id="8" name="ZoneTexte 7">
            <a:extLst>
              <a:ext uri="{FF2B5EF4-FFF2-40B4-BE49-F238E27FC236}">
                <a16:creationId xmlns:a16="http://schemas.microsoft.com/office/drawing/2014/main" id="{B1FBB125-CBB6-B416-5431-BE2389758F99}"/>
              </a:ext>
            </a:extLst>
          </p:cNvPr>
          <p:cNvSpPr txBox="1"/>
          <p:nvPr/>
        </p:nvSpPr>
        <p:spPr>
          <a:xfrm>
            <a:off x="8697648" y="3244334"/>
            <a:ext cx="1340432" cy="369332"/>
          </a:xfrm>
          <a:prstGeom prst="rect">
            <a:avLst/>
          </a:prstGeom>
          <a:noFill/>
        </p:spPr>
        <p:txBody>
          <a:bodyPr wrap="none" rtlCol="0">
            <a:spAutoFit/>
          </a:bodyPr>
          <a:lstStyle/>
          <a:p>
            <a:r>
              <a:rPr lang="fr-FR" dirty="0">
                <a:solidFill>
                  <a:schemeClr val="accent1"/>
                </a:solidFill>
              </a:rPr>
              <a:t>Classiques</a:t>
            </a:r>
          </a:p>
        </p:txBody>
      </p:sp>
      <p:sp>
        <p:nvSpPr>
          <p:cNvPr id="9" name="ZoneTexte 8">
            <a:extLst>
              <a:ext uri="{FF2B5EF4-FFF2-40B4-BE49-F238E27FC236}">
                <a16:creationId xmlns:a16="http://schemas.microsoft.com/office/drawing/2014/main" id="{CC1BEC2B-95A0-4CE8-F10A-0E5026A07066}"/>
              </a:ext>
            </a:extLst>
          </p:cNvPr>
          <p:cNvSpPr txBox="1"/>
          <p:nvPr/>
        </p:nvSpPr>
        <p:spPr>
          <a:xfrm>
            <a:off x="10010124" y="3244334"/>
            <a:ext cx="1774845" cy="369332"/>
          </a:xfrm>
          <a:prstGeom prst="rect">
            <a:avLst/>
          </a:prstGeom>
          <a:noFill/>
        </p:spPr>
        <p:txBody>
          <a:bodyPr wrap="none" rtlCol="0">
            <a:spAutoFit/>
          </a:bodyPr>
          <a:lstStyle/>
          <a:p>
            <a:r>
              <a:rPr lang="fr-FR" dirty="0">
                <a:solidFill>
                  <a:schemeClr val="accent1"/>
                </a:solidFill>
              </a:rPr>
              <a:t>Néoclassiques</a:t>
            </a:r>
          </a:p>
        </p:txBody>
      </p:sp>
      <p:pic>
        <p:nvPicPr>
          <p:cNvPr id="12" name="Image 11">
            <a:extLst>
              <a:ext uri="{FF2B5EF4-FFF2-40B4-BE49-F238E27FC236}">
                <a16:creationId xmlns:a16="http://schemas.microsoft.com/office/drawing/2014/main" id="{BCA6800A-AB06-98AB-E6E0-48630E885FFE}"/>
              </a:ext>
            </a:extLst>
          </p:cNvPr>
          <p:cNvPicPr>
            <a:picLocks noChangeAspect="1"/>
          </p:cNvPicPr>
          <p:nvPr/>
        </p:nvPicPr>
        <p:blipFill>
          <a:blip r:embed="rId7"/>
          <a:stretch>
            <a:fillRect/>
          </a:stretch>
        </p:blipFill>
        <p:spPr>
          <a:xfrm>
            <a:off x="5538604" y="3734582"/>
            <a:ext cx="1771522" cy="2171543"/>
          </a:xfrm>
          <a:prstGeom prst="rect">
            <a:avLst/>
          </a:prstGeom>
        </p:spPr>
      </p:pic>
      <p:pic>
        <p:nvPicPr>
          <p:cNvPr id="15" name="Image 14">
            <a:extLst>
              <a:ext uri="{FF2B5EF4-FFF2-40B4-BE49-F238E27FC236}">
                <a16:creationId xmlns:a16="http://schemas.microsoft.com/office/drawing/2014/main" id="{C52FA71C-227C-2FAE-A0A1-4C2F2E426C14}"/>
              </a:ext>
            </a:extLst>
          </p:cNvPr>
          <p:cNvPicPr>
            <a:picLocks noChangeAspect="1"/>
          </p:cNvPicPr>
          <p:nvPr/>
        </p:nvPicPr>
        <p:blipFill>
          <a:blip r:embed="rId8"/>
          <a:stretch>
            <a:fillRect/>
          </a:stretch>
        </p:blipFill>
        <p:spPr>
          <a:xfrm>
            <a:off x="3531061" y="3784973"/>
            <a:ext cx="1573796" cy="2019473"/>
          </a:xfrm>
          <a:prstGeom prst="rect">
            <a:avLst/>
          </a:prstGeom>
        </p:spPr>
      </p:pic>
      <p:pic>
        <p:nvPicPr>
          <p:cNvPr id="17" name="Image 16">
            <a:extLst>
              <a:ext uri="{FF2B5EF4-FFF2-40B4-BE49-F238E27FC236}">
                <a16:creationId xmlns:a16="http://schemas.microsoft.com/office/drawing/2014/main" id="{B5AF70F1-7FE7-5C87-8928-1ADC8B5C4C2F}"/>
              </a:ext>
            </a:extLst>
          </p:cNvPr>
          <p:cNvPicPr>
            <a:picLocks noChangeAspect="1"/>
          </p:cNvPicPr>
          <p:nvPr/>
        </p:nvPicPr>
        <p:blipFill>
          <a:blip r:embed="rId9"/>
          <a:stretch>
            <a:fillRect/>
          </a:stretch>
        </p:blipFill>
        <p:spPr>
          <a:xfrm>
            <a:off x="7786680" y="3734582"/>
            <a:ext cx="1746889" cy="2061902"/>
          </a:xfrm>
          <a:prstGeom prst="rect">
            <a:avLst/>
          </a:prstGeom>
        </p:spPr>
      </p:pic>
      <p:pic>
        <p:nvPicPr>
          <p:cNvPr id="19" name="Image 18">
            <a:extLst>
              <a:ext uri="{FF2B5EF4-FFF2-40B4-BE49-F238E27FC236}">
                <a16:creationId xmlns:a16="http://schemas.microsoft.com/office/drawing/2014/main" id="{615CFE96-EDE4-259E-0BB6-024EDE167323}"/>
              </a:ext>
            </a:extLst>
          </p:cNvPr>
          <p:cNvPicPr>
            <a:picLocks noChangeAspect="1"/>
          </p:cNvPicPr>
          <p:nvPr/>
        </p:nvPicPr>
        <p:blipFill>
          <a:blip r:embed="rId10"/>
          <a:stretch>
            <a:fillRect/>
          </a:stretch>
        </p:blipFill>
        <p:spPr>
          <a:xfrm>
            <a:off x="10038080" y="3734581"/>
            <a:ext cx="1519336" cy="2130049"/>
          </a:xfrm>
          <a:prstGeom prst="rect">
            <a:avLst/>
          </a:prstGeom>
        </p:spPr>
      </p:pic>
    </p:spTree>
    <p:extLst>
      <p:ext uri="{BB962C8B-B14F-4D97-AF65-F5344CB8AC3E}">
        <p14:creationId xmlns:p14="http://schemas.microsoft.com/office/powerpoint/2010/main" val="2749404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A84EFBB-D28A-75FD-C4D0-2A8AF5F7AAA0}"/>
              </a:ext>
            </a:extLst>
          </p:cNvPr>
          <p:cNvSpPr txBox="1"/>
          <p:nvPr/>
        </p:nvSpPr>
        <p:spPr>
          <a:xfrm>
            <a:off x="3417758" y="3228945"/>
            <a:ext cx="8229599" cy="1323439"/>
          </a:xfrm>
          <a:prstGeom prst="rect">
            <a:avLst/>
          </a:prstGeom>
          <a:noFill/>
        </p:spPr>
        <p:txBody>
          <a:bodyPr wrap="square" rtlCol="0">
            <a:spAutoFit/>
          </a:bodyPr>
          <a:lstStyle/>
          <a:p>
            <a:pPr marL="342900" indent="-342900">
              <a:buFont typeface="Arial" panose="020B0604020202020204" pitchFamily="34" charset="0"/>
              <a:buChar char="•"/>
            </a:pPr>
            <a:r>
              <a:rPr lang="fr-FR" sz="2000" dirty="0"/>
              <a:t>L’économie se définit difficilement par ses objets d’analyse</a:t>
            </a:r>
          </a:p>
          <a:p>
            <a:pPr marL="342900" indent="-342900">
              <a:buFont typeface="Arial" panose="020B0604020202020204" pitchFamily="34" charset="0"/>
              <a:buChar char="•"/>
            </a:pPr>
            <a:endParaRPr lang="fr-FR" sz="2000" dirty="0"/>
          </a:p>
          <a:p>
            <a:pPr marL="342900" indent="-342900">
              <a:buFont typeface="Arial" panose="020B0604020202020204" pitchFamily="34" charset="0"/>
              <a:buChar char="•"/>
            </a:pPr>
            <a:r>
              <a:rPr lang="fr-FR" sz="2000" dirty="0"/>
              <a:t>Elle concerne d’avantage un certain type de questionnement :</a:t>
            </a:r>
          </a:p>
        </p:txBody>
      </p:sp>
    </p:spTree>
    <p:extLst>
      <p:ext uri="{BB962C8B-B14F-4D97-AF65-F5344CB8AC3E}">
        <p14:creationId xmlns:p14="http://schemas.microsoft.com/office/powerpoint/2010/main" val="3975914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A84EFBB-D28A-75FD-C4D0-2A8AF5F7AAA0}"/>
              </a:ext>
            </a:extLst>
          </p:cNvPr>
          <p:cNvSpPr txBox="1"/>
          <p:nvPr/>
        </p:nvSpPr>
        <p:spPr>
          <a:xfrm>
            <a:off x="3417758" y="3228945"/>
            <a:ext cx="8229599" cy="1323439"/>
          </a:xfrm>
          <a:prstGeom prst="rect">
            <a:avLst/>
          </a:prstGeom>
          <a:noFill/>
        </p:spPr>
        <p:txBody>
          <a:bodyPr wrap="square" rtlCol="0">
            <a:spAutoFit/>
          </a:bodyPr>
          <a:lstStyle/>
          <a:p>
            <a:pPr marL="342900" indent="-342900">
              <a:buFont typeface="Arial" panose="020B0604020202020204" pitchFamily="34" charset="0"/>
              <a:buChar char="•"/>
            </a:pPr>
            <a:r>
              <a:rPr lang="fr-FR" sz="2000" dirty="0"/>
              <a:t>L’économie se définit difficilement par ses objets d’analyse</a:t>
            </a:r>
          </a:p>
          <a:p>
            <a:pPr marL="342900" indent="-342900">
              <a:buFont typeface="Arial" panose="020B0604020202020204" pitchFamily="34" charset="0"/>
              <a:buChar char="•"/>
            </a:pPr>
            <a:endParaRPr lang="fr-FR" sz="2000" dirty="0"/>
          </a:p>
          <a:p>
            <a:pPr marL="342900" indent="-342900">
              <a:buFont typeface="Arial" panose="020B0604020202020204" pitchFamily="34" charset="0"/>
              <a:buChar char="•"/>
            </a:pPr>
            <a:r>
              <a:rPr lang="fr-FR" sz="2000" dirty="0"/>
              <a:t>Elle concerne d’avantage un certain type de questionnement : </a:t>
            </a:r>
            <a:r>
              <a:rPr lang="fr-FR" sz="2000" b="1" dirty="0"/>
              <a:t>les choix sous contrainte de rareté</a:t>
            </a:r>
            <a:endParaRPr lang="fr-FR" sz="2000" dirty="0"/>
          </a:p>
        </p:txBody>
      </p:sp>
    </p:spTree>
    <p:extLst>
      <p:ext uri="{BB962C8B-B14F-4D97-AF65-F5344CB8AC3E}">
        <p14:creationId xmlns:p14="http://schemas.microsoft.com/office/powerpoint/2010/main" val="563599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1DF6118-8A4D-5880-EA06-A645F8D42B24}"/>
              </a:ext>
            </a:extLst>
          </p:cNvPr>
          <p:cNvPicPr>
            <a:picLocks noChangeAspect="1"/>
          </p:cNvPicPr>
          <p:nvPr/>
        </p:nvPicPr>
        <p:blipFill>
          <a:blip r:embed="rId2"/>
          <a:stretch>
            <a:fillRect/>
          </a:stretch>
        </p:blipFill>
        <p:spPr>
          <a:xfrm>
            <a:off x="3061646" y="2458387"/>
            <a:ext cx="8739262" cy="1514006"/>
          </a:xfrm>
          <a:prstGeom prst="rect">
            <a:avLst/>
          </a:prstGeom>
        </p:spPr>
      </p:pic>
      <p:pic>
        <p:nvPicPr>
          <p:cNvPr id="7" name="Image 6">
            <a:extLst>
              <a:ext uri="{FF2B5EF4-FFF2-40B4-BE49-F238E27FC236}">
                <a16:creationId xmlns:a16="http://schemas.microsoft.com/office/drawing/2014/main" id="{C813DD85-232F-06DE-8548-B42011CC814E}"/>
              </a:ext>
            </a:extLst>
          </p:cNvPr>
          <p:cNvPicPr>
            <a:picLocks noChangeAspect="1"/>
          </p:cNvPicPr>
          <p:nvPr/>
        </p:nvPicPr>
        <p:blipFill>
          <a:blip r:embed="rId3"/>
          <a:stretch>
            <a:fillRect/>
          </a:stretch>
        </p:blipFill>
        <p:spPr>
          <a:xfrm>
            <a:off x="3487400" y="3429000"/>
            <a:ext cx="2178882" cy="2708880"/>
          </a:xfrm>
          <a:prstGeom prst="rect">
            <a:avLst/>
          </a:prstGeom>
        </p:spPr>
      </p:pic>
    </p:spTree>
    <p:extLst>
      <p:ext uri="{BB962C8B-B14F-4D97-AF65-F5344CB8AC3E}">
        <p14:creationId xmlns:p14="http://schemas.microsoft.com/office/powerpoint/2010/main" val="535535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6579212-CDFC-D71F-791B-7A2CECE42413}"/>
              </a:ext>
            </a:extLst>
          </p:cNvPr>
          <p:cNvSpPr txBox="1"/>
          <p:nvPr/>
        </p:nvSpPr>
        <p:spPr>
          <a:xfrm>
            <a:off x="3087974" y="2767679"/>
            <a:ext cx="8859187" cy="1519508"/>
          </a:xfrm>
          <a:prstGeom prst="rect">
            <a:avLst/>
          </a:prstGeom>
          <a:noFill/>
        </p:spPr>
        <p:txBody>
          <a:bodyPr wrap="square" rtlCol="0">
            <a:spAutoFit/>
          </a:bodyPr>
          <a:lstStyle/>
          <a:p>
            <a:pPr marL="285750" indent="-285750">
              <a:buFont typeface="Arial" panose="020B0604020202020204" pitchFamily="34" charset="0"/>
              <a:buChar char="•"/>
            </a:pPr>
            <a:r>
              <a:rPr lang="fr-FR" b="1" dirty="0"/>
              <a:t>Une science cumulative : </a:t>
            </a:r>
            <a:r>
              <a:rPr lang="fr-FR" dirty="0"/>
              <a:t>Les connaissances économiques progressent à mesure que de nouveaux problèmes apparaissent et que de nouveaux instruments sont mis au point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32424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6579212-CDFC-D71F-791B-7A2CECE42413}"/>
              </a:ext>
            </a:extLst>
          </p:cNvPr>
          <p:cNvSpPr txBox="1"/>
          <p:nvPr/>
        </p:nvSpPr>
        <p:spPr>
          <a:xfrm>
            <a:off x="3087974" y="2767679"/>
            <a:ext cx="8859187" cy="1477328"/>
          </a:xfrm>
          <a:prstGeom prst="rect">
            <a:avLst/>
          </a:prstGeom>
          <a:noFill/>
        </p:spPr>
        <p:txBody>
          <a:bodyPr wrap="square" rtlCol="0">
            <a:spAutoFit/>
          </a:bodyPr>
          <a:lstStyle/>
          <a:p>
            <a:pPr marL="285750" indent="-285750">
              <a:buFont typeface="Arial" panose="020B0604020202020204" pitchFamily="34" charset="0"/>
              <a:buChar char="•"/>
            </a:pPr>
            <a:r>
              <a:rPr lang="fr-FR" dirty="0"/>
              <a:t>Une science cumulative </a:t>
            </a:r>
          </a:p>
          <a:p>
            <a:pPr marL="285750" indent="-285750">
              <a:buFont typeface="Arial" panose="020B0604020202020204" pitchFamily="34" charset="0"/>
              <a:buChar char="•"/>
            </a:pPr>
            <a:r>
              <a:rPr lang="fr-FR" b="1" dirty="0"/>
              <a:t>Une science vivante :</a:t>
            </a:r>
            <a:r>
              <a:rPr lang="fr-FR" dirty="0"/>
              <a:t> la discipline est traversée par des controverses tant sur les méthodes à employer que sur les grands enjeux contemporains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123328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6579212-CDFC-D71F-791B-7A2CECE42413}"/>
              </a:ext>
            </a:extLst>
          </p:cNvPr>
          <p:cNvSpPr txBox="1"/>
          <p:nvPr/>
        </p:nvSpPr>
        <p:spPr>
          <a:xfrm>
            <a:off x="3087974" y="2767679"/>
            <a:ext cx="8859187" cy="1477328"/>
          </a:xfrm>
          <a:prstGeom prst="rect">
            <a:avLst/>
          </a:prstGeom>
          <a:noFill/>
        </p:spPr>
        <p:txBody>
          <a:bodyPr wrap="square" rtlCol="0">
            <a:spAutoFit/>
          </a:bodyPr>
          <a:lstStyle/>
          <a:p>
            <a:pPr marL="285750" indent="-285750">
              <a:buFont typeface="Arial" panose="020B0604020202020204" pitchFamily="34" charset="0"/>
              <a:buChar char="•"/>
            </a:pPr>
            <a:r>
              <a:rPr lang="fr-FR" dirty="0"/>
              <a:t>Une science cumulative </a:t>
            </a:r>
          </a:p>
          <a:p>
            <a:pPr marL="285750" indent="-285750">
              <a:buFont typeface="Arial" panose="020B0604020202020204" pitchFamily="34" charset="0"/>
              <a:buChar char="•"/>
            </a:pPr>
            <a:r>
              <a:rPr lang="fr-FR" dirty="0"/>
              <a:t>Une science vivante </a:t>
            </a:r>
          </a:p>
          <a:p>
            <a:pPr marL="285750" indent="-285750">
              <a:buFont typeface="Arial" panose="020B0604020202020204" pitchFamily="34" charset="0"/>
              <a:buChar char="•"/>
            </a:pPr>
            <a:r>
              <a:rPr lang="fr-FR" b="1" dirty="0"/>
              <a:t>Une science sociale :</a:t>
            </a:r>
            <a:r>
              <a:rPr lang="fr-FR" dirty="0"/>
              <a:t> les théories économiques ne sont jamais indépendantes du contexte dans lequel elles sont forgées</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679884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a:xfrm>
            <a:off x="363070" y="534652"/>
            <a:ext cx="6122527" cy="1371600"/>
          </a:xfrm>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6" y="1906252"/>
            <a:ext cx="10779692" cy="3539430"/>
          </a:xfrm>
          <a:prstGeom prst="rect">
            <a:avLst/>
          </a:prstGeom>
          <a:noFill/>
        </p:spPr>
        <p:txBody>
          <a:bodyPr wrap="square" rtlCol="0">
            <a:spAutoFit/>
          </a:bodyPr>
          <a:lstStyle/>
          <a:p>
            <a:r>
              <a:rPr lang="fr-FR" sz="2800" b="1" u="sng" dirty="0"/>
              <a:t>POUR LUNDI 7/09:</a:t>
            </a:r>
          </a:p>
          <a:p>
            <a:r>
              <a:rPr lang="fr-FR" sz="2800" b="1" dirty="0"/>
              <a:t>- </a:t>
            </a:r>
            <a:r>
              <a:rPr lang="fr-FR" sz="2800" dirty="0"/>
              <a:t>Lire les pages 1 et 2 de la synthèse de cours (Intro et I.A)</a:t>
            </a:r>
          </a:p>
          <a:p>
            <a:r>
              <a:rPr lang="fr-FR" sz="2800" b="1" dirty="0"/>
              <a:t>- </a:t>
            </a:r>
            <a:r>
              <a:rPr lang="fr-FR" sz="2800" dirty="0"/>
              <a:t>Relire « le pragmatisme mercantiliste » (Première partie du Chapitre 2 de J. </a:t>
            </a:r>
            <a:r>
              <a:rPr lang="fr-FR" sz="2800" dirty="0" err="1"/>
              <a:t>Valier</a:t>
            </a:r>
            <a:r>
              <a:rPr lang="fr-FR" sz="2800" dirty="0"/>
              <a:t>, 2005) </a:t>
            </a:r>
          </a:p>
          <a:p>
            <a:endParaRPr lang="fr-FR" sz="2800" dirty="0"/>
          </a:p>
          <a:p>
            <a:r>
              <a:rPr lang="fr-FR" sz="2800" b="1" u="sng" dirty="0"/>
              <a:t>POUR MARDI 8/09: </a:t>
            </a:r>
          </a:p>
          <a:p>
            <a:r>
              <a:rPr lang="fr-FR" sz="2800" dirty="0"/>
              <a:t>- Relire la fin du Chapitre 2 (J. </a:t>
            </a:r>
            <a:r>
              <a:rPr lang="fr-FR" sz="2800" dirty="0" err="1"/>
              <a:t>Valier</a:t>
            </a:r>
            <a:r>
              <a:rPr lang="fr-FR" sz="2800" dirty="0"/>
              <a:t>, 2005)</a:t>
            </a:r>
            <a:endParaRPr lang="fr-FR" sz="2800" b="1" u="sng" dirty="0"/>
          </a:p>
          <a:p>
            <a:endParaRPr lang="fr-FR" sz="2800" b="1" u="sng" dirty="0"/>
          </a:p>
        </p:txBody>
      </p:sp>
      <p:sp>
        <p:nvSpPr>
          <p:cNvPr id="4" name="ZoneTexte 3">
            <a:extLst>
              <a:ext uri="{FF2B5EF4-FFF2-40B4-BE49-F238E27FC236}">
                <a16:creationId xmlns:a16="http://schemas.microsoft.com/office/drawing/2014/main" id="{A9AC39E2-CB0B-D1F8-A675-0C6628D557C6}"/>
              </a:ext>
            </a:extLst>
          </p:cNvPr>
          <p:cNvSpPr txBox="1"/>
          <p:nvPr/>
        </p:nvSpPr>
        <p:spPr>
          <a:xfrm>
            <a:off x="798226" y="5363225"/>
            <a:ext cx="10110460" cy="954107"/>
          </a:xfrm>
          <a:prstGeom prst="rect">
            <a:avLst/>
          </a:prstGeom>
          <a:noFill/>
        </p:spPr>
        <p:txBody>
          <a:bodyPr wrap="none" rtlCol="0">
            <a:spAutoFit/>
          </a:bodyPr>
          <a:lstStyle/>
          <a:p>
            <a:r>
              <a:rPr lang="fr-FR" sz="2800" b="1" u="sng" dirty="0"/>
              <a:t>POUR JEUDI 10/09:</a:t>
            </a:r>
          </a:p>
          <a:p>
            <a:r>
              <a:rPr lang="fr-FR" sz="2800" dirty="0"/>
              <a:t>- Lire et analyser le document 1 du dossier documentaire</a:t>
            </a:r>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9305365" y="277907"/>
            <a:ext cx="2637864" cy="2147099"/>
          </a:xfrm>
          <a:prstGeom prst="rect">
            <a:avLst/>
          </a:prstGeom>
        </p:spPr>
      </p:pic>
    </p:spTree>
    <p:extLst>
      <p:ext uri="{BB962C8B-B14F-4D97-AF65-F5344CB8AC3E}">
        <p14:creationId xmlns:p14="http://schemas.microsoft.com/office/powerpoint/2010/main" val="4084577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6EDC51A-5021-9B51-4B9B-1D4FA7E3B9DC}"/>
              </a:ext>
            </a:extLst>
          </p:cNvPr>
          <p:cNvPicPr>
            <a:picLocks noChangeAspect="1"/>
          </p:cNvPicPr>
          <p:nvPr/>
        </p:nvPicPr>
        <p:blipFill>
          <a:blip r:embed="rId2">
            <a:alphaModFix amt="50000"/>
          </a:blip>
          <a:stretch>
            <a:fillRect/>
          </a:stretch>
        </p:blipFill>
        <p:spPr>
          <a:xfrm>
            <a:off x="2683366" y="275477"/>
            <a:ext cx="6825265" cy="6307045"/>
          </a:xfrm>
          <a:prstGeom prst="rect">
            <a:avLst/>
          </a:prstGeom>
        </p:spPr>
      </p:pic>
      <p:sp>
        <p:nvSpPr>
          <p:cNvPr id="2" name="Titre 1">
            <a:extLst>
              <a:ext uri="{FF2B5EF4-FFF2-40B4-BE49-F238E27FC236}">
                <a16:creationId xmlns:a16="http://schemas.microsoft.com/office/drawing/2014/main" id="{CEE1B3B5-7B16-433D-7709-5CE6FC41859D}"/>
              </a:ext>
            </a:extLst>
          </p:cNvPr>
          <p:cNvSpPr>
            <a:spLocks noGrp="1"/>
          </p:cNvSpPr>
          <p:nvPr>
            <p:ph type="title"/>
          </p:nvPr>
        </p:nvSpPr>
        <p:spPr>
          <a:xfrm>
            <a:off x="301676" y="2404049"/>
            <a:ext cx="11588647" cy="2797540"/>
          </a:xfrm>
          <a:ln>
            <a:noFill/>
          </a:ln>
        </p:spPr>
        <p:txBody>
          <a:bodyPr/>
          <a:lstStyle/>
          <a:p>
            <a:pPr algn="ctr"/>
            <a:r>
              <a:rPr lang="fr-FR" sz="4800" b="1" dirty="0">
                <a:ln>
                  <a:solidFill>
                    <a:schemeClr val="tx1"/>
                  </a:solidFill>
                </a:ln>
                <a:solidFill>
                  <a:schemeClr val="tx2"/>
                </a:solidFill>
              </a:rPr>
              <a:t>I. Les débuts du capitalisme marchand et la naissance de l’économie politique (XVI</a:t>
            </a:r>
            <a:r>
              <a:rPr lang="fr-FR" sz="4800" b="1" baseline="30000" dirty="0">
                <a:ln>
                  <a:solidFill>
                    <a:schemeClr val="tx1"/>
                  </a:solidFill>
                </a:ln>
                <a:solidFill>
                  <a:schemeClr val="tx2"/>
                </a:solidFill>
              </a:rPr>
              <a:t>ème</a:t>
            </a:r>
            <a:r>
              <a:rPr lang="fr-FR" sz="4800" b="1" baseline="0" dirty="0">
                <a:ln>
                  <a:solidFill>
                    <a:schemeClr val="tx1"/>
                  </a:solidFill>
                </a:ln>
                <a:solidFill>
                  <a:schemeClr val="tx2"/>
                </a:solidFill>
              </a:rPr>
              <a:t>-XVII</a:t>
            </a:r>
            <a:r>
              <a:rPr lang="fr-FR" sz="4800" b="1" baseline="30000" dirty="0">
                <a:ln>
                  <a:solidFill>
                    <a:schemeClr val="tx1"/>
                  </a:solidFill>
                </a:ln>
                <a:solidFill>
                  <a:schemeClr val="tx2"/>
                </a:solidFill>
              </a:rPr>
              <a:t>ème</a:t>
            </a:r>
            <a:r>
              <a:rPr lang="fr-FR" sz="4800" b="1" baseline="0" dirty="0">
                <a:ln>
                  <a:solidFill>
                    <a:schemeClr val="tx1"/>
                  </a:solidFill>
                </a:ln>
                <a:solidFill>
                  <a:schemeClr val="tx2"/>
                </a:solidFill>
              </a:rPr>
              <a:t>)</a:t>
            </a:r>
            <a:br>
              <a:rPr lang="en-US" dirty="0">
                <a:ln>
                  <a:solidFill>
                    <a:schemeClr val="tx1"/>
                  </a:solidFill>
                </a:ln>
              </a:rPr>
            </a:br>
            <a:endParaRPr lang="fr-FR" dirty="0">
              <a:ln>
                <a:solidFill>
                  <a:schemeClr val="tx1"/>
                </a:solidFill>
              </a:ln>
            </a:endParaRPr>
          </a:p>
        </p:txBody>
      </p:sp>
    </p:spTree>
    <p:extLst>
      <p:ext uri="{BB962C8B-B14F-4D97-AF65-F5344CB8AC3E}">
        <p14:creationId xmlns:p14="http://schemas.microsoft.com/office/powerpoint/2010/main" val="1191093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B0FAB9A-E9B4-0F6F-9DC0-780F51061FFE}"/>
              </a:ext>
            </a:extLst>
          </p:cNvPr>
          <p:cNvSpPr/>
          <p:nvPr/>
        </p:nvSpPr>
        <p:spPr>
          <a:xfrm>
            <a:off x="7243624" y="1870023"/>
            <a:ext cx="4305552" cy="4294899"/>
          </a:xfrm>
          <a:prstGeom prst="ellipse">
            <a:avLst/>
          </a:prstGeom>
          <a:blipFill rotWithShape="1">
            <a:blip r:embed="rId2"/>
            <a:srcRect/>
            <a:stretch>
              <a:fillRect l="-20000" r="-20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fr-FR"/>
          </a:p>
        </p:txBody>
      </p:sp>
      <p:sp>
        <p:nvSpPr>
          <p:cNvPr id="3" name="ZoneTexte 2">
            <a:extLst>
              <a:ext uri="{FF2B5EF4-FFF2-40B4-BE49-F238E27FC236}">
                <a16:creationId xmlns:a16="http://schemas.microsoft.com/office/drawing/2014/main" id="{2CDF81AB-9833-C9EE-BAB3-51305DE975FC}"/>
              </a:ext>
            </a:extLst>
          </p:cNvPr>
          <p:cNvSpPr txBox="1"/>
          <p:nvPr/>
        </p:nvSpPr>
        <p:spPr>
          <a:xfrm>
            <a:off x="3267856" y="1870023"/>
            <a:ext cx="4338047" cy="400110"/>
          </a:xfrm>
          <a:prstGeom prst="rect">
            <a:avLst/>
          </a:prstGeom>
          <a:noFill/>
        </p:spPr>
        <p:txBody>
          <a:bodyPr wrap="none" rtlCol="0">
            <a:spAutoFit/>
          </a:bodyPr>
          <a:lstStyle/>
          <a:p>
            <a:pPr marL="342900" indent="-342900">
              <a:buFont typeface="Wingdings" pitchFamily="2" charset="2"/>
              <a:buChar char="Ø"/>
            </a:pPr>
            <a:r>
              <a:rPr lang="fr-FR" sz="2000" b="1" dirty="0"/>
              <a:t>La naissance des États-Nations</a:t>
            </a:r>
          </a:p>
        </p:txBody>
      </p:sp>
    </p:spTree>
    <p:extLst>
      <p:ext uri="{BB962C8B-B14F-4D97-AF65-F5344CB8AC3E}">
        <p14:creationId xmlns:p14="http://schemas.microsoft.com/office/powerpoint/2010/main" val="951249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CDF81AB-9833-C9EE-BAB3-51305DE975FC}"/>
              </a:ext>
            </a:extLst>
          </p:cNvPr>
          <p:cNvSpPr txBox="1"/>
          <p:nvPr/>
        </p:nvSpPr>
        <p:spPr>
          <a:xfrm>
            <a:off x="3288497" y="1890762"/>
            <a:ext cx="4338047" cy="400110"/>
          </a:xfrm>
          <a:prstGeom prst="rect">
            <a:avLst/>
          </a:prstGeom>
          <a:noFill/>
        </p:spPr>
        <p:txBody>
          <a:bodyPr wrap="none" rtlCol="0">
            <a:spAutoFit/>
          </a:bodyPr>
          <a:lstStyle/>
          <a:p>
            <a:pPr marL="342900" indent="-342900">
              <a:buFont typeface="Wingdings" pitchFamily="2" charset="2"/>
              <a:buChar char="Ø"/>
            </a:pPr>
            <a:r>
              <a:rPr lang="fr-FR" sz="2000" b="1" dirty="0"/>
              <a:t>La naissance des États-Nations</a:t>
            </a:r>
          </a:p>
        </p:txBody>
      </p:sp>
      <p:pic>
        <p:nvPicPr>
          <p:cNvPr id="4" name="Espace réservé du contenu 3">
            <a:extLst>
              <a:ext uri="{FF2B5EF4-FFF2-40B4-BE49-F238E27FC236}">
                <a16:creationId xmlns:a16="http://schemas.microsoft.com/office/drawing/2014/main" id="{77606BB8-20EC-65D1-9FB9-25CAFA28EB20}"/>
              </a:ext>
            </a:extLst>
          </p:cNvPr>
          <p:cNvPicPr>
            <a:picLocks noChangeAspect="1"/>
          </p:cNvPicPr>
          <p:nvPr/>
        </p:nvPicPr>
        <p:blipFill>
          <a:blip r:embed="rId2"/>
          <a:stretch>
            <a:fillRect/>
          </a:stretch>
        </p:blipFill>
        <p:spPr>
          <a:xfrm>
            <a:off x="8058644" y="2090817"/>
            <a:ext cx="3644900" cy="3035300"/>
          </a:xfrm>
          <a:prstGeom prst="rect">
            <a:avLst/>
          </a:prstGeom>
        </p:spPr>
      </p:pic>
      <p:sp>
        <p:nvSpPr>
          <p:cNvPr id="5" name="ZoneTexte 4">
            <a:extLst>
              <a:ext uri="{FF2B5EF4-FFF2-40B4-BE49-F238E27FC236}">
                <a16:creationId xmlns:a16="http://schemas.microsoft.com/office/drawing/2014/main" id="{73BD448F-7E3B-2BAA-5EFF-0DBE059F85D9}"/>
              </a:ext>
            </a:extLst>
          </p:cNvPr>
          <p:cNvSpPr txBox="1"/>
          <p:nvPr/>
        </p:nvSpPr>
        <p:spPr>
          <a:xfrm>
            <a:off x="8285945" y="5208250"/>
            <a:ext cx="3190297" cy="646331"/>
          </a:xfrm>
          <a:prstGeom prst="rect">
            <a:avLst/>
          </a:prstGeom>
          <a:noFill/>
        </p:spPr>
        <p:txBody>
          <a:bodyPr wrap="none" rtlCol="0">
            <a:spAutoFit/>
          </a:bodyPr>
          <a:lstStyle/>
          <a:p>
            <a:r>
              <a:rPr lang="fr-FR" dirty="0"/>
              <a:t>Norbert Elias (1897 – 1990)  </a:t>
            </a:r>
          </a:p>
          <a:p>
            <a:endParaRPr lang="fr-FR" dirty="0"/>
          </a:p>
        </p:txBody>
      </p:sp>
      <p:sp>
        <p:nvSpPr>
          <p:cNvPr id="6" name="ZoneTexte 5">
            <a:extLst>
              <a:ext uri="{FF2B5EF4-FFF2-40B4-BE49-F238E27FC236}">
                <a16:creationId xmlns:a16="http://schemas.microsoft.com/office/drawing/2014/main" id="{4FF4149C-FCB4-B839-A614-500BFD6AD3A1}"/>
              </a:ext>
            </a:extLst>
          </p:cNvPr>
          <p:cNvSpPr txBox="1"/>
          <p:nvPr/>
        </p:nvSpPr>
        <p:spPr>
          <a:xfrm>
            <a:off x="3288497" y="3146802"/>
            <a:ext cx="4997448" cy="923330"/>
          </a:xfrm>
          <a:prstGeom prst="rect">
            <a:avLst/>
          </a:prstGeom>
          <a:noFill/>
        </p:spPr>
        <p:txBody>
          <a:bodyPr wrap="square" rtlCol="0">
            <a:spAutoFit/>
          </a:bodyPr>
          <a:lstStyle/>
          <a:p>
            <a:r>
              <a:rPr lang="fr-FR" dirty="0"/>
              <a:t>Une concurrence entre royaume engendrant un mécanisme de monopole et de centralisation bureaucratique</a:t>
            </a:r>
          </a:p>
        </p:txBody>
      </p:sp>
      <p:sp>
        <p:nvSpPr>
          <p:cNvPr id="7" name="ZoneTexte 6">
            <a:extLst>
              <a:ext uri="{FF2B5EF4-FFF2-40B4-BE49-F238E27FC236}">
                <a16:creationId xmlns:a16="http://schemas.microsoft.com/office/drawing/2014/main" id="{EC66CB78-D7B4-D20B-F4A9-0D93273DD513}"/>
              </a:ext>
            </a:extLst>
          </p:cNvPr>
          <p:cNvSpPr txBox="1"/>
          <p:nvPr/>
        </p:nvSpPr>
        <p:spPr>
          <a:xfrm>
            <a:off x="4241509" y="4726007"/>
            <a:ext cx="3817135" cy="400110"/>
          </a:xfrm>
          <a:prstGeom prst="rect">
            <a:avLst/>
          </a:prstGeom>
          <a:noFill/>
        </p:spPr>
        <p:txBody>
          <a:bodyPr wrap="none" rtlCol="0">
            <a:spAutoFit/>
          </a:bodyPr>
          <a:lstStyle/>
          <a:p>
            <a:r>
              <a:rPr lang="fr-FR" sz="2000" dirty="0"/>
              <a:t>(</a:t>
            </a:r>
            <a:r>
              <a:rPr lang="fr-FR" sz="2000" kern="100" dirty="0">
                <a:effectLst/>
                <a:latin typeface="Calibri" panose="020F0502020204030204" pitchFamily="34" charset="0"/>
                <a:ea typeface="Calibri" panose="020F0502020204030204" pitchFamily="34" charset="0"/>
                <a:cs typeface="Calibri" panose="020F0502020204030204" pitchFamily="34" charset="0"/>
              </a:rPr>
              <a:t>La </a:t>
            </a:r>
            <a:r>
              <a:rPr lang="fr-FR" sz="2000" i="1" kern="100" dirty="0">
                <a:effectLst/>
                <a:latin typeface="Calibri" panose="020F0502020204030204" pitchFamily="34" charset="0"/>
                <a:ea typeface="Calibri" panose="020F0502020204030204" pitchFamily="34" charset="0"/>
                <a:cs typeface="Calibri" panose="020F0502020204030204" pitchFamily="34" charset="0"/>
              </a:rPr>
              <a:t>Dynamique de l’occident</a:t>
            </a:r>
            <a:r>
              <a:rPr lang="fr-FR" sz="2000" kern="100" dirty="0">
                <a:effectLst/>
                <a:latin typeface="Calibri" panose="020F0502020204030204" pitchFamily="34" charset="0"/>
                <a:ea typeface="Calibri" panose="020F0502020204030204" pitchFamily="34" charset="0"/>
                <a:cs typeface="Calibri" panose="020F0502020204030204" pitchFamily="34" charset="0"/>
              </a:rPr>
              <a:t>, 1969</a:t>
            </a:r>
            <a:r>
              <a:rPr lang="fr-FR" sz="2000" kern="100" dirty="0">
                <a:latin typeface="Calibri" panose="020F0502020204030204" pitchFamily="34" charset="0"/>
                <a:ea typeface="Calibri" panose="020F0502020204030204" pitchFamily="34" charset="0"/>
                <a:cs typeface="Calibri" panose="020F0502020204030204" pitchFamily="34" charset="0"/>
              </a:rPr>
              <a:t>)</a:t>
            </a:r>
            <a:endParaRPr lang="fr-FR" sz="2000" dirty="0"/>
          </a:p>
        </p:txBody>
      </p:sp>
    </p:spTree>
    <p:extLst>
      <p:ext uri="{BB962C8B-B14F-4D97-AF65-F5344CB8AC3E}">
        <p14:creationId xmlns:p14="http://schemas.microsoft.com/office/powerpoint/2010/main" val="313598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A3FD69B-DC0F-AC65-5B88-28C699AA0198}"/>
              </a:ext>
            </a:extLst>
          </p:cNvPr>
          <p:cNvSpPr txBox="1"/>
          <p:nvPr/>
        </p:nvSpPr>
        <p:spPr>
          <a:xfrm>
            <a:off x="3526436" y="2116323"/>
            <a:ext cx="6093500" cy="369332"/>
          </a:xfrm>
          <a:prstGeom prst="rect">
            <a:avLst/>
          </a:prstGeom>
          <a:noFill/>
        </p:spPr>
        <p:txBody>
          <a:bodyPr wrap="square">
            <a:spAutoFit/>
          </a:bodyPr>
          <a:lstStyle/>
          <a:p>
            <a:pPr marL="285750" indent="-285750">
              <a:buFont typeface="Wingdings" pitchFamily="2" charset="2"/>
              <a:buChar char="Ø"/>
            </a:pPr>
            <a:r>
              <a:rPr lang="fr-FR" b="1" dirty="0"/>
              <a:t>L’extension des routes commerciales</a:t>
            </a:r>
          </a:p>
        </p:txBody>
      </p:sp>
      <p:pic>
        <p:nvPicPr>
          <p:cNvPr id="4" name="Espace réservé du contenu 3">
            <a:extLst>
              <a:ext uri="{FF2B5EF4-FFF2-40B4-BE49-F238E27FC236}">
                <a16:creationId xmlns:a16="http://schemas.microsoft.com/office/drawing/2014/main" id="{CEB152CC-27BA-81A0-93AA-CEC441A88F5A}"/>
              </a:ext>
            </a:extLst>
          </p:cNvPr>
          <p:cNvPicPr>
            <a:picLocks noChangeAspect="1"/>
          </p:cNvPicPr>
          <p:nvPr/>
        </p:nvPicPr>
        <p:blipFill>
          <a:blip r:embed="rId2"/>
          <a:stretch>
            <a:fillRect/>
          </a:stretch>
        </p:blipFill>
        <p:spPr>
          <a:xfrm>
            <a:off x="7022214" y="2615748"/>
            <a:ext cx="4682846" cy="3485250"/>
          </a:xfrm>
          <a:prstGeom prst="rect">
            <a:avLst/>
          </a:prstGeom>
        </p:spPr>
      </p:pic>
      <p:sp>
        <p:nvSpPr>
          <p:cNvPr id="5" name="ZoneTexte 4">
            <a:extLst>
              <a:ext uri="{FF2B5EF4-FFF2-40B4-BE49-F238E27FC236}">
                <a16:creationId xmlns:a16="http://schemas.microsoft.com/office/drawing/2014/main" id="{68D4C5BE-0996-BFAD-D7B9-67CC2F27D980}"/>
              </a:ext>
            </a:extLst>
          </p:cNvPr>
          <p:cNvSpPr txBox="1"/>
          <p:nvPr/>
        </p:nvSpPr>
        <p:spPr>
          <a:xfrm>
            <a:off x="3162923" y="3267856"/>
            <a:ext cx="3859291" cy="1754326"/>
          </a:xfrm>
          <a:prstGeom prst="rect">
            <a:avLst/>
          </a:prstGeom>
          <a:noFill/>
        </p:spPr>
        <p:txBody>
          <a:bodyPr wrap="square" rtlCol="0">
            <a:spAutoFit/>
          </a:bodyPr>
          <a:lstStyle/>
          <a:p>
            <a:r>
              <a:rPr lang="fr-FR" sz="1800" kern="100" dirty="0">
                <a:latin typeface="Calibri" panose="020F0502020204030204" pitchFamily="34" charset="0"/>
                <a:ea typeface="Calibri" panose="020F0502020204030204" pitchFamily="34" charset="0"/>
                <a:cs typeface="Calibri" panose="020F0502020204030204" pitchFamily="34" charset="0"/>
              </a:rPr>
              <a:t>L</a:t>
            </a:r>
            <a:r>
              <a:rPr lang="fr-FR" sz="1800" kern="100" dirty="0">
                <a:effectLst/>
                <a:latin typeface="Calibri" panose="020F0502020204030204" pitchFamily="34" charset="0"/>
                <a:ea typeface="Calibri" panose="020F0502020204030204" pitchFamily="34" charset="0"/>
                <a:cs typeface="Calibri" panose="020F0502020204030204" pitchFamily="34" charset="0"/>
              </a:rPr>
              <a:t>es grandes conquêtes de la fin du XV</a:t>
            </a:r>
            <a:r>
              <a:rPr lang="fr-FR" sz="1800" kern="100" baseline="30000" dirty="0">
                <a:effectLst/>
                <a:latin typeface="Calibri" panose="020F0502020204030204" pitchFamily="34" charset="0"/>
                <a:ea typeface="Calibri" panose="020F0502020204030204" pitchFamily="34" charset="0"/>
                <a:cs typeface="Calibri" panose="020F0502020204030204" pitchFamily="34" charset="0"/>
              </a:rPr>
              <a:t>ème </a:t>
            </a:r>
            <a:r>
              <a:rPr lang="fr-FR" sz="1800" kern="100" dirty="0">
                <a:effectLst/>
                <a:latin typeface="Calibri" panose="020F0502020204030204" pitchFamily="34" charset="0"/>
                <a:ea typeface="Calibri" panose="020F0502020204030204" pitchFamily="34" charset="0"/>
                <a:cs typeface="Calibri" panose="020F0502020204030204" pitchFamily="34" charset="0"/>
              </a:rPr>
              <a:t>et du XVI</a:t>
            </a:r>
            <a:r>
              <a:rPr lang="fr-FR" sz="1800" kern="100" baseline="30000" dirty="0">
                <a:effectLst/>
                <a:latin typeface="Calibri" panose="020F0502020204030204" pitchFamily="34" charset="0"/>
                <a:ea typeface="Calibri" panose="020F0502020204030204" pitchFamily="34" charset="0"/>
                <a:cs typeface="Calibri" panose="020F0502020204030204" pitchFamily="34" charset="0"/>
              </a:rPr>
              <a:t>ème </a:t>
            </a:r>
            <a:r>
              <a:rPr lang="fr-FR" sz="1800" kern="100" dirty="0">
                <a:effectLst/>
                <a:latin typeface="Calibri" panose="020F0502020204030204" pitchFamily="34" charset="0"/>
                <a:ea typeface="Calibri" panose="020F0502020204030204" pitchFamily="34" charset="0"/>
                <a:cs typeface="Calibri" panose="020F0502020204030204" pitchFamily="34" charset="0"/>
              </a:rPr>
              <a:t>siècle marquent le début d’un développement sans précédent des échanges commerciaux</a:t>
            </a:r>
            <a:r>
              <a:rPr lang="fr-FR" sz="1800" kern="100" dirty="0">
                <a:latin typeface="Calibri" panose="020F0502020204030204" pitchFamily="34" charset="0"/>
                <a:ea typeface="Calibri" panose="020F0502020204030204" pitchFamily="34" charset="0"/>
                <a:cs typeface="Calibri" panose="020F0502020204030204" pitchFamily="34" charset="0"/>
              </a:rPr>
              <a:t> et du capitalisme marchand </a:t>
            </a:r>
            <a:endParaRPr lang="fr-FR" sz="1800" dirty="0"/>
          </a:p>
          <a:p>
            <a:endParaRPr lang="fr-FR" dirty="0"/>
          </a:p>
        </p:txBody>
      </p:sp>
    </p:spTree>
    <p:extLst>
      <p:ext uri="{BB962C8B-B14F-4D97-AF65-F5344CB8AC3E}">
        <p14:creationId xmlns:p14="http://schemas.microsoft.com/office/powerpoint/2010/main" val="1451461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E48E2A6-FCB7-A714-6227-438348C156D5}"/>
              </a:ext>
            </a:extLst>
          </p:cNvPr>
          <p:cNvSpPr txBox="1"/>
          <p:nvPr/>
        </p:nvSpPr>
        <p:spPr>
          <a:xfrm>
            <a:off x="3526436" y="2116323"/>
            <a:ext cx="6093500" cy="646331"/>
          </a:xfrm>
          <a:prstGeom prst="rect">
            <a:avLst/>
          </a:prstGeom>
          <a:noFill/>
        </p:spPr>
        <p:txBody>
          <a:bodyPr wrap="square">
            <a:spAutoFit/>
          </a:bodyPr>
          <a:lstStyle/>
          <a:p>
            <a:pPr marL="285750" indent="-285750">
              <a:buFont typeface="Wingdings" pitchFamily="2" charset="2"/>
              <a:buChar char="Ø"/>
            </a:pPr>
            <a:r>
              <a:rPr lang="fr-FR" b="1" dirty="0"/>
              <a:t>La Réforme et la Renaissance sont propice au développement de discours fondés sur la raison</a:t>
            </a:r>
          </a:p>
        </p:txBody>
      </p:sp>
      <p:pic>
        <p:nvPicPr>
          <p:cNvPr id="3" name="Image 2">
            <a:extLst>
              <a:ext uri="{FF2B5EF4-FFF2-40B4-BE49-F238E27FC236}">
                <a16:creationId xmlns:a16="http://schemas.microsoft.com/office/drawing/2014/main" id="{1131C1C2-421C-8A47-C00E-4141A02758C8}"/>
              </a:ext>
            </a:extLst>
          </p:cNvPr>
          <p:cNvPicPr>
            <a:picLocks noChangeAspect="1"/>
          </p:cNvPicPr>
          <p:nvPr/>
        </p:nvPicPr>
        <p:blipFill>
          <a:blip r:embed="rId2"/>
          <a:stretch>
            <a:fillRect/>
          </a:stretch>
        </p:blipFill>
        <p:spPr>
          <a:xfrm>
            <a:off x="7764474" y="2878632"/>
            <a:ext cx="4071926" cy="3289300"/>
          </a:xfrm>
          <a:prstGeom prst="rect">
            <a:avLst/>
          </a:prstGeom>
        </p:spPr>
      </p:pic>
      <p:sp>
        <p:nvSpPr>
          <p:cNvPr id="4" name="ZoneTexte 3">
            <a:extLst>
              <a:ext uri="{FF2B5EF4-FFF2-40B4-BE49-F238E27FC236}">
                <a16:creationId xmlns:a16="http://schemas.microsoft.com/office/drawing/2014/main" id="{9EACBCE1-82B1-C7C7-82F3-747ADBEE9CC4}"/>
              </a:ext>
            </a:extLst>
          </p:cNvPr>
          <p:cNvSpPr txBox="1"/>
          <p:nvPr/>
        </p:nvSpPr>
        <p:spPr>
          <a:xfrm>
            <a:off x="8856089" y="6261912"/>
            <a:ext cx="2549096" cy="369332"/>
          </a:xfrm>
          <a:prstGeom prst="rect">
            <a:avLst/>
          </a:prstGeom>
          <a:noFill/>
        </p:spPr>
        <p:txBody>
          <a:bodyPr wrap="none" rtlCol="0">
            <a:spAutoFit/>
          </a:bodyPr>
          <a:lstStyle/>
          <a:p>
            <a:r>
              <a:rPr lang="fr-FR" dirty="0"/>
              <a:t>M. Luther (1483-1546)</a:t>
            </a:r>
          </a:p>
        </p:txBody>
      </p:sp>
      <p:pic>
        <p:nvPicPr>
          <p:cNvPr id="5" name="Image 4">
            <a:extLst>
              <a:ext uri="{FF2B5EF4-FFF2-40B4-BE49-F238E27FC236}">
                <a16:creationId xmlns:a16="http://schemas.microsoft.com/office/drawing/2014/main" id="{05E3CFB8-01A5-505A-CDF0-669A58098920}"/>
              </a:ext>
            </a:extLst>
          </p:cNvPr>
          <p:cNvPicPr>
            <a:picLocks noChangeAspect="1"/>
          </p:cNvPicPr>
          <p:nvPr/>
        </p:nvPicPr>
        <p:blipFill>
          <a:blip r:embed="rId3"/>
          <a:stretch>
            <a:fillRect/>
          </a:stretch>
        </p:blipFill>
        <p:spPr>
          <a:xfrm>
            <a:off x="3335912" y="2878632"/>
            <a:ext cx="3479800" cy="3289300"/>
          </a:xfrm>
          <a:prstGeom prst="rect">
            <a:avLst/>
          </a:prstGeom>
        </p:spPr>
      </p:pic>
      <p:sp>
        <p:nvSpPr>
          <p:cNvPr id="6" name="ZoneTexte 5">
            <a:extLst>
              <a:ext uri="{FF2B5EF4-FFF2-40B4-BE49-F238E27FC236}">
                <a16:creationId xmlns:a16="http://schemas.microsoft.com/office/drawing/2014/main" id="{EA4D2C04-0F82-221D-8A03-BA9B356830A2}"/>
              </a:ext>
            </a:extLst>
          </p:cNvPr>
          <p:cNvSpPr txBox="1"/>
          <p:nvPr/>
        </p:nvSpPr>
        <p:spPr>
          <a:xfrm>
            <a:off x="3786904" y="6193094"/>
            <a:ext cx="2400016" cy="369332"/>
          </a:xfrm>
          <a:prstGeom prst="rect">
            <a:avLst/>
          </a:prstGeom>
          <a:noFill/>
        </p:spPr>
        <p:txBody>
          <a:bodyPr wrap="square" rtlCol="0">
            <a:spAutoFit/>
          </a:bodyPr>
          <a:lstStyle/>
          <a:p>
            <a:r>
              <a:rPr lang="fr-FR" dirty="0"/>
              <a:t>Erasme (146?- 1536)</a:t>
            </a:r>
          </a:p>
        </p:txBody>
      </p:sp>
    </p:spTree>
    <p:extLst>
      <p:ext uri="{BB962C8B-B14F-4D97-AF65-F5344CB8AC3E}">
        <p14:creationId xmlns:p14="http://schemas.microsoft.com/office/powerpoint/2010/main" val="263933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211DD50-A179-2081-EFBF-A4731B48B104}"/>
              </a:ext>
            </a:extLst>
          </p:cNvPr>
          <p:cNvPicPr>
            <a:picLocks noChangeAspect="1"/>
          </p:cNvPicPr>
          <p:nvPr/>
        </p:nvPicPr>
        <p:blipFill>
          <a:blip r:embed="rId2">
            <a:alphaModFix/>
          </a:blip>
          <a:stretch>
            <a:fillRect/>
          </a:stretch>
        </p:blipFill>
        <p:spPr>
          <a:xfrm>
            <a:off x="3726590" y="3429000"/>
            <a:ext cx="4738817" cy="2850996"/>
          </a:xfrm>
          <a:prstGeom prst="rect">
            <a:avLst/>
          </a:prstGeom>
        </p:spPr>
      </p:pic>
      <p:sp>
        <p:nvSpPr>
          <p:cNvPr id="2" name="Titre 1">
            <a:extLst>
              <a:ext uri="{FF2B5EF4-FFF2-40B4-BE49-F238E27FC236}">
                <a16:creationId xmlns:a16="http://schemas.microsoft.com/office/drawing/2014/main" id="{7C6B343B-1123-5551-207F-244A3D6CDE6E}"/>
              </a:ext>
            </a:extLst>
          </p:cNvPr>
          <p:cNvSpPr>
            <a:spLocks noGrp="1"/>
          </p:cNvSpPr>
          <p:nvPr>
            <p:ph type="title"/>
          </p:nvPr>
        </p:nvSpPr>
        <p:spPr>
          <a:xfrm>
            <a:off x="1066799" y="1640322"/>
            <a:ext cx="10058400" cy="1371600"/>
          </a:xfrm>
        </p:spPr>
        <p:txBody>
          <a:bodyPr/>
          <a:lstStyle/>
          <a:p>
            <a:pPr algn="ctr"/>
            <a:r>
              <a:rPr lang="fr-FR" b="1" dirty="0"/>
              <a:t>A. L’âge des mercantilistes </a:t>
            </a:r>
            <a:br>
              <a:rPr lang="fr-FR" b="1" dirty="0"/>
            </a:br>
            <a:r>
              <a:rPr lang="fr-FR" b="1" dirty="0"/>
              <a:t>(XVI-XVII</a:t>
            </a:r>
            <a:r>
              <a:rPr lang="fr-FR" b="1" baseline="30000" dirty="0"/>
              <a:t>ème</a:t>
            </a:r>
            <a:r>
              <a:rPr lang="fr-FR" b="1" dirty="0"/>
              <a:t>)</a:t>
            </a:r>
          </a:p>
        </p:txBody>
      </p:sp>
    </p:spTree>
    <p:extLst>
      <p:ext uri="{BB962C8B-B14F-4D97-AF65-F5344CB8AC3E}">
        <p14:creationId xmlns:p14="http://schemas.microsoft.com/office/powerpoint/2010/main" val="412096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DDD0147-2664-0D56-ED21-52243A2A0F70}"/>
              </a:ext>
            </a:extLst>
          </p:cNvPr>
          <p:cNvSpPr txBox="1"/>
          <p:nvPr/>
        </p:nvSpPr>
        <p:spPr>
          <a:xfrm>
            <a:off x="3072983" y="3429000"/>
            <a:ext cx="9265678" cy="369332"/>
          </a:xfrm>
          <a:prstGeom prst="rect">
            <a:avLst/>
          </a:prstGeom>
          <a:noFill/>
        </p:spPr>
        <p:txBody>
          <a:bodyPr wrap="none" rtlCol="0">
            <a:spAutoFit/>
          </a:bodyPr>
          <a:lstStyle/>
          <a:p>
            <a:pPr marL="285750" indent="-285750">
              <a:buFont typeface="Wingdings" pitchFamily="2" charset="2"/>
              <a:buChar char="Ø"/>
            </a:pPr>
            <a:r>
              <a:rPr lang="fr-FR" b="1" dirty="0"/>
              <a:t>Une pensée avant tout pragmatique, au service des intérêts des souverains </a:t>
            </a:r>
          </a:p>
        </p:txBody>
      </p:sp>
    </p:spTree>
    <p:extLst>
      <p:ext uri="{BB962C8B-B14F-4D97-AF65-F5344CB8AC3E}">
        <p14:creationId xmlns:p14="http://schemas.microsoft.com/office/powerpoint/2010/main" val="3155008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BF0E969-4882-BA34-0116-191EB2E96522}"/>
              </a:ext>
            </a:extLst>
          </p:cNvPr>
          <p:cNvSpPr txBox="1"/>
          <p:nvPr/>
        </p:nvSpPr>
        <p:spPr>
          <a:xfrm>
            <a:off x="3402767" y="2413337"/>
            <a:ext cx="6568187" cy="2031325"/>
          </a:xfrm>
          <a:prstGeom prst="rect">
            <a:avLst/>
          </a:prstGeom>
          <a:noFill/>
        </p:spPr>
        <p:txBody>
          <a:bodyPr wrap="square" rtlCol="0">
            <a:spAutoFit/>
          </a:bodyPr>
          <a:lstStyle/>
          <a:p>
            <a:pPr marL="285750" indent="-285750">
              <a:buFont typeface="Wingdings" pitchFamily="2" charset="2"/>
              <a:buChar char="Ø"/>
            </a:pPr>
            <a:r>
              <a:rPr lang="fr-FR" b="1" dirty="0"/>
              <a:t>Le bullionisme espagnol (Luis Ortiz, 1588) </a:t>
            </a:r>
          </a:p>
          <a:p>
            <a:endParaRPr lang="fr-FR" dirty="0"/>
          </a:p>
          <a:p>
            <a:pPr marL="285750" indent="-285750">
              <a:buFont typeface="Wingdings" pitchFamily="2" charset="2"/>
              <a:buChar char="Ø"/>
            </a:pPr>
            <a:r>
              <a:rPr lang="fr-FR" dirty="0">
                <a:solidFill>
                  <a:schemeClr val="tx1">
                    <a:alpha val="40000"/>
                  </a:schemeClr>
                </a:solidFill>
              </a:rPr>
              <a:t>Le populationnisme français (Jean Bodin, 1568)</a:t>
            </a:r>
          </a:p>
          <a:p>
            <a:pPr marL="285750" indent="-285750">
              <a:buFont typeface="Wingdings" pitchFamily="2" charset="2"/>
              <a:buChar char="Ø"/>
            </a:pPr>
            <a:endParaRPr lang="fr-FR" dirty="0">
              <a:solidFill>
                <a:schemeClr val="tx1">
                  <a:alpha val="40000"/>
                </a:schemeClr>
              </a:solidFill>
            </a:endParaRPr>
          </a:p>
          <a:p>
            <a:pPr marL="285750" indent="-285750">
              <a:buFont typeface="Wingdings" pitchFamily="2" charset="2"/>
              <a:buChar char="Ø"/>
            </a:pPr>
            <a:r>
              <a:rPr lang="fr-FR" dirty="0">
                <a:solidFill>
                  <a:schemeClr val="tx1">
                    <a:alpha val="40000"/>
                  </a:schemeClr>
                </a:solidFill>
              </a:rPr>
              <a:t>Le commerce comme instrument de puissance (Antoine De Montchrestien, 1615; Thomas Mun, 1630)</a:t>
            </a:r>
          </a:p>
          <a:p>
            <a:pPr marL="285750" indent="-285750">
              <a:buFont typeface="Wingdings" pitchFamily="2" charset="2"/>
              <a:buChar char="Ø"/>
            </a:pPr>
            <a:endParaRPr lang="fr-FR" dirty="0"/>
          </a:p>
        </p:txBody>
      </p:sp>
    </p:spTree>
    <p:extLst>
      <p:ext uri="{BB962C8B-B14F-4D97-AF65-F5344CB8AC3E}">
        <p14:creationId xmlns:p14="http://schemas.microsoft.com/office/powerpoint/2010/main" val="708555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BF0E969-4882-BA34-0116-191EB2E96522}"/>
              </a:ext>
            </a:extLst>
          </p:cNvPr>
          <p:cNvSpPr txBox="1"/>
          <p:nvPr/>
        </p:nvSpPr>
        <p:spPr>
          <a:xfrm>
            <a:off x="3402767" y="2413337"/>
            <a:ext cx="6568187" cy="2031325"/>
          </a:xfrm>
          <a:prstGeom prst="rect">
            <a:avLst/>
          </a:prstGeom>
          <a:noFill/>
        </p:spPr>
        <p:txBody>
          <a:bodyPr wrap="square" rtlCol="0">
            <a:spAutoFit/>
          </a:bodyPr>
          <a:lstStyle/>
          <a:p>
            <a:pPr marL="285750" indent="-285750">
              <a:buFont typeface="Wingdings" pitchFamily="2" charset="2"/>
              <a:buChar char="Ø"/>
            </a:pPr>
            <a:r>
              <a:rPr lang="fr-FR" dirty="0">
                <a:solidFill>
                  <a:schemeClr val="tx1">
                    <a:alpha val="40341"/>
                  </a:schemeClr>
                </a:solidFill>
              </a:rPr>
              <a:t>Le bullionisme espagnol (Luis Ortiz, 1588) </a:t>
            </a:r>
          </a:p>
          <a:p>
            <a:endParaRPr lang="fr-FR" dirty="0"/>
          </a:p>
          <a:p>
            <a:pPr marL="285750" indent="-285750">
              <a:buFont typeface="Wingdings" pitchFamily="2" charset="2"/>
              <a:buChar char="Ø"/>
            </a:pPr>
            <a:r>
              <a:rPr lang="fr-FR" b="1" dirty="0"/>
              <a:t>Le populationnisme français (Jean Bodin, 1568)</a:t>
            </a:r>
          </a:p>
          <a:p>
            <a:pPr marL="285750" indent="-285750">
              <a:buFont typeface="Wingdings" pitchFamily="2" charset="2"/>
              <a:buChar char="Ø"/>
            </a:pPr>
            <a:endParaRPr lang="fr-FR" dirty="0"/>
          </a:p>
          <a:p>
            <a:pPr marL="285750" indent="-285750">
              <a:buFont typeface="Wingdings" pitchFamily="2" charset="2"/>
              <a:buChar char="Ø"/>
            </a:pPr>
            <a:r>
              <a:rPr lang="fr-FR" dirty="0">
                <a:solidFill>
                  <a:schemeClr val="tx1">
                    <a:alpha val="40000"/>
                  </a:schemeClr>
                </a:solidFill>
              </a:rPr>
              <a:t>Le commerce comme instrument de puissance (Antoine De Montchrestien, 1615; Thomas Mun, 1630)</a:t>
            </a:r>
          </a:p>
          <a:p>
            <a:pPr marL="285750" indent="-285750">
              <a:buFont typeface="Wingdings" pitchFamily="2" charset="2"/>
              <a:buChar char="Ø"/>
            </a:pPr>
            <a:endParaRPr lang="fr-FR" dirty="0"/>
          </a:p>
        </p:txBody>
      </p:sp>
    </p:spTree>
    <p:extLst>
      <p:ext uri="{BB962C8B-B14F-4D97-AF65-F5344CB8AC3E}">
        <p14:creationId xmlns:p14="http://schemas.microsoft.com/office/powerpoint/2010/main" val="1403074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BF0E969-4882-BA34-0116-191EB2E96522}"/>
              </a:ext>
            </a:extLst>
          </p:cNvPr>
          <p:cNvSpPr txBox="1"/>
          <p:nvPr/>
        </p:nvSpPr>
        <p:spPr>
          <a:xfrm>
            <a:off x="3402767" y="2413337"/>
            <a:ext cx="6568187" cy="2031325"/>
          </a:xfrm>
          <a:prstGeom prst="rect">
            <a:avLst/>
          </a:prstGeom>
          <a:noFill/>
        </p:spPr>
        <p:txBody>
          <a:bodyPr wrap="square" rtlCol="0">
            <a:spAutoFit/>
          </a:bodyPr>
          <a:lstStyle/>
          <a:p>
            <a:pPr marL="285750" indent="-285750">
              <a:buFont typeface="Wingdings" pitchFamily="2" charset="2"/>
              <a:buChar char="Ø"/>
            </a:pPr>
            <a:r>
              <a:rPr lang="fr-FR" dirty="0">
                <a:solidFill>
                  <a:schemeClr val="tx1">
                    <a:alpha val="40000"/>
                  </a:schemeClr>
                </a:solidFill>
              </a:rPr>
              <a:t>Le bullionisme espagnol (Luis Ortiz, 1588) </a:t>
            </a:r>
          </a:p>
          <a:p>
            <a:endParaRPr lang="fr-FR" dirty="0">
              <a:solidFill>
                <a:schemeClr val="tx1">
                  <a:alpha val="40000"/>
                </a:schemeClr>
              </a:solidFill>
            </a:endParaRPr>
          </a:p>
          <a:p>
            <a:pPr marL="285750" indent="-285750">
              <a:buFont typeface="Wingdings" pitchFamily="2" charset="2"/>
              <a:buChar char="Ø"/>
            </a:pPr>
            <a:r>
              <a:rPr lang="fr-FR" dirty="0">
                <a:solidFill>
                  <a:schemeClr val="tx1">
                    <a:alpha val="40000"/>
                  </a:schemeClr>
                </a:solidFill>
              </a:rPr>
              <a:t>Le populationnisme français (Jean Bodin, 1568)</a:t>
            </a:r>
          </a:p>
          <a:p>
            <a:pPr marL="285750" indent="-285750">
              <a:buFont typeface="Wingdings" pitchFamily="2" charset="2"/>
              <a:buChar char="Ø"/>
            </a:pPr>
            <a:endParaRPr lang="fr-FR" dirty="0"/>
          </a:p>
          <a:p>
            <a:pPr marL="285750" indent="-285750">
              <a:buFont typeface="Wingdings" pitchFamily="2" charset="2"/>
              <a:buChar char="Ø"/>
            </a:pPr>
            <a:r>
              <a:rPr lang="fr-FR" b="1" dirty="0"/>
              <a:t>Le commerce comme instrument de puissance (Antoine De Montchrestien, 1615; Thomas Mun, 1630)</a:t>
            </a:r>
          </a:p>
          <a:p>
            <a:pPr marL="285750" indent="-285750">
              <a:buFont typeface="Wingdings" pitchFamily="2" charset="2"/>
              <a:buChar char="Ø"/>
            </a:pPr>
            <a:endParaRPr lang="fr-FR" dirty="0"/>
          </a:p>
        </p:txBody>
      </p:sp>
    </p:spTree>
    <p:extLst>
      <p:ext uri="{BB962C8B-B14F-4D97-AF65-F5344CB8AC3E}">
        <p14:creationId xmlns:p14="http://schemas.microsoft.com/office/powerpoint/2010/main" val="288105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8943C6E-809D-570E-8D44-ECE636F5E18D}"/>
              </a:ext>
            </a:extLst>
          </p:cNvPr>
          <p:cNvSpPr txBox="1"/>
          <p:nvPr/>
        </p:nvSpPr>
        <p:spPr>
          <a:xfrm>
            <a:off x="3372787" y="2488366"/>
            <a:ext cx="6003567" cy="1754326"/>
          </a:xfrm>
          <a:prstGeom prst="rect">
            <a:avLst/>
          </a:prstGeom>
          <a:noFill/>
        </p:spPr>
        <p:txBody>
          <a:bodyPr wrap="none" rtlCol="0">
            <a:spAutoFit/>
          </a:bodyPr>
          <a:lstStyle/>
          <a:p>
            <a:pPr marL="285750" indent="-285750">
              <a:buFont typeface="Arial" panose="020B0604020202020204" pitchFamily="34" charset="0"/>
              <a:buChar char="•"/>
            </a:pPr>
            <a:r>
              <a:rPr lang="fr-FR" dirty="0"/>
              <a:t>Une conception d’un État fort et interventionniste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Des politiques protectionnistes</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Le commerce comme « jeu à somme nulle »</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446304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563946B-F9E5-6A22-7BC2-CB37AF28CCA5}"/>
              </a:ext>
            </a:extLst>
          </p:cNvPr>
          <p:cNvPicPr>
            <a:picLocks noChangeAspect="1"/>
          </p:cNvPicPr>
          <p:nvPr/>
        </p:nvPicPr>
        <p:blipFill>
          <a:blip r:embed="rId2"/>
          <a:stretch>
            <a:fillRect/>
          </a:stretch>
        </p:blipFill>
        <p:spPr>
          <a:xfrm>
            <a:off x="6775554" y="1596973"/>
            <a:ext cx="4906388" cy="2866586"/>
          </a:xfrm>
          <a:prstGeom prst="rect">
            <a:avLst/>
          </a:prstGeom>
        </p:spPr>
      </p:pic>
      <p:pic>
        <p:nvPicPr>
          <p:cNvPr id="7" name="Image 6">
            <a:extLst>
              <a:ext uri="{FF2B5EF4-FFF2-40B4-BE49-F238E27FC236}">
                <a16:creationId xmlns:a16="http://schemas.microsoft.com/office/drawing/2014/main" id="{4ECAAAA6-00B5-C28F-B1A8-7A4AF0679094}"/>
              </a:ext>
            </a:extLst>
          </p:cNvPr>
          <p:cNvPicPr>
            <a:picLocks noChangeAspect="1"/>
          </p:cNvPicPr>
          <p:nvPr/>
        </p:nvPicPr>
        <p:blipFill>
          <a:blip r:embed="rId3"/>
          <a:stretch>
            <a:fillRect/>
          </a:stretch>
        </p:blipFill>
        <p:spPr>
          <a:xfrm>
            <a:off x="3545903" y="3030266"/>
            <a:ext cx="3741087" cy="3165535"/>
          </a:xfrm>
          <a:prstGeom prst="rect">
            <a:avLst/>
          </a:prstGeom>
        </p:spPr>
      </p:pic>
    </p:spTree>
    <p:extLst>
      <p:ext uri="{BB962C8B-B14F-4D97-AF65-F5344CB8AC3E}">
        <p14:creationId xmlns:p14="http://schemas.microsoft.com/office/powerpoint/2010/main" val="1018561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6">
            <a:extLst>
              <a:ext uri="{FF2B5EF4-FFF2-40B4-BE49-F238E27FC236}">
                <a16:creationId xmlns:a16="http://schemas.microsoft.com/office/drawing/2014/main" id="{6552539E-39DB-F125-C4BA-DA9AB2AB1750}"/>
              </a:ext>
            </a:extLst>
          </p:cNvPr>
          <p:cNvPicPr>
            <a:picLocks noChangeAspect="1"/>
          </p:cNvPicPr>
          <p:nvPr/>
        </p:nvPicPr>
        <p:blipFill>
          <a:blip r:embed="rId2"/>
          <a:stretch>
            <a:fillRect/>
          </a:stretch>
        </p:blipFill>
        <p:spPr>
          <a:xfrm>
            <a:off x="3407243" y="1804332"/>
            <a:ext cx="3460750" cy="3867897"/>
          </a:xfrm>
          <a:prstGeom prst="rect">
            <a:avLst/>
          </a:prstGeom>
        </p:spPr>
      </p:pic>
      <p:sp>
        <p:nvSpPr>
          <p:cNvPr id="3" name="ZoneTexte 2">
            <a:extLst>
              <a:ext uri="{FF2B5EF4-FFF2-40B4-BE49-F238E27FC236}">
                <a16:creationId xmlns:a16="http://schemas.microsoft.com/office/drawing/2014/main" id="{47DEDE08-3BAC-9564-CA6C-57D877772089}"/>
              </a:ext>
            </a:extLst>
          </p:cNvPr>
          <p:cNvSpPr txBox="1"/>
          <p:nvPr/>
        </p:nvSpPr>
        <p:spPr>
          <a:xfrm>
            <a:off x="4394893" y="5672229"/>
            <a:ext cx="1701107" cy="369332"/>
          </a:xfrm>
          <a:prstGeom prst="rect">
            <a:avLst/>
          </a:prstGeom>
          <a:noFill/>
        </p:spPr>
        <p:txBody>
          <a:bodyPr wrap="none" rtlCol="0">
            <a:spAutoFit/>
          </a:bodyPr>
          <a:lstStyle/>
          <a:p>
            <a:r>
              <a:rPr lang="fr-FR" dirty="0"/>
              <a:t>Arnaud </a:t>
            </a:r>
            <a:r>
              <a:rPr lang="fr-FR" dirty="0" err="1"/>
              <a:t>Orain</a:t>
            </a:r>
            <a:endParaRPr lang="fr-FR" dirty="0"/>
          </a:p>
        </p:txBody>
      </p:sp>
      <p:sp>
        <p:nvSpPr>
          <p:cNvPr id="4" name="ZoneTexte 3">
            <a:extLst>
              <a:ext uri="{FF2B5EF4-FFF2-40B4-BE49-F238E27FC236}">
                <a16:creationId xmlns:a16="http://schemas.microsoft.com/office/drawing/2014/main" id="{EE6012ED-56E6-70F2-B749-4225388E3B4C}"/>
              </a:ext>
            </a:extLst>
          </p:cNvPr>
          <p:cNvSpPr txBox="1"/>
          <p:nvPr/>
        </p:nvSpPr>
        <p:spPr>
          <a:xfrm>
            <a:off x="7227757" y="3117875"/>
            <a:ext cx="4524532" cy="1477328"/>
          </a:xfrm>
          <a:prstGeom prst="rect">
            <a:avLst/>
          </a:prstGeom>
          <a:noFill/>
        </p:spPr>
        <p:txBody>
          <a:bodyPr wrap="square" rtlCol="0">
            <a:spAutoFit/>
          </a:bodyPr>
          <a:lstStyle/>
          <a:p>
            <a:r>
              <a:rPr lang="fr-FR" sz="1800" dirty="0"/>
              <a:t>L’histoire du capitalisme est faite des succession de périodes de domination des idées libérales et de périodes conflictuelles et protectionnistes  </a:t>
            </a:r>
          </a:p>
          <a:p>
            <a:endParaRPr lang="fr-FR" dirty="0"/>
          </a:p>
        </p:txBody>
      </p:sp>
    </p:spTree>
    <p:extLst>
      <p:ext uri="{BB962C8B-B14F-4D97-AF65-F5344CB8AC3E}">
        <p14:creationId xmlns:p14="http://schemas.microsoft.com/office/powerpoint/2010/main" val="3016174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a:xfrm>
            <a:off x="363070" y="534652"/>
            <a:ext cx="6122527" cy="1371600"/>
          </a:xfrm>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6" y="2704980"/>
            <a:ext cx="10779692" cy="2246769"/>
          </a:xfrm>
          <a:prstGeom prst="rect">
            <a:avLst/>
          </a:prstGeom>
          <a:noFill/>
        </p:spPr>
        <p:txBody>
          <a:bodyPr wrap="square" rtlCol="0">
            <a:spAutoFit/>
          </a:bodyPr>
          <a:lstStyle/>
          <a:p>
            <a:r>
              <a:rPr lang="fr-FR" sz="2800" b="1" u="sng" dirty="0"/>
              <a:t>POUR Mardi 08/09:</a:t>
            </a:r>
          </a:p>
          <a:p>
            <a:r>
              <a:rPr lang="fr-FR" sz="2800" dirty="0"/>
              <a:t>- Lire le passage sur les Physiocrates de la synthèse de cours (I.A)</a:t>
            </a:r>
          </a:p>
          <a:p>
            <a:r>
              <a:rPr lang="fr-FR" sz="2800" dirty="0"/>
              <a:t>- Relire « l’apparition du libéralisme économique» (J. </a:t>
            </a:r>
            <a:r>
              <a:rPr lang="fr-FR" sz="2800" dirty="0" err="1"/>
              <a:t>Valier</a:t>
            </a:r>
            <a:r>
              <a:rPr lang="fr-FR" sz="2800" dirty="0"/>
              <a:t>, 2005 – Fin du Chapitre 2) </a:t>
            </a:r>
          </a:p>
        </p:txBody>
      </p:sp>
      <p:sp>
        <p:nvSpPr>
          <p:cNvPr id="4" name="ZoneTexte 3">
            <a:extLst>
              <a:ext uri="{FF2B5EF4-FFF2-40B4-BE49-F238E27FC236}">
                <a16:creationId xmlns:a16="http://schemas.microsoft.com/office/drawing/2014/main" id="{A9AC39E2-CB0B-D1F8-A675-0C6628D557C6}"/>
              </a:ext>
            </a:extLst>
          </p:cNvPr>
          <p:cNvSpPr txBox="1"/>
          <p:nvPr/>
        </p:nvSpPr>
        <p:spPr>
          <a:xfrm>
            <a:off x="798226" y="5037476"/>
            <a:ext cx="10110460" cy="954107"/>
          </a:xfrm>
          <a:prstGeom prst="rect">
            <a:avLst/>
          </a:prstGeom>
          <a:noFill/>
        </p:spPr>
        <p:txBody>
          <a:bodyPr wrap="none" rtlCol="0">
            <a:spAutoFit/>
          </a:bodyPr>
          <a:lstStyle/>
          <a:p>
            <a:r>
              <a:rPr lang="fr-FR" sz="2800" b="1" u="sng" dirty="0"/>
              <a:t>RAPPEL POUR JEUDI 10/09:</a:t>
            </a:r>
          </a:p>
          <a:p>
            <a:r>
              <a:rPr lang="fr-FR" sz="2800" dirty="0"/>
              <a:t>- Lire et analyser le document 1 du dossier documentaire</a:t>
            </a:r>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Tree>
    <p:extLst>
      <p:ext uri="{BB962C8B-B14F-4D97-AF65-F5344CB8AC3E}">
        <p14:creationId xmlns:p14="http://schemas.microsoft.com/office/powerpoint/2010/main" val="2656260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74B606-D3E0-17D4-4734-AB90FC929442}"/>
              </a:ext>
            </a:extLst>
          </p:cNvPr>
          <p:cNvSpPr>
            <a:spLocks noGrp="1"/>
          </p:cNvSpPr>
          <p:nvPr>
            <p:ph type="title"/>
          </p:nvPr>
        </p:nvSpPr>
        <p:spPr>
          <a:xfrm>
            <a:off x="1066800" y="949231"/>
            <a:ext cx="10058400" cy="1371600"/>
          </a:xfrm>
        </p:spPr>
        <p:txBody>
          <a:bodyPr/>
          <a:lstStyle/>
          <a:p>
            <a:pPr algn="ctr"/>
            <a:r>
              <a:rPr lang="fr-FR" b="1" dirty="0">
                <a:latin typeface="Century Gothic" panose="020B0502020202020204" pitchFamily="34" charset="0"/>
              </a:rPr>
              <a:t>B. Les Physiocrates et l’introduction des idées libérales en France (XVIII</a:t>
            </a:r>
            <a:r>
              <a:rPr lang="fr-FR" b="1" baseline="30000" dirty="0">
                <a:latin typeface="Century Gothic" panose="020B0502020202020204" pitchFamily="34" charset="0"/>
              </a:rPr>
              <a:t>ème</a:t>
            </a:r>
            <a:r>
              <a:rPr lang="fr-FR" b="1" dirty="0">
                <a:latin typeface="Century Gothic" panose="020B0502020202020204" pitchFamily="34" charset="0"/>
              </a:rPr>
              <a:t>)</a:t>
            </a:r>
          </a:p>
        </p:txBody>
      </p:sp>
      <p:pic>
        <p:nvPicPr>
          <p:cNvPr id="4" name="Image 3">
            <a:extLst>
              <a:ext uri="{FF2B5EF4-FFF2-40B4-BE49-F238E27FC236}">
                <a16:creationId xmlns:a16="http://schemas.microsoft.com/office/drawing/2014/main" id="{5E5714D3-A289-BE39-8185-B9CACA235AF9}"/>
              </a:ext>
            </a:extLst>
          </p:cNvPr>
          <p:cNvPicPr>
            <a:picLocks noChangeAspect="1"/>
          </p:cNvPicPr>
          <p:nvPr/>
        </p:nvPicPr>
        <p:blipFill>
          <a:blip r:embed="rId2"/>
          <a:stretch>
            <a:fillRect/>
          </a:stretch>
        </p:blipFill>
        <p:spPr>
          <a:xfrm>
            <a:off x="3407709" y="3221691"/>
            <a:ext cx="5376582" cy="3212836"/>
          </a:xfrm>
          <a:prstGeom prst="rect">
            <a:avLst/>
          </a:prstGeom>
        </p:spPr>
      </p:pic>
    </p:spTree>
    <p:extLst>
      <p:ext uri="{BB962C8B-B14F-4D97-AF65-F5344CB8AC3E}">
        <p14:creationId xmlns:p14="http://schemas.microsoft.com/office/powerpoint/2010/main" val="4285994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407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06419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4196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0361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4086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4">
            <a:extLst>
              <a:ext uri="{FF2B5EF4-FFF2-40B4-BE49-F238E27FC236}">
                <a16:creationId xmlns:a16="http://schemas.microsoft.com/office/drawing/2014/main" id="{742C4795-5B76-E230-1974-192B31A0E243}"/>
              </a:ext>
            </a:extLst>
          </p:cNvPr>
          <p:cNvPicPr>
            <a:picLocks noChangeAspect="1"/>
          </p:cNvPicPr>
          <p:nvPr/>
        </p:nvPicPr>
        <p:blipFill>
          <a:blip r:embed="rId2"/>
          <a:stretch>
            <a:fillRect/>
          </a:stretch>
        </p:blipFill>
        <p:spPr>
          <a:xfrm>
            <a:off x="3192390" y="1206365"/>
            <a:ext cx="8609864" cy="5044533"/>
          </a:xfrm>
          <a:prstGeom prst="rect">
            <a:avLst/>
          </a:prstGeom>
        </p:spPr>
      </p:pic>
    </p:spTree>
    <p:extLst>
      <p:ext uri="{BB962C8B-B14F-4D97-AF65-F5344CB8AC3E}">
        <p14:creationId xmlns:p14="http://schemas.microsoft.com/office/powerpoint/2010/main" val="3322704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6" y="2704980"/>
            <a:ext cx="10779692" cy="3108543"/>
          </a:xfrm>
          <a:prstGeom prst="rect">
            <a:avLst/>
          </a:prstGeom>
          <a:noFill/>
        </p:spPr>
        <p:txBody>
          <a:bodyPr wrap="square" rtlCol="0">
            <a:spAutoFit/>
          </a:bodyPr>
          <a:lstStyle/>
          <a:p>
            <a:r>
              <a:rPr lang="fr-FR" sz="2800" b="1" u="sng" dirty="0"/>
              <a:t>POUR JEUDI 10/09</a:t>
            </a:r>
          </a:p>
          <a:p>
            <a:r>
              <a:rPr lang="fr-FR" sz="2800" dirty="0"/>
              <a:t>- Lire le II.A. de la synthèse de cours</a:t>
            </a:r>
          </a:p>
          <a:p>
            <a:r>
              <a:rPr lang="fr-FR" sz="2800" dirty="0"/>
              <a:t>- RAPPEL : Lire et analyser le document 1 du dossier documentaire</a:t>
            </a:r>
          </a:p>
          <a:p>
            <a:endParaRPr lang="fr-FR" sz="2800" b="1" u="sng" dirty="0"/>
          </a:p>
          <a:p>
            <a:r>
              <a:rPr lang="fr-FR" sz="2800" b="1" u="sng" dirty="0"/>
              <a:t>POUR Lun 14/09:</a:t>
            </a:r>
          </a:p>
          <a:p>
            <a:r>
              <a:rPr lang="fr-FR" sz="2800" dirty="0"/>
              <a:t>- Relire le Chapitre 3 de J. </a:t>
            </a:r>
            <a:r>
              <a:rPr lang="fr-FR" sz="2800" dirty="0" err="1"/>
              <a:t>Valier</a:t>
            </a:r>
            <a:r>
              <a:rPr lang="fr-FR" sz="2800" dirty="0"/>
              <a:t> (2005)</a:t>
            </a:r>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Tree>
    <p:extLst>
      <p:ext uri="{BB962C8B-B14F-4D97-AF65-F5344CB8AC3E}">
        <p14:creationId xmlns:p14="http://schemas.microsoft.com/office/powerpoint/2010/main" val="16842378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5B16683-9615-4D66-2FFE-C093F16E06EC}"/>
              </a:ext>
            </a:extLst>
          </p:cNvPr>
          <p:cNvPicPr>
            <a:picLocks noChangeAspect="1"/>
          </p:cNvPicPr>
          <p:nvPr/>
        </p:nvPicPr>
        <p:blipFill>
          <a:blip r:embed="rId2"/>
          <a:stretch>
            <a:fillRect/>
          </a:stretch>
        </p:blipFill>
        <p:spPr>
          <a:xfrm>
            <a:off x="914545" y="276784"/>
            <a:ext cx="10362909" cy="6304431"/>
          </a:xfrm>
          <a:prstGeom prst="rect">
            <a:avLst/>
          </a:prstGeom>
        </p:spPr>
      </p:pic>
      <p:sp>
        <p:nvSpPr>
          <p:cNvPr id="2" name="Titre 1">
            <a:extLst>
              <a:ext uri="{FF2B5EF4-FFF2-40B4-BE49-F238E27FC236}">
                <a16:creationId xmlns:a16="http://schemas.microsoft.com/office/drawing/2014/main" id="{47947F67-8409-C52B-9ED1-41A73CAFC76E}"/>
              </a:ext>
            </a:extLst>
          </p:cNvPr>
          <p:cNvSpPr>
            <a:spLocks noGrp="1"/>
          </p:cNvSpPr>
          <p:nvPr>
            <p:ph type="title"/>
          </p:nvPr>
        </p:nvSpPr>
        <p:spPr>
          <a:xfrm>
            <a:off x="1066800" y="2928594"/>
            <a:ext cx="10058400" cy="1371600"/>
          </a:xfrm>
        </p:spPr>
        <p:txBody>
          <a:bodyPr/>
          <a:lstStyle/>
          <a:p>
            <a:pPr algn="ctr"/>
            <a:r>
              <a:rPr lang="fr-FR" b="1" dirty="0">
                <a:ln>
                  <a:solidFill>
                    <a:schemeClr val="tx1"/>
                  </a:solidFill>
                </a:ln>
                <a:solidFill>
                  <a:schemeClr val="tx2"/>
                </a:solidFill>
              </a:rPr>
              <a:t>II. LES CLASSIQUES</a:t>
            </a:r>
          </a:p>
        </p:txBody>
      </p:sp>
    </p:spTree>
    <p:extLst>
      <p:ext uri="{BB962C8B-B14F-4D97-AF65-F5344CB8AC3E}">
        <p14:creationId xmlns:p14="http://schemas.microsoft.com/office/powerpoint/2010/main" val="2657098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71E77FA-746E-BB0D-7A98-4F2140EA8A45}"/>
              </a:ext>
            </a:extLst>
          </p:cNvPr>
          <p:cNvSpPr txBox="1"/>
          <p:nvPr/>
        </p:nvSpPr>
        <p:spPr>
          <a:xfrm>
            <a:off x="3282847" y="2474891"/>
            <a:ext cx="8529402" cy="2308324"/>
          </a:xfrm>
          <a:prstGeom prst="rect">
            <a:avLst/>
          </a:prstGeom>
          <a:noFill/>
        </p:spPr>
        <p:txBody>
          <a:bodyPr wrap="square" rtlCol="0">
            <a:spAutoFit/>
          </a:bodyPr>
          <a:lstStyle/>
          <a:p>
            <a:pPr marL="285750" indent="-285750">
              <a:buFont typeface="Wingdings" pitchFamily="2" charset="2"/>
              <a:buChar char="Ø"/>
            </a:pPr>
            <a:r>
              <a:rPr lang="fr-FR" b="1" dirty="0"/>
              <a:t>Jusqu’au XVIII</a:t>
            </a:r>
            <a:r>
              <a:rPr lang="fr-FR" b="1" baseline="30000" dirty="0"/>
              <a:t>ème</a:t>
            </a:r>
            <a:r>
              <a:rPr lang="fr-FR" b="1" baseline="0" dirty="0"/>
              <a:t> siècle, les périodes de prospérité se heurtaient systématiquement à la hausse de la démographie, associée à des périodes de famines, d’épidémie ou de guerres</a:t>
            </a:r>
          </a:p>
          <a:p>
            <a:pPr marL="285750" indent="-285750">
              <a:buFont typeface="Wingdings" pitchFamily="2" charset="2"/>
              <a:buChar char="Ø"/>
            </a:pPr>
            <a:endParaRPr lang="fr-FR" b="1" baseline="0" dirty="0"/>
          </a:p>
          <a:p>
            <a:pPr marL="285750" indent="-285750">
              <a:buFont typeface="Wingdings" pitchFamily="2" charset="2"/>
              <a:buChar char="Ø"/>
            </a:pPr>
            <a:r>
              <a:rPr lang="fr-FR" b="1" baseline="0" dirty="0"/>
              <a:t>La stagnation séculaire semble brutalement prendre fin à partir de la fin du XVIII</a:t>
            </a:r>
            <a:r>
              <a:rPr lang="fr-FR" b="1" baseline="30000" dirty="0"/>
              <a:t>ème</a:t>
            </a:r>
            <a:r>
              <a:rPr lang="fr-FR" b="1" baseline="0" dirty="0"/>
              <a:t> en Grande-Bretagne puis en France  </a:t>
            </a:r>
          </a:p>
          <a:p>
            <a:pPr marL="285750" indent="-285750">
              <a:buFont typeface="Wingdings" pitchFamily="2" charset="2"/>
              <a:buChar char="Ø"/>
            </a:pPr>
            <a:endParaRPr lang="fr-FR" baseline="0" dirty="0"/>
          </a:p>
          <a:p>
            <a:pPr marL="285750" indent="-285750">
              <a:buFont typeface="Wingdings" pitchFamily="2" charset="2"/>
              <a:buChar char="Ø"/>
            </a:pPr>
            <a:endParaRPr lang="fr-FR" dirty="0"/>
          </a:p>
        </p:txBody>
      </p:sp>
    </p:spTree>
    <p:extLst>
      <p:ext uri="{BB962C8B-B14F-4D97-AF65-F5344CB8AC3E}">
        <p14:creationId xmlns:p14="http://schemas.microsoft.com/office/powerpoint/2010/main" val="15918718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DD4A61C-3526-C91B-DD07-CB562AE84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9720" y="977088"/>
            <a:ext cx="7302982" cy="5270940"/>
          </a:xfrm>
          <a:prstGeom prst="rect">
            <a:avLst/>
          </a:prstGeom>
        </p:spPr>
      </p:pic>
      <p:sp>
        <p:nvSpPr>
          <p:cNvPr id="4" name="ZoneTexte 3">
            <a:extLst>
              <a:ext uri="{FF2B5EF4-FFF2-40B4-BE49-F238E27FC236}">
                <a16:creationId xmlns:a16="http://schemas.microsoft.com/office/drawing/2014/main" id="{B264D3BD-9897-F4F1-75B3-0D86A368FCF2}"/>
              </a:ext>
            </a:extLst>
          </p:cNvPr>
          <p:cNvSpPr txBox="1"/>
          <p:nvPr/>
        </p:nvSpPr>
        <p:spPr>
          <a:xfrm>
            <a:off x="3800007" y="6273442"/>
            <a:ext cx="7321973" cy="400110"/>
          </a:xfrm>
          <a:prstGeom prst="rect">
            <a:avLst/>
          </a:prstGeom>
          <a:noFill/>
        </p:spPr>
        <p:txBody>
          <a:bodyPr wrap="square" rtlCol="0">
            <a:spAutoFit/>
          </a:bodyPr>
          <a:lstStyle/>
          <a:p>
            <a:pPr algn="ctr"/>
            <a:r>
              <a:rPr lang="fr-FR" sz="2000" kern="0" dirty="0">
                <a:effectLst/>
                <a:latin typeface="Calibri" panose="020F0502020204030204" pitchFamily="34" charset="0"/>
                <a:ea typeface="Times New Roman" panose="02020603050405020304" pitchFamily="18" charset="0"/>
              </a:rPr>
              <a:t>La « crosse de hockey » de l’histoire de la croissance dans 5 pays.</a:t>
            </a:r>
            <a:r>
              <a:rPr lang="fr-FR" sz="2000" kern="0" dirty="0">
                <a:effectLst/>
                <a:latin typeface="Times New Roman" panose="02020603050405020304" pitchFamily="18" charset="0"/>
                <a:ea typeface="Times New Roman" panose="02020603050405020304" pitchFamily="18" charset="0"/>
              </a:rPr>
              <a:t> </a:t>
            </a:r>
            <a:endParaRPr lang="fr-FR" sz="2000" dirty="0"/>
          </a:p>
        </p:txBody>
      </p:sp>
    </p:spTree>
    <p:extLst>
      <p:ext uri="{BB962C8B-B14F-4D97-AF65-F5344CB8AC3E}">
        <p14:creationId xmlns:p14="http://schemas.microsoft.com/office/powerpoint/2010/main" val="1000008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8AF2F6E-5209-61B7-DDB5-F4F44B78964B}"/>
              </a:ext>
            </a:extLst>
          </p:cNvPr>
          <p:cNvSpPr txBox="1"/>
          <p:nvPr/>
        </p:nvSpPr>
        <p:spPr>
          <a:xfrm>
            <a:off x="3117955" y="2938073"/>
            <a:ext cx="8319539" cy="1754326"/>
          </a:xfrm>
          <a:prstGeom prst="rect">
            <a:avLst/>
          </a:prstGeom>
          <a:noFill/>
        </p:spPr>
        <p:txBody>
          <a:bodyPr wrap="square" rtlCol="0">
            <a:spAutoFit/>
          </a:bodyPr>
          <a:lstStyle/>
          <a:p>
            <a:pPr marL="285750" indent="-285750">
              <a:buFont typeface="Wingdings" pitchFamily="2" charset="2"/>
              <a:buChar char="Ø"/>
            </a:pPr>
            <a:r>
              <a:rPr lang="fr-FR" b="1" dirty="0"/>
              <a:t>La population britannique quadruple entre 1700 et 1870 (de 6 à 24 millions d’habitants)</a:t>
            </a:r>
          </a:p>
          <a:p>
            <a:endParaRPr lang="fr-FR" b="1" dirty="0"/>
          </a:p>
          <a:p>
            <a:pPr marL="285750" indent="-285750">
              <a:buFont typeface="Wingdings" pitchFamily="2" charset="2"/>
              <a:buChar char="Ø"/>
            </a:pPr>
            <a:r>
              <a:rPr lang="fr-FR" b="1" dirty="0"/>
              <a:t>L’espérance de vie passe de 26 ans à 41 ans entre 1680 et 1850</a:t>
            </a:r>
          </a:p>
          <a:p>
            <a:pPr marL="285750" indent="-285750">
              <a:buFont typeface="Wingdings" pitchFamily="2" charset="2"/>
              <a:buChar char="Ø"/>
            </a:pPr>
            <a:endParaRPr lang="fr-FR" b="1" dirty="0"/>
          </a:p>
          <a:p>
            <a:pPr marL="285750" indent="-285750">
              <a:buFont typeface="Wingdings" pitchFamily="2" charset="2"/>
              <a:buChar char="Ø"/>
            </a:pPr>
            <a:r>
              <a:rPr lang="fr-FR" b="1" dirty="0"/>
              <a:t>La population urbaine passe de 17% en 1700 à plus de 50% en 1850</a:t>
            </a:r>
          </a:p>
        </p:txBody>
      </p:sp>
    </p:spTree>
    <p:extLst>
      <p:ext uri="{BB962C8B-B14F-4D97-AF65-F5344CB8AC3E}">
        <p14:creationId xmlns:p14="http://schemas.microsoft.com/office/powerpoint/2010/main" val="15366207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1338F0-6E7E-B8C5-F9C3-B2E5EB95448F}"/>
              </a:ext>
            </a:extLst>
          </p:cNvPr>
          <p:cNvSpPr>
            <a:spLocks noGrp="1"/>
          </p:cNvSpPr>
          <p:nvPr>
            <p:ph type="title"/>
          </p:nvPr>
        </p:nvSpPr>
        <p:spPr>
          <a:xfrm>
            <a:off x="4218039" y="1761567"/>
            <a:ext cx="7176247" cy="3939986"/>
          </a:xfrm>
        </p:spPr>
        <p:txBody>
          <a:bodyPr/>
          <a:lstStyle/>
          <a:p>
            <a:r>
              <a:rPr lang="fr-FR" b="1" dirty="0"/>
              <a:t>A. Adam Smith –</a:t>
            </a:r>
            <a:br>
              <a:rPr lang="fr-FR" b="1" dirty="0"/>
            </a:br>
            <a:r>
              <a:rPr lang="fr-FR" b="1" dirty="0"/>
              <a:t> </a:t>
            </a:r>
            <a:br>
              <a:rPr lang="fr-FR" b="1" dirty="0"/>
            </a:br>
            <a:r>
              <a:rPr lang="fr-FR" b="1" dirty="0"/>
              <a:t>La division sociale du travail, source de la richesse des nations</a:t>
            </a:r>
          </a:p>
        </p:txBody>
      </p:sp>
      <p:pic>
        <p:nvPicPr>
          <p:cNvPr id="3" name="Image 2">
            <a:extLst>
              <a:ext uri="{FF2B5EF4-FFF2-40B4-BE49-F238E27FC236}">
                <a16:creationId xmlns:a16="http://schemas.microsoft.com/office/drawing/2014/main" id="{856C10B2-CFE4-C641-600E-FA187D08EFC4}"/>
              </a:ext>
            </a:extLst>
          </p:cNvPr>
          <p:cNvPicPr>
            <a:picLocks noChangeAspect="1"/>
          </p:cNvPicPr>
          <p:nvPr/>
        </p:nvPicPr>
        <p:blipFill>
          <a:blip r:embed="rId2">
            <a:alphaModFix amt="43000"/>
          </a:blip>
          <a:stretch>
            <a:fillRect/>
          </a:stretch>
        </p:blipFill>
        <p:spPr>
          <a:xfrm>
            <a:off x="217947" y="233328"/>
            <a:ext cx="4000092" cy="6384762"/>
          </a:xfrm>
          <a:prstGeom prst="rect">
            <a:avLst/>
          </a:prstGeom>
        </p:spPr>
      </p:pic>
    </p:spTree>
    <p:extLst>
      <p:ext uri="{BB962C8B-B14F-4D97-AF65-F5344CB8AC3E}">
        <p14:creationId xmlns:p14="http://schemas.microsoft.com/office/powerpoint/2010/main" val="41721679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27023" y="3059667"/>
            <a:ext cx="8590844" cy="1754326"/>
          </a:xfrm>
          <a:prstGeom prst="rect">
            <a:avLst/>
          </a:prstGeom>
          <a:noFill/>
        </p:spPr>
        <p:txBody>
          <a:bodyPr wrap="square" rtlCol="0">
            <a:spAutoFit/>
          </a:bodyPr>
          <a:lstStyle/>
          <a:p>
            <a:pPr marL="285750" indent="-285750">
              <a:buFont typeface="Wingdings" pitchFamily="2" charset="2"/>
              <a:buChar char="Ø"/>
            </a:pPr>
            <a:r>
              <a:rPr lang="fr-FR" b="1" dirty="0"/>
              <a:t>A. Smith est d’abord connu comme philosophe des Lumières écossaises (</a:t>
            </a:r>
            <a:r>
              <a:rPr lang="fr-FR" b="1" i="1" dirty="0"/>
              <a:t>La Théorie des sentiments moraux</a:t>
            </a:r>
            <a:r>
              <a:rPr lang="fr-FR" b="1" dirty="0"/>
              <a:t>, 1759)</a:t>
            </a:r>
          </a:p>
          <a:p>
            <a:pPr marL="285750" indent="-285750">
              <a:buFont typeface="Wingdings" pitchFamily="2" charset="2"/>
              <a:buChar char="Ø"/>
            </a:pPr>
            <a:endParaRPr lang="fr-FR" dirty="0"/>
          </a:p>
          <a:p>
            <a:pPr marL="285750" indent="-285750">
              <a:buFont typeface="Wingdings" pitchFamily="2" charset="2"/>
              <a:buChar char="Ø"/>
            </a:pPr>
            <a:r>
              <a:rPr lang="fr-FR" dirty="0"/>
              <a:t>Avec </a:t>
            </a:r>
            <a:r>
              <a:rPr lang="fr-FR" i="1" dirty="0"/>
              <a:t>Recherche sur la nature et les causes de la richesse des nations </a:t>
            </a:r>
            <a:r>
              <a:rPr lang="fr-FR" dirty="0"/>
              <a:t>(1776), il ouvre la voie à l’économie politique </a:t>
            </a:r>
            <a:r>
              <a:rPr lang="fr-FR" dirty="0" err="1"/>
              <a:t>mderne</a:t>
            </a:r>
            <a:endParaRPr lang="fr-FR" dirty="0"/>
          </a:p>
          <a:p>
            <a:pPr marL="285750" indent="-285750">
              <a:buFont typeface="Wingdings" pitchFamily="2" charset="2"/>
              <a:buChar char="Ø"/>
            </a:pPr>
            <a:endParaRPr lang="fr-FR" dirty="0"/>
          </a:p>
        </p:txBody>
      </p:sp>
    </p:spTree>
    <p:extLst>
      <p:ext uri="{BB962C8B-B14F-4D97-AF65-F5344CB8AC3E}">
        <p14:creationId xmlns:p14="http://schemas.microsoft.com/office/powerpoint/2010/main" val="38345035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27023" y="3059667"/>
            <a:ext cx="8590844" cy="1754326"/>
          </a:xfrm>
          <a:prstGeom prst="rect">
            <a:avLst/>
          </a:prstGeom>
          <a:noFill/>
        </p:spPr>
        <p:txBody>
          <a:bodyPr wrap="square" rtlCol="0">
            <a:spAutoFit/>
          </a:bodyPr>
          <a:lstStyle/>
          <a:p>
            <a:pPr marL="285750" indent="-285750">
              <a:buFont typeface="Wingdings" pitchFamily="2" charset="2"/>
              <a:buChar char="Ø"/>
            </a:pPr>
            <a:r>
              <a:rPr lang="fr-FR" dirty="0"/>
              <a:t>A. Smith est d’abord connu comme philosophe des Lumières écossaises (</a:t>
            </a:r>
            <a:r>
              <a:rPr lang="fr-FR" i="1" dirty="0"/>
              <a:t>La Théorie des sentiments moraux</a:t>
            </a:r>
            <a:r>
              <a:rPr lang="fr-FR" dirty="0"/>
              <a:t>, 1759)</a:t>
            </a:r>
          </a:p>
          <a:p>
            <a:pPr marL="285750" indent="-285750">
              <a:buFont typeface="Wingdings" pitchFamily="2" charset="2"/>
              <a:buChar char="Ø"/>
            </a:pPr>
            <a:endParaRPr lang="fr-FR" dirty="0"/>
          </a:p>
          <a:p>
            <a:pPr marL="285750" indent="-285750">
              <a:buFont typeface="Wingdings" pitchFamily="2" charset="2"/>
              <a:buChar char="Ø"/>
            </a:pPr>
            <a:r>
              <a:rPr lang="fr-FR" b="1" dirty="0"/>
              <a:t>Avec </a:t>
            </a:r>
            <a:r>
              <a:rPr lang="fr-FR" b="1" i="1" dirty="0"/>
              <a:t>Recherche sur la nature et les causes de la richesse des nations </a:t>
            </a:r>
            <a:r>
              <a:rPr lang="fr-FR" b="1" dirty="0"/>
              <a:t>(1776), il ouvre la voie à l’économie politique moderne</a:t>
            </a:r>
          </a:p>
          <a:p>
            <a:pPr marL="285750" indent="-285750">
              <a:buFont typeface="Wingdings" pitchFamily="2" charset="2"/>
              <a:buChar char="Ø"/>
            </a:pPr>
            <a:endParaRPr lang="fr-FR" dirty="0"/>
          </a:p>
        </p:txBody>
      </p:sp>
    </p:spTree>
    <p:extLst>
      <p:ext uri="{BB962C8B-B14F-4D97-AF65-F5344CB8AC3E}">
        <p14:creationId xmlns:p14="http://schemas.microsoft.com/office/powerpoint/2010/main" val="2277362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00129" y="1378785"/>
            <a:ext cx="8590844" cy="4339650"/>
          </a:xfrm>
          <a:prstGeom prst="rect">
            <a:avLst/>
          </a:prstGeom>
          <a:noFill/>
        </p:spPr>
        <p:txBody>
          <a:bodyPr wrap="square" rtlCol="0">
            <a:spAutoFit/>
          </a:bodyPr>
          <a:lstStyle/>
          <a:p>
            <a:pPr marL="342900" indent="-342900">
              <a:buAutoNum type="alphaLcPeriod"/>
            </a:pPr>
            <a:r>
              <a:rPr lang="fr-FR" b="1" dirty="0"/>
              <a:t>La sympathie au fondement des jugements moraux</a:t>
            </a:r>
          </a:p>
          <a:p>
            <a:endParaRPr lang="fr-FR" b="1" dirty="0"/>
          </a:p>
          <a:p>
            <a:r>
              <a:rPr lang="fr-FR" sz="1600" i="1" dirty="0">
                <a:solidFill>
                  <a:schemeClr val="tx1">
                    <a:alpha val="20000"/>
                  </a:schemeClr>
                </a:solidFill>
                <a:effectLst/>
                <a:latin typeface="Century Gothic" panose="020B0502020202020204" pitchFamily="34" charset="0"/>
                <a:ea typeface="Times New Roman" panose="02020603050405020304" pitchFamily="18" charset="0"/>
              </a:rPr>
              <a:t>«Aussi égoïste que l’homme puisse être supposé, il y a évidemment certains principes dans sa nature qui le conduisent à s’intéresser à la fortune des autres et qui lui rendent nécessaire leur bonheur, quoiqu’il n’en retire rien d’autre que le plaisir de les voir heureux. (...) Que souvent notre chagrin provienne du chagrin des autres est un fait trop manifeste pour exiger des exemples afin de le prouver. » (TSM, partie I, section I, chap. II) </a:t>
            </a:r>
            <a:endParaRPr lang="fr-FR" b="1" dirty="0"/>
          </a:p>
          <a:p>
            <a:pPr marL="342900" indent="-342900">
              <a:buAutoNum type="alphaLcPeriod"/>
            </a:pPr>
            <a:endParaRPr lang="fr-FR" b="1" dirty="0"/>
          </a:p>
          <a:p>
            <a:pPr marL="285750" indent="-285750">
              <a:buFont typeface="Wingdings" pitchFamily="2" charset="2"/>
              <a:buChar char="Ø"/>
            </a:pPr>
            <a:r>
              <a:rPr lang="fr-FR" dirty="0">
                <a:solidFill>
                  <a:schemeClr val="tx1">
                    <a:alpha val="20000"/>
                  </a:schemeClr>
                </a:solidFill>
              </a:rPr>
              <a:t>Dans la </a:t>
            </a:r>
            <a:r>
              <a:rPr lang="fr-FR" i="1" dirty="0">
                <a:solidFill>
                  <a:schemeClr val="tx1">
                    <a:alpha val="20000"/>
                  </a:schemeClr>
                </a:solidFill>
              </a:rPr>
              <a:t>Théorie des sentiments moraux</a:t>
            </a:r>
            <a:r>
              <a:rPr lang="fr-FR" dirty="0">
                <a:solidFill>
                  <a:schemeClr val="tx1">
                    <a:alpha val="20000"/>
                  </a:schemeClr>
                </a:solidFill>
              </a:rPr>
              <a:t> (1759), Smith explique la stabilité sociale par la convergence immédiate des jugements moraux individuels. </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Les jugements moraux reposent sur la sympathie, c’est-à-dire la capacité à faire coïncider ses sentiments avec ceux d’autrui et à évaluer ses propres actions à travers le regard d’un spectateur impartial.</a:t>
            </a:r>
            <a:endParaRPr lang="fr-FR" b="1" dirty="0">
              <a:solidFill>
                <a:schemeClr val="tx1">
                  <a:alpha val="20000"/>
                </a:schemeClr>
              </a:solidFill>
            </a:endParaRPr>
          </a:p>
        </p:txBody>
      </p:sp>
    </p:spTree>
    <p:extLst>
      <p:ext uri="{BB962C8B-B14F-4D97-AF65-F5344CB8AC3E}">
        <p14:creationId xmlns:p14="http://schemas.microsoft.com/office/powerpoint/2010/main" val="1082545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80811" y="1997839"/>
            <a:ext cx="8590844" cy="2862322"/>
          </a:xfrm>
          <a:prstGeom prst="rect">
            <a:avLst/>
          </a:prstGeom>
          <a:noFill/>
        </p:spPr>
        <p:txBody>
          <a:bodyPr wrap="square" rtlCol="0">
            <a:spAutoFit/>
          </a:bodyPr>
          <a:lstStyle/>
          <a:p>
            <a:pPr marL="342900" indent="-342900">
              <a:buAutoNum type="alphaLcPeriod"/>
            </a:pPr>
            <a:r>
              <a:rPr lang="fr-FR" b="1" dirty="0"/>
              <a:t>La sympathie au fondement des jugements moraux</a:t>
            </a:r>
          </a:p>
          <a:p>
            <a:endParaRPr lang="fr-FR" b="1" dirty="0"/>
          </a:p>
          <a:p>
            <a:endParaRPr lang="fr-FR" b="1" dirty="0"/>
          </a:p>
          <a:p>
            <a:pPr marL="285750" indent="-285750">
              <a:buFont typeface="Wingdings" pitchFamily="2" charset="2"/>
              <a:buChar char="Ø"/>
            </a:pPr>
            <a:r>
              <a:rPr lang="fr-FR" dirty="0">
                <a:solidFill>
                  <a:schemeClr val="tx1">
                    <a:alpha val="20000"/>
                  </a:schemeClr>
                </a:solidFill>
              </a:rPr>
              <a:t>Dans la </a:t>
            </a:r>
            <a:r>
              <a:rPr lang="fr-FR" i="1" dirty="0">
                <a:solidFill>
                  <a:schemeClr val="tx1">
                    <a:alpha val="20000"/>
                  </a:schemeClr>
                </a:solidFill>
              </a:rPr>
              <a:t>Théorie des sentiments moraux</a:t>
            </a:r>
            <a:r>
              <a:rPr lang="fr-FR" dirty="0">
                <a:solidFill>
                  <a:schemeClr val="tx1">
                    <a:alpha val="20000"/>
                  </a:schemeClr>
                </a:solidFill>
              </a:rPr>
              <a:t> (1759), Smith explique la stabilité sociale par la convergence immédiate des jugements moraux individuels. </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Les jugements moraux reposent sur la sympathie, c’est-à-dire la capacité à faire coïncider ses sentiments avec ceux d’autrui et à évaluer ses propres actions à travers le regard d’un spectateur impartial.</a:t>
            </a:r>
            <a:endParaRPr lang="fr-FR" b="1" dirty="0">
              <a:solidFill>
                <a:schemeClr val="tx1">
                  <a:alpha val="20000"/>
                </a:schemeClr>
              </a:solidFill>
            </a:endParaRPr>
          </a:p>
        </p:txBody>
      </p:sp>
    </p:spTree>
    <p:extLst>
      <p:ext uri="{BB962C8B-B14F-4D97-AF65-F5344CB8AC3E}">
        <p14:creationId xmlns:p14="http://schemas.microsoft.com/office/powerpoint/2010/main" val="33510928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94258" y="1997839"/>
            <a:ext cx="8590844" cy="2862322"/>
          </a:xfrm>
          <a:prstGeom prst="rect">
            <a:avLst/>
          </a:prstGeom>
          <a:noFill/>
        </p:spPr>
        <p:txBody>
          <a:bodyPr wrap="square" rtlCol="0">
            <a:spAutoFit/>
          </a:bodyPr>
          <a:lstStyle/>
          <a:p>
            <a:pPr marL="342900" indent="-342900">
              <a:buAutoNum type="alphaLcPeriod"/>
            </a:pPr>
            <a:r>
              <a:rPr lang="fr-FR" b="1" dirty="0"/>
              <a:t>La sympathie au fondement des jugements moraux</a:t>
            </a:r>
          </a:p>
          <a:p>
            <a:endParaRPr lang="fr-FR" b="1" dirty="0"/>
          </a:p>
          <a:p>
            <a:endParaRPr lang="fr-FR" b="1" dirty="0"/>
          </a:p>
          <a:p>
            <a:pPr marL="285750" indent="-285750">
              <a:buFont typeface="Wingdings" pitchFamily="2" charset="2"/>
              <a:buChar char="Ø"/>
            </a:pPr>
            <a:r>
              <a:rPr lang="fr-FR" b="1" dirty="0"/>
              <a:t>Dans la </a:t>
            </a:r>
            <a:r>
              <a:rPr lang="fr-FR" b="1" i="1" dirty="0"/>
              <a:t>Théorie des sentiments moraux</a:t>
            </a:r>
            <a:r>
              <a:rPr lang="fr-FR" b="1" dirty="0"/>
              <a:t> (1759), Smith explique la stabilité sociale par la convergence immédiate des jugements moraux individuels. </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Les jugements moraux reposent sur la sympathie, c’est-à-dire la capacité à faire coïncider ses sentiments avec ceux d’autrui et à évaluer ses propres actions à travers le regard d’un spectateur impartial.</a:t>
            </a:r>
            <a:endParaRPr lang="fr-FR" b="1" dirty="0">
              <a:solidFill>
                <a:schemeClr val="tx1">
                  <a:alpha val="20000"/>
                </a:schemeClr>
              </a:solidFill>
            </a:endParaRPr>
          </a:p>
        </p:txBody>
      </p:sp>
    </p:spTree>
    <p:extLst>
      <p:ext uri="{BB962C8B-B14F-4D97-AF65-F5344CB8AC3E}">
        <p14:creationId xmlns:p14="http://schemas.microsoft.com/office/powerpoint/2010/main" val="31429220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221152" y="1997839"/>
            <a:ext cx="8590844" cy="2862322"/>
          </a:xfrm>
          <a:prstGeom prst="rect">
            <a:avLst/>
          </a:prstGeom>
          <a:noFill/>
        </p:spPr>
        <p:txBody>
          <a:bodyPr wrap="square" rtlCol="0">
            <a:spAutoFit/>
          </a:bodyPr>
          <a:lstStyle/>
          <a:p>
            <a:pPr marL="342900" indent="-342900">
              <a:buAutoNum type="alphaLcPeriod"/>
            </a:pPr>
            <a:r>
              <a:rPr lang="fr-FR" b="1" dirty="0"/>
              <a:t>La sympathie au fondement des jugements moraux</a:t>
            </a:r>
          </a:p>
          <a:p>
            <a:endParaRPr lang="fr-FR" b="1" dirty="0"/>
          </a:p>
          <a:p>
            <a:endParaRPr lang="fr-FR" b="1" dirty="0"/>
          </a:p>
          <a:p>
            <a:pPr marL="285750" indent="-285750" algn="just">
              <a:buFont typeface="Wingdings" pitchFamily="2" charset="2"/>
              <a:buChar char="Ø"/>
            </a:pPr>
            <a:r>
              <a:rPr lang="fr-FR" dirty="0">
                <a:solidFill>
                  <a:schemeClr val="tx1">
                    <a:alpha val="20000"/>
                  </a:schemeClr>
                </a:solidFill>
              </a:rPr>
              <a:t>Dans la </a:t>
            </a:r>
            <a:r>
              <a:rPr lang="fr-FR" i="1" dirty="0">
                <a:solidFill>
                  <a:schemeClr val="tx1">
                    <a:alpha val="20000"/>
                  </a:schemeClr>
                </a:solidFill>
              </a:rPr>
              <a:t>Théorie des sentiments moraux</a:t>
            </a:r>
            <a:r>
              <a:rPr lang="fr-FR" dirty="0">
                <a:solidFill>
                  <a:schemeClr val="tx1">
                    <a:alpha val="20000"/>
                  </a:schemeClr>
                </a:solidFill>
              </a:rPr>
              <a:t> (1759), Smith explique la stabilité sociale par la convergence immédiate des jugements moraux individuels. </a:t>
            </a:r>
          </a:p>
          <a:p>
            <a:pPr marL="285750" indent="-285750" algn="just">
              <a:buFont typeface="Wingdings" pitchFamily="2" charset="2"/>
              <a:buChar char="Ø"/>
            </a:pPr>
            <a:endParaRPr lang="fr-FR" b="1" dirty="0">
              <a:solidFill>
                <a:schemeClr val="tx1">
                  <a:alpha val="20000"/>
                </a:schemeClr>
              </a:solidFill>
            </a:endParaRPr>
          </a:p>
          <a:p>
            <a:pPr marL="285750" indent="-285750" algn="just">
              <a:buFont typeface="Wingdings" pitchFamily="2" charset="2"/>
              <a:buChar char="Ø"/>
            </a:pPr>
            <a:r>
              <a:rPr lang="fr-FR" b="1" dirty="0"/>
              <a:t>Les jugements moraux reposent sur la sympathie, c’est-à-dire la capacité à faire coïncider ses sentiments avec ceux d’autrui et à évaluer ses propres actions à travers le regard d’un spectateur impartial.</a:t>
            </a:r>
          </a:p>
        </p:txBody>
      </p:sp>
    </p:spTree>
    <p:extLst>
      <p:ext uri="{BB962C8B-B14F-4D97-AF65-F5344CB8AC3E}">
        <p14:creationId xmlns:p14="http://schemas.microsoft.com/office/powerpoint/2010/main" val="3895555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13576" y="1720840"/>
            <a:ext cx="8590844" cy="3416320"/>
          </a:xfrm>
          <a:prstGeom prst="rect">
            <a:avLst/>
          </a:prstGeom>
          <a:noFill/>
        </p:spPr>
        <p:txBody>
          <a:bodyPr wrap="square" rtlCol="0">
            <a:spAutoFit/>
          </a:bodyPr>
          <a:lstStyle/>
          <a:p>
            <a:r>
              <a:rPr lang="fr-FR" b="1" dirty="0"/>
              <a:t>b. Une conception matérielle de la prospérité </a:t>
            </a:r>
          </a:p>
          <a:p>
            <a:endParaRPr lang="fr-FR" b="1" dirty="0"/>
          </a:p>
          <a:p>
            <a:pPr marL="285750" indent="-285750">
              <a:buFont typeface="Wingdings" pitchFamily="2" charset="2"/>
              <a:buChar char="Ø"/>
            </a:pPr>
            <a:r>
              <a:rPr lang="fr-FR" b="1" dirty="0"/>
              <a:t>Dans </a:t>
            </a:r>
            <a:r>
              <a:rPr lang="fr-FR" b="1" i="1" dirty="0"/>
              <a:t>La Richesse des nations </a:t>
            </a:r>
            <a:r>
              <a:rPr lang="fr-FR" b="1" dirty="0"/>
              <a:t>(1776), A. Smith considère la richesse comme la capacité des individus à se procurer des « subsistances » à l’opposée de la conception « nominale » des mercantilistes.  </a:t>
            </a:r>
          </a:p>
          <a:p>
            <a:pPr marL="285750" indent="-285750">
              <a:buFont typeface="Wingdings" pitchFamily="2" charset="2"/>
              <a:buChar char="Ø"/>
            </a:pPr>
            <a:endParaRPr lang="fr-FR"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A. Smith raisonne dans le cadre d’une société de classes, aux intérêts parfois antagonistes</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Contre un système favorable au pouvoir et aux capitalistes marchands, il plaide pour le respect de la liberté des individus à poursuivre leur propre intérêt</a:t>
            </a:r>
            <a:endParaRPr lang="fr-FR" b="1" dirty="0">
              <a:solidFill>
                <a:schemeClr val="tx1">
                  <a:alpha val="20000"/>
                </a:schemeClr>
              </a:solidFill>
            </a:endParaRPr>
          </a:p>
        </p:txBody>
      </p:sp>
    </p:spTree>
    <p:extLst>
      <p:ext uri="{BB962C8B-B14F-4D97-AF65-F5344CB8AC3E}">
        <p14:creationId xmlns:p14="http://schemas.microsoft.com/office/powerpoint/2010/main" val="23991685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13576" y="1720840"/>
            <a:ext cx="8590844" cy="3416320"/>
          </a:xfrm>
          <a:prstGeom prst="rect">
            <a:avLst/>
          </a:prstGeom>
          <a:noFill/>
        </p:spPr>
        <p:txBody>
          <a:bodyPr wrap="square" rtlCol="0">
            <a:spAutoFit/>
          </a:bodyPr>
          <a:lstStyle/>
          <a:p>
            <a:r>
              <a:rPr lang="fr-FR" b="1" dirty="0"/>
              <a:t>b. Une conception matérielle de la prospérité </a:t>
            </a:r>
          </a:p>
          <a:p>
            <a:endParaRPr lang="fr-FR" b="1" dirty="0"/>
          </a:p>
          <a:p>
            <a:pPr marL="285750" indent="-285750">
              <a:buFont typeface="Wingdings" pitchFamily="2" charset="2"/>
              <a:buChar char="Ø"/>
            </a:pPr>
            <a:r>
              <a:rPr lang="fr-FR" dirty="0">
                <a:solidFill>
                  <a:schemeClr val="tx1">
                    <a:alpha val="20000"/>
                  </a:schemeClr>
                </a:solidFill>
              </a:rPr>
              <a:t>Dans </a:t>
            </a:r>
            <a:r>
              <a:rPr lang="fr-FR" i="1" dirty="0">
                <a:solidFill>
                  <a:schemeClr val="tx1">
                    <a:alpha val="20000"/>
                  </a:schemeClr>
                </a:solidFill>
              </a:rPr>
              <a:t>La Richesse des nations </a:t>
            </a:r>
            <a:r>
              <a:rPr lang="fr-FR" dirty="0">
                <a:solidFill>
                  <a:schemeClr val="tx1">
                    <a:alpha val="20000"/>
                  </a:schemeClr>
                </a:solidFill>
              </a:rPr>
              <a:t>(1776), A. Smith considère la richesse comme la capacité des individus à se procurer des « subsistances » à l’opposée de la conception « nominale » des mercantilistes.  </a:t>
            </a:r>
          </a:p>
          <a:p>
            <a:pPr marL="285750" indent="-285750">
              <a:buFont typeface="Wingdings" pitchFamily="2" charset="2"/>
              <a:buChar char="Ø"/>
            </a:pPr>
            <a:endParaRPr lang="fr-FR" dirty="0">
              <a:solidFill>
                <a:schemeClr val="tx1">
                  <a:alpha val="20000"/>
                </a:schemeClr>
              </a:solidFill>
            </a:endParaRPr>
          </a:p>
          <a:p>
            <a:pPr marL="285750" indent="-285750">
              <a:buFont typeface="Wingdings" pitchFamily="2" charset="2"/>
              <a:buChar char="Ø"/>
            </a:pPr>
            <a:r>
              <a:rPr lang="fr-FR" b="1" dirty="0"/>
              <a:t>A. Smith raisonne dans le cadre d’une société de classes, aux intérêts parfois antagonistes</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Contre un système favorable au pouvoir et aux capitalistes marchands, il plaide pour le respect de la liberté des individus à poursuivre leur propre intérêt</a:t>
            </a:r>
            <a:endParaRPr lang="fr-FR" b="1" dirty="0">
              <a:solidFill>
                <a:schemeClr val="tx1">
                  <a:alpha val="20000"/>
                </a:schemeClr>
              </a:solidFill>
            </a:endParaRPr>
          </a:p>
        </p:txBody>
      </p:sp>
    </p:spTree>
    <p:extLst>
      <p:ext uri="{BB962C8B-B14F-4D97-AF65-F5344CB8AC3E}">
        <p14:creationId xmlns:p14="http://schemas.microsoft.com/office/powerpoint/2010/main" val="2931463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13576" y="1720840"/>
            <a:ext cx="8590844" cy="3416320"/>
          </a:xfrm>
          <a:prstGeom prst="rect">
            <a:avLst/>
          </a:prstGeom>
          <a:noFill/>
        </p:spPr>
        <p:txBody>
          <a:bodyPr wrap="square" rtlCol="0">
            <a:spAutoFit/>
          </a:bodyPr>
          <a:lstStyle/>
          <a:p>
            <a:r>
              <a:rPr lang="fr-FR" b="1" dirty="0"/>
              <a:t>b. Une conception matérielle de la prospérité </a:t>
            </a:r>
          </a:p>
          <a:p>
            <a:endParaRPr lang="fr-FR" b="1" dirty="0"/>
          </a:p>
          <a:p>
            <a:pPr marL="285750" indent="-285750">
              <a:buFont typeface="Wingdings" pitchFamily="2" charset="2"/>
              <a:buChar char="Ø"/>
            </a:pPr>
            <a:r>
              <a:rPr lang="fr-FR" dirty="0">
                <a:solidFill>
                  <a:schemeClr val="tx1">
                    <a:alpha val="20000"/>
                  </a:schemeClr>
                </a:solidFill>
              </a:rPr>
              <a:t>Dans </a:t>
            </a:r>
            <a:r>
              <a:rPr lang="fr-FR" i="1" dirty="0">
                <a:solidFill>
                  <a:schemeClr val="tx1">
                    <a:alpha val="20000"/>
                  </a:schemeClr>
                </a:solidFill>
              </a:rPr>
              <a:t>La Richesse des nations </a:t>
            </a:r>
            <a:r>
              <a:rPr lang="fr-FR" dirty="0">
                <a:solidFill>
                  <a:schemeClr val="tx1">
                    <a:alpha val="20000"/>
                  </a:schemeClr>
                </a:solidFill>
              </a:rPr>
              <a:t>(1776), A. Smith considère la richesse comme la capacité des individus à se procurer des « subsistances » à l’opposée de la conception « nominale » des mercantilistes.  </a:t>
            </a:r>
          </a:p>
          <a:p>
            <a:pPr marL="285750" indent="-285750">
              <a:buFont typeface="Wingdings" pitchFamily="2" charset="2"/>
              <a:buChar char="Ø"/>
            </a:pPr>
            <a:endParaRPr lang="fr-FR"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A. Smith raisonne dans le cadre d’une société de classes, aux intérêts parfois antagonistes</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b="1" dirty="0"/>
              <a:t>Contre un système favorable au pouvoir et aux capitalistes marchands, il plaide pour le respect de la liberté des individus à poursuivre leur propre intérêt</a:t>
            </a:r>
          </a:p>
        </p:txBody>
      </p:sp>
    </p:spTree>
    <p:extLst>
      <p:ext uri="{BB962C8B-B14F-4D97-AF65-F5344CB8AC3E}">
        <p14:creationId xmlns:p14="http://schemas.microsoft.com/office/powerpoint/2010/main" val="18652375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727D6F-A683-8E8D-AC7A-103F850338AB}"/>
              </a:ext>
            </a:extLst>
          </p:cNvPr>
          <p:cNvSpPr txBox="1"/>
          <p:nvPr/>
        </p:nvSpPr>
        <p:spPr>
          <a:xfrm>
            <a:off x="3281081" y="3105834"/>
            <a:ext cx="8216153" cy="1477328"/>
          </a:xfrm>
          <a:prstGeom prst="rect">
            <a:avLst/>
          </a:prstGeom>
          <a:noFill/>
        </p:spPr>
        <p:txBody>
          <a:bodyPr wrap="square" rtlCol="0">
            <a:spAutoFit/>
          </a:bodyPr>
          <a:lstStyle/>
          <a:p>
            <a:pPr marL="285750" indent="-285750">
              <a:buFont typeface="Wingdings" pitchFamily="2" charset="2"/>
              <a:buChar char="Ø"/>
            </a:pPr>
            <a:r>
              <a:rPr lang="fr-FR" b="1" dirty="0"/>
              <a:t>A. Smith part d’un paradoxe : la société moderne est à la fois plus riche et plus oisive que les sociétés primitives </a:t>
            </a:r>
          </a:p>
          <a:p>
            <a:pPr marL="285750" indent="-285750">
              <a:buFont typeface="Wingdings" pitchFamily="2" charset="2"/>
              <a:buChar char="Ø"/>
            </a:pPr>
            <a:endParaRPr lang="fr-FR" b="1" dirty="0"/>
          </a:p>
          <a:p>
            <a:pPr marL="285750" indent="-285750">
              <a:buFont typeface="Wingdings" pitchFamily="2" charset="2"/>
              <a:buChar char="Ø"/>
            </a:pPr>
            <a:r>
              <a:rPr lang="fr-FR" b="1" dirty="0"/>
              <a:t>Il attribue ce progrès à un phénomène nouveau : « la division du travail »</a:t>
            </a:r>
          </a:p>
        </p:txBody>
      </p:sp>
    </p:spTree>
    <p:extLst>
      <p:ext uri="{BB962C8B-B14F-4D97-AF65-F5344CB8AC3E}">
        <p14:creationId xmlns:p14="http://schemas.microsoft.com/office/powerpoint/2010/main" val="41588725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8B1801C-C26A-CE29-4822-B5138DA75385}"/>
              </a:ext>
            </a:extLst>
          </p:cNvPr>
          <p:cNvPicPr>
            <a:picLocks noChangeAspect="1"/>
          </p:cNvPicPr>
          <p:nvPr/>
        </p:nvPicPr>
        <p:blipFill>
          <a:blip r:embed="rId2"/>
          <a:stretch>
            <a:fillRect/>
          </a:stretch>
        </p:blipFill>
        <p:spPr>
          <a:xfrm>
            <a:off x="7167283" y="2110371"/>
            <a:ext cx="4764741" cy="3658417"/>
          </a:xfrm>
          <a:prstGeom prst="rect">
            <a:avLst/>
          </a:prstGeom>
        </p:spPr>
      </p:pic>
      <p:sp>
        <p:nvSpPr>
          <p:cNvPr id="2" name="ZoneTexte 1">
            <a:extLst>
              <a:ext uri="{FF2B5EF4-FFF2-40B4-BE49-F238E27FC236}">
                <a16:creationId xmlns:a16="http://schemas.microsoft.com/office/drawing/2014/main" id="{0E9D03B6-C918-0534-6410-08CE15B78CC5}"/>
              </a:ext>
            </a:extLst>
          </p:cNvPr>
          <p:cNvSpPr txBox="1"/>
          <p:nvPr/>
        </p:nvSpPr>
        <p:spPr>
          <a:xfrm>
            <a:off x="3336671" y="1560260"/>
            <a:ext cx="3830612" cy="3970318"/>
          </a:xfrm>
          <a:prstGeom prst="rect">
            <a:avLst/>
          </a:prstGeom>
          <a:noFill/>
        </p:spPr>
        <p:txBody>
          <a:bodyPr wrap="square" rtlCol="0">
            <a:spAutoFit/>
          </a:bodyPr>
          <a:lstStyle/>
          <a:p>
            <a:pPr marL="342900" indent="-342900">
              <a:buAutoNum type="alphaLcPeriod"/>
            </a:pPr>
            <a:r>
              <a:rPr lang="fr-FR" b="1" i="1" dirty="0">
                <a:effectLst/>
                <a:latin typeface="Century Gothic" panose="020B0502020202020204" pitchFamily="34" charset="0"/>
                <a:ea typeface="Times New Roman" panose="02020603050405020304" pitchFamily="18" charset="0"/>
              </a:rPr>
              <a:t>De la division technique à la division sociale du travail</a:t>
            </a:r>
          </a:p>
          <a:p>
            <a:pPr marL="342900" indent="-342900">
              <a:buAutoNum type="alphaLcPeriod"/>
            </a:pPr>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À l’échelle d’une manufacture, la spécialisation des tâches augmente la « puissance productive »  </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À l’échelle d’une nation, la spécialisation par « métier » permet d’accroître le niveau de richesse grâce à la « division sociale du travail »</a:t>
            </a:r>
            <a:endParaRPr lang="fr-FR"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2324888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es petits métiers de Paris, image d">
            <a:extLst>
              <a:ext uri="{FF2B5EF4-FFF2-40B4-BE49-F238E27FC236}">
                <a16:creationId xmlns:a16="http://schemas.microsoft.com/office/drawing/2014/main" id="{7E432F1A-C4A1-49BA-48D5-C10067DA8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5506" y="936319"/>
            <a:ext cx="4226859" cy="555861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0E9D03B6-C918-0534-6410-08CE15B78CC5}"/>
              </a:ext>
            </a:extLst>
          </p:cNvPr>
          <p:cNvSpPr txBox="1"/>
          <p:nvPr/>
        </p:nvSpPr>
        <p:spPr>
          <a:xfrm>
            <a:off x="3336671" y="1560260"/>
            <a:ext cx="3830612" cy="3970318"/>
          </a:xfrm>
          <a:prstGeom prst="rect">
            <a:avLst/>
          </a:prstGeom>
          <a:noFill/>
        </p:spPr>
        <p:txBody>
          <a:bodyPr wrap="square" rtlCol="0">
            <a:spAutoFit/>
          </a:bodyPr>
          <a:lstStyle/>
          <a:p>
            <a:pPr marL="342900" indent="-342900">
              <a:buAutoNum type="alphaLcPeriod"/>
            </a:pPr>
            <a:r>
              <a:rPr lang="fr-FR" b="1" i="1" dirty="0">
                <a:effectLst/>
                <a:latin typeface="Century Gothic" panose="020B0502020202020204" pitchFamily="34" charset="0"/>
                <a:ea typeface="Times New Roman" panose="02020603050405020304" pitchFamily="18" charset="0"/>
              </a:rPr>
              <a:t>De la division technique à la division sociale du travail</a:t>
            </a:r>
          </a:p>
          <a:p>
            <a:pPr marL="342900" indent="-342900">
              <a:buAutoNum type="alphaLcPeriod"/>
            </a:pPr>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À l’échelle d’une manufacture, la spécialisation des tâches augmente la « puissance productive »  </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À l’échelle d’une nation, la spécialisation par « métier » permet d’accroître le niveau de richesse grâce à la « division sociale du travail »</a:t>
            </a:r>
            <a:endParaRPr lang="fr-FR" b="1" dirty="0">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5559908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36670" y="1560260"/>
            <a:ext cx="7918517" cy="3693319"/>
          </a:xfrm>
          <a:prstGeom prst="rect">
            <a:avLst/>
          </a:prstGeom>
          <a:noFill/>
        </p:spPr>
        <p:txBody>
          <a:bodyPr wrap="square" rtlCol="0">
            <a:spAutoFit/>
          </a:bodyPr>
          <a:lstStyle/>
          <a:p>
            <a:pPr lvl="0" algn="just"/>
            <a:r>
              <a:rPr lang="fr-FR" sz="1800" b="1" i="1" dirty="0">
                <a:solidFill>
                  <a:srgbClr val="000000"/>
                </a:solidFill>
                <a:effectLst/>
                <a:latin typeface="Century Gothic" panose="020B0502020202020204" pitchFamily="34" charset="0"/>
                <a:ea typeface="Times New Roman" panose="02020603050405020304" pitchFamily="18" charset="0"/>
              </a:rPr>
              <a:t>b. Le « penchant pour l’échange » à l’origine de la division sociale du travail et de la prospérité économique. </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L’origine de la division sociale du travail n’est ni concertée, ni centralisée</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C’est le « penchant pour l’échange » qui pousse naturellement les hommes à produire de quoi satisfaire les besoins d’autrui </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Une accumulation primitive du capital est nécessaire pour que le principe de spécialisation se déploie pleinement</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6594684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36670" y="1560260"/>
            <a:ext cx="7918517" cy="3693319"/>
          </a:xfrm>
          <a:prstGeom prst="rect">
            <a:avLst/>
          </a:prstGeom>
          <a:noFill/>
        </p:spPr>
        <p:txBody>
          <a:bodyPr wrap="square" rtlCol="0">
            <a:spAutoFit/>
          </a:bodyPr>
          <a:lstStyle/>
          <a:p>
            <a:pPr lvl="0" algn="just"/>
            <a:r>
              <a:rPr lang="fr-FR" sz="1800" b="1" i="1" dirty="0">
                <a:solidFill>
                  <a:srgbClr val="000000"/>
                </a:solidFill>
                <a:effectLst/>
                <a:latin typeface="Century Gothic" panose="020B0502020202020204" pitchFamily="34" charset="0"/>
                <a:ea typeface="Times New Roman" panose="02020603050405020304" pitchFamily="18" charset="0"/>
              </a:rPr>
              <a:t>b. Le « penchant pour l’échange » à l’origine de la division sociale du travail et de la prospérité économique. </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L’origine de la division sociale du travail n’est ni planifiée, ni centralisée</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dirty="0">
                <a:effectLst/>
                <a:latin typeface="Century Gothic" panose="020B0502020202020204" pitchFamily="34" charset="0"/>
                <a:ea typeface="Times New Roman" panose="02020603050405020304" pitchFamily="18" charset="0"/>
              </a:rPr>
              <a:t>C’est le « penchant pour l’échange » qui pousse naturellement les hommes à produire de quoi satisfaire les besoins d’autrui </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Une accumulation primitive du capital est nécessaire pour que le principe de spécialisation se déploie pleinement</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854094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36670" y="1560260"/>
            <a:ext cx="7918517" cy="3693319"/>
          </a:xfrm>
          <a:prstGeom prst="rect">
            <a:avLst/>
          </a:prstGeom>
          <a:noFill/>
        </p:spPr>
        <p:txBody>
          <a:bodyPr wrap="square" rtlCol="0">
            <a:spAutoFit/>
          </a:bodyPr>
          <a:lstStyle/>
          <a:p>
            <a:pPr lvl="0" algn="just"/>
            <a:r>
              <a:rPr lang="fr-FR" sz="1800" b="1" i="1" dirty="0">
                <a:solidFill>
                  <a:srgbClr val="000000"/>
                </a:solidFill>
                <a:effectLst/>
                <a:latin typeface="Century Gothic" panose="020B0502020202020204" pitchFamily="34" charset="0"/>
                <a:ea typeface="Times New Roman" panose="02020603050405020304" pitchFamily="18" charset="0"/>
              </a:rPr>
              <a:t>b. Le « penchant pour l’échange » à l’origine de la division sociale du travail et de la prospérité économique. </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L’origine de la division sociale du travail n’est ni planifiée, ni centralisée</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C’est le « penchant pour l’échange » qui pousse naturellement les hommes à produire de quoi satisfaire les besoins d’autrui </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dirty="0">
                <a:effectLst/>
                <a:latin typeface="Century Gothic" panose="020B0502020202020204" pitchFamily="34" charset="0"/>
                <a:ea typeface="Times New Roman" panose="02020603050405020304" pitchFamily="18" charset="0"/>
              </a:rPr>
              <a:t>Une accumulation primitive du capital est nécessaire pour que le principe de spécialisation se déploie pleinement</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6536746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50117" y="1997839"/>
            <a:ext cx="7918517" cy="2862322"/>
          </a:xfrm>
          <a:prstGeom prst="rect">
            <a:avLst/>
          </a:prstGeom>
          <a:noFill/>
        </p:spPr>
        <p:txBody>
          <a:bodyPr wrap="square" rtlCol="0">
            <a:spAutoFit/>
          </a:bodyPr>
          <a:lstStyle/>
          <a:p>
            <a:pPr marL="342900" lvl="0" indent="-342900" algn="just">
              <a:buFont typeface="+mj-lt"/>
              <a:buAutoNum type="alphaLcPeriod"/>
            </a:pPr>
            <a:r>
              <a:rPr lang="fr-FR" sz="1800" b="1" i="1" dirty="0">
                <a:effectLst/>
                <a:latin typeface="Century Gothic" panose="020B0502020202020204" pitchFamily="34" charset="0"/>
                <a:ea typeface="Times New Roman" panose="02020603050405020304" pitchFamily="18" charset="0"/>
              </a:rPr>
              <a:t>Le poids de la taille des marchés dans le processus de spécialisation et les principes du libre-échange</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A. Smith est le premier à formuler une explication économique aux écarts de développements</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La taille des marchés est un facteur de développement décisif, qui conditionne la poursuite du processus de spécialisation</a:t>
            </a:r>
          </a:p>
          <a:p>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7872209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50117" y="1997839"/>
            <a:ext cx="7918517" cy="2862322"/>
          </a:xfrm>
          <a:prstGeom prst="rect">
            <a:avLst/>
          </a:prstGeom>
          <a:noFill/>
        </p:spPr>
        <p:txBody>
          <a:bodyPr wrap="square" rtlCol="0">
            <a:spAutoFit/>
          </a:bodyPr>
          <a:lstStyle/>
          <a:p>
            <a:pPr marL="342900" lvl="0" indent="-342900" algn="just">
              <a:buFont typeface="+mj-lt"/>
              <a:buAutoNum type="alphaLcPeriod"/>
            </a:pPr>
            <a:r>
              <a:rPr lang="fr-FR" sz="1800" b="1" i="1" dirty="0">
                <a:effectLst/>
                <a:latin typeface="Century Gothic" panose="020B0502020202020204" pitchFamily="34" charset="0"/>
                <a:ea typeface="Times New Roman" panose="02020603050405020304" pitchFamily="18" charset="0"/>
              </a:rPr>
              <a:t>Le poids de la taille des marchés dans le processus de spécialisation et les principes du libre-échange</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A. Smith est le premier à formuler une explication économique aux écarts de développements</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La taille des marchés est un facteur de développement décisif, qui conditionne la poursuite du processus de spécialisation</a:t>
            </a:r>
          </a:p>
          <a:p>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600078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23223" y="2274838"/>
            <a:ext cx="7918517" cy="2308324"/>
          </a:xfrm>
          <a:prstGeom prst="rect">
            <a:avLst/>
          </a:prstGeom>
          <a:noFill/>
        </p:spPr>
        <p:txBody>
          <a:bodyPr wrap="square" rtlCol="0">
            <a:spAutoFit/>
          </a:bodyPr>
          <a:lstStyle/>
          <a:p>
            <a:r>
              <a:rPr lang="fr-FR" sz="1800" b="1" dirty="0">
                <a:solidFill>
                  <a:srgbClr val="000000"/>
                </a:solidFill>
                <a:effectLst/>
                <a:latin typeface="Century Gothic" panose="020B0502020202020204" pitchFamily="34" charset="0"/>
                <a:ea typeface="Times New Roman" panose="02020603050405020304" pitchFamily="18" charset="0"/>
              </a:rPr>
              <a:t>b. Intérêts égoïstes, « main invisible » et intérêt général</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C’est la poursuite de leur intérêt individuel qui pousse les individus à répondre aux mieux aux besoins de leurs semblables</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On associe fréquemment ce principe à l’image de la « main invisible » du marché </a:t>
            </a: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8072150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23223" y="2274838"/>
            <a:ext cx="7918517" cy="2308324"/>
          </a:xfrm>
          <a:prstGeom prst="rect">
            <a:avLst/>
          </a:prstGeom>
          <a:noFill/>
        </p:spPr>
        <p:txBody>
          <a:bodyPr wrap="square" rtlCol="0">
            <a:spAutoFit/>
          </a:bodyPr>
          <a:lstStyle/>
          <a:p>
            <a:r>
              <a:rPr lang="fr-FR" sz="1800" b="1" dirty="0">
                <a:solidFill>
                  <a:srgbClr val="000000"/>
                </a:solidFill>
                <a:effectLst/>
                <a:latin typeface="Century Gothic" panose="020B0502020202020204" pitchFamily="34" charset="0"/>
                <a:ea typeface="Times New Roman" panose="02020603050405020304" pitchFamily="18" charset="0"/>
              </a:rPr>
              <a:t>b. Intérêts égoïstes, « main invisible » et intérêt général</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C’est la poursuite de leur intérêt individuel qui pousse les individus à répondre aux mieux aux besoins de leurs semblables</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On associe fréquemment ce principe à l’image de la « main invisible » du marché </a:t>
            </a: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4008386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6801CD-CA6D-2D3C-75C9-2941DB8CC564}"/>
              </a:ext>
            </a:extLst>
          </p:cNvPr>
          <p:cNvSpPr txBox="1"/>
          <p:nvPr/>
        </p:nvSpPr>
        <p:spPr>
          <a:xfrm>
            <a:off x="3142444" y="2405129"/>
            <a:ext cx="8770513" cy="3170099"/>
          </a:xfrm>
          <a:prstGeom prst="rect">
            <a:avLst/>
          </a:prstGeom>
          <a:noFill/>
        </p:spPr>
        <p:txBody>
          <a:bodyPr wrap="square" rtlCol="0">
            <a:spAutoFit/>
          </a:bodyPr>
          <a:lstStyle/>
          <a:p>
            <a:r>
              <a:rPr lang="fr-FR" sz="2000" dirty="0"/>
              <a:t>Pour résumer la pensée d’A. Smith en 4 idées : </a:t>
            </a:r>
          </a:p>
          <a:p>
            <a:endParaRPr lang="fr-FR" sz="2000" dirty="0"/>
          </a:p>
          <a:p>
            <a:pPr marL="285750" indent="-285750">
              <a:buFont typeface="Arial" panose="020B0604020202020204" pitchFamily="34" charset="0"/>
              <a:buChar char="•"/>
            </a:pPr>
            <a:r>
              <a:rPr lang="fr-FR" sz="2000" dirty="0"/>
              <a:t>Une conception matérielle et productive de la richesse</a:t>
            </a:r>
          </a:p>
          <a:p>
            <a:endParaRPr lang="fr-FR" sz="2000" dirty="0"/>
          </a:p>
          <a:p>
            <a:pPr marL="285750" indent="-285750">
              <a:buFont typeface="Arial" panose="020B0604020202020204" pitchFamily="34" charset="0"/>
              <a:buChar char="•"/>
            </a:pPr>
            <a:r>
              <a:rPr lang="fr-FR" sz="2000" dirty="0"/>
              <a:t>La division du travail et la spécialisation moteurs de la prospérité</a:t>
            </a:r>
          </a:p>
          <a:p>
            <a:endParaRPr lang="fr-FR" sz="2000" dirty="0"/>
          </a:p>
          <a:p>
            <a:pPr marL="285750" indent="-285750">
              <a:buFont typeface="Arial" panose="020B0604020202020204" pitchFamily="34" charset="0"/>
              <a:buChar char="•"/>
            </a:pPr>
            <a:r>
              <a:rPr lang="fr-FR" sz="2000" dirty="0"/>
              <a:t>La poursuite de l’intérêt propre garante du bonheur collectif</a:t>
            </a:r>
          </a:p>
          <a:p>
            <a:endParaRPr lang="fr-FR" sz="2000" dirty="0"/>
          </a:p>
          <a:p>
            <a:pPr marL="285750" indent="-285750">
              <a:buFont typeface="Arial" panose="020B0604020202020204" pitchFamily="34" charset="0"/>
              <a:buChar char="•"/>
            </a:pPr>
            <a:r>
              <a:rPr lang="fr-FR" sz="2000" dirty="0"/>
              <a:t>La liberté commerciale indispensable au processus de spécialisation</a:t>
            </a:r>
            <a:endParaRPr lang="fr-FR" dirty="0"/>
          </a:p>
        </p:txBody>
      </p:sp>
    </p:spTree>
    <p:extLst>
      <p:ext uri="{BB962C8B-B14F-4D97-AF65-F5344CB8AC3E}">
        <p14:creationId xmlns:p14="http://schemas.microsoft.com/office/powerpoint/2010/main" val="2228857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5" y="2456795"/>
            <a:ext cx="11145003" cy="4401205"/>
          </a:xfrm>
          <a:prstGeom prst="rect">
            <a:avLst/>
          </a:prstGeom>
          <a:noFill/>
        </p:spPr>
        <p:txBody>
          <a:bodyPr wrap="square" rtlCol="0">
            <a:spAutoFit/>
          </a:bodyPr>
          <a:lstStyle/>
          <a:p>
            <a:r>
              <a:rPr lang="fr-FR" sz="2800" b="1" u="sng" dirty="0"/>
              <a:t>POUR Lun 14/09:</a:t>
            </a:r>
          </a:p>
          <a:p>
            <a:r>
              <a:rPr lang="fr-FR" sz="2800" dirty="0"/>
              <a:t>- Rappel : Relire le Chapitre 3 de J. </a:t>
            </a:r>
            <a:r>
              <a:rPr lang="fr-FR" sz="2800" dirty="0" err="1"/>
              <a:t>Valier</a:t>
            </a:r>
            <a:r>
              <a:rPr lang="fr-FR" sz="2800" dirty="0"/>
              <a:t> (2005)</a:t>
            </a:r>
          </a:p>
          <a:p>
            <a:r>
              <a:rPr lang="fr-FR" sz="2800" dirty="0"/>
              <a:t>- Lire le II.B de la synthèse de cours</a:t>
            </a:r>
          </a:p>
          <a:p>
            <a:r>
              <a:rPr lang="fr-FR" sz="2800" dirty="0"/>
              <a:t>- Compléter l’analyse du document 1 du dossier documentaire</a:t>
            </a:r>
          </a:p>
          <a:p>
            <a:endParaRPr lang="fr-FR" sz="2800" dirty="0"/>
          </a:p>
          <a:p>
            <a:r>
              <a:rPr lang="fr-FR" sz="2800" b="1" u="sng" dirty="0"/>
              <a:t>POUR JEUDI 17/09:</a:t>
            </a:r>
          </a:p>
          <a:p>
            <a:r>
              <a:rPr lang="fr-FR" sz="2800" dirty="0"/>
              <a:t>- Relire le Chapitre 4 de J. </a:t>
            </a:r>
            <a:r>
              <a:rPr lang="fr-FR" sz="2800" dirty="0" err="1"/>
              <a:t>Valier</a:t>
            </a:r>
            <a:r>
              <a:rPr lang="fr-FR" sz="2800" dirty="0"/>
              <a:t> (2005)</a:t>
            </a:r>
          </a:p>
          <a:p>
            <a:r>
              <a:rPr lang="fr-FR" sz="2800" dirty="0"/>
              <a:t>- Lire le II.C de la synthèse de cours</a:t>
            </a:r>
          </a:p>
          <a:p>
            <a:r>
              <a:rPr lang="fr-FR" sz="2800" dirty="0"/>
              <a:t>- Analyser le document 3 du dossier documentaire</a:t>
            </a:r>
          </a:p>
          <a:p>
            <a:r>
              <a:rPr lang="fr-FR" sz="2800" dirty="0"/>
              <a:t> </a:t>
            </a:r>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Tree>
    <p:extLst>
      <p:ext uri="{BB962C8B-B14F-4D97-AF65-F5344CB8AC3E}">
        <p14:creationId xmlns:p14="http://schemas.microsoft.com/office/powerpoint/2010/main" val="38599330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1338F0-6E7E-B8C5-F9C3-B2E5EB95448F}"/>
              </a:ext>
            </a:extLst>
          </p:cNvPr>
          <p:cNvSpPr>
            <a:spLocks noGrp="1"/>
          </p:cNvSpPr>
          <p:nvPr>
            <p:ph type="title"/>
          </p:nvPr>
        </p:nvSpPr>
        <p:spPr>
          <a:xfrm>
            <a:off x="4770927" y="1772856"/>
            <a:ext cx="7176247" cy="3939986"/>
          </a:xfrm>
        </p:spPr>
        <p:txBody>
          <a:bodyPr/>
          <a:lstStyle/>
          <a:p>
            <a:r>
              <a:rPr lang="fr-FR" b="1" dirty="0">
                <a:latin typeface="Century Gothic" panose="020B0502020202020204" pitchFamily="34" charset="0"/>
              </a:rPr>
              <a:t>B. David Ricardo –</a:t>
            </a:r>
            <a:br>
              <a:rPr lang="fr-FR" b="1" dirty="0">
                <a:latin typeface="Century Gothic" panose="020B0502020202020204" pitchFamily="34" charset="0"/>
              </a:rPr>
            </a:br>
            <a:r>
              <a:rPr lang="fr-FR" sz="5000" b="1" dirty="0">
                <a:latin typeface="Century Gothic" panose="020B0502020202020204" pitchFamily="34" charset="0"/>
              </a:rPr>
              <a:t> </a:t>
            </a:r>
            <a:br>
              <a:rPr lang="fr-FR" sz="5000" b="1" dirty="0">
                <a:latin typeface="Century Gothic" panose="020B0502020202020204" pitchFamily="34" charset="0"/>
              </a:rPr>
            </a:br>
            <a:r>
              <a:rPr lang="fr-FR" sz="5000" b="1" kern="0" dirty="0">
                <a:latin typeface="Century Gothic" panose="020B0502020202020204" pitchFamily="34" charset="0"/>
              </a:rPr>
              <a:t>V</a:t>
            </a:r>
            <a:r>
              <a:rPr lang="fr-FR" sz="5000" b="1" kern="0" dirty="0">
                <a:effectLst/>
                <a:latin typeface="Century Gothic" panose="020B0502020202020204" pitchFamily="34" charset="0"/>
                <a:ea typeface="Times New Roman" panose="02020603050405020304" pitchFamily="18" charset="0"/>
              </a:rPr>
              <a:t>aleur, répartition et état stationnaire. </a:t>
            </a:r>
            <a:endParaRPr lang="fr-FR" sz="5000" b="1" dirty="0">
              <a:latin typeface="Century Gothic" panose="020B0502020202020204" pitchFamily="34" charset="0"/>
            </a:endParaRPr>
          </a:p>
        </p:txBody>
      </p:sp>
      <p:pic>
        <p:nvPicPr>
          <p:cNvPr id="5" name="Image 4">
            <a:extLst>
              <a:ext uri="{FF2B5EF4-FFF2-40B4-BE49-F238E27FC236}">
                <a16:creationId xmlns:a16="http://schemas.microsoft.com/office/drawing/2014/main" id="{C674B8A6-56DF-BDB8-02E0-0EF58706E12D}"/>
              </a:ext>
            </a:extLst>
          </p:cNvPr>
          <p:cNvPicPr>
            <a:picLocks noChangeAspect="1"/>
          </p:cNvPicPr>
          <p:nvPr/>
        </p:nvPicPr>
        <p:blipFill>
          <a:blip r:embed="rId2">
            <a:alphaModFix amt="63000"/>
          </a:blip>
          <a:stretch>
            <a:fillRect/>
          </a:stretch>
        </p:blipFill>
        <p:spPr>
          <a:xfrm>
            <a:off x="244826" y="263878"/>
            <a:ext cx="4201325" cy="6362700"/>
          </a:xfrm>
          <a:prstGeom prst="rect">
            <a:avLst/>
          </a:prstGeom>
        </p:spPr>
      </p:pic>
    </p:spTree>
    <p:extLst>
      <p:ext uri="{BB962C8B-B14F-4D97-AF65-F5344CB8AC3E}">
        <p14:creationId xmlns:p14="http://schemas.microsoft.com/office/powerpoint/2010/main" val="41848283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3139321"/>
          </a:xfrm>
          <a:prstGeom prst="rect">
            <a:avLst/>
          </a:prstGeom>
          <a:noFill/>
        </p:spPr>
        <p:txBody>
          <a:bodyPr wrap="square" rtlCol="0">
            <a:spAutoFit/>
          </a:bodyPr>
          <a:lstStyle/>
          <a:p>
            <a:pPr marL="285750" indent="-285750">
              <a:buFont typeface="Arial" panose="020B0604020202020204" pitchFamily="34" charset="0"/>
              <a:buChar char="•"/>
            </a:pPr>
            <a:r>
              <a:rPr lang="fr-FR" b="1" dirty="0"/>
              <a:t>David Ricardo (1772-1823), financier devenu économiste puis député,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Il prolonge l’œuvre de Smith en développant une méthode plus abstraite et plus hypothético-déductive, notamment dans les </a:t>
            </a:r>
            <a:r>
              <a:rPr lang="fr-FR" i="1" dirty="0">
                <a:solidFill>
                  <a:schemeClr val="tx1">
                    <a:alpha val="20000"/>
                  </a:schemeClr>
                </a:solidFill>
              </a:rPr>
              <a:t>Principes de l’économie politique et de l’impôt</a:t>
            </a:r>
            <a:r>
              <a:rPr lang="fr-FR" dirty="0">
                <a:solidFill>
                  <a:schemeClr val="tx1">
                    <a:alpha val="20000"/>
                  </a:schemeClr>
                </a:solidFill>
              </a:rPr>
              <a:t> (1817).</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Il cherche à expliquer la valeur des marchandises, sa répartition entre salaires, profits et rentes, et les mécanismes par lesquels la rareté des terres peut conduire au ralentissement de la croissance.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8598111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3139321"/>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David Ricardo (1772-1823), financier devenu économiste puis député,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Il prolonge l’œuvre de Smith en développant une méthode plus abstraite et plus hypothético-déductive, notamment dans les </a:t>
            </a:r>
            <a:r>
              <a:rPr lang="fr-FR" b="1" i="1" dirty="0"/>
              <a:t>Principes de l’économie politique et de l’impôt</a:t>
            </a:r>
            <a:r>
              <a:rPr lang="fr-FR" b="1" dirty="0"/>
              <a:t> (1817).</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Il cherche à expliquer la valeur des marchandises, sa répartition entre salaires, profits et rentes, et les mécanismes par lesquels la rareté des terres peut conduire au ralentissement de la croissance.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5290006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3139321"/>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David Ricardo (1772-1823), financier devenu économiste puis député,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Il prolonge l’œuvre de Smith en développant une méthode plus abstraite et plus hypothético-déductive, notamment dans les </a:t>
            </a:r>
            <a:r>
              <a:rPr lang="fr-FR" i="1" dirty="0">
                <a:solidFill>
                  <a:schemeClr val="tx1">
                    <a:alpha val="20000"/>
                  </a:schemeClr>
                </a:solidFill>
              </a:rPr>
              <a:t>Principes de l’économie politique et de l’impôt</a:t>
            </a:r>
            <a:r>
              <a:rPr lang="fr-FR" dirty="0">
                <a:solidFill>
                  <a:schemeClr val="tx1">
                    <a:alpha val="20000"/>
                  </a:schemeClr>
                </a:solidFill>
              </a:rPr>
              <a:t> (1817).</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Il cherche à expliquer la valeur des marchandises, sa répartition entre salaires, profits et rentes, et les mécanismes par lesquels la rareté des terres peut conduire au ralentissement de la croissance.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4905846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2585323"/>
          </a:xfrm>
          <a:prstGeom prst="rect">
            <a:avLst/>
          </a:prstGeom>
          <a:noFill/>
        </p:spPr>
        <p:txBody>
          <a:bodyPr wrap="square" rtlCol="0">
            <a:spAutoFit/>
          </a:bodyPr>
          <a:lstStyle/>
          <a:p>
            <a:pPr marL="342900" indent="-342900">
              <a:buAutoNum type="alphaLcPeriod"/>
            </a:pPr>
            <a:r>
              <a:rPr lang="fr-FR" sz="1800" b="1" dirty="0">
                <a:effectLst/>
                <a:latin typeface="Century Gothic" panose="020B0502020202020204" pitchFamily="34" charset="0"/>
                <a:ea typeface="Times New Roman" panose="02020603050405020304" pitchFamily="18" charset="0"/>
              </a:rPr>
              <a:t>Les distinctions valeur d’usage / valeur d’échange et marchandises reproductible / non reproductibles. </a:t>
            </a:r>
          </a:p>
          <a:p>
            <a:pPr marL="342900" indent="-342900">
              <a:buAutoNum type="alphaLcPeriod"/>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à Smith la distinction entre valeur d’usage et valeur d’échange</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Il limite le champ de l’analyse économique aux biens reproductibles, dont la quantité peut être accrue par le travail humain.</a:t>
            </a: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r>
              <a:rPr lang="fr-FR" dirty="0"/>
              <a:t> </a:t>
            </a:r>
          </a:p>
        </p:txBody>
      </p:sp>
    </p:spTree>
    <p:extLst>
      <p:ext uri="{BB962C8B-B14F-4D97-AF65-F5344CB8AC3E}">
        <p14:creationId xmlns:p14="http://schemas.microsoft.com/office/powerpoint/2010/main" val="32022355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2585323"/>
          </a:xfrm>
          <a:prstGeom prst="rect">
            <a:avLst/>
          </a:prstGeom>
          <a:noFill/>
        </p:spPr>
        <p:txBody>
          <a:bodyPr wrap="square" rtlCol="0">
            <a:spAutoFit/>
          </a:bodyPr>
          <a:lstStyle/>
          <a:p>
            <a:pPr marL="342900" indent="-342900">
              <a:buAutoNum type="alphaLcPeriod"/>
            </a:pPr>
            <a:r>
              <a:rPr lang="fr-FR" sz="1800" dirty="0">
                <a:effectLst/>
                <a:latin typeface="Century Gothic" panose="020B0502020202020204" pitchFamily="34" charset="0"/>
                <a:ea typeface="Times New Roman" panose="02020603050405020304" pitchFamily="18" charset="0"/>
              </a:rPr>
              <a:t>Les distinctions valeur d’usage / valeur d’échange et marchandises reproductible / non reproductibles. </a:t>
            </a:r>
          </a:p>
          <a:p>
            <a:pPr marL="342900" indent="-342900">
              <a:buAutoNum type="alphaLcPeriod"/>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Ricardo reprend à Smith la distinction entre valeur d’usage et valeur d’échange</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Il limite le champ de l’analyse économique aux biens reproductibles, dont la quantité peut être accrue par le travail humain.</a:t>
            </a: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r>
              <a:rPr lang="fr-FR" dirty="0"/>
              <a:t> </a:t>
            </a:r>
          </a:p>
        </p:txBody>
      </p:sp>
    </p:spTree>
    <p:extLst>
      <p:ext uri="{BB962C8B-B14F-4D97-AF65-F5344CB8AC3E}">
        <p14:creationId xmlns:p14="http://schemas.microsoft.com/office/powerpoint/2010/main" val="40016539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2585323"/>
          </a:xfrm>
          <a:prstGeom prst="rect">
            <a:avLst/>
          </a:prstGeom>
          <a:noFill/>
        </p:spPr>
        <p:txBody>
          <a:bodyPr wrap="square" rtlCol="0">
            <a:spAutoFit/>
          </a:bodyPr>
          <a:lstStyle/>
          <a:p>
            <a:pPr marL="342900" indent="-342900">
              <a:buAutoNum type="alphaLcPeriod"/>
            </a:pPr>
            <a:r>
              <a:rPr lang="fr-FR" sz="1800" dirty="0">
                <a:effectLst/>
                <a:latin typeface="Century Gothic" panose="020B0502020202020204" pitchFamily="34" charset="0"/>
                <a:ea typeface="Times New Roman" panose="02020603050405020304" pitchFamily="18" charset="0"/>
              </a:rPr>
              <a:t>Les distinctions valeur d’usage / valeur d’échange et marchandises reproductible / non reproductibles. </a:t>
            </a:r>
          </a:p>
          <a:p>
            <a:pPr marL="342900" indent="-342900">
              <a:buAutoNum type="alphaLcPeriod"/>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à Smith la distinction entre valeur d’usage et valeur d’échange</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Il limite le champ de l’analyse économique aux biens reproductibles, dont la quantité peut être accrue par le travail humain.</a:t>
            </a:r>
            <a:endParaRPr lang="fr-FR" sz="1800" b="1" dirty="0">
              <a:effectLst/>
              <a:latin typeface="Century Gothic" panose="020B0502020202020204" pitchFamily="34" charset="0"/>
              <a:ea typeface="Times New Roman" panose="02020603050405020304" pitchFamily="18" charset="0"/>
            </a:endParaRPr>
          </a:p>
          <a:p>
            <a:r>
              <a:rPr lang="fr-FR" dirty="0"/>
              <a:t> </a:t>
            </a:r>
          </a:p>
        </p:txBody>
      </p:sp>
    </p:spTree>
    <p:extLst>
      <p:ext uri="{BB962C8B-B14F-4D97-AF65-F5344CB8AC3E}">
        <p14:creationId xmlns:p14="http://schemas.microsoft.com/office/powerpoint/2010/main" val="39849491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3416320"/>
          </a:xfrm>
          <a:prstGeom prst="rect">
            <a:avLst/>
          </a:prstGeom>
          <a:noFill/>
        </p:spPr>
        <p:txBody>
          <a:bodyPr wrap="square" rtlCol="0">
            <a:spAutoFit/>
          </a:bodyPr>
          <a:lstStyle/>
          <a:p>
            <a:r>
              <a:rPr lang="fr-FR" b="1" dirty="0">
                <a:latin typeface="Century Gothic" panose="020B0502020202020204" pitchFamily="34" charset="0"/>
                <a:ea typeface="Times New Roman" panose="02020603050405020304" pitchFamily="18" charset="0"/>
              </a:rPr>
              <a:t>b. </a:t>
            </a:r>
            <a:r>
              <a:rPr lang="fr-FR" sz="1800" b="1"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valeur de marché gravite autour de la valeur naturelle grâce aux mécanismes de la concurrence.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9954187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4247317"/>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b. </a:t>
            </a:r>
            <a:r>
              <a:rPr lang="fr-FR" sz="1800"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valeur de marché gravite autour de la valeur naturelle grâce aux mécanismes de la concurrence.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Ce mécanisme de convergence provoque mécaniquement l’unicité des taux de profit du capital. </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1218436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4524315"/>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b. </a:t>
            </a:r>
            <a:r>
              <a:rPr lang="fr-FR" sz="1800"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b="1" dirty="0"/>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valeur de marché gravite autour de la valeur naturelle grâce aux mécanismes de la concurrence.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Ce mécanisme de convergence provoque mécaniquement l’unicité des taux de profit du capital.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7842459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4247317"/>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b. </a:t>
            </a:r>
            <a:r>
              <a:rPr lang="fr-FR" sz="1800"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La valeur de marché gravite autour de la valeur naturelle grâce aux mécanismes de la concurrence.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solidFill>
                  <a:schemeClr val="tx1">
                    <a:alpha val="20000"/>
                  </a:schemeClr>
                </a:solidFill>
              </a:rPr>
              <a:t>Ce mécanisme de convergence provoque mécaniquement l’unicité des taux de profit du capital. </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1407440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4524315"/>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b. </a:t>
            </a:r>
            <a:r>
              <a:rPr lang="fr-FR" sz="1800"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valeur de marché gravite autour de la valeur naturelle grâce aux mécanismes de la concurrence.</a:t>
            </a:r>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Ce mécanisme de convergence provoque mécaniquement l’unicité des taux de profit du capital. </a:t>
            </a:r>
          </a:p>
          <a:p>
            <a:endParaRPr lang="fr-FR" b="1"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6138245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C54A230-9874-A956-9552-B922A2D87B74}"/>
              </a:ext>
            </a:extLst>
          </p:cNvPr>
          <p:cNvSpPr txBox="1"/>
          <p:nvPr/>
        </p:nvSpPr>
        <p:spPr>
          <a:xfrm>
            <a:off x="3142444" y="2413337"/>
            <a:ext cx="7986269" cy="2031325"/>
          </a:xfrm>
          <a:prstGeom prst="rect">
            <a:avLst/>
          </a:prstGeom>
          <a:noFill/>
        </p:spPr>
        <p:txBody>
          <a:bodyPr wrap="square" rtlCol="0">
            <a:spAutoFit/>
          </a:bodyPr>
          <a:lstStyle/>
          <a:p>
            <a:pPr marL="285750" indent="-285750" algn="just">
              <a:buFont typeface="Arial" panose="020B0604020202020204" pitchFamily="34" charset="0"/>
              <a:buChar char="•"/>
            </a:pPr>
            <a:r>
              <a:rPr lang="fr-FR" dirty="0"/>
              <a:t>Alors que Smith déduit la valeur d’une production de la somme des revenus qu’elle génère, Ricardo considère la distribution des revenus comme postérieure au processus de production. </a:t>
            </a:r>
            <a:endParaRPr lang="fr-FR" dirty="0">
              <a:solidFill>
                <a:schemeClr val="tx1">
                  <a:alpha val="19613"/>
                </a:schemeClr>
              </a:solidFill>
            </a:endParaRPr>
          </a:p>
          <a:p>
            <a:pPr marL="285750" indent="-285750">
              <a:buFont typeface="Arial" panose="020B0604020202020204" pitchFamily="34" charset="0"/>
              <a:buChar char="•"/>
            </a:pPr>
            <a:endParaRPr lang="fr-FR" dirty="0">
              <a:solidFill>
                <a:schemeClr val="tx1">
                  <a:alpha val="19613"/>
                </a:schemeClr>
              </a:solidFill>
            </a:endParaRPr>
          </a:p>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 </a:t>
            </a:r>
          </a:p>
          <a:p>
            <a:endParaRPr lang="fr-FR" sz="1800" kern="0" dirty="0">
              <a:solidFill>
                <a:srgbClr val="000000">
                  <a:alpha val="19613"/>
                </a:srgbClr>
              </a:solidFill>
              <a:effectLst/>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rPr>
              <a:t>b. La détermination des salaires et du profit </a:t>
            </a:r>
            <a:endParaRPr lang="fr-FR" dirty="0">
              <a:solidFill>
                <a:schemeClr val="tx1">
                  <a:alpha val="19613"/>
                </a:schemeClr>
              </a:solidFill>
              <a:latin typeface="Century Gothic" panose="020B0502020202020204" pitchFamily="34" charset="0"/>
            </a:endParaRPr>
          </a:p>
        </p:txBody>
      </p:sp>
    </p:spTree>
    <p:extLst>
      <p:ext uri="{BB962C8B-B14F-4D97-AF65-F5344CB8AC3E}">
        <p14:creationId xmlns:p14="http://schemas.microsoft.com/office/powerpoint/2010/main" val="40676320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6"/>
            <a:ext cx="7276563" cy="3693319"/>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kern="0" dirty="0">
                <a:solidFill>
                  <a:srgbClr val="000000"/>
                </a:solidFill>
                <a:effectLst/>
                <a:latin typeface="Century Gothic" panose="020B0502020202020204" pitchFamily="34" charset="0"/>
                <a:ea typeface="Times New Roman" panose="02020603050405020304" pitchFamily="18" charset="0"/>
              </a:rPr>
              <a:t>Pour Ricardo, la rente versée aux propriétaires fonciers n’est pas responsable de l’inflation mais, au contraire, est positivement corrélée au prix du blé. </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Pour le démontrer, Ricardo élabore un modèle fictif (démarche hypothético-déductive) de répartition des revenus agricoles entre la terre (rente), le travail (salaires) et le capital (profits). </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1767323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6"/>
            <a:ext cx="7276563" cy="3693319"/>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Pour Ricardo, la rente versée aux propriétaires fonciers n’est pas responsable de l’inflation mais, au contraire, est positivement corrélée au prix du blé. </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kern="0" dirty="0">
                <a:solidFill>
                  <a:srgbClr val="000000"/>
                </a:solidFill>
                <a:effectLst/>
                <a:latin typeface="Century Gothic" panose="020B0502020202020204" pitchFamily="34" charset="0"/>
                <a:ea typeface="Times New Roman" panose="02020603050405020304" pitchFamily="18" charset="0"/>
              </a:rPr>
              <a:t>Pour le démontrer, Ricardo élabore un modèle fictif (démarche hypothético-déductive) de répartition des revenus agricoles entre la terre (rente), le travail (salaires) et le capital (profits). </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3062279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2031325"/>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kern="0" dirty="0">
                <a:solidFill>
                  <a:srgbClr val="000000"/>
                </a:solidFill>
                <a:latin typeface="Century Gothic" panose="020B0502020202020204" pitchFamily="34" charset="0"/>
                <a:ea typeface="Times New Roman" panose="02020603050405020304" pitchFamily="18" charset="0"/>
              </a:rPr>
              <a:t>Les terres sont classées en fonction de leur qualité :</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graphicFrame>
        <p:nvGraphicFramePr>
          <p:cNvPr id="5" name="Tableau 4">
            <a:extLst>
              <a:ext uri="{FF2B5EF4-FFF2-40B4-BE49-F238E27FC236}">
                <a16:creationId xmlns:a16="http://schemas.microsoft.com/office/drawing/2014/main" id="{3D03C99E-C65B-4233-3E5C-949D2DF81F99}"/>
              </a:ext>
            </a:extLst>
          </p:cNvPr>
          <p:cNvGraphicFramePr>
            <a:graphicFrameLocks noGrp="1"/>
          </p:cNvGraphicFramePr>
          <p:nvPr>
            <p:extLst>
              <p:ext uri="{D42A27DB-BD31-4B8C-83A1-F6EECF244321}">
                <p14:modId xmlns:p14="http://schemas.microsoft.com/office/powerpoint/2010/main" val="2341354543"/>
              </p:ext>
            </p:extLst>
          </p:nvPr>
        </p:nvGraphicFramePr>
        <p:xfrm>
          <a:off x="3515932" y="3429000"/>
          <a:ext cx="8075054" cy="2641721"/>
        </p:xfrm>
        <a:graphic>
          <a:graphicData uri="http://schemas.openxmlformats.org/drawingml/2006/table">
            <a:tbl>
              <a:tblPr firstRow="1" bandRow="1">
                <a:tableStyleId>{5C22544A-7EE6-4342-B048-85BDC9FD1C3A}</a:tableStyleId>
              </a:tblPr>
              <a:tblGrid>
                <a:gridCol w="2434107">
                  <a:extLst>
                    <a:ext uri="{9D8B030D-6E8A-4147-A177-3AD203B41FA5}">
                      <a16:colId xmlns:a16="http://schemas.microsoft.com/office/drawing/2014/main" val="2270840211"/>
                    </a:ext>
                  </a:extLst>
                </a:gridCol>
                <a:gridCol w="5640947">
                  <a:extLst>
                    <a:ext uri="{9D8B030D-6E8A-4147-A177-3AD203B41FA5}">
                      <a16:colId xmlns:a16="http://schemas.microsoft.com/office/drawing/2014/main" val="697780499"/>
                    </a:ext>
                  </a:extLst>
                </a:gridCol>
              </a:tblGrid>
              <a:tr h="1364597">
                <a:tc>
                  <a:txBody>
                    <a:bodyPr/>
                    <a:lstStyle/>
                    <a:p>
                      <a:r>
                        <a:rPr lang="fr-FR" dirty="0"/>
                        <a:t>Qualité de la terre </a:t>
                      </a:r>
                    </a:p>
                  </a:txBody>
                  <a:tcPr>
                    <a:solidFill>
                      <a:schemeClr val="accent1">
                        <a:alpha val="19927"/>
                      </a:schemeClr>
                    </a:solidFill>
                  </a:tcPr>
                </a:tc>
                <a:tc>
                  <a:txBody>
                    <a:bodyPr/>
                    <a:lstStyle/>
                    <a:p>
                      <a:r>
                        <a:rPr lang="fr-FR" dirty="0"/>
                        <a:t>Quantité de travail nécessaire pour produire un boisseau de blé </a:t>
                      </a:r>
                    </a:p>
                  </a:txBody>
                  <a:tcPr>
                    <a:solidFill>
                      <a:schemeClr val="accent1">
                        <a:alpha val="19927"/>
                      </a:schemeClr>
                    </a:solidFill>
                  </a:tcPr>
                </a:tc>
                <a:extLst>
                  <a:ext uri="{0D108BD9-81ED-4DB2-BD59-A6C34878D82A}">
                    <a16:rowId xmlns:a16="http://schemas.microsoft.com/office/drawing/2014/main" val="1817678327"/>
                  </a:ext>
                </a:extLst>
              </a:tr>
              <a:tr h="425708">
                <a:tc>
                  <a:txBody>
                    <a:bodyPr/>
                    <a:lstStyle/>
                    <a:p>
                      <a:pPr algn="ctr"/>
                      <a:r>
                        <a:rPr lang="fr-FR" dirty="0"/>
                        <a:t>T1 </a:t>
                      </a:r>
                    </a:p>
                  </a:txBody>
                  <a:tcPr>
                    <a:solidFill>
                      <a:schemeClr val="accent1">
                        <a:tint val="40000"/>
                        <a:alpha val="19927"/>
                      </a:schemeClr>
                    </a:solidFill>
                  </a:tcPr>
                </a:tc>
                <a:tc>
                  <a:txBody>
                    <a:bodyPr/>
                    <a:lstStyle/>
                    <a:p>
                      <a:pPr algn="ctr"/>
                      <a:r>
                        <a:rPr lang="fr-FR" dirty="0"/>
                        <a:t>8h</a:t>
                      </a:r>
                    </a:p>
                  </a:txBody>
                  <a:tcPr>
                    <a:solidFill>
                      <a:schemeClr val="accent1">
                        <a:tint val="40000"/>
                        <a:alpha val="19927"/>
                      </a:schemeClr>
                    </a:solidFill>
                  </a:tcPr>
                </a:tc>
                <a:extLst>
                  <a:ext uri="{0D108BD9-81ED-4DB2-BD59-A6C34878D82A}">
                    <a16:rowId xmlns:a16="http://schemas.microsoft.com/office/drawing/2014/main" val="3370930158"/>
                  </a:ext>
                </a:extLst>
              </a:tr>
              <a:tr h="425708">
                <a:tc>
                  <a:txBody>
                    <a:bodyPr/>
                    <a:lstStyle/>
                    <a:p>
                      <a:pPr algn="ctr"/>
                      <a:r>
                        <a:rPr lang="fr-FR" dirty="0"/>
                        <a:t>T2</a:t>
                      </a:r>
                    </a:p>
                  </a:txBody>
                  <a:tcPr>
                    <a:solidFill>
                      <a:schemeClr val="accent1">
                        <a:tint val="20000"/>
                        <a:alpha val="19927"/>
                      </a:schemeClr>
                    </a:solidFill>
                  </a:tcPr>
                </a:tc>
                <a:tc>
                  <a:txBody>
                    <a:bodyPr/>
                    <a:lstStyle/>
                    <a:p>
                      <a:pPr algn="ctr"/>
                      <a:r>
                        <a:rPr lang="fr-FR" dirty="0"/>
                        <a:t>9h</a:t>
                      </a:r>
                    </a:p>
                  </a:txBody>
                  <a:tcPr>
                    <a:solidFill>
                      <a:schemeClr val="accent1">
                        <a:tint val="20000"/>
                        <a:alpha val="19927"/>
                      </a:schemeClr>
                    </a:solidFill>
                  </a:tcPr>
                </a:tc>
                <a:extLst>
                  <a:ext uri="{0D108BD9-81ED-4DB2-BD59-A6C34878D82A}">
                    <a16:rowId xmlns:a16="http://schemas.microsoft.com/office/drawing/2014/main" val="3572852795"/>
                  </a:ext>
                </a:extLst>
              </a:tr>
              <a:tr h="425708">
                <a:tc>
                  <a:txBody>
                    <a:bodyPr/>
                    <a:lstStyle/>
                    <a:p>
                      <a:pPr algn="ctr"/>
                      <a:r>
                        <a:rPr lang="fr-FR" dirty="0"/>
                        <a:t>T3</a:t>
                      </a:r>
                    </a:p>
                  </a:txBody>
                  <a:tcPr>
                    <a:solidFill>
                      <a:schemeClr val="accent1">
                        <a:tint val="40000"/>
                        <a:alpha val="19927"/>
                      </a:schemeClr>
                    </a:solidFill>
                  </a:tcPr>
                </a:tc>
                <a:tc>
                  <a:txBody>
                    <a:bodyPr/>
                    <a:lstStyle/>
                    <a:p>
                      <a:pPr algn="ctr"/>
                      <a:r>
                        <a:rPr lang="fr-FR" dirty="0"/>
                        <a:t>10h</a:t>
                      </a:r>
                    </a:p>
                  </a:txBody>
                  <a:tcPr>
                    <a:solidFill>
                      <a:schemeClr val="accent1">
                        <a:tint val="40000"/>
                        <a:alpha val="19927"/>
                      </a:schemeClr>
                    </a:solidFill>
                  </a:tcPr>
                </a:tc>
                <a:extLst>
                  <a:ext uri="{0D108BD9-81ED-4DB2-BD59-A6C34878D82A}">
                    <a16:rowId xmlns:a16="http://schemas.microsoft.com/office/drawing/2014/main" val="2525682560"/>
                  </a:ext>
                </a:extLst>
              </a:tr>
            </a:tbl>
          </a:graphicData>
        </a:graphic>
      </p:graphicFrame>
    </p:spTree>
    <p:extLst>
      <p:ext uri="{BB962C8B-B14F-4D97-AF65-F5344CB8AC3E}">
        <p14:creationId xmlns:p14="http://schemas.microsoft.com/office/powerpoint/2010/main" val="35628777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2031325"/>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solidFill>
                <a:latin typeface="Century Gothic" panose="020B0502020202020204" pitchFamily="34" charset="0"/>
                <a:ea typeface="Times New Roman" panose="02020603050405020304" pitchFamily="18" charset="0"/>
              </a:rPr>
              <a:t>Les terres sont classées en fonction de leur qualité :</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graphicFrame>
        <p:nvGraphicFramePr>
          <p:cNvPr id="5" name="Tableau 4">
            <a:extLst>
              <a:ext uri="{FF2B5EF4-FFF2-40B4-BE49-F238E27FC236}">
                <a16:creationId xmlns:a16="http://schemas.microsoft.com/office/drawing/2014/main" id="{3D03C99E-C65B-4233-3E5C-949D2DF81F99}"/>
              </a:ext>
            </a:extLst>
          </p:cNvPr>
          <p:cNvGraphicFramePr>
            <a:graphicFrameLocks noGrp="1"/>
          </p:cNvGraphicFramePr>
          <p:nvPr>
            <p:extLst>
              <p:ext uri="{D42A27DB-BD31-4B8C-83A1-F6EECF244321}">
                <p14:modId xmlns:p14="http://schemas.microsoft.com/office/powerpoint/2010/main" val="2484440933"/>
              </p:ext>
            </p:extLst>
          </p:nvPr>
        </p:nvGraphicFramePr>
        <p:xfrm>
          <a:off x="3515932" y="3429000"/>
          <a:ext cx="8075054" cy="2641721"/>
        </p:xfrm>
        <a:graphic>
          <a:graphicData uri="http://schemas.openxmlformats.org/drawingml/2006/table">
            <a:tbl>
              <a:tblPr firstRow="1" bandRow="1">
                <a:tableStyleId>{5C22544A-7EE6-4342-B048-85BDC9FD1C3A}</a:tableStyleId>
              </a:tblPr>
              <a:tblGrid>
                <a:gridCol w="2434107">
                  <a:extLst>
                    <a:ext uri="{9D8B030D-6E8A-4147-A177-3AD203B41FA5}">
                      <a16:colId xmlns:a16="http://schemas.microsoft.com/office/drawing/2014/main" val="2270840211"/>
                    </a:ext>
                  </a:extLst>
                </a:gridCol>
                <a:gridCol w="5640947">
                  <a:extLst>
                    <a:ext uri="{9D8B030D-6E8A-4147-A177-3AD203B41FA5}">
                      <a16:colId xmlns:a16="http://schemas.microsoft.com/office/drawing/2014/main" val="697780499"/>
                    </a:ext>
                  </a:extLst>
                </a:gridCol>
              </a:tblGrid>
              <a:tr h="1364597">
                <a:tc>
                  <a:txBody>
                    <a:bodyPr/>
                    <a:lstStyle/>
                    <a:p>
                      <a:r>
                        <a:rPr lang="fr-FR" dirty="0"/>
                        <a:t>Qualité de la terre </a:t>
                      </a:r>
                    </a:p>
                  </a:txBody>
                  <a:tcPr/>
                </a:tc>
                <a:tc>
                  <a:txBody>
                    <a:bodyPr/>
                    <a:lstStyle/>
                    <a:p>
                      <a:r>
                        <a:rPr lang="fr-FR" dirty="0"/>
                        <a:t>Quantité de travail nécessaire pour produire un boisseau de blé </a:t>
                      </a:r>
                    </a:p>
                  </a:txBody>
                  <a:tcPr/>
                </a:tc>
                <a:extLst>
                  <a:ext uri="{0D108BD9-81ED-4DB2-BD59-A6C34878D82A}">
                    <a16:rowId xmlns:a16="http://schemas.microsoft.com/office/drawing/2014/main" val="1817678327"/>
                  </a:ext>
                </a:extLst>
              </a:tr>
              <a:tr h="425708">
                <a:tc>
                  <a:txBody>
                    <a:bodyPr/>
                    <a:lstStyle/>
                    <a:p>
                      <a:pPr algn="ctr"/>
                      <a:r>
                        <a:rPr lang="fr-FR" dirty="0"/>
                        <a:t>T1 </a:t>
                      </a:r>
                    </a:p>
                  </a:txBody>
                  <a:tcPr/>
                </a:tc>
                <a:tc>
                  <a:txBody>
                    <a:bodyPr/>
                    <a:lstStyle/>
                    <a:p>
                      <a:pPr algn="ctr"/>
                      <a:r>
                        <a:rPr lang="fr-FR" dirty="0"/>
                        <a:t>8h</a:t>
                      </a:r>
                    </a:p>
                  </a:txBody>
                  <a:tcPr/>
                </a:tc>
                <a:extLst>
                  <a:ext uri="{0D108BD9-81ED-4DB2-BD59-A6C34878D82A}">
                    <a16:rowId xmlns:a16="http://schemas.microsoft.com/office/drawing/2014/main" val="3370930158"/>
                  </a:ext>
                </a:extLst>
              </a:tr>
              <a:tr h="425708">
                <a:tc>
                  <a:txBody>
                    <a:bodyPr/>
                    <a:lstStyle/>
                    <a:p>
                      <a:pPr algn="ctr"/>
                      <a:r>
                        <a:rPr lang="fr-FR" dirty="0"/>
                        <a:t>T2</a:t>
                      </a:r>
                    </a:p>
                  </a:txBody>
                  <a:tcPr/>
                </a:tc>
                <a:tc>
                  <a:txBody>
                    <a:bodyPr/>
                    <a:lstStyle/>
                    <a:p>
                      <a:pPr algn="ctr"/>
                      <a:r>
                        <a:rPr lang="fr-FR" dirty="0"/>
                        <a:t>9h</a:t>
                      </a:r>
                    </a:p>
                  </a:txBody>
                  <a:tcPr/>
                </a:tc>
                <a:extLst>
                  <a:ext uri="{0D108BD9-81ED-4DB2-BD59-A6C34878D82A}">
                    <a16:rowId xmlns:a16="http://schemas.microsoft.com/office/drawing/2014/main" val="3572852795"/>
                  </a:ext>
                </a:extLst>
              </a:tr>
              <a:tr h="425708">
                <a:tc>
                  <a:txBody>
                    <a:bodyPr/>
                    <a:lstStyle/>
                    <a:p>
                      <a:pPr algn="ctr"/>
                      <a:r>
                        <a:rPr lang="fr-FR" dirty="0"/>
                        <a:t>T3</a:t>
                      </a:r>
                    </a:p>
                  </a:txBody>
                  <a:tcPr/>
                </a:tc>
                <a:tc>
                  <a:txBody>
                    <a:bodyPr/>
                    <a:lstStyle/>
                    <a:p>
                      <a:pPr algn="ctr"/>
                      <a:r>
                        <a:rPr lang="fr-FR" dirty="0"/>
                        <a:t>10h</a:t>
                      </a:r>
                    </a:p>
                  </a:txBody>
                  <a:tcPr/>
                </a:tc>
                <a:extLst>
                  <a:ext uri="{0D108BD9-81ED-4DB2-BD59-A6C34878D82A}">
                    <a16:rowId xmlns:a16="http://schemas.microsoft.com/office/drawing/2014/main" val="2525682560"/>
                  </a:ext>
                </a:extLst>
              </a:tr>
            </a:tbl>
          </a:graphicData>
        </a:graphic>
      </p:graphicFrame>
    </p:spTree>
    <p:extLst>
      <p:ext uri="{BB962C8B-B14F-4D97-AF65-F5344CB8AC3E}">
        <p14:creationId xmlns:p14="http://schemas.microsoft.com/office/powerpoint/2010/main" val="5378181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2585323"/>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kern="0" dirty="0">
                <a:solidFill>
                  <a:srgbClr val="000000"/>
                </a:solidFill>
                <a:latin typeface="Century Gothic" panose="020B0502020202020204" pitchFamily="34" charset="0"/>
                <a:ea typeface="Times New Roman" panose="02020603050405020304" pitchFamily="18" charset="0"/>
              </a:rPr>
              <a:t>Tant que les terres sont abondantes, seules les T1 sont cultivées</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20612443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3416320"/>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solidFill>
                <a:latin typeface="Century Gothic" panose="020B0502020202020204" pitchFamily="34" charset="0"/>
                <a:ea typeface="Times New Roman" panose="02020603050405020304" pitchFamily="18" charset="0"/>
              </a:rPr>
              <a:t>Tant que les terres sont abondantes, seules les T1 sont cultivées</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Aucune rente n’est versée, le prix naturel du blé est réparti uniquement entre salaires et profits </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41198496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3416320"/>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kern="0" dirty="0">
                <a:solidFill>
                  <a:srgbClr val="000000"/>
                </a:solidFill>
                <a:latin typeface="Century Gothic" panose="020B0502020202020204" pitchFamily="34" charset="0"/>
                <a:ea typeface="Times New Roman" panose="02020603050405020304" pitchFamily="18" charset="0"/>
              </a:rPr>
              <a:t>Quand la population augmente, des T2 doivent être mises en culture</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38950721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387142" y="1674253"/>
            <a:ext cx="8358390" cy="6186309"/>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solidFill>
                <a:latin typeface="Century Gothic" panose="020B0502020202020204" pitchFamily="34" charset="0"/>
                <a:ea typeface="Times New Roman" panose="02020603050405020304" pitchFamily="18" charset="0"/>
              </a:rPr>
              <a:t>Quand la population augmente, des T2 doivent être mises en culture</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Chaque nouveau boisseau de blé est plus cher à produire (9h)</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Les prix du marché s’alignent les boisseaux les plus chers</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Le blé cultivé sur les T1 a coûté moins cher à produire (8h), ce qui permet de dégager une rente (1h par boisseau)</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Cette rente, due à la qualité de la terre, est captée par le propriétaire foncier</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37940648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387142" y="1674253"/>
            <a:ext cx="8306875" cy="7017306"/>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Quand la population augmente, des T2 doivent être mises en culture</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kern="0" dirty="0">
                <a:solidFill>
                  <a:srgbClr val="000000"/>
                </a:solidFill>
                <a:latin typeface="Century Gothic" panose="020B0502020202020204" pitchFamily="34" charset="0"/>
                <a:ea typeface="Times New Roman" panose="02020603050405020304" pitchFamily="18" charset="0"/>
              </a:rPr>
              <a:t>À mesure que la population augmente des terres de moins en moins fertiles sont exploitées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kern="0" dirty="0">
                <a:solidFill>
                  <a:srgbClr val="000000">
                    <a:alpha val="19613"/>
                  </a:srgbClr>
                </a:solidFill>
                <a:latin typeface="Century Gothic" panose="020B0502020202020204" pitchFamily="34" charset="0"/>
                <a:ea typeface="Times New Roman" panose="02020603050405020304" pitchFamily="18" charset="0"/>
              </a:rPr>
              <a:t>➡️ Le prix du blé sur le marché continue d’augmenter (10h)</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kern="0" dirty="0">
                <a:solidFill>
                  <a:srgbClr val="000000">
                    <a:alpha val="19613"/>
                  </a:srgbClr>
                </a:solidFill>
                <a:latin typeface="Century Gothic" panose="020B0502020202020204" pitchFamily="34" charset="0"/>
                <a:ea typeface="Times New Roman" panose="02020603050405020304" pitchFamily="18" charset="0"/>
              </a:rPr>
              <a:t>➡️ La rente des T1 augmente (2h par boisseau)</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kern="0" dirty="0">
                <a:solidFill>
                  <a:srgbClr val="000000">
                    <a:alpha val="19613"/>
                  </a:srgbClr>
                </a:solidFill>
                <a:latin typeface="Century Gothic" panose="020B0502020202020204" pitchFamily="34" charset="0"/>
                <a:ea typeface="Times New Roman" panose="02020603050405020304" pitchFamily="18" charset="0"/>
              </a:rPr>
              <a:t>➡️ Une rente apparaît sur les T2 (1h par boisseau)</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28347727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387142" y="1674253"/>
            <a:ext cx="8306875" cy="7017306"/>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Quand la population augmente, des T2 doivent être mises en culture</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solidFill>
                <a:latin typeface="Century Gothic" panose="020B0502020202020204" pitchFamily="34" charset="0"/>
                <a:ea typeface="Times New Roman" panose="02020603050405020304" pitchFamily="18" charset="0"/>
              </a:rPr>
              <a:t>À mesure que la population augmente des terres de moins en moins fertiles sont exploitées (T3)</a:t>
            </a:r>
          </a:p>
          <a:p>
            <a:pPr marL="285750" indent="-285750">
              <a:buFont typeface="Arial" panose="020B0604020202020204" pitchFamily="34" charset="0"/>
              <a:buChar char="•"/>
            </a:pPr>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Le prix du blé sur le marché continue d’augmenter (10h)</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La rente des T1 augmente (2h par boisseau)</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Une rente apparaît sur les T2 (1h par boisseau)</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1190478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387142" y="1674253"/>
            <a:ext cx="8306875" cy="5909310"/>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Quand la population augmente, des T2 doivent être mises en culture</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À mesure que la population augmente des terres de moins en moins fertiles sont exploitées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Police système Courant"/>
              <a:buChar char="→"/>
            </a:pPr>
            <a:r>
              <a:rPr lang="fr-FR" b="1" kern="0" dirty="0">
                <a:solidFill>
                  <a:srgbClr val="000000"/>
                </a:solidFill>
                <a:latin typeface="Century Gothic" panose="020B0502020202020204" pitchFamily="34" charset="0"/>
                <a:ea typeface="Times New Roman" panose="02020603050405020304" pitchFamily="18" charset="0"/>
              </a:rPr>
              <a:t>L’augmentation de la population est donc à l’origine de l’augmentation des prix du blé et de la rente foncière </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29553612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b="1" dirty="0">
                <a:latin typeface="Century Gothic" panose="020B0502020202020204" pitchFamily="34" charset="0"/>
              </a:rPr>
              <a:t>b. </a:t>
            </a:r>
            <a:r>
              <a:rPr lang="fr-FR" sz="1800" b="1"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42088738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dirty="0">
                <a:latin typeface="Century Gothic" panose="020B0502020202020204" pitchFamily="34" charset="0"/>
              </a:rPr>
              <a:t>b. </a:t>
            </a:r>
            <a:r>
              <a:rPr lang="fr-FR" sz="1800"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26274171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dirty="0">
                <a:latin typeface="Century Gothic" panose="020B0502020202020204" pitchFamily="34" charset="0"/>
              </a:rPr>
              <a:t>b. </a:t>
            </a:r>
            <a:r>
              <a:rPr lang="fr-FR" sz="1800"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37620831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dirty="0">
                <a:latin typeface="Century Gothic" panose="020B0502020202020204" pitchFamily="34" charset="0"/>
              </a:rPr>
              <a:t>b. </a:t>
            </a:r>
            <a:r>
              <a:rPr lang="fr-FR" sz="1800"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27189442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dirty="0">
                <a:latin typeface="Century Gothic" panose="020B0502020202020204" pitchFamily="34" charset="0"/>
              </a:rPr>
              <a:t>b. </a:t>
            </a:r>
            <a:r>
              <a:rPr lang="fr-FR" sz="1800"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24956923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6" y="2456795"/>
            <a:ext cx="10779692" cy="4401205"/>
          </a:xfrm>
          <a:prstGeom prst="rect">
            <a:avLst/>
          </a:prstGeom>
          <a:noFill/>
        </p:spPr>
        <p:txBody>
          <a:bodyPr wrap="square" rtlCol="0">
            <a:spAutoFit/>
          </a:bodyPr>
          <a:lstStyle/>
          <a:p>
            <a:endParaRPr lang="fr-FR" sz="2800" dirty="0"/>
          </a:p>
          <a:p>
            <a:r>
              <a:rPr lang="fr-FR" sz="2800" b="1" u="sng" dirty="0"/>
              <a:t>POUR LUNDI 21/09:</a:t>
            </a:r>
          </a:p>
          <a:p>
            <a:r>
              <a:rPr lang="fr-FR" sz="2800" dirty="0"/>
              <a:t>- Relire le Chapitre 4 de J. </a:t>
            </a:r>
            <a:r>
              <a:rPr lang="fr-FR" sz="2800" dirty="0" err="1"/>
              <a:t>Valier</a:t>
            </a:r>
            <a:r>
              <a:rPr lang="fr-FR" sz="2800" dirty="0"/>
              <a:t> (2005)</a:t>
            </a:r>
          </a:p>
          <a:p>
            <a:r>
              <a:rPr lang="fr-FR" sz="2800" dirty="0"/>
              <a:t>- Lire le II.C de la synthèse</a:t>
            </a:r>
          </a:p>
          <a:p>
            <a:endParaRPr lang="fr-FR" sz="2800" dirty="0"/>
          </a:p>
          <a:p>
            <a:r>
              <a:rPr lang="fr-FR" sz="2800" b="1" u="sng" dirty="0"/>
              <a:t>POUR JEUDI 24/09:</a:t>
            </a:r>
          </a:p>
          <a:p>
            <a:r>
              <a:rPr lang="fr-FR" sz="2800" dirty="0"/>
              <a:t>- Relire le Chapitre 5 de J. </a:t>
            </a:r>
            <a:r>
              <a:rPr lang="fr-FR" sz="2800" dirty="0" err="1"/>
              <a:t>Valier</a:t>
            </a:r>
            <a:endParaRPr lang="fr-FR" sz="2800" dirty="0"/>
          </a:p>
          <a:p>
            <a:r>
              <a:rPr lang="fr-FR" sz="2800" dirty="0"/>
              <a:t>- Lire le III de la synthèse </a:t>
            </a:r>
          </a:p>
          <a:p>
            <a:r>
              <a:rPr lang="fr-FR" sz="2800" dirty="0"/>
              <a:t>- Analyser le document 4 du dossier</a:t>
            </a:r>
          </a:p>
          <a:p>
            <a:endParaRPr lang="fr-FR" sz="2800" dirty="0"/>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Tree>
    <p:extLst>
      <p:ext uri="{BB962C8B-B14F-4D97-AF65-F5344CB8AC3E}">
        <p14:creationId xmlns:p14="http://schemas.microsoft.com/office/powerpoint/2010/main" val="25903320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1477328"/>
          </a:xfrm>
          <a:prstGeom prst="rect">
            <a:avLst/>
          </a:prstGeom>
          <a:noFill/>
        </p:spPr>
        <p:txBody>
          <a:bodyPr wrap="square" rtlCol="0">
            <a:spAutoFit/>
          </a:bodyPr>
          <a:lstStyle/>
          <a:p>
            <a:r>
              <a:rPr lang="fr-FR" b="1" dirty="0">
                <a:latin typeface="Century Gothic" panose="020B0502020202020204" pitchFamily="34" charset="0"/>
                <a:ea typeface="Times New Roman" panose="02020603050405020304" pitchFamily="18" charset="0"/>
              </a:rPr>
              <a:t>J</a:t>
            </a:r>
            <a:r>
              <a:rPr lang="fr-FR" sz="1800" b="1" dirty="0">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35879727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9661"/>
                  </a:schemeClr>
                </a:solidFill>
                <a:effectLst/>
                <a:latin typeface="Century Gothic" panose="020B0502020202020204" pitchFamily="34" charset="0"/>
                <a:ea typeface="Times New Roman" panose="02020603050405020304" pitchFamily="18" charset="0"/>
              </a:rPr>
              <a:t>Les profits finissent inévitablement par dispara</a:t>
            </a:r>
            <a:r>
              <a:rPr lang="fr-FR" dirty="0">
                <a:solidFill>
                  <a:schemeClr val="tx1">
                    <a:alpha val="19661"/>
                  </a:schemeClr>
                </a:solidFill>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2751107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9661"/>
                  </a:schemeClr>
                </a:solidFill>
                <a:effectLst/>
                <a:latin typeface="Century Gothic" panose="020B0502020202020204" pitchFamily="34" charset="0"/>
                <a:ea typeface="Times New Roman" panose="02020603050405020304" pitchFamily="18" charset="0"/>
              </a:rPr>
              <a:t>Les profits finissent inévitablement par dispara</a:t>
            </a:r>
            <a:r>
              <a:rPr lang="fr-FR" dirty="0">
                <a:solidFill>
                  <a:schemeClr val="tx1">
                    <a:alpha val="19661"/>
                  </a:schemeClr>
                </a:solidFill>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9129588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alpha val="90847"/>
          </a:schemeClr>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9661"/>
                  </a:schemeClr>
                </a:solidFill>
                <a:effectLst/>
                <a:latin typeface="Century Gothic" panose="020B0502020202020204" pitchFamily="34" charset="0"/>
                <a:ea typeface="Times New Roman" panose="02020603050405020304" pitchFamily="18" charset="0"/>
              </a:rPr>
              <a:t>Les profits finissent inévitablement par dispara</a:t>
            </a:r>
            <a:r>
              <a:rPr lang="fr-FR" dirty="0">
                <a:solidFill>
                  <a:schemeClr val="tx1">
                    <a:alpha val="19661"/>
                  </a:schemeClr>
                </a:solidFill>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42661025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Les profits finissent inévitablement par dispara</a:t>
            </a:r>
            <a:r>
              <a:rPr lang="fr-FR" b="1" dirty="0">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5759464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20207"/>
                  </a:schemeClr>
                </a:solidFill>
                <a:effectLst/>
                <a:latin typeface="Century Gothic" panose="020B0502020202020204" pitchFamily="34" charset="0"/>
                <a:ea typeface="Times New Roman" panose="02020603050405020304" pitchFamily="18" charset="0"/>
              </a:rPr>
              <a:t>Les profits finissent inévitablement par dispara</a:t>
            </a:r>
            <a:r>
              <a:rPr lang="fr-FR" dirty="0">
                <a:solidFill>
                  <a:schemeClr val="tx1">
                    <a:alpha val="20207"/>
                  </a:schemeClr>
                </a:solidFill>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b="1" dirty="0">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17956276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Pour aller plus loin … Le « principe de population » du révérend </a:t>
                </a:r>
                <a:r>
                  <a:rPr lang="fr-FR" dirty="0" err="1"/>
                  <a:t>T</a:t>
                </a:r>
                <a:r>
                  <a:rPr lang="fr-FR" dirty="0"/>
                  <a:t>. Malthus</a:t>
                </a:r>
              </a:p>
              <a:p>
                <a:endParaRPr lang="fr-FR" dirty="0"/>
              </a:p>
              <a:p>
                <a:pPr marL="285750" indent="-285750">
                  <a:buFont typeface="Arial" panose="020B0604020202020204" pitchFamily="34" charset="0"/>
                  <a:buChar char="•"/>
                </a:pPr>
                <a:r>
                  <a:rPr lang="fr-FR" dirty="0"/>
                  <a:t>L’analyse portée dans </a:t>
                </a:r>
                <a:r>
                  <a:rPr lang="fr-FR" i="1" dirty="0"/>
                  <a:t>Essai sur le principe de population</a:t>
                </a:r>
                <a:r>
                  <a:rPr lang="fr-FR" dirty="0"/>
                  <a:t> (1759) est proche de celle de Ricardo, mais à partir d’un raisonnement différent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solidFill>
                      <a:schemeClr val="tx1">
                        <a:alpha val="20000"/>
                      </a:schemeClr>
                    </a:solidFill>
                  </a:rPr>
                  <a:t>La « loi naturelle de la population » est une suite de forme géométrique : </a:t>
                </a:r>
                <a14:m>
                  <m:oMath xmlns:m="http://schemas.openxmlformats.org/officeDocument/2006/math">
                    <m:sSub>
                      <m:sSubPr>
                        <m:ctrlPr>
                          <a:rPr lang="fr-FR" sz="1800" i="1" smtClean="0">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𝑞</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oMath>
                </a14:m>
                <a:r>
                  <a:rPr lang="fr-FR" dirty="0">
                    <a:solidFill>
                      <a:schemeClr val="tx1">
                        <a:alpha val="20000"/>
                      </a:schemeClr>
                    </a:solidFill>
                    <a:effectLst/>
                  </a:rPr>
                  <a:t>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sz="1800" dirty="0">
                    <a:solidFill>
                      <a:srgbClr val="000000">
                        <a:alpha val="20000"/>
                      </a:srgbClr>
                    </a:solidFill>
                    <a:effectLst/>
                    <a:latin typeface="Century Gothic" panose="020B0502020202020204" pitchFamily="34" charset="0"/>
                    <a:ea typeface="Times New Roman" panose="02020603050405020304" pitchFamily="18" charset="0"/>
                  </a:rPr>
                  <a:t>La croissance de la production agricole est de forme arithmétique : </a:t>
                </a:r>
                <a14:m>
                  <m:oMath xmlns:m="http://schemas.openxmlformats.org/officeDocument/2006/math">
                    <m:sSub>
                      <m:sSubPr>
                        <m:ctrlP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𝑘</m:t>
                    </m:r>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m:t>
                    </m:r>
                  </m:oMath>
                </a14:m>
                <a:endParaRPr lang="fr-FR" sz="1800" dirty="0">
                  <a:solidFill>
                    <a:srgbClr val="000000">
                      <a:alpha val="20000"/>
                    </a:srgbClr>
                  </a:solidFill>
                  <a:effectLst/>
                  <a:latin typeface="Century Gothic" panose="020B0502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Le « piège malthusien » refermera inévitablement – et tragiquement – toute période de prospérité </a:t>
                </a: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mc:Choice>
        <mc:Fallback xmlns="">
          <p:sp>
            <p:nvSpPr>
              <p:cNvPr id="3" name="ZoneTexte 2">
                <a:extLst>
                  <a:ext uri="{FF2B5EF4-FFF2-40B4-BE49-F238E27FC236}">
                    <a16:creationId xmlns:a16="http://schemas.microsoft.com/office/drawing/2014/main" id="{14F650D3-E4D2-7C36-1CCD-05DAF10CC6E3}"/>
                  </a:ext>
                </a:extLst>
              </p:cNvPr>
              <p:cNvSpPr txBox="1">
                <a:spLocks noRot="1" noChangeAspect="1" noMove="1" noResize="1" noEditPoints="1" noAdjustHandles="1" noChangeArrowheads="1" noChangeShapeType="1" noTextEdit="1"/>
              </p:cNvSpPr>
              <p:nvPr/>
            </p:nvSpPr>
            <p:spPr>
              <a:xfrm>
                <a:off x="3052293" y="1648495"/>
                <a:ext cx="8667482" cy="3970318"/>
              </a:xfrm>
              <a:prstGeom prst="rect">
                <a:avLst/>
              </a:prstGeom>
              <a:blipFill>
                <a:blip r:embed="rId2"/>
                <a:stretch>
                  <a:fillRect l="-585" t="-637"/>
                </a:stretch>
              </a:blipFill>
            </p:spPr>
            <p:txBody>
              <a:bodyPr/>
              <a:lstStyle/>
              <a:p>
                <a:r>
                  <a:rPr lang="fr-FR">
                    <a:noFill/>
                  </a:rPr>
                  <a:t> </a:t>
                </a:r>
              </a:p>
            </p:txBody>
          </p:sp>
        </mc:Fallback>
      </mc:AlternateContent>
    </p:spTree>
    <p:extLst>
      <p:ext uri="{BB962C8B-B14F-4D97-AF65-F5344CB8AC3E}">
        <p14:creationId xmlns:p14="http://schemas.microsoft.com/office/powerpoint/2010/main" val="16345154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Pour aller plus loin … Le « principe de population » du révérend </a:t>
                </a:r>
                <a:r>
                  <a:rPr lang="fr-FR" dirty="0" err="1"/>
                  <a:t>T</a:t>
                </a:r>
                <a:r>
                  <a:rPr lang="fr-FR" dirty="0"/>
                  <a:t>. Malthus</a:t>
                </a:r>
              </a:p>
              <a:p>
                <a:endParaRPr lang="fr-FR" dirty="0"/>
              </a:p>
              <a:p>
                <a:pPr marL="285750" indent="-285750">
                  <a:buFont typeface="Arial" panose="020B0604020202020204" pitchFamily="34" charset="0"/>
                  <a:buChar char="•"/>
                </a:pPr>
                <a:r>
                  <a:rPr lang="fr-FR" dirty="0">
                    <a:solidFill>
                      <a:schemeClr val="tx1">
                        <a:alpha val="20000"/>
                      </a:schemeClr>
                    </a:solidFill>
                  </a:rPr>
                  <a:t>L’analyse portée dans </a:t>
                </a:r>
                <a:r>
                  <a:rPr lang="fr-FR" i="1" dirty="0">
                    <a:solidFill>
                      <a:schemeClr val="tx1">
                        <a:alpha val="20000"/>
                      </a:schemeClr>
                    </a:solidFill>
                  </a:rPr>
                  <a:t>Essai sur le principe de population</a:t>
                </a:r>
                <a:r>
                  <a:rPr lang="fr-FR" dirty="0">
                    <a:solidFill>
                      <a:schemeClr val="tx1">
                        <a:alpha val="20000"/>
                      </a:schemeClr>
                    </a:solidFill>
                  </a:rPr>
                  <a:t> (1759) est proche de celle de Ricardo, mais à partir d’un raisonnement différent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La « loi naturelle de la population » est une suite de forme géométrique : </a:t>
                </a:r>
                <a14:m>
                  <m:oMath xmlns:m="http://schemas.openxmlformats.org/officeDocument/2006/math">
                    <m:sSub>
                      <m:sSubPr>
                        <m:ctrlPr>
                          <a:rPr lang="fr-FR" sz="1800" i="1" smtClean="0">
                            <a:solidFill>
                              <a:srgbClr val="000000"/>
                            </a:solidFill>
                            <a:effectLst/>
                            <a:latin typeface="Cambria Math" panose="02040503050406030204" pitchFamily="18" charset="0"/>
                            <a:cs typeface="Calibri" panose="020F0502020204030204" pitchFamily="34" charset="0"/>
                          </a:rPr>
                        </m:ctrlPr>
                      </m:sSubPr>
                      <m:e>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𝑞</m:t>
                    </m:r>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a:solidFill>
                              <a:srgbClr val="000000"/>
                            </a:solidFill>
                            <a:effectLst/>
                            <a:latin typeface="Cambria Math" panose="02040503050406030204" pitchFamily="18" charset="0"/>
                            <a:cs typeface="Calibri" panose="020F0502020204030204" pitchFamily="34" charset="0"/>
                          </a:rPr>
                        </m:ctrlPr>
                      </m:sSubPr>
                      <m:e>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sub>
                    </m:sSub>
                  </m:oMath>
                </a14:m>
                <a:r>
                  <a:rPr lang="fr-FR" dirty="0">
                    <a:effectLst/>
                  </a:rPr>
                  <a:t>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sz="1800" dirty="0">
                    <a:solidFill>
                      <a:srgbClr val="000000">
                        <a:alpha val="19750"/>
                      </a:srgbClr>
                    </a:solidFill>
                    <a:effectLst/>
                    <a:latin typeface="Century Gothic" panose="020B0502020202020204" pitchFamily="34" charset="0"/>
                    <a:ea typeface="Times New Roman" panose="02020603050405020304" pitchFamily="18" charset="0"/>
                  </a:rPr>
                  <a:t>La croissance de la production agricole est de forme arithmétique : </a:t>
                </a:r>
                <a14:m>
                  <m:oMath xmlns:m="http://schemas.openxmlformats.org/officeDocument/2006/math">
                    <m:sSub>
                      <m:sSubPr>
                        <m:ctrlP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𝑘</m:t>
                    </m:r>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  </m:t>
                    </m:r>
                  </m:oMath>
                </a14:m>
                <a:endParaRPr lang="fr-FR" sz="1800" dirty="0">
                  <a:solidFill>
                    <a:srgbClr val="000000">
                      <a:alpha val="19750"/>
                    </a:srgbClr>
                  </a:solidFill>
                  <a:effectLst/>
                  <a:latin typeface="Century Gothic" panose="020B0502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750"/>
                      </a:schemeClr>
                    </a:solidFill>
                    <a:latin typeface="Century Gothic" panose="020B0502020202020204" pitchFamily="34" charset="0"/>
                    <a:ea typeface="Times New Roman" panose="02020603050405020304" pitchFamily="18" charset="0"/>
                  </a:rPr>
                  <a:t>Le « piège malthusien » refermera inévitablement – et tragiquement – toute période de prospérité </a:t>
                </a: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mc:Choice>
        <mc:Fallback xmlns="">
          <p:sp>
            <p:nvSpPr>
              <p:cNvPr id="3" name="ZoneTexte 2">
                <a:extLst>
                  <a:ext uri="{FF2B5EF4-FFF2-40B4-BE49-F238E27FC236}">
                    <a16:creationId xmlns:a16="http://schemas.microsoft.com/office/drawing/2014/main" id="{14F650D3-E4D2-7C36-1CCD-05DAF10CC6E3}"/>
                  </a:ext>
                </a:extLst>
              </p:cNvPr>
              <p:cNvSpPr txBox="1">
                <a:spLocks noRot="1" noChangeAspect="1" noMove="1" noResize="1" noEditPoints="1" noAdjustHandles="1" noChangeArrowheads="1" noChangeShapeType="1" noTextEdit="1"/>
              </p:cNvSpPr>
              <p:nvPr/>
            </p:nvSpPr>
            <p:spPr>
              <a:xfrm>
                <a:off x="3052293" y="1648495"/>
                <a:ext cx="8667482" cy="3970318"/>
              </a:xfrm>
              <a:prstGeom prst="rect">
                <a:avLst/>
              </a:prstGeom>
              <a:blipFill>
                <a:blip r:embed="rId2"/>
                <a:stretch>
                  <a:fillRect l="-585" t="-637"/>
                </a:stretch>
              </a:blipFill>
            </p:spPr>
            <p:txBody>
              <a:bodyPr/>
              <a:lstStyle/>
              <a:p>
                <a:r>
                  <a:rPr lang="fr-FR">
                    <a:noFill/>
                  </a:rPr>
                  <a:t> </a:t>
                </a:r>
              </a:p>
            </p:txBody>
          </p:sp>
        </mc:Fallback>
      </mc:AlternateContent>
    </p:spTree>
    <p:extLst>
      <p:ext uri="{BB962C8B-B14F-4D97-AF65-F5344CB8AC3E}">
        <p14:creationId xmlns:p14="http://schemas.microsoft.com/office/powerpoint/2010/main" val="16517515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Pour aller plus loin … Le « principe de population » du révérend </a:t>
                </a:r>
                <a:r>
                  <a:rPr lang="fr-FR" dirty="0" err="1"/>
                  <a:t>T</a:t>
                </a:r>
                <a:r>
                  <a:rPr lang="fr-FR" dirty="0"/>
                  <a:t>. Malthus</a:t>
                </a:r>
              </a:p>
              <a:p>
                <a:endParaRPr lang="fr-FR" dirty="0"/>
              </a:p>
              <a:p>
                <a:pPr marL="285750" indent="-285750">
                  <a:buFont typeface="Arial" panose="020B0604020202020204" pitchFamily="34" charset="0"/>
                  <a:buChar char="•"/>
                </a:pPr>
                <a:r>
                  <a:rPr lang="fr-FR" dirty="0">
                    <a:solidFill>
                      <a:schemeClr val="tx1">
                        <a:alpha val="20000"/>
                      </a:schemeClr>
                    </a:solidFill>
                  </a:rPr>
                  <a:t>L’analyse portée dans </a:t>
                </a:r>
                <a:r>
                  <a:rPr lang="fr-FR" i="1" dirty="0">
                    <a:solidFill>
                      <a:schemeClr val="tx1">
                        <a:alpha val="20000"/>
                      </a:schemeClr>
                    </a:solidFill>
                  </a:rPr>
                  <a:t>Essai sur le principe de population</a:t>
                </a:r>
                <a:r>
                  <a:rPr lang="fr-FR" dirty="0">
                    <a:solidFill>
                      <a:schemeClr val="tx1">
                        <a:alpha val="20000"/>
                      </a:schemeClr>
                    </a:solidFill>
                  </a:rPr>
                  <a:t> (1759) est proche de celle de Ricardo, mais à partir d’un raisonnement différent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solidFill>
                      <a:schemeClr val="tx1">
                        <a:alpha val="20000"/>
                      </a:schemeClr>
                    </a:solidFill>
                  </a:rPr>
                  <a:t>La « loi naturelle de la population » est une suite de forme géométrique : </a:t>
                </a:r>
                <a14:m>
                  <m:oMath xmlns:m="http://schemas.openxmlformats.org/officeDocument/2006/math">
                    <m:sSub>
                      <m:sSubPr>
                        <m:ctrlPr>
                          <a:rPr lang="fr-FR" sz="1800" i="1" smtClean="0">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𝑞</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oMath>
                </a14:m>
                <a:r>
                  <a:rPr lang="fr-FR" dirty="0">
                    <a:solidFill>
                      <a:schemeClr val="tx1">
                        <a:alpha val="20000"/>
                      </a:schemeClr>
                    </a:solidFill>
                    <a:effectLst/>
                  </a:rPr>
                  <a:t>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sz="1800" dirty="0">
                    <a:solidFill>
                      <a:srgbClr val="000000"/>
                    </a:solidFill>
                    <a:effectLst/>
                    <a:latin typeface="Century Gothic" panose="020B0502020202020204" pitchFamily="34" charset="0"/>
                    <a:ea typeface="Times New Roman" panose="02020603050405020304" pitchFamily="18" charset="0"/>
                  </a:rPr>
                  <a:t>La croissance de la production agricole est de forme arithmétique : </a:t>
                </a:r>
                <a14:m>
                  <m:oMath xmlns:m="http://schemas.openxmlformats.org/officeDocument/2006/math">
                    <m:sSub>
                      <m:sSubPr>
                        <m:ctrlP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𝑘</m:t>
                    </m:r>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oMath>
                </a14:m>
                <a:endParaRPr lang="fr-FR" sz="1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750"/>
                      </a:schemeClr>
                    </a:solidFill>
                    <a:latin typeface="Century Gothic" panose="020B0502020202020204" pitchFamily="34" charset="0"/>
                    <a:ea typeface="Times New Roman" panose="02020603050405020304" pitchFamily="18" charset="0"/>
                  </a:rPr>
                  <a:t>Le « piège malthusien » refermera inévitablement – et tragiquement – toute période de prospérité </a:t>
                </a: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mc:Choice>
        <mc:Fallback xmlns="">
          <p:sp>
            <p:nvSpPr>
              <p:cNvPr id="3" name="ZoneTexte 2">
                <a:extLst>
                  <a:ext uri="{FF2B5EF4-FFF2-40B4-BE49-F238E27FC236}">
                    <a16:creationId xmlns:a16="http://schemas.microsoft.com/office/drawing/2014/main" id="{14F650D3-E4D2-7C36-1CCD-05DAF10CC6E3}"/>
                  </a:ext>
                </a:extLst>
              </p:cNvPr>
              <p:cNvSpPr txBox="1">
                <a:spLocks noRot="1" noChangeAspect="1" noMove="1" noResize="1" noEditPoints="1" noAdjustHandles="1" noChangeArrowheads="1" noChangeShapeType="1" noTextEdit="1"/>
              </p:cNvSpPr>
              <p:nvPr/>
            </p:nvSpPr>
            <p:spPr>
              <a:xfrm>
                <a:off x="3052293" y="1648495"/>
                <a:ext cx="8667482" cy="3970318"/>
              </a:xfrm>
              <a:prstGeom prst="rect">
                <a:avLst/>
              </a:prstGeom>
              <a:blipFill>
                <a:blip r:embed="rId2"/>
                <a:stretch>
                  <a:fillRect l="-585" t="-637"/>
                </a:stretch>
              </a:blipFill>
            </p:spPr>
            <p:txBody>
              <a:bodyPr/>
              <a:lstStyle/>
              <a:p>
                <a:r>
                  <a:rPr lang="fr-FR">
                    <a:noFill/>
                  </a:rPr>
                  <a:t> </a:t>
                </a:r>
              </a:p>
            </p:txBody>
          </p:sp>
        </mc:Fallback>
      </mc:AlternateContent>
    </p:spTree>
    <p:extLst>
      <p:ext uri="{BB962C8B-B14F-4D97-AF65-F5344CB8AC3E}">
        <p14:creationId xmlns:p14="http://schemas.microsoft.com/office/powerpoint/2010/main" val="42328763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Pour aller plus loin … Le « principe de population » du révérend </a:t>
                </a:r>
                <a:r>
                  <a:rPr lang="fr-FR" dirty="0" err="1"/>
                  <a:t>T</a:t>
                </a:r>
                <a:r>
                  <a:rPr lang="fr-FR" dirty="0"/>
                  <a:t>. Malthus</a:t>
                </a:r>
              </a:p>
              <a:p>
                <a:endParaRPr lang="fr-FR" dirty="0"/>
              </a:p>
              <a:p>
                <a:pPr marL="285750" indent="-285750">
                  <a:buFont typeface="Arial" panose="020B0604020202020204" pitchFamily="34" charset="0"/>
                  <a:buChar char="•"/>
                </a:pPr>
                <a:r>
                  <a:rPr lang="fr-FR" dirty="0">
                    <a:solidFill>
                      <a:schemeClr val="tx1">
                        <a:alpha val="20000"/>
                      </a:schemeClr>
                    </a:solidFill>
                  </a:rPr>
                  <a:t>L’analyse portée dans </a:t>
                </a:r>
                <a:r>
                  <a:rPr lang="fr-FR" i="1" dirty="0">
                    <a:solidFill>
                      <a:schemeClr val="tx1">
                        <a:alpha val="20000"/>
                      </a:schemeClr>
                    </a:solidFill>
                  </a:rPr>
                  <a:t>Essai sur le principe de population</a:t>
                </a:r>
                <a:r>
                  <a:rPr lang="fr-FR" dirty="0">
                    <a:solidFill>
                      <a:schemeClr val="tx1">
                        <a:alpha val="20000"/>
                      </a:schemeClr>
                    </a:solidFill>
                  </a:rPr>
                  <a:t> (1759) est proche de celle de Ricardo, mais à partir d’un raisonnement différent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solidFill>
                      <a:schemeClr val="tx1">
                        <a:alpha val="20000"/>
                      </a:schemeClr>
                    </a:solidFill>
                  </a:rPr>
                  <a:t>La « loi naturelle de la population » est une suite de forme géométrique : </a:t>
                </a:r>
                <a14:m>
                  <m:oMath xmlns:m="http://schemas.openxmlformats.org/officeDocument/2006/math">
                    <m:sSub>
                      <m:sSubPr>
                        <m:ctrlPr>
                          <a:rPr lang="fr-FR" sz="1800" i="1" smtClean="0">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𝑞</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oMath>
                </a14:m>
                <a:r>
                  <a:rPr lang="fr-FR" dirty="0">
                    <a:solidFill>
                      <a:schemeClr val="tx1">
                        <a:alpha val="20000"/>
                      </a:schemeClr>
                    </a:solidFill>
                    <a:effectLst/>
                  </a:rPr>
                  <a:t>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sz="1800" dirty="0">
                    <a:solidFill>
                      <a:srgbClr val="000000">
                        <a:alpha val="19000"/>
                      </a:srgbClr>
                    </a:solidFill>
                    <a:effectLst/>
                    <a:latin typeface="Century Gothic" panose="020B0502020202020204" pitchFamily="34" charset="0"/>
                    <a:ea typeface="Times New Roman" panose="02020603050405020304" pitchFamily="18" charset="0"/>
                  </a:rPr>
                  <a:t>La croissance de la production agricole est de forme arithmétique : </a:t>
                </a:r>
                <a14:m>
                  <m:oMath xmlns:m="http://schemas.openxmlformats.org/officeDocument/2006/math">
                    <m:sSub>
                      <m:sSubPr>
                        <m:ctrlP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𝑘</m:t>
                    </m:r>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  </m:t>
                    </m:r>
                  </m:oMath>
                </a14:m>
                <a:endParaRPr lang="fr-FR" sz="1800" dirty="0">
                  <a:solidFill>
                    <a:srgbClr val="000000">
                      <a:alpha val="19000"/>
                    </a:srgbClr>
                  </a:solidFill>
                  <a:effectLst/>
                  <a:latin typeface="Century Gothic" panose="020B0502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latin typeface="Century Gothic" panose="020B0502020202020204" pitchFamily="34" charset="0"/>
                    <a:ea typeface="Times New Roman" panose="02020603050405020304" pitchFamily="18" charset="0"/>
                  </a:rPr>
                  <a:t>Le « piège malthusien » refermera inévitablement – et tragiquement – toute période de prospérité </a:t>
                </a: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mc:Choice>
        <mc:Fallback xmlns="">
          <p:sp>
            <p:nvSpPr>
              <p:cNvPr id="3" name="ZoneTexte 2">
                <a:extLst>
                  <a:ext uri="{FF2B5EF4-FFF2-40B4-BE49-F238E27FC236}">
                    <a16:creationId xmlns:a16="http://schemas.microsoft.com/office/drawing/2014/main" id="{14F650D3-E4D2-7C36-1CCD-05DAF10CC6E3}"/>
                  </a:ext>
                </a:extLst>
              </p:cNvPr>
              <p:cNvSpPr txBox="1">
                <a:spLocks noRot="1" noChangeAspect="1" noMove="1" noResize="1" noEditPoints="1" noAdjustHandles="1" noChangeArrowheads="1" noChangeShapeType="1" noTextEdit="1"/>
              </p:cNvSpPr>
              <p:nvPr/>
            </p:nvSpPr>
            <p:spPr>
              <a:xfrm>
                <a:off x="3052293" y="1648495"/>
                <a:ext cx="8667482" cy="3970318"/>
              </a:xfrm>
              <a:prstGeom prst="rect">
                <a:avLst/>
              </a:prstGeom>
              <a:blipFill>
                <a:blip r:embed="rId2"/>
                <a:stretch>
                  <a:fillRect l="-585" t="-637"/>
                </a:stretch>
              </a:blipFill>
            </p:spPr>
            <p:txBody>
              <a:bodyPr/>
              <a:lstStyle/>
              <a:p>
                <a:r>
                  <a:rPr lang="fr-FR">
                    <a:noFill/>
                  </a:rPr>
                  <a:t> </a:t>
                </a:r>
              </a:p>
            </p:txBody>
          </p:sp>
        </mc:Fallback>
      </mc:AlternateContent>
    </p:spTree>
    <p:extLst>
      <p:ext uri="{BB962C8B-B14F-4D97-AF65-F5344CB8AC3E}">
        <p14:creationId xmlns:p14="http://schemas.microsoft.com/office/powerpoint/2010/main" val="34496449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b. Le libre-échange et les avantages comparatifs </a:t>
            </a:r>
          </a:p>
          <a:p>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Une politique de libre-échange doit permettre de faire baisser le prix du blé, retardement l’essoufflement de la croissance (engagement contre les Corn Laws)</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Dans ses Principes … (1817) perfectionne la théorie des avantages absolus d’A. Smith, en généralisant la spécialisation internationale</a:t>
            </a:r>
          </a:p>
          <a:p>
            <a:pPr marL="285750" indent="-285750">
              <a:buFont typeface="Arial" panose="020B0604020202020204" pitchFamily="34" charset="0"/>
              <a:buChar char="•"/>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Chaque nation doit se spécialiser en fonction de ses avantages comparatifs </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25423790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b. Le libre-échange et les avantages comparatifs </a:t>
            </a:r>
          </a:p>
          <a:p>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Une politique de libre-échange doit permettre de faire baisser le prix du blé, retardement l’essoufflement de la croissance (engagement contre les Corn Laws)</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Dans ses Principes … (1817) perfectionne la théorie des avantages absolus d’A. Smith, en généralisant la spécialisation internationale</a:t>
            </a:r>
          </a:p>
          <a:p>
            <a:pPr marL="285750" indent="-285750">
              <a:buFont typeface="Arial" panose="020B0604020202020204" pitchFamily="34" charset="0"/>
              <a:buChar char="•"/>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Chaque nation doit se spécialiser en fonction de ses avantages comparatifs </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7541212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b. Le libre-échange et les avantages comparatifs </a:t>
            </a:r>
          </a:p>
          <a:p>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Une politique de libre-échange doit permettre de faire baisser le prix du blé, retardement l’essoufflement de la croissance (engagement contre les Corn Laws)</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Dans ses Principes … (1817) perfectionne la théorie des avantages absolus d’A. Smith, en généralisant la spécialisation internationale</a:t>
            </a:r>
          </a:p>
          <a:p>
            <a:pPr marL="285750" indent="-285750">
              <a:buFont typeface="Arial" panose="020B0604020202020204" pitchFamily="34" charset="0"/>
              <a:buChar char="•"/>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Chaque nation doit se spécialiser en fonction de ses avantages comparatifs </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4486625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585323"/>
          </a:xfrm>
          <a:prstGeom prst="rect">
            <a:avLst/>
          </a:prstGeom>
          <a:noFill/>
        </p:spPr>
        <p:txBody>
          <a:bodyPr wrap="square" rtlCol="0">
            <a:spAutoFit/>
          </a:bodyPr>
          <a:lstStyle/>
          <a:p>
            <a:pPr marL="285750" indent="-285750">
              <a:buFont typeface="Arial" panose="020B0604020202020204" pitchFamily="34" charset="0"/>
              <a:buChar char="•"/>
            </a:pPr>
            <a:r>
              <a:rPr lang="fr-FR" b="1" dirty="0"/>
              <a:t>Le Portugal possède un avantage absolu dans les deux productions</a:t>
            </a:r>
          </a:p>
          <a:p>
            <a:pPr marL="285750" indent="-285750">
              <a:buFont typeface="Arial" panose="020B0604020202020204" pitchFamily="34" charset="0"/>
              <a:buChar char="•"/>
            </a:pPr>
            <a:r>
              <a:rPr lang="fr-FR" dirty="0">
                <a:solidFill>
                  <a:schemeClr val="tx1">
                    <a:alpha val="20107"/>
                  </a:schemeClr>
                </a:solidFill>
              </a:rPr>
              <a:t>L’Angleterre possède cependant un avantage comparatif dans la production de drap</a:t>
            </a:r>
          </a:p>
          <a:p>
            <a:pPr marL="1200150" lvl="2" indent="-285750">
              <a:buFont typeface="Wingdings" pitchFamily="2" charset="2"/>
              <a:buChar char="Ø"/>
            </a:pPr>
            <a:r>
              <a:rPr lang="fr-FR" dirty="0">
                <a:solidFill>
                  <a:schemeClr val="tx1">
                    <a:alpha val="20107"/>
                  </a:schemeClr>
                </a:solidFill>
              </a:rPr>
              <a:t>Chaque drap produit lui fait renoncer à 0,83 bouteille (100/120), contre 1,125 au Portugal (90/80)</a:t>
            </a:r>
          </a:p>
          <a:p>
            <a:pPr marL="285750" indent="-285750">
              <a:buFont typeface="Arial" panose="020B0604020202020204" pitchFamily="34" charset="0"/>
              <a:buChar char="•"/>
            </a:pPr>
            <a:r>
              <a:rPr lang="fr-FR" dirty="0">
                <a:solidFill>
                  <a:schemeClr val="tx1">
                    <a:alpha val="20107"/>
                  </a:schemeClr>
                </a:solidFill>
              </a:rPr>
              <a:t>Le Portugal possède à l’inverse un avantage comparatif dans la production de vin :</a:t>
            </a:r>
          </a:p>
          <a:p>
            <a:pPr marL="1200150" lvl="2" indent="-285750">
              <a:buFont typeface="Wingdings" pitchFamily="2" charset="2"/>
              <a:buChar char="Ø"/>
            </a:pPr>
            <a:r>
              <a:rPr lang="fr-FR" dirty="0">
                <a:solidFill>
                  <a:schemeClr val="tx1">
                    <a:alpha val="20107"/>
                  </a:schemeClr>
                </a:solidFill>
              </a:rPr>
              <a:t>Chaque bouteille produite lui fait renoncer à 0,88 drap (80/90), contre 1,2 en Angleterre (120/100) </a:t>
            </a:r>
          </a:p>
        </p:txBody>
      </p:sp>
    </p:spTree>
    <p:extLst>
      <p:ext uri="{BB962C8B-B14F-4D97-AF65-F5344CB8AC3E}">
        <p14:creationId xmlns:p14="http://schemas.microsoft.com/office/powerpoint/2010/main" val="33222174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76"/>
                  </a:schemeClr>
                </a:solidFill>
              </a:rPr>
              <a:t>Le Portugal possède un avantage absolu dans les deux productions</a:t>
            </a:r>
          </a:p>
          <a:p>
            <a:pPr marL="285750" indent="-285750">
              <a:buFont typeface="Arial" panose="020B0604020202020204" pitchFamily="34" charset="0"/>
              <a:buChar char="•"/>
            </a:pPr>
            <a:r>
              <a:rPr lang="fr-FR" dirty="0"/>
              <a:t>L’Angleterre possède cependant un avantage comparatif dans la production de drap</a:t>
            </a:r>
          </a:p>
          <a:p>
            <a:pPr marL="1200150" lvl="2" indent="-285750">
              <a:buFont typeface="Wingdings" pitchFamily="2" charset="2"/>
              <a:buChar char="Ø"/>
            </a:pPr>
            <a:r>
              <a:rPr lang="fr-FR" dirty="0"/>
              <a:t>Chaque drap produit lui fait renoncer à 0,83 bouteille (100/120), contre 1,125 au Portugal (90/80)</a:t>
            </a:r>
          </a:p>
          <a:p>
            <a:pPr marL="285750" indent="-285750">
              <a:buFont typeface="Arial" panose="020B0604020202020204" pitchFamily="34" charset="0"/>
              <a:buChar char="•"/>
            </a:pPr>
            <a:r>
              <a:rPr lang="fr-FR" dirty="0">
                <a:solidFill>
                  <a:schemeClr val="tx1">
                    <a:alpha val="19000"/>
                  </a:schemeClr>
                </a:solidFill>
              </a:rPr>
              <a:t>Le Portugal possède à l’inverse un avantage comparatif dans la production de vin :</a:t>
            </a:r>
          </a:p>
          <a:p>
            <a:pPr marL="1200150" lvl="2" indent="-285750">
              <a:buFont typeface="Wingdings" pitchFamily="2" charset="2"/>
              <a:buChar char="Ø"/>
            </a:pPr>
            <a:r>
              <a:rPr lang="fr-FR" dirty="0">
                <a:solidFill>
                  <a:schemeClr val="tx1">
                    <a:alpha val="19000"/>
                  </a:schemeClr>
                </a:solidFill>
              </a:rPr>
              <a:t>Chaque bouteille produite lui fait renoncer à 0,88 drap (80/90), contre 1,2 en Angleterre (</a:t>
            </a:r>
            <a:r>
              <a:rPr lang="fr-FR" dirty="0">
                <a:solidFill>
                  <a:schemeClr val="tx1">
                    <a:alpha val="20000"/>
                  </a:schemeClr>
                </a:solidFill>
              </a:rPr>
              <a:t>120/100) </a:t>
            </a:r>
          </a:p>
        </p:txBody>
      </p:sp>
    </p:spTree>
    <p:extLst>
      <p:ext uri="{BB962C8B-B14F-4D97-AF65-F5344CB8AC3E}">
        <p14:creationId xmlns:p14="http://schemas.microsoft.com/office/powerpoint/2010/main" val="13305161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76"/>
                  </a:schemeClr>
                </a:solidFill>
              </a:rPr>
              <a:t>Le Portugal possède un avantage absolu dans les deux productions</a:t>
            </a:r>
          </a:p>
          <a:p>
            <a:pPr marL="285750" indent="-285750">
              <a:buFont typeface="Arial" panose="020B0604020202020204" pitchFamily="34" charset="0"/>
              <a:buChar char="•"/>
            </a:pPr>
            <a:r>
              <a:rPr lang="fr-FR" dirty="0">
                <a:solidFill>
                  <a:schemeClr val="tx1">
                    <a:alpha val="19839"/>
                  </a:schemeClr>
                </a:solidFill>
              </a:rPr>
              <a:t>L’Angleterre possède cependant un avantage comparatif dans la production de drap</a:t>
            </a:r>
          </a:p>
          <a:p>
            <a:pPr marL="1200150" lvl="2" indent="-285750">
              <a:buFont typeface="Wingdings" pitchFamily="2" charset="2"/>
              <a:buChar char="Ø"/>
            </a:pPr>
            <a:r>
              <a:rPr lang="fr-FR" dirty="0">
                <a:solidFill>
                  <a:schemeClr val="tx1">
                    <a:alpha val="19839"/>
                  </a:schemeClr>
                </a:solidFill>
              </a:rPr>
              <a:t>Chaque drap produit lui fait renoncer à 0,83 bouteille (100/120), contre 1,125 au Portugal (90/80)</a:t>
            </a:r>
          </a:p>
          <a:p>
            <a:pPr marL="285750" indent="-285750">
              <a:buFont typeface="Arial" panose="020B0604020202020204" pitchFamily="34" charset="0"/>
              <a:buChar char="•"/>
            </a:pPr>
            <a:r>
              <a:rPr lang="fr-FR" dirty="0"/>
              <a:t>Le Portugal possède à l’inverse un avantage comparatif dans la production de vin :</a:t>
            </a:r>
          </a:p>
          <a:p>
            <a:pPr marL="1200150" lvl="2" indent="-285750">
              <a:buFont typeface="Wingdings" pitchFamily="2" charset="2"/>
              <a:buChar char="Ø"/>
            </a:pPr>
            <a:r>
              <a:rPr lang="fr-FR" dirty="0"/>
              <a:t>Chaque bouteille produite lui fait renoncer à 0,88 drap (80/90), contre 1,2 en Angleterre (120/100) </a:t>
            </a:r>
          </a:p>
        </p:txBody>
      </p:sp>
    </p:spTree>
    <p:extLst>
      <p:ext uri="{BB962C8B-B14F-4D97-AF65-F5344CB8AC3E}">
        <p14:creationId xmlns:p14="http://schemas.microsoft.com/office/powerpoint/2010/main" val="8080588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308324"/>
          </a:xfrm>
          <a:prstGeom prst="rect">
            <a:avLst/>
          </a:prstGeom>
          <a:noFill/>
        </p:spPr>
        <p:txBody>
          <a:bodyPr wrap="square" rtlCol="0">
            <a:spAutoFit/>
          </a:bodyPr>
          <a:lstStyle/>
          <a:p>
            <a:pPr marL="285750" indent="-285750">
              <a:buFont typeface="Arial" panose="020B0604020202020204" pitchFamily="34" charset="0"/>
              <a:buChar char="•"/>
            </a:pPr>
            <a:r>
              <a:rPr lang="fr-FR" b="1" dirty="0"/>
              <a:t>En situation d’autarcie: </a:t>
            </a:r>
          </a:p>
          <a:p>
            <a:pPr marL="285750" indent="-285750">
              <a:buFont typeface="Wingdings" pitchFamily="2" charset="2"/>
              <a:buChar char="Ø"/>
            </a:pPr>
            <a:r>
              <a:rPr lang="fr-FR" dirty="0"/>
              <a:t>Le Portugal aura besoin de 170 heures pour produire 1 bouteille et 1 drap et l’Angleterre 220 heures, soit 390 heures pour 2 unités de chaque.</a:t>
            </a:r>
          </a:p>
          <a:p>
            <a:pPr marL="285750" indent="-285750">
              <a:buFont typeface="Wingdings" pitchFamily="2" charset="2"/>
              <a:buChar char="Ø"/>
            </a:pPr>
            <a:endParaRPr lang="fr-FR" dirty="0"/>
          </a:p>
          <a:p>
            <a:pPr marL="285750" indent="-285750">
              <a:buFont typeface="Arial" panose="020B0604020202020204" pitchFamily="34" charset="0"/>
              <a:buChar char="•"/>
            </a:pPr>
            <a:r>
              <a:rPr lang="fr-FR" dirty="0">
                <a:solidFill>
                  <a:schemeClr val="tx1">
                    <a:alpha val="19000"/>
                  </a:schemeClr>
                </a:solidFill>
              </a:rPr>
              <a:t>En situation d’ouverture et de spécialisation :</a:t>
            </a:r>
          </a:p>
          <a:p>
            <a:pPr marL="285750" indent="-285750">
              <a:buFont typeface="Wingdings" pitchFamily="2" charset="2"/>
              <a:buChar char="Ø"/>
            </a:pPr>
            <a:r>
              <a:rPr lang="fr-FR" dirty="0">
                <a:solidFill>
                  <a:schemeClr val="tx1">
                    <a:alpha val="19000"/>
                  </a:schemeClr>
                </a:solidFill>
              </a:rPr>
              <a:t>Le Portugal peut produire deux bouteilles en 160h et l’Angleterre deux draps en 200 heures, soit 360 heures pour 2 unités de chaque</a:t>
            </a:r>
          </a:p>
          <a:p>
            <a:pPr marL="285750" indent="-285750">
              <a:buFont typeface="Wingdings" pitchFamily="2" charset="2"/>
              <a:buChar char="Ø"/>
            </a:pPr>
            <a:r>
              <a:rPr lang="fr-FR" dirty="0">
                <a:solidFill>
                  <a:schemeClr val="tx1">
                    <a:alpha val="19000"/>
                  </a:schemeClr>
                </a:solidFill>
              </a:rPr>
              <a:t>Le temps gagné permet alors d’augmenter la production </a:t>
            </a:r>
          </a:p>
        </p:txBody>
      </p:sp>
    </p:spTree>
    <p:extLst>
      <p:ext uri="{BB962C8B-B14F-4D97-AF65-F5344CB8AC3E}">
        <p14:creationId xmlns:p14="http://schemas.microsoft.com/office/powerpoint/2010/main" val="18381534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308324"/>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19502"/>
                  </a:schemeClr>
                </a:solidFill>
              </a:rPr>
              <a:t>En situation d’autarcie: </a:t>
            </a:r>
          </a:p>
          <a:p>
            <a:pPr marL="285750" indent="-285750">
              <a:buFont typeface="Wingdings" pitchFamily="2" charset="2"/>
              <a:buChar char="Ø"/>
            </a:pPr>
            <a:r>
              <a:rPr lang="fr-FR" dirty="0">
                <a:solidFill>
                  <a:schemeClr val="tx1">
                    <a:alpha val="20000"/>
                  </a:schemeClr>
                </a:solidFill>
              </a:rPr>
              <a:t>Le Portugal aura besoin de 170 heures pour produire 1 bouteille et 1 drap et l’Angleterre 220 heures, soit 390 heures pour 2 unités de chaque.</a:t>
            </a:r>
          </a:p>
          <a:p>
            <a:pPr marL="285750" indent="-285750">
              <a:buFont typeface="Wingdings" pitchFamily="2" charset="2"/>
              <a:buChar char="Ø"/>
            </a:pPr>
            <a:endParaRPr lang="fr-FR" dirty="0"/>
          </a:p>
          <a:p>
            <a:pPr marL="285750" indent="-285750">
              <a:buFont typeface="Arial" panose="020B0604020202020204" pitchFamily="34" charset="0"/>
              <a:buChar char="•"/>
            </a:pPr>
            <a:r>
              <a:rPr lang="fr-FR" b="1" dirty="0"/>
              <a:t>En situation d’ouverture et de spécialisation :</a:t>
            </a:r>
          </a:p>
          <a:p>
            <a:pPr marL="285750" indent="-285750">
              <a:buFont typeface="Wingdings" pitchFamily="2" charset="2"/>
              <a:buChar char="Ø"/>
            </a:pPr>
            <a:r>
              <a:rPr lang="fr-FR" dirty="0"/>
              <a:t>Le Portugal peut produire deux bouteilles en 160h et l’Angleterre deux draps en 200 heures, soit 360 heures pour 2 unités de chaque</a:t>
            </a:r>
          </a:p>
          <a:p>
            <a:pPr marL="285750" indent="-285750">
              <a:buFont typeface="Wingdings" pitchFamily="2" charset="2"/>
              <a:buChar char="Ø"/>
            </a:pPr>
            <a:r>
              <a:rPr lang="fr-FR" dirty="0"/>
              <a:t>Le temps gagné permet alors d’augmenter la production </a:t>
            </a:r>
          </a:p>
        </p:txBody>
      </p:sp>
    </p:spTree>
    <p:extLst>
      <p:ext uri="{BB962C8B-B14F-4D97-AF65-F5344CB8AC3E}">
        <p14:creationId xmlns:p14="http://schemas.microsoft.com/office/powerpoint/2010/main" val="22692817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1200329"/>
          </a:xfrm>
          <a:prstGeom prst="rect">
            <a:avLst/>
          </a:prstGeom>
          <a:noFill/>
        </p:spPr>
        <p:txBody>
          <a:bodyPr wrap="square" rtlCol="0">
            <a:spAutoFit/>
          </a:bodyPr>
          <a:lstStyle/>
          <a:p>
            <a:pPr marL="285750" indent="-285750">
              <a:buFont typeface="Arial" panose="020B0604020202020204" pitchFamily="34" charset="0"/>
              <a:buChar char="•"/>
            </a:pPr>
            <a:r>
              <a:rPr lang="fr-FR" dirty="0"/>
              <a:t>L’ouverture au commerce international permet donc aux nations de se spécialiser et d’augmenter le niveau global des richesses (gains à l’échange)</a:t>
            </a:r>
          </a:p>
          <a:p>
            <a:pPr marL="285750" indent="-285750">
              <a:buFont typeface="Arial" panose="020B0604020202020204" pitchFamily="34" charset="0"/>
              <a:buChar char="•"/>
            </a:pPr>
            <a:r>
              <a:rPr lang="fr-FR" dirty="0">
                <a:solidFill>
                  <a:schemeClr val="tx1">
                    <a:alpha val="19642"/>
                  </a:schemeClr>
                </a:solidFill>
              </a:rPr>
              <a:t>Le commerce est donc un « jeu à somme positive »</a:t>
            </a:r>
          </a:p>
        </p:txBody>
      </p:sp>
    </p:spTree>
    <p:extLst>
      <p:ext uri="{BB962C8B-B14F-4D97-AF65-F5344CB8AC3E}">
        <p14:creationId xmlns:p14="http://schemas.microsoft.com/office/powerpoint/2010/main" val="28099484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1200329"/>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L’ouverture au commerce international permet donc aux nations de se spécialiser et d’augmenter le niveau global des richesses (gains à l’échange)</a:t>
            </a:r>
          </a:p>
          <a:p>
            <a:pPr marL="285750" indent="-285750">
              <a:buFont typeface="Arial" panose="020B0604020202020204" pitchFamily="34" charset="0"/>
              <a:buChar char="•"/>
            </a:pPr>
            <a:r>
              <a:rPr lang="fr-FR" dirty="0"/>
              <a:t>Le commerce est donc un « jeu à somme positive »</a:t>
            </a:r>
          </a:p>
        </p:txBody>
      </p:sp>
    </p:spTree>
    <p:extLst>
      <p:ext uri="{BB962C8B-B14F-4D97-AF65-F5344CB8AC3E}">
        <p14:creationId xmlns:p14="http://schemas.microsoft.com/office/powerpoint/2010/main" val="19409494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C8ED6F1-D14C-854C-CCC6-D709FF1407AD}"/>
              </a:ext>
            </a:extLst>
          </p:cNvPr>
          <p:cNvSpPr txBox="1"/>
          <p:nvPr/>
        </p:nvSpPr>
        <p:spPr>
          <a:xfrm>
            <a:off x="3181084" y="2136338"/>
            <a:ext cx="8525812" cy="3416320"/>
          </a:xfrm>
          <a:prstGeom prst="rect">
            <a:avLst/>
          </a:prstGeom>
          <a:noFill/>
        </p:spPr>
        <p:txBody>
          <a:bodyPr wrap="square" rtlCol="0">
            <a:spAutoFit/>
          </a:bodyPr>
          <a:lstStyle/>
          <a:p>
            <a:r>
              <a:rPr lang="fr-FR" dirty="0"/>
              <a:t>Pour résumer D. Ricardo en 4 idées : </a:t>
            </a:r>
          </a:p>
          <a:p>
            <a:endParaRPr lang="fr-FR" dirty="0"/>
          </a:p>
          <a:p>
            <a:pPr marL="285750" indent="-285750">
              <a:buFont typeface="Arial" panose="020B0604020202020204" pitchFamily="34" charset="0"/>
              <a:buChar char="•"/>
            </a:pPr>
            <a:r>
              <a:rPr lang="fr-FR" b="1" dirty="0"/>
              <a:t>Le « travail incorporé » au fondement de la théorie de la valeur</a:t>
            </a:r>
            <a:endParaRPr lang="fr-FR" dirty="0"/>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Une dynamique d’accroissement des richesses déterminée par le conflit de répartition entre salaires, profits et rentes</a:t>
            </a:r>
            <a:endParaRPr lang="fr-FR" dirty="0"/>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Les rendements décroissants de l’agriculture et la progression de la rente conduisent l’économie vers un « état stationnaire »</a:t>
            </a:r>
            <a:endParaRPr lang="fr-FR" dirty="0"/>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Le libre-échange comme seule réponse adaptée au risque de stagnation économique</a:t>
            </a:r>
            <a:endParaRPr lang="fr-FR" dirty="0"/>
          </a:p>
        </p:txBody>
      </p:sp>
    </p:spTree>
    <p:extLst>
      <p:ext uri="{BB962C8B-B14F-4D97-AF65-F5344CB8AC3E}">
        <p14:creationId xmlns:p14="http://schemas.microsoft.com/office/powerpoint/2010/main" val="40055794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8FE14B-E0D6-AF76-5511-14BB630566D8}"/>
              </a:ext>
            </a:extLst>
          </p:cNvPr>
          <p:cNvSpPr>
            <a:spLocks noGrp="1"/>
          </p:cNvSpPr>
          <p:nvPr>
            <p:ph type="title"/>
          </p:nvPr>
        </p:nvSpPr>
        <p:spPr>
          <a:xfrm>
            <a:off x="4510090" y="2019837"/>
            <a:ext cx="6468533" cy="3082739"/>
          </a:xfrm>
        </p:spPr>
        <p:txBody>
          <a:bodyPr/>
          <a:lstStyle/>
          <a:p>
            <a:r>
              <a:rPr lang="fr-FR" b="1" dirty="0"/>
              <a:t>C. Karl Marx :</a:t>
            </a:r>
            <a:br>
              <a:rPr lang="fr-FR" b="1" dirty="0"/>
            </a:br>
            <a:br>
              <a:rPr lang="fr-FR" b="1" dirty="0"/>
            </a:br>
            <a:r>
              <a:rPr lang="fr-FR" b="1" dirty="0"/>
              <a:t>accumulation, exploitation et crise du capitalisme. </a:t>
            </a:r>
          </a:p>
        </p:txBody>
      </p:sp>
      <p:pic>
        <p:nvPicPr>
          <p:cNvPr id="4" name="Image 3">
            <a:extLst>
              <a:ext uri="{FF2B5EF4-FFF2-40B4-BE49-F238E27FC236}">
                <a16:creationId xmlns:a16="http://schemas.microsoft.com/office/drawing/2014/main" id="{4BA0B8B6-DA61-3D0A-2A41-1B4069D46E92}"/>
              </a:ext>
            </a:extLst>
          </p:cNvPr>
          <p:cNvPicPr>
            <a:picLocks noChangeAspect="1"/>
          </p:cNvPicPr>
          <p:nvPr/>
        </p:nvPicPr>
        <p:blipFill>
          <a:blip r:embed="rId2"/>
          <a:stretch>
            <a:fillRect/>
          </a:stretch>
        </p:blipFill>
        <p:spPr>
          <a:xfrm>
            <a:off x="245532" y="244122"/>
            <a:ext cx="4202113" cy="6382455"/>
          </a:xfrm>
          <a:prstGeom prst="rect">
            <a:avLst/>
          </a:prstGeom>
        </p:spPr>
      </p:pic>
    </p:spTree>
    <p:extLst>
      <p:ext uri="{BB962C8B-B14F-4D97-AF65-F5344CB8AC3E}">
        <p14:creationId xmlns:p14="http://schemas.microsoft.com/office/powerpoint/2010/main" val="38546367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pPr marL="285750" indent="-285750">
              <a:buFont typeface="Arial" panose="020B0604020202020204" pitchFamily="34" charset="0"/>
              <a:buChar char="•"/>
            </a:pPr>
            <a:r>
              <a:rPr lang="fr-FR" b="1" dirty="0"/>
              <a:t>K. Marx, philosophie puis journaliste, rédige le Manifeste du parti communiste (1848) avec F. Engels</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dirty="0">
                <a:solidFill>
                  <a:schemeClr val="tx1">
                    <a:alpha val="20649"/>
                  </a:schemeClr>
                </a:solidFill>
              </a:rPr>
              <a:t>Il se revendique d’un « socialisme scientifique » et s’inspire de la rigueur des Classiques, tout en critiquant leur naturalisme</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dirty="0">
                <a:solidFill>
                  <a:schemeClr val="tx1">
                    <a:alpha val="20649"/>
                  </a:schemeClr>
                </a:solidFill>
              </a:rPr>
              <a:t>Il aboutit cependant à une perspective opposée à celles de Ricardo, faisant du dépassement du capitalisme un horizon non seulement indispensable, mais aussi inévitable.</a:t>
            </a:r>
          </a:p>
        </p:txBody>
      </p:sp>
    </p:spTree>
    <p:extLst>
      <p:ext uri="{BB962C8B-B14F-4D97-AF65-F5344CB8AC3E}">
        <p14:creationId xmlns:p14="http://schemas.microsoft.com/office/powerpoint/2010/main" val="11556352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649"/>
                  </a:schemeClr>
                </a:solidFill>
              </a:rPr>
              <a:t>K. Marx, philosophie puis journaliste, rédige le Manifeste du parti communiste (1848) avec F. Engels</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b="1" dirty="0"/>
              <a:t>Il se revendique d’un « socialisme scientifique » et s’inspire de la rigueur des Classiques, tout en critiquant leur naturalisme</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dirty="0">
                <a:solidFill>
                  <a:schemeClr val="tx1">
                    <a:alpha val="20649"/>
                  </a:schemeClr>
                </a:solidFill>
              </a:rPr>
              <a:t>Il aboutit cependant à une perspective opposée à celles de Ricardo, faisant du dépassement du capitalisme un horizon non seulement indispensable, mais aussi inévitable.</a:t>
            </a:r>
          </a:p>
        </p:txBody>
      </p:sp>
    </p:spTree>
    <p:extLst>
      <p:ext uri="{BB962C8B-B14F-4D97-AF65-F5344CB8AC3E}">
        <p14:creationId xmlns:p14="http://schemas.microsoft.com/office/powerpoint/2010/main" val="39979192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649"/>
                  </a:schemeClr>
                </a:solidFill>
              </a:rPr>
              <a:t>K. Marx, philosophie puis journaliste, rédige le Manifeste du parti communiste (1848) avec F. Engels</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dirty="0">
                <a:solidFill>
                  <a:schemeClr val="tx1">
                    <a:alpha val="20649"/>
                  </a:schemeClr>
                </a:solidFill>
              </a:rPr>
              <a:t>Il se revendique d’un « socialisme scientifique » et s’inspire de la rigueur des Classiques, tout en critiquant leur naturalisme</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b="1" dirty="0"/>
              <a:t>Il aboutit cependant à une perspective opposée à celles de Ricardo, faisant du dépassement du capitalisme un horizon non seulement indispensable, mais aussi inévitable.</a:t>
            </a:r>
          </a:p>
        </p:txBody>
      </p:sp>
    </p:spTree>
    <p:extLst>
      <p:ext uri="{BB962C8B-B14F-4D97-AF65-F5344CB8AC3E}">
        <p14:creationId xmlns:p14="http://schemas.microsoft.com/office/powerpoint/2010/main" val="10796951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031325"/>
          </a:xfrm>
          <a:prstGeom prst="rect">
            <a:avLst/>
          </a:prstGeom>
          <a:noFill/>
        </p:spPr>
        <p:txBody>
          <a:bodyPr wrap="square" rtlCol="0">
            <a:spAutoFit/>
          </a:bodyPr>
          <a:lstStyle/>
          <a:p>
            <a:r>
              <a:rPr lang="fr-FR" b="1" dirty="0">
                <a:latin typeface="Century Gothic" panose="020B0502020202020204" pitchFamily="34" charset="0"/>
                <a:ea typeface="Times New Roman" panose="02020603050405020304" pitchFamily="18" charset="0"/>
              </a:rPr>
              <a:t>a. </a:t>
            </a:r>
            <a:r>
              <a:rPr lang="fr-FR" sz="1800" b="1" dirty="0">
                <a:effectLst/>
                <a:latin typeface="Century Gothic" panose="020B0502020202020204" pitchFamily="34" charset="0"/>
                <a:ea typeface="Times New Roman" panose="02020603050405020304" pitchFamily="18" charset="0"/>
              </a:rPr>
              <a:t>Valeur d’usage privée, valeur d’usage sociale </a:t>
            </a:r>
          </a:p>
          <a:p>
            <a:endParaRPr lang="fr-FR" b="1" dirty="0"/>
          </a:p>
          <a:p>
            <a:pPr marL="285750" indent="-285750">
              <a:buFont typeface="Arial" panose="020B0604020202020204" pitchFamily="34" charset="0"/>
              <a:buChar char="•"/>
            </a:pPr>
            <a:r>
              <a:rPr lang="fr-FR" b="1" dirty="0"/>
              <a:t>La valeur d’échange n’est pas naturelle, elle ne peut concerner que des biens produit en vue d’être vendus </a:t>
            </a:r>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dirty="0">
                <a:solidFill>
                  <a:schemeClr val="tx1">
                    <a:alpha val="20000"/>
                  </a:schemeClr>
                </a:solidFill>
              </a:rPr>
              <a:t>Seule la valeur des biens à usage social peut être quantifiée, comme chez Ricardo à travers le travail incorporé </a:t>
            </a:r>
          </a:p>
        </p:txBody>
      </p:sp>
    </p:spTree>
    <p:extLst>
      <p:ext uri="{BB962C8B-B14F-4D97-AF65-F5344CB8AC3E}">
        <p14:creationId xmlns:p14="http://schemas.microsoft.com/office/powerpoint/2010/main" val="189508317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031325"/>
          </a:xfrm>
          <a:prstGeom prst="rect">
            <a:avLst/>
          </a:prstGeom>
          <a:noFill/>
        </p:spPr>
        <p:txBody>
          <a:bodyPr wrap="square" rtlCol="0">
            <a:spAutoFit/>
          </a:bodyPr>
          <a:lstStyle/>
          <a:p>
            <a:r>
              <a:rPr lang="fr-FR" b="1" dirty="0">
                <a:latin typeface="Century Gothic" panose="020B0502020202020204" pitchFamily="34" charset="0"/>
                <a:ea typeface="Times New Roman" panose="02020603050405020304" pitchFamily="18" charset="0"/>
              </a:rPr>
              <a:t>a. </a:t>
            </a:r>
            <a:r>
              <a:rPr lang="fr-FR" sz="1800" b="1" dirty="0">
                <a:effectLst/>
                <a:latin typeface="Century Gothic" panose="020B0502020202020204" pitchFamily="34" charset="0"/>
                <a:ea typeface="Times New Roman" panose="02020603050405020304" pitchFamily="18" charset="0"/>
              </a:rPr>
              <a:t>Valeur d’usage privée, valeur d’usage sociale </a:t>
            </a:r>
          </a:p>
          <a:p>
            <a:endParaRPr lang="fr-FR" b="1" dirty="0"/>
          </a:p>
          <a:p>
            <a:pPr marL="285750" indent="-285750">
              <a:buFont typeface="Arial" panose="020B0604020202020204" pitchFamily="34" charset="0"/>
              <a:buChar char="•"/>
            </a:pPr>
            <a:r>
              <a:rPr lang="fr-FR" dirty="0">
                <a:solidFill>
                  <a:schemeClr val="tx1">
                    <a:alpha val="20226"/>
                  </a:schemeClr>
                </a:solidFill>
              </a:rPr>
              <a:t>La valeur d’échange n’est pas naturelle, elle ne peut concerner que des biens produit en vue d’être vendus </a:t>
            </a:r>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Seule la valeur des biens à usage social peut être quantifiée, comme chez Ricardo à travers le travail incorporé </a:t>
            </a:r>
          </a:p>
        </p:txBody>
      </p:sp>
    </p:spTree>
    <p:extLst>
      <p:ext uri="{BB962C8B-B14F-4D97-AF65-F5344CB8AC3E}">
        <p14:creationId xmlns:p14="http://schemas.microsoft.com/office/powerpoint/2010/main" val="7403768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r>
              <a:rPr lang="fr-FR" sz="1800" b="1" dirty="0">
                <a:effectLst/>
                <a:latin typeface="Century Gothic" panose="020B0502020202020204" pitchFamily="34" charset="0"/>
                <a:ea typeface="Times New Roman" panose="02020603050405020304" pitchFamily="18" charset="0"/>
              </a:rPr>
              <a:t>b. Travail concret, travail abstrait </a:t>
            </a:r>
          </a:p>
          <a:p>
            <a:endParaRPr lang="fr-FR" b="1" dirty="0"/>
          </a:p>
          <a:p>
            <a:pPr marL="285750" indent="-285750">
              <a:buFont typeface="Arial" panose="020B0604020202020204" pitchFamily="34" charset="0"/>
              <a:buChar char="•"/>
            </a:pPr>
            <a:r>
              <a:rPr lang="fr-FR" b="1" dirty="0"/>
              <a:t>Le travail n’est ni homogène, ni dissociable de celui qui l’accomplit  </a:t>
            </a:r>
          </a:p>
          <a:p>
            <a:pPr marL="285750" indent="-285750">
              <a:buFont typeface="Arial" panose="020B0604020202020204" pitchFamily="34" charset="0"/>
              <a:buChar char="•"/>
            </a:pPr>
            <a:endParaRPr lang="fr-FR" b="1" dirty="0">
              <a:solidFill>
                <a:schemeClr val="tx1">
                  <a:alpha val="20226"/>
                </a:schemeClr>
              </a:solidFill>
            </a:endParaRPr>
          </a:p>
          <a:p>
            <a:pPr marL="285750" indent="-285750">
              <a:buFont typeface="Arial" panose="020B0604020202020204" pitchFamily="34" charset="0"/>
              <a:buChar char="•"/>
            </a:pPr>
            <a:r>
              <a:rPr lang="fr-FR" dirty="0">
                <a:solidFill>
                  <a:schemeClr val="tx1">
                    <a:alpha val="20000"/>
                  </a:schemeClr>
                </a:solidFill>
              </a:rPr>
              <a:t>Pour devenir l’étalon de la valeur, le « travail concret » doit être converti en « travail abstrait », homogène et mesurable.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Cette opération sociale propre au capitalisme réduit le travail humain à une marchandise, la « force de travail ».</a:t>
            </a:r>
          </a:p>
        </p:txBody>
      </p:sp>
    </p:spTree>
    <p:extLst>
      <p:ext uri="{BB962C8B-B14F-4D97-AF65-F5344CB8AC3E}">
        <p14:creationId xmlns:p14="http://schemas.microsoft.com/office/powerpoint/2010/main" val="40005606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r>
              <a:rPr lang="fr-FR" sz="1800" b="1" dirty="0">
                <a:effectLst/>
                <a:latin typeface="Century Gothic" panose="020B0502020202020204" pitchFamily="34" charset="0"/>
                <a:ea typeface="Times New Roman" panose="02020603050405020304" pitchFamily="18" charset="0"/>
              </a:rPr>
              <a:t>b. Travail concret, travail abstrait </a:t>
            </a:r>
          </a:p>
          <a:p>
            <a:endParaRPr lang="fr-FR" b="1" dirty="0"/>
          </a:p>
          <a:p>
            <a:pPr marL="285750" indent="-285750">
              <a:buFont typeface="Arial" panose="020B0604020202020204" pitchFamily="34" charset="0"/>
              <a:buChar char="•"/>
            </a:pPr>
            <a:r>
              <a:rPr lang="fr-FR" dirty="0">
                <a:solidFill>
                  <a:schemeClr val="tx1">
                    <a:alpha val="20226"/>
                  </a:schemeClr>
                </a:solidFill>
              </a:rPr>
              <a:t>Le travail n’est ni homogène, ni dissociable de celui qui l’accomplit  </a:t>
            </a:r>
            <a:endParaRPr lang="fr-FR" b="1" dirty="0">
              <a:solidFill>
                <a:schemeClr val="tx1">
                  <a:alpha val="20226"/>
                </a:schemeClr>
              </a:solidFill>
            </a:endParaRPr>
          </a:p>
          <a:p>
            <a:pPr marL="285750" indent="-285750">
              <a:buFont typeface="Arial" panose="020B0604020202020204" pitchFamily="34" charset="0"/>
              <a:buChar char="•"/>
            </a:pPr>
            <a:endParaRPr lang="fr-FR" b="1" dirty="0">
              <a:solidFill>
                <a:schemeClr val="tx1">
                  <a:alpha val="20226"/>
                </a:schemeClr>
              </a:solidFill>
            </a:endParaRPr>
          </a:p>
          <a:p>
            <a:pPr marL="285750" indent="-285750">
              <a:buFont typeface="Arial" panose="020B0604020202020204" pitchFamily="34" charset="0"/>
              <a:buChar char="•"/>
            </a:pPr>
            <a:r>
              <a:rPr lang="fr-FR" b="1" dirty="0"/>
              <a:t>Pour devenir l’étalon de la valeur, le « travail concret » doit être converti en « travail abstrait », homogène et mesurable.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Cette opération sociale propre au capitalisme réduit le travail humain à une marchandise, la « force de travail ».</a:t>
            </a:r>
          </a:p>
        </p:txBody>
      </p:sp>
    </p:spTree>
    <p:extLst>
      <p:ext uri="{BB962C8B-B14F-4D97-AF65-F5344CB8AC3E}">
        <p14:creationId xmlns:p14="http://schemas.microsoft.com/office/powerpoint/2010/main" val="219127602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r>
              <a:rPr lang="fr-FR" sz="1800" b="1" dirty="0">
                <a:effectLst/>
                <a:latin typeface="Century Gothic" panose="020B0502020202020204" pitchFamily="34" charset="0"/>
                <a:ea typeface="Times New Roman" panose="02020603050405020304" pitchFamily="18" charset="0"/>
              </a:rPr>
              <a:t>b. Travail concret, travail abstrait </a:t>
            </a:r>
          </a:p>
          <a:p>
            <a:endParaRPr lang="fr-FR" b="1" dirty="0"/>
          </a:p>
          <a:p>
            <a:pPr marL="285750" indent="-285750">
              <a:buFont typeface="Arial" panose="020B0604020202020204" pitchFamily="34" charset="0"/>
              <a:buChar char="•"/>
            </a:pPr>
            <a:r>
              <a:rPr lang="fr-FR" dirty="0">
                <a:solidFill>
                  <a:schemeClr val="tx1">
                    <a:alpha val="20226"/>
                  </a:schemeClr>
                </a:solidFill>
              </a:rPr>
              <a:t>Le travail n’est ni homogène, ni dissociable de celui qui l’accomplit  </a:t>
            </a:r>
            <a:endParaRPr lang="fr-FR" b="1" dirty="0">
              <a:solidFill>
                <a:schemeClr val="tx1">
                  <a:alpha val="20226"/>
                </a:schemeClr>
              </a:solidFill>
            </a:endParaRPr>
          </a:p>
          <a:p>
            <a:pPr marL="285750" indent="-285750">
              <a:buFont typeface="Arial" panose="020B0604020202020204" pitchFamily="34" charset="0"/>
              <a:buChar char="•"/>
            </a:pPr>
            <a:endParaRPr lang="fr-FR" b="1" dirty="0">
              <a:solidFill>
                <a:schemeClr val="tx1">
                  <a:alpha val="20226"/>
                </a:schemeClr>
              </a:solidFill>
            </a:endParaRPr>
          </a:p>
          <a:p>
            <a:pPr marL="285750" indent="-285750">
              <a:buFont typeface="Arial" panose="020B0604020202020204" pitchFamily="34" charset="0"/>
              <a:buChar char="•"/>
            </a:pPr>
            <a:r>
              <a:rPr lang="fr-FR" dirty="0">
                <a:solidFill>
                  <a:schemeClr val="tx1">
                    <a:alpha val="20000"/>
                  </a:schemeClr>
                </a:solidFill>
              </a:rPr>
              <a:t>Pour devenir l’étalon de la valeur, le « travail concret » doit être converti en « travail abstrait », homogène et mesurable.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Cette opération sociale propre au capitalisme réduit le travail humain à une marchandise, la « force de travail ».</a:t>
            </a:r>
          </a:p>
        </p:txBody>
      </p:sp>
    </p:spTree>
    <p:extLst>
      <p:ext uri="{BB962C8B-B14F-4D97-AF65-F5344CB8AC3E}">
        <p14:creationId xmlns:p14="http://schemas.microsoft.com/office/powerpoint/2010/main" val="27762355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3429000"/>
            <a:ext cx="7946264" cy="646331"/>
          </a:xfrm>
          <a:prstGeom prst="rect">
            <a:avLst/>
          </a:prstGeom>
          <a:noFill/>
        </p:spPr>
        <p:txBody>
          <a:bodyPr wrap="square" rtlCol="0">
            <a:spAutoFit/>
          </a:bodyPr>
          <a:lstStyle/>
          <a:p>
            <a:r>
              <a:rPr lang="fr-FR" b="1" dirty="0"/>
              <a:t>Comment peut-il engendrer une plus-value si les marchandises s’échangent réellement à leur juste valeur ?</a:t>
            </a:r>
          </a:p>
        </p:txBody>
      </p:sp>
    </p:spTree>
    <p:extLst>
      <p:ext uri="{BB962C8B-B14F-4D97-AF65-F5344CB8AC3E}">
        <p14:creationId xmlns:p14="http://schemas.microsoft.com/office/powerpoint/2010/main" val="34247128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81083" y="1342623"/>
            <a:ext cx="7946264" cy="2862322"/>
          </a:xfrm>
          <a:prstGeom prst="rect">
            <a:avLst/>
          </a:prstGeom>
          <a:noFill/>
        </p:spPr>
        <p:txBody>
          <a:bodyPr wrap="square" rtlCol="0">
            <a:spAutoFit/>
          </a:bodyPr>
          <a:lstStyle/>
          <a:p>
            <a:pPr marL="342900" indent="-342900">
              <a:buAutoNum type="alphaLcPeriod"/>
            </a:pPr>
            <a:r>
              <a:rPr lang="fr-FR" sz="1800" b="1" dirty="0">
                <a:solidFill>
                  <a:srgbClr val="000000"/>
                </a:solidFill>
                <a:effectLst/>
                <a:latin typeface="Century Gothic" panose="020B0502020202020204" pitchFamily="34" charset="0"/>
                <a:ea typeface="Times New Roman" panose="02020603050405020304" pitchFamily="18" charset="0"/>
              </a:rPr>
              <a:t>La « formule générale du capital » et l’origine de la plus-value</a:t>
            </a:r>
          </a:p>
          <a:p>
            <a:pPr marL="342900" indent="-342900">
              <a:buAutoNum type="alphaLcPeriod"/>
            </a:pPr>
            <a:endParaRPr lang="fr-FR" b="1" dirty="0">
              <a:solidFill>
                <a:srgbClr val="000000"/>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Marx distingue l’argent comme monnaie, qui permet de vendre pour acheter (M–A–M’), de l’argent comme capital, avancé pour acquérir des marchandises puis récupérer une somme supérieure (A–M–A’), l’écart constituant la plus-value.</a:t>
            </a:r>
            <a:endParaRPr lang="fr-FR" b="1" dirty="0">
              <a:solidFill>
                <a:srgbClr val="000000"/>
              </a:solidFill>
              <a:latin typeface="Century Gothic" panose="020B0502020202020204" pitchFamily="34" charset="0"/>
            </a:endParaRPr>
          </a:p>
          <a:p>
            <a:pPr marL="285750" indent="-285750">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Ce n’est pas l’échange qui créée de la plus-value, mais la force de travail.</a:t>
            </a: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b="1" dirty="0"/>
          </a:p>
        </p:txBody>
      </p:sp>
      <p:pic>
        <p:nvPicPr>
          <p:cNvPr id="4" name="Image 3">
            <a:extLst>
              <a:ext uri="{FF2B5EF4-FFF2-40B4-BE49-F238E27FC236}">
                <a16:creationId xmlns:a16="http://schemas.microsoft.com/office/drawing/2014/main" id="{E968AF32-0D29-F0D5-2089-85ABFBB5ACA0}"/>
              </a:ext>
            </a:extLst>
          </p:cNvPr>
          <p:cNvPicPr>
            <a:picLocks noChangeAspect="1"/>
          </p:cNvPicPr>
          <p:nvPr/>
        </p:nvPicPr>
        <p:blipFill>
          <a:blip r:embed="rId2">
            <a:alphaModFix amt="20000"/>
          </a:blip>
          <a:stretch>
            <a:fillRect/>
          </a:stretch>
        </p:blipFill>
        <p:spPr>
          <a:xfrm>
            <a:off x="3354947" y="4011143"/>
            <a:ext cx="7772400" cy="2410427"/>
          </a:xfrm>
          <a:prstGeom prst="rect">
            <a:avLst/>
          </a:prstGeom>
        </p:spPr>
      </p:pic>
    </p:spTree>
    <p:extLst>
      <p:ext uri="{BB962C8B-B14F-4D97-AF65-F5344CB8AC3E}">
        <p14:creationId xmlns:p14="http://schemas.microsoft.com/office/powerpoint/2010/main" val="39442912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81083" y="1342623"/>
            <a:ext cx="7946264" cy="2862322"/>
          </a:xfrm>
          <a:prstGeom prst="rect">
            <a:avLst/>
          </a:prstGeom>
          <a:noFill/>
        </p:spPr>
        <p:txBody>
          <a:bodyPr wrap="square" rtlCol="0">
            <a:spAutoFit/>
          </a:bodyPr>
          <a:lstStyle/>
          <a:p>
            <a:pPr marL="342900" indent="-342900">
              <a:buAutoNum type="alphaLcPeriod"/>
            </a:pPr>
            <a:r>
              <a:rPr lang="fr-FR" sz="1800" b="1" dirty="0">
                <a:solidFill>
                  <a:srgbClr val="000000"/>
                </a:solidFill>
                <a:effectLst/>
                <a:latin typeface="Century Gothic" panose="020B0502020202020204" pitchFamily="34" charset="0"/>
                <a:ea typeface="Times New Roman" panose="02020603050405020304" pitchFamily="18" charset="0"/>
              </a:rPr>
              <a:t>La « formule générale du capital » et l’origine de la plus-value</a:t>
            </a:r>
          </a:p>
          <a:p>
            <a:pPr marL="342900" indent="-342900">
              <a:buAutoNum type="alphaLcPeriod"/>
            </a:pPr>
            <a:endParaRPr lang="fr-FR" b="1" dirty="0">
              <a:solidFill>
                <a:srgbClr val="000000"/>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Marx distingue l’argent comme monnaie, qui permet de vendre pour acheter (M–A–M’), de l’argent comme capital, avancé pour acquérir des marchandises puis récupérer une somme supérieure (A–M–A’), l’écart constituant la plus-value.</a:t>
            </a:r>
            <a:endParaRPr lang="fr-FR" b="1" dirty="0">
              <a:solidFill>
                <a:srgbClr val="000000">
                  <a:alpha val="20000"/>
                </a:srgbClr>
              </a:solidFill>
              <a:latin typeface="Century Gothic" panose="020B0502020202020204" pitchFamily="34" charset="0"/>
            </a:endParaRPr>
          </a:p>
          <a:p>
            <a:pPr marL="285750" indent="-285750">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Ce n’est pas l’échange qui créée de la plus-value, mais la force de travail.</a:t>
            </a:r>
            <a:endParaRPr lang="fr-FR" sz="1800" b="1" dirty="0">
              <a:effectLst/>
              <a:latin typeface="Century Gothic" panose="020B0502020202020204" pitchFamily="34" charset="0"/>
              <a:ea typeface="Times New Roman" panose="02020603050405020304" pitchFamily="18" charset="0"/>
            </a:endParaRPr>
          </a:p>
          <a:p>
            <a:endParaRPr lang="fr-FR" b="1" dirty="0"/>
          </a:p>
        </p:txBody>
      </p:sp>
      <p:pic>
        <p:nvPicPr>
          <p:cNvPr id="4" name="Image 3">
            <a:extLst>
              <a:ext uri="{FF2B5EF4-FFF2-40B4-BE49-F238E27FC236}">
                <a16:creationId xmlns:a16="http://schemas.microsoft.com/office/drawing/2014/main" id="{E968AF32-0D29-F0D5-2089-85ABFBB5ACA0}"/>
              </a:ext>
            </a:extLst>
          </p:cNvPr>
          <p:cNvPicPr>
            <a:picLocks noChangeAspect="1"/>
          </p:cNvPicPr>
          <p:nvPr/>
        </p:nvPicPr>
        <p:blipFill>
          <a:blip r:embed="rId2">
            <a:alphaModFix amt="20000"/>
          </a:blip>
          <a:stretch>
            <a:fillRect/>
          </a:stretch>
        </p:blipFill>
        <p:spPr>
          <a:xfrm>
            <a:off x="3354947" y="4011143"/>
            <a:ext cx="7772400" cy="2410427"/>
          </a:xfrm>
          <a:prstGeom prst="rect">
            <a:avLst/>
          </a:prstGeom>
        </p:spPr>
      </p:pic>
    </p:spTree>
    <p:extLst>
      <p:ext uri="{BB962C8B-B14F-4D97-AF65-F5344CB8AC3E}">
        <p14:creationId xmlns:p14="http://schemas.microsoft.com/office/powerpoint/2010/main" val="210160619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81083" y="1342623"/>
            <a:ext cx="7946264" cy="2862322"/>
          </a:xfrm>
          <a:prstGeom prst="rect">
            <a:avLst/>
          </a:prstGeom>
          <a:noFill/>
        </p:spPr>
        <p:txBody>
          <a:bodyPr wrap="square" rtlCol="0">
            <a:spAutoFit/>
          </a:bodyPr>
          <a:lstStyle/>
          <a:p>
            <a:pPr marL="342900" indent="-342900">
              <a:buAutoNum type="alphaLcPeriod"/>
            </a:pPr>
            <a:r>
              <a:rPr lang="fr-FR" sz="1800" b="1" dirty="0">
                <a:solidFill>
                  <a:srgbClr val="000000"/>
                </a:solidFill>
                <a:effectLst/>
                <a:latin typeface="Century Gothic" panose="020B0502020202020204" pitchFamily="34" charset="0"/>
                <a:ea typeface="Times New Roman" panose="02020603050405020304" pitchFamily="18" charset="0"/>
              </a:rPr>
              <a:t>La « formule générale du capital » et l’origine de la plus-value</a:t>
            </a:r>
          </a:p>
          <a:p>
            <a:pPr marL="342900" indent="-342900">
              <a:buAutoNum type="alphaLcPeriod"/>
            </a:pPr>
            <a:endParaRPr lang="fr-FR" b="1" dirty="0">
              <a:solidFill>
                <a:srgbClr val="000000"/>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Marx distingue l’argent comme monnaie, qui permet de vendre pour acheter (M–A–M’), de l’argent comme capital, avancé pour acquérir des marchandises puis récupérer une somme supérieure (A–M–A’), l’écart constituant la plus-value.</a:t>
            </a:r>
            <a:endParaRPr lang="fr-FR" b="1" dirty="0">
              <a:solidFill>
                <a:srgbClr val="000000">
                  <a:alpha val="20000"/>
                </a:srgbClr>
              </a:solidFill>
              <a:latin typeface="Century Gothic" panose="020B0502020202020204" pitchFamily="34" charset="0"/>
            </a:endParaRPr>
          </a:p>
          <a:p>
            <a:pPr marL="285750" indent="-285750">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Ce n’est pas l’échange qui créée de la plus-value, mais la force de travail.</a:t>
            </a: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b="1" dirty="0"/>
          </a:p>
        </p:txBody>
      </p:sp>
      <p:pic>
        <p:nvPicPr>
          <p:cNvPr id="4" name="Image 3">
            <a:extLst>
              <a:ext uri="{FF2B5EF4-FFF2-40B4-BE49-F238E27FC236}">
                <a16:creationId xmlns:a16="http://schemas.microsoft.com/office/drawing/2014/main" id="{E968AF32-0D29-F0D5-2089-85ABFBB5ACA0}"/>
              </a:ext>
            </a:extLst>
          </p:cNvPr>
          <p:cNvPicPr>
            <a:picLocks noChangeAspect="1"/>
          </p:cNvPicPr>
          <p:nvPr/>
        </p:nvPicPr>
        <p:blipFill>
          <a:blip r:embed="rId2">
            <a:alphaModFix/>
          </a:blip>
          <a:stretch>
            <a:fillRect/>
          </a:stretch>
        </p:blipFill>
        <p:spPr>
          <a:xfrm>
            <a:off x="3354947" y="4011143"/>
            <a:ext cx="7772400" cy="2410427"/>
          </a:xfrm>
          <a:prstGeom prst="rect">
            <a:avLst/>
          </a:prstGeom>
        </p:spPr>
      </p:pic>
    </p:spTree>
    <p:extLst>
      <p:ext uri="{BB962C8B-B14F-4D97-AF65-F5344CB8AC3E}">
        <p14:creationId xmlns:p14="http://schemas.microsoft.com/office/powerpoint/2010/main" val="95026888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4247317"/>
          </a:xfrm>
          <a:prstGeom prst="rect">
            <a:avLst/>
          </a:prstGeom>
          <a:noFill/>
        </p:spPr>
        <p:txBody>
          <a:bodyPr wrap="square" rtlCol="0">
            <a:spAutoFit/>
          </a:bodyPr>
          <a:lstStyle/>
          <a:p>
            <a:r>
              <a:rPr lang="fr-FR" b="1" dirty="0">
                <a:solidFill>
                  <a:srgbClr val="000000"/>
                </a:solidFill>
                <a:latin typeface="Century Gothic" panose="020B0502020202020204" pitchFamily="34" charset="0"/>
                <a:ea typeface="Times New Roman" panose="02020603050405020304" pitchFamily="18" charset="0"/>
              </a:rPr>
              <a:t>b. L’exploitation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Marx explique la plus-value par l’écart entre la valeur d’usage de la force de travail, c’est-à-dire la valeur qu’elle crée dans la production, et sa valeur d’échange, déterminée comme chez Ricardo par le coût de sa reproduction.</a:t>
            </a:r>
          </a:p>
          <a:p>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L’exploitation capitaliste résulte de l’écart entre la valeur créée par le travail de l’ouvrier et la valeur de sa force de travail versée sous forme de salaire.</a:t>
            </a:r>
          </a:p>
          <a:p>
            <a:pPr marL="285750" indent="-285750">
              <a:buFont typeface="Arial" panose="020B0604020202020204" pitchFamily="34" charset="0"/>
              <a:buChar char="•"/>
            </a:pP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La théorie marxiste de l’exploitation prolonge la théorie ricardienne de la valeur-travail tout en rejetant l’équivalence entre travail et salaire</a:t>
            </a: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b="1" dirty="0"/>
          </a:p>
        </p:txBody>
      </p:sp>
    </p:spTree>
    <p:extLst>
      <p:ext uri="{BB962C8B-B14F-4D97-AF65-F5344CB8AC3E}">
        <p14:creationId xmlns:p14="http://schemas.microsoft.com/office/powerpoint/2010/main" val="11442571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4247317"/>
          </a:xfrm>
          <a:prstGeom prst="rect">
            <a:avLst/>
          </a:prstGeom>
          <a:noFill/>
        </p:spPr>
        <p:txBody>
          <a:bodyPr wrap="square" rtlCol="0">
            <a:spAutoFit/>
          </a:bodyPr>
          <a:lstStyle/>
          <a:p>
            <a:r>
              <a:rPr lang="fr-FR" b="1" dirty="0">
                <a:solidFill>
                  <a:srgbClr val="000000"/>
                </a:solidFill>
                <a:latin typeface="Century Gothic" panose="020B0502020202020204" pitchFamily="34" charset="0"/>
                <a:ea typeface="Times New Roman" panose="02020603050405020304" pitchFamily="18" charset="0"/>
              </a:rPr>
              <a:t>b. L’exploitation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Marx explique la plus-value par l’écart entre la valeur d’usage de la force de travail, c’est-à-dire la valeur qu’elle crée dans la production, et sa valeur d’échange, déterminée comme chez Ricardo par le coût de sa reproduction.</a:t>
            </a:r>
          </a:p>
          <a:p>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L’exploitation capitaliste résulte de l’écart entre la valeur créée par le travail de l’ouvrier et la valeur de sa force de travail versée sous forme de salaire.</a:t>
            </a:r>
          </a:p>
          <a:p>
            <a:pPr marL="285750" indent="-285750">
              <a:buFont typeface="Arial" panose="020B0604020202020204" pitchFamily="34" charset="0"/>
              <a:buChar char="•"/>
            </a:pP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La théorie marxiste de l’exploitation prolonge la théorie ricardienne de la valeur-travail tout en rejetant l’équivalence entre travail et salaire</a:t>
            </a: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b="1" dirty="0"/>
          </a:p>
        </p:txBody>
      </p:sp>
    </p:spTree>
    <p:extLst>
      <p:ext uri="{BB962C8B-B14F-4D97-AF65-F5344CB8AC3E}">
        <p14:creationId xmlns:p14="http://schemas.microsoft.com/office/powerpoint/2010/main" val="293124733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4247317"/>
          </a:xfrm>
          <a:prstGeom prst="rect">
            <a:avLst/>
          </a:prstGeom>
          <a:noFill/>
        </p:spPr>
        <p:txBody>
          <a:bodyPr wrap="square" rtlCol="0">
            <a:spAutoFit/>
          </a:bodyPr>
          <a:lstStyle/>
          <a:p>
            <a:r>
              <a:rPr lang="fr-FR" b="1" dirty="0">
                <a:solidFill>
                  <a:srgbClr val="000000"/>
                </a:solidFill>
                <a:latin typeface="Century Gothic" panose="020B0502020202020204" pitchFamily="34" charset="0"/>
                <a:ea typeface="Times New Roman" panose="02020603050405020304" pitchFamily="18" charset="0"/>
              </a:rPr>
              <a:t>b. L’exploitation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Marx explique la plus-value par l’écart entre la valeur d’usage de la force de travail, c’est-à-dire la valeur qu’elle crée dans la production, et sa valeur d’échange, déterminée comme chez Ricardo par le coût de sa reproduction.</a:t>
            </a:r>
          </a:p>
          <a:p>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L’exploitation capitaliste résulte de l’écart entre la valeur créée par le travail de l’ouvrier et la valeur de sa force de travail versée sous forme de salaire.</a:t>
            </a:r>
          </a:p>
          <a:p>
            <a:pPr marL="285750" indent="-285750">
              <a:buFont typeface="Arial" panose="020B0604020202020204" pitchFamily="34" charset="0"/>
              <a:buChar char="•"/>
            </a:pP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La théorie marxiste de l’exploitation prolonge la théorie ricardienne de la valeur-travail tout en rejetant l’équivalence entre travail et salaire</a:t>
            </a:r>
            <a:endParaRPr lang="fr-FR" sz="1800" b="1" dirty="0">
              <a:effectLst/>
              <a:latin typeface="Century Gothic" panose="020B0502020202020204" pitchFamily="34" charset="0"/>
              <a:ea typeface="Times New Roman" panose="02020603050405020304" pitchFamily="18" charset="0"/>
            </a:endParaRPr>
          </a:p>
          <a:p>
            <a:endParaRPr lang="fr-FR" b="1" dirty="0"/>
          </a:p>
        </p:txBody>
      </p:sp>
    </p:spTree>
    <p:extLst>
      <p:ext uri="{BB962C8B-B14F-4D97-AF65-F5344CB8AC3E}">
        <p14:creationId xmlns:p14="http://schemas.microsoft.com/office/powerpoint/2010/main" val="20460827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139321"/>
          </a:xfrm>
          <a:prstGeom prst="rect">
            <a:avLst/>
          </a:prstGeom>
          <a:noFill/>
        </p:spPr>
        <p:txBody>
          <a:bodyPr wrap="square" rtlCol="0">
            <a:spAutoFit/>
          </a:bodyPr>
          <a:lstStyle/>
          <a:p>
            <a:endParaRPr lang="fr-FR" b="1" dirty="0">
              <a:solidFill>
                <a:srgbClr val="000000"/>
              </a:solidFill>
              <a:latin typeface="Century Gothic" panose="020B0502020202020204" pitchFamily="34" charset="0"/>
              <a:ea typeface="Times New Roman" panose="02020603050405020304" pitchFamily="18" charset="0"/>
            </a:endParaRPr>
          </a:p>
          <a:p>
            <a:pPr marL="342900" indent="-342900">
              <a:buAutoNum type="alphaLcPeriod"/>
            </a:pPr>
            <a:r>
              <a:rPr lang="fr-FR" b="1" dirty="0">
                <a:solidFill>
                  <a:srgbClr val="000000"/>
                </a:solidFill>
                <a:latin typeface="Century Gothic" panose="020B0502020202020204" pitchFamily="34" charset="0"/>
                <a:ea typeface="Times New Roman" panose="02020603050405020304" pitchFamily="18" charset="0"/>
              </a:rPr>
              <a:t>Taux de profit et taux de plus-value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le taux de profit rapporte la plus-value à l’ensemble du capital engagé, tandis que le taux de plus-value la rapporte aux seuls salaires</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Pour accroître leur taux de profit, les capitalistes cherchent à augmenter le taux de plus-value, soit en allongeant la durée du travail (plus-value absolue), soit en augmentant sa productivité afin de réduire le temps de travail nécessaire (plus-value relative).</a:t>
            </a:r>
            <a:endParaRPr lang="fr-FR" b="1" dirty="0">
              <a:solidFill>
                <a:schemeClr val="tx1">
                  <a:alpha val="20000"/>
                </a:schemeClr>
              </a:solidFill>
            </a:endParaRPr>
          </a:p>
        </p:txBody>
      </p:sp>
    </p:spTree>
    <p:extLst>
      <p:ext uri="{BB962C8B-B14F-4D97-AF65-F5344CB8AC3E}">
        <p14:creationId xmlns:p14="http://schemas.microsoft.com/office/powerpoint/2010/main" val="16501249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139321"/>
          </a:xfrm>
          <a:prstGeom prst="rect">
            <a:avLst/>
          </a:prstGeom>
          <a:noFill/>
        </p:spPr>
        <p:txBody>
          <a:bodyPr wrap="square" rtlCol="0">
            <a:spAutoFit/>
          </a:bodyPr>
          <a:lstStyle/>
          <a:p>
            <a:endParaRPr lang="fr-FR" b="1" dirty="0">
              <a:solidFill>
                <a:srgbClr val="000000"/>
              </a:solidFill>
              <a:latin typeface="Century Gothic" panose="020B0502020202020204" pitchFamily="34" charset="0"/>
              <a:ea typeface="Times New Roman" panose="02020603050405020304" pitchFamily="18" charset="0"/>
            </a:endParaRPr>
          </a:p>
          <a:p>
            <a:pPr marL="342900" indent="-342900">
              <a:buAutoNum type="alphaLcPeriod"/>
            </a:pPr>
            <a:r>
              <a:rPr lang="fr-FR" b="1" dirty="0">
                <a:solidFill>
                  <a:srgbClr val="000000"/>
                </a:solidFill>
                <a:latin typeface="Century Gothic" panose="020B0502020202020204" pitchFamily="34" charset="0"/>
                <a:ea typeface="Times New Roman" panose="02020603050405020304" pitchFamily="18" charset="0"/>
              </a:rPr>
              <a:t>Taux de profit et taux de plus-value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le taux de profit rapporte la plus-value à l’ensemble du capital engagé, tandis que le taux de plus-value la rapporte aux seuls salaires</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Pour accroître leur taux de profit, les capitalistes cherchent à augmenter le taux de plus-value, soit en allongeant la durée du travail (plus-value absolue), soit en augmentant sa productivité afin de réduire le temps de travail nécessaire (plus-value relative).</a:t>
            </a:r>
          </a:p>
        </p:txBody>
      </p:sp>
    </p:spTree>
    <p:extLst>
      <p:ext uri="{BB962C8B-B14F-4D97-AF65-F5344CB8AC3E}">
        <p14:creationId xmlns:p14="http://schemas.microsoft.com/office/powerpoint/2010/main" val="162881868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693319"/>
          </a:xfrm>
          <a:prstGeom prst="rect">
            <a:avLst/>
          </a:prstGeom>
          <a:noFill/>
        </p:spPr>
        <p:txBody>
          <a:bodyPr wrap="square" rtlCol="0">
            <a:spAutoFit/>
          </a:bodyPr>
          <a:lstStyle/>
          <a:p>
            <a:pPr lvl="0" algn="just"/>
            <a:endParaRPr lang="fr-FR" b="1" dirty="0">
              <a:solidFill>
                <a:srgbClr val="000000"/>
              </a:solidFill>
              <a:latin typeface="Century Gothic" panose="020B0502020202020204" pitchFamily="34" charset="0"/>
              <a:ea typeface="Times New Roman" panose="02020603050405020304" pitchFamily="18" charset="0"/>
            </a:endParaRPr>
          </a:p>
          <a:p>
            <a:pPr lvl="0" algn="just"/>
            <a:r>
              <a:rPr lang="fr-FR" sz="1800" b="1" dirty="0">
                <a:solidFill>
                  <a:srgbClr val="000000"/>
                </a:solidFill>
                <a:effectLst/>
                <a:latin typeface="Century Gothic" panose="020B0502020202020204" pitchFamily="34" charset="0"/>
                <a:ea typeface="Times New Roman" panose="02020603050405020304" pitchFamily="18" charset="0"/>
              </a:rPr>
              <a:t>b. La « baisse tendancielle du taux de profit » et les contradictions du capitalisme </a:t>
            </a:r>
            <a:endParaRPr lang="fr-FR" sz="1800" b="1" dirty="0">
              <a:effectLst/>
              <a:latin typeface="Century Gothic" panose="020B0502020202020204" pitchFamily="34" charset="0"/>
              <a:ea typeface="Times New Roman" panose="02020603050405020304" pitchFamily="18" charset="0"/>
            </a:endParaRP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La logique d’accumulation capitaliste se heurte à la baisse tendancielle du taux de profit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recherche du profit pousse les capitalistes à substituer au travail des machines, réduisant ainsi paradoxalement la source même de la plus-value.</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Le capitalisme n’est donc pas le résultat spontané d’un penchant pour l’échange, mais un rapport social d’exploitation</a:t>
            </a:r>
            <a:endParaRPr lang="fr-FR" b="1" dirty="0">
              <a:solidFill>
                <a:schemeClr val="tx1">
                  <a:alpha val="20000"/>
                </a:schemeClr>
              </a:solidFill>
            </a:endParaRPr>
          </a:p>
        </p:txBody>
      </p:sp>
    </p:spTree>
    <p:extLst>
      <p:ext uri="{BB962C8B-B14F-4D97-AF65-F5344CB8AC3E}">
        <p14:creationId xmlns:p14="http://schemas.microsoft.com/office/powerpoint/2010/main" val="23224416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693319"/>
          </a:xfrm>
          <a:prstGeom prst="rect">
            <a:avLst/>
          </a:prstGeom>
          <a:noFill/>
        </p:spPr>
        <p:txBody>
          <a:bodyPr wrap="square" rtlCol="0">
            <a:spAutoFit/>
          </a:bodyPr>
          <a:lstStyle/>
          <a:p>
            <a:pPr lvl="0" algn="just"/>
            <a:endParaRPr lang="fr-FR" b="1" dirty="0">
              <a:solidFill>
                <a:srgbClr val="000000"/>
              </a:solidFill>
              <a:latin typeface="Century Gothic" panose="020B0502020202020204" pitchFamily="34" charset="0"/>
              <a:ea typeface="Times New Roman" panose="02020603050405020304" pitchFamily="18" charset="0"/>
            </a:endParaRPr>
          </a:p>
          <a:p>
            <a:pPr lvl="0" algn="just"/>
            <a:r>
              <a:rPr lang="fr-FR" sz="1800" b="1" dirty="0">
                <a:solidFill>
                  <a:srgbClr val="000000"/>
                </a:solidFill>
                <a:effectLst/>
                <a:latin typeface="Century Gothic" panose="020B0502020202020204" pitchFamily="34" charset="0"/>
                <a:ea typeface="Times New Roman" panose="02020603050405020304" pitchFamily="18" charset="0"/>
              </a:rPr>
              <a:t>b. La « baisse tendancielle du taux de profit » et les contradictions du capitalisme </a:t>
            </a:r>
            <a:endParaRPr lang="fr-FR" sz="1800" b="1" dirty="0">
              <a:effectLst/>
              <a:latin typeface="Century Gothic" panose="020B0502020202020204" pitchFamily="34" charset="0"/>
              <a:ea typeface="Times New Roman" panose="02020603050405020304" pitchFamily="18" charset="0"/>
            </a:endParaRP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La logique d’accumulation capitaliste se heurte à la baisse tendancielle du taux de profit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La recherche du profit pousse les capitalistes à substituer au travail des machines, réduisant ainsi paradoxalement la source même de la plus-value.</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Le capitalisme n’est donc pas le résultat spontané d’un penchant pour l’échange, mais un rapport social d’exploitation</a:t>
            </a:r>
            <a:endParaRPr lang="fr-FR" b="1" dirty="0">
              <a:solidFill>
                <a:schemeClr val="tx1">
                  <a:alpha val="20000"/>
                </a:schemeClr>
              </a:solidFill>
            </a:endParaRPr>
          </a:p>
        </p:txBody>
      </p:sp>
    </p:spTree>
    <p:extLst>
      <p:ext uri="{BB962C8B-B14F-4D97-AF65-F5344CB8AC3E}">
        <p14:creationId xmlns:p14="http://schemas.microsoft.com/office/powerpoint/2010/main" val="16044644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693319"/>
          </a:xfrm>
          <a:prstGeom prst="rect">
            <a:avLst/>
          </a:prstGeom>
          <a:noFill/>
        </p:spPr>
        <p:txBody>
          <a:bodyPr wrap="square" rtlCol="0">
            <a:spAutoFit/>
          </a:bodyPr>
          <a:lstStyle/>
          <a:p>
            <a:pPr lvl="0" algn="just"/>
            <a:endParaRPr lang="fr-FR" b="1" dirty="0">
              <a:solidFill>
                <a:srgbClr val="000000"/>
              </a:solidFill>
              <a:latin typeface="Century Gothic" panose="020B0502020202020204" pitchFamily="34" charset="0"/>
              <a:ea typeface="Times New Roman" panose="02020603050405020304" pitchFamily="18" charset="0"/>
            </a:endParaRPr>
          </a:p>
          <a:p>
            <a:pPr lvl="0" algn="just"/>
            <a:r>
              <a:rPr lang="fr-FR" sz="1800" b="1" dirty="0">
                <a:solidFill>
                  <a:srgbClr val="000000"/>
                </a:solidFill>
                <a:effectLst/>
                <a:latin typeface="Century Gothic" panose="020B0502020202020204" pitchFamily="34" charset="0"/>
                <a:ea typeface="Times New Roman" panose="02020603050405020304" pitchFamily="18" charset="0"/>
              </a:rPr>
              <a:t>b. La « baisse tendancielle du taux de profit » et les contradictions du capitalisme </a:t>
            </a:r>
            <a:endParaRPr lang="fr-FR" sz="1800" b="1" dirty="0">
              <a:effectLst/>
              <a:latin typeface="Century Gothic" panose="020B0502020202020204" pitchFamily="34" charset="0"/>
              <a:ea typeface="Times New Roman" panose="02020603050405020304" pitchFamily="18" charset="0"/>
            </a:endParaRP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La logique d’accumulation capitaliste se heurte à la baisse tendancielle du taux de profit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recherche du profit pousse les capitalistes à substituer au travail des machines, réduisant ainsi paradoxalement la source même de la plus-value.</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Le capitalisme n’est donc pas le résultat spontané d’un penchant pour l’échange, mais un rapport social d’exploitation</a:t>
            </a:r>
          </a:p>
        </p:txBody>
      </p:sp>
    </p:spTree>
    <p:extLst>
      <p:ext uri="{BB962C8B-B14F-4D97-AF65-F5344CB8AC3E}">
        <p14:creationId xmlns:p14="http://schemas.microsoft.com/office/powerpoint/2010/main" val="186135613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3539430"/>
          </a:xfrm>
          <a:prstGeom prst="rect">
            <a:avLst/>
          </a:prstGeom>
          <a:noFill/>
        </p:spPr>
        <p:txBody>
          <a:bodyPr wrap="square" rtlCol="0">
            <a:spAutoFit/>
          </a:bodyPr>
          <a:lstStyle/>
          <a:p>
            <a:endParaRPr lang="fr-FR" sz="2800" dirty="0"/>
          </a:p>
          <a:p>
            <a:r>
              <a:rPr lang="fr-FR" sz="2800" b="1" dirty="0"/>
              <a:t>POUR MARDI 22/09</a:t>
            </a:r>
          </a:p>
          <a:p>
            <a:r>
              <a:rPr lang="fr-FR" sz="2800" dirty="0"/>
              <a:t>- Lire le III de la synthèse </a:t>
            </a:r>
          </a:p>
          <a:p>
            <a:endParaRPr lang="fr-FR" sz="2800" dirty="0"/>
          </a:p>
          <a:p>
            <a:r>
              <a:rPr lang="fr-FR" sz="2800" b="1" dirty="0"/>
              <a:t>Pour JEUDI 25/09 :</a:t>
            </a:r>
          </a:p>
          <a:p>
            <a:r>
              <a:rPr lang="fr-FR" sz="2800" dirty="0"/>
              <a:t>- Relire le Chapitre 5 de J. </a:t>
            </a:r>
            <a:r>
              <a:rPr lang="fr-FR" sz="2800" dirty="0" err="1"/>
              <a:t>Valier</a:t>
            </a:r>
            <a:endParaRPr lang="fr-FR" sz="2800" dirty="0"/>
          </a:p>
          <a:p>
            <a:r>
              <a:rPr lang="fr-FR" sz="2800" dirty="0"/>
              <a:t>- Analyser le document 4 du dossier</a:t>
            </a:r>
          </a:p>
          <a:p>
            <a:endParaRPr lang="fr-FR" sz="2800" dirty="0"/>
          </a:p>
        </p:txBody>
      </p:sp>
    </p:spTree>
    <p:extLst>
      <p:ext uri="{BB962C8B-B14F-4D97-AF65-F5344CB8AC3E}">
        <p14:creationId xmlns:p14="http://schemas.microsoft.com/office/powerpoint/2010/main" val="39879483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56F4D70-6C2C-97E0-E993-12A1F584F9E8}"/>
              </a:ext>
            </a:extLst>
          </p:cNvPr>
          <p:cNvPicPr>
            <a:picLocks noChangeAspect="1"/>
          </p:cNvPicPr>
          <p:nvPr/>
        </p:nvPicPr>
        <p:blipFill>
          <a:blip r:embed="rId2"/>
          <a:stretch>
            <a:fillRect/>
          </a:stretch>
        </p:blipFill>
        <p:spPr>
          <a:xfrm>
            <a:off x="246575" y="247918"/>
            <a:ext cx="11698850" cy="6362163"/>
          </a:xfrm>
          <a:prstGeom prst="rect">
            <a:avLst/>
          </a:prstGeom>
        </p:spPr>
      </p:pic>
      <p:sp>
        <p:nvSpPr>
          <p:cNvPr id="2" name="Titre 1">
            <a:extLst>
              <a:ext uri="{FF2B5EF4-FFF2-40B4-BE49-F238E27FC236}">
                <a16:creationId xmlns:a16="http://schemas.microsoft.com/office/drawing/2014/main" id="{4D4909D2-8C6A-1FB3-C034-19E0D3358E43}"/>
              </a:ext>
            </a:extLst>
          </p:cNvPr>
          <p:cNvSpPr>
            <a:spLocks noGrp="1"/>
          </p:cNvSpPr>
          <p:nvPr>
            <p:ph type="title"/>
          </p:nvPr>
        </p:nvSpPr>
        <p:spPr>
          <a:xfrm>
            <a:off x="796344" y="3862312"/>
            <a:ext cx="10253730" cy="1533936"/>
          </a:xfrm>
          <a:ln w="22225">
            <a:noFill/>
          </a:ln>
        </p:spPr>
        <p:txBody>
          <a:bodyPr/>
          <a:lstStyle/>
          <a:p>
            <a:pPr algn="ctr"/>
            <a:r>
              <a:rPr lang="fr-FR" b="1" u="sng" dirty="0">
                <a:ln w="25400">
                  <a:solidFill>
                    <a:schemeClr val="bg1"/>
                  </a:solidFill>
                </a:ln>
                <a:solidFill>
                  <a:schemeClr val="tx1"/>
                </a:solidFill>
                <a:effectLst/>
                <a:latin typeface="Calibri" panose="020F0502020204030204" pitchFamily="34" charset="0"/>
                <a:ea typeface="Times New Roman" panose="02020603050405020304" pitchFamily="18" charset="0"/>
              </a:rPr>
              <a:t>III. Les marginalistes et la naissance de l’économie néoclassique. </a:t>
            </a:r>
            <a:endParaRPr lang="fr-FR" sz="11500" dirty="0">
              <a:ln w="25400">
                <a:solidFill>
                  <a:schemeClr val="bg1"/>
                </a:solidFill>
              </a:ln>
              <a:solidFill>
                <a:schemeClr val="tx1"/>
              </a:solidFill>
            </a:endParaRPr>
          </a:p>
        </p:txBody>
      </p:sp>
    </p:spTree>
    <p:extLst>
      <p:ext uri="{BB962C8B-B14F-4D97-AF65-F5344CB8AC3E}">
        <p14:creationId xmlns:p14="http://schemas.microsoft.com/office/powerpoint/2010/main" val="34076406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3139321"/>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La théorie néoclassique partage avec les classiques la défense du libre marché, mais s’en distingue profondément par ses fondements théoriques.</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dirty="0">
                <a:solidFill>
                  <a:schemeClr val="tx1">
                    <a:alpha val="20364"/>
                  </a:schemeClr>
                </a:solidFill>
              </a:rPr>
              <a:t>Alors que les classiques raisonnent à partir des classes sociales, les néoclassiques cherchent, à l’image de Walras, à établir des lois générales reposant uniquement sur les individus. </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dirty="0">
                <a:solidFill>
                  <a:schemeClr val="tx1">
                    <a:alpha val="20364"/>
                  </a:schemeClr>
                </a:solidFill>
              </a:rPr>
              <a:t>Les premiers néoclassiques privilégient une analyse abstraite et formalisée, montrant comment l’ordre économique peut émerger des seules décisions individuelles.</a:t>
            </a:r>
          </a:p>
        </p:txBody>
      </p:sp>
    </p:spTree>
    <p:extLst>
      <p:ext uri="{BB962C8B-B14F-4D97-AF65-F5344CB8AC3E}">
        <p14:creationId xmlns:p14="http://schemas.microsoft.com/office/powerpoint/2010/main" val="45045554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3139321"/>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364"/>
                  </a:schemeClr>
                </a:solidFill>
              </a:rPr>
              <a:t>La théorie néoclassique partage avec les classiques la défense du libre marché, mais s’en distingue profondément par ses fondements théoriques.</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b="1" dirty="0"/>
              <a:t>Alors que les classiques raisonnent à partir des classes sociales, les néoclassiques cherchent, à l’image de Walras, à établir des lois générales reposant uniquement sur les individus. </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dirty="0">
                <a:solidFill>
                  <a:schemeClr val="tx1">
                    <a:alpha val="20364"/>
                  </a:schemeClr>
                </a:solidFill>
              </a:rPr>
              <a:t>Les premiers néoclassiques privilégient une analyse abstraite et formalisée, montrant comment l’ordre économique peut émerger des seules décisions individuelles.</a:t>
            </a:r>
          </a:p>
        </p:txBody>
      </p:sp>
    </p:spTree>
    <p:extLst>
      <p:ext uri="{BB962C8B-B14F-4D97-AF65-F5344CB8AC3E}">
        <p14:creationId xmlns:p14="http://schemas.microsoft.com/office/powerpoint/2010/main" val="268997600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3139321"/>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364"/>
                  </a:schemeClr>
                </a:solidFill>
              </a:rPr>
              <a:t>La théorie néoclassique partage avec les classiques la défense du libre marché, mais s’en distingue profondément par ses fondements théoriques.</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dirty="0">
                <a:solidFill>
                  <a:schemeClr val="tx1">
                    <a:alpha val="20364"/>
                  </a:schemeClr>
                </a:solidFill>
              </a:rPr>
              <a:t>Alors que les classiques raisonnent à partir des classes sociales, les néoclassiques cherchent, à l’image de Walras, à établir des lois générales reposant uniquement sur les individus. </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b="1" dirty="0"/>
              <a:t>Les premiers néoclassiques privilégient une analyse abstraite et formalisée, montrant comment l’ordre économique peut émerger des seules décisions individuelles.</a:t>
            </a:r>
          </a:p>
        </p:txBody>
      </p:sp>
    </p:spTree>
    <p:extLst>
      <p:ext uri="{BB962C8B-B14F-4D97-AF65-F5344CB8AC3E}">
        <p14:creationId xmlns:p14="http://schemas.microsoft.com/office/powerpoint/2010/main" val="313030222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2862322"/>
          </a:xfrm>
          <a:prstGeom prst="rect">
            <a:avLst/>
          </a:prstGeom>
          <a:noFill/>
        </p:spPr>
        <p:txBody>
          <a:bodyPr wrap="square" rtlCol="0">
            <a:spAutoFit/>
          </a:bodyPr>
          <a:lstStyle/>
          <a:p>
            <a:pPr algn="just"/>
            <a:r>
              <a:rPr lang="fr-FR" dirty="0"/>
              <a:t>On attribue généralement la paternité de</a:t>
            </a:r>
            <a:br>
              <a:rPr lang="fr-FR" dirty="0"/>
            </a:br>
            <a:r>
              <a:rPr lang="fr-FR" dirty="0"/>
              <a:t>l’école néoclassique à trois auteurs :</a:t>
            </a:r>
          </a:p>
          <a:p>
            <a:pPr algn="just"/>
            <a:endParaRPr lang="fr-FR" dirty="0"/>
          </a:p>
          <a:p>
            <a:pPr algn="just"/>
            <a:r>
              <a:rPr lang="fr-FR" dirty="0">
                <a:solidFill>
                  <a:schemeClr val="tx1">
                    <a:alpha val="19938"/>
                  </a:schemeClr>
                </a:solidFill>
              </a:rPr>
              <a:t> - l’autrichien Carl Menger, (</a:t>
            </a:r>
            <a:r>
              <a:rPr lang="fr-FR" i="1" dirty="0">
                <a:solidFill>
                  <a:schemeClr val="tx1">
                    <a:alpha val="19938"/>
                  </a:schemeClr>
                </a:solidFill>
              </a:rPr>
              <a:t>Les Fondements de l’économie politique,</a:t>
            </a:r>
            <a:r>
              <a:rPr lang="fr-FR" dirty="0">
                <a:solidFill>
                  <a:schemeClr val="tx1">
                    <a:alpha val="19938"/>
                  </a:schemeClr>
                </a:solidFill>
              </a:rPr>
              <a:t>1871)</a:t>
            </a:r>
          </a:p>
          <a:p>
            <a:pPr algn="just"/>
            <a:endParaRPr lang="fr-FR" dirty="0">
              <a:solidFill>
                <a:schemeClr val="tx1">
                  <a:alpha val="19938"/>
                </a:schemeClr>
              </a:solidFill>
            </a:endParaRPr>
          </a:p>
          <a:p>
            <a:pPr algn="just"/>
            <a:r>
              <a:rPr lang="fr-FR" dirty="0">
                <a:solidFill>
                  <a:schemeClr val="tx1">
                    <a:alpha val="19938"/>
                  </a:schemeClr>
                </a:solidFill>
              </a:rPr>
              <a:t>- le britannique Stanley Jevons, (</a:t>
            </a:r>
            <a:r>
              <a:rPr lang="fr-FR" i="1" dirty="0">
                <a:solidFill>
                  <a:schemeClr val="tx1">
                    <a:alpha val="19938"/>
                  </a:schemeClr>
                </a:solidFill>
              </a:rPr>
              <a:t>Théorie de l’économie politique</a:t>
            </a:r>
            <a:r>
              <a:rPr lang="fr-FR" dirty="0">
                <a:solidFill>
                  <a:schemeClr val="tx1">
                    <a:alpha val="19938"/>
                  </a:schemeClr>
                </a:solidFill>
              </a:rPr>
              <a:t>), 1871</a:t>
            </a:r>
          </a:p>
          <a:p>
            <a:pPr algn="just"/>
            <a:br>
              <a:rPr lang="fr-FR" dirty="0">
                <a:solidFill>
                  <a:schemeClr val="tx1">
                    <a:alpha val="19938"/>
                  </a:schemeClr>
                </a:solidFill>
              </a:rPr>
            </a:br>
            <a:r>
              <a:rPr lang="fr-FR" dirty="0">
                <a:solidFill>
                  <a:schemeClr val="tx1">
                    <a:alpha val="19938"/>
                  </a:schemeClr>
                </a:solidFill>
              </a:rPr>
              <a:t>- le français Léon Walras (</a:t>
            </a:r>
            <a:r>
              <a:rPr lang="fr-FR" i="1" dirty="0">
                <a:solidFill>
                  <a:schemeClr val="tx1">
                    <a:alpha val="19938"/>
                  </a:schemeClr>
                </a:solidFill>
              </a:rPr>
              <a:t>Éléments d’économie</a:t>
            </a:r>
            <a:br>
              <a:rPr lang="fr-FR" i="1" dirty="0">
                <a:solidFill>
                  <a:schemeClr val="tx1">
                    <a:alpha val="19938"/>
                  </a:schemeClr>
                </a:solidFill>
              </a:rPr>
            </a:br>
            <a:r>
              <a:rPr lang="fr-FR" i="1" dirty="0">
                <a:solidFill>
                  <a:schemeClr val="tx1">
                    <a:alpha val="19938"/>
                  </a:schemeClr>
                </a:solidFill>
              </a:rPr>
              <a:t>politique pure</a:t>
            </a:r>
            <a:r>
              <a:rPr lang="fr-FR" dirty="0">
                <a:solidFill>
                  <a:schemeClr val="tx1">
                    <a:alpha val="19938"/>
                  </a:schemeClr>
                </a:solidFill>
              </a:rPr>
              <a:t>, 1873)</a:t>
            </a:r>
            <a:endParaRPr lang="fr-FR" b="1" dirty="0">
              <a:solidFill>
                <a:schemeClr val="tx1">
                  <a:alpha val="19938"/>
                </a:schemeClr>
              </a:solidFill>
            </a:endParaRPr>
          </a:p>
        </p:txBody>
      </p:sp>
    </p:spTree>
    <p:extLst>
      <p:ext uri="{BB962C8B-B14F-4D97-AF65-F5344CB8AC3E}">
        <p14:creationId xmlns:p14="http://schemas.microsoft.com/office/powerpoint/2010/main" val="42319958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2862322"/>
          </a:xfrm>
          <a:prstGeom prst="rect">
            <a:avLst/>
          </a:prstGeom>
          <a:noFill/>
        </p:spPr>
        <p:txBody>
          <a:bodyPr wrap="square" rtlCol="0">
            <a:spAutoFit/>
          </a:bodyPr>
          <a:lstStyle/>
          <a:p>
            <a:pPr algn="just"/>
            <a:r>
              <a:rPr lang="fr-FR" dirty="0"/>
              <a:t>On attribue généralement la paternité de</a:t>
            </a:r>
            <a:br>
              <a:rPr lang="fr-FR" dirty="0"/>
            </a:br>
            <a:r>
              <a:rPr lang="fr-FR" dirty="0"/>
              <a:t>l’école néoclassique à trois auteurs :</a:t>
            </a:r>
          </a:p>
          <a:p>
            <a:pPr algn="just"/>
            <a:endParaRPr lang="fr-FR" dirty="0"/>
          </a:p>
          <a:p>
            <a:pPr algn="just"/>
            <a:r>
              <a:rPr lang="fr-FR" dirty="0"/>
              <a:t> - l’autrichien Carl Menger, (</a:t>
            </a:r>
            <a:r>
              <a:rPr lang="fr-FR" i="1" dirty="0"/>
              <a:t>Les Fondements de l’économie politique,</a:t>
            </a:r>
            <a:r>
              <a:rPr lang="fr-FR" dirty="0"/>
              <a:t>1871)</a:t>
            </a:r>
          </a:p>
          <a:p>
            <a:pPr algn="just"/>
            <a:endParaRPr lang="fr-FR" dirty="0">
              <a:solidFill>
                <a:schemeClr val="tx1">
                  <a:alpha val="19938"/>
                </a:schemeClr>
              </a:solidFill>
            </a:endParaRPr>
          </a:p>
          <a:p>
            <a:pPr algn="just"/>
            <a:r>
              <a:rPr lang="fr-FR" dirty="0">
                <a:solidFill>
                  <a:schemeClr val="tx1">
                    <a:alpha val="19938"/>
                  </a:schemeClr>
                </a:solidFill>
              </a:rPr>
              <a:t>- le britannique Stanley Jevons, (</a:t>
            </a:r>
            <a:r>
              <a:rPr lang="fr-FR" i="1" dirty="0">
                <a:solidFill>
                  <a:schemeClr val="tx1">
                    <a:alpha val="19938"/>
                  </a:schemeClr>
                </a:solidFill>
              </a:rPr>
              <a:t>Théorie de l’économie politique</a:t>
            </a:r>
            <a:r>
              <a:rPr lang="fr-FR" dirty="0">
                <a:solidFill>
                  <a:schemeClr val="tx1">
                    <a:alpha val="19938"/>
                  </a:schemeClr>
                </a:solidFill>
              </a:rPr>
              <a:t>), 1871</a:t>
            </a:r>
          </a:p>
          <a:p>
            <a:pPr algn="just"/>
            <a:br>
              <a:rPr lang="fr-FR" dirty="0">
                <a:solidFill>
                  <a:schemeClr val="tx1">
                    <a:alpha val="19938"/>
                  </a:schemeClr>
                </a:solidFill>
              </a:rPr>
            </a:br>
            <a:r>
              <a:rPr lang="fr-FR" dirty="0">
                <a:solidFill>
                  <a:schemeClr val="tx1">
                    <a:alpha val="19938"/>
                  </a:schemeClr>
                </a:solidFill>
              </a:rPr>
              <a:t>- le français Léon Walras (</a:t>
            </a:r>
            <a:r>
              <a:rPr lang="fr-FR" i="1" dirty="0">
                <a:solidFill>
                  <a:schemeClr val="tx1">
                    <a:alpha val="19938"/>
                  </a:schemeClr>
                </a:solidFill>
              </a:rPr>
              <a:t>Éléments d’économie</a:t>
            </a:r>
            <a:br>
              <a:rPr lang="fr-FR" i="1" dirty="0">
                <a:solidFill>
                  <a:schemeClr val="tx1">
                    <a:alpha val="19938"/>
                  </a:schemeClr>
                </a:solidFill>
              </a:rPr>
            </a:br>
            <a:r>
              <a:rPr lang="fr-FR" i="1" dirty="0">
                <a:solidFill>
                  <a:schemeClr val="tx1">
                    <a:alpha val="19938"/>
                  </a:schemeClr>
                </a:solidFill>
              </a:rPr>
              <a:t>politique pure</a:t>
            </a:r>
            <a:r>
              <a:rPr lang="fr-FR" dirty="0">
                <a:solidFill>
                  <a:schemeClr val="tx1">
                    <a:alpha val="19938"/>
                  </a:schemeClr>
                </a:solidFill>
              </a:rPr>
              <a:t>, 1873)</a:t>
            </a:r>
            <a:endParaRPr lang="fr-FR" b="1" dirty="0">
              <a:solidFill>
                <a:schemeClr val="tx1">
                  <a:alpha val="19938"/>
                </a:schemeClr>
              </a:solidFill>
            </a:endParaRPr>
          </a:p>
        </p:txBody>
      </p:sp>
    </p:spTree>
    <p:extLst>
      <p:ext uri="{BB962C8B-B14F-4D97-AF65-F5344CB8AC3E}">
        <p14:creationId xmlns:p14="http://schemas.microsoft.com/office/powerpoint/2010/main" val="374316060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2862322"/>
          </a:xfrm>
          <a:prstGeom prst="rect">
            <a:avLst/>
          </a:prstGeom>
          <a:noFill/>
        </p:spPr>
        <p:txBody>
          <a:bodyPr wrap="square" rtlCol="0">
            <a:spAutoFit/>
          </a:bodyPr>
          <a:lstStyle/>
          <a:p>
            <a:pPr algn="just"/>
            <a:r>
              <a:rPr lang="fr-FR" dirty="0"/>
              <a:t>On attribue généralement la paternité de</a:t>
            </a:r>
            <a:br>
              <a:rPr lang="fr-FR" dirty="0"/>
            </a:br>
            <a:r>
              <a:rPr lang="fr-FR" dirty="0"/>
              <a:t>l’école néoclassique à trois auteurs :</a:t>
            </a:r>
          </a:p>
          <a:p>
            <a:pPr algn="just"/>
            <a:endParaRPr lang="fr-FR" dirty="0"/>
          </a:p>
          <a:p>
            <a:pPr algn="just"/>
            <a:r>
              <a:rPr lang="fr-FR" dirty="0">
                <a:solidFill>
                  <a:schemeClr val="tx1">
                    <a:alpha val="19938"/>
                  </a:schemeClr>
                </a:solidFill>
              </a:rPr>
              <a:t> - l’autrichien Carl Menger, (</a:t>
            </a:r>
            <a:r>
              <a:rPr lang="fr-FR" i="1" dirty="0">
                <a:solidFill>
                  <a:schemeClr val="tx1">
                    <a:alpha val="19938"/>
                  </a:schemeClr>
                </a:solidFill>
              </a:rPr>
              <a:t>Les Fondements de l’économie politique,</a:t>
            </a:r>
            <a:r>
              <a:rPr lang="fr-FR" dirty="0">
                <a:solidFill>
                  <a:schemeClr val="tx1">
                    <a:alpha val="19938"/>
                  </a:schemeClr>
                </a:solidFill>
              </a:rPr>
              <a:t>1871)</a:t>
            </a:r>
          </a:p>
          <a:p>
            <a:pPr algn="just"/>
            <a:endParaRPr lang="fr-FR" dirty="0">
              <a:solidFill>
                <a:schemeClr val="tx1">
                  <a:alpha val="19938"/>
                </a:schemeClr>
              </a:solidFill>
            </a:endParaRPr>
          </a:p>
          <a:p>
            <a:pPr algn="just"/>
            <a:r>
              <a:rPr lang="fr-FR" dirty="0"/>
              <a:t>- le britannique Stanley Jevons, (</a:t>
            </a:r>
            <a:r>
              <a:rPr lang="fr-FR" i="1" dirty="0"/>
              <a:t>Théorie de l’économie politique</a:t>
            </a:r>
            <a:r>
              <a:rPr lang="fr-FR" dirty="0"/>
              <a:t>), 1871</a:t>
            </a:r>
          </a:p>
          <a:p>
            <a:pPr algn="just"/>
            <a:br>
              <a:rPr lang="fr-FR" dirty="0">
                <a:solidFill>
                  <a:schemeClr val="tx1">
                    <a:alpha val="19938"/>
                  </a:schemeClr>
                </a:solidFill>
              </a:rPr>
            </a:br>
            <a:r>
              <a:rPr lang="fr-FR" dirty="0">
                <a:solidFill>
                  <a:schemeClr val="tx1">
                    <a:alpha val="19938"/>
                  </a:schemeClr>
                </a:solidFill>
              </a:rPr>
              <a:t>- le français Léon Walras (</a:t>
            </a:r>
            <a:r>
              <a:rPr lang="fr-FR" i="1" dirty="0">
                <a:solidFill>
                  <a:schemeClr val="tx1">
                    <a:alpha val="19938"/>
                  </a:schemeClr>
                </a:solidFill>
              </a:rPr>
              <a:t>Éléments d’économie</a:t>
            </a:r>
            <a:br>
              <a:rPr lang="fr-FR" i="1" dirty="0">
                <a:solidFill>
                  <a:schemeClr val="tx1">
                    <a:alpha val="19938"/>
                  </a:schemeClr>
                </a:solidFill>
              </a:rPr>
            </a:br>
            <a:r>
              <a:rPr lang="fr-FR" i="1" dirty="0">
                <a:solidFill>
                  <a:schemeClr val="tx1">
                    <a:alpha val="19938"/>
                  </a:schemeClr>
                </a:solidFill>
              </a:rPr>
              <a:t>politique pure</a:t>
            </a:r>
            <a:r>
              <a:rPr lang="fr-FR" dirty="0">
                <a:solidFill>
                  <a:schemeClr val="tx1">
                    <a:alpha val="19938"/>
                  </a:schemeClr>
                </a:solidFill>
              </a:rPr>
              <a:t>, 1873)</a:t>
            </a:r>
            <a:endParaRPr lang="fr-FR" b="1" dirty="0">
              <a:solidFill>
                <a:schemeClr val="tx1">
                  <a:alpha val="19938"/>
                </a:schemeClr>
              </a:solidFill>
            </a:endParaRPr>
          </a:p>
        </p:txBody>
      </p:sp>
    </p:spTree>
    <p:extLst>
      <p:ext uri="{BB962C8B-B14F-4D97-AF65-F5344CB8AC3E}">
        <p14:creationId xmlns:p14="http://schemas.microsoft.com/office/powerpoint/2010/main" val="336926452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2862322"/>
          </a:xfrm>
          <a:prstGeom prst="rect">
            <a:avLst/>
          </a:prstGeom>
          <a:noFill/>
        </p:spPr>
        <p:txBody>
          <a:bodyPr wrap="square" rtlCol="0">
            <a:spAutoFit/>
          </a:bodyPr>
          <a:lstStyle/>
          <a:p>
            <a:pPr algn="just"/>
            <a:r>
              <a:rPr lang="fr-FR" dirty="0"/>
              <a:t>On attribue généralement la paternité de</a:t>
            </a:r>
            <a:br>
              <a:rPr lang="fr-FR" dirty="0"/>
            </a:br>
            <a:r>
              <a:rPr lang="fr-FR" dirty="0"/>
              <a:t>l’école néoclassique à trois auteurs :</a:t>
            </a:r>
          </a:p>
          <a:p>
            <a:pPr algn="just"/>
            <a:endParaRPr lang="fr-FR" dirty="0"/>
          </a:p>
          <a:p>
            <a:pPr algn="just"/>
            <a:r>
              <a:rPr lang="fr-FR" dirty="0">
                <a:solidFill>
                  <a:schemeClr val="tx1">
                    <a:alpha val="19938"/>
                  </a:schemeClr>
                </a:solidFill>
              </a:rPr>
              <a:t> - l’autrichien Carl Menger, (</a:t>
            </a:r>
            <a:r>
              <a:rPr lang="fr-FR" i="1" dirty="0">
                <a:solidFill>
                  <a:schemeClr val="tx1">
                    <a:alpha val="19938"/>
                  </a:schemeClr>
                </a:solidFill>
              </a:rPr>
              <a:t>Les Fondements de l’économie politique,</a:t>
            </a:r>
            <a:r>
              <a:rPr lang="fr-FR" dirty="0">
                <a:solidFill>
                  <a:schemeClr val="tx1">
                    <a:alpha val="19938"/>
                  </a:schemeClr>
                </a:solidFill>
              </a:rPr>
              <a:t>1871)</a:t>
            </a:r>
          </a:p>
          <a:p>
            <a:pPr algn="just"/>
            <a:endParaRPr lang="fr-FR" dirty="0">
              <a:solidFill>
                <a:schemeClr val="tx1">
                  <a:alpha val="19938"/>
                </a:schemeClr>
              </a:solidFill>
            </a:endParaRPr>
          </a:p>
          <a:p>
            <a:pPr algn="just"/>
            <a:r>
              <a:rPr lang="fr-FR" dirty="0">
                <a:solidFill>
                  <a:schemeClr val="tx1">
                    <a:alpha val="19938"/>
                  </a:schemeClr>
                </a:solidFill>
              </a:rPr>
              <a:t>- le britannique Stanley Jevons, (</a:t>
            </a:r>
            <a:r>
              <a:rPr lang="fr-FR" i="1" dirty="0">
                <a:solidFill>
                  <a:schemeClr val="tx1">
                    <a:alpha val="19938"/>
                  </a:schemeClr>
                </a:solidFill>
              </a:rPr>
              <a:t>Théorie de l’économie politique</a:t>
            </a:r>
            <a:r>
              <a:rPr lang="fr-FR" dirty="0">
                <a:solidFill>
                  <a:schemeClr val="tx1">
                    <a:alpha val="19938"/>
                  </a:schemeClr>
                </a:solidFill>
              </a:rPr>
              <a:t>), 1871</a:t>
            </a:r>
          </a:p>
          <a:p>
            <a:pPr algn="just"/>
            <a:br>
              <a:rPr lang="fr-FR" dirty="0"/>
            </a:br>
            <a:r>
              <a:rPr lang="fr-FR" dirty="0"/>
              <a:t>- le français Léon Walras (</a:t>
            </a:r>
            <a:r>
              <a:rPr lang="fr-FR" i="1" dirty="0"/>
              <a:t>Éléments d’économie</a:t>
            </a:r>
            <a:br>
              <a:rPr lang="fr-FR" i="1" dirty="0"/>
            </a:br>
            <a:r>
              <a:rPr lang="fr-FR" i="1" dirty="0"/>
              <a:t>politique pure</a:t>
            </a:r>
            <a:r>
              <a:rPr lang="fr-FR" dirty="0"/>
              <a:t>, 1873)</a:t>
            </a:r>
            <a:endParaRPr lang="fr-FR" b="1" dirty="0"/>
          </a:p>
        </p:txBody>
      </p:sp>
    </p:spTree>
    <p:extLst>
      <p:ext uri="{BB962C8B-B14F-4D97-AF65-F5344CB8AC3E}">
        <p14:creationId xmlns:p14="http://schemas.microsoft.com/office/powerpoint/2010/main" val="194215918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b="1" dirty="0"/>
              <a:t>- Les premiers néoclassiques des choix individuels en situation de rareté le point de départ de l’analyse économique.</a:t>
            </a:r>
          </a:p>
          <a:p>
            <a:pPr algn="just"/>
            <a:endParaRPr lang="fr-FR" dirty="0">
              <a:solidFill>
                <a:schemeClr val="tx1">
                  <a:alpha val="20259"/>
                </a:schemeClr>
              </a:solidFill>
            </a:endParaRPr>
          </a:p>
          <a:p>
            <a:r>
              <a:rPr lang="fr-FR" dirty="0">
                <a:solidFill>
                  <a:schemeClr val="tx1">
                    <a:alpha val="20259"/>
                  </a:schemeClr>
                </a:solidFill>
              </a:rPr>
              <a:t> - Inspirés de l’utilitarisme, ils supposent que les individus font des choix  rationnels dans l’objectif de maximiser leur utilité.</a:t>
            </a:r>
          </a:p>
          <a:p>
            <a:endParaRPr lang="fr-FR" dirty="0">
              <a:solidFill>
                <a:schemeClr val="tx1">
                  <a:alpha val="20259"/>
                </a:schemeClr>
              </a:solidFill>
            </a:endParaRPr>
          </a:p>
          <a:p>
            <a:r>
              <a:rPr lang="fr-FR" dirty="0">
                <a:solidFill>
                  <a:schemeClr val="tx1">
                    <a:alpha val="20259"/>
                  </a:schemeClr>
                </a:solidFill>
              </a:rPr>
              <a:t>- S. Jevons comme L. Walras font l’hypothèse que l’utilité est quantifiable mathématiquement</a:t>
            </a:r>
          </a:p>
          <a:p>
            <a:endParaRPr lang="fr-FR" dirty="0">
              <a:solidFill>
                <a:schemeClr val="tx1">
                  <a:alpha val="20259"/>
                </a:schemeClr>
              </a:solidFill>
            </a:endParaRPr>
          </a:p>
          <a:p>
            <a:r>
              <a:rPr lang="fr-FR" dirty="0">
                <a:solidFill>
                  <a:schemeClr val="tx1">
                    <a:alpha val="20259"/>
                  </a:schemeClr>
                </a:solidFill>
              </a:rPr>
              <a:t>- C. Menger refuse la modélisation mathématique mais fait de la rationalité individuelle un déterminant de la nature humaine</a:t>
            </a:r>
          </a:p>
          <a:p>
            <a:endParaRPr lang="fr-FR" dirty="0">
              <a:solidFill>
                <a:schemeClr val="tx1">
                  <a:alpha val="20259"/>
                </a:schemeClr>
              </a:solidFill>
            </a:endParaRPr>
          </a:p>
          <a:p>
            <a:r>
              <a:rPr lang="fr-FR" dirty="0">
                <a:solidFill>
                  <a:schemeClr val="tx1">
                    <a:alpha val="20259"/>
                  </a:schemeClr>
                </a:solidFill>
              </a:rPr>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8477816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dirty="0">
                <a:solidFill>
                  <a:schemeClr val="tx1">
                    <a:alpha val="20259"/>
                  </a:schemeClr>
                </a:solidFill>
              </a:rPr>
              <a:t>- Les premiers néoclassiques des choix individuels en situation de rareté le point de départ de l’analyse économique.</a:t>
            </a:r>
          </a:p>
          <a:p>
            <a:pPr algn="just"/>
            <a:endParaRPr lang="fr-FR" dirty="0">
              <a:solidFill>
                <a:schemeClr val="tx1">
                  <a:alpha val="20259"/>
                </a:schemeClr>
              </a:solidFill>
            </a:endParaRPr>
          </a:p>
          <a:p>
            <a:r>
              <a:rPr lang="fr-FR" b="1" dirty="0"/>
              <a:t> - Inspirés de l’utilitarisme, ils supposent que les individus font des choix  rationnels dans l’objectif de maximiser leur utilité.</a:t>
            </a:r>
          </a:p>
          <a:p>
            <a:endParaRPr lang="fr-FR" dirty="0">
              <a:solidFill>
                <a:schemeClr val="tx1">
                  <a:alpha val="20259"/>
                </a:schemeClr>
              </a:solidFill>
            </a:endParaRPr>
          </a:p>
          <a:p>
            <a:r>
              <a:rPr lang="fr-FR" dirty="0">
                <a:solidFill>
                  <a:schemeClr val="tx1">
                    <a:alpha val="20259"/>
                  </a:schemeClr>
                </a:solidFill>
              </a:rPr>
              <a:t>- S. Jevons comme L. Walras font l’hypothèse que l’utilité est quantifiable mathématiquement</a:t>
            </a:r>
          </a:p>
          <a:p>
            <a:endParaRPr lang="fr-FR" dirty="0">
              <a:solidFill>
                <a:schemeClr val="tx1">
                  <a:alpha val="20259"/>
                </a:schemeClr>
              </a:solidFill>
            </a:endParaRPr>
          </a:p>
          <a:p>
            <a:r>
              <a:rPr lang="fr-FR" dirty="0">
                <a:solidFill>
                  <a:schemeClr val="tx1">
                    <a:alpha val="20259"/>
                  </a:schemeClr>
                </a:solidFill>
              </a:rPr>
              <a:t>- C. Menger refuse la modélisation mathématique mais fait de la rationalité individuelle un déterminant de la nature humaine</a:t>
            </a:r>
          </a:p>
          <a:p>
            <a:endParaRPr lang="fr-FR" dirty="0">
              <a:solidFill>
                <a:schemeClr val="tx1">
                  <a:alpha val="20259"/>
                </a:schemeClr>
              </a:solidFill>
            </a:endParaRPr>
          </a:p>
          <a:p>
            <a:r>
              <a:rPr lang="fr-FR" dirty="0">
                <a:solidFill>
                  <a:schemeClr val="tx1">
                    <a:alpha val="20259"/>
                  </a:schemeClr>
                </a:solidFill>
              </a:rPr>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44035307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dirty="0">
                <a:solidFill>
                  <a:schemeClr val="tx1">
                    <a:alpha val="20259"/>
                  </a:schemeClr>
                </a:solidFill>
              </a:rPr>
              <a:t>- Les premiers néoclassiques des choix individuels en situation de rareté le point de départ de l’analyse économique.</a:t>
            </a:r>
          </a:p>
          <a:p>
            <a:pPr algn="just"/>
            <a:endParaRPr lang="fr-FR" dirty="0">
              <a:solidFill>
                <a:schemeClr val="tx1">
                  <a:alpha val="20259"/>
                </a:schemeClr>
              </a:solidFill>
            </a:endParaRPr>
          </a:p>
          <a:p>
            <a:r>
              <a:rPr lang="fr-FR" dirty="0">
                <a:solidFill>
                  <a:schemeClr val="tx1">
                    <a:alpha val="20259"/>
                  </a:schemeClr>
                </a:solidFill>
              </a:rPr>
              <a:t> - Inspirés de l’utilitarisme, ils supposent que les individus font des choix  rationnels dans l’objectif de maximiser leur utilité.</a:t>
            </a:r>
          </a:p>
          <a:p>
            <a:endParaRPr lang="fr-FR" dirty="0">
              <a:solidFill>
                <a:schemeClr val="tx1">
                  <a:alpha val="20259"/>
                </a:schemeClr>
              </a:solidFill>
            </a:endParaRPr>
          </a:p>
          <a:p>
            <a:r>
              <a:rPr lang="fr-FR" b="1" dirty="0"/>
              <a:t>- S. Jevons comme L. Walras font l’hypothèse que l’utilité est quantifiable mathématiquement</a:t>
            </a:r>
          </a:p>
          <a:p>
            <a:endParaRPr lang="fr-FR" dirty="0">
              <a:solidFill>
                <a:schemeClr val="tx1">
                  <a:alpha val="20259"/>
                </a:schemeClr>
              </a:solidFill>
            </a:endParaRPr>
          </a:p>
          <a:p>
            <a:r>
              <a:rPr lang="fr-FR" dirty="0">
                <a:solidFill>
                  <a:schemeClr val="tx1">
                    <a:alpha val="20259"/>
                  </a:schemeClr>
                </a:solidFill>
              </a:rPr>
              <a:t>- C. Menger refuse la modélisation mathématique mais fait de la rationalité individuelle un déterminant de la nature humaine</a:t>
            </a:r>
          </a:p>
          <a:p>
            <a:endParaRPr lang="fr-FR" dirty="0">
              <a:solidFill>
                <a:schemeClr val="tx1">
                  <a:alpha val="20259"/>
                </a:schemeClr>
              </a:solidFill>
            </a:endParaRPr>
          </a:p>
          <a:p>
            <a:r>
              <a:rPr lang="fr-FR" dirty="0">
                <a:solidFill>
                  <a:schemeClr val="tx1">
                    <a:alpha val="20259"/>
                  </a:schemeClr>
                </a:solidFill>
              </a:rPr>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290234603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dirty="0">
                <a:solidFill>
                  <a:schemeClr val="tx1">
                    <a:alpha val="20259"/>
                  </a:schemeClr>
                </a:solidFill>
              </a:rPr>
              <a:t>- Les premiers néoclassiques des choix individuels en situation de rareté le point de départ de l’analyse économique.</a:t>
            </a:r>
          </a:p>
          <a:p>
            <a:pPr algn="just"/>
            <a:endParaRPr lang="fr-FR" dirty="0">
              <a:solidFill>
                <a:schemeClr val="tx1">
                  <a:alpha val="20259"/>
                </a:schemeClr>
              </a:solidFill>
            </a:endParaRPr>
          </a:p>
          <a:p>
            <a:r>
              <a:rPr lang="fr-FR" dirty="0">
                <a:solidFill>
                  <a:schemeClr val="tx1">
                    <a:alpha val="20259"/>
                  </a:schemeClr>
                </a:solidFill>
              </a:rPr>
              <a:t> - Inspirés de l’utilitarisme, ils supposent que les individus font des choix  rationnels dans l’objectif de maximiser leur utilité.</a:t>
            </a:r>
          </a:p>
          <a:p>
            <a:endParaRPr lang="fr-FR" dirty="0">
              <a:solidFill>
                <a:schemeClr val="tx1">
                  <a:alpha val="20259"/>
                </a:schemeClr>
              </a:solidFill>
            </a:endParaRPr>
          </a:p>
          <a:p>
            <a:r>
              <a:rPr lang="fr-FR" dirty="0">
                <a:solidFill>
                  <a:schemeClr val="tx1">
                    <a:alpha val="20259"/>
                  </a:schemeClr>
                </a:solidFill>
              </a:rPr>
              <a:t>- S. Jevons comme L. Walras font l’hypothèse que l’utilité est quantifiable mathématiquement</a:t>
            </a:r>
          </a:p>
          <a:p>
            <a:endParaRPr lang="fr-FR" dirty="0">
              <a:solidFill>
                <a:schemeClr val="tx1">
                  <a:alpha val="20259"/>
                </a:schemeClr>
              </a:solidFill>
            </a:endParaRPr>
          </a:p>
          <a:p>
            <a:r>
              <a:rPr lang="fr-FR" b="1" dirty="0"/>
              <a:t>- C. Menger refuse la modélisation mathématique mais fait de la rationalité individuelle un déterminant de la nature humaine</a:t>
            </a:r>
          </a:p>
          <a:p>
            <a:endParaRPr lang="fr-FR" dirty="0">
              <a:solidFill>
                <a:schemeClr val="tx1">
                  <a:alpha val="20259"/>
                </a:schemeClr>
              </a:solidFill>
            </a:endParaRPr>
          </a:p>
          <a:p>
            <a:r>
              <a:rPr lang="fr-FR" dirty="0">
                <a:solidFill>
                  <a:schemeClr val="tx1">
                    <a:alpha val="20259"/>
                  </a:schemeClr>
                </a:solidFill>
              </a:rPr>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180323511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dirty="0">
                <a:solidFill>
                  <a:schemeClr val="tx1">
                    <a:alpha val="20259"/>
                  </a:schemeClr>
                </a:solidFill>
              </a:rPr>
              <a:t>- Les premiers néoclassiques des choix individuels en situation de rareté le point de départ de l’analyse économique.</a:t>
            </a:r>
          </a:p>
          <a:p>
            <a:pPr algn="just"/>
            <a:endParaRPr lang="fr-FR" dirty="0">
              <a:solidFill>
                <a:schemeClr val="tx1">
                  <a:alpha val="20259"/>
                </a:schemeClr>
              </a:solidFill>
            </a:endParaRPr>
          </a:p>
          <a:p>
            <a:r>
              <a:rPr lang="fr-FR" dirty="0">
                <a:solidFill>
                  <a:schemeClr val="tx1">
                    <a:alpha val="20259"/>
                  </a:schemeClr>
                </a:solidFill>
              </a:rPr>
              <a:t> - Inspirés de l’utilitarisme, ils supposent que les individus font des choix  rationnels dans l’objectif de maximiser leur utilité.</a:t>
            </a:r>
          </a:p>
          <a:p>
            <a:endParaRPr lang="fr-FR" dirty="0">
              <a:solidFill>
                <a:schemeClr val="tx1">
                  <a:alpha val="20259"/>
                </a:schemeClr>
              </a:solidFill>
            </a:endParaRPr>
          </a:p>
          <a:p>
            <a:r>
              <a:rPr lang="fr-FR" dirty="0">
                <a:solidFill>
                  <a:schemeClr val="tx1">
                    <a:alpha val="20259"/>
                  </a:schemeClr>
                </a:solidFill>
              </a:rPr>
              <a:t>- S. Jevons comme L. Walras font l’hypothèse que l’utilité est quantifiable mathématiquement</a:t>
            </a:r>
          </a:p>
          <a:p>
            <a:endParaRPr lang="fr-FR" dirty="0">
              <a:solidFill>
                <a:schemeClr val="tx1">
                  <a:alpha val="20259"/>
                </a:schemeClr>
              </a:solidFill>
            </a:endParaRPr>
          </a:p>
          <a:p>
            <a:r>
              <a:rPr lang="fr-FR" dirty="0">
                <a:solidFill>
                  <a:schemeClr val="tx1">
                    <a:alpha val="20259"/>
                  </a:schemeClr>
                </a:solidFill>
              </a:rPr>
              <a:t>- C. Menger refuse la modélisation mathématique mais fait de la rationalité individuelle un déterminant de la nature humaine</a:t>
            </a:r>
          </a:p>
          <a:p>
            <a:endParaRPr lang="fr-FR" dirty="0">
              <a:solidFill>
                <a:schemeClr val="tx1">
                  <a:alpha val="20259"/>
                </a:schemeClr>
              </a:solidFill>
            </a:endParaRPr>
          </a:p>
          <a:p>
            <a:r>
              <a:rPr lang="fr-FR" b="1" dirty="0"/>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390805653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862322"/>
          </a:xfrm>
          <a:prstGeom prst="rect">
            <a:avLst/>
          </a:prstGeom>
          <a:noFill/>
        </p:spPr>
        <p:txBody>
          <a:bodyPr wrap="square" rtlCol="0">
            <a:spAutoFit/>
          </a:bodyPr>
          <a:lstStyle/>
          <a:p>
            <a:r>
              <a:rPr lang="fr-FR" b="1" dirty="0"/>
              <a:t>- Les marginalistes rompent avec la valeur-travail des classiques en faisant dépendre la valeur des biens de leur utilité et de leur rareté.</a:t>
            </a:r>
          </a:p>
          <a:p>
            <a:pPr algn="just"/>
            <a:endParaRPr lang="fr-FR" dirty="0">
              <a:solidFill>
                <a:schemeClr val="tx1">
                  <a:alpha val="20000"/>
                </a:schemeClr>
              </a:solidFill>
            </a:endParaRPr>
          </a:p>
          <a:p>
            <a:r>
              <a:rPr lang="fr-FR" dirty="0">
                <a:solidFill>
                  <a:schemeClr val="tx1">
                    <a:alpha val="20000"/>
                  </a:schemeClr>
                </a:solidFill>
              </a:rPr>
              <a:t>- La valeur d’un bien dépend de son utilité marginale, c’est-à-dire de l’utilité procurée par une unité supplémentaire du bien.</a:t>
            </a:r>
          </a:p>
          <a:p>
            <a:endParaRPr lang="fr-FR" dirty="0">
              <a:solidFill>
                <a:schemeClr val="tx1">
                  <a:alpha val="20000"/>
                </a:schemeClr>
              </a:solidFill>
            </a:endParaRPr>
          </a:p>
          <a:p>
            <a:r>
              <a:rPr lang="fr-FR" dirty="0">
                <a:solidFill>
                  <a:schemeClr val="tx1">
                    <a:alpha val="20000"/>
                  </a:schemeClr>
                </a:solidFill>
              </a:rPr>
              <a:t>- Le raisonnement à la marge consiste à étudier l’effet d’une unité supplémentaire, dont l’utilité est supposée positive mais décroissante.</a:t>
            </a:r>
          </a:p>
          <a:p>
            <a:endParaRPr lang="fr-FR" dirty="0">
              <a:solidFill>
                <a:schemeClr val="tx1">
                  <a:alpha val="20259"/>
                </a:schemeClr>
              </a:solidFill>
            </a:endParaRPr>
          </a:p>
          <a:p>
            <a:endParaRPr lang="fr-FR" b="1" dirty="0"/>
          </a:p>
        </p:txBody>
      </p:sp>
    </p:spTree>
    <p:extLst>
      <p:ext uri="{BB962C8B-B14F-4D97-AF65-F5344CB8AC3E}">
        <p14:creationId xmlns:p14="http://schemas.microsoft.com/office/powerpoint/2010/main" val="146051152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862322"/>
          </a:xfrm>
          <a:prstGeom prst="rect">
            <a:avLst/>
          </a:prstGeom>
          <a:noFill/>
        </p:spPr>
        <p:txBody>
          <a:bodyPr wrap="square" rtlCol="0">
            <a:spAutoFit/>
          </a:bodyPr>
          <a:lstStyle/>
          <a:p>
            <a:r>
              <a:rPr lang="fr-FR" dirty="0">
                <a:solidFill>
                  <a:schemeClr val="tx1">
                    <a:alpha val="20000"/>
                  </a:schemeClr>
                </a:solidFill>
              </a:rPr>
              <a:t>- Les marginalistes rompent avec la valeur-travail des classiques en faisant dépendre la valeur des biens de leur utilité et de leur rareté.</a:t>
            </a:r>
          </a:p>
          <a:p>
            <a:pPr algn="just"/>
            <a:endParaRPr lang="fr-FR" dirty="0">
              <a:solidFill>
                <a:schemeClr val="tx1">
                  <a:alpha val="20000"/>
                </a:schemeClr>
              </a:solidFill>
            </a:endParaRPr>
          </a:p>
          <a:p>
            <a:r>
              <a:rPr lang="fr-FR" b="1" dirty="0"/>
              <a:t>- La valeur d’un bien dépend de son utilité marginale, c’est-à-dire de l’utilité procurée par une unité supplémentaire du bien.</a:t>
            </a:r>
          </a:p>
          <a:p>
            <a:endParaRPr lang="fr-FR" dirty="0">
              <a:solidFill>
                <a:schemeClr val="tx1">
                  <a:alpha val="20000"/>
                </a:schemeClr>
              </a:solidFill>
            </a:endParaRPr>
          </a:p>
          <a:p>
            <a:r>
              <a:rPr lang="fr-FR" dirty="0">
                <a:solidFill>
                  <a:schemeClr val="tx1">
                    <a:alpha val="20000"/>
                  </a:schemeClr>
                </a:solidFill>
              </a:rPr>
              <a:t>- Le raisonnement à la marge consiste à étudier l’effet d’une unité supplémentaire, dont l’utilité est supposée positive mais décroissante.</a:t>
            </a:r>
          </a:p>
          <a:p>
            <a:endParaRPr lang="fr-FR" dirty="0">
              <a:solidFill>
                <a:schemeClr val="tx1">
                  <a:alpha val="20259"/>
                </a:schemeClr>
              </a:solidFill>
            </a:endParaRPr>
          </a:p>
          <a:p>
            <a:endParaRPr lang="fr-FR" b="1" dirty="0"/>
          </a:p>
        </p:txBody>
      </p:sp>
    </p:spTree>
    <p:extLst>
      <p:ext uri="{BB962C8B-B14F-4D97-AF65-F5344CB8AC3E}">
        <p14:creationId xmlns:p14="http://schemas.microsoft.com/office/powerpoint/2010/main" val="17287107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862322"/>
          </a:xfrm>
          <a:prstGeom prst="rect">
            <a:avLst/>
          </a:prstGeom>
          <a:noFill/>
        </p:spPr>
        <p:txBody>
          <a:bodyPr wrap="square" rtlCol="0">
            <a:spAutoFit/>
          </a:bodyPr>
          <a:lstStyle/>
          <a:p>
            <a:r>
              <a:rPr lang="fr-FR" dirty="0">
                <a:solidFill>
                  <a:schemeClr val="tx1">
                    <a:alpha val="20000"/>
                  </a:schemeClr>
                </a:solidFill>
              </a:rPr>
              <a:t>- Les marginalistes rompent avec la valeur-travail des classiques en faisant dépendre la valeur des biens de leur utilité et de leur rareté.</a:t>
            </a:r>
          </a:p>
          <a:p>
            <a:pPr algn="just"/>
            <a:endParaRPr lang="fr-FR" dirty="0">
              <a:solidFill>
                <a:schemeClr val="tx1">
                  <a:alpha val="20000"/>
                </a:schemeClr>
              </a:solidFill>
            </a:endParaRPr>
          </a:p>
          <a:p>
            <a:r>
              <a:rPr lang="fr-FR" dirty="0">
                <a:solidFill>
                  <a:schemeClr val="tx1">
                    <a:alpha val="20000"/>
                  </a:schemeClr>
                </a:solidFill>
              </a:rPr>
              <a:t>- La valeur d’un bien dépend de son utilité marginale, c’est-à-dire de l’utilité procurée par une unité supplémentaire du bien.</a:t>
            </a:r>
          </a:p>
          <a:p>
            <a:endParaRPr lang="fr-FR" dirty="0">
              <a:solidFill>
                <a:schemeClr val="tx1">
                  <a:alpha val="20000"/>
                </a:schemeClr>
              </a:solidFill>
            </a:endParaRPr>
          </a:p>
          <a:p>
            <a:r>
              <a:rPr lang="fr-FR" b="1" dirty="0"/>
              <a:t>- Le raisonnement à la marge consiste à étudier l’effet d’une unité supplémentaire, dont l’utilité est supposée positive mais décroissante.</a:t>
            </a:r>
          </a:p>
          <a:p>
            <a:endParaRPr lang="fr-FR" dirty="0">
              <a:solidFill>
                <a:schemeClr val="tx1">
                  <a:alpha val="20259"/>
                </a:schemeClr>
              </a:solidFill>
            </a:endParaRPr>
          </a:p>
          <a:p>
            <a:endParaRPr lang="fr-FR" b="1" dirty="0"/>
          </a:p>
        </p:txBody>
      </p:sp>
    </p:spTree>
    <p:extLst>
      <p:ext uri="{BB962C8B-B14F-4D97-AF65-F5344CB8AC3E}">
        <p14:creationId xmlns:p14="http://schemas.microsoft.com/office/powerpoint/2010/main" val="23149522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031325"/>
          </a:xfrm>
          <a:prstGeom prst="rect">
            <a:avLst/>
          </a:prstGeom>
          <a:noFill/>
        </p:spPr>
        <p:txBody>
          <a:bodyPr wrap="square" rtlCol="0">
            <a:spAutoFit/>
          </a:bodyPr>
          <a:lstStyle/>
          <a:p>
            <a:r>
              <a:rPr lang="fr-FR" b="1" dirty="0"/>
              <a:t>- Les marginalistes abandonnent la recherche d’une valeur naturelle pour expliquer la formation des prix, à partir de leur disponibilité et des préférences subjectives des individus. </a:t>
            </a:r>
          </a:p>
          <a:p>
            <a:endParaRPr lang="fr-FR" dirty="0">
              <a:solidFill>
                <a:schemeClr val="tx1">
                  <a:alpha val="20196"/>
                </a:schemeClr>
              </a:solidFill>
            </a:endParaRPr>
          </a:p>
          <a:p>
            <a:r>
              <a:rPr lang="fr-FR" dirty="0">
                <a:solidFill>
                  <a:schemeClr val="tx1">
                    <a:alpha val="20196"/>
                  </a:schemeClr>
                </a:solidFill>
              </a:rPr>
              <a:t>- Les prix de marché résultent de la rencontre entre la rareté des biens et leur utilité marginale décroissante, et non des seules coûts de production</a:t>
            </a:r>
          </a:p>
        </p:txBody>
      </p:sp>
    </p:spTree>
    <p:extLst>
      <p:ext uri="{BB962C8B-B14F-4D97-AF65-F5344CB8AC3E}">
        <p14:creationId xmlns:p14="http://schemas.microsoft.com/office/powerpoint/2010/main" val="65784618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031325"/>
          </a:xfrm>
          <a:prstGeom prst="rect">
            <a:avLst/>
          </a:prstGeom>
          <a:noFill/>
        </p:spPr>
        <p:txBody>
          <a:bodyPr wrap="square" rtlCol="0">
            <a:spAutoFit/>
          </a:bodyPr>
          <a:lstStyle/>
          <a:p>
            <a:r>
              <a:rPr lang="fr-FR" dirty="0">
                <a:solidFill>
                  <a:schemeClr val="tx1">
                    <a:alpha val="20196"/>
                  </a:schemeClr>
                </a:solidFill>
              </a:rPr>
              <a:t>- Les marginalistes abandonnent la recherche d’une valeur naturelle pour expliquer la formation des prix, à partir de leur disponibilité et des préférences subjectives des individus. </a:t>
            </a:r>
          </a:p>
          <a:p>
            <a:endParaRPr lang="fr-FR" dirty="0">
              <a:solidFill>
                <a:schemeClr val="tx1">
                  <a:alpha val="20196"/>
                </a:schemeClr>
              </a:solidFill>
            </a:endParaRPr>
          </a:p>
          <a:p>
            <a:r>
              <a:rPr lang="fr-FR" b="1" dirty="0"/>
              <a:t>- Les prix de marché résultent de la rencontre entre la rareté des biens et leur utilité marginale décroissante, et non des seules coûts de production</a:t>
            </a:r>
          </a:p>
        </p:txBody>
      </p:sp>
    </p:spTree>
    <p:extLst>
      <p:ext uri="{BB962C8B-B14F-4D97-AF65-F5344CB8AC3E}">
        <p14:creationId xmlns:p14="http://schemas.microsoft.com/office/powerpoint/2010/main" val="420758892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4401205"/>
          </a:xfrm>
          <a:prstGeom prst="rect">
            <a:avLst/>
          </a:prstGeom>
          <a:noFill/>
        </p:spPr>
        <p:txBody>
          <a:bodyPr wrap="square" rtlCol="0">
            <a:spAutoFit/>
          </a:bodyPr>
          <a:lstStyle/>
          <a:p>
            <a:endParaRPr lang="fr-FR" sz="2800" dirty="0"/>
          </a:p>
          <a:p>
            <a:r>
              <a:rPr lang="fr-FR" sz="2800" b="1" dirty="0"/>
              <a:t>Pour JEUDI 24/09 :</a:t>
            </a:r>
          </a:p>
          <a:p>
            <a:r>
              <a:rPr lang="fr-FR" sz="2800" dirty="0"/>
              <a:t>- Relire le Chapitre 5 de J. </a:t>
            </a:r>
            <a:r>
              <a:rPr lang="fr-FR" sz="2800" dirty="0" err="1"/>
              <a:t>Valier</a:t>
            </a:r>
            <a:endParaRPr lang="fr-FR" sz="2800" dirty="0"/>
          </a:p>
          <a:p>
            <a:r>
              <a:rPr lang="fr-FR" sz="2800" dirty="0"/>
              <a:t>- Analyser le document 4 du dossier</a:t>
            </a:r>
          </a:p>
          <a:p>
            <a:endParaRPr lang="fr-FR" sz="2800" dirty="0"/>
          </a:p>
          <a:p>
            <a:r>
              <a:rPr lang="fr-FR" sz="2800" b="1" dirty="0"/>
              <a:t>Pour Lundi 28/09</a:t>
            </a:r>
          </a:p>
          <a:p>
            <a:r>
              <a:rPr lang="fr-FR" sz="2800" dirty="0"/>
              <a:t>- Relier le Chapitre 6 de J. </a:t>
            </a:r>
            <a:r>
              <a:rPr lang="fr-FR" sz="2800" dirty="0" err="1"/>
              <a:t>Valier</a:t>
            </a:r>
            <a:endParaRPr lang="fr-FR" sz="2800" dirty="0"/>
          </a:p>
          <a:p>
            <a:r>
              <a:rPr lang="fr-FR" sz="2800" dirty="0"/>
              <a:t>- Analyser le document 5 du dossier</a:t>
            </a:r>
          </a:p>
          <a:p>
            <a:endParaRPr lang="fr-FR" sz="2800" dirty="0"/>
          </a:p>
          <a:p>
            <a:endParaRPr lang="fr-FR" sz="2800" dirty="0"/>
          </a:p>
        </p:txBody>
      </p:sp>
    </p:spTree>
    <p:extLst>
      <p:ext uri="{BB962C8B-B14F-4D97-AF65-F5344CB8AC3E}">
        <p14:creationId xmlns:p14="http://schemas.microsoft.com/office/powerpoint/2010/main" val="296289813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1200329"/>
          </a:xfrm>
          <a:prstGeom prst="rect">
            <a:avLst/>
          </a:prstGeom>
          <a:noFill/>
        </p:spPr>
        <p:txBody>
          <a:bodyPr wrap="square" rtlCol="0">
            <a:spAutoFit/>
          </a:bodyPr>
          <a:lstStyle/>
          <a:p>
            <a:pPr algn="just"/>
            <a:r>
              <a:rPr lang="fr-FR" dirty="0"/>
              <a:t>Walras cherche à démontrer mathématiquement que la libre concurrence conduit spontanément à un système de prix assurant l’équilibre simultané de tous les marchés.</a:t>
            </a:r>
          </a:p>
          <a:p>
            <a:endParaRPr lang="fr-FR" dirty="0">
              <a:solidFill>
                <a:schemeClr val="tx1">
                  <a:alpha val="20196"/>
                </a:schemeClr>
              </a:solidFill>
            </a:endParaRPr>
          </a:p>
        </p:txBody>
      </p:sp>
    </p:spTree>
    <p:extLst>
      <p:ext uri="{BB962C8B-B14F-4D97-AF65-F5344CB8AC3E}">
        <p14:creationId xmlns:p14="http://schemas.microsoft.com/office/powerpoint/2010/main" val="269571895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308324"/>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Walras définit la « richesse sociale » </a:t>
            </a:r>
            <a:r>
              <a:rPr lang="fr-FR" sz="1800" b="1" kern="0" dirty="0">
                <a:effectLst/>
                <a:ea typeface="Times New Roman" panose="02020603050405020304" pitchFamily="18" charset="0"/>
              </a:rPr>
              <a:t>comme l’ensemble de toutes les choses matérielles ou immatérielles, qui sont susceptibles d’avoir un prix, parce qu’elles sont rares, c’est-à-dire utiles et limitées en quantité ». </a:t>
            </a:r>
          </a:p>
          <a:p>
            <a:pPr marL="285750" indent="-285750" algn="just">
              <a:buFont typeface="Arial" panose="020B0604020202020204" pitchFamily="34" charset="0"/>
              <a:buChar char="•"/>
            </a:pPr>
            <a:endParaRPr lang="fr-FR" kern="0" dirty="0">
              <a:solidFill>
                <a:schemeClr val="tx1">
                  <a:alpha val="19000"/>
                </a:schemeClr>
              </a:solidFill>
            </a:endParaRPr>
          </a:p>
          <a:p>
            <a:pPr marL="285750" indent="-285750" algn="just">
              <a:buFont typeface="Arial" panose="020B0604020202020204" pitchFamily="34" charset="0"/>
              <a:buChar char="•"/>
            </a:pPr>
            <a:r>
              <a:rPr lang="fr-FR" sz="1800" kern="0" dirty="0">
                <a:solidFill>
                  <a:schemeClr val="tx1">
                    <a:alpha val="19000"/>
                  </a:schemeClr>
                </a:solidFill>
                <a:effectLst/>
                <a:latin typeface="Century Gothic" panose="020B0502020202020204" pitchFamily="34" charset="0"/>
                <a:ea typeface="Times New Roman" panose="02020603050405020304" pitchFamily="18" charset="0"/>
              </a:rPr>
              <a:t>« L’’équilibre général » est atteint, dès lors que toutes les offres et toutes les demandes s’égalisent sur l’ensemble des marchés. </a:t>
            </a:r>
            <a:endParaRPr lang="fr-FR" dirty="0">
              <a:solidFill>
                <a:schemeClr val="tx1">
                  <a:alpha val="19000"/>
                </a:schemeClr>
              </a:solidFill>
              <a:latin typeface="Century Gothic" panose="020B0502020202020204" pitchFamily="34" charset="0"/>
            </a:endParaRPr>
          </a:p>
          <a:p>
            <a:endParaRPr lang="fr-FR" dirty="0">
              <a:solidFill>
                <a:schemeClr val="tx1">
                  <a:alpha val="20196"/>
                </a:schemeClr>
              </a:solidFill>
            </a:endParaRPr>
          </a:p>
        </p:txBody>
      </p:sp>
    </p:spTree>
    <p:extLst>
      <p:ext uri="{BB962C8B-B14F-4D97-AF65-F5344CB8AC3E}">
        <p14:creationId xmlns:p14="http://schemas.microsoft.com/office/powerpoint/2010/main" val="198408069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308324"/>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19000"/>
                  </a:schemeClr>
                </a:solidFill>
              </a:rPr>
              <a:t>Walras définit la « richesse sociale » </a:t>
            </a:r>
            <a:r>
              <a:rPr lang="fr-FR" sz="1800" kern="0" dirty="0">
                <a:solidFill>
                  <a:schemeClr val="tx1">
                    <a:alpha val="19000"/>
                  </a:schemeClr>
                </a:solidFill>
                <a:effectLst/>
                <a:ea typeface="Times New Roman" panose="02020603050405020304" pitchFamily="18" charset="0"/>
              </a:rPr>
              <a:t>comme l’ensemble de toutes les choses matérielles ou immatérielles, qui sont susceptibles d’avoir un prix, parce qu’elles sont rares, c’est-à-dire utiles et limitées en quantité ». </a:t>
            </a:r>
          </a:p>
          <a:p>
            <a:pPr marL="285750" indent="-285750" algn="just">
              <a:buFont typeface="Arial" panose="020B0604020202020204" pitchFamily="34" charset="0"/>
              <a:buChar char="•"/>
            </a:pPr>
            <a:endParaRPr lang="fr-FR" kern="0" dirty="0">
              <a:solidFill>
                <a:schemeClr val="tx1">
                  <a:alpha val="19000"/>
                </a:schemeClr>
              </a:solidFill>
            </a:endParaRPr>
          </a:p>
          <a:p>
            <a:pPr marL="285750" indent="-285750" algn="just">
              <a:buFont typeface="Arial" panose="020B0604020202020204" pitchFamily="34" charset="0"/>
              <a:buChar char="•"/>
            </a:pPr>
            <a:r>
              <a:rPr lang="fr-FR" sz="1800" b="1" kern="0" dirty="0">
                <a:effectLst/>
                <a:latin typeface="Century Gothic" panose="020B0502020202020204" pitchFamily="34" charset="0"/>
                <a:ea typeface="Times New Roman" panose="02020603050405020304" pitchFamily="18" charset="0"/>
              </a:rPr>
              <a:t>« L’’équilibre général » est atteint, dès lors que toutes les offres et toutes les demandes s’égalisent sur l’ensemble des marchés. </a:t>
            </a:r>
            <a:endParaRPr lang="fr-FR" b="1" dirty="0">
              <a:latin typeface="Century Gothic" panose="020B0502020202020204" pitchFamily="34" charset="0"/>
            </a:endParaRPr>
          </a:p>
          <a:p>
            <a:endParaRPr lang="fr-FR" dirty="0">
              <a:solidFill>
                <a:schemeClr val="tx1">
                  <a:alpha val="20196"/>
                </a:schemeClr>
              </a:solidFill>
            </a:endParaRPr>
          </a:p>
        </p:txBody>
      </p:sp>
    </p:spTree>
    <p:extLst>
      <p:ext uri="{BB962C8B-B14F-4D97-AF65-F5344CB8AC3E}">
        <p14:creationId xmlns:p14="http://schemas.microsoft.com/office/powerpoint/2010/main" val="285353577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2114203"/>
            <a:ext cx="8100812" cy="646331"/>
          </a:xfrm>
          <a:prstGeom prst="rect">
            <a:avLst/>
          </a:prstGeom>
          <a:noFill/>
        </p:spPr>
        <p:txBody>
          <a:bodyPr wrap="square" rtlCol="0">
            <a:spAutoFit/>
          </a:bodyPr>
          <a:lstStyle/>
          <a:p>
            <a:r>
              <a:rPr lang="fr-FR" i="1" dirty="0">
                <a:latin typeface="Century Gothic" panose="020B0502020202020204" pitchFamily="34" charset="0"/>
                <a:ea typeface="Times New Roman" panose="02020603050405020304" pitchFamily="18" charset="0"/>
              </a:rPr>
              <a:t>a. </a:t>
            </a:r>
            <a:r>
              <a:rPr lang="fr-FR" sz="1800" i="1" dirty="0">
                <a:effectLst/>
                <a:latin typeface="Century Gothic" panose="020B0502020202020204" pitchFamily="34" charset="0"/>
                <a:ea typeface="Times New Roman" panose="02020603050405020304" pitchFamily="18" charset="0"/>
              </a:rPr>
              <a:t>La « loi des débouchés » de J-B. Say, l’équilibre avant Walras.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760534"/>
            <a:ext cx="8335277" cy="3139321"/>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Pour Jean-Baptiste Say, l’économie est une économie d’échange dans laquelle on produit avant tout pour obtenir, par l’échange, les biens nécessaires à la satisfaction de ses besoins.</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lgn="just">
              <a:buFont typeface="Arial" panose="020B0604020202020204" pitchFamily="34" charset="0"/>
              <a:buChar char="•"/>
            </a:pPr>
            <a:r>
              <a:rPr lang="fr-FR" sz="1800" dirty="0">
                <a:solidFill>
                  <a:schemeClr val="tx1">
                    <a:alpha val="19000"/>
                  </a:schemeClr>
                </a:solidFill>
                <a:effectLst/>
                <a:latin typeface="Century Gothic" panose="020B0502020202020204" pitchFamily="34" charset="0"/>
                <a:ea typeface="Times New Roman" panose="02020603050405020304" pitchFamily="18" charset="0"/>
              </a:rPr>
              <a:t>Say formule l’une des théories les plus célèbres et les plus influentes de l’école d’économie classique, </a:t>
            </a:r>
            <a:r>
              <a:rPr lang="fr-FR" sz="1800" i="1" dirty="0">
                <a:solidFill>
                  <a:schemeClr val="tx1">
                    <a:alpha val="19000"/>
                  </a:schemeClr>
                </a:solidFill>
                <a:effectLst/>
                <a:latin typeface="Century Gothic" panose="020B0502020202020204" pitchFamily="34" charset="0"/>
                <a:ea typeface="Times New Roman" panose="02020603050405020304" pitchFamily="18" charset="0"/>
              </a:rPr>
              <a:t>la loi des débouchés.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9000"/>
                  </a:schemeClr>
                </a:solidFill>
              </a:rPr>
              <a:t>Pour Say, une surproduction générale est impossible : les déséquilibres sectoriels ne peuvent être que temporaires, les capitaux se réorientant vers les marchés où des besoins restent insatisfaits.</a:t>
            </a:r>
            <a:endParaRPr lang="fr-FR" sz="1800" dirty="0">
              <a:solidFill>
                <a:schemeClr val="tx1">
                  <a:alpha val="19000"/>
                </a:schemeClr>
              </a:solidFill>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9959809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2114203"/>
            <a:ext cx="8100812" cy="646331"/>
          </a:xfrm>
          <a:prstGeom prst="rect">
            <a:avLst/>
          </a:prstGeom>
          <a:noFill/>
        </p:spPr>
        <p:txBody>
          <a:bodyPr wrap="square" rtlCol="0">
            <a:spAutoFit/>
          </a:bodyPr>
          <a:lstStyle/>
          <a:p>
            <a:r>
              <a:rPr lang="fr-FR" i="1" dirty="0">
                <a:latin typeface="Century Gothic" panose="020B0502020202020204" pitchFamily="34" charset="0"/>
                <a:ea typeface="Times New Roman" panose="02020603050405020304" pitchFamily="18" charset="0"/>
              </a:rPr>
              <a:t>a. </a:t>
            </a:r>
            <a:r>
              <a:rPr lang="fr-FR" sz="1800" i="1" dirty="0">
                <a:effectLst/>
                <a:latin typeface="Century Gothic" panose="020B0502020202020204" pitchFamily="34" charset="0"/>
                <a:ea typeface="Times New Roman" panose="02020603050405020304" pitchFamily="18" charset="0"/>
              </a:rPr>
              <a:t>La « loi des débouchés » de J-B. Say, l’équilibre avant Walras.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760534"/>
            <a:ext cx="8335277" cy="3139321"/>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19000"/>
                  </a:schemeClr>
                </a:solidFill>
              </a:rPr>
              <a:t>Pour Jean-Baptiste Say, l’économie est une économie d’échange dans laquelle on produit avant tout pour obtenir, par l’échange, les biens nécessaires à la satisfaction de ses besoins.</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lgn="just">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Say formule l’une des théories les plus célèbres et les plus influentes de l’école d’économie classique, </a:t>
            </a:r>
            <a:r>
              <a:rPr lang="fr-FR" sz="1800" b="1" i="1" dirty="0">
                <a:effectLst/>
                <a:latin typeface="Century Gothic" panose="020B0502020202020204" pitchFamily="34" charset="0"/>
                <a:ea typeface="Times New Roman" panose="02020603050405020304" pitchFamily="18" charset="0"/>
              </a:rPr>
              <a:t>la loi des débouchés.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9000"/>
                  </a:schemeClr>
                </a:solidFill>
              </a:rPr>
              <a:t>Pour Say, une surproduction générale est impossible : les déséquilibres sectoriels ne peuvent être que temporaires, les capitaux se réorientant vers les marchés où des besoins restent insatisfaits.</a:t>
            </a:r>
            <a:endParaRPr lang="fr-FR" sz="1800" dirty="0">
              <a:solidFill>
                <a:schemeClr val="tx1">
                  <a:alpha val="19000"/>
                </a:schemeClr>
              </a:solidFill>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77725016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2114203"/>
            <a:ext cx="8100812" cy="646331"/>
          </a:xfrm>
          <a:prstGeom prst="rect">
            <a:avLst/>
          </a:prstGeom>
          <a:noFill/>
        </p:spPr>
        <p:txBody>
          <a:bodyPr wrap="square" rtlCol="0">
            <a:spAutoFit/>
          </a:bodyPr>
          <a:lstStyle/>
          <a:p>
            <a:r>
              <a:rPr lang="fr-FR" i="1" dirty="0">
                <a:latin typeface="Century Gothic" panose="020B0502020202020204" pitchFamily="34" charset="0"/>
                <a:ea typeface="Times New Roman" panose="02020603050405020304" pitchFamily="18" charset="0"/>
              </a:rPr>
              <a:t>a. </a:t>
            </a:r>
            <a:r>
              <a:rPr lang="fr-FR" sz="1800" i="1" dirty="0">
                <a:effectLst/>
                <a:latin typeface="Century Gothic" panose="020B0502020202020204" pitchFamily="34" charset="0"/>
                <a:ea typeface="Times New Roman" panose="02020603050405020304" pitchFamily="18" charset="0"/>
              </a:rPr>
              <a:t>La « loi des débouchés » de J-B. Say, l’équilibre avant Walras.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pic>
        <p:nvPicPr>
          <p:cNvPr id="4" name="Image 3">
            <a:extLst>
              <a:ext uri="{FF2B5EF4-FFF2-40B4-BE49-F238E27FC236}">
                <a16:creationId xmlns:a16="http://schemas.microsoft.com/office/drawing/2014/main" id="{B3A14FE9-19CF-8990-7E51-BE16A923E0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753" y="1870616"/>
            <a:ext cx="8439249" cy="3978855"/>
          </a:xfrm>
          <a:prstGeom prst="rect">
            <a:avLst/>
          </a:prstGeom>
        </p:spPr>
      </p:pic>
    </p:spTree>
    <p:extLst>
      <p:ext uri="{BB962C8B-B14F-4D97-AF65-F5344CB8AC3E}">
        <p14:creationId xmlns:p14="http://schemas.microsoft.com/office/powerpoint/2010/main" val="274533280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2114203"/>
            <a:ext cx="8100812" cy="646331"/>
          </a:xfrm>
          <a:prstGeom prst="rect">
            <a:avLst/>
          </a:prstGeom>
          <a:noFill/>
        </p:spPr>
        <p:txBody>
          <a:bodyPr wrap="square" rtlCol="0">
            <a:spAutoFit/>
          </a:bodyPr>
          <a:lstStyle/>
          <a:p>
            <a:r>
              <a:rPr lang="fr-FR" i="1" dirty="0">
                <a:latin typeface="Century Gothic" panose="020B0502020202020204" pitchFamily="34" charset="0"/>
                <a:ea typeface="Times New Roman" panose="02020603050405020304" pitchFamily="18" charset="0"/>
              </a:rPr>
              <a:t>a. </a:t>
            </a:r>
            <a:r>
              <a:rPr lang="fr-FR" sz="1800" i="1" dirty="0">
                <a:effectLst/>
                <a:latin typeface="Century Gothic" panose="020B0502020202020204" pitchFamily="34" charset="0"/>
                <a:ea typeface="Times New Roman" panose="02020603050405020304" pitchFamily="18" charset="0"/>
              </a:rPr>
              <a:t>La « loi des débouchés » de J-B. Say, l’équilibre avant Walras.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760534"/>
            <a:ext cx="8335277" cy="3139321"/>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19000"/>
                  </a:schemeClr>
                </a:solidFill>
              </a:rPr>
              <a:t>Pour Jean-Baptiste Say, l’économie est une économie d’échange dans laquelle on produit avant tout pour obtenir, par l’échange, les biens nécessaires à la satisfaction de ses besoins.</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lgn="just">
              <a:buFont typeface="Arial" panose="020B0604020202020204" pitchFamily="34" charset="0"/>
              <a:buChar char="•"/>
            </a:pPr>
            <a:r>
              <a:rPr lang="fr-FR" sz="1800" dirty="0">
                <a:solidFill>
                  <a:schemeClr val="tx1">
                    <a:alpha val="19000"/>
                  </a:schemeClr>
                </a:solidFill>
                <a:effectLst/>
                <a:latin typeface="Century Gothic" panose="020B0502020202020204" pitchFamily="34" charset="0"/>
                <a:ea typeface="Times New Roman" panose="02020603050405020304" pitchFamily="18" charset="0"/>
              </a:rPr>
              <a:t>Say formule l’une des théories les plus célèbres et les plus influentes de l’école d’économie classique, </a:t>
            </a:r>
            <a:r>
              <a:rPr lang="fr-FR" sz="1800" i="1" dirty="0">
                <a:solidFill>
                  <a:schemeClr val="tx1">
                    <a:alpha val="19000"/>
                  </a:schemeClr>
                </a:solidFill>
                <a:effectLst/>
                <a:latin typeface="Century Gothic" panose="020B0502020202020204" pitchFamily="34" charset="0"/>
                <a:ea typeface="Times New Roman" panose="02020603050405020304" pitchFamily="18" charset="0"/>
              </a:rPr>
              <a:t>la loi des débouchés.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Pour Say, une surproduction générale est impossible : les déséquilibres sectoriels ne peuvent être que temporaires, les capitaux se réorientant vers les marchés où des besoins restent insatisfaits.</a:t>
            </a:r>
            <a:endParaRPr lang="fr-FR" sz="1800" b="1" dirty="0">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7840103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416320"/>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b="1" dirty="0"/>
              <a:t>La loi de Walras établit que, sur des marchés interdépendants, tout excès d’offre sur un marché est nécessairement compensé par un excès de demande sur un autre.</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buFont typeface="Arial" panose="020B0604020202020204" pitchFamily="34" charset="0"/>
              <a:buChar char="•"/>
            </a:pPr>
            <a:r>
              <a:rPr lang="fr-FR" dirty="0">
                <a:solidFill>
                  <a:schemeClr val="tx1">
                    <a:alpha val="19000"/>
                  </a:schemeClr>
                </a:solidFill>
              </a:rPr>
              <a:t>Walras ramène la recherche d’un système de prix d’équilibre général à la résolution d’un système de </a:t>
            </a:r>
            <a:r>
              <a:rPr lang="fr-FR" i="1" dirty="0">
                <a:solidFill>
                  <a:schemeClr val="tx1">
                    <a:alpha val="19000"/>
                  </a:schemeClr>
                </a:solidFill>
              </a:rPr>
              <a:t>n</a:t>
            </a:r>
            <a:r>
              <a:rPr lang="fr-FR" dirty="0">
                <a:solidFill>
                  <a:schemeClr val="tx1">
                    <a:alpha val="19000"/>
                  </a:schemeClr>
                </a:solidFill>
              </a:rPr>
              <a:t> équations à </a:t>
            </a:r>
            <a:r>
              <a:rPr lang="fr-FR" i="1" dirty="0">
                <a:solidFill>
                  <a:schemeClr val="tx1">
                    <a:alpha val="19000"/>
                  </a:schemeClr>
                </a:solidFill>
              </a:rPr>
              <a:t>n</a:t>
            </a:r>
            <a:r>
              <a:rPr lang="fr-FR" dirty="0">
                <a:solidFill>
                  <a:schemeClr val="tx1">
                    <a:alpha val="19000"/>
                  </a:schemeClr>
                </a:solidFill>
              </a:rPr>
              <a:t> inconnues, correspondant aux prix des </a:t>
            </a:r>
            <a:r>
              <a:rPr lang="fr-FR" i="1" dirty="0">
                <a:solidFill>
                  <a:schemeClr val="tx1">
                    <a:alpha val="19000"/>
                  </a:schemeClr>
                </a:solidFill>
              </a:rPr>
              <a:t>n</a:t>
            </a:r>
            <a:r>
              <a:rPr lang="fr-FR" dirty="0">
                <a:solidFill>
                  <a:schemeClr val="tx1">
                    <a:alpha val="19000"/>
                  </a:schemeClr>
                </a:solidFill>
              </a:rPr>
              <a:t> biens.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9000"/>
                  </a:schemeClr>
                </a:solidFill>
              </a:rPr>
              <a:t>Walras en déduit intuitivement l’existence d’un système de prix d’équilibre général, dont la démonstration mathématique rigoureuse ne sera établie qu’au XXᵉ siècle.</a:t>
            </a:r>
          </a:p>
        </p:txBody>
      </p:sp>
    </p:spTree>
    <p:extLst>
      <p:ext uri="{BB962C8B-B14F-4D97-AF65-F5344CB8AC3E}">
        <p14:creationId xmlns:p14="http://schemas.microsoft.com/office/powerpoint/2010/main" val="246815415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416320"/>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solidFill>
                  <a:schemeClr val="tx1">
                    <a:alpha val="19000"/>
                  </a:schemeClr>
                </a:solidFill>
              </a:rPr>
              <a:t>La loi de Walras établit que, sur des marchés interdépendants, tout excès d’offre sur un marché est nécessairement compensé par un excès de demande sur un autre.</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buFont typeface="Arial" panose="020B0604020202020204" pitchFamily="34" charset="0"/>
              <a:buChar char="•"/>
            </a:pPr>
            <a:r>
              <a:rPr lang="fr-FR" b="1" dirty="0"/>
              <a:t>Walras ramène la recherche d’un système de prix d’équilibre général à la résolution d’un système de </a:t>
            </a:r>
            <a:r>
              <a:rPr lang="fr-FR" b="1" i="1" dirty="0"/>
              <a:t>n</a:t>
            </a:r>
            <a:r>
              <a:rPr lang="fr-FR" b="1" dirty="0"/>
              <a:t> équations à </a:t>
            </a:r>
            <a:r>
              <a:rPr lang="fr-FR" b="1" i="1" dirty="0"/>
              <a:t>n</a:t>
            </a:r>
            <a:r>
              <a:rPr lang="fr-FR" b="1" dirty="0"/>
              <a:t> inconnues, correspondant aux prix des </a:t>
            </a:r>
            <a:r>
              <a:rPr lang="fr-FR" b="1" i="1" dirty="0"/>
              <a:t>n</a:t>
            </a:r>
            <a:r>
              <a:rPr lang="fr-FR" b="1" dirty="0"/>
              <a:t> biens.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9000"/>
                  </a:schemeClr>
                </a:solidFill>
              </a:rPr>
              <a:t>Walras en déduit intuitivement l’existence d’un système de prix d’équilibre général, dont la démonstration mathématique rigoureuse ne sera établie qu’au XXᵉ siècle.</a:t>
            </a:r>
          </a:p>
        </p:txBody>
      </p:sp>
    </p:spTree>
    <p:extLst>
      <p:ext uri="{BB962C8B-B14F-4D97-AF65-F5344CB8AC3E}">
        <p14:creationId xmlns:p14="http://schemas.microsoft.com/office/powerpoint/2010/main" val="385930152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646331"/>
          </a:xfrm>
          <a:prstGeom prst="rect">
            <a:avLst/>
          </a:prstGeom>
          <a:noFill/>
        </p:spPr>
        <p:txBody>
          <a:bodyPr wrap="square" rtlCol="0">
            <a:spAutoFit/>
          </a:bodyPr>
          <a:lstStyle/>
          <a:p>
            <a:pPr algn="just"/>
            <a:endParaRPr lang="fr-FR" dirty="0"/>
          </a:p>
          <a:p>
            <a:pPr algn="just"/>
            <a:endParaRPr lang="fr-FR" dirty="0"/>
          </a:p>
        </p:txBody>
      </p:sp>
      <p:pic>
        <p:nvPicPr>
          <p:cNvPr id="7" name="Image 6">
            <a:extLst>
              <a:ext uri="{FF2B5EF4-FFF2-40B4-BE49-F238E27FC236}">
                <a16:creationId xmlns:a16="http://schemas.microsoft.com/office/drawing/2014/main" id="{5B3D6E85-1D32-15E3-7437-CF2467583A70}"/>
              </a:ext>
            </a:extLst>
          </p:cNvPr>
          <p:cNvPicPr>
            <a:picLocks noChangeAspect="1"/>
          </p:cNvPicPr>
          <p:nvPr/>
        </p:nvPicPr>
        <p:blipFill>
          <a:blip r:embed="rId2"/>
          <a:stretch>
            <a:fillRect/>
          </a:stretch>
        </p:blipFill>
        <p:spPr>
          <a:xfrm>
            <a:off x="5233054" y="2995049"/>
            <a:ext cx="4450647" cy="2531409"/>
          </a:xfrm>
          <a:prstGeom prst="rect">
            <a:avLst/>
          </a:prstGeom>
        </p:spPr>
      </p:pic>
      <p:pic>
        <p:nvPicPr>
          <p:cNvPr id="9" name="Image 8">
            <a:extLst>
              <a:ext uri="{FF2B5EF4-FFF2-40B4-BE49-F238E27FC236}">
                <a16:creationId xmlns:a16="http://schemas.microsoft.com/office/drawing/2014/main" id="{93CB32A7-1889-0E81-F641-9CCC587F31CB}"/>
              </a:ext>
            </a:extLst>
          </p:cNvPr>
          <p:cNvPicPr>
            <a:picLocks noChangeAspect="1"/>
          </p:cNvPicPr>
          <p:nvPr/>
        </p:nvPicPr>
        <p:blipFill>
          <a:blip r:embed="rId3"/>
          <a:stretch>
            <a:fillRect/>
          </a:stretch>
        </p:blipFill>
        <p:spPr>
          <a:xfrm>
            <a:off x="3206749" y="2602424"/>
            <a:ext cx="6972875" cy="490400"/>
          </a:xfrm>
          <a:prstGeom prst="rect">
            <a:avLst/>
          </a:prstGeom>
        </p:spPr>
      </p:pic>
    </p:spTree>
    <p:extLst>
      <p:ext uri="{BB962C8B-B14F-4D97-AF65-F5344CB8AC3E}">
        <p14:creationId xmlns:p14="http://schemas.microsoft.com/office/powerpoint/2010/main" val="383794997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416320"/>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solidFill>
                  <a:schemeClr val="tx1">
                    <a:alpha val="19000"/>
                  </a:schemeClr>
                </a:solidFill>
              </a:rPr>
              <a:t>La loi de Walras établit que, sur des marchés interdépendants, tout excès d’offre sur un marché est nécessairement compensé par un excès de demande sur un autre.</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buFont typeface="Arial" panose="020B0604020202020204" pitchFamily="34" charset="0"/>
              <a:buChar char="•"/>
            </a:pPr>
            <a:r>
              <a:rPr lang="fr-FR" dirty="0">
                <a:solidFill>
                  <a:schemeClr val="tx1">
                    <a:alpha val="19000"/>
                  </a:schemeClr>
                </a:solidFill>
              </a:rPr>
              <a:t>Walras ramène la recherche d’un système de prix d’équilibre général à la résolution d’un système de </a:t>
            </a:r>
            <a:r>
              <a:rPr lang="fr-FR" i="1" dirty="0">
                <a:solidFill>
                  <a:schemeClr val="tx1">
                    <a:alpha val="19000"/>
                  </a:schemeClr>
                </a:solidFill>
              </a:rPr>
              <a:t>n</a:t>
            </a:r>
            <a:r>
              <a:rPr lang="fr-FR" dirty="0">
                <a:solidFill>
                  <a:schemeClr val="tx1">
                    <a:alpha val="19000"/>
                  </a:schemeClr>
                </a:solidFill>
              </a:rPr>
              <a:t> équations à </a:t>
            </a:r>
            <a:r>
              <a:rPr lang="fr-FR" i="1" dirty="0">
                <a:solidFill>
                  <a:schemeClr val="tx1">
                    <a:alpha val="19000"/>
                  </a:schemeClr>
                </a:solidFill>
              </a:rPr>
              <a:t>n</a:t>
            </a:r>
            <a:r>
              <a:rPr lang="fr-FR" dirty="0">
                <a:solidFill>
                  <a:schemeClr val="tx1">
                    <a:alpha val="19000"/>
                  </a:schemeClr>
                </a:solidFill>
              </a:rPr>
              <a:t> inconnues, correspondant aux prix des </a:t>
            </a:r>
            <a:r>
              <a:rPr lang="fr-FR" i="1" dirty="0">
                <a:solidFill>
                  <a:schemeClr val="tx1">
                    <a:alpha val="19000"/>
                  </a:schemeClr>
                </a:solidFill>
              </a:rPr>
              <a:t>n</a:t>
            </a:r>
            <a:r>
              <a:rPr lang="fr-FR" dirty="0">
                <a:solidFill>
                  <a:schemeClr val="tx1">
                    <a:alpha val="19000"/>
                  </a:schemeClr>
                </a:solidFill>
              </a:rPr>
              <a:t> biens.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Walras en déduit intuitivement l’existence d’un système de prix d’équilibre général, dont la démonstration mathématique rigoureuse ne sera établie qu’au XXᵉ siècle.</a:t>
            </a:r>
          </a:p>
        </p:txBody>
      </p:sp>
    </p:spTree>
    <p:extLst>
      <p:ext uri="{BB962C8B-B14F-4D97-AF65-F5344CB8AC3E}">
        <p14:creationId xmlns:p14="http://schemas.microsoft.com/office/powerpoint/2010/main" val="400757086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139321"/>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Walras propose une représentation théorique et simplifiée de la concurrence, sous la forme d’un marché « à la criée » où les agents sont preneurs de prix et parfaitement informés.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Le tâtonnement walrassien désigne l’ajustement progressif des prix en fonction des excès d’offre ou de demande jusqu’à l’équilibre.</a:t>
            </a:r>
          </a:p>
          <a:p>
            <a:pPr marL="285750" indent="-285750">
              <a:buFont typeface="Arial" panose="020B0604020202020204" pitchFamily="34" charset="0"/>
              <a:buChar char="•"/>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Le tâtonnement repose paradoxalement sur un commissaire-priseur centralisant l’information et coordonnant l’ajustement des prix jusqu’à l’équilibre général.</a:t>
            </a:r>
          </a:p>
        </p:txBody>
      </p:sp>
    </p:spTree>
    <p:extLst>
      <p:ext uri="{BB962C8B-B14F-4D97-AF65-F5344CB8AC3E}">
        <p14:creationId xmlns:p14="http://schemas.microsoft.com/office/powerpoint/2010/main" val="134128146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139321"/>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Walras propose une représentation théorique et simplifiée de la concurrence, sous la forme d’un marché « à la criée » où les agents sont preneurs de prix et parfaitement informés.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Le tâtonnement walrassien désigne l’ajustement progressif des prix en fonction des excès d’offre ou de demande jusqu’à l’équilibre.</a:t>
            </a:r>
          </a:p>
          <a:p>
            <a:pPr marL="285750" indent="-285750">
              <a:buFont typeface="Arial" panose="020B0604020202020204" pitchFamily="34" charset="0"/>
              <a:buChar char="•"/>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Le tâtonnement repose paradoxalement sur un commissaire-priseur centralisant l’information et coordonnant l’ajustement des prix jusqu’à l’équilibre général.</a:t>
            </a:r>
          </a:p>
        </p:txBody>
      </p:sp>
    </p:spTree>
    <p:extLst>
      <p:ext uri="{BB962C8B-B14F-4D97-AF65-F5344CB8AC3E}">
        <p14:creationId xmlns:p14="http://schemas.microsoft.com/office/powerpoint/2010/main" val="264371526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08376"/>
            <a:ext cx="8335277" cy="3139321"/>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Walras propose une représentation théorique et simplifiée de la concurrence, sous la forme d’un marché « à la criée » où les agents sont preneurs de prix et parfaitement informés.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Le tâtonnement walrassien désigne l’ajustement progressif des prix en fonction des excès d’offre ou de demande jusqu’à l’équilibre.</a:t>
            </a:r>
          </a:p>
          <a:p>
            <a:pPr marL="285750" indent="-285750">
              <a:buFont typeface="Arial" panose="020B0604020202020204" pitchFamily="34" charset="0"/>
              <a:buChar char="•"/>
            </a:pPr>
            <a:endParaRPr lang="fr-FR" b="1"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Le tâtonnement repose paradoxalement sur un commissaire-priseur centralisant l’information et coordonnant l’ajustement des prix jusqu’à l’équilibre général.</a:t>
            </a:r>
          </a:p>
        </p:txBody>
      </p:sp>
    </p:spTree>
    <p:extLst>
      <p:ext uri="{BB962C8B-B14F-4D97-AF65-F5344CB8AC3E}">
        <p14:creationId xmlns:p14="http://schemas.microsoft.com/office/powerpoint/2010/main" val="368618259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DA0567F-1071-19DB-6F47-D7574D7B6538}"/>
              </a:ext>
            </a:extLst>
          </p:cNvPr>
          <p:cNvSpPr txBox="1"/>
          <p:nvPr/>
        </p:nvSpPr>
        <p:spPr>
          <a:xfrm>
            <a:off x="384219" y="502275"/>
            <a:ext cx="11423562" cy="523220"/>
          </a:xfrm>
          <a:prstGeom prst="rect">
            <a:avLst/>
          </a:prstGeom>
          <a:noFill/>
        </p:spPr>
        <p:txBody>
          <a:bodyPr wrap="square" rtlCol="0">
            <a:spAutoFit/>
          </a:bodyPr>
          <a:lstStyle/>
          <a:p>
            <a:r>
              <a:rPr lang="fr-FR" sz="2800" b="1" kern="0" dirty="0">
                <a:effectLst/>
                <a:latin typeface="Century Gothic" panose="020B0502020202020204" pitchFamily="34" charset="0"/>
                <a:ea typeface="Times New Roman" panose="02020603050405020304" pitchFamily="18" charset="0"/>
              </a:rPr>
              <a:t>III. Conclusion </a:t>
            </a:r>
            <a:r>
              <a:rPr lang="fr-FR" sz="2800" b="1" kern="0" dirty="0">
                <a:solidFill>
                  <a:srgbClr val="000000"/>
                </a:solidFill>
                <a:effectLst/>
                <a:latin typeface="Century Gothic" panose="020B0502020202020204" pitchFamily="34" charset="0"/>
                <a:ea typeface="Times New Roman" panose="02020603050405020304" pitchFamily="18" charset="0"/>
              </a:rPr>
              <a:t>: les forces irrépressibles de la concurrence libre</a:t>
            </a:r>
            <a:r>
              <a:rPr lang="fr-FR" sz="2800" b="1" dirty="0">
                <a:effectLst/>
                <a:latin typeface="Century Gothic" panose="020B0502020202020204" pitchFamily="34" charset="0"/>
              </a:rPr>
              <a:t> </a:t>
            </a:r>
            <a:endParaRPr lang="fr-FR" sz="2800" b="1" dirty="0">
              <a:latin typeface="Century Gothic" panose="020B0502020202020204" pitchFamily="34" charset="0"/>
            </a:endParaRPr>
          </a:p>
        </p:txBody>
      </p:sp>
      <p:pic>
        <p:nvPicPr>
          <p:cNvPr id="4" name="Image 3">
            <a:extLst>
              <a:ext uri="{FF2B5EF4-FFF2-40B4-BE49-F238E27FC236}">
                <a16:creationId xmlns:a16="http://schemas.microsoft.com/office/drawing/2014/main" id="{6666F20D-A57A-E9B3-3DDC-9EDB354AE3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025495"/>
            <a:ext cx="5515789" cy="4936017"/>
          </a:xfrm>
          <a:prstGeom prst="rect">
            <a:avLst/>
          </a:prstGeom>
        </p:spPr>
      </p:pic>
      <p:sp>
        <p:nvSpPr>
          <p:cNvPr id="5" name="Zone de texte 2">
            <a:extLst>
              <a:ext uri="{FF2B5EF4-FFF2-40B4-BE49-F238E27FC236}">
                <a16:creationId xmlns:a16="http://schemas.microsoft.com/office/drawing/2014/main" id="{86B2FBCB-9C1B-4785-0C11-0C4AE7283466}"/>
              </a:ext>
            </a:extLst>
          </p:cNvPr>
          <p:cNvSpPr txBox="1"/>
          <p:nvPr/>
        </p:nvSpPr>
        <p:spPr>
          <a:xfrm>
            <a:off x="6096000" y="5832505"/>
            <a:ext cx="5539401" cy="685884"/>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fr-FR" dirty="0">
                <a:solidFill>
                  <a:srgbClr val="222222"/>
                </a:solidFill>
                <a:effectLst/>
                <a:latin typeface="Source Sans Pro" panose="020B0503030403020204" pitchFamily="34" charset="0"/>
                <a:ea typeface="Times New Roman" panose="02020603050405020304" pitchFamily="18" charset="0"/>
              </a:rPr>
              <a:t>Schéma du modèle hydraulique d’équilibre économique par Irving Fisher (1891)</a:t>
            </a:r>
            <a:endParaRPr lang="fr-FR" sz="3200" dirty="0">
              <a:effectLst/>
              <a:latin typeface="Times New Roman" panose="02020603050405020304" pitchFamily="18" charset="0"/>
              <a:ea typeface="Times New Roman" panose="02020603050405020304" pitchFamily="18" charset="0"/>
            </a:endParaRPr>
          </a:p>
        </p:txBody>
      </p:sp>
      <p:sp>
        <p:nvSpPr>
          <p:cNvPr id="6" name="ZoneTexte 5">
            <a:extLst>
              <a:ext uri="{FF2B5EF4-FFF2-40B4-BE49-F238E27FC236}">
                <a16:creationId xmlns:a16="http://schemas.microsoft.com/office/drawing/2014/main" id="{0FD09BB1-A2A3-4EEB-7DE4-0D8ABE5247A2}"/>
              </a:ext>
            </a:extLst>
          </p:cNvPr>
          <p:cNvSpPr txBox="1"/>
          <p:nvPr/>
        </p:nvSpPr>
        <p:spPr>
          <a:xfrm>
            <a:off x="384219" y="2108408"/>
            <a:ext cx="5688169"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t>Les marchés concurrentiels sont soumis à des forces autorégulatrices qui conduisent spontanément vers un prix d’équilibre.</a:t>
            </a:r>
          </a:p>
          <a:p>
            <a:pPr algn="just"/>
            <a:endParaRPr lang="fr-FR" dirty="0"/>
          </a:p>
          <a:p>
            <a:pPr marL="285750" indent="-285750" algn="just">
              <a:buFont typeface="Arial" panose="020B0604020202020204" pitchFamily="34" charset="0"/>
              <a:buChar char="•"/>
            </a:pPr>
            <a:r>
              <a:rPr lang="fr-FR" dirty="0"/>
              <a:t>L’équilibre général fait de la concurrence parfaite un modèle incontournable et un idéal d’efficacité, </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t>La complexité et l’ambition de ce cadre d’analyse conduisent l’essentiel des travaux ultérieurs de microéconomie à privilégier l’étude plus simple de marchés isolés. </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355843397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239F212-81A9-DEA1-A4A1-AA0504EDF10C}"/>
              </a:ext>
            </a:extLst>
          </p:cNvPr>
          <p:cNvPicPr>
            <a:picLocks noChangeAspect="1"/>
          </p:cNvPicPr>
          <p:nvPr/>
        </p:nvPicPr>
        <p:blipFill>
          <a:blip r:embed="rId2"/>
          <a:stretch>
            <a:fillRect/>
          </a:stretch>
        </p:blipFill>
        <p:spPr>
          <a:xfrm>
            <a:off x="206371" y="179865"/>
            <a:ext cx="11985629" cy="6478512"/>
          </a:xfrm>
          <a:prstGeom prst="rect">
            <a:avLst/>
          </a:prstGeom>
        </p:spPr>
      </p:pic>
      <p:sp>
        <p:nvSpPr>
          <p:cNvPr id="2" name="Titre 1">
            <a:extLst>
              <a:ext uri="{FF2B5EF4-FFF2-40B4-BE49-F238E27FC236}">
                <a16:creationId xmlns:a16="http://schemas.microsoft.com/office/drawing/2014/main" id="{C2810B06-1297-0BE4-768A-4D3348D3F818}"/>
              </a:ext>
            </a:extLst>
          </p:cNvPr>
          <p:cNvSpPr>
            <a:spLocks noGrp="1"/>
          </p:cNvSpPr>
          <p:nvPr>
            <p:ph type="title"/>
          </p:nvPr>
        </p:nvSpPr>
        <p:spPr>
          <a:xfrm>
            <a:off x="1169985" y="887293"/>
            <a:ext cx="10058400" cy="1371600"/>
          </a:xfrm>
        </p:spPr>
        <p:txBody>
          <a:bodyPr/>
          <a:lstStyle/>
          <a:p>
            <a:r>
              <a:rPr lang="fr-FR" sz="6000" b="1" u="sng" dirty="0">
                <a:ln w="25400">
                  <a:solidFill>
                    <a:schemeClr val="tx1"/>
                  </a:solidFill>
                </a:ln>
                <a:solidFill>
                  <a:schemeClr val="bg1"/>
                </a:solidFill>
                <a:effectLst/>
                <a:latin typeface="Century Gothic" panose="020B0502020202020204" pitchFamily="34" charset="0"/>
                <a:ea typeface="Times New Roman" panose="02020603050405020304" pitchFamily="18" charset="0"/>
              </a:rPr>
              <a:t>IV. La rupture keynésienne</a:t>
            </a:r>
            <a:r>
              <a:rPr lang="fr-FR" sz="6000" b="1" u="sng" dirty="0">
                <a:ln>
                  <a:solidFill>
                    <a:schemeClr val="tx1"/>
                  </a:solidFill>
                </a:ln>
                <a:solidFill>
                  <a:schemeClr val="bg1"/>
                </a:solidFill>
                <a:effectLst/>
                <a:latin typeface="Century Gothic" panose="020B0502020202020204" pitchFamily="34" charset="0"/>
                <a:ea typeface="Times New Roman" panose="02020603050405020304" pitchFamily="18" charset="0"/>
              </a:rPr>
              <a:t> </a:t>
            </a:r>
            <a:endParaRPr lang="fr-FR" sz="16600" b="1" dirty="0">
              <a:ln>
                <a:solidFill>
                  <a:schemeClr val="tx1"/>
                </a:solidFill>
              </a:ln>
              <a:solidFill>
                <a:schemeClr val="bg1"/>
              </a:solidFill>
              <a:latin typeface="Century Gothic" panose="020B0502020202020204" pitchFamily="34" charset="0"/>
            </a:endParaRPr>
          </a:p>
        </p:txBody>
      </p:sp>
    </p:spTree>
    <p:extLst>
      <p:ext uri="{BB962C8B-B14F-4D97-AF65-F5344CB8AC3E}">
        <p14:creationId xmlns:p14="http://schemas.microsoft.com/office/powerpoint/2010/main" val="61709822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3498504-9C1B-D97D-D28E-859CDE70AFB0}"/>
              </a:ext>
            </a:extLst>
          </p:cNvPr>
          <p:cNvSpPr txBox="1"/>
          <p:nvPr/>
        </p:nvSpPr>
        <p:spPr>
          <a:xfrm>
            <a:off x="3052293" y="1712888"/>
            <a:ext cx="8538692" cy="4524315"/>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Le début du XXe siècle est marqué par la concentration croissante du capital et par les bouleversements économiques, humains et monétaires provoqués par la Première Guerre mondiale.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révolution russe de 1917 donne naissance à un État socialiste qui, malgré sa dérive dictatoriale, constituera pendant 70 ans un puissant contre-modèle au capitalisme.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crise de 1929 provoque un effondrement économique et un chômage massif qui déstabilisent les sociétés occidentales et contribuent à la montée des régimes autoritaires.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Face à la crise des années 1930, Keynes remet en cause l’idée d’un marché spontanément autorégulateur et pose, avec la </a:t>
            </a:r>
            <a:r>
              <a:rPr lang="fr-FR" i="1" dirty="0">
                <a:solidFill>
                  <a:schemeClr val="tx1">
                    <a:alpha val="20000"/>
                  </a:schemeClr>
                </a:solidFill>
              </a:rPr>
              <a:t>Théorie générale</a:t>
            </a:r>
            <a:r>
              <a:rPr lang="fr-FR" dirty="0">
                <a:solidFill>
                  <a:schemeClr val="tx1">
                    <a:alpha val="20000"/>
                  </a:schemeClr>
                </a:solidFill>
              </a:rPr>
              <a:t> (1936), les bases d’un nouveau cadre d’analyse économique.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32015798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3498504-9C1B-D97D-D28E-859CDE70AFB0}"/>
              </a:ext>
            </a:extLst>
          </p:cNvPr>
          <p:cNvSpPr txBox="1"/>
          <p:nvPr/>
        </p:nvSpPr>
        <p:spPr>
          <a:xfrm>
            <a:off x="3052293" y="1712888"/>
            <a:ext cx="8538692"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Le début du XXe siècle est marqué par la concentration croissante du capital et par les bouleversements économiques, humains et monétaires provoqués par la Première Guerre mondiale.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La révolution russe de 1917 donne naissance à un État socialiste qui, malgré sa dérive dictatoriale, constituera pendant 70 ans un puissant contre-modèle au capitalisme.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crise de 1929 provoque un effondrement économique et un chômage massif qui déstabilisent les sociétés occidentales et contribuent à la montée des régimes autoritaires.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Face à la crise des années 1930, Keynes remet en cause l’idée d’un marché spontanément autorégulateur et pose, avec la </a:t>
            </a:r>
            <a:r>
              <a:rPr lang="fr-FR" i="1" dirty="0">
                <a:solidFill>
                  <a:schemeClr val="tx1">
                    <a:alpha val="20000"/>
                  </a:schemeClr>
                </a:solidFill>
              </a:rPr>
              <a:t>Théorie générale</a:t>
            </a:r>
            <a:r>
              <a:rPr lang="fr-FR" dirty="0">
                <a:solidFill>
                  <a:schemeClr val="tx1">
                    <a:alpha val="20000"/>
                  </a:schemeClr>
                </a:solidFill>
              </a:rPr>
              <a:t> (1936), les bases d’un nouveau cadre d’analyse économique.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5076701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3498504-9C1B-D97D-D28E-859CDE70AFB0}"/>
              </a:ext>
            </a:extLst>
          </p:cNvPr>
          <p:cNvSpPr txBox="1"/>
          <p:nvPr/>
        </p:nvSpPr>
        <p:spPr>
          <a:xfrm>
            <a:off x="3052293" y="1712888"/>
            <a:ext cx="8538692"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Le début du XXe siècle est marqué par la concentration croissante du capital et par les bouleversements économiques, humains et monétaires provoqués par la Première Guerre mondiale.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révolution russe de 1917 donne naissance à un État socialiste qui, malgré sa dérive dictatoriale, constituera pendant 70 ans un puissant contre-modèle au capitalisme.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La crise de 1929 provoque un effondrement économique et un chômage massif qui déstabilisent les sociétés occidentales et contribuent à la montée des régimes autoritaires.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Face à la crise des années 1930, Keynes remet en cause l’idée d’un marché spontanément autorégulateur et pose, avec la </a:t>
            </a:r>
            <a:r>
              <a:rPr lang="fr-FR" i="1" dirty="0">
                <a:solidFill>
                  <a:schemeClr val="tx1">
                    <a:alpha val="20000"/>
                  </a:schemeClr>
                </a:solidFill>
              </a:rPr>
              <a:t>Théorie générale</a:t>
            </a:r>
            <a:r>
              <a:rPr lang="fr-FR" dirty="0">
                <a:solidFill>
                  <a:schemeClr val="tx1">
                    <a:alpha val="20000"/>
                  </a:schemeClr>
                </a:solidFill>
              </a:rPr>
              <a:t> (1936), les bases d’un nouveau cadre d’analyse économique.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8009632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3498504-9C1B-D97D-D28E-859CDE70AFB0}"/>
              </a:ext>
            </a:extLst>
          </p:cNvPr>
          <p:cNvSpPr txBox="1"/>
          <p:nvPr/>
        </p:nvSpPr>
        <p:spPr>
          <a:xfrm>
            <a:off x="3052293" y="1712888"/>
            <a:ext cx="8538692"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Le début du XXe siècle est marqué par la concentration croissante du capital et par les bouleversements économiques, humains et monétaires provoqués par la Première Guerre mondiale.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révolution russe de 1917 donne naissance à un État socialiste qui, malgré sa dérive dictatoriale, constituera pendant 70 ans un puissant contre-modèle au capitalisme.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crise de 1929 provoque un effondrement économique et un chômage massif qui déstabilisent les sociétés occidentales et contribuent à la montée des régimes autoritaires.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Face à la crise des années 1930, Keynes remet en cause l’idée d’un marché spontanément autorégulateur et pose, avec la </a:t>
            </a:r>
            <a:r>
              <a:rPr lang="fr-FR" b="1" i="1" dirty="0"/>
              <a:t>Théorie générale</a:t>
            </a:r>
            <a:r>
              <a:rPr lang="fr-FR" b="1" dirty="0"/>
              <a:t> (1936), les bases d’un nouveau cadre d’analyse économique.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61334108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64E69EA-D1F7-8AF7-D586-0B10DE5E26F6}"/>
              </a:ext>
            </a:extLst>
          </p:cNvPr>
          <p:cNvSpPr txBox="1"/>
          <p:nvPr/>
        </p:nvSpPr>
        <p:spPr>
          <a:xfrm>
            <a:off x="3129567" y="2794713"/>
            <a:ext cx="8448539" cy="2031325"/>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Face à la crise de 1929, les néoclassiques préconisent de laisser baisser les prix afin que l’épargne et les capitaux se réorientent spontanément vers les secteurs où la demande reste insatisfaite.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Keynes, l’épargne réduit la demande effective et peut enclencher un cercle vicieux de baisse de la production et de l’emploi, conduisant à un équilibre durable de sous-emploi.</a:t>
            </a:r>
          </a:p>
        </p:txBody>
      </p:sp>
    </p:spTree>
    <p:extLst>
      <p:ext uri="{BB962C8B-B14F-4D97-AF65-F5344CB8AC3E}">
        <p14:creationId xmlns:p14="http://schemas.microsoft.com/office/powerpoint/2010/main" val="308072184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64E69EA-D1F7-8AF7-D586-0B10DE5E26F6}"/>
              </a:ext>
            </a:extLst>
          </p:cNvPr>
          <p:cNvSpPr txBox="1"/>
          <p:nvPr/>
        </p:nvSpPr>
        <p:spPr>
          <a:xfrm>
            <a:off x="3129567" y="2794713"/>
            <a:ext cx="8448539" cy="203132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Face à la crise de 1929, les néoclassiques préconisent de laisser baisser les prix afin que l’épargne et les capitaux se réorientent spontanément vers les secteurs où la demande reste insatisfaite.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Pour Keynes, l’épargne réduit la demande effective et peut enclencher un cercle vicieux de baisse de la production et de l’emploi, conduisant à un équilibre durable de sous-emploi.</a:t>
            </a:r>
          </a:p>
        </p:txBody>
      </p:sp>
    </p:spTree>
    <p:extLst>
      <p:ext uri="{BB962C8B-B14F-4D97-AF65-F5344CB8AC3E}">
        <p14:creationId xmlns:p14="http://schemas.microsoft.com/office/powerpoint/2010/main" val="104414637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E9432E4-13EB-F90D-244F-3E2747EC723A}"/>
              </a:ext>
            </a:extLst>
          </p:cNvPr>
          <p:cNvSpPr txBox="1"/>
          <p:nvPr/>
        </p:nvSpPr>
        <p:spPr>
          <a:xfrm>
            <a:off x="3181080" y="2360053"/>
            <a:ext cx="8409905" cy="3416320"/>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Keynes rejette la loi des débouchés de Say : en situation de sous-emploi, l’épargne réduit la demande et aggrave la crise, dont seule une relance de la demande permet de sortir.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 s’oppose aux néoclassiques en montrant que l’épargne ne se transforme pas nécessairement en investissement, surtout lorsque les débouchés sont insuffisants.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L’épargne favorise l’investissement lorsque les capacités de production sont pleinement utilisées, mais aggrave l’insuffisance de la demande en situation de sous-emploi.</a:t>
            </a:r>
          </a:p>
          <a:p>
            <a:pPr algn="just"/>
            <a:endParaRPr lang="fr-FR" dirty="0"/>
          </a:p>
        </p:txBody>
      </p:sp>
    </p:spTree>
    <p:extLst>
      <p:ext uri="{BB962C8B-B14F-4D97-AF65-F5344CB8AC3E}">
        <p14:creationId xmlns:p14="http://schemas.microsoft.com/office/powerpoint/2010/main" val="81930665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E9432E4-13EB-F90D-244F-3E2747EC723A}"/>
              </a:ext>
            </a:extLst>
          </p:cNvPr>
          <p:cNvSpPr txBox="1"/>
          <p:nvPr/>
        </p:nvSpPr>
        <p:spPr>
          <a:xfrm>
            <a:off x="3181080" y="2360053"/>
            <a:ext cx="8409905" cy="3416320"/>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rejette la loi des débouchés de Say : en situation de sous-emploi, l’épargne réduit la demande et aggrave la crise, dont seule une relance de la demande permet de sortir.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Il s’oppose aux néoclassiques en montrant que l’épargne ne se transforme pas nécessairement en investissement, surtout lorsque les débouchés sont insuffisants.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L’épargne favorise l’investissement lorsque les capacités de production sont pleinement utilisées, mais aggrave l’insuffisance de la demande en situation de sous-emploi.</a:t>
            </a:r>
          </a:p>
          <a:p>
            <a:pPr algn="just"/>
            <a:endParaRPr lang="fr-FR" dirty="0"/>
          </a:p>
        </p:txBody>
      </p:sp>
    </p:spTree>
    <p:extLst>
      <p:ext uri="{BB962C8B-B14F-4D97-AF65-F5344CB8AC3E}">
        <p14:creationId xmlns:p14="http://schemas.microsoft.com/office/powerpoint/2010/main" val="331383836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E9432E4-13EB-F90D-244F-3E2747EC723A}"/>
              </a:ext>
            </a:extLst>
          </p:cNvPr>
          <p:cNvSpPr txBox="1"/>
          <p:nvPr/>
        </p:nvSpPr>
        <p:spPr>
          <a:xfrm>
            <a:off x="3181080" y="2360053"/>
            <a:ext cx="8409905" cy="3416320"/>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rejette la loi des débouchés de Say : en situation de sous-emploi, l’épargne réduit la demande et aggrave la crise, dont seule une relance de la demande permet de sortir.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 s’oppose aux néoclassiques en montrant que l’épargne ne se transforme pas nécessairement en investissement, surtout lorsque les débouchés sont insuffisants.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L’épargne favorise l’investissement lorsque les capacités de production sont pleinement utilisées, mais aggrave l’insuffisance de la demande en situation de sous-emploi.</a:t>
            </a:r>
          </a:p>
          <a:p>
            <a:pPr algn="just"/>
            <a:endParaRPr lang="fr-FR" dirty="0"/>
          </a:p>
        </p:txBody>
      </p:sp>
    </p:spTree>
    <p:extLst>
      <p:ext uri="{BB962C8B-B14F-4D97-AF65-F5344CB8AC3E}">
        <p14:creationId xmlns:p14="http://schemas.microsoft.com/office/powerpoint/2010/main" val="282924613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14E560A-1262-6794-CA45-2E62ABDEA5D0}"/>
              </a:ext>
            </a:extLst>
          </p:cNvPr>
          <p:cNvSpPr txBox="1"/>
          <p:nvPr/>
        </p:nvSpPr>
        <p:spPr>
          <a:xfrm>
            <a:off x="3090930" y="2228671"/>
            <a:ext cx="8504694" cy="3970318"/>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Keynes explique l’épargne non seulement par le revenu, mais aussi par la préférence des agents pour la liquidité, c’est-à-dire leur désir de détenir de la monnaie.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motif de spéculation pousse les agents à conserver des liquidités afin de pouvoir profiter des opportunités offertes par les marchés financiers.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motif de précaution pousse les agents à conserver des liquidités pour faire face à l’incertitude et aux dépenses imprévues.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Keynes, l’incertitude et les taux d’intérêt peuvent favoriser l’épargne au détriment de la consommation et de l’investissement, aggravant ainsi une crise de débouchés.</a:t>
            </a:r>
            <a:endParaRPr lang="fr-FR" b="1" dirty="0">
              <a:solidFill>
                <a:schemeClr val="tx1">
                  <a:alpha val="20000"/>
                </a:schemeClr>
              </a:solidFill>
            </a:endParaRPr>
          </a:p>
          <a:p>
            <a:pPr marL="285750" indent="-285750" algn="just">
              <a:buFont typeface="Arial" panose="020B0604020202020204" pitchFamily="34" charset="0"/>
              <a:buChar char="•"/>
            </a:pPr>
            <a:endParaRPr lang="fr-FR" dirty="0">
              <a:solidFill>
                <a:schemeClr val="tx1">
                  <a:alpha val="20000"/>
                </a:schemeClr>
              </a:solidFill>
            </a:endParaRPr>
          </a:p>
        </p:txBody>
      </p:sp>
    </p:spTree>
    <p:extLst>
      <p:ext uri="{BB962C8B-B14F-4D97-AF65-F5344CB8AC3E}">
        <p14:creationId xmlns:p14="http://schemas.microsoft.com/office/powerpoint/2010/main" val="156733123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14E560A-1262-6794-CA45-2E62ABDEA5D0}"/>
              </a:ext>
            </a:extLst>
          </p:cNvPr>
          <p:cNvSpPr txBox="1"/>
          <p:nvPr/>
        </p:nvSpPr>
        <p:spPr>
          <a:xfrm>
            <a:off x="3090930" y="2228671"/>
            <a:ext cx="8504694"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explique l’épargne non seulement par le revenu, mais aussi par la préférence des agents pour la liquidité, c’est-à-dire leur désir de détenir de la monnaie.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 motif de spéculation pousse les agents à conserver des liquidités afin de pouvoir profiter des opportunités offertes par les marchés financiers.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motif de précaution pousse les agents à conserver des liquidités pour faire face à l’incertitude et aux dépenses imprévues.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Keynes, l’incertitude et les taux d’intérêt peuvent favoriser l’épargne au détriment de la consommation et de l’investissement, aggravant ainsi une crise de débouchés.</a:t>
            </a:r>
            <a:endParaRPr lang="fr-FR" b="1" dirty="0">
              <a:solidFill>
                <a:schemeClr val="tx1">
                  <a:alpha val="20000"/>
                </a:schemeClr>
              </a:solidFill>
            </a:endParaRPr>
          </a:p>
          <a:p>
            <a:pPr marL="285750" indent="-285750" algn="just">
              <a:buFont typeface="Arial" panose="020B0604020202020204" pitchFamily="34" charset="0"/>
              <a:buChar char="•"/>
            </a:pPr>
            <a:endParaRPr lang="fr-FR" dirty="0">
              <a:solidFill>
                <a:schemeClr val="tx1">
                  <a:alpha val="20000"/>
                </a:schemeClr>
              </a:solidFill>
            </a:endParaRPr>
          </a:p>
        </p:txBody>
      </p:sp>
    </p:spTree>
    <p:extLst>
      <p:ext uri="{BB962C8B-B14F-4D97-AF65-F5344CB8AC3E}">
        <p14:creationId xmlns:p14="http://schemas.microsoft.com/office/powerpoint/2010/main" val="140325998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14E560A-1262-6794-CA45-2E62ABDEA5D0}"/>
              </a:ext>
            </a:extLst>
          </p:cNvPr>
          <p:cNvSpPr txBox="1"/>
          <p:nvPr/>
        </p:nvSpPr>
        <p:spPr>
          <a:xfrm>
            <a:off x="3090930" y="2228671"/>
            <a:ext cx="8504694"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explique l’épargne non seulement par le revenu, mais aussi par la préférence des agents pour la liquidité, c’est-à-dire leur désir de détenir de la monnaie.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motif de spéculation pousse les agents à conserver des liquidités afin de pouvoir profiter des opportunités offertes par les marchés financiers.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 motif de précaution pousse les agents à conserver des liquidités pour faire face à l’incertitude et aux dépenses imprévues.</a:t>
            </a:r>
          </a:p>
          <a:p>
            <a:pPr marL="285750" indent="-285750" algn="just">
              <a:buFont typeface="Arial" panose="020B0604020202020204" pitchFamily="34" charset="0"/>
              <a:buChar char="•"/>
            </a:pPr>
            <a:endParaRPr lang="fr-FR" b="1" dirty="0"/>
          </a:p>
          <a:p>
            <a:pPr marL="285750" indent="-285750" algn="just">
              <a:buFont typeface="Arial" panose="020B0604020202020204" pitchFamily="34" charset="0"/>
              <a:buChar char="•"/>
            </a:pPr>
            <a:r>
              <a:rPr lang="fr-FR" dirty="0">
                <a:solidFill>
                  <a:schemeClr val="tx1">
                    <a:alpha val="20000"/>
                  </a:schemeClr>
                </a:solidFill>
              </a:rPr>
              <a:t>Pour Keynes, l’incertitude et les taux d’intérêt peuvent favoriser l’épargne au détriment de la consommation et de l’investissement, aggravant ainsi une crise de débouchés.</a:t>
            </a:r>
            <a:endParaRPr lang="fr-FR" b="1" dirty="0">
              <a:solidFill>
                <a:schemeClr val="tx1">
                  <a:alpha val="20000"/>
                </a:schemeClr>
              </a:solidFill>
            </a:endParaRPr>
          </a:p>
          <a:p>
            <a:endParaRPr lang="fr-FR" dirty="0"/>
          </a:p>
        </p:txBody>
      </p:sp>
    </p:spTree>
    <p:extLst>
      <p:ext uri="{BB962C8B-B14F-4D97-AF65-F5344CB8AC3E}">
        <p14:creationId xmlns:p14="http://schemas.microsoft.com/office/powerpoint/2010/main" val="96934132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4401205"/>
          </a:xfrm>
          <a:prstGeom prst="rect">
            <a:avLst/>
          </a:prstGeom>
          <a:noFill/>
        </p:spPr>
        <p:txBody>
          <a:bodyPr wrap="square" rtlCol="0">
            <a:spAutoFit/>
          </a:bodyPr>
          <a:lstStyle/>
          <a:p>
            <a:endParaRPr lang="fr-FR" sz="2800" dirty="0"/>
          </a:p>
          <a:p>
            <a:r>
              <a:rPr lang="fr-FR" sz="2800" b="1" dirty="0"/>
              <a:t>Pour Lundi 28/09</a:t>
            </a:r>
          </a:p>
          <a:p>
            <a:r>
              <a:rPr lang="fr-FR" sz="2800" dirty="0"/>
              <a:t>- Relier le Chapitre 6 de J. </a:t>
            </a:r>
            <a:r>
              <a:rPr lang="fr-FR" sz="2800" dirty="0" err="1"/>
              <a:t>Valier</a:t>
            </a:r>
            <a:endParaRPr lang="fr-FR" sz="2800" dirty="0"/>
          </a:p>
          <a:p>
            <a:r>
              <a:rPr lang="fr-FR" sz="2800" dirty="0"/>
              <a:t>- Analyser le document 5 du dossier</a:t>
            </a:r>
          </a:p>
          <a:p>
            <a:endParaRPr lang="fr-FR" sz="2800" dirty="0"/>
          </a:p>
          <a:p>
            <a:r>
              <a:rPr lang="fr-FR" sz="2800" b="1" dirty="0"/>
              <a:t>Pour Mardi 29/09</a:t>
            </a:r>
          </a:p>
          <a:p>
            <a:r>
              <a:rPr lang="fr-FR" sz="2800" dirty="0"/>
              <a:t>- Chapitre 7 – Partie I – de J. </a:t>
            </a:r>
            <a:r>
              <a:rPr lang="fr-FR" sz="2800" dirty="0" err="1"/>
              <a:t>Valier</a:t>
            </a:r>
            <a:r>
              <a:rPr lang="fr-FR" sz="2800" dirty="0"/>
              <a:t> </a:t>
            </a:r>
          </a:p>
          <a:p>
            <a:r>
              <a:rPr lang="fr-FR" sz="2800" dirty="0"/>
              <a:t>- Analyser le document 6 du dossier </a:t>
            </a:r>
          </a:p>
          <a:p>
            <a:endParaRPr lang="fr-FR" sz="2800" dirty="0"/>
          </a:p>
          <a:p>
            <a:endParaRPr lang="fr-FR" sz="2800" dirty="0"/>
          </a:p>
        </p:txBody>
      </p:sp>
    </p:spTree>
    <p:extLst>
      <p:ext uri="{BB962C8B-B14F-4D97-AF65-F5344CB8AC3E}">
        <p14:creationId xmlns:p14="http://schemas.microsoft.com/office/powerpoint/2010/main" val="237154052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14E560A-1262-6794-CA45-2E62ABDEA5D0}"/>
              </a:ext>
            </a:extLst>
          </p:cNvPr>
          <p:cNvSpPr txBox="1"/>
          <p:nvPr/>
        </p:nvSpPr>
        <p:spPr>
          <a:xfrm>
            <a:off x="3090930" y="2228671"/>
            <a:ext cx="8504694" cy="2585323"/>
          </a:xfrm>
          <a:prstGeom prst="rect">
            <a:avLst/>
          </a:prstGeom>
          <a:noFill/>
        </p:spPr>
        <p:txBody>
          <a:bodyPr wrap="square" rtlCol="0">
            <a:spAutoFit/>
          </a:bodyPr>
          <a:lstStyle/>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Alors que les néoclassiques voient le chômage comme le résultat de salaires trop élevés, Keynes montre que le marché du travail ne s’autorégule pas et qu’un chômage involontaire peut durablement subsister.</a:t>
            </a:r>
          </a:p>
          <a:p>
            <a:pPr marL="285750" indent="-285750" algn="just">
              <a:buFont typeface="Arial" panose="020B0604020202020204" pitchFamily="34" charset="0"/>
              <a:buChar char="•"/>
            </a:pPr>
            <a:endParaRPr lang="fr-FR" dirty="0">
              <a:solidFill>
                <a:schemeClr val="tx1">
                  <a:alpha val="20000"/>
                </a:schemeClr>
              </a:solidFill>
            </a:endParaRPr>
          </a:p>
          <a:p>
            <a:endParaRPr lang="fr-FR" dirty="0"/>
          </a:p>
        </p:txBody>
      </p:sp>
    </p:spTree>
    <p:extLst>
      <p:ext uri="{BB962C8B-B14F-4D97-AF65-F5344CB8AC3E}">
        <p14:creationId xmlns:p14="http://schemas.microsoft.com/office/powerpoint/2010/main" val="374878477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26535" y="2589279"/>
            <a:ext cx="8706118" cy="3970318"/>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Keynes rejette l’idée d’un chômage nécessairement volontaire, puisque le travail constitue avant tout un moyen de subsistance auquel les individus ne peuvent librement renoncer.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salaires ne peuvent s’ajuster librement à la baisse, car ils sont contraints par les besoins de subsistance et les négociations collectives.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rigidité des salaires empêche l’ajustement du marché du travail et permet la persistance d’un chômage involontaire, caractéristique de l’équilibre de sous-emploi.</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324499454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26535" y="2589279"/>
            <a:ext cx="8706118"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rejette l’idée d’un chômage nécessairement volontaire, puisque le travail constitue avant tout un moyen de subsistance auquel les individus ne peuvent librement renoncer.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Les salaires ne peuvent s’ajuster librement à la baisse, car ils sont contraints par les besoins de subsistance et les négociations collectives.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rigidité des salaires empêche l’ajustement du marché du travail et permet la persistance d’un chômage involontaire, caractéristique de l’équilibre de sous-emploi.</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56722500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26535" y="2589279"/>
            <a:ext cx="8706118"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rejette l’idée d’un chômage nécessairement volontaire, puisque le travail constitue avant tout un moyen de subsistance auquel les individus ne peuvent librement renoncer.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salaires ne peuvent s’ajuster librement à la baisse, car ils sont contraints par les besoins de subsistance et les négociations collectives.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La rigidité des salaires empêche l’ajustement du marché du travail et permet la persistance d’un chômage involontaire, caractéristique de l’équilibre de sous-emploi.</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2540405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5078313"/>
          </a:xfrm>
          <a:prstGeom prst="rect">
            <a:avLst/>
          </a:prstGeom>
          <a:noFill/>
        </p:spPr>
        <p:txBody>
          <a:bodyPr wrap="square" rtlCol="0">
            <a:spAutoFit/>
          </a:bodyPr>
          <a:lstStyle/>
          <a:p>
            <a:pPr marL="285750" indent="-285750" algn="just">
              <a:buFont typeface="Arial" panose="020B0604020202020204" pitchFamily="34" charset="0"/>
              <a:buChar char="•"/>
            </a:pPr>
            <a:r>
              <a:rPr lang="fr-FR" sz="1800" b="1" dirty="0">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118259992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45222091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376510191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5078313"/>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84110486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5078313"/>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157252086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65172" y="2056686"/>
            <a:ext cx="8796270"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b="1" dirty="0">
                <a:effectLst/>
                <a:latin typeface="+mj-lt"/>
                <a:ea typeface="Times New Roman" panose="02020603050405020304" pitchFamily="18" charset="0"/>
              </a:rPr>
              <a:t>En longue période (facteur variables), les entreprises anticipe la rentabilité de leurs investissements (EME) dans un contexte d’incertitude radicale (esprits animaux).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Ils adoptent des comportements mimétiques et adoptent des repères communs pour orienter leurs actions (croyances, institutions…).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En période de prospérité, les décisions des autres sont des points de repère efficaces, mais en présence d’une bulle spéculative, ce mimétisme peut aggraver l’ampleur des crises.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rôle des conventions et l’incertitude radicales expliquent l’absence de continuité entre microéconomie et macroéconomie :  «no bridge ».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89229928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65172" y="2056686"/>
            <a:ext cx="8796270"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En longue période (facteur variables), les entreprises anticipe la rentabilité de leurs investissements (EME) dans un contexte d’incertitude radicale (esprits animaux).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Ils adoptent des comportements mimétiques et adoptent des repères communs pour orienter leurs actions (croyances, institutions…).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En période de prospérité, les décisions des autres sont des points de repère efficaces, mais en présence d’une bulle spéculative, ce mimétisme peut aggraver l’ampleur des crises.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rôle des conventions et l’incertitude radicales expliquent l’absence de continuité entre microéconomie et macroéconomie :  «no bridge ».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374777701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65172" y="2056686"/>
            <a:ext cx="8796270"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En longue période (facteur variables), les entreprises anticipe la rentabilité de leurs investissements (EME) dans un contexte d’incertitude radicale (esprits animaux).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Ils adoptent des comportements mimétiques et adoptent des repères communs pour orienter leurs actions (croyances, institutions…).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En période de prospérité, les décisions des autres sont des points de repère efficaces, mais en présence d’une bulle spéculative, ce mimétisme peut aggraver l’ampleur des crises.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rôle des conventions et l’incertitude radicales expliquent l’absence de continuité entre microéconomie et macroéconomie :  «no bridge ».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4395361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65172" y="2056686"/>
            <a:ext cx="8796270"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En longue période (facteur variables), les entreprises anticipe la rentabilité de leurs investissements (EME) dans un contexte d’incertitude radicale (esprits animaux).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Ils adoptent des comportements mimétiques et adoptent des repères communs pour orienter leurs actions (croyances, institutions…).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En période de prospérité, les décisions des autres sont des points de repère efficaces, mais en présence d’une bulle spéculative, ce mimétisme peut aggraver l’ampleur des crises.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 rôle des conventions et l’incertitude radicales expliquent l’absence de continuité entre microéconomie et macroéconomie :  «no bridge ».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91050329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4401205"/>
          </a:xfrm>
          <a:prstGeom prst="rect">
            <a:avLst/>
          </a:prstGeom>
          <a:noFill/>
        </p:spPr>
        <p:txBody>
          <a:bodyPr wrap="square" rtlCol="0">
            <a:spAutoFit/>
          </a:bodyPr>
          <a:lstStyle/>
          <a:p>
            <a:endParaRPr lang="fr-FR" sz="2800" dirty="0"/>
          </a:p>
          <a:p>
            <a:r>
              <a:rPr lang="fr-FR" sz="2800" b="1" dirty="0"/>
              <a:t>Pour Mardi 29/09</a:t>
            </a:r>
          </a:p>
          <a:p>
            <a:r>
              <a:rPr lang="fr-FR" sz="2800" dirty="0"/>
              <a:t>- Chapitre 7 – Partie I – de J. </a:t>
            </a:r>
            <a:r>
              <a:rPr lang="fr-FR" sz="2800" dirty="0" err="1"/>
              <a:t>Valier</a:t>
            </a:r>
            <a:r>
              <a:rPr lang="fr-FR" sz="2800" dirty="0"/>
              <a:t> </a:t>
            </a:r>
          </a:p>
          <a:p>
            <a:r>
              <a:rPr lang="fr-FR" sz="2800" dirty="0"/>
              <a:t>- Analyser le document 6 du dossier</a:t>
            </a:r>
          </a:p>
          <a:p>
            <a:endParaRPr lang="fr-FR" sz="2800" dirty="0"/>
          </a:p>
          <a:p>
            <a:r>
              <a:rPr lang="fr-FR" sz="2800" b="1" dirty="0"/>
              <a:t>Pour Jeudi 01/10</a:t>
            </a:r>
          </a:p>
          <a:p>
            <a:r>
              <a:rPr lang="fr-FR" sz="2800" dirty="0"/>
              <a:t>- Chapitre 7 – Partie II et III de J. </a:t>
            </a:r>
            <a:r>
              <a:rPr lang="fr-FR" sz="2800" dirty="0" err="1"/>
              <a:t>Valier</a:t>
            </a:r>
            <a:endParaRPr lang="fr-FR" sz="2800" dirty="0"/>
          </a:p>
          <a:p>
            <a:r>
              <a:rPr lang="fr-FR" sz="2800" dirty="0"/>
              <a:t>- Analyser le document 7 du dossier  </a:t>
            </a:r>
          </a:p>
          <a:p>
            <a:endParaRPr lang="fr-FR" sz="2800" dirty="0"/>
          </a:p>
          <a:p>
            <a:endParaRPr lang="fr-FR" sz="2800" dirty="0"/>
          </a:p>
        </p:txBody>
      </p:sp>
    </p:spTree>
    <p:extLst>
      <p:ext uri="{BB962C8B-B14F-4D97-AF65-F5344CB8AC3E}">
        <p14:creationId xmlns:p14="http://schemas.microsoft.com/office/powerpoint/2010/main" val="309830438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1C66407-07A1-104C-0749-89577CD949AA}"/>
              </a:ext>
            </a:extLst>
          </p:cNvPr>
          <p:cNvPicPr>
            <a:picLocks noChangeAspect="1"/>
          </p:cNvPicPr>
          <p:nvPr/>
        </p:nvPicPr>
        <p:blipFill>
          <a:blip r:embed="rId2"/>
          <a:stretch>
            <a:fillRect/>
          </a:stretch>
        </p:blipFill>
        <p:spPr>
          <a:xfrm>
            <a:off x="246219" y="227795"/>
            <a:ext cx="2349500" cy="3543300"/>
          </a:xfrm>
          <a:prstGeom prst="rect">
            <a:avLst/>
          </a:prstGeom>
        </p:spPr>
      </p:pic>
      <p:pic>
        <p:nvPicPr>
          <p:cNvPr id="6" name="Image 5">
            <a:extLst>
              <a:ext uri="{FF2B5EF4-FFF2-40B4-BE49-F238E27FC236}">
                <a16:creationId xmlns:a16="http://schemas.microsoft.com/office/drawing/2014/main" id="{B8408D7F-2FF4-8715-A398-E989EDA2783E}"/>
              </a:ext>
            </a:extLst>
          </p:cNvPr>
          <p:cNvPicPr>
            <a:picLocks noChangeAspect="1"/>
          </p:cNvPicPr>
          <p:nvPr/>
        </p:nvPicPr>
        <p:blipFill>
          <a:blip r:embed="rId3"/>
          <a:stretch>
            <a:fillRect/>
          </a:stretch>
        </p:blipFill>
        <p:spPr>
          <a:xfrm>
            <a:off x="5032515" y="198013"/>
            <a:ext cx="2407469" cy="3543300"/>
          </a:xfrm>
          <a:prstGeom prst="rect">
            <a:avLst/>
          </a:prstGeom>
        </p:spPr>
      </p:pic>
      <p:pic>
        <p:nvPicPr>
          <p:cNvPr id="8" name="Image 7">
            <a:extLst>
              <a:ext uri="{FF2B5EF4-FFF2-40B4-BE49-F238E27FC236}">
                <a16:creationId xmlns:a16="http://schemas.microsoft.com/office/drawing/2014/main" id="{6DD8D5A6-8961-AE84-71DB-7ABB9CE3351D}"/>
              </a:ext>
            </a:extLst>
          </p:cNvPr>
          <p:cNvPicPr>
            <a:picLocks noChangeAspect="1"/>
          </p:cNvPicPr>
          <p:nvPr/>
        </p:nvPicPr>
        <p:blipFill>
          <a:blip r:embed="rId4"/>
          <a:stretch>
            <a:fillRect/>
          </a:stretch>
        </p:blipFill>
        <p:spPr>
          <a:xfrm>
            <a:off x="9111142" y="227796"/>
            <a:ext cx="2834639" cy="3543299"/>
          </a:xfrm>
          <a:prstGeom prst="rect">
            <a:avLst/>
          </a:prstGeom>
        </p:spPr>
      </p:pic>
      <p:pic>
        <p:nvPicPr>
          <p:cNvPr id="10" name="Image 9">
            <a:extLst>
              <a:ext uri="{FF2B5EF4-FFF2-40B4-BE49-F238E27FC236}">
                <a16:creationId xmlns:a16="http://schemas.microsoft.com/office/drawing/2014/main" id="{FA4BCBB1-2E9A-5E48-76D7-36D7D0F3718C}"/>
              </a:ext>
            </a:extLst>
          </p:cNvPr>
          <p:cNvPicPr>
            <a:picLocks noChangeAspect="1"/>
          </p:cNvPicPr>
          <p:nvPr/>
        </p:nvPicPr>
        <p:blipFill>
          <a:blip r:embed="rId5"/>
          <a:stretch>
            <a:fillRect/>
          </a:stretch>
        </p:blipFill>
        <p:spPr>
          <a:xfrm>
            <a:off x="2634608" y="3110693"/>
            <a:ext cx="2349500" cy="3492500"/>
          </a:xfrm>
          <a:prstGeom prst="rect">
            <a:avLst/>
          </a:prstGeom>
        </p:spPr>
      </p:pic>
      <p:pic>
        <p:nvPicPr>
          <p:cNvPr id="12" name="Image 11">
            <a:extLst>
              <a:ext uri="{FF2B5EF4-FFF2-40B4-BE49-F238E27FC236}">
                <a16:creationId xmlns:a16="http://schemas.microsoft.com/office/drawing/2014/main" id="{05196E9B-309B-2A6A-ECAD-F4EACC0E1CFC}"/>
              </a:ext>
            </a:extLst>
          </p:cNvPr>
          <p:cNvPicPr>
            <a:picLocks noChangeAspect="1"/>
          </p:cNvPicPr>
          <p:nvPr/>
        </p:nvPicPr>
        <p:blipFill>
          <a:blip r:embed="rId6"/>
          <a:stretch>
            <a:fillRect/>
          </a:stretch>
        </p:blipFill>
        <p:spPr>
          <a:xfrm>
            <a:off x="7282404" y="3159331"/>
            <a:ext cx="2407469" cy="3500656"/>
          </a:xfrm>
          <a:prstGeom prst="rect">
            <a:avLst/>
          </a:prstGeom>
        </p:spPr>
      </p:pic>
      <p:sp>
        <p:nvSpPr>
          <p:cNvPr id="3" name="Titre 2">
            <a:extLst>
              <a:ext uri="{FF2B5EF4-FFF2-40B4-BE49-F238E27FC236}">
                <a16:creationId xmlns:a16="http://schemas.microsoft.com/office/drawing/2014/main" id="{0FF2C5A0-5869-E000-DE12-50343CAE5B80}"/>
              </a:ext>
            </a:extLst>
          </p:cNvPr>
          <p:cNvSpPr>
            <a:spLocks noGrp="1"/>
          </p:cNvSpPr>
          <p:nvPr>
            <p:ph type="title"/>
          </p:nvPr>
        </p:nvSpPr>
        <p:spPr>
          <a:xfrm>
            <a:off x="1207049" y="2399495"/>
            <a:ext cx="10058400" cy="1371600"/>
          </a:xfrm>
        </p:spPr>
        <p:txBody>
          <a:bodyPr/>
          <a:lstStyle/>
          <a:p>
            <a:pPr algn="ctr"/>
            <a:r>
              <a:rPr lang="fr-FR" b="1" dirty="0">
                <a:ln w="22225">
                  <a:solidFill>
                    <a:schemeClr val="bg1"/>
                  </a:solidFill>
                </a:ln>
              </a:rPr>
              <a:t>V. Les grandes controverses de la pensée économique depuis 1945</a:t>
            </a:r>
          </a:p>
        </p:txBody>
      </p:sp>
    </p:spTree>
    <p:extLst>
      <p:ext uri="{BB962C8B-B14F-4D97-AF65-F5344CB8AC3E}">
        <p14:creationId xmlns:p14="http://schemas.microsoft.com/office/powerpoint/2010/main" val="165894470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F3F7B62-0933-C62A-017F-9788E01B0571}"/>
              </a:ext>
            </a:extLst>
          </p:cNvPr>
          <p:cNvPicPr>
            <a:picLocks noChangeAspect="1"/>
          </p:cNvPicPr>
          <p:nvPr/>
        </p:nvPicPr>
        <p:blipFill>
          <a:blip r:embed="rId2"/>
          <a:stretch>
            <a:fillRect/>
          </a:stretch>
        </p:blipFill>
        <p:spPr>
          <a:xfrm>
            <a:off x="3448401" y="1004552"/>
            <a:ext cx="7772400" cy="5495296"/>
          </a:xfrm>
          <a:prstGeom prst="rect">
            <a:avLst/>
          </a:prstGeom>
        </p:spPr>
      </p:pic>
    </p:spTree>
    <p:extLst>
      <p:ext uri="{BB962C8B-B14F-4D97-AF65-F5344CB8AC3E}">
        <p14:creationId xmlns:p14="http://schemas.microsoft.com/office/powerpoint/2010/main" val="54939660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EB52F9C-4FF3-638A-F951-58C4C35383E3}"/>
              </a:ext>
            </a:extLst>
          </p:cNvPr>
          <p:cNvSpPr txBox="1"/>
          <p:nvPr/>
        </p:nvSpPr>
        <p:spPr>
          <a:xfrm>
            <a:off x="3103806" y="1224118"/>
            <a:ext cx="8641725" cy="1200329"/>
          </a:xfrm>
          <a:prstGeom prst="rect">
            <a:avLst/>
          </a:prstGeom>
          <a:noFill/>
        </p:spPr>
        <p:txBody>
          <a:bodyPr wrap="square" rtlCol="0">
            <a:spAutoFit/>
          </a:bodyPr>
          <a:lstStyle/>
          <a:p>
            <a:pPr marL="285750" indent="-285750">
              <a:buFont typeface="Arial" panose="020B0604020202020204" pitchFamily="34" charset="0"/>
              <a:buChar char="•"/>
            </a:pPr>
            <a:r>
              <a:rPr lang="fr-FR" b="1" dirty="0"/>
              <a:t>L’après-guerre voit s’affirmer la domination des États-Unis, qui soutiennent la reconstruction et l’intégration de l’Europe occidentale (Plan Marshall) tout en affirmant sont influence. </a:t>
            </a:r>
          </a:p>
          <a:p>
            <a:endParaRPr lang="fr-FR" dirty="0"/>
          </a:p>
        </p:txBody>
      </p:sp>
      <p:pic>
        <p:nvPicPr>
          <p:cNvPr id="7" name="Image 6">
            <a:extLst>
              <a:ext uri="{FF2B5EF4-FFF2-40B4-BE49-F238E27FC236}">
                <a16:creationId xmlns:a16="http://schemas.microsoft.com/office/drawing/2014/main" id="{EED20678-52F8-82BC-01D4-53934E2E6F73}"/>
              </a:ext>
            </a:extLst>
          </p:cNvPr>
          <p:cNvPicPr>
            <a:picLocks noChangeAspect="1"/>
          </p:cNvPicPr>
          <p:nvPr/>
        </p:nvPicPr>
        <p:blipFill>
          <a:blip r:embed="rId2"/>
          <a:stretch>
            <a:fillRect/>
          </a:stretch>
        </p:blipFill>
        <p:spPr>
          <a:xfrm>
            <a:off x="3538469" y="2228671"/>
            <a:ext cx="7772400" cy="4274223"/>
          </a:xfrm>
          <a:prstGeom prst="rect">
            <a:avLst/>
          </a:prstGeom>
        </p:spPr>
      </p:pic>
    </p:spTree>
    <p:extLst>
      <p:ext uri="{BB962C8B-B14F-4D97-AF65-F5344CB8AC3E}">
        <p14:creationId xmlns:p14="http://schemas.microsoft.com/office/powerpoint/2010/main" val="172318724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EB52F9C-4FF3-638A-F951-58C4C35383E3}"/>
              </a:ext>
            </a:extLst>
          </p:cNvPr>
          <p:cNvSpPr txBox="1"/>
          <p:nvPr/>
        </p:nvSpPr>
        <p:spPr>
          <a:xfrm>
            <a:off x="3103806" y="1224118"/>
            <a:ext cx="8641725" cy="1200329"/>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La pensée keynésienne s’impose comme la nouvelle orthodoxie économique, notamment à travers la synthèse néoclassique, dans un contexte de croissance fordiste où les politiques de soutien à la demande semblent capables de garantir plein-emploi et la prospérité.</a:t>
            </a:r>
          </a:p>
        </p:txBody>
      </p:sp>
      <p:pic>
        <p:nvPicPr>
          <p:cNvPr id="3" name="Image 2">
            <a:extLst>
              <a:ext uri="{FF2B5EF4-FFF2-40B4-BE49-F238E27FC236}">
                <a16:creationId xmlns:a16="http://schemas.microsoft.com/office/drawing/2014/main" id="{378B1A0F-55A4-74EC-6634-793BB5B11880}"/>
              </a:ext>
            </a:extLst>
          </p:cNvPr>
          <p:cNvPicPr>
            <a:picLocks noChangeAspect="1"/>
          </p:cNvPicPr>
          <p:nvPr/>
        </p:nvPicPr>
        <p:blipFill>
          <a:blip r:embed="rId2"/>
          <a:stretch>
            <a:fillRect/>
          </a:stretch>
        </p:blipFill>
        <p:spPr>
          <a:xfrm>
            <a:off x="4833244" y="2505322"/>
            <a:ext cx="5006215" cy="3856463"/>
          </a:xfrm>
          <a:prstGeom prst="rect">
            <a:avLst/>
          </a:prstGeom>
        </p:spPr>
      </p:pic>
    </p:spTree>
    <p:extLst>
      <p:ext uri="{BB962C8B-B14F-4D97-AF65-F5344CB8AC3E}">
        <p14:creationId xmlns:p14="http://schemas.microsoft.com/office/powerpoint/2010/main" val="293040718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EB52F9C-4FF3-638A-F951-58C4C35383E3}"/>
              </a:ext>
            </a:extLst>
          </p:cNvPr>
          <p:cNvSpPr txBox="1"/>
          <p:nvPr/>
        </p:nvSpPr>
        <p:spPr>
          <a:xfrm>
            <a:off x="3103806" y="1224118"/>
            <a:ext cx="8641725" cy="1200329"/>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À partir des années 1970, la stagflation et l’échec des politiques de relance fragilisent l’orthodoxie keynésienne et relancent le débat entre partisans de l’intervention de l’État et défenseurs du laisser-faire d’inspiration néoclassique.</a:t>
            </a:r>
          </a:p>
        </p:txBody>
      </p:sp>
      <p:pic>
        <p:nvPicPr>
          <p:cNvPr id="4" name="Image 3">
            <a:extLst>
              <a:ext uri="{FF2B5EF4-FFF2-40B4-BE49-F238E27FC236}">
                <a16:creationId xmlns:a16="http://schemas.microsoft.com/office/drawing/2014/main" id="{9F61BB95-2875-6AB9-122E-0F986CB74FAC}"/>
              </a:ext>
            </a:extLst>
          </p:cNvPr>
          <p:cNvPicPr>
            <a:picLocks noChangeAspect="1"/>
          </p:cNvPicPr>
          <p:nvPr/>
        </p:nvPicPr>
        <p:blipFill>
          <a:blip r:embed="rId2"/>
          <a:stretch>
            <a:fillRect/>
          </a:stretch>
        </p:blipFill>
        <p:spPr>
          <a:xfrm>
            <a:off x="7424668" y="2328437"/>
            <a:ext cx="3863659" cy="4210233"/>
          </a:xfrm>
          <a:prstGeom prst="rect">
            <a:avLst/>
          </a:prstGeom>
        </p:spPr>
      </p:pic>
    </p:spTree>
    <p:extLst>
      <p:ext uri="{BB962C8B-B14F-4D97-AF65-F5344CB8AC3E}">
        <p14:creationId xmlns:p14="http://schemas.microsoft.com/office/powerpoint/2010/main" val="9902507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EB52F9C-4FF3-638A-F951-58C4C35383E3}"/>
              </a:ext>
            </a:extLst>
          </p:cNvPr>
          <p:cNvSpPr txBox="1"/>
          <p:nvPr/>
        </p:nvSpPr>
        <p:spPr>
          <a:xfrm>
            <a:off x="3116685" y="2551837"/>
            <a:ext cx="8641725" cy="1754326"/>
          </a:xfrm>
          <a:prstGeom prst="rect">
            <a:avLst/>
          </a:prstGeom>
          <a:noFill/>
        </p:spPr>
        <p:txBody>
          <a:bodyPr wrap="square" rtlCol="0">
            <a:spAutoFit/>
          </a:bodyPr>
          <a:lstStyle/>
          <a:p>
            <a:endParaRPr lang="fr-FR" b="1" dirty="0"/>
          </a:p>
          <a:p>
            <a:pPr algn="just"/>
            <a:r>
              <a:rPr lang="fr-FR" b="1" dirty="0"/>
              <a:t>La stagflation des années 1970 donne une nouvelle audience aux critiques du keynésianisme, notamment à Friedrich Hayek (1) et Milton Friedman (2), qui s’impose comme la figure majeure du renouveau libéral de la fin du XXe siècle.</a:t>
            </a:r>
          </a:p>
          <a:p>
            <a:pPr algn="just"/>
            <a:endParaRPr lang="fr-F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4656188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40E744-7C3A-CAFA-AD97-C2694A886B7C}"/>
              </a:ext>
            </a:extLst>
          </p:cNvPr>
          <p:cNvSpPr txBox="1"/>
          <p:nvPr/>
        </p:nvSpPr>
        <p:spPr>
          <a:xfrm>
            <a:off x="3123127" y="2228671"/>
            <a:ext cx="8487179" cy="1200329"/>
          </a:xfrm>
          <a:prstGeom prst="rect">
            <a:avLst/>
          </a:prstGeom>
          <a:noFill/>
        </p:spPr>
        <p:txBody>
          <a:bodyPr wrap="square" rtlCol="0">
            <a:spAutoFit/>
          </a:bodyPr>
          <a:lstStyle/>
          <a:p>
            <a:pPr marL="285750" indent="-285750">
              <a:buFont typeface="Arial" panose="020B0604020202020204" pitchFamily="34" charset="0"/>
              <a:buChar char="•"/>
            </a:pPr>
            <a:r>
              <a:rPr lang="fr-FR" b="1" dirty="0"/>
              <a:t>Hayek défend un libéralisme radical fondé sur la liberté et l’autonomie des individus, qui le conduit à rejeter aussi bien la planification étatique que la conception néoclassique d’une économie tendant vers l’équilibre.</a:t>
            </a:r>
          </a:p>
        </p:txBody>
      </p:sp>
      <p:sp>
        <p:nvSpPr>
          <p:cNvPr id="3" name="ZoneTexte 2">
            <a:extLst>
              <a:ext uri="{FF2B5EF4-FFF2-40B4-BE49-F238E27FC236}">
                <a16:creationId xmlns:a16="http://schemas.microsoft.com/office/drawing/2014/main" id="{D2BB950A-39A4-46A5-47F1-17A488136A87}"/>
              </a:ext>
            </a:extLst>
          </p:cNvPr>
          <p:cNvSpPr txBox="1"/>
          <p:nvPr/>
        </p:nvSpPr>
        <p:spPr>
          <a:xfrm>
            <a:off x="3123127" y="3655625"/>
            <a:ext cx="8706118" cy="2031325"/>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Aucune autorité centrale ne peut rassembler l’information dispersée entre les individus, tandis que le système des prix permet de la transmettre et de coordonner spontanément leurs décisions.</a:t>
            </a:r>
          </a:p>
          <a:p>
            <a:endParaRPr lang="fr-FR" dirty="0"/>
          </a:p>
          <a:p>
            <a:pPr marL="285750" indent="-285750">
              <a:buFont typeface="Arial" panose="020B0604020202020204" pitchFamily="34" charset="0"/>
              <a:buChar char="•"/>
            </a:pPr>
            <a:r>
              <a:rPr lang="fr-FR" dirty="0">
                <a:solidFill>
                  <a:schemeClr val="tx1">
                    <a:alpha val="20000"/>
                  </a:schemeClr>
                </a:solidFill>
              </a:rPr>
              <a:t>À partir de la Société du Mont-Pèlerin fondée en 1947, les idées libérales de Hayek gagnent en influence jusqu’à inspirer les politiques menées par Margaret Thatcher et Ronald Reagan dans les années 1980.</a:t>
            </a:r>
          </a:p>
        </p:txBody>
      </p:sp>
    </p:spTree>
    <p:extLst>
      <p:ext uri="{BB962C8B-B14F-4D97-AF65-F5344CB8AC3E}">
        <p14:creationId xmlns:p14="http://schemas.microsoft.com/office/powerpoint/2010/main" val="333777084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40E744-7C3A-CAFA-AD97-C2694A886B7C}"/>
              </a:ext>
            </a:extLst>
          </p:cNvPr>
          <p:cNvSpPr txBox="1"/>
          <p:nvPr/>
        </p:nvSpPr>
        <p:spPr>
          <a:xfrm>
            <a:off x="3123127" y="2228671"/>
            <a:ext cx="8487179" cy="1200329"/>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308"/>
                  </a:schemeClr>
                </a:solidFill>
              </a:rPr>
              <a:t>Hayek défend un libéralisme radical fondé sur la liberté et l’autonomie des individus, qui le conduit à rejeter aussi bien la planification étatique que la conception néoclassique d’une économie tendant vers l’équilibre.</a:t>
            </a:r>
          </a:p>
        </p:txBody>
      </p:sp>
      <p:sp>
        <p:nvSpPr>
          <p:cNvPr id="3" name="ZoneTexte 2">
            <a:extLst>
              <a:ext uri="{FF2B5EF4-FFF2-40B4-BE49-F238E27FC236}">
                <a16:creationId xmlns:a16="http://schemas.microsoft.com/office/drawing/2014/main" id="{D2BB950A-39A4-46A5-47F1-17A488136A87}"/>
              </a:ext>
            </a:extLst>
          </p:cNvPr>
          <p:cNvSpPr txBox="1"/>
          <p:nvPr/>
        </p:nvSpPr>
        <p:spPr>
          <a:xfrm>
            <a:off x="3123127" y="3655625"/>
            <a:ext cx="8706118" cy="2031325"/>
          </a:xfrm>
          <a:prstGeom prst="rect">
            <a:avLst/>
          </a:prstGeom>
          <a:noFill/>
        </p:spPr>
        <p:txBody>
          <a:bodyPr wrap="square" rtlCol="0">
            <a:spAutoFit/>
          </a:bodyPr>
          <a:lstStyle/>
          <a:p>
            <a:pPr marL="285750" indent="-285750">
              <a:buFont typeface="Arial" panose="020B0604020202020204" pitchFamily="34" charset="0"/>
              <a:buChar char="•"/>
            </a:pPr>
            <a:r>
              <a:rPr lang="fr-FR" b="1" dirty="0"/>
              <a:t>Aucune autorité centrale ne peut rassembler l’information dispersée entre les individus, tandis que le système des prix permet de la transmettre et de coordonner spontanément leurs décisions.</a:t>
            </a:r>
          </a:p>
          <a:p>
            <a:endParaRPr lang="fr-FR" dirty="0"/>
          </a:p>
          <a:p>
            <a:pPr marL="285750" indent="-285750">
              <a:buFont typeface="Arial" panose="020B0604020202020204" pitchFamily="34" charset="0"/>
              <a:buChar char="•"/>
            </a:pPr>
            <a:r>
              <a:rPr lang="fr-FR" dirty="0">
                <a:solidFill>
                  <a:schemeClr val="tx1">
                    <a:alpha val="20000"/>
                  </a:schemeClr>
                </a:solidFill>
              </a:rPr>
              <a:t>À partir de la Société du Mont-Pèlerin fondée en 1947, les idées libérales de Hayek gagnent en influence jusqu’à inspirer les politiques menées par Margaret Thatcher et Ronald Reagan dans les années 1980.</a:t>
            </a:r>
          </a:p>
        </p:txBody>
      </p:sp>
    </p:spTree>
    <p:extLst>
      <p:ext uri="{BB962C8B-B14F-4D97-AF65-F5344CB8AC3E}">
        <p14:creationId xmlns:p14="http://schemas.microsoft.com/office/powerpoint/2010/main" val="416067315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40E744-7C3A-CAFA-AD97-C2694A886B7C}"/>
              </a:ext>
            </a:extLst>
          </p:cNvPr>
          <p:cNvSpPr txBox="1"/>
          <p:nvPr/>
        </p:nvSpPr>
        <p:spPr>
          <a:xfrm>
            <a:off x="3123127" y="2228671"/>
            <a:ext cx="8487179" cy="1200329"/>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308"/>
                  </a:schemeClr>
                </a:solidFill>
              </a:rPr>
              <a:t>Hayek défend un libéralisme radical fondé sur la liberté et l’autonomie des individus, qui le conduit à rejeter aussi bien la planification étatique que la conception néoclassique d’une économie tendant vers l’équilibre.</a:t>
            </a:r>
          </a:p>
        </p:txBody>
      </p:sp>
      <p:sp>
        <p:nvSpPr>
          <p:cNvPr id="3" name="ZoneTexte 2">
            <a:extLst>
              <a:ext uri="{FF2B5EF4-FFF2-40B4-BE49-F238E27FC236}">
                <a16:creationId xmlns:a16="http://schemas.microsoft.com/office/drawing/2014/main" id="{D2BB950A-39A4-46A5-47F1-17A488136A87}"/>
              </a:ext>
            </a:extLst>
          </p:cNvPr>
          <p:cNvSpPr txBox="1"/>
          <p:nvPr/>
        </p:nvSpPr>
        <p:spPr>
          <a:xfrm>
            <a:off x="3123127" y="3655625"/>
            <a:ext cx="8706118" cy="2031325"/>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Aucune autorité centrale ne peut rassembler l’information dispersée entre les individus, tandis que le système des prix permet de la transmettre et de coordonner spontanément leurs décisions.</a:t>
            </a:r>
          </a:p>
          <a:p>
            <a:endParaRPr lang="fr-FR" dirty="0"/>
          </a:p>
          <a:p>
            <a:pPr marL="285750" indent="-285750">
              <a:buFont typeface="Arial" panose="020B0604020202020204" pitchFamily="34" charset="0"/>
              <a:buChar char="•"/>
            </a:pPr>
            <a:r>
              <a:rPr lang="fr-FR" b="1" dirty="0"/>
              <a:t>À partir de la Société du Mont-Pèlerin fondée en 1947, les idées libérales de Hayek gagnent en influence jusqu’à inspirer les politiques menées par Margaret Thatcher et Ronald Reagan dans les années 1980.</a:t>
            </a:r>
          </a:p>
        </p:txBody>
      </p:sp>
    </p:spTree>
    <p:extLst>
      <p:ext uri="{BB962C8B-B14F-4D97-AF65-F5344CB8AC3E}">
        <p14:creationId xmlns:p14="http://schemas.microsoft.com/office/powerpoint/2010/main" val="176642903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Milton Friedman fonde le monétarisme sur une critique empirique du keynésianisme : les politiques de relance, notamment monétaires, sont selon lui inefficaces à long terme et ne produisent que de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Une relance monétaire ne peut stimuler l’activité qu’à court terme par illusion monétaire, avant que l’ajustement des prix et des comportements ne la rende inefficace et ne laisse subsister que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Chez Friedman, les anticipations sont adaptatives : les agents peuvent être trompés à court terme par une politique économique, mais apprennent de leurs erreurs et ajustent progressivement leurs comportements.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Friedman, la politique monétaire doit suivre des règles strictes visant la stabilité des prix afin d’offrir aux agents privés un environnement stable et prévisible.</a:t>
            </a:r>
          </a:p>
        </p:txBody>
      </p:sp>
    </p:spTree>
    <p:extLst>
      <p:ext uri="{BB962C8B-B14F-4D97-AF65-F5344CB8AC3E}">
        <p14:creationId xmlns:p14="http://schemas.microsoft.com/office/powerpoint/2010/main" val="328925031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Milton Friedman fonde le monétarisme sur une critique empirique du keynésianisme : les politiques de relance, notamment monétaires, sont selon lui inefficaces à long terme et ne produisent que de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Une relance monétaire ne peut stimuler l’activité qu’à court terme par illusion monétaire, avant que l’ajustement des prix et des comportements ne la rende inefficace et ne laisse subsister que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Chez Friedman, les anticipations sont adaptatives : les agents peuvent être trompés à court terme par une politique économique, mais apprennent de leurs erreurs et ajustent progressivement leurs comportements.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Friedman, la politique monétaire doit suivre des règles strictes visant la stabilité des prix afin d’offrir aux agents privés un environnement stable et prévisible.</a:t>
            </a:r>
          </a:p>
        </p:txBody>
      </p:sp>
    </p:spTree>
    <p:extLst>
      <p:ext uri="{BB962C8B-B14F-4D97-AF65-F5344CB8AC3E}">
        <p14:creationId xmlns:p14="http://schemas.microsoft.com/office/powerpoint/2010/main" val="304734538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Milton Friedman fonde le monétarisme sur une critique empirique du keynésianisme : les politiques de relance, notamment monétaires, sont selon lui inefficaces à long terme et ne produisent que de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Une relance monétaire ne peut stimuler l’activité qu’à court terme par illusion monétaire, avant que l’ajustement des prix et des comportements ne la rende inefficace et ne laisse subsister que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Chez Friedman, les anticipations sont adaptatives : les agents peuvent être trompés à court terme par une politique économique, mais apprennent de leurs erreurs et ajustent progressivement leurs comportements.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Friedman, la politique monétaire doit suivre des règles strictes visant la stabilité des prix afin d’offrir aux agents privés un environnement stable et prévisible.</a:t>
            </a:r>
          </a:p>
        </p:txBody>
      </p:sp>
    </p:spTree>
    <p:extLst>
      <p:ext uri="{BB962C8B-B14F-4D97-AF65-F5344CB8AC3E}">
        <p14:creationId xmlns:p14="http://schemas.microsoft.com/office/powerpoint/2010/main" val="425812021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Milton Friedman fonde le monétarisme sur une critique empirique du keynésianisme : les politiques de relance, notamment monétaires, sont selon lui inefficaces à long terme et ne produisent que de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Une relance monétaire ne peut stimuler l’activité qu’à court terme par illusion monétaire, avant que l’ajustement des prix et des comportements ne la rende inefficace et ne laisse subsister que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Chez Friedman, les anticipations sont adaptatives : les agents peuvent être trompés à court terme par une politique économique, mais apprennent de leurs erreurs et ajustent progressivement leurs comportements.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Pour Friedman, la politique monétaire doit suivre des règles strictes visant la stabilité des prix afin d’offrir aux agents privés un environnement stable et prévisible.</a:t>
            </a:r>
          </a:p>
        </p:txBody>
      </p:sp>
    </p:spTree>
    <p:extLst>
      <p:ext uri="{BB962C8B-B14F-4D97-AF65-F5344CB8AC3E}">
        <p14:creationId xmlns:p14="http://schemas.microsoft.com/office/powerpoint/2010/main" val="425200518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La Nouvelle Économie Classique, notamment représentée par Lucas et Sargent, radicalise la critique de Friedman en rejetant l’incertitude keynésienne et l’hypothèse d’anticipations adaptatives.</a:t>
            </a:r>
          </a:p>
          <a:p>
            <a:pPr algn="just"/>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les agents forment des anticipations rationnelles : ils utilisent au mieux l’information disponible et leurs erreurs ne peuvent provenir que d’événements imprévisibles.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Une politique de relance est inefficace car les agents en anticipent rationnellement les conséquences, notamment les futures hausses d’impôts, et ajustent immédiatement leurs comportements.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la stabilité des règles économiques est essentielle car les changements de politique publique créent de l’incertitude et perturbent les décisions des agents.</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18226345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89"/>
                  </a:schemeClr>
                </a:solidFill>
              </a:rPr>
              <a:t>La Nouvelle Économie Classique, notamment représentée par Lucas et Sargent, radicalise la critique de Friedman en rejetant l’incertitude keynésienne et l’hypothèse d’anticipations adaptatives.</a:t>
            </a:r>
          </a:p>
          <a:p>
            <a:pPr algn="just"/>
            <a:endParaRPr lang="fr-FR" dirty="0">
              <a:solidFill>
                <a:schemeClr val="tx1">
                  <a:alpha val="20089"/>
                </a:schemeClr>
              </a:solidFill>
            </a:endParaRPr>
          </a:p>
          <a:p>
            <a:pPr marL="285750" indent="-285750" algn="just">
              <a:buFont typeface="Arial" panose="020B0604020202020204" pitchFamily="34" charset="0"/>
              <a:buChar char="•"/>
            </a:pPr>
            <a:r>
              <a:rPr lang="fr-FR" b="1" dirty="0"/>
              <a:t>Pour les Nouveaux classiques, les agents forment des anticipations rationnelles : ils utilisent au mieux l’information disponible et leurs erreurs ne peuvent provenir que d’événements imprévisibles.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Une politique de relance est inefficace car les agents en anticipent rationnellement les conséquences, notamment les futures hausses d’impôts, et ajustent immédiatement leurs comportements.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la stabilité des règles économiques est essentielle car les changements de politique publique créent de l’incertitude et perturbent les décisions des agents.</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109625395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89"/>
                  </a:schemeClr>
                </a:solidFill>
              </a:rPr>
              <a:t>La Nouvelle Économie Classique, notamment représentée par Lucas et Sargent, radicalise la critique de Friedman en rejetant l’incertitude keynésienne et l’hypothèse d’anticipations adaptatives.</a:t>
            </a:r>
          </a:p>
          <a:p>
            <a:pPr algn="just"/>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les agents forment des anticipations rationnelles : ils utilisent au mieux l’information disponible et leurs erreurs ne peuvent provenir que d’événements imprévisibles.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b="1" dirty="0"/>
              <a:t>Une politique de relance est inefficace car les agents en anticipent rationnellement les conséquences, notamment les futures hausses d’impôts, et ajustent immédiatement leurs comportements.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la stabilité des règles économiques est essentielle car les changements de politique publique créent de l’incertitude et perturbent les décisions des agents.</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76138433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89"/>
                  </a:schemeClr>
                </a:solidFill>
              </a:rPr>
              <a:t>La Nouvelle Économie Classique, notamment représentée par Lucas et Sargent, radicalise la critique de Friedman en rejetant l’incertitude keynésienne et l’hypothèse d’anticipations adaptatives.</a:t>
            </a:r>
          </a:p>
          <a:p>
            <a:pPr algn="just"/>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les agents forment des anticipations rationnelles : ils utilisent au mieux l’information disponible et leurs erreurs ne peuvent provenir que d’événements imprévisibles.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Une politique de relance est inefficace car les agents en anticipent rationnellement les conséquences, notamment les futures hausses d’impôts, et ajustent immédiatement leurs comportements.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b="1" dirty="0"/>
              <a:t>Pour les Nouveaux classiques, la stabilité des règles économiques est essentielle car les changements de politique publique créent de l’incertitude et perturbent les décisions des agents.</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4176624185"/>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4401205"/>
          </a:xfrm>
          <a:prstGeom prst="rect">
            <a:avLst/>
          </a:prstGeom>
          <a:noFill/>
        </p:spPr>
        <p:txBody>
          <a:bodyPr wrap="square" rtlCol="0">
            <a:spAutoFit/>
          </a:bodyPr>
          <a:lstStyle/>
          <a:p>
            <a:endParaRPr lang="fr-FR" sz="2800" dirty="0"/>
          </a:p>
          <a:p>
            <a:r>
              <a:rPr lang="fr-FR" sz="2800" b="1" dirty="0"/>
              <a:t>Pour Jeudi 01/10</a:t>
            </a:r>
          </a:p>
          <a:p>
            <a:r>
              <a:rPr lang="fr-FR" sz="2800" dirty="0"/>
              <a:t>- Chapitre 7 – Partie II et III de J. </a:t>
            </a:r>
            <a:r>
              <a:rPr lang="fr-FR" sz="2800" dirty="0" err="1"/>
              <a:t>Valier</a:t>
            </a:r>
            <a:endParaRPr lang="fr-FR" sz="2800" dirty="0"/>
          </a:p>
          <a:p>
            <a:r>
              <a:rPr lang="fr-FR" sz="2800" dirty="0"/>
              <a:t>- Analyser le document 7 du dossier  </a:t>
            </a:r>
          </a:p>
          <a:p>
            <a:endParaRPr lang="fr-FR" sz="2800" dirty="0"/>
          </a:p>
          <a:p>
            <a:r>
              <a:rPr lang="fr-FR" sz="2800" b="1" dirty="0"/>
              <a:t>Pour Lundi 05/10</a:t>
            </a:r>
          </a:p>
          <a:p>
            <a:r>
              <a:rPr lang="fr-FR" sz="2800" dirty="0"/>
              <a:t>- Lire la conclusion du chapitre </a:t>
            </a:r>
          </a:p>
          <a:p>
            <a:r>
              <a:rPr lang="fr-FR" sz="2800" dirty="0"/>
              <a:t>- Analyser les documents 8 et 9 du dossier </a:t>
            </a:r>
          </a:p>
          <a:p>
            <a:endParaRPr lang="fr-FR" sz="2800" dirty="0"/>
          </a:p>
          <a:p>
            <a:endParaRPr lang="fr-FR" sz="2800" dirty="0"/>
          </a:p>
        </p:txBody>
      </p:sp>
    </p:spTree>
    <p:extLst>
      <p:ext uri="{BB962C8B-B14F-4D97-AF65-F5344CB8AC3E}">
        <p14:creationId xmlns:p14="http://schemas.microsoft.com/office/powerpoint/2010/main" val="170938596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2862322"/>
          </a:xfrm>
          <a:prstGeom prst="rect">
            <a:avLst/>
          </a:prstGeom>
          <a:noFill/>
        </p:spPr>
        <p:txBody>
          <a:bodyPr wrap="square" rtlCol="0">
            <a:spAutoFit/>
          </a:bodyPr>
          <a:lstStyle/>
          <a:p>
            <a:pPr algn="just"/>
            <a:endParaRPr lang="fr-FR" dirty="0">
              <a:solidFill>
                <a:schemeClr val="tx1">
                  <a:alpha val="20089"/>
                </a:schemeClr>
              </a:solidFill>
            </a:endParaRP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b="1" dirty="0"/>
              <a:t>Les courants d’inspiration keynésienne partagent la nécessité d’une intervention publique face aux déséquilibres économiques, mais divergent sur leurs causes et sur la manière de prolonger ou de concilier Keynes avec la théorie néoclassique.</a:t>
            </a:r>
          </a:p>
          <a:p>
            <a:pPr marL="285750" indent="-285750" algn="just">
              <a:buFont typeface="Arial" panose="020B0604020202020204" pitchFamily="34" charset="0"/>
              <a:buChar char="•"/>
            </a:pPr>
            <a:endParaRPr lang="fr-FR" dirty="0"/>
          </a:p>
          <a:p>
            <a:pPr algn="just"/>
            <a:endParaRPr lang="fr-FR" dirty="0"/>
          </a:p>
        </p:txBody>
      </p:sp>
    </p:spTree>
    <p:extLst>
      <p:ext uri="{BB962C8B-B14F-4D97-AF65-F5344CB8AC3E}">
        <p14:creationId xmlns:p14="http://schemas.microsoft.com/office/powerpoint/2010/main" val="55080684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2585323"/>
          </a:xfrm>
          <a:prstGeom prst="rect">
            <a:avLst/>
          </a:prstGeom>
          <a:noFill/>
        </p:spPr>
        <p:txBody>
          <a:bodyPr wrap="square" rtlCol="0">
            <a:spAutoFit/>
          </a:bodyPr>
          <a:lstStyle/>
          <a:p>
            <a:pPr algn="just"/>
            <a:endParaRPr lang="fr-FR" dirty="0">
              <a:solidFill>
                <a:schemeClr val="tx1">
                  <a:alpha val="20089"/>
                </a:schemeClr>
              </a:solidFill>
            </a:endParaRP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t>Dès les années 1930, le Cambridge Circus, notamment Joan Robinson et Nicholas Kaldor, prolonge l’analyse keynésienne en insistant sur l’incertitude, le rôle des anticipations et l’autonomie de la macroéconomie vis-à-vis des fondements microéconomiques.</a:t>
            </a:r>
          </a:p>
          <a:p>
            <a:pPr algn="just"/>
            <a:endParaRPr lang="fr-FR" dirty="0"/>
          </a:p>
        </p:txBody>
      </p:sp>
    </p:spTree>
    <p:extLst>
      <p:ext uri="{BB962C8B-B14F-4D97-AF65-F5344CB8AC3E}">
        <p14:creationId xmlns:p14="http://schemas.microsoft.com/office/powerpoint/2010/main" val="279160901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247317"/>
          </a:xfrm>
          <a:prstGeom prst="rect">
            <a:avLst/>
          </a:prstGeom>
          <a:noFill/>
        </p:spPr>
        <p:txBody>
          <a:bodyPr wrap="square" rtlCol="0">
            <a:spAutoFit/>
          </a:bodyPr>
          <a:lstStyle/>
          <a:p>
            <a:pPr marL="342900" lvl="0" indent="-342900" algn="just">
              <a:buFont typeface="+mj-lt"/>
              <a:buAutoNum type="alphaLcPeriod"/>
            </a:pPr>
            <a:r>
              <a:rPr lang="fr-FR" sz="1800" i="1" dirty="0">
                <a:effectLst/>
                <a:latin typeface="Century Gothic" panose="020B0502020202020204" pitchFamily="34" charset="0"/>
                <a:ea typeface="Times New Roman" panose="02020603050405020304" pitchFamily="18" charset="0"/>
              </a:rPr>
              <a:t>Le lien entre répartition des revenus et plein-emploi chez Nicholas Kaldor.   </a:t>
            </a: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b="1" dirty="0"/>
              <a:t>Dans </a:t>
            </a:r>
            <a:r>
              <a:rPr lang="fr-FR" b="1" i="1" dirty="0"/>
              <a:t>Un modèle de croissance</a:t>
            </a:r>
            <a:r>
              <a:rPr lang="fr-FR" b="1" dirty="0"/>
              <a:t> (1967), Nicholas Kaldor cherche à déterminer le niveau d’investissement nécessaire au plein-emploi et les politiques permettant de l’atteindre, en rejetant l’idée d’un équilibre spontané du marché.</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Le taux de profit détermine l’investissement : trop faible, il ne permet pas d’atteindre le plein-emploi ; trop élevé, il entraîne un surinvestissement par rapport à la demande.</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le plein-emploi suppose une répartition adéquate entre salaires et profits, que les institutions, les rapports de force et les négociations collectives ne conduisent pas spontanément à l’équilibre, justifiant l’intervention de l’État.</a:t>
            </a: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0207049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247317"/>
          </a:xfrm>
          <a:prstGeom prst="rect">
            <a:avLst/>
          </a:prstGeom>
          <a:noFill/>
        </p:spPr>
        <p:txBody>
          <a:bodyPr wrap="square" rtlCol="0">
            <a:spAutoFit/>
          </a:bodyPr>
          <a:lstStyle/>
          <a:p>
            <a:pPr marL="342900" lvl="0" indent="-342900" algn="just">
              <a:buFont typeface="+mj-lt"/>
              <a:buAutoNum type="alphaLcPeriod"/>
            </a:pPr>
            <a:r>
              <a:rPr lang="fr-FR" sz="1800" i="1" dirty="0">
                <a:effectLst/>
                <a:latin typeface="Century Gothic" panose="020B0502020202020204" pitchFamily="34" charset="0"/>
                <a:ea typeface="Times New Roman" panose="02020603050405020304" pitchFamily="18" charset="0"/>
              </a:rPr>
              <a:t>Le lien entre répartition des revenus et plein-emploi chez Nicholas Kaldor.   </a:t>
            </a: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Dans </a:t>
            </a:r>
            <a:r>
              <a:rPr lang="fr-FR" i="1" dirty="0">
                <a:solidFill>
                  <a:schemeClr val="tx1">
                    <a:alpha val="20000"/>
                  </a:schemeClr>
                </a:solidFill>
              </a:rPr>
              <a:t>Un modèle de croissance</a:t>
            </a:r>
            <a:r>
              <a:rPr lang="fr-FR" dirty="0">
                <a:solidFill>
                  <a:schemeClr val="tx1">
                    <a:alpha val="20000"/>
                  </a:schemeClr>
                </a:solidFill>
              </a:rPr>
              <a:t> (1967), Nicholas Kaldor cherche à déterminer le niveau d’investissement nécessaire au plein-emploi et les politiques permettant de l’atteindre, en rejetant l’idée d’un équilibre spontané du marché.</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b="1" dirty="0"/>
              <a:t>Le taux de profit détermine l’investissement : trop faible, il ne permet pas d’atteindre le plein-emploi ; trop élevé, il entraîne un surinvestissement par rapport à la demande.</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le plein-emploi suppose une répartition adéquate entre salaires et profits, que les institutions, les rapports de force et les négociations collectives ne conduisent pas spontanément à l’équilibre, justifiant l’intervention de l’État.</a:t>
            </a: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866877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970318"/>
          </a:xfrm>
          <a:prstGeom prst="rect">
            <a:avLst/>
          </a:prstGeom>
          <a:noFill/>
        </p:spPr>
        <p:txBody>
          <a:bodyPr wrap="square" rtlCol="0">
            <a:spAutoFit/>
          </a:bodyPr>
          <a:lstStyle/>
          <a:p>
            <a:pPr marL="342900" lvl="0" indent="-342900" algn="just">
              <a:buFont typeface="+mj-lt"/>
              <a:buAutoNum type="alphaLcPeriod"/>
            </a:pPr>
            <a:r>
              <a:rPr lang="fr-FR" sz="1800" i="1" dirty="0">
                <a:effectLst/>
                <a:latin typeface="Century Gothic" panose="020B0502020202020204" pitchFamily="34" charset="0"/>
                <a:ea typeface="Times New Roman" panose="02020603050405020304" pitchFamily="18" charset="0"/>
              </a:rPr>
              <a:t>Le lien entre répartition des revenus et plein-emploi chez Nicholas Kaldor.   </a:t>
            </a: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Dans </a:t>
            </a:r>
            <a:r>
              <a:rPr lang="fr-FR" i="1" dirty="0">
                <a:solidFill>
                  <a:schemeClr val="tx1">
                    <a:alpha val="20000"/>
                  </a:schemeClr>
                </a:solidFill>
              </a:rPr>
              <a:t>Un modèle de croissance</a:t>
            </a:r>
            <a:r>
              <a:rPr lang="fr-FR" dirty="0">
                <a:solidFill>
                  <a:schemeClr val="tx1">
                    <a:alpha val="20000"/>
                  </a:schemeClr>
                </a:solidFill>
              </a:rPr>
              <a:t> (1967), Nicholas Kaldor cherche à déterminer le niveau d’investissement nécessaire au plein-emploi et les politiques permettant de l’atteindre, en rejetant l’idée d’un équilibre spontané du marché.</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Le taux de profit détermine l’investissement : trop faible, il ne permet pas d’atteindre le plein-emploi ; trop élevé, il entraîne un surinvestissement par rapport à la demande.</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b="1" dirty="0"/>
              <a:t>Le plein-emploi suppose une répartition adéquate entre salaires et profits, que les institutions, les rapports de force et les négociations collectives ne conduisent pas spontanément à l’équilibre, justifiant l’intervention de l’État.</a:t>
            </a:r>
            <a:endParaRPr lang="fr-FR"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091426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693319"/>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Le rôle du partage de la valeur ajoutée chez Joan Robinson. </a:t>
            </a:r>
            <a:endParaRPr lang="fr-FR" sz="1800" dirty="0">
              <a:effectLst/>
              <a:latin typeface="Century Gothic" panose="020B0502020202020204" pitchFamily="34" charset="0"/>
              <a:ea typeface="Times New Roman" panose="02020603050405020304" pitchFamily="18" charset="0"/>
            </a:endParaRP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b="1" dirty="0">
                <a:latin typeface="Century Gothic" panose="020B0502020202020204" pitchFamily="34" charset="0"/>
              </a:rPr>
              <a:t>Pour Joan Robinson, le taux de profit stimule l’investissement, mais celui-ci peut en retour alimenter l’inflation en accroissant la demande globale au-delà des capacités de production.</a:t>
            </a:r>
          </a:p>
          <a:p>
            <a:pPr marL="285750" lvl="0" indent="-285750" algn="just">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latin typeface="Century Gothic" panose="020B0502020202020204" pitchFamily="34" charset="0"/>
              </a:rPr>
              <a:t>La rigidité des salaires nominaux peut conduire l’inflation provoquée par l’investissement à réduire le pouvoir d’achat des salariés, créant une « épargne forcée » qui finance en partie cet investissement.</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L’opposition entre profits et salaires réels rend instable tout compromis entre salariés et employeurs et empêche l’établissement durable d’un équilibre de plein-emploi satisfaisant les deux parties.</a:t>
            </a: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1527409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693319"/>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Le rôle du partage de la valeur ajoutée chez Joan Robinson. </a:t>
            </a:r>
            <a:endParaRPr lang="fr-FR" sz="1800" dirty="0">
              <a:effectLst/>
              <a:latin typeface="Century Gothic" panose="020B0502020202020204" pitchFamily="34" charset="0"/>
              <a:ea typeface="Times New Roman" panose="02020603050405020304" pitchFamily="18" charset="0"/>
            </a:endParaRP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latin typeface="Century Gothic" panose="020B0502020202020204" pitchFamily="34" charset="0"/>
              </a:rPr>
              <a:t>Pour Joan Robinson, le taux de profit stimule l’investissement, mais celui-ci peut en retour alimenter l’inflation en accroissant la demande globale au-delà des capacités de production.</a:t>
            </a:r>
          </a:p>
          <a:p>
            <a:pPr marL="285750" lvl="0" indent="-285750" algn="just">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lvl="0" indent="-285750" algn="just">
              <a:buFont typeface="Arial" panose="020B0604020202020204" pitchFamily="34" charset="0"/>
              <a:buChar char="•"/>
            </a:pPr>
            <a:r>
              <a:rPr lang="fr-FR" b="1" dirty="0">
                <a:latin typeface="Century Gothic" panose="020B0502020202020204" pitchFamily="34" charset="0"/>
              </a:rPr>
              <a:t>La rigidité des salaires nominaux peut conduire l’inflation provoquée par l’investissement à réduire le pouvoir d’achat des salariés, créant une « épargne forcée » qui finance en partie cet investissement.</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L’opposition entre profits et salaires réels rend instable tout compromis entre salariés et employeurs et empêche l’établissement durable d’un équilibre de plein-emploi satisfaisant les deux parties.</a:t>
            </a: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3043631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693319"/>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Le rôle du partage de la valeur ajoutée chez Joan Robinson. </a:t>
            </a:r>
            <a:endParaRPr lang="fr-FR" sz="1800" dirty="0">
              <a:effectLst/>
              <a:latin typeface="Century Gothic" panose="020B0502020202020204" pitchFamily="34" charset="0"/>
              <a:ea typeface="Times New Roman" panose="02020603050405020304" pitchFamily="18" charset="0"/>
            </a:endParaRP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latin typeface="Century Gothic" panose="020B0502020202020204" pitchFamily="34" charset="0"/>
              </a:rPr>
              <a:t>Pour Joan Robinson, le taux de profit stimule l’investissement, mais celui-ci peut en retour alimenter l’inflation en accroissant la demande globale au-delà des capacités de production.</a:t>
            </a:r>
          </a:p>
          <a:p>
            <a:pPr marL="285750" lvl="0" indent="-285750" algn="just">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latin typeface="Century Gothic" panose="020B0502020202020204" pitchFamily="34" charset="0"/>
              </a:rPr>
              <a:t>La rigidité des salaires nominaux peut conduire l’inflation provoquée par l’investissement à réduire le pouvoir d’achat des salariés, créant une « épargne forcée » qui finance en partie cet investissement.</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b="1" dirty="0"/>
              <a:t>L’opposition entre profits et salaires réels rend instable tout compromis entre salariés et employeurs et empêche l’établissement durable d’un équilibre de plein-emploi.</a:t>
            </a:r>
            <a:endParaRPr lang="fr-FR"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2095278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139321"/>
          </a:xfrm>
          <a:prstGeom prst="rect">
            <a:avLst/>
          </a:prstGeom>
          <a:noFill/>
        </p:spPr>
        <p:txBody>
          <a:bodyPr wrap="square" rtlCol="0">
            <a:spAutoFit/>
          </a:bodyPr>
          <a:lstStyle/>
          <a:p>
            <a:pPr lvl="0" algn="just"/>
            <a:endParaRPr lang="fr-FR" i="1" dirty="0">
              <a:latin typeface="Calibri" panose="020F0502020204030204" pitchFamily="34" charset="0"/>
              <a:ea typeface="Times New Roman" panose="02020603050405020304" pitchFamily="18" charset="0"/>
            </a:endParaRPr>
          </a:p>
          <a:p>
            <a:endParaRPr lang="fr-FR" dirty="0"/>
          </a:p>
          <a:p>
            <a:endParaRPr lang="fr-FR" dirty="0"/>
          </a:p>
          <a:p>
            <a:endParaRPr lang="fr-FR" dirty="0"/>
          </a:p>
          <a:p>
            <a:endParaRPr lang="fr-FR" dirty="0"/>
          </a:p>
          <a:p>
            <a:endParaRPr lang="fr-FR" dirty="0"/>
          </a:p>
          <a:p>
            <a:pPr marL="285750" indent="-285750">
              <a:buFont typeface="Arial" panose="020B0604020202020204" pitchFamily="34" charset="0"/>
              <a:buChar char="•"/>
            </a:pPr>
            <a:r>
              <a:rPr lang="fr-FR" dirty="0"/>
              <a:t>À partir des années 1970, les </a:t>
            </a:r>
            <a:r>
              <a:rPr lang="fr-FR" b="1" dirty="0"/>
              <a:t>nouveaux keynésiens</a:t>
            </a:r>
            <a:r>
              <a:rPr lang="fr-FR" dirty="0"/>
              <a:t> contestent la supériorité du marché défendue par les monétaristes et les nouveaux classiques </a:t>
            </a:r>
            <a:r>
              <a:rPr lang="fr-FR" b="1" dirty="0"/>
              <a:t>tout en adoptant les fondements microéconomiques et l’hypothèse de rationalité de l’analyse néoclassique</a:t>
            </a:r>
            <a:r>
              <a:rPr lang="fr-FR" dirty="0"/>
              <a:t>.</a:t>
            </a:r>
          </a:p>
          <a:p>
            <a:pPr marL="285750" lvl="0" indent="-285750" algn="just">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34657545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355312"/>
          </a:xfrm>
          <a:prstGeom prst="rect">
            <a:avLst/>
          </a:prstGeom>
          <a:noFill/>
        </p:spPr>
        <p:txBody>
          <a:bodyPr wrap="square" rtlCol="0">
            <a:spAutoFit/>
          </a:bodyPr>
          <a:lstStyle/>
          <a:p>
            <a:pPr lvl="0" algn="just"/>
            <a:endParaRPr lang="fr-FR" i="1" dirty="0">
              <a:latin typeface="Calibri" panose="020F0502020204030204" pitchFamily="34" charset="0"/>
              <a:ea typeface="Times New Roman" panose="02020603050405020304" pitchFamily="18" charset="0"/>
            </a:endParaRPr>
          </a:p>
          <a:p>
            <a:endParaRPr lang="fr-FR" dirty="0"/>
          </a:p>
          <a:p>
            <a:pPr marL="342900" indent="-342900">
              <a:buAutoNum type="alphaLcPeriod"/>
            </a:pPr>
            <a:r>
              <a:rPr lang="fr-FR" sz="1800" i="1" dirty="0">
                <a:effectLst/>
                <a:latin typeface="Century Gothic" panose="020B0502020202020204" pitchFamily="34" charset="0"/>
                <a:ea typeface="Times New Roman" panose="02020603050405020304" pitchFamily="18" charset="0"/>
              </a:rPr>
              <a:t>Les fondements microéconomiques aux rigidités de marché.</a:t>
            </a:r>
          </a:p>
          <a:p>
            <a:pPr marL="342900" indent="-342900">
              <a:buAutoNum type="alphaLcPeriod"/>
            </a:pPr>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Dans « The </a:t>
            </a:r>
            <a:r>
              <a:rPr lang="fr-FR" b="1" dirty="0" err="1"/>
              <a:t>Market</a:t>
            </a:r>
            <a:r>
              <a:rPr lang="fr-FR" b="1" dirty="0"/>
              <a:t> for </a:t>
            </a:r>
            <a:r>
              <a:rPr lang="fr-FR" b="1" dirty="0" err="1"/>
              <a:t>Lemons</a:t>
            </a:r>
            <a:r>
              <a:rPr lang="fr-FR" b="1" dirty="0"/>
              <a:t> » (1970), George Akerlof montre que l’asymétrie d’information entre vendeurs et acheteurs peut perturber le fonctionnement d’un marché, à partir de l’exemple des voitures d’occasion.</a:t>
            </a:r>
            <a:r>
              <a:rPr lang="fr-FR" sz="1800" b="1" i="1" dirty="0">
                <a:effectLst/>
                <a:latin typeface="Century Gothic" panose="020B0502020202020204" pitchFamily="34" charset="0"/>
                <a:ea typeface="Times New Roman" panose="02020603050405020304" pitchFamily="18" charset="0"/>
              </a:rPr>
              <a:t> </a:t>
            </a:r>
          </a:p>
          <a:p>
            <a:pPr marL="285750" indent="-285750" algn="just">
              <a:buFont typeface="Arial" panose="020B0604020202020204" pitchFamily="34" charset="0"/>
              <a:buChar char="•"/>
            </a:pPr>
            <a:endParaRPr lang="fr-FR" i="1" dirty="0">
              <a:solidFill>
                <a:schemeClr val="tx1">
                  <a:alpha val="13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3000"/>
                  </a:schemeClr>
                </a:solidFill>
              </a:rPr>
              <a:t>L’asymétrie d’information entraîne une sélection adverse : les biens de qualité quittent progressivement le marché, qui peut aller jusqu’à disparaître.</a:t>
            </a:r>
          </a:p>
          <a:p>
            <a:pPr marL="285750" indent="-285750" algn="just">
              <a:buFont typeface="Arial" panose="020B0604020202020204" pitchFamily="34" charset="0"/>
              <a:buChar char="•"/>
            </a:pPr>
            <a:endParaRPr lang="fr-FR" dirty="0">
              <a:solidFill>
                <a:schemeClr val="tx1">
                  <a:alpha val="13000"/>
                </a:schemeClr>
              </a:solidFill>
            </a:endParaRPr>
          </a:p>
          <a:p>
            <a:pPr marL="285750" indent="-285750" algn="just">
              <a:buFont typeface="Arial" panose="020B0604020202020204" pitchFamily="34" charset="0"/>
              <a:buChar char="•"/>
            </a:pPr>
            <a:r>
              <a:rPr lang="fr-FR" dirty="0">
                <a:solidFill>
                  <a:schemeClr val="tx1">
                    <a:alpha val="13000"/>
                  </a:schemeClr>
                </a:solidFill>
              </a:rPr>
              <a:t>Pour Akerlof, les rigidités de marché peuvent résulter des imperfections de l’information, même lorsque les agents sont parfaitement rationnels.</a:t>
            </a:r>
          </a:p>
          <a:p>
            <a:pPr algn="just"/>
            <a:endParaRPr lang="fr-FR" dirty="0">
              <a:solidFill>
                <a:schemeClr val="tx1">
                  <a:alpha val="13000"/>
                </a:schemeClr>
              </a:solidFill>
            </a:endParaRP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14910113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355312"/>
          </a:xfrm>
          <a:prstGeom prst="rect">
            <a:avLst/>
          </a:prstGeom>
          <a:noFill/>
        </p:spPr>
        <p:txBody>
          <a:bodyPr wrap="square" rtlCol="0">
            <a:spAutoFit/>
          </a:bodyPr>
          <a:lstStyle/>
          <a:p>
            <a:pPr lvl="0" algn="just"/>
            <a:endParaRPr lang="fr-FR" i="1" dirty="0">
              <a:latin typeface="Calibri" panose="020F0502020204030204" pitchFamily="34" charset="0"/>
              <a:ea typeface="Times New Roman" panose="02020603050405020304" pitchFamily="18" charset="0"/>
            </a:endParaRPr>
          </a:p>
          <a:p>
            <a:endParaRPr lang="fr-FR" dirty="0"/>
          </a:p>
          <a:p>
            <a:pPr marL="342900" indent="-342900">
              <a:buAutoNum type="alphaLcPeriod"/>
            </a:pPr>
            <a:r>
              <a:rPr lang="fr-FR" sz="1800" i="1" dirty="0">
                <a:effectLst/>
                <a:latin typeface="Century Gothic" panose="020B0502020202020204" pitchFamily="34" charset="0"/>
                <a:ea typeface="Times New Roman" panose="02020603050405020304" pitchFamily="18" charset="0"/>
              </a:rPr>
              <a:t>Les fondements microéconomiques aux rigidités de marché.</a:t>
            </a:r>
          </a:p>
          <a:p>
            <a:pPr marL="342900" indent="-342900">
              <a:buAutoNum type="alphaLcPeriod"/>
            </a:pPr>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3000"/>
                  </a:schemeClr>
                </a:solidFill>
              </a:rPr>
              <a:t>Dans « The </a:t>
            </a:r>
            <a:r>
              <a:rPr lang="fr-FR" dirty="0" err="1">
                <a:solidFill>
                  <a:schemeClr val="tx1">
                    <a:alpha val="13000"/>
                  </a:schemeClr>
                </a:solidFill>
              </a:rPr>
              <a:t>Market</a:t>
            </a:r>
            <a:r>
              <a:rPr lang="fr-FR" dirty="0">
                <a:solidFill>
                  <a:schemeClr val="tx1">
                    <a:alpha val="13000"/>
                  </a:schemeClr>
                </a:solidFill>
              </a:rPr>
              <a:t> for </a:t>
            </a:r>
            <a:r>
              <a:rPr lang="fr-FR" dirty="0" err="1">
                <a:solidFill>
                  <a:schemeClr val="tx1">
                    <a:alpha val="13000"/>
                  </a:schemeClr>
                </a:solidFill>
              </a:rPr>
              <a:t>Lemons</a:t>
            </a:r>
            <a:r>
              <a:rPr lang="fr-FR" dirty="0">
                <a:solidFill>
                  <a:schemeClr val="tx1">
                    <a:alpha val="13000"/>
                  </a:schemeClr>
                </a:solidFill>
              </a:rPr>
              <a:t> » (1970), George Akerlof montre que l’asymétrie d’information entre vendeurs et acheteurs peut perturber le fonctionnement d’un marché, à partir de l’exemple des voitures d’occasion.</a:t>
            </a:r>
            <a:r>
              <a:rPr lang="fr-FR" sz="1800" i="1" dirty="0">
                <a:solidFill>
                  <a:schemeClr val="tx1">
                    <a:alpha val="13000"/>
                  </a:schemeClr>
                </a:solidFill>
                <a:effectLst/>
                <a:latin typeface="Century Gothic" panose="020B0502020202020204" pitchFamily="34" charset="0"/>
                <a:ea typeface="Times New Roman" panose="02020603050405020304" pitchFamily="18" charset="0"/>
              </a:rPr>
              <a:t> </a:t>
            </a:r>
          </a:p>
          <a:p>
            <a:pPr marL="285750" indent="-285750" algn="just">
              <a:buFont typeface="Arial" panose="020B0604020202020204" pitchFamily="34" charset="0"/>
              <a:buChar char="•"/>
            </a:pPr>
            <a:endParaRPr lang="fr-FR" i="1" dirty="0">
              <a:solidFill>
                <a:schemeClr val="tx1">
                  <a:alpha val="13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L’asymétrie d’information entraîne une sélection adverse : les biens de qualité quittent progressivement le marché, qui peut aller jusqu’à disparaître.</a:t>
            </a:r>
          </a:p>
          <a:p>
            <a:pPr marL="285750" indent="-285750" algn="just">
              <a:buFont typeface="Arial" panose="020B0604020202020204" pitchFamily="34" charset="0"/>
              <a:buChar char="•"/>
            </a:pPr>
            <a:endParaRPr lang="fr-FR" dirty="0">
              <a:solidFill>
                <a:schemeClr val="tx1">
                  <a:alpha val="13000"/>
                </a:schemeClr>
              </a:solidFill>
            </a:endParaRPr>
          </a:p>
          <a:p>
            <a:pPr marL="285750" indent="-285750" algn="just">
              <a:buFont typeface="Arial" panose="020B0604020202020204" pitchFamily="34" charset="0"/>
              <a:buChar char="•"/>
            </a:pPr>
            <a:r>
              <a:rPr lang="fr-FR" dirty="0">
                <a:solidFill>
                  <a:schemeClr val="tx1">
                    <a:alpha val="13000"/>
                  </a:schemeClr>
                </a:solidFill>
              </a:rPr>
              <a:t>Pour Akerlof, les rigidités de marché peuvent résulter des imperfections de l’information, même lorsque les agents sont parfaitement rationnels.</a:t>
            </a:r>
          </a:p>
          <a:p>
            <a:pPr algn="just"/>
            <a:endParaRPr lang="fr-FR" dirty="0">
              <a:solidFill>
                <a:schemeClr val="tx1">
                  <a:alpha val="13000"/>
                </a:schemeClr>
              </a:solidFill>
            </a:endParaRP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926060925"/>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355312"/>
          </a:xfrm>
          <a:prstGeom prst="rect">
            <a:avLst/>
          </a:prstGeom>
          <a:noFill/>
        </p:spPr>
        <p:txBody>
          <a:bodyPr wrap="square" rtlCol="0">
            <a:spAutoFit/>
          </a:bodyPr>
          <a:lstStyle/>
          <a:p>
            <a:pPr lvl="0" algn="just"/>
            <a:endParaRPr lang="fr-FR" i="1" dirty="0">
              <a:latin typeface="Calibri" panose="020F0502020204030204" pitchFamily="34" charset="0"/>
              <a:ea typeface="Times New Roman" panose="02020603050405020304" pitchFamily="18" charset="0"/>
            </a:endParaRPr>
          </a:p>
          <a:p>
            <a:endParaRPr lang="fr-FR" dirty="0"/>
          </a:p>
          <a:p>
            <a:pPr marL="342900" indent="-342900">
              <a:buAutoNum type="alphaLcPeriod"/>
            </a:pPr>
            <a:r>
              <a:rPr lang="fr-FR" sz="1800" i="1" dirty="0">
                <a:effectLst/>
                <a:latin typeface="Century Gothic" panose="020B0502020202020204" pitchFamily="34" charset="0"/>
                <a:ea typeface="Times New Roman" panose="02020603050405020304" pitchFamily="18" charset="0"/>
              </a:rPr>
              <a:t>Les fondements microéconomiques aux rigidités de marché.</a:t>
            </a:r>
          </a:p>
          <a:p>
            <a:pPr marL="342900" indent="-342900">
              <a:buAutoNum type="alphaLcPeriod"/>
            </a:pPr>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3000"/>
                  </a:schemeClr>
                </a:solidFill>
              </a:rPr>
              <a:t>Dans « The </a:t>
            </a:r>
            <a:r>
              <a:rPr lang="fr-FR" dirty="0" err="1">
                <a:solidFill>
                  <a:schemeClr val="tx1">
                    <a:alpha val="13000"/>
                  </a:schemeClr>
                </a:solidFill>
              </a:rPr>
              <a:t>Market</a:t>
            </a:r>
            <a:r>
              <a:rPr lang="fr-FR" dirty="0">
                <a:solidFill>
                  <a:schemeClr val="tx1">
                    <a:alpha val="13000"/>
                  </a:schemeClr>
                </a:solidFill>
              </a:rPr>
              <a:t> for </a:t>
            </a:r>
            <a:r>
              <a:rPr lang="fr-FR" dirty="0" err="1">
                <a:solidFill>
                  <a:schemeClr val="tx1">
                    <a:alpha val="13000"/>
                  </a:schemeClr>
                </a:solidFill>
              </a:rPr>
              <a:t>Lemons</a:t>
            </a:r>
            <a:r>
              <a:rPr lang="fr-FR" dirty="0">
                <a:solidFill>
                  <a:schemeClr val="tx1">
                    <a:alpha val="13000"/>
                  </a:schemeClr>
                </a:solidFill>
              </a:rPr>
              <a:t> » (1970), George Akerlof montre que l’asymétrie d’information entre vendeurs et acheteurs peut perturber le fonctionnement d’un marché, à partir de l’exemple des voitures d’occasion.</a:t>
            </a:r>
            <a:r>
              <a:rPr lang="fr-FR" sz="1800" i="1" dirty="0">
                <a:solidFill>
                  <a:schemeClr val="tx1">
                    <a:alpha val="13000"/>
                  </a:schemeClr>
                </a:solidFill>
                <a:effectLst/>
                <a:latin typeface="Century Gothic" panose="020B0502020202020204" pitchFamily="34" charset="0"/>
                <a:ea typeface="Times New Roman" panose="02020603050405020304" pitchFamily="18" charset="0"/>
              </a:rPr>
              <a:t> </a:t>
            </a:r>
          </a:p>
          <a:p>
            <a:pPr marL="285750" indent="-285750" algn="just">
              <a:buFont typeface="Arial" panose="020B0604020202020204" pitchFamily="34" charset="0"/>
              <a:buChar char="•"/>
            </a:pPr>
            <a:endParaRPr lang="fr-FR" i="1" dirty="0">
              <a:solidFill>
                <a:schemeClr val="tx1">
                  <a:alpha val="13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3000"/>
                  </a:schemeClr>
                </a:solidFill>
              </a:rPr>
              <a:t>L’asymétrie d’information entraîne une sélection adverse : les biens de qualité quittent progressivement le marché, qui peut aller jusqu’à disparaître.</a:t>
            </a:r>
          </a:p>
          <a:p>
            <a:pPr marL="285750" indent="-285750" algn="just">
              <a:buFont typeface="Arial" panose="020B0604020202020204" pitchFamily="34" charset="0"/>
              <a:buChar char="•"/>
            </a:pPr>
            <a:endParaRPr lang="fr-FR" dirty="0">
              <a:solidFill>
                <a:schemeClr val="tx1">
                  <a:alpha val="13000"/>
                </a:schemeClr>
              </a:solidFill>
            </a:endParaRPr>
          </a:p>
          <a:p>
            <a:pPr marL="285750" indent="-285750" algn="just">
              <a:buFont typeface="Arial" panose="020B0604020202020204" pitchFamily="34" charset="0"/>
              <a:buChar char="•"/>
            </a:pPr>
            <a:r>
              <a:rPr lang="fr-FR" b="1" dirty="0"/>
              <a:t>Pour Akerlof, les rigidités de marché peuvent résulter des imperfections de l’information, même lorsque les agents sont parfaitement rationnels.</a:t>
            </a:r>
          </a:p>
          <a:p>
            <a:pPr algn="just"/>
            <a:endParaRPr lang="fr-FR" dirty="0">
              <a:solidFill>
                <a:schemeClr val="tx1">
                  <a:alpha val="13000"/>
                </a:schemeClr>
              </a:solidFill>
            </a:endParaRP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561897841"/>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078313"/>
          </a:xfrm>
          <a:prstGeom prst="rect">
            <a:avLst/>
          </a:prstGeom>
          <a:noFill/>
        </p:spPr>
        <p:txBody>
          <a:bodyPr wrap="square" rtlCol="0">
            <a:spAutoFit/>
          </a:bodyPr>
          <a:lstStyle/>
          <a:p>
            <a:endParaRPr lang="fr-FR" dirty="0"/>
          </a:p>
          <a:p>
            <a:pPr lvl="0" algn="just"/>
            <a:r>
              <a:rPr lang="fr-FR" i="1" dirty="0">
                <a:latin typeface="Century Gothic" panose="020B0502020202020204" pitchFamily="34" charset="0"/>
                <a:ea typeface="Times New Roman" panose="02020603050405020304" pitchFamily="18" charset="0"/>
              </a:rPr>
              <a:t>b. </a:t>
            </a:r>
            <a:r>
              <a:rPr lang="fr-FR" sz="1800" i="1" dirty="0">
                <a:effectLst/>
                <a:latin typeface="Century Gothic" panose="020B0502020202020204" pitchFamily="34" charset="0"/>
                <a:ea typeface="Times New Roman" panose="02020603050405020304" pitchFamily="18" charset="0"/>
              </a:rPr>
              <a:t>Les rigidités sur le marché du travail et le « salaire d’efficience »</a:t>
            </a:r>
          </a:p>
          <a:p>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Joseph Stiglitz applique lui aussi les outils de la microéconomie standard aux imperfections de marché pour expliquer le fonctionnement du marché du travail.</a:t>
            </a:r>
          </a:p>
          <a:p>
            <a:pPr marL="285750" indent="-285750" algn="just">
              <a:buFont typeface="Arial" panose="020B0604020202020204" pitchFamily="34" charset="0"/>
              <a:buChar char="•"/>
            </a:pPr>
            <a:endParaRPr lang="fr-FR" i="1" dirty="0">
              <a:solidFill>
                <a:schemeClr val="tx1">
                  <a:alpha val="17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7000"/>
                  </a:schemeClr>
                </a:solidFill>
              </a:rPr>
              <a:t>Chez Stiglitz, les imperfections de l’information empêchent l’ajustement du marché du travail et expliquent la rigidité des salaires, rapprochant ainsi son analyse de certaines conclusions keynésiennes.</a:t>
            </a:r>
          </a:p>
          <a:p>
            <a:pPr marL="285750" indent="-285750" algn="just">
              <a:buFont typeface="Arial" panose="020B0604020202020204" pitchFamily="34" charset="0"/>
              <a:buChar char="•"/>
            </a:pPr>
            <a:endParaRPr lang="fr-FR" dirty="0">
              <a:solidFill>
                <a:schemeClr val="tx1">
                  <a:alpha val="17000"/>
                </a:schemeClr>
              </a:solidFill>
            </a:endParaRPr>
          </a:p>
          <a:p>
            <a:pPr marL="285750" indent="-285750" algn="just">
              <a:buFont typeface="Arial" panose="020B0604020202020204" pitchFamily="34" charset="0"/>
              <a:buChar char="•"/>
            </a:pPr>
            <a:r>
              <a:rPr lang="fr-FR" dirty="0">
                <a:solidFill>
                  <a:schemeClr val="tx1">
                    <a:alpha val="17000"/>
                  </a:schemeClr>
                </a:solidFill>
              </a:rPr>
              <a:t>Dans le modèle de salaire d’efficience de Stiglitz, l’aléa moral conduit les employeurs à verser un salaire supérieur au salaire d’équilibre afin d’inciter les salariés à fournir davantage d’efforts et à éviter le licenciement.</a:t>
            </a: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255727437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078313"/>
          </a:xfrm>
          <a:prstGeom prst="rect">
            <a:avLst/>
          </a:prstGeom>
          <a:noFill/>
        </p:spPr>
        <p:txBody>
          <a:bodyPr wrap="square" rtlCol="0">
            <a:spAutoFit/>
          </a:bodyPr>
          <a:lstStyle/>
          <a:p>
            <a:endParaRPr lang="fr-FR" dirty="0"/>
          </a:p>
          <a:p>
            <a:pPr lvl="0" algn="just"/>
            <a:r>
              <a:rPr lang="fr-FR" i="1" dirty="0">
                <a:latin typeface="Century Gothic" panose="020B0502020202020204" pitchFamily="34" charset="0"/>
                <a:ea typeface="Times New Roman" panose="02020603050405020304" pitchFamily="18" charset="0"/>
              </a:rPr>
              <a:t>b. </a:t>
            </a:r>
            <a:r>
              <a:rPr lang="fr-FR" sz="1800" i="1" dirty="0">
                <a:effectLst/>
                <a:latin typeface="Century Gothic" panose="020B0502020202020204" pitchFamily="34" charset="0"/>
                <a:ea typeface="Times New Roman" panose="02020603050405020304" pitchFamily="18" charset="0"/>
              </a:rPr>
              <a:t>Les rigidités sur le marché du travail et le « salaire d’efficience »</a:t>
            </a:r>
          </a:p>
          <a:p>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7000"/>
                  </a:schemeClr>
                </a:solidFill>
              </a:rPr>
              <a:t>Joseph Stiglitz applique lui aussi les outils de la microéconomie standard aux imperfections de marché pour expliquer le fonctionnement du marché du travail.</a:t>
            </a:r>
          </a:p>
          <a:p>
            <a:pPr marL="285750" indent="-285750" algn="just">
              <a:buFont typeface="Arial" panose="020B0604020202020204" pitchFamily="34" charset="0"/>
              <a:buChar char="•"/>
            </a:pPr>
            <a:endParaRPr lang="fr-FR" i="1" dirty="0">
              <a:solidFill>
                <a:schemeClr val="tx1">
                  <a:alpha val="17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Chez Stiglitz, les imperfections de l’information empêchent l’ajustement du marché du travail et expliquent la rigidité des salaires, rapprochant ainsi son analyse de certaines conclusions keynésiennes.</a:t>
            </a:r>
          </a:p>
          <a:p>
            <a:pPr marL="285750" indent="-285750" algn="just">
              <a:buFont typeface="Arial" panose="020B0604020202020204" pitchFamily="34" charset="0"/>
              <a:buChar char="•"/>
            </a:pPr>
            <a:endParaRPr lang="fr-FR" dirty="0">
              <a:solidFill>
                <a:schemeClr val="tx1">
                  <a:alpha val="17000"/>
                </a:schemeClr>
              </a:solidFill>
            </a:endParaRPr>
          </a:p>
          <a:p>
            <a:pPr marL="285750" indent="-285750" algn="just">
              <a:buFont typeface="Arial" panose="020B0604020202020204" pitchFamily="34" charset="0"/>
              <a:buChar char="•"/>
            </a:pPr>
            <a:r>
              <a:rPr lang="fr-FR" dirty="0">
                <a:solidFill>
                  <a:schemeClr val="tx1">
                    <a:alpha val="17000"/>
                  </a:schemeClr>
                </a:solidFill>
              </a:rPr>
              <a:t>Dans le modèle de salaire d’efficience de Stiglitz, l’aléa moral conduit les employeurs à verser un salaire supérieur au salaire d’équilibre afin d’inciter les salariés à fournir davantage d’efforts et à éviter le licenciement.</a:t>
            </a: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42881900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078313"/>
          </a:xfrm>
          <a:prstGeom prst="rect">
            <a:avLst/>
          </a:prstGeom>
          <a:noFill/>
        </p:spPr>
        <p:txBody>
          <a:bodyPr wrap="square" rtlCol="0">
            <a:spAutoFit/>
          </a:bodyPr>
          <a:lstStyle/>
          <a:p>
            <a:endParaRPr lang="fr-FR" dirty="0"/>
          </a:p>
          <a:p>
            <a:pPr lvl="0" algn="just"/>
            <a:r>
              <a:rPr lang="fr-FR" i="1" dirty="0">
                <a:latin typeface="Century Gothic" panose="020B0502020202020204" pitchFamily="34" charset="0"/>
                <a:ea typeface="Times New Roman" panose="02020603050405020304" pitchFamily="18" charset="0"/>
              </a:rPr>
              <a:t>b. </a:t>
            </a:r>
            <a:r>
              <a:rPr lang="fr-FR" sz="1800" i="1" dirty="0">
                <a:effectLst/>
                <a:latin typeface="Century Gothic" panose="020B0502020202020204" pitchFamily="34" charset="0"/>
                <a:ea typeface="Times New Roman" panose="02020603050405020304" pitchFamily="18" charset="0"/>
              </a:rPr>
              <a:t>Les rigidités sur le marché du travail et le « salaire d’efficience »</a:t>
            </a:r>
          </a:p>
          <a:p>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7000"/>
                  </a:schemeClr>
                </a:solidFill>
              </a:rPr>
              <a:t>Joseph Stiglitz applique lui aussi les outils de la microéconomie standard aux imperfections de marché pour expliquer le fonctionnement du marché du travail.</a:t>
            </a:r>
          </a:p>
          <a:p>
            <a:pPr marL="285750" indent="-285750" algn="just">
              <a:buFont typeface="Arial" panose="020B0604020202020204" pitchFamily="34" charset="0"/>
              <a:buChar char="•"/>
            </a:pPr>
            <a:endParaRPr lang="fr-FR" i="1" dirty="0">
              <a:solidFill>
                <a:schemeClr val="tx1">
                  <a:alpha val="17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7000"/>
                  </a:schemeClr>
                </a:solidFill>
              </a:rPr>
              <a:t>Chez Stiglitz, les imperfections de l’information empêchent l’ajustement du marché du travail et expliquent la rigidité des salaires, rapprochant ainsi son analyse de certaines conclusions keynésiennes.</a:t>
            </a:r>
          </a:p>
          <a:p>
            <a:pPr marL="285750" indent="-285750" algn="just">
              <a:buFont typeface="Arial" panose="020B0604020202020204" pitchFamily="34" charset="0"/>
              <a:buChar char="•"/>
            </a:pPr>
            <a:endParaRPr lang="fr-FR" dirty="0">
              <a:solidFill>
                <a:schemeClr val="tx1">
                  <a:alpha val="17000"/>
                </a:schemeClr>
              </a:solidFill>
            </a:endParaRPr>
          </a:p>
          <a:p>
            <a:pPr marL="285750" indent="-285750" algn="just">
              <a:buFont typeface="Arial" panose="020B0604020202020204" pitchFamily="34" charset="0"/>
              <a:buChar char="•"/>
            </a:pPr>
            <a:r>
              <a:rPr lang="fr-FR" b="1" dirty="0"/>
              <a:t>Dans le modèle de salaire d’efficience de Stiglitz, l’aléa moral conduit les employeurs à verser un salaire supérieur au salaire d’équilibre afin d’inciter les salariés à fournir davantage d’efforts et à éviter le licenciement.</a:t>
            </a: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353009251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139321"/>
          </a:xfrm>
          <a:prstGeom prst="rect">
            <a:avLst/>
          </a:prstGeom>
          <a:noFill/>
        </p:spPr>
        <p:txBody>
          <a:bodyPr wrap="square" rtlCol="0">
            <a:spAutoFit/>
          </a:bodyPr>
          <a:lstStyle/>
          <a:p>
            <a:endParaRPr lang="fr-FR" dirty="0"/>
          </a:p>
          <a:p>
            <a:pPr lvl="0" algn="just"/>
            <a:endParaRPr lang="fr-FR" sz="1800" i="1" dirty="0">
              <a:effectLst/>
              <a:latin typeface="Century Gothic" panose="020B0502020202020204" pitchFamily="34" charset="0"/>
              <a:ea typeface="Times New Roman" panose="02020603050405020304" pitchFamily="18" charset="0"/>
            </a:endParaRPr>
          </a:p>
          <a:p>
            <a:pPr lvl="0" algn="just"/>
            <a:endParaRPr lang="fr-FR" i="1" dirty="0">
              <a:latin typeface="Century Gothic" panose="020B0502020202020204" pitchFamily="34" charset="0"/>
              <a:ea typeface="Times New Roman" panose="02020603050405020304" pitchFamily="18" charset="0"/>
            </a:endParaRPr>
          </a:p>
          <a:p>
            <a:pPr lvl="0" algn="just"/>
            <a:endParaRPr lang="fr-FR" b="1" dirty="0"/>
          </a:p>
          <a:p>
            <a:pPr lvl="0" algn="just"/>
            <a:endParaRPr lang="fr-FR" b="1" dirty="0"/>
          </a:p>
          <a:p>
            <a:pPr lvl="0" algn="just"/>
            <a:endParaRPr lang="fr-FR" b="1" dirty="0"/>
          </a:p>
          <a:p>
            <a:pPr lvl="0" algn="just"/>
            <a:r>
              <a:rPr lang="fr-FR" b="1" dirty="0"/>
              <a:t>Les nouveaux keynésiens conservent les fondements microéconomiques néoclassiques, mais les amendent pour expliquer des déséquilibres de marché susceptibles de justifier l’intervention publique.</a:t>
            </a:r>
            <a:endParaRPr lang="fr-FR" sz="1800" b="1"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165969329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5078313"/>
          </a:xfrm>
          <a:prstGeom prst="rect">
            <a:avLst/>
          </a:prstGeom>
          <a:noFill/>
        </p:spPr>
        <p:txBody>
          <a:bodyPr wrap="square" rtlCol="0">
            <a:spAutoFit/>
          </a:bodyPr>
          <a:lstStyle/>
          <a:p>
            <a:endParaRPr lang="fr-FR" dirty="0"/>
          </a:p>
          <a:p>
            <a:pPr lvl="0" algn="just"/>
            <a:endParaRPr lang="fr-FR" sz="1800" i="1" dirty="0">
              <a:effectLst/>
              <a:latin typeface="Century Gothic" panose="020B0502020202020204" pitchFamily="34" charset="0"/>
              <a:ea typeface="Times New Roman" panose="02020603050405020304" pitchFamily="18" charset="0"/>
            </a:endParaRPr>
          </a:p>
          <a:p>
            <a:pPr lvl="0" algn="just"/>
            <a:r>
              <a:rPr lang="fr-FR" sz="1800" i="1" dirty="0">
                <a:effectLst/>
                <a:latin typeface="Century Gothic" panose="020B0502020202020204" pitchFamily="34" charset="0"/>
                <a:ea typeface="Times New Roman" panose="02020603050405020304" pitchFamily="18" charset="0"/>
              </a:rPr>
              <a:t>c. Le retour de l’État et la lutte contre les inégalités. </a:t>
            </a:r>
            <a:endParaRPr lang="fr-FR" sz="1800" dirty="0">
              <a:effectLst/>
              <a:latin typeface="Century Gothic" panose="020B0502020202020204" pitchFamily="34" charset="0"/>
              <a:ea typeface="Times New Roman" panose="02020603050405020304" pitchFamily="18" charset="0"/>
            </a:endParaRPr>
          </a:p>
          <a:p>
            <a:pPr lvl="0" algn="just"/>
            <a:endParaRPr lang="fr-FR" b="1" dirty="0"/>
          </a:p>
          <a:p>
            <a:pPr lvl="0" algn="just"/>
            <a:endParaRPr lang="fr-FR" b="1" dirty="0"/>
          </a:p>
          <a:p>
            <a:pPr marL="285750" indent="-285750" algn="just">
              <a:buFont typeface="Arial" panose="020B0604020202020204" pitchFamily="34" charset="0"/>
              <a:buChar char="•"/>
            </a:pPr>
            <a:r>
              <a:rPr lang="fr-FR" b="1" dirty="0"/>
              <a:t>Au-delà de ses travaux microéconomiques, Stiglitz défend l’héritage keynésien en contestant l’idée que les marchés puissent fonctionner efficacement sans intervention de l’État.</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Dans </a:t>
            </a:r>
            <a:r>
              <a:rPr lang="fr-FR" i="1" dirty="0">
                <a:solidFill>
                  <a:schemeClr val="tx1">
                    <a:alpha val="20000"/>
                  </a:schemeClr>
                </a:solidFill>
              </a:rPr>
              <a:t>Les Routes de la liberté</a:t>
            </a:r>
            <a:r>
              <a:rPr lang="fr-FR" dirty="0">
                <a:solidFill>
                  <a:schemeClr val="tx1">
                    <a:alpha val="20000"/>
                  </a:schemeClr>
                </a:solidFill>
              </a:rPr>
              <a:t> (2024), Stiglitz montre que l’État est nécessaire au fonctionnement des marchés et à la protection des libertés face aux inégalités, aux crises, aux atteintes à la démocratie et à l’environnement produites par un marché dérégulé.</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L’intervention publique est nécessaire pour garantir une liberté effective, en corrigeant les externalités, en soutenant les activités socialement utiles et en limitant la concentration du capital.</a:t>
            </a:r>
          </a:p>
          <a:p>
            <a:endParaRPr lang="fr-FR" dirty="0"/>
          </a:p>
        </p:txBody>
      </p:sp>
    </p:spTree>
    <p:extLst>
      <p:ext uri="{BB962C8B-B14F-4D97-AF65-F5344CB8AC3E}">
        <p14:creationId xmlns:p14="http://schemas.microsoft.com/office/powerpoint/2010/main" val="362170523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5078313"/>
          </a:xfrm>
          <a:prstGeom prst="rect">
            <a:avLst/>
          </a:prstGeom>
          <a:noFill/>
        </p:spPr>
        <p:txBody>
          <a:bodyPr wrap="square" rtlCol="0">
            <a:spAutoFit/>
          </a:bodyPr>
          <a:lstStyle/>
          <a:p>
            <a:endParaRPr lang="fr-FR" dirty="0"/>
          </a:p>
          <a:p>
            <a:pPr lvl="0" algn="just"/>
            <a:endParaRPr lang="fr-FR" sz="1800" i="1" dirty="0">
              <a:effectLst/>
              <a:latin typeface="Century Gothic" panose="020B0502020202020204" pitchFamily="34" charset="0"/>
              <a:ea typeface="Times New Roman" panose="02020603050405020304" pitchFamily="18" charset="0"/>
            </a:endParaRPr>
          </a:p>
          <a:p>
            <a:pPr lvl="0" algn="just"/>
            <a:r>
              <a:rPr lang="fr-FR" sz="1800" i="1" dirty="0">
                <a:effectLst/>
                <a:latin typeface="Century Gothic" panose="020B0502020202020204" pitchFamily="34" charset="0"/>
                <a:ea typeface="Times New Roman" panose="02020603050405020304" pitchFamily="18" charset="0"/>
              </a:rPr>
              <a:t>c. Le retour de l’État et la lutte contre les inégalités. </a:t>
            </a:r>
            <a:endParaRPr lang="fr-FR" sz="1800" dirty="0">
              <a:effectLst/>
              <a:latin typeface="Century Gothic" panose="020B0502020202020204" pitchFamily="34" charset="0"/>
              <a:ea typeface="Times New Roman" panose="02020603050405020304" pitchFamily="18" charset="0"/>
            </a:endParaRPr>
          </a:p>
          <a:p>
            <a:pPr lvl="0" algn="just"/>
            <a:endParaRPr lang="fr-FR" b="1" dirty="0"/>
          </a:p>
          <a:p>
            <a:pPr lvl="0" algn="just"/>
            <a:endParaRPr lang="fr-FR" b="1" dirty="0"/>
          </a:p>
          <a:p>
            <a:pPr marL="285750" indent="-285750" algn="just">
              <a:buFont typeface="Arial" panose="020B0604020202020204" pitchFamily="34" charset="0"/>
              <a:buChar char="•"/>
            </a:pPr>
            <a:r>
              <a:rPr lang="fr-FR" dirty="0">
                <a:solidFill>
                  <a:schemeClr val="tx1">
                    <a:alpha val="20000"/>
                  </a:schemeClr>
                </a:solidFill>
              </a:rPr>
              <a:t>Au-delà de ses travaux microéconomiques, Stiglitz défend l’héritage keynésien en contestant l’idée que les marchés puissent fonctionner efficacement sans intervention de l’État.</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Dans </a:t>
            </a:r>
            <a:r>
              <a:rPr lang="fr-FR" b="1" i="1" dirty="0"/>
              <a:t>Les Routes de la liberté</a:t>
            </a:r>
            <a:r>
              <a:rPr lang="fr-FR" b="1" dirty="0"/>
              <a:t> (2024), Stiglitz montre que l’État est nécessaire au fonctionnement des marchés et à la protection des libertés face aux inégalités, aux crises, aux atteintes à la démocratie et à l’environnement produites par un marché dérégulé.</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L’intervention publique est nécessaire pour garantir une liberté effective, en corrigeant les externalités, en soutenant les activités socialement utiles et en limitant la concentration du capital.</a:t>
            </a:r>
          </a:p>
          <a:p>
            <a:endParaRPr lang="fr-FR" dirty="0"/>
          </a:p>
        </p:txBody>
      </p:sp>
    </p:spTree>
    <p:extLst>
      <p:ext uri="{BB962C8B-B14F-4D97-AF65-F5344CB8AC3E}">
        <p14:creationId xmlns:p14="http://schemas.microsoft.com/office/powerpoint/2010/main" val="151029218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5078313"/>
          </a:xfrm>
          <a:prstGeom prst="rect">
            <a:avLst/>
          </a:prstGeom>
          <a:noFill/>
        </p:spPr>
        <p:txBody>
          <a:bodyPr wrap="square" rtlCol="0">
            <a:spAutoFit/>
          </a:bodyPr>
          <a:lstStyle/>
          <a:p>
            <a:endParaRPr lang="fr-FR" dirty="0"/>
          </a:p>
          <a:p>
            <a:pPr lvl="0" algn="just"/>
            <a:endParaRPr lang="fr-FR" sz="1800" i="1" dirty="0">
              <a:effectLst/>
              <a:latin typeface="Century Gothic" panose="020B0502020202020204" pitchFamily="34" charset="0"/>
              <a:ea typeface="Times New Roman" panose="02020603050405020304" pitchFamily="18" charset="0"/>
            </a:endParaRPr>
          </a:p>
          <a:p>
            <a:pPr lvl="0" algn="just"/>
            <a:r>
              <a:rPr lang="fr-FR" sz="1800" i="1" dirty="0">
                <a:effectLst/>
                <a:latin typeface="Century Gothic" panose="020B0502020202020204" pitchFamily="34" charset="0"/>
                <a:ea typeface="Times New Roman" panose="02020603050405020304" pitchFamily="18" charset="0"/>
              </a:rPr>
              <a:t>c. Le retour de l’État et la lutte contre les inégalités. </a:t>
            </a:r>
            <a:endParaRPr lang="fr-FR" sz="1800" dirty="0">
              <a:effectLst/>
              <a:latin typeface="Century Gothic" panose="020B0502020202020204" pitchFamily="34" charset="0"/>
              <a:ea typeface="Times New Roman" panose="02020603050405020304" pitchFamily="18" charset="0"/>
            </a:endParaRPr>
          </a:p>
          <a:p>
            <a:pPr lvl="0" algn="just"/>
            <a:endParaRPr lang="fr-FR" b="1" dirty="0"/>
          </a:p>
          <a:p>
            <a:pPr lvl="0" algn="just"/>
            <a:endParaRPr lang="fr-FR" b="1" dirty="0"/>
          </a:p>
          <a:p>
            <a:pPr marL="285750" indent="-285750" algn="just">
              <a:buFont typeface="Arial" panose="020B0604020202020204" pitchFamily="34" charset="0"/>
              <a:buChar char="•"/>
            </a:pPr>
            <a:r>
              <a:rPr lang="fr-FR" dirty="0">
                <a:solidFill>
                  <a:schemeClr val="tx1">
                    <a:alpha val="20000"/>
                  </a:schemeClr>
                </a:solidFill>
              </a:rPr>
              <a:t>Au-delà de ses travaux microéconomiques, Stiglitz défend l’héritage keynésien en contestant l’idée que les marchés puissent fonctionner efficacement sans intervention de l’État.</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Dans </a:t>
            </a:r>
            <a:r>
              <a:rPr lang="fr-FR" i="1" dirty="0">
                <a:solidFill>
                  <a:schemeClr val="tx1">
                    <a:alpha val="20000"/>
                  </a:schemeClr>
                </a:solidFill>
              </a:rPr>
              <a:t>Les Routes de la liberté</a:t>
            </a:r>
            <a:r>
              <a:rPr lang="fr-FR" dirty="0">
                <a:solidFill>
                  <a:schemeClr val="tx1">
                    <a:alpha val="20000"/>
                  </a:schemeClr>
                </a:solidFill>
              </a:rPr>
              <a:t> (2024), Stiglitz montre que l’État est nécessaire au fonctionnement des marchés et à la protection des libertés face aux inégalités, aux crises, aux atteintes à la démocratie et à l’environnement produites par un marché dérégulé.</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L’intervention publique est nécessaire pour garantir une liberté effective, en corrigeant les externalités, en soutenant les activités socialement utiles et en limitant la concentration du capital.</a:t>
            </a:r>
          </a:p>
          <a:p>
            <a:endParaRPr lang="fr-FR" dirty="0"/>
          </a:p>
        </p:txBody>
      </p:sp>
    </p:spTree>
    <p:extLst>
      <p:ext uri="{BB962C8B-B14F-4D97-AF65-F5344CB8AC3E}">
        <p14:creationId xmlns:p14="http://schemas.microsoft.com/office/powerpoint/2010/main" val="168667229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4801314"/>
          </a:xfrm>
          <a:prstGeom prst="rect">
            <a:avLst/>
          </a:prstGeom>
          <a:noFill/>
        </p:spPr>
        <p:txBody>
          <a:bodyPr wrap="square" rtlCol="0">
            <a:spAutoFit/>
          </a:bodyPr>
          <a:lstStyle/>
          <a:p>
            <a:pPr lvl="0" algn="just"/>
            <a:endParaRPr lang="fr-FR" b="1" dirty="0"/>
          </a:p>
          <a:p>
            <a:pPr marL="285750" indent="-285750" algn="just">
              <a:buFont typeface="Arial" panose="020B0604020202020204" pitchFamily="34" charset="0"/>
              <a:buChar char="•"/>
            </a:pPr>
            <a:r>
              <a:rPr lang="fr-FR" b="1" dirty="0"/>
              <a:t>L’École de la régulation, née en France dans les années 1970, analyse le capitalisme en insistant sur les rapports sociaux, dans l’héritage de Marx, et le rôle des institutions dans les comportements économiques.</a:t>
            </a:r>
          </a:p>
          <a:p>
            <a:pPr algn="just"/>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comportements économiques ne peuvent être compris indépendamment des institutions, des rapports sociaux et du contexte historique et politique dans lesquels ils s’inscrivent.</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individus sont socialisés par des institutions historiquement construites, dont les transformations expliquent l’évolution des rapports sociaux et économiques.</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 salariat constitue le rapport social fondamental du capitalisme, dont l’émergence résulte de transformations historiques et institutionnelles analysées notamment par Marx et Polanyi.</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99304063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4801314"/>
          </a:xfrm>
          <a:prstGeom prst="rect">
            <a:avLst/>
          </a:prstGeom>
          <a:noFill/>
        </p:spPr>
        <p:txBody>
          <a:bodyPr wrap="square" rtlCol="0">
            <a:spAutoFit/>
          </a:bodyPr>
          <a:lstStyle/>
          <a:p>
            <a:pPr lvl="0" algn="just"/>
            <a:endParaRPr lang="fr-FR" b="1" dirty="0"/>
          </a:p>
          <a:p>
            <a:pPr marL="285750" indent="-285750" algn="just">
              <a:buFont typeface="Arial" panose="020B0604020202020204" pitchFamily="34" charset="0"/>
              <a:buChar char="•"/>
            </a:pPr>
            <a:r>
              <a:rPr lang="fr-FR" dirty="0">
                <a:solidFill>
                  <a:schemeClr val="tx1">
                    <a:alpha val="19120"/>
                  </a:schemeClr>
                </a:solidFill>
              </a:rPr>
              <a:t>L’École de la régulation, née en France dans les années 1970, analyse le capitalisme en insistant sur les rapports sociaux, dans l’héritage de Marx, et le rôle des institutions dans les comportements économiques.</a:t>
            </a:r>
          </a:p>
          <a:p>
            <a:pPr algn="just"/>
            <a:endParaRPr lang="fr-FR" dirty="0">
              <a:solidFill>
                <a:schemeClr val="tx1">
                  <a:alpha val="19120"/>
                </a:schemeClr>
              </a:solidFill>
            </a:endParaRPr>
          </a:p>
          <a:p>
            <a:pPr marL="285750" indent="-285750" algn="just">
              <a:buFont typeface="Arial" panose="020B0604020202020204" pitchFamily="34" charset="0"/>
              <a:buChar char="•"/>
            </a:pPr>
            <a:r>
              <a:rPr lang="fr-FR" b="1" dirty="0"/>
              <a:t>Les comportements économiques ne peuvent être compris indépendamment des institutions, des rapports sociaux et du contexte historique et politique dans lesquels ils s’inscrivent.</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individus sont socialisés par des institutions historiquement construites, dont les transformations expliquent l’évolution des rapports sociaux et économiques.</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 salariat constitue le rapport social fondamental du capitalisme, dont l’émergence résulte de transformations historiques et institutionnelles analysées notamment par Marx et Polanyi.</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14717374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4801314"/>
          </a:xfrm>
          <a:prstGeom prst="rect">
            <a:avLst/>
          </a:prstGeom>
          <a:noFill/>
        </p:spPr>
        <p:txBody>
          <a:bodyPr wrap="square" rtlCol="0">
            <a:spAutoFit/>
          </a:bodyPr>
          <a:lstStyle/>
          <a:p>
            <a:pPr lvl="0" algn="just"/>
            <a:endParaRPr lang="fr-FR" b="1" dirty="0"/>
          </a:p>
          <a:p>
            <a:pPr marL="285750" indent="-285750" algn="just">
              <a:buFont typeface="Arial" panose="020B0604020202020204" pitchFamily="34" charset="0"/>
              <a:buChar char="•"/>
            </a:pPr>
            <a:r>
              <a:rPr lang="fr-FR" dirty="0">
                <a:solidFill>
                  <a:schemeClr val="tx1">
                    <a:alpha val="19120"/>
                  </a:schemeClr>
                </a:solidFill>
              </a:rPr>
              <a:t>L’École de la régulation, née en France dans les années 1970, analyse le capitalisme en insistant sur les rapports sociaux, dans l’héritage de Marx, et le rôle des institutions dans les comportements économiques.</a:t>
            </a:r>
          </a:p>
          <a:p>
            <a:pPr algn="just"/>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comportements économiques ne peuvent être compris indépendamment des institutions, des rapports sociaux et du contexte historique et politique dans lesquels ils s’inscrivent.</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b="1" dirty="0"/>
              <a:t>Les individus sont socialisés par des institutions historiquement construites, dont les transformations expliquent l’évolution des rapports sociaux et économiques.</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 salariat constitue le rapport social fondamental du capitalisme, dont l’émergence résulte de transformations historiques et institutionnelles analysées notamment par Marx et Polanyi.</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63358394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4801314"/>
          </a:xfrm>
          <a:prstGeom prst="rect">
            <a:avLst/>
          </a:prstGeom>
          <a:noFill/>
        </p:spPr>
        <p:txBody>
          <a:bodyPr wrap="square" rtlCol="0">
            <a:spAutoFit/>
          </a:bodyPr>
          <a:lstStyle/>
          <a:p>
            <a:pPr lvl="0" algn="just"/>
            <a:endParaRPr lang="fr-FR" b="1" dirty="0"/>
          </a:p>
          <a:p>
            <a:pPr marL="285750" indent="-285750" algn="just">
              <a:buFont typeface="Arial" panose="020B0604020202020204" pitchFamily="34" charset="0"/>
              <a:buChar char="•"/>
            </a:pPr>
            <a:r>
              <a:rPr lang="fr-FR" dirty="0">
                <a:solidFill>
                  <a:schemeClr val="tx1">
                    <a:alpha val="19120"/>
                  </a:schemeClr>
                </a:solidFill>
              </a:rPr>
              <a:t>L’École de la régulation, née en France dans les années 1970, analyse le capitalisme en insistant sur les rapports sociaux, dans l’héritage de Marx, et le rôle des institutions dans les comportements économiques.</a:t>
            </a:r>
          </a:p>
          <a:p>
            <a:pPr algn="just"/>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comportements économiques ne peuvent être compris indépendamment des institutions, des rapports sociaux et du contexte historique et politique dans lesquels ils s’inscrivent.</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individus sont socialisés par des institutions historiquement construites, dont les transformations expliquent l’évolution des rapports sociaux et économiques.</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b="1" dirty="0"/>
              <a:t>Le salariat constitue le rapport social fondamental du capitalisme, dont l’émergence résulte de transformations historiques et institutionnelles analysées notamment par Marx et Polanyi.</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140012747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b="1" dirty="0"/>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a:t>
            </a:r>
            <a:r>
              <a:rPr lang="fr-FR" dirty="0" err="1">
                <a:solidFill>
                  <a:schemeClr val="tx1">
                    <a:alpha val="11707"/>
                  </a:schemeClr>
                </a:solidFill>
              </a:rPr>
              <a:t>régulationnistes</a:t>
            </a:r>
            <a:r>
              <a:rPr lang="fr-FR" dirty="0">
                <a:solidFill>
                  <a:schemeClr val="tx1">
                    <a:alpha val="11707"/>
                  </a:schemeClr>
                </a:solidFill>
              </a:rPr>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solidFill>
                <a:schemeClr val="tx1">
                  <a:alpha val="11707"/>
                </a:schemeClr>
              </a:solidFill>
            </a:endParaRPr>
          </a:p>
          <a:p>
            <a:pPr marL="742950" lvl="1" indent="-285750" algn="just">
              <a:buFont typeface="Wingdings" pitchFamily="2" charset="2"/>
              <a:buChar char="§"/>
            </a:pPr>
            <a:r>
              <a:rPr lang="fr-FR" dirty="0">
                <a:solidFill>
                  <a:schemeClr val="tx1">
                    <a:alpha val="11707"/>
                  </a:schemeClr>
                </a:solidFill>
              </a:rPr>
              <a:t>Le capitalisme concurrentiel (1850-1929) repose sur l’ajustement par le travail</a:t>
            </a:r>
          </a:p>
          <a:p>
            <a:pPr marL="742950" lvl="1" indent="-285750" algn="just">
              <a:buFont typeface="Wingdings" pitchFamily="2" charset="2"/>
              <a:buChar char="§"/>
            </a:pPr>
            <a:r>
              <a:rPr lang="fr-FR" dirty="0">
                <a:solidFill>
                  <a:schemeClr val="tx1">
                    <a:alpha val="11707"/>
                  </a:schemeClr>
                </a:solidFill>
              </a:rPr>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72784426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b="1" dirty="0"/>
              <a:t>Les </a:t>
            </a:r>
            <a:r>
              <a:rPr lang="fr-FR" b="1" dirty="0" err="1"/>
              <a:t>régulationnistes</a:t>
            </a:r>
            <a:r>
              <a:rPr lang="fr-FR" b="1" dirty="0"/>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solidFill>
                <a:schemeClr val="tx1">
                  <a:alpha val="11707"/>
                </a:schemeClr>
              </a:solidFill>
            </a:endParaRPr>
          </a:p>
          <a:p>
            <a:pPr marL="742950" lvl="1" indent="-285750" algn="just">
              <a:buFont typeface="Wingdings" pitchFamily="2" charset="2"/>
              <a:buChar char="§"/>
            </a:pPr>
            <a:r>
              <a:rPr lang="fr-FR" dirty="0">
                <a:solidFill>
                  <a:schemeClr val="tx1">
                    <a:alpha val="11707"/>
                  </a:schemeClr>
                </a:solidFill>
              </a:rPr>
              <a:t>Le capitalisme concurrentiel (1850-1929) repose sur l’ajustement par le travail</a:t>
            </a:r>
          </a:p>
          <a:p>
            <a:pPr marL="742950" lvl="1" indent="-285750" algn="just">
              <a:buFont typeface="Wingdings" pitchFamily="2" charset="2"/>
              <a:buChar char="§"/>
            </a:pPr>
            <a:r>
              <a:rPr lang="fr-FR" dirty="0">
                <a:solidFill>
                  <a:schemeClr val="tx1">
                    <a:alpha val="11707"/>
                  </a:schemeClr>
                </a:solidFill>
              </a:rPr>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315881027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t>Les </a:t>
            </a:r>
            <a:r>
              <a:rPr lang="fr-FR" dirty="0" err="1"/>
              <a:t>régulationnistes</a:t>
            </a:r>
            <a:r>
              <a:rPr lang="fr-FR" dirty="0"/>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p>
          <a:p>
            <a:pPr marL="742950" lvl="1" indent="-285750" algn="just">
              <a:buFont typeface="Wingdings" pitchFamily="2" charset="2"/>
              <a:buChar char="§"/>
            </a:pPr>
            <a:r>
              <a:rPr lang="fr-FR" b="1" dirty="0"/>
              <a:t>Le capitalisme concurrentiel (1850-1929) repose sur l’ajustement par le travail</a:t>
            </a:r>
          </a:p>
          <a:p>
            <a:pPr marL="742950" lvl="1" indent="-285750" algn="just">
              <a:buFont typeface="Wingdings" pitchFamily="2" charset="2"/>
              <a:buChar char="§"/>
            </a:pPr>
            <a:r>
              <a:rPr lang="fr-FR" dirty="0">
                <a:solidFill>
                  <a:schemeClr val="tx1">
                    <a:alpha val="11707"/>
                  </a:schemeClr>
                </a:solidFill>
              </a:rPr>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14540993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t>Les </a:t>
            </a:r>
            <a:r>
              <a:rPr lang="fr-FR" dirty="0" err="1"/>
              <a:t>régulationnistes</a:t>
            </a:r>
            <a:r>
              <a:rPr lang="fr-FR" dirty="0"/>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solidFill>
                <a:schemeClr val="tx1">
                  <a:alpha val="11707"/>
                </a:schemeClr>
              </a:solidFill>
            </a:endParaRPr>
          </a:p>
          <a:p>
            <a:pPr marL="742950" lvl="1" indent="-285750" algn="just">
              <a:buFont typeface="Wingdings" pitchFamily="2" charset="2"/>
              <a:buChar char="§"/>
            </a:pPr>
            <a:r>
              <a:rPr lang="fr-FR" dirty="0">
                <a:solidFill>
                  <a:schemeClr val="tx1">
                    <a:alpha val="11707"/>
                  </a:schemeClr>
                </a:solidFill>
              </a:rPr>
              <a:t>Le capitalisme concurrentiel (1850-1929) repose sur l’ajustement par le travail</a:t>
            </a:r>
          </a:p>
          <a:p>
            <a:pPr marL="742950" lvl="1" indent="-285750" algn="just">
              <a:buFont typeface="Wingdings" pitchFamily="2" charset="2"/>
              <a:buChar char="§"/>
            </a:pPr>
            <a:r>
              <a:rPr lang="fr-FR" b="1" dirty="0"/>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955068046"/>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a:t>
            </a:r>
            <a:r>
              <a:rPr lang="fr-FR" dirty="0" err="1">
                <a:solidFill>
                  <a:schemeClr val="tx1">
                    <a:alpha val="11707"/>
                  </a:schemeClr>
                </a:solidFill>
              </a:rPr>
              <a:t>régulationnistes</a:t>
            </a:r>
            <a:r>
              <a:rPr lang="fr-FR" dirty="0">
                <a:solidFill>
                  <a:schemeClr val="tx1">
                    <a:alpha val="11707"/>
                  </a:schemeClr>
                </a:solidFill>
              </a:rPr>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solidFill>
                <a:schemeClr val="tx1">
                  <a:alpha val="11707"/>
                </a:schemeClr>
              </a:solidFill>
            </a:endParaRPr>
          </a:p>
          <a:p>
            <a:pPr marL="742950" lvl="1" indent="-285750" algn="just">
              <a:buFont typeface="Wingdings" pitchFamily="2" charset="2"/>
              <a:buChar char="§"/>
            </a:pPr>
            <a:r>
              <a:rPr lang="fr-FR" dirty="0">
                <a:solidFill>
                  <a:schemeClr val="tx1">
                    <a:alpha val="11707"/>
                  </a:schemeClr>
                </a:solidFill>
              </a:rPr>
              <a:t>Le capitalisme concurrentiel (1850-1929) repose sur l’ajustement par le travail</a:t>
            </a:r>
          </a:p>
          <a:p>
            <a:pPr marL="742950" lvl="1" indent="-285750" algn="just">
              <a:buFont typeface="Wingdings" pitchFamily="2" charset="2"/>
              <a:buChar char="§"/>
            </a:pPr>
            <a:r>
              <a:rPr lang="fr-FR" dirty="0">
                <a:solidFill>
                  <a:schemeClr val="tx1">
                    <a:alpha val="11707"/>
                  </a:schemeClr>
                </a:solidFill>
              </a:rPr>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38072556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20456" y="2714066"/>
            <a:ext cx="9584473" cy="2677656"/>
          </a:xfrm>
          <a:prstGeom prst="rect">
            <a:avLst/>
          </a:prstGeom>
          <a:noFill/>
        </p:spPr>
        <p:txBody>
          <a:bodyPr wrap="square" rtlCol="0">
            <a:spAutoFit/>
          </a:bodyPr>
          <a:lstStyle/>
          <a:p>
            <a:endParaRPr lang="fr-FR" sz="2800" dirty="0"/>
          </a:p>
          <a:p>
            <a:r>
              <a:rPr lang="fr-FR" sz="2800" b="1" dirty="0"/>
              <a:t>Pour Lundi 05/10</a:t>
            </a:r>
          </a:p>
          <a:p>
            <a:r>
              <a:rPr lang="fr-FR" sz="2800" dirty="0"/>
              <a:t>- Lire la conclusion du chapitre </a:t>
            </a:r>
          </a:p>
          <a:p>
            <a:r>
              <a:rPr lang="fr-FR" sz="2800" dirty="0"/>
              <a:t>- Analyser les documents 8 et 9 du dossier </a:t>
            </a:r>
          </a:p>
          <a:p>
            <a:endParaRPr lang="fr-FR" sz="2800" dirty="0"/>
          </a:p>
          <a:p>
            <a:endParaRPr lang="fr-FR" sz="2800" dirty="0"/>
          </a:p>
        </p:txBody>
      </p:sp>
    </p:spTree>
    <p:extLst>
      <p:ext uri="{BB962C8B-B14F-4D97-AF65-F5344CB8AC3E}">
        <p14:creationId xmlns:p14="http://schemas.microsoft.com/office/powerpoint/2010/main" val="204078468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A1EBCCB-0C33-CDEF-6E33-20D936B882E1}"/>
              </a:ext>
            </a:extLst>
          </p:cNvPr>
          <p:cNvPicPr>
            <a:picLocks noChangeAspect="1"/>
          </p:cNvPicPr>
          <p:nvPr/>
        </p:nvPicPr>
        <p:blipFill>
          <a:blip r:embed="rId2"/>
          <a:stretch>
            <a:fillRect/>
          </a:stretch>
        </p:blipFill>
        <p:spPr>
          <a:xfrm>
            <a:off x="1315165" y="195402"/>
            <a:ext cx="9810035" cy="6467195"/>
          </a:xfrm>
          <a:prstGeom prst="rect">
            <a:avLst/>
          </a:prstGeom>
        </p:spPr>
      </p:pic>
      <p:sp>
        <p:nvSpPr>
          <p:cNvPr id="2" name="Titre 1">
            <a:extLst>
              <a:ext uri="{FF2B5EF4-FFF2-40B4-BE49-F238E27FC236}">
                <a16:creationId xmlns:a16="http://schemas.microsoft.com/office/drawing/2014/main" id="{496B977E-3120-41D6-7235-9572FD648C93}"/>
              </a:ext>
            </a:extLst>
          </p:cNvPr>
          <p:cNvSpPr>
            <a:spLocks noGrp="1"/>
          </p:cNvSpPr>
          <p:nvPr>
            <p:ph type="title"/>
          </p:nvPr>
        </p:nvSpPr>
        <p:spPr>
          <a:xfrm>
            <a:off x="1066800" y="195402"/>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101756848"/>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D3DA6142-344F-4CAF-2A10-D80AD043EC67}"/>
              </a:ext>
            </a:extLst>
          </p:cNvPr>
          <p:cNvPicPr>
            <a:picLocks noChangeAspect="1"/>
          </p:cNvPicPr>
          <p:nvPr/>
        </p:nvPicPr>
        <p:blipFill>
          <a:blip r:embed="rId2"/>
          <a:stretch>
            <a:fillRect/>
          </a:stretch>
        </p:blipFill>
        <p:spPr>
          <a:xfrm>
            <a:off x="7838941" y="3261950"/>
            <a:ext cx="3878687" cy="3155950"/>
          </a:xfrm>
          <a:prstGeom prst="rect">
            <a:avLst/>
          </a:prstGeom>
        </p:spPr>
      </p:pic>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b="1" dirty="0"/>
              <a:t>Pour P. Cahuc et A. </a:t>
            </a:r>
            <a:r>
              <a:rPr lang="fr-FR" b="1" dirty="0" err="1"/>
              <a:t>Zylberberg</a:t>
            </a:r>
            <a:r>
              <a:rPr lang="fr-FR" b="1" dirty="0"/>
              <a:t>, le développement des méthodes empiriques permet à l’économie d’identifier rigoureusement des relations causales et de départager certaines théories concurrentes.</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dirty="0">
                <a:solidFill>
                  <a:schemeClr val="tx1">
                    <a:alpha val="20760"/>
                  </a:schemeClr>
                </a:solidFill>
              </a:rPr>
              <a:t>L’économie expérimentale, notamment chez </a:t>
            </a:r>
            <a:r>
              <a:rPr lang="fr-FR" dirty="0" err="1">
                <a:solidFill>
                  <a:schemeClr val="tx1">
                    <a:alpha val="20760"/>
                  </a:schemeClr>
                </a:solidFill>
              </a:rPr>
              <a:t>Banerjee</a:t>
            </a:r>
            <a:r>
              <a:rPr lang="fr-FR" dirty="0">
                <a:solidFill>
                  <a:schemeClr val="tx1">
                    <a:alpha val="20760"/>
                  </a:schemeClr>
                </a:solidFill>
              </a:rPr>
              <a:t> et Duflo, permet d’évaluer empiriquement les politiques publiques, mais pose des problèmes de généralisation et parfois d’éthique.</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dirty="0">
                <a:solidFill>
                  <a:schemeClr val="tx1">
                    <a:alpha val="20760"/>
                  </a:schemeClr>
                </a:solidFill>
              </a:rPr>
              <a:t>Pour Dani </a:t>
            </a:r>
            <a:r>
              <a:rPr lang="fr-FR" dirty="0" err="1">
                <a:solidFill>
                  <a:schemeClr val="tx1">
                    <a:alpha val="20760"/>
                  </a:schemeClr>
                </a:solidFill>
              </a:rPr>
              <a:t>Rodrik</a:t>
            </a:r>
            <a:r>
              <a:rPr lang="fr-FR" dirty="0">
                <a:solidFill>
                  <a:schemeClr val="tx1">
                    <a:alpha val="20760"/>
                  </a:schemeClr>
                </a:solidFill>
              </a:rPr>
              <a:t>, l’économie repose sur une pluralité de modèles dont la pertinence dépend du contexte dans lequel ils sont appliqués.</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377774686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FD98350-3A74-231F-6392-2C0D17342B3C}"/>
              </a:ext>
            </a:extLst>
          </p:cNvPr>
          <p:cNvPicPr>
            <a:picLocks noChangeAspect="1"/>
          </p:cNvPicPr>
          <p:nvPr/>
        </p:nvPicPr>
        <p:blipFill>
          <a:blip r:embed="rId2">
            <a:alphaModFix amt="21000"/>
          </a:blip>
          <a:stretch>
            <a:fillRect/>
          </a:stretch>
        </p:blipFill>
        <p:spPr>
          <a:xfrm>
            <a:off x="7838941" y="3348396"/>
            <a:ext cx="3878687" cy="3155950"/>
          </a:xfrm>
          <a:prstGeom prst="rect">
            <a:avLst/>
          </a:prstGeom>
        </p:spPr>
      </p:pic>
      <p:pic>
        <p:nvPicPr>
          <p:cNvPr id="3" name="Image 2">
            <a:extLst>
              <a:ext uri="{FF2B5EF4-FFF2-40B4-BE49-F238E27FC236}">
                <a16:creationId xmlns:a16="http://schemas.microsoft.com/office/drawing/2014/main" id="{1007CD5D-9809-9398-0987-EAAAFA5529FC}"/>
              </a:ext>
            </a:extLst>
          </p:cNvPr>
          <p:cNvPicPr>
            <a:picLocks noChangeAspect="1"/>
          </p:cNvPicPr>
          <p:nvPr/>
        </p:nvPicPr>
        <p:blipFill>
          <a:blip r:embed="rId3"/>
          <a:stretch>
            <a:fillRect/>
          </a:stretch>
        </p:blipFill>
        <p:spPr>
          <a:xfrm>
            <a:off x="474372" y="335577"/>
            <a:ext cx="2894038" cy="2273887"/>
          </a:xfrm>
          <a:prstGeom prst="rect">
            <a:avLst/>
          </a:prstGeom>
        </p:spPr>
      </p:pic>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760"/>
                  </a:schemeClr>
                </a:solidFill>
              </a:rPr>
              <a:t>Pour P. Cahuc et A. </a:t>
            </a:r>
            <a:r>
              <a:rPr lang="fr-FR" dirty="0" err="1">
                <a:solidFill>
                  <a:schemeClr val="tx1">
                    <a:alpha val="20760"/>
                  </a:schemeClr>
                </a:solidFill>
              </a:rPr>
              <a:t>Zylberberg</a:t>
            </a:r>
            <a:r>
              <a:rPr lang="fr-FR" dirty="0">
                <a:solidFill>
                  <a:schemeClr val="tx1">
                    <a:alpha val="20760"/>
                  </a:schemeClr>
                </a:solidFill>
              </a:rPr>
              <a:t>, le développement des méthodes empiriques permet à l’économie d’identifier rigoureusement des relations causales et de départager certaines théories concurrentes.</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b="1" dirty="0"/>
              <a:t>L’économie expérimentale, notamment chez </a:t>
            </a:r>
            <a:r>
              <a:rPr lang="fr-FR" b="1" dirty="0" err="1"/>
              <a:t>Banerjee</a:t>
            </a:r>
            <a:r>
              <a:rPr lang="fr-FR" b="1" dirty="0"/>
              <a:t> et Duflo, permet d’évaluer empiriquement les politiques publiques, mais pose des problèmes de généralisation et parfois d’éthique.</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dirty="0">
                <a:solidFill>
                  <a:schemeClr val="tx1">
                    <a:alpha val="20760"/>
                  </a:schemeClr>
                </a:solidFill>
              </a:rPr>
              <a:t>Pour Dani </a:t>
            </a:r>
            <a:r>
              <a:rPr lang="fr-FR" dirty="0" err="1">
                <a:solidFill>
                  <a:schemeClr val="tx1">
                    <a:alpha val="20760"/>
                  </a:schemeClr>
                </a:solidFill>
              </a:rPr>
              <a:t>Rodrik</a:t>
            </a:r>
            <a:r>
              <a:rPr lang="fr-FR" dirty="0">
                <a:solidFill>
                  <a:schemeClr val="tx1">
                    <a:alpha val="20760"/>
                  </a:schemeClr>
                </a:solidFill>
              </a:rPr>
              <a:t>, l’économie repose sur une pluralité de modèles dont la pertinence dépend du contexte dans lequel ils sont appliqués.</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31104271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AD07557-BD5D-E2E7-D07C-77C8B6CECBD3}"/>
              </a:ext>
            </a:extLst>
          </p:cNvPr>
          <p:cNvPicPr>
            <a:picLocks noChangeAspect="1"/>
          </p:cNvPicPr>
          <p:nvPr/>
        </p:nvPicPr>
        <p:blipFill>
          <a:blip r:embed="rId2">
            <a:alphaModFix amt="21000"/>
          </a:blip>
          <a:stretch>
            <a:fillRect/>
          </a:stretch>
        </p:blipFill>
        <p:spPr>
          <a:xfrm>
            <a:off x="474372" y="335577"/>
            <a:ext cx="2894038" cy="2273887"/>
          </a:xfrm>
          <a:prstGeom prst="rect">
            <a:avLst/>
          </a:prstGeom>
        </p:spPr>
      </p:pic>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760"/>
                  </a:schemeClr>
                </a:solidFill>
              </a:rPr>
              <a:t>Pour P. Cahuc et A. </a:t>
            </a:r>
            <a:r>
              <a:rPr lang="fr-FR" dirty="0" err="1">
                <a:solidFill>
                  <a:schemeClr val="tx1">
                    <a:alpha val="20760"/>
                  </a:schemeClr>
                </a:solidFill>
              </a:rPr>
              <a:t>Zylberberg</a:t>
            </a:r>
            <a:r>
              <a:rPr lang="fr-FR" dirty="0">
                <a:solidFill>
                  <a:schemeClr val="tx1">
                    <a:alpha val="20760"/>
                  </a:schemeClr>
                </a:solidFill>
              </a:rPr>
              <a:t>, le développement des méthodes empiriques permet à l’économie d’identifier rigoureusement des relations causales et de départager certaines théories concurrentes.</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dirty="0">
                <a:solidFill>
                  <a:schemeClr val="tx1">
                    <a:alpha val="20760"/>
                  </a:schemeClr>
                </a:solidFill>
              </a:rPr>
              <a:t>L’économie expérimentale, notamment chez </a:t>
            </a:r>
            <a:r>
              <a:rPr lang="fr-FR" dirty="0" err="1">
                <a:solidFill>
                  <a:schemeClr val="tx1">
                    <a:alpha val="20760"/>
                  </a:schemeClr>
                </a:solidFill>
              </a:rPr>
              <a:t>Banerjee</a:t>
            </a:r>
            <a:r>
              <a:rPr lang="fr-FR" dirty="0">
                <a:solidFill>
                  <a:schemeClr val="tx1">
                    <a:alpha val="20760"/>
                  </a:schemeClr>
                </a:solidFill>
              </a:rPr>
              <a:t> et Duflo, permet d’évaluer empiriquement les politiques publiques, mais pose des problèmes de généralisation et parfois d’éthique.</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b="1" dirty="0"/>
              <a:t>Pour Dani </a:t>
            </a:r>
            <a:r>
              <a:rPr lang="fr-FR" b="1" dirty="0" err="1"/>
              <a:t>Rodrik</a:t>
            </a:r>
            <a:r>
              <a:rPr lang="fr-FR" b="1" dirty="0"/>
              <a:t>, l’économie repose sur une pluralité de modèles dont la pertinence dépend du contexte dans lequel ils sont appliqués.</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pic>
        <p:nvPicPr>
          <p:cNvPr id="2" name="Image 1">
            <a:extLst>
              <a:ext uri="{FF2B5EF4-FFF2-40B4-BE49-F238E27FC236}">
                <a16:creationId xmlns:a16="http://schemas.microsoft.com/office/drawing/2014/main" id="{D430574E-C291-11CB-4F91-8C80C45A2545}"/>
              </a:ext>
            </a:extLst>
          </p:cNvPr>
          <p:cNvPicPr>
            <a:picLocks noChangeAspect="1"/>
          </p:cNvPicPr>
          <p:nvPr/>
        </p:nvPicPr>
        <p:blipFill>
          <a:blip r:embed="rId3">
            <a:alphaModFix amt="21000"/>
          </a:blip>
          <a:stretch>
            <a:fillRect/>
          </a:stretch>
        </p:blipFill>
        <p:spPr>
          <a:xfrm>
            <a:off x="7866845" y="3218477"/>
            <a:ext cx="3878687" cy="3155950"/>
          </a:xfrm>
          <a:prstGeom prst="rect">
            <a:avLst/>
          </a:prstGeom>
        </p:spPr>
      </p:pic>
      <p:pic>
        <p:nvPicPr>
          <p:cNvPr id="5" name="Image 4">
            <a:extLst>
              <a:ext uri="{FF2B5EF4-FFF2-40B4-BE49-F238E27FC236}">
                <a16:creationId xmlns:a16="http://schemas.microsoft.com/office/drawing/2014/main" id="{C835D340-58F6-84B9-F623-3E5E75C2C633}"/>
              </a:ext>
            </a:extLst>
          </p:cNvPr>
          <p:cNvPicPr>
            <a:picLocks noChangeAspect="1"/>
          </p:cNvPicPr>
          <p:nvPr/>
        </p:nvPicPr>
        <p:blipFill>
          <a:blip r:embed="rId4"/>
          <a:stretch>
            <a:fillRect/>
          </a:stretch>
        </p:blipFill>
        <p:spPr>
          <a:xfrm>
            <a:off x="9335036" y="335577"/>
            <a:ext cx="2438400" cy="2882900"/>
          </a:xfrm>
          <a:prstGeom prst="rect">
            <a:avLst/>
          </a:prstGeom>
        </p:spPr>
      </p:pic>
    </p:spTree>
    <p:extLst>
      <p:ext uri="{BB962C8B-B14F-4D97-AF65-F5344CB8AC3E}">
        <p14:creationId xmlns:p14="http://schemas.microsoft.com/office/powerpoint/2010/main" val="392135201"/>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b="1" dirty="0"/>
              <a:t>L’économie gagne également à dialoguer avec les autres sciences sociales pour intégrer les dimensions psychologiques, historiques, sociales et institutionnelles des comportements économiques.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L’économie doit ainsi éviter le relativisme théorique comme l’illusion que les méthodes empiriques pourraient mettre fin aux controverses, en articulant théorie, données et analyse des contextes.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L’économie demeure donc une science de débats, dans laquelle orthodoxies et hétérodoxies se renouvellent continuellement.</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1626113049"/>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L’économie gagne également à dialoguer avec les autres sciences sociales pour intégrer les dimensions psychologiques, historiques, sociales et institutionnelles des comportements économiques.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L’économie doit ainsi éviter le relativisme théorique comme l’illusion que les méthodes empiriques pourraient mettre fin aux controverses, en articulant théorie, données et analyse des contextes.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L’économie demeure donc une science de débats, dans laquelle orthodoxies et hétérodoxies se renouvellent continuellement.</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140084196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L’économie gagne également à dialoguer avec les autres sciences sociales pour intégrer les dimensions psychologiques, historiques, sociales et institutionnelles des comportements économiques.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L’économie doit ainsi éviter le relativisme théorique comme l’illusion que les méthodes empiriques pourraient mettre fin aux controverses, en articulant théorie, données et analyse des contextes.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L’économie demeure donc une science de débats, dans laquelle orthodoxies et hétérodoxies se renouvellent continuellement.</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27570772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RES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SOMMAIRE SÉANCE 1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INTRODUCTI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1_I. Les débuts du capitalisme marchand">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II. Les Classiqu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II. A. Adam Smith">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7.xml><?xml version="1.0" encoding="utf-8"?>
<a:theme xmlns:a="http://schemas.openxmlformats.org/drawingml/2006/main" name="David Ricardo">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8.xml><?xml version="1.0" encoding="utf-8"?>
<a:theme xmlns:a="http://schemas.openxmlformats.org/drawingml/2006/main" name="Karl Marx">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9.xml><?xml version="1.0" encoding="utf-8"?>
<a:theme xmlns:a="http://schemas.openxmlformats.org/drawingml/2006/main" name="III. Les marginalist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0.xml><?xml version="1.0" encoding="utf-8"?>
<a:theme xmlns:a="http://schemas.openxmlformats.org/drawingml/2006/main" name="1_III. Les marginalist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1.xml><?xml version="1.0" encoding="utf-8"?>
<a:theme xmlns:a="http://schemas.openxmlformats.org/drawingml/2006/main" name="Keynes Titr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2.xml><?xml version="1.0" encoding="utf-8"?>
<a:theme xmlns:a="http://schemas.openxmlformats.org/drawingml/2006/main" name="1_Keynes Titr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3.xml><?xml version="1.0" encoding="utf-8"?>
<a:theme xmlns:a="http://schemas.openxmlformats.org/drawingml/2006/main" name="2_Keynes Titr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4.xml><?xml version="1.0" encoding="utf-8"?>
<a:theme xmlns:a="http://schemas.openxmlformats.org/drawingml/2006/main" name="Les libéraux Titres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5.xml><?xml version="1.0" encoding="utf-8"?>
<a:theme xmlns:a="http://schemas.openxmlformats.org/drawingml/2006/main" name="1_Les libéraux Titres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6.xml><?xml version="1.0" encoding="utf-8"?>
<a:theme xmlns:a="http://schemas.openxmlformats.org/drawingml/2006/main" name="2_Les libéraux Titres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{50701B49-AD78-D54A-98EC-681BF71F12B5}TF32c2df6e-8a69-45fc-a64e-18d4d2b264c9610367a0-73c64e526583</Template>
  <TotalTime>20555</TotalTime>
  <Words>16940</Words>
  <Application>Microsoft Macintosh PowerPoint</Application>
  <PresentationFormat>Grand écran</PresentationFormat>
  <Paragraphs>1619</Paragraphs>
  <Slides>253</Slides>
  <Notes>1</Notes>
  <HiddenSlides>0</HiddenSlides>
  <MMClips>0</MMClips>
  <ScaleCrop>false</ScaleCrop>
  <HeadingPairs>
    <vt:vector size="6" baseType="variant">
      <vt:variant>
        <vt:lpstr>Polices utilisées</vt:lpstr>
      </vt:variant>
      <vt:variant>
        <vt:i4>9</vt:i4>
      </vt:variant>
      <vt:variant>
        <vt:lpstr>Thème</vt:lpstr>
      </vt:variant>
      <vt:variant>
        <vt:i4>16</vt:i4>
      </vt:variant>
      <vt:variant>
        <vt:lpstr>Titres des diapositives</vt:lpstr>
      </vt:variant>
      <vt:variant>
        <vt:i4>253</vt:i4>
      </vt:variant>
    </vt:vector>
  </HeadingPairs>
  <TitlesOfParts>
    <vt:vector size="278" baseType="lpstr">
      <vt:lpstr>Arial</vt:lpstr>
      <vt:lpstr>Calibri</vt:lpstr>
      <vt:lpstr>Cambria Math</vt:lpstr>
      <vt:lpstr>Century Gothic</vt:lpstr>
      <vt:lpstr>Garamond</vt:lpstr>
      <vt:lpstr>Police système Courant</vt:lpstr>
      <vt:lpstr>Source Sans Pro</vt:lpstr>
      <vt:lpstr>Times New Roman</vt:lpstr>
      <vt:lpstr>Wingdings</vt:lpstr>
      <vt:lpstr>TITRES </vt:lpstr>
      <vt:lpstr>SOMMAIRE SÉANCE 1 </vt:lpstr>
      <vt:lpstr>INTRODUCTION</vt:lpstr>
      <vt:lpstr>1_I. Les débuts du capitalisme marchand</vt:lpstr>
      <vt:lpstr>II. Les Classiques</vt:lpstr>
      <vt:lpstr>II. A. Adam Smith</vt:lpstr>
      <vt:lpstr>David Ricardo</vt:lpstr>
      <vt:lpstr>Karl Marx</vt:lpstr>
      <vt:lpstr>III. Les marginalistes</vt:lpstr>
      <vt:lpstr>1_III. Les marginalistes</vt:lpstr>
      <vt:lpstr>Keynes Titres</vt:lpstr>
      <vt:lpstr>1_Keynes Titres</vt:lpstr>
      <vt:lpstr>2_Keynes Titres</vt:lpstr>
      <vt:lpstr>Les libéraux Titres </vt:lpstr>
      <vt:lpstr>1_Les libéraux Titres </vt:lpstr>
      <vt:lpstr>2_Les libéraux Titres </vt:lpstr>
      <vt:lpstr>Histoire de la pensée économique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I. Les débuts du capitalisme marchand et la naissance de l’économie politique (XVIème-XVIIème) </vt:lpstr>
      <vt:lpstr>Présentation PowerPoint</vt:lpstr>
      <vt:lpstr>Présentation PowerPoint</vt:lpstr>
      <vt:lpstr>Présentation PowerPoint</vt:lpstr>
      <vt:lpstr>Présentation PowerPoint</vt:lpstr>
      <vt:lpstr>A. L’âge des mercantilistes  (XVI-XVIIème)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B. Les Physiocrates et l’introduction des idées libérales en France (XVIIIème)</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II. LES CLASSIQUES</vt:lpstr>
      <vt:lpstr>Présentation PowerPoint</vt:lpstr>
      <vt:lpstr>Présentation PowerPoint</vt:lpstr>
      <vt:lpstr>Présentation PowerPoint</vt:lpstr>
      <vt:lpstr>A. Adam Smith –   La division sociale du travail, source de la richesse des nations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B. David Ricardo –   Valeur, répartition et état stationnaire.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 Karl Marx :  accumulation, exploitation et crise du capitalisme.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III. Les marginalistes et la naissance de l’économie néoclassique.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IV. La rupture keynésienne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V. Les grandes controverses de la pensée économique depuis 1945</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CONCLUSION UNE SCIENCE DE DÉBATS </vt:lpstr>
      <vt:lpstr>CONCLUSION UNE SCIENCE DE DÉBATS </vt:lpstr>
      <vt:lpstr>CONCLUSION UNE SCIENCE DE DÉBATS </vt:lpstr>
      <vt:lpstr>CONCLUSION UNE SCIENCE DE DÉBATS </vt:lpstr>
      <vt:lpstr>CONCLUSION UNE SCIENCE DE DÉBATS </vt:lpstr>
      <vt:lpstr>CONCLUSION UNE SCIENCE DE DÉBATS </vt:lpstr>
      <vt:lpstr>CONCLUSION UNE SCIENCE DE DÉBATS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Histoire de la pensée économique</dc:title>
  <dc:creator>Emmanuel Zemmour</dc:creator>
  <cp:lastModifiedBy>Emmanuel Zemmour</cp:lastModifiedBy>
  <cp:revision>36</cp:revision>
  <dcterms:created xsi:type="dcterms:W3CDTF">2026-09-01T08:08:53Z</dcterms:created>
  <dcterms:modified xsi:type="dcterms:W3CDTF">2026-09-18T08:39:54Z</dcterms:modified>
</cp:coreProperties>
</file>