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1"/>
    <p:sldMasterId id="2147483718" r:id="rId2"/>
    <p:sldMasterId id="2147483722" r:id="rId3"/>
  </p:sldMasterIdLst>
  <p:sldIdLst>
    <p:sldId id="256" r:id="rId4"/>
    <p:sldId id="257" r:id="rId5"/>
    <p:sldId id="258" r:id="rId6"/>
    <p:sldId id="259" r:id="rId7"/>
    <p:sldId id="260" r:id="rId8"/>
    <p:sldId id="261" r:id="rId9"/>
    <p:sldId id="263" r:id="rId10"/>
    <p:sldId id="264" r:id="rId11"/>
    <p:sldId id="262" r:id="rId12"/>
    <p:sldId id="266" r:id="rId13"/>
    <p:sldId id="265" r:id="rId14"/>
    <p:sldId id="297" r:id="rId15"/>
    <p:sldId id="267" r:id="rId16"/>
    <p:sldId id="268" r:id="rId17"/>
    <p:sldId id="270" r:id="rId18"/>
    <p:sldId id="271" r:id="rId19"/>
    <p:sldId id="269" r:id="rId20"/>
    <p:sldId id="272" r:id="rId21"/>
    <p:sldId id="273" r:id="rId22"/>
    <p:sldId id="274" r:id="rId23"/>
    <p:sldId id="275" r:id="rId24"/>
    <p:sldId id="295" r:id="rId25"/>
    <p:sldId id="280" r:id="rId26"/>
    <p:sldId id="281" r:id="rId27"/>
    <p:sldId id="277" r:id="rId28"/>
    <p:sldId id="278" r:id="rId29"/>
    <p:sldId id="279" r:id="rId30"/>
    <p:sldId id="282" r:id="rId31"/>
    <p:sldId id="283" r:id="rId32"/>
    <p:sldId id="285" r:id="rId33"/>
    <p:sldId id="286" r:id="rId34"/>
    <p:sldId id="287" r:id="rId35"/>
    <p:sldId id="284" r:id="rId36"/>
    <p:sldId id="293" r:id="rId37"/>
    <p:sldId id="288" r:id="rId38"/>
    <p:sldId id="289" r:id="rId39"/>
    <p:sldId id="291" r:id="rId40"/>
    <p:sldId id="290" r:id="rId41"/>
    <p:sldId id="299" r:id="rId42"/>
    <p:sldId id="298" r:id="rId43"/>
    <p:sldId id="300" r:id="rId44"/>
    <p:sldId id="301"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024"/>
  </p:normalViewPr>
  <p:slideViewPr>
    <p:cSldViewPr snapToGrid="0">
      <p:cViewPr varScale="1">
        <p:scale>
          <a:sx n="118" d="100"/>
          <a:sy n="118" d="100"/>
        </p:scale>
        <p:origin x="3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a:prstGeom prst="rect">
            <a:avLst/>
          </a:prstGeom>
        </p:spPr>
        <p:txBody>
          <a:bodyPr anchor="b">
            <a:noAutofit/>
          </a:bodyPr>
          <a:lstStyle>
            <a:lvl1pPr algn="ctr">
              <a:defRPr sz="7200" cap="all" baseline="0">
                <a:solidFill>
                  <a:schemeClr val="tx2"/>
                </a:solidFill>
              </a:defRPr>
            </a:lvl1pPr>
          </a:lstStyle>
          <a:p>
            <a:r>
              <a:rPr lang="fr-FR" dirty="0"/>
              <a:t>Modifiez le style du titre</a:t>
            </a:r>
            <a:endParaRPr lang="en-US" dirty="0"/>
          </a:p>
        </p:txBody>
      </p:sp>
      <p:sp>
        <p:nvSpPr>
          <p:cNvPr id="3" name="Subtitle 2"/>
          <p:cNvSpPr>
            <a:spLocks noGrp="1"/>
          </p:cNvSpPr>
          <p:nvPr>
            <p:ph type="subTitle" idx="1"/>
          </p:nvPr>
        </p:nvSpPr>
        <p:spPr>
          <a:xfrm>
            <a:off x="2679906" y="3956279"/>
            <a:ext cx="6831673" cy="1086237"/>
          </a:xfrm>
          <a:prstGeom prst="rect">
            <a:avLst/>
          </a:prstGeo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345F74A7-DFE1-FF48-B616-61DB71B23634}" type="slidenum">
              <a:rPr lang="fr-FR" smtClean="0"/>
              <a:t>‹N°›</a:t>
            </a:fld>
            <a:endParaRPr lang="fr-FR"/>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971034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L’info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3958166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Pour aller plus loin …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548114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a:prstGeom prst="rect">
            <a:avLst/>
          </a:prstGeom>
        </p:spPr>
        <p:txBody>
          <a:bodyPr anchor="b">
            <a:noAutofit/>
          </a:bodyPr>
          <a:lstStyle>
            <a:lvl1pPr algn="ctr">
              <a:defRPr sz="7200" cap="all" baseline="0">
                <a:solidFill>
                  <a:schemeClr val="tx2"/>
                </a:solidFill>
              </a:defRPr>
            </a:lvl1pPr>
          </a:lstStyle>
          <a:p>
            <a:r>
              <a:rPr lang="fr-FR" dirty="0"/>
              <a:t>Modifiez le style du titre</a:t>
            </a:r>
            <a:endParaRPr lang="en-US" dirty="0"/>
          </a:p>
        </p:txBody>
      </p:sp>
      <p:sp>
        <p:nvSpPr>
          <p:cNvPr id="3" name="Subtitle 2"/>
          <p:cNvSpPr>
            <a:spLocks noGrp="1"/>
          </p:cNvSpPr>
          <p:nvPr>
            <p:ph type="subTitle" idx="1"/>
          </p:nvPr>
        </p:nvSpPr>
        <p:spPr>
          <a:xfrm>
            <a:off x="2679906" y="3956279"/>
            <a:ext cx="6831673" cy="1086237"/>
          </a:xfrm>
          <a:prstGeom prst="rect">
            <a:avLst/>
          </a:prstGeo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345F74A7-DFE1-FF48-B616-61DB71B23634}" type="slidenum">
              <a:rPr lang="fr-FR" smtClean="0"/>
              <a:t>‹N°›</a:t>
            </a:fld>
            <a:endParaRPr lang="fr-FR"/>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84113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L’info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3603478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Pour aller plus loin …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1568589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a:prstGeom prst="rect">
            <a:avLst/>
          </a:prstGeom>
        </p:spPr>
        <p:txBody>
          <a:bodyPr anchor="b">
            <a:noAutofit/>
          </a:bodyPr>
          <a:lstStyle>
            <a:lvl1pPr algn="ctr">
              <a:defRPr sz="7200" cap="all" baseline="0">
                <a:solidFill>
                  <a:schemeClr val="tx2"/>
                </a:solidFill>
              </a:defRPr>
            </a:lvl1pPr>
          </a:lstStyle>
          <a:p>
            <a:r>
              <a:rPr lang="fr-FR" dirty="0"/>
              <a:t>Modifiez le style du titre</a:t>
            </a:r>
            <a:endParaRPr lang="en-US" dirty="0"/>
          </a:p>
        </p:txBody>
      </p:sp>
      <p:sp>
        <p:nvSpPr>
          <p:cNvPr id="3" name="Subtitle 2"/>
          <p:cNvSpPr>
            <a:spLocks noGrp="1"/>
          </p:cNvSpPr>
          <p:nvPr>
            <p:ph type="subTitle" idx="1"/>
          </p:nvPr>
        </p:nvSpPr>
        <p:spPr>
          <a:xfrm>
            <a:off x="2679906" y="3956279"/>
            <a:ext cx="6831673" cy="1086237"/>
          </a:xfrm>
          <a:prstGeom prst="rect">
            <a:avLst/>
          </a:prstGeo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345F74A7-DFE1-FF48-B616-61DB71B23634}" type="slidenum">
              <a:rPr lang="fr-FR" smtClean="0"/>
              <a:t>‹N°›</a:t>
            </a:fld>
            <a:endParaRPr lang="fr-FR"/>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06685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L’info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2517923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Pour aller plus loin …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18763641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542C8E3-8E05-9F4F-967B-51C97C16565A}" type="datetimeFigureOut">
              <a:rPr lang="fr-FR" smtClean="0"/>
              <a:t>13/10/2026</a:t>
            </a:fld>
            <a:endParaRPr lang="fr-F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fr-F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345F74A7-DFE1-FF48-B616-61DB71B23634}" type="slidenum">
              <a:rPr lang="fr-FR" smtClean="0"/>
              <a:t>‹N°›</a:t>
            </a:fld>
            <a:endParaRPr lang="fr-F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261908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542C8E3-8E05-9F4F-967B-51C97C16565A}" type="datetimeFigureOut">
              <a:rPr lang="fr-FR" smtClean="0"/>
              <a:t>13/10/2026</a:t>
            </a:fld>
            <a:endParaRPr lang="fr-F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fr-F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345F74A7-DFE1-FF48-B616-61DB71B23634}" type="slidenum">
              <a:rPr lang="fr-FR" smtClean="0"/>
              <a:t>‹N°›</a:t>
            </a:fld>
            <a:endParaRPr lang="fr-F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ZoneTexte 6">
            <a:extLst>
              <a:ext uri="{FF2B5EF4-FFF2-40B4-BE49-F238E27FC236}">
                <a16:creationId xmlns:a16="http://schemas.microsoft.com/office/drawing/2014/main" id="{5364C6C5-BBDD-AEB1-2FAE-A36AA70FF15E}"/>
              </a:ext>
            </a:extLst>
          </p:cNvPr>
          <p:cNvSpPr txBox="1"/>
          <p:nvPr userDrawn="1"/>
        </p:nvSpPr>
        <p:spPr>
          <a:xfrm rot="21380654">
            <a:off x="1001486" y="381000"/>
            <a:ext cx="3251211" cy="4616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rtlCol="0">
            <a:spAutoFit/>
          </a:bodyPr>
          <a:lstStyle/>
          <a:p>
            <a:r>
              <a:rPr lang="fr-FR" sz="2400" b="1" dirty="0">
                <a:latin typeface="Century Gothic" panose="020B0502020202020204" pitchFamily="34" charset="0"/>
              </a:rPr>
              <a:t>L’info de la semaine </a:t>
            </a:r>
          </a:p>
        </p:txBody>
      </p:sp>
    </p:spTree>
    <p:extLst>
      <p:ext uri="{BB962C8B-B14F-4D97-AF65-F5344CB8AC3E}">
        <p14:creationId xmlns:p14="http://schemas.microsoft.com/office/powerpoint/2010/main" val="187865893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542C8E3-8E05-9F4F-967B-51C97C16565A}" type="datetimeFigureOut">
              <a:rPr lang="fr-FR" smtClean="0"/>
              <a:t>13/10/2026</a:t>
            </a:fld>
            <a:endParaRPr lang="fr-F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fr-F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345F74A7-DFE1-FF48-B616-61DB71B23634}" type="slidenum">
              <a:rPr lang="fr-FR" smtClean="0"/>
              <a:t>‹N°›</a:t>
            </a:fld>
            <a:endParaRPr lang="fr-F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ZoneTexte 6">
            <a:extLst>
              <a:ext uri="{FF2B5EF4-FFF2-40B4-BE49-F238E27FC236}">
                <a16:creationId xmlns:a16="http://schemas.microsoft.com/office/drawing/2014/main" id="{5364C6C5-BBDD-AEB1-2FAE-A36AA70FF15E}"/>
              </a:ext>
            </a:extLst>
          </p:cNvPr>
          <p:cNvSpPr txBox="1"/>
          <p:nvPr userDrawn="1"/>
        </p:nvSpPr>
        <p:spPr>
          <a:xfrm rot="21380654">
            <a:off x="995878" y="381000"/>
            <a:ext cx="3262432" cy="4616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rtlCol="0">
            <a:spAutoFit/>
          </a:bodyPr>
          <a:lstStyle/>
          <a:p>
            <a:r>
              <a:rPr lang="fr-FR" sz="2400" b="1" dirty="0">
                <a:latin typeface="Century Gothic" panose="020B0502020202020204" pitchFamily="34" charset="0"/>
              </a:rPr>
              <a:t>Pour aller plus loin…</a:t>
            </a:r>
          </a:p>
        </p:txBody>
      </p:sp>
    </p:spTree>
    <p:extLst>
      <p:ext uri="{BB962C8B-B14F-4D97-AF65-F5344CB8AC3E}">
        <p14:creationId xmlns:p14="http://schemas.microsoft.com/office/powerpoint/2010/main" val="142511102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27BF43-98B3-7675-EFD9-F2A4AFED42A7}"/>
              </a:ext>
            </a:extLst>
          </p:cNvPr>
          <p:cNvSpPr>
            <a:spLocks noGrp="1"/>
          </p:cNvSpPr>
          <p:nvPr>
            <p:ph type="ctrTitle"/>
          </p:nvPr>
        </p:nvSpPr>
        <p:spPr/>
        <p:txBody>
          <a:bodyPr>
            <a:normAutofit/>
          </a:bodyPr>
          <a:lstStyle/>
          <a:p>
            <a:r>
              <a:rPr lang="fr-FR" dirty="0"/>
              <a:t>ACTUALITÉ DES SES </a:t>
            </a:r>
          </a:p>
        </p:txBody>
      </p:sp>
    </p:spTree>
    <p:extLst>
      <p:ext uri="{BB962C8B-B14F-4D97-AF65-F5344CB8AC3E}">
        <p14:creationId xmlns:p14="http://schemas.microsoft.com/office/powerpoint/2010/main" val="1611212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DBFA6-06B5-1764-4FF3-12A32112FAB1}"/>
              </a:ext>
            </a:extLst>
          </p:cNvPr>
          <p:cNvSpPr>
            <a:spLocks noGrp="1"/>
          </p:cNvSpPr>
          <p:nvPr>
            <p:ph type="title"/>
          </p:nvPr>
        </p:nvSpPr>
        <p:spPr>
          <a:xfrm>
            <a:off x="1577553" y="1372053"/>
            <a:ext cx="9601200" cy="1485900"/>
          </a:xfrm>
        </p:spPr>
        <p:txBody>
          <a:bodyPr>
            <a:normAutofit fontScale="90000"/>
          </a:bodyPr>
          <a:lstStyle/>
          <a:p>
            <a:pPr algn="ctr"/>
            <a:r>
              <a:rPr lang="fr-FR" sz="4000" dirty="0">
                <a:latin typeface="Century Gothic" panose="020B0502020202020204" pitchFamily="34" charset="0"/>
              </a:rPr>
              <a:t>Les canicules de l’été 2026 devraient coûter </a:t>
            </a:r>
            <a:r>
              <a:rPr lang="fr-FR" sz="4000" b="1" dirty="0">
                <a:latin typeface="Century Gothic" panose="020B0502020202020204" pitchFamily="34" charset="0"/>
              </a:rPr>
              <a:t>0,1 point de croissance </a:t>
            </a:r>
            <a:r>
              <a:rPr lang="fr-FR" sz="4000" dirty="0">
                <a:latin typeface="Century Gothic" panose="020B0502020202020204" pitchFamily="34" charset="0"/>
              </a:rPr>
              <a:t>à</a:t>
            </a:r>
            <a:r>
              <a:rPr lang="fr-FR" sz="4000" b="1" dirty="0">
                <a:latin typeface="Century Gothic" panose="020B0502020202020204" pitchFamily="34" charset="0"/>
              </a:rPr>
              <a:t> </a:t>
            </a:r>
            <a:r>
              <a:rPr lang="fr-FR" sz="4000" dirty="0">
                <a:latin typeface="Century Gothic" panose="020B0502020202020204" pitchFamily="34" charset="0"/>
              </a:rPr>
              <a:t>l’économie française</a:t>
            </a:r>
            <a:br>
              <a:rPr lang="fr-FR" sz="4000" dirty="0">
                <a:latin typeface="Century Gothic" panose="020B0502020202020204" pitchFamily="34" charset="0"/>
              </a:rPr>
            </a:br>
            <a:r>
              <a:rPr lang="fr-FR" sz="4000" i="1" dirty="0">
                <a:latin typeface="Century Gothic" panose="020B0502020202020204" pitchFamily="34" charset="0"/>
              </a:rPr>
              <a:t>(Les Échos, 02/09/2026)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21B36FDC-106C-242E-EC25-4E13C56E67BB}"/>
              </a:ext>
            </a:extLst>
          </p:cNvPr>
          <p:cNvSpPr>
            <a:spLocks noGrp="1"/>
          </p:cNvSpPr>
          <p:nvPr>
            <p:ph idx="4294967295"/>
          </p:nvPr>
        </p:nvSpPr>
        <p:spPr>
          <a:xfrm>
            <a:off x="1577553" y="3124200"/>
            <a:ext cx="9601200" cy="2803525"/>
          </a:xfrm>
          <a:prstGeom prst="rect">
            <a:avLst/>
          </a:prstGeom>
        </p:spPr>
        <p:txBody>
          <a:bodyPr/>
          <a:lstStyle/>
          <a:p>
            <a:pPr algn="r"/>
            <a:endParaRPr lang="fr-FR" dirty="0"/>
          </a:p>
          <a:p>
            <a:r>
              <a:rPr lang="fr-FR" dirty="0">
                <a:solidFill>
                  <a:schemeClr val="tx2">
                    <a:alpha val="20000"/>
                  </a:schemeClr>
                </a:solidFill>
              </a:rPr>
              <a:t>Les services du ministère du Budget estiment à 3 milliards d’euros les pertes de revenu liées à la canicule 2026</a:t>
            </a:r>
          </a:p>
          <a:p>
            <a:r>
              <a:rPr lang="fr-FR" dirty="0">
                <a:solidFill>
                  <a:schemeClr val="tx2">
                    <a:alpha val="20000"/>
                  </a:schemeClr>
                </a:solidFill>
              </a:rPr>
              <a:t>L’essentiel des pertes sont liées au secteur agricole (- 8% de production), les effets positifs et négatifs se compenseraient dans les autres secteurs</a:t>
            </a:r>
          </a:p>
          <a:p>
            <a:r>
              <a:rPr lang="fr-FR" dirty="0">
                <a:solidFill>
                  <a:schemeClr val="tx2">
                    <a:alpha val="20000"/>
                  </a:schemeClr>
                </a:solidFill>
              </a:rPr>
              <a:t>Cette perte de production devrait réduire d’1,5 milliard d’euros les recettes fiscales de l’année, compromettant la cible annoncée de 5% de déficit en 2026. </a:t>
            </a:r>
          </a:p>
          <a:p>
            <a:endParaRPr lang="fr-FR" dirty="0"/>
          </a:p>
        </p:txBody>
      </p:sp>
    </p:spTree>
    <p:extLst>
      <p:ext uri="{BB962C8B-B14F-4D97-AF65-F5344CB8AC3E}">
        <p14:creationId xmlns:p14="http://schemas.microsoft.com/office/powerpoint/2010/main" val="63604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DBFA6-06B5-1764-4FF3-12A32112FAB1}"/>
              </a:ext>
            </a:extLst>
          </p:cNvPr>
          <p:cNvSpPr>
            <a:spLocks noGrp="1"/>
          </p:cNvSpPr>
          <p:nvPr>
            <p:ph type="title"/>
          </p:nvPr>
        </p:nvSpPr>
        <p:spPr>
          <a:xfrm>
            <a:off x="1577553" y="1372053"/>
            <a:ext cx="9601200" cy="1485900"/>
          </a:xfrm>
        </p:spPr>
        <p:txBody>
          <a:bodyPr>
            <a:normAutofit fontScale="90000"/>
          </a:bodyPr>
          <a:lstStyle/>
          <a:p>
            <a:pPr algn="ctr"/>
            <a:r>
              <a:rPr lang="fr-FR" sz="4000" dirty="0">
                <a:solidFill>
                  <a:schemeClr val="tx2">
                    <a:alpha val="20000"/>
                  </a:schemeClr>
                </a:solidFill>
                <a:latin typeface="Century Gothic" panose="020B0502020202020204" pitchFamily="34" charset="0"/>
              </a:rPr>
              <a:t>Les canicules de l’été 2026 devraient coûter </a:t>
            </a:r>
            <a:r>
              <a:rPr lang="fr-FR" sz="4000" b="1" dirty="0">
                <a:solidFill>
                  <a:schemeClr val="tx2">
                    <a:alpha val="20000"/>
                  </a:schemeClr>
                </a:solidFill>
                <a:latin typeface="Century Gothic" panose="020B0502020202020204" pitchFamily="34" charset="0"/>
              </a:rPr>
              <a:t>0,1 point de croissance </a:t>
            </a:r>
            <a:r>
              <a:rPr lang="fr-FR" sz="4000" dirty="0">
                <a:solidFill>
                  <a:schemeClr val="tx2">
                    <a:alpha val="20000"/>
                  </a:schemeClr>
                </a:solidFill>
                <a:latin typeface="Century Gothic" panose="020B0502020202020204" pitchFamily="34" charset="0"/>
              </a:rPr>
              <a:t>à</a:t>
            </a:r>
            <a:r>
              <a:rPr lang="fr-FR" sz="4000" b="1" dirty="0">
                <a:solidFill>
                  <a:schemeClr val="tx2">
                    <a:alpha val="20000"/>
                  </a:schemeClr>
                </a:solidFill>
                <a:latin typeface="Century Gothic" panose="020B0502020202020204" pitchFamily="34" charset="0"/>
              </a:rPr>
              <a:t> </a:t>
            </a:r>
            <a:r>
              <a:rPr lang="fr-FR" sz="4000" dirty="0">
                <a:solidFill>
                  <a:schemeClr val="tx2">
                    <a:alpha val="20000"/>
                  </a:schemeClr>
                </a:solidFill>
                <a:latin typeface="Century Gothic" panose="020B0502020202020204" pitchFamily="34" charset="0"/>
              </a:rPr>
              <a:t>l’économie française</a:t>
            </a:r>
            <a:br>
              <a:rPr lang="fr-FR" sz="4000" dirty="0">
                <a:solidFill>
                  <a:schemeClr val="tx2">
                    <a:alpha val="20000"/>
                  </a:schemeClr>
                </a:solidFill>
                <a:latin typeface="Century Gothic" panose="020B0502020202020204" pitchFamily="34" charset="0"/>
              </a:rPr>
            </a:br>
            <a:r>
              <a:rPr lang="fr-FR" sz="4000" i="1" dirty="0">
                <a:solidFill>
                  <a:schemeClr val="tx2">
                    <a:alpha val="20000"/>
                  </a:schemeClr>
                </a:solidFill>
                <a:latin typeface="Century Gothic" panose="020B0502020202020204" pitchFamily="34" charset="0"/>
              </a:rPr>
              <a:t>(Les Échos, 02/09/2026)</a:t>
            </a:r>
            <a:br>
              <a:rPr lang="fr-FR" sz="4000" i="1" dirty="0">
                <a:solidFill>
                  <a:schemeClr val="tx2">
                    <a:alpha val="20000"/>
                  </a:schemeClr>
                </a:solidFill>
                <a:latin typeface="Century Gothic" panose="020B0502020202020204" pitchFamily="34" charset="0"/>
              </a:rPr>
            </a:br>
            <a:endParaRPr lang="fr-FR" i="1" dirty="0">
              <a:solidFill>
                <a:schemeClr val="tx2">
                  <a:alpha val="20000"/>
                </a:schemeClr>
              </a:solidFill>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21B36FDC-106C-242E-EC25-4E13C56E67BB}"/>
              </a:ext>
            </a:extLst>
          </p:cNvPr>
          <p:cNvSpPr>
            <a:spLocks noGrp="1"/>
          </p:cNvSpPr>
          <p:nvPr>
            <p:ph idx="4294967295"/>
          </p:nvPr>
        </p:nvSpPr>
        <p:spPr>
          <a:xfrm>
            <a:off x="1577553" y="3124200"/>
            <a:ext cx="9601200" cy="2803525"/>
          </a:xfrm>
          <a:prstGeom prst="rect">
            <a:avLst/>
          </a:prstGeom>
        </p:spPr>
        <p:txBody>
          <a:bodyPr/>
          <a:lstStyle/>
          <a:p>
            <a:pPr algn="r"/>
            <a:endParaRPr lang="fr-FR" dirty="0"/>
          </a:p>
          <a:p>
            <a:r>
              <a:rPr lang="fr-FR" dirty="0">
                <a:latin typeface="Century Gothic" panose="020B0502020202020204" pitchFamily="34" charset="0"/>
              </a:rPr>
              <a:t>Les services du ministère du Budget estiment à 3 milliards d’euros les pertes de revenu liées à la canicule 2026</a:t>
            </a:r>
          </a:p>
          <a:p>
            <a:r>
              <a:rPr lang="fr-FR" dirty="0">
                <a:solidFill>
                  <a:schemeClr val="tx2">
                    <a:alpha val="20000"/>
                  </a:schemeClr>
                </a:solidFill>
                <a:latin typeface="Century Gothic" panose="020B0502020202020204" pitchFamily="34" charset="0"/>
              </a:rPr>
              <a:t>L’essentiel des pertes sont liées au secteur agricole (- 8% de production), les effets positifs et négatifs se compenseraient dans les autres secteurs</a:t>
            </a:r>
          </a:p>
          <a:p>
            <a:r>
              <a:rPr lang="fr-FR" dirty="0">
                <a:solidFill>
                  <a:schemeClr val="tx2">
                    <a:alpha val="20000"/>
                  </a:schemeClr>
                </a:solidFill>
                <a:latin typeface="Century Gothic" panose="020B0502020202020204" pitchFamily="34" charset="0"/>
              </a:rPr>
              <a:t>Cette perte de production devrait réduire d’1,5 milliard d’euros les recettes fiscales de l’année, compromettant la cible annoncée de 5% de déficit en 2026. </a:t>
            </a:r>
          </a:p>
          <a:p>
            <a:endParaRPr lang="fr-FR" dirty="0"/>
          </a:p>
        </p:txBody>
      </p:sp>
    </p:spTree>
    <p:extLst>
      <p:ext uri="{BB962C8B-B14F-4D97-AF65-F5344CB8AC3E}">
        <p14:creationId xmlns:p14="http://schemas.microsoft.com/office/powerpoint/2010/main" val="3756606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DBFA6-06B5-1764-4FF3-12A32112FAB1}"/>
              </a:ext>
            </a:extLst>
          </p:cNvPr>
          <p:cNvSpPr>
            <a:spLocks noGrp="1"/>
          </p:cNvSpPr>
          <p:nvPr>
            <p:ph type="title"/>
          </p:nvPr>
        </p:nvSpPr>
        <p:spPr>
          <a:xfrm>
            <a:off x="1577553" y="1372053"/>
            <a:ext cx="9601200" cy="1485900"/>
          </a:xfrm>
        </p:spPr>
        <p:txBody>
          <a:bodyPr>
            <a:normAutofit fontScale="90000"/>
          </a:bodyPr>
          <a:lstStyle/>
          <a:p>
            <a:pPr algn="ctr"/>
            <a:r>
              <a:rPr lang="fr-FR" sz="4000" dirty="0">
                <a:solidFill>
                  <a:schemeClr val="tx2">
                    <a:alpha val="20000"/>
                  </a:schemeClr>
                </a:solidFill>
                <a:latin typeface="Century Gothic" panose="020B0502020202020204" pitchFamily="34" charset="0"/>
              </a:rPr>
              <a:t>Les canicules de l’été 2026 devraient coûter </a:t>
            </a:r>
            <a:r>
              <a:rPr lang="fr-FR" sz="4000" b="1" dirty="0">
                <a:solidFill>
                  <a:schemeClr val="tx2">
                    <a:alpha val="20000"/>
                  </a:schemeClr>
                </a:solidFill>
                <a:latin typeface="Century Gothic" panose="020B0502020202020204" pitchFamily="34" charset="0"/>
              </a:rPr>
              <a:t>0,1 point de croissance </a:t>
            </a:r>
            <a:r>
              <a:rPr lang="fr-FR" sz="4000" dirty="0">
                <a:solidFill>
                  <a:schemeClr val="tx2">
                    <a:alpha val="20000"/>
                  </a:schemeClr>
                </a:solidFill>
                <a:latin typeface="Century Gothic" panose="020B0502020202020204" pitchFamily="34" charset="0"/>
              </a:rPr>
              <a:t>à</a:t>
            </a:r>
            <a:r>
              <a:rPr lang="fr-FR" sz="4000" b="1" dirty="0">
                <a:solidFill>
                  <a:schemeClr val="tx2">
                    <a:alpha val="20000"/>
                  </a:schemeClr>
                </a:solidFill>
                <a:latin typeface="Century Gothic" panose="020B0502020202020204" pitchFamily="34" charset="0"/>
              </a:rPr>
              <a:t> </a:t>
            </a:r>
            <a:r>
              <a:rPr lang="fr-FR" sz="4000" dirty="0">
                <a:solidFill>
                  <a:schemeClr val="tx2">
                    <a:alpha val="20000"/>
                  </a:schemeClr>
                </a:solidFill>
                <a:latin typeface="Century Gothic" panose="020B0502020202020204" pitchFamily="34" charset="0"/>
              </a:rPr>
              <a:t>l’économie française</a:t>
            </a:r>
            <a:br>
              <a:rPr lang="fr-FR" sz="4000" dirty="0">
                <a:solidFill>
                  <a:schemeClr val="tx2">
                    <a:alpha val="20000"/>
                  </a:schemeClr>
                </a:solidFill>
                <a:latin typeface="Century Gothic" panose="020B0502020202020204" pitchFamily="34" charset="0"/>
              </a:rPr>
            </a:br>
            <a:r>
              <a:rPr lang="fr-FR" sz="4000" i="1" dirty="0">
                <a:solidFill>
                  <a:schemeClr val="tx2">
                    <a:alpha val="20000"/>
                  </a:schemeClr>
                </a:solidFill>
                <a:latin typeface="Century Gothic" panose="020B0502020202020204" pitchFamily="34" charset="0"/>
              </a:rPr>
              <a:t>(Les Échos, 02/09/2026)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21B36FDC-106C-242E-EC25-4E13C56E67BB}"/>
              </a:ext>
            </a:extLst>
          </p:cNvPr>
          <p:cNvSpPr>
            <a:spLocks noGrp="1"/>
          </p:cNvSpPr>
          <p:nvPr>
            <p:ph idx="4294967295"/>
          </p:nvPr>
        </p:nvSpPr>
        <p:spPr>
          <a:xfrm>
            <a:off x="1577553" y="3124200"/>
            <a:ext cx="9601200" cy="2803525"/>
          </a:xfrm>
          <a:prstGeom prst="rect">
            <a:avLst/>
          </a:prstGeom>
        </p:spPr>
        <p:txBody>
          <a:bodyPr/>
          <a:lstStyle/>
          <a:p>
            <a:pPr algn="r"/>
            <a:endParaRPr lang="fr-FR" dirty="0"/>
          </a:p>
          <a:p>
            <a:r>
              <a:rPr lang="fr-FR" dirty="0">
                <a:solidFill>
                  <a:schemeClr val="tx2">
                    <a:alpha val="20000"/>
                  </a:schemeClr>
                </a:solidFill>
                <a:latin typeface="Century Gothic" panose="020B0502020202020204" pitchFamily="34" charset="0"/>
              </a:rPr>
              <a:t>Les services du ministère du Budget estiment à 3 milliards d’euros les pertes de revenu liées à la canicule 2026</a:t>
            </a:r>
          </a:p>
          <a:p>
            <a:r>
              <a:rPr lang="fr-FR" dirty="0">
                <a:latin typeface="Century Gothic" panose="020B0502020202020204" pitchFamily="34" charset="0"/>
              </a:rPr>
              <a:t>L’essentiel des pertes sont liées au secteur agricole (- 8% de production), les effets positifs et négatifs se compenseraient dans les autres secteurs</a:t>
            </a:r>
          </a:p>
          <a:p>
            <a:r>
              <a:rPr lang="fr-FR" dirty="0">
                <a:solidFill>
                  <a:schemeClr val="tx2">
                    <a:alpha val="20000"/>
                  </a:schemeClr>
                </a:solidFill>
                <a:latin typeface="Century Gothic" panose="020B0502020202020204" pitchFamily="34" charset="0"/>
              </a:rPr>
              <a:t>Cette perte de production devrait réduire d’1,5 milliard d’euros les recettes fiscales de l’année, compromettant la cible annoncée de 5% de déficit en 2026. </a:t>
            </a:r>
          </a:p>
          <a:p>
            <a:endParaRPr lang="fr-FR" dirty="0"/>
          </a:p>
        </p:txBody>
      </p:sp>
    </p:spTree>
    <p:extLst>
      <p:ext uri="{BB962C8B-B14F-4D97-AF65-F5344CB8AC3E}">
        <p14:creationId xmlns:p14="http://schemas.microsoft.com/office/powerpoint/2010/main" val="935422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DBFA6-06B5-1764-4FF3-12A32112FAB1}"/>
              </a:ext>
            </a:extLst>
          </p:cNvPr>
          <p:cNvSpPr>
            <a:spLocks noGrp="1"/>
          </p:cNvSpPr>
          <p:nvPr>
            <p:ph type="title"/>
          </p:nvPr>
        </p:nvSpPr>
        <p:spPr>
          <a:xfrm>
            <a:off x="1577553" y="1372053"/>
            <a:ext cx="9601200" cy="1485900"/>
          </a:xfrm>
        </p:spPr>
        <p:txBody>
          <a:bodyPr>
            <a:normAutofit fontScale="90000"/>
          </a:bodyPr>
          <a:lstStyle/>
          <a:p>
            <a:pPr algn="ctr"/>
            <a:r>
              <a:rPr lang="fr-FR" sz="4000" dirty="0">
                <a:solidFill>
                  <a:schemeClr val="tx2">
                    <a:alpha val="20000"/>
                  </a:schemeClr>
                </a:solidFill>
                <a:latin typeface="Century Gothic" panose="020B0502020202020204" pitchFamily="34" charset="0"/>
              </a:rPr>
              <a:t>Les canicules de l’été 2026 devraient coûter </a:t>
            </a:r>
            <a:r>
              <a:rPr lang="fr-FR" sz="4000" b="1" dirty="0">
                <a:solidFill>
                  <a:schemeClr val="tx2">
                    <a:alpha val="20000"/>
                  </a:schemeClr>
                </a:solidFill>
                <a:latin typeface="Century Gothic" panose="020B0502020202020204" pitchFamily="34" charset="0"/>
              </a:rPr>
              <a:t>0,1 point de croissance </a:t>
            </a:r>
            <a:r>
              <a:rPr lang="fr-FR" sz="4000" dirty="0">
                <a:solidFill>
                  <a:schemeClr val="tx2">
                    <a:alpha val="20000"/>
                  </a:schemeClr>
                </a:solidFill>
                <a:latin typeface="Century Gothic" panose="020B0502020202020204" pitchFamily="34" charset="0"/>
              </a:rPr>
              <a:t>à</a:t>
            </a:r>
            <a:r>
              <a:rPr lang="fr-FR" sz="4000" b="1" dirty="0">
                <a:solidFill>
                  <a:schemeClr val="tx2">
                    <a:alpha val="20000"/>
                  </a:schemeClr>
                </a:solidFill>
                <a:latin typeface="Century Gothic" panose="020B0502020202020204" pitchFamily="34" charset="0"/>
              </a:rPr>
              <a:t> </a:t>
            </a:r>
            <a:r>
              <a:rPr lang="fr-FR" sz="4000" dirty="0">
                <a:solidFill>
                  <a:schemeClr val="tx2">
                    <a:alpha val="20000"/>
                  </a:schemeClr>
                </a:solidFill>
                <a:latin typeface="Century Gothic" panose="020B0502020202020204" pitchFamily="34" charset="0"/>
              </a:rPr>
              <a:t>l’économie française</a:t>
            </a:r>
            <a:br>
              <a:rPr lang="fr-FR" sz="4000" dirty="0">
                <a:solidFill>
                  <a:schemeClr val="tx2">
                    <a:alpha val="20000"/>
                  </a:schemeClr>
                </a:solidFill>
                <a:latin typeface="Century Gothic" panose="020B0502020202020204" pitchFamily="34" charset="0"/>
              </a:rPr>
            </a:br>
            <a:r>
              <a:rPr lang="fr-FR" sz="4000" i="1" dirty="0">
                <a:solidFill>
                  <a:schemeClr val="tx2">
                    <a:alpha val="20000"/>
                  </a:schemeClr>
                </a:solidFill>
                <a:latin typeface="Century Gothic" panose="020B0502020202020204" pitchFamily="34" charset="0"/>
              </a:rPr>
              <a:t>(Les Échos, 02/09/2026)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21B36FDC-106C-242E-EC25-4E13C56E67BB}"/>
              </a:ext>
            </a:extLst>
          </p:cNvPr>
          <p:cNvSpPr>
            <a:spLocks noGrp="1"/>
          </p:cNvSpPr>
          <p:nvPr>
            <p:ph idx="4294967295"/>
          </p:nvPr>
        </p:nvSpPr>
        <p:spPr>
          <a:xfrm>
            <a:off x="1577553" y="3124200"/>
            <a:ext cx="9601200" cy="2803525"/>
          </a:xfrm>
          <a:prstGeom prst="rect">
            <a:avLst/>
          </a:prstGeom>
        </p:spPr>
        <p:txBody>
          <a:bodyPr/>
          <a:lstStyle/>
          <a:p>
            <a:pPr algn="r"/>
            <a:endParaRPr lang="fr-FR" dirty="0"/>
          </a:p>
          <a:p>
            <a:r>
              <a:rPr lang="fr-FR" dirty="0">
                <a:solidFill>
                  <a:schemeClr val="tx2">
                    <a:alpha val="20000"/>
                  </a:schemeClr>
                </a:solidFill>
                <a:latin typeface="Century Gothic" panose="020B0502020202020204" pitchFamily="34" charset="0"/>
              </a:rPr>
              <a:t>Les services du ministère du Budget estiment à 3 milliards d’euros les pertes de revenu liées à la canicule 2026</a:t>
            </a:r>
          </a:p>
          <a:p>
            <a:r>
              <a:rPr lang="fr-FR" dirty="0">
                <a:solidFill>
                  <a:schemeClr val="tx2">
                    <a:alpha val="20000"/>
                  </a:schemeClr>
                </a:solidFill>
                <a:latin typeface="Century Gothic" panose="020B0502020202020204" pitchFamily="34" charset="0"/>
              </a:rPr>
              <a:t>L’essentiel des pertes sont liées au secteur agricole (- 8% de production), les effets positifs et négatifs se compenseraient dans les autres secteurs</a:t>
            </a:r>
          </a:p>
          <a:p>
            <a:r>
              <a:rPr lang="fr-FR" dirty="0">
                <a:latin typeface="Century Gothic" panose="020B0502020202020204" pitchFamily="34" charset="0"/>
              </a:rPr>
              <a:t>Cette perte de production devrait réduire d’1,5 milliard d’euros les recettes fiscales de l’année, compromettant la cible annoncée de 5% de déficit en 2026. </a:t>
            </a:r>
          </a:p>
          <a:p>
            <a:endParaRPr lang="fr-FR" dirty="0"/>
          </a:p>
        </p:txBody>
      </p:sp>
    </p:spTree>
    <p:extLst>
      <p:ext uri="{BB962C8B-B14F-4D97-AF65-F5344CB8AC3E}">
        <p14:creationId xmlns:p14="http://schemas.microsoft.com/office/powerpoint/2010/main" val="580336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C3BC33D-E960-4872-4391-5354D768A39D}"/>
              </a:ext>
            </a:extLst>
          </p:cNvPr>
          <p:cNvSpPr txBox="1"/>
          <p:nvPr/>
        </p:nvSpPr>
        <p:spPr>
          <a:xfrm>
            <a:off x="1128712" y="2428875"/>
            <a:ext cx="10772775" cy="3108543"/>
          </a:xfrm>
          <a:prstGeom prst="rect">
            <a:avLst/>
          </a:prstGeom>
          <a:noFill/>
        </p:spPr>
        <p:txBody>
          <a:bodyPr wrap="square" rtlCol="0">
            <a:spAutoFit/>
          </a:bodyPr>
          <a:lstStyle/>
          <a:p>
            <a:pPr marL="285750" indent="-285750" algn="just">
              <a:buFont typeface="Wingdings" pitchFamily="2" charset="2"/>
              <a:buChar char="§"/>
            </a:pPr>
            <a:r>
              <a:rPr lang="fr-FR" sz="2000" b="1" dirty="0">
                <a:latin typeface="Century Gothic" panose="020B0502020202020204" pitchFamily="34" charset="0"/>
              </a:rPr>
              <a:t>Cette estimation ne concerne que les pertes de production de nouvelles richesses sur une année mesurées par le PIB annuel. </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Elles n’intègrent pas le coût des pertes de ressources naturelles (forêt) et de biodiversité. </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Elles sont aveugles aux effets sur le bien-être des individus (ex : achat contraint de climatiseurs ou de ventilateurs)</a:t>
            </a:r>
          </a:p>
          <a:p>
            <a:pPr marL="285750" indent="-285750">
              <a:buFont typeface="Wingdings" pitchFamily="2" charset="2"/>
              <a:buChar char="§"/>
            </a:pPr>
            <a:endParaRPr lang="fr-FR" dirty="0">
              <a:solidFill>
                <a:schemeClr val="tx1">
                  <a:alpha val="20000"/>
                </a:schemeClr>
              </a:solidFill>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527614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C3BC33D-E960-4872-4391-5354D768A39D}"/>
              </a:ext>
            </a:extLst>
          </p:cNvPr>
          <p:cNvSpPr txBox="1"/>
          <p:nvPr/>
        </p:nvSpPr>
        <p:spPr>
          <a:xfrm>
            <a:off x="1128712" y="2428875"/>
            <a:ext cx="10772775" cy="3108543"/>
          </a:xfrm>
          <a:prstGeom prst="rect">
            <a:avLst/>
          </a:prstGeom>
          <a:noFill/>
        </p:spPr>
        <p:txBody>
          <a:bodyPr wrap="square" rtlCol="0">
            <a:spAutoFit/>
          </a:bodyPr>
          <a:lstStyle/>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Cette estimation ne concerne que les pertes de production de nouvelles richesses sur une année mesurées par le PIB annuel. </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b="1" dirty="0">
                <a:latin typeface="Century Gothic" panose="020B0502020202020204" pitchFamily="34" charset="0"/>
              </a:rPr>
              <a:t>Elles n’intègrent pas le coût des pertes de ressources naturelles (forêt) et de biodiversité. </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Elles sont aveugles aux effets sur le bien-être des individus (ex : achat contraint de climatiseurs ou de ventilateurs)</a:t>
            </a:r>
          </a:p>
          <a:p>
            <a:pPr marL="285750" indent="-285750">
              <a:buFont typeface="Wingdings" pitchFamily="2" charset="2"/>
              <a:buChar char="§"/>
            </a:pPr>
            <a:endParaRPr lang="fr-FR" dirty="0">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508963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C3BC33D-E960-4872-4391-5354D768A39D}"/>
              </a:ext>
            </a:extLst>
          </p:cNvPr>
          <p:cNvSpPr txBox="1"/>
          <p:nvPr/>
        </p:nvSpPr>
        <p:spPr>
          <a:xfrm>
            <a:off x="1128712" y="2428875"/>
            <a:ext cx="10772775" cy="3108543"/>
          </a:xfrm>
          <a:prstGeom prst="rect">
            <a:avLst/>
          </a:prstGeom>
          <a:noFill/>
        </p:spPr>
        <p:txBody>
          <a:bodyPr wrap="square" rtlCol="0">
            <a:spAutoFit/>
          </a:bodyPr>
          <a:lstStyle/>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Cette estimation ne concerne que les pertes de production de nouvelles richesses sur une année mesurées par le PIB annuel. </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Elles n’intègrent pas le coût des pertes de ressources naturelles (forêt) et de biodiversité. </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b="1" dirty="0">
                <a:latin typeface="Century Gothic" panose="020B0502020202020204" pitchFamily="34" charset="0"/>
              </a:rPr>
              <a:t>Elles sont aveugles aux effets sur le bien-être des individus (ex : achat contraint de climatiseurs ou de ventilateurs)</a:t>
            </a:r>
          </a:p>
          <a:p>
            <a:pPr marL="285750" indent="-285750">
              <a:buFont typeface="Wingdings" pitchFamily="2" charset="2"/>
              <a:buChar char="§"/>
            </a:pPr>
            <a:endParaRPr lang="fr-FR" dirty="0">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589417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869AEAA-0916-6E05-AA58-10A29FB1A361}"/>
              </a:ext>
            </a:extLst>
          </p:cNvPr>
          <p:cNvSpPr txBox="1"/>
          <p:nvPr/>
        </p:nvSpPr>
        <p:spPr>
          <a:xfrm>
            <a:off x="1128712" y="2428875"/>
            <a:ext cx="10772775" cy="3724096"/>
          </a:xfrm>
          <a:prstGeom prst="rect">
            <a:avLst/>
          </a:prstGeom>
          <a:noFill/>
        </p:spPr>
        <p:txBody>
          <a:bodyPr wrap="square" rtlCol="0">
            <a:spAutoFit/>
          </a:bodyPr>
          <a:lstStyle/>
          <a:p>
            <a:pPr marL="285750" indent="-285750" algn="just">
              <a:buFont typeface="Wingdings" pitchFamily="2" charset="2"/>
              <a:buChar char="§"/>
            </a:pPr>
            <a:r>
              <a:rPr lang="fr-FR" sz="2000" b="1" dirty="0">
                <a:latin typeface="Century Gothic" panose="020B0502020202020204" pitchFamily="34" charset="0"/>
              </a:rPr>
              <a:t>Les débats sur les limites comptables du P.I.B. sont anciens (Commission Sen, 2009) mais l’indicateur reste la principale boussole de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Une note du Conseil d’Analyse Économique (septembre 2025) proposait de valoriser le service rendu par les forêts pour mieux guider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Ils comprennent, en plus de la valeur marchande, les services de séquestration du carbone, de préservation des écosystèmes, de régulation du cycle de l’eau ou encore des aménités récréatives, soit 650 milliards d’euros (contre moins de 4 milliards de contribution du secteur forêt bois au PIB). </a:t>
            </a:r>
          </a:p>
          <a:p>
            <a:pPr marL="285750" indent="-285750">
              <a:buFont typeface="Wingdings" pitchFamily="2" charset="2"/>
              <a:buChar char="§"/>
            </a:pPr>
            <a:endParaRPr lang="fr-FR" dirty="0">
              <a:solidFill>
                <a:schemeClr val="tx1">
                  <a:alpha val="20000"/>
                </a:schemeClr>
              </a:solidFill>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971927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869AEAA-0916-6E05-AA58-10A29FB1A361}"/>
              </a:ext>
            </a:extLst>
          </p:cNvPr>
          <p:cNvSpPr txBox="1"/>
          <p:nvPr/>
        </p:nvSpPr>
        <p:spPr>
          <a:xfrm>
            <a:off x="1128712" y="2428875"/>
            <a:ext cx="10772775" cy="3724096"/>
          </a:xfrm>
          <a:prstGeom prst="rect">
            <a:avLst/>
          </a:prstGeom>
          <a:noFill/>
        </p:spPr>
        <p:txBody>
          <a:bodyPr wrap="square" rtlCol="0">
            <a:spAutoFit/>
          </a:bodyPr>
          <a:lstStyle/>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Les débats sur les limites comptables du P.I.B. sont anciens (Commission Sen, 2009) mais l’indicateur reste la principale boussole de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b="1" dirty="0">
                <a:latin typeface="Century Gothic" panose="020B0502020202020204" pitchFamily="34" charset="0"/>
              </a:rPr>
              <a:t>Une note du Conseil d’Analyse Économique (septembre 2025) proposait de valoriser le service rendu par les forêts pour mieux guider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Ils comprennent, en plus de la valeur marchande, les services de séquestration du carbone, de préservation des écosystèmes, de régulation du cycle de l’eau ou encore des aménités récréatives, soit 650 milliards d’euros (contre moins de 4 milliards de contribution du secteur forêt bois au PIB). </a:t>
            </a:r>
          </a:p>
          <a:p>
            <a:pPr marL="285750" indent="-285750">
              <a:buFont typeface="Wingdings" pitchFamily="2" charset="2"/>
              <a:buChar char="§"/>
            </a:pPr>
            <a:endParaRPr lang="fr-FR" dirty="0">
              <a:solidFill>
                <a:schemeClr val="tx1">
                  <a:alpha val="20000"/>
                </a:schemeClr>
              </a:solidFill>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709697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869AEAA-0916-6E05-AA58-10A29FB1A361}"/>
              </a:ext>
            </a:extLst>
          </p:cNvPr>
          <p:cNvSpPr txBox="1"/>
          <p:nvPr/>
        </p:nvSpPr>
        <p:spPr>
          <a:xfrm>
            <a:off x="1128712" y="2428875"/>
            <a:ext cx="10772775" cy="3724096"/>
          </a:xfrm>
          <a:prstGeom prst="rect">
            <a:avLst/>
          </a:prstGeom>
          <a:noFill/>
        </p:spPr>
        <p:txBody>
          <a:bodyPr wrap="square" rtlCol="0">
            <a:spAutoFit/>
          </a:bodyPr>
          <a:lstStyle/>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Les débats sur les limites comptables du P.I.B. sont anciens (Commission Sen, 2009) mais l’indicateur reste la principale boussole de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Une note du Conseil d’Analyse Économique (septembre 2025) proposait de valoriser le service rendu par les forêts pour mieux guider l’action publique</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b="1" dirty="0">
                <a:latin typeface="Century Gothic" panose="020B0502020202020204" pitchFamily="34" charset="0"/>
              </a:rPr>
              <a:t>Ils comprennent, en plus de la valeur marchande, les services de séquestration du carbone, de préservation des écosystèmes, de régulation du cycle de l’eau ou encore des aménités récréatives, soit 650 milliards d’euros (contre moins de 4 milliards de contribution du secteur forêt bois au PIB). </a:t>
            </a:r>
          </a:p>
          <a:p>
            <a:pPr marL="285750" indent="-285750">
              <a:buFont typeface="Wingdings" pitchFamily="2" charset="2"/>
              <a:buChar char="§"/>
            </a:pPr>
            <a:endParaRPr lang="fr-FR" dirty="0">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596919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368997B-95CE-EFD8-E0EB-F34E56EF3A10}"/>
              </a:ext>
            </a:extLst>
          </p:cNvPr>
          <p:cNvSpPr>
            <a:spLocks noGrp="1"/>
          </p:cNvSpPr>
          <p:nvPr>
            <p:ph type="ctrTitle"/>
          </p:nvPr>
        </p:nvSpPr>
        <p:spPr/>
        <p:txBody>
          <a:bodyPr/>
          <a:lstStyle/>
          <a:p>
            <a:r>
              <a:rPr lang="fr-FR" dirty="0"/>
              <a:t>15/09/2026</a:t>
            </a:r>
          </a:p>
        </p:txBody>
      </p:sp>
    </p:spTree>
    <p:extLst>
      <p:ext uri="{BB962C8B-B14F-4D97-AF65-F5344CB8AC3E}">
        <p14:creationId xmlns:p14="http://schemas.microsoft.com/office/powerpoint/2010/main" val="284807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L’INSEE a révisé de 0,7% à 0,4% la croissance du PIB français pour 2026, contre 1% en Allemagne, 0,9% en Italie et 2,6% en Espagne. </a:t>
            </a:r>
          </a:p>
          <a:p>
            <a:r>
              <a:rPr lang="fr-FR" dirty="0">
                <a:solidFill>
                  <a:schemeClr val="tx2">
                    <a:alpha val="20000"/>
                  </a:schemeClr>
                </a:solidFill>
              </a:rPr>
              <a:t>66 000 emplois net risquent de disparaître, ramenant le chômage à 8,6% des actif d’ici la fin de l’année. </a:t>
            </a:r>
          </a:p>
          <a:p>
            <a:r>
              <a:rPr lang="fr-FR" dirty="0">
                <a:solidFill>
                  <a:schemeClr val="tx2">
                    <a:alpha val="20000"/>
                  </a:schemeClr>
                </a:solidFill>
              </a:rPr>
              <a:t>L’inflation pourrait atteindre les 2,9% sur l’ensemble de l’année sans que les salaires ne s’ajuste, provoquant une baisse de pouvoir d’achat de 0,4%</a:t>
            </a:r>
          </a:p>
          <a:p>
            <a:endParaRPr lang="fr-FR" dirty="0"/>
          </a:p>
        </p:txBody>
      </p:sp>
    </p:spTree>
    <p:extLst>
      <p:ext uri="{BB962C8B-B14F-4D97-AF65-F5344CB8AC3E}">
        <p14:creationId xmlns:p14="http://schemas.microsoft.com/office/powerpoint/2010/main" val="342482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L’INSEE a révisé de 0,7% à 0,4% la croissance du PIB français pour 2026, contre 1% en Allemagne, 0,9% en Italie et 2,6% en Espagne. </a:t>
            </a:r>
          </a:p>
          <a:p>
            <a:r>
              <a:rPr lang="fr-FR" dirty="0">
                <a:solidFill>
                  <a:schemeClr val="tx2">
                    <a:alpha val="20000"/>
                  </a:schemeClr>
                </a:solidFill>
              </a:rPr>
              <a:t>66 000 emplois net risquent de disparaître, ramenant le chômage à 8,6% des actif d’ici la fin de l’année. </a:t>
            </a:r>
          </a:p>
          <a:p>
            <a:r>
              <a:rPr lang="fr-FR" dirty="0">
                <a:solidFill>
                  <a:schemeClr val="tx2">
                    <a:alpha val="20000"/>
                  </a:schemeClr>
                </a:solidFill>
              </a:rPr>
              <a:t>L’inflation pourrait atteindre les 2,9% sur l’ensemble de l’année sans que les salaires ne s’ajuste, provoquant une baisse de pouvoir d’achat de 0,4%</a:t>
            </a:r>
          </a:p>
          <a:p>
            <a:endParaRPr lang="fr-FR" dirty="0"/>
          </a:p>
        </p:txBody>
      </p:sp>
    </p:spTree>
    <p:extLst>
      <p:ext uri="{BB962C8B-B14F-4D97-AF65-F5344CB8AC3E}">
        <p14:creationId xmlns:p14="http://schemas.microsoft.com/office/powerpoint/2010/main" val="281117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L’INSEE a révisé de 0,7% à 0,4% la croissance du PIB français pour 2026, contre 1% en Allemagne, 0,9% en Italie et 2,6% en Espagne. </a:t>
            </a:r>
          </a:p>
          <a:p>
            <a:r>
              <a:rPr lang="fr-FR" b="1" dirty="0"/>
              <a:t>66 000 emplois net risquent de disparaître, ramenant le chômage à 8,6% des actif d’ici la fin de l’année. </a:t>
            </a:r>
          </a:p>
          <a:p>
            <a:r>
              <a:rPr lang="fr-FR" dirty="0">
                <a:solidFill>
                  <a:schemeClr val="tx2">
                    <a:alpha val="19581"/>
                  </a:schemeClr>
                </a:solidFill>
              </a:rPr>
              <a:t>L’inflation pourrait atteindre les 2,9% sur l’ensemble de l’année sans que les salaires ne s’ajuste, provoquant une baisse de pouvoir d’achat de 0,4%</a:t>
            </a:r>
          </a:p>
          <a:p>
            <a:endParaRPr lang="fr-FR" dirty="0"/>
          </a:p>
        </p:txBody>
      </p:sp>
    </p:spTree>
    <p:extLst>
      <p:ext uri="{BB962C8B-B14F-4D97-AF65-F5344CB8AC3E}">
        <p14:creationId xmlns:p14="http://schemas.microsoft.com/office/powerpoint/2010/main" val="3919937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L’INSEE a révisé de 0,7% à 0,4% la croissance du PIB français pour 2026, contre 1% en Allemagne, 0,9% en Italie et 2,6% en Espagne. </a:t>
            </a:r>
          </a:p>
          <a:p>
            <a:r>
              <a:rPr lang="fr-FR" dirty="0">
                <a:solidFill>
                  <a:schemeClr val="tx2">
                    <a:alpha val="20000"/>
                  </a:schemeClr>
                </a:solidFill>
              </a:rPr>
              <a:t>66 000 emplois net risquent de disparaître, ramenant le chômage à 8,6% des actif d’ici la fin de l’année. </a:t>
            </a:r>
          </a:p>
          <a:p>
            <a:r>
              <a:rPr lang="fr-FR" b="1" dirty="0"/>
              <a:t>L’inflation pourrait atteindre les 2,9% sur l’ensemble de l’année sans que les salaires ne s’ajuste, provoquant une baisse de pouvoir d’achat de 0,4%</a:t>
            </a:r>
          </a:p>
          <a:p>
            <a:endParaRPr lang="fr-FR" dirty="0"/>
          </a:p>
        </p:txBody>
      </p:sp>
    </p:spTree>
    <p:extLst>
      <p:ext uri="{BB962C8B-B14F-4D97-AF65-F5344CB8AC3E}">
        <p14:creationId xmlns:p14="http://schemas.microsoft.com/office/powerpoint/2010/main" val="1182589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La hausse des taux directeurs de la BCE à 2,5% risque de réduire encore davantage les investissements et donc la demande</a:t>
            </a:r>
          </a:p>
          <a:p>
            <a:r>
              <a:rPr lang="fr-FR" dirty="0">
                <a:solidFill>
                  <a:schemeClr val="tx2">
                    <a:alpha val="20000"/>
                  </a:schemeClr>
                </a:solidFill>
              </a:rPr>
              <a:t>Le déficit public à plus de 5% réduit les marges de manœuvre de l’État français pour soutenir son activité</a:t>
            </a:r>
          </a:p>
          <a:p>
            <a:r>
              <a:rPr lang="fr-FR" dirty="0">
                <a:solidFill>
                  <a:schemeClr val="tx2">
                    <a:alpha val="20000"/>
                  </a:schemeClr>
                </a:solidFill>
              </a:rPr>
              <a:t>À l’inverse, la situation budgétaire de l’Allemagne lui a permis de lancer un plan de 500 milliards d’euros d’investissements publics</a:t>
            </a:r>
          </a:p>
          <a:p>
            <a:endParaRPr lang="fr-FR" dirty="0"/>
          </a:p>
        </p:txBody>
      </p:sp>
    </p:spTree>
    <p:extLst>
      <p:ext uri="{BB962C8B-B14F-4D97-AF65-F5344CB8AC3E}">
        <p14:creationId xmlns:p14="http://schemas.microsoft.com/office/powerpoint/2010/main" val="3036556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hausse des taux directeurs de la BCE à 2,5% risque de réduire encore davantage les investissements et donc la demande</a:t>
            </a:r>
          </a:p>
          <a:p>
            <a:r>
              <a:rPr lang="fr-FR" b="1" dirty="0"/>
              <a:t>Le déficit public à plus de 5% réduit les marges de manœuvre de l’État français pour soutenir son activité</a:t>
            </a:r>
          </a:p>
          <a:p>
            <a:r>
              <a:rPr lang="fr-FR" dirty="0">
                <a:solidFill>
                  <a:schemeClr val="tx2">
                    <a:alpha val="20000"/>
                  </a:schemeClr>
                </a:solidFill>
              </a:rPr>
              <a:t>À l’inverse, la situation budgétaire de l’Allemagne lui a permis de lancer un plan de 500 milliards d’euros d’investissements publics</a:t>
            </a:r>
          </a:p>
          <a:p>
            <a:endParaRPr lang="fr-FR" dirty="0"/>
          </a:p>
        </p:txBody>
      </p:sp>
    </p:spTree>
    <p:extLst>
      <p:ext uri="{BB962C8B-B14F-4D97-AF65-F5344CB8AC3E}">
        <p14:creationId xmlns:p14="http://schemas.microsoft.com/office/powerpoint/2010/main" val="3472416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hausse des taux directeurs de la BCE à 2,5% risque de réduire encore davantage les investissements et donc la demande</a:t>
            </a:r>
          </a:p>
          <a:p>
            <a:r>
              <a:rPr lang="fr-FR" dirty="0">
                <a:solidFill>
                  <a:schemeClr val="tx2">
                    <a:alpha val="20000"/>
                  </a:schemeClr>
                </a:solidFill>
              </a:rPr>
              <a:t>Le déficit public à plus de 5% réduit les marges de manœuvre de l’État français pour soutenir son activité</a:t>
            </a:r>
          </a:p>
          <a:p>
            <a:r>
              <a:rPr lang="fr-FR" b="1" dirty="0"/>
              <a:t>À l’inverse, la situation budgétaire de l’Allemagne lui a permis de lancer un plan de 500 milliards d’euros d’investissements publics</a:t>
            </a:r>
          </a:p>
          <a:p>
            <a:endParaRPr lang="fr-FR" dirty="0"/>
          </a:p>
        </p:txBody>
      </p:sp>
    </p:spTree>
    <p:extLst>
      <p:ext uri="{BB962C8B-B14F-4D97-AF65-F5344CB8AC3E}">
        <p14:creationId xmlns:p14="http://schemas.microsoft.com/office/powerpoint/2010/main" val="824093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293347" y="852615"/>
            <a:ext cx="10050155" cy="5486400"/>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Cette actualité relance le débat sur l’arbitrage entre maîtrise de la dette publique et risque de politique procyclique : </a:t>
            </a:r>
          </a:p>
          <a:p>
            <a:pPr marL="0" indent="0" algn="just">
              <a:buNone/>
            </a:pPr>
            <a:r>
              <a:rPr lang="fr-FR" b="1" dirty="0"/>
              <a:t>- Pour retrouver des marges de manœuvre, la réduction du solde budgétaire semble nécessaire pour réduire les intérêts payés chaque années aux créanciers. </a:t>
            </a:r>
          </a:p>
          <a:p>
            <a:pPr marL="0" indent="0">
              <a:buNone/>
            </a:pPr>
            <a:r>
              <a:rPr lang="fr-FR" b="1" dirty="0"/>
              <a:t>- Un effort budgétaire trop important pour réduire la dépense publique pourrait cependant aggraver la situation, en réduisant encore la croissance économique et donc les recettes publiques. </a:t>
            </a:r>
          </a:p>
          <a:p>
            <a:r>
              <a:rPr lang="fr-FR" dirty="0">
                <a:solidFill>
                  <a:schemeClr val="tx2">
                    <a:alpha val="20000"/>
                  </a:schemeClr>
                </a:solidFill>
              </a:rPr>
              <a:t>Tout l’enjeu est de parvenir à éviter de compromettre un retour de la croissance, sans mettre en péril les capacités d’emprunts futures :</a:t>
            </a:r>
          </a:p>
          <a:p>
            <a:pPr marL="0" indent="0">
              <a:buNone/>
            </a:pPr>
            <a:r>
              <a:rPr lang="fr-FR" dirty="0">
                <a:solidFill>
                  <a:schemeClr val="tx2">
                    <a:alpha val="20000"/>
                  </a:schemeClr>
                </a:solidFill>
              </a:rPr>
              <a:t>- Gel d’une partie de la dette</a:t>
            </a:r>
          </a:p>
          <a:p>
            <a:pPr marL="0" indent="0">
              <a:buNone/>
            </a:pPr>
            <a:r>
              <a:rPr lang="fr-FR" dirty="0">
                <a:solidFill>
                  <a:schemeClr val="tx2">
                    <a:alpha val="20000"/>
                  </a:schemeClr>
                </a:solidFill>
              </a:rPr>
              <a:t>- Baisse drastique des dépenses publiques </a:t>
            </a:r>
          </a:p>
          <a:p>
            <a:pPr marL="0" indent="0">
              <a:buNone/>
            </a:pPr>
            <a:r>
              <a:rPr lang="fr-FR" dirty="0">
                <a:solidFill>
                  <a:schemeClr val="tx2">
                    <a:alpha val="20000"/>
                  </a:schemeClr>
                </a:solidFill>
              </a:rPr>
              <a:t>- Augmentation des impôts </a:t>
            </a:r>
          </a:p>
          <a:p>
            <a:pPr marL="0" indent="0">
              <a:buNone/>
            </a:pPr>
            <a:r>
              <a:rPr lang="fr-FR" dirty="0">
                <a:solidFill>
                  <a:schemeClr val="tx2">
                    <a:alpha val="20000"/>
                  </a:schemeClr>
                </a:solidFill>
              </a:rPr>
              <a:t>- Politique de clarté pour garder la confiance des marchés</a:t>
            </a:r>
          </a:p>
          <a:p>
            <a:endParaRPr lang="fr-FR" dirty="0">
              <a:solidFill>
                <a:schemeClr val="tx2">
                  <a:alpha val="20000"/>
                </a:schemeClr>
              </a:solidFill>
            </a:endParaRPr>
          </a:p>
          <a:p>
            <a:endParaRPr lang="fr-FR" dirty="0">
              <a:solidFill>
                <a:schemeClr val="tx2">
                  <a:alpha val="20000"/>
                </a:schemeClr>
              </a:solidFill>
            </a:endParaRPr>
          </a:p>
          <a:p>
            <a:endParaRPr lang="fr-FR" dirty="0"/>
          </a:p>
        </p:txBody>
      </p:sp>
    </p:spTree>
    <p:extLst>
      <p:ext uri="{BB962C8B-B14F-4D97-AF65-F5344CB8AC3E}">
        <p14:creationId xmlns:p14="http://schemas.microsoft.com/office/powerpoint/2010/main" val="1564367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355131" y="852616"/>
            <a:ext cx="10198436" cy="5486400"/>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Cette actualité relance le débat sur l’arbitrage entre maîtrise de la dette publique et risque de politique procyclique : </a:t>
            </a:r>
          </a:p>
          <a:p>
            <a:pPr marL="0" indent="0" algn="just">
              <a:buNone/>
            </a:pPr>
            <a:r>
              <a:rPr lang="fr-FR" dirty="0">
                <a:solidFill>
                  <a:schemeClr val="tx2">
                    <a:alpha val="20000"/>
                  </a:schemeClr>
                </a:solidFill>
              </a:rPr>
              <a:t>- Pour retrouver des marges de manœuvre, la réduction du solde budgétaire semble nécessaire pour réduire les intérêts payés chaque années aux créanciers. </a:t>
            </a:r>
          </a:p>
          <a:p>
            <a:pPr marL="0" indent="0">
              <a:buNone/>
            </a:pPr>
            <a:r>
              <a:rPr lang="fr-FR" dirty="0">
                <a:solidFill>
                  <a:schemeClr val="tx2">
                    <a:alpha val="20000"/>
                  </a:schemeClr>
                </a:solidFill>
              </a:rPr>
              <a:t>- Un effort budgétaire trop important pour réduire la dépense publique pourrait cependant aggraver la situation, en réduisant encore la croissance économique et donc les recettes publiques. </a:t>
            </a:r>
          </a:p>
          <a:p>
            <a:r>
              <a:rPr lang="fr-FR" b="1" dirty="0"/>
              <a:t>Tout l’enjeu est de parvenir à éviter de compromettre un retour de la croissance, sans mettre en péril les capacités d’emprunts futures :</a:t>
            </a:r>
          </a:p>
          <a:p>
            <a:pPr marL="0" indent="0">
              <a:buNone/>
            </a:pPr>
            <a:r>
              <a:rPr lang="fr-FR" b="1" dirty="0"/>
              <a:t>- Gel d’une partie de la dette</a:t>
            </a:r>
          </a:p>
          <a:p>
            <a:pPr marL="0" indent="0">
              <a:buNone/>
            </a:pPr>
            <a:r>
              <a:rPr lang="fr-FR" b="1" dirty="0"/>
              <a:t>- Baisse drastique des dépenses publiques </a:t>
            </a:r>
          </a:p>
          <a:p>
            <a:pPr marL="0" indent="0">
              <a:buNone/>
            </a:pPr>
            <a:r>
              <a:rPr lang="fr-FR" b="1" dirty="0"/>
              <a:t>- Augmentation des impôts </a:t>
            </a:r>
          </a:p>
          <a:p>
            <a:pPr marL="0" indent="0">
              <a:buNone/>
            </a:pPr>
            <a:r>
              <a:rPr lang="fr-FR" b="1" dirty="0"/>
              <a:t>- Politique de clarté pour garder la confiance des marchés</a:t>
            </a:r>
          </a:p>
          <a:p>
            <a:endParaRPr lang="fr-FR" dirty="0">
              <a:solidFill>
                <a:schemeClr val="tx2">
                  <a:alpha val="20000"/>
                </a:schemeClr>
              </a:solidFill>
            </a:endParaRPr>
          </a:p>
          <a:p>
            <a:endParaRPr lang="fr-FR" dirty="0">
              <a:solidFill>
                <a:schemeClr val="tx2">
                  <a:alpha val="20000"/>
                </a:schemeClr>
              </a:solidFill>
            </a:endParaRPr>
          </a:p>
          <a:p>
            <a:endParaRPr lang="fr-FR" dirty="0"/>
          </a:p>
        </p:txBody>
      </p:sp>
    </p:spTree>
    <p:extLst>
      <p:ext uri="{BB962C8B-B14F-4D97-AF65-F5344CB8AC3E}">
        <p14:creationId xmlns:p14="http://schemas.microsoft.com/office/powerpoint/2010/main" val="2657052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368997B-95CE-EFD8-E0EB-F34E56EF3A10}"/>
              </a:ext>
            </a:extLst>
          </p:cNvPr>
          <p:cNvSpPr>
            <a:spLocks noGrp="1"/>
          </p:cNvSpPr>
          <p:nvPr>
            <p:ph type="ctrTitle"/>
          </p:nvPr>
        </p:nvSpPr>
        <p:spPr/>
        <p:txBody>
          <a:bodyPr/>
          <a:lstStyle/>
          <a:p>
            <a:r>
              <a:rPr lang="fr-FR" dirty="0"/>
              <a:t>22/09/2026</a:t>
            </a:r>
          </a:p>
        </p:txBody>
      </p:sp>
    </p:spTree>
    <p:extLst>
      <p:ext uri="{BB962C8B-B14F-4D97-AF65-F5344CB8AC3E}">
        <p14:creationId xmlns:p14="http://schemas.microsoft.com/office/powerpoint/2010/main" val="3578672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Tree>
    <p:extLst>
      <p:ext uri="{BB962C8B-B14F-4D97-AF65-F5344CB8AC3E}">
        <p14:creationId xmlns:p14="http://schemas.microsoft.com/office/powerpoint/2010/main" val="2208257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06C32EE-89B3-8A40-79D5-9FD968CEF11C}"/>
              </a:ext>
            </a:extLst>
          </p:cNvPr>
          <p:cNvPicPr>
            <a:picLocks noChangeAspect="1"/>
          </p:cNvPicPr>
          <p:nvPr/>
        </p:nvPicPr>
        <p:blipFill>
          <a:blip r:embed="rId2"/>
          <a:stretch>
            <a:fillRect/>
          </a:stretch>
        </p:blipFill>
        <p:spPr>
          <a:xfrm>
            <a:off x="2566025" y="1081165"/>
            <a:ext cx="7772400" cy="5623118"/>
          </a:xfrm>
          <a:prstGeom prst="rect">
            <a:avLst/>
          </a:prstGeom>
        </p:spPr>
      </p:pic>
    </p:spTree>
    <p:extLst>
      <p:ext uri="{BB962C8B-B14F-4D97-AF65-F5344CB8AC3E}">
        <p14:creationId xmlns:p14="http://schemas.microsoft.com/office/powerpoint/2010/main" val="2051023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
        <p:nvSpPr>
          <p:cNvPr id="6" name="Espace réservé du contenu 2">
            <a:extLst>
              <a:ext uri="{FF2B5EF4-FFF2-40B4-BE49-F238E27FC236}">
                <a16:creationId xmlns:a16="http://schemas.microsoft.com/office/drawing/2014/main" id="{7FCCC98C-EEA9-7C2B-0EF2-87E18BEA8176}"/>
              </a:ext>
            </a:extLst>
          </p:cNvPr>
          <p:cNvSpPr txBox="1">
            <a:spLocks/>
          </p:cNvSpPr>
          <p:nvPr/>
        </p:nvSpPr>
        <p:spPr>
          <a:xfrm>
            <a:off x="1577552" y="3429000"/>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En 2025, 65 940 prénoms différents ont été donnés</a:t>
            </a:r>
          </a:p>
          <a:p>
            <a:r>
              <a:rPr lang="fr-FR" dirty="0">
                <a:solidFill>
                  <a:schemeClr val="tx2">
                    <a:alpha val="20000"/>
                  </a:schemeClr>
                </a:solidFill>
              </a:rPr>
              <a:t>Les cinq prénoms masculins les plus fréquents sont passés de 32,5% à 5,5%; et de 21,3% à 4,3% pour les prénoms féminins. </a:t>
            </a:r>
          </a:p>
          <a:p>
            <a:r>
              <a:rPr lang="fr-FR" dirty="0">
                <a:solidFill>
                  <a:schemeClr val="tx2">
                    <a:alpha val="20000"/>
                  </a:schemeClr>
                </a:solidFill>
              </a:rPr>
              <a:t>Les prénoms « atemporels » (Jean, Marie, Pierre, Sophie) ne représentent que  6% des naissances contre 18% en 1946 (510 Marie en 2025, contre 32 780 en 1947)</a:t>
            </a:r>
          </a:p>
          <a:p>
            <a:r>
              <a:rPr lang="fr-FR" dirty="0">
                <a:solidFill>
                  <a:schemeClr val="tx2">
                    <a:alpha val="20000"/>
                  </a:schemeClr>
                </a:solidFill>
              </a:rPr>
              <a:t>Les prénoms unique au contraire sont beaucoup plus fréquents (607 000 en 2025)</a:t>
            </a:r>
          </a:p>
          <a:p>
            <a:endParaRPr lang="fr-FR" dirty="0"/>
          </a:p>
        </p:txBody>
      </p:sp>
    </p:spTree>
    <p:extLst>
      <p:ext uri="{BB962C8B-B14F-4D97-AF65-F5344CB8AC3E}">
        <p14:creationId xmlns:p14="http://schemas.microsoft.com/office/powerpoint/2010/main" val="117545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
        <p:nvSpPr>
          <p:cNvPr id="6" name="Espace réservé du contenu 2">
            <a:extLst>
              <a:ext uri="{FF2B5EF4-FFF2-40B4-BE49-F238E27FC236}">
                <a16:creationId xmlns:a16="http://schemas.microsoft.com/office/drawing/2014/main" id="{7FCCC98C-EEA9-7C2B-0EF2-87E18BEA8176}"/>
              </a:ext>
            </a:extLst>
          </p:cNvPr>
          <p:cNvSpPr txBox="1">
            <a:spLocks/>
          </p:cNvSpPr>
          <p:nvPr/>
        </p:nvSpPr>
        <p:spPr>
          <a:xfrm>
            <a:off x="1577552" y="3429000"/>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En 2025, 65 940 prénoms différents ont été donnés</a:t>
            </a:r>
          </a:p>
          <a:p>
            <a:r>
              <a:rPr lang="fr-FR" b="1" dirty="0"/>
              <a:t>Les cinq prénoms masculins les plus fréquents sont passés de 32,5% à 5,5%; et de 21,3% à 4,3% pour les prénoms féminins. </a:t>
            </a:r>
          </a:p>
          <a:p>
            <a:r>
              <a:rPr lang="fr-FR" dirty="0">
                <a:solidFill>
                  <a:schemeClr val="tx2">
                    <a:alpha val="20000"/>
                  </a:schemeClr>
                </a:solidFill>
              </a:rPr>
              <a:t>Les prénoms « atemporels » (Jean, Marie, Pierre, Sophie) ne représentent que  6% des naissances contre 18% en 1946 (510 Marie en 2025, contre 32 780 en 1947)</a:t>
            </a:r>
          </a:p>
          <a:p>
            <a:r>
              <a:rPr lang="fr-FR" dirty="0">
                <a:solidFill>
                  <a:schemeClr val="tx2">
                    <a:alpha val="20000"/>
                  </a:schemeClr>
                </a:solidFill>
              </a:rPr>
              <a:t>Les prénoms unique au contraire sont beaucoup plus fréquents (607 000 en 2025)</a:t>
            </a:r>
          </a:p>
          <a:p>
            <a:endParaRPr lang="fr-FR" dirty="0"/>
          </a:p>
        </p:txBody>
      </p:sp>
    </p:spTree>
    <p:extLst>
      <p:ext uri="{BB962C8B-B14F-4D97-AF65-F5344CB8AC3E}">
        <p14:creationId xmlns:p14="http://schemas.microsoft.com/office/powerpoint/2010/main" val="3348885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
        <p:nvSpPr>
          <p:cNvPr id="6" name="Espace réservé du contenu 2">
            <a:extLst>
              <a:ext uri="{FF2B5EF4-FFF2-40B4-BE49-F238E27FC236}">
                <a16:creationId xmlns:a16="http://schemas.microsoft.com/office/drawing/2014/main" id="{7FCCC98C-EEA9-7C2B-0EF2-87E18BEA8176}"/>
              </a:ext>
            </a:extLst>
          </p:cNvPr>
          <p:cNvSpPr txBox="1">
            <a:spLocks/>
          </p:cNvSpPr>
          <p:nvPr/>
        </p:nvSpPr>
        <p:spPr>
          <a:xfrm>
            <a:off x="1577552" y="3429000"/>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En 2025, 65 940 prénoms différents ont été donnés</a:t>
            </a:r>
          </a:p>
          <a:p>
            <a:r>
              <a:rPr lang="fr-FR" dirty="0">
                <a:solidFill>
                  <a:schemeClr val="tx2">
                    <a:alpha val="20000"/>
                  </a:schemeClr>
                </a:solidFill>
              </a:rPr>
              <a:t>Les cinq prénoms masculins les plus fréquents sont passés de 32,5% à 5,5%; et de 21,3% à 4,3% pour les prénoms féminins. </a:t>
            </a:r>
          </a:p>
          <a:p>
            <a:r>
              <a:rPr lang="fr-FR" b="1" dirty="0"/>
              <a:t>Les prénoms « atemporels » (Jean, Marie, Pierre, Sophie) ne représentent que  6% des naissances contre 18% en 1946 (510 Marie en 2025, contre 32 780 en 1947)</a:t>
            </a:r>
          </a:p>
          <a:p>
            <a:r>
              <a:rPr lang="fr-FR" dirty="0">
                <a:solidFill>
                  <a:schemeClr val="tx2">
                    <a:alpha val="20000"/>
                  </a:schemeClr>
                </a:solidFill>
              </a:rPr>
              <a:t>Les prénoms unique au contraire sont beaucoup plus fréquents (607 000 en 2025)</a:t>
            </a:r>
          </a:p>
          <a:p>
            <a:endParaRPr lang="fr-FR" dirty="0"/>
          </a:p>
        </p:txBody>
      </p:sp>
    </p:spTree>
    <p:extLst>
      <p:ext uri="{BB962C8B-B14F-4D97-AF65-F5344CB8AC3E}">
        <p14:creationId xmlns:p14="http://schemas.microsoft.com/office/powerpoint/2010/main" val="3282946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
        <p:nvSpPr>
          <p:cNvPr id="6" name="Espace réservé du contenu 2">
            <a:extLst>
              <a:ext uri="{FF2B5EF4-FFF2-40B4-BE49-F238E27FC236}">
                <a16:creationId xmlns:a16="http://schemas.microsoft.com/office/drawing/2014/main" id="{7FCCC98C-EEA9-7C2B-0EF2-87E18BEA8176}"/>
              </a:ext>
            </a:extLst>
          </p:cNvPr>
          <p:cNvSpPr txBox="1">
            <a:spLocks/>
          </p:cNvSpPr>
          <p:nvPr/>
        </p:nvSpPr>
        <p:spPr>
          <a:xfrm>
            <a:off x="1577552" y="3429000"/>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En 2025, 65 940 prénoms différents ont été donnés</a:t>
            </a:r>
          </a:p>
          <a:p>
            <a:r>
              <a:rPr lang="fr-FR" dirty="0">
                <a:solidFill>
                  <a:schemeClr val="tx2">
                    <a:alpha val="20000"/>
                  </a:schemeClr>
                </a:solidFill>
              </a:rPr>
              <a:t>Les cinq prénoms masculins les plus fréquents sont passés de 32,5% à 5,5%; et de 21,3% à 4,3% pour les prénoms féminins. </a:t>
            </a:r>
          </a:p>
          <a:p>
            <a:r>
              <a:rPr lang="fr-FR" dirty="0">
                <a:solidFill>
                  <a:schemeClr val="tx2">
                    <a:alpha val="20000"/>
                  </a:schemeClr>
                </a:solidFill>
              </a:rPr>
              <a:t>Les prénoms « atemporels » (Jean, Marie, Pierre, Nicolas) ne représentent que  6% des naissances contre 18% en 1946 (510 Marie en 2025, contre 32 780 en 1947)</a:t>
            </a:r>
          </a:p>
          <a:p>
            <a:r>
              <a:rPr lang="fr-FR" b="1" dirty="0"/>
              <a:t>Les prénoms unique au contraire sont beaucoup plus fréquents (607 000 en 2025)</a:t>
            </a:r>
          </a:p>
          <a:p>
            <a:endParaRPr lang="fr-FR" dirty="0"/>
          </a:p>
        </p:txBody>
      </p:sp>
    </p:spTree>
    <p:extLst>
      <p:ext uri="{BB962C8B-B14F-4D97-AF65-F5344CB8AC3E}">
        <p14:creationId xmlns:p14="http://schemas.microsoft.com/office/powerpoint/2010/main" val="2004692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38108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La plus grande liberté de choix peut être reliée à l’évolution des normes familiales, moins contraignantes, mais aussi juridiques (loi de 1803, loi de 1993)</a:t>
            </a:r>
          </a:p>
          <a:p>
            <a:r>
              <a:rPr lang="fr-FR" dirty="0">
                <a:solidFill>
                  <a:schemeClr val="tx2">
                    <a:alpha val="20000"/>
                  </a:schemeClr>
                </a:solidFill>
              </a:rPr>
              <a:t>L’importance de la singularisation peut illustrer un processus au long cours d’individualisation des sociétés et d’affaiblissement des institutions traditionnelles</a:t>
            </a:r>
          </a:p>
          <a:p>
            <a:r>
              <a:rPr lang="fr-FR" dirty="0">
                <a:solidFill>
                  <a:schemeClr val="tx2">
                    <a:alpha val="20000"/>
                  </a:schemeClr>
                </a:solidFill>
              </a:rPr>
              <a:t>La liberté dans le choix du prénom répond toujours à des normes sociales, notamment de distinction et d’affirmation sociale</a:t>
            </a:r>
          </a:p>
          <a:p>
            <a:r>
              <a:rPr lang="fr-FR" dirty="0">
                <a:solidFill>
                  <a:schemeClr val="tx2">
                    <a:alpha val="20000"/>
                  </a:schemeClr>
                </a:solidFill>
              </a:rPr>
              <a:t>L’élargissement du répertoire de prénoms peut aussi être un signe d’une plus grande circulation des références culturelles (les références artistiques, culturelles, étrangères s’ajoutent aux références religieuses, familiales, régionales). </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2374474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614447"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plus grande liberté de choix peut être reliée à l’évolution des normes familiales, moins contraignantes, mais aussi juridiques (loi de 1803, loi de 1993)</a:t>
            </a:r>
          </a:p>
          <a:p>
            <a:r>
              <a:rPr lang="fr-FR" b="1" dirty="0"/>
              <a:t>L’importance de la singularisation peut illustrer un processus au long cours d’individualisation des sociétés et d’affaiblissement des institutions traditionnelles</a:t>
            </a:r>
          </a:p>
          <a:p>
            <a:r>
              <a:rPr lang="fr-FR" dirty="0">
                <a:solidFill>
                  <a:schemeClr val="tx2">
                    <a:alpha val="20000"/>
                  </a:schemeClr>
                </a:solidFill>
              </a:rPr>
              <a:t>La liberté dans le choix du prénom répond toujours à des normes sociales, notamment de distinction et d’affirmation sociale</a:t>
            </a:r>
          </a:p>
          <a:p>
            <a:r>
              <a:rPr lang="fr-FR" dirty="0">
                <a:solidFill>
                  <a:schemeClr val="tx2">
                    <a:alpha val="20000"/>
                  </a:schemeClr>
                </a:solidFill>
              </a:rPr>
              <a:t>L’élargissement du répertoire de prénoms peut aussi être un signe d’une plus grande circulation des références culturelles (les références artistiques, culturelles, étrangères s’ajoutent aux références religieuses, familiales, régionales). </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2586396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plus grande liberté de choix peut être reliée à l’évolution des normes familiales, moins contraignantes, mais aussi juridiques (loi de 1803, loi de 1993)</a:t>
            </a:r>
          </a:p>
          <a:p>
            <a:r>
              <a:rPr lang="fr-FR" dirty="0">
                <a:solidFill>
                  <a:schemeClr val="tx2">
                    <a:alpha val="20000"/>
                  </a:schemeClr>
                </a:solidFill>
              </a:rPr>
              <a:t>L’importance de la singularisation peut illustrer un processus au long cours d’individualisation des sociétés et d’affaiblissement des institutions traditionnelles</a:t>
            </a:r>
          </a:p>
          <a:p>
            <a:r>
              <a:rPr lang="fr-FR" b="1" dirty="0"/>
              <a:t>La liberté dans le choix du prénom répond toujours à des normes sociales, notamment de distinction et d’affirmation sociale</a:t>
            </a:r>
          </a:p>
          <a:p>
            <a:r>
              <a:rPr lang="fr-FR" dirty="0">
                <a:solidFill>
                  <a:schemeClr val="tx2">
                    <a:alpha val="20000"/>
                  </a:schemeClr>
                </a:solidFill>
              </a:rPr>
              <a:t>L’élargissement du répertoire de prénoms peut aussi être un signe d’une plus grande circulation des références culturelles (les références artistiques, culturelles, étrangères s’ajoutent aux références religieuses, familiales, régionales). </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1147964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43823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plus grande liberté de choix peut être reliée à l’évolution des normes familiales, moins contraignantes, mais aussi juridiques (loi de 1803, loi de 1993)</a:t>
            </a:r>
          </a:p>
          <a:p>
            <a:r>
              <a:rPr lang="fr-FR" dirty="0">
                <a:solidFill>
                  <a:schemeClr val="tx2">
                    <a:alpha val="20000"/>
                  </a:schemeClr>
                </a:solidFill>
              </a:rPr>
              <a:t>L’importance de la singularisation peut illustrer un processus au long cours d’individualisation des sociétés et d’affaiblissement des institutions traditionnelles</a:t>
            </a:r>
          </a:p>
          <a:p>
            <a:r>
              <a:rPr lang="fr-FR" dirty="0">
                <a:solidFill>
                  <a:schemeClr val="tx2">
                    <a:alpha val="20000"/>
                  </a:schemeClr>
                </a:solidFill>
              </a:rPr>
              <a:t>La liberté dans le choix du prénom répond toujours à des normes sociales, notamment de distinction et d’affirmation sociale</a:t>
            </a:r>
          </a:p>
          <a:p>
            <a:r>
              <a:rPr lang="fr-FR" b="1" dirty="0"/>
              <a:t>L’élargissement du répertoire de prénoms peut aussi être un signe d’une plus grande circulation des références culturelles (les références artistiques, culturelles, étrangères s’ajoutent aux références religieuses, familiales, régionales). </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2676047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614447"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sz="2400" b="1" dirty="0">
              <a:solidFill>
                <a:schemeClr val="tx1">
                  <a:lumMod val="85000"/>
                  <a:lumOff val="15000"/>
                </a:schemeClr>
              </a:solidFill>
            </a:endParaRPr>
          </a:p>
          <a:p>
            <a:r>
              <a:rPr lang="fr-FR" sz="2400" b="1" dirty="0">
                <a:solidFill>
                  <a:schemeClr val="tx1">
                    <a:lumMod val="85000"/>
                    <a:lumOff val="15000"/>
                  </a:schemeClr>
                </a:solidFill>
              </a:rPr>
              <a:t>Baptiste </a:t>
            </a:r>
            <a:r>
              <a:rPr lang="fr-FR" sz="2400" b="1" dirty="0" err="1">
                <a:solidFill>
                  <a:schemeClr val="tx1">
                    <a:lumMod val="85000"/>
                    <a:lumOff val="15000"/>
                  </a:schemeClr>
                </a:solidFill>
              </a:rPr>
              <a:t>Coulmont</a:t>
            </a:r>
            <a:r>
              <a:rPr lang="fr-FR" sz="2400" b="1" dirty="0">
                <a:solidFill>
                  <a:schemeClr val="tx1">
                    <a:lumMod val="85000"/>
                    <a:lumOff val="15000"/>
                  </a:schemeClr>
                </a:solidFill>
              </a:rPr>
              <a:t>, </a:t>
            </a:r>
            <a:r>
              <a:rPr lang="fr-FR" sz="2400" b="1" i="1" dirty="0">
                <a:solidFill>
                  <a:schemeClr val="tx1">
                    <a:lumMod val="85000"/>
                    <a:lumOff val="15000"/>
                  </a:schemeClr>
                </a:solidFill>
              </a:rPr>
              <a:t>Sociologie des prénoms</a:t>
            </a:r>
            <a:r>
              <a:rPr lang="fr-FR" sz="2400" b="1" dirty="0">
                <a:solidFill>
                  <a:schemeClr val="tx1">
                    <a:lumMod val="85000"/>
                    <a:lumOff val="15000"/>
                  </a:schemeClr>
                </a:solidFill>
              </a:rPr>
              <a:t>, 2022 </a:t>
            </a:r>
          </a:p>
          <a:p>
            <a:endParaRPr lang="fr-FR" sz="2400" b="1" dirty="0">
              <a:solidFill>
                <a:schemeClr val="tx1">
                  <a:lumMod val="85000"/>
                  <a:lumOff val="15000"/>
                </a:schemeClr>
              </a:solidFill>
            </a:endParaRPr>
          </a:p>
          <a:p>
            <a:r>
              <a:rPr lang="fr-FR" sz="2400" b="1" dirty="0">
                <a:solidFill>
                  <a:schemeClr val="tx1">
                    <a:lumMod val="85000"/>
                    <a:lumOff val="15000"/>
                  </a:schemeClr>
                </a:solidFill>
                <a:latin typeface="Century Gothic" panose="020B0502020202020204" pitchFamily="34" charset="0"/>
              </a:rPr>
              <a:t>« </a:t>
            </a:r>
            <a:r>
              <a:rPr lang="fr-FR" sz="2400" b="1" dirty="0">
                <a:solidFill>
                  <a:schemeClr val="tx1">
                    <a:lumMod val="85000"/>
                    <a:lumOff val="15000"/>
                  </a:schemeClr>
                </a:solidFill>
              </a:rPr>
              <a:t>80 ans de prénoms : de plus en plus de diversité », </a:t>
            </a:r>
            <a:r>
              <a:rPr lang="fr-FR" sz="2400" b="1" i="1" dirty="0">
                <a:solidFill>
                  <a:schemeClr val="tx1">
                    <a:lumMod val="85000"/>
                    <a:lumOff val="15000"/>
                  </a:schemeClr>
                </a:solidFill>
              </a:rPr>
              <a:t>INSEE Première</a:t>
            </a:r>
            <a:r>
              <a:rPr lang="fr-FR" sz="2400" b="1" dirty="0">
                <a:solidFill>
                  <a:schemeClr val="tx1">
                    <a:lumMod val="85000"/>
                    <a:lumOff val="15000"/>
                  </a:schemeClr>
                </a:solidFill>
              </a:rPr>
              <a:t>, septembre 2026</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2361164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368997B-95CE-EFD8-E0EB-F34E56EF3A10}"/>
              </a:ext>
            </a:extLst>
          </p:cNvPr>
          <p:cNvSpPr>
            <a:spLocks noGrp="1"/>
          </p:cNvSpPr>
          <p:nvPr>
            <p:ph type="ctrTitle"/>
          </p:nvPr>
        </p:nvSpPr>
        <p:spPr/>
        <p:txBody>
          <a:bodyPr/>
          <a:lstStyle/>
          <a:p>
            <a:r>
              <a:rPr lang="fr-FR" dirty="0"/>
              <a:t>29/09/2026</a:t>
            </a:r>
          </a:p>
        </p:txBody>
      </p:sp>
    </p:spTree>
    <p:extLst>
      <p:ext uri="{BB962C8B-B14F-4D97-AF65-F5344CB8AC3E}">
        <p14:creationId xmlns:p14="http://schemas.microsoft.com/office/powerpoint/2010/main" val="720510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DA3FD03E-A9B8-2B0C-02CC-57B03161E1B8}"/>
              </a:ext>
            </a:extLst>
          </p:cNvPr>
          <p:cNvSpPr txBox="1"/>
          <p:nvPr/>
        </p:nvSpPr>
        <p:spPr>
          <a:xfrm>
            <a:off x="1559718" y="2690336"/>
            <a:ext cx="9072563" cy="2308324"/>
          </a:xfrm>
          <a:prstGeom prst="rect">
            <a:avLst/>
          </a:prstGeom>
          <a:noFill/>
        </p:spPr>
        <p:txBody>
          <a:bodyPr wrap="square" rtlCol="0">
            <a:spAutoFit/>
          </a:bodyPr>
          <a:lstStyle/>
          <a:p>
            <a:endParaRPr lang="fr-FR" dirty="0"/>
          </a:p>
          <a:p>
            <a:pPr marL="285750" indent="-285750">
              <a:buFont typeface="Arial" panose="020B0604020202020204" pitchFamily="34" charset="0"/>
              <a:buChar char="•"/>
            </a:pPr>
            <a:r>
              <a:rPr lang="fr-FR" dirty="0">
                <a:latin typeface="Century Gothic" panose="020B0502020202020204" pitchFamily="34" charset="0"/>
              </a:rPr>
              <a:t>Seule l’enquête </a:t>
            </a:r>
            <a:r>
              <a:rPr lang="fr-FR" dirty="0" err="1">
                <a:latin typeface="Century Gothic" panose="020B0502020202020204" pitchFamily="34" charset="0"/>
              </a:rPr>
              <a:t>TeO</a:t>
            </a:r>
            <a:r>
              <a:rPr lang="fr-FR" dirty="0">
                <a:latin typeface="Century Gothic" panose="020B0502020202020204" pitchFamily="34" charset="0"/>
              </a:rPr>
              <a:t> (2008-2009 ; 2019-2020), qui porte sur les français de 18-59 ans en France métropolitaine fournit des indications sur les pratiques religieuses</a:t>
            </a:r>
          </a:p>
          <a:p>
            <a:pPr marL="285750" indent="-285750">
              <a:buFont typeface="Arial" panose="020B0604020202020204" pitchFamily="34" charset="0"/>
              <a:buChar char="•"/>
            </a:pPr>
            <a:endParaRPr lang="fr-FR" dirty="0">
              <a:latin typeface="Century Gothic" panose="020B0502020202020204" pitchFamily="34" charset="0"/>
            </a:endParaRPr>
          </a:p>
          <a:p>
            <a:pPr marL="285750" indent="-285750">
              <a:buFont typeface="Arial" panose="020B0604020202020204" pitchFamily="34" charset="0"/>
              <a:buChar char="•"/>
            </a:pPr>
            <a:r>
              <a:rPr lang="fr-FR" dirty="0">
                <a:latin typeface="Century Gothic" panose="020B0502020202020204" pitchFamily="34" charset="0"/>
              </a:rPr>
              <a:t>29% se déclarent catholiques, 10% musulmans et 9%-10% d’autres religions</a:t>
            </a:r>
          </a:p>
          <a:p>
            <a:pPr marL="285750" indent="-285750">
              <a:buFont typeface="Arial" panose="020B0604020202020204" pitchFamily="34" charset="0"/>
              <a:buChar char="•"/>
            </a:pPr>
            <a:endParaRPr lang="fr-FR" dirty="0">
              <a:latin typeface="Century Gothic" panose="020B0502020202020204" pitchFamily="34" charset="0"/>
            </a:endParaRPr>
          </a:p>
          <a:p>
            <a:pPr marL="285750" indent="-285750">
              <a:buFont typeface="Wingdings" pitchFamily="2" charset="2"/>
              <a:buChar char="Ø"/>
            </a:pPr>
            <a:r>
              <a:rPr lang="fr-FR" dirty="0">
                <a:latin typeface="Century Gothic" panose="020B0502020202020204" pitchFamily="34" charset="0"/>
              </a:rPr>
              <a:t>On parle d’un mouvement de </a:t>
            </a:r>
            <a:r>
              <a:rPr lang="fr-FR" b="1" dirty="0">
                <a:latin typeface="Century Gothic" panose="020B0502020202020204" pitchFamily="34" charset="0"/>
              </a:rPr>
              <a:t>sécularisation</a:t>
            </a:r>
          </a:p>
        </p:txBody>
      </p:sp>
      <p:sp>
        <p:nvSpPr>
          <p:cNvPr id="7" name="ZoneTexte 6">
            <a:extLst>
              <a:ext uri="{FF2B5EF4-FFF2-40B4-BE49-F238E27FC236}">
                <a16:creationId xmlns:a16="http://schemas.microsoft.com/office/drawing/2014/main" id="{376775AC-9630-C845-DA40-A2E87EDDD454}"/>
              </a:ext>
            </a:extLst>
          </p:cNvPr>
          <p:cNvSpPr txBox="1"/>
          <p:nvPr/>
        </p:nvSpPr>
        <p:spPr>
          <a:xfrm>
            <a:off x="1143000" y="1500188"/>
            <a:ext cx="10244138" cy="830997"/>
          </a:xfrm>
          <a:prstGeom prst="rect">
            <a:avLst/>
          </a:prstGeom>
          <a:noFill/>
        </p:spPr>
        <p:txBody>
          <a:bodyPr wrap="square" rtlCol="0">
            <a:spAutoFit/>
          </a:bodyPr>
          <a:lstStyle/>
          <a:p>
            <a:r>
              <a:rPr lang="fr-FR" sz="2400" dirty="0">
                <a:latin typeface="Century Gothic" panose="020B0502020202020204" pitchFamily="34" charset="0"/>
              </a:rPr>
              <a:t>51% des 18-59 ans de France métropolitaine déclaraient n’avoir aucune religion en 2019 (+ 6 points par rapport à 2009)</a:t>
            </a:r>
          </a:p>
        </p:txBody>
      </p:sp>
    </p:spTree>
    <p:extLst>
      <p:ext uri="{BB962C8B-B14F-4D97-AF65-F5344CB8AC3E}">
        <p14:creationId xmlns:p14="http://schemas.microsoft.com/office/powerpoint/2010/main" val="4262221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DA3FD03E-A9B8-2B0C-02CC-57B03161E1B8}"/>
              </a:ext>
            </a:extLst>
          </p:cNvPr>
          <p:cNvSpPr txBox="1"/>
          <p:nvPr/>
        </p:nvSpPr>
        <p:spPr>
          <a:xfrm>
            <a:off x="1559718" y="2690336"/>
            <a:ext cx="9072563" cy="3139321"/>
          </a:xfrm>
          <a:prstGeom prst="rect">
            <a:avLst/>
          </a:prstGeom>
          <a:noFill/>
        </p:spPr>
        <p:txBody>
          <a:bodyPr wrap="square" rtlCol="0">
            <a:spAutoFit/>
          </a:bodyPr>
          <a:lstStyle/>
          <a:p>
            <a:endParaRPr lang="fr-FR" dirty="0"/>
          </a:p>
          <a:p>
            <a:pPr marL="285750" indent="-285750">
              <a:buFont typeface="Arial" panose="020B0604020202020204" pitchFamily="34" charset="0"/>
              <a:buChar char="•"/>
            </a:pPr>
            <a:r>
              <a:rPr lang="fr-FR" dirty="0">
                <a:latin typeface="Century Gothic" panose="020B0502020202020204" pitchFamily="34" charset="0"/>
              </a:rPr>
              <a:t>La religion est autant une question d’affiliation identitaire que de croyance</a:t>
            </a:r>
          </a:p>
          <a:p>
            <a:pPr marL="285750" indent="-285750">
              <a:buFont typeface="Arial" panose="020B0604020202020204" pitchFamily="34" charset="0"/>
              <a:buChar char="•"/>
            </a:pPr>
            <a:endParaRPr lang="fr-FR" dirty="0">
              <a:latin typeface="Century Gothic" panose="020B0502020202020204" pitchFamily="34" charset="0"/>
            </a:endParaRPr>
          </a:p>
          <a:p>
            <a:pPr marL="285750" indent="-285750">
              <a:buFont typeface="Arial" panose="020B0604020202020204" pitchFamily="34" charset="0"/>
              <a:buChar char="•"/>
            </a:pPr>
            <a:r>
              <a:rPr lang="fr-FR" dirty="0">
                <a:latin typeface="Century Gothic" panose="020B0502020202020204" pitchFamily="34" charset="0"/>
              </a:rPr>
              <a:t>La façon de vivre la religion est de plus en plus individuelle et « à la carte » (Danièle Hervieu-Léger)</a:t>
            </a:r>
          </a:p>
          <a:p>
            <a:pPr marL="285750" indent="-285750">
              <a:buFont typeface="Arial" panose="020B0604020202020204" pitchFamily="34" charset="0"/>
              <a:buChar char="•"/>
            </a:pPr>
            <a:endParaRPr lang="fr-FR" dirty="0">
              <a:latin typeface="Century Gothic" panose="020B0502020202020204" pitchFamily="34" charset="0"/>
            </a:endParaRPr>
          </a:p>
          <a:p>
            <a:pPr marL="285750" indent="-285750">
              <a:buFont typeface="Arial" panose="020B0604020202020204" pitchFamily="34" charset="0"/>
              <a:buChar char="•"/>
            </a:pPr>
            <a:r>
              <a:rPr lang="fr-FR" dirty="0">
                <a:latin typeface="Century Gothic" panose="020B0502020202020204" pitchFamily="34" charset="0"/>
              </a:rPr>
              <a:t>Les personnes immigrées déclarent plus souvent avoir une religion (78%) et dans une moindre mesure les </a:t>
            </a:r>
            <a:r>
              <a:rPr lang="fr-FR">
                <a:latin typeface="Century Gothic" panose="020B0502020202020204" pitchFamily="34" charset="0"/>
              </a:rPr>
              <a:t>descendants d’immigrés (60%)</a:t>
            </a:r>
            <a:endParaRPr lang="fr-FR" dirty="0">
              <a:latin typeface="Century Gothic" panose="020B0502020202020204" pitchFamily="34" charset="0"/>
            </a:endParaRPr>
          </a:p>
          <a:p>
            <a:pPr marL="285750" indent="-285750">
              <a:buFont typeface="Arial" panose="020B0604020202020204" pitchFamily="34" charset="0"/>
              <a:buChar char="•"/>
            </a:pPr>
            <a:endParaRPr lang="fr-FR" dirty="0">
              <a:latin typeface="Century Gothic" panose="020B0502020202020204" pitchFamily="34" charset="0"/>
            </a:endParaRPr>
          </a:p>
          <a:p>
            <a:pPr marL="285750" indent="-285750">
              <a:buFont typeface="Arial" panose="020B0604020202020204" pitchFamily="34" charset="0"/>
              <a:buChar char="•"/>
            </a:pPr>
            <a:r>
              <a:rPr lang="fr-FR" dirty="0">
                <a:latin typeface="Century Gothic" panose="020B0502020202020204" pitchFamily="34" charset="0"/>
              </a:rPr>
              <a:t>La sécularisation du religieux ne signifie pas la disparition du religieux de l’espace public</a:t>
            </a:r>
          </a:p>
        </p:txBody>
      </p:sp>
      <p:sp>
        <p:nvSpPr>
          <p:cNvPr id="7" name="ZoneTexte 6">
            <a:extLst>
              <a:ext uri="{FF2B5EF4-FFF2-40B4-BE49-F238E27FC236}">
                <a16:creationId xmlns:a16="http://schemas.microsoft.com/office/drawing/2014/main" id="{376775AC-9630-C845-DA40-A2E87EDDD454}"/>
              </a:ext>
            </a:extLst>
          </p:cNvPr>
          <p:cNvSpPr txBox="1"/>
          <p:nvPr/>
        </p:nvSpPr>
        <p:spPr>
          <a:xfrm>
            <a:off x="1143000" y="1500188"/>
            <a:ext cx="10244138" cy="830997"/>
          </a:xfrm>
          <a:prstGeom prst="rect">
            <a:avLst/>
          </a:prstGeom>
          <a:noFill/>
        </p:spPr>
        <p:txBody>
          <a:bodyPr wrap="square" rtlCol="0">
            <a:spAutoFit/>
          </a:bodyPr>
          <a:lstStyle/>
          <a:p>
            <a:r>
              <a:rPr lang="fr-FR" sz="2400" dirty="0">
                <a:latin typeface="Century Gothic" panose="020B0502020202020204" pitchFamily="34" charset="0"/>
              </a:rPr>
              <a:t>8% des catholiques déclaraient être pratiquant réguliers, 20% des musulmans et 34 % des juifs </a:t>
            </a:r>
          </a:p>
        </p:txBody>
      </p:sp>
    </p:spTree>
    <p:extLst>
      <p:ext uri="{BB962C8B-B14F-4D97-AF65-F5344CB8AC3E}">
        <p14:creationId xmlns:p14="http://schemas.microsoft.com/office/powerpoint/2010/main" val="1160628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368997B-95CE-EFD8-E0EB-F34E56EF3A10}"/>
              </a:ext>
            </a:extLst>
          </p:cNvPr>
          <p:cNvSpPr>
            <a:spLocks noGrp="1"/>
          </p:cNvSpPr>
          <p:nvPr>
            <p:ph type="ctrTitle"/>
          </p:nvPr>
        </p:nvSpPr>
        <p:spPr/>
        <p:txBody>
          <a:bodyPr/>
          <a:lstStyle/>
          <a:p>
            <a:r>
              <a:rPr lang="fr-FR" dirty="0"/>
              <a:t>13/10/2026</a:t>
            </a:r>
          </a:p>
        </p:txBody>
      </p:sp>
    </p:spTree>
    <p:extLst>
      <p:ext uri="{BB962C8B-B14F-4D97-AF65-F5344CB8AC3E}">
        <p14:creationId xmlns:p14="http://schemas.microsoft.com/office/powerpoint/2010/main" val="764479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000A55C-E910-2BD6-9C83-D99B5C8C0CF3}"/>
              </a:ext>
            </a:extLst>
          </p:cNvPr>
          <p:cNvSpPr txBox="1"/>
          <p:nvPr/>
        </p:nvSpPr>
        <p:spPr>
          <a:xfrm>
            <a:off x="2193471" y="1676400"/>
            <a:ext cx="9225643" cy="1569660"/>
          </a:xfrm>
          <a:prstGeom prst="rect">
            <a:avLst/>
          </a:prstGeom>
          <a:noFill/>
        </p:spPr>
        <p:txBody>
          <a:bodyPr wrap="square" rtlCol="0">
            <a:spAutoFit/>
          </a:bodyPr>
          <a:lstStyle/>
          <a:p>
            <a:pPr algn="ctr"/>
            <a:r>
              <a:rPr lang="fr-FR" sz="2400" b="1" dirty="0"/>
              <a:t>Le prix Nobel d’économie 2026 a été attribué à deux économistes américains, Robert Hall et Michael </a:t>
            </a:r>
            <a:r>
              <a:rPr lang="fr-FR" sz="2400" b="1" dirty="0" err="1"/>
              <a:t>Woodford</a:t>
            </a:r>
            <a:r>
              <a:rPr lang="fr-FR" sz="2400" b="1" dirty="0"/>
              <a:t>.</a:t>
            </a:r>
          </a:p>
          <a:p>
            <a:pPr algn="ctr"/>
            <a:endParaRPr lang="fr-FR" sz="2400" b="1" dirty="0"/>
          </a:p>
          <a:p>
            <a:pPr algn="ctr"/>
            <a:endParaRPr lang="fr-FR" sz="2400" b="1" dirty="0"/>
          </a:p>
        </p:txBody>
      </p:sp>
      <p:sp>
        <p:nvSpPr>
          <p:cNvPr id="4" name="ZoneTexte 3">
            <a:extLst>
              <a:ext uri="{FF2B5EF4-FFF2-40B4-BE49-F238E27FC236}">
                <a16:creationId xmlns:a16="http://schemas.microsoft.com/office/drawing/2014/main" id="{AE05D866-AC58-62AC-7310-66C2E923C2D1}"/>
              </a:ext>
            </a:extLst>
          </p:cNvPr>
          <p:cNvSpPr txBox="1"/>
          <p:nvPr/>
        </p:nvSpPr>
        <p:spPr>
          <a:xfrm>
            <a:off x="5878286" y="5657671"/>
            <a:ext cx="7864810" cy="1200329"/>
          </a:xfrm>
          <a:prstGeom prst="rect">
            <a:avLst/>
          </a:prstGeom>
          <a:noFill/>
        </p:spPr>
        <p:txBody>
          <a:bodyPr wrap="square" rtlCol="0">
            <a:spAutoFit/>
          </a:bodyPr>
          <a:lstStyle/>
          <a:p>
            <a:r>
              <a:rPr lang="fr-FR" sz="1800" b="1" i="1" dirty="0"/>
              <a:t>Il ont notamment contribué à renouveler les fondements microéconomiques des mécanismes de stabilisation macroéconomique</a:t>
            </a:r>
            <a:endParaRPr lang="fr-FR" b="1" i="1" dirty="0"/>
          </a:p>
          <a:p>
            <a:endParaRPr lang="fr-FR" dirty="0"/>
          </a:p>
        </p:txBody>
      </p:sp>
      <p:pic>
        <p:nvPicPr>
          <p:cNvPr id="6" name="Image 5">
            <a:extLst>
              <a:ext uri="{FF2B5EF4-FFF2-40B4-BE49-F238E27FC236}">
                <a16:creationId xmlns:a16="http://schemas.microsoft.com/office/drawing/2014/main" id="{B56272C5-CB18-D612-E6B7-5714D64BA8C3}"/>
              </a:ext>
            </a:extLst>
          </p:cNvPr>
          <p:cNvPicPr>
            <a:picLocks noChangeAspect="1"/>
          </p:cNvPicPr>
          <p:nvPr/>
        </p:nvPicPr>
        <p:blipFill>
          <a:blip r:embed="rId2"/>
          <a:stretch>
            <a:fillRect/>
          </a:stretch>
        </p:blipFill>
        <p:spPr>
          <a:xfrm>
            <a:off x="4222749" y="2605256"/>
            <a:ext cx="5247821" cy="2792908"/>
          </a:xfrm>
          <a:prstGeom prst="rect">
            <a:avLst/>
          </a:prstGeom>
        </p:spPr>
      </p:pic>
    </p:spTree>
    <p:extLst>
      <p:ext uri="{BB962C8B-B14F-4D97-AF65-F5344CB8AC3E}">
        <p14:creationId xmlns:p14="http://schemas.microsoft.com/office/powerpoint/2010/main" val="15259644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F348066-FF92-F22D-281B-7C36CA03B1E1}"/>
              </a:ext>
            </a:extLst>
          </p:cNvPr>
          <p:cNvSpPr txBox="1"/>
          <p:nvPr/>
        </p:nvSpPr>
        <p:spPr>
          <a:xfrm>
            <a:off x="1338943" y="2079171"/>
            <a:ext cx="10265227" cy="3477875"/>
          </a:xfrm>
          <a:prstGeom prst="rect">
            <a:avLst/>
          </a:prstGeom>
          <a:noFill/>
        </p:spPr>
        <p:txBody>
          <a:bodyPr wrap="square" rtlCol="0">
            <a:spAutoFit/>
          </a:bodyPr>
          <a:lstStyle/>
          <a:p>
            <a:r>
              <a:rPr lang="fr-FR" sz="2000" b="1" dirty="0"/>
              <a:t>Le contexte de leur travaux dans les années 1970 : le débat sur l’autorégulation des marchés</a:t>
            </a:r>
          </a:p>
          <a:p>
            <a:endParaRPr lang="fr-FR" sz="2000" b="1" dirty="0"/>
          </a:p>
          <a:p>
            <a:pPr marL="285750" indent="-285750">
              <a:buFont typeface="Arial" panose="020B0604020202020204" pitchFamily="34" charset="0"/>
              <a:buChar char="•"/>
            </a:pPr>
            <a:r>
              <a:rPr lang="fr-FR" sz="1600" dirty="0"/>
              <a:t>Pour Keynes, une économie peut rester durablement en situation de sous-emploi en raison d'une demande insuffisante, ce qui justifie l'intervention de l'État pour soutenir l'activité. </a:t>
            </a:r>
            <a:r>
              <a:rPr lang="fr-FR" sz="1600" b="1" dirty="0"/>
              <a:t> </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dirty="0"/>
              <a:t>Dans les années 1970, la stagflation remet en cause les politiques keynésiennes. Les monétaristes et les nouveaux classiques critiquent leur insuffisante prise en compte des comportements et des anticipations des agents économiques.</a:t>
            </a:r>
            <a:endParaRPr lang="fr-FR" sz="1600" b="1" dirty="0"/>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dirty="0"/>
              <a:t>Hall et </a:t>
            </a:r>
            <a:r>
              <a:rPr lang="fr-FR" sz="1600" dirty="0" err="1"/>
              <a:t>Woodford</a:t>
            </a:r>
            <a:r>
              <a:rPr lang="fr-FR" sz="1600" dirty="0"/>
              <a:t> contribuent à reconstruire la macroéconomie sur des fondements microéconomiques, en étudiant respectivement les décisions de consommation des ménages (demande) et les décisions de fixation des prix des entreprises (offre)</a:t>
            </a:r>
            <a:endParaRPr lang="fr-FR" sz="1600" b="1" dirty="0"/>
          </a:p>
        </p:txBody>
      </p:sp>
      <p:pic>
        <p:nvPicPr>
          <p:cNvPr id="4" name="Image 3">
            <a:extLst>
              <a:ext uri="{FF2B5EF4-FFF2-40B4-BE49-F238E27FC236}">
                <a16:creationId xmlns:a16="http://schemas.microsoft.com/office/drawing/2014/main" id="{B2D67AB0-D166-D55B-E9D2-ACA715219EDE}"/>
              </a:ext>
            </a:extLst>
          </p:cNvPr>
          <p:cNvPicPr>
            <a:picLocks noChangeAspect="1"/>
          </p:cNvPicPr>
          <p:nvPr/>
        </p:nvPicPr>
        <p:blipFill>
          <a:blip r:embed="rId2"/>
          <a:stretch>
            <a:fillRect/>
          </a:stretch>
        </p:blipFill>
        <p:spPr>
          <a:xfrm>
            <a:off x="10036629" y="460791"/>
            <a:ext cx="1567541" cy="1618380"/>
          </a:xfrm>
          <a:prstGeom prst="rect">
            <a:avLst/>
          </a:prstGeom>
        </p:spPr>
      </p:pic>
    </p:spTree>
    <p:extLst>
      <p:ext uri="{BB962C8B-B14F-4D97-AF65-F5344CB8AC3E}">
        <p14:creationId xmlns:p14="http://schemas.microsoft.com/office/powerpoint/2010/main" val="3900517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F348066-FF92-F22D-281B-7C36CA03B1E1}"/>
              </a:ext>
            </a:extLst>
          </p:cNvPr>
          <p:cNvSpPr txBox="1"/>
          <p:nvPr/>
        </p:nvSpPr>
        <p:spPr>
          <a:xfrm>
            <a:off x="1524000" y="1567542"/>
            <a:ext cx="10265227" cy="4401205"/>
          </a:xfrm>
          <a:prstGeom prst="rect">
            <a:avLst/>
          </a:prstGeom>
          <a:noFill/>
        </p:spPr>
        <p:txBody>
          <a:bodyPr wrap="square" rtlCol="0">
            <a:spAutoFit/>
          </a:bodyPr>
          <a:lstStyle/>
          <a:p>
            <a:pPr marL="457200" indent="-457200">
              <a:buAutoNum type="arabicPeriod"/>
            </a:pPr>
            <a:r>
              <a:rPr lang="fr-FR" sz="2000" b="1" dirty="0"/>
              <a:t>Robert Hall : comprendre la demande à partir des anticipations des ménages</a:t>
            </a:r>
          </a:p>
          <a:p>
            <a:endParaRPr lang="fr-FR" sz="2000" b="1" dirty="0"/>
          </a:p>
          <a:p>
            <a:pPr marL="285750" indent="-285750">
              <a:buFont typeface="Arial" panose="020B0604020202020204" pitchFamily="34" charset="0"/>
              <a:buChar char="•"/>
            </a:pPr>
            <a:r>
              <a:rPr lang="fr-FR" sz="1600" dirty="0"/>
              <a:t>Dans la théorie keynésienne, la consommation dépend principalement du revenu disponible courant : lorsque le revenu augmente, la consommation augmente également.</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dirty="0"/>
              <a:t>Robert Hall reprend une intuition de Milton Friedman : les ménages déterminent leur consommation non seulement en fonction de leurs revenus actuels, mais aussi de leurs revenus futurs anticipés, difficiles à mesurer (boîte noire). </a:t>
            </a:r>
          </a:p>
          <a:p>
            <a:pPr marL="285750" indent="-285750">
              <a:buFont typeface="Arial" panose="020B0604020202020204" pitchFamily="34" charset="0"/>
              <a:buChar char="•"/>
            </a:pPr>
            <a:endParaRPr lang="fr-FR" sz="1600" b="1" dirty="0"/>
          </a:p>
          <a:p>
            <a:pPr marL="285750" indent="-285750">
              <a:buFont typeface="Arial" panose="020B0604020202020204" pitchFamily="34" charset="0"/>
              <a:buChar char="•"/>
            </a:pPr>
            <a:r>
              <a:rPr lang="fr-FR" sz="1600" dirty="0"/>
              <a:t>Dans un article de 1978, Hall montre que, sous certaines hypothèses, les ménages intègrent dans leurs décisions toutes les informations dont ils disposent. </a:t>
            </a:r>
          </a:p>
          <a:p>
            <a:pPr marL="285750" indent="-285750">
              <a:buFont typeface="Arial" panose="020B0604020202020204" pitchFamily="34" charset="0"/>
              <a:buChar char="•"/>
            </a:pPr>
            <a:endParaRPr lang="fr-FR" sz="1600" dirty="0"/>
          </a:p>
          <a:p>
            <a:pPr marL="285750" indent="-285750">
              <a:buFont typeface="Arial" panose="020B0604020202020204" pitchFamily="34" charset="0"/>
              <a:buChar char="•"/>
            </a:pPr>
            <a:r>
              <a:rPr lang="fr-FR" sz="1600" dirty="0"/>
              <a:t>Les hypothèses sur les comportements des agents sont désormais testables empiriquement</a:t>
            </a:r>
          </a:p>
          <a:p>
            <a:endParaRPr lang="fr-FR" sz="1600" b="1" dirty="0"/>
          </a:p>
          <a:p>
            <a:r>
              <a:rPr lang="fr-FR" sz="1600" b="1" dirty="0"/>
              <a:t>Seules les informations nouvelles et imprévisibles doivent entraîner des variations non anticipées de leur consommation, toutes les autres sont déjà intégrées aux choix de consommation. </a:t>
            </a:r>
          </a:p>
          <a:p>
            <a:endParaRPr lang="fr-FR" sz="1600" b="1" dirty="0"/>
          </a:p>
        </p:txBody>
      </p:sp>
    </p:spTree>
    <p:extLst>
      <p:ext uri="{BB962C8B-B14F-4D97-AF65-F5344CB8AC3E}">
        <p14:creationId xmlns:p14="http://schemas.microsoft.com/office/powerpoint/2010/main" val="2520974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FC4D2D-A6B3-1A62-53D5-8FD2AA48C79C}"/>
              </a:ext>
            </a:extLst>
          </p:cNvPr>
          <p:cNvSpPr txBox="1"/>
          <p:nvPr/>
        </p:nvSpPr>
        <p:spPr>
          <a:xfrm>
            <a:off x="1643743" y="1741713"/>
            <a:ext cx="7900306" cy="653143"/>
          </a:xfrm>
          <a:prstGeom prst="rect">
            <a:avLst/>
          </a:prstGeom>
          <a:noFill/>
        </p:spPr>
        <p:txBody>
          <a:bodyPr wrap="square" rtlCol="0">
            <a:spAutoFit/>
          </a:bodyPr>
          <a:lstStyle/>
          <a:p>
            <a:r>
              <a:rPr lang="fr-FR" b="1" dirty="0"/>
              <a:t>2. Michael </a:t>
            </a:r>
            <a:r>
              <a:rPr lang="fr-FR" b="1" dirty="0" err="1"/>
              <a:t>Woodford</a:t>
            </a:r>
            <a:r>
              <a:rPr lang="fr-FR" b="1" dirty="0"/>
              <a:t> : comprendre l'offre à partir des décisions de fixation des prix </a:t>
            </a:r>
          </a:p>
        </p:txBody>
      </p:sp>
      <p:sp>
        <p:nvSpPr>
          <p:cNvPr id="4" name="ZoneTexte 3">
            <a:extLst>
              <a:ext uri="{FF2B5EF4-FFF2-40B4-BE49-F238E27FC236}">
                <a16:creationId xmlns:a16="http://schemas.microsoft.com/office/drawing/2014/main" id="{9B8E4E4F-8E67-A6C8-450F-B891340CB49F}"/>
              </a:ext>
            </a:extLst>
          </p:cNvPr>
          <p:cNvSpPr txBox="1"/>
          <p:nvPr/>
        </p:nvSpPr>
        <p:spPr>
          <a:xfrm>
            <a:off x="1567442" y="2731018"/>
            <a:ext cx="9808028" cy="4031873"/>
          </a:xfrm>
          <a:prstGeom prst="rect">
            <a:avLst/>
          </a:prstGeom>
          <a:noFill/>
        </p:spPr>
        <p:txBody>
          <a:bodyPr wrap="square" rtlCol="0">
            <a:spAutoFit/>
          </a:bodyPr>
          <a:lstStyle/>
          <a:p>
            <a:pPr marL="285750" indent="-285750" algn="just">
              <a:buFont typeface="Arial" panose="020B0604020202020204" pitchFamily="34" charset="0"/>
              <a:buChar char="•"/>
            </a:pPr>
            <a:r>
              <a:rPr lang="fr-FR" sz="1600" dirty="0"/>
              <a:t>Michael </a:t>
            </a:r>
            <a:r>
              <a:rPr lang="fr-FR" sz="1600" dirty="0" err="1"/>
              <a:t>Woodford</a:t>
            </a:r>
            <a:r>
              <a:rPr lang="fr-FR" sz="1600" dirty="0"/>
              <a:t> cherche à expliquer pourquoi les prix ne s’ajustent pas immédiatement aux variations de l’offre et de la demande (rigidités)</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dirty="0"/>
              <a:t>Il montre que les entreprises font face à des coûts et à des difficultés d’ajustement qui rendent les prix rigides à court terme.</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dirty="0"/>
              <a:t>Ainsi, une baisse de la demande peut entraîner une diminution de la production et de l’emploi plutôt qu’une baisse des prix.</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dirty="0"/>
              <a:t>Ces rigidités expliquent pourquoi une politique monétaire expansionniste peut stimuler l’activité économique à court terme.</a:t>
            </a:r>
          </a:p>
          <a:p>
            <a:pPr marL="285750" indent="-285750" algn="just">
              <a:buFont typeface="Arial" panose="020B0604020202020204" pitchFamily="34" charset="0"/>
              <a:buChar char="•"/>
            </a:pPr>
            <a:endParaRPr lang="fr-FR" sz="1600" dirty="0"/>
          </a:p>
          <a:p>
            <a:pPr marL="285750" indent="-285750" algn="just">
              <a:buFont typeface="Arial" panose="020B0604020202020204" pitchFamily="34" charset="0"/>
              <a:buChar char="•"/>
            </a:pPr>
            <a:r>
              <a:rPr lang="fr-FR" sz="1600" dirty="0" err="1"/>
              <a:t>Woodford</a:t>
            </a:r>
            <a:r>
              <a:rPr lang="fr-FR" sz="1600" dirty="0"/>
              <a:t> montre également que les banques centrales peuvent influencer les décisions des agents en annonçant l’évolution future de leurs taux d’intérêt (</a:t>
            </a:r>
            <a:r>
              <a:rPr lang="fr-FR" sz="1600" dirty="0" err="1"/>
              <a:t>forward</a:t>
            </a:r>
            <a:r>
              <a:rPr lang="fr-FR" sz="1600" dirty="0"/>
              <a:t> guidance).</a:t>
            </a:r>
          </a:p>
          <a:p>
            <a:pPr marL="285750" indent="-285750" algn="just">
              <a:buFont typeface="Arial" panose="020B0604020202020204" pitchFamily="34" charset="0"/>
              <a:buChar char="•"/>
            </a:pPr>
            <a:endParaRPr lang="fr-FR" sz="1600" dirty="0"/>
          </a:p>
          <a:p>
            <a:pPr algn="just"/>
            <a:r>
              <a:rPr lang="fr-FR" sz="1600" b="1" dirty="0"/>
              <a:t>Les rigidités des prix de marché peuvent s’expliquer par des hypothèses microéconomiques</a:t>
            </a:r>
          </a:p>
        </p:txBody>
      </p:sp>
      <p:pic>
        <p:nvPicPr>
          <p:cNvPr id="6" name="Image 5">
            <a:extLst>
              <a:ext uri="{FF2B5EF4-FFF2-40B4-BE49-F238E27FC236}">
                <a16:creationId xmlns:a16="http://schemas.microsoft.com/office/drawing/2014/main" id="{6BC52F19-0E17-42AC-2AB4-343763A4F3E9}"/>
              </a:ext>
            </a:extLst>
          </p:cNvPr>
          <p:cNvPicPr>
            <a:picLocks noChangeAspect="1"/>
          </p:cNvPicPr>
          <p:nvPr/>
        </p:nvPicPr>
        <p:blipFill>
          <a:blip r:embed="rId2"/>
          <a:stretch>
            <a:fillRect/>
          </a:stretch>
        </p:blipFill>
        <p:spPr>
          <a:xfrm>
            <a:off x="9544049" y="431270"/>
            <a:ext cx="2095500" cy="2197100"/>
          </a:xfrm>
          <a:prstGeom prst="rect">
            <a:avLst/>
          </a:prstGeom>
        </p:spPr>
      </p:pic>
    </p:spTree>
    <p:extLst>
      <p:ext uri="{BB962C8B-B14F-4D97-AF65-F5344CB8AC3E}">
        <p14:creationId xmlns:p14="http://schemas.microsoft.com/office/powerpoint/2010/main" val="5956571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10B709A-035A-BC91-9AD8-8C63EA84938E}"/>
              </a:ext>
            </a:extLst>
          </p:cNvPr>
          <p:cNvSpPr txBox="1"/>
          <p:nvPr/>
        </p:nvSpPr>
        <p:spPr>
          <a:xfrm>
            <a:off x="1382486" y="2690336"/>
            <a:ext cx="10363200" cy="2308324"/>
          </a:xfrm>
          <a:prstGeom prst="rect">
            <a:avLst/>
          </a:prstGeom>
          <a:noFill/>
        </p:spPr>
        <p:txBody>
          <a:bodyPr wrap="square" rtlCol="0">
            <a:spAutoFit/>
          </a:bodyPr>
          <a:lstStyle/>
          <a:p>
            <a:pPr algn="just"/>
            <a:r>
              <a:rPr lang="fr-FR" dirty="0"/>
              <a:t>Les travaux de Hall et </a:t>
            </a:r>
            <a:r>
              <a:rPr lang="fr-FR" dirty="0" err="1"/>
              <a:t>Woodford</a:t>
            </a:r>
            <a:r>
              <a:rPr lang="fr-FR" dirty="0"/>
              <a:t> s’inscrivent dans la synthèse néoclassiques et dans le prolongement des nouveaux keynésiens : </a:t>
            </a:r>
          </a:p>
          <a:p>
            <a:pPr algn="just"/>
            <a:endParaRPr lang="fr-FR" dirty="0"/>
          </a:p>
          <a:p>
            <a:pPr marL="285750" indent="-285750" algn="just">
              <a:buFont typeface="Arial" panose="020B0604020202020204" pitchFamily="34" charset="0"/>
              <a:buChar char="•"/>
            </a:pPr>
            <a:r>
              <a:rPr lang="fr-FR" dirty="0"/>
              <a:t>L'idée essentielle à retenir est donc que les comportements rationnels des individus ne garantissent pas nécessairement un ajustement immédiat des marchés. </a:t>
            </a:r>
          </a:p>
          <a:p>
            <a:pPr algn="just"/>
            <a:endParaRPr lang="fr-FR" dirty="0"/>
          </a:p>
          <a:p>
            <a:pPr marL="285750" indent="-285750" algn="just">
              <a:buFont typeface="Arial" panose="020B0604020202020204" pitchFamily="34" charset="0"/>
              <a:buChar char="•"/>
            </a:pPr>
            <a:r>
              <a:rPr lang="fr-FR" dirty="0"/>
              <a:t>On peut ainsi reconnaître l'importance des anticipations rationnelles tout en justifiant des politiques publiques de stabilisation. </a:t>
            </a:r>
          </a:p>
        </p:txBody>
      </p:sp>
    </p:spTree>
    <p:extLst>
      <p:ext uri="{BB962C8B-B14F-4D97-AF65-F5344CB8AC3E}">
        <p14:creationId xmlns:p14="http://schemas.microsoft.com/office/powerpoint/2010/main" val="787971324"/>
      </p:ext>
    </p:extLst>
  </p:cSld>
  <p:clrMapOvr>
    <a:masterClrMapping/>
  </p:clrMapOvr>
</p:sld>
</file>

<file path=ppt/theme/theme1.xml><?xml version="1.0" encoding="utf-8"?>
<a:theme xmlns:a="http://schemas.openxmlformats.org/drawingml/2006/main" name="L'info">
  <a:themeElements>
    <a:clrScheme name="Rouge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2.xml><?xml version="1.0" encoding="utf-8"?>
<a:theme xmlns:a="http://schemas.openxmlformats.org/drawingml/2006/main" name="1_L'info">
  <a:themeElements>
    <a:clrScheme name="Rouge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3.xml><?xml version="1.0" encoding="utf-8"?>
<a:theme xmlns:a="http://schemas.openxmlformats.org/drawingml/2006/main" name="2_L'info">
  <a:themeElements>
    <a:clrScheme name="Rouge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docProps/app.xml><?xml version="1.0" encoding="utf-8"?>
<Properties xmlns="http://schemas.openxmlformats.org/officeDocument/2006/extended-properties" xmlns:vt="http://schemas.openxmlformats.org/officeDocument/2006/docPropsVTypes">
  <Template>{AE2D9F96-30CD-8840-9937-C54882AC5FE8}tf10001072</Template>
  <TotalTime>16818</TotalTime>
  <Words>3453</Words>
  <Application>Microsoft Macintosh PowerPoint</Application>
  <PresentationFormat>Grand écran</PresentationFormat>
  <Paragraphs>222</Paragraphs>
  <Slides>42</Slides>
  <Notes>0</Notes>
  <HiddenSlides>0</HiddenSlides>
  <MMClips>0</MMClips>
  <ScaleCrop>false</ScaleCrop>
  <HeadingPairs>
    <vt:vector size="6" baseType="variant">
      <vt:variant>
        <vt:lpstr>Polices utilisées</vt:lpstr>
      </vt:variant>
      <vt:variant>
        <vt:i4>5</vt:i4>
      </vt:variant>
      <vt:variant>
        <vt:lpstr>Thème</vt:lpstr>
      </vt:variant>
      <vt:variant>
        <vt:i4>3</vt:i4>
      </vt:variant>
      <vt:variant>
        <vt:lpstr>Titres des diapositives</vt:lpstr>
      </vt:variant>
      <vt:variant>
        <vt:i4>42</vt:i4>
      </vt:variant>
    </vt:vector>
  </HeadingPairs>
  <TitlesOfParts>
    <vt:vector size="50" baseType="lpstr">
      <vt:lpstr>Arial</vt:lpstr>
      <vt:lpstr>Arial Black</vt:lpstr>
      <vt:lpstr>Century Gothic</vt:lpstr>
      <vt:lpstr>Franklin Gothic Book</vt:lpstr>
      <vt:lpstr>Wingdings</vt:lpstr>
      <vt:lpstr>L'info</vt:lpstr>
      <vt:lpstr>1_L'info</vt:lpstr>
      <vt:lpstr>2_L'info</vt:lpstr>
      <vt:lpstr>ACTUALITÉ DES SES </vt:lpstr>
      <vt:lpstr>Les canicules de l’été 2026 devraient coûter 0,1 point de croissance à l’économie française (Les Échos, 02/09/2026) </vt:lpstr>
      <vt:lpstr>Les canicules de l’été 2026 devraient coûter 0,1 point de croissance à l’économie française (Les Échos, 02/09/2026) </vt:lpstr>
      <vt:lpstr>Les canicules de l’été 2026 devraient coûter 0,1 point de croissance à l’économie française (Les Échos, 02/09/2026) </vt:lpstr>
      <vt:lpstr>Les canicules de l’été 2026 devraient coûter 0,1 point de croissance à l’économie française (Les Échos, 02/09/2026) </vt:lpstr>
      <vt:lpstr>Présentation PowerPoint</vt:lpstr>
      <vt:lpstr>Présentation PowerPoint</vt:lpstr>
      <vt:lpstr>Présentation PowerPoint</vt:lpstr>
      <vt:lpstr>Présentation PowerPoint</vt:lpstr>
      <vt:lpstr>Présentation PowerPoint</vt:lpstr>
      <vt:lpstr>Présentation PowerPoint</vt:lpstr>
      <vt:lpstr>15/09/2026</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Présentation PowerPoint</vt:lpstr>
      <vt:lpstr>Présentation PowerPoint</vt:lpstr>
      <vt:lpstr>22/09/2026</vt:lpstr>
      <vt:lpstr>Entre 1946 et 2025, le nombre de prénoms différents donnés aux nouveaux-nés a été multiplié par huit. </vt:lpstr>
      <vt:lpstr>Présentation PowerPoint</vt:lpstr>
      <vt:lpstr>Entre 1946 et 2025, le nombre de prénoms différents donnés aux nouveaux-nés a été multiplié par huit. </vt:lpstr>
      <vt:lpstr>Entre 1946 et 2025, le nombre de prénoms différents donnés aux nouveaux-nés a été multiplié par huit. </vt:lpstr>
      <vt:lpstr>Entre 1946 et 2025, le nombre de prénoms différents donnés aux nouveaux-nés a été multiplié par huit. </vt:lpstr>
      <vt:lpstr>Entre 1946 et 2025, le nombre de prénoms différents donnés aux nouveaux-nés a été multiplié par huit. </vt:lpstr>
      <vt:lpstr>Les analyses sociologiques que l’on peut mobiliser sur ce sujet  </vt:lpstr>
      <vt:lpstr>Les analyses sociologiques que l’on peut mobiliser sur ce sujet  </vt:lpstr>
      <vt:lpstr>Les analyses sociologiques que l’on peut mobiliser sur ce sujet  </vt:lpstr>
      <vt:lpstr>Les analyses sociologiques que l’on peut mobiliser sur ce sujet  </vt:lpstr>
      <vt:lpstr>Les analyses sociologiques que l’on peut mobiliser sur ce sujet  </vt:lpstr>
      <vt:lpstr>29/09/2026</vt:lpstr>
      <vt:lpstr>Présentation PowerPoint</vt:lpstr>
      <vt:lpstr>Présentation PowerPoint</vt:lpstr>
      <vt:lpstr>13/10/2026</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ACTUALITÉ DES SES </dc:title>
  <dc:creator>Emmanuel Zemmour</dc:creator>
  <cp:lastModifiedBy>Emmanuel Zemmour</cp:lastModifiedBy>
  <cp:revision>17</cp:revision>
  <dcterms:created xsi:type="dcterms:W3CDTF">2025-09-05T08:29:39Z</dcterms:created>
  <dcterms:modified xsi:type="dcterms:W3CDTF">2026-10-13T12:46:01Z</dcterms:modified>
</cp:coreProperties>
</file>