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4" r:id="rId1"/>
    <p:sldMasterId id="2147483718" r:id="rId2"/>
    <p:sldMasterId id="2147483722" r:id="rId3"/>
  </p:sldMasterIdLst>
  <p:sldIdLst>
    <p:sldId id="256" r:id="rId4"/>
    <p:sldId id="257" r:id="rId5"/>
    <p:sldId id="258" r:id="rId6"/>
    <p:sldId id="259" r:id="rId7"/>
    <p:sldId id="260" r:id="rId8"/>
    <p:sldId id="261" r:id="rId9"/>
    <p:sldId id="263" r:id="rId10"/>
    <p:sldId id="264" r:id="rId11"/>
    <p:sldId id="262" r:id="rId12"/>
    <p:sldId id="266" r:id="rId13"/>
    <p:sldId id="265" r:id="rId14"/>
    <p:sldId id="267" r:id="rId15"/>
    <p:sldId id="268" r:id="rId16"/>
    <p:sldId id="270" r:id="rId17"/>
    <p:sldId id="271" r:id="rId18"/>
    <p:sldId id="269" r:id="rId19"/>
    <p:sldId id="272" r:id="rId20"/>
    <p:sldId id="273" r:id="rId21"/>
    <p:sldId id="274" r:id="rId22"/>
    <p:sldId id="275" r:id="rId23"/>
    <p:sldId id="280" r:id="rId24"/>
    <p:sldId id="281" r:id="rId25"/>
    <p:sldId id="277" r:id="rId26"/>
    <p:sldId id="278" r:id="rId27"/>
    <p:sldId id="279" r:id="rId28"/>
    <p:sldId id="282" r:id="rId29"/>
    <p:sldId id="283" r:id="rId30"/>
    <p:sldId id="285" r:id="rId31"/>
    <p:sldId id="286" r:id="rId32"/>
    <p:sldId id="287" r:id="rId33"/>
    <p:sldId id="284"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024"/>
  </p:normalViewPr>
  <p:slideViewPr>
    <p:cSldViewPr snapToGrid="0">
      <p:cViewPr varScale="1">
        <p:scale>
          <a:sx n="90" d="100"/>
          <a:sy n="90" d="100"/>
        </p:scale>
        <p:origin x="232"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97103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3958166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548114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8411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3603478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1568589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a:prstGeom prst="rect">
            <a:avLst/>
          </a:prstGeom>
        </p:spPr>
        <p:txBody>
          <a:bodyPr anchor="b">
            <a:noAutofit/>
          </a:bodyPr>
          <a:lstStyle>
            <a:lvl1pPr algn="ctr">
              <a:defRPr sz="7200" cap="all" baseline="0">
                <a:solidFill>
                  <a:schemeClr val="tx2"/>
                </a:solidFill>
              </a:defRPr>
            </a:lvl1pPr>
          </a:lstStyle>
          <a:p>
            <a:r>
              <a:rPr lang="fr-FR" dirty="0"/>
              <a:t>Modifiez le style du titre</a:t>
            </a:r>
            <a:endParaRPr lang="en-US" dirty="0"/>
          </a:p>
        </p:txBody>
      </p:sp>
      <p:sp>
        <p:nvSpPr>
          <p:cNvPr id="3" name="Subtitle 2"/>
          <p:cNvSpPr>
            <a:spLocks noGrp="1"/>
          </p:cNvSpPr>
          <p:nvPr>
            <p:ph type="subTitle" idx="1"/>
          </p:nvPr>
        </p:nvSpPr>
        <p:spPr>
          <a:xfrm>
            <a:off x="2679906" y="3956279"/>
            <a:ext cx="6831673" cy="1086237"/>
          </a:xfrm>
          <a:prstGeom prst="rect">
            <a:avLst/>
          </a:prstGeo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345F74A7-DFE1-FF48-B616-61DB71B23634}" type="slidenum">
              <a:rPr lang="fr-FR" smtClean="0"/>
              <a:t>‹N°›</a:t>
            </a:fld>
            <a:endParaRPr lang="fr-FR"/>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06685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L’info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2517923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06695" y="0"/>
            <a:ext cx="9601200" cy="1485900"/>
          </a:xfrm>
          <a:prstGeom prst="rect">
            <a:avLst/>
          </a:prstGeom>
        </p:spPr>
        <p:txBody>
          <a:bodyPr/>
          <a:lstStyle>
            <a:lvl1pPr>
              <a:defRPr/>
            </a:lvl1pPr>
          </a:lstStyle>
          <a:p>
            <a:r>
              <a:rPr lang="fr-FR" dirty="0"/>
              <a:t>Pour aller plus loin …  </a:t>
            </a:r>
            <a:endParaRPr lang="en-US" dirty="0"/>
          </a:p>
        </p:txBody>
      </p:sp>
      <p:sp>
        <p:nvSpPr>
          <p:cNvPr id="4" name="Date Placeholder 3"/>
          <p:cNvSpPr>
            <a:spLocks noGrp="1"/>
          </p:cNvSpPr>
          <p:nvPr>
            <p:ph type="dt" sz="half" idx="10"/>
          </p:nvPr>
        </p:nvSpPr>
        <p:spPr/>
        <p:txBody>
          <a:bodyPr/>
          <a:lstStyle/>
          <a:p>
            <a:fld id="{3542C8E3-8E05-9F4F-967B-51C97C16565A}" type="datetimeFigureOut">
              <a:rPr lang="fr-FR" smtClean="0"/>
              <a:t>22/09/2026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5F74A7-DFE1-FF48-B616-61DB71B23634}" type="slidenum">
              <a:rPr lang="fr-FR" smtClean="0"/>
              <a:t>‹N°›</a:t>
            </a:fld>
            <a:endParaRPr lang="fr-FR"/>
          </a:p>
        </p:txBody>
      </p:sp>
    </p:spTree>
    <p:extLst>
      <p:ext uri="{BB962C8B-B14F-4D97-AF65-F5344CB8AC3E}">
        <p14:creationId xmlns:p14="http://schemas.microsoft.com/office/powerpoint/2010/main" val="1876364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3261908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ZoneTexte 6">
            <a:extLst>
              <a:ext uri="{FF2B5EF4-FFF2-40B4-BE49-F238E27FC236}">
                <a16:creationId xmlns:a16="http://schemas.microsoft.com/office/drawing/2014/main" id="{5364C6C5-BBDD-AEB1-2FAE-A36AA70FF15E}"/>
              </a:ext>
            </a:extLst>
          </p:cNvPr>
          <p:cNvSpPr txBox="1"/>
          <p:nvPr userDrawn="1"/>
        </p:nvSpPr>
        <p:spPr>
          <a:xfrm rot="21380654">
            <a:off x="1001486" y="381000"/>
            <a:ext cx="3251211" cy="4616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rtlCol="0">
            <a:spAutoFit/>
          </a:bodyPr>
          <a:lstStyle/>
          <a:p>
            <a:r>
              <a:rPr lang="fr-FR" sz="2400" b="1" dirty="0">
                <a:latin typeface="Century Gothic" panose="020B0502020202020204" pitchFamily="34" charset="0"/>
              </a:rPr>
              <a:t>L’info de la semaine </a:t>
            </a:r>
          </a:p>
        </p:txBody>
      </p:sp>
    </p:spTree>
    <p:extLst>
      <p:ext uri="{BB962C8B-B14F-4D97-AF65-F5344CB8AC3E}">
        <p14:creationId xmlns:p14="http://schemas.microsoft.com/office/powerpoint/2010/main" val="18786589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542C8E3-8E05-9F4F-967B-51C97C16565A}" type="datetimeFigureOut">
              <a:rPr lang="fr-FR" smtClean="0"/>
              <a:t>22/09/2026</a:t>
            </a:fld>
            <a:endParaRPr lang="fr-F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fr-F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345F74A7-DFE1-FF48-B616-61DB71B23634}" type="slidenum">
              <a:rPr lang="fr-FR" smtClean="0"/>
              <a:t>‹N°›</a:t>
            </a:fld>
            <a:endParaRPr lang="fr-FR"/>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ZoneTexte 6">
            <a:extLst>
              <a:ext uri="{FF2B5EF4-FFF2-40B4-BE49-F238E27FC236}">
                <a16:creationId xmlns:a16="http://schemas.microsoft.com/office/drawing/2014/main" id="{5364C6C5-BBDD-AEB1-2FAE-A36AA70FF15E}"/>
              </a:ext>
            </a:extLst>
          </p:cNvPr>
          <p:cNvSpPr txBox="1"/>
          <p:nvPr userDrawn="1"/>
        </p:nvSpPr>
        <p:spPr>
          <a:xfrm rot="21380654">
            <a:off x="995878" y="381000"/>
            <a:ext cx="3262432" cy="4616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rtlCol="0">
            <a:spAutoFit/>
          </a:bodyPr>
          <a:lstStyle/>
          <a:p>
            <a:r>
              <a:rPr lang="fr-FR" sz="2400" b="1" dirty="0">
                <a:latin typeface="Century Gothic" panose="020B0502020202020204" pitchFamily="34" charset="0"/>
              </a:rPr>
              <a:t>Pour aller plus loin…</a:t>
            </a:r>
          </a:p>
        </p:txBody>
      </p:sp>
    </p:spTree>
    <p:extLst>
      <p:ext uri="{BB962C8B-B14F-4D97-AF65-F5344CB8AC3E}">
        <p14:creationId xmlns:p14="http://schemas.microsoft.com/office/powerpoint/2010/main" val="142511102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27BF43-98B3-7675-EFD9-F2A4AFED42A7}"/>
              </a:ext>
            </a:extLst>
          </p:cNvPr>
          <p:cNvSpPr>
            <a:spLocks noGrp="1"/>
          </p:cNvSpPr>
          <p:nvPr>
            <p:ph type="ctrTitle"/>
          </p:nvPr>
        </p:nvSpPr>
        <p:spPr/>
        <p:txBody>
          <a:bodyPr>
            <a:normAutofit/>
          </a:bodyPr>
          <a:lstStyle/>
          <a:p>
            <a:r>
              <a:rPr lang="fr-FR" dirty="0"/>
              <a:t>ACTUALITÉ DES SES </a:t>
            </a:r>
          </a:p>
        </p:txBody>
      </p:sp>
    </p:spTree>
    <p:extLst>
      <p:ext uri="{BB962C8B-B14F-4D97-AF65-F5344CB8AC3E}">
        <p14:creationId xmlns:p14="http://schemas.microsoft.com/office/powerpoint/2010/main" val="1611212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latin typeface="Century Gothic" panose="020B0502020202020204" pitchFamily="34" charset="0"/>
              </a:rPr>
              <a:t>Les canicules de l’été 2026 devraient coûter </a:t>
            </a:r>
            <a:r>
              <a:rPr lang="fr-FR" sz="4000" b="1" dirty="0">
                <a:latin typeface="Century Gothic" panose="020B0502020202020204" pitchFamily="34" charset="0"/>
              </a:rPr>
              <a:t>0,1 point de croissance </a:t>
            </a:r>
            <a:r>
              <a:rPr lang="fr-FR" sz="4000" dirty="0">
                <a:latin typeface="Century Gothic" panose="020B0502020202020204" pitchFamily="34" charset="0"/>
              </a:rPr>
              <a:t>à</a:t>
            </a:r>
            <a:r>
              <a:rPr lang="fr-FR" sz="4000" b="1" dirty="0">
                <a:latin typeface="Century Gothic" panose="020B0502020202020204" pitchFamily="34" charset="0"/>
              </a:rPr>
              <a:t> </a:t>
            </a:r>
            <a:r>
              <a:rPr lang="fr-FR" sz="4000" dirty="0">
                <a:latin typeface="Century Gothic" panose="020B0502020202020204" pitchFamily="34" charset="0"/>
              </a:rPr>
              <a:t>l’économie française</a:t>
            </a:r>
            <a:br>
              <a:rPr lang="fr-FR" sz="4000" dirty="0">
                <a:latin typeface="Century Gothic" panose="020B0502020202020204" pitchFamily="34" charset="0"/>
              </a:rPr>
            </a:br>
            <a:r>
              <a:rPr lang="fr-FR" sz="4000" i="1" dirty="0">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rPr>
              <a:t>Les services du ministère du Budget estiment à 3 milliards d’euros les pertes de revenu liées à la canicule 2026</a:t>
            </a:r>
          </a:p>
          <a:p>
            <a:r>
              <a:rPr lang="fr-FR" dirty="0">
                <a:solidFill>
                  <a:schemeClr val="tx2">
                    <a:alpha val="20000"/>
                  </a:schemeClr>
                </a:solidFill>
              </a:rPr>
              <a:t>L’essentiel des pertes sont liées au secteur agricole (- 8% de production), les effets positifs et négatifs se compenseraient dans les autres secteurs</a:t>
            </a:r>
          </a:p>
          <a:p>
            <a:r>
              <a:rPr lang="fr-FR" dirty="0">
                <a:solidFill>
                  <a:schemeClr val="tx2">
                    <a:alpha val="20000"/>
                  </a:schemeClr>
                </a:solidFill>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63604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solidFill>
                  <a:schemeClr val="tx2">
                    <a:alpha val="20000"/>
                  </a:schemeClr>
                </a:solidFill>
                <a:latin typeface="Century Gothic" panose="020B0502020202020204" pitchFamily="34" charset="0"/>
              </a:rPr>
            </a:br>
            <a:endParaRPr lang="fr-FR" i="1" dirty="0">
              <a:solidFill>
                <a:schemeClr val="tx2">
                  <a:alpha val="20000"/>
                </a:schemeClr>
              </a:solidFill>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latin typeface="Century Gothic" panose="020B0502020202020204" pitchFamily="34" charset="0"/>
              </a:rPr>
              <a:t>Les services du ministère du Budget estiment à 3 milliards d’euros les pertes de revenu liées à la canicule 2026</a:t>
            </a:r>
          </a:p>
          <a:p>
            <a:r>
              <a:rPr lang="fr-FR" dirty="0">
                <a:solidFill>
                  <a:schemeClr val="tx2">
                    <a:alpha val="20000"/>
                  </a:schemeClr>
                </a:solidFill>
                <a:latin typeface="Century Gothic" panose="020B0502020202020204" pitchFamily="34" charset="0"/>
              </a:rPr>
              <a:t>L’essentiel des pertes sont liées au secteur agricole (- 8% de production), les effets positifs et négatifs se compenseraient dans les autres secteurs</a:t>
            </a:r>
          </a:p>
          <a:p>
            <a:r>
              <a:rPr lang="fr-FR" dirty="0">
                <a:solidFill>
                  <a:schemeClr val="tx2">
                    <a:alpha val="20000"/>
                  </a:schemeClr>
                </a:solidFill>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3756606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latin typeface="Century Gothic" panose="020B0502020202020204" pitchFamily="34" charset="0"/>
              </a:rPr>
              <a:t>Les services du ministère du Budget estiment à 3 milliards d’euros les pertes de revenu liées à la canicule 2026</a:t>
            </a:r>
          </a:p>
          <a:p>
            <a:r>
              <a:rPr lang="fr-FR" dirty="0">
                <a:latin typeface="Century Gothic" panose="020B0502020202020204" pitchFamily="34" charset="0"/>
              </a:rPr>
              <a:t>L’essentiel des pertes sont liées au secteur agricole (- 8% de production), les effets positifs et négatifs se compenseraient dans les autres secteurs</a:t>
            </a:r>
          </a:p>
          <a:p>
            <a:r>
              <a:rPr lang="fr-FR" dirty="0">
                <a:solidFill>
                  <a:schemeClr val="tx2">
                    <a:alpha val="20000"/>
                  </a:schemeClr>
                </a:solidFill>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935422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6DBFA6-06B5-1764-4FF3-12A32112FAB1}"/>
              </a:ext>
            </a:extLst>
          </p:cNvPr>
          <p:cNvSpPr>
            <a:spLocks noGrp="1"/>
          </p:cNvSpPr>
          <p:nvPr>
            <p:ph type="title"/>
          </p:nvPr>
        </p:nvSpPr>
        <p:spPr>
          <a:xfrm>
            <a:off x="1577553" y="1372053"/>
            <a:ext cx="9601200" cy="1485900"/>
          </a:xfrm>
        </p:spPr>
        <p:txBody>
          <a:bodyPr>
            <a:normAutofit fontScale="90000"/>
          </a:bodyPr>
          <a:lstStyle/>
          <a:p>
            <a:pPr algn="ctr"/>
            <a:r>
              <a:rPr lang="fr-FR" sz="4000" dirty="0">
                <a:solidFill>
                  <a:schemeClr val="tx2">
                    <a:alpha val="20000"/>
                  </a:schemeClr>
                </a:solidFill>
                <a:latin typeface="Century Gothic" panose="020B0502020202020204" pitchFamily="34" charset="0"/>
              </a:rPr>
              <a:t>Les canicules de l’été 2026 devraient coûter </a:t>
            </a:r>
            <a:r>
              <a:rPr lang="fr-FR" sz="4000" b="1" dirty="0">
                <a:solidFill>
                  <a:schemeClr val="tx2">
                    <a:alpha val="20000"/>
                  </a:schemeClr>
                </a:solidFill>
                <a:latin typeface="Century Gothic" panose="020B0502020202020204" pitchFamily="34" charset="0"/>
              </a:rPr>
              <a:t>0,1 point de croissance </a:t>
            </a:r>
            <a:r>
              <a:rPr lang="fr-FR" sz="4000" dirty="0">
                <a:solidFill>
                  <a:schemeClr val="tx2">
                    <a:alpha val="20000"/>
                  </a:schemeClr>
                </a:solidFill>
                <a:latin typeface="Century Gothic" panose="020B0502020202020204" pitchFamily="34" charset="0"/>
              </a:rPr>
              <a:t>à</a:t>
            </a:r>
            <a:r>
              <a:rPr lang="fr-FR" sz="4000" b="1" dirty="0">
                <a:solidFill>
                  <a:schemeClr val="tx2">
                    <a:alpha val="20000"/>
                  </a:schemeClr>
                </a:solidFill>
                <a:latin typeface="Century Gothic" panose="020B0502020202020204" pitchFamily="34" charset="0"/>
              </a:rPr>
              <a:t> </a:t>
            </a:r>
            <a:r>
              <a:rPr lang="fr-FR" sz="4000" dirty="0">
                <a:solidFill>
                  <a:schemeClr val="tx2">
                    <a:alpha val="20000"/>
                  </a:schemeClr>
                </a:solidFill>
                <a:latin typeface="Century Gothic" panose="020B0502020202020204" pitchFamily="34" charset="0"/>
              </a:rPr>
              <a:t>l’économie française</a:t>
            </a:r>
            <a:br>
              <a:rPr lang="fr-FR" sz="4000" dirty="0">
                <a:solidFill>
                  <a:schemeClr val="tx2">
                    <a:alpha val="20000"/>
                  </a:schemeClr>
                </a:solidFill>
                <a:latin typeface="Century Gothic" panose="020B0502020202020204" pitchFamily="34" charset="0"/>
              </a:rPr>
            </a:br>
            <a:r>
              <a:rPr lang="fr-FR" sz="4000" i="1" dirty="0">
                <a:solidFill>
                  <a:schemeClr val="tx2">
                    <a:alpha val="20000"/>
                  </a:schemeClr>
                </a:solidFill>
                <a:latin typeface="Century Gothic" panose="020B0502020202020204" pitchFamily="34" charset="0"/>
              </a:rPr>
              <a:t>(Les Échos, 02/09/2026)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21B36FDC-106C-242E-EC25-4E13C56E67BB}"/>
              </a:ext>
            </a:extLst>
          </p:cNvPr>
          <p:cNvSpPr>
            <a:spLocks noGrp="1"/>
          </p:cNvSpPr>
          <p:nvPr>
            <p:ph idx="4294967295"/>
          </p:nvPr>
        </p:nvSpPr>
        <p:spPr>
          <a:xfrm>
            <a:off x="1577553" y="3124200"/>
            <a:ext cx="9601200" cy="2803525"/>
          </a:xfrm>
          <a:prstGeom prst="rect">
            <a:avLst/>
          </a:prstGeom>
        </p:spPr>
        <p:txBody>
          <a:bodyPr/>
          <a:lstStyle/>
          <a:p>
            <a:pPr algn="r"/>
            <a:endParaRPr lang="fr-FR" dirty="0"/>
          </a:p>
          <a:p>
            <a:r>
              <a:rPr lang="fr-FR" dirty="0">
                <a:solidFill>
                  <a:schemeClr val="tx2">
                    <a:alpha val="20000"/>
                  </a:schemeClr>
                </a:solidFill>
                <a:latin typeface="Century Gothic" panose="020B0502020202020204" pitchFamily="34" charset="0"/>
              </a:rPr>
              <a:t>Les services du ministère du Budget estiment à 3 milliards d’euros les pertes de revenu liées à la canicule 2026</a:t>
            </a:r>
          </a:p>
          <a:p>
            <a:r>
              <a:rPr lang="fr-FR" dirty="0">
                <a:solidFill>
                  <a:schemeClr val="tx2">
                    <a:alpha val="20000"/>
                  </a:schemeClr>
                </a:solidFill>
                <a:latin typeface="Century Gothic" panose="020B0502020202020204" pitchFamily="34" charset="0"/>
              </a:rPr>
              <a:t>L’essentiel des pertes sont liées au secteur agricole (- 8% de production), les effets positifs et négatifs se compenseraient dans les autres secteurs</a:t>
            </a:r>
          </a:p>
          <a:p>
            <a:r>
              <a:rPr lang="fr-FR" dirty="0">
                <a:latin typeface="Century Gothic" panose="020B0502020202020204" pitchFamily="34" charset="0"/>
              </a:rPr>
              <a:t>Cette perte de production devrait réduire d’1,5 milliard d’euros les recettes fiscales de l’année, compromettant la cible annoncée de 5% de déficit en 2026. </a:t>
            </a:r>
          </a:p>
          <a:p>
            <a:endParaRPr lang="fr-FR" dirty="0"/>
          </a:p>
        </p:txBody>
      </p:sp>
    </p:spTree>
    <p:extLst>
      <p:ext uri="{BB962C8B-B14F-4D97-AF65-F5344CB8AC3E}">
        <p14:creationId xmlns:p14="http://schemas.microsoft.com/office/powerpoint/2010/main" val="58033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b="1" dirty="0">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527614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508963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C3BC33D-E960-4872-4391-5354D768A39D}"/>
              </a:ext>
            </a:extLst>
          </p:cNvPr>
          <p:cNvSpPr txBox="1"/>
          <p:nvPr/>
        </p:nvSpPr>
        <p:spPr>
          <a:xfrm>
            <a:off x="1128712" y="2428875"/>
            <a:ext cx="10772775" cy="3108543"/>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Cette estimation ne concerne que les pertes de production de nouvelles richesses sur une année mesurées par le PIB annuel. </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Elles n’intègrent pas le coût des pertes de ressources naturelles (forêt) et de biodiversité. </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Elles sont aveugles aux effets sur le bien-être des individus (ex : achat contraint de climatiseurs ou de ventilateurs)</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589417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b="1" dirty="0">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971927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solidFill>
                <a:schemeClr val="tx1">
                  <a:alpha val="20000"/>
                </a:schemeClr>
              </a:solidFill>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709697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869AEAA-0916-6E05-AA58-10A29FB1A361}"/>
              </a:ext>
            </a:extLst>
          </p:cNvPr>
          <p:cNvSpPr txBox="1"/>
          <p:nvPr/>
        </p:nvSpPr>
        <p:spPr>
          <a:xfrm>
            <a:off x="1128712" y="2428875"/>
            <a:ext cx="10772775" cy="3724096"/>
          </a:xfrm>
          <a:prstGeom prst="rect">
            <a:avLst/>
          </a:prstGeom>
          <a:noFill/>
        </p:spPr>
        <p:txBody>
          <a:bodyPr wrap="square" rtlCol="0">
            <a:spAutoFit/>
          </a:bodyPr>
          <a:lstStyle/>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Les débats sur les limites comptables du P.I.B. sont anciens (Commission Sen, 2009) mais l’indicateur reste la principale boussole de l’action publique</a:t>
            </a:r>
          </a:p>
          <a:p>
            <a:pPr marL="285750" indent="-285750" algn="just">
              <a:buFont typeface="Wingdings" pitchFamily="2" charset="2"/>
              <a:buChar char="§"/>
            </a:pPr>
            <a:endParaRPr lang="fr-FR" sz="2000" dirty="0">
              <a:solidFill>
                <a:schemeClr val="tx1">
                  <a:alpha val="20000"/>
                </a:schemeClr>
              </a:solidFill>
              <a:latin typeface="Century Gothic" panose="020B0502020202020204" pitchFamily="34" charset="0"/>
            </a:endParaRPr>
          </a:p>
          <a:p>
            <a:pPr marL="285750" indent="-285750" algn="just">
              <a:buFont typeface="Wingdings" pitchFamily="2" charset="2"/>
              <a:buChar char="§"/>
            </a:pPr>
            <a:r>
              <a:rPr lang="fr-FR" sz="2000" dirty="0">
                <a:solidFill>
                  <a:schemeClr val="tx1">
                    <a:alpha val="20000"/>
                  </a:schemeClr>
                </a:solidFill>
                <a:latin typeface="Century Gothic" panose="020B0502020202020204" pitchFamily="34" charset="0"/>
              </a:rPr>
              <a:t>Une note du Conseil d’Analyse Économique (septembre 2025) proposait de valoriser le service rendu par les forêts pour mieux guider l’action publique</a:t>
            </a:r>
          </a:p>
          <a:p>
            <a:pPr marL="285750" indent="-285750" algn="just">
              <a:buFont typeface="Wingdings" pitchFamily="2" charset="2"/>
              <a:buChar char="§"/>
            </a:pPr>
            <a:endParaRPr lang="fr-FR" sz="2000" dirty="0">
              <a:latin typeface="Century Gothic" panose="020B0502020202020204" pitchFamily="34" charset="0"/>
            </a:endParaRPr>
          </a:p>
          <a:p>
            <a:pPr marL="285750" indent="-285750" algn="just">
              <a:buFont typeface="Wingdings" pitchFamily="2" charset="2"/>
              <a:buChar char="§"/>
            </a:pPr>
            <a:r>
              <a:rPr lang="fr-FR" sz="2000" b="1" dirty="0">
                <a:latin typeface="Century Gothic" panose="020B0502020202020204" pitchFamily="34" charset="0"/>
              </a:rPr>
              <a:t>Ils comprennent, en plus de la valeur marchande, les services de séquestration du carbone, de préservation des écosystèmes, de régulation du cycle de l’eau ou encore des aménités récréatives, soit 650 milliards d’euros (contre moins de 4 milliards de contribution du secteur forêt bois au PIB). </a:t>
            </a:r>
          </a:p>
          <a:p>
            <a:pPr marL="285750" indent="-285750">
              <a:buFont typeface="Wingdings" pitchFamily="2" charset="2"/>
              <a:buChar char="§"/>
            </a:pPr>
            <a:endParaRPr lang="fr-FR" dirty="0">
              <a:latin typeface="Century Gothic" panose="020B0502020202020204" pitchFamily="34"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596919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dirty="0">
                <a:solidFill>
                  <a:schemeClr val="tx2">
                    <a:alpha val="20000"/>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3424822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dirty="0">
                <a:solidFill>
                  <a:schemeClr val="tx2">
                    <a:alpha val="20000"/>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281117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b="1" dirty="0"/>
              <a:t>66 000 emplois net risquent de disparaître, ramenant le chômage à 8,6% des actif d’ici la fin de l’année. </a:t>
            </a:r>
          </a:p>
          <a:p>
            <a:r>
              <a:rPr lang="fr-FR" dirty="0">
                <a:solidFill>
                  <a:schemeClr val="tx2">
                    <a:alpha val="19581"/>
                  </a:schemeClr>
                </a:solidFill>
              </a:rPr>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3919937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L’INSEE a révisé de 0,7% à 0,4% la croissance du PIB français pour 2026, contre 1% en Allemagne, 0,9% en Italie et 2,6% en Espagne. </a:t>
            </a:r>
          </a:p>
          <a:p>
            <a:r>
              <a:rPr lang="fr-FR" dirty="0">
                <a:solidFill>
                  <a:schemeClr val="tx2">
                    <a:alpha val="20000"/>
                  </a:schemeClr>
                </a:solidFill>
              </a:rPr>
              <a:t>66 000 emplois net risquent de disparaître, ramenant le chômage à 8,6% des actif d’ici la fin de l’année. </a:t>
            </a:r>
          </a:p>
          <a:p>
            <a:r>
              <a:rPr lang="fr-FR" b="1" dirty="0"/>
              <a:t>L’inflation pourrait atteindre les 2,9% sur l’ensemble de l’année sans que les salaires ne s’ajuste, provoquant une baisse de pouvoir d’achat de 0,4%</a:t>
            </a:r>
          </a:p>
          <a:p>
            <a:endParaRPr lang="fr-FR" dirty="0"/>
          </a:p>
        </p:txBody>
      </p:sp>
    </p:spTree>
    <p:extLst>
      <p:ext uri="{BB962C8B-B14F-4D97-AF65-F5344CB8AC3E}">
        <p14:creationId xmlns:p14="http://schemas.microsoft.com/office/powerpoint/2010/main" val="1182589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La hausse des taux directeurs de la BCE à 2,5% risque de réduire encore davantage les investissements et donc la demande</a:t>
            </a:r>
          </a:p>
          <a:p>
            <a:r>
              <a:rPr lang="fr-FR" dirty="0">
                <a:solidFill>
                  <a:schemeClr val="tx2">
                    <a:alpha val="20000"/>
                  </a:schemeClr>
                </a:solidFill>
              </a:rPr>
              <a:t>Le déficit public à plus de 5% réduit les marges de manœuvre de l’État français pour soutenir son activité</a:t>
            </a:r>
          </a:p>
          <a:p>
            <a:r>
              <a:rPr lang="fr-FR" dirty="0">
                <a:solidFill>
                  <a:schemeClr val="tx2">
                    <a:alpha val="20000"/>
                  </a:schemeClr>
                </a:solidFill>
              </a:rPr>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3036556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hausse des taux directeurs de la BCE à 2,5% risque de réduire encore davantage les investissements et donc la demande</a:t>
            </a:r>
          </a:p>
          <a:p>
            <a:r>
              <a:rPr lang="fr-FR" b="1" dirty="0"/>
              <a:t>Le déficit public à plus de 5% réduit les marges de manœuvre de l’État français pour soutenir son activité</a:t>
            </a:r>
          </a:p>
          <a:p>
            <a:r>
              <a:rPr lang="fr-FR" dirty="0">
                <a:solidFill>
                  <a:schemeClr val="tx2">
                    <a:alpha val="20000"/>
                  </a:schemeClr>
                </a:solidFill>
              </a:rPr>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3472416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AAE792F0-FBB1-0E95-5952-D7B71519C8DC}"/>
              </a:ext>
            </a:extLst>
          </p:cNvPr>
          <p:cNvSpPr>
            <a:spLocks noGrp="1"/>
          </p:cNvSpPr>
          <p:nvPr>
            <p:ph type="title"/>
          </p:nvPr>
        </p:nvSpPr>
        <p:spPr>
          <a:xfrm>
            <a:off x="1577553" y="1372053"/>
            <a:ext cx="9601200" cy="1485900"/>
          </a:xfrm>
        </p:spPr>
        <p:txBody>
          <a:bodyPr>
            <a:normAutofit fontScale="90000"/>
          </a:bodyPr>
          <a:lstStyle/>
          <a:p>
            <a:pPr algn="ctr"/>
            <a:r>
              <a:rPr lang="fr-FR" sz="4000" b="1" dirty="0">
                <a:latin typeface="Century Gothic" panose="020B0502020202020204" pitchFamily="34" charset="0"/>
              </a:rPr>
              <a:t>L’économie française décroche par rapport au reste de l’Union Européenne</a:t>
            </a:r>
            <a:br>
              <a:rPr lang="fr-FR" sz="4000" dirty="0">
                <a:latin typeface="Century Gothic" panose="020B0502020202020204" pitchFamily="34" charset="0"/>
              </a:rPr>
            </a:br>
            <a:r>
              <a:rPr lang="fr-FR" sz="4000" i="1" dirty="0">
                <a:latin typeface="Century Gothic" panose="020B0502020202020204" pitchFamily="34" charset="0"/>
              </a:rPr>
              <a:t>(Le Monde, 12/09/2026)</a:t>
            </a:r>
            <a:br>
              <a:rPr lang="fr-FR" sz="4000" i="1" dirty="0">
                <a:latin typeface="Century Gothic" panose="020B0502020202020204" pitchFamily="34" charset="0"/>
              </a:rPr>
            </a:br>
            <a:endParaRPr lang="fr-FR" i="1" dirty="0">
              <a:latin typeface="Century Gothic" panose="020B0502020202020204" pitchFamily="34" charset="0"/>
            </a:endParaRPr>
          </a:p>
        </p:txBody>
      </p:sp>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577553" y="3124200"/>
            <a:ext cx="9601200" cy="2803525"/>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hausse des taux directeurs de la BCE à 2,5% risque de réduire encore davantage les investissements et donc la demande</a:t>
            </a:r>
          </a:p>
          <a:p>
            <a:r>
              <a:rPr lang="fr-FR" dirty="0">
                <a:solidFill>
                  <a:schemeClr val="tx2">
                    <a:alpha val="20000"/>
                  </a:schemeClr>
                </a:solidFill>
              </a:rPr>
              <a:t>Le déficit public à plus de 5% réduit les marges de manœuvre de l’État français pour soutenir son activité</a:t>
            </a:r>
          </a:p>
          <a:p>
            <a:r>
              <a:rPr lang="fr-FR" b="1" dirty="0"/>
              <a:t>À l’inverse, la situation budgétaire de l’Allemagne lui a permis de lancer un plan de 500 milliards d’euros d’investissements publics</a:t>
            </a:r>
          </a:p>
          <a:p>
            <a:endParaRPr lang="fr-FR" dirty="0"/>
          </a:p>
        </p:txBody>
      </p:sp>
    </p:spTree>
    <p:extLst>
      <p:ext uri="{BB962C8B-B14F-4D97-AF65-F5344CB8AC3E}">
        <p14:creationId xmlns:p14="http://schemas.microsoft.com/office/powerpoint/2010/main" val="824093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293347" y="852615"/>
            <a:ext cx="10050155" cy="5486400"/>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Cette actualité relance le débat sur l’arbitrage entre maîtrise de la dette publique et risque de politique procyclique : </a:t>
            </a:r>
          </a:p>
          <a:p>
            <a:pPr marL="0" indent="0" algn="just">
              <a:buNone/>
            </a:pPr>
            <a:r>
              <a:rPr lang="fr-FR" b="1" dirty="0"/>
              <a:t>- Pour retrouver des marges de manœuvre, la réduction du solde budgétaire semble nécessaire pour réduire les intérêts payés chaque années aux créanciers. </a:t>
            </a:r>
          </a:p>
          <a:p>
            <a:pPr marL="0" indent="0">
              <a:buNone/>
            </a:pPr>
            <a:r>
              <a:rPr lang="fr-FR" b="1" dirty="0"/>
              <a:t>- Un effort budgétaire trop important pour réduire la dépense publique pourrait cependant aggraver la situation, en réduisant encore la croissance économique et donc les recettes publiques. </a:t>
            </a:r>
          </a:p>
          <a:p>
            <a:r>
              <a:rPr lang="fr-FR" dirty="0">
                <a:solidFill>
                  <a:schemeClr val="tx2">
                    <a:alpha val="20000"/>
                  </a:schemeClr>
                </a:solidFill>
              </a:rPr>
              <a:t>Tout l’enjeu est de parvenir à éviter de compromettre un retour de la croissance, sans mettre en péril les capacités d’emprunts futures :</a:t>
            </a:r>
          </a:p>
          <a:p>
            <a:pPr marL="0" indent="0">
              <a:buNone/>
            </a:pPr>
            <a:r>
              <a:rPr lang="fr-FR" dirty="0">
                <a:solidFill>
                  <a:schemeClr val="tx2">
                    <a:alpha val="20000"/>
                  </a:schemeClr>
                </a:solidFill>
              </a:rPr>
              <a:t>- Gel d’une partie de la dette</a:t>
            </a:r>
          </a:p>
          <a:p>
            <a:pPr marL="0" indent="0">
              <a:buNone/>
            </a:pPr>
            <a:r>
              <a:rPr lang="fr-FR" dirty="0">
                <a:solidFill>
                  <a:schemeClr val="tx2">
                    <a:alpha val="20000"/>
                  </a:schemeClr>
                </a:solidFill>
              </a:rPr>
              <a:t>- Baisse drastique des dépenses publiques </a:t>
            </a:r>
          </a:p>
          <a:p>
            <a:pPr marL="0" indent="0">
              <a:buNone/>
            </a:pPr>
            <a:r>
              <a:rPr lang="fr-FR" dirty="0">
                <a:solidFill>
                  <a:schemeClr val="tx2">
                    <a:alpha val="20000"/>
                  </a:schemeClr>
                </a:solidFill>
              </a:rPr>
              <a:t>- Augmentation des impôts </a:t>
            </a:r>
          </a:p>
          <a:p>
            <a:pPr marL="0" indent="0">
              <a:buNone/>
            </a:pPr>
            <a:r>
              <a:rPr lang="fr-FR" dirty="0">
                <a:solidFill>
                  <a:schemeClr val="tx2">
                    <a:alpha val="20000"/>
                  </a:schemeClr>
                </a:solidFill>
              </a:rPr>
              <a:t>- Politique de clarté pour garder la confiance des marchés</a:t>
            </a:r>
          </a:p>
          <a:p>
            <a:endParaRPr lang="fr-FR" dirty="0">
              <a:solidFill>
                <a:schemeClr val="tx2">
                  <a:alpha val="20000"/>
                </a:schemeClr>
              </a:solidFill>
            </a:endParaRPr>
          </a:p>
          <a:p>
            <a:endParaRPr lang="fr-FR" dirty="0">
              <a:solidFill>
                <a:schemeClr val="tx2">
                  <a:alpha val="20000"/>
                </a:schemeClr>
              </a:solidFill>
            </a:endParaRPr>
          </a:p>
          <a:p>
            <a:endParaRPr lang="fr-FR" dirty="0"/>
          </a:p>
        </p:txBody>
      </p:sp>
    </p:spTree>
    <p:extLst>
      <p:ext uri="{BB962C8B-B14F-4D97-AF65-F5344CB8AC3E}">
        <p14:creationId xmlns:p14="http://schemas.microsoft.com/office/powerpoint/2010/main" val="156436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2">
            <a:extLst>
              <a:ext uri="{FF2B5EF4-FFF2-40B4-BE49-F238E27FC236}">
                <a16:creationId xmlns:a16="http://schemas.microsoft.com/office/drawing/2014/main" id="{F417AD87-9265-0A24-0AD4-F85A051AF7AE}"/>
              </a:ext>
            </a:extLst>
          </p:cNvPr>
          <p:cNvSpPr txBox="1">
            <a:spLocks/>
          </p:cNvSpPr>
          <p:nvPr/>
        </p:nvSpPr>
        <p:spPr>
          <a:xfrm>
            <a:off x="1355131" y="852616"/>
            <a:ext cx="10198436" cy="5486400"/>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Cette actualité relance le débat sur l’arbitrage entre maîtrise de la dette publique et risque de politique procyclique : </a:t>
            </a:r>
          </a:p>
          <a:p>
            <a:pPr marL="0" indent="0" algn="just">
              <a:buNone/>
            </a:pPr>
            <a:r>
              <a:rPr lang="fr-FR" dirty="0">
                <a:solidFill>
                  <a:schemeClr val="tx2">
                    <a:alpha val="20000"/>
                  </a:schemeClr>
                </a:solidFill>
              </a:rPr>
              <a:t>- Pour retrouver des marges de manœuvre, la réduction du solde budgétaire semble nécessaire pour réduire les intérêts payés chaque années aux créanciers. </a:t>
            </a:r>
          </a:p>
          <a:p>
            <a:pPr marL="0" indent="0">
              <a:buNone/>
            </a:pPr>
            <a:r>
              <a:rPr lang="fr-FR" dirty="0">
                <a:solidFill>
                  <a:schemeClr val="tx2">
                    <a:alpha val="20000"/>
                  </a:schemeClr>
                </a:solidFill>
              </a:rPr>
              <a:t>- Un effort budgétaire trop important pour réduire la dépense publique pourrait cependant aggraver la situation, en réduisant encore la croissance économique et donc les recettes publiques. </a:t>
            </a:r>
          </a:p>
          <a:p>
            <a:r>
              <a:rPr lang="fr-FR" b="1" dirty="0"/>
              <a:t>Tout l’enjeu est de parvenir à éviter de compromettre un retour de la croissance, sans mettre en péril les capacités d’emprunts futures :</a:t>
            </a:r>
          </a:p>
          <a:p>
            <a:pPr marL="0" indent="0">
              <a:buNone/>
            </a:pPr>
            <a:r>
              <a:rPr lang="fr-FR" b="1" dirty="0"/>
              <a:t>- Gel d’une partie de la dette</a:t>
            </a:r>
          </a:p>
          <a:p>
            <a:pPr marL="0" indent="0">
              <a:buNone/>
            </a:pPr>
            <a:r>
              <a:rPr lang="fr-FR" b="1" dirty="0"/>
              <a:t>- Baisse drastique des dépenses publiques </a:t>
            </a:r>
          </a:p>
          <a:p>
            <a:pPr marL="0" indent="0">
              <a:buNone/>
            </a:pPr>
            <a:r>
              <a:rPr lang="fr-FR" b="1" dirty="0"/>
              <a:t>- Augmentation des impôts </a:t>
            </a:r>
          </a:p>
          <a:p>
            <a:pPr marL="0" indent="0">
              <a:buNone/>
            </a:pPr>
            <a:r>
              <a:rPr lang="fr-FR" b="1" dirty="0"/>
              <a:t>- Politique de clarté pour garder la confiance des marchés</a:t>
            </a:r>
          </a:p>
          <a:p>
            <a:endParaRPr lang="fr-FR" dirty="0">
              <a:solidFill>
                <a:schemeClr val="tx2">
                  <a:alpha val="20000"/>
                </a:schemeClr>
              </a:solidFill>
            </a:endParaRPr>
          </a:p>
          <a:p>
            <a:endParaRPr lang="fr-FR" dirty="0">
              <a:solidFill>
                <a:schemeClr val="tx2">
                  <a:alpha val="20000"/>
                </a:schemeClr>
              </a:solidFill>
            </a:endParaRPr>
          </a:p>
          <a:p>
            <a:endParaRPr lang="fr-FR" dirty="0"/>
          </a:p>
        </p:txBody>
      </p:sp>
    </p:spTree>
    <p:extLst>
      <p:ext uri="{BB962C8B-B14F-4D97-AF65-F5344CB8AC3E}">
        <p14:creationId xmlns:p14="http://schemas.microsoft.com/office/powerpoint/2010/main" val="2657052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Tree>
    <p:extLst>
      <p:ext uri="{BB962C8B-B14F-4D97-AF65-F5344CB8AC3E}">
        <p14:creationId xmlns:p14="http://schemas.microsoft.com/office/powerpoint/2010/main" val="2208257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06C32EE-89B3-8A40-79D5-9FD968CEF11C}"/>
              </a:ext>
            </a:extLst>
          </p:cNvPr>
          <p:cNvPicPr>
            <a:picLocks noChangeAspect="1"/>
          </p:cNvPicPr>
          <p:nvPr/>
        </p:nvPicPr>
        <p:blipFill>
          <a:blip r:embed="rId2"/>
          <a:stretch>
            <a:fillRect/>
          </a:stretch>
        </p:blipFill>
        <p:spPr>
          <a:xfrm>
            <a:off x="2566025" y="1081165"/>
            <a:ext cx="7772400" cy="5623118"/>
          </a:xfrm>
          <a:prstGeom prst="rect">
            <a:avLst/>
          </a:prstGeom>
        </p:spPr>
      </p:pic>
    </p:spTree>
    <p:extLst>
      <p:ext uri="{BB962C8B-B14F-4D97-AF65-F5344CB8AC3E}">
        <p14:creationId xmlns:p14="http://schemas.microsoft.com/office/powerpoint/2010/main" val="2051023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dirty="0">
                <a:solidFill>
                  <a:schemeClr val="tx2">
                    <a:alpha val="20000"/>
                  </a:schemeClr>
                </a:solidFill>
              </a:rPr>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117545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b="1" dirty="0"/>
              <a:t>Les cinq prénoms masculins les plus fréquents sont passés de 32,5% à 5,5%; et de 21,3% à 4,3% pour les prénoms féminins. </a:t>
            </a:r>
          </a:p>
          <a:p>
            <a:r>
              <a:rPr lang="fr-FR" dirty="0">
                <a:solidFill>
                  <a:schemeClr val="tx2">
                    <a:alpha val="20000"/>
                  </a:schemeClr>
                </a:solidFill>
              </a:rPr>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3348885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b="1" dirty="0"/>
              <a:t>Les prénoms « atemporels » (Jean, Marie, Pierre, Sophie) ne représentent que  6% des naissances contre 18% en 1946 (510 Marie en 2025, contre 32 780 en 1947)</a:t>
            </a:r>
          </a:p>
          <a:p>
            <a:r>
              <a:rPr lang="fr-FR" dirty="0">
                <a:solidFill>
                  <a:schemeClr val="tx2">
                    <a:alpha val="20000"/>
                  </a:schemeClr>
                </a:solidFill>
              </a:rPr>
              <a:t>Les prénoms unique au contraire sont beaucoup plus fréquents (607 000 en 2025)</a:t>
            </a:r>
          </a:p>
          <a:p>
            <a:endParaRPr lang="fr-FR" dirty="0"/>
          </a:p>
        </p:txBody>
      </p:sp>
    </p:spTree>
    <p:extLst>
      <p:ext uri="{BB962C8B-B14F-4D97-AF65-F5344CB8AC3E}">
        <p14:creationId xmlns:p14="http://schemas.microsoft.com/office/powerpoint/2010/main" val="3282946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ED40F512-6BAB-5412-4455-4222618042B2}"/>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Entre 1946 et 2025, le nombre de prénoms différents donnés aux nouveaux-nés a été multiplié par huit.</a:t>
            </a:r>
            <a:br>
              <a:rPr lang="fr-FR" sz="4000" dirty="0">
                <a:latin typeface="Century Gothic" panose="020B0502020202020204" pitchFamily="34" charset="0"/>
              </a:rPr>
            </a:br>
            <a:endParaRPr lang="fr-FR" i="1" dirty="0">
              <a:latin typeface="Century Gothic" panose="020B0502020202020204" pitchFamily="34" charset="0"/>
            </a:endParaRPr>
          </a:p>
        </p:txBody>
      </p:sp>
      <p:sp>
        <p:nvSpPr>
          <p:cNvPr id="5" name="ZoneTexte 4">
            <a:extLst>
              <a:ext uri="{FF2B5EF4-FFF2-40B4-BE49-F238E27FC236}">
                <a16:creationId xmlns:a16="http://schemas.microsoft.com/office/drawing/2014/main" id="{1D157E48-792F-5747-CB76-FB8DA6BD0D89}"/>
              </a:ext>
            </a:extLst>
          </p:cNvPr>
          <p:cNvSpPr txBox="1"/>
          <p:nvPr/>
        </p:nvSpPr>
        <p:spPr>
          <a:xfrm>
            <a:off x="3831863" y="2647146"/>
            <a:ext cx="7841565" cy="954107"/>
          </a:xfrm>
          <a:prstGeom prst="rect">
            <a:avLst/>
          </a:prstGeom>
          <a:noFill/>
        </p:spPr>
        <p:txBody>
          <a:bodyPr wrap="square" rtlCol="0">
            <a:spAutoFit/>
          </a:bodyPr>
          <a:lstStyle/>
          <a:p>
            <a:pPr algn="r"/>
            <a:r>
              <a:rPr lang="fr-FR" sz="2800" dirty="0">
                <a:solidFill>
                  <a:schemeClr val="tx1">
                    <a:lumMod val="50000"/>
                    <a:lumOff val="50000"/>
                  </a:schemeClr>
                </a:solidFill>
                <a:latin typeface="Century Gothic" panose="020B0502020202020204" pitchFamily="34" charset="0"/>
              </a:rPr>
              <a:t>« </a:t>
            </a:r>
            <a:r>
              <a:rPr lang="fr-FR" sz="2800" dirty="0">
                <a:solidFill>
                  <a:schemeClr val="tx1">
                    <a:lumMod val="50000"/>
                    <a:lumOff val="50000"/>
                  </a:schemeClr>
                </a:solidFill>
              </a:rPr>
              <a:t>80 ans de prénoms : de plus en plus de diversité », </a:t>
            </a:r>
            <a:r>
              <a:rPr lang="fr-FR" sz="2800" i="1" dirty="0">
                <a:solidFill>
                  <a:schemeClr val="tx1">
                    <a:lumMod val="50000"/>
                    <a:lumOff val="50000"/>
                  </a:schemeClr>
                </a:solidFill>
                <a:latin typeface="Century Gothic" panose="020B0502020202020204" pitchFamily="34" charset="0"/>
              </a:rPr>
              <a:t>INSEE Première</a:t>
            </a:r>
            <a:r>
              <a:rPr lang="fr-FR" sz="2800" dirty="0">
                <a:solidFill>
                  <a:schemeClr val="tx1">
                    <a:lumMod val="50000"/>
                    <a:lumOff val="50000"/>
                  </a:schemeClr>
                </a:solidFill>
                <a:latin typeface="Century Gothic" panose="020B0502020202020204" pitchFamily="34" charset="0"/>
              </a:rPr>
              <a:t>, septembre 2026</a:t>
            </a:r>
            <a:endParaRPr lang="fr-FR" sz="2800" dirty="0">
              <a:solidFill>
                <a:schemeClr val="tx1">
                  <a:lumMod val="50000"/>
                  <a:lumOff val="50000"/>
                </a:schemeClr>
              </a:solidFill>
            </a:endParaRPr>
          </a:p>
        </p:txBody>
      </p:sp>
      <p:sp>
        <p:nvSpPr>
          <p:cNvPr id="6" name="Espace réservé du contenu 2">
            <a:extLst>
              <a:ext uri="{FF2B5EF4-FFF2-40B4-BE49-F238E27FC236}">
                <a16:creationId xmlns:a16="http://schemas.microsoft.com/office/drawing/2014/main" id="{7FCCC98C-EEA9-7C2B-0EF2-87E18BEA8176}"/>
              </a:ext>
            </a:extLst>
          </p:cNvPr>
          <p:cNvSpPr txBox="1">
            <a:spLocks/>
          </p:cNvSpPr>
          <p:nvPr/>
        </p:nvSpPr>
        <p:spPr>
          <a:xfrm>
            <a:off x="1577552" y="3429000"/>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En 2025, 65 940 prénoms différents ont été donnés</a:t>
            </a:r>
          </a:p>
          <a:p>
            <a:r>
              <a:rPr lang="fr-FR" dirty="0">
                <a:solidFill>
                  <a:schemeClr val="tx2">
                    <a:alpha val="20000"/>
                  </a:schemeClr>
                </a:solidFill>
              </a:rPr>
              <a:t>Les cinq prénoms masculins les plus fréquents sont passés de 32,5% à 5,5%; et de 21,3% à 4,3% pour les prénoms féminins. </a:t>
            </a:r>
          </a:p>
          <a:p>
            <a:r>
              <a:rPr lang="fr-FR" dirty="0">
                <a:solidFill>
                  <a:schemeClr val="tx2">
                    <a:alpha val="20000"/>
                  </a:schemeClr>
                </a:solidFill>
              </a:rPr>
              <a:t>Les prénoms « atemporels » (Jean, Marie, Pierre, Nicolas) ne représentent que  6% des naissances contre 18% en 1946 (510 Marie en 2025, contre 32 780 en 1947)</a:t>
            </a:r>
          </a:p>
          <a:p>
            <a:r>
              <a:rPr lang="fr-FR" b="1" dirty="0"/>
              <a:t>Les prénoms unique au contraire sont beaucoup plus fréquents (607 000 en 2025)</a:t>
            </a:r>
          </a:p>
          <a:p>
            <a:endParaRPr lang="fr-FR" dirty="0"/>
          </a:p>
        </p:txBody>
      </p:sp>
    </p:spTree>
    <p:extLst>
      <p:ext uri="{BB962C8B-B14F-4D97-AF65-F5344CB8AC3E}">
        <p14:creationId xmlns:p14="http://schemas.microsoft.com/office/powerpoint/2010/main" val="2004692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38108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b="1" dirty="0"/>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374474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614447"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b="1" dirty="0"/>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5863962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09587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b="1" dirty="0"/>
              <a:t>La liberté dans le choix du prénom répond toujours à des normes sociales, notamment de distinction et d’affirmation sociale</a:t>
            </a:r>
          </a:p>
          <a:p>
            <a:r>
              <a:rPr lang="fr-FR" dirty="0">
                <a:solidFill>
                  <a:schemeClr val="tx2">
                    <a:alpha val="20000"/>
                  </a:schemeClr>
                </a:solidFill>
              </a:rPr>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1147964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438235"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dirty="0"/>
          </a:p>
          <a:p>
            <a:r>
              <a:rPr lang="fr-FR" dirty="0">
                <a:solidFill>
                  <a:schemeClr val="tx2">
                    <a:alpha val="20000"/>
                  </a:schemeClr>
                </a:solidFill>
              </a:rPr>
              <a:t>La plus grande liberté de choix peut être reliée à l’évolution des normes familiales, moins contraignantes, mais aussi juridiques (loi de 1803, loi de 1993)</a:t>
            </a:r>
          </a:p>
          <a:p>
            <a:r>
              <a:rPr lang="fr-FR" dirty="0">
                <a:solidFill>
                  <a:schemeClr val="tx2">
                    <a:alpha val="20000"/>
                  </a:schemeClr>
                </a:solidFill>
              </a:rPr>
              <a:t>L’importance de la singularisation peut illustrer un processus au long cours d’individualisation des sociétés et d’affaiblissement des institutions traditionnelles</a:t>
            </a:r>
          </a:p>
          <a:p>
            <a:r>
              <a:rPr lang="fr-FR" dirty="0">
                <a:solidFill>
                  <a:schemeClr val="tx2">
                    <a:alpha val="20000"/>
                  </a:schemeClr>
                </a:solidFill>
              </a:rPr>
              <a:t>La liberté dans le choix du prénom répond toujours à des normes sociales, notamment de distinction et d’affirmation sociale</a:t>
            </a:r>
          </a:p>
          <a:p>
            <a:r>
              <a:rPr lang="fr-FR" b="1" dirty="0"/>
              <a:t>L’élargissement du répertoire de prénoms peut aussi être un signe d’une plus grande circulation des références culturelles (les références artistiques, culturelles, étrangères s’ajoutent aux références religieuses, familiales, régionales). </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676047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2">
            <a:extLst>
              <a:ext uri="{FF2B5EF4-FFF2-40B4-BE49-F238E27FC236}">
                <a16:creationId xmlns:a16="http://schemas.microsoft.com/office/drawing/2014/main" id="{D45EBAAC-6E10-14CF-0D23-6522AA92DF63}"/>
              </a:ext>
            </a:extLst>
          </p:cNvPr>
          <p:cNvSpPr txBox="1">
            <a:spLocks/>
          </p:cNvSpPr>
          <p:nvPr/>
        </p:nvSpPr>
        <p:spPr>
          <a:xfrm>
            <a:off x="1577553" y="2701525"/>
            <a:ext cx="10614447" cy="3106711"/>
          </a:xfrm>
          <a:prstGeom prst="rect">
            <a:avLst/>
          </a:prstGeom>
        </p:spPr>
        <p:txBody>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lgn="r"/>
            <a:endParaRPr lang="fr-FR" sz="2400" b="1" dirty="0">
              <a:solidFill>
                <a:schemeClr val="tx1">
                  <a:lumMod val="85000"/>
                  <a:lumOff val="15000"/>
                </a:schemeClr>
              </a:solidFill>
            </a:endParaRPr>
          </a:p>
          <a:p>
            <a:r>
              <a:rPr lang="fr-FR" sz="2400" b="1" dirty="0">
                <a:solidFill>
                  <a:schemeClr val="tx1">
                    <a:lumMod val="85000"/>
                    <a:lumOff val="15000"/>
                  </a:schemeClr>
                </a:solidFill>
              </a:rPr>
              <a:t>Baptiste </a:t>
            </a:r>
            <a:r>
              <a:rPr lang="fr-FR" sz="2400" b="1" dirty="0" err="1">
                <a:solidFill>
                  <a:schemeClr val="tx1">
                    <a:lumMod val="85000"/>
                    <a:lumOff val="15000"/>
                  </a:schemeClr>
                </a:solidFill>
              </a:rPr>
              <a:t>Coulmont</a:t>
            </a:r>
            <a:r>
              <a:rPr lang="fr-FR" sz="2400" b="1" dirty="0">
                <a:solidFill>
                  <a:schemeClr val="tx1">
                    <a:lumMod val="85000"/>
                    <a:lumOff val="15000"/>
                  </a:schemeClr>
                </a:solidFill>
              </a:rPr>
              <a:t>, </a:t>
            </a:r>
            <a:r>
              <a:rPr lang="fr-FR" sz="2400" b="1" i="1" dirty="0">
                <a:solidFill>
                  <a:schemeClr val="tx1">
                    <a:lumMod val="85000"/>
                    <a:lumOff val="15000"/>
                  </a:schemeClr>
                </a:solidFill>
              </a:rPr>
              <a:t>Sociologie des prénoms</a:t>
            </a:r>
            <a:r>
              <a:rPr lang="fr-FR" sz="2400" b="1" dirty="0">
                <a:solidFill>
                  <a:schemeClr val="tx1">
                    <a:lumMod val="85000"/>
                    <a:lumOff val="15000"/>
                  </a:schemeClr>
                </a:solidFill>
              </a:rPr>
              <a:t>, 2022 </a:t>
            </a:r>
          </a:p>
          <a:p>
            <a:endParaRPr lang="fr-FR" sz="2400" b="1" dirty="0">
              <a:solidFill>
                <a:schemeClr val="tx1">
                  <a:lumMod val="85000"/>
                  <a:lumOff val="15000"/>
                </a:schemeClr>
              </a:solidFill>
            </a:endParaRPr>
          </a:p>
          <a:p>
            <a:r>
              <a:rPr lang="fr-FR" sz="2400" b="1" dirty="0">
                <a:solidFill>
                  <a:schemeClr val="tx1">
                    <a:lumMod val="85000"/>
                    <a:lumOff val="15000"/>
                  </a:schemeClr>
                </a:solidFill>
                <a:latin typeface="Century Gothic" panose="020B0502020202020204" pitchFamily="34" charset="0"/>
              </a:rPr>
              <a:t>« </a:t>
            </a:r>
            <a:r>
              <a:rPr lang="fr-FR" sz="2400" b="1" dirty="0">
                <a:solidFill>
                  <a:schemeClr val="tx1">
                    <a:lumMod val="85000"/>
                    <a:lumOff val="15000"/>
                  </a:schemeClr>
                </a:solidFill>
              </a:rPr>
              <a:t>80 ans de prénoms : de plus en plus de diversité », </a:t>
            </a:r>
            <a:r>
              <a:rPr lang="fr-FR" sz="2400" b="1" i="1" dirty="0">
                <a:solidFill>
                  <a:schemeClr val="tx1">
                    <a:lumMod val="85000"/>
                    <a:lumOff val="15000"/>
                  </a:schemeClr>
                </a:solidFill>
              </a:rPr>
              <a:t>INSEE Première</a:t>
            </a:r>
            <a:r>
              <a:rPr lang="fr-FR" sz="2400" b="1" dirty="0">
                <a:solidFill>
                  <a:schemeClr val="tx1">
                    <a:lumMod val="85000"/>
                    <a:lumOff val="15000"/>
                  </a:schemeClr>
                </a:solidFill>
              </a:rPr>
              <a:t>, septembre 2026</a:t>
            </a:r>
          </a:p>
          <a:p>
            <a:endParaRPr lang="fr-FR" dirty="0"/>
          </a:p>
        </p:txBody>
      </p:sp>
      <p:sp>
        <p:nvSpPr>
          <p:cNvPr id="10" name="Titre 1">
            <a:extLst>
              <a:ext uri="{FF2B5EF4-FFF2-40B4-BE49-F238E27FC236}">
                <a16:creationId xmlns:a16="http://schemas.microsoft.com/office/drawing/2014/main" id="{F26FF7E6-36E5-38C4-DC62-66F41C8FA868}"/>
              </a:ext>
            </a:extLst>
          </p:cNvPr>
          <p:cNvSpPr>
            <a:spLocks noGrp="1"/>
          </p:cNvSpPr>
          <p:nvPr>
            <p:ph type="title"/>
          </p:nvPr>
        </p:nvSpPr>
        <p:spPr>
          <a:xfrm>
            <a:off x="1577553" y="1117220"/>
            <a:ext cx="9601200" cy="1485900"/>
          </a:xfrm>
        </p:spPr>
        <p:txBody>
          <a:bodyPr>
            <a:normAutofit fontScale="90000"/>
          </a:bodyPr>
          <a:lstStyle/>
          <a:p>
            <a:pPr algn="ctr"/>
            <a:r>
              <a:rPr lang="fr-FR" sz="4000" dirty="0">
                <a:latin typeface="Century Gothic" panose="020B0502020202020204" pitchFamily="34" charset="0"/>
              </a:rPr>
              <a:t>Les analyses sociologiques que l’on peut mobiliser sur ce sujet </a:t>
            </a:r>
            <a:br>
              <a:rPr lang="fr-FR" sz="4000" dirty="0">
                <a:latin typeface="Century Gothic" panose="020B0502020202020204" pitchFamily="34" charset="0"/>
              </a:rPr>
            </a:br>
            <a:endParaRPr lang="fr-FR" i="1" dirty="0">
              <a:latin typeface="Century Gothic" panose="020B0502020202020204" pitchFamily="34" charset="0"/>
            </a:endParaRPr>
          </a:p>
        </p:txBody>
      </p:sp>
    </p:spTree>
    <p:extLst>
      <p:ext uri="{BB962C8B-B14F-4D97-AF65-F5344CB8AC3E}">
        <p14:creationId xmlns:p14="http://schemas.microsoft.com/office/powerpoint/2010/main" val="2361164176"/>
      </p:ext>
    </p:extLst>
  </p:cSld>
  <p:clrMapOvr>
    <a:masterClrMapping/>
  </p:clrMapOvr>
</p:sld>
</file>

<file path=ppt/theme/theme1.xml><?xml version="1.0" encoding="utf-8"?>
<a:theme xmlns:a="http://schemas.openxmlformats.org/drawingml/2006/main" name="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2.xml><?xml version="1.0" encoding="utf-8"?>
<a:theme xmlns:a="http://schemas.openxmlformats.org/drawingml/2006/main" name="1_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ppt/theme/theme3.xml><?xml version="1.0" encoding="utf-8"?>
<a:theme xmlns:a="http://schemas.openxmlformats.org/drawingml/2006/main" name="2_L'info">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docProps/app.xml><?xml version="1.0" encoding="utf-8"?>
<Properties xmlns="http://schemas.openxmlformats.org/officeDocument/2006/extended-properties" xmlns:vt="http://schemas.openxmlformats.org/officeDocument/2006/docPropsVTypes">
  <Template>{AE2D9F96-30CD-8840-9937-C54882AC5FE8}tf10001072</Template>
  <TotalTime>6658</TotalTime>
  <Words>2807</Words>
  <Application>Microsoft Macintosh PowerPoint</Application>
  <PresentationFormat>Grand écran</PresentationFormat>
  <Paragraphs>165</Paragraphs>
  <Slides>31</Slides>
  <Notes>0</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31</vt:i4>
      </vt:variant>
    </vt:vector>
  </HeadingPairs>
  <TitlesOfParts>
    <vt:vector size="39" baseType="lpstr">
      <vt:lpstr>Arial</vt:lpstr>
      <vt:lpstr>Arial Black</vt:lpstr>
      <vt:lpstr>Century Gothic</vt:lpstr>
      <vt:lpstr>Franklin Gothic Book</vt:lpstr>
      <vt:lpstr>Wingdings</vt:lpstr>
      <vt:lpstr>L'info</vt:lpstr>
      <vt:lpstr>1_L'info</vt:lpstr>
      <vt:lpstr>2_L'info</vt:lpstr>
      <vt:lpstr>ACTUALITÉ DES SES </vt:lpstr>
      <vt:lpstr>Les canicules de l’été 2026 devraient coûter 0,1 point de croissance à l’économie française (Les Échos, 02/09/2026) </vt:lpstr>
      <vt:lpstr>Les canicules de l’été 2026 devraient coûter 0,1 point de croissance à l’économie française (Les Échos, 02/09/2026) </vt:lpstr>
      <vt:lpstr>Les canicules de l’été 2026 devraient coûter 0,1 point de croissance à l’économie française (Les Échos, 02/09/2026) </vt:lpstr>
      <vt:lpstr>Les canicules de l’été 2026 devraient coûter 0,1 point de croissance à l’économie française (Les Échos, 02/09/2026) </vt:lpstr>
      <vt:lpstr>Présentation PowerPoint</vt:lpstr>
      <vt:lpstr>Présentation PowerPoint</vt:lpstr>
      <vt:lpstr>Présentation PowerPoint</vt:lpstr>
      <vt:lpstr>Présentation PowerPoint</vt:lpstr>
      <vt:lpstr>Présentation PowerPoint</vt:lpstr>
      <vt:lpstr>Présentation PowerPoint</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L’économie française décroche par rapport au reste de l’Union Européenne (Le Monde, 12/09/2026) </vt:lpstr>
      <vt:lpstr>Présentation PowerPoint</vt:lpstr>
      <vt:lpstr>Présentation PowerPoint</vt:lpstr>
      <vt:lpstr>Entre 1946 et 2025, le nombre de prénoms différents donnés aux nouveaux-nés a été multiplié par huit. </vt:lpstr>
      <vt:lpstr>Présentation PowerPoint</vt:lpstr>
      <vt:lpstr>Entre 1946 et 2025, le nombre de prénoms différents donnés aux nouveaux-nés a été multiplié par huit. </vt:lpstr>
      <vt:lpstr>Entre 1946 et 2025, le nombre de prénoms différents donnés aux nouveaux-nés a été multiplié par huit. </vt:lpstr>
      <vt:lpstr>Entre 1946 et 2025, le nombre de prénoms différents donnés aux nouveaux-nés a été multiplié par huit. </vt:lpstr>
      <vt:lpstr>Entre 1946 et 2025, le nombre de prénoms différents donnés aux nouveaux-nés a été multiplié par huit. </vt:lpstr>
      <vt:lpstr>Les analyses sociologiques que l’on peut mobiliser sur ce sujet  </vt:lpstr>
      <vt:lpstr>Les analyses sociologiques que l’on peut mobiliser sur ce sujet  </vt:lpstr>
      <vt:lpstr>Les analyses sociologiques que l’on peut mobiliser sur ce sujet  </vt:lpstr>
      <vt:lpstr>Les analyses sociologiques que l’on peut mobiliser sur ce sujet  </vt:lpstr>
      <vt:lpstr>Les analyses sociologiques que l’on peut mobiliser sur ce sujet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ACTUALITÉ DES SES </dc:title>
  <dc:creator>Emmanuel Zemmour</dc:creator>
  <cp:lastModifiedBy>Emmanuel Zemmour</cp:lastModifiedBy>
  <cp:revision>14</cp:revision>
  <dcterms:created xsi:type="dcterms:W3CDTF">2025-09-05T08:29:39Z</dcterms:created>
  <dcterms:modified xsi:type="dcterms:W3CDTF">2026-09-22T13:44:21Z</dcterms:modified>
</cp:coreProperties>
</file>