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72"/>
  </p:notesMasterIdLst>
  <p:sldIdLst>
    <p:sldId id="256" r:id="rId2"/>
    <p:sldId id="257" r:id="rId3"/>
    <p:sldId id="259" r:id="rId4"/>
    <p:sldId id="284" r:id="rId5"/>
    <p:sldId id="260" r:id="rId6"/>
    <p:sldId id="261" r:id="rId7"/>
    <p:sldId id="285" r:id="rId8"/>
    <p:sldId id="286" r:id="rId9"/>
    <p:sldId id="281" r:id="rId10"/>
    <p:sldId id="282" r:id="rId11"/>
    <p:sldId id="264" r:id="rId12"/>
    <p:sldId id="265" r:id="rId13"/>
    <p:sldId id="289" r:id="rId14"/>
    <p:sldId id="291" r:id="rId15"/>
    <p:sldId id="266" r:id="rId16"/>
    <p:sldId id="262" r:id="rId17"/>
    <p:sldId id="267" r:id="rId18"/>
    <p:sldId id="268" r:id="rId19"/>
    <p:sldId id="283" r:id="rId20"/>
    <p:sldId id="269" r:id="rId21"/>
    <p:sldId id="322" r:id="rId22"/>
    <p:sldId id="323" r:id="rId23"/>
    <p:sldId id="290" r:id="rId24"/>
    <p:sldId id="287" r:id="rId25"/>
    <p:sldId id="288" r:id="rId26"/>
    <p:sldId id="292" r:id="rId27"/>
    <p:sldId id="324" r:id="rId28"/>
    <p:sldId id="301" r:id="rId29"/>
    <p:sldId id="325" r:id="rId30"/>
    <p:sldId id="263" r:id="rId31"/>
    <p:sldId id="318" r:id="rId32"/>
    <p:sldId id="326" r:id="rId33"/>
    <p:sldId id="295" r:id="rId34"/>
    <p:sldId id="305" r:id="rId35"/>
    <p:sldId id="302" r:id="rId36"/>
    <p:sldId id="306" r:id="rId37"/>
    <p:sldId id="327" r:id="rId38"/>
    <p:sldId id="303" r:id="rId39"/>
    <p:sldId id="294" r:id="rId40"/>
    <p:sldId id="307" r:id="rId41"/>
    <p:sldId id="308" r:id="rId42"/>
    <p:sldId id="309" r:id="rId43"/>
    <p:sldId id="296" r:id="rId44"/>
    <p:sldId id="298" r:id="rId45"/>
    <p:sldId id="297" r:id="rId46"/>
    <p:sldId id="311" r:id="rId47"/>
    <p:sldId id="312" r:id="rId48"/>
    <p:sldId id="313" r:id="rId49"/>
    <p:sldId id="314" r:id="rId50"/>
    <p:sldId id="315" r:id="rId51"/>
    <p:sldId id="317" r:id="rId52"/>
    <p:sldId id="310" r:id="rId53"/>
    <p:sldId id="270" r:id="rId54"/>
    <p:sldId id="319" r:id="rId55"/>
    <p:sldId id="320" r:id="rId56"/>
    <p:sldId id="321" r:id="rId57"/>
    <p:sldId id="328" r:id="rId58"/>
    <p:sldId id="272" r:id="rId59"/>
    <p:sldId id="273" r:id="rId60"/>
    <p:sldId id="329" r:id="rId61"/>
    <p:sldId id="274" r:id="rId62"/>
    <p:sldId id="330" r:id="rId63"/>
    <p:sldId id="331" r:id="rId64"/>
    <p:sldId id="275" r:id="rId65"/>
    <p:sldId id="276" r:id="rId66"/>
    <p:sldId id="332" r:id="rId67"/>
    <p:sldId id="277" r:id="rId68"/>
    <p:sldId id="278" r:id="rId69"/>
    <p:sldId id="279" r:id="rId70"/>
    <p:sldId id="280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872"/>
  </p:normalViewPr>
  <p:slideViewPr>
    <p:cSldViewPr snapToGrid="0">
      <p:cViewPr varScale="1">
        <p:scale>
          <a:sx n="109" d="100"/>
          <a:sy n="109" d="100"/>
        </p:scale>
        <p:origin x="6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92B24-DD9E-A64D-B93D-B47F99DD2AEE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1D0D80-26CB-8E4A-8112-12EAB082D7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12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D0D80-26CB-8E4A-8112-12EAB082D76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688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D0D80-26CB-8E4A-8112-12EAB082D76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06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1D0D80-26CB-8E4A-8112-12EAB082D76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34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726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0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59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612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9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099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49453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799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445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961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135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5074921-B61E-B84C-9C24-DCF0C8AA50D1}" type="datetimeFigureOut">
              <a:rPr lang="fr-FR" smtClean="0"/>
              <a:t>30/11/2025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2110A7E2-211A-6242-9E02-569416C8724E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045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adioluz.pl/nie-ma-ludu-nie-ma-folkloru-w-cudzym-spojrzeniu-sylwetki-artystek-ludowych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18F6DA-0C1A-4760-2F4B-EA2D69FEB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9600" y="4376772"/>
            <a:ext cx="7772400" cy="1463040"/>
          </a:xfrm>
        </p:spPr>
        <p:txBody>
          <a:bodyPr>
            <a:normAutofit/>
          </a:bodyPr>
          <a:lstStyle/>
          <a:p>
            <a:pPr algn="l"/>
            <a:r>
              <a:rPr lang="fr-FR" sz="3200" b="1" u="sng" kern="100" dirty="0">
                <a:solidFill>
                  <a:srgbClr val="32323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LES GRANDS COURANTS DE LA PENSÉE SOCIOLOGIQUE</a:t>
            </a:r>
            <a:endParaRPr lang="fr-FR" sz="72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13EBBB4-87D6-3795-CC79-58FB4C28C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218" y="4376772"/>
            <a:ext cx="3200400" cy="1463040"/>
          </a:xfrm>
        </p:spPr>
        <p:txBody>
          <a:bodyPr>
            <a:normAutofit/>
          </a:bodyPr>
          <a:lstStyle/>
          <a:p>
            <a:r>
              <a:rPr lang="fr-FR" sz="3200" dirty="0"/>
              <a:t>CHAPITRE 3 </a:t>
            </a:r>
          </a:p>
        </p:txBody>
      </p:sp>
    </p:spTree>
    <p:extLst>
      <p:ext uri="{BB962C8B-B14F-4D97-AF65-F5344CB8AC3E}">
        <p14:creationId xmlns:p14="http://schemas.microsoft.com/office/powerpoint/2010/main" val="3456946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3535-022E-E0AA-B589-C4ECBE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7" y="234875"/>
            <a:ext cx="9720072" cy="1499616"/>
          </a:xfrm>
        </p:spPr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L’avènement de la sociologie moderne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3305B-CF85-478E-DBC1-4D246C3A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7" y="1335024"/>
            <a:ext cx="6095964" cy="4023360"/>
          </a:xfrm>
        </p:spPr>
        <p:txBody>
          <a:bodyPr/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7DD7DBF-9056-BE28-FD97-11B8E11DE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838" y="1630721"/>
            <a:ext cx="2197100" cy="23241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619D99-0939-A57C-0A5E-B6EF371631B2}"/>
              </a:ext>
            </a:extLst>
          </p:cNvPr>
          <p:cNvSpPr txBox="1"/>
          <p:nvPr/>
        </p:nvSpPr>
        <p:spPr>
          <a:xfrm>
            <a:off x="1424892" y="3994050"/>
            <a:ext cx="1750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Alain Desrosières</a:t>
            </a:r>
          </a:p>
          <a:p>
            <a:pPr algn="ctr"/>
            <a:r>
              <a:rPr lang="fr-FR" dirty="0"/>
              <a:t>1940-2013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9DA9BA-B05F-083B-A18F-F175E32C09EE}"/>
              </a:ext>
            </a:extLst>
          </p:cNvPr>
          <p:cNvSpPr txBox="1"/>
          <p:nvPr/>
        </p:nvSpPr>
        <p:spPr>
          <a:xfrm>
            <a:off x="3578309" y="1630721"/>
            <a:ext cx="745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Les outils statistiques ont contribué à façonner un « espace public » au sens du débat collectif » (</a:t>
            </a:r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Politique des grands nombres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1993)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6E7E709-4378-A3F7-FE81-6E2F7B66A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254" y="2502523"/>
            <a:ext cx="2659889" cy="40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41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68828-EE57-48E2-DD77-30950457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kern="100" dirty="0">
                <a:solidFill>
                  <a:srgbClr val="32323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br>
              <a:rPr lang="fr-FR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fr-FR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b="1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Durkheim et les fondations de la sociologie française.  </a:t>
            </a:r>
            <a:br>
              <a:rPr lang="fr-FR" sz="24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u="sng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F24A582-6B24-257A-50A8-B12A977F56C9}"/>
              </a:ext>
            </a:extLst>
          </p:cNvPr>
          <p:cNvSpPr txBox="1"/>
          <p:nvPr/>
        </p:nvSpPr>
        <p:spPr>
          <a:xfrm>
            <a:off x="2092282" y="5803915"/>
            <a:ext cx="1787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Émile Durkheim </a:t>
            </a:r>
          </a:p>
          <a:p>
            <a:pPr algn="ctr"/>
            <a:r>
              <a:rPr lang="fr-FR" sz="16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(1858 – 1917)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F2E500-C8DF-8776-4C95-A2B80FDD7A8E}"/>
              </a:ext>
            </a:extLst>
          </p:cNvPr>
          <p:cNvSpPr txBox="1"/>
          <p:nvPr/>
        </p:nvSpPr>
        <p:spPr>
          <a:xfrm>
            <a:off x="6096000" y="2801073"/>
            <a:ext cx="43749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division du travail social 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(1893) </a:t>
            </a:r>
          </a:p>
          <a:p>
            <a:endParaRPr lang="fr-FR" i="1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règles de la méthode sociologique 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(1895)</a:t>
            </a:r>
          </a:p>
          <a:p>
            <a:endParaRPr lang="fr-FR" kern="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Suicide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(1897)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DD08602-D9EC-EC20-7B07-85DDF9B07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96" y="2084832"/>
            <a:ext cx="3264763" cy="3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76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683746-79E3-4104-17C5-BA417A36F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11171"/>
            <a:ext cx="9720071" cy="949124"/>
          </a:xfrm>
        </p:spPr>
        <p:txBody>
          <a:bodyPr/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Les fondements de la cohésion sociale dans une société individualiste</a:t>
            </a:r>
          </a:p>
          <a:p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22A2F9F-849E-9AD9-9CCA-B0AFD24224EA}"/>
              </a:ext>
            </a:extLst>
          </p:cNvPr>
          <p:cNvSpPr txBox="1"/>
          <p:nvPr/>
        </p:nvSpPr>
        <p:spPr>
          <a:xfrm>
            <a:off x="5014588" y="1737129"/>
            <a:ext cx="6380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division du travail social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(1893), thèse de doctorat.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FFCECDC-8481-4129-2971-99511DD33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63" y="2370467"/>
            <a:ext cx="5510669" cy="42081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29D9D79-B5D7-2B83-9579-3248951AB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58" y="2060294"/>
            <a:ext cx="22352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40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577BE6B-F581-68C0-0199-9E50B3F36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5168" y="1221129"/>
            <a:ext cx="3369032" cy="4022725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0ECB65D-B74B-F81C-533A-1272E301FA79}"/>
              </a:ext>
            </a:extLst>
          </p:cNvPr>
          <p:cNvSpPr txBox="1"/>
          <p:nvPr/>
        </p:nvSpPr>
        <p:spPr>
          <a:xfrm>
            <a:off x="6895790" y="5267539"/>
            <a:ext cx="432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Serge Paugam, Le Lien social, 2009 (1</a:t>
            </a:r>
            <a:r>
              <a:rPr lang="fr-FR" baseline="30000" dirty="0"/>
              <a:t>ère</a:t>
            </a:r>
            <a:r>
              <a:rPr lang="fr-FR" dirty="0"/>
              <a:t> éd.)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0E1C64-0AEB-1B3E-5839-40F663B23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483" y="711200"/>
            <a:ext cx="35687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49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CC65CB-9140-358E-17E2-37FBFC649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7032" y="772349"/>
            <a:ext cx="7177935" cy="531330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BCC05CC-30C1-5EE5-0BC6-FF0D4050AEAD}"/>
              </a:ext>
            </a:extLst>
          </p:cNvPr>
          <p:cNvSpPr txBox="1"/>
          <p:nvPr/>
        </p:nvSpPr>
        <p:spPr>
          <a:xfrm>
            <a:off x="7427934" y="6085651"/>
            <a:ext cx="400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Extrait de S. Paugam, </a:t>
            </a:r>
            <a:r>
              <a:rPr lang="fr-FR" i="1" dirty="0"/>
              <a:t>Le lien social</a:t>
            </a:r>
            <a:r>
              <a:rPr lang="fr-FR" dirty="0"/>
              <a:t>, 2009</a:t>
            </a:r>
          </a:p>
        </p:txBody>
      </p:sp>
    </p:spTree>
    <p:extLst>
      <p:ext uri="{BB962C8B-B14F-4D97-AF65-F5344CB8AC3E}">
        <p14:creationId xmlns:p14="http://schemas.microsoft.com/office/powerpoint/2010/main" val="244439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FC4662-7F20-4161-C2BC-F7AA50676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076446"/>
            <a:ext cx="9720071" cy="5232914"/>
          </a:xfrm>
        </p:spPr>
        <p:txBody>
          <a:bodyPr/>
          <a:lstStyle/>
          <a:p>
            <a:r>
              <a:rPr lang="fr-FR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Une méthode sociologique : « considérer les faits sociaux comme des choses ». </a:t>
            </a: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C150CD-06A5-5433-132C-C27E4543E252}"/>
              </a:ext>
            </a:extLst>
          </p:cNvPr>
          <p:cNvSpPr txBox="1"/>
          <p:nvPr/>
        </p:nvSpPr>
        <p:spPr>
          <a:xfrm>
            <a:off x="7891397" y="1687233"/>
            <a:ext cx="3720230" cy="655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latin typeface="Calibri" panose="020F0502020204030204" pitchFamily="34" charset="0"/>
                <a:cs typeface="Calibri" panose="020F0502020204030204" pitchFamily="34" charset="0"/>
              </a:rPr>
              <a:t>Les Règles de la méthode sociologique 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(1895)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3D4A56-3DDA-B271-9868-F0C2ABCFF5B8}"/>
              </a:ext>
            </a:extLst>
          </p:cNvPr>
          <p:cNvSpPr txBox="1"/>
          <p:nvPr/>
        </p:nvSpPr>
        <p:spPr>
          <a:xfrm>
            <a:off x="8231410" y="2414726"/>
            <a:ext cx="3555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- </a:t>
            </a: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La définition des « faits sociaux » </a:t>
            </a:r>
          </a:p>
          <a:p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- L’observation des « faits sociaux » comme des choses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1523FD-E282-582E-7C7C-37CCA3598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687233"/>
            <a:ext cx="6867269" cy="44032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55D5C1-7286-C623-7FCD-8B286372C553}"/>
              </a:ext>
            </a:extLst>
          </p:cNvPr>
          <p:cNvSpPr txBox="1"/>
          <p:nvPr/>
        </p:nvSpPr>
        <p:spPr>
          <a:xfrm>
            <a:off x="476640" y="6124694"/>
            <a:ext cx="7962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Cours « Sciences de l’éducation et sociologie » d’E. Durkheim à la Sorbonne en1913 </a:t>
            </a:r>
          </a:p>
        </p:txBody>
      </p:sp>
    </p:spTree>
    <p:extLst>
      <p:ext uri="{BB962C8B-B14F-4D97-AF65-F5344CB8AC3E}">
        <p14:creationId xmlns:p14="http://schemas.microsoft.com/office/powerpoint/2010/main" val="4036713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73A6B-FF57-30A0-F72F-61A1DAFD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Encart thématique 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première tentatives d’une science sociologique à la fin du XIX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siècle</a:t>
            </a:r>
            <a:b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E3611F-B5DA-7294-CAC4-4BD488732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49424"/>
            <a:ext cx="9720071" cy="4023360"/>
          </a:xfrm>
        </p:spPr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3BC69E8-B91C-7322-1935-585819199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871" y="2262497"/>
            <a:ext cx="2340337" cy="27527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202B97-2623-68A6-A44A-69BE06381DF3}"/>
              </a:ext>
            </a:extLst>
          </p:cNvPr>
          <p:cNvSpPr txBox="1"/>
          <p:nvPr/>
        </p:nvSpPr>
        <p:spPr>
          <a:xfrm>
            <a:off x="2609310" y="5179862"/>
            <a:ext cx="17698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Tw Cen MT" panose="020B0602020104020603" pitchFamily="34" charset="77"/>
              </a:rPr>
              <a:t>Herbert Spencer </a:t>
            </a:r>
          </a:p>
          <a:p>
            <a:pPr algn="ctr"/>
            <a:r>
              <a:rPr lang="fr-FR" sz="1400" dirty="0">
                <a:latin typeface="Tw Cen MT" panose="020B0602020104020603" pitchFamily="34" charset="77"/>
              </a:rPr>
              <a:t>(1820-1903</a:t>
            </a:r>
            <a:r>
              <a:rPr lang="fr-FR" sz="14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fr-FR" dirty="0">
              <a:latin typeface="Tw Cen MT" panose="020B0602020104020603" pitchFamily="34" charset="77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41CCAAB-B329-D05C-A3D3-B4EFCB21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625" y="2243118"/>
            <a:ext cx="2877666" cy="27721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ABA34C-19BF-0DD5-A054-F919EDDA18BB}"/>
              </a:ext>
            </a:extLst>
          </p:cNvPr>
          <p:cNvSpPr txBox="1"/>
          <p:nvPr/>
        </p:nvSpPr>
        <p:spPr>
          <a:xfrm>
            <a:off x="8015466" y="5213140"/>
            <a:ext cx="15672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8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Gabriel Tarde </a:t>
            </a:r>
          </a:p>
          <a:p>
            <a:pPr algn="ctr"/>
            <a:r>
              <a:rPr lang="fr-FR" sz="14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(1843-1904)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9781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2AA8AEF-9E0F-26CE-B470-46442A686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11170"/>
            <a:ext cx="9720071" cy="5198190"/>
          </a:xfrm>
        </p:spPr>
        <p:txBody>
          <a:bodyPr/>
          <a:lstStyle/>
          <a:p>
            <a:r>
              <a:rPr lang="fr-FR" u="sng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Une mise en pratique de la méthode durkheimienne : l’analyse sociologique du suicide. 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A62053-0AA1-A4CC-1C7C-C6812E850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02" y="1702950"/>
            <a:ext cx="6833521" cy="434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32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59FEB9-8BF5-3924-DF67-D979525D6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0400" y="2419350"/>
            <a:ext cx="8331200" cy="2019300"/>
          </a:xfrm>
        </p:spPr>
      </p:pic>
    </p:spTree>
    <p:extLst>
      <p:ext uri="{BB962C8B-B14F-4D97-AF65-F5344CB8AC3E}">
        <p14:creationId xmlns:p14="http://schemas.microsoft.com/office/powerpoint/2010/main" val="2664785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9C6549-0998-F243-6BD4-2CF84B1D336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602" y="1588030"/>
            <a:ext cx="4572915" cy="29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DA260A-EC24-B775-A9A1-8044C5145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898" y="1198674"/>
            <a:ext cx="2603500" cy="41783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6EA4F7-53FA-097D-D3DB-C805205D678E}"/>
              </a:ext>
            </a:extLst>
          </p:cNvPr>
          <p:cNvSpPr txBox="1"/>
          <p:nvPr/>
        </p:nvSpPr>
        <p:spPr>
          <a:xfrm>
            <a:off x="3011144" y="4560425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C. Baudelot et R. Establet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BB13B36-3C0B-9B84-6B03-CC694C07F42A}"/>
              </a:ext>
            </a:extLst>
          </p:cNvPr>
          <p:cNvSpPr txBox="1"/>
          <p:nvPr/>
        </p:nvSpPr>
        <p:spPr>
          <a:xfrm>
            <a:off x="6774121" y="5474660"/>
            <a:ext cx="426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Suicide – L’envers de notre monde </a:t>
            </a:r>
            <a:r>
              <a:rPr lang="fr-FR" dirty="0"/>
              <a:t>(2006)</a:t>
            </a:r>
          </a:p>
        </p:txBody>
      </p:sp>
    </p:spTree>
    <p:extLst>
      <p:ext uri="{BB962C8B-B14F-4D97-AF65-F5344CB8AC3E}">
        <p14:creationId xmlns:p14="http://schemas.microsoft.com/office/powerpoint/2010/main" val="30992125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A98F1-02DE-5C87-740A-69D4CB984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 – DEUX précurseurs de la pensée sociologique</a:t>
            </a:r>
            <a:b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76BC8C8-3519-D852-3705-EBC505296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1564352-6F7A-111A-9B5A-5DA98535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05" y="1898650"/>
            <a:ext cx="2611105" cy="30607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A0D6E05-B90F-A17F-E098-1367D28C3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87" y="2084794"/>
            <a:ext cx="3412210" cy="306073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9661131-9671-6CA3-73A5-F2182295D7EE}"/>
              </a:ext>
            </a:extLst>
          </p:cNvPr>
          <p:cNvSpPr txBox="1"/>
          <p:nvPr/>
        </p:nvSpPr>
        <p:spPr>
          <a:xfrm>
            <a:off x="886165" y="5005648"/>
            <a:ext cx="3927183" cy="65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Auguste Comte </a:t>
            </a:r>
          </a:p>
          <a:p>
            <a:pPr algn="ctr"/>
            <a:r>
              <a:rPr lang="fr-FR" dirty="0"/>
              <a:t>(1798 – 1857)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BEDB7E-2A33-2A6A-75B9-E7BFA10A65AF}"/>
              </a:ext>
            </a:extLst>
          </p:cNvPr>
          <p:cNvSpPr txBox="1"/>
          <p:nvPr/>
        </p:nvSpPr>
        <p:spPr>
          <a:xfrm>
            <a:off x="6096000" y="5145532"/>
            <a:ext cx="3927183" cy="65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Alexis de Tocqueville</a:t>
            </a:r>
          </a:p>
          <a:p>
            <a:pPr algn="ctr"/>
            <a:r>
              <a:rPr lang="fr-FR" dirty="0"/>
              <a:t>(1805 – 1859)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48C215-CB77-20D9-9865-668030398A7B}"/>
              </a:ext>
            </a:extLst>
          </p:cNvPr>
          <p:cNvSpPr txBox="1"/>
          <p:nvPr/>
        </p:nvSpPr>
        <p:spPr>
          <a:xfrm>
            <a:off x="1084372" y="5626453"/>
            <a:ext cx="3919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 positivisme, une science (religieuse ?) de la société industrielle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8063E0-48C6-6BC4-34F2-F0CB2C35D0E0}"/>
              </a:ext>
            </a:extLst>
          </p:cNvPr>
          <p:cNvSpPr txBox="1"/>
          <p:nvPr/>
        </p:nvSpPr>
        <p:spPr>
          <a:xfrm>
            <a:off x="6286803" y="5659032"/>
            <a:ext cx="3493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Une analyse de l’avènement des sociétés démocratiques  </a:t>
            </a:r>
          </a:p>
        </p:txBody>
      </p:sp>
    </p:spTree>
    <p:extLst>
      <p:ext uri="{BB962C8B-B14F-4D97-AF65-F5344CB8AC3E}">
        <p14:creationId xmlns:p14="http://schemas.microsoft.com/office/powerpoint/2010/main" val="354967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82A45C-F764-3AAE-C060-D3775D7D0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fr-FR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Max Weber, une sociologie « compréhensive » de l’action sociale. </a:t>
            </a:r>
            <a:endParaRPr lang="fr-FR" sz="66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6AE3331-3D1D-FE51-DA0C-608E802F2FE9}"/>
              </a:ext>
            </a:extLst>
          </p:cNvPr>
          <p:cNvSpPr txBox="1"/>
          <p:nvPr/>
        </p:nvSpPr>
        <p:spPr>
          <a:xfrm>
            <a:off x="2040648" y="5910958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Max Weber</a:t>
            </a:r>
          </a:p>
          <a:p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(1864 – 1920)</a:t>
            </a:r>
            <a:r>
              <a:rPr lang="fr-FR" sz="1600" dirty="0">
                <a:effectLst/>
                <a:latin typeface="Tw Cen MT" panose="020B0602020104020603" pitchFamily="34" charset="77"/>
              </a:rPr>
              <a:t>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D8AEC5-9FCA-F249-B5E8-474E3F186169}"/>
              </a:ext>
            </a:extLst>
          </p:cNvPr>
          <p:cNvSpPr txBox="1"/>
          <p:nvPr/>
        </p:nvSpPr>
        <p:spPr>
          <a:xfrm>
            <a:off x="4826085" y="2465407"/>
            <a:ext cx="6540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La démarche compréhensive et la « neutralité axiologique ». </a:t>
            </a:r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6331744-650A-F60B-A306-98C28B319B52}"/>
              </a:ext>
            </a:extLst>
          </p:cNvPr>
          <p:cNvSpPr txBox="1"/>
          <p:nvPr/>
        </p:nvSpPr>
        <p:spPr>
          <a:xfrm>
            <a:off x="4829947" y="2967334"/>
            <a:ext cx="5914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F980162-0F41-6D6E-5DF7-718FC2D89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850" y="2084832"/>
            <a:ext cx="2934097" cy="380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78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7DE34E-498D-7B86-A02A-21D45DA13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5975" y="1514474"/>
            <a:ext cx="8389746" cy="5030155"/>
          </a:xfrm>
        </p:spPr>
        <p:txBody>
          <a:bodyPr/>
          <a:lstStyle/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1800" dirty="0"/>
              <a:t>Dans </a:t>
            </a:r>
            <a:r>
              <a:rPr lang="fr-FR" sz="1800" i="1" dirty="0"/>
              <a:t>Le Savant et le politique (</a:t>
            </a:r>
            <a:r>
              <a:rPr lang="fr-FR" sz="1800" dirty="0"/>
              <a:t>1919), Weber distingue la vocation (« </a:t>
            </a:r>
            <a:r>
              <a:rPr lang="fr-FR" sz="1800" dirty="0" err="1"/>
              <a:t>Beruf</a:t>
            </a:r>
            <a:r>
              <a:rPr lang="fr-FR" sz="1800" dirty="0"/>
              <a:t> ») du politicien de celle du savant.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 Contrairement au politicien, le savant doit faire preuve d’objectivité et s’abstenir de formuler des jugements de valeur (« </a:t>
            </a:r>
            <a:r>
              <a:rPr lang="fr-FR" sz="1800" dirty="0" err="1"/>
              <a:t>Wertfreiheit</a:t>
            </a:r>
            <a:r>
              <a:rPr lang="fr-FR" sz="1800" dirty="0"/>
              <a:t> 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sz="1800" dirty="0"/>
              <a:t> La savant n’est pour autant pas coupé du monde, il a son propre « rapport aux valeurs » : la quête de la vérité scientifique par exemple. </a:t>
            </a:r>
          </a:p>
          <a:p>
            <a:pPr marL="0" indent="0">
              <a:buNone/>
            </a:pPr>
            <a:endParaRPr lang="fr-FR" sz="1800" dirty="0"/>
          </a:p>
          <a:p>
            <a:pPr marL="0" indent="0">
              <a:buNone/>
            </a:pPr>
            <a:r>
              <a:rPr lang="fr-FR" sz="1800" dirty="0"/>
              <a:t>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8667A7-75E2-04D9-F035-4967A79294BA}"/>
              </a:ext>
            </a:extLst>
          </p:cNvPr>
          <p:cNvSpPr txBox="1"/>
          <p:nvPr/>
        </p:nvSpPr>
        <p:spPr>
          <a:xfrm>
            <a:off x="1024129" y="837366"/>
            <a:ext cx="79621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u="sng" dirty="0"/>
              <a:t>Le « rapport aux valeurs » et les « jugements de valeur » chez M. Weber 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8F718E0-C713-1040-2D59-FDCA74E20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021" y="4229415"/>
            <a:ext cx="2603500" cy="19685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F918739-6E71-398A-B1A7-50FBBBA6E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29" y="1501773"/>
            <a:ext cx="2122198" cy="3511550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A45C22D-28E0-ED50-9EE9-858F70ECFF29}"/>
              </a:ext>
            </a:extLst>
          </p:cNvPr>
          <p:cNvSpPr txBox="1">
            <a:spLocks/>
          </p:cNvSpPr>
          <p:nvPr/>
        </p:nvSpPr>
        <p:spPr>
          <a:xfrm>
            <a:off x="1024129" y="4736784"/>
            <a:ext cx="8389746" cy="1089659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1800" dirty="0"/>
              <a:t>Il faut être en mesure de rendre compte du « rapport aux valeurs » des différents acteurs, sans que son propre système de valeur ne biaise l’analyse. </a:t>
            </a:r>
            <a:endParaRPr lang="fr-FR" sz="1400" dirty="0"/>
          </a:p>
          <a:p>
            <a:pPr marL="0" indent="0">
              <a:buNone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856587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C14EFDA-163F-66DA-F7E7-391D825F8D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56250" y="2158485"/>
            <a:ext cx="4808241" cy="334486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E31AF4C-EE03-DBCD-6F57-F60F584773AA}"/>
              </a:ext>
            </a:extLst>
          </p:cNvPr>
          <p:cNvSpPr txBox="1"/>
          <p:nvPr/>
        </p:nvSpPr>
        <p:spPr>
          <a:xfrm>
            <a:off x="6928740" y="5503348"/>
            <a:ext cx="5263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Valérie Masson Delmotte directrice de recherche au CEA et contributrices à de nombreux rapports du GIEC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032658-89B7-B9FE-B729-E22E09D4263F}"/>
              </a:ext>
            </a:extLst>
          </p:cNvPr>
          <p:cNvSpPr txBox="1"/>
          <p:nvPr/>
        </p:nvSpPr>
        <p:spPr>
          <a:xfrm>
            <a:off x="800101" y="2158485"/>
            <a:ext cx="63561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Dénonce lors d’une audition au Sénat en mai 2025, les attaques menées par l’administration Trump contre les sciences, et en particulier celles liées au climat.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Dès janvier 2025, une liste de mots interdits a été érigées pour toute institution de recherche aspirant à des financements fédéraux : « risques climatiques », « sciences du climat », « pollution » … mais aussi « femme », « mixité » et « LGBT »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La moitié des scientifiques de l’Agence national pour la recherche a été licenciée en 2025</a:t>
            </a:r>
          </a:p>
        </p:txBody>
      </p:sp>
    </p:spTree>
    <p:extLst>
      <p:ext uri="{BB962C8B-B14F-4D97-AF65-F5344CB8AC3E}">
        <p14:creationId xmlns:p14="http://schemas.microsoft.com/office/powerpoint/2010/main" val="3404652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AF317F-D14A-0192-DD1E-EB0ABBE53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105" y="5289245"/>
            <a:ext cx="4485420" cy="834027"/>
          </a:xfrm>
        </p:spPr>
        <p:txBody>
          <a:bodyPr/>
          <a:lstStyle/>
          <a:p>
            <a:pPr algn="ctr"/>
            <a:r>
              <a:rPr lang="fr-FR" sz="1800" dirty="0"/>
              <a:t>Nathalie </a:t>
            </a:r>
            <a:r>
              <a:rPr lang="fr-FR" sz="1800" dirty="0" err="1"/>
              <a:t>Heinich</a:t>
            </a:r>
            <a:r>
              <a:rPr lang="fr-FR" sz="1800" dirty="0"/>
              <a:t>, « Pour une neutralité engagée », </a:t>
            </a:r>
            <a:r>
              <a:rPr lang="fr-FR" sz="1800" i="1" dirty="0"/>
              <a:t>Questions de communication</a:t>
            </a:r>
            <a:r>
              <a:rPr lang="fr-FR" sz="1800" dirty="0"/>
              <a:t>, 2002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A11B79-2A41-18E5-7FD1-6ED5AC33D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76" y="2257251"/>
            <a:ext cx="2695535" cy="295579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BC924E-671B-2D8D-6DA5-9C2721894059}"/>
              </a:ext>
            </a:extLst>
          </p:cNvPr>
          <p:cNvSpPr txBox="1"/>
          <p:nvPr/>
        </p:nvSpPr>
        <p:spPr>
          <a:xfrm>
            <a:off x="8582024" y="5418603"/>
            <a:ext cx="3609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Roland Pfefferkorn, « L’impossible neutralité axiologique », </a:t>
            </a:r>
            <a:r>
              <a:rPr lang="fr-FR" i="1" dirty="0"/>
              <a:t>Raison Présente</a:t>
            </a:r>
            <a:r>
              <a:rPr lang="fr-FR" dirty="0"/>
              <a:t>, 2014</a:t>
            </a:r>
          </a:p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C1AFC8C-D17D-81D8-2FF5-DE4D27A5DA8B}"/>
              </a:ext>
            </a:extLst>
          </p:cNvPr>
          <p:cNvSpPr txBox="1"/>
          <p:nvPr/>
        </p:nvSpPr>
        <p:spPr>
          <a:xfrm>
            <a:off x="833377" y="625033"/>
            <a:ext cx="82199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Pour aller plus loin sur la « neutralité axiologique »  ….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4160E6B-39CB-7919-6E59-97EB3F5E6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376" y="2308360"/>
            <a:ext cx="2497519" cy="307216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14A983E-0090-81A2-34C9-6BE1A777E5BE}"/>
              </a:ext>
            </a:extLst>
          </p:cNvPr>
          <p:cNvSpPr txBox="1"/>
          <p:nvPr/>
        </p:nvSpPr>
        <p:spPr>
          <a:xfrm>
            <a:off x="990600" y="1244738"/>
            <a:ext cx="96202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notion de « </a:t>
            </a:r>
            <a:r>
              <a:rPr lang="fr-FR" sz="1800" kern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Wertfreiheit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» a été traduite en France par le terme de « neutralité axiologique »</a:t>
            </a:r>
            <a:r>
              <a:rPr lang="fr-FR" dirty="0">
                <a:effectLst/>
              </a:rPr>
              <a:t> dans une traduction de 1956 </a:t>
            </a:r>
          </a:p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3C1A05-FF9D-1483-F253-94FDAECA8062}"/>
              </a:ext>
            </a:extLst>
          </p:cNvPr>
          <p:cNvSpPr txBox="1"/>
          <p:nvPr/>
        </p:nvSpPr>
        <p:spPr>
          <a:xfrm>
            <a:off x="3528912" y="2275645"/>
            <a:ext cx="33195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certains, comme N. </a:t>
            </a:r>
            <a:r>
              <a:rPr lang="fr-FR" dirty="0" err="1"/>
              <a:t>Heinich</a:t>
            </a:r>
            <a:r>
              <a:rPr lang="fr-FR" dirty="0"/>
              <a:t>, cette exigence de chercheur doit signifier de se restreindre à une posture de description des faits. </a:t>
            </a:r>
          </a:p>
          <a:p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2CA0C3E-9F47-2972-603F-54A2ABBCB3B6}"/>
              </a:ext>
            </a:extLst>
          </p:cNvPr>
          <p:cNvSpPr txBox="1"/>
          <p:nvPr/>
        </p:nvSpPr>
        <p:spPr>
          <a:xfrm>
            <a:off x="5095187" y="3952174"/>
            <a:ext cx="4304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d’autres, le sociologue ne peut être entièrement « neutre » puisqu’il est plongé lui-même dans le monde social, il faut simplement appliquer une méthodologie rigoureuse et faire preuve de « réflexivité » </a:t>
            </a:r>
          </a:p>
        </p:txBody>
      </p:sp>
    </p:spTree>
    <p:extLst>
      <p:ext uri="{BB962C8B-B14F-4D97-AF65-F5344CB8AC3E}">
        <p14:creationId xmlns:p14="http://schemas.microsoft.com/office/powerpoint/2010/main" val="2065563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3AF94D6-0364-70D6-7763-07DE849AC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383" y="2084832"/>
            <a:ext cx="3223781" cy="3757372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6AE3331-3D1D-FE51-DA0C-608E802F2FE9}"/>
              </a:ext>
            </a:extLst>
          </p:cNvPr>
          <p:cNvSpPr txBox="1"/>
          <p:nvPr/>
        </p:nvSpPr>
        <p:spPr>
          <a:xfrm>
            <a:off x="3533128" y="5842204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Max Weber</a:t>
            </a:r>
          </a:p>
          <a:p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(1864 – 1920)</a:t>
            </a:r>
            <a:r>
              <a:rPr lang="fr-FR" sz="1600" dirty="0">
                <a:effectLst/>
                <a:latin typeface="Tw Cen MT" panose="020B0602020104020603" pitchFamily="34" charset="77"/>
              </a:rPr>
              <a:t>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8CE58E-FC48-78BF-D8EC-10A33DF9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161502"/>
            <a:ext cx="9720072" cy="923330"/>
          </a:xfrm>
        </p:spPr>
        <p:txBody>
          <a:bodyPr>
            <a:normAutofit fontScale="90000"/>
          </a:bodyPr>
          <a:lstStyle/>
          <a:p>
            <a:r>
              <a:rPr lang="fr-FR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La méthode wébérienne : une démarche comparative et « idéal-typique ».   </a:t>
            </a:r>
            <a:br>
              <a:rPr lang="fr-FR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B760024-B141-FCC9-DE95-AB5B2161DF68}"/>
              </a:ext>
            </a:extLst>
          </p:cNvPr>
          <p:cNvSpPr txBox="1"/>
          <p:nvPr/>
        </p:nvSpPr>
        <p:spPr>
          <a:xfrm>
            <a:off x="6307838" y="2741844"/>
            <a:ext cx="4459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« idéaux-types » de la domination :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- domination rationnelle ou légal-rationnelle</a:t>
            </a:r>
          </a:p>
          <a:p>
            <a:endParaRPr lang="fr-FR" dirty="0"/>
          </a:p>
          <a:p>
            <a:r>
              <a:rPr lang="fr-FR" dirty="0"/>
              <a:t>- domination traditionnelle </a:t>
            </a:r>
          </a:p>
          <a:p>
            <a:endParaRPr lang="fr-FR" dirty="0"/>
          </a:p>
          <a:p>
            <a:r>
              <a:rPr lang="fr-FR" dirty="0"/>
              <a:t>- domination charismatique </a:t>
            </a:r>
          </a:p>
        </p:txBody>
      </p:sp>
    </p:spTree>
    <p:extLst>
      <p:ext uri="{BB962C8B-B14F-4D97-AF65-F5344CB8AC3E}">
        <p14:creationId xmlns:p14="http://schemas.microsoft.com/office/powerpoint/2010/main" val="3423837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3FCBADB-B4F5-2CC3-E514-F69751138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18794" y="1398388"/>
            <a:ext cx="2924732" cy="4748102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5CA6CB7-EC01-9D1B-A4FE-22BEA23E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759" y="1490721"/>
            <a:ext cx="3257550" cy="320233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68F18DB-AD44-C6FF-8AB9-903B32841F7B}"/>
              </a:ext>
            </a:extLst>
          </p:cNvPr>
          <p:cNvSpPr txBox="1"/>
          <p:nvPr/>
        </p:nvSpPr>
        <p:spPr>
          <a:xfrm>
            <a:off x="1904759" y="4693058"/>
            <a:ext cx="3544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Julie </a:t>
            </a:r>
            <a:r>
              <a:rPr lang="fr-FR" dirty="0" err="1"/>
              <a:t>Pagis</a:t>
            </a:r>
            <a:r>
              <a:rPr lang="fr-FR" dirty="0"/>
              <a:t>, Le Prophète rouge, 2024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1BF2842-6053-BF8C-B768-AB95E66B6D8D}"/>
              </a:ext>
            </a:extLst>
          </p:cNvPr>
          <p:cNvSpPr txBox="1"/>
          <p:nvPr/>
        </p:nvSpPr>
        <p:spPr>
          <a:xfrm>
            <a:off x="809162" y="936723"/>
            <a:ext cx="6644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enquête récente sur la domination charismatique</a:t>
            </a:r>
          </a:p>
        </p:txBody>
      </p:sp>
    </p:spTree>
    <p:extLst>
      <p:ext uri="{BB962C8B-B14F-4D97-AF65-F5344CB8AC3E}">
        <p14:creationId xmlns:p14="http://schemas.microsoft.com/office/powerpoint/2010/main" val="626599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6AE3331-3D1D-FE51-DA0C-608E802F2FE9}"/>
              </a:ext>
            </a:extLst>
          </p:cNvPr>
          <p:cNvSpPr txBox="1"/>
          <p:nvPr/>
        </p:nvSpPr>
        <p:spPr>
          <a:xfrm>
            <a:off x="2040648" y="5910958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Max Weber</a:t>
            </a:r>
          </a:p>
          <a:p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(1864 – 1920)</a:t>
            </a:r>
            <a:r>
              <a:rPr lang="fr-FR" sz="1600" dirty="0">
                <a:effectLst/>
                <a:latin typeface="Tw Cen MT" panose="020B0602020104020603" pitchFamily="34" charset="77"/>
              </a:rPr>
              <a:t>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8CE58E-FC48-78BF-D8EC-10A33DF9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231" y="814261"/>
            <a:ext cx="10608429" cy="923330"/>
          </a:xfrm>
        </p:spPr>
        <p:txBody>
          <a:bodyPr>
            <a:noAutofit/>
          </a:bodyPr>
          <a:lstStyle/>
          <a:p>
            <a:r>
              <a:rPr lang="fr-FR" sz="2800" dirty="0">
                <a:effectLst/>
                <a:latin typeface="Calibri" panose="020F0502020204030204" pitchFamily="34" charset="0"/>
              </a:rPr>
              <a:t>3. Un exemple de causalité wébérienne -</a:t>
            </a:r>
            <a:br>
              <a:rPr lang="fr-FR" sz="2800" dirty="0">
                <a:effectLst/>
                <a:latin typeface="Calibri" panose="020F0502020204030204" pitchFamily="34" charset="0"/>
              </a:rPr>
            </a:br>
            <a:r>
              <a:rPr lang="fr-FR" sz="2800" i="1" dirty="0">
                <a:effectLst/>
                <a:latin typeface="Calibri" panose="020F0502020204030204" pitchFamily="34" charset="0"/>
              </a:rPr>
              <a:t>L’Ethique protestante et l’esprit du capitalisme </a:t>
            </a:r>
            <a:r>
              <a:rPr lang="fr-FR" sz="2800" dirty="0">
                <a:effectLst/>
                <a:latin typeface="Calibri" panose="020F0502020204030204" pitchFamily="34" charset="0"/>
              </a:rPr>
              <a:t>(1904). </a:t>
            </a:r>
            <a:endParaRPr lang="fr-FR" sz="6600" dirty="0"/>
          </a:p>
        </p:txBody>
      </p:sp>
      <p:pic>
        <p:nvPicPr>
          <p:cNvPr id="3074" name="Picture 2" descr="Max Weber, Les communautés">
            <a:extLst>
              <a:ext uri="{FF2B5EF4-FFF2-40B4-BE49-F238E27FC236}">
                <a16:creationId xmlns:a16="http://schemas.microsoft.com/office/drawing/2014/main" id="{8F76BD19-DC2B-C318-D136-FB70E4B17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484" y="1874447"/>
            <a:ext cx="3097678" cy="411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3DA54EB-D94F-FC30-2410-E35746A5428A}"/>
              </a:ext>
            </a:extLst>
          </p:cNvPr>
          <p:cNvSpPr txBox="1"/>
          <p:nvPr/>
        </p:nvSpPr>
        <p:spPr>
          <a:xfrm>
            <a:off x="4947781" y="2242159"/>
            <a:ext cx="557408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La causalité wébérienne est </a:t>
            </a:r>
            <a:r>
              <a:rPr lang="fr-FR" sz="2000" b="1" dirty="0"/>
              <a:t>probabiliste</a:t>
            </a:r>
            <a:r>
              <a:rPr lang="fr-FR" sz="2000" dirty="0"/>
              <a:t> :</a:t>
            </a:r>
          </a:p>
          <a:p>
            <a:r>
              <a:rPr lang="fr-FR" sz="2000" dirty="0"/>
              <a:t> </a:t>
            </a:r>
          </a:p>
          <a:p>
            <a:r>
              <a:rPr lang="fr-FR" sz="2000" dirty="0"/>
              <a:t>- elle est incertaine (on ne peut identifier que des rapports de chance que certains facteurs historiques et sociaux favorisent l’émergence d’autres faits collectifs) </a:t>
            </a:r>
          </a:p>
          <a:p>
            <a:endParaRPr lang="fr-FR" sz="2000" dirty="0"/>
          </a:p>
          <a:p>
            <a:r>
              <a:rPr lang="fr-FR" sz="2000" dirty="0"/>
              <a:t>- elle est partielle (aucun facteur ne peut à lui seul expliquer la totalité d’un phénomène social)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872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03F5CD-54EC-86B4-5CB3-1E115D92B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576" y="1866900"/>
            <a:ext cx="5038724" cy="454723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Pour M. Weber, le trait « idéal-typique » de la société capitaliste est l’extension de la rationalité en finalité comme moteur de l’action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Il parle d’un « désenchantement du monde » 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Cette construction théorique lui permet de chercher à isoler les facteurs culturels qui ont peu favoriser cette évolution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E9415C7-D944-34CC-F413-919D00CD52D2}"/>
              </a:ext>
            </a:extLst>
          </p:cNvPr>
          <p:cNvSpPr txBox="1"/>
          <p:nvPr/>
        </p:nvSpPr>
        <p:spPr>
          <a:xfrm>
            <a:off x="790575" y="666750"/>
            <a:ext cx="11220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effectLst/>
                <a:latin typeface="Calibri" panose="020F0502020204030204" pitchFamily="34" charset="0"/>
              </a:rPr>
              <a:t>3. Un exemple de causalité wébérienne - </a:t>
            </a:r>
            <a:r>
              <a:rPr lang="fr-FR" sz="2400" i="1" dirty="0">
                <a:effectLst/>
                <a:latin typeface="Calibri" panose="020F0502020204030204" pitchFamily="34" charset="0"/>
              </a:rPr>
              <a:t>L’Ethique protestante et l’esprit du capitalisme </a:t>
            </a:r>
            <a:r>
              <a:rPr lang="fr-FR" sz="2400" dirty="0">
                <a:effectLst/>
                <a:latin typeface="Calibri" panose="020F0502020204030204" pitchFamily="34" charset="0"/>
              </a:rPr>
              <a:t>(1904). 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FEEAEBA-0A69-9AC7-21B0-DFB06A55A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381250"/>
            <a:ext cx="52197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72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24C79FC-E4E9-6901-A0A9-C57F13902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48D374-42B0-654A-53EF-D17316C9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700" y="1782776"/>
            <a:ext cx="4323832" cy="3945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AD55A2-CE13-1881-A8C5-AD3D4BBC4C58}"/>
              </a:ext>
            </a:extLst>
          </p:cNvPr>
          <p:cNvSpPr txBox="1"/>
          <p:nvPr/>
        </p:nvSpPr>
        <p:spPr>
          <a:xfrm>
            <a:off x="6860880" y="5840678"/>
            <a:ext cx="5064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Les religions en Europe de l’Ouest (fin XVIème), Musée visuel  du protestantisme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085726A-6DA5-21CC-1734-842D5D22D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1771650"/>
            <a:ext cx="5359863" cy="37114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380E3C2-01AE-7289-95FC-2587F1461F07}"/>
              </a:ext>
            </a:extLst>
          </p:cNvPr>
          <p:cNvSpPr txBox="1"/>
          <p:nvPr/>
        </p:nvSpPr>
        <p:spPr>
          <a:xfrm>
            <a:off x="1024128" y="760790"/>
            <a:ext cx="105011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Un développement du capitalisme plus affirmé dans certaines régions protestantes et plus lent dans les régions catholiques </a:t>
            </a:r>
          </a:p>
        </p:txBody>
      </p:sp>
    </p:spTree>
    <p:extLst>
      <p:ext uri="{BB962C8B-B14F-4D97-AF65-F5344CB8AC3E}">
        <p14:creationId xmlns:p14="http://schemas.microsoft.com/office/powerpoint/2010/main" val="1156836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F391D7C-3F04-3D7E-8CF8-357818FE1C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414" y="1021334"/>
            <a:ext cx="5133407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070A0A-9F91-4BB3-46F3-6FE29F7A0862}"/>
              </a:ext>
            </a:extLst>
          </p:cNvPr>
          <p:cNvSpPr txBox="1"/>
          <p:nvPr/>
        </p:nvSpPr>
        <p:spPr>
          <a:xfrm>
            <a:off x="6481416" y="5044059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Lucas Cranach l’Ancien (1472-1553) </a:t>
            </a:r>
          </a:p>
          <a:p>
            <a:pPr algn="ctr"/>
            <a:r>
              <a:rPr lang="fr-FR" dirty="0"/>
              <a:t>« Luther et ses collaborateurs »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7F7F7F1-3E3D-7E34-B2A1-6C25C05BCC63}"/>
              </a:ext>
            </a:extLst>
          </p:cNvPr>
          <p:cNvSpPr txBox="1"/>
          <p:nvPr/>
        </p:nvSpPr>
        <p:spPr>
          <a:xfrm>
            <a:off x="742950" y="1695450"/>
            <a:ext cx="473392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La morale calviniste est particulièrement adaptée à « l’éthos capitaliste » : « le puritain voulait être besogneux et nous sommes forcés de l’être 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Il existe des « affinités électives » entre les pratiques religieuses et les comportements favorables à la diffusion du capitalisme</a:t>
            </a:r>
          </a:p>
        </p:txBody>
      </p:sp>
    </p:spTree>
    <p:extLst>
      <p:ext uri="{BB962C8B-B14F-4D97-AF65-F5344CB8AC3E}">
        <p14:creationId xmlns:p14="http://schemas.microsoft.com/office/powerpoint/2010/main" val="131281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B4C06E-F32A-22EF-965D-4AA32451C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Le positivisme d’Auguste Comte (1798-1857)</a:t>
            </a:r>
            <a:endParaRPr lang="fr-FR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FA11D1A-8BFE-9819-0F70-6BC9EB50A7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7408" y="2955615"/>
            <a:ext cx="8231639" cy="2878025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4EC7463-6AA0-C1A7-78E9-B38EB787F950}"/>
              </a:ext>
            </a:extLst>
          </p:cNvPr>
          <p:cNvSpPr txBox="1"/>
          <p:nvPr/>
        </p:nvSpPr>
        <p:spPr>
          <a:xfrm>
            <a:off x="914456" y="2617061"/>
            <a:ext cx="3708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Cours de philosophie positive (1832-1840)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5440E1-313F-3C26-66A6-9CB34DCBB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9047" y="632808"/>
            <a:ext cx="2885706" cy="414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9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959460D4-DBDD-F2B6-0BEE-1283736EE4D9}"/>
              </a:ext>
            </a:extLst>
          </p:cNvPr>
          <p:cNvSpPr txBox="1"/>
          <p:nvPr/>
        </p:nvSpPr>
        <p:spPr>
          <a:xfrm>
            <a:off x="1024128" y="872726"/>
            <a:ext cx="9432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C. Les débuts de la sociologie américaine et la première école de Chicago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1952FEB-783F-9D79-E3E8-911E7165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429183"/>
            <a:ext cx="5088783" cy="368287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2431EE2-3B15-BE6B-0FCC-04E3BA947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0255" y="2985542"/>
            <a:ext cx="6120706" cy="387245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C3FBF6-14BB-AEC3-8CB0-06E2582099FA}"/>
              </a:ext>
            </a:extLst>
          </p:cNvPr>
          <p:cNvSpPr txBox="1"/>
          <p:nvPr/>
        </p:nvSpPr>
        <p:spPr>
          <a:xfrm>
            <a:off x="6096000" y="1836801"/>
            <a:ext cx="5971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1890 : Fondation de l’Université de Chicago</a:t>
            </a:r>
          </a:p>
          <a:p>
            <a:r>
              <a:rPr lang="fr-FR" sz="2000" dirty="0"/>
              <a:t>1892 : Ouverture du premier département de sociologie</a:t>
            </a:r>
          </a:p>
        </p:txBody>
      </p:sp>
    </p:spTree>
    <p:extLst>
      <p:ext uri="{BB962C8B-B14F-4D97-AF65-F5344CB8AC3E}">
        <p14:creationId xmlns:p14="http://schemas.microsoft.com/office/powerpoint/2010/main" val="2242495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D0A9EF9A-79EF-DBC7-C924-0A501EDB4BE8}"/>
              </a:ext>
            </a:extLst>
          </p:cNvPr>
          <p:cNvSpPr txBox="1"/>
          <p:nvPr/>
        </p:nvSpPr>
        <p:spPr>
          <a:xfrm>
            <a:off x="676382" y="954304"/>
            <a:ext cx="103976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1. </a:t>
            </a:r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Chicago, « réservoir humain », et les débuts d’un « mouvement sociologique » 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DCE99DD-6E8A-F31A-012E-B739292323C9}"/>
              </a:ext>
            </a:extLst>
          </p:cNvPr>
          <p:cNvSpPr txBox="1"/>
          <p:nvPr/>
        </p:nvSpPr>
        <p:spPr>
          <a:xfrm>
            <a:off x="259021" y="302889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 contexte social favorable (a) 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AE16D5C-C535-A77E-A8E9-CE3F4C9B4CA1}"/>
              </a:ext>
            </a:extLst>
          </p:cNvPr>
          <p:cNvSpPr txBox="1"/>
          <p:nvPr/>
        </p:nvSpPr>
        <p:spPr>
          <a:xfrm>
            <a:off x="3516143" y="1513527"/>
            <a:ext cx="6486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Une demande d’expertise des élites locales (b) 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3C535D-8C32-DDBA-3E66-BF79A0AD139F}"/>
              </a:ext>
            </a:extLst>
          </p:cNvPr>
          <p:cNvSpPr txBox="1"/>
          <p:nvPr/>
        </p:nvSpPr>
        <p:spPr>
          <a:xfrm>
            <a:off x="8664970" y="5059609"/>
            <a:ext cx="3634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Une source de financement (c)</a:t>
            </a: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2C163F0D-23D9-E5AB-E1E9-36F63A50865F}"/>
              </a:ext>
            </a:extLst>
          </p:cNvPr>
          <p:cNvSpPr/>
          <p:nvPr/>
        </p:nvSpPr>
        <p:spPr>
          <a:xfrm rot="1053943">
            <a:off x="2507659" y="3517376"/>
            <a:ext cx="1027984" cy="41918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vers la droite 17">
            <a:extLst>
              <a:ext uri="{FF2B5EF4-FFF2-40B4-BE49-F238E27FC236}">
                <a16:creationId xmlns:a16="http://schemas.microsoft.com/office/drawing/2014/main" id="{4B207576-ACDE-16AF-5979-79B7D9346883}"/>
              </a:ext>
            </a:extLst>
          </p:cNvPr>
          <p:cNvSpPr/>
          <p:nvPr/>
        </p:nvSpPr>
        <p:spPr>
          <a:xfrm rot="5400000">
            <a:off x="5778375" y="2064241"/>
            <a:ext cx="611299" cy="41762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lèche vers la droite 18">
            <a:extLst>
              <a:ext uri="{FF2B5EF4-FFF2-40B4-BE49-F238E27FC236}">
                <a16:creationId xmlns:a16="http://schemas.microsoft.com/office/drawing/2014/main" id="{96BE1D5C-DE7F-4C6C-274A-16E033A51A0B}"/>
              </a:ext>
            </a:extLst>
          </p:cNvPr>
          <p:cNvSpPr/>
          <p:nvPr/>
        </p:nvSpPr>
        <p:spPr>
          <a:xfrm rot="11734572">
            <a:off x="8467344" y="4507732"/>
            <a:ext cx="1036086" cy="42827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10CB718B-6278-ED6C-2443-BF04B43D3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546" y="2592066"/>
            <a:ext cx="4334809" cy="3567403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F1C0416-27D9-86AC-1FE1-58B4D4ED6F10}"/>
              </a:ext>
            </a:extLst>
          </p:cNvPr>
          <p:cNvSpPr txBox="1"/>
          <p:nvPr/>
        </p:nvSpPr>
        <p:spPr>
          <a:xfrm>
            <a:off x="3503080" y="6172830"/>
            <a:ext cx="5682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Département de sociologie, photo d’archive de 1929 </a:t>
            </a:r>
          </a:p>
        </p:txBody>
      </p:sp>
    </p:spTree>
    <p:extLst>
      <p:ext uri="{BB962C8B-B14F-4D97-AF65-F5344CB8AC3E}">
        <p14:creationId xmlns:p14="http://schemas.microsoft.com/office/powerpoint/2010/main" val="3079337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C27F2648-0BEE-102E-C043-219E3F27D982}"/>
              </a:ext>
            </a:extLst>
          </p:cNvPr>
          <p:cNvSpPr txBox="1"/>
          <p:nvPr/>
        </p:nvSpPr>
        <p:spPr>
          <a:xfrm>
            <a:off x="3429000" y="5439920"/>
            <a:ext cx="6457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</a:rPr>
              <a:t>(source: </a:t>
            </a:r>
            <a:r>
              <a:rPr lang="fr-FR" sz="1800" i="1" dirty="0" err="1">
                <a:effectLst/>
                <a:latin typeface="Calibri" panose="020F0502020204030204" pitchFamily="34" charset="0"/>
              </a:rPr>
              <a:t>Ined</a:t>
            </a:r>
            <a:r>
              <a:rPr lang="fr-FR" i="1" dirty="0">
                <a:latin typeface="Calibri" panose="020F0502020204030204" pitchFamily="34" charset="0"/>
              </a:rPr>
              <a:t>, National Office for </a:t>
            </a:r>
            <a:r>
              <a:rPr lang="fr-FR" i="1" dirty="0" err="1">
                <a:latin typeface="Calibri" panose="020F0502020204030204" pitchFamily="34" charset="0"/>
              </a:rPr>
              <a:t>Statistics</a:t>
            </a:r>
            <a:r>
              <a:rPr lang="fr-FR" i="1" dirty="0">
                <a:latin typeface="Calibri" panose="020F0502020204030204" pitchFamily="34" charset="0"/>
              </a:rPr>
              <a:t>, Annales de géographie</a:t>
            </a:r>
            <a:r>
              <a:rPr lang="fr-FR" dirty="0">
                <a:latin typeface="Calibri" panose="020F0502020204030204" pitchFamily="34" charset="0"/>
              </a:rPr>
              <a:t>)</a:t>
            </a:r>
            <a:endParaRPr lang="fr-FR" dirty="0"/>
          </a:p>
          <a:p>
            <a:endParaRPr lang="fr-FR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5257E4F-DD80-CC73-303A-27559D8B77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3709196"/>
              </p:ext>
            </p:extLst>
          </p:nvPr>
        </p:nvGraphicFramePr>
        <p:xfrm>
          <a:off x="3910559" y="2725861"/>
          <a:ext cx="4155728" cy="2547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7864">
                  <a:extLst>
                    <a:ext uri="{9D8B030D-6E8A-4147-A177-3AD203B41FA5}">
                      <a16:colId xmlns:a16="http://schemas.microsoft.com/office/drawing/2014/main" val="4185297058"/>
                    </a:ext>
                  </a:extLst>
                </a:gridCol>
                <a:gridCol w="2077864">
                  <a:extLst>
                    <a:ext uri="{9D8B030D-6E8A-4147-A177-3AD203B41FA5}">
                      <a16:colId xmlns:a16="http://schemas.microsoft.com/office/drawing/2014/main" val="3496868756"/>
                    </a:ext>
                  </a:extLst>
                </a:gridCol>
              </a:tblGrid>
              <a:tr h="5095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effectLst/>
                        </a:rPr>
                        <a:t> </a:t>
                      </a:r>
                      <a:endParaRPr lang="fr-F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0" u="none" strike="noStrike" dirty="0">
                          <a:effectLst/>
                        </a:rPr>
                        <a:t>1900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50308967"/>
                  </a:ext>
                </a:extLst>
              </a:tr>
              <a:tr h="5095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0" u="none" strike="noStrike" dirty="0">
                          <a:effectLst/>
                        </a:rPr>
                        <a:t>Londres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effectLst/>
                        </a:rPr>
                        <a:t>6,4 millions </a:t>
                      </a:r>
                      <a:endParaRPr lang="fr-F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12388616"/>
                  </a:ext>
                </a:extLst>
              </a:tr>
              <a:tr h="5095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0" u="none" strike="noStrike" dirty="0">
                          <a:effectLst/>
                        </a:rPr>
                        <a:t>Paris 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effectLst/>
                        </a:rPr>
                        <a:t>2,6 millions </a:t>
                      </a:r>
                      <a:endParaRPr lang="fr-F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3104433"/>
                  </a:ext>
                </a:extLst>
              </a:tr>
              <a:tr h="5095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0" u="none" strike="noStrike" dirty="0">
                          <a:effectLst/>
                        </a:rPr>
                        <a:t>Berlin 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effectLst/>
                        </a:rPr>
                        <a:t>1,9 millions</a:t>
                      </a:r>
                      <a:endParaRPr lang="fr-F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1909478"/>
                  </a:ext>
                </a:extLst>
              </a:tr>
              <a:tr h="509587"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0" u="none" strike="noStrike" dirty="0">
                          <a:effectLst/>
                        </a:rPr>
                        <a:t>Chicago </a:t>
                      </a:r>
                      <a:endParaRPr lang="fr-FR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3200" b="1" u="none" strike="noStrike" dirty="0">
                          <a:effectLst/>
                        </a:rPr>
                        <a:t>1,7 millions </a:t>
                      </a:r>
                      <a:endParaRPr lang="fr-FR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2801017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389BAE23-8396-D0BF-C146-2957B3E7DA6E}"/>
              </a:ext>
            </a:extLst>
          </p:cNvPr>
          <p:cNvSpPr txBox="1"/>
          <p:nvPr/>
        </p:nvSpPr>
        <p:spPr>
          <a:xfrm>
            <a:off x="1479918" y="2057953"/>
            <a:ext cx="9290620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effectLst/>
                <a:latin typeface="Calibri" panose="020F0502020204030204" pitchFamily="34" charset="0"/>
              </a:rPr>
              <a:t>Population de quelques grandes villes au début du XX</a:t>
            </a:r>
            <a:r>
              <a:rPr lang="fr-FR" sz="2800" baseline="30000" dirty="0">
                <a:effectLst/>
                <a:latin typeface="Calibri" panose="020F0502020204030204" pitchFamily="34" charset="0"/>
              </a:rPr>
              <a:t>ème</a:t>
            </a:r>
            <a:r>
              <a:rPr lang="fr-FR" sz="2800" dirty="0">
                <a:effectLst/>
                <a:latin typeface="Calibri" panose="020F0502020204030204" pitchFamily="34" charset="0"/>
              </a:rPr>
              <a:t> siècle</a:t>
            </a:r>
          </a:p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61DD1AD-35E2-8133-D563-256046E81B9E}"/>
              </a:ext>
            </a:extLst>
          </p:cNvPr>
          <p:cNvSpPr txBox="1"/>
          <p:nvPr/>
        </p:nvSpPr>
        <p:spPr>
          <a:xfrm>
            <a:off x="948372" y="1165401"/>
            <a:ext cx="7658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(a) Un contexte social et démographique singulier </a:t>
            </a:r>
          </a:p>
        </p:txBody>
      </p:sp>
    </p:spTree>
    <p:extLst>
      <p:ext uri="{BB962C8B-B14F-4D97-AF65-F5344CB8AC3E}">
        <p14:creationId xmlns:p14="http://schemas.microsoft.com/office/powerpoint/2010/main" val="1225132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919F3DF-6BA5-8C38-9E4E-5252E4229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3577" y="1484071"/>
            <a:ext cx="8644846" cy="375467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27F2648-0BEE-102E-C043-219E3F27D982}"/>
              </a:ext>
            </a:extLst>
          </p:cNvPr>
          <p:cNvSpPr txBox="1"/>
          <p:nvPr/>
        </p:nvSpPr>
        <p:spPr>
          <a:xfrm>
            <a:off x="784391" y="5231054"/>
            <a:ext cx="11033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</a:rPr>
              <a:t>Thomas Lee Philpott, </a:t>
            </a:r>
            <a:r>
              <a:rPr lang="fr-FR" sz="1800" i="1" dirty="0">
                <a:effectLst/>
                <a:latin typeface="Cambria" panose="02040503050406030204" pitchFamily="18" charset="0"/>
              </a:rPr>
              <a:t>The Slum and the Ghetto: Immigrants, Blacks and Reformers in Chicago, 1880-1930, </a:t>
            </a:r>
            <a:r>
              <a:rPr lang="fr-FR" sz="1800" dirty="0">
                <a:effectLst/>
                <a:latin typeface="Calibri" panose="020F0502020204030204" pitchFamily="34" charset="0"/>
              </a:rPr>
              <a:t>1978 </a:t>
            </a:r>
            <a:endParaRPr lang="fr-FR" dirty="0"/>
          </a:p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B1A26CD-8F3A-B753-27BE-2F8CE96AD616}"/>
              </a:ext>
            </a:extLst>
          </p:cNvPr>
          <p:cNvSpPr txBox="1"/>
          <p:nvPr/>
        </p:nvSpPr>
        <p:spPr>
          <a:xfrm>
            <a:off x="1773577" y="980615"/>
            <a:ext cx="8117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Dynamique démographique de Chicago (1840 - 1930)</a:t>
            </a:r>
          </a:p>
        </p:txBody>
      </p:sp>
    </p:spTree>
    <p:extLst>
      <p:ext uri="{BB962C8B-B14F-4D97-AF65-F5344CB8AC3E}">
        <p14:creationId xmlns:p14="http://schemas.microsoft.com/office/powerpoint/2010/main" val="15048819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512097DC-38F3-78B7-8862-5254665E9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8714" y="1665419"/>
            <a:ext cx="8595188" cy="4358863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43A9998-6ED3-CF20-3143-C3B1953C3520}"/>
              </a:ext>
            </a:extLst>
          </p:cNvPr>
          <p:cNvSpPr txBox="1"/>
          <p:nvPr/>
        </p:nvSpPr>
        <p:spPr>
          <a:xfrm>
            <a:off x="3880380" y="6024282"/>
            <a:ext cx="818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Flux de population entre 1881 et 1914</a:t>
            </a:r>
          </a:p>
          <a:p>
            <a:r>
              <a:rPr lang="fr-FR" dirty="0"/>
              <a:t>Source : Musée de l’histoire de l’immigration et Atelier de cartographie de Sciences Po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6B99917-F162-EC9F-8054-B5645350AE2C}"/>
              </a:ext>
            </a:extLst>
          </p:cNvPr>
          <p:cNvSpPr txBox="1"/>
          <p:nvPr/>
        </p:nvSpPr>
        <p:spPr>
          <a:xfrm>
            <a:off x="1029421" y="524994"/>
            <a:ext cx="9755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dirty="0"/>
              <a:t>Une dynamique </a:t>
            </a:r>
          </a:p>
          <a:p>
            <a:pPr algn="just"/>
            <a:r>
              <a:rPr lang="fr-FR" sz="2800" dirty="0"/>
              <a:t>démographique portée par une succession de vagues migratoires </a:t>
            </a:r>
          </a:p>
          <a:p>
            <a:pPr algn="just"/>
            <a:endParaRPr lang="fr-FR" sz="2000" dirty="0"/>
          </a:p>
          <a:p>
            <a:pPr algn="just"/>
            <a:r>
              <a:rPr lang="fr-FR" sz="2000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DF8B9F-992E-047E-8D0E-0B6A69E0EBF2}"/>
              </a:ext>
            </a:extLst>
          </p:cNvPr>
          <p:cNvSpPr txBox="1"/>
          <p:nvPr/>
        </p:nvSpPr>
        <p:spPr>
          <a:xfrm>
            <a:off x="429543" y="4763347"/>
            <a:ext cx="303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Entre 1881 et 1914, près de 20 millions d’Européens deviennent américains.</a:t>
            </a:r>
          </a:p>
        </p:txBody>
      </p:sp>
    </p:spTree>
    <p:extLst>
      <p:ext uri="{BB962C8B-B14F-4D97-AF65-F5344CB8AC3E}">
        <p14:creationId xmlns:p14="http://schemas.microsoft.com/office/powerpoint/2010/main" val="14947292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18B5F37-95B2-4C98-CDEE-D71649C0C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844413"/>
            <a:ext cx="7975638" cy="51691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A2AA885-E7C4-C2E0-B45F-E7D323F92C57}"/>
              </a:ext>
            </a:extLst>
          </p:cNvPr>
          <p:cNvSpPr txBox="1"/>
          <p:nvPr/>
        </p:nvSpPr>
        <p:spPr>
          <a:xfrm>
            <a:off x="8991601" y="2505669"/>
            <a:ext cx="3200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Chicago : nœud ferroviaire et terrain d’implantation privilégié des activités industrielles.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0FFDF35-754D-9697-0185-624422CC22BB}"/>
              </a:ext>
            </a:extLst>
          </p:cNvPr>
          <p:cNvSpPr txBox="1"/>
          <p:nvPr/>
        </p:nvSpPr>
        <p:spPr>
          <a:xfrm>
            <a:off x="3853781" y="5915025"/>
            <a:ext cx="505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 : Universal Images Groupe North America LLC</a:t>
            </a:r>
          </a:p>
        </p:txBody>
      </p:sp>
    </p:spTree>
    <p:extLst>
      <p:ext uri="{BB962C8B-B14F-4D97-AF65-F5344CB8AC3E}">
        <p14:creationId xmlns:p14="http://schemas.microsoft.com/office/powerpoint/2010/main" val="2672140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3369C09-ADC4-0460-D82A-F9D1E0E2E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5787" y="1771650"/>
            <a:ext cx="5728563" cy="3586099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67ADF6-CD9F-C2A4-E8D0-21F9109BE6CD}"/>
              </a:ext>
            </a:extLst>
          </p:cNvPr>
          <p:cNvSpPr txBox="1"/>
          <p:nvPr/>
        </p:nvSpPr>
        <p:spPr>
          <a:xfrm>
            <a:off x="950773" y="5089192"/>
            <a:ext cx="50254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« mouvement réformateur »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cherche à accumuler des connaissances pour appuyer les initiatives locales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5D10D35-604F-2E9C-F804-AF1944D4DCA1}"/>
              </a:ext>
            </a:extLst>
          </p:cNvPr>
          <p:cNvSpPr txBox="1"/>
          <p:nvPr/>
        </p:nvSpPr>
        <p:spPr>
          <a:xfrm>
            <a:off x="7397448" y="5357749"/>
            <a:ext cx="4477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« Hull House », centre social fondé en 1889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6888EF9-17D9-FE79-C888-F60DDE91F0FF}"/>
              </a:ext>
            </a:extLst>
          </p:cNvPr>
          <p:cNvSpPr txBox="1"/>
          <p:nvPr/>
        </p:nvSpPr>
        <p:spPr>
          <a:xfrm>
            <a:off x="986560" y="1743923"/>
            <a:ext cx="5109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Les flux de nouveaux arrivants font émerger de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nouveaux problèmes sociaux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: pauvreté, alcoolisme, violence, délinquance.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DE7687A-AFBF-9A6E-2AFA-F44545907CE6}"/>
              </a:ext>
            </a:extLst>
          </p:cNvPr>
          <p:cNvSpPr txBox="1"/>
          <p:nvPr/>
        </p:nvSpPr>
        <p:spPr>
          <a:xfrm>
            <a:off x="986560" y="889849"/>
            <a:ext cx="8676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latin typeface="Calibri" panose="020F0502020204030204" pitchFamily="34" charset="0"/>
                <a:cs typeface="Calibri" panose="020F0502020204030204" pitchFamily="34" charset="0"/>
              </a:rPr>
              <a:t>(b) Une demande d’expertise de la part des élites locales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6C0EB3-757C-0052-6F75-769FEC2608E9}"/>
              </a:ext>
            </a:extLst>
          </p:cNvPr>
          <p:cNvSpPr txBox="1"/>
          <p:nvPr/>
        </p:nvSpPr>
        <p:spPr>
          <a:xfrm>
            <a:off x="986560" y="3544418"/>
            <a:ext cx="5025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Sous l’impulsion des élites protestantes, les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projets d’intervention sociale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se multiplient</a:t>
            </a:r>
          </a:p>
        </p:txBody>
      </p:sp>
    </p:spTree>
    <p:extLst>
      <p:ext uri="{BB962C8B-B14F-4D97-AF65-F5344CB8AC3E}">
        <p14:creationId xmlns:p14="http://schemas.microsoft.com/office/powerpoint/2010/main" val="3442981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8A8AA79F-8284-1E36-0835-CC577A3D7834}"/>
              </a:ext>
            </a:extLst>
          </p:cNvPr>
          <p:cNvSpPr txBox="1"/>
          <p:nvPr/>
        </p:nvSpPr>
        <p:spPr>
          <a:xfrm>
            <a:off x="986560" y="889849"/>
            <a:ext cx="8165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Calibri" panose="020F0502020204030204" pitchFamily="34" charset="0"/>
                <a:cs typeface="Calibri" panose="020F0502020204030204" pitchFamily="34" charset="0"/>
              </a:rPr>
              <a:t>(c) Une source de financement disponible : les fondations philanthropiques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B264610-E7FC-9309-9C9F-079CC2DBC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903" y="1909189"/>
            <a:ext cx="2479182" cy="287729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11867CB-E5FD-729B-6416-F94A4EAA9065}"/>
              </a:ext>
            </a:extLst>
          </p:cNvPr>
          <p:cNvSpPr txBox="1"/>
          <p:nvPr/>
        </p:nvSpPr>
        <p:spPr>
          <a:xfrm>
            <a:off x="1026832" y="5005608"/>
            <a:ext cx="3405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John D. </a:t>
            </a:r>
            <a:r>
              <a:rPr lang="fr-FR" sz="2000" dirty="0" err="1"/>
              <a:t>Rockfeller</a:t>
            </a:r>
            <a:r>
              <a:rPr lang="fr-FR" sz="2000" dirty="0"/>
              <a:t> (1839-1937)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EF82CE-1650-A295-5F8F-5904188436D1}"/>
              </a:ext>
            </a:extLst>
          </p:cNvPr>
          <p:cNvSpPr txBox="1"/>
          <p:nvPr/>
        </p:nvSpPr>
        <p:spPr>
          <a:xfrm>
            <a:off x="4432123" y="1909189"/>
            <a:ext cx="73206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Les fondations philanthropiques, un pilier de la vie sociale aux États-Unis (Elisa Chelle, 2017) :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tradition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d’implication des élites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dans la vie locale 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défiance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vis-à-vis de l’État fédéral </a:t>
            </a: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contexte de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débat sur le principe de l’impôt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sur le revenu</a:t>
            </a: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710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117D7F0-AACF-816E-ACBA-AF629A0978A8}"/>
              </a:ext>
            </a:extLst>
          </p:cNvPr>
          <p:cNvSpPr txBox="1"/>
          <p:nvPr/>
        </p:nvSpPr>
        <p:spPr>
          <a:xfrm>
            <a:off x="944656" y="1849355"/>
            <a:ext cx="73118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- 1892, ouverture du département de sociologie </a:t>
            </a:r>
          </a:p>
          <a:p>
            <a:pPr algn="just"/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Pensé au départ comme un centre de ressource et de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formation pour les travailleurs sociaux </a:t>
            </a:r>
          </a:p>
          <a:p>
            <a:pPr algn="just"/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- La « tradition de Chicago » conservera cette </a:t>
            </a:r>
            <a:r>
              <a:rPr lang="fr-FR" sz="2400" b="1" dirty="0">
                <a:latin typeface="Calibri" panose="020F0502020204030204" pitchFamily="34" charset="0"/>
                <a:cs typeface="Calibri" panose="020F0502020204030204" pitchFamily="34" charset="0"/>
              </a:rPr>
              <a:t>ouverture sur les problèmes locaux 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et cet intérêt pour le terrain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768E42D9-DFB1-BB0D-3D52-3CB29682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844" y="1568457"/>
            <a:ext cx="2476500" cy="292100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C4A2C07-1DEF-E20C-B929-EA98CF467A9C}"/>
              </a:ext>
            </a:extLst>
          </p:cNvPr>
          <p:cNvSpPr txBox="1"/>
          <p:nvPr/>
        </p:nvSpPr>
        <p:spPr>
          <a:xfrm>
            <a:off x="9077588" y="4527011"/>
            <a:ext cx="186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Albion SMALL</a:t>
            </a:r>
          </a:p>
          <a:p>
            <a:pPr algn="ctr"/>
            <a:r>
              <a:rPr lang="fr-FR" sz="2400" dirty="0"/>
              <a:t>1854-1926 </a:t>
            </a:r>
          </a:p>
        </p:txBody>
      </p:sp>
    </p:spTree>
    <p:extLst>
      <p:ext uri="{BB962C8B-B14F-4D97-AF65-F5344CB8AC3E}">
        <p14:creationId xmlns:p14="http://schemas.microsoft.com/office/powerpoint/2010/main" val="2564281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71A121DF-33DA-F5DA-B500-FDBDF6303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16" y="2413732"/>
            <a:ext cx="2460116" cy="330639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24385A8-8996-7EC2-731E-698B74E71742}"/>
              </a:ext>
            </a:extLst>
          </p:cNvPr>
          <p:cNvSpPr txBox="1"/>
          <p:nvPr/>
        </p:nvSpPr>
        <p:spPr>
          <a:xfrm>
            <a:off x="2940716" y="5720128"/>
            <a:ext cx="24601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William I. Thomas</a:t>
            </a:r>
          </a:p>
          <a:p>
            <a:pPr algn="ctr"/>
            <a:r>
              <a:rPr lang="fr-FR" dirty="0"/>
              <a:t>(1863-1947)</a:t>
            </a:r>
            <a:endParaRPr lang="fr-FR" sz="24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ACADE5-BFE1-F428-72C3-D8158A38CA89}"/>
              </a:ext>
            </a:extLst>
          </p:cNvPr>
          <p:cNvSpPr txBox="1"/>
          <p:nvPr/>
        </p:nvSpPr>
        <p:spPr>
          <a:xfrm>
            <a:off x="916138" y="949133"/>
            <a:ext cx="10404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William Isaac Thomas (1863-1947) : les premiers pas de l’empirisme</a:t>
            </a: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822698-C79A-C8C9-4460-F5CDC3261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889" y="2602101"/>
            <a:ext cx="1931636" cy="248031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A82840D-E1F4-AFF5-6D0E-6C4DC70B988C}"/>
              </a:ext>
            </a:extLst>
          </p:cNvPr>
          <p:cNvSpPr txBox="1"/>
          <p:nvPr/>
        </p:nvSpPr>
        <p:spPr>
          <a:xfrm>
            <a:off x="7903944" y="5142395"/>
            <a:ext cx="19675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Florian Znaniecki </a:t>
            </a:r>
          </a:p>
          <a:p>
            <a:pPr algn="ctr"/>
            <a:r>
              <a:rPr lang="fr-FR" sz="1400" dirty="0"/>
              <a:t>(</a:t>
            </a:r>
            <a:r>
              <a:rPr lang="fr-FR" dirty="0"/>
              <a:t>1882-1958</a:t>
            </a:r>
            <a:r>
              <a:rPr lang="fr-FR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8739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6CE4D-7B2C-E766-C7EA-EB1A2288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L’analyse des sociétés démocratiques d’Alexis de Tocqueville (1805-1859)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92D18-C007-8C20-EABD-CDA4CFF31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1823013"/>
            <a:ext cx="9720071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Démocratie en Amérique</a:t>
            </a:r>
            <a:r>
              <a:rPr lang="fr-FR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(1835)</a:t>
            </a:r>
          </a:p>
          <a:p>
            <a:pPr>
              <a:buFont typeface="Wingdings" pitchFamily="2" charset="2"/>
              <a:buChar char="è"/>
            </a:pPr>
            <a:r>
              <a:rPr lang="fr-FR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Comment les États-Unis d’Amérique parviennent ils à concilier démocratie et liberté ?</a:t>
            </a:r>
          </a:p>
          <a:p>
            <a:pPr marL="0" indent="0">
              <a:buNone/>
            </a:pPr>
            <a:endParaRPr lang="fr-FR" sz="1800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52707B-ECE2-B044-21F2-153F10F91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9233" y="2698060"/>
            <a:ext cx="1991489" cy="35747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101D94E-C8EA-CB4C-18D1-EA41BBA76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2863" y="2698061"/>
            <a:ext cx="2099906" cy="35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04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4AF9A253-9CCA-287F-1E1E-0034EDF54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0588">
            <a:off x="1219779" y="4280859"/>
            <a:ext cx="4125979" cy="22990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59AFD21-A162-A62F-1EA8-A411997E3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458" y="223402"/>
            <a:ext cx="6229084" cy="437695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32A539A-5BCF-3A6D-9845-A0D775C32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46248">
            <a:off x="5734815" y="4588594"/>
            <a:ext cx="5538861" cy="16310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C79CFE0-591C-37F8-EBF8-059557458B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98135">
            <a:off x="9001624" y="405405"/>
            <a:ext cx="2826163" cy="380633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7221415F-B1ED-4D70-2387-4CB31989825C}"/>
              </a:ext>
            </a:extLst>
          </p:cNvPr>
          <p:cNvSpPr txBox="1"/>
          <p:nvPr/>
        </p:nvSpPr>
        <p:spPr>
          <a:xfrm>
            <a:off x="8869680" y="6451600"/>
            <a:ext cx="2962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Sources : Université de l’Illinois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59D9B0-B4C4-A6F0-BB5B-3684625315D3}"/>
              </a:ext>
            </a:extLst>
          </p:cNvPr>
          <p:cNvSpPr txBox="1"/>
          <p:nvPr/>
        </p:nvSpPr>
        <p:spPr>
          <a:xfrm>
            <a:off x="823375" y="1990727"/>
            <a:ext cx="31144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Des « </a:t>
            </a:r>
            <a:r>
              <a:rPr lang="fr-FR" sz="2400" b="1" dirty="0"/>
              <a:t>données primaires</a:t>
            </a:r>
            <a:r>
              <a:rPr lang="fr-FR" sz="2400" dirty="0"/>
              <a:t>* » accessibles et abondantes </a:t>
            </a:r>
          </a:p>
        </p:txBody>
      </p:sp>
    </p:spTree>
    <p:extLst>
      <p:ext uri="{BB962C8B-B14F-4D97-AF65-F5344CB8AC3E}">
        <p14:creationId xmlns:p14="http://schemas.microsoft.com/office/powerpoint/2010/main" val="1180662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A9FDA9-E3FF-1FD7-A7CC-975C232AA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693" y="2728738"/>
            <a:ext cx="4764015" cy="4023360"/>
          </a:xfrm>
        </p:spPr>
        <p:txBody>
          <a:bodyPr>
            <a:normAutofit/>
          </a:bodyPr>
          <a:lstStyle/>
          <a:p>
            <a:pPr algn="just"/>
            <a:r>
              <a:rPr lang="fr-FR" sz="2800" dirty="0"/>
              <a:t>Une </a:t>
            </a:r>
            <a:r>
              <a:rPr lang="fr-FR" sz="2800" b="1" u="sng" dirty="0"/>
              <a:t>désorganisation sociale</a:t>
            </a:r>
            <a:r>
              <a:rPr lang="fr-FR" sz="2800" dirty="0"/>
              <a:t>* des communautés traditionnelles déstabilisées par les nouveaux modes de production et la montée du nationalisme</a:t>
            </a:r>
          </a:p>
        </p:txBody>
      </p:sp>
      <p:pic>
        <p:nvPicPr>
          <p:cNvPr id="4" name="Espace réservé du contenu 8">
            <a:extLst>
              <a:ext uri="{FF2B5EF4-FFF2-40B4-BE49-F238E27FC236}">
                <a16:creationId xmlns:a16="http://schemas.microsoft.com/office/drawing/2014/main" id="{A28913A1-7AFE-5A67-84EA-6717FEE94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2179" y="1040364"/>
            <a:ext cx="6196259" cy="36160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3C5B78-283E-7578-A9F7-12F45000EEE1}"/>
              </a:ext>
            </a:extLst>
          </p:cNvPr>
          <p:cNvSpPr txBox="1"/>
          <p:nvPr/>
        </p:nvSpPr>
        <p:spPr>
          <a:xfrm>
            <a:off x="5642180" y="4740418"/>
            <a:ext cx="55256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Paysans polonais (années 1930)</a:t>
            </a:r>
          </a:p>
          <a:p>
            <a:r>
              <a:rPr lang="fr-FR" sz="1400" dirty="0">
                <a:hlinkClick r:id="rId3"/>
              </a:rPr>
              <a:t>https://radioluz.pl/nie-ma-ludu-nie-ma-folkloru-w-cudzym-spojrzeniu-sylwetki-artystek-ludowych/</a:t>
            </a:r>
            <a:endParaRPr lang="fr-FR" sz="1400" dirty="0"/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F8CF70F-CB70-B08A-AF92-219D2F2E1DB3}"/>
              </a:ext>
            </a:extLst>
          </p:cNvPr>
          <p:cNvSpPr txBox="1"/>
          <p:nvPr/>
        </p:nvSpPr>
        <p:spPr>
          <a:xfrm>
            <a:off x="878164" y="1040364"/>
            <a:ext cx="4400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i="1" dirty="0"/>
              <a:t>Le Paysan polonais </a:t>
            </a:r>
            <a:r>
              <a:rPr lang="fr-FR" sz="3200" dirty="0"/>
              <a:t>(1919)</a:t>
            </a:r>
          </a:p>
        </p:txBody>
      </p:sp>
    </p:spTree>
    <p:extLst>
      <p:ext uri="{BB962C8B-B14F-4D97-AF65-F5344CB8AC3E}">
        <p14:creationId xmlns:p14="http://schemas.microsoft.com/office/powerpoint/2010/main" val="34211952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C665BB6-E944-9E39-6499-44017580C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55" y="1063228"/>
            <a:ext cx="6041823" cy="44589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670C975-032B-C4B5-2F56-033407F210A1}"/>
              </a:ext>
            </a:extLst>
          </p:cNvPr>
          <p:cNvSpPr txBox="1"/>
          <p:nvPr/>
        </p:nvSpPr>
        <p:spPr>
          <a:xfrm>
            <a:off x="1969739" y="5425440"/>
            <a:ext cx="3866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Travailleurs polonais de Chicago (1889)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7BB1E4-C072-C750-35B4-4E265F50003F}"/>
              </a:ext>
            </a:extLst>
          </p:cNvPr>
          <p:cNvSpPr txBox="1"/>
          <p:nvPr/>
        </p:nvSpPr>
        <p:spPr>
          <a:xfrm>
            <a:off x="6923678" y="1067200"/>
            <a:ext cx="50307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Une adaptation des émigrés polonais à leur environnement, en adoptant des « </a:t>
            </a:r>
            <a:r>
              <a:rPr lang="fr-FR" sz="2800" b="1" dirty="0"/>
              <a:t>attitudes</a:t>
            </a:r>
            <a:r>
              <a:rPr lang="fr-FR" sz="2800" dirty="0"/>
              <a:t> » à partir de leur propre « </a:t>
            </a:r>
            <a:r>
              <a:rPr lang="fr-FR" sz="2800" b="1" u="sng" dirty="0"/>
              <a:t>définition de la situation</a:t>
            </a:r>
            <a:r>
              <a:rPr lang="fr-FR" sz="2800" dirty="0"/>
              <a:t>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A447488-7879-3E0E-1290-5B8621F17092}"/>
              </a:ext>
            </a:extLst>
          </p:cNvPr>
          <p:cNvSpPr txBox="1"/>
          <p:nvPr/>
        </p:nvSpPr>
        <p:spPr>
          <a:xfrm>
            <a:off x="6923678" y="3974918"/>
            <a:ext cx="48783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Un renforcement de la </a:t>
            </a:r>
            <a:r>
              <a:rPr lang="fr-FR" sz="2800" b="1" dirty="0"/>
              <a:t>désorganisation sociale </a:t>
            </a:r>
            <a:r>
              <a:rPr lang="fr-FR" sz="2800" dirty="0"/>
              <a:t>liée à la transition d’une système de norme à un autre. </a:t>
            </a:r>
          </a:p>
        </p:txBody>
      </p:sp>
    </p:spTree>
    <p:extLst>
      <p:ext uri="{BB962C8B-B14F-4D97-AF65-F5344CB8AC3E}">
        <p14:creationId xmlns:p14="http://schemas.microsoft.com/office/powerpoint/2010/main" val="2739507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9B52FC5-5C35-6873-F178-B3E9DBD634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240" y="1235456"/>
            <a:ext cx="7823200" cy="4679824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0AFAA8-1618-6CEF-BE4C-F491DB7A5EA0}"/>
              </a:ext>
            </a:extLst>
          </p:cNvPr>
          <p:cNvSpPr txBox="1"/>
          <p:nvPr/>
        </p:nvSpPr>
        <p:spPr>
          <a:xfrm>
            <a:off x="416560" y="3429000"/>
            <a:ext cx="30928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/>
              <a:t>Des exemples de contributions recueillies sur les « cahiers de doléances et de solutions »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C2BC405-EB72-8D18-9F3F-916C62226859}"/>
              </a:ext>
            </a:extLst>
          </p:cNvPr>
          <p:cNvSpPr txBox="1"/>
          <p:nvPr/>
        </p:nvSpPr>
        <p:spPr>
          <a:xfrm>
            <a:off x="3815080" y="6004560"/>
            <a:ext cx="809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Source : F. </a:t>
            </a:r>
            <a:r>
              <a:rPr lang="fr-FR" dirty="0" err="1"/>
              <a:t>Trécourt</a:t>
            </a:r>
            <a:r>
              <a:rPr lang="fr-FR" dirty="0"/>
              <a:t>, « Ce que les français ont dit », </a:t>
            </a:r>
            <a:r>
              <a:rPr lang="fr-FR" i="1" dirty="0"/>
              <a:t>Le journal du CNRS</a:t>
            </a:r>
            <a:r>
              <a:rPr lang="fr-FR" dirty="0"/>
              <a:t>, 04/09/2025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BD9050-519D-20E2-04BE-1F3724CB4F49}"/>
              </a:ext>
            </a:extLst>
          </p:cNvPr>
          <p:cNvSpPr txBox="1"/>
          <p:nvPr/>
        </p:nvSpPr>
        <p:spPr>
          <a:xfrm>
            <a:off x="948198" y="665138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ACTUALITÉ DE LA RECHERCHE : L’EXPLOITATION DES CAHIERS DE DOLÉANCES ET DE PROPOSITION</a:t>
            </a:r>
          </a:p>
        </p:txBody>
      </p:sp>
    </p:spTree>
    <p:extLst>
      <p:ext uri="{BB962C8B-B14F-4D97-AF65-F5344CB8AC3E}">
        <p14:creationId xmlns:p14="http://schemas.microsoft.com/office/powerpoint/2010/main" val="1058231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Carte montrant la répartition de l'utilisation du mot ISF et ses dérivés">
            <a:extLst>
              <a:ext uri="{FF2B5EF4-FFF2-40B4-BE49-F238E27FC236}">
                <a16:creationId xmlns:a16="http://schemas.microsoft.com/office/drawing/2014/main" id="{EC873ECB-75FE-59FC-3CBA-2FFFF9EBA2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0FFA531-AD28-4A6C-F79E-F94140C8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131" y="548640"/>
            <a:ext cx="5462270" cy="395510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045A7A2-AA02-E60B-27A6-C9F527F53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1699808"/>
            <a:ext cx="5537200" cy="460955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8C272FE7-21CB-C83D-182D-B8A4BDD65D2A}"/>
              </a:ext>
            </a:extLst>
          </p:cNvPr>
          <p:cNvSpPr txBox="1"/>
          <p:nvPr/>
        </p:nvSpPr>
        <p:spPr>
          <a:xfrm>
            <a:off x="316866" y="5018743"/>
            <a:ext cx="6317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L. Jolivet et al., « Construction de la notion de proximité : le thème de l’éolien dans les cahiers citoyens », </a:t>
            </a:r>
            <a:r>
              <a:rPr lang="fr-FR" i="1" dirty="0"/>
              <a:t>Géopolitiques</a:t>
            </a:r>
            <a:r>
              <a:rPr lang="fr-FR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19607401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41CBE3-EAA6-9A37-39EC-64B39674D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10263632" cy="14996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Robert Ezra Park (1864-1944) : l’investigation sociologique et la naissance de la sociologie urbaine</a:t>
            </a:r>
            <a:endParaRPr lang="fr-FR" sz="60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9657DD2-E025-ACC5-7C79-2F3AA316C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976110"/>
            <a:ext cx="2150504" cy="32513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001AAE3-AFA1-6D3B-D7F7-7B410C8EE2FD}"/>
              </a:ext>
            </a:extLst>
          </p:cNvPr>
          <p:cNvSpPr txBox="1"/>
          <p:nvPr/>
        </p:nvSpPr>
        <p:spPr>
          <a:xfrm>
            <a:off x="1024128" y="5227467"/>
            <a:ext cx="21505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Robert E. Park</a:t>
            </a:r>
          </a:p>
          <a:p>
            <a:pPr algn="ctr"/>
            <a:r>
              <a:rPr lang="fr-FR" dirty="0"/>
              <a:t>(1864-1944)</a:t>
            </a:r>
            <a:endParaRPr lang="fr-FR" sz="24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176FBB-1BE0-F335-EDC4-883D576C1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560" y="1675603"/>
            <a:ext cx="3632200" cy="4470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EB86141-8C55-7AE7-40F5-3B8C0EC5C64E}"/>
              </a:ext>
            </a:extLst>
          </p:cNvPr>
          <p:cNvSpPr txBox="1"/>
          <p:nvPr/>
        </p:nvSpPr>
        <p:spPr>
          <a:xfrm>
            <a:off x="6155944" y="6323263"/>
            <a:ext cx="5890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Une édition de 1923 du manuel de R. Park et E. Burgess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146B3ED-688F-51F3-680E-8F71ACFEFF74}"/>
              </a:ext>
            </a:extLst>
          </p:cNvPr>
          <p:cNvSpPr txBox="1"/>
          <p:nvPr/>
        </p:nvSpPr>
        <p:spPr>
          <a:xfrm>
            <a:off x="3179019" y="1970334"/>
            <a:ext cx="447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R. Park privilégie l’investigation et la connaissance directe du terrain.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3BB9CD-F68F-0267-CF63-7B2761994DF7}"/>
              </a:ext>
            </a:extLst>
          </p:cNvPr>
          <p:cNvSpPr txBox="1"/>
          <p:nvPr/>
        </p:nvSpPr>
        <p:spPr>
          <a:xfrm>
            <a:off x="3174632" y="3469950"/>
            <a:ext cx="447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L’analyse et la montée en généralité ne doivent intervenir que dans un second temps.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BE50FB8-2780-03E3-E8D9-8C9D655C851E}"/>
              </a:ext>
            </a:extLst>
          </p:cNvPr>
          <p:cNvSpPr txBox="1"/>
          <p:nvPr/>
        </p:nvSpPr>
        <p:spPr>
          <a:xfrm>
            <a:off x="3192561" y="4996634"/>
            <a:ext cx="447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La sociologie doit s’imposer comme la science des comportements collectifs</a:t>
            </a:r>
          </a:p>
        </p:txBody>
      </p:sp>
    </p:spTree>
    <p:extLst>
      <p:ext uri="{BB962C8B-B14F-4D97-AF65-F5344CB8AC3E}">
        <p14:creationId xmlns:p14="http://schemas.microsoft.com/office/powerpoint/2010/main" val="12441042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5F410F-3146-6131-988B-72D1E9424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80000"/>
                    </a14:imgEffect>
                    <a14:imgEffect>
                      <a14:brightnessContrast bright="2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903" y="1307793"/>
            <a:ext cx="3974297" cy="463296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E3BDD19-8A79-CBB0-1CBB-C23F8FD39514}"/>
              </a:ext>
            </a:extLst>
          </p:cNvPr>
          <p:cNvSpPr txBox="1"/>
          <p:nvPr/>
        </p:nvSpPr>
        <p:spPr>
          <a:xfrm>
            <a:off x="955039" y="1299646"/>
            <a:ext cx="549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Tw Cen MT" panose="020B0602020104020603" pitchFamily="34" charset="77"/>
              </a:rPr>
              <a:t>L’espace urbain de Chicago est organisé en « aires », comparées à des « milieux naturels » (« écologie humaine »)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9162AA-0D92-E31B-AC6B-F8291A5FC592}"/>
              </a:ext>
            </a:extLst>
          </p:cNvPr>
          <p:cNvSpPr txBox="1"/>
          <p:nvPr/>
        </p:nvSpPr>
        <p:spPr>
          <a:xfrm>
            <a:off x="7457440" y="6171586"/>
            <a:ext cx="2829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R. Park et al., </a:t>
            </a:r>
            <a:r>
              <a:rPr lang="fr-FR" i="1" dirty="0"/>
              <a:t>The City</a:t>
            </a:r>
            <a:r>
              <a:rPr lang="fr-FR" dirty="0"/>
              <a:t>, 1925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23AD93-74EA-E0C2-4238-B06AD18BBA9B}"/>
              </a:ext>
            </a:extLst>
          </p:cNvPr>
          <p:cNvSpPr txBox="1"/>
          <p:nvPr/>
        </p:nvSpPr>
        <p:spPr>
          <a:xfrm>
            <a:off x="751116" y="615295"/>
            <a:ext cx="812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/>
              <a:t>The City (</a:t>
            </a:r>
            <a:r>
              <a:rPr lang="fr-FR" sz="2400" dirty="0"/>
              <a:t>1925) </a:t>
            </a:r>
            <a:r>
              <a:rPr lang="fr-FR" dirty="0"/>
              <a:t>: </a:t>
            </a:r>
            <a:r>
              <a:rPr lang="fr-FR" sz="2400" dirty="0"/>
              <a:t>une analyse canonique de la sociologie urbaine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9E46012-A0EB-420F-B171-6E7E80181A9B}"/>
              </a:ext>
            </a:extLst>
          </p:cNvPr>
          <p:cNvSpPr txBox="1"/>
          <p:nvPr/>
        </p:nvSpPr>
        <p:spPr>
          <a:xfrm>
            <a:off x="955039" y="2967335"/>
            <a:ext cx="549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latin typeface="Tw Cen MT" panose="020B0602020104020603" pitchFamily="34" charset="77"/>
              </a:rPr>
              <a:t>Chaque vague de migration bouleverse l’équilibre (triple processus « d’invasion, compétition, sélection »).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3A444FF-BB54-AAA0-849B-22FA52311904}"/>
              </a:ext>
            </a:extLst>
          </p:cNvPr>
          <p:cNvSpPr txBox="1"/>
          <p:nvPr/>
        </p:nvSpPr>
        <p:spPr>
          <a:xfrm>
            <a:off x="955040" y="4542691"/>
            <a:ext cx="5814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Au cours de leur intégration, les individus acquièrent les ressources suffisantes pour s’éloigner du quartier d’origine</a:t>
            </a:r>
          </a:p>
        </p:txBody>
      </p:sp>
    </p:spTree>
    <p:extLst>
      <p:ext uri="{BB962C8B-B14F-4D97-AF65-F5344CB8AC3E}">
        <p14:creationId xmlns:p14="http://schemas.microsoft.com/office/powerpoint/2010/main" val="39894683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BD615EF-A18F-D573-211A-64A500B0D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5072" y="2619097"/>
            <a:ext cx="5181600" cy="32639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0629792-84B2-5A77-9FAF-A4E6BC957C71}"/>
              </a:ext>
            </a:extLst>
          </p:cNvPr>
          <p:cNvSpPr txBox="1"/>
          <p:nvPr/>
        </p:nvSpPr>
        <p:spPr>
          <a:xfrm>
            <a:off x="6551955" y="5890657"/>
            <a:ext cx="5382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Un quartier pavillonnaire de Gonesse (95)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37A8814-33D8-232F-E89C-8048F005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44" y="782677"/>
            <a:ext cx="3238500" cy="51054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F0C5602-FB67-04E7-1C7C-ADB1946457B7}"/>
              </a:ext>
            </a:extLst>
          </p:cNvPr>
          <p:cNvSpPr txBox="1"/>
          <p:nvPr/>
        </p:nvSpPr>
        <p:spPr>
          <a:xfrm>
            <a:off x="257097" y="5882997"/>
            <a:ext cx="5012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M. Cartier et al., </a:t>
            </a:r>
          </a:p>
          <a:p>
            <a:pPr algn="ctr"/>
            <a:r>
              <a:rPr lang="fr-FR" sz="2400" i="1" dirty="0"/>
              <a:t>La France des « petits moyens »</a:t>
            </a:r>
            <a:r>
              <a:rPr lang="fr-FR" sz="2400" dirty="0"/>
              <a:t>, 2008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95720C9-5315-B0C7-AA37-B4F77A059700}"/>
              </a:ext>
            </a:extLst>
          </p:cNvPr>
          <p:cNvSpPr txBox="1"/>
          <p:nvPr/>
        </p:nvSpPr>
        <p:spPr>
          <a:xfrm>
            <a:off x="4239644" y="782677"/>
            <a:ext cx="769525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/>
              <a:t>La banlieue pavillonnaire comme « théâtre d’affirmation identitaire » d’un groupe social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Une population qui évolue avec les flux d’arrivées et de départs et qui modifie les perceptions des habitants </a:t>
            </a:r>
          </a:p>
        </p:txBody>
      </p:sp>
    </p:spTree>
    <p:extLst>
      <p:ext uri="{BB962C8B-B14F-4D97-AF65-F5344CB8AC3E}">
        <p14:creationId xmlns:p14="http://schemas.microsoft.com/office/powerpoint/2010/main" val="22601542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134FD5FA-5FEA-A804-5283-F9B801692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8306" y="3053286"/>
            <a:ext cx="5825758" cy="3219498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2445EEA-5FE0-401A-109F-9ED2A8E0FEEF}"/>
              </a:ext>
            </a:extLst>
          </p:cNvPr>
          <p:cNvSpPr txBox="1"/>
          <p:nvPr/>
        </p:nvSpPr>
        <p:spPr>
          <a:xfrm>
            <a:off x="2024443" y="6276879"/>
            <a:ext cx="3750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Vue aérienne de Grigny (91)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9117B59-5BF0-3662-DAAF-EEE122634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597" y="397559"/>
            <a:ext cx="3956097" cy="58752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FA61BB1-01DC-7360-6A0F-A6C4C3A80709}"/>
              </a:ext>
            </a:extLst>
          </p:cNvPr>
          <p:cNvSpPr txBox="1"/>
          <p:nvPr/>
        </p:nvSpPr>
        <p:spPr>
          <a:xfrm>
            <a:off x="6761029" y="6276879"/>
            <a:ext cx="53749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F. Truong, G. Truc</a:t>
            </a:r>
            <a:r>
              <a:rPr lang="fr-FR" sz="2400" i="1" dirty="0"/>
              <a:t>, Grands ensembles</a:t>
            </a:r>
            <a:r>
              <a:rPr lang="fr-FR" sz="2400" dirty="0"/>
              <a:t>, 2025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3D2CAF8-FD05-776A-9538-593DF00CAD8F}"/>
              </a:ext>
            </a:extLst>
          </p:cNvPr>
          <p:cNvSpPr txBox="1"/>
          <p:nvPr/>
        </p:nvSpPr>
        <p:spPr>
          <a:xfrm>
            <a:off x="778113" y="879366"/>
            <a:ext cx="62527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(…) Ce </a:t>
            </a:r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sont les dynamiques d’échange qui prédominent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entre les quartiers populaires, centres urbains et les banlieues pavillonnaires.</a:t>
            </a:r>
            <a:r>
              <a:rPr lang="fr-FR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just"/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8949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986731D-91A2-3285-F3BF-D3A35D71F9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6932"/>
          <a:stretch/>
        </p:blipFill>
        <p:spPr>
          <a:xfrm>
            <a:off x="6520704" y="0"/>
            <a:ext cx="5474072" cy="682610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795E78D-101D-264E-9F90-2232BF62D65E}"/>
              </a:ext>
            </a:extLst>
          </p:cNvPr>
          <p:cNvSpPr txBox="1"/>
          <p:nvPr/>
        </p:nvSpPr>
        <p:spPr>
          <a:xfrm>
            <a:off x="872061" y="2124075"/>
            <a:ext cx="540658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Entre 2011 et 2020, 52% des personnes majeures résidant dans un quartier prioritaire ont déménagé, 40% ont rejoint un quartier non prioritaire. </a:t>
            </a:r>
          </a:p>
          <a:p>
            <a:endParaRPr lang="fr-FR" sz="2000" dirty="0"/>
          </a:p>
          <a:p>
            <a:pPr algn="r"/>
            <a:r>
              <a:rPr lang="fr-FR" sz="2000" i="1" dirty="0"/>
              <a:t>INSEE Première</a:t>
            </a:r>
            <a:r>
              <a:rPr lang="fr-FR" sz="2000" dirty="0"/>
              <a:t>, mai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5D4649-2CA6-9598-42B6-DD6B45B0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98141"/>
            <a:ext cx="6515101" cy="15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5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86CE4D-7B2C-E766-C7EA-EB1A2288C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1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L’analyse des sociétés démocratiques d’Alexis de Tocqueville (1805-1859)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6792D18-C007-8C20-EABD-CDA4CFF31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6337371" cy="42245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sz="18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000" i="1" kern="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20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’Ancien Régime et la Révolution </a:t>
            </a:r>
            <a:r>
              <a:rPr lang="fr-FR" sz="20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(1856)</a:t>
            </a:r>
            <a:r>
              <a:rPr lang="fr-FR" sz="2400" dirty="0">
                <a:effectLst/>
              </a:rPr>
              <a:t> </a:t>
            </a:r>
          </a:p>
          <a:p>
            <a:pPr>
              <a:buFont typeface="Wingdings" pitchFamily="2" charset="2"/>
              <a:buChar char="è"/>
            </a:pPr>
            <a:r>
              <a:rPr lang="fr-FR" sz="18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Pourquoi la France a-t-elle tant de difficulté à être une société politiquement libre – et pourquoi les mouvements révolutionnaires sont ils violents ? </a:t>
            </a:r>
          </a:p>
          <a:p>
            <a:pPr marL="0" indent="0">
              <a:buNone/>
            </a:pPr>
            <a:r>
              <a:rPr lang="fr-FR" sz="2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fr-FR" sz="20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ED48937-57F0-9EC2-A25C-2A24994C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462" y="1817225"/>
            <a:ext cx="3145134" cy="390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3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B8D114-0AF9-F401-460A-E0F12E10C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0242" y="2286000"/>
            <a:ext cx="7683957" cy="210502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fr-FR" dirty="0"/>
              <a:t> </a:t>
            </a:r>
            <a:r>
              <a:rPr lang="fr-FR" sz="2400" dirty="0"/>
              <a:t>Un </a:t>
            </a:r>
            <a:r>
              <a:rPr lang="fr-FR" sz="2400" b="1" dirty="0"/>
              <a:t>intérêt pour les marges </a:t>
            </a:r>
            <a:r>
              <a:rPr lang="fr-FR" sz="2400" dirty="0"/>
              <a:t>à l’origine d’une longue tradition de la sociologie de la déviance </a:t>
            </a:r>
          </a:p>
          <a:p>
            <a:pPr>
              <a:buFont typeface="Arial" panose="020B0604020202020204" pitchFamily="34" charset="0"/>
              <a:buChar char="•"/>
            </a:pPr>
            <a:endParaRPr lang="fr-FR" dirty="0"/>
          </a:p>
          <a:p>
            <a:pPr marL="0" indent="0">
              <a:buNone/>
            </a:pPr>
            <a:r>
              <a:rPr lang="fr-FR" sz="2400" dirty="0"/>
              <a:t>- De </a:t>
            </a:r>
            <a:r>
              <a:rPr lang="fr-FR" sz="2400" dirty="0" err="1"/>
              <a:t>Nels</a:t>
            </a:r>
            <a:r>
              <a:rPr lang="fr-FR" sz="2400" dirty="0"/>
              <a:t> Andersen, </a:t>
            </a:r>
            <a:r>
              <a:rPr lang="fr-FR" sz="2400" i="1" dirty="0"/>
              <a:t>Le </a:t>
            </a:r>
            <a:r>
              <a:rPr lang="fr-FR" sz="2400" i="1" dirty="0" err="1"/>
              <a:t>Hobo</a:t>
            </a:r>
            <a:r>
              <a:rPr lang="fr-FR" sz="2400" dirty="0"/>
              <a:t>, 1925… 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E2667E5-01B1-ADE1-93FF-EB1F56D7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6" y="1983430"/>
            <a:ext cx="2276016" cy="3664895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8BA5D36C-1935-A2E4-D572-DD4A876D9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fr-FR" dirty="0"/>
              <a:t>LA postérité DE LA 1</a:t>
            </a:r>
            <a:r>
              <a:rPr lang="fr-FR" baseline="30000" dirty="0"/>
              <a:t>ère</a:t>
            </a:r>
            <a:r>
              <a:rPr lang="fr-FR" dirty="0"/>
              <a:t> ÉCOLE DE CHICAGO</a:t>
            </a:r>
            <a:br>
              <a:rPr lang="fr-FR" dirty="0"/>
            </a:br>
            <a:r>
              <a:rPr lang="fr-FR" dirty="0"/>
              <a:t> – (1) PROGRAMMES DE RECHERCHE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5B3DE70-2846-6184-9BA3-A70793673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8278" y="2867636"/>
            <a:ext cx="2365375" cy="344911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4ED1319-48D3-A199-0214-9336E5747F1C}"/>
              </a:ext>
            </a:extLst>
          </p:cNvPr>
          <p:cNvSpPr txBox="1"/>
          <p:nvPr/>
        </p:nvSpPr>
        <p:spPr>
          <a:xfrm>
            <a:off x="3060242" y="5125105"/>
            <a:ext cx="54680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dirty="0"/>
              <a:t>- … à Loïc Wacquant, </a:t>
            </a:r>
            <a:r>
              <a:rPr lang="fr-FR" sz="2400" i="1" dirty="0"/>
              <a:t>Corps et âmes</a:t>
            </a:r>
            <a:r>
              <a:rPr lang="fr-FR" sz="2400" dirty="0"/>
              <a:t>, 1999 puis </a:t>
            </a:r>
            <a:r>
              <a:rPr lang="fr-FR" sz="2400" i="1" dirty="0"/>
              <a:t>Voyage au pays des boxeurs</a:t>
            </a:r>
            <a:r>
              <a:rPr lang="fr-FR" sz="2400" dirty="0"/>
              <a:t>, 2022</a:t>
            </a:r>
          </a:p>
          <a:p>
            <a:pPr algn="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3551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42C8A65-25FB-C937-7150-5B48D9B8D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0408" y="2286000"/>
            <a:ext cx="8275292" cy="904874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2400" dirty="0"/>
              <a:t> Un rapprochement du terrain à travers l’observation participante 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2400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C44BFDD-ACC8-8716-BC4C-26518DC443F5}"/>
              </a:ext>
            </a:extLst>
          </p:cNvPr>
          <p:cNvSpPr txBox="1">
            <a:spLocks/>
          </p:cNvSpPr>
          <p:nvPr/>
        </p:nvSpPr>
        <p:spPr>
          <a:xfrm>
            <a:off x="1024128" y="694182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LA postérité DE LA 1</a:t>
            </a:r>
            <a:r>
              <a:rPr lang="fr-FR" baseline="30000" dirty="0"/>
              <a:t>ère</a:t>
            </a:r>
            <a:r>
              <a:rPr lang="fr-FR" dirty="0"/>
              <a:t> ÉCOLE DE CHICAGO</a:t>
            </a:r>
            <a:br>
              <a:rPr lang="fr-FR" dirty="0"/>
            </a:br>
            <a:r>
              <a:rPr lang="fr-FR" dirty="0"/>
              <a:t> – (2) MÉTHODOLOGIES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9BEF3BE-FD01-6F92-5F17-2D3787F7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8302" y="3064383"/>
            <a:ext cx="2145763" cy="30994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9413207-FE38-1CCD-5EB9-F4B04BC48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35" y="2286000"/>
            <a:ext cx="2252472" cy="3429516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54930B4-676C-3E81-BE38-0CABDFD7ADF5}"/>
              </a:ext>
            </a:extLst>
          </p:cNvPr>
          <p:cNvSpPr txBox="1"/>
          <p:nvPr/>
        </p:nvSpPr>
        <p:spPr>
          <a:xfrm>
            <a:off x="3040407" y="3429002"/>
            <a:ext cx="621789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- De William Foote Whyte, </a:t>
            </a:r>
            <a:r>
              <a:rPr lang="fr-FR" sz="2400" i="1" dirty="0"/>
              <a:t>Street Corner Society</a:t>
            </a:r>
            <a:r>
              <a:rPr lang="fr-FR" sz="2400" dirty="0"/>
              <a:t>, 1943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pPr algn="r"/>
            <a:r>
              <a:rPr lang="fr-FR" sz="2400" dirty="0"/>
              <a:t>- … à Alice Goffman, </a:t>
            </a:r>
            <a:r>
              <a:rPr lang="fr-FR" sz="2400" i="1" dirty="0"/>
              <a:t>L’Art de fuir</a:t>
            </a:r>
            <a:r>
              <a:rPr lang="fr-FR" sz="2400" dirty="0"/>
              <a:t>, 2020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75489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82A28C-C6F1-009D-E07A-C4FE7C054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009650"/>
            <a:ext cx="9720071" cy="5299710"/>
          </a:xfrm>
        </p:spPr>
        <p:txBody>
          <a:bodyPr/>
          <a:lstStyle/>
          <a:p>
            <a:r>
              <a:rPr lang="fr-FR" dirty="0"/>
              <a:t>L’usage de l’autobiographie et de la biographie en sociologie, quelques exemples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97ED58-BB65-0EAA-F908-F7024EA22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0149" y="1701800"/>
            <a:ext cx="2364050" cy="3581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12FD5E9-6349-FE76-4841-8E6571B53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731" y="1701800"/>
            <a:ext cx="2152864" cy="35814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253F5F-CD8C-F3C8-A881-85104F21376E}"/>
              </a:ext>
            </a:extLst>
          </p:cNvPr>
          <p:cNvSpPr txBox="1"/>
          <p:nvPr/>
        </p:nvSpPr>
        <p:spPr>
          <a:xfrm>
            <a:off x="5506495" y="532054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1991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E8F635-FE03-26FE-EF88-D55D5017393C}"/>
              </a:ext>
            </a:extLst>
          </p:cNvPr>
          <p:cNvSpPr txBox="1"/>
          <p:nvPr/>
        </p:nvSpPr>
        <p:spPr>
          <a:xfrm>
            <a:off x="9216566" y="535074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D75639C-3FAB-880E-D2A7-73773B8F8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80" y="1987928"/>
            <a:ext cx="2314873" cy="333261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EAFB0EF-F5F8-73FD-C33B-0D1D61C740BF}"/>
              </a:ext>
            </a:extLst>
          </p:cNvPr>
          <p:cNvSpPr txBox="1"/>
          <p:nvPr/>
        </p:nvSpPr>
        <p:spPr>
          <a:xfrm>
            <a:off x="1796424" y="5351027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1930 </a:t>
            </a:r>
          </a:p>
        </p:txBody>
      </p:sp>
    </p:spTree>
    <p:extLst>
      <p:ext uri="{BB962C8B-B14F-4D97-AF65-F5344CB8AC3E}">
        <p14:creationId xmlns:p14="http://schemas.microsoft.com/office/powerpoint/2010/main" val="8839265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08B06A-6D28-BA62-8FD3-E9933F124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II.  « Holisme » et « individualisme » dans la sociologie du XX</a:t>
            </a:r>
            <a:r>
              <a:rPr lang="fr-FR" sz="2400" b="1" u="sng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</a:t>
            </a:r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siècle. </a:t>
            </a:r>
            <a:endParaRPr lang="fr-FR" sz="60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3B8F08-9FCD-E98C-C515-2B5A98342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14525"/>
            <a:ext cx="9720071" cy="4394835"/>
          </a:xfrm>
        </p:spPr>
        <p:txBody>
          <a:bodyPr/>
          <a:lstStyle/>
          <a:p>
            <a:r>
              <a:rPr lang="fr-FR" sz="2400" b="1" dirty="0"/>
              <a:t>A. </a:t>
            </a: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courants de l’intégration sociale : l’individu pris[</a:t>
            </a:r>
            <a:r>
              <a:rPr lang="fr-FR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onnier</a:t>
            </a: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des structures sociales.</a:t>
            </a:r>
          </a:p>
          <a:p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Le quantitativisme de Paul Lazarsfeld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1E60174-FCC8-0853-893D-CFF37D937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09" y="2411662"/>
            <a:ext cx="2804922" cy="359605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404606D-8757-B2F2-853D-D1D777DD91F7}"/>
              </a:ext>
            </a:extLst>
          </p:cNvPr>
          <p:cNvSpPr txBox="1"/>
          <p:nvPr/>
        </p:nvSpPr>
        <p:spPr>
          <a:xfrm>
            <a:off x="8744729" y="6088118"/>
            <a:ext cx="287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Paul Lazarsfeld (1901-1976)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F94DADB-F8E3-E4DA-6E4E-923A69225196}"/>
              </a:ext>
            </a:extLst>
          </p:cNvPr>
          <p:cNvSpPr txBox="1"/>
          <p:nvPr/>
        </p:nvSpPr>
        <p:spPr>
          <a:xfrm>
            <a:off x="944442" y="3065009"/>
            <a:ext cx="7171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Mathématicien et formé aux sciences politiques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Conduit une première enquête de référence en 1930 en Autriche :  </a:t>
            </a:r>
            <a:r>
              <a:rPr lang="fr-FR" i="1" dirty="0"/>
              <a:t>Les Chômeurs de </a:t>
            </a:r>
            <a:r>
              <a:rPr lang="fr-FR" i="1" dirty="0" err="1"/>
              <a:t>Marienthal</a:t>
            </a:r>
            <a:r>
              <a:rPr lang="fr-FR" i="1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 1932, s’installe aux États-Unis et répond à des commandes de marketing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En 1937, ouvre le </a:t>
            </a:r>
            <a:r>
              <a:rPr lang="fr-FR" i="1" dirty="0"/>
              <a:t>Bureau of </a:t>
            </a:r>
            <a:r>
              <a:rPr lang="fr-FR" i="1" dirty="0" err="1"/>
              <a:t>Applied</a:t>
            </a:r>
            <a:r>
              <a:rPr lang="fr-FR" i="1" dirty="0"/>
              <a:t> Social </a:t>
            </a:r>
            <a:r>
              <a:rPr lang="fr-FR" i="1" dirty="0" err="1"/>
              <a:t>Research</a:t>
            </a:r>
            <a:r>
              <a:rPr lang="fr-FR" i="1" dirty="0"/>
              <a:t>, </a:t>
            </a:r>
            <a:r>
              <a:rPr lang="fr-FR" dirty="0"/>
              <a:t>qui s’installe à Columbia en 1939 </a:t>
            </a:r>
            <a:endParaRPr lang="fr-FR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0889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34592F-3A9D-B1DE-E449-692A33234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304925"/>
            <a:ext cx="9720071" cy="5004435"/>
          </a:xfrm>
        </p:spPr>
        <p:txBody>
          <a:bodyPr/>
          <a:lstStyle/>
          <a:p>
            <a:r>
              <a:rPr lang="fr-FR" dirty="0"/>
              <a:t>P. Lazarsfeld</a:t>
            </a:r>
            <a:r>
              <a:rPr lang="fr-FR" i="1" dirty="0"/>
              <a:t>, The People </a:t>
            </a:r>
            <a:r>
              <a:rPr lang="fr-FR" i="1" dirty="0" err="1"/>
              <a:t>Choice</a:t>
            </a:r>
            <a:r>
              <a:rPr lang="fr-FR" dirty="0"/>
              <a:t>, 1944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8FBC886-7A1A-619C-7ED5-11C197BB9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990" y="2015807"/>
            <a:ext cx="7429995" cy="353726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96CC022-D17D-1C01-AE8D-D46C3F19B8AD}"/>
              </a:ext>
            </a:extLst>
          </p:cNvPr>
          <p:cNvSpPr txBox="1"/>
          <p:nvPr/>
        </p:nvSpPr>
        <p:spPr>
          <a:xfrm>
            <a:off x="1024128" y="2314575"/>
            <a:ext cx="31738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étude fondée sur la constitution d’échantillons représentatifs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Des résultats encodés pour construire un « indice de prédisposition politique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Une innovation majeure : la </a:t>
            </a:r>
            <a:r>
              <a:rPr lang="fr-FR" dirty="0" err="1"/>
              <a:t>panélisation</a:t>
            </a:r>
            <a:r>
              <a:rPr lang="fr-FR" dirty="0"/>
              <a:t> des échantillons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2D2B94F3-1C18-DA5E-262A-156EDA5E566C}"/>
              </a:ext>
            </a:extLst>
          </p:cNvPr>
          <p:cNvSpPr txBox="1">
            <a:spLocks/>
          </p:cNvSpPr>
          <p:nvPr/>
        </p:nvSpPr>
        <p:spPr>
          <a:xfrm>
            <a:off x="257176" y="5697219"/>
            <a:ext cx="11024996" cy="1133475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Pour aller plus loin : </a:t>
            </a:r>
          </a:p>
          <a:p>
            <a:pPr marL="0" indent="0">
              <a:buFont typeface="Tw Cen MT" panose="020B0602020104020603" pitchFamily="34" charset="0"/>
              <a:buNone/>
            </a:pP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Céline Braconnier et al., « Toujours pas de chrysanthèmes pour les variables lourdes de la participation électorale », </a:t>
            </a:r>
            <a:r>
              <a:rPr lang="fr-FR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Revue française de science politique</a:t>
            </a:r>
            <a:r>
              <a:rPr lang="fr-FR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2017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7986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F0A114D-401A-A3AA-53C7-B89A3A69A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081087"/>
            <a:ext cx="10536501" cy="1133475"/>
          </a:xfrm>
        </p:spPr>
        <p:txBody>
          <a:bodyPr/>
          <a:lstStyle/>
          <a:p>
            <a:pPr marL="0" lvl="0" indent="0" algn="just">
              <a:buNone/>
            </a:pPr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 structuro-fonctionnalisme de </a:t>
            </a:r>
            <a:r>
              <a:rPr lang="fr-FR" sz="2400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Parsons à Harvard : une montée en généralité théorique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4C8BEE-27DF-C7F7-678D-3582CB90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555875"/>
            <a:ext cx="1968500" cy="26543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4C6252-279D-0B52-C9E6-038708E14AA7}"/>
              </a:ext>
            </a:extLst>
          </p:cNvPr>
          <p:cNvSpPr txBox="1"/>
          <p:nvPr/>
        </p:nvSpPr>
        <p:spPr>
          <a:xfrm>
            <a:off x="580070" y="5210175"/>
            <a:ext cx="2856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Talcott Parsons (1902-1979)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10786F-58DB-CC6E-6E4E-BB2F2519F6DC}"/>
              </a:ext>
            </a:extLst>
          </p:cNvPr>
          <p:cNvSpPr txBox="1"/>
          <p:nvPr/>
        </p:nvSpPr>
        <p:spPr>
          <a:xfrm>
            <a:off x="3306059" y="1772104"/>
            <a:ext cx="845051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La Structure de l’action sociale</a:t>
            </a:r>
            <a:r>
              <a:rPr lang="fr-FR" sz="2400" dirty="0"/>
              <a:t>, 1937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Parsons cherche à formuler une théorie générale de l’action sociale qui articule prise en compte des structures sociales et motivations individuelles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Trois idées fortes :</a:t>
            </a:r>
          </a:p>
          <a:p>
            <a:pPr lvl="1"/>
            <a:r>
              <a:rPr lang="fr-FR" sz="2400" dirty="0"/>
              <a:t>- Les individus sont mus à la fois par leur intérêt individuel et par leur désir d’être reconnus </a:t>
            </a:r>
          </a:p>
          <a:p>
            <a:pPr lvl="1"/>
            <a:r>
              <a:rPr lang="fr-FR" sz="2400" dirty="0"/>
              <a:t>- Ils intériorisent les représentations, les normes et les valeurs de la société dans laquelle ils grandissent</a:t>
            </a:r>
          </a:p>
          <a:p>
            <a:pPr lvl="1"/>
            <a:r>
              <a:rPr lang="fr-FR" sz="2400" dirty="0"/>
              <a:t>- Chaque élément intériorisé d’une culture répond à une fonction précise pour la stabilité du système social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500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7C8A440-B141-B9B2-CBF2-D1542DC46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5208" y="1212978"/>
            <a:ext cx="4108517" cy="4022725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B846751-93FF-B6F9-1D12-64E587BDFCB0}"/>
              </a:ext>
            </a:extLst>
          </p:cNvPr>
          <p:cNvSpPr txBox="1"/>
          <p:nvPr/>
        </p:nvSpPr>
        <p:spPr>
          <a:xfrm>
            <a:off x="664532" y="2057012"/>
            <a:ext cx="584104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/>
              <a:t>T</a:t>
            </a:r>
            <a:r>
              <a:rPr lang="fr-FR" sz="2400" dirty="0"/>
              <a:t>. Parsons</a:t>
            </a:r>
            <a:r>
              <a:rPr lang="fr-FR" sz="2400" i="1" dirty="0"/>
              <a:t>, Essai de théorie sociologique pure et appliquée </a:t>
            </a:r>
            <a:r>
              <a:rPr lang="fr-FR" sz="2400" dirty="0"/>
              <a:t>(1949)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La famille nucléaire américaine constitue la base du système social 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Chaque élément de la famille traditionnelle américaine remplit une fonction pour la stabilité sociale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4170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8247EC-4AC2-C5E2-C61A-B20934BD4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832757"/>
            <a:ext cx="7201033" cy="5159829"/>
          </a:xfrm>
        </p:spPr>
        <p:txBody>
          <a:bodyPr>
            <a:normAutofit/>
          </a:bodyPr>
          <a:lstStyle/>
          <a:p>
            <a:r>
              <a:rPr lang="fr-FR" sz="2800" dirty="0"/>
              <a:t>Talcott Parsons, </a:t>
            </a:r>
            <a:r>
              <a:rPr lang="fr-FR" sz="2800" i="1" dirty="0"/>
              <a:t>The Social system</a:t>
            </a:r>
            <a:r>
              <a:rPr lang="fr-FR" sz="2800" dirty="0"/>
              <a:t>, 1951 </a:t>
            </a:r>
          </a:p>
          <a:p>
            <a:endParaRPr lang="fr-FR" sz="2800" dirty="0"/>
          </a:p>
          <a:p>
            <a:pPr algn="just"/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 L’unité de base » de toute action résulte de la combinaison de quatre éléments :</a:t>
            </a:r>
          </a:p>
          <a:p>
            <a:pPr marL="342900" lvl="0" indent="-342900" algn="just">
              <a:buFont typeface="+mj-lt"/>
              <a:buAutoNum type="romanLcParenBoth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acteur</a:t>
            </a:r>
          </a:p>
          <a:p>
            <a:pPr marL="342900" lvl="0" indent="-342900" algn="just">
              <a:buFont typeface="+mj-lt"/>
              <a:buAutoNum type="romanLcParenBoth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objectif</a:t>
            </a:r>
          </a:p>
          <a:p>
            <a:pPr marL="342900" lvl="0" indent="-342900" algn="just">
              <a:buFont typeface="+mj-lt"/>
              <a:buAutoNum type="romanLcParenBoth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cadre de départ, par nature différent du cadre auquel on cherche à aboutir. </a:t>
            </a:r>
          </a:p>
          <a:p>
            <a:pPr marL="342900" lvl="0" indent="-342900" algn="just">
              <a:buFont typeface="+mj-lt"/>
              <a:buAutoNum type="romanLcParenBoth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mise en relation entre ces éléments, permettant notamment d’identifier des moyens alternatifs d’aboutir à une même fin. </a:t>
            </a:r>
          </a:p>
          <a:p>
            <a:endParaRPr lang="fr-FR" sz="2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16CB64-0DD8-7197-E6E8-903317AE2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162" y="832757"/>
            <a:ext cx="3368124" cy="318919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18EC6E-8B49-FB47-DB8A-64D2E0E28A78}"/>
              </a:ext>
            </a:extLst>
          </p:cNvPr>
          <p:cNvSpPr txBox="1"/>
          <p:nvPr/>
        </p:nvSpPr>
        <p:spPr>
          <a:xfrm>
            <a:off x="8930014" y="4021949"/>
            <a:ext cx="2256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dirty="0"/>
              <a:t>Talcott Parsons</a:t>
            </a:r>
            <a:endParaRPr lang="fr-FR" sz="2000" dirty="0"/>
          </a:p>
          <a:p>
            <a:pPr algn="ctr"/>
            <a:r>
              <a:rPr lang="fr-FR" sz="2000" dirty="0"/>
              <a:t>(1902-1979)</a:t>
            </a:r>
          </a:p>
        </p:txBody>
      </p:sp>
    </p:spTree>
    <p:extLst>
      <p:ext uri="{BB962C8B-B14F-4D97-AF65-F5344CB8AC3E}">
        <p14:creationId xmlns:p14="http://schemas.microsoft.com/office/powerpoint/2010/main" val="32522059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4B9DE9C-A0C7-2B92-2A6C-219BE3057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89" y="1613662"/>
            <a:ext cx="11245011" cy="36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16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73AF85-1FBF-8A3E-565E-6F5A339DF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34319"/>
            <a:ext cx="10716115" cy="5175041"/>
          </a:xfrm>
        </p:spPr>
        <p:txBody>
          <a:bodyPr/>
          <a:lstStyle/>
          <a:p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Le fonctionnalisme à moyenne portée de R.K. Merton : l’investigation empirique orientée par l’analyse théorique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7D5BBD0-116F-CF05-3357-1EC58BDFFF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674" y="2036396"/>
            <a:ext cx="3263095" cy="36750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55F5BF6-B0A6-5798-4EF5-95825C23CF3B}"/>
              </a:ext>
            </a:extLst>
          </p:cNvPr>
          <p:cNvSpPr txBox="1"/>
          <p:nvPr/>
        </p:nvSpPr>
        <p:spPr>
          <a:xfrm>
            <a:off x="2174745" y="5687236"/>
            <a:ext cx="1924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Robert K. Merton</a:t>
            </a:r>
          </a:p>
          <a:p>
            <a:pPr algn="ctr"/>
            <a:r>
              <a:rPr lang="fr-FR" sz="1600" dirty="0"/>
              <a:t>(1910-2003)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6C1050B-2EEE-B34F-4D71-B9C5E503DDCC}"/>
              </a:ext>
            </a:extLst>
          </p:cNvPr>
          <p:cNvSpPr txBox="1"/>
          <p:nvPr/>
        </p:nvSpPr>
        <p:spPr>
          <a:xfrm>
            <a:off x="6298586" y="2036396"/>
            <a:ext cx="5234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Social Theory and Social Structure, 1949</a:t>
            </a:r>
            <a:r>
              <a:rPr lang="fr-FR" sz="24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24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CAD05EF-8B4F-5F60-06E5-53432FC03B02}"/>
              </a:ext>
            </a:extLst>
          </p:cNvPr>
          <p:cNvSpPr txBox="1"/>
          <p:nvPr/>
        </p:nvSpPr>
        <p:spPr>
          <a:xfrm>
            <a:off x="5250315" y="2925821"/>
            <a:ext cx="64899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Théorie de « moyenne portée »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« ensemble de conceptions logiquement reliées entre elles, et d’une portée non pas universelle mais volontairement limitée » pour être applicables à des situations concrètes. </a:t>
            </a:r>
          </a:p>
          <a:p>
            <a:r>
              <a:rPr lang="fr-FR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027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3535-022E-E0AA-B589-C4ECBE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7" y="234875"/>
            <a:ext cx="9720072" cy="1499616"/>
          </a:xfrm>
        </p:spPr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L’avènement de la sociologie moderne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3305B-CF85-478E-DBC1-4D246C3A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7" y="1335024"/>
            <a:ext cx="5852895" cy="1859589"/>
          </a:xfrm>
        </p:spPr>
        <p:txBody>
          <a:bodyPr>
            <a:normAutofit fontScale="92500" lnSpcReduction="10000"/>
          </a:bodyPr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Dès le début du XIX</a:t>
            </a:r>
            <a:r>
              <a:rPr lang="fr-FR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ème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siècle, la Révolution industrielle en marche va induire des transformations profondes, qui vont imprégner durablement les sociétés européennes : </a:t>
            </a:r>
          </a:p>
          <a:p>
            <a:pPr algn="just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exode rural massif qui va donner naissance aux villes industrielles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866917B-6628-5EA9-6F74-9B7F10D09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374" y="1607587"/>
            <a:ext cx="4323375" cy="28424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990540-D0D1-20CE-D2FF-EBF5305F3E6B}"/>
              </a:ext>
            </a:extLst>
          </p:cNvPr>
          <p:cNvSpPr txBox="1"/>
          <p:nvPr/>
        </p:nvSpPr>
        <p:spPr>
          <a:xfrm>
            <a:off x="7843125" y="4450003"/>
            <a:ext cx="365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Récolte à l’aide de machine à vapeur (Gravure du XIX</a:t>
            </a:r>
            <a:r>
              <a:rPr lang="fr-FR" baseline="30000" dirty="0"/>
              <a:t>ème</a:t>
            </a:r>
            <a:r>
              <a:rPr lang="fr-FR" dirty="0"/>
              <a:t>) 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6C365AB-B458-032F-E7C9-383F98756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524" y="3346704"/>
            <a:ext cx="4017553" cy="342763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6E1E09C-62E9-A344-82AF-DE73F02CECBA}"/>
              </a:ext>
            </a:extLst>
          </p:cNvPr>
          <p:cNvSpPr txBox="1"/>
          <p:nvPr/>
        </p:nvSpPr>
        <p:spPr>
          <a:xfrm>
            <a:off x="5647854" y="5657671"/>
            <a:ext cx="58528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l’apparition d’une nouvelle catégorie de travailleurs, détachés de la terre (enclosure) et sans ressources (fin de Speenhamland en 1834)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8738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5E6441E-4E83-79E1-CB1C-43003961D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7" y="1531257"/>
            <a:ext cx="4331643" cy="280592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86791D-9F19-219E-DAE3-FE9F83F836CD}"/>
              </a:ext>
            </a:extLst>
          </p:cNvPr>
          <p:cNvSpPr txBox="1"/>
          <p:nvPr/>
        </p:nvSpPr>
        <p:spPr>
          <a:xfrm>
            <a:off x="5355770" y="898070"/>
            <a:ext cx="61232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« boss » répond à des besoins réels, que le système officiel ne satisfait pa</a:t>
            </a: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lang="fr-FR" sz="24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/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interlocuteur central et identifié lorsque la structure du pouvoir est émiettée et les centres de décision lointains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voies de recours face à la froideur procédurière du système administratif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passe-droits pour débloquer des situations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Une voie d’ascension sociale à des personnes qui n’auraient aucune chance d’accéder à des postes de pouvoir autrement.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30529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80A60-4601-5B73-1DCB-A0628653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Les courants de l’action sociale : l’individu point de départ du monde social </a:t>
            </a:r>
            <a:endParaRPr lang="fr-FR" sz="66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251D0E-597E-11C6-F739-DBF7DDCB8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858095"/>
            <a:ext cx="9720071" cy="4023360"/>
          </a:xfrm>
        </p:spPr>
        <p:txBody>
          <a:bodyPr/>
          <a:lstStyle/>
          <a:p>
            <a:r>
              <a:rPr lang="fr-FR" sz="2800" dirty="0"/>
              <a:t>1. </a:t>
            </a:r>
            <a:r>
              <a: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R. Boudon (1934 – 2013) : l’individu comme acteur rationnel.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447F44-7D40-B59E-1FF6-9DFE4E0AF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072" y="2492769"/>
            <a:ext cx="3251200" cy="34925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652878B-F139-F535-D9EC-5814D69CF541}"/>
              </a:ext>
            </a:extLst>
          </p:cNvPr>
          <p:cNvSpPr txBox="1"/>
          <p:nvPr/>
        </p:nvSpPr>
        <p:spPr>
          <a:xfrm>
            <a:off x="1991500" y="5985269"/>
            <a:ext cx="2378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Raymond Boudon </a:t>
            </a:r>
          </a:p>
          <a:p>
            <a:pPr algn="ctr"/>
            <a:r>
              <a:rPr lang="fr-FR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(1934 – 2013) </a:t>
            </a:r>
            <a:endParaRPr lang="fr-FR" dirty="0">
              <a:latin typeface="Tw Cen MT" panose="020B0602020104020603" pitchFamily="34" charset="77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BDDC3C-4E16-BA0E-4825-DDC221AA0A25}"/>
              </a:ext>
            </a:extLst>
          </p:cNvPr>
          <p:cNvSpPr txBox="1"/>
          <p:nvPr/>
        </p:nvSpPr>
        <p:spPr>
          <a:xfrm>
            <a:off x="5337215" y="2726745"/>
            <a:ext cx="6460671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formule ainsi trois principes qui permettent d’appliquer cette méthode à l’analyse des faits sociaux :</a:t>
            </a:r>
          </a:p>
          <a:p>
            <a:pPr algn="just"/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acteurs sociaux sont rationnels dans la plupart des situations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faut analyser les phénomènes sociaux comme la somme d’actions individuelles, soumises à des contraintes. </a:t>
            </a:r>
          </a:p>
          <a:p>
            <a:pPr marL="342900" lvl="0" indent="-342900" algn="just">
              <a:buFont typeface="Calibri" panose="020F0502020204030204" pitchFamily="34" charset="0"/>
              <a:buChar char="-"/>
            </a:pP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travail de la sociologie nécessite de construire des modèles et des idéaux-types.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73216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Police, reçu, blanc&#10;&#10;Description générée automatiquement">
            <a:extLst>
              <a:ext uri="{FF2B5EF4-FFF2-40B4-BE49-F238E27FC236}">
                <a16:creationId xmlns:a16="http://schemas.microsoft.com/office/drawing/2014/main" id="{934A89A5-E14B-B7AC-AC91-20200167B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35" y="1253022"/>
            <a:ext cx="8574294" cy="161297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A13A40E-4075-623D-261A-942A582863A2}"/>
              </a:ext>
            </a:extLst>
          </p:cNvPr>
          <p:cNvSpPr txBox="1"/>
          <p:nvPr/>
        </p:nvSpPr>
        <p:spPr>
          <a:xfrm>
            <a:off x="937716" y="791357"/>
            <a:ext cx="4318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L’individualisme méthodologique</a:t>
            </a:r>
          </a:p>
        </p:txBody>
      </p:sp>
      <p:pic>
        <p:nvPicPr>
          <p:cNvPr id="9" name="Image 8" descr="Une image contenant texte, ligne, Police, nombre&#10;&#10;Description générée automatiquement">
            <a:extLst>
              <a:ext uri="{FF2B5EF4-FFF2-40B4-BE49-F238E27FC236}">
                <a16:creationId xmlns:a16="http://schemas.microsoft.com/office/drawing/2014/main" id="{6F0CCC5B-0E22-EFE4-F408-896A02BB1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134" y="2728775"/>
            <a:ext cx="8574293" cy="38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84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53E09D-612F-B577-8628-57AE3D867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278" y="1116957"/>
            <a:ext cx="10434808" cy="5295418"/>
          </a:xfrm>
        </p:spPr>
        <p:txBody>
          <a:bodyPr/>
          <a:lstStyle/>
          <a:p>
            <a:pPr marL="0" lvl="0" indent="0" algn="just">
              <a:buNone/>
            </a:pPr>
            <a:r>
              <a:rPr lang="fr-FR" sz="2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Les sociologies de l’action sociale  </a:t>
            </a:r>
          </a:p>
          <a:p>
            <a:pPr marL="0" lvl="0" indent="0" algn="just">
              <a:buNone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+mj-lt"/>
              <a:buAutoNum type="alphaLcPeriod"/>
            </a:pPr>
            <a:r>
              <a:rPr lang="fr-FR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L’analyse stratégique de M. Crozier 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23A4724-29E4-930C-E5B2-411AFCB9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988" y="2403275"/>
            <a:ext cx="3449899" cy="28806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B8F91B-0AF4-47BD-4528-F2A78B9018BB}"/>
              </a:ext>
            </a:extLst>
          </p:cNvPr>
          <p:cNvSpPr txBox="1"/>
          <p:nvPr/>
        </p:nvSpPr>
        <p:spPr>
          <a:xfrm>
            <a:off x="3138004" y="5263382"/>
            <a:ext cx="11498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M. Crozier</a:t>
            </a:r>
          </a:p>
          <a:p>
            <a:pPr algn="ctr"/>
            <a:r>
              <a:rPr lang="fr-FR" sz="1400" dirty="0"/>
              <a:t>(1922-2013)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CF1F8A-F8F1-C4A7-9BD0-8405C4395B7B}"/>
              </a:ext>
            </a:extLst>
          </p:cNvPr>
          <p:cNvSpPr txBox="1"/>
          <p:nvPr/>
        </p:nvSpPr>
        <p:spPr>
          <a:xfrm>
            <a:off x="5758636" y="3843608"/>
            <a:ext cx="53860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Une analyse des processus de décision, dans un contexte donné : la SEITA et l’Agence comptable parisienne. </a:t>
            </a:r>
          </a:p>
          <a:p>
            <a:endParaRPr lang="fr-FR" sz="2400" dirty="0"/>
          </a:p>
          <a:p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E713E91-DCED-27AB-FCE3-F732CC2D3538}"/>
              </a:ext>
            </a:extLst>
          </p:cNvPr>
          <p:cNvSpPr txBox="1"/>
          <p:nvPr/>
        </p:nvSpPr>
        <p:spPr>
          <a:xfrm>
            <a:off x="5758636" y="2829726"/>
            <a:ext cx="5236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/>
              <a:t>Le Phénomène bureaucr</a:t>
            </a:r>
            <a:r>
              <a:rPr lang="fr-FR" sz="2400" dirty="0"/>
              <a:t>atique, 1963</a:t>
            </a:r>
          </a:p>
        </p:txBody>
      </p:sp>
    </p:spTree>
    <p:extLst>
      <p:ext uri="{BB962C8B-B14F-4D97-AF65-F5344CB8AC3E}">
        <p14:creationId xmlns:p14="http://schemas.microsoft.com/office/powerpoint/2010/main" val="10278652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53E09D-612F-B577-8628-57AE3D867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278" y="1116957"/>
            <a:ext cx="10434808" cy="5295418"/>
          </a:xfrm>
        </p:spPr>
        <p:txBody>
          <a:bodyPr/>
          <a:lstStyle/>
          <a:p>
            <a:pPr marL="0" lvl="0" indent="0" algn="just">
              <a:buNone/>
            </a:pPr>
            <a:r>
              <a:rPr lang="fr-FR" sz="24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Les sociologies de l’action </a:t>
            </a:r>
          </a:p>
          <a:p>
            <a:pPr marL="0" lvl="0" indent="0" algn="just">
              <a:buNone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429650E-0CC4-A791-A535-E4805091E5D7}"/>
              </a:ext>
            </a:extLst>
          </p:cNvPr>
          <p:cNvSpPr txBox="1"/>
          <p:nvPr/>
        </p:nvSpPr>
        <p:spPr>
          <a:xfrm>
            <a:off x="709914" y="1803175"/>
            <a:ext cx="4578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just"/>
            <a:r>
              <a:rPr lang="fr-FR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« L’actionnalisme » d’Alain Touraine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5DC138-F579-E434-45D3-8E33D218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78" y="2572617"/>
            <a:ext cx="3230808" cy="34215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9E0EC2F-E9F9-DAF0-6290-F86D202831AB}"/>
              </a:ext>
            </a:extLst>
          </p:cNvPr>
          <p:cNvSpPr txBox="1"/>
          <p:nvPr/>
        </p:nvSpPr>
        <p:spPr>
          <a:xfrm>
            <a:off x="1796281" y="6043043"/>
            <a:ext cx="15548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fr-FR" sz="2400" dirty="0"/>
              <a:t>Touraine</a:t>
            </a:r>
          </a:p>
          <a:p>
            <a:pPr algn="ctr"/>
            <a:r>
              <a:rPr lang="fr-FR" dirty="0"/>
              <a:t>(1925-1923)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F96C733-98AC-48CA-D0BB-C67097769CBB}"/>
              </a:ext>
            </a:extLst>
          </p:cNvPr>
          <p:cNvSpPr txBox="1"/>
          <p:nvPr/>
        </p:nvSpPr>
        <p:spPr>
          <a:xfrm>
            <a:off x="5736076" y="2572617"/>
            <a:ext cx="4355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Production de la société, 1973 </a:t>
            </a:r>
            <a:endParaRPr lang="fr-FR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A051D50-50CE-E5FD-9041-FFF08D90A578}"/>
              </a:ext>
            </a:extLst>
          </p:cNvPr>
          <p:cNvSpPr txBox="1"/>
          <p:nvPr/>
        </p:nvSpPr>
        <p:spPr>
          <a:xfrm>
            <a:off x="5528270" y="3637064"/>
            <a:ext cx="4771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Une analyse du changement social, située dans l’espace et le temps, fondées sur les représentations collectives (les </a:t>
            </a:r>
            <a:r>
              <a:rPr lang="fr-FR" sz="2000"/>
              <a:t>« régimes d’historicité </a:t>
            </a:r>
            <a:r>
              <a:rPr lang="fr-FR" sz="2000" dirty="0"/>
              <a:t>»). </a:t>
            </a:r>
          </a:p>
        </p:txBody>
      </p:sp>
    </p:spTree>
    <p:extLst>
      <p:ext uri="{BB962C8B-B14F-4D97-AF65-F5344CB8AC3E}">
        <p14:creationId xmlns:p14="http://schemas.microsoft.com/office/powerpoint/2010/main" val="19163688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FDB9B5-C6BB-04FB-4072-FFAC4AFB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III. Dépasser l’opposition « holisme » / « individualisme » </a:t>
            </a:r>
            <a:b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fr-FR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courants qui cherchent à articuler structures sociales et comportements individuels. </a:t>
            </a:r>
            <a:endParaRPr lang="fr-FR" sz="6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9A33FA-7E60-D943-0380-74872D526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Font typeface="+mj-lt"/>
              <a:buAutoNum type="alphaUcPeriod"/>
            </a:pP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 structures sociales aux comportements individuels : une relation d’interdépendance entre individu et société. 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Norbert Elias : la « société des individus »</a:t>
            </a:r>
          </a:p>
          <a:p>
            <a:pPr marL="342900" lvl="0" indent="-342900">
              <a:buFont typeface="+mj-lt"/>
              <a:buAutoNum type="alphaLcPeriod"/>
            </a:pPr>
            <a:r>
              <a:rPr lang="fr-FR" sz="1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 notion de configuration</a:t>
            </a: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88A2D9-7453-E135-5D2B-26DD70FEF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572" y="3100809"/>
            <a:ext cx="3500217" cy="297307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1864C7-F8AF-932D-7510-B1F3E1BD9027}"/>
              </a:ext>
            </a:extLst>
          </p:cNvPr>
          <p:cNvSpPr txBox="1"/>
          <p:nvPr/>
        </p:nvSpPr>
        <p:spPr>
          <a:xfrm>
            <a:off x="7984515" y="6073885"/>
            <a:ext cx="13883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Norbert Elias</a:t>
            </a:r>
            <a:endParaRPr lang="fr-FR" sz="1400" dirty="0"/>
          </a:p>
          <a:p>
            <a:pPr algn="ctr"/>
            <a:r>
              <a:rPr lang="fr-FR" sz="1400" dirty="0"/>
              <a:t>(1897-1990)</a:t>
            </a:r>
          </a:p>
        </p:txBody>
      </p:sp>
      <p:pic>
        <p:nvPicPr>
          <p:cNvPr id="7" name="Image 6" descr="Une image contenant texte, écriture manuscrite, tableau, craie&#10;&#10;Description générée automatiquement">
            <a:extLst>
              <a:ext uri="{FF2B5EF4-FFF2-40B4-BE49-F238E27FC236}">
                <a16:creationId xmlns:a16="http://schemas.microsoft.com/office/drawing/2014/main" id="{7B83BBE9-5DA2-C49C-FFBF-74A2AEEC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0429" y="4067285"/>
            <a:ext cx="3683000" cy="200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514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1856D2-30A0-045E-C123-4FF9D953BE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726831"/>
            <a:ext cx="9720071" cy="5582529"/>
          </a:xfrm>
        </p:spPr>
        <p:txBody>
          <a:bodyPr/>
          <a:lstStyle/>
          <a:p>
            <a:r>
              <a:rPr lang="fr-FR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Le « processus de civilisation » </a:t>
            </a:r>
            <a:endParaRPr lang="fr-F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5" name="Image 4" descr="Une image contenant peinture, chien, mammifère, illustration&#10;&#10;Description générée automatiquement">
            <a:extLst>
              <a:ext uri="{FF2B5EF4-FFF2-40B4-BE49-F238E27FC236}">
                <a16:creationId xmlns:a16="http://schemas.microsoft.com/office/drawing/2014/main" id="{44B1A1C0-C9FF-1DA3-2FA5-0A2BB95616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374" y="1484700"/>
            <a:ext cx="5957252" cy="48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64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FBDE33-633A-9EA3-483C-5744F2DC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92192"/>
            <a:ext cx="9720071" cy="5117168"/>
          </a:xfrm>
        </p:spPr>
        <p:txBody>
          <a:bodyPr/>
          <a:lstStyle/>
          <a:p>
            <a:r>
              <a:rPr lang="fr-FR" dirty="0"/>
              <a:t>2. </a:t>
            </a:r>
            <a:r>
              <a:rPr lang="fr-FR" sz="18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« constructivisme structuraliste » de P. Bourdieu 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71C002-8E1E-9A50-686F-04DEDFD9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1" y="2075727"/>
            <a:ext cx="3819632" cy="32833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38B1F1F-4F13-15F2-30C4-AB028DAE7A66}"/>
              </a:ext>
            </a:extLst>
          </p:cNvPr>
          <p:cNvSpPr txBox="1"/>
          <p:nvPr/>
        </p:nvSpPr>
        <p:spPr>
          <a:xfrm>
            <a:off x="2708881" y="5373420"/>
            <a:ext cx="1297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P. Bourdieu</a:t>
            </a:r>
          </a:p>
          <a:p>
            <a:pPr algn="ctr"/>
            <a:r>
              <a:rPr lang="fr-FR" sz="1600" dirty="0"/>
              <a:t>(1930-2002)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444025-F65E-F567-CF62-FD780F60B21A}"/>
              </a:ext>
            </a:extLst>
          </p:cNvPr>
          <p:cNvSpPr txBox="1"/>
          <p:nvPr/>
        </p:nvSpPr>
        <p:spPr>
          <a:xfrm>
            <a:off x="5464739" y="2950557"/>
            <a:ext cx="6357959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eriod"/>
            </a:pP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double dimension des structures sociales : objectives et construites</a:t>
            </a:r>
          </a:p>
          <a:p>
            <a:pPr marL="342900" indent="-342900">
              <a:buAutoNum type="alphaLcPeriod"/>
            </a:pP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notion d’ « habitus »</a:t>
            </a:r>
            <a:r>
              <a:rPr lang="fr-FR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AutoNum type="alphaLcPeriod"/>
            </a:pPr>
            <a:r>
              <a:rPr lang="fr-FR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notion de « champ »</a:t>
            </a:r>
            <a:endParaRPr lang="fr-F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89167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BF8DEF-DADD-325C-90E7-8A2DBF4A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lvl="0" indent="-342900"/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De l’analyse des interactions à celle des structures sociales.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E555FA-5FFF-4C93-6460-B8EFD4464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71632"/>
            <a:ext cx="9720071" cy="4023360"/>
          </a:xfrm>
        </p:spPr>
        <p:txBody>
          <a:bodyPr>
            <a:normAutofit/>
          </a:bodyPr>
          <a:lstStyle/>
          <a:p>
            <a:r>
              <a:rPr lang="fr-FR" sz="20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L’interactionnisme de la « deuxième école » de Chicago</a:t>
            </a:r>
            <a:endParaRPr lang="fr-FR" sz="2000" u="sng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F1CF6A-0AC2-61D9-F346-043B8C1F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460315"/>
            <a:ext cx="2560392" cy="315919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29C9A12-9AF0-65FF-DACE-8C33580E2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360" y="2460315"/>
            <a:ext cx="3406533" cy="315919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F28001-FE84-B370-27DA-1A545627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380" y="2449666"/>
            <a:ext cx="2667491" cy="3159194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636D745-7C59-8E3D-DCEC-30534779F71A}"/>
              </a:ext>
            </a:extLst>
          </p:cNvPr>
          <p:cNvSpPr txBox="1"/>
          <p:nvPr/>
        </p:nvSpPr>
        <p:spPr>
          <a:xfrm>
            <a:off x="1937651" y="5713726"/>
            <a:ext cx="1580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Herbert Blumer</a:t>
            </a:r>
          </a:p>
          <a:p>
            <a:pPr algn="ctr"/>
            <a:r>
              <a:rPr lang="fr-FR" dirty="0"/>
              <a:t>(1900-1987)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E2A92B6-CB66-0DCC-0347-1ECC30AF57E1}"/>
              </a:ext>
            </a:extLst>
          </p:cNvPr>
          <p:cNvSpPr txBox="1"/>
          <p:nvPr/>
        </p:nvSpPr>
        <p:spPr>
          <a:xfrm>
            <a:off x="5556927" y="5637334"/>
            <a:ext cx="15393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Everett Hughes</a:t>
            </a:r>
          </a:p>
          <a:p>
            <a:pPr algn="ctr"/>
            <a:r>
              <a:rPr lang="fr-FR" dirty="0"/>
              <a:t>(1897-1983)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9E897CD-7253-5EAC-7BC2-A0048418A4D4}"/>
              </a:ext>
            </a:extLst>
          </p:cNvPr>
          <p:cNvSpPr txBox="1"/>
          <p:nvPr/>
        </p:nvSpPr>
        <p:spPr>
          <a:xfrm>
            <a:off x="9082305" y="5713727"/>
            <a:ext cx="1644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Erving</a:t>
            </a:r>
            <a:r>
              <a:rPr lang="fr-FR" dirty="0"/>
              <a:t> Goffman</a:t>
            </a:r>
          </a:p>
          <a:p>
            <a:pPr algn="ctr"/>
            <a:r>
              <a:rPr lang="fr-FR" dirty="0"/>
              <a:t>(1922-1982)</a:t>
            </a:r>
          </a:p>
        </p:txBody>
      </p:sp>
    </p:spTree>
    <p:extLst>
      <p:ext uri="{BB962C8B-B14F-4D97-AF65-F5344CB8AC3E}">
        <p14:creationId xmlns:p14="http://schemas.microsoft.com/office/powerpoint/2010/main" val="28932780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4A5A0-F365-567A-0465-9316F05CE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134319"/>
            <a:ext cx="9720071" cy="5175041"/>
          </a:xfrm>
        </p:spPr>
        <p:txBody>
          <a:bodyPr/>
          <a:lstStyle/>
          <a:p>
            <a:r>
              <a:rPr lang="fr-FR" dirty="0"/>
              <a:t>2. Les constructivismes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0DDEF7-47F7-6C23-57D8-E4D4EAA7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344330"/>
            <a:ext cx="2435668" cy="23074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B7673E-6310-0D61-406F-B7083DA7121F}"/>
              </a:ext>
            </a:extLst>
          </p:cNvPr>
          <p:cNvSpPr txBox="1"/>
          <p:nvPr/>
        </p:nvSpPr>
        <p:spPr>
          <a:xfrm>
            <a:off x="1243577" y="4590101"/>
            <a:ext cx="153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Peter Berger </a:t>
            </a:r>
            <a:endParaRPr lang="fr-FR" sz="1600" dirty="0"/>
          </a:p>
          <a:p>
            <a:pPr algn="ctr"/>
            <a:r>
              <a:rPr lang="fr-FR" sz="1600" dirty="0"/>
              <a:t>(1929-1917)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AE9C7C1-F934-5AA8-E906-3FF67D5B2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359" y="2346705"/>
            <a:ext cx="2097641" cy="2305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3E42FB6-A055-4137-0AF8-13CCA67524A7}"/>
              </a:ext>
            </a:extLst>
          </p:cNvPr>
          <p:cNvSpPr txBox="1"/>
          <p:nvPr/>
        </p:nvSpPr>
        <p:spPr>
          <a:xfrm>
            <a:off x="4125268" y="4656349"/>
            <a:ext cx="19707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Thomas Luckmann</a:t>
            </a:r>
            <a:endParaRPr lang="fr-FR" sz="1600" dirty="0"/>
          </a:p>
          <a:p>
            <a:pPr algn="ctr"/>
            <a:r>
              <a:rPr lang="fr-FR" sz="1600" dirty="0"/>
              <a:t>(1927-2016)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4BE2423-D166-2B09-FF88-6568CF7B896D}"/>
              </a:ext>
            </a:extLst>
          </p:cNvPr>
          <p:cNvSpPr txBox="1"/>
          <p:nvPr/>
        </p:nvSpPr>
        <p:spPr>
          <a:xfrm>
            <a:off x="1024128" y="1970454"/>
            <a:ext cx="657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a. La « construction sociale de la réalité » de P. Berger et </a:t>
            </a:r>
            <a:r>
              <a:rPr lang="fr-FR" dirty="0" err="1"/>
              <a:t>T</a:t>
            </a:r>
            <a:r>
              <a:rPr lang="fr-FR" dirty="0"/>
              <a:t>. Luckmann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362D06-A94B-5A08-EECF-8533759AD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813" y="3498067"/>
            <a:ext cx="2044700" cy="2413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016795F-558B-DAFB-B922-F94DD31DB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7159" y="3503430"/>
            <a:ext cx="2725036" cy="2441916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75DC4C1-BF41-EB60-4BAD-FE302D92AA00}"/>
              </a:ext>
            </a:extLst>
          </p:cNvPr>
          <p:cNvSpPr txBox="1"/>
          <p:nvPr/>
        </p:nvSpPr>
        <p:spPr>
          <a:xfrm>
            <a:off x="6747933" y="3082529"/>
            <a:ext cx="5118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b. La sociologie des sciences de M. Callon et B. Latour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B9A6EA-FCC5-1047-C69D-F1E73677AB03}"/>
              </a:ext>
            </a:extLst>
          </p:cNvPr>
          <p:cNvSpPr txBox="1"/>
          <p:nvPr/>
        </p:nvSpPr>
        <p:spPr>
          <a:xfrm>
            <a:off x="7393030" y="5984277"/>
            <a:ext cx="1228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M. Callon </a:t>
            </a:r>
            <a:endParaRPr lang="fr-FR" dirty="0"/>
          </a:p>
          <a:p>
            <a:pPr algn="ctr"/>
            <a:r>
              <a:rPr lang="fr-FR" sz="1600" dirty="0"/>
              <a:t>(1945- …)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A0FCADF-8132-5A10-19FD-A97D2F9EA16C}"/>
              </a:ext>
            </a:extLst>
          </p:cNvPr>
          <p:cNvSpPr txBox="1"/>
          <p:nvPr/>
        </p:nvSpPr>
        <p:spPr>
          <a:xfrm>
            <a:off x="10245537" y="5984277"/>
            <a:ext cx="1276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/>
              <a:t>B. Latour </a:t>
            </a:r>
            <a:endParaRPr lang="fr-FR" sz="1600" dirty="0"/>
          </a:p>
          <a:p>
            <a:pPr algn="ctr"/>
            <a:r>
              <a:rPr lang="fr-FR" sz="1600" dirty="0"/>
              <a:t>(1947-2022)</a:t>
            </a:r>
          </a:p>
        </p:txBody>
      </p:sp>
    </p:spTree>
    <p:extLst>
      <p:ext uri="{BB962C8B-B14F-4D97-AF65-F5344CB8AC3E}">
        <p14:creationId xmlns:p14="http://schemas.microsoft.com/office/powerpoint/2010/main" val="3758715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3535-022E-E0AA-B589-C4ECBE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7" y="234875"/>
            <a:ext cx="9720072" cy="1499616"/>
          </a:xfrm>
        </p:spPr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L’avènement de la sociologie moderne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3305B-CF85-478E-DBC1-4D246C3A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7" y="1335024"/>
            <a:ext cx="6095964" cy="4023360"/>
          </a:xfrm>
        </p:spPr>
        <p:txBody>
          <a:bodyPr/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E98738D-9DBB-F757-78D6-568B83CB749A}"/>
              </a:ext>
            </a:extLst>
          </p:cNvPr>
          <p:cNvSpPr txBox="1"/>
          <p:nvPr/>
        </p:nvSpPr>
        <p:spPr>
          <a:xfrm>
            <a:off x="1022466" y="2837534"/>
            <a:ext cx="25772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’émergence d’une nouvelle catégorie de travailleurs qui partagent une même place dans le processus de production mais aussi des conditions de vie et de travail communes. </a:t>
            </a:r>
          </a:p>
          <a:p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5DA0BAB-F458-B6A4-5DFE-0C7B78153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232" y="1268625"/>
            <a:ext cx="7772400" cy="503784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4C79BAE-60DC-4479-8E6B-9344BDAF39F6}"/>
              </a:ext>
            </a:extLst>
          </p:cNvPr>
          <p:cNvSpPr txBox="1"/>
          <p:nvPr/>
        </p:nvSpPr>
        <p:spPr>
          <a:xfrm>
            <a:off x="5325159" y="6317405"/>
            <a:ext cx="5417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Auguste Lhermitte, Les Halles de Paris, 1895 (Petit Palais)</a:t>
            </a:r>
          </a:p>
        </p:txBody>
      </p:sp>
    </p:spTree>
    <p:extLst>
      <p:ext uri="{BB962C8B-B14F-4D97-AF65-F5344CB8AC3E}">
        <p14:creationId xmlns:p14="http://schemas.microsoft.com/office/powerpoint/2010/main" val="13299935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9FA10B-589B-93FC-E3AE-60F4C320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B42DAB1-5412-4264-11E1-46566C9D8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1252" y="2084832"/>
            <a:ext cx="4152900" cy="37719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F85C9F-B05D-F29D-A937-13A683EE2E6A}"/>
              </a:ext>
            </a:extLst>
          </p:cNvPr>
          <p:cNvSpPr txBox="1"/>
          <p:nvPr/>
        </p:nvSpPr>
        <p:spPr>
          <a:xfrm>
            <a:off x="7239562" y="5856732"/>
            <a:ext cx="1551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Bernard Lahire</a:t>
            </a:r>
          </a:p>
          <a:p>
            <a:pPr algn="ctr"/>
            <a:r>
              <a:rPr lang="fr-FR" sz="1400" dirty="0"/>
              <a:t>(1963-…)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5811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3535-022E-E0AA-B589-C4ECBE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7" y="234875"/>
            <a:ext cx="9720072" cy="1499616"/>
          </a:xfrm>
        </p:spPr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L’avènement de la sociologie moderne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3305B-CF85-478E-DBC1-4D246C3A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7" y="1335024"/>
            <a:ext cx="6095964" cy="4023360"/>
          </a:xfrm>
        </p:spPr>
        <p:txBody>
          <a:bodyPr/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CB596E-5324-EA2B-9F48-65FFF3E32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851" y="1330453"/>
            <a:ext cx="1794780" cy="204496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FB8E120-F626-D7C3-705D-D2D400FF937B}"/>
              </a:ext>
            </a:extLst>
          </p:cNvPr>
          <p:cNvSpPr txBox="1"/>
          <p:nvPr/>
        </p:nvSpPr>
        <p:spPr>
          <a:xfrm>
            <a:off x="1919857" y="3375415"/>
            <a:ext cx="1306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Louis Villermé</a:t>
            </a:r>
          </a:p>
          <a:p>
            <a:pPr algn="ctr"/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4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1782-1863</a:t>
            </a:r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fr-FR" sz="1600" dirty="0">
                <a:effectLst/>
                <a:latin typeface="Tw Cen MT" panose="020B0602020104020603" pitchFamily="34" charset="77"/>
              </a:rPr>
              <a:t>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CAB2E5A-82E7-0A47-5638-3F43372C83F8}"/>
              </a:ext>
            </a:extLst>
          </p:cNvPr>
          <p:cNvSpPr txBox="1"/>
          <p:nvPr/>
        </p:nvSpPr>
        <p:spPr>
          <a:xfrm>
            <a:off x="648182" y="4107847"/>
            <a:ext cx="4467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France, le médecin </a:t>
            </a:r>
            <a:r>
              <a:rPr lang="fr-FR" sz="1800" b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Louis Villermé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est chargé par </a:t>
            </a:r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l’Académie des sciences morales et politiques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conduire une enquête sur les régions industrielles françaises (</a:t>
            </a:r>
            <a:r>
              <a:rPr lang="fr-FR" sz="1800" i="1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Tableau de l’état physique et moral des ouvriers dans les fabriques de coton, de laine et de soie,</a:t>
            </a:r>
            <a:r>
              <a:rPr lang="fr-FR" sz="1800" kern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1840)</a:t>
            </a:r>
            <a:r>
              <a:rPr lang="fr-FR" dirty="0">
                <a:effectLst/>
              </a:rPr>
              <a:t> 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2CF6DD-C745-B9B0-460E-91AB99456BD5}"/>
              </a:ext>
            </a:extLst>
          </p:cNvPr>
          <p:cNvSpPr txBox="1"/>
          <p:nvPr/>
        </p:nvSpPr>
        <p:spPr>
          <a:xfrm>
            <a:off x="5116010" y="5595126"/>
            <a:ext cx="6959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Atelier d’usine de tissu à Orléans (Gravure de Laurent Victor Rose, XIX</a:t>
            </a:r>
            <a:r>
              <a:rPr lang="fr-FR" baseline="30000" dirty="0"/>
              <a:t>ème</a:t>
            </a:r>
            <a:r>
              <a:rPr lang="fr-FR" dirty="0"/>
              <a:t>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8AC1FF5-E981-9965-7C8E-FC9093A4A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850" y="1225865"/>
            <a:ext cx="6587448" cy="440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628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C43535-022E-E0AA-B589-C4ECBEC40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467" y="234875"/>
            <a:ext cx="9720072" cy="1499616"/>
          </a:xfrm>
        </p:spPr>
        <p:txBody>
          <a:bodyPr>
            <a:normAutofit/>
          </a:bodyPr>
          <a:lstStyle/>
          <a:p>
            <a:r>
              <a:rPr lang="fr-FR" sz="2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I. L’avènement de la sociologie moderne </a:t>
            </a:r>
            <a:endParaRPr lang="fr-FR" sz="6000" b="1" u="sng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63305B-CF85-478E-DBC1-4D246C3A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2467" y="1335024"/>
            <a:ext cx="6095964" cy="4023360"/>
          </a:xfrm>
        </p:spPr>
        <p:txBody>
          <a:bodyPr/>
          <a:lstStyle/>
          <a:p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56B6376-95CC-79AA-3758-AED51A65E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0626" y="1278220"/>
            <a:ext cx="1879536" cy="206848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B44B5AB-9332-43AF-8622-76703330BA1E}"/>
              </a:ext>
            </a:extLst>
          </p:cNvPr>
          <p:cNvSpPr txBox="1"/>
          <p:nvPr/>
        </p:nvSpPr>
        <p:spPr>
          <a:xfrm>
            <a:off x="9259953" y="3429000"/>
            <a:ext cx="1580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Frédéric Le Play </a:t>
            </a:r>
          </a:p>
          <a:p>
            <a:pPr algn="ctr"/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fr-FR" sz="14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1806-1882</a:t>
            </a:r>
            <a:r>
              <a:rPr lang="fr-FR" sz="1600" kern="0" dirty="0">
                <a:effectLst/>
                <a:latin typeface="Tw Cen MT" panose="020B06020201040206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fr-FR" sz="1600" dirty="0">
                <a:effectLst/>
                <a:latin typeface="Tw Cen MT" panose="020B0602020104020603" pitchFamily="34" charset="77"/>
              </a:rPr>
              <a:t> </a:t>
            </a:r>
            <a:endParaRPr lang="fr-FR" sz="1600" dirty="0">
              <a:latin typeface="Tw Cen MT" panose="020B0602020104020603" pitchFamily="34" charset="77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804FABC-F789-F283-3493-33B864F80D73}"/>
              </a:ext>
            </a:extLst>
          </p:cNvPr>
          <p:cNvSpPr txBox="1"/>
          <p:nvPr/>
        </p:nvSpPr>
        <p:spPr>
          <a:xfrm>
            <a:off x="1138438" y="1745944"/>
            <a:ext cx="7856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 méthodes d’observation se perfectionnent et, en 1855, l’ingénieur catholique et proche du pouvoir de Napoléon III,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Frédéric Le Play (1806-1882)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met au point les premières </a:t>
            </a:r>
            <a:r>
              <a:rPr lang="fr-F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monographies</a:t>
            </a:r>
            <a:r>
              <a:rPr lang="fr-F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 ouvrières.  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6580E9-0D1B-8CDD-E9A0-CC2159727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8045" y="2646546"/>
            <a:ext cx="2877955" cy="368086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E9118C5-9416-2EF6-7AEE-B775E87447CA}"/>
              </a:ext>
            </a:extLst>
          </p:cNvPr>
          <p:cNvSpPr txBox="1"/>
          <p:nvPr/>
        </p:nvSpPr>
        <p:spPr>
          <a:xfrm>
            <a:off x="2709339" y="6327409"/>
            <a:ext cx="4409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Intérieur d’un foyer ouvrier, Allemagne (1900)</a:t>
            </a:r>
          </a:p>
        </p:txBody>
      </p:sp>
    </p:spTree>
    <p:extLst>
      <p:ext uri="{BB962C8B-B14F-4D97-AF65-F5344CB8AC3E}">
        <p14:creationId xmlns:p14="http://schemas.microsoft.com/office/powerpoint/2010/main" val="21308428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{3DED537C-CD31-D446-9D7E-28A53695A45D}tf10001061</Template>
  <TotalTime>26974</TotalTime>
  <Words>3265</Words>
  <Application>Microsoft Macintosh PowerPoint</Application>
  <PresentationFormat>Grand écran</PresentationFormat>
  <Paragraphs>365</Paragraphs>
  <Slides>70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8" baseType="lpstr">
      <vt:lpstr>Arial</vt:lpstr>
      <vt:lpstr>Calibri</vt:lpstr>
      <vt:lpstr>Cambria</vt:lpstr>
      <vt:lpstr>Tw Cen MT</vt:lpstr>
      <vt:lpstr>Tw Cen MT Condensed</vt:lpstr>
      <vt:lpstr>Wingdings</vt:lpstr>
      <vt:lpstr>Wingdings 3</vt:lpstr>
      <vt:lpstr>Intégral</vt:lpstr>
      <vt:lpstr>LES GRANDS COURANTS DE LA PENSÉE SOCIOLOGIQUE</vt:lpstr>
      <vt:lpstr>   Introduction – DEUX précurseurs de la pensée sociologique   </vt:lpstr>
      <vt:lpstr>1. Le positivisme d’Auguste Comte (1798-1857)</vt:lpstr>
      <vt:lpstr>2. L’analyse des sociétés démocratiques d’Alexis de Tocqueville (1805-1859)</vt:lpstr>
      <vt:lpstr>2. L’analyse des sociétés démocratiques d’Alexis de Tocqueville (1805-1859)</vt:lpstr>
      <vt:lpstr>I. L’avènement de la sociologie moderne </vt:lpstr>
      <vt:lpstr>I. L’avènement de la sociologie moderne </vt:lpstr>
      <vt:lpstr>I. L’avènement de la sociologie moderne </vt:lpstr>
      <vt:lpstr>I. L’avènement de la sociologie moderne </vt:lpstr>
      <vt:lpstr>I. L’avènement de la sociologie moderne </vt:lpstr>
      <vt:lpstr>  A. E. Durkheim et les fondations de la sociologie française.   </vt:lpstr>
      <vt:lpstr>Présentation PowerPoint</vt:lpstr>
      <vt:lpstr>Présentation PowerPoint</vt:lpstr>
      <vt:lpstr>Présentation PowerPoint</vt:lpstr>
      <vt:lpstr>Présentation PowerPoint</vt:lpstr>
      <vt:lpstr>Encart thématique  Les première tentatives d’une science sociologique à la fin du XIXème siècle . </vt:lpstr>
      <vt:lpstr>Présentation PowerPoint</vt:lpstr>
      <vt:lpstr>Présentation PowerPoint</vt:lpstr>
      <vt:lpstr>Présentation PowerPoint</vt:lpstr>
      <vt:lpstr>B. Max Weber, une sociologie « compréhensive » de l’action sociale. </vt:lpstr>
      <vt:lpstr>Présentation PowerPoint</vt:lpstr>
      <vt:lpstr>Présentation PowerPoint</vt:lpstr>
      <vt:lpstr>Présentation PowerPoint</vt:lpstr>
      <vt:lpstr>2. La méthode wébérienne : une démarche comparative et « idéal-typique ».    </vt:lpstr>
      <vt:lpstr>Présentation PowerPoint</vt:lpstr>
      <vt:lpstr>3. Un exemple de causalité wébérienne - L’Ethique protestante et l’esprit du capitalisme (1904).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2. Robert Ezra Park (1864-1944) : l’investigation sociologique et la naissance de la sociologie urbaine</vt:lpstr>
      <vt:lpstr>Présentation PowerPoint</vt:lpstr>
      <vt:lpstr>Présentation PowerPoint</vt:lpstr>
      <vt:lpstr>Présentation PowerPoint</vt:lpstr>
      <vt:lpstr>Présentation PowerPoint</vt:lpstr>
      <vt:lpstr>LA postérité DE LA 1ère ÉCOLE DE CHICAGO  – (1) PROGRAMMES DE RECHERCHE</vt:lpstr>
      <vt:lpstr>Présentation PowerPoint</vt:lpstr>
      <vt:lpstr>Présentation PowerPoint</vt:lpstr>
      <vt:lpstr>II.  « Holisme » et « individualisme » dans la sociologie du XXème siècle.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B. Les courants de l’action sociale : l’individu point de départ du monde social </vt:lpstr>
      <vt:lpstr>Présentation PowerPoint</vt:lpstr>
      <vt:lpstr>Présentation PowerPoint</vt:lpstr>
      <vt:lpstr>Présentation PowerPoint</vt:lpstr>
      <vt:lpstr>III. Dépasser l’opposition « holisme » / « individualisme »   les courants qui cherchent à articuler structures sociales et comportements individuels. </vt:lpstr>
      <vt:lpstr>Présentation PowerPoint</vt:lpstr>
      <vt:lpstr>Présentation PowerPoint</vt:lpstr>
      <vt:lpstr>B. De l’analyse des interactions à celle des structures sociales. </vt:lpstr>
      <vt:lpstr>Présentation PowerPoint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GRANDS COURANTS DE LA PENSÉE SOCIOLOGIQUE</dc:title>
  <dc:creator>Emmanuel Zemmour</dc:creator>
  <cp:lastModifiedBy>Emmanuel Zemmour</cp:lastModifiedBy>
  <cp:revision>24</cp:revision>
  <dcterms:created xsi:type="dcterms:W3CDTF">2023-11-04T15:34:00Z</dcterms:created>
  <dcterms:modified xsi:type="dcterms:W3CDTF">2025-12-01T08:00:50Z</dcterms:modified>
</cp:coreProperties>
</file>