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sldIdLst>
    <p:sldId id="256" r:id="rId2"/>
    <p:sldId id="257" r:id="rId3"/>
    <p:sldId id="261" r:id="rId4"/>
    <p:sldId id="258" r:id="rId5"/>
    <p:sldId id="262" r:id="rId6"/>
    <p:sldId id="259" r:id="rId7"/>
    <p:sldId id="263" r:id="rId8"/>
    <p:sldId id="260"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024"/>
  </p:normalViewPr>
  <p:slideViewPr>
    <p:cSldViewPr snapToGrid="0">
      <p:cViewPr varScale="1">
        <p:scale>
          <a:sx n="118" d="100"/>
          <a:sy n="118" d="100"/>
        </p:scale>
        <p:origin x="36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3542C8E3-8E05-9F4F-967B-51C97C16565A}" type="datetimeFigureOut">
              <a:rPr lang="fr-FR" smtClean="0"/>
              <a:t>18/09/2025</a:t>
            </a:fld>
            <a:endParaRPr lang="fr-F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345F74A7-DFE1-FF48-B616-61DB71B23634}" type="slidenum">
              <a:rPr lang="fr-FR" smtClean="0"/>
              <a:t>‹N°›</a:t>
            </a:fld>
            <a:endParaRPr lang="fr-F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97103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542C8E3-8E05-9F4F-967B-51C97C16565A}" type="datetimeFigureOut">
              <a:rPr lang="fr-FR" smtClean="0"/>
              <a:t>18/09/2025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45F74A7-DFE1-FF48-B616-61DB71B23634}" type="slidenum">
              <a:rPr lang="fr-FR" smtClean="0"/>
              <a:t>‹N°›</a:t>
            </a:fld>
            <a:endParaRPr lang="fr-FR"/>
          </a:p>
        </p:txBody>
      </p:sp>
    </p:spTree>
    <p:extLst>
      <p:ext uri="{BB962C8B-B14F-4D97-AF65-F5344CB8AC3E}">
        <p14:creationId xmlns:p14="http://schemas.microsoft.com/office/powerpoint/2010/main" val="1201725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542C8E3-8E05-9F4F-967B-51C97C16565A}" type="datetimeFigureOut">
              <a:rPr lang="fr-FR" smtClean="0"/>
              <a:t>18/09/2025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45F74A7-DFE1-FF48-B616-61DB71B23634}" type="slidenum">
              <a:rPr lang="fr-FR" smtClean="0"/>
              <a:t>‹N°›</a:t>
            </a:fld>
            <a:endParaRPr lang="fr-FR"/>
          </a:p>
        </p:txBody>
      </p:sp>
    </p:spTree>
    <p:extLst>
      <p:ext uri="{BB962C8B-B14F-4D97-AF65-F5344CB8AC3E}">
        <p14:creationId xmlns:p14="http://schemas.microsoft.com/office/powerpoint/2010/main" val="4160952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542C8E3-8E05-9F4F-967B-51C97C16565A}" type="datetimeFigureOut">
              <a:rPr lang="fr-FR" smtClean="0"/>
              <a:t>18/09/2025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45F74A7-DFE1-FF48-B616-61DB71B23634}" type="slidenum">
              <a:rPr lang="fr-FR" smtClean="0"/>
              <a:t>‹N°›</a:t>
            </a:fld>
            <a:endParaRPr lang="fr-FR"/>
          </a:p>
        </p:txBody>
      </p:sp>
    </p:spTree>
    <p:extLst>
      <p:ext uri="{BB962C8B-B14F-4D97-AF65-F5344CB8AC3E}">
        <p14:creationId xmlns:p14="http://schemas.microsoft.com/office/powerpoint/2010/main" val="3958166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3542C8E3-8E05-9F4F-967B-51C97C16565A}" type="datetimeFigureOut">
              <a:rPr lang="fr-FR" smtClean="0"/>
              <a:t>18/09/2025</a:t>
            </a:fld>
            <a:endParaRPr lang="fr-F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345F74A7-DFE1-FF48-B616-61DB71B23634}" type="slidenum">
              <a:rPr lang="fr-FR" smtClean="0"/>
              <a:t>‹N°›</a:t>
            </a:fld>
            <a:endParaRPr lang="fr-F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9700199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542C8E3-8E05-9F4F-967B-51C97C16565A}" type="datetimeFigureOut">
              <a:rPr lang="fr-FR" smtClean="0"/>
              <a:t>18/09/2025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45F74A7-DFE1-FF48-B616-61DB71B23634}" type="slidenum">
              <a:rPr lang="fr-FR" smtClean="0"/>
              <a:t>‹N°›</a:t>
            </a:fld>
            <a:endParaRPr lang="fr-FR"/>
          </a:p>
        </p:txBody>
      </p:sp>
    </p:spTree>
    <p:extLst>
      <p:ext uri="{BB962C8B-B14F-4D97-AF65-F5344CB8AC3E}">
        <p14:creationId xmlns:p14="http://schemas.microsoft.com/office/powerpoint/2010/main" val="346383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542C8E3-8E05-9F4F-967B-51C97C16565A}" type="datetimeFigureOut">
              <a:rPr lang="fr-FR" smtClean="0"/>
              <a:t>18/09/2025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45F74A7-DFE1-FF48-B616-61DB71B23634}" type="slidenum">
              <a:rPr lang="fr-FR" smtClean="0"/>
              <a:t>‹N°›</a:t>
            </a:fld>
            <a:endParaRPr lang="fr-FR"/>
          </a:p>
        </p:txBody>
      </p:sp>
    </p:spTree>
    <p:extLst>
      <p:ext uri="{BB962C8B-B14F-4D97-AF65-F5344CB8AC3E}">
        <p14:creationId xmlns:p14="http://schemas.microsoft.com/office/powerpoint/2010/main" val="3516551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542C8E3-8E05-9F4F-967B-51C97C16565A}" type="datetimeFigureOut">
              <a:rPr lang="fr-FR" smtClean="0"/>
              <a:t>18/09/2025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45F74A7-DFE1-FF48-B616-61DB71B23634}" type="slidenum">
              <a:rPr lang="fr-FR" smtClean="0"/>
              <a:t>‹N°›</a:t>
            </a:fld>
            <a:endParaRPr lang="fr-FR"/>
          </a:p>
        </p:txBody>
      </p:sp>
    </p:spTree>
    <p:extLst>
      <p:ext uri="{BB962C8B-B14F-4D97-AF65-F5344CB8AC3E}">
        <p14:creationId xmlns:p14="http://schemas.microsoft.com/office/powerpoint/2010/main" val="1506801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42C8E3-8E05-9F4F-967B-51C97C16565A}" type="datetimeFigureOut">
              <a:rPr lang="fr-FR" smtClean="0"/>
              <a:t>18/09/2025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45F74A7-DFE1-FF48-B616-61DB71B23634}" type="slidenum">
              <a:rPr lang="fr-FR" smtClean="0"/>
              <a:t>‹N°›</a:t>
            </a:fld>
            <a:endParaRPr lang="fr-FR"/>
          </a:p>
        </p:txBody>
      </p:sp>
    </p:spTree>
    <p:extLst>
      <p:ext uri="{BB962C8B-B14F-4D97-AF65-F5344CB8AC3E}">
        <p14:creationId xmlns:p14="http://schemas.microsoft.com/office/powerpoint/2010/main" val="2420837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542C8E3-8E05-9F4F-967B-51C97C16565A}" type="datetimeFigureOut">
              <a:rPr lang="fr-FR" smtClean="0"/>
              <a:t>18/09/2025</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45F74A7-DFE1-FF48-B616-61DB71B23634}" type="slidenum">
              <a:rPr lang="fr-FR" smtClean="0"/>
              <a:t>‹N°›</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15750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542C8E3-8E05-9F4F-967B-51C97C16565A}" type="datetimeFigureOut">
              <a:rPr lang="fr-FR" smtClean="0"/>
              <a:t>18/09/2025</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45F74A7-DFE1-FF48-B616-61DB71B23634}" type="slidenum">
              <a:rPr lang="fr-FR" smtClean="0"/>
              <a:t>‹N°›</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44274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3542C8E3-8E05-9F4F-967B-51C97C16565A}" type="datetimeFigureOut">
              <a:rPr lang="fr-FR" smtClean="0"/>
              <a:t>18/09/2025</a:t>
            </a:fld>
            <a:endParaRPr lang="fr-F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fr-F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345F74A7-DFE1-FF48-B616-61DB71B23634}" type="slidenum">
              <a:rPr lang="fr-FR" smtClean="0"/>
              <a:t>‹N°›</a:t>
            </a:fld>
            <a:endParaRPr lang="fr-F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3261908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27BF43-98B3-7675-EFD9-F2A4AFED42A7}"/>
              </a:ext>
            </a:extLst>
          </p:cNvPr>
          <p:cNvSpPr>
            <a:spLocks noGrp="1"/>
          </p:cNvSpPr>
          <p:nvPr>
            <p:ph type="ctrTitle"/>
          </p:nvPr>
        </p:nvSpPr>
        <p:spPr/>
        <p:txBody>
          <a:bodyPr>
            <a:normAutofit/>
          </a:bodyPr>
          <a:lstStyle/>
          <a:p>
            <a:r>
              <a:rPr lang="fr-FR" dirty="0"/>
              <a:t>ACTUALITÉ DES SES </a:t>
            </a:r>
          </a:p>
        </p:txBody>
      </p:sp>
    </p:spTree>
    <p:extLst>
      <p:ext uri="{BB962C8B-B14F-4D97-AF65-F5344CB8AC3E}">
        <p14:creationId xmlns:p14="http://schemas.microsoft.com/office/powerpoint/2010/main" val="1611212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DA8C019E-72F6-ABE6-F70C-ECF19B226CAB}"/>
              </a:ext>
            </a:extLst>
          </p:cNvPr>
          <p:cNvSpPr txBox="1">
            <a:spLocks/>
          </p:cNvSpPr>
          <p:nvPr/>
        </p:nvSpPr>
        <p:spPr>
          <a:xfrm>
            <a:off x="827640" y="436526"/>
            <a:ext cx="10765646" cy="859971"/>
          </a:xfrm>
          <a:prstGeom prst="rect">
            <a:avLst/>
          </a:prstGeom>
        </p:spPr>
        <p:txBody>
          <a:bodyPr vert="horz" lIns="91440" tIns="45720" rIns="91440" bIns="45720" rtlCol="0" anchor="t">
            <a:normAutofit fontScale="90000"/>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dirty="0"/>
              <a:t>Puisque l’on a évoqué le lien entre commerce et croissance…</a:t>
            </a:r>
          </a:p>
        </p:txBody>
      </p:sp>
      <p:sp>
        <p:nvSpPr>
          <p:cNvPr id="14" name="ZoneTexte 13">
            <a:extLst>
              <a:ext uri="{FF2B5EF4-FFF2-40B4-BE49-F238E27FC236}">
                <a16:creationId xmlns:a16="http://schemas.microsoft.com/office/drawing/2014/main" id="{0447FE81-0F2B-806D-404E-D93DACA67502}"/>
              </a:ext>
            </a:extLst>
          </p:cNvPr>
          <p:cNvSpPr txBox="1"/>
          <p:nvPr/>
        </p:nvSpPr>
        <p:spPr>
          <a:xfrm>
            <a:off x="10724995" y="67194"/>
            <a:ext cx="1467261" cy="369332"/>
          </a:xfrm>
          <a:prstGeom prst="rect">
            <a:avLst/>
          </a:prstGeom>
          <a:noFill/>
        </p:spPr>
        <p:txBody>
          <a:bodyPr wrap="none" rtlCol="0">
            <a:spAutoFit/>
          </a:bodyPr>
          <a:lstStyle/>
          <a:p>
            <a:r>
              <a:rPr lang="fr-FR" dirty="0"/>
              <a:t>19/09/2025</a:t>
            </a:r>
          </a:p>
        </p:txBody>
      </p:sp>
      <p:sp>
        <p:nvSpPr>
          <p:cNvPr id="2" name="ZoneTexte 1">
            <a:extLst>
              <a:ext uri="{FF2B5EF4-FFF2-40B4-BE49-F238E27FC236}">
                <a16:creationId xmlns:a16="http://schemas.microsoft.com/office/drawing/2014/main" id="{11E62546-78F9-BCEC-CDEB-8CB79DEEC06F}"/>
              </a:ext>
            </a:extLst>
          </p:cNvPr>
          <p:cNvSpPr txBox="1"/>
          <p:nvPr/>
        </p:nvSpPr>
        <p:spPr>
          <a:xfrm>
            <a:off x="1010962" y="1526193"/>
            <a:ext cx="10814308" cy="646331"/>
          </a:xfrm>
          <a:prstGeom prst="rect">
            <a:avLst/>
          </a:prstGeom>
          <a:noFill/>
        </p:spPr>
        <p:txBody>
          <a:bodyPr wrap="square" rtlCol="0">
            <a:spAutoFit/>
          </a:bodyPr>
          <a:lstStyle/>
          <a:p>
            <a:r>
              <a:rPr lang="fr-FR" sz="1800" b="1" dirty="0">
                <a:solidFill>
                  <a:srgbClr val="1E1E1E"/>
                </a:solidFill>
                <a:effectLst/>
                <a:latin typeface="Merriweather" pitchFamily="2" charset="77"/>
              </a:rPr>
              <a:t>Le </a:t>
            </a:r>
            <a:r>
              <a:rPr lang="fr-FR" sz="1800" b="1" dirty="0" err="1">
                <a:solidFill>
                  <a:srgbClr val="1E1E1E"/>
                </a:solidFill>
                <a:effectLst/>
                <a:latin typeface="Merriweather" pitchFamily="2" charset="77"/>
              </a:rPr>
              <a:t>développement</a:t>
            </a:r>
            <a:r>
              <a:rPr lang="fr-FR" sz="1800" b="1" dirty="0">
                <a:solidFill>
                  <a:srgbClr val="1E1E1E"/>
                </a:solidFill>
                <a:effectLst/>
                <a:latin typeface="Merriweather" pitchFamily="2" charset="77"/>
              </a:rPr>
              <a:t> de l'IA va augmenter le PIB mondial de plus de 10 % d'ici à quinze ans </a:t>
            </a:r>
            <a:endParaRPr lang="fr-FR" dirty="0">
              <a:effectLst/>
            </a:endParaRPr>
          </a:p>
          <a:p>
            <a:endParaRPr lang="fr-FR" dirty="0"/>
          </a:p>
        </p:txBody>
      </p:sp>
      <p:sp>
        <p:nvSpPr>
          <p:cNvPr id="3" name="ZoneTexte 2">
            <a:extLst>
              <a:ext uri="{FF2B5EF4-FFF2-40B4-BE49-F238E27FC236}">
                <a16:creationId xmlns:a16="http://schemas.microsoft.com/office/drawing/2014/main" id="{9E68AD8F-4C4D-09DE-F2FF-ABD9E4ED1169}"/>
              </a:ext>
            </a:extLst>
          </p:cNvPr>
          <p:cNvSpPr txBox="1"/>
          <p:nvPr/>
        </p:nvSpPr>
        <p:spPr>
          <a:xfrm>
            <a:off x="1010962" y="1933343"/>
            <a:ext cx="10399001" cy="1015663"/>
          </a:xfrm>
          <a:prstGeom prst="rect">
            <a:avLst/>
          </a:prstGeom>
          <a:noFill/>
        </p:spPr>
        <p:txBody>
          <a:bodyPr wrap="square" rtlCol="0">
            <a:spAutoFit/>
          </a:bodyPr>
          <a:lstStyle/>
          <a:p>
            <a:pPr algn="just"/>
            <a:r>
              <a:rPr lang="fr-FR" sz="1400" dirty="0">
                <a:solidFill>
                  <a:srgbClr val="1E1E1E"/>
                </a:solidFill>
                <a:effectLst/>
                <a:latin typeface="Merriweather" pitchFamily="2" charset="77"/>
              </a:rPr>
              <a:t>L'Organisation mondiale du commerce a publié un rapport le 17/09/2025 prévoyant que l'intelligence artificielle accroisse les </a:t>
            </a:r>
            <a:r>
              <a:rPr lang="fr-FR" sz="1400" dirty="0" err="1">
                <a:solidFill>
                  <a:srgbClr val="1E1E1E"/>
                </a:solidFill>
                <a:effectLst/>
                <a:latin typeface="Merriweather" pitchFamily="2" charset="77"/>
              </a:rPr>
              <a:t>échanges</a:t>
            </a:r>
            <a:r>
              <a:rPr lang="fr-FR" sz="1400" dirty="0">
                <a:solidFill>
                  <a:srgbClr val="1E1E1E"/>
                </a:solidFill>
                <a:effectLst/>
                <a:latin typeface="Merriweather" pitchFamily="2" charset="77"/>
              </a:rPr>
              <a:t> de marchandises et de services à l'horizon 2040. Mais un creusement des </a:t>
            </a:r>
            <a:r>
              <a:rPr lang="fr-FR" sz="1400" dirty="0" err="1">
                <a:solidFill>
                  <a:srgbClr val="1E1E1E"/>
                </a:solidFill>
                <a:effectLst/>
                <a:latin typeface="Merriweather" pitchFamily="2" charset="77"/>
              </a:rPr>
              <a:t>inégalités</a:t>
            </a:r>
            <a:r>
              <a:rPr lang="fr-FR" sz="1400" dirty="0">
                <a:solidFill>
                  <a:srgbClr val="1E1E1E"/>
                </a:solidFill>
                <a:effectLst/>
                <a:latin typeface="Merriweather" pitchFamily="2" charset="77"/>
              </a:rPr>
              <a:t> entre pays riches et pays en </a:t>
            </a:r>
            <a:r>
              <a:rPr lang="fr-FR" sz="1400" dirty="0" err="1">
                <a:solidFill>
                  <a:srgbClr val="1E1E1E"/>
                </a:solidFill>
                <a:effectLst/>
                <a:latin typeface="Merriweather" pitchFamily="2" charset="77"/>
              </a:rPr>
              <a:t>développement</a:t>
            </a:r>
            <a:r>
              <a:rPr lang="fr-FR" sz="1400" dirty="0">
                <a:solidFill>
                  <a:srgbClr val="1E1E1E"/>
                </a:solidFill>
                <a:effectLst/>
                <a:latin typeface="Merriweather" pitchFamily="2" charset="77"/>
              </a:rPr>
              <a:t> est possible. </a:t>
            </a:r>
            <a:endParaRPr lang="fr-FR" sz="1400" dirty="0">
              <a:effectLst/>
            </a:endParaRPr>
          </a:p>
          <a:p>
            <a:endParaRPr lang="fr-FR" dirty="0"/>
          </a:p>
        </p:txBody>
      </p:sp>
      <p:pic>
        <p:nvPicPr>
          <p:cNvPr id="6" name="Image 5">
            <a:extLst>
              <a:ext uri="{FF2B5EF4-FFF2-40B4-BE49-F238E27FC236}">
                <a16:creationId xmlns:a16="http://schemas.microsoft.com/office/drawing/2014/main" id="{7BDABD90-C265-1AD8-2259-AC68C95FC650}"/>
              </a:ext>
            </a:extLst>
          </p:cNvPr>
          <p:cNvPicPr>
            <a:picLocks noChangeAspect="1"/>
          </p:cNvPicPr>
          <p:nvPr/>
        </p:nvPicPr>
        <p:blipFill>
          <a:blip r:embed="rId2"/>
          <a:stretch>
            <a:fillRect/>
          </a:stretch>
        </p:blipFill>
        <p:spPr>
          <a:xfrm>
            <a:off x="5595257" y="2973879"/>
            <a:ext cx="5998029" cy="3816927"/>
          </a:xfrm>
          <a:prstGeom prst="rect">
            <a:avLst/>
          </a:prstGeom>
        </p:spPr>
      </p:pic>
      <p:sp>
        <p:nvSpPr>
          <p:cNvPr id="7" name="ZoneTexte 6">
            <a:extLst>
              <a:ext uri="{FF2B5EF4-FFF2-40B4-BE49-F238E27FC236}">
                <a16:creationId xmlns:a16="http://schemas.microsoft.com/office/drawing/2014/main" id="{91D7E22D-CA82-2AB5-5295-56C6E7EE1BA5}"/>
              </a:ext>
            </a:extLst>
          </p:cNvPr>
          <p:cNvSpPr txBox="1"/>
          <p:nvPr/>
        </p:nvSpPr>
        <p:spPr>
          <a:xfrm>
            <a:off x="1059624" y="2973879"/>
            <a:ext cx="4535633" cy="2862322"/>
          </a:xfrm>
          <a:prstGeom prst="rect">
            <a:avLst/>
          </a:prstGeom>
          <a:noFill/>
        </p:spPr>
        <p:txBody>
          <a:bodyPr wrap="square" rtlCol="0">
            <a:spAutoFit/>
          </a:bodyPr>
          <a:lstStyle/>
          <a:p>
            <a:pPr algn="just"/>
            <a:r>
              <a:rPr lang="fr-FR" sz="1800" dirty="0">
                <a:solidFill>
                  <a:srgbClr val="1E1E1E"/>
                </a:solidFill>
                <a:effectLst/>
                <a:latin typeface="SourceSansPro"/>
              </a:rPr>
              <a:t>« L'IA a la capacité de transformer nos </a:t>
            </a:r>
            <a:r>
              <a:rPr lang="fr-FR" sz="1800" dirty="0" err="1">
                <a:solidFill>
                  <a:srgbClr val="1E1E1E"/>
                </a:solidFill>
                <a:effectLst/>
                <a:latin typeface="SourceSansPro"/>
              </a:rPr>
              <a:t>façons</a:t>
            </a:r>
            <a:r>
              <a:rPr lang="fr-FR" sz="1800" dirty="0">
                <a:solidFill>
                  <a:srgbClr val="1E1E1E"/>
                </a:solidFill>
                <a:effectLst/>
                <a:latin typeface="SourceSansPro"/>
              </a:rPr>
              <a:t> de produire, de consommer et de commercer », a commenté la directrice </a:t>
            </a:r>
            <a:r>
              <a:rPr lang="fr-FR" sz="1800" dirty="0" err="1">
                <a:solidFill>
                  <a:srgbClr val="1E1E1E"/>
                </a:solidFill>
                <a:effectLst/>
                <a:latin typeface="SourceSansPro"/>
              </a:rPr>
              <a:t>générale</a:t>
            </a:r>
            <a:r>
              <a:rPr lang="fr-FR" sz="1800" dirty="0">
                <a:solidFill>
                  <a:srgbClr val="1E1E1E"/>
                </a:solidFill>
                <a:effectLst/>
                <a:latin typeface="SourceSansPro"/>
              </a:rPr>
              <a:t> de l'OMC, Ngozi </a:t>
            </a:r>
            <a:r>
              <a:rPr lang="fr-FR" sz="1800" dirty="0" err="1">
                <a:solidFill>
                  <a:srgbClr val="1E1E1E"/>
                </a:solidFill>
                <a:effectLst/>
                <a:latin typeface="SourceSansPro"/>
              </a:rPr>
              <a:t>Okonjo-Iweala</a:t>
            </a:r>
            <a:r>
              <a:rPr lang="fr-FR" sz="1800" dirty="0">
                <a:solidFill>
                  <a:srgbClr val="1E1E1E"/>
                </a:solidFill>
                <a:effectLst/>
                <a:latin typeface="SourceSansPro"/>
              </a:rPr>
              <a:t>, lors d'un point presse mercredi. Pour le gendarme du commerce, l'intelligence artificielle pourrait augmenter la valeur des </a:t>
            </a:r>
            <a:r>
              <a:rPr lang="fr-FR" sz="1800" dirty="0" err="1">
                <a:solidFill>
                  <a:srgbClr val="1E1E1E"/>
                </a:solidFill>
                <a:effectLst/>
                <a:latin typeface="SourceSansPro"/>
              </a:rPr>
              <a:t>échanges</a:t>
            </a:r>
            <a:r>
              <a:rPr lang="fr-FR" sz="1800" dirty="0">
                <a:solidFill>
                  <a:srgbClr val="1E1E1E"/>
                </a:solidFill>
                <a:effectLst/>
                <a:latin typeface="SourceSansPro"/>
              </a:rPr>
              <a:t> de marchandises et de services de </a:t>
            </a:r>
            <a:r>
              <a:rPr lang="fr-FR" sz="1800" dirty="0" err="1">
                <a:solidFill>
                  <a:srgbClr val="1E1E1E"/>
                </a:solidFill>
                <a:effectLst/>
                <a:latin typeface="SourceSansPro"/>
              </a:rPr>
              <a:t>près</a:t>
            </a:r>
            <a:r>
              <a:rPr lang="fr-FR" sz="1800" dirty="0">
                <a:solidFill>
                  <a:srgbClr val="1E1E1E"/>
                </a:solidFill>
                <a:effectLst/>
                <a:latin typeface="SourceSansPro"/>
              </a:rPr>
              <a:t> de</a:t>
            </a:r>
            <a:br>
              <a:rPr lang="fr-FR" sz="1800" dirty="0">
                <a:solidFill>
                  <a:srgbClr val="1E1E1E"/>
                </a:solidFill>
                <a:effectLst/>
                <a:latin typeface="SourceSansPro"/>
              </a:rPr>
            </a:br>
            <a:r>
              <a:rPr lang="fr-FR" sz="1800" dirty="0">
                <a:solidFill>
                  <a:srgbClr val="1E1E1E"/>
                </a:solidFill>
                <a:effectLst/>
                <a:latin typeface="SourceSansPro"/>
              </a:rPr>
              <a:t>40 % d'ici à 2040. </a:t>
            </a:r>
            <a:endParaRPr lang="fr-FR" dirty="0">
              <a:effectLst/>
            </a:endParaRPr>
          </a:p>
          <a:p>
            <a:endParaRPr lang="fr-FR" dirty="0"/>
          </a:p>
        </p:txBody>
      </p:sp>
      <p:pic>
        <p:nvPicPr>
          <p:cNvPr id="8" name="Image 7">
            <a:extLst>
              <a:ext uri="{FF2B5EF4-FFF2-40B4-BE49-F238E27FC236}">
                <a16:creationId xmlns:a16="http://schemas.microsoft.com/office/drawing/2014/main" id="{EB4E1C1F-E37A-321B-B92A-C73DB66B461E}"/>
              </a:ext>
            </a:extLst>
          </p:cNvPr>
          <p:cNvPicPr>
            <a:picLocks noChangeAspect="1"/>
          </p:cNvPicPr>
          <p:nvPr/>
        </p:nvPicPr>
        <p:blipFill>
          <a:blip r:embed="rId3"/>
          <a:stretch>
            <a:fillRect/>
          </a:stretch>
        </p:blipFill>
        <p:spPr>
          <a:xfrm>
            <a:off x="1010962" y="1073372"/>
            <a:ext cx="1403931" cy="446249"/>
          </a:xfrm>
          <a:prstGeom prst="rect">
            <a:avLst/>
          </a:prstGeom>
        </p:spPr>
      </p:pic>
    </p:spTree>
    <p:extLst>
      <p:ext uri="{BB962C8B-B14F-4D97-AF65-F5344CB8AC3E}">
        <p14:creationId xmlns:p14="http://schemas.microsoft.com/office/powerpoint/2010/main" val="1036876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5E5D26-985E-0694-08DB-8AEBDF204907}"/>
              </a:ext>
            </a:extLst>
          </p:cNvPr>
          <p:cNvSpPr>
            <a:spLocks noGrp="1"/>
          </p:cNvSpPr>
          <p:nvPr>
            <p:ph type="title"/>
          </p:nvPr>
        </p:nvSpPr>
        <p:spPr>
          <a:xfrm>
            <a:off x="731520" y="259080"/>
            <a:ext cx="9601200" cy="731520"/>
          </a:xfrm>
        </p:spPr>
        <p:txBody>
          <a:bodyPr>
            <a:normAutofit/>
          </a:bodyPr>
          <a:lstStyle/>
          <a:p>
            <a:r>
              <a:rPr lang="fr-FR" sz="3600" dirty="0"/>
              <a:t>Puisque l’on a évoqué… le bullionisme espagnol </a:t>
            </a:r>
          </a:p>
        </p:txBody>
      </p:sp>
      <p:pic>
        <p:nvPicPr>
          <p:cNvPr id="5" name="Espace réservé du contenu 4">
            <a:extLst>
              <a:ext uri="{FF2B5EF4-FFF2-40B4-BE49-F238E27FC236}">
                <a16:creationId xmlns:a16="http://schemas.microsoft.com/office/drawing/2014/main" id="{F18F99AF-C745-7848-64AC-B44B7AD56ECF}"/>
              </a:ext>
            </a:extLst>
          </p:cNvPr>
          <p:cNvPicPr>
            <a:picLocks noGrp="1" noChangeAspect="1"/>
          </p:cNvPicPr>
          <p:nvPr>
            <p:ph idx="1"/>
          </p:nvPr>
        </p:nvPicPr>
        <p:blipFill>
          <a:blip r:embed="rId2"/>
          <a:stretch>
            <a:fillRect/>
          </a:stretch>
        </p:blipFill>
        <p:spPr>
          <a:xfrm>
            <a:off x="1983105" y="1722120"/>
            <a:ext cx="8454390" cy="2702986"/>
          </a:xfrm>
        </p:spPr>
      </p:pic>
      <p:pic>
        <p:nvPicPr>
          <p:cNvPr id="7" name="Image 6">
            <a:extLst>
              <a:ext uri="{FF2B5EF4-FFF2-40B4-BE49-F238E27FC236}">
                <a16:creationId xmlns:a16="http://schemas.microsoft.com/office/drawing/2014/main" id="{F6D7B88D-9C77-499B-7F5E-B224728BCF30}"/>
              </a:ext>
            </a:extLst>
          </p:cNvPr>
          <p:cNvPicPr>
            <a:picLocks noChangeAspect="1"/>
          </p:cNvPicPr>
          <p:nvPr/>
        </p:nvPicPr>
        <p:blipFill>
          <a:blip r:embed="rId3"/>
          <a:stretch>
            <a:fillRect/>
          </a:stretch>
        </p:blipFill>
        <p:spPr>
          <a:xfrm>
            <a:off x="1983105" y="990600"/>
            <a:ext cx="2590800" cy="828285"/>
          </a:xfrm>
          <a:prstGeom prst="rect">
            <a:avLst/>
          </a:prstGeom>
        </p:spPr>
      </p:pic>
      <p:pic>
        <p:nvPicPr>
          <p:cNvPr id="9" name="Image 8">
            <a:extLst>
              <a:ext uri="{FF2B5EF4-FFF2-40B4-BE49-F238E27FC236}">
                <a16:creationId xmlns:a16="http://schemas.microsoft.com/office/drawing/2014/main" id="{0BB7AEB6-84D2-525A-BE4A-2EE92F979D31}"/>
              </a:ext>
            </a:extLst>
          </p:cNvPr>
          <p:cNvPicPr>
            <a:picLocks noChangeAspect="1"/>
          </p:cNvPicPr>
          <p:nvPr/>
        </p:nvPicPr>
        <p:blipFill>
          <a:blip r:embed="rId4"/>
          <a:stretch>
            <a:fillRect/>
          </a:stretch>
        </p:blipFill>
        <p:spPr>
          <a:xfrm>
            <a:off x="8054340" y="1404742"/>
            <a:ext cx="2362200" cy="381000"/>
          </a:xfrm>
          <a:prstGeom prst="rect">
            <a:avLst/>
          </a:prstGeom>
        </p:spPr>
      </p:pic>
      <p:sp>
        <p:nvSpPr>
          <p:cNvPr id="10" name="ZoneTexte 9">
            <a:extLst>
              <a:ext uri="{FF2B5EF4-FFF2-40B4-BE49-F238E27FC236}">
                <a16:creationId xmlns:a16="http://schemas.microsoft.com/office/drawing/2014/main" id="{AA1A4476-B73D-B410-9448-C621777405E7}"/>
              </a:ext>
            </a:extLst>
          </p:cNvPr>
          <p:cNvSpPr txBox="1"/>
          <p:nvPr/>
        </p:nvSpPr>
        <p:spPr>
          <a:xfrm>
            <a:off x="1295399" y="4506039"/>
            <a:ext cx="9601201" cy="2308324"/>
          </a:xfrm>
          <a:prstGeom prst="rect">
            <a:avLst/>
          </a:prstGeom>
          <a:noFill/>
        </p:spPr>
        <p:txBody>
          <a:bodyPr wrap="square" rtlCol="0">
            <a:spAutoFit/>
          </a:bodyPr>
          <a:lstStyle/>
          <a:p>
            <a:pPr marL="285750" indent="-285750">
              <a:buFont typeface="Arial" panose="020B0604020202020204" pitchFamily="34" charset="0"/>
              <a:buChar char="•"/>
            </a:pPr>
            <a:r>
              <a:rPr lang="fr-FR" dirty="0"/>
              <a:t>En août 2025, un document des douanes américaines annonçait que l’or serait soumis aux mêmes droits de douanes américains que les autres marchandises. </a:t>
            </a:r>
          </a:p>
          <a:p>
            <a:pPr marL="285750" indent="-285750">
              <a:buFont typeface="Arial" panose="020B0604020202020204" pitchFamily="34" charset="0"/>
              <a:buChar char="•"/>
            </a:pPr>
            <a:r>
              <a:rPr lang="fr-FR" dirty="0"/>
              <a:t>Cette annonce a provoqué une forte hausse du prix de l’or aux États-Unis et de fortes inquiétudes sur les marchés mondiaux, avant d’être démentie. </a:t>
            </a:r>
          </a:p>
          <a:p>
            <a:pPr marL="285750" indent="-285750">
              <a:buFont typeface="Arial" panose="020B0604020202020204" pitchFamily="34" charset="0"/>
              <a:buChar char="•"/>
            </a:pPr>
            <a:r>
              <a:rPr lang="fr-FR" dirty="0"/>
              <a:t>L’or étant une « valeur refuge », les risques à moyen terme seraient de créer de l’incertitude sur les prix mondiaux et, à long terme, une fuite des capitaux sur d’autres places financières. </a:t>
            </a:r>
          </a:p>
          <a:p>
            <a:pPr marL="285750" indent="-285750">
              <a:buFont typeface="Arial" panose="020B0604020202020204" pitchFamily="34" charset="0"/>
              <a:buChar char="•"/>
            </a:pPr>
            <a:r>
              <a:rPr lang="fr-FR" dirty="0"/>
              <a:t>La monnaie américaine n’est plus indexée sur les stock d’or depuis 1971. </a:t>
            </a:r>
          </a:p>
          <a:p>
            <a:pPr marL="285750" indent="-285750">
              <a:buFont typeface="Arial" panose="020B0604020202020204" pitchFamily="34" charset="0"/>
              <a:buChar char="•"/>
            </a:pPr>
            <a:endParaRPr lang="fr-FR" dirty="0"/>
          </a:p>
        </p:txBody>
      </p:sp>
      <p:sp>
        <p:nvSpPr>
          <p:cNvPr id="3" name="ZoneTexte 2">
            <a:extLst>
              <a:ext uri="{FF2B5EF4-FFF2-40B4-BE49-F238E27FC236}">
                <a16:creationId xmlns:a16="http://schemas.microsoft.com/office/drawing/2014/main" id="{AE42C52F-78F4-C688-F81E-85C0EAEBF7AE}"/>
              </a:ext>
            </a:extLst>
          </p:cNvPr>
          <p:cNvSpPr txBox="1"/>
          <p:nvPr/>
        </p:nvSpPr>
        <p:spPr>
          <a:xfrm>
            <a:off x="10725343" y="0"/>
            <a:ext cx="1470274" cy="369332"/>
          </a:xfrm>
          <a:prstGeom prst="rect">
            <a:avLst/>
          </a:prstGeom>
          <a:noFill/>
        </p:spPr>
        <p:txBody>
          <a:bodyPr wrap="none" rtlCol="0">
            <a:spAutoFit/>
          </a:bodyPr>
          <a:lstStyle/>
          <a:p>
            <a:r>
              <a:rPr lang="fr-FR" dirty="0"/>
              <a:t>05/09/2025</a:t>
            </a:r>
          </a:p>
        </p:txBody>
      </p:sp>
    </p:spTree>
    <p:extLst>
      <p:ext uri="{BB962C8B-B14F-4D97-AF65-F5344CB8AC3E}">
        <p14:creationId xmlns:p14="http://schemas.microsoft.com/office/powerpoint/2010/main" val="2373638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5E5D26-985E-0694-08DB-8AEBDF204907}"/>
              </a:ext>
            </a:extLst>
          </p:cNvPr>
          <p:cNvSpPr>
            <a:spLocks noGrp="1"/>
          </p:cNvSpPr>
          <p:nvPr>
            <p:ph type="title"/>
          </p:nvPr>
        </p:nvSpPr>
        <p:spPr>
          <a:xfrm>
            <a:off x="731520" y="259080"/>
            <a:ext cx="9601200" cy="731520"/>
          </a:xfrm>
        </p:spPr>
        <p:txBody>
          <a:bodyPr>
            <a:normAutofit/>
          </a:bodyPr>
          <a:lstStyle/>
          <a:p>
            <a:r>
              <a:rPr lang="fr-FR" sz="3600" dirty="0"/>
              <a:t>Puisque l’on a évoqué… le bullionisme espagnol </a:t>
            </a:r>
          </a:p>
        </p:txBody>
      </p:sp>
      <p:sp>
        <p:nvSpPr>
          <p:cNvPr id="3" name="ZoneTexte 2">
            <a:extLst>
              <a:ext uri="{FF2B5EF4-FFF2-40B4-BE49-F238E27FC236}">
                <a16:creationId xmlns:a16="http://schemas.microsoft.com/office/drawing/2014/main" id="{AE42C52F-78F4-C688-F81E-85C0EAEBF7AE}"/>
              </a:ext>
            </a:extLst>
          </p:cNvPr>
          <p:cNvSpPr txBox="1"/>
          <p:nvPr/>
        </p:nvSpPr>
        <p:spPr>
          <a:xfrm>
            <a:off x="10725343" y="0"/>
            <a:ext cx="1470274" cy="369332"/>
          </a:xfrm>
          <a:prstGeom prst="rect">
            <a:avLst/>
          </a:prstGeom>
          <a:noFill/>
        </p:spPr>
        <p:txBody>
          <a:bodyPr wrap="none" rtlCol="0">
            <a:spAutoFit/>
          </a:bodyPr>
          <a:lstStyle/>
          <a:p>
            <a:r>
              <a:rPr lang="fr-FR" dirty="0"/>
              <a:t>05/09/2025</a:t>
            </a:r>
          </a:p>
        </p:txBody>
      </p:sp>
    </p:spTree>
    <p:extLst>
      <p:ext uri="{BB962C8B-B14F-4D97-AF65-F5344CB8AC3E}">
        <p14:creationId xmlns:p14="http://schemas.microsoft.com/office/powerpoint/2010/main" val="817665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a:extLst>
              <a:ext uri="{FF2B5EF4-FFF2-40B4-BE49-F238E27FC236}">
                <a16:creationId xmlns:a16="http://schemas.microsoft.com/office/drawing/2014/main" id="{B8AFBC42-93BF-1E0B-A31C-3BE12ADD9954}"/>
              </a:ext>
            </a:extLst>
          </p:cNvPr>
          <p:cNvPicPr>
            <a:picLocks noGrp="1" noChangeAspect="1"/>
          </p:cNvPicPr>
          <p:nvPr>
            <p:ph idx="1"/>
          </p:nvPr>
        </p:nvPicPr>
        <p:blipFill>
          <a:blip r:embed="rId2"/>
          <a:stretch>
            <a:fillRect/>
          </a:stretch>
        </p:blipFill>
        <p:spPr>
          <a:xfrm>
            <a:off x="2987040" y="990600"/>
            <a:ext cx="7696200" cy="2511731"/>
          </a:xfrm>
        </p:spPr>
      </p:pic>
      <p:pic>
        <p:nvPicPr>
          <p:cNvPr id="7" name="Image 6">
            <a:extLst>
              <a:ext uri="{FF2B5EF4-FFF2-40B4-BE49-F238E27FC236}">
                <a16:creationId xmlns:a16="http://schemas.microsoft.com/office/drawing/2014/main" id="{6FD57CD8-8151-839E-29C8-2F54AE546204}"/>
              </a:ext>
            </a:extLst>
          </p:cNvPr>
          <p:cNvPicPr>
            <a:picLocks noChangeAspect="1"/>
          </p:cNvPicPr>
          <p:nvPr/>
        </p:nvPicPr>
        <p:blipFill>
          <a:blip r:embed="rId3"/>
          <a:stretch>
            <a:fillRect/>
          </a:stretch>
        </p:blipFill>
        <p:spPr>
          <a:xfrm>
            <a:off x="1114698" y="990600"/>
            <a:ext cx="1872342" cy="598592"/>
          </a:xfrm>
          <a:prstGeom prst="rect">
            <a:avLst/>
          </a:prstGeom>
        </p:spPr>
      </p:pic>
      <p:sp>
        <p:nvSpPr>
          <p:cNvPr id="9" name="Titre 1">
            <a:extLst>
              <a:ext uri="{FF2B5EF4-FFF2-40B4-BE49-F238E27FC236}">
                <a16:creationId xmlns:a16="http://schemas.microsoft.com/office/drawing/2014/main" id="{8032F904-D638-E063-1780-DD96E13CA627}"/>
              </a:ext>
            </a:extLst>
          </p:cNvPr>
          <p:cNvSpPr>
            <a:spLocks noGrp="1"/>
          </p:cNvSpPr>
          <p:nvPr>
            <p:ph type="title"/>
          </p:nvPr>
        </p:nvSpPr>
        <p:spPr>
          <a:xfrm>
            <a:off x="731520" y="259080"/>
            <a:ext cx="9601200" cy="731520"/>
          </a:xfrm>
        </p:spPr>
        <p:txBody>
          <a:bodyPr>
            <a:normAutofit/>
          </a:bodyPr>
          <a:lstStyle/>
          <a:p>
            <a:r>
              <a:rPr lang="fr-FR" sz="3600" dirty="0"/>
              <a:t>Puisque l’on évoque… les Physiocrates</a:t>
            </a:r>
          </a:p>
        </p:txBody>
      </p:sp>
      <p:pic>
        <p:nvPicPr>
          <p:cNvPr id="11" name="Image 10">
            <a:extLst>
              <a:ext uri="{FF2B5EF4-FFF2-40B4-BE49-F238E27FC236}">
                <a16:creationId xmlns:a16="http://schemas.microsoft.com/office/drawing/2014/main" id="{24AD1680-9A29-1C36-86C3-4D0029CA551D}"/>
              </a:ext>
            </a:extLst>
          </p:cNvPr>
          <p:cNvPicPr>
            <a:picLocks noChangeAspect="1"/>
          </p:cNvPicPr>
          <p:nvPr/>
        </p:nvPicPr>
        <p:blipFill>
          <a:blip r:embed="rId4"/>
          <a:stretch>
            <a:fillRect/>
          </a:stretch>
        </p:blipFill>
        <p:spPr>
          <a:xfrm>
            <a:off x="1114698" y="1589192"/>
            <a:ext cx="2033197" cy="544408"/>
          </a:xfrm>
          <a:prstGeom prst="rect">
            <a:avLst/>
          </a:prstGeom>
        </p:spPr>
      </p:pic>
      <p:sp>
        <p:nvSpPr>
          <p:cNvPr id="13" name="ZoneTexte 12">
            <a:extLst>
              <a:ext uri="{FF2B5EF4-FFF2-40B4-BE49-F238E27FC236}">
                <a16:creationId xmlns:a16="http://schemas.microsoft.com/office/drawing/2014/main" id="{30A07212-D17C-FCB6-DAC4-89A45C8D93E7}"/>
              </a:ext>
            </a:extLst>
          </p:cNvPr>
          <p:cNvSpPr txBox="1"/>
          <p:nvPr/>
        </p:nvSpPr>
        <p:spPr>
          <a:xfrm>
            <a:off x="1295399" y="3614954"/>
            <a:ext cx="9601201" cy="3416320"/>
          </a:xfrm>
          <a:prstGeom prst="rect">
            <a:avLst/>
          </a:prstGeom>
          <a:noFill/>
        </p:spPr>
        <p:txBody>
          <a:bodyPr wrap="square" rtlCol="0">
            <a:spAutoFit/>
          </a:bodyPr>
          <a:lstStyle/>
          <a:p>
            <a:pPr marL="285750" indent="-285750">
              <a:buFont typeface="Arial" panose="020B0604020202020204" pitchFamily="34" charset="0"/>
              <a:buChar char="•"/>
            </a:pPr>
            <a:r>
              <a:rPr lang="fr-FR" dirty="0"/>
              <a:t>Le 3/09/2025 la Commission européenne a approuvé l’accord commercial signé en 2024 avec les pays du MERCOSUR (Argentine, Brésil, Paraguay, Uruguay)</a:t>
            </a:r>
          </a:p>
          <a:p>
            <a:pPr marL="285750" indent="-285750">
              <a:buFont typeface="Arial" panose="020B0604020202020204" pitchFamily="34" charset="0"/>
              <a:buChar char="•"/>
            </a:pPr>
            <a:r>
              <a:rPr lang="fr-FR" dirty="0"/>
              <a:t>Objectif d’économies de 4 milliards € de droits de douane par an aux exportateurs européens (pièces automobiles, machines, vêtements, produits pharmaceutiques) et une plus grande ouverture des marchés publics.</a:t>
            </a:r>
          </a:p>
          <a:p>
            <a:pPr marL="285750" indent="-285750">
              <a:buFont typeface="Arial" panose="020B0604020202020204" pitchFamily="34" charset="0"/>
              <a:buChar char="•"/>
            </a:pPr>
            <a:r>
              <a:rPr lang="fr-FR" dirty="0"/>
              <a:t>En contrepartie, l’UE s’engage à supprimer la plupart des droits de douanes sur les importations de ces pays(92%), et d’accroître les quotas de produits agricoles.</a:t>
            </a:r>
          </a:p>
          <a:p>
            <a:pPr marL="285750" indent="-285750">
              <a:buFont typeface="Arial" panose="020B0604020202020204" pitchFamily="34" charset="0"/>
              <a:buChar char="•"/>
            </a:pPr>
            <a:r>
              <a:rPr lang="fr-FR" dirty="0"/>
              <a:t>La Commission a ajouté, sous pression française, des clauses particulières pour prévoir des compensations en cas d’effet trop négatif pour les producteurs européens.</a:t>
            </a:r>
          </a:p>
          <a:p>
            <a:pPr marL="285750" indent="-285750">
              <a:buFont typeface="Arial" panose="020B0604020202020204" pitchFamily="34" charset="0"/>
              <a:buChar char="•"/>
            </a:pPr>
            <a:r>
              <a:rPr lang="fr-FR" dirty="0"/>
              <a:t>L’accord doit encore être approuvé par une majorité qualifiée d’État membres (65%) et une majorité simple au Parlement européen. </a:t>
            </a:r>
          </a:p>
          <a:p>
            <a:pPr marL="285750" indent="-285750">
              <a:buFont typeface="Arial" panose="020B0604020202020204" pitchFamily="34" charset="0"/>
              <a:buChar char="•"/>
            </a:pPr>
            <a:endParaRPr lang="fr-FR" dirty="0"/>
          </a:p>
        </p:txBody>
      </p:sp>
      <p:sp>
        <p:nvSpPr>
          <p:cNvPr id="15" name="ZoneTexte 14">
            <a:extLst>
              <a:ext uri="{FF2B5EF4-FFF2-40B4-BE49-F238E27FC236}">
                <a16:creationId xmlns:a16="http://schemas.microsoft.com/office/drawing/2014/main" id="{6980DFC4-07D7-8593-10F5-84340B0DC941}"/>
              </a:ext>
            </a:extLst>
          </p:cNvPr>
          <p:cNvSpPr txBox="1"/>
          <p:nvPr/>
        </p:nvSpPr>
        <p:spPr>
          <a:xfrm>
            <a:off x="10725343" y="0"/>
            <a:ext cx="1470274" cy="369332"/>
          </a:xfrm>
          <a:prstGeom prst="rect">
            <a:avLst/>
          </a:prstGeom>
          <a:noFill/>
        </p:spPr>
        <p:txBody>
          <a:bodyPr wrap="none" rtlCol="0">
            <a:spAutoFit/>
          </a:bodyPr>
          <a:lstStyle/>
          <a:p>
            <a:r>
              <a:rPr lang="fr-FR" dirty="0"/>
              <a:t>08/09/2025</a:t>
            </a:r>
          </a:p>
        </p:txBody>
      </p:sp>
    </p:spTree>
    <p:extLst>
      <p:ext uri="{BB962C8B-B14F-4D97-AF65-F5344CB8AC3E}">
        <p14:creationId xmlns:p14="http://schemas.microsoft.com/office/powerpoint/2010/main" val="2526083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8032F904-D638-E063-1780-DD96E13CA627}"/>
              </a:ext>
            </a:extLst>
          </p:cNvPr>
          <p:cNvSpPr>
            <a:spLocks noGrp="1"/>
          </p:cNvSpPr>
          <p:nvPr>
            <p:ph type="title"/>
          </p:nvPr>
        </p:nvSpPr>
        <p:spPr>
          <a:xfrm>
            <a:off x="731520" y="259080"/>
            <a:ext cx="9601200" cy="731520"/>
          </a:xfrm>
        </p:spPr>
        <p:txBody>
          <a:bodyPr>
            <a:normAutofit/>
          </a:bodyPr>
          <a:lstStyle/>
          <a:p>
            <a:r>
              <a:rPr lang="fr-FR" sz="3600" dirty="0"/>
              <a:t>Puisque l’on évoque… les Physiocrates</a:t>
            </a:r>
          </a:p>
        </p:txBody>
      </p:sp>
      <p:sp>
        <p:nvSpPr>
          <p:cNvPr id="15" name="ZoneTexte 14">
            <a:extLst>
              <a:ext uri="{FF2B5EF4-FFF2-40B4-BE49-F238E27FC236}">
                <a16:creationId xmlns:a16="http://schemas.microsoft.com/office/drawing/2014/main" id="{6980DFC4-07D7-8593-10F5-84340B0DC941}"/>
              </a:ext>
            </a:extLst>
          </p:cNvPr>
          <p:cNvSpPr txBox="1"/>
          <p:nvPr/>
        </p:nvSpPr>
        <p:spPr>
          <a:xfrm>
            <a:off x="10725343" y="0"/>
            <a:ext cx="1470274" cy="369332"/>
          </a:xfrm>
          <a:prstGeom prst="rect">
            <a:avLst/>
          </a:prstGeom>
          <a:noFill/>
        </p:spPr>
        <p:txBody>
          <a:bodyPr wrap="none" rtlCol="0">
            <a:spAutoFit/>
          </a:bodyPr>
          <a:lstStyle/>
          <a:p>
            <a:r>
              <a:rPr lang="fr-FR" dirty="0"/>
              <a:t>08/09/2025</a:t>
            </a:r>
          </a:p>
        </p:txBody>
      </p:sp>
    </p:spTree>
    <p:extLst>
      <p:ext uri="{BB962C8B-B14F-4D97-AF65-F5344CB8AC3E}">
        <p14:creationId xmlns:p14="http://schemas.microsoft.com/office/powerpoint/2010/main" val="613463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4D1A48-16F3-B22B-EDFD-3B34814B5DD1}"/>
              </a:ext>
            </a:extLst>
          </p:cNvPr>
          <p:cNvSpPr>
            <a:spLocks noGrp="1"/>
          </p:cNvSpPr>
          <p:nvPr>
            <p:ph type="title"/>
          </p:nvPr>
        </p:nvSpPr>
        <p:spPr>
          <a:xfrm>
            <a:off x="827640" y="91746"/>
            <a:ext cx="9353743" cy="859971"/>
          </a:xfrm>
        </p:spPr>
        <p:txBody>
          <a:bodyPr>
            <a:normAutofit fontScale="90000"/>
          </a:bodyPr>
          <a:lstStyle/>
          <a:p>
            <a:r>
              <a:rPr lang="fr-FR" sz="3600" dirty="0"/>
              <a:t>Puisque l’on a évoqué les enjeux démographiques</a:t>
            </a:r>
          </a:p>
        </p:txBody>
      </p:sp>
      <p:sp>
        <p:nvSpPr>
          <p:cNvPr id="5" name="ZoneTexte 4">
            <a:extLst>
              <a:ext uri="{FF2B5EF4-FFF2-40B4-BE49-F238E27FC236}">
                <a16:creationId xmlns:a16="http://schemas.microsoft.com/office/drawing/2014/main" id="{B364C71E-53B4-ECE2-27A7-0DA5BC85B025}"/>
              </a:ext>
            </a:extLst>
          </p:cNvPr>
          <p:cNvSpPr txBox="1"/>
          <p:nvPr/>
        </p:nvSpPr>
        <p:spPr>
          <a:xfrm>
            <a:off x="10725343" y="0"/>
            <a:ext cx="1466107" cy="369332"/>
          </a:xfrm>
          <a:prstGeom prst="rect">
            <a:avLst/>
          </a:prstGeom>
          <a:noFill/>
        </p:spPr>
        <p:txBody>
          <a:bodyPr wrap="none" rtlCol="0">
            <a:spAutoFit/>
          </a:bodyPr>
          <a:lstStyle/>
          <a:p>
            <a:r>
              <a:rPr lang="fr-FR" dirty="0"/>
              <a:t>11/09/2025</a:t>
            </a:r>
          </a:p>
        </p:txBody>
      </p:sp>
      <p:sp>
        <p:nvSpPr>
          <p:cNvPr id="9" name="ZoneTexte 8">
            <a:extLst>
              <a:ext uri="{FF2B5EF4-FFF2-40B4-BE49-F238E27FC236}">
                <a16:creationId xmlns:a16="http://schemas.microsoft.com/office/drawing/2014/main" id="{BFB8DD1F-6C25-F4BE-EBD4-905663DE9860}"/>
              </a:ext>
            </a:extLst>
          </p:cNvPr>
          <p:cNvSpPr txBox="1"/>
          <p:nvPr/>
        </p:nvSpPr>
        <p:spPr>
          <a:xfrm>
            <a:off x="827640" y="2972576"/>
            <a:ext cx="11157531" cy="3170099"/>
          </a:xfrm>
          <a:prstGeom prst="rect">
            <a:avLst/>
          </a:prstGeom>
          <a:noFill/>
        </p:spPr>
        <p:txBody>
          <a:bodyPr wrap="square" rtlCol="0">
            <a:spAutoFit/>
          </a:bodyPr>
          <a:lstStyle/>
          <a:p>
            <a:pPr marL="285750" indent="-285750">
              <a:buFont typeface="Arial" panose="020B0604020202020204" pitchFamily="34" charset="0"/>
              <a:buChar char="•"/>
            </a:pPr>
            <a:r>
              <a:rPr lang="fr-FR" sz="2000" dirty="0"/>
              <a:t>Le Haut Commissariat à la stratégie et au plan prévoit qu’en 2025 la France aura un solde naturel négatif, ce qui n’était pas arrivé depuis la Seconde Guerre Mondiale. </a:t>
            </a:r>
          </a:p>
          <a:p>
            <a:pPr marL="285750" indent="-285750">
              <a:buFont typeface="Arial" panose="020B0604020202020204" pitchFamily="34" charset="0"/>
              <a:buChar char="•"/>
            </a:pPr>
            <a:r>
              <a:rPr lang="fr-FR" sz="2000" dirty="0"/>
              <a:t>La baisse de la natalité (-22% depuis 2011) a déjà réduit le nombre d’élèves en maternelle (- 500 000 en 10 ans), en primaire et au collège. Le pic de bacheliers devrait être atteint en 2028. On attend une réduction de près d’un quart des effectifs de l’enseignement supérieur d’ici 2042. </a:t>
            </a:r>
          </a:p>
          <a:p>
            <a:pPr marL="285750" indent="-285750">
              <a:buFont typeface="Arial" panose="020B0604020202020204" pitchFamily="34" charset="0"/>
              <a:buChar char="•"/>
            </a:pPr>
            <a:r>
              <a:rPr lang="fr-FR" sz="2000" dirty="0"/>
              <a:t>À politique inchangée, la population active déclinera en 2035, avec un pic à 31 millions d’actifs. </a:t>
            </a:r>
          </a:p>
          <a:p>
            <a:pPr marL="285750" indent="-285750">
              <a:buFont typeface="Arial" panose="020B0604020202020204" pitchFamily="34" charset="0"/>
              <a:buChar char="•"/>
            </a:pPr>
            <a:r>
              <a:rPr lang="fr-FR" sz="2000" dirty="0"/>
              <a:t>Ce retournement démographique menace le modèle social français, fondé sur la solidarité entre générations. </a:t>
            </a:r>
          </a:p>
          <a:p>
            <a:pPr marL="285750" indent="-285750">
              <a:buFont typeface="Arial" panose="020B0604020202020204" pitchFamily="34" charset="0"/>
              <a:buChar char="•"/>
            </a:pPr>
            <a:r>
              <a:rPr lang="fr-FR" sz="2000" dirty="0"/>
              <a:t>M. </a:t>
            </a:r>
            <a:r>
              <a:rPr lang="fr-FR" sz="2000" dirty="0" err="1"/>
              <a:t>Sbaihi</a:t>
            </a:r>
            <a:r>
              <a:rPr lang="fr-FR" sz="2000" dirty="0"/>
              <a:t> met en avant trois leviers : l’augmentation du taux d’activité, l’accélération de la robotisation et le recours à davantage de main d’œuvre étrangère. </a:t>
            </a:r>
          </a:p>
        </p:txBody>
      </p:sp>
      <p:sp>
        <p:nvSpPr>
          <p:cNvPr id="14" name="ZoneTexte 13">
            <a:extLst>
              <a:ext uri="{FF2B5EF4-FFF2-40B4-BE49-F238E27FC236}">
                <a16:creationId xmlns:a16="http://schemas.microsoft.com/office/drawing/2014/main" id="{583FAAB1-4941-BCE3-F82A-1E819D9984CA}"/>
              </a:ext>
            </a:extLst>
          </p:cNvPr>
          <p:cNvSpPr txBox="1"/>
          <p:nvPr/>
        </p:nvSpPr>
        <p:spPr>
          <a:xfrm>
            <a:off x="827640" y="6211669"/>
            <a:ext cx="11157530" cy="646331"/>
          </a:xfrm>
          <a:prstGeom prst="rect">
            <a:avLst/>
          </a:prstGeom>
          <a:noFill/>
        </p:spPr>
        <p:txBody>
          <a:bodyPr wrap="square" rtlCol="0">
            <a:spAutoFit/>
          </a:bodyPr>
          <a:lstStyle/>
          <a:p>
            <a:r>
              <a:rPr lang="fr-FR" dirty="0"/>
              <a:t>Pour citer la source : Maxime </a:t>
            </a:r>
            <a:r>
              <a:rPr lang="fr-FR" dirty="0" err="1"/>
              <a:t>Sbaihi</a:t>
            </a:r>
            <a:r>
              <a:rPr lang="fr-FR" dirty="0"/>
              <a:t>, « Des écoles au marché du travail : la marée descendante de la natalité », Haut commissariat à la stratégie et au plan, septembre 2025</a:t>
            </a:r>
          </a:p>
        </p:txBody>
      </p:sp>
      <p:pic>
        <p:nvPicPr>
          <p:cNvPr id="16" name="Image 15">
            <a:extLst>
              <a:ext uri="{FF2B5EF4-FFF2-40B4-BE49-F238E27FC236}">
                <a16:creationId xmlns:a16="http://schemas.microsoft.com/office/drawing/2014/main" id="{85089EC4-976B-6E67-CFC6-FF8DFC7B9AB2}"/>
              </a:ext>
            </a:extLst>
          </p:cNvPr>
          <p:cNvPicPr>
            <a:picLocks noChangeAspect="1"/>
          </p:cNvPicPr>
          <p:nvPr/>
        </p:nvPicPr>
        <p:blipFill>
          <a:blip r:embed="rId2"/>
          <a:stretch>
            <a:fillRect/>
          </a:stretch>
        </p:blipFill>
        <p:spPr>
          <a:xfrm>
            <a:off x="3363686" y="839253"/>
            <a:ext cx="7636654" cy="2155062"/>
          </a:xfrm>
          <a:prstGeom prst="rect">
            <a:avLst/>
          </a:prstGeom>
        </p:spPr>
      </p:pic>
      <p:pic>
        <p:nvPicPr>
          <p:cNvPr id="18" name="Image 17">
            <a:extLst>
              <a:ext uri="{FF2B5EF4-FFF2-40B4-BE49-F238E27FC236}">
                <a16:creationId xmlns:a16="http://schemas.microsoft.com/office/drawing/2014/main" id="{9241DF23-AE14-C8F6-AFF7-9FB60BBF66B5}"/>
              </a:ext>
            </a:extLst>
          </p:cNvPr>
          <p:cNvPicPr>
            <a:picLocks noChangeAspect="1"/>
          </p:cNvPicPr>
          <p:nvPr/>
        </p:nvPicPr>
        <p:blipFill>
          <a:blip r:embed="rId3"/>
          <a:stretch>
            <a:fillRect/>
          </a:stretch>
        </p:blipFill>
        <p:spPr>
          <a:xfrm>
            <a:off x="963386" y="839253"/>
            <a:ext cx="2400300" cy="1155700"/>
          </a:xfrm>
          <a:prstGeom prst="rect">
            <a:avLst/>
          </a:prstGeom>
        </p:spPr>
      </p:pic>
    </p:spTree>
    <p:extLst>
      <p:ext uri="{BB962C8B-B14F-4D97-AF65-F5344CB8AC3E}">
        <p14:creationId xmlns:p14="http://schemas.microsoft.com/office/powerpoint/2010/main" val="1759080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4D1A48-16F3-B22B-EDFD-3B34814B5DD1}"/>
              </a:ext>
            </a:extLst>
          </p:cNvPr>
          <p:cNvSpPr>
            <a:spLocks noGrp="1"/>
          </p:cNvSpPr>
          <p:nvPr>
            <p:ph type="title"/>
          </p:nvPr>
        </p:nvSpPr>
        <p:spPr>
          <a:xfrm>
            <a:off x="827640" y="91746"/>
            <a:ext cx="9353743" cy="859971"/>
          </a:xfrm>
        </p:spPr>
        <p:txBody>
          <a:bodyPr>
            <a:normAutofit fontScale="90000"/>
          </a:bodyPr>
          <a:lstStyle/>
          <a:p>
            <a:r>
              <a:rPr lang="fr-FR" sz="3600" dirty="0"/>
              <a:t>Puisque l’on a évoqué les enjeux démographiques</a:t>
            </a:r>
          </a:p>
        </p:txBody>
      </p:sp>
      <p:sp>
        <p:nvSpPr>
          <p:cNvPr id="5" name="ZoneTexte 4">
            <a:extLst>
              <a:ext uri="{FF2B5EF4-FFF2-40B4-BE49-F238E27FC236}">
                <a16:creationId xmlns:a16="http://schemas.microsoft.com/office/drawing/2014/main" id="{B364C71E-53B4-ECE2-27A7-0DA5BC85B025}"/>
              </a:ext>
            </a:extLst>
          </p:cNvPr>
          <p:cNvSpPr txBox="1"/>
          <p:nvPr/>
        </p:nvSpPr>
        <p:spPr>
          <a:xfrm>
            <a:off x="10725343" y="0"/>
            <a:ext cx="1466107" cy="369332"/>
          </a:xfrm>
          <a:prstGeom prst="rect">
            <a:avLst/>
          </a:prstGeom>
          <a:noFill/>
        </p:spPr>
        <p:txBody>
          <a:bodyPr wrap="none" rtlCol="0">
            <a:spAutoFit/>
          </a:bodyPr>
          <a:lstStyle/>
          <a:p>
            <a:r>
              <a:rPr lang="fr-FR" dirty="0"/>
              <a:t>11/09/2025</a:t>
            </a:r>
          </a:p>
        </p:txBody>
      </p:sp>
    </p:spTree>
    <p:extLst>
      <p:ext uri="{BB962C8B-B14F-4D97-AF65-F5344CB8AC3E}">
        <p14:creationId xmlns:p14="http://schemas.microsoft.com/office/powerpoint/2010/main" val="1594978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Espace réservé du contenu 6">
            <a:extLst>
              <a:ext uri="{FF2B5EF4-FFF2-40B4-BE49-F238E27FC236}">
                <a16:creationId xmlns:a16="http://schemas.microsoft.com/office/drawing/2014/main" id="{543DD1B8-95CB-776E-E419-08856FFA1175}"/>
              </a:ext>
            </a:extLst>
          </p:cNvPr>
          <p:cNvPicPr>
            <a:picLocks noGrp="1" noChangeAspect="1"/>
          </p:cNvPicPr>
          <p:nvPr>
            <p:ph idx="1"/>
          </p:nvPr>
        </p:nvPicPr>
        <p:blipFill>
          <a:blip r:embed="rId2"/>
          <a:stretch>
            <a:fillRect/>
          </a:stretch>
        </p:blipFill>
        <p:spPr>
          <a:xfrm>
            <a:off x="2133763" y="661248"/>
            <a:ext cx="7924474" cy="2281839"/>
          </a:xfrm>
        </p:spPr>
      </p:pic>
      <p:sp>
        <p:nvSpPr>
          <p:cNvPr id="5" name="Titre 1">
            <a:extLst>
              <a:ext uri="{FF2B5EF4-FFF2-40B4-BE49-F238E27FC236}">
                <a16:creationId xmlns:a16="http://schemas.microsoft.com/office/drawing/2014/main" id="{DA8C019E-72F6-ABE6-F70C-ECF19B226CAB}"/>
              </a:ext>
            </a:extLst>
          </p:cNvPr>
          <p:cNvSpPr txBox="1">
            <a:spLocks/>
          </p:cNvSpPr>
          <p:nvPr/>
        </p:nvSpPr>
        <p:spPr>
          <a:xfrm>
            <a:off x="827640" y="91746"/>
            <a:ext cx="10765646" cy="859971"/>
          </a:xfrm>
          <a:prstGeom prst="rect">
            <a:avLst/>
          </a:prstGeom>
        </p:spPr>
        <p:txBody>
          <a:bodyPr vert="horz" lIns="91440" tIns="45720" rIns="91440" bIns="45720" rtlCol="0" anchor="t">
            <a:normAutofit fontScale="97500"/>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dirty="0"/>
              <a:t>Puisque l’on a évoqué le commerce international </a:t>
            </a:r>
          </a:p>
        </p:txBody>
      </p:sp>
      <p:pic>
        <p:nvPicPr>
          <p:cNvPr id="9" name="Image 8">
            <a:extLst>
              <a:ext uri="{FF2B5EF4-FFF2-40B4-BE49-F238E27FC236}">
                <a16:creationId xmlns:a16="http://schemas.microsoft.com/office/drawing/2014/main" id="{642B2C54-279F-E53F-2746-594890903040}"/>
              </a:ext>
            </a:extLst>
          </p:cNvPr>
          <p:cNvPicPr>
            <a:picLocks noChangeAspect="1"/>
          </p:cNvPicPr>
          <p:nvPr/>
        </p:nvPicPr>
        <p:blipFill>
          <a:blip r:embed="rId3"/>
          <a:stretch>
            <a:fillRect/>
          </a:stretch>
        </p:blipFill>
        <p:spPr>
          <a:xfrm>
            <a:off x="827640" y="661248"/>
            <a:ext cx="1403931" cy="446249"/>
          </a:xfrm>
          <a:prstGeom prst="rect">
            <a:avLst/>
          </a:prstGeom>
        </p:spPr>
      </p:pic>
      <p:pic>
        <p:nvPicPr>
          <p:cNvPr id="11" name="Image 10">
            <a:extLst>
              <a:ext uri="{FF2B5EF4-FFF2-40B4-BE49-F238E27FC236}">
                <a16:creationId xmlns:a16="http://schemas.microsoft.com/office/drawing/2014/main" id="{8F8DD15C-5BF6-41BD-5141-471FD5AF8FCF}"/>
              </a:ext>
            </a:extLst>
          </p:cNvPr>
          <p:cNvPicPr>
            <a:picLocks noChangeAspect="1"/>
          </p:cNvPicPr>
          <p:nvPr/>
        </p:nvPicPr>
        <p:blipFill>
          <a:blip r:embed="rId4"/>
          <a:stretch>
            <a:fillRect/>
          </a:stretch>
        </p:blipFill>
        <p:spPr>
          <a:xfrm>
            <a:off x="2108191" y="2579099"/>
            <a:ext cx="2112335" cy="569502"/>
          </a:xfrm>
          <a:prstGeom prst="rect">
            <a:avLst/>
          </a:prstGeom>
        </p:spPr>
      </p:pic>
      <p:sp>
        <p:nvSpPr>
          <p:cNvPr id="13" name="ZoneTexte 12">
            <a:extLst>
              <a:ext uri="{FF2B5EF4-FFF2-40B4-BE49-F238E27FC236}">
                <a16:creationId xmlns:a16="http://schemas.microsoft.com/office/drawing/2014/main" id="{DAC55B0F-78DC-7000-B052-3327E290AAC6}"/>
              </a:ext>
            </a:extLst>
          </p:cNvPr>
          <p:cNvSpPr txBox="1"/>
          <p:nvPr/>
        </p:nvSpPr>
        <p:spPr>
          <a:xfrm>
            <a:off x="827640" y="3148601"/>
            <a:ext cx="11157531" cy="3785652"/>
          </a:xfrm>
          <a:prstGeom prst="rect">
            <a:avLst/>
          </a:prstGeom>
          <a:noFill/>
        </p:spPr>
        <p:txBody>
          <a:bodyPr wrap="square" rtlCol="0">
            <a:spAutoFit/>
          </a:bodyPr>
          <a:lstStyle/>
          <a:p>
            <a:pPr marL="285750" indent="-285750">
              <a:buFont typeface="Arial" panose="020B0604020202020204" pitchFamily="34" charset="0"/>
              <a:buChar char="•"/>
            </a:pPr>
            <a:r>
              <a:rPr lang="fr-FR" sz="2000" b="0" i="0" dirty="0">
                <a:solidFill>
                  <a:srgbClr val="212121"/>
                </a:solidFill>
                <a:effectLst/>
                <a:latin typeface="Source Sans Pro" panose="020B0503030403020204" pitchFamily="34" charset="0"/>
              </a:rPr>
              <a:t>Avec les hausses de droits de douane de l'administration Trump, les exportations chinoises vers les Etats-Unis sont désormais taxées à environ 50 %.</a:t>
            </a:r>
          </a:p>
          <a:p>
            <a:pPr marL="285750" indent="-285750">
              <a:buFont typeface="Arial" panose="020B0604020202020204" pitchFamily="34" charset="0"/>
              <a:buChar char="•"/>
            </a:pPr>
            <a:r>
              <a:rPr lang="fr-FR" sz="2000" dirty="0">
                <a:solidFill>
                  <a:srgbClr val="212121"/>
                </a:solidFill>
                <a:latin typeface="Source Sans Pro" panose="020B0503030403020204" pitchFamily="34" charset="0"/>
              </a:rPr>
              <a:t>L</a:t>
            </a:r>
            <a:r>
              <a:rPr lang="fr-FR" sz="2000" b="0" i="0" dirty="0">
                <a:solidFill>
                  <a:srgbClr val="212121"/>
                </a:solidFill>
                <a:effectLst/>
                <a:latin typeface="Source Sans Pro" panose="020B0503030403020204" pitchFamily="34" charset="0"/>
              </a:rPr>
              <a:t>es exportations vers les Etats-Unis, qui représentaient 15 % des ventes chinoises à l'étranger en décembre 2024, n'en pesaient plus que 9 % en mai dernier. </a:t>
            </a:r>
          </a:p>
          <a:p>
            <a:pPr marL="285750" indent="-285750">
              <a:buFont typeface="Arial" panose="020B0604020202020204" pitchFamily="34" charset="0"/>
              <a:buChar char="•"/>
            </a:pPr>
            <a:r>
              <a:rPr lang="fr-FR" sz="2000" b="0" i="0" dirty="0">
                <a:solidFill>
                  <a:srgbClr val="212121"/>
                </a:solidFill>
                <a:effectLst/>
                <a:latin typeface="Source Sans Pro" panose="020B0503030403020204" pitchFamily="34" charset="0"/>
              </a:rPr>
              <a:t>Entre 2018 et 2024, les achats européens à la Chine ont bondi de 52 %, c'est-à-dire de 170 milliards d'euros, alors que les exportations européennes ont cru à un rythme plus faible. </a:t>
            </a:r>
          </a:p>
          <a:p>
            <a:pPr marL="285750" indent="-285750">
              <a:buFont typeface="Arial" panose="020B0604020202020204" pitchFamily="34" charset="0"/>
              <a:buChar char="•"/>
            </a:pPr>
            <a:r>
              <a:rPr lang="fr-FR" sz="2000" dirty="0">
                <a:solidFill>
                  <a:srgbClr val="212121"/>
                </a:solidFill>
                <a:latin typeface="Source Sans Pro" panose="020B0503030403020204" pitchFamily="34" charset="0"/>
              </a:rPr>
              <a:t>La faiblesse du Renminbi, liée à la faible demande intérieure et à un accès facilité aux hydrocarbures russes, avait rendu les produits chinois encore plus compétitifs. </a:t>
            </a:r>
            <a:endParaRPr lang="fr-FR" sz="2000" b="0" i="0" dirty="0">
              <a:solidFill>
                <a:srgbClr val="212121"/>
              </a:solidFill>
              <a:effectLst/>
              <a:latin typeface="Source Sans Pro" panose="020B0503030403020204" pitchFamily="34" charset="0"/>
            </a:endParaRPr>
          </a:p>
          <a:p>
            <a:pPr marL="285750" indent="-285750">
              <a:buFont typeface="Arial" panose="020B0604020202020204" pitchFamily="34" charset="0"/>
              <a:buChar char="•"/>
            </a:pPr>
            <a:r>
              <a:rPr lang="fr-FR" sz="2000" b="0" i="0" dirty="0">
                <a:solidFill>
                  <a:srgbClr val="212121"/>
                </a:solidFill>
                <a:effectLst/>
                <a:latin typeface="Source Sans Pro" panose="020B0503030403020204" pitchFamily="34" charset="0"/>
              </a:rPr>
              <a:t>Mécaniquement, le déficit commercial européen vis-à-vis de la Chine a explosé, passant à 300 milliards d'euros l'année dernière. </a:t>
            </a:r>
          </a:p>
          <a:p>
            <a:pPr marL="285750" indent="-285750">
              <a:buFont typeface="Arial" panose="020B0604020202020204" pitchFamily="34" charset="0"/>
              <a:buChar char="•"/>
            </a:pPr>
            <a:r>
              <a:rPr lang="fr-FR" sz="2000" dirty="0">
                <a:solidFill>
                  <a:srgbClr val="212121"/>
                </a:solidFill>
                <a:latin typeface="Source Sans Pro" panose="020B0503030403020204" pitchFamily="34" charset="0"/>
              </a:rPr>
              <a:t>Les tentatives de l’UE pour inciter les Chinois à investir sur le continent (ex : taxe sur les importations de véhicules électriques chinois) n’ont pas eu d’effet.  </a:t>
            </a:r>
            <a:endParaRPr lang="fr-FR" sz="2000" dirty="0"/>
          </a:p>
        </p:txBody>
      </p:sp>
      <p:sp>
        <p:nvSpPr>
          <p:cNvPr id="14" name="ZoneTexte 13">
            <a:extLst>
              <a:ext uri="{FF2B5EF4-FFF2-40B4-BE49-F238E27FC236}">
                <a16:creationId xmlns:a16="http://schemas.microsoft.com/office/drawing/2014/main" id="{0447FE81-0F2B-806D-404E-D93DACA67502}"/>
              </a:ext>
            </a:extLst>
          </p:cNvPr>
          <p:cNvSpPr txBox="1"/>
          <p:nvPr/>
        </p:nvSpPr>
        <p:spPr>
          <a:xfrm>
            <a:off x="10724995" y="67194"/>
            <a:ext cx="1467005" cy="369332"/>
          </a:xfrm>
          <a:prstGeom prst="rect">
            <a:avLst/>
          </a:prstGeom>
          <a:noFill/>
        </p:spPr>
        <p:txBody>
          <a:bodyPr wrap="none" rtlCol="0">
            <a:spAutoFit/>
          </a:bodyPr>
          <a:lstStyle/>
          <a:p>
            <a:r>
              <a:rPr lang="fr-FR" dirty="0"/>
              <a:t>15/09/2025</a:t>
            </a:r>
          </a:p>
        </p:txBody>
      </p:sp>
    </p:spTree>
    <p:extLst>
      <p:ext uri="{BB962C8B-B14F-4D97-AF65-F5344CB8AC3E}">
        <p14:creationId xmlns:p14="http://schemas.microsoft.com/office/powerpoint/2010/main" val="2045316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DA8C019E-72F6-ABE6-F70C-ECF19B226CAB}"/>
              </a:ext>
            </a:extLst>
          </p:cNvPr>
          <p:cNvSpPr txBox="1">
            <a:spLocks/>
          </p:cNvSpPr>
          <p:nvPr/>
        </p:nvSpPr>
        <p:spPr>
          <a:xfrm>
            <a:off x="827640" y="91746"/>
            <a:ext cx="10765646" cy="859971"/>
          </a:xfrm>
          <a:prstGeom prst="rect">
            <a:avLst/>
          </a:prstGeom>
        </p:spPr>
        <p:txBody>
          <a:bodyPr vert="horz" lIns="91440" tIns="45720" rIns="91440" bIns="45720" rtlCol="0" anchor="t">
            <a:normAutofit fontScale="97500"/>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dirty="0"/>
              <a:t>Puisque l’on a évoqué le commerce international </a:t>
            </a:r>
          </a:p>
        </p:txBody>
      </p:sp>
      <p:sp>
        <p:nvSpPr>
          <p:cNvPr id="14" name="ZoneTexte 13">
            <a:extLst>
              <a:ext uri="{FF2B5EF4-FFF2-40B4-BE49-F238E27FC236}">
                <a16:creationId xmlns:a16="http://schemas.microsoft.com/office/drawing/2014/main" id="{0447FE81-0F2B-806D-404E-D93DACA67502}"/>
              </a:ext>
            </a:extLst>
          </p:cNvPr>
          <p:cNvSpPr txBox="1"/>
          <p:nvPr/>
        </p:nvSpPr>
        <p:spPr>
          <a:xfrm>
            <a:off x="10724995" y="67194"/>
            <a:ext cx="1467005" cy="369332"/>
          </a:xfrm>
          <a:prstGeom prst="rect">
            <a:avLst/>
          </a:prstGeom>
          <a:noFill/>
        </p:spPr>
        <p:txBody>
          <a:bodyPr wrap="none" rtlCol="0">
            <a:spAutoFit/>
          </a:bodyPr>
          <a:lstStyle/>
          <a:p>
            <a:r>
              <a:rPr lang="fr-FR" dirty="0"/>
              <a:t>15/09/2025</a:t>
            </a:r>
          </a:p>
        </p:txBody>
      </p:sp>
    </p:spTree>
    <p:extLst>
      <p:ext uri="{BB962C8B-B14F-4D97-AF65-F5344CB8AC3E}">
        <p14:creationId xmlns:p14="http://schemas.microsoft.com/office/powerpoint/2010/main" val="863093222"/>
      </p:ext>
    </p:extLst>
  </p:cSld>
  <p:clrMapOvr>
    <a:masterClrMapping/>
  </p:clrMapOvr>
</p:sld>
</file>

<file path=ppt/theme/theme1.xml><?xml version="1.0" encoding="utf-8"?>
<a:theme xmlns:a="http://schemas.openxmlformats.org/drawingml/2006/main" name="Cadrage">
  <a:themeElements>
    <a:clrScheme name="Cadrage">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adrag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docProps/app.xml><?xml version="1.0" encoding="utf-8"?>
<Properties xmlns="http://schemas.openxmlformats.org/officeDocument/2006/extended-properties" xmlns:vt="http://schemas.openxmlformats.org/officeDocument/2006/docPropsVTypes">
  <Template>{AE2D9F96-30CD-8840-9937-C54882AC5FE8}tf10001072</Template>
  <TotalTime>5458</TotalTime>
  <Words>797</Words>
  <Application>Microsoft Macintosh PowerPoint</Application>
  <PresentationFormat>Grand écran</PresentationFormat>
  <Paragraphs>43</Paragraphs>
  <Slides>10</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Arial</vt:lpstr>
      <vt:lpstr>Franklin Gothic Book</vt:lpstr>
      <vt:lpstr>Merriweather</vt:lpstr>
      <vt:lpstr>Source Sans Pro</vt:lpstr>
      <vt:lpstr>SourceSansPro</vt:lpstr>
      <vt:lpstr>Cadrage</vt:lpstr>
      <vt:lpstr>ACTUALITÉ DES SES </vt:lpstr>
      <vt:lpstr>Puisque l’on a évoqué… le bullionisme espagnol </vt:lpstr>
      <vt:lpstr>Puisque l’on a évoqué… le bullionisme espagnol </vt:lpstr>
      <vt:lpstr>Puisque l’on évoque… les Physiocrates</vt:lpstr>
      <vt:lpstr>Puisque l’on évoque… les Physiocrates</vt:lpstr>
      <vt:lpstr>Puisque l’on a évoqué les enjeux démographiques</vt:lpstr>
      <vt:lpstr>Puisque l’on a évoqué les enjeux démographiques</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ACTUALITÉ DES SES </dc:title>
  <dc:creator>Emmanuel Zemmour</dc:creator>
  <cp:lastModifiedBy>Emmanuel Zemmour</cp:lastModifiedBy>
  <cp:revision>10</cp:revision>
  <dcterms:created xsi:type="dcterms:W3CDTF">2025-09-05T08:29:39Z</dcterms:created>
  <dcterms:modified xsi:type="dcterms:W3CDTF">2025-09-19T11:02:49Z</dcterms:modified>
</cp:coreProperties>
</file>